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660" r:id="rId1"/>
  </p:sldMasterIdLst>
  <p:notesMasterIdLst>
    <p:notesMasterId r:id="rId44"/>
  </p:notesMasterIdLst>
  <p:sldIdLst>
    <p:sldId id="276" r:id="rId2"/>
    <p:sldId id="417" r:id="rId3"/>
    <p:sldId id="399" r:id="rId4"/>
    <p:sldId id="409" r:id="rId5"/>
    <p:sldId id="414" r:id="rId6"/>
    <p:sldId id="438" r:id="rId7"/>
    <p:sldId id="429" r:id="rId8"/>
    <p:sldId id="432" r:id="rId9"/>
    <p:sldId id="433" r:id="rId10"/>
    <p:sldId id="430" r:id="rId11"/>
    <p:sldId id="415" r:id="rId12"/>
    <p:sldId id="394" r:id="rId13"/>
    <p:sldId id="398" r:id="rId14"/>
    <p:sldId id="395" r:id="rId15"/>
    <p:sldId id="396" r:id="rId16"/>
    <p:sldId id="435" r:id="rId17"/>
    <p:sldId id="410" r:id="rId18"/>
    <p:sldId id="436" r:id="rId19"/>
    <p:sldId id="412" r:id="rId20"/>
    <p:sldId id="413" r:id="rId21"/>
    <p:sldId id="418" r:id="rId22"/>
    <p:sldId id="421" r:id="rId23"/>
    <p:sldId id="422" r:id="rId24"/>
    <p:sldId id="423" r:id="rId25"/>
    <p:sldId id="424" r:id="rId26"/>
    <p:sldId id="427" r:id="rId27"/>
    <p:sldId id="397" r:id="rId28"/>
    <p:sldId id="401" r:id="rId29"/>
    <p:sldId id="400" r:id="rId30"/>
    <p:sldId id="402" r:id="rId31"/>
    <p:sldId id="420" r:id="rId32"/>
    <p:sldId id="403" r:id="rId33"/>
    <p:sldId id="425" r:id="rId34"/>
    <p:sldId id="411" r:id="rId35"/>
    <p:sldId id="428" r:id="rId36"/>
    <p:sldId id="437" r:id="rId37"/>
    <p:sldId id="431" r:id="rId38"/>
    <p:sldId id="426" r:id="rId39"/>
    <p:sldId id="407" r:id="rId40"/>
    <p:sldId id="416" r:id="rId41"/>
    <p:sldId id="419" r:id="rId42"/>
    <p:sldId id="388" r:id="rId43"/>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B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500" autoAdjust="0"/>
    <p:restoredTop sz="77210" autoAdjust="0"/>
  </p:normalViewPr>
  <p:slideViewPr>
    <p:cSldViewPr snapToGrid="0" snapToObjects="1">
      <p:cViewPr varScale="1">
        <p:scale>
          <a:sx n="67" d="100"/>
          <a:sy n="67" d="100"/>
        </p:scale>
        <p:origin x="1099" y="67"/>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607A8F-D4EE-9B46-A644-35CE8348EE99}" type="datetimeFigureOut">
              <a:rPr lang="en-US" smtClean="0"/>
              <a:t>4/18/2023</a:t>
            </a:fld>
            <a:endParaRPr lang="en-US"/>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3C886D-0CC8-C040-92BC-ABE325B3ECC7}" type="slidenum">
              <a:rPr lang="en-US" smtClean="0"/>
              <a:t>‹#›</a:t>
            </a:fld>
            <a:endParaRPr lang="en-US"/>
          </a:p>
        </p:txBody>
      </p:sp>
    </p:spTree>
    <p:extLst>
      <p:ext uri="{BB962C8B-B14F-4D97-AF65-F5344CB8AC3E}">
        <p14:creationId xmlns:p14="http://schemas.microsoft.com/office/powerpoint/2010/main" val="1874790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investopedia.com/terms/s/substitution-effect.asp"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3" Type="http://schemas.openxmlformats.org/officeDocument/2006/relationships/hyperlink" Target="https://www.law.cornell.edu/definitions/uscode.php?width=840&amp;height=800&amp;iframe=true&amp;def_id=17-USC-2024104691-364936160&amp;term_occur=999&amp;term_src=" TargetMode="External"/><Relationship Id="rId2" Type="http://schemas.openxmlformats.org/officeDocument/2006/relationships/slide" Target="../slides/slide41.xml"/><Relationship Id="rId1" Type="http://schemas.openxmlformats.org/officeDocument/2006/relationships/notesMaster" Target="../notesMasters/notesMaster1.xml"/><Relationship Id="rId4" Type="http://schemas.openxmlformats.org/officeDocument/2006/relationships/hyperlink" Target="https://www.law.cornell.edu/definitions/uscode.php?width=840&amp;height=800&amp;iframe=true&amp;def_id=17-USC-1867087701-364936160&amp;term_occur=999&amp;term_src="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3C886D-0CC8-C040-92BC-ABE325B3ECC7}" type="slidenum">
              <a:rPr lang="en-US" smtClean="0"/>
              <a:t>1</a:t>
            </a:fld>
            <a:endParaRPr lang="en-US"/>
          </a:p>
        </p:txBody>
      </p:sp>
    </p:spTree>
    <p:extLst>
      <p:ext uri="{BB962C8B-B14F-4D97-AF65-F5344CB8AC3E}">
        <p14:creationId xmlns:p14="http://schemas.microsoft.com/office/powerpoint/2010/main" val="17250243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i="1" kern="1200" dirty="0" smtClean="0">
                <a:solidFill>
                  <a:schemeClr val="tx1"/>
                </a:solidFill>
                <a:effectLst/>
                <a:latin typeface="+mn-lt"/>
                <a:ea typeface="+mn-ea"/>
                <a:cs typeface="+mn-cs"/>
              </a:rPr>
              <a:t>South African Diamond Producers Organisation v Minister of Minerals and Energy N.O. and Others 2017 (6) SA 331 (CC)</a:t>
            </a:r>
            <a:endParaRPr lang="en-Z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5E636E-5096-4378-AE56-0D045EBDE46B}" type="slidenum">
              <a:rPr lang="en-GB" smtClean="0"/>
              <a:t>10</a:t>
            </a:fld>
            <a:endParaRPr lang="en-GB" dirty="0"/>
          </a:p>
        </p:txBody>
      </p:sp>
    </p:spTree>
    <p:extLst>
      <p:ext uri="{BB962C8B-B14F-4D97-AF65-F5344CB8AC3E}">
        <p14:creationId xmlns:p14="http://schemas.microsoft.com/office/powerpoint/2010/main" val="1824739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smtClean="0"/>
              <a:t>Concerns raised</a:t>
            </a:r>
          </a:p>
          <a:p>
            <a:r>
              <a:rPr lang="en-GB" sz="1200" kern="1200" dirty="0" smtClean="0">
                <a:solidFill>
                  <a:schemeClr val="tx1"/>
                </a:solidFill>
                <a:effectLst/>
                <a:latin typeface="+mn-lt"/>
                <a:ea typeface="+mn-ea"/>
                <a:cs typeface="+mn-cs"/>
              </a:rPr>
              <a:t>These exceptions (fair use and the educational exceptions) make the practice of any activity that relies on the commercial exploitation of copyright (in respect of clause 12D, the provision of academic literature) uncertain and potentially unprofitable. Accordingly, the choice to enter into such an activity becomes limited, which limitation does not comply with section 36. </a:t>
            </a:r>
          </a:p>
          <a:p>
            <a:endParaRPr lang="en-ZA" sz="1200" b="1"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Constitutional Court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In </a:t>
            </a:r>
            <a:r>
              <a:rPr lang="en-GB" sz="1200" i="1" kern="1200" dirty="0" smtClean="0">
                <a:solidFill>
                  <a:schemeClr val="tx1"/>
                </a:solidFill>
                <a:effectLst/>
                <a:latin typeface="+mn-lt"/>
                <a:ea typeface="+mn-ea"/>
                <a:cs typeface="+mn-cs"/>
              </a:rPr>
              <a:t>South African Diamond Producers Organisation v Minister of Minerals and Energy N.O. and Others 2017 (6) SA 331 (CC)</a:t>
            </a:r>
            <a:r>
              <a:rPr lang="en-GB" sz="1200" kern="1200" dirty="0" smtClean="0">
                <a:solidFill>
                  <a:schemeClr val="tx1"/>
                </a:solidFill>
                <a:effectLst/>
                <a:latin typeface="+mn-lt"/>
                <a:ea typeface="+mn-ea"/>
                <a:cs typeface="+mn-cs"/>
              </a:rPr>
              <a:t>,</a:t>
            </a:r>
            <a:r>
              <a:rPr lang="en-GB" sz="1200" i="1"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at para 65</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(“Diamond Producers”) and in </a:t>
            </a:r>
            <a:r>
              <a:rPr lang="en-GB" sz="1200" i="1" kern="1200" dirty="0" smtClean="0">
                <a:solidFill>
                  <a:schemeClr val="tx1"/>
                </a:solidFill>
                <a:effectLst/>
                <a:latin typeface="+mn-lt"/>
                <a:ea typeface="+mn-ea"/>
                <a:cs typeface="+mn-cs"/>
              </a:rPr>
              <a:t>Affordable Medicines Trust v Minister of Health 2006 (3) SA 247 (CC)</a:t>
            </a:r>
            <a:r>
              <a:rPr lang="en-GB" sz="1200" kern="1200" dirty="0" smtClean="0">
                <a:solidFill>
                  <a:schemeClr val="tx1"/>
                </a:solidFill>
                <a:effectLst/>
                <a:latin typeface="+mn-lt"/>
                <a:ea typeface="+mn-ea"/>
                <a:cs typeface="+mn-cs"/>
              </a:rPr>
              <a:t>,</a:t>
            </a:r>
            <a:r>
              <a:rPr lang="en-GB" sz="1200" i="1"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at para 63, 93</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(“Affordable Medicines”)</a:t>
            </a:r>
            <a:r>
              <a:rPr lang="en-GB" sz="1200" i="1"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the Constitutional Court held that legislation limits the choice of trade, occupation or profession if its effect makes the practice of that trade or profession so undesirable, difficult or unprofitable that the choice to enter it is in fact limited.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In the Diamond Producers case, the Constitutional Court confirmed that the test related to limitation of the two elements of section 22, differ. If a legislative provision would </a:t>
            </a:r>
            <a:r>
              <a:rPr lang="en-GB" sz="1200" u="sng" kern="1200" dirty="0" smtClean="0">
                <a:solidFill>
                  <a:schemeClr val="tx1"/>
                </a:solidFill>
                <a:effectLst/>
                <a:latin typeface="+mn-lt"/>
                <a:ea typeface="+mn-ea"/>
                <a:cs typeface="+mn-cs"/>
              </a:rPr>
              <a:t>objectively </a:t>
            </a:r>
            <a:r>
              <a:rPr lang="en-GB" sz="1200" kern="1200" dirty="0" smtClean="0">
                <a:solidFill>
                  <a:schemeClr val="tx1"/>
                </a:solidFill>
                <a:effectLst/>
                <a:latin typeface="+mn-lt"/>
                <a:ea typeface="+mn-ea"/>
                <a:cs typeface="+mn-cs"/>
              </a:rPr>
              <a:t>negatively impact on the choice of trade, occupation or profession, that limitation must be tested in terms of the criterion of reasonableness set out in section 36(1). With reference to Affordable Medicines the court would take into account both whether the legislation in issue presented a legal barrier to entry into the trade, occupation or profession, and whether it imposed an </a:t>
            </a:r>
            <a:r>
              <a:rPr lang="en-GB" sz="1200" u="sng" kern="1200" dirty="0" smtClean="0">
                <a:solidFill>
                  <a:schemeClr val="tx1"/>
                </a:solidFill>
                <a:effectLst/>
                <a:latin typeface="+mn-lt"/>
                <a:ea typeface="+mn-ea"/>
                <a:cs typeface="+mn-cs"/>
              </a:rPr>
              <a:t>effective limit on, or an effective bar to, that choice</a:t>
            </a:r>
            <a:r>
              <a:rPr lang="en-GB" sz="1200" kern="1200" dirty="0" smtClean="0">
                <a:solidFill>
                  <a:schemeClr val="tx1"/>
                </a:solidFill>
                <a:effectLst/>
                <a:latin typeface="+mn-lt"/>
                <a:ea typeface="+mn-ea"/>
                <a:cs typeface="+mn-cs"/>
              </a:rPr>
              <a:t> in that it would “deter” persons from entering into that trade, occupation or profession.</a:t>
            </a:r>
            <a:endParaRPr lang="en-GB" sz="1200" kern="1200" baseline="30000" dirty="0" smtClean="0">
              <a:solidFill>
                <a:schemeClr val="tx1"/>
              </a:solidFill>
              <a:effectLst/>
              <a:latin typeface="+mn-lt"/>
              <a:ea typeface="+mn-ea"/>
              <a:cs typeface="+mn-cs"/>
            </a:endParaRPr>
          </a:p>
          <a:p>
            <a:endParaRPr lang="en-ZA" sz="1200" kern="1200" baseline="300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In respect of the </a:t>
            </a:r>
            <a:r>
              <a:rPr lang="en-GB" sz="1200" u="sng" kern="1200" dirty="0" smtClean="0">
                <a:solidFill>
                  <a:schemeClr val="tx1"/>
                </a:solidFill>
                <a:effectLst/>
                <a:latin typeface="+mn-lt"/>
                <a:ea typeface="+mn-ea"/>
                <a:cs typeface="+mn-cs"/>
              </a:rPr>
              <a:t>regulation of the practice of a trade, occupation or profession</a:t>
            </a:r>
            <a:r>
              <a:rPr lang="en-GB" sz="1200" kern="1200" dirty="0" smtClean="0">
                <a:solidFill>
                  <a:schemeClr val="tx1"/>
                </a:solidFill>
                <a:effectLst/>
                <a:latin typeface="+mn-lt"/>
                <a:ea typeface="+mn-ea"/>
                <a:cs typeface="+mn-cs"/>
              </a:rPr>
              <a:t>, the Constitutional Court held in Affordable Medicines that “restrictions on the right to practise a profession are subject to a less stringent test than restrictions on the choice of a profession”. The Court indicated that section 22 accords Parliament “the general power to enact legislation that regulates the practice of a profession.” The Court also noted that the legislature has wide powers - powers that are only subject to constitutional control, as is the case with the exercise of all public power. Two of the constitutional constraints on the exercise of public power is that there must be a rational connection between the legislation and the achievement of a legitimate government purpose. In Diamond Producers, the Constitutional Court indicated that “(t)his means that the question is whether there is a rational basis for section 20A; whether another measure may have been more effective, or less disruptive, is not relevant.”</a:t>
            </a:r>
            <a:endParaRPr lang="en-ZA" sz="1200" kern="1200" baseline="300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5E636E-5096-4378-AE56-0D045EBDE46B}" type="slidenum">
              <a:rPr lang="en-GB" smtClean="0"/>
              <a:t>11</a:t>
            </a:fld>
            <a:endParaRPr lang="en-GB" dirty="0"/>
          </a:p>
        </p:txBody>
      </p:sp>
    </p:spTree>
    <p:extLst>
      <p:ext uri="{BB962C8B-B14F-4D97-AF65-F5344CB8AC3E}">
        <p14:creationId xmlns:p14="http://schemas.microsoft.com/office/powerpoint/2010/main" val="18229408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(https://www.eifl.net/system/files/resources/201607/eifl_draft_law_2016_online.pdf)</a:t>
            </a:r>
            <a:endParaRPr lang="en-GB" dirty="0"/>
          </a:p>
        </p:txBody>
      </p:sp>
      <p:sp>
        <p:nvSpPr>
          <p:cNvPr id="4" name="Slide Number Placeholder 3"/>
          <p:cNvSpPr>
            <a:spLocks noGrp="1"/>
          </p:cNvSpPr>
          <p:nvPr>
            <p:ph type="sldNum" sz="quarter" idx="10"/>
          </p:nvPr>
        </p:nvSpPr>
        <p:spPr/>
        <p:txBody>
          <a:bodyPr/>
          <a:lstStyle/>
          <a:p>
            <a:fld id="{C43C886D-0CC8-C040-92BC-ABE325B3ECC7}" type="slidenum">
              <a:rPr lang="en-US" smtClean="0"/>
              <a:t>12</a:t>
            </a:fld>
            <a:endParaRPr lang="en-US"/>
          </a:p>
        </p:txBody>
      </p:sp>
    </p:spTree>
    <p:extLst>
      <p:ext uri="{BB962C8B-B14F-4D97-AF65-F5344CB8AC3E}">
        <p14:creationId xmlns:p14="http://schemas.microsoft.com/office/powerpoint/2010/main" val="15176294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The President’s reservations relate specifically to the WIPO Copyright Treaty, the WIPO Performance and Phonograms Treaty, and the Marrakesh Treaty. None of these treaties are currently enforceable in South African law – they have not yet been ratified, nor domesticated, as required by section 231. As such, the reservation of the President speaks to a future possible action that may or may not happen. The legislature cannot legislate subject to </a:t>
            </a:r>
            <a:r>
              <a:rPr lang="en-GB" sz="1200" u="sng" kern="1200" dirty="0" smtClean="0">
                <a:solidFill>
                  <a:schemeClr val="tx1"/>
                </a:solidFill>
                <a:effectLst/>
                <a:latin typeface="+mn-lt"/>
                <a:ea typeface="+mn-ea"/>
                <a:cs typeface="+mn-cs"/>
              </a:rPr>
              <a:t>possible</a:t>
            </a:r>
            <a:r>
              <a:rPr lang="en-GB" sz="1200" kern="1200" dirty="0" smtClean="0">
                <a:solidFill>
                  <a:schemeClr val="tx1"/>
                </a:solidFill>
                <a:effectLst/>
                <a:latin typeface="+mn-lt"/>
                <a:ea typeface="+mn-ea"/>
                <a:cs typeface="+mn-cs"/>
              </a:rPr>
              <a:t> law. The legislature may take into treaties that it is informed that South Africa wants to be a member of and legislate accordingly, but its laws cannot be in breach of international treaties to which South Africa is not a member yet.</a:t>
            </a:r>
          </a:p>
          <a:p>
            <a:endParaRPr lang="en-ZA" sz="1200" kern="1200" dirty="0" smtClean="0">
              <a:solidFill>
                <a:schemeClr val="tx1"/>
              </a:solidFill>
              <a:effectLst/>
              <a:latin typeface="+mn-lt"/>
              <a:ea typeface="+mn-ea"/>
              <a:cs typeface="+mn-cs"/>
            </a:endParaRPr>
          </a:p>
          <a:p>
            <a:r>
              <a:rPr lang="en-GB" sz="1200" b="1" i="1" kern="1200" dirty="0" smtClean="0">
                <a:solidFill>
                  <a:schemeClr val="tx1"/>
                </a:solidFill>
                <a:effectLst/>
                <a:latin typeface="+mn-lt"/>
                <a:ea typeface="+mn-ea"/>
                <a:cs typeface="+mn-cs"/>
              </a:rPr>
              <a:t>Glenister v President of the Republic of South Africa and Others CCT 48/10) [2011] ZACC 6; 2011 (3) SA 347 (CC)</a:t>
            </a:r>
            <a:endParaRPr lang="en-GB" sz="1200" b="1"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“In our view, the main force of section 231(2) is directed at the Republic‘s legal obligations under international law, rather than transforming the rights and obligations contained in international agreements into home-grown constitutional rights and obligations. Even though the section provides that the agreement “binds the Republic” and Parliament exercises the Republic‘s legislative power, which it must do in accordance with and within the limits of the Constitution, the provision must be read in conjunction with the other provisions within section 231. Here, section 231(4) is of particular significance. It provides that an international agreement ―becomes law in the Republic when it is enacted into law by national legislation‖. The fact that section 231(4) expressly creates a path for the domestication of international agreements may be an indication that section 231(2) cannot, without more, have the effect of giving binding internal constitutional force to agreements merely because Parliament has approved them. </a:t>
            </a:r>
            <a:r>
              <a:rPr lang="en-GB" sz="1200" u="sng" kern="1200" dirty="0" smtClean="0">
                <a:solidFill>
                  <a:schemeClr val="tx1"/>
                </a:solidFill>
                <a:effectLst/>
                <a:latin typeface="+mn-lt"/>
                <a:ea typeface="+mn-ea"/>
                <a:cs typeface="+mn-cs"/>
              </a:rPr>
              <a:t>It follows that the incorporation of an international agreement creates ordinary domestic statutory obligations. Incorporation by itself does not transform the rights and obligations in it into constitutional rights and obligations.</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As noted earlier, the main force of section 231(2) is in the international sphere. An international agreement approved by Parliament becomes binding on the Republic. But that </a:t>
            </a:r>
            <a:r>
              <a:rPr lang="en-GB" sz="1200" u="sng" kern="1200" dirty="0" smtClean="0">
                <a:solidFill>
                  <a:schemeClr val="tx1"/>
                </a:solidFill>
                <a:effectLst/>
                <a:latin typeface="+mn-lt"/>
                <a:ea typeface="+mn-ea"/>
                <a:cs typeface="+mn-cs"/>
              </a:rPr>
              <a:t>does not mean that it has no domestic constitutional effect</a:t>
            </a:r>
            <a:r>
              <a:rPr lang="en-GB" sz="1200" kern="1200" dirty="0" smtClean="0">
                <a:solidFill>
                  <a:schemeClr val="tx1"/>
                </a:solidFill>
                <a:effectLst/>
                <a:latin typeface="+mn-lt"/>
                <a:ea typeface="+mn-ea"/>
                <a:cs typeface="+mn-cs"/>
              </a:rPr>
              <a:t>. The Constitution itself provides that an agreement so approved “binds the Republic”. That important fact, as we shortly show, has significant impact </a:t>
            </a:r>
            <a:r>
              <a:rPr lang="en-GB" sz="1200" u="sng" kern="1200" dirty="0" smtClean="0">
                <a:solidFill>
                  <a:schemeClr val="tx1"/>
                </a:solidFill>
                <a:effectLst/>
                <a:latin typeface="+mn-lt"/>
                <a:ea typeface="+mn-ea"/>
                <a:cs typeface="+mn-cs"/>
              </a:rPr>
              <a:t>in delineating the state‘s obligations in protecting and fulfilling the rights in the Bill of Rights.</a:t>
            </a:r>
            <a:r>
              <a:rPr lang="en-GB" sz="1200" kern="1200" dirty="0" smtClean="0">
                <a:solidFill>
                  <a:schemeClr val="tx1"/>
                </a:solidFill>
                <a:effectLst/>
                <a:latin typeface="+mn-lt"/>
                <a:ea typeface="+mn-ea"/>
                <a:cs typeface="+mn-cs"/>
              </a:rPr>
              <a:t>” (own emphasis).</a:t>
            </a:r>
          </a:p>
          <a:p>
            <a:r>
              <a:rPr lang="en-GB" sz="1200" kern="1200" dirty="0" smtClean="0">
                <a:solidFill>
                  <a:schemeClr val="tx1"/>
                </a:solidFill>
                <a:effectLst/>
                <a:latin typeface="+mn-lt"/>
                <a:ea typeface="+mn-ea"/>
                <a:cs typeface="+mn-cs"/>
              </a:rPr>
              <a:t>Judge Edwin Cameron discussed this judgment (penned by himself and Moseneke DCJ (as he then was)) in “Constitutionalism, rights, and international law: the Glenister decision” (Duke Journal Of Comparative &amp; International Law (Vol 23 p389). On page 400 – 402 he states: “One possible line of argument relied on the binding nature of the Republic’s obligations under section 231(2) of the Constitution. Pursuant to section 231(2), an international agreement “binds the Republic” after it has been approved by resolution in both the National Assembly and the NCOP… This provision must be read with the provisions of the Constitution that define what “the Republic” is. The crucial question was whether the legislature was directly bound because “the Republic” was bound… Since the treaties in question were indeed approved by Parliament and therefore “bind the Republic” whose legislative authority is vested nationally in Parliament, the argument was that the treaty obligations were directly binding on Parliament itself. The argument would have had the effect that every time Parliament ratifies an international agreement, it limits its own legislative power and must henceforth legislate only in accordance with the treaty in question… Nevertheless, this line of reasoning would have had a radical consequence—that legal obligations in international treaties ratified by the Republic would become directly “constitutionalized.” The Court, however, did not favour this argument.” https://core.ac.uk/download/pdf/62566009.pdf (last accessed 2020.06.30).</a:t>
            </a:r>
          </a:p>
          <a:p>
            <a:endParaRPr lang="en-ZA"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b="1" kern="1200" dirty="0" smtClean="0">
                <a:solidFill>
                  <a:schemeClr val="tx1"/>
                </a:solidFill>
                <a:effectLst/>
                <a:latin typeface="+mn-lt"/>
                <a:ea typeface="+mn-ea"/>
                <a:cs typeface="+mn-cs"/>
              </a:rPr>
              <a:t>Conclusion</a:t>
            </a:r>
            <a:endParaRPr lang="en-GB"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In respect of section 79(1), an international agreement that was incorporated into the South African law by both ratification (section 231(2)) and domestication (section 231 (4)), does not in itself constitute a constitutional obligation. Rather, when any reservation that relate to the Bill of Rights is considered, international agreements must be taken into account in </a:t>
            </a:r>
            <a:r>
              <a:rPr lang="en-GB" sz="1200" u="sng" kern="1200" dirty="0" smtClean="0">
                <a:solidFill>
                  <a:schemeClr val="tx1"/>
                </a:solidFill>
                <a:effectLst/>
                <a:latin typeface="+mn-lt"/>
                <a:ea typeface="+mn-ea"/>
                <a:cs typeface="+mn-cs"/>
              </a:rPr>
              <a:t>that discussion on the Bill of Rights</a:t>
            </a:r>
            <a:r>
              <a:rPr lang="en-GB" sz="1200" kern="1200" dirty="0" smtClean="0">
                <a:solidFill>
                  <a:schemeClr val="tx1"/>
                </a:solidFill>
                <a:effectLst/>
                <a:latin typeface="+mn-lt"/>
                <a:ea typeface="+mn-ea"/>
                <a:cs typeface="+mn-cs"/>
              </a:rPr>
              <a:t>. Accordingly, the fact that legislation may be in breach of a treaty – even one that has been ratified and domesticated – cannot in itself be a ground for referral in terms of section 79(1).</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ZA" sz="1100" kern="1200" dirty="0" smtClean="0">
              <a:solidFill>
                <a:schemeClr val="tx1"/>
              </a:solidFill>
              <a:effectLst/>
              <a:latin typeface="+mn-lt"/>
              <a:ea typeface="+mn-ea"/>
              <a:cs typeface="+mn-cs"/>
            </a:endParaRPr>
          </a:p>
          <a:p>
            <a:r>
              <a:rPr lang="en-ZA" sz="1100" kern="1200" dirty="0" smtClean="0">
                <a:solidFill>
                  <a:schemeClr val="tx1"/>
                </a:solidFill>
                <a:effectLst/>
                <a:latin typeface="+mn-lt"/>
                <a:ea typeface="+mn-ea"/>
                <a:cs typeface="+mn-cs"/>
              </a:rPr>
              <a:t>WIPO</a:t>
            </a:r>
            <a:r>
              <a:rPr lang="en-ZA" sz="1100" kern="1200" baseline="0" dirty="0" smtClean="0">
                <a:solidFill>
                  <a:schemeClr val="tx1"/>
                </a:solidFill>
                <a:effectLst/>
                <a:latin typeface="+mn-lt"/>
                <a:ea typeface="+mn-ea"/>
                <a:cs typeface="+mn-cs"/>
              </a:rPr>
              <a:t> – Exceptions and limitations: https://www.wipo.int/copyright/en/limitations/ (last accessed 4 April 2023)</a:t>
            </a:r>
          </a:p>
          <a:p>
            <a:r>
              <a:rPr lang="en-ZA" sz="1200" dirty="0" smtClean="0">
                <a:latin typeface="Arial" panose="020B0604020202020204" pitchFamily="34" charset="0"/>
                <a:cs typeface="Arial" panose="020B0604020202020204" pitchFamily="34" charset="0"/>
              </a:rPr>
              <a:t>“In order to maintain an appropriate balance between the interests of </a:t>
            </a:r>
            <a:r>
              <a:rPr lang="en-ZA" sz="1200" dirty="0" err="1" smtClean="0">
                <a:latin typeface="Arial" panose="020B0604020202020204" pitchFamily="34" charset="0"/>
                <a:cs typeface="Arial" panose="020B0604020202020204" pitchFamily="34" charset="0"/>
              </a:rPr>
              <a:t>rightsholders</a:t>
            </a:r>
            <a:r>
              <a:rPr lang="en-ZA" sz="1200" dirty="0" smtClean="0">
                <a:latin typeface="Arial" panose="020B0604020202020204" pitchFamily="34" charset="0"/>
                <a:cs typeface="Arial" panose="020B0604020202020204" pitchFamily="34" charset="0"/>
              </a:rPr>
              <a:t> and users of protected works, copyright laws allow certain limitations on economic rights, that is, cases in which protected works may be used without the authorization of the </a:t>
            </a:r>
            <a:r>
              <a:rPr lang="en-ZA" sz="1200" dirty="0" err="1" smtClean="0">
                <a:latin typeface="Arial" panose="020B0604020202020204" pitchFamily="34" charset="0"/>
                <a:cs typeface="Arial" panose="020B0604020202020204" pitchFamily="34" charset="0"/>
              </a:rPr>
              <a:t>rightsholder</a:t>
            </a:r>
            <a:r>
              <a:rPr lang="en-ZA" sz="1200" dirty="0" smtClean="0">
                <a:latin typeface="Arial" panose="020B0604020202020204" pitchFamily="34" charset="0"/>
                <a:cs typeface="Arial" panose="020B0604020202020204" pitchFamily="34" charset="0"/>
              </a:rPr>
              <a:t> and with or without payment of compensation.</a:t>
            </a:r>
          </a:p>
          <a:p>
            <a:r>
              <a:rPr lang="en-ZA" sz="1200" dirty="0" smtClean="0">
                <a:latin typeface="Arial" panose="020B0604020202020204" pitchFamily="34" charset="0"/>
                <a:cs typeface="Arial" panose="020B0604020202020204" pitchFamily="34" charset="0"/>
              </a:rPr>
              <a:t>Limitations and exceptions to copyright and related rights vary from country to country due to particular social, economic and historical conditions. International treaties acknowledge this diversity by providing general conditions for the application of limitations and exceptions, leaving national legislators to decide if a particular limitation or exception is to be applied and, if it is the case, to determine its exact scope. </a:t>
            </a:r>
            <a:r>
              <a:rPr lang="en-ZA" sz="1200" smtClean="0">
                <a:latin typeface="Arial" panose="020B0604020202020204" pitchFamily="34" charset="0"/>
                <a:cs typeface="Arial" panose="020B0604020202020204" pitchFamily="34" charset="0"/>
              </a:rPr>
              <a:t>With the development of new technologies and the ever increasing worldwide use of the Internet, there has been extensive discussion about how limitations and exceptions apply in the digital environment, including when content crosses borders.”</a:t>
            </a:r>
          </a:p>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5E636E-5096-4378-AE56-0D045EBDE46B}" type="slidenum">
              <a:rPr lang="en-GB" smtClean="0"/>
              <a:t>13</a:t>
            </a:fld>
            <a:endParaRPr lang="en-GB" dirty="0"/>
          </a:p>
        </p:txBody>
      </p:sp>
    </p:spTree>
    <p:extLst>
      <p:ext uri="{BB962C8B-B14F-4D97-AF65-F5344CB8AC3E}">
        <p14:creationId xmlns:p14="http://schemas.microsoft.com/office/powerpoint/2010/main" val="40305863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b="1" u="sng" dirty="0" smtClean="0"/>
              <a:t>Three Step test:</a:t>
            </a:r>
            <a:r>
              <a:rPr lang="en-GB" b="1" dirty="0" smtClean="0"/>
              <a:t> </a:t>
            </a: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As a member of the World Trade Organisation (“WTO”), South Africa is bound by both the Berne Convention for the Protection of Literary and Artistic Works of 1886 (“the Berne Convention”) and the Agreement on Trade-Related Aspects of Intellectual Property Rights (TRIPS) of 1995. Both these conventions contain a mechanism that control the ability of lawmakers to legislate exceptions and limitations, known as the Three-Step Test. It provides an international standard against which national copyright exceptions and limitations must be judged.</a:t>
            </a:r>
          </a:p>
          <a:p>
            <a:pPr lvl="0"/>
            <a:r>
              <a:rPr lang="en-GB" sz="1200" kern="1200" dirty="0" smtClean="0">
                <a:solidFill>
                  <a:schemeClr val="tx1"/>
                </a:solidFill>
                <a:effectLst/>
                <a:latin typeface="+mn-lt"/>
                <a:ea typeface="+mn-ea"/>
                <a:cs typeface="+mn-cs"/>
              </a:rPr>
              <a:t>Although the wording of the two conventions differ, broadly speaking the Three-Step Test can be worded as follows: National copyright exceptions and limitations must—</a:t>
            </a:r>
            <a:endParaRPr lang="en-GB" sz="10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be confined to certain special cases;</a:t>
            </a:r>
            <a:endParaRPr lang="en-GB" sz="10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 not conflict with the normal exploitation of the copyright work; and</a:t>
            </a:r>
            <a:endParaRPr lang="en-GB" sz="10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 not unreasonably prejudice the legitimate interests of the rights holder / author. </a:t>
            </a:r>
            <a:endParaRPr lang="en-GB" sz="1000" kern="1200" dirty="0" smtClean="0">
              <a:solidFill>
                <a:schemeClr val="tx1"/>
              </a:solidFill>
              <a:effectLst/>
              <a:latin typeface="+mn-lt"/>
              <a:ea typeface="+mn-ea"/>
              <a:cs typeface="+mn-cs"/>
            </a:endParaRPr>
          </a:p>
          <a:p>
            <a:pPr algn="just"/>
            <a:endParaRPr lang="en-ZA" dirty="0" smtClean="0"/>
          </a:p>
          <a:p>
            <a:pPr algn="just"/>
            <a:r>
              <a:rPr lang="en-GB" sz="1200" kern="1200" dirty="0" smtClean="0">
                <a:solidFill>
                  <a:schemeClr val="tx1"/>
                </a:solidFill>
                <a:effectLst/>
                <a:latin typeface="+mn-lt"/>
                <a:ea typeface="+mn-ea"/>
                <a:cs typeface="+mn-cs"/>
              </a:rPr>
              <a:t>The exceptions will not limit the normal exploitation of the copyright work, nor do they unreasonably prejudice the legitimate interests of the rights holder. In this regard, the argument is similar to the argument regarding the exceptions not constituting arbitrary deprivation. The fair use provision thus complies with the second and third steps. See also the discussion about the limitation of the exceptions by fairness and the four factors informing that in clause 12A(</a:t>
            </a:r>
            <a:r>
              <a:rPr lang="en-GB" sz="1200" i="1" kern="1200" dirty="0" smtClean="0">
                <a:solidFill>
                  <a:schemeClr val="tx1"/>
                </a:solidFill>
                <a:effectLst/>
                <a:latin typeface="+mn-lt"/>
                <a:ea typeface="+mn-ea"/>
                <a:cs typeface="+mn-cs"/>
              </a:rPr>
              <a:t>b</a:t>
            </a:r>
            <a:r>
              <a:rPr lang="en-GB" sz="1200" kern="1200" dirty="0" smtClean="0">
                <a:solidFill>
                  <a:schemeClr val="tx1"/>
                </a:solidFill>
                <a:effectLst/>
                <a:latin typeface="+mn-lt"/>
                <a:ea typeface="+mn-ea"/>
                <a:cs typeface="+mn-cs"/>
              </a:rPr>
              <a:t>)).</a:t>
            </a:r>
          </a:p>
          <a:p>
            <a:pPr algn="just"/>
            <a:endParaRPr lang="en-ZA" sz="1200" kern="1200" dirty="0" smtClean="0">
              <a:solidFill>
                <a:schemeClr val="tx1"/>
              </a:solidFill>
              <a:effectLst/>
              <a:latin typeface="+mn-lt"/>
              <a:ea typeface="+mn-ea"/>
              <a:cs typeface="+mn-cs"/>
            </a:endParaRPr>
          </a:p>
          <a:p>
            <a:pPr algn="just"/>
            <a:r>
              <a:rPr lang="en-GB" sz="1200" kern="1200" dirty="0" smtClean="0">
                <a:solidFill>
                  <a:schemeClr val="tx1"/>
                </a:solidFill>
                <a:effectLst/>
                <a:latin typeface="+mn-lt"/>
                <a:ea typeface="+mn-ea"/>
                <a:cs typeface="+mn-cs"/>
              </a:rPr>
              <a:t>In terms of Article 31(3)(b) of the Vienna Convention on the Law of Treaties 1969 (1969) 8 ILM 679, the subsequent practice of states in applying a treaty can be used to indicate how the states have interpreted the treaty and thus give content to treaty obligations.</a:t>
            </a:r>
          </a:p>
          <a:p>
            <a:r>
              <a:rPr lang="en-GB" sz="1200" i="1" kern="1200" dirty="0" smtClean="0">
                <a:solidFill>
                  <a:schemeClr val="tx1"/>
                </a:solidFill>
                <a:effectLst/>
                <a:latin typeface="+mn-lt"/>
                <a:ea typeface="+mn-ea"/>
                <a:cs typeface="+mn-cs"/>
              </a:rPr>
              <a:t>“General rule of interpretation</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1. A treaty shall be interpreted in good faith in accordance with the ordinary meaning to be given to the terms of the treaty in their context and in the light of its object and purpose.</a:t>
            </a:r>
          </a:p>
          <a:p>
            <a:r>
              <a:rPr lang="en-ZA"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3. There shall be taken into account, together with the context:</a:t>
            </a:r>
          </a:p>
          <a:p>
            <a:r>
              <a:rPr lang="en-GB" sz="1200" kern="1200" dirty="0" smtClean="0">
                <a:solidFill>
                  <a:schemeClr val="tx1"/>
                </a:solidFill>
                <a:effectLst/>
                <a:latin typeface="+mn-lt"/>
                <a:ea typeface="+mn-ea"/>
                <a:cs typeface="+mn-cs"/>
              </a:rPr>
              <a:t>(b) any subsequent practice in the application of the treaty which establishes the agreement of the parties regarding its interpretation;</a:t>
            </a:r>
          </a:p>
          <a:p>
            <a:pPr algn="just"/>
            <a:r>
              <a:rPr lang="en-ZA" sz="1200" kern="1200" dirty="0" smtClean="0">
                <a:solidFill>
                  <a:schemeClr val="tx1"/>
                </a:solidFill>
                <a:effectLst/>
                <a:latin typeface="+mn-lt"/>
                <a:ea typeface="+mn-ea"/>
                <a:cs typeface="+mn-cs"/>
              </a:rPr>
              <a:t>- Australian Law Reform Commission:</a:t>
            </a:r>
            <a:r>
              <a:rPr lang="en-ZA" sz="120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a:t>
            </a:r>
            <a:r>
              <a:rPr lang="en-ZA" sz="1200" b="0" i="0" kern="1200" dirty="0" smtClean="0">
                <a:solidFill>
                  <a:schemeClr val="tx1"/>
                </a:solidFill>
                <a:effectLst/>
                <a:latin typeface="+mn-lt"/>
                <a:ea typeface="+mn-ea"/>
                <a:cs typeface="+mn-cs"/>
              </a:rPr>
              <a:t>The ALRC considers that fair use is consistent with the three-step test. This conclusion is based on an analysis of the history of the test, an analysis of the words of the test itself, and on the absence of any challenge to the US and other countries that have introduced fair use or extended fair dealing exceptions.”</a:t>
            </a:r>
            <a:endParaRPr lang="en-GB" sz="1200" kern="1200" dirty="0" smtClean="0">
              <a:solidFill>
                <a:schemeClr val="tx1"/>
              </a:solidFill>
              <a:effectLst/>
              <a:latin typeface="+mn-lt"/>
              <a:ea typeface="+mn-ea"/>
              <a:cs typeface="+mn-cs"/>
            </a:endParaRPr>
          </a:p>
          <a:p>
            <a:pPr algn="just"/>
            <a:r>
              <a:rPr lang="en-GB" sz="1200" kern="1200" dirty="0" smtClean="0">
                <a:solidFill>
                  <a:schemeClr val="tx1"/>
                </a:solidFill>
                <a:effectLst/>
                <a:latin typeface="+mn-lt"/>
                <a:ea typeface="+mn-ea"/>
                <a:cs typeface="+mn-cs"/>
              </a:rPr>
              <a:t>- A number of countries</a:t>
            </a:r>
            <a:r>
              <a:rPr lang="en-GB" sz="1200" kern="1200" baseline="0" dirty="0" smtClean="0">
                <a:solidFill>
                  <a:schemeClr val="tx1"/>
                </a:solidFill>
                <a:effectLst/>
                <a:latin typeface="+mn-lt"/>
                <a:ea typeface="+mn-ea"/>
                <a:cs typeface="+mn-cs"/>
              </a:rPr>
              <a:t> have switched to fair use after becoming signatories to these conventions. </a:t>
            </a:r>
            <a:endParaRPr lang="en-ZA" dirty="0" smtClean="0"/>
          </a:p>
          <a:p>
            <a:pPr algn="just"/>
            <a:endParaRPr lang="en-GB" dirty="0" smtClean="0"/>
          </a:p>
          <a:p>
            <a:pPr algn="just"/>
            <a:r>
              <a:rPr lang="en-GB" dirty="0" smtClean="0"/>
              <a:t>However, given the economic and social benefits that a fair use exception would bring, our Office is of the view that the South African Courts will require strong and persuasive arguments that fair use does not comply with the Three-Step Test. </a:t>
            </a:r>
          </a:p>
          <a:p>
            <a:pPr algn="just"/>
            <a:r>
              <a:rPr lang="en-GB" dirty="0" smtClean="0"/>
              <a:t>The views of international academics and lawyers, the fact that there is no international case law to guide, and the subsequent practices of other member countries, indicate that our courts would agree that no such arguments exist.</a:t>
            </a:r>
          </a:p>
          <a:p>
            <a:pPr algn="just"/>
            <a:endParaRPr lang="en-GB" dirty="0" smtClean="0"/>
          </a:p>
          <a:p>
            <a:pPr algn="just"/>
            <a:r>
              <a:rPr lang="en-ZA" sz="1200" b="0" i="0" u="none" strike="noStrike" kern="1200" baseline="0" dirty="0" smtClean="0">
                <a:solidFill>
                  <a:schemeClr val="tx1"/>
                </a:solidFill>
                <a:latin typeface="+mn-lt"/>
                <a:ea typeface="+mn-ea"/>
                <a:cs typeface="+mn-cs"/>
              </a:rPr>
              <a:t>Christophe Geiger et al., “Declaration on a Balanced Interpretation of the Three-Step Test in Copyright Law,” 39 </a:t>
            </a:r>
            <a:r>
              <a:rPr lang="en-ZA" sz="1200" b="0" i="1" u="none" strike="noStrike" kern="1200" baseline="0" dirty="0" smtClean="0">
                <a:solidFill>
                  <a:schemeClr val="tx1"/>
                </a:solidFill>
                <a:latin typeface="+mn-lt"/>
                <a:ea typeface="+mn-ea"/>
                <a:cs typeface="+mn-cs"/>
              </a:rPr>
              <a:t>International Review of Intellectual Property and Competition Law </a:t>
            </a:r>
            <a:r>
              <a:rPr lang="en-ZA" sz="1200" b="0" i="0" u="none" strike="noStrike" kern="1200" baseline="0" dirty="0" smtClean="0">
                <a:solidFill>
                  <a:schemeClr val="tx1"/>
                </a:solidFill>
                <a:latin typeface="+mn-lt"/>
                <a:ea typeface="+mn-ea"/>
                <a:cs typeface="+mn-cs"/>
              </a:rPr>
              <a:t>(2008), 707 (own emphasis). </a:t>
            </a:r>
            <a:endParaRPr lang="en-GB" dirty="0" smtClean="0"/>
          </a:p>
        </p:txBody>
      </p:sp>
      <p:sp>
        <p:nvSpPr>
          <p:cNvPr id="4" name="Slide Number Placeholder 3"/>
          <p:cNvSpPr>
            <a:spLocks noGrp="1"/>
          </p:cNvSpPr>
          <p:nvPr>
            <p:ph type="sldNum" sz="quarter" idx="10"/>
          </p:nvPr>
        </p:nvSpPr>
        <p:spPr/>
        <p:txBody>
          <a:bodyPr/>
          <a:lstStyle/>
          <a:p>
            <a:fld id="{2B5E636E-5096-4378-AE56-0D045EBDE46B}" type="slidenum">
              <a:rPr lang="en-GB" smtClean="0"/>
              <a:t>14</a:t>
            </a:fld>
            <a:endParaRPr lang="en-GB" dirty="0"/>
          </a:p>
        </p:txBody>
      </p:sp>
    </p:spTree>
    <p:extLst>
      <p:ext uri="{BB962C8B-B14F-4D97-AF65-F5344CB8AC3E}">
        <p14:creationId xmlns:p14="http://schemas.microsoft.com/office/powerpoint/2010/main" val="1608775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u="sng" dirty="0" smtClean="0"/>
              <a:t>Three Step test:</a:t>
            </a:r>
            <a:r>
              <a:rPr lang="en-GB" dirty="0" smtClean="0"/>
              <a:t> </a:t>
            </a:r>
          </a:p>
          <a:p>
            <a:pPr algn="just"/>
            <a:r>
              <a:rPr lang="en-GB" dirty="0" smtClean="0"/>
              <a:t>Compliance with international treaties is not a ground for section 79(1) referral</a:t>
            </a:r>
          </a:p>
          <a:p>
            <a:pPr algn="just"/>
            <a:endParaRPr lang="en-ZA" dirty="0" smtClean="0"/>
          </a:p>
          <a:p>
            <a:pPr marL="0" marR="0" lvl="0" indent="0" algn="just"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As a member of the World Trade Organisation (“WTO”), South Africa is bound by both the Berne Convention for the Protection of Literary and Artistic Works of 1886 (“the Berne Convention”) and the Agreement on Trade-Related Aspects of Intellectual Property Rights (TRIPS) of 1995. Both these conventions contain a mechanism that control the ability of lawmakers to legislate exceptions and limitations, known as the Three-Step Test. It provides an international standard against which national copyright exceptions and limitations must be judged.</a:t>
            </a:r>
          </a:p>
          <a:p>
            <a:pPr lvl="0"/>
            <a:r>
              <a:rPr lang="en-GB" sz="1200" kern="1200" dirty="0" smtClean="0">
                <a:solidFill>
                  <a:schemeClr val="tx1"/>
                </a:solidFill>
                <a:effectLst/>
                <a:latin typeface="+mn-lt"/>
                <a:ea typeface="+mn-ea"/>
                <a:cs typeface="+mn-cs"/>
              </a:rPr>
              <a:t>Although the wording of the two conventions differ, broadly speaking the Three-Step Test can be worded as follows: National copyright exceptions and limitations must—</a:t>
            </a:r>
            <a:endParaRPr lang="en-GB" sz="10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be confined to certain special cases;</a:t>
            </a:r>
            <a:endParaRPr lang="en-GB" sz="10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 not conflict with the normal exploitation of the copyright work; and</a:t>
            </a:r>
            <a:endParaRPr lang="en-GB" sz="10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 not unreasonably prejudice the legitimate interests of the rights holder / author. </a:t>
            </a:r>
            <a:endParaRPr lang="en-GB" sz="1000" kern="1200" dirty="0" smtClean="0">
              <a:solidFill>
                <a:schemeClr val="tx1"/>
              </a:solidFill>
              <a:effectLst/>
              <a:latin typeface="+mn-lt"/>
              <a:ea typeface="+mn-ea"/>
              <a:cs typeface="+mn-cs"/>
            </a:endParaRPr>
          </a:p>
          <a:p>
            <a:pPr algn="just"/>
            <a:endParaRPr lang="en-ZA" dirty="0" smtClean="0"/>
          </a:p>
          <a:p>
            <a:pPr algn="just"/>
            <a:r>
              <a:rPr lang="en-GB" sz="1200" kern="1200" dirty="0" smtClean="0">
                <a:solidFill>
                  <a:schemeClr val="tx1"/>
                </a:solidFill>
                <a:effectLst/>
                <a:latin typeface="+mn-lt"/>
                <a:ea typeface="+mn-ea"/>
                <a:cs typeface="+mn-cs"/>
              </a:rPr>
              <a:t>The exceptions will not limit the normal exploitation of the copyright work, nor do they unreasonably prejudice the legitimate interests of the rights holder. In this regard, the argument is similar to the argument regarding the exceptions not constituting arbitrary deprivation. The fair use provision thus complies with the second and third steps. See also the discussion about the limitation of the exceptions by fairness and the four factors informing that in clause 12A(</a:t>
            </a:r>
            <a:r>
              <a:rPr lang="en-GB" sz="1200" i="1" kern="1200" dirty="0" smtClean="0">
                <a:solidFill>
                  <a:schemeClr val="tx1"/>
                </a:solidFill>
                <a:effectLst/>
                <a:latin typeface="+mn-lt"/>
                <a:ea typeface="+mn-ea"/>
                <a:cs typeface="+mn-cs"/>
              </a:rPr>
              <a:t>b</a:t>
            </a:r>
            <a:r>
              <a:rPr lang="en-GB" sz="1200" kern="1200" dirty="0" smtClean="0">
                <a:solidFill>
                  <a:schemeClr val="tx1"/>
                </a:solidFill>
                <a:effectLst/>
                <a:latin typeface="+mn-lt"/>
                <a:ea typeface="+mn-ea"/>
                <a:cs typeface="+mn-cs"/>
              </a:rPr>
              <a:t>)).</a:t>
            </a:r>
          </a:p>
          <a:p>
            <a:pPr algn="just"/>
            <a:endParaRPr lang="en-ZA" sz="1200" kern="1200" dirty="0" smtClean="0">
              <a:solidFill>
                <a:schemeClr val="tx1"/>
              </a:solidFill>
              <a:effectLst/>
              <a:latin typeface="+mn-lt"/>
              <a:ea typeface="+mn-ea"/>
              <a:cs typeface="+mn-cs"/>
            </a:endParaRPr>
          </a:p>
          <a:p>
            <a:pPr algn="just"/>
            <a:r>
              <a:rPr lang="en-GB" sz="1200" kern="1200" dirty="0" smtClean="0">
                <a:solidFill>
                  <a:schemeClr val="tx1"/>
                </a:solidFill>
                <a:effectLst/>
                <a:latin typeface="+mn-lt"/>
                <a:ea typeface="+mn-ea"/>
                <a:cs typeface="+mn-cs"/>
              </a:rPr>
              <a:t>In terms of Article 31(3)(b) of the Vienna Convention on the Law of Treaties 1969 (1969) 8 ILM 679,the subsequent practice of states in applying a treaty can be used to indicate how the states have interpreted the treaty and thus give content to treaty obligations.</a:t>
            </a:r>
          </a:p>
          <a:p>
            <a:r>
              <a:rPr lang="en-GB" sz="1200" i="1" kern="1200" dirty="0" smtClean="0">
                <a:solidFill>
                  <a:schemeClr val="tx1"/>
                </a:solidFill>
                <a:effectLst/>
                <a:latin typeface="+mn-lt"/>
                <a:ea typeface="+mn-ea"/>
                <a:cs typeface="+mn-cs"/>
              </a:rPr>
              <a:t>“General rule of interpretation</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1. A treaty shall be interpreted in good faith in accordance with the ordinary meaning to be given to the terms of the treaty in their context and in the light of its object and purpose.</a:t>
            </a:r>
          </a:p>
          <a:p>
            <a:r>
              <a:rPr lang="en-ZA"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3. There shall be taken into account, together with the context:</a:t>
            </a:r>
          </a:p>
          <a:p>
            <a:r>
              <a:rPr lang="en-GB" sz="1200" kern="1200" dirty="0" smtClean="0">
                <a:solidFill>
                  <a:schemeClr val="tx1"/>
                </a:solidFill>
                <a:effectLst/>
                <a:latin typeface="+mn-lt"/>
                <a:ea typeface="+mn-ea"/>
                <a:cs typeface="+mn-cs"/>
              </a:rPr>
              <a:t>(b) any subsequent practice in the application of the treaty which establishes the agreement of the parties regarding its interpretation;</a:t>
            </a:r>
          </a:p>
          <a:p>
            <a:pPr algn="just"/>
            <a:r>
              <a:rPr lang="en-ZA" sz="1200" kern="1200" dirty="0" smtClean="0">
                <a:solidFill>
                  <a:schemeClr val="tx1"/>
                </a:solidFill>
                <a:effectLst/>
                <a:latin typeface="+mn-lt"/>
                <a:ea typeface="+mn-ea"/>
                <a:cs typeface="+mn-cs"/>
              </a:rPr>
              <a:t>- Australian Law Reform Commission:</a:t>
            </a:r>
            <a:r>
              <a:rPr lang="en-ZA" sz="120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a:t>
            </a:r>
            <a:r>
              <a:rPr lang="en-ZA" sz="1200" b="0" i="0" kern="1200" dirty="0" smtClean="0">
                <a:solidFill>
                  <a:schemeClr val="tx1"/>
                </a:solidFill>
                <a:effectLst/>
                <a:latin typeface="+mn-lt"/>
                <a:ea typeface="+mn-ea"/>
                <a:cs typeface="+mn-cs"/>
              </a:rPr>
              <a:t>The ALRC considers that fair use is consistent with the three-step test. This conclusion is based on an analysis of the history of the test, an analysis of the words of the test itself, and on the absence of any challenge to the US and other countries that have introduced fair use or extended fair dealing exceptions.”</a:t>
            </a:r>
            <a:endParaRPr lang="en-GB" sz="1200" kern="1200" dirty="0" smtClean="0">
              <a:solidFill>
                <a:schemeClr val="tx1"/>
              </a:solidFill>
              <a:effectLst/>
              <a:latin typeface="+mn-lt"/>
              <a:ea typeface="+mn-ea"/>
              <a:cs typeface="+mn-cs"/>
            </a:endParaRPr>
          </a:p>
          <a:p>
            <a:pPr algn="just"/>
            <a:r>
              <a:rPr lang="en-GB" sz="1200" kern="1200" dirty="0" smtClean="0">
                <a:solidFill>
                  <a:schemeClr val="tx1"/>
                </a:solidFill>
                <a:effectLst/>
                <a:latin typeface="+mn-lt"/>
                <a:ea typeface="+mn-ea"/>
                <a:cs typeface="+mn-cs"/>
              </a:rPr>
              <a:t>- A number of countries</a:t>
            </a:r>
            <a:r>
              <a:rPr lang="en-GB" sz="1200" kern="1200" baseline="0" dirty="0" smtClean="0">
                <a:solidFill>
                  <a:schemeClr val="tx1"/>
                </a:solidFill>
                <a:effectLst/>
                <a:latin typeface="+mn-lt"/>
                <a:ea typeface="+mn-ea"/>
                <a:cs typeface="+mn-cs"/>
              </a:rPr>
              <a:t> have switched to fair use after becoming signatories to these conventions. </a:t>
            </a:r>
            <a:endParaRPr lang="en-ZA" dirty="0" smtClean="0"/>
          </a:p>
          <a:p>
            <a:pPr algn="just"/>
            <a:endParaRPr lang="en-US" dirty="0" smtClean="0"/>
          </a:p>
          <a:p>
            <a:pPr algn="just"/>
            <a:r>
              <a:rPr lang="en-ZA" sz="1200" b="0" i="0" u="none" strike="noStrike" kern="1200" baseline="0" dirty="0" smtClean="0">
                <a:solidFill>
                  <a:schemeClr val="tx1"/>
                </a:solidFill>
                <a:latin typeface="+mn-lt"/>
                <a:ea typeface="+mn-ea"/>
                <a:cs typeface="+mn-cs"/>
              </a:rPr>
              <a:t>Although South Africa has neither signed nor ratified this Convention, commentators observe that South Africa employs the Convention in formulating its practice regarding treaties: see </a:t>
            </a:r>
            <a:r>
              <a:rPr lang="en-ZA" sz="1200" b="0" i="0" u="none" strike="noStrike" kern="1200" baseline="0" dirty="0" err="1" smtClean="0">
                <a:solidFill>
                  <a:schemeClr val="tx1"/>
                </a:solidFill>
                <a:latin typeface="+mn-lt"/>
                <a:ea typeface="+mn-ea"/>
                <a:cs typeface="+mn-cs"/>
              </a:rPr>
              <a:t>Schlemmer</a:t>
            </a:r>
            <a:r>
              <a:rPr lang="en-ZA" sz="1200" b="0" i="0" u="none" strike="noStrike" kern="1200" baseline="0" dirty="0" smtClean="0">
                <a:solidFill>
                  <a:schemeClr val="tx1"/>
                </a:solidFill>
                <a:latin typeface="+mn-lt"/>
                <a:ea typeface="+mn-ea"/>
                <a:cs typeface="+mn-cs"/>
              </a:rPr>
              <a:t> “Die </a:t>
            </a:r>
            <a:r>
              <a:rPr lang="en-ZA" sz="1200" b="0" i="0" u="none" strike="noStrike" kern="1200" baseline="0" dirty="0" err="1" smtClean="0">
                <a:solidFill>
                  <a:schemeClr val="tx1"/>
                </a:solidFill>
                <a:latin typeface="+mn-lt"/>
                <a:ea typeface="+mn-ea"/>
                <a:cs typeface="+mn-cs"/>
              </a:rPr>
              <a:t>Grondwetlike</a:t>
            </a:r>
            <a:r>
              <a:rPr lang="en-ZA" sz="1200" b="0" i="0" u="none" strike="noStrike" kern="1200" baseline="0" dirty="0" smtClean="0">
                <a:solidFill>
                  <a:schemeClr val="tx1"/>
                </a:solidFill>
                <a:latin typeface="+mn-lt"/>
                <a:ea typeface="+mn-ea"/>
                <a:cs typeface="+mn-cs"/>
              </a:rPr>
              <a:t> Hof </a:t>
            </a:r>
            <a:r>
              <a:rPr lang="en-ZA" sz="1200" b="0" i="0" u="none" strike="noStrike" kern="1200" baseline="0" dirty="0" err="1" smtClean="0">
                <a:solidFill>
                  <a:schemeClr val="tx1"/>
                </a:solidFill>
                <a:latin typeface="+mn-lt"/>
                <a:ea typeface="+mn-ea"/>
                <a:cs typeface="+mn-cs"/>
              </a:rPr>
              <a:t>en</a:t>
            </a:r>
            <a:r>
              <a:rPr lang="en-ZA" sz="1200" b="0" i="0" u="none" strike="noStrike" kern="1200" baseline="0" dirty="0" smtClean="0">
                <a:solidFill>
                  <a:schemeClr val="tx1"/>
                </a:solidFill>
                <a:latin typeface="+mn-lt"/>
                <a:ea typeface="+mn-ea"/>
                <a:cs typeface="+mn-cs"/>
              </a:rPr>
              <a:t> die </a:t>
            </a:r>
            <a:r>
              <a:rPr lang="nl-NL" sz="1200" b="0" i="0" u="none" strike="noStrike" kern="1200" baseline="0" dirty="0" smtClean="0">
                <a:solidFill>
                  <a:schemeClr val="tx1"/>
                </a:solidFill>
                <a:latin typeface="+mn-lt"/>
                <a:ea typeface="+mn-ea"/>
                <a:cs typeface="+mn-cs"/>
              </a:rPr>
              <a:t>Ooreenkoms ter Vestiging van die Wêreldhandelsorganisasie” (2010) 4 TSAR 749 at 753.</a:t>
            </a:r>
            <a:endParaRPr lang="en-US" dirty="0" smtClean="0"/>
          </a:p>
          <a:p>
            <a:pPr algn="just"/>
            <a:endParaRPr lang="en-GB" dirty="0" smtClean="0"/>
          </a:p>
          <a:p>
            <a:pPr algn="just"/>
            <a:r>
              <a:rPr lang="en-GB" dirty="0" smtClean="0"/>
              <a:t>However, given the economic and social benefits that a fair use exception would bring, our Office is of the view that the South African Courts will require strong and persuasive arguments that fair use does not comply with the Three-Step Test. </a:t>
            </a:r>
          </a:p>
          <a:p>
            <a:pPr algn="just"/>
            <a:r>
              <a:rPr lang="en-GB" dirty="0" smtClean="0"/>
              <a:t>The views of international academics and lawyers, the fact that there is no international case law to guide, and the subsequent practices of other member countries, indicate that our courts would agree that no such arguments exist.</a:t>
            </a:r>
          </a:p>
          <a:p>
            <a:endParaRPr lang="en-GB" dirty="0" smtClean="0"/>
          </a:p>
          <a:p>
            <a:pPr algn="just"/>
            <a:endParaRPr lang="en-GB" dirty="0" smtClean="0"/>
          </a:p>
        </p:txBody>
      </p:sp>
      <p:sp>
        <p:nvSpPr>
          <p:cNvPr id="4" name="Slide Number Placeholder 3"/>
          <p:cNvSpPr>
            <a:spLocks noGrp="1"/>
          </p:cNvSpPr>
          <p:nvPr>
            <p:ph type="sldNum" sz="quarter" idx="10"/>
          </p:nvPr>
        </p:nvSpPr>
        <p:spPr/>
        <p:txBody>
          <a:bodyPr/>
          <a:lstStyle/>
          <a:p>
            <a:fld id="{2B5E636E-5096-4378-AE56-0D045EBDE46B}" type="slidenum">
              <a:rPr lang="en-GB" smtClean="0"/>
              <a:t>15</a:t>
            </a:fld>
            <a:endParaRPr lang="en-GB" dirty="0"/>
          </a:p>
        </p:txBody>
      </p:sp>
    </p:spTree>
    <p:extLst>
      <p:ext uri="{BB962C8B-B14F-4D97-AF65-F5344CB8AC3E}">
        <p14:creationId xmlns:p14="http://schemas.microsoft.com/office/powerpoint/2010/main" val="21798347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u="sng" kern="1200" dirty="0" smtClean="0">
                <a:solidFill>
                  <a:schemeClr val="tx1"/>
                </a:solidFill>
                <a:effectLst/>
                <a:latin typeface="+mn-lt"/>
                <a:ea typeface="+mn-ea"/>
                <a:cs typeface="+mn-cs"/>
                <a:hlinkClick r:id="rId3"/>
              </a:rPr>
              <a:t>https://www.investopedia.com/terms/s/substitution-effect.asp</a:t>
            </a:r>
            <a:r>
              <a:rPr lang="en-ZA" sz="1200" kern="1200" dirty="0" smtClean="0">
                <a:solidFill>
                  <a:schemeClr val="tx1"/>
                </a:solidFill>
                <a:effectLst/>
                <a:latin typeface="+mn-lt"/>
                <a:ea typeface="+mn-ea"/>
                <a:cs typeface="+mn-cs"/>
              </a:rPr>
              <a:t>: “The substitution effect is the decrease in sales for a product that can be attributed to consumers switching to cheaper alternatives when its price rises.”</a:t>
            </a:r>
          </a:p>
          <a:p>
            <a:endParaRPr lang="en-ZA" sz="1200" kern="1200" dirty="0" smtClean="0">
              <a:solidFill>
                <a:schemeClr val="tx1"/>
              </a:solidFill>
              <a:effectLst/>
              <a:latin typeface="+mn-lt"/>
              <a:ea typeface="+mn-ea"/>
              <a:cs typeface="+mn-cs"/>
            </a:endParaRPr>
          </a:p>
          <a:p>
            <a:r>
              <a:rPr lang="en-ZA" sz="1200" i="1" kern="1200" dirty="0" smtClean="0">
                <a:solidFill>
                  <a:schemeClr val="tx1"/>
                </a:solidFill>
                <a:effectLst/>
                <a:latin typeface="+mn-lt"/>
                <a:ea typeface="+mn-ea"/>
                <a:cs typeface="+mn-cs"/>
              </a:rPr>
              <a:t>Commercial Auto Glass (Pty) Ltd v </a:t>
            </a:r>
            <a:r>
              <a:rPr lang="en-ZA" sz="1200" i="1" kern="1200" dirty="0" err="1" smtClean="0">
                <a:solidFill>
                  <a:schemeClr val="tx1"/>
                </a:solidFill>
                <a:effectLst/>
                <a:latin typeface="+mn-lt"/>
                <a:ea typeface="+mn-ea"/>
                <a:cs typeface="+mn-cs"/>
              </a:rPr>
              <a:t>Bayerische</a:t>
            </a:r>
            <a:r>
              <a:rPr lang="en-ZA" sz="1200" i="1" kern="1200" dirty="0" smtClean="0">
                <a:solidFill>
                  <a:schemeClr val="tx1"/>
                </a:solidFill>
                <a:effectLst/>
                <a:latin typeface="+mn-lt"/>
                <a:ea typeface="+mn-ea"/>
                <a:cs typeface="+mn-cs"/>
              </a:rPr>
              <a:t> </a:t>
            </a:r>
            <a:r>
              <a:rPr lang="en-ZA" sz="1200" i="1" kern="1200" dirty="0" err="1" smtClean="0">
                <a:solidFill>
                  <a:schemeClr val="tx1"/>
                </a:solidFill>
                <a:effectLst/>
                <a:latin typeface="+mn-lt"/>
                <a:ea typeface="+mn-ea"/>
                <a:cs typeface="+mn-cs"/>
              </a:rPr>
              <a:t>Motoren</a:t>
            </a:r>
            <a:r>
              <a:rPr lang="en-ZA" sz="1200" i="1" kern="1200" dirty="0" smtClean="0">
                <a:solidFill>
                  <a:schemeClr val="tx1"/>
                </a:solidFill>
                <a:effectLst/>
                <a:latin typeface="+mn-lt"/>
                <a:ea typeface="+mn-ea"/>
                <a:cs typeface="+mn-cs"/>
              </a:rPr>
              <a:t> </a:t>
            </a:r>
            <a:r>
              <a:rPr lang="en-ZA" sz="1200" i="1" kern="1200" dirty="0" err="1" smtClean="0">
                <a:solidFill>
                  <a:schemeClr val="tx1"/>
                </a:solidFill>
                <a:effectLst/>
                <a:latin typeface="+mn-lt"/>
                <a:ea typeface="+mn-ea"/>
                <a:cs typeface="+mn-cs"/>
              </a:rPr>
              <a:t>Werke</a:t>
            </a:r>
            <a:r>
              <a:rPr lang="en-ZA" sz="1200" i="1" kern="1200" dirty="0" smtClean="0">
                <a:solidFill>
                  <a:schemeClr val="tx1"/>
                </a:solidFill>
                <a:effectLst/>
                <a:latin typeface="+mn-lt"/>
                <a:ea typeface="+mn-ea"/>
                <a:cs typeface="+mn-cs"/>
              </a:rPr>
              <a:t> </a:t>
            </a:r>
            <a:r>
              <a:rPr lang="en-ZA" sz="1200" i="1" kern="1200" dirty="0" err="1" smtClean="0">
                <a:solidFill>
                  <a:schemeClr val="tx1"/>
                </a:solidFill>
                <a:effectLst/>
                <a:latin typeface="+mn-lt"/>
                <a:ea typeface="+mn-ea"/>
                <a:cs typeface="+mn-cs"/>
              </a:rPr>
              <a:t>Aktiengesellschaft</a:t>
            </a:r>
            <a:r>
              <a:rPr lang="en-ZA" sz="1200" i="1" kern="120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[2007] 4 All SA 1331 (SCA) – Fair practice is a factual question; </a:t>
            </a:r>
          </a:p>
          <a:p>
            <a:endParaRPr lang="en-ZA"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solidFill>
                  <a:schemeClr val="tx1"/>
                </a:solidFill>
                <a:effectLst/>
                <a:latin typeface="+mn-lt"/>
                <a:ea typeface="+mn-ea"/>
                <a:cs typeface="+mn-cs"/>
              </a:rPr>
              <a:t>WIPO “WIPO STUDY ON LIMITATIONS AND EXCEPTIONS OF COPYRIGHT AND RELATED RIGHTS IN THE DIGITAL ENVIRONMENT” April 5, 2003, p13: “</a:t>
            </a:r>
            <a:r>
              <a:rPr lang="en-US" sz="1200" kern="1200" dirty="0" smtClean="0">
                <a:solidFill>
                  <a:schemeClr val="tx1"/>
                </a:solidFill>
                <a:effectLst/>
                <a:latin typeface="+mn-lt"/>
                <a:ea typeface="+mn-ea"/>
                <a:cs typeface="+mn-cs"/>
              </a:rPr>
              <a:t>Fair practice” is possibly a concept that is more familiar to Anglo-American lawyers than their continental European counterparts, and will essentially be a matter for national tribunals to determine in each particular instance. </a:t>
            </a:r>
            <a:r>
              <a:rPr lang="en-ZA" sz="1200" kern="1200" dirty="0" smtClean="0">
                <a:solidFill>
                  <a:schemeClr val="tx1"/>
                </a:solidFill>
                <a:effectLst/>
                <a:latin typeface="+mn-lt"/>
                <a:ea typeface="+mn-ea"/>
                <a:cs typeface="+mn-cs"/>
              </a:rPr>
              <a:t>However, the criteria referred to in Article 9(2) (three step test) would appear to be equally applicable here in determining whether a particular quotation is “fair,” namely whether it conflicts with a normal exploitation of the work and unreasonably prejudices the legitimate interests of the author.” </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Z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43C886D-0CC8-C040-92BC-ABE325B3ECC7}" type="slidenum">
              <a:rPr lang="en-US" smtClean="0"/>
              <a:t>16</a:t>
            </a:fld>
            <a:endParaRPr lang="en-US"/>
          </a:p>
        </p:txBody>
      </p:sp>
    </p:spTree>
    <p:extLst>
      <p:ext uri="{BB962C8B-B14F-4D97-AF65-F5344CB8AC3E}">
        <p14:creationId xmlns:p14="http://schemas.microsoft.com/office/powerpoint/2010/main" val="20678784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pPr>
            <a:r>
              <a:rPr lang="en-ZA" sz="1900" b="1" dirty="0" smtClean="0">
                <a:latin typeface="Arial" panose="020B0604020202020204" pitchFamily="34" charset="0"/>
                <a:cs typeface="Arial" panose="020B0604020202020204" pitchFamily="34" charset="0"/>
              </a:rPr>
              <a:t>Definition of “visual artistic work”: </a:t>
            </a:r>
            <a:r>
              <a:rPr lang="en-ZA" sz="1900" dirty="0" smtClean="0">
                <a:latin typeface="Arial" panose="020B0604020202020204" pitchFamily="34" charset="0"/>
                <a:cs typeface="Arial" panose="020B0604020202020204" pitchFamily="34" charset="0"/>
              </a:rPr>
              <a:t>Its appellation is inappropriate. </a:t>
            </a:r>
          </a:p>
          <a:p>
            <a:pPr marL="800100" lvl="1" indent="-342900">
              <a:buFont typeface="Arial" panose="020B0604020202020204" pitchFamily="34" charset="0"/>
              <a:buChar char="•"/>
            </a:pPr>
            <a:r>
              <a:rPr lang="en-ZA" sz="1900" dirty="0" smtClean="0">
                <a:latin typeface="Arial" panose="020B0604020202020204" pitchFamily="34" charset="0"/>
                <a:cs typeface="Arial" panose="020B0604020202020204" pitchFamily="34" charset="0"/>
              </a:rPr>
              <a:t>The term 'visual artistic work' is a misnomer, is confusing and anomalous. All artistic works are 'visual'. That is their defining quality and their essential characteristic when comparing them to the other categories of works eligible for copyright. Paragraphs (b) and [c] of the definition of artistic work contemplate works that are also of necessity 'visual' artistic works. A better term would be 'aesthetic' works or something along those limes. 'Art works' is the term used in this context in the Berne Convention and it is probably the most apposite one.</a:t>
            </a:r>
          </a:p>
          <a:p>
            <a:endParaRPr lang="en-GB" b="1" dirty="0"/>
          </a:p>
        </p:txBody>
      </p:sp>
      <p:sp>
        <p:nvSpPr>
          <p:cNvPr id="4" name="Slide Number Placeholder 3"/>
          <p:cNvSpPr>
            <a:spLocks noGrp="1"/>
          </p:cNvSpPr>
          <p:nvPr>
            <p:ph type="sldNum" sz="quarter" idx="10"/>
          </p:nvPr>
        </p:nvSpPr>
        <p:spPr/>
        <p:txBody>
          <a:bodyPr/>
          <a:lstStyle/>
          <a:p>
            <a:fld id="{C43C886D-0CC8-C040-92BC-ABE325B3ECC7}" type="slidenum">
              <a:rPr lang="en-US" smtClean="0"/>
              <a:t>17</a:t>
            </a:fld>
            <a:endParaRPr lang="en-US"/>
          </a:p>
        </p:txBody>
      </p:sp>
    </p:spTree>
    <p:extLst>
      <p:ext uri="{BB962C8B-B14F-4D97-AF65-F5344CB8AC3E}">
        <p14:creationId xmlns:p14="http://schemas.microsoft.com/office/powerpoint/2010/main" val="40125222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b="1" kern="1200" dirty="0" smtClean="0">
                <a:solidFill>
                  <a:schemeClr val="tx1"/>
                </a:solidFill>
                <a:effectLst/>
                <a:latin typeface="+mn-lt"/>
                <a:ea typeface="+mn-ea"/>
                <a:cs typeface="+mn-cs"/>
              </a:rPr>
              <a:t>Dr C Doctorow</a:t>
            </a: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The definitions are based on the </a:t>
            </a:r>
            <a:r>
              <a:rPr lang="en-ZA" sz="1200" dirty="0" smtClean="0">
                <a:latin typeface="Arial" panose="020B0604020202020204" pitchFamily="34" charset="0"/>
                <a:cs typeface="Arial" panose="020B0604020202020204" pitchFamily="34" charset="0"/>
              </a:rPr>
              <a:t>US regime defined in Sec 1201 of the 1998 Digital Millennium Copyright Act ("DMCA 1201").</a:t>
            </a:r>
            <a:endParaRPr lang="en-Z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ZA" sz="1200" kern="1200" dirty="0" smtClean="0">
                <a:solidFill>
                  <a:schemeClr val="tx1"/>
                </a:solidFill>
                <a:effectLst/>
                <a:latin typeface="+mn-lt"/>
                <a:ea typeface="+mn-ea"/>
                <a:cs typeface="+mn-cs"/>
              </a:rPr>
              <a:t>The US regime defined in Sec 1201 of the 1998 Digital Millennium Copyright Act (hereafter "DMCA 1201") has significant defects. </a:t>
            </a: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ZA" sz="1200" kern="1200" dirty="0" smtClean="0">
                <a:solidFill>
                  <a:schemeClr val="tx1"/>
                </a:solidFill>
                <a:effectLst/>
                <a:latin typeface="+mn-lt"/>
                <a:ea typeface="+mn-ea"/>
                <a:cs typeface="+mn-cs"/>
              </a:rPr>
              <a:t>By failing to require a nexus with infringement, DMCA 1201 compromised these 3 freedoms – the freedom to arrange our conduct to our own benefit rather than that of the shareholders of the companies whose products we purchase (to use the product as the consumer wants to); the freedom of third parties to offer accessories, consumables, services and repair for the products we own; and the freedom of auditors to uncover and publicise defects in the products we rely on (they are threatened that any disclosure could jeopardise the TPM).</a:t>
            </a: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ZA" sz="1200" kern="1200" dirty="0" smtClean="0">
                <a:solidFill>
                  <a:schemeClr val="tx1"/>
                </a:solidFill>
                <a:effectLst/>
                <a:latin typeface="+mn-lt"/>
                <a:ea typeface="+mn-ea"/>
                <a:cs typeface="+mn-cs"/>
              </a:rPr>
              <a:t>Any device that contains software embodies a "copyrighted work." This can include assets and accessories e.g. phones and phone screens, cars and car parts, printers and ink. It stopped ventilators from being repaired by internal technicians in hospitals. Manufacturers can prohibit any action iro their product that they do not want (i.e. using a different branded part or ink, or non dealer service provider) by adding a TPM.</a:t>
            </a: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ZA" sz="1200" kern="1200" dirty="0" smtClean="0">
                <a:solidFill>
                  <a:schemeClr val="tx1"/>
                </a:solidFill>
                <a:effectLst/>
                <a:latin typeface="+mn-lt"/>
                <a:ea typeface="+mn-ea"/>
                <a:cs typeface="+mn-cs"/>
              </a:rPr>
              <a:t>In Africa, this will be worse - Reconfiguration and adaptation are important everywhere, but in the global South, the imaginative reconfiguration of diverse components to adapt or repair a system to suit local needs and conditions will be prohibited. A TPM regime that does not tie a prohibition on circumvention to copyright infringement is a death-sentence for such technological innovation. Foreign giants will decide what is and is not permissible in respect of the digital technologies and ICTs that South Africans depend upon.</a:t>
            </a:r>
          </a:p>
          <a:p>
            <a:pPr marL="171450" lvl="0" indent="-171450">
              <a:buFont typeface="Arial" panose="020B0604020202020204" pitchFamily="34" charset="0"/>
              <a:buChar char="•"/>
            </a:pPr>
            <a:r>
              <a:rPr lang="en-ZA" sz="1200" b="1" kern="1200" dirty="0" smtClean="0">
                <a:solidFill>
                  <a:schemeClr val="tx1"/>
                </a:solidFill>
                <a:effectLst/>
                <a:latin typeface="+mn-lt"/>
                <a:ea typeface="+mn-ea"/>
                <a:cs typeface="+mn-cs"/>
              </a:rPr>
              <a:t>Recommendation</a:t>
            </a:r>
            <a:endParaRPr lang="en-GB" sz="1200" b="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ZA" sz="1200" kern="1200" dirty="0" smtClean="0">
                <a:solidFill>
                  <a:schemeClr val="tx1"/>
                </a:solidFill>
                <a:effectLst/>
                <a:latin typeface="+mn-lt"/>
                <a:ea typeface="+mn-ea"/>
                <a:cs typeface="+mn-cs"/>
              </a:rPr>
              <a:t>By changing the definition of TPMs to include those that restrict lawful uses as well as infringing uses, the Bill erases the protections for non-infringing circumvention that were latent in the original text.</a:t>
            </a:r>
            <a:r>
              <a:rPr lang="en-GB" sz="120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A tool that accomplishes a lawful purpose should be lawful. The WCT and WPPT do not seek to limit activities that displease corporate </a:t>
            </a:r>
            <a:r>
              <a:rPr lang="en-ZA" sz="1200" kern="1200" dirty="0" err="1" smtClean="0">
                <a:solidFill>
                  <a:schemeClr val="tx1"/>
                </a:solidFill>
                <a:effectLst/>
                <a:latin typeface="+mn-lt"/>
                <a:ea typeface="+mn-ea"/>
                <a:cs typeface="+mn-cs"/>
              </a:rPr>
              <a:t>rightsholders</a:t>
            </a:r>
            <a:r>
              <a:rPr lang="en-ZA" sz="1200" kern="1200" dirty="0" smtClean="0">
                <a:solidFill>
                  <a:schemeClr val="tx1"/>
                </a:solidFill>
                <a:effectLst/>
                <a:latin typeface="+mn-lt"/>
                <a:ea typeface="+mn-ea"/>
                <a:cs typeface="+mn-cs"/>
              </a:rPr>
              <a:t>; they only seek to thwart copyright infringement. The changes are not needed to comply with the treaties. </a:t>
            </a:r>
            <a:endParaRPr lang="en-GB"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ZA" sz="1200" kern="1200" dirty="0" smtClean="0">
                <a:solidFill>
                  <a:schemeClr val="tx1"/>
                </a:solidFill>
                <a:effectLst/>
                <a:latin typeface="+mn-lt"/>
                <a:ea typeface="+mn-ea"/>
                <a:cs typeface="+mn-cs"/>
              </a:rPr>
              <a:t>The prohibition on tools "with a limited commercially significant purpose or use other than to circumvent a technological protection measure" endangers some of the most successful and popular free/open tools, tools like VLC, that are in wide use in South Africa today for everyday technology users, archivists, educators, and creators. Free/open source tools often have no "commercially significant purpose." </a:t>
            </a:r>
          </a:p>
          <a:p>
            <a:pPr marL="342900" indent="-342900">
              <a:buFont typeface="Arial" panose="020B0604020202020204" pitchFamily="34" charset="0"/>
              <a:buChar char="•"/>
            </a:pPr>
            <a:endParaRPr lang="en-ZA" sz="1900" b="1"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ZA" sz="1900" b="1" dirty="0" smtClean="0">
                <a:latin typeface="Arial" panose="020B0604020202020204" pitchFamily="34" charset="0"/>
                <a:cs typeface="Arial" panose="020B0604020202020204" pitchFamily="34" charset="0"/>
              </a:rPr>
              <a:t>Definition of “visual artistic work”: </a:t>
            </a:r>
            <a:r>
              <a:rPr lang="en-ZA" sz="1900" dirty="0" smtClean="0">
                <a:latin typeface="Arial" panose="020B0604020202020204" pitchFamily="34" charset="0"/>
                <a:cs typeface="Arial" panose="020B0604020202020204" pitchFamily="34" charset="0"/>
              </a:rPr>
              <a:t>Its appellation is inappropriate. </a:t>
            </a:r>
          </a:p>
          <a:p>
            <a:pPr marL="800100" lvl="1" indent="-342900">
              <a:buFont typeface="Arial" panose="020B0604020202020204" pitchFamily="34" charset="0"/>
              <a:buChar char="•"/>
            </a:pPr>
            <a:r>
              <a:rPr lang="en-ZA" sz="1900" dirty="0" smtClean="0">
                <a:latin typeface="Arial" panose="020B0604020202020204" pitchFamily="34" charset="0"/>
                <a:cs typeface="Arial" panose="020B0604020202020204" pitchFamily="34" charset="0"/>
              </a:rPr>
              <a:t>The term 'visual artistic work' is a misnomer, is confusing and anomalous. All artistic works are 'visual'. That is their defining quality and their essential characteristic when comparing them to the other categories of works eligible for copyright. Paragraphs (b) and [c] of the definition of artistic work contemplate works that are also of necessity 'visual' artistic works. A better term would be 'aesthetic' works or something along those limes. 'Art works' is the term used in this context in the Berne Convention and it is probably the most apposite one.</a:t>
            </a:r>
          </a:p>
          <a:p>
            <a:endParaRPr lang="en-GB" b="1" dirty="0"/>
          </a:p>
        </p:txBody>
      </p:sp>
      <p:sp>
        <p:nvSpPr>
          <p:cNvPr id="4" name="Slide Number Placeholder 3"/>
          <p:cNvSpPr>
            <a:spLocks noGrp="1"/>
          </p:cNvSpPr>
          <p:nvPr>
            <p:ph type="sldNum" sz="quarter" idx="10"/>
          </p:nvPr>
        </p:nvSpPr>
        <p:spPr/>
        <p:txBody>
          <a:bodyPr/>
          <a:lstStyle/>
          <a:p>
            <a:fld id="{C43C886D-0CC8-C040-92BC-ABE325B3ECC7}" type="slidenum">
              <a:rPr lang="en-US" smtClean="0"/>
              <a:t>18</a:t>
            </a:fld>
            <a:endParaRPr lang="en-US"/>
          </a:p>
        </p:txBody>
      </p:sp>
    </p:spTree>
    <p:extLst>
      <p:ext uri="{BB962C8B-B14F-4D97-AF65-F5344CB8AC3E}">
        <p14:creationId xmlns:p14="http://schemas.microsoft.com/office/powerpoint/2010/main" val="30784324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Constitutional Court: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tx1"/>
                </a:solidFill>
                <a:effectLst/>
                <a:latin typeface="+mn-lt"/>
                <a:ea typeface="+mn-ea"/>
                <a:cs typeface="+mn-cs"/>
              </a:rPr>
              <a:t>Section 25</a:t>
            </a:r>
            <a:r>
              <a:rPr lang="en-US" sz="1200" b="0" i="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 </a:t>
            </a:r>
            <a:r>
              <a:rPr lang="en-GB" sz="1200" b="0" i="1" kern="1200" dirty="0" err="1" smtClean="0">
                <a:solidFill>
                  <a:schemeClr val="tx1"/>
                </a:solidFill>
                <a:effectLst/>
                <a:latin typeface="+mn-lt"/>
                <a:ea typeface="+mn-ea"/>
                <a:cs typeface="+mn-cs"/>
              </a:rPr>
              <a:t>Agri</a:t>
            </a:r>
            <a:r>
              <a:rPr lang="en-GB" sz="1200" b="0" i="1" kern="1200" dirty="0" smtClean="0">
                <a:solidFill>
                  <a:schemeClr val="tx1"/>
                </a:solidFill>
                <a:effectLst/>
                <a:latin typeface="+mn-lt"/>
                <a:ea typeface="+mn-ea"/>
                <a:cs typeface="+mn-cs"/>
              </a:rPr>
              <a:t> SA v Minister for Minerals and Energy CCT 51/12 [2013] ZACC 9</a:t>
            </a:r>
          </a:p>
          <a:p>
            <a:r>
              <a:rPr lang="en-ZA" sz="1200" b="0" kern="1200" dirty="0" smtClean="0">
                <a:solidFill>
                  <a:schemeClr val="tx1"/>
                </a:solidFill>
                <a:effectLst/>
                <a:latin typeface="+mn-lt"/>
                <a:ea typeface="+mn-ea"/>
                <a:cs typeface="+mn-cs"/>
              </a:rPr>
              <a:t>- </a:t>
            </a:r>
            <a:r>
              <a:rPr lang="en-GB" sz="1200" b="0" i="1" kern="1200" dirty="0" smtClean="0">
                <a:solidFill>
                  <a:schemeClr val="tx1"/>
                </a:solidFill>
                <a:effectLst/>
                <a:latin typeface="+mn-lt"/>
                <a:ea typeface="+mn-ea"/>
                <a:cs typeface="+mn-cs"/>
              </a:rPr>
              <a:t>First National Bank of SA Ltd T/A Wesbank v Commissioner, South African Revenue Service aa; First National Bank of SA Ltd T/A Wesbank V Minister of Finance 2002 (4) Sa 768 (CC)</a:t>
            </a:r>
            <a:endParaRPr lang="en-ZA" sz="1200" b="0" kern="1200" dirty="0" smtClean="0">
              <a:solidFill>
                <a:schemeClr val="tx1"/>
              </a:solidFill>
              <a:effectLst/>
              <a:latin typeface="+mn-lt"/>
              <a:ea typeface="+mn-ea"/>
              <a:cs typeface="+mn-cs"/>
            </a:endParaRPr>
          </a:p>
          <a:p>
            <a:r>
              <a:rPr lang="en-US" sz="1200" i="0" kern="1200" dirty="0" smtClean="0">
                <a:solidFill>
                  <a:schemeClr val="tx1"/>
                </a:solidFill>
                <a:effectLst/>
                <a:latin typeface="+mn-lt"/>
                <a:ea typeface="+mn-ea"/>
                <a:cs typeface="+mn-cs"/>
              </a:rPr>
              <a:t>Section 22: </a:t>
            </a:r>
            <a:r>
              <a:rPr lang="en-GB" sz="1200" i="1" kern="1200" dirty="0" smtClean="0">
                <a:solidFill>
                  <a:schemeClr val="tx1"/>
                </a:solidFill>
                <a:effectLst/>
                <a:latin typeface="+mn-lt"/>
                <a:ea typeface="+mn-ea"/>
                <a:cs typeface="+mn-cs"/>
              </a:rPr>
              <a:t>South African Diamond Producers Organisation v Minister of Minerals and Energy N.O. and Others 2017 (6) SA 331 (CC)</a:t>
            </a:r>
            <a:r>
              <a:rPr lang="en-GB" sz="1200" kern="1200" dirty="0" smtClean="0">
                <a:solidFill>
                  <a:schemeClr val="tx1"/>
                </a:solidFill>
                <a:effectLst/>
                <a:latin typeface="+mn-lt"/>
                <a:ea typeface="+mn-ea"/>
                <a:cs typeface="+mn-cs"/>
              </a:rPr>
              <a:t>,</a:t>
            </a:r>
            <a:r>
              <a:rPr lang="en-GB" sz="1200" i="1"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at para 65</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(“Diamond Producers”) and in </a:t>
            </a:r>
            <a:r>
              <a:rPr lang="en-GB" sz="1200" i="1" kern="1200" dirty="0" smtClean="0">
                <a:solidFill>
                  <a:schemeClr val="tx1"/>
                </a:solidFill>
                <a:effectLst/>
                <a:latin typeface="+mn-lt"/>
                <a:ea typeface="+mn-ea"/>
                <a:cs typeface="+mn-cs"/>
              </a:rPr>
              <a:t>Affordable Medicines Trust v Minister of Health 2006 (3) SA 247 (CC)</a:t>
            </a:r>
            <a:r>
              <a:rPr lang="en-GB" sz="1200" kern="1200" dirty="0" smtClean="0">
                <a:solidFill>
                  <a:schemeClr val="tx1"/>
                </a:solidFill>
                <a:effectLst/>
                <a:latin typeface="+mn-lt"/>
                <a:ea typeface="+mn-ea"/>
                <a:cs typeface="+mn-cs"/>
              </a:rPr>
              <a:t>,</a:t>
            </a:r>
            <a:r>
              <a:rPr lang="en-GB" sz="1200" i="1" kern="1200" dirty="0" smtClean="0">
                <a:solidFill>
                  <a:schemeClr val="tx1"/>
                </a:solidFill>
                <a:effectLst/>
                <a:latin typeface="+mn-lt"/>
                <a:ea typeface="+mn-ea"/>
                <a:cs typeface="+mn-cs"/>
              </a:rPr>
              <a:t> </a:t>
            </a:r>
            <a:endParaRPr lang="en-GB" dirty="0"/>
          </a:p>
        </p:txBody>
      </p:sp>
      <p:sp>
        <p:nvSpPr>
          <p:cNvPr id="4" name="Slide Number Placeholder 3"/>
          <p:cNvSpPr>
            <a:spLocks noGrp="1"/>
          </p:cNvSpPr>
          <p:nvPr>
            <p:ph type="sldNum" sz="quarter" idx="10"/>
          </p:nvPr>
        </p:nvSpPr>
        <p:spPr/>
        <p:txBody>
          <a:bodyPr/>
          <a:lstStyle/>
          <a:p>
            <a:fld id="{C43C886D-0CC8-C040-92BC-ABE325B3ECC7}" type="slidenum">
              <a:rPr lang="en-US" smtClean="0"/>
              <a:t>19</a:t>
            </a:fld>
            <a:endParaRPr lang="en-US"/>
          </a:p>
        </p:txBody>
      </p:sp>
    </p:spTree>
    <p:extLst>
      <p:ext uri="{BB962C8B-B14F-4D97-AF65-F5344CB8AC3E}">
        <p14:creationId xmlns:p14="http://schemas.microsoft.com/office/powerpoint/2010/main" val="3672188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800" b="1" dirty="0" smtClean="0">
                <a:latin typeface="Arial" panose="020B0604020202020204" pitchFamily="34" charset="0"/>
                <a:cs typeface="Arial" panose="020B0604020202020204" pitchFamily="34" charset="0"/>
              </a:rPr>
              <a:t>Examples of concerns raised as “technical”, but that relates to policy decisions and are for the Department to comment on:</a:t>
            </a:r>
          </a:p>
          <a:p>
            <a:pPr marL="285750" lvl="0" indent="-285750">
              <a:buFont typeface="Arial" panose="020B0604020202020204" pitchFamily="34" charset="0"/>
              <a:buChar char="•"/>
            </a:pPr>
            <a:r>
              <a:rPr lang="en-ZA" sz="1400" b="1" dirty="0" smtClean="0">
                <a:latin typeface="Arial" panose="020B0604020202020204" pitchFamily="34" charset="0"/>
                <a:cs typeface="Arial" panose="020B0604020202020204" pitchFamily="34" charset="0"/>
              </a:rPr>
              <a:t>Definition of ‘audiovisual work’: </a:t>
            </a:r>
            <a:r>
              <a:rPr lang="en-ZA" sz="1400" dirty="0" smtClean="0">
                <a:latin typeface="Arial" panose="020B0604020202020204" pitchFamily="34" charset="0"/>
                <a:cs typeface="Arial" panose="020B0604020202020204" pitchFamily="34" charset="0"/>
              </a:rPr>
              <a:t>should include computer programmes and is another category of “cinematograph film”.</a:t>
            </a:r>
          </a:p>
          <a:p>
            <a:pPr marL="285750" lvl="0" indent="-285750">
              <a:buFont typeface="Arial" panose="020B0604020202020204" pitchFamily="34" charset="0"/>
              <a:buChar char="•"/>
            </a:pPr>
            <a:r>
              <a:rPr lang="en-US" sz="1400" b="1" dirty="0" smtClean="0">
                <a:latin typeface="Arial" panose="020B0604020202020204" pitchFamily="34" charset="0"/>
                <a:cs typeface="Arial" panose="020B0604020202020204" pitchFamily="34" charset="0"/>
              </a:rPr>
              <a:t>Definition of “broadcast”: </a:t>
            </a:r>
            <a:r>
              <a:rPr lang="en-ZA" sz="1400" dirty="0" smtClean="0">
                <a:latin typeface="Arial" panose="020B0604020202020204" pitchFamily="34" charset="0"/>
                <a:cs typeface="Arial" panose="020B0604020202020204" pitchFamily="34" charset="0"/>
              </a:rPr>
              <a:t>Paragraph (b) of the definition of 'broadcast' conflicts with and duplicates the definition and category of 'programme carrying signal'.</a:t>
            </a:r>
          </a:p>
          <a:p>
            <a:pPr marL="285750" lvl="0" indent="-285750">
              <a:buFont typeface="Arial" panose="020B0604020202020204" pitchFamily="34" charset="0"/>
              <a:buChar char="•"/>
            </a:pPr>
            <a:r>
              <a:rPr lang="en-ZA" sz="1400" b="1" dirty="0" smtClean="0">
                <a:latin typeface="Arial" panose="020B0604020202020204" pitchFamily="34" charset="0"/>
                <a:cs typeface="Arial" panose="020B0604020202020204" pitchFamily="34" charset="0"/>
              </a:rPr>
              <a:t>Definition of “visual artistic work”: </a:t>
            </a:r>
            <a:r>
              <a:rPr lang="en-ZA" sz="1400" dirty="0" smtClean="0">
                <a:latin typeface="Arial" panose="020B0604020202020204" pitchFamily="34" charset="0"/>
                <a:cs typeface="Arial" panose="020B0604020202020204" pitchFamily="34" charset="0"/>
              </a:rPr>
              <a:t>As this applies to new sections 7A and 7B it is far too wide (re “drawings”). </a:t>
            </a:r>
          </a:p>
          <a:p>
            <a:pPr marL="285750" lvl="0" indent="-285750">
              <a:buFont typeface="Arial" panose="020B0604020202020204" pitchFamily="34" charset="0"/>
              <a:buChar char="•"/>
            </a:pPr>
            <a:r>
              <a:rPr lang="en-ZA" sz="1400" b="1" dirty="0" smtClean="0">
                <a:latin typeface="Arial" panose="020B0604020202020204" pitchFamily="34" charset="0"/>
                <a:cs typeface="Arial" panose="020B0604020202020204" pitchFamily="34" charset="0"/>
              </a:rPr>
              <a:t>Clause 4, Section 6 – addition of the right to distribute the original to the public</a:t>
            </a:r>
            <a:r>
              <a:rPr lang="en-ZA" sz="1400" dirty="0" smtClean="0">
                <a:latin typeface="Arial" panose="020B0604020202020204" pitchFamily="34" charset="0"/>
                <a:cs typeface="Arial" panose="020B0604020202020204" pitchFamily="34" charset="0"/>
              </a:rPr>
              <a:t>: “Original” is misplaced and should be deleted.</a:t>
            </a:r>
          </a:p>
          <a:p>
            <a:pPr marL="285750" lvl="0" indent="-285750">
              <a:buFont typeface="Arial" panose="020B0604020202020204" pitchFamily="34" charset="0"/>
              <a:buChar char="•"/>
            </a:pPr>
            <a:r>
              <a:rPr lang="en-ZA" sz="1400" b="1" dirty="0" smtClean="0">
                <a:latin typeface="Arial" panose="020B0604020202020204" pitchFamily="34" charset="0"/>
                <a:cs typeface="Arial" panose="020B0604020202020204" pitchFamily="34" charset="0"/>
              </a:rPr>
              <a:t>Clause 7, section 7B: </a:t>
            </a:r>
            <a:r>
              <a:rPr lang="en-US" sz="1400" b="1" dirty="0" smtClean="0"/>
              <a:t>Section 7B speaks to national treatment</a:t>
            </a:r>
            <a:r>
              <a:rPr lang="en-US" sz="1400" dirty="0" smtClean="0"/>
              <a:t>, which is provided for in Berne article 14 Ter. Section 7B should apply to all works.</a:t>
            </a:r>
          </a:p>
          <a:p>
            <a:pPr marL="285750" lvl="0" indent="-285750">
              <a:buFont typeface="Arial" panose="020B0604020202020204" pitchFamily="34" charset="0"/>
              <a:buChar char="•"/>
            </a:pPr>
            <a:r>
              <a:rPr lang="en-ZA" sz="1400" b="1" dirty="0" smtClean="0">
                <a:latin typeface="Arial" panose="020B0604020202020204" pitchFamily="34" charset="0"/>
                <a:cs typeface="Arial" panose="020B0604020202020204" pitchFamily="34" charset="0"/>
              </a:rPr>
              <a:t>Clause 9, section 8A: Performers: </a:t>
            </a:r>
            <a:r>
              <a:rPr lang="en-ZA" sz="1400" dirty="0" smtClean="0">
                <a:latin typeface="Arial" panose="020B0604020202020204" pitchFamily="34" charset="0"/>
                <a:cs typeface="Arial" panose="020B0604020202020204" pitchFamily="34" charset="0"/>
              </a:rPr>
              <a:t>The PPAB should provide all protection to performers + Royalties cannot apply to all performers in a work (e.g. a Blockbuster movie) + what form will these Royalties take + no provision to contract out as in music works (S9A)</a:t>
            </a:r>
          </a:p>
          <a:p>
            <a:pPr marL="285750" lvl="0" indent="-285750">
              <a:buFont typeface="Arial" panose="020B0604020202020204" pitchFamily="34" charset="0"/>
              <a:buChar char="•"/>
            </a:pPr>
            <a:r>
              <a:rPr lang="en-ZA" sz="1400" b="1" dirty="0" smtClean="0">
                <a:latin typeface="Arial" panose="020B0604020202020204" pitchFamily="34" charset="0"/>
                <a:cs typeface="Arial" panose="020B0604020202020204" pitchFamily="34" charset="0"/>
              </a:rPr>
              <a:t>Clause 11 – section 9A: “equal share of royalties”: </a:t>
            </a:r>
            <a:r>
              <a:rPr lang="en-ZA" sz="1400" dirty="0" smtClean="0">
                <a:latin typeface="Arial" panose="020B0604020202020204" pitchFamily="34" charset="0"/>
                <a:cs typeface="Arial" panose="020B0604020202020204" pitchFamily="34" charset="0"/>
              </a:rPr>
              <a:t> It cannot be intended to be an “equal” share between multiple performers.</a:t>
            </a:r>
          </a:p>
          <a:p>
            <a:pPr marL="285750" lvl="0" indent="-285750">
              <a:buFont typeface="Arial" panose="020B0604020202020204" pitchFamily="34" charset="0"/>
              <a:buChar char="•"/>
            </a:pPr>
            <a:r>
              <a:rPr lang="en-ZA" sz="1400" b="1" dirty="0" smtClean="0">
                <a:latin typeface="Arial" panose="020B0604020202020204" pitchFamily="34" charset="0"/>
                <a:cs typeface="Arial" panose="020B0604020202020204" pitchFamily="34" charset="0"/>
              </a:rPr>
              <a:t>Clause 15 – “Fair use” </a:t>
            </a:r>
            <a:r>
              <a:rPr lang="en-ZA" sz="1400" dirty="0" smtClean="0">
                <a:latin typeface="Arial" panose="020B0604020202020204" pitchFamily="34" charset="0"/>
                <a:cs typeface="Arial" panose="020B0604020202020204" pitchFamily="34" charset="0"/>
              </a:rPr>
              <a:t>(</a:t>
            </a:r>
            <a:r>
              <a:rPr lang="en-ZA" sz="1400" i="1" dirty="0" smtClean="0">
                <a:latin typeface="Arial" panose="020B0604020202020204" pitchFamily="34" charset="0"/>
                <a:cs typeface="Arial" panose="020B0604020202020204" pitchFamily="34" charset="0"/>
              </a:rPr>
              <a:t>Re compliance with 3 step test – see slide dealing with that specifically</a:t>
            </a:r>
            <a:r>
              <a:rPr lang="en-ZA" sz="1400" dirty="0" smtClean="0">
                <a:latin typeface="Arial" panose="020B0604020202020204" pitchFamily="34" charset="0"/>
                <a:cs typeface="Arial" panose="020B0604020202020204" pitchFamily="34" charset="0"/>
              </a:rPr>
              <a:t>)</a:t>
            </a:r>
          </a:p>
          <a:p>
            <a:pPr marL="285750" lvl="0" indent="-285750">
              <a:buFont typeface="Arial" panose="020B0604020202020204" pitchFamily="34" charset="0"/>
              <a:buChar char="•"/>
            </a:pPr>
            <a:r>
              <a:rPr lang="en-ZA" sz="1400" b="1" dirty="0" smtClean="0">
                <a:latin typeface="Arial" panose="020B0604020202020204" pitchFamily="34" charset="0"/>
                <a:cs typeface="Arial" panose="020B0604020202020204" pitchFamily="34" charset="0"/>
              </a:rPr>
              <a:t>Clause 15 – Section 12B(6) </a:t>
            </a:r>
            <a:r>
              <a:rPr lang="en-ZA" sz="1400" dirty="0" smtClean="0">
                <a:latin typeface="Arial" panose="020B0604020202020204" pitchFamily="34" charset="0"/>
                <a:cs typeface="Arial" panose="020B0604020202020204" pitchFamily="34" charset="0"/>
              </a:rPr>
              <a:t>re 'First Sale Doctrine”</a:t>
            </a:r>
          </a:p>
          <a:p>
            <a:pPr marL="285750" lvl="0" indent="-285750">
              <a:buFont typeface="Arial" panose="020B0604020202020204" pitchFamily="34" charset="0"/>
              <a:buChar char="•"/>
            </a:pPr>
            <a:r>
              <a:rPr lang="en-ZA" sz="1400" b="1" dirty="0" smtClean="0">
                <a:latin typeface="Arial" panose="020B0604020202020204" pitchFamily="34" charset="0"/>
                <a:cs typeface="Arial" panose="020B0604020202020204" pitchFamily="34" charset="0"/>
              </a:rPr>
              <a:t>Clause 22, section 19D: </a:t>
            </a:r>
            <a:r>
              <a:rPr lang="en-ZA" sz="1400" dirty="0" smtClean="0">
                <a:latin typeface="Arial" panose="020B0604020202020204" pitchFamily="34" charset="0"/>
                <a:cs typeface="Arial" panose="020B0604020202020204" pitchFamily="34" charset="0"/>
              </a:rPr>
              <a:t>Why wireless? </a:t>
            </a:r>
          </a:p>
          <a:p>
            <a:pPr marL="285750" lvl="0" indent="-285750">
              <a:buFont typeface="Arial" panose="020B0604020202020204" pitchFamily="34" charset="0"/>
              <a:buChar char="•"/>
            </a:pPr>
            <a:r>
              <a:rPr lang="en-ZA" sz="1400" b="1" dirty="0" smtClean="0">
                <a:latin typeface="Arial" panose="020B0604020202020204" pitchFamily="34" charset="0"/>
                <a:cs typeface="Arial" panose="020B0604020202020204" pitchFamily="34" charset="0"/>
              </a:rPr>
              <a:t>Clause 23, section 23: </a:t>
            </a:r>
            <a:r>
              <a:rPr lang="en-ZA" sz="1400" dirty="0" smtClean="0">
                <a:latin typeface="Arial" panose="020B0604020202020204" pitchFamily="34" charset="0"/>
                <a:cs typeface="Arial" panose="020B0604020202020204" pitchFamily="34" charset="0"/>
              </a:rPr>
              <a:t>Why only assignment?</a:t>
            </a:r>
          </a:p>
          <a:p>
            <a:pPr marL="285750" lvl="0" indent="-285750">
              <a:buFont typeface="Arial" panose="020B0604020202020204" pitchFamily="34" charset="0"/>
              <a:buChar char="•"/>
            </a:pPr>
            <a:r>
              <a:rPr lang="en-ZA" sz="1400" b="1" dirty="0" smtClean="0">
                <a:latin typeface="Arial" panose="020B0604020202020204" pitchFamily="34" charset="0"/>
                <a:cs typeface="Arial" panose="020B0604020202020204" pitchFamily="34" charset="0"/>
              </a:rPr>
              <a:t>Clause 25, section 22: Reversion right </a:t>
            </a:r>
            <a:r>
              <a:rPr lang="en-ZA" sz="1400" dirty="0" smtClean="0">
                <a:latin typeface="Arial" panose="020B0604020202020204" pitchFamily="34" charset="0"/>
                <a:cs typeface="Arial" panose="020B0604020202020204" pitchFamily="34" charset="0"/>
              </a:rPr>
              <a:t>(25 years issue)</a:t>
            </a:r>
          </a:p>
          <a:p>
            <a:pPr marL="285750" lvl="0" indent="-285750">
              <a:buFont typeface="Arial" panose="020B0604020202020204" pitchFamily="34" charset="0"/>
              <a:buChar char="•"/>
            </a:pPr>
            <a:r>
              <a:rPr lang="en-ZA" sz="1400" b="1" dirty="0" smtClean="0">
                <a:latin typeface="Arial" panose="020B0604020202020204" pitchFamily="34" charset="0"/>
                <a:cs typeface="Arial" panose="020B0604020202020204" pitchFamily="34" charset="0"/>
              </a:rPr>
              <a:t>Clause 30, section 28: </a:t>
            </a:r>
            <a:r>
              <a:rPr lang="en-ZA" sz="1400" dirty="0" smtClean="0">
                <a:latin typeface="Arial" panose="020B0604020202020204" pitchFamily="34" charset="0"/>
                <a:cs typeface="Arial" panose="020B0604020202020204" pitchFamily="34" charset="0"/>
              </a:rPr>
              <a:t>Provision for </a:t>
            </a:r>
            <a:r>
              <a:rPr lang="en-ZA" sz="1400" b="1" dirty="0" smtClean="0">
                <a:latin typeface="Arial" panose="020B0604020202020204" pitchFamily="34" charset="0"/>
                <a:cs typeface="Arial" panose="020B0604020202020204" pitchFamily="34" charset="0"/>
              </a:rPr>
              <a:t>restricting importation of copies.</a:t>
            </a:r>
          </a:p>
          <a:p>
            <a:pPr marL="285750" lvl="0" indent="-285750">
              <a:buFont typeface="Arial" panose="020B0604020202020204" pitchFamily="34" charset="0"/>
              <a:buChar char="•"/>
            </a:pPr>
            <a:r>
              <a:rPr lang="en-ZA" sz="1400" b="1" dirty="0" smtClean="0">
                <a:latin typeface="Arial" panose="020B0604020202020204" pitchFamily="34" charset="0"/>
                <a:cs typeface="Arial" panose="020B0604020202020204" pitchFamily="34" charset="0"/>
              </a:rPr>
              <a:t>Clause 33, section 29A: Functions of the Tribunal – </a:t>
            </a:r>
            <a:r>
              <a:rPr lang="en-ZA" sz="1400" dirty="0" smtClean="0">
                <a:latin typeface="Arial" panose="020B0604020202020204" pitchFamily="34" charset="0"/>
                <a:cs typeface="Arial" panose="020B0604020202020204" pitchFamily="34" charset="0"/>
              </a:rPr>
              <a:t>should infringement of copyright and regulating all copyright licenses be added as a function? Are inquisitorial proceedings viable?</a:t>
            </a:r>
          </a:p>
          <a:p>
            <a:pPr marL="0" indent="0">
              <a:buFont typeface="Arial" panose="020B0604020202020204" pitchFamily="34" charset="0"/>
              <a:buNone/>
            </a:pPr>
            <a:endParaRPr lang="en-US" dirty="0" smtClean="0"/>
          </a:p>
          <a:p>
            <a:pPr marL="0" indent="0">
              <a:buFont typeface="Arial" panose="020B0604020202020204" pitchFamily="34" charset="0"/>
              <a:buNone/>
            </a:pPr>
            <a:endParaRPr lang="en-US" dirty="0" smtClean="0"/>
          </a:p>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600" b="1" dirty="0" smtClean="0">
                <a:latin typeface="Arial" panose="020B0604020202020204" pitchFamily="34" charset="0"/>
                <a:cs typeface="Arial" panose="020B0604020202020204" pitchFamily="34" charset="0"/>
              </a:rPr>
              <a:t>Definition of ‘audiovisual work’</a:t>
            </a:r>
            <a:r>
              <a:rPr lang="en-ZA" sz="1600" dirty="0" smtClean="0">
                <a:latin typeface="Arial" panose="020B0604020202020204" pitchFamily="34" charset="0"/>
                <a:cs typeface="Arial" panose="020B0604020202020204" pitchFamily="34" charset="0"/>
              </a:rPr>
              <a:t>: identical to the current definition of ‘cinematograph film’ (</a:t>
            </a:r>
            <a:r>
              <a:rPr lang="en-US" sz="1600" dirty="0" smtClean="0">
                <a:latin typeface="Arial" panose="020B0604020202020204" pitchFamily="34" charset="0"/>
                <a:cs typeface="Arial" panose="020B0604020202020204" pitchFamily="34" charset="0"/>
              </a:rPr>
              <a:t>should include computer programmes and is another category of “</a:t>
            </a:r>
            <a:r>
              <a:rPr lang="en-ZA" sz="1600" dirty="0" smtClean="0">
                <a:latin typeface="Arial" panose="020B0604020202020204" pitchFamily="34" charset="0"/>
                <a:cs typeface="Arial" panose="020B0604020202020204" pitchFamily="34" charset="0"/>
              </a:rPr>
              <a:t>cinematograph film”).</a:t>
            </a:r>
            <a:endParaRPr lang="en-US" sz="1600" dirty="0" smtClean="0"/>
          </a:p>
          <a:p>
            <a:pPr marL="263525" lvl="0" indent="-263525" algn="just">
              <a:buFont typeface="Arial" panose="020B0604020202020204" pitchFamily="34" charset="0"/>
              <a:buChar char="•"/>
            </a:pPr>
            <a:r>
              <a:rPr lang="en-US" sz="1600" dirty="0" smtClean="0">
                <a:latin typeface="Arial" panose="020B0604020202020204" pitchFamily="34" charset="0"/>
                <a:cs typeface="Arial" panose="020B0604020202020204" pitchFamily="34" charset="0"/>
              </a:rPr>
              <a:t>Courts have interpreted cinematograph film to include a microchip, which this definition does not;</a:t>
            </a:r>
          </a:p>
          <a:p>
            <a:pPr marL="263525" lvl="0" indent="-263525" algn="just">
              <a:buFont typeface="Arial" panose="020B0604020202020204" pitchFamily="34" charset="0"/>
              <a:buChar char="•"/>
            </a:pPr>
            <a:r>
              <a:rPr lang="en-US" sz="1600" dirty="0" smtClean="0">
                <a:latin typeface="Arial" panose="020B0604020202020204" pitchFamily="34" charset="0"/>
                <a:cs typeface="Arial" panose="020B0604020202020204" pitchFamily="34" charset="0"/>
              </a:rPr>
              <a:t>Retain “</a:t>
            </a:r>
            <a:r>
              <a:rPr lang="en-ZA" sz="1600" dirty="0" smtClean="0">
                <a:latin typeface="Arial" panose="020B0604020202020204" pitchFamily="34" charset="0"/>
                <a:cs typeface="Arial" panose="020B0604020202020204" pitchFamily="34" charset="0"/>
              </a:rPr>
              <a:t>cinematograph film” and rather include “</a:t>
            </a:r>
            <a:r>
              <a:rPr lang="en-US" dirty="0" smtClean="0"/>
              <a:t>all forms of audio visual works and the sounds embodied”</a:t>
            </a:r>
          </a:p>
          <a:p>
            <a:pPr marL="263525" lvl="0" indent="-263525" algn="just">
              <a:buFont typeface="Arial" panose="020B0604020202020204" pitchFamily="34" charset="0"/>
              <a:buChar char="•"/>
            </a:pPr>
            <a:r>
              <a:rPr lang="en-US" dirty="0" smtClean="0"/>
              <a:t>CLSO: NOT a technical drafting comment. </a:t>
            </a:r>
            <a:r>
              <a:rPr lang="en-US" dirty="0" smtClean="0">
                <a:solidFill>
                  <a:srgbClr val="C00000"/>
                </a:solidFill>
              </a:rPr>
              <a:t>This was a policy decision taken by the Department and thus for the Department to respond to. </a:t>
            </a:r>
            <a:endParaRPr lang="en-US" sz="1600" dirty="0" smtClean="0">
              <a:solidFill>
                <a:srgbClr val="C00000"/>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800" b="1" dirty="0" smtClean="0">
                <a:latin typeface="Arial" panose="020B0604020202020204" pitchFamily="34" charset="0"/>
                <a:cs typeface="Arial" panose="020B0604020202020204" pitchFamily="34" charset="0"/>
              </a:rPr>
              <a:t>Definition of “broadcast”:</a:t>
            </a:r>
            <a:r>
              <a:rPr lang="en-US" sz="1800" dirty="0" smtClean="0">
                <a:latin typeface="Arial" panose="020B0604020202020204" pitchFamily="34" charset="0"/>
                <a:cs typeface="Arial" panose="020B0604020202020204" pitchFamily="34" charset="0"/>
              </a:rPr>
              <a:t> </a:t>
            </a:r>
            <a:r>
              <a:rPr lang="en-ZA" sz="1800" dirty="0" smtClean="0">
                <a:latin typeface="Arial" panose="020B0604020202020204" pitchFamily="34" charset="0"/>
                <a:cs typeface="Arial" panose="020B0604020202020204" pitchFamily="34" charset="0"/>
              </a:rPr>
              <a:t>Paragraph (b) of the definition of 'broadcast' conflicts with and duplicates the definition and category of 'programme carrying signal'.</a:t>
            </a:r>
          </a:p>
          <a:p>
            <a:pPr marL="285750" lvl="0" indent="-285750">
              <a:buFont typeface="Arial" panose="020B0604020202020204" pitchFamily="34" charset="0"/>
              <a:buChar char="•"/>
            </a:pPr>
            <a:r>
              <a:rPr lang="en-ZA" sz="1800" dirty="0" smtClean="0">
                <a:latin typeface="Arial" panose="020B0604020202020204" pitchFamily="34" charset="0"/>
                <a:cs typeface="Arial" panose="020B0604020202020204" pitchFamily="34" charset="0"/>
              </a:rPr>
              <a:t>This means that the same 'work' will fall into two categories eligible for protection, having different authors, owners and circumstances.</a:t>
            </a:r>
          </a:p>
          <a:p>
            <a:pPr marL="285750" lvl="0" indent="-285750">
              <a:buFont typeface="Arial" panose="020B0604020202020204" pitchFamily="34" charset="0"/>
              <a:buChar char="•"/>
            </a:pPr>
            <a:r>
              <a:rPr lang="en-ZA" sz="1800" dirty="0" smtClean="0">
                <a:latin typeface="Arial" panose="020B0604020202020204" pitchFamily="34" charset="0"/>
                <a:cs typeface="Arial" panose="020B0604020202020204" pitchFamily="34" charset="0"/>
              </a:rPr>
              <a:t>CLSO: NOT a technical drafting comment. </a:t>
            </a:r>
            <a:r>
              <a:rPr lang="en-ZA" sz="1800" dirty="0" smtClean="0">
                <a:solidFill>
                  <a:srgbClr val="C00000"/>
                </a:solidFill>
                <a:latin typeface="Arial" panose="020B0604020202020204" pitchFamily="34" charset="0"/>
                <a:cs typeface="Arial" panose="020B0604020202020204" pitchFamily="34" charset="0"/>
              </a:rPr>
              <a:t>This was a policy decision taken by the Department and thus for the Department to respond to. </a:t>
            </a:r>
          </a:p>
          <a:p>
            <a:pPr marL="0" indent="0">
              <a:buFont typeface="Arial" panose="020B0604020202020204" pitchFamily="34" charset="0"/>
              <a:buNone/>
            </a:pPr>
            <a:r>
              <a:rPr lang="en-ZA" sz="1900" b="1" dirty="0" smtClean="0">
                <a:latin typeface="Arial" panose="020B0604020202020204" pitchFamily="34" charset="0"/>
                <a:cs typeface="Arial" panose="020B0604020202020204" pitchFamily="34" charset="0"/>
              </a:rPr>
              <a:t>Definition of “visual artistic work”: </a:t>
            </a:r>
            <a:r>
              <a:rPr lang="en-ZA" sz="1900" dirty="0" smtClean="0">
                <a:latin typeface="Arial" panose="020B0604020202020204" pitchFamily="34" charset="0"/>
                <a:cs typeface="Arial" panose="020B0604020202020204" pitchFamily="34" charset="0"/>
              </a:rPr>
              <a:t>As this applies to new sections 7A and 7B it is far too wide and its appellation is inappropriate. </a:t>
            </a:r>
          </a:p>
          <a:p>
            <a:pPr marL="342900" lvl="0" indent="-342900">
              <a:buFont typeface="Arial" panose="020B0604020202020204" pitchFamily="34" charset="0"/>
              <a:buChar char="•"/>
            </a:pPr>
            <a:r>
              <a:rPr lang="en-ZA" sz="1900" dirty="0" smtClean="0">
                <a:latin typeface="Arial" panose="020B0604020202020204" pitchFamily="34" charset="0"/>
                <a:cs typeface="Arial" panose="020B0604020202020204" pitchFamily="34" charset="0"/>
              </a:rPr>
              <a:t>'drawing' as commonly interpreted by the court, includes technical drawings, the designs of machinery and the like, engineering and industrial drawings, and basically any visual manifestation of the result of intellectual activity.  What is in contemplation is clearly drawings and other art works which can be considered to be fine art and have aesthetic or cultural appeal.</a:t>
            </a:r>
          </a:p>
          <a:p>
            <a:pPr marL="342900" lvl="0" indent="-342900">
              <a:buFont typeface="Arial" panose="020B0604020202020204" pitchFamily="34" charset="0"/>
              <a:buChar char="•"/>
            </a:pPr>
            <a:r>
              <a:rPr lang="en-ZA" sz="1900" dirty="0" smtClean="0">
                <a:latin typeface="Arial" panose="020B0604020202020204" pitchFamily="34" charset="0"/>
                <a:cs typeface="Arial" panose="020B0604020202020204" pitchFamily="34" charset="0"/>
              </a:rPr>
              <a:t>CLSO: NOT a technical drafting comment. </a:t>
            </a:r>
            <a:r>
              <a:rPr lang="en-ZA" sz="1900" dirty="0" smtClean="0">
                <a:solidFill>
                  <a:srgbClr val="C00000"/>
                </a:solidFill>
                <a:latin typeface="Arial" panose="020B0604020202020204" pitchFamily="34" charset="0"/>
                <a:cs typeface="Arial" panose="020B0604020202020204" pitchFamily="34" charset="0"/>
              </a:rPr>
              <a:t>This was a policy decision taken by the Department and thus for the Department to respond to.</a:t>
            </a:r>
          </a:p>
          <a:p>
            <a:pPr marL="0" lvl="0" indent="0">
              <a:buFont typeface="Arial" panose="020B0604020202020204" pitchFamily="34" charset="0"/>
              <a:buNone/>
            </a:pPr>
            <a:r>
              <a:rPr lang="en-ZA" sz="1400" b="1" dirty="0" smtClean="0">
                <a:latin typeface="Arial" panose="020B0604020202020204" pitchFamily="34" charset="0"/>
                <a:cs typeface="Arial" panose="020B0604020202020204" pitchFamily="34" charset="0"/>
              </a:rPr>
              <a:t>Clause 4, Section 6 – addition of the right to distribute the original to the public</a:t>
            </a:r>
            <a:r>
              <a:rPr lang="en-ZA" sz="1400" dirty="0" smtClean="0">
                <a:latin typeface="Arial" panose="020B0604020202020204" pitchFamily="34" charset="0"/>
                <a:cs typeface="Arial" panose="020B0604020202020204" pitchFamily="34" charset="0"/>
              </a:rPr>
              <a:t>: “Original” is misplaced and should be deleted</a:t>
            </a:r>
          </a:p>
          <a:p>
            <a:pPr marL="263525" marR="0" lvl="1" indent="-263525" algn="just"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effectLst/>
                <a:latin typeface="+mn-lt"/>
                <a:ea typeface="+mn-ea"/>
                <a:cs typeface="+mn-cs"/>
              </a:rPr>
              <a:t>The essence of copyright is to enable the copyright owner to control the making and distribution of COPIES of their work, hence the term </a:t>
            </a:r>
            <a:r>
              <a:rPr lang="en-US" sz="1200" kern="1200" dirty="0" err="1" smtClean="0">
                <a:solidFill>
                  <a:schemeClr val="tx1"/>
                </a:solidFill>
                <a:effectLst/>
                <a:latin typeface="+mn-lt"/>
                <a:ea typeface="+mn-ea"/>
                <a:cs typeface="+mn-cs"/>
              </a:rPr>
              <a:t>COPYright</a:t>
            </a:r>
            <a:endParaRPr lang="en-US" sz="1200" kern="1200" dirty="0" smtClean="0">
              <a:solidFill>
                <a:schemeClr val="tx1"/>
              </a:solidFill>
              <a:effectLst/>
              <a:latin typeface="+mn-lt"/>
              <a:ea typeface="+mn-ea"/>
              <a:cs typeface="+mn-cs"/>
            </a:endParaRPr>
          </a:p>
          <a:p>
            <a:pPr marL="263525" marR="0" lvl="1" indent="-263525" algn="just"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effectLst/>
                <a:latin typeface="+mn-lt"/>
                <a:ea typeface="+mn-ea"/>
                <a:cs typeface="+mn-cs"/>
              </a:rPr>
              <a:t>It is not known how one can 'distribute' (which suggests a multiplicity of items) a single article, which is what the original version is.</a:t>
            </a:r>
          </a:p>
          <a:p>
            <a:pPr marL="263525" marR="0" lvl="1" indent="-263525" algn="just"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effectLst/>
                <a:latin typeface="+mn-lt"/>
                <a:ea typeface="+mn-ea"/>
                <a:cs typeface="+mn-cs"/>
              </a:rPr>
              <a:t>The subject matter of the protection is the INTELLECTUL property, </a:t>
            </a:r>
            <a:r>
              <a:rPr lang="en-US" sz="1200" u="sng" kern="1200" dirty="0" smtClean="0">
                <a:solidFill>
                  <a:schemeClr val="tx1"/>
                </a:solidFill>
                <a:effectLst/>
                <a:latin typeface="+mn-lt"/>
                <a:ea typeface="+mn-ea"/>
                <a:cs typeface="+mn-cs"/>
              </a:rPr>
              <a:t>not</a:t>
            </a:r>
            <a:r>
              <a:rPr lang="en-US" sz="1200" kern="1200" dirty="0" smtClean="0">
                <a:solidFill>
                  <a:schemeClr val="tx1"/>
                </a:solidFill>
                <a:effectLst/>
                <a:latin typeface="+mn-lt"/>
                <a:ea typeface="+mn-ea"/>
                <a:cs typeface="+mn-cs"/>
              </a:rPr>
              <a:t> the physical item. This clause enables the copyright owner to control the 'distribution' of the original version of the work, i.e. the </a:t>
            </a:r>
            <a:r>
              <a:rPr lang="en-US" sz="1200" u="sng" kern="1200" dirty="0" smtClean="0">
                <a:solidFill>
                  <a:schemeClr val="tx1"/>
                </a:solidFill>
                <a:effectLst/>
                <a:latin typeface="+mn-lt"/>
                <a:ea typeface="+mn-ea"/>
                <a:cs typeface="+mn-cs"/>
              </a:rPr>
              <a:t>physical object</a:t>
            </a:r>
            <a:r>
              <a:rPr lang="en-US" sz="1200" kern="1200" dirty="0" smtClean="0">
                <a:solidFill>
                  <a:schemeClr val="tx1"/>
                </a:solidFill>
                <a:effectLst/>
                <a:latin typeface="+mn-lt"/>
                <a:ea typeface="+mn-ea"/>
                <a:cs typeface="+mn-cs"/>
              </a:rPr>
              <a:t> embodying the 'work‘.</a:t>
            </a:r>
          </a:p>
          <a:p>
            <a:pPr marL="263525" marR="0" lvl="1" indent="-263525" algn="just" defTabSz="914400" rtl="0" eaLnBrk="1" fontAlgn="auto" latinLnBrk="0" hangingPunct="1">
              <a:lnSpc>
                <a:spcPct val="100000"/>
              </a:lnSpc>
              <a:spcBef>
                <a:spcPts val="0"/>
              </a:spcBef>
              <a:spcAft>
                <a:spcPts val="0"/>
              </a:spcAft>
              <a:buClrTx/>
              <a:buSzTx/>
              <a:buFont typeface="Arial" charset="0"/>
              <a:buChar char="•"/>
              <a:tabLst/>
              <a:defRPr/>
            </a:pPr>
            <a:r>
              <a:rPr lang="en-ZA" sz="1400" dirty="0" smtClean="0">
                <a:latin typeface="Arial" panose="020B0604020202020204" pitchFamily="34" charset="0"/>
                <a:cs typeface="Arial" panose="020B0604020202020204" pitchFamily="34" charset="0"/>
              </a:rPr>
              <a:t>CLSO: NOT a technical drafting comment. </a:t>
            </a:r>
            <a:r>
              <a:rPr lang="en-ZA" sz="1400" dirty="0" smtClean="0">
                <a:solidFill>
                  <a:srgbClr val="C00000"/>
                </a:solidFill>
                <a:latin typeface="Arial" panose="020B0604020202020204" pitchFamily="34" charset="0"/>
                <a:cs typeface="Arial" panose="020B0604020202020204" pitchFamily="34" charset="0"/>
              </a:rPr>
              <a:t>This was a policy decision taken by the Department and thus for the Department to respond to. </a:t>
            </a:r>
          </a:p>
          <a:p>
            <a:pPr marL="0" indent="0" algn="just">
              <a:buFont typeface="Arial" charset="0"/>
              <a:buNone/>
            </a:pPr>
            <a:r>
              <a:rPr lang="en-ZA" sz="1600" b="1" dirty="0" smtClean="0">
                <a:latin typeface="Arial" panose="020B0604020202020204" pitchFamily="34" charset="0"/>
                <a:cs typeface="Arial" panose="020B0604020202020204" pitchFamily="34" charset="0"/>
              </a:rPr>
              <a:t>Clause 9, section 8A: Royalties cannot apply to all performers in a work </a:t>
            </a:r>
            <a:endParaRPr lang="en-US" sz="1600" b="1" dirty="0" smtClean="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In contrast to the previous categories of works in which similar systems have been created, this section purports to benefit </a:t>
            </a:r>
            <a:r>
              <a:rPr lang="en-US" sz="1200" b="1" kern="1200" dirty="0" smtClean="0">
                <a:solidFill>
                  <a:schemeClr val="tx1"/>
                </a:solidFill>
                <a:effectLst/>
                <a:latin typeface="+mn-lt"/>
                <a:ea typeface="+mn-ea"/>
                <a:cs typeface="+mn-cs"/>
              </a:rPr>
              <a:t>performers</a:t>
            </a:r>
            <a:r>
              <a:rPr lang="en-US" sz="1200" kern="1200" dirty="0" smtClean="0">
                <a:solidFill>
                  <a:schemeClr val="tx1"/>
                </a:solidFill>
                <a:effectLst/>
                <a:latin typeface="+mn-lt"/>
                <a:ea typeface="+mn-ea"/>
                <a:cs typeface="+mn-cs"/>
              </a:rPr>
              <a:t> rather than</a:t>
            </a:r>
            <a:r>
              <a:rPr lang="en-US" sz="1200" b="1" kern="1200" dirty="0" smtClean="0">
                <a:solidFill>
                  <a:schemeClr val="tx1"/>
                </a:solidFill>
                <a:effectLst/>
                <a:latin typeface="+mn-lt"/>
                <a:ea typeface="+mn-ea"/>
                <a:cs typeface="+mn-cs"/>
              </a:rPr>
              <a:t> authors</a:t>
            </a:r>
            <a:r>
              <a:rPr lang="en-US" sz="1200" kern="1200" dirty="0" smtClean="0">
                <a:solidFill>
                  <a:schemeClr val="tx1"/>
                </a:solidFill>
                <a:effectLst/>
                <a:latin typeface="+mn-lt"/>
                <a:ea typeface="+mn-ea"/>
                <a:cs typeface="+mn-cs"/>
              </a:rPr>
              <a:t>.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Rights accorded to performers ought to be, and are adequately, dealt with in the Performers Protection Act and not in the Copyright Act.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 block buster movie can have a cast of thousands of performers. It is totally impractical for the copyright owner, who might not be producing the movie, to enter into individual contracts with each of these performers as contemplated. These performers will have entered into contracts with their employers, based on their standard performers protection rights,  regulating their terms of employment and remuneration. There is no need for the legislator to intervene or interfere with this process.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What form does this royalty take? Is the normal meaning of the term contemplated or is it envisaged that the term will have the strained and artificial meaning given in the proposed new Section 6A?</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Unlike in the case of literary and musical works, no provision is made here for the parties to contract out of the arrangement</a:t>
            </a:r>
            <a:endParaRPr lang="en-GB" sz="1200" kern="1200" dirty="0" smtClean="0">
              <a:solidFill>
                <a:schemeClr val="tx1"/>
              </a:solidFill>
              <a:effectLst/>
              <a:latin typeface="+mn-lt"/>
              <a:ea typeface="+mn-ea"/>
              <a:cs typeface="+mn-cs"/>
            </a:endParaRPr>
          </a:p>
          <a:p>
            <a:pPr marL="0" marR="0" lvl="1" indent="0" algn="just" defTabSz="914400" rtl="0" eaLnBrk="1" fontAlgn="auto" latinLnBrk="0" hangingPunct="1">
              <a:lnSpc>
                <a:spcPct val="100000"/>
              </a:lnSpc>
              <a:spcBef>
                <a:spcPts val="0"/>
              </a:spcBef>
              <a:spcAft>
                <a:spcPts val="0"/>
              </a:spcAft>
              <a:buClrTx/>
              <a:buSzTx/>
              <a:buFont typeface="Arial" charset="0"/>
              <a:buNone/>
              <a:tabLst/>
              <a:defRPr/>
            </a:pPr>
            <a:r>
              <a:rPr lang="en-ZA" sz="1400" b="1" dirty="0" smtClean="0">
                <a:latin typeface="Arial" panose="020B0604020202020204" pitchFamily="34" charset="0"/>
                <a:cs typeface="Arial" panose="020B0604020202020204" pitchFamily="34" charset="0"/>
              </a:rPr>
              <a:t>Clause 11 – section 9A: “equal share of royalties”: </a:t>
            </a:r>
            <a:r>
              <a:rPr lang="en-ZA" sz="1400" dirty="0" smtClean="0">
                <a:latin typeface="Arial" panose="020B0604020202020204" pitchFamily="34" charset="0"/>
                <a:cs typeface="Arial" panose="020B0604020202020204" pitchFamily="34" charset="0"/>
              </a:rPr>
              <a:t> It cannot be intended to be an “equal” share between multiple performers.</a:t>
            </a:r>
            <a:endParaRPr lang="en-ZA" sz="1400" b="1" dirty="0" smtClean="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This suggests that the copyright owner and a performer must receive the same amount. This makes sense if there is a single performer, but what about the situation where there are, say, ten performers? Surely the intention is that the ten performers collectively will receive the same amount as the copyright owner? But this is not what the provision says. It should be amended to reflect the true intention.</a:t>
            </a:r>
            <a:endParaRPr lang="en-US" sz="1600" b="1" dirty="0" smtClean="0">
              <a:latin typeface="Arial" panose="020B0604020202020204" pitchFamily="34" charset="0"/>
              <a:cs typeface="Arial" panose="020B0604020202020204" pitchFamily="34" charset="0"/>
            </a:endParaRPr>
          </a:p>
          <a:p>
            <a:pPr marL="0" lvl="0" indent="0">
              <a:buFont typeface="Arial" panose="020B0604020202020204" pitchFamily="34" charset="0"/>
              <a:buNone/>
            </a:pPr>
            <a:r>
              <a:rPr lang="en-ZA" sz="1400" b="1" dirty="0" smtClean="0">
                <a:latin typeface="Arial" panose="020B0604020202020204" pitchFamily="34" charset="0"/>
                <a:cs typeface="Arial" panose="020B0604020202020204" pitchFamily="34" charset="0"/>
              </a:rPr>
              <a:t>Clause 15 – “Fair use” </a:t>
            </a:r>
            <a:r>
              <a:rPr lang="en-ZA" sz="1400" dirty="0" smtClean="0">
                <a:latin typeface="Arial" panose="020B0604020202020204" pitchFamily="34" charset="0"/>
                <a:cs typeface="Arial" panose="020B0604020202020204" pitchFamily="34" charset="0"/>
              </a:rPr>
              <a:t>(</a:t>
            </a:r>
            <a:r>
              <a:rPr lang="en-ZA" sz="1400" i="1" dirty="0" smtClean="0">
                <a:latin typeface="Arial" panose="020B0604020202020204" pitchFamily="34" charset="0"/>
                <a:cs typeface="Arial" panose="020B0604020202020204" pitchFamily="34" charset="0"/>
              </a:rPr>
              <a:t>Re compliance with 3 step test – see slide dealing with that specifically</a:t>
            </a:r>
            <a:r>
              <a:rPr lang="en-ZA" sz="1400" dirty="0" smtClean="0">
                <a:latin typeface="Arial" panose="020B0604020202020204" pitchFamily="34" charset="0"/>
                <a:cs typeface="Arial" panose="020B0604020202020204" pitchFamily="34" charset="0"/>
              </a:rPr>
              <a:t>)</a:t>
            </a:r>
          </a:p>
          <a:p>
            <a:pPr marL="0" lvl="0" indent="0">
              <a:buFont typeface="Arial" panose="020B0604020202020204" pitchFamily="34" charset="0"/>
              <a:buNone/>
            </a:pPr>
            <a:r>
              <a:rPr lang="en-ZA" sz="1400" b="1" dirty="0" smtClean="0">
                <a:latin typeface="Arial" panose="020B0604020202020204" pitchFamily="34" charset="0"/>
                <a:cs typeface="Arial" panose="020B0604020202020204" pitchFamily="34" charset="0"/>
              </a:rPr>
              <a:t>Clause 15 – Section 12B(6) re 'First Sale Doctrine</a:t>
            </a:r>
            <a:r>
              <a:rPr lang="en-ZA" sz="1400" dirty="0" smtClean="0">
                <a:latin typeface="Arial" panose="020B0604020202020204" pitchFamily="34" charset="0"/>
                <a:cs typeface="Arial" panose="020B0604020202020204" pitchFamily="34" charset="0"/>
              </a:rPr>
              <a:t>”</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This sub-section should be assessed in the light of Section 23(2) of the Copyright Act. The aforementioned section will have to be made subject to the proposed new section as they are to some extent contradictory.</a:t>
            </a:r>
            <a:r>
              <a:rPr lang="en-GB" sz="1200" kern="1200" baseline="0" dirty="0" smtClean="0">
                <a:solidFill>
                  <a:schemeClr val="tx1"/>
                </a:solidFill>
                <a:effectLst/>
                <a:latin typeface="+mn-lt"/>
                <a:ea typeface="+mn-ea"/>
                <a:cs typeface="+mn-cs"/>
              </a:rPr>
              <a:t>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It would appear that the intention of the proposed new section is to introduce the so-called 'First Sale Doctrine' into our copyright law. In terms of this doctrine, the first sale of an article, comprising an intellectual property right, i.e. a copy of a work, anywhere in the world, with the authority of the rights holder, exhausts the right of the rights holder to control further dealings with that article (i.e. the physical object) elsewhere. So, if an </a:t>
            </a:r>
            <a:r>
              <a:rPr lang="en-US" sz="1200" kern="1200" dirty="0" err="1" smtClean="0">
                <a:solidFill>
                  <a:schemeClr val="tx1"/>
                </a:solidFill>
                <a:effectLst/>
                <a:latin typeface="+mn-lt"/>
                <a:ea typeface="+mn-ea"/>
                <a:cs typeface="+mn-cs"/>
              </a:rPr>
              <a:t>authorised</a:t>
            </a:r>
            <a:r>
              <a:rPr lang="en-US" sz="1200" kern="1200" dirty="0" smtClean="0">
                <a:solidFill>
                  <a:schemeClr val="tx1"/>
                </a:solidFill>
                <a:effectLst/>
                <a:latin typeface="+mn-lt"/>
                <a:ea typeface="+mn-ea"/>
                <a:cs typeface="+mn-cs"/>
              </a:rPr>
              <a:t> copy of a book is sold in the UK that specific book can be imported into SA and resold here without any further </a:t>
            </a:r>
            <a:r>
              <a:rPr lang="en-US" sz="1200" kern="1200" dirty="0" err="1" smtClean="0">
                <a:solidFill>
                  <a:schemeClr val="tx1"/>
                </a:solidFill>
                <a:effectLst/>
                <a:latin typeface="+mn-lt"/>
                <a:ea typeface="+mn-ea"/>
                <a:cs typeface="+mn-cs"/>
              </a:rPr>
              <a:t>authorisations</a:t>
            </a:r>
            <a:r>
              <a:rPr lang="en-US" sz="1200" kern="1200" dirty="0" smtClean="0">
                <a:solidFill>
                  <a:schemeClr val="tx1"/>
                </a:solidFill>
                <a:effectLst/>
                <a:latin typeface="+mn-lt"/>
                <a:ea typeface="+mn-ea"/>
                <a:cs typeface="+mn-cs"/>
              </a:rPr>
              <a:t> being required.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doctrine has absolutely nothing to do any '</a:t>
            </a:r>
            <a:r>
              <a:rPr lang="en-US" sz="1200" i="1" kern="1200" dirty="0" smtClean="0">
                <a:solidFill>
                  <a:schemeClr val="tx1"/>
                </a:solidFill>
                <a:effectLst/>
                <a:latin typeface="+mn-lt"/>
                <a:ea typeface="+mn-ea"/>
                <a:cs typeface="+mn-cs"/>
              </a:rPr>
              <a:t>assignment of ownership of an assigned original  or copy of a work.</a:t>
            </a:r>
            <a:r>
              <a:rPr lang="en-GB" sz="1200" i="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Our Act cannot regulate anything that happens outside our borders with the result that the provision is meaningless insofar as it purports to deal with what can happen to articles in other countries.  The section requires to be completely redrafted</a:t>
            </a:r>
            <a:endParaRPr lang="en-US" sz="1600" b="1" dirty="0" smtClean="0">
              <a:latin typeface="Arial" panose="020B0604020202020204" pitchFamily="34" charset="0"/>
              <a:cs typeface="Arial" panose="020B0604020202020204" pitchFamily="34" charset="0"/>
            </a:endParaRPr>
          </a:p>
          <a:p>
            <a:pPr marL="0" lvl="0" indent="0">
              <a:buFont typeface="Arial" panose="020B0604020202020204" pitchFamily="34" charset="0"/>
              <a:buNone/>
            </a:pPr>
            <a:r>
              <a:rPr lang="en-ZA" sz="1400" b="1" dirty="0" smtClean="0">
                <a:latin typeface="Arial" panose="020B0604020202020204" pitchFamily="34" charset="0"/>
                <a:cs typeface="Arial" panose="020B0604020202020204" pitchFamily="34" charset="0"/>
              </a:rPr>
              <a:t>Clause 22, section 19D: </a:t>
            </a:r>
            <a:r>
              <a:rPr lang="en-ZA" sz="1400" dirty="0" smtClean="0">
                <a:latin typeface="Arial" panose="020B0604020202020204" pitchFamily="34" charset="0"/>
                <a:cs typeface="Arial" panose="020B0604020202020204" pitchFamily="34" charset="0"/>
              </a:rPr>
              <a:t>Ad 'wireless‘: Why is this limited to communication of the work only in this form? There is no apparent reason for this irrational approach.</a:t>
            </a:r>
          </a:p>
          <a:p>
            <a:pPr marL="0" lvl="0" indent="0">
              <a:buFont typeface="Arial" panose="020B0604020202020204" pitchFamily="34" charset="0"/>
              <a:buNone/>
            </a:pPr>
            <a:r>
              <a:rPr lang="en-ZA" sz="1400" b="1" dirty="0" smtClean="0">
                <a:latin typeface="Arial" panose="020B0604020202020204" pitchFamily="34" charset="0"/>
                <a:cs typeface="Arial" panose="020B0604020202020204" pitchFamily="34" charset="0"/>
              </a:rPr>
              <a:t>Clause 23, section 23: </a:t>
            </a:r>
            <a:r>
              <a:rPr lang="en-ZA" sz="1400" dirty="0" smtClean="0">
                <a:latin typeface="Arial" panose="020B0604020202020204" pitchFamily="34" charset="0"/>
                <a:cs typeface="Arial" panose="020B0604020202020204" pitchFamily="34" charset="0"/>
              </a:rPr>
              <a:t>Why only assignment?</a:t>
            </a:r>
            <a:r>
              <a:rPr lang="en-ZA" sz="1400" baseline="0" dirty="0" smtClean="0">
                <a:latin typeface="Arial" panose="020B0604020202020204" pitchFamily="34" charset="0"/>
                <a:cs typeface="Arial" panose="020B0604020202020204" pitchFamily="34" charset="0"/>
              </a:rPr>
              <a:t> </a:t>
            </a:r>
            <a:r>
              <a:rPr lang="en-US" sz="1200" kern="1200" dirty="0" smtClean="0">
                <a:solidFill>
                  <a:schemeClr val="tx1"/>
                </a:solidFill>
                <a:effectLst/>
                <a:latin typeface="+mn-lt"/>
                <a:ea typeface="+mn-ea"/>
                <a:cs typeface="+mn-cs"/>
              </a:rPr>
              <a:t>There is no good reason to single our 'assignment' among the various forms of changing the ownership of the copyright in the operation of the moral rights. Article 6ter(1) of the Berne Convention applies the principle where there has been a</a:t>
            </a:r>
            <a:r>
              <a:rPr lang="en-US" sz="1200" b="1" i="1" kern="1200" dirty="0" smtClean="0">
                <a:solidFill>
                  <a:schemeClr val="tx1"/>
                </a:solidFill>
                <a:effectLst/>
                <a:latin typeface="+mn-lt"/>
                <a:ea typeface="+mn-ea"/>
                <a:cs typeface="+mn-cs"/>
              </a:rPr>
              <a:t> transfer</a:t>
            </a:r>
            <a:r>
              <a:rPr lang="en-US" sz="1200" kern="1200" dirty="0" smtClean="0">
                <a:solidFill>
                  <a:schemeClr val="tx1"/>
                </a:solidFill>
                <a:effectLst/>
                <a:latin typeface="+mn-lt"/>
                <a:ea typeface="+mn-ea"/>
                <a:cs typeface="+mn-cs"/>
              </a:rPr>
              <a:t> of the ownership of the copyright. This corresponds with Section 22(1) of the Copyright Act which specifies the various ways in which the copyright in a work can be transferred or transmitted, of which assignment is only one. The current version of the section is correct and the amendment should be cancelled. As the section is to be amended, the moral rights will not apply if one of the other forms of transmission of copyright, besides assignment takes place. This will amount to an invalid deprivation of rights.</a:t>
            </a:r>
            <a:endParaRPr lang="en-ZA" sz="1400" b="1" dirty="0" smtClean="0">
              <a:latin typeface="Arial" panose="020B0604020202020204" pitchFamily="34" charset="0"/>
              <a:cs typeface="Arial" panose="020B0604020202020204" pitchFamily="34" charset="0"/>
            </a:endParaRPr>
          </a:p>
          <a:p>
            <a:pPr marL="0" lvl="0" indent="0">
              <a:buFont typeface="Arial" panose="020B0604020202020204" pitchFamily="34" charset="0"/>
              <a:buNone/>
            </a:pPr>
            <a:r>
              <a:rPr lang="en-ZA" sz="1400" b="1" dirty="0" smtClean="0">
                <a:latin typeface="Arial" panose="020B0604020202020204" pitchFamily="34" charset="0"/>
                <a:cs typeface="Arial" panose="020B0604020202020204" pitchFamily="34" charset="0"/>
              </a:rPr>
              <a:t>Clause 25, section 22: Reversion right </a:t>
            </a:r>
            <a:r>
              <a:rPr lang="en-ZA" sz="1400" dirty="0" smtClean="0">
                <a:latin typeface="Arial" panose="020B0604020202020204" pitchFamily="34" charset="0"/>
                <a:cs typeface="Arial" panose="020B0604020202020204" pitchFamily="34" charset="0"/>
              </a:rPr>
              <a:t>(25 years issue)</a:t>
            </a:r>
          </a:p>
          <a:p>
            <a:pPr marL="285750" lvl="0" indent="-285750">
              <a:buFont typeface="Arial" panose="020B0604020202020204" pitchFamily="34" charset="0"/>
              <a:buChar char="•"/>
            </a:pPr>
            <a:r>
              <a:rPr lang="en-ZA" sz="1400" dirty="0" smtClean="0">
                <a:latin typeface="Arial" panose="020B0604020202020204" pitchFamily="34" charset="0"/>
                <a:cs typeface="Arial" panose="020B0604020202020204" pitchFamily="34" charset="0"/>
              </a:rPr>
              <a:t>Subsection (3): </a:t>
            </a:r>
            <a:r>
              <a:rPr lang="en-US" sz="1200" kern="1200" dirty="0" smtClean="0">
                <a:solidFill>
                  <a:schemeClr val="tx1"/>
                </a:solidFill>
                <a:effectLst/>
                <a:latin typeface="+mn-lt"/>
                <a:ea typeface="+mn-ea"/>
                <a:cs typeface="+mn-cs"/>
              </a:rPr>
              <a:t>While it is technically feasible to limit the effect of an assignment in this way, it is not desirable to do so. In this regard see my essay entitled '</a:t>
            </a:r>
            <a:r>
              <a:rPr lang="en-US" sz="1200" i="1" kern="1200" dirty="0" smtClean="0">
                <a:solidFill>
                  <a:schemeClr val="tx1"/>
                </a:solidFill>
                <a:effectLst/>
                <a:latin typeface="+mn-lt"/>
                <a:ea typeface="+mn-ea"/>
                <a:cs typeface="+mn-cs"/>
              </a:rPr>
              <a:t>Authors, You’ve Got a Friend' </a:t>
            </a:r>
            <a:r>
              <a:rPr lang="en-US" sz="1200" kern="1200" dirty="0" smtClean="0">
                <a:solidFill>
                  <a:schemeClr val="tx1"/>
                </a:solidFill>
                <a:effectLst/>
                <a:latin typeface="+mn-lt"/>
                <a:ea typeface="+mn-ea"/>
                <a:cs typeface="+mn-cs"/>
              </a:rPr>
              <a:t>at page 14 in my</a:t>
            </a:r>
            <a:r>
              <a:rPr lang="en-US" sz="1200" i="1" kern="1200" dirty="0" smtClean="0">
                <a:solidFill>
                  <a:schemeClr val="tx1"/>
                </a:solidFill>
                <a:effectLst/>
                <a:latin typeface="+mn-lt"/>
                <a:ea typeface="+mn-ea"/>
                <a:cs typeface="+mn-cs"/>
              </a:rPr>
              <a:t> 'A Gift of Multiplication'</a:t>
            </a:r>
            <a:r>
              <a:rPr lang="en-US" sz="1200" kern="1200" dirty="0" smtClean="0">
                <a:solidFill>
                  <a:schemeClr val="tx1"/>
                </a:solidFill>
                <a:effectLst/>
                <a:latin typeface="+mn-lt"/>
                <a:ea typeface="+mn-ea"/>
                <a:cs typeface="+mn-cs"/>
              </a:rPr>
              <a:t> booklet (made available to the Secretariat of the COP)</a:t>
            </a:r>
            <a:endParaRPr lang="en-ZA" sz="1400" dirty="0" smtClean="0">
              <a:latin typeface="Arial" panose="020B0604020202020204" pitchFamily="34" charset="0"/>
              <a:cs typeface="Arial" panose="020B0604020202020204" pitchFamily="34" charset="0"/>
            </a:endParaRPr>
          </a:p>
          <a:p>
            <a:pPr marL="0" lvl="0" indent="0">
              <a:buFont typeface="Arial" panose="020B0604020202020204" pitchFamily="34" charset="0"/>
              <a:buNone/>
            </a:pPr>
            <a:r>
              <a:rPr lang="en-ZA" sz="1400" b="1" dirty="0" smtClean="0">
                <a:latin typeface="Arial" panose="020B0604020202020204" pitchFamily="34" charset="0"/>
                <a:cs typeface="Arial" panose="020B0604020202020204" pitchFamily="34" charset="0"/>
              </a:rPr>
              <a:t>Clause 30, section 28: </a:t>
            </a:r>
            <a:r>
              <a:rPr lang="en-ZA" sz="1400" dirty="0" smtClean="0">
                <a:latin typeface="Arial" panose="020B0604020202020204" pitchFamily="34" charset="0"/>
                <a:cs typeface="Arial" panose="020B0604020202020204" pitchFamily="34" charset="0"/>
              </a:rPr>
              <a:t>Provision for </a:t>
            </a:r>
            <a:r>
              <a:rPr lang="en-ZA" sz="1400" b="1" dirty="0" smtClean="0">
                <a:latin typeface="Arial" panose="020B0604020202020204" pitchFamily="34" charset="0"/>
                <a:cs typeface="Arial" panose="020B0604020202020204" pitchFamily="34" charset="0"/>
              </a:rPr>
              <a:t>restricting importation of copies</a:t>
            </a:r>
            <a:endParaRPr lang="en-US" sz="1600" b="1" dirty="0" smtClean="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ZA" sz="1200" kern="1200" dirty="0" smtClean="0">
                <a:solidFill>
                  <a:schemeClr val="tx1"/>
                </a:solidFill>
                <a:effectLst/>
                <a:latin typeface="+mn-lt"/>
                <a:ea typeface="+mn-ea"/>
                <a:cs typeface="+mn-cs"/>
              </a:rPr>
              <a:t>Ad the amendment to</a:t>
            </a:r>
            <a:r>
              <a:rPr lang="en-ZA" sz="1200" b="1" kern="1200" dirty="0" smtClean="0">
                <a:solidFill>
                  <a:schemeClr val="tx1"/>
                </a:solidFill>
                <a:effectLst/>
                <a:latin typeface="+mn-lt"/>
                <a:ea typeface="+mn-ea"/>
                <a:cs typeface="+mn-cs"/>
              </a:rPr>
              <a:t> </a:t>
            </a:r>
            <a:r>
              <a:rPr lang="en-ZA" sz="1200" b="0" kern="1200" dirty="0" smtClean="0">
                <a:solidFill>
                  <a:schemeClr val="tx1"/>
                </a:solidFill>
                <a:effectLst/>
                <a:latin typeface="+mn-lt"/>
                <a:ea typeface="+mn-ea"/>
                <a:cs typeface="+mn-cs"/>
              </a:rPr>
              <a:t>Section 28(2).</a:t>
            </a:r>
            <a:r>
              <a:rPr lang="en-GB" sz="1200" b="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The amendment to Section 28(2) is problematic. There has been a  long line of cases (see paragraph 1 - 8.14 of </a:t>
            </a:r>
            <a:r>
              <a:rPr lang="en-ZA" sz="1200" i="1" kern="1200" dirty="0" smtClean="0">
                <a:solidFill>
                  <a:schemeClr val="tx1"/>
                </a:solidFill>
                <a:effectLst/>
                <a:latin typeface="+mn-lt"/>
                <a:ea typeface="+mn-ea"/>
                <a:cs typeface="+mn-cs"/>
              </a:rPr>
              <a:t>Dean: Handbook of South African Copyright Law) </a:t>
            </a:r>
            <a:r>
              <a:rPr lang="en-ZA" sz="1200" kern="1200" dirty="0" smtClean="0">
                <a:solidFill>
                  <a:schemeClr val="tx1"/>
                </a:solidFill>
                <a:effectLst/>
                <a:latin typeface="+mn-lt"/>
                <a:ea typeface="+mn-ea"/>
                <a:cs typeface="+mn-cs"/>
              </a:rPr>
              <a:t>which deal with the question of which copyright owner is pertinent, i.e. in which country.  Case law has resolved the question as being the owner in SOUTH AFRICA and not in the PLACE OF MANUFACTURE of the copy. Sections 23(2) and 27(1) which create the unlawful conduct are interpreted in this way. In the instant sub-section the words that are being deleted are precisely those that render the </a:t>
            </a:r>
            <a:r>
              <a:rPr lang="en-ZA" sz="1200" b="0" kern="1200" dirty="0" smtClean="0">
                <a:solidFill>
                  <a:schemeClr val="tx1"/>
                </a:solidFill>
                <a:effectLst/>
                <a:latin typeface="+mn-lt"/>
                <a:ea typeface="+mn-ea"/>
                <a:cs typeface="+mn-cs"/>
              </a:rPr>
              <a:t>un-amended provision </a:t>
            </a:r>
            <a:r>
              <a:rPr lang="en-ZA" sz="1200" kern="1200" dirty="0" smtClean="0">
                <a:solidFill>
                  <a:schemeClr val="tx1"/>
                </a:solidFill>
                <a:effectLst/>
                <a:latin typeface="+mn-lt"/>
                <a:ea typeface="+mn-ea"/>
                <a:cs typeface="+mn-cs"/>
              </a:rPr>
              <a:t>consistent with the aforementioned interpretation.  The amendment lends to the provision being interpreted as meaning the owner at the place of manufacture of the copy. Deleting the salient wording will cause the section to be at odds with the aforementioned sections and their authoritative interpretation. The amendment should thus be abandoned and the section left as it is. </a:t>
            </a:r>
            <a:endParaRPr lang="en-US" sz="1600" b="1" dirty="0" smtClean="0">
              <a:latin typeface="Arial" panose="020B0604020202020204" pitchFamily="34" charset="0"/>
              <a:cs typeface="Arial" panose="020B0604020202020204" pitchFamily="34" charset="0"/>
            </a:endParaRPr>
          </a:p>
          <a:p>
            <a:pPr marL="0" marR="0" lvl="1" indent="0" algn="just" defTabSz="914400" rtl="0" eaLnBrk="1" fontAlgn="auto" latinLnBrk="0" hangingPunct="1">
              <a:lnSpc>
                <a:spcPct val="100000"/>
              </a:lnSpc>
              <a:spcBef>
                <a:spcPts val="0"/>
              </a:spcBef>
              <a:spcAft>
                <a:spcPts val="0"/>
              </a:spcAft>
              <a:buClrTx/>
              <a:buSzTx/>
              <a:buFont typeface="Arial" charset="0"/>
              <a:buNone/>
              <a:tabLst/>
              <a:defRPr/>
            </a:pPr>
            <a:r>
              <a:rPr lang="en-ZA" sz="1400" b="1" dirty="0" smtClean="0">
                <a:latin typeface="Arial" panose="020B0604020202020204" pitchFamily="34" charset="0"/>
                <a:cs typeface="Arial" panose="020B0604020202020204" pitchFamily="34" charset="0"/>
              </a:rPr>
              <a:t>Clause 33, section 29A: Functions of the Tribunal</a:t>
            </a:r>
          </a:p>
          <a:p>
            <a:pPr marL="263525" marR="0" lvl="1" indent="-263525" algn="just"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effectLst/>
                <a:latin typeface="+mn-lt"/>
                <a:ea typeface="+mn-ea"/>
                <a:cs typeface="+mn-cs"/>
              </a:rPr>
              <a:t>It is unclear whether the Tribunal may hear and decide copyright infringement cases. On balance it would seem that this is not the case. If it is intended that the Tribunal should have locus </a:t>
            </a:r>
            <a:r>
              <a:rPr lang="en-US" sz="1200" kern="1200" dirty="0" err="1" smtClean="0">
                <a:solidFill>
                  <a:schemeClr val="tx1"/>
                </a:solidFill>
                <a:effectLst/>
                <a:latin typeface="+mn-lt"/>
                <a:ea typeface="+mn-ea"/>
                <a:cs typeface="+mn-cs"/>
              </a:rPr>
              <a:t>standi</a:t>
            </a:r>
            <a:r>
              <a:rPr lang="en-US" sz="1200" kern="1200" dirty="0" smtClean="0">
                <a:solidFill>
                  <a:schemeClr val="tx1"/>
                </a:solidFill>
                <a:effectLst/>
                <a:latin typeface="+mn-lt"/>
                <a:ea typeface="+mn-ea"/>
                <a:cs typeface="+mn-cs"/>
              </a:rPr>
              <a:t> to hear and decide infringement cases, this should be plainly and unequivocally stated. Section 24 of the Act clearly states that it is the </a:t>
            </a:r>
            <a:r>
              <a:rPr lang="en-US" sz="1200" b="1" kern="1200" dirty="0" smtClean="0">
                <a:solidFill>
                  <a:schemeClr val="tx1"/>
                </a:solidFill>
                <a:effectLst/>
                <a:latin typeface="+mn-lt"/>
                <a:ea typeface="+mn-ea"/>
                <a:cs typeface="+mn-cs"/>
              </a:rPr>
              <a:t>court</a:t>
            </a:r>
            <a:r>
              <a:rPr lang="en-US" sz="1200" kern="1200" dirty="0" smtClean="0">
                <a:solidFill>
                  <a:schemeClr val="tx1"/>
                </a:solidFill>
                <a:effectLst/>
                <a:latin typeface="+mn-lt"/>
                <a:ea typeface="+mn-ea"/>
                <a:cs typeface="+mn-cs"/>
              </a:rPr>
              <a:t> that has adjudication powers in copyright infringement cases. </a:t>
            </a:r>
            <a:r>
              <a:rPr lang="en-ZA" sz="1200" kern="1200" dirty="0" smtClean="0">
                <a:solidFill>
                  <a:schemeClr val="tx1"/>
                </a:solidFill>
                <a:effectLst/>
                <a:latin typeface="+mn-lt"/>
                <a:ea typeface="+mn-ea"/>
                <a:cs typeface="+mn-cs"/>
              </a:rPr>
              <a:t>See section 29H however, which seems to envisage that copyright infringement can be considered by the Tribunal.</a:t>
            </a:r>
            <a:endParaRPr lang="en-GB" sz="1200" kern="1200" dirty="0" smtClean="0">
              <a:solidFill>
                <a:schemeClr val="tx1"/>
              </a:solidFill>
              <a:effectLst/>
              <a:latin typeface="+mn-lt"/>
              <a:ea typeface="+mn-ea"/>
              <a:cs typeface="+mn-cs"/>
            </a:endParaRPr>
          </a:p>
          <a:p>
            <a:pPr marL="263525" marR="0" lvl="1" indent="-263525" algn="just"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effectLst/>
                <a:latin typeface="+mn-lt"/>
                <a:ea typeface="+mn-ea"/>
                <a:cs typeface="+mn-cs"/>
              </a:rPr>
              <a:t>In terms of sections 31- 33 of the current Act (which sections are to be repealed by Section 32 of the Bill) it is possible for a prospective licensee who has been refused a </a:t>
            </a:r>
            <a:r>
              <a:rPr lang="en-US" sz="1200" kern="1200" dirty="0" err="1" smtClean="0">
                <a:solidFill>
                  <a:schemeClr val="tx1"/>
                </a:solidFill>
                <a:effectLst/>
                <a:latin typeface="+mn-lt"/>
                <a:ea typeface="+mn-ea"/>
                <a:cs typeface="+mn-cs"/>
              </a:rPr>
              <a:t>licence</a:t>
            </a:r>
            <a:r>
              <a:rPr lang="en-US" sz="1200" kern="1200" dirty="0" smtClean="0">
                <a:solidFill>
                  <a:schemeClr val="tx1"/>
                </a:solidFill>
                <a:effectLst/>
                <a:latin typeface="+mn-lt"/>
                <a:ea typeface="+mn-ea"/>
                <a:cs typeface="+mn-cs"/>
              </a:rPr>
              <a:t> by a copyright owner to apply to the Tribunal to obtain what is in effect a compulsory </a:t>
            </a:r>
            <a:r>
              <a:rPr lang="en-US" sz="1200" kern="1200" dirty="0" err="1" smtClean="0">
                <a:solidFill>
                  <a:schemeClr val="tx1"/>
                </a:solidFill>
                <a:effectLst/>
                <a:latin typeface="+mn-lt"/>
                <a:ea typeface="+mn-ea"/>
                <a:cs typeface="+mn-cs"/>
              </a:rPr>
              <a:t>licence</a:t>
            </a:r>
            <a:r>
              <a:rPr lang="en-US" sz="1200" kern="1200" dirty="0" smtClean="0">
                <a:solidFill>
                  <a:schemeClr val="tx1"/>
                </a:solidFill>
                <a:effectLst/>
                <a:latin typeface="+mn-lt"/>
                <a:ea typeface="+mn-ea"/>
                <a:cs typeface="+mn-cs"/>
              </a:rPr>
              <a:t>. This facility is available in respect of all categories of work and irrespective of whether a the right sought is covered by a licensing scheme. It is not at all clear that the proposed Section 29A(2) will confer this power  of granting compulsory </a:t>
            </a:r>
            <a:r>
              <a:rPr lang="en-US" sz="1200" kern="1200" dirty="0" err="1" smtClean="0">
                <a:solidFill>
                  <a:schemeClr val="tx1"/>
                </a:solidFill>
                <a:effectLst/>
                <a:latin typeface="+mn-lt"/>
                <a:ea typeface="+mn-ea"/>
                <a:cs typeface="+mn-cs"/>
              </a:rPr>
              <a:t>licences</a:t>
            </a:r>
            <a:r>
              <a:rPr lang="en-US" sz="1200" kern="1200" dirty="0" smtClean="0">
                <a:solidFill>
                  <a:schemeClr val="tx1"/>
                </a:solidFill>
                <a:effectLst/>
                <a:latin typeface="+mn-lt"/>
                <a:ea typeface="+mn-ea"/>
                <a:cs typeface="+mn-cs"/>
              </a:rPr>
              <a:t> in general on the Tribunal. It ought to have this power and it must be clearly and unambiguously stated that this is the case. This power is probably the most important function of the current Tribunal. Where a copyright owner refuses a request to grant a </a:t>
            </a:r>
            <a:r>
              <a:rPr lang="en-US" sz="1200" kern="1200" dirty="0" err="1" smtClean="0">
                <a:solidFill>
                  <a:schemeClr val="tx1"/>
                </a:solidFill>
                <a:effectLst/>
                <a:latin typeface="+mn-lt"/>
                <a:ea typeface="+mn-ea"/>
                <a:cs typeface="+mn-cs"/>
              </a:rPr>
              <a:t>licence</a:t>
            </a:r>
            <a:r>
              <a:rPr lang="en-US" sz="1200" kern="1200" dirty="0" smtClean="0">
                <a:solidFill>
                  <a:schemeClr val="tx1"/>
                </a:solidFill>
                <a:effectLst/>
                <a:latin typeface="+mn-lt"/>
                <a:ea typeface="+mn-ea"/>
                <a:cs typeface="+mn-cs"/>
              </a:rPr>
              <a:t>, it cannot be said that a 'dispute' arises. The prospective licensee has no right to a </a:t>
            </a:r>
            <a:r>
              <a:rPr lang="en-US" sz="1200" kern="1200" dirty="0" err="1" smtClean="0">
                <a:solidFill>
                  <a:schemeClr val="tx1"/>
                </a:solidFill>
                <a:effectLst/>
                <a:latin typeface="+mn-lt"/>
                <a:ea typeface="+mn-ea"/>
                <a:cs typeface="+mn-cs"/>
              </a:rPr>
              <a:t>licence</a:t>
            </a:r>
            <a:r>
              <a:rPr lang="en-US" sz="1200" kern="1200" dirty="0" smtClean="0">
                <a:solidFill>
                  <a:schemeClr val="tx1"/>
                </a:solidFill>
                <a:effectLst/>
                <a:latin typeface="+mn-lt"/>
                <a:ea typeface="+mn-ea"/>
                <a:cs typeface="+mn-cs"/>
              </a:rPr>
              <a:t>, and the copyright owner has not obligation to grant one  - he has a prerogative to grant or refuse one. Such a refusal cannot therefore give rise to a 'dispute' as this entails a weighing up of respective rights and obligations. </a:t>
            </a:r>
            <a:r>
              <a:rPr lang="en-US" sz="1200" b="0" kern="1200" dirty="0" smtClean="0">
                <a:solidFill>
                  <a:schemeClr val="tx1"/>
                </a:solidFill>
                <a:effectLst/>
                <a:latin typeface="+mn-lt"/>
                <a:ea typeface="+mn-ea"/>
                <a:cs typeface="+mn-cs"/>
              </a:rPr>
              <a:t>Such a request for a compulsory </a:t>
            </a:r>
            <a:r>
              <a:rPr lang="en-US" sz="1200" b="0" kern="1200" dirty="0" err="1" smtClean="0">
                <a:solidFill>
                  <a:schemeClr val="tx1"/>
                </a:solidFill>
                <a:effectLst/>
                <a:latin typeface="+mn-lt"/>
                <a:ea typeface="+mn-ea"/>
                <a:cs typeface="+mn-cs"/>
              </a:rPr>
              <a:t>licence</a:t>
            </a:r>
            <a:r>
              <a:rPr lang="en-US" sz="1200" b="0" kern="1200" dirty="0" smtClean="0">
                <a:solidFill>
                  <a:schemeClr val="tx1"/>
                </a:solidFill>
                <a:effectLst/>
                <a:latin typeface="+mn-lt"/>
                <a:ea typeface="+mn-ea"/>
                <a:cs typeface="+mn-cs"/>
              </a:rPr>
              <a:t> is also not an 'application or referral made to it in terms of this Act'. The conclusion is thus that this section does not confer on the Tribunal the right to grant compulsory </a:t>
            </a:r>
            <a:r>
              <a:rPr lang="en-US" sz="1200" kern="1200" dirty="0" err="1" smtClean="0">
                <a:solidFill>
                  <a:schemeClr val="tx1"/>
                </a:solidFill>
                <a:effectLst/>
                <a:latin typeface="+mn-lt"/>
                <a:ea typeface="+mn-ea"/>
                <a:cs typeface="+mn-cs"/>
              </a:rPr>
              <a:t>licences</a:t>
            </a:r>
            <a:r>
              <a:rPr lang="en-US" sz="1200" kern="1200" dirty="0" smtClean="0">
                <a:solidFill>
                  <a:schemeClr val="tx1"/>
                </a:solidFill>
                <a:effectLst/>
                <a:latin typeface="+mn-lt"/>
                <a:ea typeface="+mn-ea"/>
                <a:cs typeface="+mn-cs"/>
              </a:rPr>
              <a:t> in general.</a:t>
            </a:r>
          </a:p>
          <a:p>
            <a:pPr marL="720725" marR="0" lvl="2" indent="-263525" algn="just" defTabSz="914400" rtl="0" eaLnBrk="1" fontAlgn="auto" latinLnBrk="0" hangingPunct="1">
              <a:lnSpc>
                <a:spcPct val="100000"/>
              </a:lnSpc>
              <a:spcBef>
                <a:spcPts val="0"/>
              </a:spcBef>
              <a:spcAft>
                <a:spcPts val="0"/>
              </a:spcAft>
              <a:buClrTx/>
              <a:buSzTx/>
              <a:buFont typeface="Arial" charset="0"/>
              <a:buChar char="•"/>
              <a:tabLst/>
              <a:defRPr/>
            </a:pPr>
            <a:r>
              <a:rPr lang="en-US" sz="1600" b="1" kern="1200" dirty="0" smtClean="0">
                <a:solidFill>
                  <a:schemeClr val="tx1"/>
                </a:solidFill>
                <a:effectLst/>
                <a:latin typeface="+mn-lt"/>
                <a:ea typeface="+mn-ea"/>
                <a:cs typeface="+mn-cs"/>
              </a:rPr>
              <a:t>Department to confirm: Licenses that are included in the Tribunal’s functions due to  S29A(1):</a:t>
            </a:r>
          </a:p>
          <a:p>
            <a:pPr marL="1635125" marR="0" lvl="4" indent="-263525" algn="just" defTabSz="914400" rtl="0" eaLnBrk="1" fontAlgn="auto" latinLnBrk="0" hangingPunct="1">
              <a:lnSpc>
                <a:spcPct val="100000"/>
              </a:lnSpc>
              <a:spcBef>
                <a:spcPts val="0"/>
              </a:spcBef>
              <a:spcAft>
                <a:spcPts val="0"/>
              </a:spcAft>
              <a:buClrTx/>
              <a:buSzTx/>
              <a:buFont typeface="Arial" charset="0"/>
              <a:buChar char="•"/>
              <a:tabLst/>
              <a:defRPr/>
            </a:pPr>
            <a:r>
              <a:rPr lang="en-ZA" sz="1200" kern="1200" dirty="0" smtClean="0">
                <a:solidFill>
                  <a:schemeClr val="tx1"/>
                </a:solidFill>
                <a:effectLst/>
                <a:latin typeface="+mn-lt"/>
                <a:ea typeface="+mn-ea"/>
                <a:cs typeface="+mn-cs"/>
              </a:rPr>
              <a:t>S21 provides for the Tribunal to get involved iro commissioning licenses, </a:t>
            </a:r>
          </a:p>
          <a:p>
            <a:pPr marL="1635125" marR="0" lvl="4" indent="-263525" algn="just" defTabSz="914400" rtl="0" eaLnBrk="1" fontAlgn="auto" latinLnBrk="0" hangingPunct="1">
              <a:lnSpc>
                <a:spcPct val="100000"/>
              </a:lnSpc>
              <a:spcBef>
                <a:spcPts val="0"/>
              </a:spcBef>
              <a:spcAft>
                <a:spcPts val="0"/>
              </a:spcAft>
              <a:buClrTx/>
              <a:buSzTx/>
              <a:buFont typeface="Arial" charset="0"/>
              <a:buChar char="•"/>
              <a:tabLst/>
              <a:defRPr/>
            </a:pPr>
            <a:r>
              <a:rPr lang="en-ZA" sz="1200" kern="1200" dirty="0" err="1" smtClean="0">
                <a:solidFill>
                  <a:schemeClr val="tx1"/>
                </a:solidFill>
                <a:effectLst/>
                <a:latin typeface="+mn-lt"/>
                <a:ea typeface="+mn-ea"/>
                <a:cs typeface="+mn-cs"/>
              </a:rPr>
              <a:t>Sch</a:t>
            </a:r>
            <a:r>
              <a:rPr lang="en-ZA" sz="1200" kern="1200" dirty="0" smtClean="0">
                <a:solidFill>
                  <a:schemeClr val="tx1"/>
                </a:solidFill>
                <a:effectLst/>
                <a:latin typeface="+mn-lt"/>
                <a:ea typeface="+mn-ea"/>
                <a:cs typeface="+mn-cs"/>
              </a:rPr>
              <a:t> 2 –</a:t>
            </a:r>
            <a:r>
              <a:rPr lang="en-ZA" sz="1200" kern="1200" baseline="0" dirty="0" smtClean="0">
                <a:solidFill>
                  <a:schemeClr val="tx1"/>
                </a:solidFill>
                <a:effectLst/>
                <a:latin typeface="+mn-lt"/>
                <a:ea typeface="+mn-ea"/>
                <a:cs typeface="+mn-cs"/>
              </a:rPr>
              <a:t> P</a:t>
            </a:r>
            <a:r>
              <a:rPr lang="en-ZA" sz="1200" kern="1200" dirty="0" smtClean="0">
                <a:solidFill>
                  <a:schemeClr val="tx1"/>
                </a:solidFill>
                <a:effectLst/>
                <a:latin typeface="+mn-lt"/>
                <a:ea typeface="+mn-ea"/>
                <a:cs typeface="+mn-cs"/>
              </a:rPr>
              <a:t>art A provides for translation license applications to be made to the Tribunal </a:t>
            </a:r>
          </a:p>
          <a:p>
            <a:pPr marL="1635125" marR="0" lvl="4" indent="-263525" algn="just" defTabSz="914400" rtl="0" eaLnBrk="1" fontAlgn="auto" latinLnBrk="0" hangingPunct="1">
              <a:lnSpc>
                <a:spcPct val="100000"/>
              </a:lnSpc>
              <a:spcBef>
                <a:spcPts val="0"/>
              </a:spcBef>
              <a:spcAft>
                <a:spcPts val="0"/>
              </a:spcAft>
              <a:buClrTx/>
              <a:buSzTx/>
              <a:buFont typeface="Arial" charset="0"/>
              <a:buChar char="•"/>
              <a:tabLst/>
              <a:defRPr/>
            </a:pPr>
            <a:r>
              <a:rPr lang="en-ZA" sz="1200" kern="1200" dirty="0" err="1" smtClean="0">
                <a:solidFill>
                  <a:schemeClr val="tx1"/>
                </a:solidFill>
                <a:effectLst/>
                <a:latin typeface="+mn-lt"/>
                <a:ea typeface="+mn-ea"/>
                <a:cs typeface="+mn-cs"/>
              </a:rPr>
              <a:t>Sch</a:t>
            </a:r>
            <a:r>
              <a:rPr lang="en-ZA" sz="1200" kern="1200" dirty="0" smtClean="0">
                <a:solidFill>
                  <a:schemeClr val="tx1"/>
                </a:solidFill>
                <a:effectLst/>
                <a:latin typeface="+mn-lt"/>
                <a:ea typeface="+mn-ea"/>
                <a:cs typeface="+mn-cs"/>
              </a:rPr>
              <a:t> 2 -</a:t>
            </a:r>
            <a:r>
              <a:rPr lang="en-ZA" sz="120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Part B - reproduction (and publication, </a:t>
            </a:r>
            <a:r>
              <a:rPr lang="en-ZA" sz="1200" kern="1200" dirty="0" err="1" smtClean="0">
                <a:solidFill>
                  <a:schemeClr val="tx1"/>
                </a:solidFill>
                <a:effectLst/>
                <a:latin typeface="+mn-lt"/>
                <a:ea typeface="+mn-ea"/>
                <a:cs typeface="+mn-cs"/>
              </a:rPr>
              <a:t>incl</a:t>
            </a:r>
            <a:r>
              <a:rPr lang="en-ZA" sz="1200" kern="1200" dirty="0" smtClean="0">
                <a:solidFill>
                  <a:schemeClr val="tx1"/>
                </a:solidFill>
                <a:effectLst/>
                <a:latin typeface="+mn-lt"/>
                <a:ea typeface="+mn-ea"/>
                <a:cs typeface="+mn-cs"/>
              </a:rPr>
              <a:t> audiovisual works) licenses</a:t>
            </a:r>
          </a:p>
          <a:p>
            <a:pPr marL="720725" marR="0" lvl="2" indent="-263525" algn="just" defTabSz="914400" rtl="0" eaLnBrk="1" fontAlgn="auto" latinLnBrk="0" hangingPunct="1">
              <a:lnSpc>
                <a:spcPct val="100000"/>
              </a:lnSpc>
              <a:spcBef>
                <a:spcPts val="0"/>
              </a:spcBef>
              <a:spcAft>
                <a:spcPts val="0"/>
              </a:spcAft>
              <a:buClrTx/>
              <a:buSzTx/>
              <a:buFont typeface="Arial" charset="0"/>
              <a:buChar char="•"/>
              <a:tabLst/>
              <a:defRPr/>
            </a:pPr>
            <a:r>
              <a:rPr lang="en-US" sz="1200" b="1" kern="1200" dirty="0" smtClean="0">
                <a:solidFill>
                  <a:schemeClr val="tx1"/>
                </a:solidFill>
                <a:effectLst/>
                <a:latin typeface="+mn-lt"/>
                <a:ea typeface="+mn-ea"/>
                <a:cs typeface="+mn-cs"/>
              </a:rPr>
              <a:t>Department to confirm: Licenses</a:t>
            </a:r>
            <a:r>
              <a:rPr lang="en-US" sz="1200" b="1" kern="1200" baseline="0" dirty="0" smtClean="0">
                <a:solidFill>
                  <a:schemeClr val="tx1"/>
                </a:solidFill>
                <a:effectLst/>
                <a:latin typeface="+mn-lt"/>
                <a:ea typeface="+mn-ea"/>
                <a:cs typeface="+mn-cs"/>
              </a:rPr>
              <a:t> excluded from Tribunal’s functions:</a:t>
            </a:r>
          </a:p>
          <a:p>
            <a:pPr marL="1635125" marR="0" lvl="4" indent="-263525" algn="just" defTabSz="914400" rtl="0" eaLnBrk="1" fontAlgn="auto" latinLnBrk="0" hangingPunct="1">
              <a:lnSpc>
                <a:spcPct val="100000"/>
              </a:lnSpc>
              <a:spcBef>
                <a:spcPts val="0"/>
              </a:spcBef>
              <a:spcAft>
                <a:spcPts val="0"/>
              </a:spcAft>
              <a:buClrTx/>
              <a:buSzTx/>
              <a:buFont typeface="Arial" charset="0"/>
              <a:buChar char="•"/>
              <a:tabLst/>
              <a:defRPr/>
            </a:pPr>
            <a:r>
              <a:rPr lang="en-ZA" sz="1200" kern="1200" dirty="0" smtClean="0">
                <a:solidFill>
                  <a:schemeClr val="tx1"/>
                </a:solidFill>
                <a:effectLst/>
                <a:latin typeface="+mn-lt"/>
                <a:ea typeface="+mn-ea"/>
                <a:cs typeface="+mn-cs"/>
              </a:rPr>
              <a:t>Orphan works – S22A (this one goes to the commission, so not to the Tribunal)</a:t>
            </a:r>
          </a:p>
          <a:p>
            <a:pPr marL="720725" marR="0" lvl="2" indent="-263525" algn="just" defTabSz="914400" rtl="0" eaLnBrk="1" fontAlgn="auto" latinLnBrk="0" hangingPunct="1">
              <a:lnSpc>
                <a:spcPct val="100000"/>
              </a:lnSpc>
              <a:spcBef>
                <a:spcPts val="0"/>
              </a:spcBef>
              <a:spcAft>
                <a:spcPts val="0"/>
              </a:spcAft>
              <a:buClrTx/>
              <a:buSzTx/>
              <a:buFont typeface="Arial" charset="0"/>
              <a:buChar char="•"/>
              <a:tabLst/>
              <a:defRPr/>
            </a:pPr>
            <a:r>
              <a:rPr lang="en-US" sz="1200" b="1" kern="1200" dirty="0" smtClean="0">
                <a:solidFill>
                  <a:schemeClr val="tx1"/>
                </a:solidFill>
                <a:effectLst/>
                <a:latin typeface="+mn-lt"/>
                <a:ea typeface="+mn-ea"/>
                <a:cs typeface="+mn-cs"/>
              </a:rPr>
              <a:t>Department to confirm: No provision:</a:t>
            </a:r>
          </a:p>
          <a:p>
            <a:pPr marL="1635125" marR="0" lvl="4" indent="-263525" algn="just" defTabSz="914400" rtl="0" eaLnBrk="1" fontAlgn="auto" latinLnBrk="0" hangingPunct="1">
              <a:lnSpc>
                <a:spcPct val="100000"/>
              </a:lnSpc>
              <a:spcBef>
                <a:spcPts val="0"/>
              </a:spcBef>
              <a:spcAft>
                <a:spcPts val="0"/>
              </a:spcAft>
              <a:buClrTx/>
              <a:buSzTx/>
              <a:buFont typeface="Arial" charset="0"/>
              <a:buChar char="•"/>
              <a:tabLst/>
              <a:defRPr/>
            </a:pPr>
            <a:r>
              <a:rPr lang="en-ZA" sz="1200" kern="1200" dirty="0" smtClean="0">
                <a:solidFill>
                  <a:schemeClr val="tx1"/>
                </a:solidFill>
                <a:effectLst/>
                <a:latin typeface="+mn-lt"/>
                <a:ea typeface="+mn-ea"/>
                <a:cs typeface="+mn-cs"/>
              </a:rPr>
              <a:t>Exclusive and Open licenses - definitions</a:t>
            </a:r>
            <a:endParaRPr lang="en-GB" sz="1200" kern="1200" dirty="0" smtClean="0">
              <a:solidFill>
                <a:schemeClr val="tx1"/>
              </a:solidFill>
              <a:effectLst/>
              <a:latin typeface="+mn-lt"/>
              <a:ea typeface="+mn-ea"/>
              <a:cs typeface="+mn-cs"/>
            </a:endParaRPr>
          </a:p>
          <a:p>
            <a:pPr marL="1635125" marR="0" lvl="4" indent="-263525" algn="just" defTabSz="914400" rtl="0" eaLnBrk="1" fontAlgn="auto" latinLnBrk="0" hangingPunct="1">
              <a:lnSpc>
                <a:spcPct val="100000"/>
              </a:lnSpc>
              <a:spcBef>
                <a:spcPts val="0"/>
              </a:spcBef>
              <a:spcAft>
                <a:spcPts val="0"/>
              </a:spcAft>
              <a:buClrTx/>
              <a:buSzTx/>
              <a:buFont typeface="Arial" charset="0"/>
              <a:buChar char="•"/>
              <a:tabLst/>
              <a:defRPr/>
            </a:pPr>
            <a:r>
              <a:rPr lang="en-ZA" sz="1200" kern="1200" dirty="0" smtClean="0">
                <a:solidFill>
                  <a:schemeClr val="tx1"/>
                </a:solidFill>
                <a:effectLst/>
                <a:latin typeface="+mn-lt"/>
                <a:ea typeface="+mn-ea"/>
                <a:cs typeface="+mn-cs"/>
              </a:rPr>
              <a:t>Licenses for educational and academic activities – section 12D, </a:t>
            </a:r>
          </a:p>
          <a:p>
            <a:pPr marL="1635125" marR="0" lvl="4" indent="-263525" algn="just" defTabSz="914400" rtl="0" eaLnBrk="1" fontAlgn="auto" latinLnBrk="0" hangingPunct="1">
              <a:lnSpc>
                <a:spcPct val="100000"/>
              </a:lnSpc>
              <a:spcBef>
                <a:spcPts val="0"/>
              </a:spcBef>
              <a:spcAft>
                <a:spcPts val="0"/>
              </a:spcAft>
              <a:buClrTx/>
              <a:buSzTx/>
              <a:buFont typeface="Arial" charset="0"/>
              <a:buChar char="•"/>
              <a:tabLst/>
              <a:defRPr/>
            </a:pPr>
            <a:r>
              <a:rPr lang="en-ZA" sz="1200" kern="1200" dirty="0" smtClean="0">
                <a:solidFill>
                  <a:schemeClr val="tx1"/>
                </a:solidFill>
                <a:effectLst/>
                <a:latin typeface="+mn-lt"/>
                <a:ea typeface="+mn-ea"/>
                <a:cs typeface="+mn-cs"/>
              </a:rPr>
              <a:t>libraries – section 19C, </a:t>
            </a:r>
          </a:p>
          <a:p>
            <a:pPr marL="1635125" marR="0" lvl="4" indent="-263525" algn="just" defTabSz="914400" rtl="0" eaLnBrk="1" fontAlgn="auto" latinLnBrk="0" hangingPunct="1">
              <a:lnSpc>
                <a:spcPct val="100000"/>
              </a:lnSpc>
              <a:spcBef>
                <a:spcPts val="0"/>
              </a:spcBef>
              <a:spcAft>
                <a:spcPts val="0"/>
              </a:spcAft>
              <a:buClrTx/>
              <a:buSzTx/>
              <a:buFont typeface="Arial" charset="0"/>
              <a:buChar char="•"/>
              <a:tabLst/>
              <a:defRPr/>
            </a:pPr>
            <a:r>
              <a:rPr lang="en-ZA" sz="1200" kern="1200" dirty="0" smtClean="0">
                <a:solidFill>
                  <a:schemeClr val="tx1"/>
                </a:solidFill>
                <a:effectLst/>
                <a:latin typeface="+mn-lt"/>
                <a:ea typeface="+mn-ea"/>
                <a:cs typeface="+mn-cs"/>
              </a:rPr>
              <a:t>licenses and sub-licenses in S22, S25</a:t>
            </a:r>
          </a:p>
          <a:p>
            <a:pPr marL="1635125" marR="0" lvl="4" indent="-263525" algn="just" defTabSz="914400" rtl="0" eaLnBrk="1" fontAlgn="auto" latinLnBrk="0" hangingPunct="1">
              <a:lnSpc>
                <a:spcPct val="100000"/>
              </a:lnSpc>
              <a:spcBef>
                <a:spcPts val="0"/>
              </a:spcBef>
              <a:spcAft>
                <a:spcPts val="0"/>
              </a:spcAft>
              <a:buClrTx/>
              <a:buSzTx/>
              <a:buFont typeface="Arial" charset="0"/>
              <a:buChar char="•"/>
              <a:tabLst/>
              <a:defRPr/>
            </a:pPr>
            <a:r>
              <a:rPr lang="en-ZA" sz="1200" kern="1200" dirty="0" smtClean="0">
                <a:solidFill>
                  <a:schemeClr val="tx1"/>
                </a:solidFill>
                <a:effectLst/>
                <a:latin typeface="+mn-lt"/>
                <a:ea typeface="+mn-ea"/>
                <a:cs typeface="+mn-cs"/>
              </a:rPr>
              <a:t>licenses issues by collecting societies – S22C, </a:t>
            </a:r>
          </a:p>
          <a:p>
            <a:pPr marL="1635125" marR="0" lvl="4" indent="-263525" algn="just" defTabSz="914400" rtl="0" eaLnBrk="1" fontAlgn="auto" latinLnBrk="0" hangingPunct="1">
              <a:lnSpc>
                <a:spcPct val="100000"/>
              </a:lnSpc>
              <a:spcBef>
                <a:spcPts val="0"/>
              </a:spcBef>
              <a:spcAft>
                <a:spcPts val="0"/>
              </a:spcAft>
              <a:buClrTx/>
              <a:buSzTx/>
              <a:buFont typeface="Arial" charset="0"/>
              <a:buChar char="•"/>
              <a:tabLst/>
              <a:defRPr/>
            </a:pPr>
            <a:r>
              <a:rPr lang="en-ZA" sz="1200" kern="1200" dirty="0" smtClean="0">
                <a:solidFill>
                  <a:schemeClr val="tx1"/>
                </a:solidFill>
                <a:effectLst/>
                <a:latin typeface="+mn-lt"/>
                <a:ea typeface="+mn-ea"/>
                <a:cs typeface="+mn-cs"/>
              </a:rPr>
              <a:t>TPM licence – S28O</a:t>
            </a:r>
          </a:p>
          <a:p>
            <a:pPr marL="1635125" marR="0" lvl="4" indent="-263525" algn="just" defTabSz="914400" rtl="0" eaLnBrk="1" fontAlgn="auto" latinLnBrk="0" hangingPunct="1">
              <a:lnSpc>
                <a:spcPct val="100000"/>
              </a:lnSpc>
              <a:spcBef>
                <a:spcPts val="0"/>
              </a:spcBef>
              <a:spcAft>
                <a:spcPts val="0"/>
              </a:spcAft>
              <a:buClrTx/>
              <a:buSzTx/>
              <a:buFont typeface="Arial" charset="0"/>
              <a:buChar char="•"/>
              <a:tabLst/>
              <a:defRPr/>
            </a:pPr>
            <a:r>
              <a:rPr lang="en-ZA" sz="1200" kern="1200" dirty="0" smtClean="0">
                <a:solidFill>
                  <a:schemeClr val="tx1"/>
                </a:solidFill>
                <a:effectLst/>
                <a:latin typeface="+mn-lt"/>
                <a:ea typeface="+mn-ea"/>
                <a:cs typeface="+mn-cs"/>
              </a:rPr>
              <a:t>IPLAA licenses</a:t>
            </a:r>
          </a:p>
          <a:p>
            <a:pPr marL="263525" marR="0" lvl="1" indent="-263525" algn="just"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effectLst/>
                <a:latin typeface="+mn-lt"/>
                <a:ea typeface="+mn-ea"/>
                <a:cs typeface="+mn-cs"/>
              </a:rPr>
              <a:t>Hearing disputes by means of an inquisitorial procedure is an unusual procedure in South Africa. The standard South African procedure is adversarial. In view of the complexity of copyright matters, which may involve evidence by experts, it is doubtful whether adopting the inquisitorial process is desirable or viable. </a:t>
            </a:r>
          </a:p>
          <a:p>
            <a:pPr marL="720725" marR="0" lvl="2" indent="-263525" algn="just" defTabSz="914400" rtl="0" eaLnBrk="1" fontAlgn="auto" latinLnBrk="0" hangingPunct="1">
              <a:lnSpc>
                <a:spcPct val="100000"/>
              </a:lnSpc>
              <a:spcBef>
                <a:spcPts val="0"/>
              </a:spcBef>
              <a:spcAft>
                <a:spcPts val="0"/>
              </a:spcAft>
              <a:buClrTx/>
              <a:buSzTx/>
              <a:buFont typeface="Arial" charset="0"/>
              <a:buChar char="•"/>
              <a:tabLst/>
              <a:defRPr/>
            </a:pPr>
            <a:endParaRPr lang="en-GB" sz="1200" kern="1200" dirty="0" smtClean="0">
              <a:solidFill>
                <a:schemeClr val="tx1"/>
              </a:solidFill>
              <a:effectLst/>
              <a:latin typeface="+mn-lt"/>
              <a:ea typeface="+mn-ea"/>
              <a:cs typeface="+mn-cs"/>
            </a:endParaRPr>
          </a:p>
          <a:p>
            <a:pPr marL="742950" lvl="1" indent="-285750">
              <a:buFont typeface="Arial" panose="020B0604020202020204" pitchFamily="34" charset="0"/>
              <a:buChar char="•"/>
            </a:pPr>
            <a:endParaRPr lang="en-ZA" sz="1400" dirty="0" smtClean="0">
              <a:latin typeface="Arial" panose="020B0604020202020204" pitchFamily="34" charset="0"/>
              <a:cs typeface="Arial" panose="020B0604020202020204" pitchFamily="34" charset="0"/>
            </a:endParaRPr>
          </a:p>
          <a:p>
            <a:endParaRPr lang="en-GB" dirty="0" smtClean="0"/>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C43C886D-0CC8-C040-92BC-ABE325B3ECC7}" type="slidenum">
              <a:rPr lang="en-US" smtClean="0"/>
              <a:t>2</a:t>
            </a:fld>
            <a:endParaRPr lang="en-US"/>
          </a:p>
        </p:txBody>
      </p:sp>
    </p:spTree>
    <p:extLst>
      <p:ext uri="{BB962C8B-B14F-4D97-AF65-F5344CB8AC3E}">
        <p14:creationId xmlns:p14="http://schemas.microsoft.com/office/powerpoint/2010/main" val="29060248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ZA" sz="1200" b="1" kern="1200" dirty="0" smtClean="0">
                <a:solidFill>
                  <a:schemeClr val="tx1"/>
                </a:solidFill>
                <a:effectLst/>
                <a:latin typeface="+mn-lt"/>
                <a:ea typeface="+mn-ea"/>
                <a:cs typeface="+mn-cs"/>
              </a:rPr>
              <a:t>The sections</a:t>
            </a:r>
            <a:endParaRPr lang="en-GB" sz="1200" b="1"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These new sections seek to address injustices of the past where authors were unfairly exploited in that they receive a very small amount for their work (including copyright therein). The person who bought the copyright in that work could however still be making a profit, in some cases a significant profit, on that work years after the purchase of the copyright. </a:t>
            </a:r>
          </a:p>
          <a:p>
            <a:r>
              <a:rPr lang="en-GB" sz="1200" kern="1200" dirty="0" smtClean="0">
                <a:solidFill>
                  <a:schemeClr val="tx1"/>
                </a:solidFill>
                <a:effectLst/>
                <a:latin typeface="+mn-lt"/>
                <a:ea typeface="+mn-ea"/>
                <a:cs typeface="+mn-cs"/>
              </a:rPr>
              <a:t>The new sections provide that in future the copyright owner (person who purchased the copyright in that work from the author), must continue to pay a share of the profits (defined as “royalties”) to the author. The Committee (5</a:t>
            </a:r>
            <a:r>
              <a:rPr lang="en-GB" sz="1200" kern="1200" baseline="30000" dirty="0" smtClean="0">
                <a:solidFill>
                  <a:schemeClr val="tx1"/>
                </a:solidFill>
                <a:effectLst/>
                <a:latin typeface="+mn-lt"/>
                <a:ea typeface="+mn-ea"/>
                <a:cs typeface="+mn-cs"/>
              </a:rPr>
              <a:t>th</a:t>
            </a:r>
            <a:r>
              <a:rPr lang="en-GB" sz="1200" kern="1200" dirty="0" smtClean="0">
                <a:solidFill>
                  <a:schemeClr val="tx1"/>
                </a:solidFill>
                <a:effectLst/>
                <a:latin typeface="+mn-lt"/>
                <a:ea typeface="+mn-ea"/>
                <a:cs typeface="+mn-cs"/>
              </a:rPr>
              <a:t>) was advised that these sections would only apply to works where copyright was assigned after the commencement of the Amendment Act. The Committee (5</a:t>
            </a:r>
            <a:r>
              <a:rPr lang="en-GB" sz="1200" kern="1200" baseline="30000" dirty="0" smtClean="0">
                <a:solidFill>
                  <a:schemeClr val="tx1"/>
                </a:solidFill>
                <a:effectLst/>
                <a:latin typeface="+mn-lt"/>
                <a:ea typeface="+mn-ea"/>
                <a:cs typeface="+mn-cs"/>
              </a:rPr>
              <a:t>th</a:t>
            </a:r>
            <a:r>
              <a:rPr lang="en-GB" sz="1200" kern="1200" dirty="0" smtClean="0">
                <a:solidFill>
                  <a:schemeClr val="tx1"/>
                </a:solidFill>
                <a:effectLst/>
                <a:latin typeface="+mn-lt"/>
                <a:ea typeface="+mn-ea"/>
                <a:cs typeface="+mn-cs"/>
              </a:rPr>
              <a:t>) felt that, to address the above concern, these new sections be made retrospective – see new inserted sub-sections 6A(7), 7A(7) and 8A(5). The inserted sub-sections read the same.</a:t>
            </a:r>
          </a:p>
          <a:p>
            <a:endParaRPr lang="en-ZA" sz="12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The compromise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A proposal was made during deliberations, namely that the Department be instructed to do the necessary research and impact assessments in this regard and then revert to the Committee (5</a:t>
            </a:r>
            <a:r>
              <a:rPr lang="en-GB" sz="1200" kern="1200" baseline="30000" dirty="0" smtClean="0">
                <a:solidFill>
                  <a:schemeClr val="tx1"/>
                </a:solidFill>
                <a:effectLst/>
                <a:latin typeface="+mn-lt"/>
                <a:ea typeface="+mn-ea"/>
                <a:cs typeface="+mn-cs"/>
              </a:rPr>
              <a:t>th</a:t>
            </a:r>
            <a:r>
              <a:rPr lang="en-GB" sz="1200" kern="1200" dirty="0" smtClean="0">
                <a:solidFill>
                  <a:schemeClr val="tx1"/>
                </a:solidFill>
                <a:effectLst/>
                <a:latin typeface="+mn-lt"/>
                <a:ea typeface="+mn-ea"/>
                <a:cs typeface="+mn-cs"/>
              </a:rPr>
              <a:t>, or a subsequent Committee) with a new amendment Bill. This approach would ensure that when relief is provided to exploited authors, all these constitutional concerns would have been considered and addressed.</a:t>
            </a:r>
            <a:r>
              <a:rPr lang="en-GB" sz="1200" kern="1200" baseline="0" dirty="0" smtClean="0">
                <a:solidFill>
                  <a:schemeClr val="tx1"/>
                </a:solidFill>
                <a:effectLst/>
                <a:latin typeface="+mn-lt"/>
                <a:ea typeface="+mn-ea"/>
                <a:cs typeface="+mn-cs"/>
              </a:rPr>
              <a:t> </a:t>
            </a:r>
            <a:r>
              <a:rPr lang="en-GB" dirty="0" smtClean="0"/>
              <a:t>The Committee (5</a:t>
            </a:r>
            <a:r>
              <a:rPr lang="en-GB" baseline="30000" dirty="0" smtClean="0"/>
              <a:t>th</a:t>
            </a:r>
            <a:r>
              <a:rPr lang="en-GB" dirty="0" smtClean="0"/>
              <a:t>) was however of the view that the need for the injustice to be addressed was too great to wait for such a legislative process. The Committee (5</a:t>
            </a:r>
            <a:r>
              <a:rPr lang="en-GB" baseline="30000" dirty="0" smtClean="0"/>
              <a:t>th</a:t>
            </a:r>
            <a:r>
              <a:rPr lang="en-GB" dirty="0" smtClean="0"/>
              <a:t>) was resolved that the following clauses in its view provided an acceptable compromise: 1. Clause 38 that stipulated that until regulations have been promulgated, the new sub-sections that provide for the retrospective application may not be made operational. 2. The new sub-paragraphs [6A(7)(</a:t>
            </a:r>
            <a:r>
              <a:rPr lang="en-GB" i="1" dirty="0" smtClean="0"/>
              <a:t>b</a:t>
            </a:r>
            <a:r>
              <a:rPr lang="en-GB" dirty="0" smtClean="0"/>
              <a:t>), 7A(7)(</a:t>
            </a:r>
            <a:r>
              <a:rPr lang="en-GB" i="1" dirty="0" smtClean="0"/>
              <a:t>b</a:t>
            </a:r>
            <a:r>
              <a:rPr lang="en-GB" dirty="0" smtClean="0"/>
              <a:t>) and 8A(5)(</a:t>
            </a:r>
            <a:r>
              <a:rPr lang="en-GB" i="1" dirty="0" smtClean="0"/>
              <a:t>b</a:t>
            </a:r>
            <a:r>
              <a:rPr lang="en-GB" dirty="0" smtClean="0"/>
              <a:t>)] that require the Minister to do an impact assessment and develop regulations that would set out the process. 3. The requirement that these regulations must be approved by the National Assembly before they could be promulgated, thus ensuring involvement of the public.</a:t>
            </a:r>
          </a:p>
          <a:p>
            <a:endParaRPr lang="en-GB" b="1" dirty="0"/>
          </a:p>
        </p:txBody>
      </p:sp>
      <p:sp>
        <p:nvSpPr>
          <p:cNvPr id="4" name="Slide Number Placeholder 3"/>
          <p:cNvSpPr>
            <a:spLocks noGrp="1"/>
          </p:cNvSpPr>
          <p:nvPr>
            <p:ph type="sldNum" sz="quarter" idx="10"/>
          </p:nvPr>
        </p:nvSpPr>
        <p:spPr/>
        <p:txBody>
          <a:bodyPr/>
          <a:lstStyle/>
          <a:p>
            <a:fld id="{2B5E636E-5096-4378-AE56-0D045EBDE46B}" type="slidenum">
              <a:rPr lang="en-GB" smtClean="0"/>
              <a:t>20</a:t>
            </a:fld>
            <a:endParaRPr lang="en-GB" dirty="0"/>
          </a:p>
        </p:txBody>
      </p:sp>
    </p:spTree>
    <p:extLst>
      <p:ext uri="{BB962C8B-B14F-4D97-AF65-F5344CB8AC3E}">
        <p14:creationId xmlns:p14="http://schemas.microsoft.com/office/powerpoint/2010/main" val="38175791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ZA" sz="1800" b="1" dirty="0" smtClean="0">
                <a:latin typeface="Arial" panose="020B0604020202020204" pitchFamily="34" charset="0"/>
                <a:cs typeface="Arial" panose="020B0604020202020204" pitchFamily="34" charset="0"/>
              </a:rPr>
              <a:t>Section 6A: Use of the word “royalty”</a:t>
            </a:r>
            <a:r>
              <a:rPr lang="en-ZA" sz="1800" dirty="0" smtClean="0">
                <a:latin typeface="Arial" panose="020B0604020202020204" pitchFamily="34" charset="0"/>
                <a:cs typeface="Arial" panose="020B0604020202020204" pitchFamily="34" charset="0"/>
              </a:rPr>
              <a:t> is misplaced and speaks against the way the word is currently used in Copyright law.</a:t>
            </a:r>
          </a:p>
          <a:p>
            <a:pPr marL="742950" lvl="1" indent="-285750">
              <a:buFont typeface="Arial" panose="020B0604020202020204" pitchFamily="34" charset="0"/>
              <a:buChar char="•"/>
            </a:pPr>
            <a:r>
              <a:rPr lang="en-US" sz="1200" kern="1200" dirty="0" smtClean="0">
                <a:solidFill>
                  <a:schemeClr val="tx1"/>
                </a:solidFill>
                <a:effectLst/>
                <a:latin typeface="+mn-lt"/>
                <a:ea typeface="+mn-ea"/>
                <a:cs typeface="+mn-cs"/>
              </a:rPr>
              <a:t>In general parlance and in particular in the field of IP law, 'royalty' means that proportion of the sales price of a copy of a copyright work, or of the profit made as a result of such sales, which is payable to a copyright holder as remuneration for the right to exploit the work. The term is used in this manner and context throughout the Act and in copyright law and practice in general. </a:t>
            </a:r>
          </a:p>
          <a:p>
            <a:pPr marL="742950" lvl="1" indent="-285750">
              <a:buFont typeface="Arial" panose="020B0604020202020204" pitchFamily="34" charset="0"/>
              <a:buChar char="•"/>
            </a:pPr>
            <a:r>
              <a:rPr lang="en-US" sz="1200" kern="1200" dirty="0" smtClean="0">
                <a:solidFill>
                  <a:schemeClr val="tx1"/>
                </a:solidFill>
                <a:effectLst/>
                <a:latin typeface="+mn-lt"/>
                <a:ea typeface="+mn-ea"/>
                <a:cs typeface="+mn-cs"/>
              </a:rPr>
              <a:t>It is undesirable and unjustifiable for a term to be used with two divergent and different meanings in the same piece of legislation. A </a:t>
            </a:r>
          </a:p>
          <a:p>
            <a:pPr marL="742950" lvl="1" indent="-285750">
              <a:buFont typeface="Arial" panose="020B0604020202020204" pitchFamily="34" charset="0"/>
              <a:buChar char="•"/>
            </a:pPr>
            <a:r>
              <a:rPr lang="en-US" sz="1200" kern="1200" dirty="0" smtClean="0">
                <a:solidFill>
                  <a:schemeClr val="tx1"/>
                </a:solidFill>
                <a:effectLst/>
                <a:latin typeface="+mn-lt"/>
                <a:ea typeface="+mn-ea"/>
                <a:cs typeface="+mn-cs"/>
              </a:rPr>
              <a:t>preferable term to use as a substitute for 'royalty' might be ' 'dividend'. This is a apt term to describe the reward contemplated in the section. </a:t>
            </a:r>
            <a:endParaRPr lang="en-ZA" sz="1400" dirty="0" smtClean="0">
              <a:latin typeface="Arial" panose="020B0604020202020204" pitchFamily="34" charset="0"/>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dirty="0" smtClean="0">
                <a:latin typeface="Arial" panose="020B0604020202020204" pitchFamily="34" charset="0"/>
                <a:cs typeface="Arial" panose="020B0604020202020204" pitchFamily="34" charset="0"/>
              </a:rPr>
              <a:t>CLSO: The above arguments are exactly the nature of a definition that is included in an Act – if the meaning is the normal dictionary definition, we need not define the word. Definitions go broader or narrower than the normal meaning of the word. The concern here is more iro the content of the definition (see first bullet discussion – policy matter). Although we agree that it is not desirable to use one term</a:t>
            </a:r>
            <a:r>
              <a:rPr lang="en-ZA" sz="1400" baseline="0" dirty="0" smtClean="0">
                <a:latin typeface="Arial" panose="020B0604020202020204" pitchFamily="34" charset="0"/>
                <a:cs typeface="Arial" panose="020B0604020202020204" pitchFamily="34" charset="0"/>
              </a:rPr>
              <a:t> for more than one concept in one Act, this word was chosen by the Department and this usage is expressly limited to this section. </a:t>
            </a:r>
            <a:r>
              <a:rPr lang="en-ZA" sz="1400" dirty="0" smtClean="0">
                <a:latin typeface="Arial" panose="020B0604020202020204" pitchFamily="34" charset="0"/>
                <a:cs typeface="Arial" panose="020B0604020202020204" pitchFamily="34" charset="0"/>
              </a:rPr>
              <a:t>There is thus no interpretation challenge.</a:t>
            </a:r>
          </a:p>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C43C886D-0CC8-C040-92BC-ABE325B3ECC7}" type="slidenum">
              <a:rPr lang="en-US" smtClean="0"/>
              <a:t>21</a:t>
            </a:fld>
            <a:endParaRPr lang="en-US"/>
          </a:p>
        </p:txBody>
      </p:sp>
    </p:spTree>
    <p:extLst>
      <p:ext uri="{BB962C8B-B14F-4D97-AF65-F5344CB8AC3E}">
        <p14:creationId xmlns:p14="http://schemas.microsoft.com/office/powerpoint/2010/main" val="13153636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43C886D-0CC8-C040-92BC-ABE325B3ECC7}" type="slidenum">
              <a:rPr lang="en-US" smtClean="0"/>
              <a:t>22</a:t>
            </a:fld>
            <a:endParaRPr lang="en-US"/>
          </a:p>
        </p:txBody>
      </p:sp>
    </p:spTree>
    <p:extLst>
      <p:ext uri="{BB962C8B-B14F-4D97-AF65-F5344CB8AC3E}">
        <p14:creationId xmlns:p14="http://schemas.microsoft.com/office/powerpoint/2010/main" val="11166543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43C886D-0CC8-C040-92BC-ABE325B3ECC7}" type="slidenum">
              <a:rPr lang="en-US" smtClean="0"/>
              <a:t>23</a:t>
            </a:fld>
            <a:endParaRPr lang="en-US"/>
          </a:p>
        </p:txBody>
      </p:sp>
    </p:spTree>
    <p:extLst>
      <p:ext uri="{BB962C8B-B14F-4D97-AF65-F5344CB8AC3E}">
        <p14:creationId xmlns:p14="http://schemas.microsoft.com/office/powerpoint/2010/main" val="2610051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200" b="1" dirty="0" smtClean="0">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b="1" dirty="0" smtClean="0">
                <a:latin typeface="Arial" panose="020B0604020202020204" pitchFamily="34" charset="0"/>
                <a:cs typeface="Arial" panose="020B0604020202020204" pitchFamily="34" charset="0"/>
              </a:rPr>
              <a:t>The Hybrid fair use model causes duplications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The exceptions in section 12B embrace the principle of Fair Dealing. The Bill thus embraces both the systems of Fair Use and Fair Dealing. This in unprecedented anywhere in the world and causes uncertainty and confusion. It is thus undesirable. An example of this situation is the obvious overlap in the provisions of new sections 12A(i) and 12B(1)(i) which both address private use of a work</a:t>
            </a:r>
          </a:p>
          <a:p>
            <a:pPr marL="628650" lvl="1" indent="-171450">
              <a:buFont typeface="Arial" panose="020B0604020202020204" pitchFamily="34" charset="0"/>
              <a:buChar char="•"/>
            </a:pPr>
            <a:r>
              <a:rPr lang="en-ZA" sz="1400" dirty="0" smtClean="0">
                <a:latin typeface="Arial" panose="020B0604020202020204" pitchFamily="34" charset="0"/>
                <a:cs typeface="Arial" panose="020B0604020202020204" pitchFamily="34" charset="0"/>
              </a:rPr>
              <a:t>This exercise has been done and tested in the public: This concern was also raised in the Portfolio Committee – the Bill was carefully scrutinised and all “seeming” duplications were removed. The public then pointed out that there was a serious gap in the Bill due to these deletions, and after consideration, the deletions were re-inserted as they were in fact NOT duplications as pointed out by the public.</a:t>
            </a:r>
          </a:p>
          <a:p>
            <a:pPr marL="1085850" lvl="2" indent="-171450">
              <a:buFont typeface="Arial" panose="020B0604020202020204" pitchFamily="34" charset="0"/>
              <a:buChar char="•"/>
            </a:pPr>
            <a:r>
              <a:rPr lang="en-ZA" sz="1400" dirty="0" smtClean="0">
                <a:latin typeface="Arial" panose="020B0604020202020204" pitchFamily="34" charset="0"/>
                <a:cs typeface="Arial" panose="020B0604020202020204" pitchFamily="34" charset="0"/>
              </a:rPr>
              <a:t>Some examples, such as “research” and “private study” are not reflected in specific exemptions;</a:t>
            </a:r>
          </a:p>
          <a:p>
            <a:pPr marL="1085850" lvl="2" indent="-171450">
              <a:buFont typeface="Arial" panose="020B0604020202020204" pitchFamily="34" charset="0"/>
              <a:buChar char="•"/>
            </a:pPr>
            <a:r>
              <a:rPr lang="en-ZA" sz="1400" dirty="0" smtClean="0">
                <a:latin typeface="Arial" panose="020B0604020202020204" pitchFamily="34" charset="0"/>
                <a:cs typeface="Arial" panose="020B0604020202020204" pitchFamily="34" charset="0"/>
              </a:rPr>
              <a:t>Duplication does not cause interpretation challenges – they are complimentary: In 12A they are part of an open ended exception subject to 4 factors to ensure fairness  - elsewhere they are narrow exceptions with specific rules; and</a:t>
            </a:r>
          </a:p>
          <a:p>
            <a:pPr marL="1085850" lvl="2" indent="-171450">
              <a:buFont typeface="Arial" panose="020B0604020202020204" pitchFamily="34" charset="0"/>
              <a:buChar char="•"/>
            </a:pPr>
            <a:r>
              <a:rPr lang="en-ZA" sz="1400" dirty="0" smtClean="0">
                <a:latin typeface="Arial" panose="020B0604020202020204" pitchFamily="34" charset="0"/>
                <a:cs typeface="Arial" panose="020B0604020202020204" pitchFamily="34" charset="0"/>
              </a:rPr>
              <a:t>The paragraphs are classical and useful examples of what “fair use” is;</a:t>
            </a:r>
          </a:p>
          <a:p>
            <a:pPr marL="1085850" lvl="2" indent="-171450">
              <a:buFont typeface="Arial" panose="020B0604020202020204" pitchFamily="34" charset="0"/>
              <a:buChar char="•"/>
            </a:pPr>
            <a:r>
              <a:rPr lang="en-ZA" sz="1400" b="0" dirty="0" smtClean="0">
                <a:solidFill>
                  <a:srgbClr val="0070C0"/>
                </a:solidFill>
                <a:latin typeface="Arial" panose="020B0604020202020204" pitchFamily="34" charset="0"/>
                <a:cs typeface="Arial" panose="020B0604020202020204" pitchFamily="34" charset="0"/>
              </a:rPr>
              <a:t>Recommendation accepted by</a:t>
            </a:r>
            <a:r>
              <a:rPr lang="en-ZA" sz="1400" b="0" baseline="0" dirty="0" smtClean="0">
                <a:solidFill>
                  <a:srgbClr val="0070C0"/>
                </a:solidFill>
                <a:latin typeface="Arial" panose="020B0604020202020204" pitchFamily="34" charset="0"/>
                <a:cs typeface="Arial" panose="020B0604020202020204" pitchFamily="34" charset="0"/>
              </a:rPr>
              <a:t> the PC</a:t>
            </a:r>
            <a:r>
              <a:rPr lang="en-ZA" sz="1400" b="0" dirty="0" smtClean="0">
                <a:solidFill>
                  <a:srgbClr val="0070C0"/>
                </a:solidFill>
                <a:latin typeface="Arial" panose="020B0604020202020204" pitchFamily="34" charset="0"/>
                <a:cs typeface="Arial" panose="020B0604020202020204" pitchFamily="34" charset="0"/>
              </a:rPr>
              <a:t>: </a:t>
            </a:r>
            <a:r>
              <a:rPr lang="en-ZA" sz="1400" dirty="0" smtClean="0">
                <a:solidFill>
                  <a:srgbClr val="0070C0"/>
                </a:solidFill>
                <a:latin typeface="Arial" panose="020B0604020202020204" pitchFamily="34" charset="0"/>
                <a:cs typeface="Arial" panose="020B0604020202020204" pitchFamily="34" charset="0"/>
              </a:rPr>
              <a:t>The intention with the deletions were to streamline the Bill. However, if the duplications do not cause harm, and in fact serve as useful examples complimenting specific exceptions, we recommend to retain these paragraphs.</a:t>
            </a:r>
            <a:endParaRPr lang="en-US" sz="1400" dirty="0" smtClean="0">
              <a:solidFill>
                <a:srgbClr val="0070C0"/>
              </a:solidFill>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b="1" dirty="0" smtClean="0">
                <a:latin typeface="Arial" panose="020B0604020202020204" pitchFamily="34" charset="0"/>
                <a:cs typeface="Arial" panose="020B0604020202020204" pitchFamily="34" charset="0"/>
              </a:rPr>
              <a:t>Section 19D</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The Bill seeks to apply these very special considerations to the situation of all forms of disabled persons in respect of all categories of works whether published or unpublished. It simply does not, and cannot, work.  There is a vast difference in the circumstances of the need of blind persons to have access to braille copies of published books and, for instance paraplegics accessing exercising on gym equipment that has been designed in and derived from drawings. One size does not fit all, and that is regrettably the premise on which the section is based.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“Serving</a:t>
            </a:r>
            <a:r>
              <a:rPr lang="en-US" sz="1200" kern="1200" baseline="0" dirty="0" smtClean="0">
                <a:solidFill>
                  <a:schemeClr val="tx1"/>
                </a:solidFill>
                <a:effectLst/>
                <a:latin typeface="+mn-lt"/>
                <a:ea typeface="+mn-ea"/>
                <a:cs typeface="+mn-cs"/>
              </a:rPr>
              <a:t> people with disabilities” is another concern: </a:t>
            </a:r>
            <a:r>
              <a:rPr lang="en-US" sz="1200" kern="1200" dirty="0" smtClean="0">
                <a:solidFill>
                  <a:schemeClr val="tx1"/>
                </a:solidFill>
                <a:effectLst/>
                <a:latin typeface="+mn-lt"/>
                <a:ea typeface="+mn-ea"/>
                <a:cs typeface="+mn-cs"/>
              </a:rPr>
              <a:t>Taken at face value if would cover, for instance, the mechanic who repairs a paraplegic's wheel chair. This cannot be the intention! The Marrakesh Treaty contemplates a visually impaired person's care giver and it is obviously this kind of person who should be contemplated. This is an example of the  problems that come about through adopting an irrational  one size fits all approach.</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CLSO: See the slides dealing with section 19D. The examples given do not work – the WORK referred to iro equipment – a design, is accessible to a paraplegic and will thus not fall under section 19D. The wheelchair example is similar – what copy is needed here? We must not lose sight of what this section deals with.</a:t>
            </a:r>
            <a:r>
              <a:rPr lang="en-US" sz="1200" baseline="0" dirty="0" smtClean="0"/>
              <a:t> </a:t>
            </a:r>
            <a:r>
              <a:rPr lang="en-US" sz="1200" dirty="0" smtClean="0"/>
              <a:t>This section is to give effect to all the sections pointed out by the Court in the Blind SA case iro all persons with a disability. A court will not interpret this section to give rise to an absurd situation.</a:t>
            </a:r>
            <a:endParaRPr lang="en-GB" sz="1200" dirty="0" smtClean="0"/>
          </a:p>
          <a:p>
            <a:pPr marL="628650" lvl="1"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43C886D-0CC8-C040-92BC-ABE325B3ECC7}" type="slidenum">
              <a:rPr lang="en-US" smtClean="0"/>
              <a:t>24</a:t>
            </a:fld>
            <a:endParaRPr lang="en-US"/>
          </a:p>
        </p:txBody>
      </p:sp>
    </p:spTree>
    <p:extLst>
      <p:ext uri="{BB962C8B-B14F-4D97-AF65-F5344CB8AC3E}">
        <p14:creationId xmlns:p14="http://schemas.microsoft.com/office/powerpoint/2010/main" val="29634240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sz="1200" b="1" kern="1200" dirty="0" smtClean="0">
                <a:solidFill>
                  <a:schemeClr val="tx1"/>
                </a:solidFill>
                <a:effectLst/>
                <a:latin typeface="+mn-lt"/>
                <a:ea typeface="+mn-ea"/>
                <a:cs typeface="+mn-cs"/>
              </a:rPr>
              <a:t>Marrakesh Treaty – Article 12:</a:t>
            </a:r>
          </a:p>
          <a:p>
            <a:pPr marL="228600" lvl="0" indent="-228600">
              <a:buFont typeface="+mj-lt"/>
              <a:buAutoNum type="arabicPeriod"/>
            </a:pPr>
            <a:r>
              <a:rPr lang="en-ZA" dirty="0" smtClean="0"/>
              <a:t>Contracting Parties recognize that a Contracting Party may implement in its national law other copyright limitations and exceptions for the benefit of beneficiary persons than are provided by this Treaty having regard to that Contracting Party’s economic situation, and its social and cultural needs, in conformity with that Contracting Party's international rights and obligations, and in the case of a least-developed country taking into account its special needs and its particular international rights and obligations and flexibilities thereof.</a:t>
            </a:r>
          </a:p>
          <a:p>
            <a:pPr marL="228600" lvl="0" indent="-228600">
              <a:buFont typeface="+mj-lt"/>
              <a:buAutoNum type="arabicPeriod"/>
            </a:pPr>
            <a:r>
              <a:rPr lang="en-ZA" dirty="0" smtClean="0"/>
              <a:t>This Treaty is without prejudice to other limitations and exceptions for persons with disabilities provided by national law.</a:t>
            </a:r>
            <a:endParaRPr lang="en-US" sz="1200" kern="1200" dirty="0" smtClean="0">
              <a:solidFill>
                <a:schemeClr val="tx1"/>
              </a:solidFill>
              <a:effectLst/>
              <a:latin typeface="+mn-lt"/>
              <a:ea typeface="+mn-ea"/>
              <a:cs typeface="+mn-cs"/>
            </a:endParaRPr>
          </a:p>
          <a:p>
            <a:pPr marL="0" lvl="0" indent="0">
              <a:buFont typeface="Arial" panose="020B0604020202020204" pitchFamily="34" charset="0"/>
              <a:buNone/>
            </a:pPr>
            <a:endParaRPr lang="en-US" sz="1200" kern="1200" dirty="0" smtClean="0">
              <a:solidFill>
                <a:schemeClr val="tx1"/>
              </a:solidFill>
              <a:effectLst/>
              <a:latin typeface="+mn-lt"/>
              <a:ea typeface="+mn-ea"/>
              <a:cs typeface="+mn-cs"/>
            </a:endParaRPr>
          </a:p>
          <a:p>
            <a:pPr marL="0" lvl="0" indent="0">
              <a:buFont typeface="Arial" panose="020B0604020202020204" pitchFamily="34" charset="0"/>
              <a:buNone/>
            </a:pP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Concern: The Bill seeks to apply these very special considerations to the situation of all forms of disabled persons in respect of all categories of works whether published or unpublished. It simply does not, and cannot, work.  There is a vast difference in the circumstances of the need of blind persons to have access to braille copies of published books and, for instance paraplegics accessing exercising on gym equipment that has been designed in and derived from drawings. One size does not fit all, and that is regrettably the premise on which the section is based.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Concern: “Serving</a:t>
            </a:r>
            <a:r>
              <a:rPr lang="en-US" sz="1200" kern="1200" baseline="0" dirty="0" smtClean="0">
                <a:solidFill>
                  <a:schemeClr val="tx1"/>
                </a:solidFill>
                <a:effectLst/>
                <a:latin typeface="+mn-lt"/>
                <a:ea typeface="+mn-ea"/>
                <a:cs typeface="+mn-cs"/>
              </a:rPr>
              <a:t> people with disabilities” is another concern: </a:t>
            </a:r>
            <a:r>
              <a:rPr lang="en-US" sz="1200" kern="1200" dirty="0" smtClean="0">
                <a:solidFill>
                  <a:schemeClr val="tx1"/>
                </a:solidFill>
                <a:effectLst/>
                <a:latin typeface="+mn-lt"/>
                <a:ea typeface="+mn-ea"/>
                <a:cs typeface="+mn-cs"/>
              </a:rPr>
              <a:t>Taken at face value if would cover, for instance, the mechanic who repairs a paraplegic's wheel chair. This cannot be the intention! The Marrakesh Treaty contemplates a visually impaired person's care giver and it is obviously this kind of person who should be contemplated. This is an example of the  problems that come about through adopting an irrational  one size fits all approach.</a:t>
            </a:r>
          </a:p>
          <a:p>
            <a:pPr marL="0" lvl="0" indent="0">
              <a:buFont typeface="Arial" panose="020B0604020202020204" pitchFamily="34" charset="0"/>
              <a:buNone/>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43C886D-0CC8-C040-92BC-ABE325B3ECC7}" type="slidenum">
              <a:rPr lang="en-US" smtClean="0"/>
              <a:t>25</a:t>
            </a:fld>
            <a:endParaRPr lang="en-US"/>
          </a:p>
        </p:txBody>
      </p:sp>
    </p:spTree>
    <p:extLst>
      <p:ext uri="{BB962C8B-B14F-4D97-AF65-F5344CB8AC3E}">
        <p14:creationId xmlns:p14="http://schemas.microsoft.com/office/powerpoint/2010/main" val="14972916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sz="1200" b="1" kern="1200" dirty="0" smtClean="0">
                <a:solidFill>
                  <a:schemeClr val="tx1"/>
                </a:solidFill>
                <a:effectLst/>
                <a:latin typeface="+mn-lt"/>
                <a:ea typeface="+mn-ea"/>
                <a:cs typeface="+mn-cs"/>
              </a:rPr>
              <a:t>Marrakesh Treaty – Article 12:</a:t>
            </a:r>
          </a:p>
          <a:p>
            <a:pPr marL="228600" lvl="0" indent="-228600">
              <a:buFont typeface="+mj-lt"/>
              <a:buAutoNum type="arabicPeriod"/>
            </a:pPr>
            <a:r>
              <a:rPr lang="en-ZA" dirty="0" smtClean="0"/>
              <a:t>Contracting Parties recognize that a Contracting Party may implement in its national law other copyright limitations and exceptions for the benefit of beneficiary persons than are provided by this Treaty having regard to that Contracting Party’s economic situation, and its social and cultural needs, in conformity with that Contracting Party's international rights and obligations, and in the case of a least-developed country taking into account its special needs and its particular international rights and obligations and flexibilities thereof.</a:t>
            </a:r>
          </a:p>
          <a:p>
            <a:pPr marL="228600" lvl="0" indent="-228600">
              <a:buFont typeface="+mj-lt"/>
              <a:buAutoNum type="arabicPeriod"/>
            </a:pPr>
            <a:r>
              <a:rPr lang="en-ZA" dirty="0" smtClean="0"/>
              <a:t>This Treaty is without prejudice to other limitations and exceptions for persons with disabilities provided by national law.</a:t>
            </a:r>
            <a:endParaRPr lang="en-US" sz="1200" kern="1200" dirty="0" smtClean="0">
              <a:solidFill>
                <a:schemeClr val="tx1"/>
              </a:solidFill>
              <a:effectLst/>
              <a:latin typeface="+mn-lt"/>
              <a:ea typeface="+mn-ea"/>
              <a:cs typeface="+mn-cs"/>
            </a:endParaRPr>
          </a:p>
          <a:p>
            <a:pPr marL="0" lvl="0" indent="0">
              <a:buFont typeface="Arial" panose="020B0604020202020204" pitchFamily="34" charset="0"/>
              <a:buNone/>
            </a:pPr>
            <a:endParaRPr lang="en-US" sz="1200" kern="1200" dirty="0" smtClean="0">
              <a:solidFill>
                <a:schemeClr val="tx1"/>
              </a:solidFill>
              <a:effectLst/>
              <a:latin typeface="+mn-lt"/>
              <a:ea typeface="+mn-ea"/>
              <a:cs typeface="+mn-cs"/>
            </a:endParaRPr>
          </a:p>
          <a:p>
            <a:pPr marL="0" lvl="0" indent="0">
              <a:buFont typeface="Arial" panose="020B0604020202020204" pitchFamily="34" charset="0"/>
              <a:buNone/>
            </a:pPr>
            <a:endParaRPr lang="en-US" sz="1200" kern="1200" dirty="0" smtClean="0">
              <a:solidFill>
                <a:schemeClr val="tx1"/>
              </a:solidFill>
              <a:effectLst/>
              <a:latin typeface="+mn-lt"/>
              <a:ea typeface="+mn-ea"/>
              <a:cs typeface="+mn-cs"/>
            </a:endParaRPr>
          </a:p>
          <a:p>
            <a:pPr marL="0" lvl="0" indent="0">
              <a:buFont typeface="Arial" panose="020B0604020202020204" pitchFamily="34" charset="0"/>
              <a:buNone/>
            </a:pPr>
            <a:r>
              <a:rPr lang="en-US" sz="1200" kern="1200" dirty="0" smtClean="0">
                <a:solidFill>
                  <a:schemeClr val="tx1"/>
                </a:solidFill>
                <a:effectLst/>
                <a:latin typeface="+mn-lt"/>
                <a:ea typeface="+mn-ea"/>
                <a:cs typeface="+mn-cs"/>
              </a:rPr>
              <a:t>Blind</a:t>
            </a:r>
            <a:r>
              <a:rPr lang="en-US" sz="1200" kern="1200" baseline="0" dirty="0" smtClean="0">
                <a:solidFill>
                  <a:schemeClr val="tx1"/>
                </a:solidFill>
                <a:effectLst/>
                <a:latin typeface="+mn-lt"/>
                <a:ea typeface="+mn-ea"/>
                <a:cs typeface="+mn-cs"/>
              </a:rPr>
              <a:t> SA inputs (Dr Samtani): </a:t>
            </a:r>
            <a:r>
              <a:rPr lang="en-US" dirty="0" smtClean="0"/>
              <a:t>The Court’s read in</a:t>
            </a:r>
            <a:r>
              <a:rPr lang="en-ZA" dirty="0" smtClean="0"/>
              <a:t> does not function as a ceiling </a:t>
            </a:r>
          </a:p>
          <a:p>
            <a:pPr marL="171450" lvl="0" indent="-171450">
              <a:buFont typeface="Arial" panose="020B0604020202020204" pitchFamily="34" charset="0"/>
              <a:buChar char="•"/>
            </a:pPr>
            <a:r>
              <a:rPr lang="en-ZA" dirty="0" smtClean="0">
                <a:solidFill>
                  <a:srgbClr val="00B050"/>
                </a:solidFill>
              </a:rPr>
              <a:t>Section 19D cannot only provide for persons with a visual disability. The Court could not consider other types of disabilities as it was limited to the facts before it, but the sections dealing with equality (s9), the right to human dignity (S10), freedom of expression (s16), cultural life (S30) and education (S29) apply to all persons living with a disability. Section 19D MUST thus be broadened to provide for all. </a:t>
            </a:r>
          </a:p>
          <a:p>
            <a:pPr marL="171450" lvl="0" indent="-171450">
              <a:buFont typeface="Arial" panose="020B0604020202020204" pitchFamily="34" charset="0"/>
              <a:buChar char="•"/>
            </a:pPr>
            <a:r>
              <a:rPr lang="en-ZA" dirty="0" smtClean="0">
                <a:solidFill>
                  <a:srgbClr val="00B050"/>
                </a:solidFill>
              </a:rPr>
              <a:t>Section 19D must further provide for all works, and not just literary works. The court read in a definition for “literary works”, but that definition already exists in the Act. Furthermore, the challenge exists iro all works – e.g. what is sheet music? </a:t>
            </a:r>
          </a:p>
          <a:p>
            <a:pPr marL="628650" lvl="1" indent="-171450">
              <a:buFont typeface="Arial" panose="020B0604020202020204" pitchFamily="34" charset="0"/>
              <a:buChar char="•"/>
            </a:pPr>
            <a:r>
              <a:rPr lang="en-ZA" dirty="0" smtClean="0">
                <a:solidFill>
                  <a:srgbClr val="00B050"/>
                </a:solidFill>
              </a:rPr>
              <a:t>Blind SA: </a:t>
            </a:r>
            <a:r>
              <a:rPr lang="en-ZA" sz="1200" b="0" i="0" u="none" strike="noStrike" kern="1200" baseline="0" dirty="0" smtClean="0">
                <a:solidFill>
                  <a:schemeClr val="tx1"/>
                </a:solidFill>
                <a:latin typeface="+mn-lt"/>
                <a:ea typeface="+mn-ea"/>
                <a:cs typeface="+mn-cs"/>
              </a:rPr>
              <a:t>Although it is arguable that sheet music is a ‘literary work’ in that it is often published in the form of a book, the current Act does not include it as an explicit example within the inclusive definition of literary works. Rather, the definitions of musical works and, in particular, sound recordings (as it refers to the fixation of signals representing sounds) are arguably the appropriate types of works. A textual interpretation would entail that despite the </a:t>
            </a:r>
            <a:r>
              <a:rPr lang="en-ZA" sz="1200" b="0" i="1" u="none" strike="noStrike" kern="1200" baseline="0" dirty="0" err="1" smtClean="0">
                <a:solidFill>
                  <a:schemeClr val="tx1"/>
                </a:solidFill>
                <a:latin typeface="+mn-lt"/>
                <a:ea typeface="+mn-ea"/>
                <a:cs typeface="+mn-cs"/>
              </a:rPr>
              <a:t>BlindSA</a:t>
            </a:r>
            <a:r>
              <a:rPr lang="en-ZA" sz="1200" b="0" i="1" u="none" strike="noStrike" kern="1200" baseline="0" dirty="0" smtClean="0">
                <a:solidFill>
                  <a:schemeClr val="tx1"/>
                </a:solidFill>
                <a:latin typeface="+mn-lt"/>
                <a:ea typeface="+mn-ea"/>
                <a:cs typeface="+mn-cs"/>
              </a:rPr>
              <a:t> </a:t>
            </a:r>
            <a:r>
              <a:rPr lang="en-ZA" sz="1200" b="0" i="0" u="none" strike="noStrike" kern="1200" baseline="0" dirty="0" smtClean="0">
                <a:solidFill>
                  <a:schemeClr val="tx1"/>
                </a:solidFill>
                <a:latin typeface="+mn-lt"/>
                <a:ea typeface="+mn-ea"/>
                <a:cs typeface="+mn-cs"/>
              </a:rPr>
              <a:t>judgment, blind musicians are still unlikely to be permitted to make Braille copies or accessible format copies of sheet music that contains graphical musical notations without permission from the rights holder, excluding them entirely from participating in cultural life. </a:t>
            </a:r>
            <a:endParaRPr lang="en-GB" dirty="0" smtClean="0">
              <a:solidFill>
                <a:srgbClr val="00B050"/>
              </a:solidFill>
            </a:endParaRPr>
          </a:p>
          <a:p>
            <a:pPr marL="171450" indent="-171450">
              <a:buFont typeface="Arial" panose="020B0604020202020204" pitchFamily="34" charset="0"/>
              <a:buChar char="•"/>
            </a:pPr>
            <a:endParaRPr lang="en-GB" dirty="0" smtClean="0"/>
          </a:p>
          <a:p>
            <a:pPr marL="0" lvl="0" indent="0">
              <a:buFont typeface="Arial" panose="020B0604020202020204" pitchFamily="34" charset="0"/>
              <a:buNone/>
            </a:pPr>
            <a:endParaRPr lang="en-US"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43C886D-0CC8-C040-92BC-ABE325B3ECC7}" type="slidenum">
              <a:rPr lang="en-US" smtClean="0"/>
              <a:t>26</a:t>
            </a:fld>
            <a:endParaRPr lang="en-US"/>
          </a:p>
        </p:txBody>
      </p:sp>
    </p:spTree>
    <p:extLst>
      <p:ext uri="{BB962C8B-B14F-4D97-AF65-F5344CB8AC3E}">
        <p14:creationId xmlns:p14="http://schemas.microsoft.com/office/powerpoint/2010/main" val="39132090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b="0" i="0" u="none" strike="noStrike" kern="1200" baseline="0" dirty="0" smtClean="0">
                <a:solidFill>
                  <a:schemeClr val="tx1"/>
                </a:solidFill>
                <a:latin typeface="+mn-lt"/>
                <a:ea typeface="+mn-ea"/>
                <a:cs typeface="+mn-cs"/>
              </a:rPr>
              <a:t>The High Court declared the Copyright Act to be unconstitutional to the extent that it fails to make provision for exceptions that would enable, through the conversion of works, access to such works by persons with visual and print disabilities, and reasoned as follows: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b="0" i="0" u="none" strike="noStrike" kern="1200" baseline="0" dirty="0" smtClean="0">
                <a:solidFill>
                  <a:schemeClr val="tx1"/>
                </a:solidFill>
                <a:latin typeface="+mn-lt"/>
                <a:ea typeface="+mn-ea"/>
                <a:cs typeface="+mn-cs"/>
              </a:rPr>
              <a:t>Despite the alternative formats available for blind persons and those with visual and print disabilities, the Copyright Act was restrictive of the free conversion of works under copyright into alternative formats. This meant that the consent of copyright owners was required to convert works under copyright into formats that enabled persons with print and visual disabilities to have equal access to information.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b="0" i="0" u="none" strike="noStrike" kern="1200" baseline="0" dirty="0" smtClean="0">
                <a:solidFill>
                  <a:schemeClr val="tx1"/>
                </a:solidFill>
                <a:latin typeface="+mn-lt"/>
                <a:ea typeface="+mn-ea"/>
                <a:cs typeface="+mn-cs"/>
              </a:rPr>
              <a:t>The statutory prohibition of the free conversion of works to be discriminatory and inconsistent with section 9 of the Constitution.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b="0" i="0" u="none" strike="noStrike" kern="1200" baseline="0" dirty="0" smtClean="0">
                <a:solidFill>
                  <a:schemeClr val="tx1"/>
                </a:solidFill>
                <a:latin typeface="+mn-lt"/>
                <a:ea typeface="+mn-ea"/>
                <a:cs typeface="+mn-cs"/>
              </a:rPr>
              <a:t>The delay in adopting the Copyright Amendment Bill was unreasonable and contrary to section 36(1) of the Constitution as it unjustifiably perpetuates the violation of the rights of visually and print disabled persons.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dirty="0" smtClean="0"/>
              <a:t>2022.09.21: The Constitutional Court declared sections 6 and 7, read with section 23 of the Copyright Act, unconstitutional, invalid and inconsistent with the rights of persons with visual and print disabilities, as set out in sections 9(3), 10, 16(1)(b), 29(1) and 30 of the Constitution to the extent that these provisions of the Copyright Act limit the access of such persons to published literary works, and artistic works as may be included in such literary works, in accessible format copies.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b="0" i="0" u="none" strike="noStrike" kern="1200" baseline="0" dirty="0" smtClean="0">
                <a:solidFill>
                  <a:schemeClr val="tx1"/>
                </a:solidFill>
                <a:latin typeface="+mn-lt"/>
                <a:ea typeface="+mn-ea"/>
                <a:cs typeface="+mn-cs"/>
              </a:rPr>
              <a:t>The exclusive right conferred upon owners of copyright that subsists in literary works has drastically restricted the availability of literary works in accessible format copies for the use of print and visually disabled persons. It was the opinion of the Constitutional Court that the rights to incorporeal property that the Copyright Act protects may not become an instrument to disadvantage a class of persons who have the same need to have access to literary works that persons without impairments enjoy.  The Constitutional Court concluded that </a:t>
            </a:r>
            <a:r>
              <a:rPr lang="en-ZA" sz="1200" b="1" i="0" u="none" strike="noStrike" kern="1200" baseline="0" dirty="0" smtClean="0">
                <a:solidFill>
                  <a:schemeClr val="tx1"/>
                </a:solidFill>
                <a:latin typeface="+mn-lt"/>
                <a:ea typeface="+mn-ea"/>
                <a:cs typeface="+mn-cs"/>
              </a:rPr>
              <a:t>the requirement of authorisation </a:t>
            </a:r>
            <a:r>
              <a:rPr lang="en-ZA" sz="1200" b="0" i="0" u="none" strike="noStrike" kern="1200" baseline="0" dirty="0" smtClean="0">
                <a:solidFill>
                  <a:schemeClr val="tx1"/>
                </a:solidFill>
                <a:latin typeface="+mn-lt"/>
                <a:ea typeface="+mn-ea"/>
                <a:cs typeface="+mn-cs"/>
              </a:rPr>
              <a:t>in the Copyright Act constitutes unfair discrimination on the grounds of disability and thus, </a:t>
            </a:r>
            <a:r>
              <a:rPr lang="en-ZA" sz="1200" b="1" i="0" u="none" strike="noStrike" kern="1200" baseline="0" dirty="0" smtClean="0">
                <a:solidFill>
                  <a:schemeClr val="tx1"/>
                </a:solidFill>
                <a:latin typeface="+mn-lt"/>
                <a:ea typeface="+mn-ea"/>
                <a:cs typeface="+mn-cs"/>
              </a:rPr>
              <a:t>infringes section 9(3) of the Constitution</a:t>
            </a:r>
            <a:r>
              <a:rPr lang="en-ZA" sz="1200" b="0" i="0" u="none" strike="noStrike" kern="1200" baseline="0" dirty="0" smtClean="0">
                <a:solidFill>
                  <a:schemeClr val="tx1"/>
                </a:solidFill>
                <a:latin typeface="+mn-lt"/>
                <a:ea typeface="+mn-ea"/>
                <a:cs typeface="+mn-cs"/>
              </a:rPr>
              <a: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b="0" i="0" u="none" strike="noStrike" kern="1200" baseline="0" dirty="0" smtClean="0">
                <a:solidFill>
                  <a:schemeClr val="tx1"/>
                </a:solidFill>
                <a:latin typeface="+mn-lt"/>
                <a:ea typeface="+mn-ea"/>
                <a:cs typeface="+mn-cs"/>
              </a:rPr>
              <a:t>Persons with print and visual disabilities have their rights to freedom of expression, and in particular the freedom to receive and impart information as envisaged in section 16(1)(b) of the Constitution, infringed by the requirement of authorisation. The requirement of authorisation drastically limits access to literary works, impairs the freedom to receive information, and thus, in turn, to impart information. The requirement of authorisation also limits the participation of persons with print and visual disabilities in the cultural life of their choice. </a:t>
            </a:r>
            <a:r>
              <a:rPr lang="en-ZA" sz="1200" b="1" i="0" u="none" strike="noStrike" kern="1200" baseline="0" dirty="0" smtClean="0">
                <a:solidFill>
                  <a:schemeClr val="tx1"/>
                </a:solidFill>
                <a:latin typeface="+mn-lt"/>
                <a:ea typeface="+mn-ea"/>
                <a:cs typeface="+mn-cs"/>
              </a:rPr>
              <a:t>These infringe sections 10, 16 and 30 – the rights to human dignity, freedom of expression and cultural life.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b="0" i="0" u="none" strike="noStrike" kern="1200" baseline="0" dirty="0" smtClean="0">
                <a:solidFill>
                  <a:schemeClr val="tx1"/>
                </a:solidFill>
                <a:latin typeface="+mn-lt"/>
                <a:ea typeface="+mn-ea"/>
                <a:cs typeface="+mn-cs"/>
              </a:rPr>
              <a:t>Those with print and visual disabilities struggle to secure books in accessible format copies that they require for their education. Although the right to further education </a:t>
            </a:r>
            <a:r>
              <a:rPr lang="en-ZA" sz="1200" b="1" i="0" u="none" strike="noStrike" kern="1200" baseline="0" dirty="0" smtClean="0">
                <a:solidFill>
                  <a:schemeClr val="tx1"/>
                </a:solidFill>
                <a:latin typeface="+mn-lt"/>
                <a:ea typeface="+mn-ea"/>
                <a:cs typeface="+mn-cs"/>
              </a:rPr>
              <a:t>(s29)</a:t>
            </a:r>
            <a:r>
              <a:rPr lang="en-ZA" sz="1200" b="0" i="0" u="none" strike="noStrike" kern="1200" baseline="0" dirty="0" smtClean="0">
                <a:solidFill>
                  <a:schemeClr val="tx1"/>
                </a:solidFill>
                <a:latin typeface="+mn-lt"/>
                <a:ea typeface="+mn-ea"/>
                <a:cs typeface="+mn-cs"/>
              </a:rPr>
              <a:t> must be made progressively available and accessible, through reasonable measures by the state, there can be no doubt that the relaxation of the requirement of authorisation in favour of persons with print and visual disabilities, is a reasonable measure that the state can and must take. </a:t>
            </a:r>
            <a:r>
              <a:rPr lang="en-ZA" sz="1200" b="1" i="0" u="none" strike="noStrike" kern="1200" baseline="0" dirty="0" smtClean="0">
                <a:solidFill>
                  <a:schemeClr val="tx1"/>
                </a:solidFill>
                <a:latin typeface="+mn-lt"/>
                <a:ea typeface="+mn-ea"/>
                <a:cs typeface="+mn-cs"/>
              </a:rPr>
              <a:t>No justification for the limitation was provided, and accordingly </a:t>
            </a:r>
            <a:r>
              <a:rPr lang="en-GB" sz="1200" b="1" i="0" u="none" strike="noStrike" kern="1200" baseline="0" dirty="0" smtClean="0">
                <a:solidFill>
                  <a:schemeClr val="tx1"/>
                </a:solidFill>
                <a:latin typeface="+mn-lt"/>
                <a:ea typeface="+mn-ea"/>
                <a:cs typeface="+mn-cs"/>
              </a:rPr>
              <a:t>the limitation is unjustified.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200" b="0" i="0" u="none" strike="noStrike" kern="1200" baseline="0" dirty="0" smtClean="0">
              <a:solidFill>
                <a:schemeClr val="tx1"/>
              </a:solidFill>
              <a:latin typeface="+mn-lt"/>
              <a:ea typeface="+mn-ea"/>
              <a:cs typeface="+mn-cs"/>
            </a:endParaRPr>
          </a:p>
          <a:p>
            <a:r>
              <a:rPr lang="en-ZA" sz="1200" b="0" i="0" u="none" strike="noStrike" kern="1200" baseline="0" dirty="0" smtClean="0">
                <a:solidFill>
                  <a:schemeClr val="tx1"/>
                </a:solidFill>
                <a:latin typeface="+mn-lt"/>
                <a:ea typeface="+mn-ea"/>
                <a:cs typeface="+mn-cs"/>
              </a:rPr>
              <a:t>Constitutional Court – other aspects:</a:t>
            </a:r>
          </a:p>
          <a:p>
            <a:pPr marL="171450" indent="-171450">
              <a:buFont typeface="Arial" panose="020B0604020202020204" pitchFamily="34" charset="0"/>
              <a:buChar char="•"/>
            </a:pPr>
            <a:r>
              <a:rPr lang="en-ZA" sz="1200" b="0" i="0" u="none" strike="noStrike" kern="1200" baseline="0" dirty="0" smtClean="0">
                <a:solidFill>
                  <a:schemeClr val="tx1"/>
                </a:solidFill>
                <a:latin typeface="+mn-lt"/>
                <a:ea typeface="+mn-ea"/>
                <a:cs typeface="+mn-cs"/>
              </a:rPr>
              <a:t>One of the </a:t>
            </a:r>
            <a:r>
              <a:rPr lang="en-ZA" sz="1200" b="0" i="1" u="none" strike="noStrike" kern="1200" baseline="0" dirty="0" smtClean="0">
                <a:solidFill>
                  <a:schemeClr val="tx1"/>
                </a:solidFill>
                <a:latin typeface="+mn-lt"/>
                <a:ea typeface="+mn-ea"/>
                <a:cs typeface="+mn-cs"/>
              </a:rPr>
              <a:t>amicus curiae </a:t>
            </a:r>
            <a:r>
              <a:rPr lang="en-ZA" sz="1200" b="0" i="0" u="none" strike="noStrike" kern="1200" baseline="0" dirty="0" smtClean="0">
                <a:solidFill>
                  <a:schemeClr val="tx1"/>
                </a:solidFill>
                <a:latin typeface="+mn-lt"/>
                <a:ea typeface="+mn-ea"/>
                <a:cs typeface="+mn-cs"/>
              </a:rPr>
              <a:t>had advanced an argument that section 13 of the Copyright Act empowers and requires the Minister to promulgate regulations that would permit of the reproduction of literary works into accessible format copies for persons with print and visual disabilities.  The Constitutional Court held that, of importance to the interpretation of section 13 is to distinguish reproduction and adaptation, and to determine what it means to reproduce a literary work. The Constitutional Court held that it may well be that some accessible format copies reproduce the very content of the original work, and no more. But others require latitude to use adaptation to best render the work in an accessible format. There is no justification to reason that accessible format copies must be restricted to reproducing original literary works so as to permit the regulations provided for in section 13 to save the Copyright Act from constitutional invalidity. </a:t>
            </a:r>
          </a:p>
          <a:p>
            <a:pPr marL="171450" indent="-171450">
              <a:buFont typeface="Arial" panose="020B0604020202020204" pitchFamily="34" charset="0"/>
              <a:buChar char="•"/>
            </a:pPr>
            <a:endParaRPr lang="en-ZA" sz="1200" b="0" i="0" u="none" strike="noStrike" kern="1200" baseline="0" dirty="0" smtClean="0">
              <a:solidFill>
                <a:schemeClr val="tx1"/>
              </a:solidFill>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200" b="0" i="0" u="none" strike="noStrike" kern="1200" baseline="0" dirty="0" smtClean="0">
              <a:solidFill>
                <a:schemeClr val="tx1"/>
              </a:solidFill>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200" b="0" i="0" u="none" strike="noStrike" kern="1200" baseline="0" dirty="0" smtClean="0">
              <a:solidFill>
                <a:schemeClr val="tx1"/>
              </a:solidFill>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200" b="0" i="0" u="none" strike="noStrike" kern="1200" baseline="0" dirty="0" smtClean="0">
              <a:solidFill>
                <a:schemeClr val="tx1"/>
              </a:solidFill>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200" b="0" i="0" u="none" strike="noStrike" kern="1200" baseline="0" dirty="0" smtClean="0">
              <a:solidFill>
                <a:schemeClr val="tx1"/>
              </a:solidFill>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dirty="0" smtClean="0"/>
          </a:p>
          <a:p>
            <a:endParaRPr lang="en-GB" dirty="0"/>
          </a:p>
        </p:txBody>
      </p:sp>
      <p:sp>
        <p:nvSpPr>
          <p:cNvPr id="4" name="Slide Number Placeholder 3"/>
          <p:cNvSpPr>
            <a:spLocks noGrp="1"/>
          </p:cNvSpPr>
          <p:nvPr>
            <p:ph type="sldNum" sz="quarter" idx="10"/>
          </p:nvPr>
        </p:nvSpPr>
        <p:spPr/>
        <p:txBody>
          <a:bodyPr/>
          <a:lstStyle/>
          <a:p>
            <a:fld id="{C43C886D-0CC8-C040-92BC-ABE325B3ECC7}" type="slidenum">
              <a:rPr lang="en-US" smtClean="0"/>
              <a:t>27</a:t>
            </a:fld>
            <a:endParaRPr lang="en-US"/>
          </a:p>
        </p:txBody>
      </p:sp>
    </p:spTree>
    <p:extLst>
      <p:ext uri="{BB962C8B-B14F-4D97-AF65-F5344CB8AC3E}">
        <p14:creationId xmlns:p14="http://schemas.microsoft.com/office/powerpoint/2010/main" val="11459969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ZA" dirty="0" smtClean="0"/>
              <a:t>The definition of ‘authorized entity’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tx1"/>
                </a:solidFill>
                <a:effectLst/>
                <a:latin typeface="+mn-lt"/>
                <a:ea typeface="+mn-ea"/>
                <a:cs typeface="+mn-cs"/>
              </a:rPr>
              <a:t>The proposal for adding “an entity, including” and “non-profit” to par (b), does not really change the meaning of the definition taken as a whole. Adding “non-profit” in (b) as well is actually giving more protection to copyright owners and is necessary if we add “an entity, including”. These minor edits can be made to accommodate the concerns raised by Blind</a:t>
            </a:r>
            <a:r>
              <a:rPr lang="en-ZA" sz="1200" kern="1200" baseline="0" dirty="0" smtClean="0">
                <a:solidFill>
                  <a:schemeClr val="tx1"/>
                </a:solidFill>
                <a:effectLst/>
                <a:latin typeface="+mn-lt"/>
                <a:ea typeface="+mn-ea"/>
                <a:cs typeface="+mn-cs"/>
              </a:rPr>
              <a:t> SA</a:t>
            </a:r>
            <a:r>
              <a:rPr lang="en-ZA"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C43C886D-0CC8-C040-92BC-ABE325B3ECC7}" type="slidenum">
              <a:rPr lang="en-US" smtClean="0"/>
              <a:t>28</a:t>
            </a:fld>
            <a:endParaRPr lang="en-US"/>
          </a:p>
        </p:txBody>
      </p:sp>
    </p:spTree>
    <p:extLst>
      <p:ext uri="{BB962C8B-B14F-4D97-AF65-F5344CB8AC3E}">
        <p14:creationId xmlns:p14="http://schemas.microsoft.com/office/powerpoint/2010/main" val="31997959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Section 19D(2) and new (3)</a:t>
            </a:r>
          </a:p>
          <a:p>
            <a:pPr marL="628650" lvl="1" indent="-171450">
              <a:buFont typeface="Arial" panose="020B0604020202020204" pitchFamily="34" charset="0"/>
              <a:buChar char="•"/>
            </a:pPr>
            <a:r>
              <a:rPr lang="en-US" dirty="0" smtClean="0"/>
              <a:t>Blind SA: </a:t>
            </a:r>
            <a:r>
              <a:rPr lang="en-ZA" sz="1200" kern="1200" dirty="0" smtClean="0">
                <a:solidFill>
                  <a:schemeClr val="tx1"/>
                </a:solidFill>
                <a:effectLst/>
                <a:latin typeface="+mn-lt"/>
                <a:ea typeface="+mn-ea"/>
                <a:cs typeface="+mn-cs"/>
              </a:rPr>
              <a:t>Section 13A(3) (court read in) entails that a beneficiary person or person acting on their behalf can not only engage in accessible format shifting but also make use of accessible format copies that they have lawful access to. </a:t>
            </a:r>
          </a:p>
          <a:p>
            <a:pPr marL="628650" lvl="1" indent="-171450">
              <a:buFont typeface="Arial" panose="020B0604020202020204" pitchFamily="34" charset="0"/>
              <a:buChar char="•"/>
            </a:pPr>
            <a:r>
              <a:rPr lang="en-ZA" sz="1200" kern="1200" dirty="0" smtClean="0">
                <a:solidFill>
                  <a:schemeClr val="tx1"/>
                </a:solidFill>
                <a:effectLst/>
                <a:latin typeface="+mn-lt"/>
                <a:ea typeface="+mn-ea"/>
                <a:cs typeface="+mn-cs"/>
              </a:rPr>
              <a:t>This is limited to personal use of the beneficiary person but it does not preclude the exchange of accessible format copies through the utilisation of other exceptions and limitations.  </a:t>
            </a:r>
          </a:p>
          <a:p>
            <a:pPr marL="628650" lvl="1" indent="-171450">
              <a:buFont typeface="Arial" panose="020B0604020202020204" pitchFamily="34" charset="0"/>
              <a:buChar char="•"/>
            </a:pPr>
            <a:r>
              <a:rPr lang="en-ZA" sz="1200" kern="1200" dirty="0" smtClean="0">
                <a:solidFill>
                  <a:schemeClr val="tx1"/>
                </a:solidFill>
                <a:effectLst/>
                <a:latin typeface="+mn-lt"/>
                <a:ea typeface="+mn-ea"/>
                <a:cs typeface="+mn-cs"/>
              </a:rPr>
              <a:t>There is thus no need to make a fresh accessible copy at every stage: the same accessible copy can be made available as long as it is lawfully accessed: through the market or the exercise of other exceptions and limitations (the whole plethora under </a:t>
            </a:r>
            <a:r>
              <a:rPr lang="en-ZA" sz="1200" kern="1200" dirty="0" err="1" smtClean="0">
                <a:solidFill>
                  <a:schemeClr val="tx1"/>
                </a:solidFill>
                <a:effectLst/>
                <a:latin typeface="+mn-lt"/>
                <a:ea typeface="+mn-ea"/>
                <a:cs typeface="+mn-cs"/>
              </a:rPr>
              <a:t>ss</a:t>
            </a:r>
            <a:r>
              <a:rPr lang="en-ZA" sz="1200" kern="1200" dirty="0" smtClean="0">
                <a:solidFill>
                  <a:schemeClr val="tx1"/>
                </a:solidFill>
                <a:effectLst/>
                <a:latin typeface="+mn-lt"/>
                <a:ea typeface="+mn-ea"/>
                <a:cs typeface="+mn-cs"/>
              </a:rPr>
              <a:t> 12-19B of the current Act).</a:t>
            </a:r>
            <a:endParaRPr lang="en-GB"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ZA" sz="1200" kern="1200" dirty="0" smtClean="0">
                <a:solidFill>
                  <a:schemeClr val="tx1"/>
                </a:solidFill>
                <a:effectLst/>
                <a:latin typeface="+mn-lt"/>
                <a:ea typeface="+mn-ea"/>
                <a:cs typeface="+mn-cs"/>
              </a:rPr>
              <a:t>Proposed s 19D(2)(a) on the other hand confines its operation to ‘an activity under subsection (1)’. This entails that only if an accessible copy has been freshly made by a permitted entity under s 19D(1) can a person with a disability use the work and make copies of it.</a:t>
            </a:r>
            <a:endParaRPr lang="en-GB"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ZA" sz="1200" kern="1200" dirty="0" smtClean="0">
                <a:solidFill>
                  <a:schemeClr val="tx1"/>
                </a:solidFill>
                <a:effectLst/>
                <a:latin typeface="+mn-lt"/>
                <a:ea typeface="+mn-ea"/>
                <a:cs typeface="+mn-cs"/>
              </a:rPr>
              <a:t>It does not speak to the realities of how access to accessible format copies takes place – through both individuals and permitted entities. This has the possibility of further practically restricting access to accessible format copies and perpetuating the discrimination that the Court sought to address.</a:t>
            </a:r>
            <a:endParaRPr lang="en-GB"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43C886D-0CC8-C040-92BC-ABE325B3ECC7}" type="slidenum">
              <a:rPr lang="en-US" smtClean="0"/>
              <a:t>29</a:t>
            </a:fld>
            <a:endParaRPr lang="en-US"/>
          </a:p>
        </p:txBody>
      </p:sp>
    </p:spTree>
    <p:extLst>
      <p:ext uri="{BB962C8B-B14F-4D97-AF65-F5344CB8AC3E}">
        <p14:creationId xmlns:p14="http://schemas.microsoft.com/office/powerpoint/2010/main" val="3849909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a:buFont typeface="Arial" charset="0"/>
              <a:buNone/>
            </a:pPr>
            <a:r>
              <a:rPr lang="en-US" sz="1600" b="1" dirty="0" smtClean="0">
                <a:latin typeface="Arial" panose="020B0604020202020204" pitchFamily="34" charset="0"/>
                <a:cs typeface="Arial" panose="020B0604020202020204" pitchFamily="34" charset="0"/>
              </a:rPr>
              <a:t>All references to the Intellectual Property Laws Amendment Act,  2013 to be removed</a:t>
            </a:r>
          </a:p>
          <a:p>
            <a:pPr marL="263525" lvl="0" indent="-263525" algn="just">
              <a:buFont typeface="Arial" panose="020B0604020202020204" pitchFamily="34" charset="0"/>
              <a:buChar char="•"/>
            </a:pPr>
            <a:r>
              <a:rPr lang="en-US" sz="1600" dirty="0" smtClean="0">
                <a:latin typeface="Arial" panose="020B0604020202020204" pitchFamily="34" charset="0"/>
                <a:cs typeface="Arial" panose="020B0604020202020204" pitchFamily="34" charset="0"/>
              </a:rPr>
              <a:t>The IPLAA was “never been brought into operation. It is anomalous to amend an Act which is not on the statute book…assumptions made in certain places that it is in operation … in particular (iro) numbering of some of the new sections … This will lead to considerable confusion and is editorially irrational and unsound.”</a:t>
            </a:r>
          </a:p>
          <a:p>
            <a:pPr marL="263525" lvl="0" indent="-263525" algn="just">
              <a:buFont typeface="Arial" panose="020B0604020202020204" pitchFamily="34" charset="0"/>
              <a:buChar char="•"/>
            </a:pPr>
            <a:r>
              <a:rPr lang="en-US" sz="1600" dirty="0" smtClean="0">
                <a:latin typeface="Arial" panose="020B0604020202020204" pitchFamily="34" charset="0"/>
                <a:cs typeface="Arial" panose="020B0604020202020204" pitchFamily="34" charset="0"/>
              </a:rPr>
              <a:t>CLSO: IPLAA is an Act and thus part of the South African statute book. It cannot be ignored when drafting. Ignoring it will cause interpretation challenges, e.g.: </a:t>
            </a:r>
          </a:p>
          <a:p>
            <a:pPr marL="720725" lvl="1" indent="-263525" algn="just">
              <a:buFont typeface="Arial" panose="020B0604020202020204" pitchFamily="34" charset="0"/>
              <a:buChar char="•"/>
            </a:pPr>
            <a:r>
              <a:rPr lang="en-US" sz="1600" dirty="0" smtClean="0">
                <a:latin typeface="Arial" panose="020B0604020202020204" pitchFamily="34" charset="0"/>
                <a:cs typeface="Arial" panose="020B0604020202020204" pitchFamily="34" charset="0"/>
              </a:rPr>
              <a:t>IPLAA inserts sections 28A to 28N. This Bill inserts sections 28O to 28S. Clause 29 of the Bill states sections 28P and 28S constitute defenses to new offences.</a:t>
            </a:r>
          </a:p>
          <a:p>
            <a:pPr marL="720725" lvl="1" indent="-263525" algn="just">
              <a:buFont typeface="Arial" panose="020B0604020202020204" pitchFamily="34" charset="0"/>
              <a:buChar char="•"/>
            </a:pPr>
            <a:r>
              <a:rPr lang="en-US" sz="1600" dirty="0" smtClean="0">
                <a:latin typeface="Arial" panose="020B0604020202020204" pitchFamily="34" charset="0"/>
                <a:cs typeface="Arial" panose="020B0604020202020204" pitchFamily="34" charset="0"/>
              </a:rPr>
              <a:t>If we ignore IPLAA, 28P would be 28B and 28S would be 28E. If IPLAA becomes operational, the Act will have two operational sections 28B and 28E. Which two of the four sections constitute the defenses?</a:t>
            </a:r>
          </a:p>
          <a:p>
            <a:pPr marL="720725" lvl="1" indent="-263525" algn="just">
              <a:buFont typeface="Arial" panose="020B0604020202020204" pitchFamily="34" charset="0"/>
              <a:buChar char="•"/>
            </a:pPr>
            <a:r>
              <a:rPr lang="en-US" sz="1600" dirty="0" smtClean="0">
                <a:latin typeface="Arial" panose="020B0604020202020204" pitchFamily="34" charset="0"/>
                <a:cs typeface="Arial" panose="020B0604020202020204" pitchFamily="34" charset="0"/>
              </a:rPr>
              <a:t>It is for the same reason that we do not use the numbers of repealed subsections again – it could affect cross referencing.</a:t>
            </a:r>
          </a:p>
          <a:p>
            <a:endParaRPr lang="en-GB" dirty="0"/>
          </a:p>
        </p:txBody>
      </p:sp>
      <p:sp>
        <p:nvSpPr>
          <p:cNvPr id="4" name="Slide Number Placeholder 3"/>
          <p:cNvSpPr>
            <a:spLocks noGrp="1"/>
          </p:cNvSpPr>
          <p:nvPr>
            <p:ph type="sldNum" sz="quarter" idx="10"/>
          </p:nvPr>
        </p:nvSpPr>
        <p:spPr/>
        <p:txBody>
          <a:bodyPr/>
          <a:lstStyle/>
          <a:p>
            <a:fld id="{C43C886D-0CC8-C040-92BC-ABE325B3ECC7}" type="slidenum">
              <a:rPr lang="en-US" smtClean="0"/>
              <a:t>3</a:t>
            </a:fld>
            <a:endParaRPr lang="en-US"/>
          </a:p>
        </p:txBody>
      </p:sp>
    </p:spTree>
    <p:extLst>
      <p:ext uri="{BB962C8B-B14F-4D97-AF65-F5344CB8AC3E}">
        <p14:creationId xmlns:p14="http://schemas.microsoft.com/office/powerpoint/2010/main" val="14659397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Section 19D(3):</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Blind</a:t>
            </a:r>
            <a:r>
              <a:rPr lang="en-US" sz="1200" kern="1200" baseline="0" dirty="0" smtClean="0">
                <a:solidFill>
                  <a:schemeClr val="tx1"/>
                </a:solidFill>
                <a:effectLst/>
                <a:latin typeface="+mn-lt"/>
                <a:ea typeface="+mn-ea"/>
                <a:cs typeface="+mn-cs"/>
              </a:rPr>
              <a:t> SA: </a:t>
            </a:r>
            <a:r>
              <a:rPr lang="en-ZA" sz="1200" kern="1200" dirty="0" smtClean="0">
                <a:solidFill>
                  <a:schemeClr val="tx1"/>
                </a:solidFill>
                <a:effectLst/>
                <a:latin typeface="+mn-lt"/>
                <a:ea typeface="+mn-ea"/>
                <a:cs typeface="+mn-cs"/>
              </a:rPr>
              <a:t>Proposed s 19D(3) aims to create a clear and foreseeable domestic framework for the domestication of the Marrakesh VIP Treaty. However, the scope of exchange is constrained to those accessible format copies created by permitted entities under s 19D(1). </a:t>
            </a:r>
          </a:p>
          <a:p>
            <a:pPr marL="628650" lvl="1" indent="-171450">
              <a:buFont typeface="Arial" panose="020B0604020202020204" pitchFamily="34" charset="0"/>
              <a:buChar char="•"/>
            </a:pPr>
            <a:r>
              <a:rPr lang="en-ZA" sz="1200" kern="1200" dirty="0" smtClean="0">
                <a:solidFill>
                  <a:schemeClr val="tx1"/>
                </a:solidFill>
                <a:effectLst/>
                <a:latin typeface="+mn-lt"/>
                <a:ea typeface="+mn-ea"/>
                <a:cs typeface="+mn-cs"/>
              </a:rPr>
              <a:t>I.e.</a:t>
            </a:r>
            <a:r>
              <a:rPr lang="en-ZA" sz="120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it only allows export of those copies that are created under proposed s 19D(1) and not copies otherwise lawfully accessed or created. It also creates a contradiction where import is also confined to copies made under s 19D(1). This is not practically possible as internationally imported accessible format copies would be created outside of South Africa and therefore outside of South African permitted entities.</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Proposed s 19D(3) for the most part seeks to set up clear and foreseeable domestic law to implement the Marrakesh VIP Treaty. However, it creates contradictions as it cross-refers to s 19D(1).</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 Adopting the better understanding of legislative intent behind the cross reference, it is suggested that the following change be made where ‘subsection (1)’ is replaced with ‘s 1(a) of the Act’ that defines accessible format copy: ‘[…]may, without the authorization of the copyright owner export to, or import from, another country any legal copy of an accessible format copy of a work referred to in subsection (1) s 1(a) of the Act[…].</a:t>
            </a:r>
            <a:endParaRPr lang="en-GB"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Comment of the </a:t>
            </a:r>
            <a:r>
              <a:rPr lang="en-ZA" sz="1200" b="1" kern="1200" dirty="0" err="1" smtClean="0">
                <a:solidFill>
                  <a:schemeClr val="tx1"/>
                </a:solidFill>
                <a:effectLst/>
                <a:latin typeface="+mn-lt"/>
                <a:ea typeface="+mn-ea"/>
                <a:cs typeface="+mn-cs"/>
              </a:rPr>
              <a:t>dtic</a:t>
            </a:r>
            <a:r>
              <a:rPr lang="en-ZA" sz="1200" kern="1200" dirty="0" smtClean="0">
                <a:solidFill>
                  <a:schemeClr val="tx1"/>
                </a:solidFill>
                <a:effectLst/>
                <a:latin typeface="+mn-lt"/>
                <a:ea typeface="+mn-ea"/>
                <a:cs typeface="+mn-cs"/>
              </a:rPr>
              <a:t>: Agree with the advise. The accessible format copy cross border access (imports and exports) must be wider than provided by the authorised entities in section 19D(1).  The option of linking with 1(a) broadens its scope.  The proposed amendment is supported. </a:t>
            </a:r>
            <a:r>
              <a:rPr lang="en-ZA" sz="1200" b="1" kern="1200" dirty="0" smtClean="0">
                <a:solidFill>
                  <a:schemeClr val="tx1"/>
                </a:solidFill>
                <a:effectLst/>
                <a:latin typeface="+mn-lt"/>
                <a:ea typeface="+mn-ea"/>
                <a:cs typeface="+mn-cs"/>
              </a:rPr>
              <a:t> CLSO: Agree</a:t>
            </a:r>
            <a:endParaRPr lang="en-GB"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43C886D-0CC8-C040-92BC-ABE325B3ECC7}" type="slidenum">
              <a:rPr lang="en-US" smtClean="0"/>
              <a:t>30</a:t>
            </a:fld>
            <a:endParaRPr lang="en-US"/>
          </a:p>
        </p:txBody>
      </p:sp>
    </p:spTree>
    <p:extLst>
      <p:ext uri="{BB962C8B-B14F-4D97-AF65-F5344CB8AC3E}">
        <p14:creationId xmlns:p14="http://schemas.microsoft.com/office/powerpoint/2010/main" val="15910934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28O</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28O(1) states that “</a:t>
            </a:r>
            <a:r>
              <a:rPr lang="en-ZA" sz="1200" b="1" i="0" u="none" strike="noStrike" kern="1200" baseline="0" dirty="0" smtClean="0">
                <a:solidFill>
                  <a:schemeClr val="tx1"/>
                </a:solidFill>
                <a:latin typeface="+mn-lt"/>
                <a:ea typeface="+mn-ea"/>
                <a:cs typeface="+mn-cs"/>
              </a:rPr>
              <a:t>28O. </a:t>
            </a:r>
            <a:r>
              <a:rPr lang="en-ZA" sz="1200" b="0" i="0" u="none" strike="noStrike" kern="1200" baseline="0" dirty="0" smtClean="0">
                <a:solidFill>
                  <a:schemeClr val="tx1"/>
                </a:solidFill>
                <a:latin typeface="+mn-lt"/>
                <a:ea typeface="+mn-ea"/>
                <a:cs typeface="+mn-cs"/>
              </a:rPr>
              <a:t>(1) No person may make, import, sell, distribute, let for hire, offer or expose for sale, hire or advertise for sale a technological protection measure (TPM) circumvention device or service if such a person knows or has reason to believe that </a:t>
            </a:r>
            <a:r>
              <a:rPr lang="en-ZA" sz="1200" b="0" i="0" u="sng" strike="noStrike" kern="1200" baseline="0" dirty="0" smtClean="0">
                <a:solidFill>
                  <a:schemeClr val="tx1"/>
                </a:solidFill>
                <a:latin typeface="+mn-lt"/>
                <a:ea typeface="+mn-ea"/>
                <a:cs typeface="+mn-cs"/>
              </a:rPr>
              <a:t>it will or is likely to be used to </a:t>
            </a:r>
            <a:r>
              <a:rPr lang="en-ZA" sz="1200" b="1" i="0" u="sng" strike="noStrike" kern="1200" baseline="0" dirty="0" smtClean="0">
                <a:solidFill>
                  <a:schemeClr val="tx1"/>
                </a:solidFill>
                <a:latin typeface="+mn-lt"/>
                <a:ea typeface="+mn-ea"/>
                <a:cs typeface="+mn-cs"/>
              </a:rPr>
              <a:t>infringe copyright </a:t>
            </a:r>
            <a:r>
              <a:rPr lang="en-ZA" sz="1200" b="0" i="0" u="sng" strike="noStrike" kern="1200" baseline="0" dirty="0" smtClean="0">
                <a:solidFill>
                  <a:schemeClr val="tx1"/>
                </a:solidFill>
                <a:latin typeface="+mn-lt"/>
                <a:ea typeface="+mn-ea"/>
                <a:cs typeface="+mn-cs"/>
              </a:rPr>
              <a:t>in </a:t>
            </a:r>
            <a:r>
              <a:rPr lang="en-GB" sz="1200" b="0" i="0" u="sng" strike="noStrike" kern="1200" baseline="0" dirty="0" smtClean="0">
                <a:solidFill>
                  <a:schemeClr val="tx1"/>
                </a:solidFill>
                <a:latin typeface="+mn-lt"/>
                <a:ea typeface="+mn-ea"/>
                <a:cs typeface="+mn-cs"/>
              </a:rPr>
              <a:t>a technologically protected wor</a:t>
            </a:r>
            <a:r>
              <a:rPr lang="en-GB" sz="1200" b="0" i="0" u="none" strike="noStrike" kern="1200" baseline="0" dirty="0" smtClean="0">
                <a:solidFill>
                  <a:schemeClr val="tx1"/>
                </a:solidFill>
                <a:latin typeface="+mn-lt"/>
                <a:ea typeface="+mn-ea"/>
                <a:cs typeface="+mn-cs"/>
              </a:rPr>
              <a:t>k.</a:t>
            </a:r>
            <a:r>
              <a:rPr lang="en-GB" sz="1200" b="0" i="0" u="none" strike="noStrike" kern="1200" baseline="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28O(2) to (4) expands on this – what you may not do to circumvent a TPM.</a:t>
            </a:r>
          </a:p>
          <a:p>
            <a:pPr lvl="0"/>
            <a:r>
              <a:rPr lang="en-GB" sz="1200" kern="1200" dirty="0" smtClean="0">
                <a:solidFill>
                  <a:schemeClr val="tx1"/>
                </a:solidFill>
                <a:effectLst/>
                <a:latin typeface="+mn-lt"/>
                <a:ea typeface="+mn-ea"/>
                <a:cs typeface="+mn-cs"/>
              </a:rPr>
              <a:t>28O(5) indicates that an “effective TPM” is one that “achieves the protection objective.”</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S28O thus speaks about actions that would constitute infringement of Copyright – i.e. no exception is applicable to the act that will constitute infringement if the TPM is circumvented. </a:t>
            </a:r>
          </a:p>
          <a:p>
            <a:r>
              <a:rPr lang="en-GB" sz="1200" kern="1200" dirty="0" smtClean="0">
                <a:solidFill>
                  <a:schemeClr val="tx1"/>
                </a:solidFill>
                <a:effectLst/>
                <a:latin typeface="+mn-lt"/>
                <a:ea typeface="+mn-ea"/>
                <a:cs typeface="+mn-cs"/>
              </a:rPr>
              <a:t> </a:t>
            </a:r>
          </a:p>
          <a:p>
            <a:r>
              <a:rPr lang="en-GB" sz="1200" b="1" kern="1200" dirty="0" smtClean="0">
                <a:solidFill>
                  <a:schemeClr val="tx1"/>
                </a:solidFill>
                <a:effectLst/>
                <a:latin typeface="+mn-lt"/>
                <a:ea typeface="+mn-ea"/>
                <a:cs typeface="+mn-cs"/>
              </a:rPr>
              <a:t>28P</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Section 28P then specifically speaks to the exceptions – i.e. WHEN you MAY use a TPM circumvention device. </a:t>
            </a:r>
          </a:p>
          <a:p>
            <a:pPr lvl="0"/>
            <a:r>
              <a:rPr lang="en-GB" sz="1200" kern="1200" dirty="0" smtClean="0">
                <a:solidFill>
                  <a:schemeClr val="tx1"/>
                </a:solidFill>
                <a:effectLst/>
                <a:latin typeface="+mn-lt"/>
                <a:ea typeface="+mn-ea"/>
                <a:cs typeface="+mn-cs"/>
              </a:rPr>
              <a:t>28P(1)(a) says : “(1) Nothing in this Act shall prevent any person from using a technological protection measure circumvention device or service to perform any of the following: … (a) An act permitted in terms of any exception provided for in, or prescribed under, this Act;”</a:t>
            </a:r>
          </a:p>
          <a:p>
            <a:pPr lvl="0"/>
            <a:r>
              <a:rPr lang="en-GB" sz="1200" kern="1200" dirty="0" smtClean="0">
                <a:solidFill>
                  <a:schemeClr val="tx1"/>
                </a:solidFill>
                <a:effectLst/>
                <a:latin typeface="+mn-lt"/>
                <a:ea typeface="+mn-ea"/>
                <a:cs typeface="+mn-cs"/>
              </a:rPr>
              <a:t>Paragraph (b) of 28P(1) just deals with selling / designing the device that can do the acts in (a) – so in the main, its intention is the same as (a).</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I.e. for any fair use, any of the specific exceptions including education, libraries and persons with a disability, you may use a TPM circumvention device WITHOUT asking permission to circumvent the TPM</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TPMs is to prevent infringement, not use (see S28O and definition of TPM: “prevents or restricts infringement of copyright in a work”).</a:t>
            </a:r>
          </a:p>
          <a:p>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Now subsection 28P(2) says where a person cannot practically circumvent this TPM as is allowed in 28P(1), they may </a:t>
            </a:r>
          </a:p>
          <a:p>
            <a:pPr lvl="0"/>
            <a:r>
              <a:rPr lang="en-GB" sz="1200" kern="1200" dirty="0" smtClean="0">
                <a:solidFill>
                  <a:schemeClr val="tx1"/>
                </a:solidFill>
                <a:effectLst/>
                <a:latin typeface="+mn-lt"/>
                <a:ea typeface="+mn-ea"/>
                <a:cs typeface="+mn-cs"/>
              </a:rPr>
              <a:t>(a) ask the copyright owner to assist.</a:t>
            </a:r>
          </a:p>
          <a:p>
            <a:pPr lvl="0"/>
            <a:r>
              <a:rPr lang="en-GB" sz="1200" kern="1200" dirty="0" smtClean="0">
                <a:solidFill>
                  <a:schemeClr val="tx1"/>
                </a:solidFill>
                <a:effectLst/>
                <a:latin typeface="+mn-lt"/>
                <a:ea typeface="+mn-ea"/>
                <a:cs typeface="+mn-cs"/>
              </a:rPr>
              <a:t>(b) if the copyright owner says no, or doesn’t respond, they can ask someone else who can do it.</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Does the notification of the copyright owner serve</a:t>
            </a:r>
            <a:r>
              <a:rPr lang="en-GB" sz="1200" kern="1200" baseline="0" dirty="0" smtClean="0">
                <a:solidFill>
                  <a:schemeClr val="tx1"/>
                </a:solidFill>
                <a:effectLst/>
                <a:latin typeface="+mn-lt"/>
                <a:ea typeface="+mn-ea"/>
                <a:cs typeface="+mn-cs"/>
              </a:rPr>
              <a:t> any purpose then?</a:t>
            </a:r>
            <a:r>
              <a:rPr lang="en-GB" sz="1200" kern="1200" dirty="0" smtClean="0">
                <a:solidFill>
                  <a:schemeClr val="tx1"/>
                </a:solidFill>
                <a:effectLst/>
                <a:latin typeface="+mn-lt"/>
                <a:ea typeface="+mn-ea"/>
                <a:cs typeface="+mn-cs"/>
              </a:rPr>
              <a:t> If they say no, the person can just go somewhere else anyway. </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This is in any event already allowed by 28P(1): A person can ask a third party to render a circumvention </a:t>
            </a:r>
            <a:r>
              <a:rPr lang="en-GB" sz="1200" u="sng" kern="1200" dirty="0" smtClean="0">
                <a:solidFill>
                  <a:schemeClr val="tx1"/>
                </a:solidFill>
                <a:effectLst/>
                <a:latin typeface="+mn-lt"/>
                <a:ea typeface="+mn-ea"/>
                <a:cs typeface="+mn-cs"/>
              </a:rPr>
              <a:t>service</a:t>
            </a:r>
            <a:r>
              <a:rPr lang="en-GB" sz="1200" kern="1200" dirty="0" smtClean="0">
                <a:solidFill>
                  <a:schemeClr val="tx1"/>
                </a:solidFill>
                <a:effectLst/>
                <a:latin typeface="+mn-lt"/>
                <a:ea typeface="+mn-ea"/>
                <a:cs typeface="+mn-cs"/>
              </a:rPr>
              <a:t> without that person having to contact the copyright owner.</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AND, as stated above, 28P(1) ONLY applies to legal exceptions, so we are not talking about infringing actions here.</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If we want to make sure that we know WHO circumvented, we can keep 28P(3) but just amend so it does not refer to subsection (2)(b). </a:t>
            </a:r>
          </a:p>
          <a:p>
            <a:r>
              <a:rPr lang="en-GB" sz="1200" kern="1200" dirty="0" smtClean="0">
                <a:solidFill>
                  <a:schemeClr val="tx1"/>
                </a:solidFill>
                <a:effectLst/>
                <a:latin typeface="+mn-lt"/>
                <a:ea typeface="+mn-ea"/>
                <a:cs typeface="+mn-cs"/>
              </a:rPr>
              <a:t>“(3) A person </a:t>
            </a:r>
            <a:r>
              <a:rPr lang="en-GB" sz="1200" u="sng" kern="1200" dirty="0" smtClean="0">
                <a:solidFill>
                  <a:schemeClr val="tx1"/>
                </a:solidFill>
                <a:effectLst/>
                <a:latin typeface="+mn-lt"/>
                <a:ea typeface="+mn-ea"/>
                <a:cs typeface="+mn-cs"/>
              </a:rPr>
              <a:t>engaging the services of another person</a:t>
            </a:r>
            <a:r>
              <a:rPr lang="en-GB" sz="1200" kern="1200" dirty="0" smtClean="0">
                <a:solidFill>
                  <a:schemeClr val="tx1"/>
                </a:solidFill>
                <a:effectLst/>
                <a:latin typeface="+mn-lt"/>
                <a:ea typeface="+mn-ea"/>
                <a:cs typeface="+mn-cs"/>
              </a:rPr>
              <a:t> for assistance to enable such person or user to circumvent a technological measure </a:t>
            </a:r>
            <a:r>
              <a:rPr lang="en-GB" sz="1200" i="1" u="sng" kern="1200" dirty="0" smtClean="0">
                <a:solidFill>
                  <a:schemeClr val="tx1"/>
                </a:solidFill>
                <a:effectLst/>
                <a:latin typeface="+mn-lt"/>
                <a:ea typeface="+mn-ea"/>
                <a:cs typeface="+mn-cs"/>
              </a:rPr>
              <a:t>in terms of subsection (2)(b)</a:t>
            </a:r>
            <a:r>
              <a:rPr lang="en-GB" sz="1200" kern="1200" dirty="0" smtClean="0">
                <a:solidFill>
                  <a:schemeClr val="tx1"/>
                </a:solidFill>
                <a:effectLst/>
                <a:latin typeface="+mn-lt"/>
                <a:ea typeface="+mn-ea"/>
                <a:cs typeface="+mn-cs"/>
              </a:rPr>
              <a:t> shall maintain a complete record of the particulars of the….”</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S28P(1) should probably have been included here in (3). </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Just on this basis, CLSO recommends that 28P(2) is deleted and 28P(3) amended to not refer to any subsection, but simply state that if a person uses a third party to circumvent, they need to keep a record of their details.</a:t>
            </a:r>
          </a:p>
          <a:p>
            <a:r>
              <a:rPr lang="en-GB" sz="1200" kern="1200" dirty="0" smtClean="0">
                <a:solidFill>
                  <a:schemeClr val="tx1"/>
                </a:solidFill>
                <a:effectLst/>
                <a:latin typeface="+mn-lt"/>
                <a:ea typeface="+mn-ea"/>
                <a:cs typeface="+mn-cs"/>
              </a:rPr>
              <a:t> </a:t>
            </a:r>
          </a:p>
          <a:p>
            <a:r>
              <a:rPr lang="en-GB" sz="1200" b="1" kern="1200" dirty="0" smtClean="0">
                <a:solidFill>
                  <a:schemeClr val="tx1"/>
                </a:solidFill>
                <a:effectLst/>
                <a:latin typeface="+mn-lt"/>
                <a:ea typeface="+mn-ea"/>
                <a:cs typeface="+mn-cs"/>
              </a:rPr>
              <a:t>Does the Copyright owner however have enough protection if they are not notified of the circumvention?</a:t>
            </a: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Section 28O makes it clear that you may not circumvent a TPM without the authority of the owner, unless, in terms of section 28P, you have a legal exception that you are relying on.</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Section 27(5B) (offences) states (subject to the allowed defence of a legal exception applying of course) anyone who </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makes, imports, sells </a:t>
            </a:r>
            <a:r>
              <a:rPr lang="en-GB" sz="1200" kern="1200" dirty="0" err="1" smtClean="0">
                <a:solidFill>
                  <a:schemeClr val="tx1"/>
                </a:solidFill>
                <a:effectLst/>
                <a:latin typeface="+mn-lt"/>
                <a:ea typeface="+mn-ea"/>
                <a:cs typeface="+mn-cs"/>
              </a:rPr>
              <a:t>etc</a:t>
            </a:r>
            <a:r>
              <a:rPr lang="en-GB" sz="1200" kern="1200" dirty="0" smtClean="0">
                <a:solidFill>
                  <a:schemeClr val="tx1"/>
                </a:solidFill>
                <a:effectLst/>
                <a:latin typeface="+mn-lt"/>
                <a:ea typeface="+mn-ea"/>
                <a:cs typeface="+mn-cs"/>
              </a:rPr>
              <a:t> a circumvention device, or provides a service – which they know will infringe copyright (i.e. no exception applicable);</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publishes info that allows another to unlawfully circumvent a TPM (i.e. infringes copyright, no exception applicable); or</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circumvents an effective technological protection measure when they are not authorized to do so (i.e. where the measure is to protect copyright and they have no legal exception to rely on)</a:t>
            </a:r>
          </a:p>
          <a:p>
            <a:r>
              <a:rPr lang="en-GB" sz="1200" kern="1200" dirty="0" smtClean="0">
                <a:solidFill>
                  <a:schemeClr val="tx1"/>
                </a:solidFill>
                <a:effectLst/>
                <a:latin typeface="+mn-lt"/>
                <a:ea typeface="+mn-ea"/>
                <a:cs typeface="+mn-cs"/>
              </a:rPr>
              <a:t>commits an offence.</a:t>
            </a:r>
          </a:p>
          <a:p>
            <a:r>
              <a:rPr lang="en-GB"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t>
            </a:r>
            <a:r>
              <a:rPr lang="en-ZA" sz="1200" b="0" i="0" u="none" strike="noStrike" kern="1200" baseline="0" dirty="0" smtClean="0">
                <a:solidFill>
                  <a:schemeClr val="tx1"/>
                </a:solidFill>
                <a:latin typeface="+mn-lt"/>
                <a:ea typeface="+mn-ea"/>
                <a:cs typeface="+mn-cs"/>
              </a:rPr>
              <a:t>(5B) Subject to section 28P, any person who, at the time when copyright subsists in a work that is protected by a technological</a:t>
            </a:r>
          </a:p>
          <a:p>
            <a:r>
              <a:rPr lang="en-ZA" sz="1200" b="0" i="0" u="none" strike="noStrike" kern="1200" baseline="0" dirty="0" smtClean="0">
                <a:solidFill>
                  <a:schemeClr val="tx1"/>
                </a:solidFill>
                <a:latin typeface="+mn-lt"/>
                <a:ea typeface="+mn-ea"/>
                <a:cs typeface="+mn-cs"/>
              </a:rPr>
              <a:t>protection measure applied by the author or owner of the copyright—</a:t>
            </a:r>
          </a:p>
          <a:p>
            <a:r>
              <a:rPr lang="en-ZA" sz="1200" b="0" i="1" u="none" strike="noStrike" kern="1200" baseline="0" dirty="0" smtClean="0">
                <a:solidFill>
                  <a:schemeClr val="tx1"/>
                </a:solidFill>
                <a:latin typeface="+mn-lt"/>
                <a:ea typeface="+mn-ea"/>
                <a:cs typeface="+mn-cs"/>
              </a:rPr>
              <a:t>(a) </a:t>
            </a:r>
            <a:r>
              <a:rPr lang="en-ZA" sz="1200" b="0" i="0" u="none" strike="noStrike" kern="1200" baseline="0" dirty="0" smtClean="0">
                <a:solidFill>
                  <a:schemeClr val="tx1"/>
                </a:solidFill>
                <a:latin typeface="+mn-lt"/>
                <a:ea typeface="+mn-ea"/>
                <a:cs typeface="+mn-cs"/>
              </a:rPr>
              <a:t>makes, imports, sells, distributes, lets for hire, offers or exposes for sale or hire or advertises for sale or hire, a technological protection</a:t>
            </a:r>
          </a:p>
          <a:p>
            <a:r>
              <a:rPr lang="en-ZA" sz="1200" b="0" i="0" u="none" strike="noStrike" kern="1200" baseline="0" dirty="0" smtClean="0">
                <a:solidFill>
                  <a:schemeClr val="tx1"/>
                </a:solidFill>
                <a:latin typeface="+mn-lt"/>
                <a:ea typeface="+mn-ea"/>
                <a:cs typeface="+mn-cs"/>
              </a:rPr>
              <a:t>measure circumvention device or service if such person—</a:t>
            </a:r>
          </a:p>
          <a:p>
            <a:pPr lvl="1"/>
            <a:r>
              <a:rPr lang="en-ZA" sz="1200" b="0" i="0" u="none" strike="noStrike" kern="1200" baseline="0" dirty="0" smtClean="0">
                <a:solidFill>
                  <a:schemeClr val="tx1"/>
                </a:solidFill>
                <a:latin typeface="+mn-lt"/>
                <a:ea typeface="+mn-ea"/>
                <a:cs typeface="+mn-cs"/>
              </a:rPr>
              <a:t>(i) knows that the device or service will, or is likely to be used to, infringe copyright in a work protected by an effective </a:t>
            </a:r>
            <a:r>
              <a:rPr lang="en-GB" sz="1200" b="0" i="0" u="none" strike="noStrike" kern="1200" baseline="0" dirty="0" smtClean="0">
                <a:solidFill>
                  <a:schemeClr val="tx1"/>
                </a:solidFill>
                <a:latin typeface="+mn-lt"/>
                <a:ea typeface="+mn-ea"/>
                <a:cs typeface="+mn-cs"/>
              </a:rPr>
              <a:t>technological protection measure;</a:t>
            </a:r>
          </a:p>
          <a:p>
            <a:pPr lvl="1"/>
            <a:r>
              <a:rPr lang="en-ZA" sz="1200" b="0" i="0" u="none" strike="noStrike" kern="1200" baseline="0" dirty="0" smtClean="0">
                <a:solidFill>
                  <a:schemeClr val="tx1"/>
                </a:solidFill>
                <a:latin typeface="+mn-lt"/>
                <a:ea typeface="+mn-ea"/>
                <a:cs typeface="+mn-cs"/>
              </a:rPr>
              <a:t>(ii) provides a service to another person to enable or assist such other person to circumvent an effective technological protection </a:t>
            </a:r>
            <a:r>
              <a:rPr lang="en-GB" sz="1200" b="0" i="0" u="none" strike="noStrike" kern="1200" baseline="0" dirty="0" smtClean="0">
                <a:solidFill>
                  <a:schemeClr val="tx1"/>
                </a:solidFill>
                <a:latin typeface="+mn-lt"/>
                <a:ea typeface="+mn-ea"/>
                <a:cs typeface="+mn-cs"/>
              </a:rPr>
              <a:t>measure; or</a:t>
            </a:r>
          </a:p>
          <a:p>
            <a:pPr lvl="1"/>
            <a:r>
              <a:rPr lang="en-ZA" sz="1200" b="0" i="0" u="none" strike="noStrike" kern="1200" baseline="0" dirty="0" smtClean="0">
                <a:solidFill>
                  <a:schemeClr val="tx1"/>
                </a:solidFill>
                <a:latin typeface="+mn-lt"/>
                <a:ea typeface="+mn-ea"/>
                <a:cs typeface="+mn-cs"/>
              </a:rPr>
              <a:t>(iii) knows that the service contemplated in subparagraph (ii) will, or is likely to be used by another person to, infringe copyright in a work protected by an effective technological protection </a:t>
            </a:r>
            <a:r>
              <a:rPr lang="en-GB" sz="1200" b="0" i="0" u="none" strike="noStrike" kern="1200" baseline="0" dirty="0" smtClean="0">
                <a:solidFill>
                  <a:schemeClr val="tx1"/>
                </a:solidFill>
                <a:latin typeface="+mn-lt"/>
                <a:ea typeface="+mn-ea"/>
                <a:cs typeface="+mn-cs"/>
              </a:rPr>
              <a:t>measure;</a:t>
            </a:r>
          </a:p>
          <a:p>
            <a:r>
              <a:rPr lang="en-ZA" sz="1200" b="0" i="1" u="none" strike="noStrike" kern="1200" baseline="0" dirty="0" smtClean="0">
                <a:solidFill>
                  <a:schemeClr val="tx1"/>
                </a:solidFill>
                <a:latin typeface="+mn-lt"/>
                <a:ea typeface="+mn-ea"/>
                <a:cs typeface="+mn-cs"/>
              </a:rPr>
              <a:t>(b) </a:t>
            </a:r>
            <a:r>
              <a:rPr lang="en-ZA" sz="1200" b="0" i="0" u="none" strike="noStrike" kern="1200" baseline="0" dirty="0" smtClean="0">
                <a:solidFill>
                  <a:schemeClr val="tx1"/>
                </a:solidFill>
                <a:latin typeface="+mn-lt"/>
                <a:ea typeface="+mn-ea"/>
                <a:cs typeface="+mn-cs"/>
              </a:rPr>
              <a:t>publishes information enabling or assisting any other person to circumvent an effective technological protection measure with the</a:t>
            </a:r>
          </a:p>
          <a:p>
            <a:r>
              <a:rPr lang="en-ZA" sz="1200" b="0" i="0" u="none" strike="noStrike" kern="1200" baseline="0" dirty="0" smtClean="0">
                <a:solidFill>
                  <a:schemeClr val="tx1"/>
                </a:solidFill>
                <a:latin typeface="+mn-lt"/>
                <a:ea typeface="+mn-ea"/>
                <a:cs typeface="+mn-cs"/>
              </a:rPr>
              <a:t>intention of inciting that other person to unlawfully circumvent an effective technological protection measure in the Republic; or</a:t>
            </a:r>
          </a:p>
          <a:p>
            <a:r>
              <a:rPr lang="en-ZA" sz="1200" b="0" i="1" u="none" strike="noStrike" kern="1200" baseline="0" dirty="0" smtClean="0">
                <a:solidFill>
                  <a:schemeClr val="tx1"/>
                </a:solidFill>
                <a:latin typeface="+mn-lt"/>
                <a:ea typeface="+mn-ea"/>
                <a:cs typeface="+mn-cs"/>
              </a:rPr>
              <a:t>(c) </a:t>
            </a:r>
            <a:r>
              <a:rPr lang="en-ZA" sz="1200" b="0" i="0" u="none" strike="noStrike" kern="1200" baseline="0" dirty="0" smtClean="0">
                <a:solidFill>
                  <a:schemeClr val="tx1"/>
                </a:solidFill>
                <a:latin typeface="+mn-lt"/>
                <a:ea typeface="+mn-ea"/>
                <a:cs typeface="+mn-cs"/>
              </a:rPr>
              <a:t>circumvents such an effective technological protection measure when they are not authorized to do so, shall be guilty of an offence.”</a:t>
            </a:r>
            <a:endParaRPr lang="en-GB"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C43C886D-0CC8-C040-92BC-ABE325B3ECC7}" type="slidenum">
              <a:rPr lang="en-US" smtClean="0"/>
              <a:t>31</a:t>
            </a:fld>
            <a:endParaRPr lang="en-US"/>
          </a:p>
        </p:txBody>
      </p:sp>
    </p:spTree>
    <p:extLst>
      <p:ext uri="{BB962C8B-B14F-4D97-AF65-F5344CB8AC3E}">
        <p14:creationId xmlns:p14="http://schemas.microsoft.com/office/powerpoint/2010/main" val="245687285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43C886D-0CC8-C040-92BC-ABE325B3ECC7}" type="slidenum">
              <a:rPr lang="en-US" smtClean="0"/>
              <a:t>32</a:t>
            </a:fld>
            <a:endParaRPr lang="en-US"/>
          </a:p>
        </p:txBody>
      </p:sp>
    </p:spTree>
    <p:extLst>
      <p:ext uri="{BB962C8B-B14F-4D97-AF65-F5344CB8AC3E}">
        <p14:creationId xmlns:p14="http://schemas.microsoft.com/office/powerpoint/2010/main" val="15414769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smtClean="0"/>
              <a:t>Clause 24, Section 21(3): </a:t>
            </a:r>
            <a:r>
              <a:rPr lang="en-US" sz="1200" kern="1200" dirty="0" smtClean="0">
                <a:solidFill>
                  <a:schemeClr val="tx1"/>
                </a:solidFill>
                <a:effectLst/>
                <a:latin typeface="+mn-lt"/>
                <a:ea typeface="+mn-ea"/>
                <a:cs typeface="+mn-cs"/>
              </a:rPr>
              <a:t>If parties omit to determine</a:t>
            </a:r>
            <a:r>
              <a:rPr lang="en-US" sz="1200" kern="1200" baseline="0" dirty="0" smtClean="0">
                <a:solidFill>
                  <a:schemeClr val="tx1"/>
                </a:solidFill>
                <a:effectLst/>
                <a:latin typeface="+mn-lt"/>
                <a:ea typeface="+mn-ea"/>
                <a:cs typeface="+mn-cs"/>
              </a:rPr>
              <a:t> who is the copyright owner</a:t>
            </a:r>
            <a:r>
              <a:rPr lang="en-US" sz="1200" kern="1200" dirty="0" smtClean="0">
                <a:solidFill>
                  <a:schemeClr val="tx1"/>
                </a:solidFill>
                <a:effectLst/>
                <a:latin typeface="+mn-lt"/>
                <a:ea typeface="+mn-ea"/>
                <a:cs typeface="+mn-cs"/>
              </a:rPr>
              <a:t>, it would appear that the commissioner is granted the ownership in those acts which must necessarily be performed in carrying out the purpose of the commission. The section is silent on the question of who owns  the balance of the copyright, but I surmise that it must be the author. </a:t>
            </a:r>
            <a:endParaRPr lang="en-GB" dirty="0"/>
          </a:p>
        </p:txBody>
      </p:sp>
      <p:sp>
        <p:nvSpPr>
          <p:cNvPr id="4" name="Slide Number Placeholder 3"/>
          <p:cNvSpPr>
            <a:spLocks noGrp="1"/>
          </p:cNvSpPr>
          <p:nvPr>
            <p:ph type="sldNum" sz="quarter" idx="10"/>
          </p:nvPr>
        </p:nvSpPr>
        <p:spPr/>
        <p:txBody>
          <a:bodyPr/>
          <a:lstStyle/>
          <a:p>
            <a:fld id="{C43C886D-0CC8-C040-92BC-ABE325B3ECC7}" type="slidenum">
              <a:rPr lang="en-US" smtClean="0"/>
              <a:t>33</a:t>
            </a:fld>
            <a:endParaRPr lang="en-US"/>
          </a:p>
        </p:txBody>
      </p:sp>
    </p:spTree>
    <p:extLst>
      <p:ext uri="{BB962C8B-B14F-4D97-AF65-F5344CB8AC3E}">
        <p14:creationId xmlns:p14="http://schemas.microsoft.com/office/powerpoint/2010/main" val="316524797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43C886D-0CC8-C040-92BC-ABE325B3ECC7}" type="slidenum">
              <a:rPr lang="en-US" smtClean="0"/>
              <a:t>34</a:t>
            </a:fld>
            <a:endParaRPr lang="en-US"/>
          </a:p>
        </p:txBody>
      </p:sp>
    </p:spTree>
    <p:extLst>
      <p:ext uri="{BB962C8B-B14F-4D97-AF65-F5344CB8AC3E}">
        <p14:creationId xmlns:p14="http://schemas.microsoft.com/office/powerpoint/2010/main" val="356761240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 </a:t>
            </a:r>
            <a:r>
              <a:rPr lang="en-US" dirty="0" err="1" smtClean="0"/>
              <a:t>Snyman</a:t>
            </a:r>
            <a:r>
              <a:rPr lang="en-US" dirty="0" smtClean="0"/>
              <a:t> </a:t>
            </a:r>
            <a:r>
              <a:rPr lang="en-US" i="1" dirty="0" smtClean="0"/>
              <a:t>Criminal Law </a:t>
            </a:r>
            <a:r>
              <a:rPr lang="en-US" i="0" dirty="0" smtClean="0"/>
              <a:t>(5</a:t>
            </a:r>
            <a:r>
              <a:rPr lang="en-US" i="0" baseline="30000" dirty="0" smtClean="0"/>
              <a:t>th</a:t>
            </a:r>
            <a:r>
              <a:rPr lang="en-US" i="0" baseline="0" dirty="0" smtClean="0"/>
              <a:t> Ed, 2008) 182. </a:t>
            </a:r>
          </a:p>
          <a:p>
            <a:endParaRPr lang="en-US" i="0" baseline="0" dirty="0" smtClean="0"/>
          </a:p>
          <a:p>
            <a:endParaRPr lang="en-US" i="0" baseline="0" dirty="0" smtClean="0"/>
          </a:p>
          <a:p>
            <a:r>
              <a:rPr lang="en-US" b="1" i="0" baseline="0" dirty="0" smtClean="0"/>
              <a:t>Section 27 </a:t>
            </a:r>
          </a:p>
          <a:p>
            <a:r>
              <a:rPr lang="en-ZA" sz="1200" b="0" i="0" u="none" strike="noStrike" kern="1200" baseline="0" dirty="0" smtClean="0">
                <a:solidFill>
                  <a:schemeClr val="tx1"/>
                </a:solidFill>
                <a:latin typeface="+mn-lt"/>
                <a:ea typeface="+mn-ea"/>
                <a:cs typeface="+mn-cs"/>
              </a:rPr>
              <a:t>(5C)Subject to section 28S, any person who—</a:t>
            </a:r>
          </a:p>
          <a:p>
            <a:pPr lvl="1"/>
            <a:r>
              <a:rPr lang="en-ZA" sz="1200" b="0" i="1" u="none" strike="noStrike" kern="1200" baseline="0" dirty="0" smtClean="0">
                <a:solidFill>
                  <a:schemeClr val="tx1"/>
                </a:solidFill>
                <a:latin typeface="+mn-lt"/>
                <a:ea typeface="+mn-ea"/>
                <a:cs typeface="+mn-cs"/>
              </a:rPr>
              <a:t>(a)	 </a:t>
            </a:r>
            <a:r>
              <a:rPr lang="en-ZA" sz="1200" b="0" i="0" u="none" strike="noStrike" kern="1200" baseline="0" dirty="0" smtClean="0">
                <a:solidFill>
                  <a:schemeClr val="tx1"/>
                </a:solidFill>
                <a:latin typeface="+mn-lt"/>
                <a:ea typeface="+mn-ea"/>
                <a:cs typeface="+mn-cs"/>
              </a:rPr>
              <a:t>in respect of any copy of a work, removes or modifies any copyright </a:t>
            </a:r>
            <a:r>
              <a:rPr lang="en-GB" sz="1200" b="0" i="0" u="none" strike="noStrike" kern="1200" baseline="0" dirty="0" smtClean="0">
                <a:solidFill>
                  <a:schemeClr val="tx1"/>
                </a:solidFill>
                <a:latin typeface="+mn-lt"/>
                <a:ea typeface="+mn-ea"/>
                <a:cs typeface="+mn-cs"/>
              </a:rPr>
              <a:t>management information; or</a:t>
            </a:r>
          </a:p>
          <a:p>
            <a:pPr lvl="1"/>
            <a:r>
              <a:rPr lang="en-ZA" sz="1200" b="0" i="1" u="none" strike="noStrike" kern="1200" baseline="0" dirty="0" smtClean="0">
                <a:solidFill>
                  <a:schemeClr val="tx1"/>
                </a:solidFill>
                <a:latin typeface="+mn-lt"/>
                <a:ea typeface="+mn-ea"/>
                <a:cs typeface="+mn-cs"/>
              </a:rPr>
              <a:t>(b) 	</a:t>
            </a:r>
            <a:r>
              <a:rPr lang="en-ZA" sz="1200" b="0" i="0" u="none" strike="noStrike" kern="1200" baseline="0" dirty="0" smtClean="0">
                <a:solidFill>
                  <a:schemeClr val="tx1"/>
                </a:solidFill>
                <a:latin typeface="+mn-lt"/>
                <a:ea typeface="+mn-ea"/>
                <a:cs typeface="+mn-cs"/>
              </a:rPr>
              <a:t>makes, imports, sells, lets for hire, offers or exposes for sale, advertises for sale or hire, or communicates to the 	public a work or a copy of a work, if the copyright management information in respect of that work or copy of 	that work, has been removed or modified without the authority of the copyright owner,</a:t>
            </a:r>
          </a:p>
          <a:p>
            <a:r>
              <a:rPr lang="en-ZA" sz="1200" b="0" i="0" u="none" strike="noStrike" kern="1200" baseline="0" dirty="0" smtClean="0">
                <a:solidFill>
                  <a:schemeClr val="tx1"/>
                </a:solidFill>
                <a:latin typeface="+mn-lt"/>
                <a:ea typeface="+mn-ea"/>
                <a:cs typeface="+mn-cs"/>
              </a:rPr>
              <a:t>which they know to be infringing copyright in the work, shall be guilty </a:t>
            </a:r>
            <a:r>
              <a:rPr lang="en-GB" sz="1200" b="0" i="0" u="none" strike="noStrike" kern="1200" baseline="0" dirty="0" smtClean="0">
                <a:solidFill>
                  <a:schemeClr val="tx1"/>
                </a:solidFill>
                <a:latin typeface="+mn-lt"/>
                <a:ea typeface="+mn-ea"/>
                <a:cs typeface="+mn-cs"/>
              </a:rPr>
              <a:t>of an offence.’’.</a:t>
            </a:r>
            <a:endParaRPr lang="en-GB" dirty="0" smtClean="0"/>
          </a:p>
          <a:p>
            <a:endParaRPr lang="en-GB" dirty="0"/>
          </a:p>
        </p:txBody>
      </p:sp>
      <p:sp>
        <p:nvSpPr>
          <p:cNvPr id="4" name="Slide Number Placeholder 3"/>
          <p:cNvSpPr>
            <a:spLocks noGrp="1"/>
          </p:cNvSpPr>
          <p:nvPr>
            <p:ph type="sldNum" sz="quarter" idx="10"/>
          </p:nvPr>
        </p:nvSpPr>
        <p:spPr/>
        <p:txBody>
          <a:bodyPr/>
          <a:lstStyle/>
          <a:p>
            <a:fld id="{C43C886D-0CC8-C040-92BC-ABE325B3ECC7}" type="slidenum">
              <a:rPr lang="en-US" smtClean="0"/>
              <a:t>35</a:t>
            </a:fld>
            <a:endParaRPr lang="en-US"/>
          </a:p>
        </p:txBody>
      </p:sp>
    </p:spTree>
    <p:extLst>
      <p:ext uri="{BB962C8B-B14F-4D97-AF65-F5344CB8AC3E}">
        <p14:creationId xmlns:p14="http://schemas.microsoft.com/office/powerpoint/2010/main" val="190865680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 </a:t>
            </a:r>
            <a:r>
              <a:rPr lang="en-US" dirty="0" err="1" smtClean="0"/>
              <a:t>Snyman</a:t>
            </a:r>
            <a:r>
              <a:rPr lang="en-US" dirty="0" smtClean="0"/>
              <a:t> </a:t>
            </a:r>
            <a:r>
              <a:rPr lang="en-US" i="1" dirty="0" smtClean="0"/>
              <a:t>Criminal Law </a:t>
            </a:r>
            <a:r>
              <a:rPr lang="en-US" i="0" dirty="0" smtClean="0"/>
              <a:t>(5</a:t>
            </a:r>
            <a:r>
              <a:rPr lang="en-US" i="0" baseline="30000" dirty="0" smtClean="0"/>
              <a:t>th</a:t>
            </a:r>
            <a:r>
              <a:rPr lang="en-US" i="0" baseline="0" dirty="0" smtClean="0"/>
              <a:t> Ed, 2008) 182.</a:t>
            </a:r>
            <a:endParaRPr lang="en-GB" dirty="0"/>
          </a:p>
        </p:txBody>
      </p:sp>
      <p:sp>
        <p:nvSpPr>
          <p:cNvPr id="4" name="Slide Number Placeholder 3"/>
          <p:cNvSpPr>
            <a:spLocks noGrp="1"/>
          </p:cNvSpPr>
          <p:nvPr>
            <p:ph type="sldNum" sz="quarter" idx="10"/>
          </p:nvPr>
        </p:nvSpPr>
        <p:spPr/>
        <p:txBody>
          <a:bodyPr/>
          <a:lstStyle/>
          <a:p>
            <a:fld id="{C43C886D-0CC8-C040-92BC-ABE325B3ECC7}" type="slidenum">
              <a:rPr lang="en-US" smtClean="0"/>
              <a:t>36</a:t>
            </a:fld>
            <a:endParaRPr lang="en-US"/>
          </a:p>
        </p:txBody>
      </p:sp>
    </p:spTree>
    <p:extLst>
      <p:ext uri="{BB962C8B-B14F-4D97-AF65-F5344CB8AC3E}">
        <p14:creationId xmlns:p14="http://schemas.microsoft.com/office/powerpoint/2010/main" val="322803684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just">
              <a:buFont typeface="Arial" panose="020B0604020202020204" pitchFamily="34" charset="0"/>
              <a:buNone/>
            </a:pPr>
            <a:endParaRPr lang="en-US" dirty="0" smtClean="0">
              <a:latin typeface="Arial" panose="020B0604020202020204" pitchFamily="34" charset="0"/>
              <a:cs typeface="Arial" panose="020B0604020202020204" pitchFamily="34" charset="0"/>
            </a:endParaRPr>
          </a:p>
          <a:p>
            <a:pPr marL="0" lvl="0" indent="0" algn="just">
              <a:buFont typeface="Arial" panose="020B0604020202020204" pitchFamily="34" charset="0"/>
              <a:buNone/>
            </a:pPr>
            <a:endParaRPr lang="en-GB" dirty="0" smtClean="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C43C886D-0CC8-C040-92BC-ABE325B3ECC7}" type="slidenum">
              <a:rPr lang="en-US" smtClean="0"/>
              <a:t>39</a:t>
            </a:fld>
            <a:endParaRPr lang="en-US"/>
          </a:p>
        </p:txBody>
      </p:sp>
    </p:spTree>
    <p:extLst>
      <p:ext uri="{BB962C8B-B14F-4D97-AF65-F5344CB8AC3E}">
        <p14:creationId xmlns:p14="http://schemas.microsoft.com/office/powerpoint/2010/main" val="30871166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err="1" smtClean="0"/>
              <a:t>Rautenbach</a:t>
            </a:r>
            <a:r>
              <a:rPr lang="en-ZA" baseline="0" dirty="0" smtClean="0"/>
              <a:t> </a:t>
            </a:r>
            <a:r>
              <a:rPr lang="en-ZA" i="1" baseline="0" dirty="0" smtClean="0"/>
              <a:t>“The South African Constitutional Court's Use Of Foreign Precedent In Matters Of Religion: Without Fear Or Favour</a:t>
            </a:r>
            <a:r>
              <a:rPr lang="en-ZA" i="0" baseline="0" dirty="0" smtClean="0"/>
              <a:t>?” in  PER / PELJ 2015(18)5.</a:t>
            </a:r>
            <a:endParaRPr lang="en-GB" i="0" dirty="0"/>
          </a:p>
        </p:txBody>
      </p:sp>
      <p:sp>
        <p:nvSpPr>
          <p:cNvPr id="4" name="Slide Number Placeholder 3"/>
          <p:cNvSpPr>
            <a:spLocks noGrp="1"/>
          </p:cNvSpPr>
          <p:nvPr>
            <p:ph type="sldNum" sz="quarter" idx="10"/>
          </p:nvPr>
        </p:nvSpPr>
        <p:spPr/>
        <p:txBody>
          <a:bodyPr/>
          <a:lstStyle/>
          <a:p>
            <a:fld id="{C43C886D-0CC8-C040-92BC-ABE325B3ECC7}" type="slidenum">
              <a:rPr lang="en-US" smtClean="0"/>
              <a:t>40</a:t>
            </a:fld>
            <a:endParaRPr lang="en-US"/>
          </a:p>
        </p:txBody>
      </p:sp>
    </p:spTree>
    <p:extLst>
      <p:ext uri="{BB962C8B-B14F-4D97-AF65-F5344CB8AC3E}">
        <p14:creationId xmlns:p14="http://schemas.microsoft.com/office/powerpoint/2010/main" val="159219922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b="0" i="0" u="none" kern="1200" dirty="0" smtClean="0">
                <a:solidFill>
                  <a:schemeClr val="tx1"/>
                </a:solidFill>
                <a:effectLst/>
                <a:latin typeface="+mn-lt"/>
                <a:ea typeface="+mn-ea"/>
                <a:cs typeface="+mn-cs"/>
              </a:rPr>
              <a:t>17 U.S. Code § 107 - Limitations on exclusive rights: Fair use</a:t>
            </a:r>
          </a:p>
          <a:p>
            <a:r>
              <a:rPr lang="en-ZA" sz="1200" b="0" i="0" u="none" kern="1200" dirty="0" smtClean="0">
                <a:solidFill>
                  <a:schemeClr val="tx1"/>
                </a:solidFill>
                <a:effectLst/>
                <a:latin typeface="+mn-lt"/>
                <a:ea typeface="+mn-ea"/>
                <a:cs typeface="+mn-cs"/>
              </a:rPr>
              <a:t>Notwithstanding the provisions of sections 106 and 106A, the fair use of a copyrighted work, </a:t>
            </a:r>
            <a:r>
              <a:rPr lang="en-ZA" sz="1200" b="0" i="0" u="none" strike="noStrike" kern="1200" dirty="0" smtClean="0">
                <a:solidFill>
                  <a:schemeClr val="tx1"/>
                </a:solidFill>
                <a:effectLst/>
                <a:latin typeface="+mn-lt"/>
                <a:ea typeface="+mn-ea"/>
                <a:cs typeface="+mn-cs"/>
              </a:rPr>
              <a:t>including</a:t>
            </a:r>
            <a:r>
              <a:rPr lang="en-ZA" sz="1200" b="0" i="0" u="none" kern="1200" dirty="0" smtClean="0">
                <a:solidFill>
                  <a:schemeClr val="tx1"/>
                </a:solidFill>
                <a:effectLst/>
                <a:latin typeface="+mn-lt"/>
                <a:ea typeface="+mn-ea"/>
                <a:cs typeface="+mn-cs"/>
              </a:rPr>
              <a:t> such use by reproduction in</a:t>
            </a:r>
            <a:r>
              <a:rPr lang="en-ZA" sz="1200" b="0" i="0" u="none" strike="noStrike" kern="1200" baseline="0" dirty="0" smtClean="0">
                <a:solidFill>
                  <a:schemeClr val="tx1"/>
                </a:solidFill>
                <a:effectLst/>
                <a:latin typeface="+mn-lt"/>
                <a:ea typeface="+mn-ea"/>
                <a:cs typeface="+mn-cs"/>
              </a:rPr>
              <a:t> copies</a:t>
            </a:r>
            <a:r>
              <a:rPr lang="en-ZA" sz="1200" b="0" i="0" u="none" strike="noStrike" kern="1200" dirty="0" smtClean="0">
                <a:solidFill>
                  <a:schemeClr val="tx1"/>
                </a:solidFill>
                <a:effectLst/>
                <a:latin typeface="+mn-lt"/>
                <a:ea typeface="+mn-ea"/>
                <a:cs typeface="+mn-cs"/>
                <a:hlinkClick r:id="rId3"/>
              </a:rPr>
              <a:t> </a:t>
            </a:r>
            <a:r>
              <a:rPr lang="en-ZA" sz="1200" b="0" i="0" u="none" kern="1200" dirty="0" smtClean="0">
                <a:solidFill>
                  <a:schemeClr val="tx1"/>
                </a:solidFill>
                <a:effectLst/>
                <a:latin typeface="+mn-lt"/>
                <a:ea typeface="+mn-ea"/>
                <a:cs typeface="+mn-cs"/>
              </a:rPr>
              <a:t>or </a:t>
            </a:r>
            <a:r>
              <a:rPr lang="en-ZA" sz="1200" b="0" i="0" u="none" kern="1200" dirty="0" err="1" smtClean="0">
                <a:solidFill>
                  <a:schemeClr val="tx1"/>
                </a:solidFill>
                <a:effectLst/>
                <a:latin typeface="+mn-lt"/>
                <a:ea typeface="+mn-ea"/>
                <a:cs typeface="+mn-cs"/>
              </a:rPr>
              <a:t>phonorecords</a:t>
            </a:r>
            <a:r>
              <a:rPr lang="en-ZA" sz="1200" b="0" i="0" u="none" kern="1200" dirty="0" smtClean="0">
                <a:solidFill>
                  <a:schemeClr val="tx1"/>
                </a:solidFill>
                <a:effectLst/>
                <a:latin typeface="+mn-lt"/>
                <a:ea typeface="+mn-ea"/>
                <a:cs typeface="+mn-cs"/>
              </a:rPr>
              <a:t> or by any other means specified by that section, for purposes such as</a:t>
            </a:r>
            <a:r>
              <a:rPr lang="en-ZA" sz="1200" b="0" i="0" u="none" strike="noStrike" kern="1200" dirty="0" smtClean="0">
                <a:solidFill>
                  <a:schemeClr val="tx1"/>
                </a:solidFill>
                <a:effectLst/>
                <a:latin typeface="+mn-lt"/>
                <a:ea typeface="+mn-ea"/>
                <a:cs typeface="+mn-cs"/>
                <a:hlinkClick r:id="rId4"/>
              </a:rPr>
              <a:t> </a:t>
            </a:r>
            <a:r>
              <a:rPr lang="en-ZA" sz="1200" b="0" i="0" u="none" kern="1200" dirty="0" smtClean="0">
                <a:solidFill>
                  <a:schemeClr val="tx1"/>
                </a:solidFill>
                <a:effectLst/>
                <a:latin typeface="+mn-lt"/>
                <a:ea typeface="+mn-ea"/>
                <a:cs typeface="+mn-cs"/>
              </a:rPr>
              <a:t>criticism, comment, news reporting, teaching (including multiple copies</a:t>
            </a:r>
            <a:r>
              <a:rPr lang="en-ZA" sz="1200" b="0" i="0" u="none" strike="noStrike" kern="1200" dirty="0" smtClean="0">
                <a:solidFill>
                  <a:schemeClr val="tx1"/>
                </a:solidFill>
                <a:effectLst/>
                <a:latin typeface="+mn-lt"/>
                <a:ea typeface="+mn-ea"/>
                <a:cs typeface="+mn-cs"/>
                <a:hlinkClick r:id="rId3"/>
              </a:rPr>
              <a:t> </a:t>
            </a:r>
            <a:r>
              <a:rPr lang="en-ZA" sz="1200" b="0" i="0" u="none" kern="1200" dirty="0" smtClean="0">
                <a:solidFill>
                  <a:schemeClr val="tx1"/>
                </a:solidFill>
                <a:effectLst/>
                <a:latin typeface="+mn-lt"/>
                <a:ea typeface="+mn-ea"/>
                <a:cs typeface="+mn-cs"/>
              </a:rPr>
              <a:t>for classroom use), scholarship, or research, is not an infringement of copyright. In determining whether the use made of a work in any particular case is a fair use the factors to be considered shall include—</a:t>
            </a:r>
          </a:p>
          <a:p>
            <a:r>
              <a:rPr lang="en-ZA" sz="1200" b="1" i="0" u="none" kern="1200" dirty="0" smtClean="0">
                <a:solidFill>
                  <a:schemeClr val="tx1"/>
                </a:solidFill>
                <a:effectLst/>
                <a:latin typeface="+mn-lt"/>
                <a:ea typeface="+mn-ea"/>
                <a:cs typeface="+mn-cs"/>
              </a:rPr>
              <a:t>(1)</a:t>
            </a:r>
            <a:r>
              <a:rPr lang="en-ZA" sz="1200" b="0" i="0" u="none" kern="1200" dirty="0" smtClean="0">
                <a:solidFill>
                  <a:schemeClr val="tx1"/>
                </a:solidFill>
                <a:effectLst/>
                <a:latin typeface="+mn-lt"/>
                <a:ea typeface="+mn-ea"/>
                <a:cs typeface="+mn-cs"/>
              </a:rPr>
              <a:t>the purpose and character of the use, including whether such use is of a commercial nature or is for </a:t>
            </a:r>
            <a:r>
              <a:rPr lang="en-ZA" sz="1200" b="0" i="0" u="none" kern="1200" dirty="0" err="1" smtClean="0">
                <a:solidFill>
                  <a:schemeClr val="tx1"/>
                </a:solidFill>
                <a:effectLst/>
                <a:latin typeface="+mn-lt"/>
                <a:ea typeface="+mn-ea"/>
                <a:cs typeface="+mn-cs"/>
              </a:rPr>
              <a:t>nonprofit</a:t>
            </a:r>
            <a:r>
              <a:rPr lang="en-ZA" sz="1200" b="0" i="0" u="none" kern="1200" dirty="0" smtClean="0">
                <a:solidFill>
                  <a:schemeClr val="tx1"/>
                </a:solidFill>
                <a:effectLst/>
                <a:latin typeface="+mn-lt"/>
                <a:ea typeface="+mn-ea"/>
                <a:cs typeface="+mn-cs"/>
              </a:rPr>
              <a:t> educational purposes;</a:t>
            </a:r>
          </a:p>
          <a:p>
            <a:r>
              <a:rPr lang="en-ZA" sz="1200" b="1" i="0" u="none" kern="1200" dirty="0" smtClean="0">
                <a:solidFill>
                  <a:schemeClr val="tx1"/>
                </a:solidFill>
                <a:effectLst/>
                <a:latin typeface="+mn-lt"/>
                <a:ea typeface="+mn-ea"/>
                <a:cs typeface="+mn-cs"/>
              </a:rPr>
              <a:t>(2)</a:t>
            </a:r>
            <a:r>
              <a:rPr lang="en-ZA" sz="1200" b="0" i="0" u="none" kern="1200" dirty="0" smtClean="0">
                <a:solidFill>
                  <a:schemeClr val="tx1"/>
                </a:solidFill>
                <a:effectLst/>
                <a:latin typeface="+mn-lt"/>
                <a:ea typeface="+mn-ea"/>
                <a:cs typeface="+mn-cs"/>
              </a:rPr>
              <a:t>the nature of the copyrighted work;</a:t>
            </a:r>
          </a:p>
          <a:p>
            <a:r>
              <a:rPr lang="en-ZA" sz="1200" b="1" i="0" u="none" kern="1200" dirty="0" smtClean="0">
                <a:solidFill>
                  <a:schemeClr val="tx1"/>
                </a:solidFill>
                <a:effectLst/>
                <a:latin typeface="+mn-lt"/>
                <a:ea typeface="+mn-ea"/>
                <a:cs typeface="+mn-cs"/>
              </a:rPr>
              <a:t>(3)</a:t>
            </a:r>
            <a:r>
              <a:rPr lang="en-ZA" sz="1200" b="0" i="0" u="none" kern="1200" dirty="0" smtClean="0">
                <a:solidFill>
                  <a:schemeClr val="tx1"/>
                </a:solidFill>
                <a:effectLst/>
                <a:latin typeface="+mn-lt"/>
                <a:ea typeface="+mn-ea"/>
                <a:cs typeface="+mn-cs"/>
              </a:rPr>
              <a:t>the amount and substantiality of the portion used in relation to the copyrighted work as a whole; and</a:t>
            </a:r>
          </a:p>
          <a:p>
            <a:r>
              <a:rPr lang="en-ZA" sz="1200" b="1" i="0" u="none" kern="1200" dirty="0" smtClean="0">
                <a:solidFill>
                  <a:schemeClr val="tx1"/>
                </a:solidFill>
                <a:effectLst/>
                <a:latin typeface="+mn-lt"/>
                <a:ea typeface="+mn-ea"/>
                <a:cs typeface="+mn-cs"/>
              </a:rPr>
              <a:t>(4)</a:t>
            </a:r>
            <a:r>
              <a:rPr lang="en-ZA" sz="1200" b="0" i="0" u="none" kern="1200" dirty="0" smtClean="0">
                <a:solidFill>
                  <a:schemeClr val="tx1"/>
                </a:solidFill>
                <a:effectLst/>
                <a:latin typeface="+mn-lt"/>
                <a:ea typeface="+mn-ea"/>
                <a:cs typeface="+mn-cs"/>
              </a:rPr>
              <a:t>the effect of the use upon the potential market for or value of the copyrighted work.</a:t>
            </a:r>
          </a:p>
          <a:p>
            <a:r>
              <a:rPr lang="en-ZA" sz="1200" b="0" i="0" u="none" kern="1200" dirty="0" smtClean="0">
                <a:solidFill>
                  <a:schemeClr val="tx1"/>
                </a:solidFill>
                <a:effectLst/>
                <a:latin typeface="+mn-lt"/>
                <a:ea typeface="+mn-ea"/>
                <a:cs typeface="+mn-cs"/>
              </a:rPr>
              <a:t>The fact that a work is unpublished shall not itself bar a finding of fair use if such finding is made upon consideration of all the above factors.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en-US" i="1" u="none" dirty="0" smtClean="0">
              <a:solidFill>
                <a:schemeClr val="tx1"/>
              </a:solidFill>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i="1" dirty="0" smtClean="0">
                <a:latin typeface="Times New Roman" panose="02020603050405020304" pitchFamily="18" charset="0"/>
                <a:cs typeface="Times New Roman" panose="02020603050405020304" pitchFamily="18" charset="0"/>
              </a:rPr>
              <a:t>Twentieth Century Music Corp. v. Aiken</a:t>
            </a:r>
            <a:r>
              <a:rPr lang="en-US" altLang="en-US" dirty="0" smtClean="0">
                <a:latin typeface="Times New Roman" panose="02020603050405020304" pitchFamily="18" charset="0"/>
                <a:cs typeface="Times New Roman" panose="02020603050405020304" pitchFamily="18" charset="0"/>
              </a:rPr>
              <a:t>, 422 U.S. 151, 156 (1975): “The immediate effect of our copyright law is to secure a fair return for an ‘author’s’ creative labor. But the ultimate aim is, by this incentive, to stimulate artistic creativity for the general public good.”</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i="1" dirty="0" smtClean="0">
                <a:latin typeface="Times New Roman" panose="02020603050405020304" pitchFamily="18" charset="0"/>
              </a:rPr>
              <a:t>Bill Graham Archives v. Dorling Kindersley Ltd.</a:t>
            </a:r>
            <a:r>
              <a:rPr lang="en-US" altLang="en-US" dirty="0" smtClean="0">
                <a:latin typeface="Times New Roman" panose="02020603050405020304" pitchFamily="18" charset="0"/>
              </a:rPr>
              <a:t>, 448 F.3d 605 (2d Cir. 2006): biographical book </a:t>
            </a:r>
            <a:r>
              <a:rPr lang="en-US" altLang="en-US" i="1" dirty="0" smtClean="0">
                <a:latin typeface="Times New Roman" panose="02020603050405020304" pitchFamily="18" charset="0"/>
              </a:rPr>
              <a:t>Grateful Dead: The Illustrated Trip</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i="1" dirty="0" smtClean="0">
                <a:latin typeface="Times New Roman" panose="02020603050405020304" pitchFamily="18" charset="0"/>
                <a:cs typeface="Times New Roman" panose="02020603050405020304" pitchFamily="18" charset="0"/>
              </a:rPr>
              <a:t>Lombardo v. Dr. Seuss Enterprises, L.P.</a:t>
            </a:r>
            <a:r>
              <a:rPr lang="en-US" altLang="en-US" dirty="0" smtClean="0">
                <a:latin typeface="Times New Roman" panose="02020603050405020304" pitchFamily="18" charset="0"/>
                <a:cs typeface="Times New Roman" panose="02020603050405020304" pitchFamily="18" charset="0"/>
              </a:rPr>
              <a:t>, 279 F.Supp.3d 497</a:t>
            </a:r>
            <a:r>
              <a:rPr lang="en-US" altLang="en-US" b="1" dirty="0" smtClean="0"/>
              <a:t> </a:t>
            </a:r>
            <a:r>
              <a:rPr lang="en-US" altLang="en-US" dirty="0" smtClean="0">
                <a:latin typeface="Times New Roman" panose="02020603050405020304" pitchFamily="18" charset="0"/>
                <a:cs typeface="Times New Roman" panose="02020603050405020304" pitchFamily="18" charset="0"/>
              </a:rPr>
              <a:t>(S.D.N.Y. 2017).</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i="1" dirty="0" smtClean="0">
                <a:latin typeface="Times New Roman" panose="02020603050405020304" pitchFamily="18" charset="0"/>
              </a:rPr>
              <a:t>J.D. </a:t>
            </a:r>
            <a:r>
              <a:rPr lang="en-US" altLang="en-US" i="1" dirty="0" smtClean="0">
                <a:latin typeface="Times New Roman" panose="02020603050405020304" pitchFamily="18" charset="0"/>
                <a:cs typeface="Times New Roman" panose="02020603050405020304" pitchFamily="18" charset="0"/>
              </a:rPr>
              <a:t>Salinger v. </a:t>
            </a:r>
            <a:r>
              <a:rPr lang="en-US" altLang="en-US" i="1" dirty="0" err="1" smtClean="0">
                <a:latin typeface="Times New Roman" panose="02020603050405020304" pitchFamily="18" charset="0"/>
                <a:cs typeface="Times New Roman" panose="02020603050405020304" pitchFamily="18" charset="0"/>
              </a:rPr>
              <a:t>Colting</a:t>
            </a:r>
            <a:r>
              <a:rPr lang="en-US" altLang="en-US" dirty="0" smtClean="0">
                <a:latin typeface="Times New Roman" panose="02020603050405020304" pitchFamily="18" charset="0"/>
                <a:cs typeface="Times New Roman" panose="02020603050405020304" pitchFamily="18" charset="0"/>
              </a:rPr>
              <a:t>,</a:t>
            </a:r>
            <a:r>
              <a:rPr lang="en-US" altLang="en-US" i="1" dirty="0" smtClean="0">
                <a:latin typeface="Times New Roman" panose="02020603050405020304" pitchFamily="18" charset="0"/>
                <a:cs typeface="Times New Roman" panose="02020603050405020304" pitchFamily="18" charset="0"/>
              </a:rPr>
              <a:t> </a:t>
            </a:r>
            <a:r>
              <a:rPr lang="en-US" altLang="en-US" dirty="0" smtClean="0">
                <a:latin typeface="Times New Roman" panose="02020603050405020304" pitchFamily="18" charset="0"/>
                <a:cs typeface="Times New Roman" panose="02020603050405020304" pitchFamily="18" charset="0"/>
              </a:rPr>
              <a:t>2009 WL 1916354 (S.D.N.Y.), </a:t>
            </a:r>
            <a:r>
              <a:rPr lang="en-US" altLang="en-US" i="1" dirty="0" smtClean="0">
                <a:latin typeface="Times New Roman" panose="02020603050405020304" pitchFamily="18" charset="0"/>
                <a:cs typeface="Times New Roman" panose="02020603050405020304" pitchFamily="18" charset="0"/>
              </a:rPr>
              <a:t>vacated and remanded on other grounds</a:t>
            </a:r>
            <a:r>
              <a:rPr lang="en-US" altLang="en-US" dirty="0" smtClean="0">
                <a:latin typeface="Times New Roman" panose="02020603050405020304" pitchFamily="18" charset="0"/>
                <a:cs typeface="Times New Roman" panose="02020603050405020304" pitchFamily="18" charset="0"/>
              </a:rPr>
              <a:t> 607 F.3d 68 (2d Cir. 2010).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i="1" dirty="0" smtClean="0">
                <a:latin typeface="Times New Roman" panose="02020603050405020304" pitchFamily="18" charset="0"/>
                <a:cs typeface="Times New Roman" panose="02020603050405020304" pitchFamily="18" charset="0"/>
              </a:rPr>
              <a:t>Penguin Random House LLC v. </a:t>
            </a:r>
            <a:r>
              <a:rPr lang="en-US" altLang="en-US" i="1" dirty="0" err="1" smtClean="0">
                <a:latin typeface="Times New Roman" panose="02020603050405020304" pitchFamily="18" charset="0"/>
                <a:cs typeface="Times New Roman" panose="02020603050405020304" pitchFamily="18" charset="0"/>
              </a:rPr>
              <a:t>Colting</a:t>
            </a:r>
            <a:r>
              <a:rPr lang="en-US" altLang="en-US" dirty="0" smtClean="0">
                <a:latin typeface="Times New Roman" panose="02020603050405020304" pitchFamily="18" charset="0"/>
                <a:cs typeface="Times New Roman" panose="02020603050405020304" pitchFamily="18" charset="0"/>
              </a:rPr>
              <a:t>, 270 F.Supp.3d 736, 748 (S.D.N.Y. 2017).</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i="1" dirty="0" smtClean="0">
                <a:latin typeface="Times New Roman" panose="02020603050405020304" pitchFamily="18" charset="0"/>
                <a:cs typeface="Times New Roman" panose="02020603050405020304" pitchFamily="18" charset="0"/>
              </a:rPr>
              <a:t>Authors Guild, Inc. v. Google, Inc.</a:t>
            </a:r>
            <a:r>
              <a:rPr lang="en-US" altLang="en-US" dirty="0" smtClean="0">
                <a:latin typeface="Times New Roman" panose="02020603050405020304" pitchFamily="18" charset="0"/>
                <a:cs typeface="Times New Roman" panose="02020603050405020304" pitchFamily="18" charset="0"/>
              </a:rPr>
              <a:t>, 804 F.3d 202 (2d Cir. 2015), cert. denied, 136 S. Ct. 1658 (2016</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i="1" dirty="0" smtClean="0">
                <a:latin typeface="Times New Roman" panose="02020603050405020304" pitchFamily="18" charset="0"/>
                <a:cs typeface="Times New Roman" panose="02020603050405020304" pitchFamily="18" charset="0"/>
              </a:rPr>
              <a:t>Oracle America, Inc. v. Google LLC</a:t>
            </a:r>
            <a:r>
              <a:rPr lang="en-US" altLang="en-US" dirty="0" smtClean="0">
                <a:latin typeface="Times New Roman" panose="02020603050405020304" pitchFamily="18" charset="0"/>
                <a:cs typeface="Times New Roman" panose="02020603050405020304" pitchFamily="18" charset="0"/>
              </a:rPr>
              <a:t>, </a:t>
            </a:r>
            <a:r>
              <a:rPr lang="en-US" altLang="en-US" dirty="0" smtClean="0">
                <a:solidFill>
                  <a:srgbClr val="000000"/>
                </a:solidFill>
                <a:latin typeface="Times New Roman" panose="02020603050405020304" pitchFamily="18" charset="0"/>
                <a:cs typeface="Times New Roman" panose="02020603050405020304" pitchFamily="18" charset="0"/>
              </a:rPr>
              <a:t>141 </a:t>
            </a:r>
            <a:r>
              <a:rPr lang="en-US" altLang="en-US" dirty="0" err="1" smtClean="0">
                <a:solidFill>
                  <a:srgbClr val="000000"/>
                </a:solidFill>
                <a:latin typeface="Times New Roman" panose="02020603050405020304" pitchFamily="18" charset="0"/>
                <a:cs typeface="Times New Roman" panose="02020603050405020304" pitchFamily="18" charset="0"/>
              </a:rPr>
              <a:t>S.Ct</a:t>
            </a:r>
            <a:r>
              <a:rPr lang="en-US" altLang="en-US" dirty="0" smtClean="0">
                <a:solidFill>
                  <a:srgbClr val="000000"/>
                </a:solidFill>
                <a:latin typeface="Times New Roman" panose="02020603050405020304" pitchFamily="18" charset="0"/>
                <a:cs typeface="Times New Roman" panose="02020603050405020304" pitchFamily="18" charset="0"/>
              </a:rPr>
              <a:t>. 1183 (2021).</a:t>
            </a:r>
          </a:p>
          <a:p>
            <a:r>
              <a:rPr lang="en-ZA" sz="1200" i="1" kern="1200" dirty="0" smtClean="0">
                <a:solidFill>
                  <a:schemeClr val="tx1"/>
                </a:solidFill>
                <a:effectLst/>
                <a:latin typeface="+mn-lt"/>
                <a:ea typeface="+mn-ea"/>
                <a:cs typeface="+mn-cs"/>
              </a:rPr>
              <a:t>Elvis Presley Enterprises, Inc. v. Passport Video</a:t>
            </a:r>
            <a:r>
              <a:rPr lang="en-ZA" sz="1200" kern="1200" dirty="0" smtClean="0">
                <a:solidFill>
                  <a:schemeClr val="tx1"/>
                </a:solidFill>
                <a:effectLst/>
                <a:latin typeface="+mn-lt"/>
                <a:ea typeface="+mn-ea"/>
                <a:cs typeface="+mn-cs"/>
              </a:rPr>
              <a:t>, 349 F.3d 622 (9th Cir. 2003) </a:t>
            </a:r>
          </a:p>
          <a:p>
            <a:r>
              <a:rPr lang="en-ZA" sz="1200" i="1" kern="1200" dirty="0" smtClean="0">
                <a:solidFill>
                  <a:schemeClr val="tx1"/>
                </a:solidFill>
                <a:effectLst/>
                <a:latin typeface="+mn-lt"/>
                <a:ea typeface="+mn-ea"/>
                <a:cs typeface="+mn-cs"/>
              </a:rPr>
              <a:t>Sofa Entertainment, Inc. v. Dodger Productions, Inc.</a:t>
            </a:r>
            <a:r>
              <a:rPr lang="en-ZA" sz="1200" kern="1200" dirty="0" smtClean="0">
                <a:solidFill>
                  <a:schemeClr val="tx1"/>
                </a:solidFill>
                <a:effectLst/>
                <a:latin typeface="+mn-lt"/>
                <a:ea typeface="+mn-ea"/>
                <a:cs typeface="+mn-cs"/>
              </a:rPr>
              <a:t>, 709 F.3d 1273 (9th Cir. 2013) </a:t>
            </a:r>
          </a:p>
          <a:p>
            <a:r>
              <a:rPr lang="en-ZA" sz="1200" b="0" i="1" kern="1200" dirty="0" smtClean="0">
                <a:solidFill>
                  <a:schemeClr val="tx1"/>
                </a:solidFill>
                <a:effectLst/>
                <a:latin typeface="+mn-lt"/>
                <a:ea typeface="+mn-ea"/>
                <a:cs typeface="+mn-cs"/>
              </a:rPr>
              <a:t>Sandoval v. New Line Cinema Corp., 147 F.3d 215 (2d Cir. 1998)</a:t>
            </a:r>
          </a:p>
          <a:p>
            <a:endParaRPr lang="en-ZA"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Sources:</a:t>
            </a:r>
          </a:p>
          <a:p>
            <a:r>
              <a:rPr lang="en-ZA" sz="1200" kern="1200" dirty="0" smtClean="0">
                <a:solidFill>
                  <a:schemeClr val="tx1"/>
                </a:solidFill>
                <a:effectLst/>
                <a:latin typeface="+mn-lt"/>
                <a:ea typeface="+mn-ea"/>
                <a:cs typeface="+mn-cs"/>
              </a:rPr>
              <a:t>Presentation by Professor Lipinski</a:t>
            </a:r>
          </a:p>
          <a:p>
            <a:r>
              <a:rPr lang="en-ZA" sz="1200" kern="1200" dirty="0" smtClean="0">
                <a:solidFill>
                  <a:schemeClr val="tx1"/>
                </a:solidFill>
                <a:effectLst/>
                <a:latin typeface="+mn-lt"/>
                <a:ea typeface="+mn-ea"/>
                <a:cs typeface="+mn-cs"/>
              </a:rPr>
              <a:t>US Department</a:t>
            </a:r>
            <a:r>
              <a:rPr lang="en-ZA" sz="1200" kern="1200" baseline="0" dirty="0" smtClean="0">
                <a:solidFill>
                  <a:schemeClr val="tx1"/>
                </a:solidFill>
                <a:effectLst/>
                <a:latin typeface="+mn-lt"/>
                <a:ea typeface="+mn-ea"/>
                <a:cs typeface="+mn-cs"/>
              </a:rPr>
              <a:t> of Justice, Office of Legal Counsel, April 30, 19999 – Memorandum for Andrew J </a:t>
            </a:r>
            <a:r>
              <a:rPr lang="en-ZA" sz="1200" kern="1200" baseline="0" dirty="0" err="1" smtClean="0">
                <a:solidFill>
                  <a:schemeClr val="tx1"/>
                </a:solidFill>
                <a:effectLst/>
                <a:latin typeface="+mn-lt"/>
                <a:ea typeface="+mn-ea"/>
                <a:cs typeface="+mn-cs"/>
              </a:rPr>
              <a:t>Pincus</a:t>
            </a:r>
            <a:r>
              <a:rPr lang="en-ZA" sz="1200" kern="1200" baseline="0" dirty="0" smtClean="0">
                <a:solidFill>
                  <a:schemeClr val="tx1"/>
                </a:solidFill>
                <a:effectLst/>
                <a:latin typeface="+mn-lt"/>
                <a:ea typeface="+mn-ea"/>
                <a:cs typeface="+mn-cs"/>
              </a:rPr>
              <a:t>. Referring to Campbell, 510 U.S at 577 (quoting Stewart v </a:t>
            </a:r>
            <a:r>
              <a:rPr lang="en-ZA" sz="1200" kern="1200" baseline="0" dirty="0" err="1" smtClean="0">
                <a:solidFill>
                  <a:schemeClr val="tx1"/>
                </a:solidFill>
                <a:effectLst/>
                <a:latin typeface="+mn-lt"/>
                <a:ea typeface="+mn-ea"/>
                <a:cs typeface="+mn-cs"/>
              </a:rPr>
              <a:t>Abend</a:t>
            </a:r>
            <a:r>
              <a:rPr lang="en-ZA" sz="1200" kern="1200" baseline="0" dirty="0" smtClean="0">
                <a:solidFill>
                  <a:schemeClr val="tx1"/>
                </a:solidFill>
                <a:effectLst/>
                <a:latin typeface="+mn-lt"/>
                <a:ea typeface="+mn-ea"/>
                <a:cs typeface="+mn-cs"/>
              </a:rPr>
              <a:t>, 495 U.S 207, 236 (1990)</a:t>
            </a:r>
            <a:endParaRPr lang="en-ZA"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https://fairuse.stanford.edu/overview/fair-use/four-factors/</a:t>
            </a:r>
          </a:p>
          <a:p>
            <a:r>
              <a:rPr lang="en-ZA" sz="1200" kern="1200" dirty="0" smtClean="0">
                <a:solidFill>
                  <a:schemeClr val="tx1"/>
                </a:solidFill>
                <a:effectLst/>
                <a:latin typeface="+mn-lt"/>
                <a:ea typeface="+mn-ea"/>
                <a:cs typeface="+mn-cs"/>
              </a:rPr>
              <a:t>https://fairuse.stanford.edu/overview/fair-use/cases/</a:t>
            </a:r>
          </a:p>
          <a:p>
            <a:r>
              <a:rPr lang="en-ZA" sz="1200" kern="1200" dirty="0" smtClean="0">
                <a:solidFill>
                  <a:schemeClr val="tx1"/>
                </a:solidFill>
                <a:effectLst/>
                <a:latin typeface="+mn-lt"/>
                <a:ea typeface="+mn-ea"/>
                <a:cs typeface="+mn-cs"/>
              </a:rPr>
              <a:t>Index: https://www.copyright.gov/fair-use/</a:t>
            </a:r>
          </a:p>
          <a:p>
            <a:endParaRPr lang="en-GB" dirty="0"/>
          </a:p>
        </p:txBody>
      </p:sp>
      <p:sp>
        <p:nvSpPr>
          <p:cNvPr id="4" name="Slide Number Placeholder 3"/>
          <p:cNvSpPr>
            <a:spLocks noGrp="1"/>
          </p:cNvSpPr>
          <p:nvPr>
            <p:ph type="sldNum" sz="quarter" idx="10"/>
          </p:nvPr>
        </p:nvSpPr>
        <p:spPr/>
        <p:txBody>
          <a:bodyPr/>
          <a:lstStyle/>
          <a:p>
            <a:fld id="{C43C886D-0CC8-C040-92BC-ABE325B3ECC7}" type="slidenum">
              <a:rPr lang="en-US" smtClean="0"/>
              <a:t>41</a:t>
            </a:fld>
            <a:endParaRPr lang="en-US"/>
          </a:p>
        </p:txBody>
      </p:sp>
    </p:spTree>
    <p:extLst>
      <p:ext uri="{BB962C8B-B14F-4D97-AF65-F5344CB8AC3E}">
        <p14:creationId xmlns:p14="http://schemas.microsoft.com/office/powerpoint/2010/main" val="421756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b="1" i="0" u="none" strike="noStrike" kern="1200" baseline="0" dirty="0" smtClean="0">
                <a:solidFill>
                  <a:schemeClr val="tx1"/>
                </a:solidFill>
                <a:latin typeface="+mn-lt"/>
                <a:ea typeface="+mn-ea"/>
                <a:cs typeface="+mn-cs"/>
              </a:rPr>
              <a:t>Constitution, section 79</a:t>
            </a:r>
          </a:p>
          <a:p>
            <a:r>
              <a:rPr lang="en-ZA" sz="1200" b="1" i="0" u="none" strike="noStrike" kern="1200" baseline="0" dirty="0" smtClean="0">
                <a:solidFill>
                  <a:schemeClr val="tx1"/>
                </a:solidFill>
                <a:latin typeface="+mn-lt"/>
                <a:ea typeface="+mn-ea"/>
                <a:cs typeface="+mn-cs"/>
              </a:rPr>
              <a:t>Assent to Bills</a:t>
            </a:r>
          </a:p>
          <a:p>
            <a:r>
              <a:rPr lang="en-ZA" sz="1200" b="0" i="0" u="none" strike="noStrike" kern="1200" baseline="0" dirty="0" smtClean="0">
                <a:solidFill>
                  <a:schemeClr val="tx1"/>
                </a:solidFill>
                <a:latin typeface="+mn-lt"/>
                <a:ea typeface="+mn-ea"/>
                <a:cs typeface="+mn-cs"/>
              </a:rPr>
              <a:t>(1) The President must either assent to and sign a Bill passed in terms of this Chapter or, if the President has reservations about the constitutionality of the Bill, refer it back to the National Assembly for </a:t>
            </a:r>
            <a:r>
              <a:rPr lang="en-GB" sz="1200" b="0" i="0" u="none" strike="noStrike" kern="1200" baseline="0" dirty="0" smtClean="0">
                <a:solidFill>
                  <a:schemeClr val="tx1"/>
                </a:solidFill>
                <a:latin typeface="+mn-lt"/>
                <a:ea typeface="+mn-ea"/>
                <a:cs typeface="+mn-cs"/>
              </a:rPr>
              <a:t>reconsideration.</a:t>
            </a:r>
          </a:p>
          <a:p>
            <a:r>
              <a:rPr lang="en-ZA" sz="1200" b="0" i="0" u="none" strike="noStrike" kern="1200" baseline="0" dirty="0" smtClean="0">
                <a:solidFill>
                  <a:schemeClr val="tx1"/>
                </a:solidFill>
                <a:latin typeface="+mn-lt"/>
                <a:ea typeface="+mn-ea"/>
                <a:cs typeface="+mn-cs"/>
              </a:rPr>
              <a:t>(2) The joint rules and orders must provide for the procedure for the reconsideration of a Bill by the National Assembly and the participation of the National Council of Provinces in the process.</a:t>
            </a:r>
          </a:p>
          <a:p>
            <a:r>
              <a:rPr lang="en-ZA" sz="1200" b="0" i="0" u="none" strike="noStrike" kern="1200" baseline="0" dirty="0" smtClean="0">
                <a:solidFill>
                  <a:schemeClr val="tx1"/>
                </a:solidFill>
                <a:latin typeface="+mn-lt"/>
                <a:ea typeface="+mn-ea"/>
                <a:cs typeface="+mn-cs"/>
              </a:rPr>
              <a:t>(3) The National Council of Provinces must participate in the reconsideration of a Bill that the President has referred back to the National Assembly if—</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a</a:t>
            </a:r>
            <a:r>
              <a:rPr lang="en-ZA" sz="1200" b="0" i="0" u="none" strike="noStrike" kern="1200" baseline="0" dirty="0" smtClean="0">
                <a:solidFill>
                  <a:schemeClr val="tx1"/>
                </a:solidFill>
                <a:latin typeface="+mn-lt"/>
                <a:ea typeface="+mn-ea"/>
                <a:cs typeface="+mn-cs"/>
              </a:rPr>
              <a:t>) the President’s reservations about the constitutionality of the Bill relate to a procedural matter that </a:t>
            </a:r>
            <a:r>
              <a:rPr lang="en-GB" sz="1200" b="0" i="0" u="none" strike="noStrike" kern="1200" baseline="0" dirty="0" smtClean="0">
                <a:solidFill>
                  <a:schemeClr val="tx1"/>
                </a:solidFill>
                <a:latin typeface="+mn-lt"/>
                <a:ea typeface="+mn-ea"/>
                <a:cs typeface="+mn-cs"/>
              </a:rPr>
              <a:t>involves the Council; or</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b</a:t>
            </a:r>
            <a:r>
              <a:rPr lang="en-ZA" sz="1200" b="0" i="0" u="none" strike="noStrike" kern="1200" baseline="0" dirty="0" smtClean="0">
                <a:solidFill>
                  <a:schemeClr val="tx1"/>
                </a:solidFill>
                <a:latin typeface="+mn-lt"/>
                <a:ea typeface="+mn-ea"/>
                <a:cs typeface="+mn-cs"/>
              </a:rPr>
              <a:t>) section 74 (1), (2) or (3) (</a:t>
            </a:r>
            <a:r>
              <a:rPr lang="en-ZA" sz="1200" b="0" i="1" u="none" strike="noStrike" kern="1200" baseline="0" dirty="0" smtClean="0">
                <a:solidFill>
                  <a:schemeClr val="tx1"/>
                </a:solidFill>
                <a:latin typeface="+mn-lt"/>
                <a:ea typeface="+mn-ea"/>
                <a:cs typeface="+mn-cs"/>
              </a:rPr>
              <a:t>b</a:t>
            </a:r>
            <a:r>
              <a:rPr lang="en-ZA" sz="1200" b="0" i="0" u="none" strike="noStrike" kern="1200" baseline="0" dirty="0" smtClean="0">
                <a:solidFill>
                  <a:schemeClr val="tx1"/>
                </a:solidFill>
                <a:latin typeface="+mn-lt"/>
                <a:ea typeface="+mn-ea"/>
                <a:cs typeface="+mn-cs"/>
              </a:rPr>
              <a:t>) or 76 was applicable in the passing of the Bill.</a:t>
            </a:r>
          </a:p>
          <a:p>
            <a:r>
              <a:rPr lang="en-ZA" sz="1200" b="0" i="0" u="none" strike="noStrike" kern="1200" baseline="0" dirty="0" smtClean="0">
                <a:solidFill>
                  <a:schemeClr val="tx1"/>
                </a:solidFill>
                <a:latin typeface="+mn-lt"/>
                <a:ea typeface="+mn-ea"/>
                <a:cs typeface="+mn-cs"/>
              </a:rPr>
              <a:t>(4) If, after reconsideration, a Bill fully accommodates the President’s reservations, the President must assent to and sign the Bill; if not, the President must either—</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a</a:t>
            </a:r>
            <a:r>
              <a:rPr lang="en-ZA" sz="1200" b="0" i="0" u="none" strike="noStrike" kern="1200" baseline="0" dirty="0" smtClean="0">
                <a:solidFill>
                  <a:schemeClr val="tx1"/>
                </a:solidFill>
                <a:latin typeface="+mn-lt"/>
                <a:ea typeface="+mn-ea"/>
                <a:cs typeface="+mn-cs"/>
              </a:rPr>
              <a:t>) assent to and sign the Bill; or</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b</a:t>
            </a:r>
            <a:r>
              <a:rPr lang="en-ZA" sz="1200" b="0" i="0" u="none" strike="noStrike" kern="1200" baseline="0" dirty="0" smtClean="0">
                <a:solidFill>
                  <a:schemeClr val="tx1"/>
                </a:solidFill>
                <a:latin typeface="+mn-lt"/>
                <a:ea typeface="+mn-ea"/>
                <a:cs typeface="+mn-cs"/>
              </a:rPr>
              <a:t>) refer it to the Constitutional Court for a decision on its constitutionality.</a:t>
            </a:r>
          </a:p>
          <a:p>
            <a:r>
              <a:rPr lang="en-ZA" sz="1200" b="0" i="0" u="none" strike="noStrike" kern="1200" baseline="0" dirty="0" smtClean="0">
                <a:solidFill>
                  <a:schemeClr val="tx1"/>
                </a:solidFill>
                <a:latin typeface="+mn-lt"/>
                <a:ea typeface="+mn-ea"/>
                <a:cs typeface="+mn-cs"/>
              </a:rPr>
              <a:t>(5) If the Constitutional Court decides that the Bill is constitutional, the President must assent to and sign it.</a:t>
            </a:r>
          </a:p>
          <a:p>
            <a:endParaRPr lang="en-US" sz="1200" b="0" i="0" u="none" strike="noStrike"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Joint Rule 203(2)(a) prescribes that the Committee (6</a:t>
            </a:r>
            <a:r>
              <a:rPr lang="en-GB" sz="1200" kern="1200" baseline="30000" dirty="0" smtClean="0">
                <a:solidFill>
                  <a:schemeClr val="tx1"/>
                </a:solidFill>
                <a:effectLst/>
                <a:latin typeface="+mn-lt"/>
                <a:ea typeface="+mn-ea"/>
                <a:cs typeface="+mn-cs"/>
              </a:rPr>
              <a:t>th</a:t>
            </a:r>
            <a:r>
              <a:rPr lang="en-GB" sz="1200" kern="1200" dirty="0" smtClean="0">
                <a:solidFill>
                  <a:schemeClr val="tx1"/>
                </a:solidFill>
                <a:effectLst/>
                <a:latin typeface="+mn-lt"/>
                <a:ea typeface="+mn-ea"/>
                <a:cs typeface="+mn-cs"/>
              </a:rPr>
              <a:t>) must confine itself to the President’s reservations. This means that a committee may not consider aspects of the Bill that are not directly connected to reservations of the President. It is not clear which clauses of the Bills must be considered by the Committee (6</a:t>
            </a:r>
            <a:r>
              <a:rPr lang="en-GB" sz="1200" kern="1200" baseline="30000" dirty="0" smtClean="0">
                <a:solidFill>
                  <a:schemeClr val="tx1"/>
                </a:solidFill>
                <a:effectLst/>
                <a:latin typeface="+mn-lt"/>
                <a:ea typeface="+mn-ea"/>
                <a:cs typeface="+mn-cs"/>
              </a:rPr>
              <a:t>th</a:t>
            </a:r>
            <a:r>
              <a:rPr lang="en-GB" sz="1200" kern="1200" dirty="0" smtClean="0">
                <a:solidFill>
                  <a:schemeClr val="tx1"/>
                </a:solidFill>
                <a:effectLst/>
                <a:latin typeface="+mn-lt"/>
                <a:ea typeface="+mn-ea"/>
                <a:cs typeface="+mn-cs"/>
              </a:rPr>
              <a:t>) as the referral letter by the President in the discussion of his concerns, as opposed to the last paragraphs under the heading “Referral”, differ. The NA table may be requested to advise on this.</a:t>
            </a:r>
            <a:endParaRPr lang="en-ZA"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t>4</a:t>
            </a:fld>
            <a:endParaRPr lang="en-GB" dirty="0"/>
          </a:p>
        </p:txBody>
      </p:sp>
    </p:spTree>
    <p:extLst>
      <p:ext uri="{BB962C8B-B14F-4D97-AF65-F5344CB8AC3E}">
        <p14:creationId xmlns:p14="http://schemas.microsoft.com/office/powerpoint/2010/main" val="3386990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smtClean="0"/>
              <a:t>Arbitrary deprivation</a:t>
            </a:r>
          </a:p>
          <a:p>
            <a:pPr lvl="0"/>
            <a:r>
              <a:rPr lang="en-GB" sz="1200" kern="1200" dirty="0" smtClean="0">
                <a:solidFill>
                  <a:schemeClr val="tx1"/>
                </a:solidFill>
                <a:effectLst/>
                <a:latin typeface="+mn-lt"/>
                <a:ea typeface="+mn-ea"/>
                <a:cs typeface="+mn-cs"/>
              </a:rPr>
              <a:t>OCSLA opinion: “</a:t>
            </a:r>
            <a:r>
              <a:rPr lang="en-ZA" sz="1200" kern="1200" dirty="0" smtClean="0">
                <a:solidFill>
                  <a:schemeClr val="tx1"/>
                </a:solidFill>
                <a:effectLst/>
                <a:latin typeface="+mn-lt"/>
                <a:ea typeface="+mn-ea"/>
                <a:cs typeface="+mn-cs"/>
              </a:rPr>
              <a:t>Multilateral agreements have always permitted countries the policy space to move in, regarding matters pertaining to public interest. These clauses have been deliberated on at length.  </a:t>
            </a:r>
            <a:r>
              <a:rPr lang="en-ZA" sz="1200" u="sng" kern="1200" dirty="0" smtClean="0">
                <a:solidFill>
                  <a:schemeClr val="tx1"/>
                </a:solidFill>
                <a:effectLst/>
                <a:latin typeface="+mn-lt"/>
                <a:ea typeface="+mn-ea"/>
                <a:cs typeface="+mn-cs"/>
              </a:rPr>
              <a:t>We must note that the South African Copyright law has always had some form of a limitation or exception from copyright infringement. The exceptions created in the Bill </a:t>
            </a:r>
            <a:r>
              <a:rPr lang="en-ZA" sz="1200" i="1" u="sng" kern="1200" dirty="0" smtClean="0">
                <a:solidFill>
                  <a:schemeClr val="tx1"/>
                </a:solidFill>
                <a:effectLst/>
                <a:latin typeface="+mn-lt"/>
                <a:ea typeface="+mn-ea"/>
                <a:cs typeface="+mn-cs"/>
              </a:rPr>
              <a:t>(</a:t>
            </a:r>
            <a:r>
              <a:rPr lang="en-GB" sz="1200" i="1" u="sng" kern="1200" dirty="0" smtClean="0">
                <a:solidFill>
                  <a:schemeClr val="tx1"/>
                </a:solidFill>
                <a:effectLst/>
                <a:latin typeface="+mn-lt"/>
                <a:ea typeface="+mn-ea"/>
                <a:cs typeface="+mn-cs"/>
              </a:rPr>
              <a:t>Copyright AB</a:t>
            </a:r>
            <a:r>
              <a:rPr lang="en-ZA" sz="1200" i="1" u="sng" kern="1200" dirty="0" smtClean="0">
                <a:solidFill>
                  <a:schemeClr val="tx1"/>
                </a:solidFill>
                <a:effectLst/>
                <a:latin typeface="+mn-lt"/>
                <a:ea typeface="+mn-ea"/>
                <a:cs typeface="+mn-cs"/>
              </a:rPr>
              <a:t>)</a:t>
            </a:r>
            <a:r>
              <a:rPr lang="en-ZA" sz="1200" u="sng" kern="1200" dirty="0" smtClean="0">
                <a:solidFill>
                  <a:schemeClr val="tx1"/>
                </a:solidFill>
                <a:effectLst/>
                <a:latin typeface="+mn-lt"/>
                <a:ea typeface="+mn-ea"/>
                <a:cs typeface="+mn-cs"/>
              </a:rPr>
              <a:t> are not new to international best practice or multilateral fora.</a:t>
            </a:r>
            <a:r>
              <a:rPr lang="en-ZA" sz="1200" kern="1200" dirty="0" smtClean="0">
                <a:solidFill>
                  <a:schemeClr val="tx1"/>
                </a:solidFill>
                <a:effectLst/>
                <a:latin typeface="+mn-lt"/>
                <a:ea typeface="+mn-ea"/>
                <a:cs typeface="+mn-cs"/>
              </a:rPr>
              <a:t> </a:t>
            </a:r>
            <a:r>
              <a:rPr lang="en-ZA" sz="1200" u="sng" kern="1200" dirty="0" smtClean="0">
                <a:solidFill>
                  <a:schemeClr val="tx1"/>
                </a:solidFill>
                <a:effectLst/>
                <a:latin typeface="+mn-lt"/>
                <a:ea typeface="+mn-ea"/>
                <a:cs typeface="+mn-cs"/>
              </a:rPr>
              <a:t>They furthermore relate to matters that are clearly of public interest and are for non-commercial purposes.</a:t>
            </a:r>
            <a:r>
              <a:rPr lang="en-ZA" sz="1200" kern="1200" dirty="0" smtClean="0">
                <a:solidFill>
                  <a:schemeClr val="tx1"/>
                </a:solidFill>
                <a:effectLst/>
                <a:latin typeface="+mn-lt"/>
                <a:ea typeface="+mn-ea"/>
                <a:cs typeface="+mn-cs"/>
              </a:rPr>
              <a:t> </a:t>
            </a:r>
          </a:p>
          <a:p>
            <a:pPr lvl="0"/>
            <a:endParaRPr lang="en-ZA"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i="0" kern="1200" dirty="0" smtClean="0">
                <a:solidFill>
                  <a:schemeClr val="tx1"/>
                </a:solidFill>
                <a:effectLst/>
                <a:latin typeface="+mn-lt"/>
                <a:ea typeface="+mn-ea"/>
                <a:cs typeface="+mn-cs"/>
              </a:rPr>
              <a:t>Laugh It Off Promotions CC v South African Breweries International (Finance) BV t/a Sabmark International and Another (CCT42/04) [2005] ZACC 7; 2006 (1) SA 144 (CC); 2005 (8) BCLR 743 (CC) (27 May 2005)</a:t>
            </a:r>
          </a:p>
          <a:p>
            <a:pPr lvl="0"/>
            <a:endParaRPr lang="en-ZA" sz="1200" kern="1200" dirty="0" smtClean="0">
              <a:solidFill>
                <a:schemeClr val="tx1"/>
              </a:solidFill>
              <a:effectLst/>
              <a:latin typeface="+mn-lt"/>
              <a:ea typeface="+mn-ea"/>
              <a:cs typeface="+mn-cs"/>
            </a:endParaRPr>
          </a:p>
          <a:p>
            <a:pPr lvl="0"/>
            <a:r>
              <a:rPr lang="en-ZA" sz="1200" b="1" kern="1200" dirty="0" smtClean="0">
                <a:solidFill>
                  <a:schemeClr val="tx1"/>
                </a:solidFill>
                <a:effectLst/>
                <a:latin typeface="+mn-lt"/>
                <a:ea typeface="+mn-ea"/>
                <a:cs typeface="+mn-cs"/>
              </a:rPr>
              <a:t>Clause 12A(b) and (c):</a:t>
            </a:r>
          </a:p>
          <a:p>
            <a:r>
              <a:rPr lang="en-ZA" sz="1200" b="0" i="1" u="none" strike="noStrike" kern="1200" baseline="0" dirty="0" smtClean="0">
                <a:solidFill>
                  <a:schemeClr val="tx1"/>
                </a:solidFill>
                <a:latin typeface="+mn-lt"/>
                <a:ea typeface="+mn-ea"/>
                <a:cs typeface="+mn-cs"/>
              </a:rPr>
              <a:t>(b) </a:t>
            </a:r>
            <a:r>
              <a:rPr lang="en-ZA" sz="1200" b="0" i="0" u="none" strike="noStrike" kern="1200" baseline="0" dirty="0" smtClean="0">
                <a:solidFill>
                  <a:schemeClr val="tx1"/>
                </a:solidFill>
                <a:latin typeface="+mn-lt"/>
                <a:ea typeface="+mn-ea"/>
                <a:cs typeface="+mn-cs"/>
              </a:rPr>
              <a:t>In determining whether an act done in relation to a work constitutes fair use, all relevant factors shall be taken into account, including but not </a:t>
            </a:r>
            <a:r>
              <a:rPr lang="en-GB" sz="1200" b="0" i="0" u="none" strike="noStrike" kern="1200" baseline="0" dirty="0" smtClean="0">
                <a:solidFill>
                  <a:schemeClr val="tx1"/>
                </a:solidFill>
                <a:latin typeface="+mn-lt"/>
                <a:ea typeface="+mn-ea"/>
                <a:cs typeface="+mn-cs"/>
              </a:rPr>
              <a:t>limited to—</a:t>
            </a:r>
          </a:p>
          <a:p>
            <a:pPr marL="285750" indent="-285750">
              <a:buAutoNum type="romanLcParenBoth"/>
            </a:pPr>
            <a:r>
              <a:rPr lang="en-ZA" sz="1200" b="0" i="0" u="none" strike="noStrike" kern="1200" baseline="0" dirty="0" smtClean="0">
                <a:solidFill>
                  <a:schemeClr val="tx1"/>
                </a:solidFill>
                <a:latin typeface="+mn-lt"/>
                <a:ea typeface="+mn-ea"/>
                <a:cs typeface="+mn-cs"/>
              </a:rPr>
              <a:t>the nature of the work in question;</a:t>
            </a:r>
          </a:p>
          <a:p>
            <a:pPr marL="285750" indent="-285750">
              <a:buAutoNum type="romanLcParenBoth"/>
            </a:pPr>
            <a:r>
              <a:rPr lang="en-ZA" sz="1200" b="0" i="0" u="none" strike="noStrike" kern="1200" baseline="0" dirty="0" smtClean="0">
                <a:solidFill>
                  <a:schemeClr val="tx1"/>
                </a:solidFill>
                <a:latin typeface="+mn-lt"/>
                <a:ea typeface="+mn-ea"/>
                <a:cs typeface="+mn-cs"/>
              </a:rPr>
              <a:t>the amount and substantiality of the part of the work affected by the act in relation to the whole of the work;</a:t>
            </a:r>
          </a:p>
          <a:p>
            <a:pPr marL="285750" indent="-285750">
              <a:buAutoNum type="romanLcParenBoth"/>
            </a:pPr>
            <a:r>
              <a:rPr lang="en-ZA" sz="1200" b="0" i="0" u="none" strike="noStrike" kern="1200" baseline="0" dirty="0" smtClean="0">
                <a:solidFill>
                  <a:schemeClr val="tx1"/>
                </a:solidFill>
                <a:latin typeface="+mn-lt"/>
                <a:ea typeface="+mn-ea"/>
                <a:cs typeface="+mn-cs"/>
              </a:rPr>
              <a:t>the purpose and character of the use, including whether—</a:t>
            </a:r>
          </a:p>
          <a:p>
            <a:r>
              <a:rPr lang="en-ZA" sz="1200" b="0" i="1" u="none" strike="noStrike" kern="1200" baseline="0" dirty="0" smtClean="0">
                <a:solidFill>
                  <a:schemeClr val="tx1"/>
                </a:solidFill>
                <a:latin typeface="+mn-lt"/>
                <a:ea typeface="+mn-ea"/>
                <a:cs typeface="+mn-cs"/>
              </a:rPr>
              <a:t>	(aa) </a:t>
            </a:r>
            <a:r>
              <a:rPr lang="en-ZA" sz="1200" b="0" i="0" u="none" strike="noStrike" kern="1200" baseline="0" dirty="0" smtClean="0">
                <a:solidFill>
                  <a:schemeClr val="tx1"/>
                </a:solidFill>
                <a:latin typeface="+mn-lt"/>
                <a:ea typeface="+mn-ea"/>
                <a:cs typeface="+mn-cs"/>
              </a:rPr>
              <a:t>such use serves a purpose different from that of the work </a:t>
            </a:r>
            <a:r>
              <a:rPr lang="en-GB" sz="1200" b="0" i="0" u="none" strike="noStrike" kern="1200" baseline="0" dirty="0" smtClean="0">
                <a:solidFill>
                  <a:schemeClr val="tx1"/>
                </a:solidFill>
                <a:latin typeface="+mn-lt"/>
                <a:ea typeface="+mn-ea"/>
                <a:cs typeface="+mn-cs"/>
              </a:rPr>
              <a:t>affected; and</a:t>
            </a:r>
          </a:p>
          <a:p>
            <a:r>
              <a:rPr lang="en-ZA" sz="1200" b="0" i="1" u="none" strike="noStrike" kern="1200" baseline="0" dirty="0" smtClean="0">
                <a:solidFill>
                  <a:schemeClr val="tx1"/>
                </a:solidFill>
                <a:latin typeface="+mn-lt"/>
                <a:ea typeface="+mn-ea"/>
                <a:cs typeface="+mn-cs"/>
              </a:rPr>
              <a:t>	(bb) </a:t>
            </a:r>
            <a:r>
              <a:rPr lang="en-ZA" sz="1200" b="0" i="0" u="none" strike="noStrike" kern="1200" baseline="0" dirty="0" smtClean="0">
                <a:solidFill>
                  <a:schemeClr val="tx1"/>
                </a:solidFill>
                <a:latin typeface="+mn-lt"/>
                <a:ea typeface="+mn-ea"/>
                <a:cs typeface="+mn-cs"/>
              </a:rPr>
              <a:t>it is of a commercial nature or for non-profit research, library or </a:t>
            </a:r>
            <a:r>
              <a:rPr lang="en-GB" sz="1200" b="0" i="0" u="none" strike="noStrike" kern="1200" baseline="0" dirty="0" smtClean="0">
                <a:solidFill>
                  <a:schemeClr val="tx1"/>
                </a:solidFill>
                <a:latin typeface="+mn-lt"/>
                <a:ea typeface="+mn-ea"/>
                <a:cs typeface="+mn-cs"/>
              </a:rPr>
              <a:t>educational purposes; and</a:t>
            </a:r>
          </a:p>
          <a:p>
            <a:pPr marL="285750" indent="-285750">
              <a:buAutoNum type="romanLcParenBoth" startAt="4"/>
            </a:pPr>
            <a:r>
              <a:rPr lang="en-ZA" sz="1200" b="0" i="0" u="none" strike="noStrike" kern="1200" baseline="0" dirty="0" smtClean="0">
                <a:solidFill>
                  <a:schemeClr val="tx1"/>
                </a:solidFill>
                <a:latin typeface="+mn-lt"/>
                <a:ea typeface="+mn-ea"/>
                <a:cs typeface="+mn-cs"/>
              </a:rPr>
              <a:t>the substitution effect of the act upon the potential market for the work </a:t>
            </a:r>
            <a:r>
              <a:rPr lang="en-GB" sz="1200" b="0" i="0" u="none" strike="noStrike" kern="1200" baseline="0" dirty="0" smtClean="0">
                <a:solidFill>
                  <a:schemeClr val="tx1"/>
                </a:solidFill>
                <a:latin typeface="+mn-lt"/>
                <a:ea typeface="+mn-ea"/>
                <a:cs typeface="+mn-cs"/>
              </a:rPr>
              <a:t>in question.</a:t>
            </a:r>
          </a:p>
          <a:p>
            <a:r>
              <a:rPr lang="en-ZA" sz="1200" b="0" i="1" u="none" strike="noStrike" kern="1200" baseline="0" dirty="0" smtClean="0">
                <a:solidFill>
                  <a:schemeClr val="tx1"/>
                </a:solidFill>
                <a:latin typeface="+mn-lt"/>
                <a:ea typeface="+mn-ea"/>
                <a:cs typeface="+mn-cs"/>
              </a:rPr>
              <a:t>(c) </a:t>
            </a:r>
            <a:r>
              <a:rPr lang="en-ZA" sz="1200" b="0" i="0" u="none" strike="noStrike" kern="1200" baseline="0" dirty="0" smtClean="0">
                <a:solidFill>
                  <a:schemeClr val="tx1"/>
                </a:solidFill>
                <a:latin typeface="+mn-lt"/>
                <a:ea typeface="+mn-ea"/>
                <a:cs typeface="+mn-cs"/>
              </a:rPr>
              <a:t>For the purposes of paragraphs </a:t>
            </a:r>
            <a:r>
              <a:rPr lang="en-ZA" sz="1200" b="0" i="1" u="none" strike="noStrike" kern="1200" baseline="0" dirty="0" smtClean="0">
                <a:solidFill>
                  <a:schemeClr val="tx1"/>
                </a:solidFill>
                <a:latin typeface="+mn-lt"/>
                <a:ea typeface="+mn-ea"/>
                <a:cs typeface="+mn-cs"/>
              </a:rPr>
              <a:t>(a) </a:t>
            </a:r>
            <a:r>
              <a:rPr lang="en-ZA" sz="1200" b="0" i="0" u="none" strike="noStrike" kern="1200" baseline="0" dirty="0" smtClean="0">
                <a:solidFill>
                  <a:schemeClr val="tx1"/>
                </a:solidFill>
                <a:latin typeface="+mn-lt"/>
                <a:ea typeface="+mn-ea"/>
                <a:cs typeface="+mn-cs"/>
              </a:rPr>
              <a:t>and </a:t>
            </a:r>
            <a:r>
              <a:rPr lang="en-ZA" sz="1200" b="0" i="1" u="none" strike="noStrike" kern="1200" baseline="0" dirty="0" smtClean="0">
                <a:solidFill>
                  <a:schemeClr val="tx1"/>
                </a:solidFill>
                <a:latin typeface="+mn-lt"/>
                <a:ea typeface="+mn-ea"/>
                <a:cs typeface="+mn-cs"/>
              </a:rPr>
              <a:t>(b) </a:t>
            </a:r>
            <a:r>
              <a:rPr lang="en-ZA" sz="1200" b="0" i="0" u="none" strike="noStrike" kern="1200" baseline="0" dirty="0" smtClean="0">
                <a:solidFill>
                  <a:schemeClr val="tx1"/>
                </a:solidFill>
                <a:latin typeface="+mn-lt"/>
                <a:ea typeface="+mn-ea"/>
                <a:cs typeface="+mn-cs"/>
              </a:rPr>
              <a:t>the source and the name of the author shall be mentioned.</a:t>
            </a:r>
            <a:r>
              <a:rPr lang="en-ZA"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b="1" kern="1200" dirty="0" smtClean="0">
                <a:solidFill>
                  <a:schemeClr val="tx1"/>
                </a:solidFill>
                <a:effectLst/>
                <a:latin typeface="+mn-lt"/>
                <a:ea typeface="+mn-ea"/>
                <a:cs typeface="+mn-cs"/>
              </a:rPr>
              <a:t>Section 12B(1)(a)(i), 12B(1)(c), 12B(1)(e)(i), 12B(1)(f)</a:t>
            </a:r>
          </a:p>
          <a:p>
            <a:r>
              <a:rPr lang="en-ZA" sz="1200" b="1" i="0" u="none" strike="noStrike" kern="1200" baseline="0" dirty="0" smtClean="0">
                <a:solidFill>
                  <a:schemeClr val="tx1"/>
                </a:solidFill>
                <a:latin typeface="+mn-lt"/>
                <a:ea typeface="+mn-ea"/>
                <a:cs typeface="+mn-cs"/>
              </a:rPr>
              <a:t>12B. </a:t>
            </a:r>
            <a:r>
              <a:rPr lang="en-ZA" sz="1200" b="0" i="0" u="none" strike="noStrike" kern="1200" baseline="0" dirty="0" smtClean="0">
                <a:solidFill>
                  <a:schemeClr val="tx1"/>
                </a:solidFill>
                <a:latin typeface="+mn-lt"/>
                <a:ea typeface="+mn-ea"/>
                <a:cs typeface="+mn-cs"/>
              </a:rPr>
              <a:t>(1) Copyright in a work shall not be infringed by any of the </a:t>
            </a:r>
            <a:r>
              <a:rPr lang="en-GB" sz="1200" b="0" i="0" u="none" strike="noStrike" kern="1200" baseline="0" dirty="0" smtClean="0">
                <a:solidFill>
                  <a:schemeClr val="tx1"/>
                </a:solidFill>
                <a:latin typeface="+mn-lt"/>
                <a:ea typeface="+mn-ea"/>
                <a:cs typeface="+mn-cs"/>
              </a:rPr>
              <a:t>following acts:</a:t>
            </a:r>
          </a:p>
          <a:p>
            <a:r>
              <a:rPr lang="en-ZA" sz="1200" b="0" i="1" u="none" strike="noStrike" kern="1200" baseline="0" dirty="0" smtClean="0">
                <a:solidFill>
                  <a:schemeClr val="tx1"/>
                </a:solidFill>
                <a:latin typeface="+mn-lt"/>
                <a:ea typeface="+mn-ea"/>
                <a:cs typeface="+mn-cs"/>
              </a:rPr>
              <a:t>(a) </a:t>
            </a:r>
            <a:r>
              <a:rPr lang="en-ZA" sz="1200" b="0" i="0" u="none" strike="noStrike" kern="1200" baseline="0" dirty="0" smtClean="0">
                <a:solidFill>
                  <a:schemeClr val="tx1"/>
                </a:solidFill>
                <a:latin typeface="+mn-lt"/>
                <a:ea typeface="+mn-ea"/>
                <a:cs typeface="+mn-cs"/>
              </a:rPr>
              <a:t>Any quotation: Provided that—</a:t>
            </a:r>
          </a:p>
          <a:p>
            <a:pPr marL="285750" indent="-285750">
              <a:buAutoNum type="romanLcParenBoth"/>
            </a:pPr>
            <a:r>
              <a:rPr lang="en-ZA" sz="1200" b="0" i="0" u="none" strike="noStrike" kern="1200" baseline="0" dirty="0" smtClean="0">
                <a:solidFill>
                  <a:schemeClr val="tx1"/>
                </a:solidFill>
                <a:latin typeface="+mn-lt"/>
                <a:ea typeface="+mn-ea"/>
                <a:cs typeface="+mn-cs"/>
              </a:rPr>
              <a:t>the extent thereof </a:t>
            </a:r>
            <a:r>
              <a:rPr lang="en-ZA" sz="1200" b="0" i="0" u="sng" strike="noStrike" kern="1200" baseline="0" dirty="0" smtClean="0">
                <a:solidFill>
                  <a:schemeClr val="tx1"/>
                </a:solidFill>
                <a:latin typeface="+mn-lt"/>
                <a:ea typeface="+mn-ea"/>
                <a:cs typeface="+mn-cs"/>
              </a:rPr>
              <a:t>shall not exceed the extent reasonably justified by the purpose</a:t>
            </a:r>
            <a:r>
              <a:rPr lang="en-ZA" sz="1200" b="0" i="0" u="none" strike="noStrike" kern="1200" baseline="0" dirty="0" smtClean="0">
                <a:solidFill>
                  <a:schemeClr val="tx1"/>
                </a:solidFill>
                <a:latin typeface="+mn-lt"/>
                <a:ea typeface="+mn-ea"/>
                <a:cs typeface="+mn-cs"/>
              </a:rPr>
              <a:t>; and</a:t>
            </a:r>
          </a:p>
          <a:p>
            <a:pPr marL="0" indent="0">
              <a:buNone/>
            </a:pPr>
            <a:r>
              <a:rPr lang="en-ZA" sz="1200" b="0" i="0" u="none" strike="noStrike" kern="1200" baseline="0" dirty="0" smtClean="0">
                <a:solidFill>
                  <a:schemeClr val="tx1"/>
                </a:solidFill>
                <a:effectLst/>
                <a:latin typeface="+mn-lt"/>
                <a:ea typeface="+mn-ea"/>
                <a:cs typeface="+mn-cs"/>
              </a:rPr>
              <a:t>…</a:t>
            </a:r>
          </a:p>
          <a:p>
            <a:r>
              <a:rPr lang="en-ZA" sz="1200" kern="1200" dirty="0" smtClean="0">
                <a:solidFill>
                  <a:schemeClr val="tx1"/>
                </a:solidFill>
                <a:effectLst/>
                <a:latin typeface="+mn-lt"/>
                <a:ea typeface="+mn-ea"/>
                <a:cs typeface="+mn-cs"/>
              </a:rPr>
              <a:t>(c)</a:t>
            </a:r>
            <a:r>
              <a:rPr lang="en-ZA" sz="1200" kern="1200" baseline="0" dirty="0" smtClean="0">
                <a:solidFill>
                  <a:schemeClr val="tx1"/>
                </a:solidFill>
                <a:effectLst/>
                <a:latin typeface="+mn-lt"/>
                <a:ea typeface="+mn-ea"/>
                <a:cs typeface="+mn-cs"/>
              </a:rPr>
              <a:t> </a:t>
            </a:r>
            <a:r>
              <a:rPr lang="en-ZA" sz="1200" b="0" i="0" u="none" strike="noStrike" kern="1200" baseline="0" dirty="0" smtClean="0">
                <a:solidFill>
                  <a:schemeClr val="tx1"/>
                </a:solidFill>
                <a:latin typeface="+mn-lt"/>
                <a:ea typeface="+mn-ea"/>
                <a:cs typeface="+mn-cs"/>
              </a:rPr>
              <a:t>the reproduction of such work by a broadcaster by means of its own facilities where such reproduction or any copy of the reproduction is </a:t>
            </a:r>
            <a:r>
              <a:rPr lang="en-ZA" sz="1200" b="0" i="0" u="sng" strike="noStrike" kern="1200" baseline="0" dirty="0" smtClean="0">
                <a:solidFill>
                  <a:schemeClr val="tx1"/>
                </a:solidFill>
                <a:latin typeface="+mn-lt"/>
                <a:ea typeface="+mn-ea"/>
                <a:cs typeface="+mn-cs"/>
              </a:rPr>
              <a:t>intended exclusively for lawful broadcasts </a:t>
            </a:r>
            <a:r>
              <a:rPr lang="en-ZA" sz="1200" b="0" i="0" u="none" strike="noStrike" kern="1200" baseline="0" dirty="0" smtClean="0">
                <a:solidFill>
                  <a:schemeClr val="tx1"/>
                </a:solidFill>
                <a:latin typeface="+mn-lt"/>
                <a:ea typeface="+mn-ea"/>
                <a:cs typeface="+mn-cs"/>
              </a:rPr>
              <a:t>of the broadcaster and is destroyed before the expiration of a period of six months immediately following the date of the making of the reproduction, or such longer period </a:t>
            </a:r>
            <a:r>
              <a:rPr lang="en-ZA" sz="1200" b="0" i="0" u="sng" strike="noStrike" kern="1200" baseline="0" dirty="0" smtClean="0">
                <a:solidFill>
                  <a:schemeClr val="tx1"/>
                </a:solidFill>
                <a:latin typeface="+mn-lt"/>
                <a:ea typeface="+mn-ea"/>
                <a:cs typeface="+mn-cs"/>
              </a:rPr>
              <a:t>as may be agreed to</a:t>
            </a:r>
            <a:r>
              <a:rPr lang="en-ZA" sz="1200" b="0" i="0" u="none" strike="noStrike" kern="1200" baseline="0" dirty="0" smtClean="0">
                <a:solidFill>
                  <a:schemeClr val="tx1"/>
                </a:solidFill>
                <a:latin typeface="+mn-lt"/>
                <a:ea typeface="+mn-ea"/>
                <a:cs typeface="+mn-cs"/>
              </a:rPr>
              <a:t> by the owner of the relevant part of the copyright in the work: Provided that any such reproduction of a work may, if it is of an exceptional documentary nature, be preserved in the archives of the broadcaster, </a:t>
            </a:r>
            <a:r>
              <a:rPr lang="en-ZA" sz="1200" b="0" i="0" u="sng" strike="noStrike" kern="1200" baseline="0" dirty="0" smtClean="0">
                <a:solidFill>
                  <a:schemeClr val="tx1"/>
                </a:solidFill>
                <a:latin typeface="+mn-lt"/>
                <a:ea typeface="+mn-ea"/>
                <a:cs typeface="+mn-cs"/>
              </a:rPr>
              <a:t>but shall, subject to the provisions of this Act, not be used for broadcasting or for any other purpose without the consent of the owner </a:t>
            </a:r>
            <a:r>
              <a:rPr lang="en-ZA" sz="1200" b="0" i="0" u="none" strike="noStrike" kern="1200" baseline="0" dirty="0" smtClean="0">
                <a:solidFill>
                  <a:schemeClr val="tx1"/>
                </a:solidFill>
                <a:latin typeface="+mn-lt"/>
                <a:ea typeface="+mn-ea"/>
                <a:cs typeface="+mn-cs"/>
              </a:rPr>
              <a:t>of the relevant  part of the copyright in the work;</a:t>
            </a:r>
          </a:p>
          <a:p>
            <a:r>
              <a:rPr lang="en-ZA" sz="1200" b="0" i="0" u="none" strike="noStrike" kern="1200" baseline="0" dirty="0" smtClean="0">
                <a:solidFill>
                  <a:schemeClr val="tx1"/>
                </a:solidFill>
                <a:effectLst/>
                <a:latin typeface="+mn-lt"/>
                <a:ea typeface="+mn-ea"/>
                <a:cs typeface="+mn-cs"/>
              </a:rPr>
              <a:t>…</a:t>
            </a:r>
            <a:r>
              <a:rPr lang="en-ZA" sz="1200" b="0" i="1" u="none" strike="noStrike" kern="1200" baseline="0" dirty="0" smtClean="0">
                <a:solidFill>
                  <a:schemeClr val="tx1"/>
                </a:solidFill>
                <a:latin typeface="+mn-lt"/>
                <a:ea typeface="+mn-ea"/>
                <a:cs typeface="+mn-cs"/>
              </a:rPr>
              <a:t>(e) </a:t>
            </a:r>
            <a:r>
              <a:rPr lang="en-ZA" sz="1200" b="0" i="0" u="none" strike="noStrike" kern="1200" baseline="0" dirty="0" smtClean="0">
                <a:solidFill>
                  <a:schemeClr val="tx1"/>
                </a:solidFill>
                <a:latin typeface="+mn-lt"/>
                <a:ea typeface="+mn-ea"/>
                <a:cs typeface="+mn-cs"/>
              </a:rPr>
              <a:t>subject to the obligation to </a:t>
            </a:r>
            <a:r>
              <a:rPr lang="en-ZA" sz="1200" b="0" i="0" u="sng" strike="noStrike" kern="1200" baseline="0" dirty="0" smtClean="0">
                <a:solidFill>
                  <a:schemeClr val="tx1"/>
                </a:solidFill>
                <a:latin typeface="+mn-lt"/>
                <a:ea typeface="+mn-ea"/>
                <a:cs typeface="+mn-cs"/>
              </a:rPr>
              <a:t>indicate the source and the name of the author in so far as it is practicable</a:t>
            </a:r>
            <a:r>
              <a:rPr lang="en-ZA" sz="1200" b="0" i="0" u="none" strike="noStrike" kern="1200" baseline="0" dirty="0" smtClean="0">
                <a:solidFill>
                  <a:schemeClr val="tx1"/>
                </a:solidFill>
                <a:latin typeface="+mn-lt"/>
                <a:ea typeface="+mn-ea"/>
                <a:cs typeface="+mn-cs"/>
              </a:rPr>
              <a:t>—</a:t>
            </a:r>
          </a:p>
          <a:p>
            <a:r>
              <a:rPr lang="en-ZA" sz="1200" b="0" i="0" u="none" strike="noStrike" kern="1200" baseline="0" dirty="0" smtClean="0">
                <a:solidFill>
                  <a:schemeClr val="tx1"/>
                </a:solidFill>
                <a:latin typeface="+mn-lt"/>
                <a:ea typeface="+mn-ea"/>
                <a:cs typeface="+mn-cs"/>
              </a:rPr>
              <a:t>(i) the reproduction by the press, or in a broadcast, transmission or other communication to the public of an article published in a </a:t>
            </a:r>
            <a:r>
              <a:rPr lang="en-ZA" sz="1200" b="0" i="0" u="sng" strike="noStrike" kern="1200" baseline="0" dirty="0" smtClean="0">
                <a:solidFill>
                  <a:schemeClr val="tx1"/>
                </a:solidFill>
                <a:latin typeface="+mn-lt"/>
                <a:ea typeface="+mn-ea"/>
                <a:cs typeface="+mn-cs"/>
              </a:rPr>
              <a:t>newspaper or periodical on current economic, political or religious topics</a:t>
            </a:r>
            <a:r>
              <a:rPr lang="en-ZA" sz="1200" b="0" i="0" u="none" strike="noStrike" kern="1200" baseline="0" dirty="0" smtClean="0">
                <a:solidFill>
                  <a:schemeClr val="tx1"/>
                </a:solidFill>
                <a:latin typeface="+mn-lt"/>
                <a:ea typeface="+mn-ea"/>
                <a:cs typeface="+mn-cs"/>
              </a:rPr>
              <a:t>, and of broadcast works of the same character in cases in which the reproduction, broadcasting or such communication thereof </a:t>
            </a:r>
            <a:r>
              <a:rPr lang="en-ZA" sz="1200" b="0" i="0" u="sng" strike="noStrike" kern="1200" baseline="0" dirty="0" smtClean="0">
                <a:solidFill>
                  <a:schemeClr val="tx1"/>
                </a:solidFill>
                <a:latin typeface="+mn-lt"/>
                <a:ea typeface="+mn-ea"/>
                <a:cs typeface="+mn-cs"/>
              </a:rPr>
              <a:t>is not expressly reserved</a:t>
            </a:r>
            <a:r>
              <a:rPr lang="en-ZA" sz="1200" b="0" i="0" u="none" strike="noStrike" kern="1200" baseline="0" dirty="0" smtClean="0">
                <a:solidFill>
                  <a:schemeClr val="tx1"/>
                </a:solidFill>
                <a:latin typeface="+mn-lt"/>
                <a:ea typeface="+mn-ea"/>
                <a:cs typeface="+mn-cs"/>
              </a:rPr>
              <a:t>;</a:t>
            </a:r>
            <a:endParaRPr lang="en-GB" sz="1200" kern="1200" dirty="0" smtClean="0">
              <a:solidFill>
                <a:schemeClr val="tx1"/>
              </a:solidFill>
              <a:effectLst/>
              <a:latin typeface="+mn-lt"/>
              <a:ea typeface="+mn-ea"/>
              <a:cs typeface="+mn-cs"/>
            </a:endParaRPr>
          </a:p>
          <a:p>
            <a:r>
              <a:rPr lang="en-ZA" sz="1200" b="0" i="0" u="none" strike="noStrike" kern="1200" baseline="0" dirty="0" smtClean="0">
                <a:solidFill>
                  <a:schemeClr val="tx1"/>
                </a:solidFill>
                <a:effectLst/>
                <a:latin typeface="+mn-lt"/>
                <a:ea typeface="+mn-ea"/>
                <a:cs typeface="+mn-cs"/>
              </a:rPr>
              <a:t>...</a:t>
            </a:r>
          </a:p>
          <a:p>
            <a:r>
              <a:rPr lang="en-ZA" sz="1200" b="0" i="1" u="none" strike="noStrike" kern="1200" baseline="0" dirty="0" smtClean="0">
                <a:solidFill>
                  <a:schemeClr val="tx1"/>
                </a:solidFill>
                <a:latin typeface="+mn-lt"/>
                <a:ea typeface="+mn-ea"/>
                <a:cs typeface="+mn-cs"/>
              </a:rPr>
              <a:t>(f) </a:t>
            </a:r>
            <a:r>
              <a:rPr lang="en-ZA" sz="1200" b="0" i="0" u="none" strike="noStrike" kern="1200" baseline="0" dirty="0" smtClean="0">
                <a:solidFill>
                  <a:schemeClr val="tx1"/>
                </a:solidFill>
                <a:latin typeface="+mn-lt"/>
                <a:ea typeface="+mn-ea"/>
                <a:cs typeface="+mn-cs"/>
              </a:rPr>
              <a:t>the translation of such work by a person giving or receiving </a:t>
            </a:r>
            <a:r>
              <a:rPr lang="en-GB" sz="1200" b="0" i="0" u="none" strike="noStrike" kern="1200" baseline="0" dirty="0" smtClean="0">
                <a:solidFill>
                  <a:schemeClr val="tx1"/>
                </a:solidFill>
                <a:latin typeface="+mn-lt"/>
                <a:ea typeface="+mn-ea"/>
                <a:cs typeface="+mn-cs"/>
              </a:rPr>
              <a:t>instruction: Provided that—</a:t>
            </a:r>
          </a:p>
          <a:p>
            <a:r>
              <a:rPr lang="en-ZA" sz="1200" b="0" i="0" u="none" strike="noStrike" kern="1200" baseline="0" dirty="0" smtClean="0">
                <a:solidFill>
                  <a:schemeClr val="tx1"/>
                </a:solidFill>
                <a:latin typeface="+mn-lt"/>
                <a:ea typeface="+mn-ea"/>
                <a:cs typeface="+mn-cs"/>
              </a:rPr>
              <a:t>(i) such translation is </a:t>
            </a:r>
            <a:r>
              <a:rPr lang="en-ZA" sz="1200" b="0" i="0" u="sng" strike="noStrike" kern="1200" baseline="0" dirty="0" smtClean="0">
                <a:solidFill>
                  <a:schemeClr val="tx1"/>
                </a:solidFill>
                <a:latin typeface="+mn-lt"/>
                <a:ea typeface="+mn-ea"/>
                <a:cs typeface="+mn-cs"/>
              </a:rPr>
              <a:t>not done for commercial purposes</a:t>
            </a:r>
            <a:r>
              <a:rPr lang="en-ZA" sz="1200" b="0" i="0" u="none" strike="noStrike" kern="1200" baseline="0" dirty="0" smtClean="0">
                <a:solidFill>
                  <a:schemeClr val="tx1"/>
                </a:solidFill>
                <a:latin typeface="+mn-lt"/>
                <a:ea typeface="+mn-ea"/>
                <a:cs typeface="+mn-cs"/>
              </a:rPr>
              <a:t>;</a:t>
            </a:r>
          </a:p>
          <a:p>
            <a:r>
              <a:rPr lang="en-ZA" sz="1200" b="0" i="0" u="none" strike="noStrike" kern="1200" baseline="0" dirty="0" smtClean="0">
                <a:solidFill>
                  <a:schemeClr val="tx1"/>
                </a:solidFill>
                <a:latin typeface="+mn-lt"/>
                <a:ea typeface="+mn-ea"/>
                <a:cs typeface="+mn-cs"/>
              </a:rPr>
              <a:t>(ii) such translation is </a:t>
            </a:r>
            <a:r>
              <a:rPr lang="en-ZA" sz="1200" b="0" i="0" u="sng" strike="noStrike" kern="1200" baseline="0" dirty="0" smtClean="0">
                <a:solidFill>
                  <a:schemeClr val="tx1"/>
                </a:solidFill>
                <a:latin typeface="+mn-lt"/>
                <a:ea typeface="+mn-ea"/>
                <a:cs typeface="+mn-cs"/>
              </a:rPr>
              <a:t>used for personal, educational, teaching, judicial proceedings, research and professional advice purposes only</a:t>
            </a:r>
            <a:r>
              <a:rPr lang="en-ZA" sz="1200" b="0" i="0" u="none" strike="noStrike" kern="1200" baseline="0" dirty="0" smtClean="0">
                <a:solidFill>
                  <a:schemeClr val="tx1"/>
                </a:solidFill>
                <a:latin typeface="+mn-lt"/>
                <a:ea typeface="+mn-ea"/>
                <a:cs typeface="+mn-cs"/>
              </a:rPr>
              <a:t>: Provided that such use </a:t>
            </a:r>
            <a:r>
              <a:rPr lang="en-ZA" sz="1200" b="0" i="0" u="sng" strike="noStrike" kern="1200" baseline="0" dirty="0" smtClean="0">
                <a:solidFill>
                  <a:schemeClr val="tx1"/>
                </a:solidFill>
                <a:latin typeface="+mn-lt"/>
                <a:ea typeface="+mn-ea"/>
                <a:cs typeface="+mn-cs"/>
              </a:rPr>
              <a:t>shall not exceed the extent justified by the purpose</a:t>
            </a:r>
            <a:r>
              <a:rPr lang="en-ZA" sz="1200" b="0" i="0" u="none" strike="noStrike" kern="1200" baseline="0" dirty="0" smtClean="0">
                <a:solidFill>
                  <a:schemeClr val="tx1"/>
                </a:solidFill>
                <a:latin typeface="+mn-lt"/>
                <a:ea typeface="+mn-ea"/>
                <a:cs typeface="+mn-cs"/>
              </a:rPr>
              <a:t>; or</a:t>
            </a:r>
          </a:p>
          <a:p>
            <a:r>
              <a:rPr lang="en-ZA" sz="1200" b="0" i="0" u="none" strike="noStrike" kern="1200" baseline="0" dirty="0" smtClean="0">
                <a:solidFill>
                  <a:schemeClr val="tx1"/>
                </a:solidFill>
                <a:latin typeface="+mn-lt"/>
                <a:ea typeface="+mn-ea"/>
                <a:cs typeface="+mn-cs"/>
              </a:rPr>
              <a:t>(iii) such work is translated and communicated to the public for </a:t>
            </a:r>
            <a:r>
              <a:rPr lang="en-GB" sz="1200" b="0" i="0" u="sng" strike="noStrike" kern="1200" baseline="0" dirty="0" smtClean="0">
                <a:solidFill>
                  <a:schemeClr val="tx1"/>
                </a:solidFill>
                <a:latin typeface="+mn-lt"/>
                <a:ea typeface="+mn-ea"/>
                <a:cs typeface="+mn-cs"/>
              </a:rPr>
              <a:t>non-commercial purposes</a:t>
            </a:r>
            <a:r>
              <a:rPr lang="en-GB" sz="1200" b="0" i="0" u="none" strike="noStrike" kern="1200" baseline="0" dirty="0" smtClean="0">
                <a:solidFill>
                  <a:schemeClr val="tx1"/>
                </a:solidFill>
                <a:latin typeface="+mn-lt"/>
                <a:ea typeface="+mn-ea"/>
                <a:cs typeface="+mn-cs"/>
              </a:rPr>
              <a:t>;</a:t>
            </a:r>
            <a:endParaRPr lang="en-ZA" sz="1200" b="0" i="0" u="none" strike="noStrike" kern="1200" baseline="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12D. </a:t>
            </a:r>
            <a:r>
              <a:rPr lang="en-ZA" sz="1200" b="1" i="0" u="none" strike="noStrike" kern="1200" baseline="0" dirty="0" smtClean="0">
                <a:solidFill>
                  <a:schemeClr val="tx1"/>
                </a:solidFill>
                <a:latin typeface="+mn-lt"/>
                <a:ea typeface="+mn-ea"/>
                <a:cs typeface="+mn-cs"/>
              </a:rPr>
              <a:t>Reproduction for educational and academic activities</a:t>
            </a:r>
          </a:p>
          <a:p>
            <a:endParaRPr lang="en-ZA" sz="1200" b="1" i="0" u="none" strike="noStrike" kern="1200" baseline="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19C. </a:t>
            </a:r>
            <a:r>
              <a:rPr lang="en-ZA" sz="1200" b="1" i="0" u="none" strike="noStrike" kern="1200" baseline="0" dirty="0" smtClean="0">
                <a:solidFill>
                  <a:schemeClr val="tx1"/>
                </a:solidFill>
                <a:latin typeface="+mn-lt"/>
                <a:ea typeface="+mn-ea"/>
                <a:cs typeface="+mn-cs"/>
              </a:rPr>
              <a:t>General exceptions regarding protection of copyright work for libraries, archives, museums and galleries</a:t>
            </a:r>
          </a:p>
          <a:p>
            <a:r>
              <a:rPr lang="en-ZA" sz="1200" b="0" i="0" u="none" strike="noStrike" kern="1200" baseline="0" dirty="0" smtClean="0">
                <a:solidFill>
                  <a:schemeClr val="tx1"/>
                </a:solidFill>
                <a:latin typeface="+mn-lt"/>
                <a:ea typeface="+mn-ea"/>
                <a:cs typeface="+mn-cs"/>
              </a:rPr>
              <a:t>(3) A library, archive, museum or gallery may provide temporary access to a copyright work in digital or other intangible media, </a:t>
            </a:r>
            <a:r>
              <a:rPr lang="en-ZA" sz="1200" b="0" i="0" u="sng" strike="noStrike" kern="1200" baseline="0" dirty="0" smtClean="0">
                <a:solidFill>
                  <a:schemeClr val="tx1"/>
                </a:solidFill>
                <a:latin typeface="+mn-lt"/>
                <a:ea typeface="+mn-ea"/>
                <a:cs typeface="+mn-cs"/>
              </a:rPr>
              <a:t>to which it has lawful access</a:t>
            </a:r>
            <a:r>
              <a:rPr lang="en-ZA" sz="1200" b="0" i="0" u="none" strike="noStrike" kern="1200" baseline="0" dirty="0" smtClean="0">
                <a:solidFill>
                  <a:schemeClr val="tx1"/>
                </a:solidFill>
                <a:latin typeface="+mn-lt"/>
                <a:ea typeface="+mn-ea"/>
                <a:cs typeface="+mn-cs"/>
              </a:rPr>
              <a:t>, to a user or to another library, archive, museum or gallery.</a:t>
            </a:r>
          </a:p>
          <a:p>
            <a:r>
              <a:rPr lang="en-ZA" sz="1200" b="0" i="0" u="none" strike="noStrike" kern="1200" baseline="0" dirty="0" smtClean="0">
                <a:solidFill>
                  <a:schemeClr val="tx1"/>
                </a:solidFill>
                <a:latin typeface="+mn-lt"/>
                <a:ea typeface="+mn-ea"/>
                <a:cs typeface="+mn-cs"/>
              </a:rPr>
              <a:t>(4) A library, archive, museum or gallery may, for educational or research purposes, permit a user to view a whole audiovisual work, listen to a full digital video disc, compact disc or other sound recording or musical work on its premises, in an institutional classroom or lecture theatre, or view such work or listen to such digital video disc, compact disc or other sound recording or musical work by means of a secure computer network, without permission from copyright owners, but </a:t>
            </a:r>
            <a:r>
              <a:rPr lang="en-ZA" sz="1200" b="0" i="0" u="sng" strike="noStrike" kern="1200" baseline="0" dirty="0" smtClean="0">
                <a:solidFill>
                  <a:schemeClr val="tx1"/>
                </a:solidFill>
                <a:latin typeface="+mn-lt"/>
                <a:ea typeface="+mn-ea"/>
                <a:cs typeface="+mn-cs"/>
              </a:rPr>
              <a:t>may not permit a user to make a copy or recording of the work for commercial purposes</a:t>
            </a:r>
            <a:r>
              <a:rPr lang="en-ZA" sz="1200" b="0" i="0" u="none" strike="noStrike" kern="1200" baseline="0" dirty="0" smtClean="0">
                <a:solidFill>
                  <a:schemeClr val="tx1"/>
                </a:solidFill>
                <a:latin typeface="+mn-lt"/>
                <a:ea typeface="+mn-ea"/>
                <a:cs typeface="+mn-cs"/>
              </a:rPr>
              <a:t>.</a:t>
            </a:r>
          </a:p>
          <a:p>
            <a:r>
              <a:rPr lang="en-ZA" sz="1200" b="0" i="0" u="none" strike="noStrike" kern="1200" baseline="0" dirty="0" smtClean="0">
                <a:solidFill>
                  <a:schemeClr val="tx1"/>
                </a:solidFill>
                <a:latin typeface="+mn-lt"/>
                <a:ea typeface="+mn-ea"/>
                <a:cs typeface="+mn-cs"/>
              </a:rPr>
              <a:t>(5) A library, archive, museum or gallery may make a copy of —</a:t>
            </a:r>
          </a:p>
          <a:p>
            <a:r>
              <a:rPr lang="en-ZA" sz="1200" b="0" i="1" u="none" strike="noStrike" kern="1200" baseline="0" dirty="0" smtClean="0">
                <a:solidFill>
                  <a:schemeClr val="tx1"/>
                </a:solidFill>
                <a:latin typeface="+mn-lt"/>
                <a:ea typeface="+mn-ea"/>
                <a:cs typeface="+mn-cs"/>
              </a:rPr>
              <a:t>(a) </a:t>
            </a:r>
            <a:r>
              <a:rPr lang="en-ZA" sz="1200" b="0" i="0" u="none" strike="noStrike" kern="1200" baseline="0" dirty="0" smtClean="0">
                <a:solidFill>
                  <a:schemeClr val="tx1"/>
                </a:solidFill>
                <a:latin typeface="+mn-lt"/>
                <a:ea typeface="+mn-ea"/>
                <a:cs typeface="+mn-cs"/>
              </a:rPr>
              <a:t>any work in its collection for the purposes of back-up and preservation; </a:t>
            </a:r>
            <a:r>
              <a:rPr lang="en-GB" sz="1200" b="0" i="0" u="none" strike="noStrike" kern="1200" baseline="0" dirty="0" smtClean="0">
                <a:solidFill>
                  <a:schemeClr val="tx1"/>
                </a:solidFill>
                <a:latin typeface="+mn-lt"/>
                <a:ea typeface="+mn-ea"/>
                <a:cs typeface="+mn-cs"/>
              </a:rPr>
              <a:t>and</a:t>
            </a:r>
          </a:p>
          <a:p>
            <a:r>
              <a:rPr lang="en-ZA" sz="1200" b="0" i="1" u="none" strike="noStrike" kern="1200" baseline="0" dirty="0" smtClean="0">
                <a:solidFill>
                  <a:schemeClr val="tx1"/>
                </a:solidFill>
                <a:latin typeface="+mn-lt"/>
                <a:ea typeface="+mn-ea"/>
                <a:cs typeface="+mn-cs"/>
              </a:rPr>
              <a:t>(b) </a:t>
            </a:r>
            <a:r>
              <a:rPr lang="en-ZA" sz="1200" b="0" i="0" u="none" strike="noStrike" kern="1200" baseline="0" dirty="0" smtClean="0">
                <a:solidFill>
                  <a:schemeClr val="tx1"/>
                </a:solidFill>
                <a:latin typeface="+mn-lt"/>
                <a:ea typeface="+mn-ea"/>
                <a:cs typeface="+mn-cs"/>
              </a:rPr>
              <a:t>a publicly accessible website </a:t>
            </a:r>
            <a:r>
              <a:rPr lang="en-ZA" sz="1200" b="0" i="0" u="sng" strike="noStrike" kern="1200" baseline="0" dirty="0" smtClean="0">
                <a:solidFill>
                  <a:schemeClr val="tx1"/>
                </a:solidFill>
                <a:latin typeface="+mn-lt"/>
                <a:ea typeface="+mn-ea"/>
                <a:cs typeface="+mn-cs"/>
              </a:rPr>
              <a:t>for the purposes of preservation</a:t>
            </a:r>
            <a:r>
              <a:rPr lang="en-ZA" sz="1200" b="0" i="0" u="none" strike="noStrike" kern="1200" baseline="0" dirty="0" smtClean="0">
                <a:solidFill>
                  <a:schemeClr val="tx1"/>
                </a:solidFill>
                <a:latin typeface="+mn-lt"/>
                <a:ea typeface="+mn-ea"/>
                <a:cs typeface="+mn-cs"/>
              </a:rPr>
              <a:t>.</a:t>
            </a:r>
          </a:p>
          <a:p>
            <a:r>
              <a:rPr lang="en-ZA"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(9) </a:t>
            </a:r>
            <a:r>
              <a:rPr lang="en-ZA" sz="1200" b="0" i="0" u="none" strike="noStrike" kern="1200" baseline="0" dirty="0" smtClean="0">
                <a:solidFill>
                  <a:schemeClr val="tx1"/>
                </a:solidFill>
                <a:latin typeface="+mn-lt"/>
                <a:ea typeface="+mn-ea"/>
                <a:cs typeface="+mn-cs"/>
              </a:rPr>
              <a:t>A library, archive, museum or gallery may make a copy of a copyright work </a:t>
            </a:r>
            <a:r>
              <a:rPr lang="en-ZA" sz="1200" b="0" i="0" u="sng" strike="noStrike" kern="1200" baseline="0" dirty="0" smtClean="0">
                <a:solidFill>
                  <a:schemeClr val="tx1"/>
                </a:solidFill>
                <a:latin typeface="+mn-lt"/>
                <a:ea typeface="+mn-ea"/>
                <a:cs typeface="+mn-cs"/>
              </a:rPr>
              <a:t>for its own collection </a:t>
            </a:r>
            <a:r>
              <a:rPr lang="en-ZA" sz="1200" b="0" i="0" u="none" strike="noStrike" kern="1200" baseline="0" dirty="0" smtClean="0">
                <a:solidFill>
                  <a:schemeClr val="tx1"/>
                </a:solidFill>
                <a:latin typeface="+mn-lt"/>
                <a:ea typeface="+mn-ea"/>
                <a:cs typeface="+mn-cs"/>
              </a:rPr>
              <a:t>when the permission of the owner of copyright, collecting society or the indigenous community concerned </a:t>
            </a:r>
            <a:r>
              <a:rPr lang="en-ZA" sz="1200" b="0" i="0" u="sng" strike="noStrike" kern="1200" baseline="0" dirty="0" smtClean="0">
                <a:solidFill>
                  <a:schemeClr val="tx1"/>
                </a:solidFill>
                <a:latin typeface="+mn-lt"/>
                <a:ea typeface="+mn-ea"/>
                <a:cs typeface="+mn-cs"/>
              </a:rPr>
              <a:t>cannot, after reasonable endeavour, be obtained or where the work is not available </a:t>
            </a:r>
            <a:r>
              <a:rPr lang="en-ZA" sz="1200" b="0" i="0" u="none" strike="noStrike" kern="1200" baseline="0" dirty="0" smtClean="0">
                <a:solidFill>
                  <a:schemeClr val="tx1"/>
                </a:solidFill>
                <a:latin typeface="+mn-lt"/>
                <a:ea typeface="+mn-ea"/>
                <a:cs typeface="+mn-cs"/>
              </a:rPr>
              <a:t>by general trade or from the publisher.</a:t>
            </a:r>
            <a:endParaRPr lang="en-ZA" sz="1200" b="1" kern="1200" dirty="0" smtClean="0">
              <a:solidFill>
                <a:schemeClr val="tx1"/>
              </a:solidFill>
              <a:effectLst/>
              <a:latin typeface="+mn-lt"/>
              <a:ea typeface="+mn-ea"/>
              <a:cs typeface="+mn-cs"/>
            </a:endParaRPr>
          </a:p>
          <a:p>
            <a:endParaRPr lang="en-GB" b="1" dirty="0"/>
          </a:p>
        </p:txBody>
      </p:sp>
      <p:sp>
        <p:nvSpPr>
          <p:cNvPr id="4" name="Slide Number Placeholder 3"/>
          <p:cNvSpPr>
            <a:spLocks noGrp="1"/>
          </p:cNvSpPr>
          <p:nvPr>
            <p:ph type="sldNum" sz="quarter" idx="10"/>
          </p:nvPr>
        </p:nvSpPr>
        <p:spPr/>
        <p:txBody>
          <a:bodyPr/>
          <a:lstStyle/>
          <a:p>
            <a:fld id="{2B5E636E-5096-4378-AE56-0D045EBDE46B}" type="slidenum">
              <a:rPr lang="en-GB" smtClean="0"/>
              <a:t>5</a:t>
            </a:fld>
            <a:endParaRPr lang="en-GB" dirty="0"/>
          </a:p>
        </p:txBody>
      </p:sp>
    </p:spTree>
    <p:extLst>
      <p:ext uri="{BB962C8B-B14F-4D97-AF65-F5344CB8AC3E}">
        <p14:creationId xmlns:p14="http://schemas.microsoft.com/office/powerpoint/2010/main" val="3909230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ZA" sz="1200" kern="1200" dirty="0" smtClean="0">
                <a:solidFill>
                  <a:schemeClr val="tx1"/>
                </a:solidFill>
                <a:effectLst/>
                <a:latin typeface="+mn-lt"/>
                <a:ea typeface="+mn-ea"/>
                <a:cs typeface="+mn-cs"/>
              </a:rPr>
              <a:t>CCH Canadian Ltd. v. Law Society of Upper Canada, [2004] 1 S.C.R. 339, 2004 SCC 13</a:t>
            </a:r>
          </a:p>
          <a:p>
            <a:pPr marL="0" marR="0" lvl="1" indent="0" algn="l" defTabSz="914400" rtl="0" eaLnBrk="1" fontAlgn="auto" latinLnBrk="0" hangingPunct="1">
              <a:lnSpc>
                <a:spcPct val="100000"/>
              </a:lnSpc>
              <a:spcBef>
                <a:spcPts val="0"/>
              </a:spcBef>
              <a:spcAft>
                <a:spcPts val="0"/>
              </a:spcAft>
              <a:buClrTx/>
              <a:buSzTx/>
              <a:buFontTx/>
              <a:buNone/>
              <a:tabLst/>
              <a:defRPr/>
            </a:pPr>
            <a:r>
              <a:rPr lang="en-ZA" sz="1200" dirty="0" smtClean="0">
                <a:latin typeface="Arial" panose="020B0604020202020204" pitchFamily="34" charset="0"/>
                <a:cs typeface="Arial" panose="020B0604020202020204" pitchFamily="34" charset="0"/>
              </a:rPr>
              <a:t>Facts: Canada’s Act uses fair dealing. Question was around providing fax facilities and a custom photocopy service as well as maintaining self-service photocopiers in the Great Library by the Law Society, for use by patrons.</a:t>
            </a:r>
          </a:p>
          <a:p>
            <a:endParaRPr lang="en-GB" sz="1200" b="0" i="0" u="none" strike="noStrike" kern="1200" baseline="0" dirty="0" smtClean="0">
              <a:solidFill>
                <a:schemeClr val="tx1"/>
              </a:solidFill>
              <a:latin typeface="+mn-lt"/>
              <a:ea typeface="+mn-ea"/>
              <a:cs typeface="+mn-cs"/>
            </a:endParaRPr>
          </a:p>
          <a:p>
            <a:r>
              <a:rPr lang="en-ZA" sz="1200" b="0" i="0" u="none" strike="noStrike" kern="1200" baseline="0" dirty="0" smtClean="0">
                <a:solidFill>
                  <a:schemeClr val="tx1"/>
                </a:solidFill>
                <a:latin typeface="+mn-lt"/>
                <a:ea typeface="+mn-ea"/>
                <a:cs typeface="+mn-cs"/>
              </a:rPr>
              <a:t>Exceptions and Limitations around the World - Summary analysis of the studies by Prof. Kenneth Crews for WIPO </a:t>
            </a:r>
          </a:p>
          <a:p>
            <a:r>
              <a:rPr lang="en-ZA" sz="1200" kern="1200" dirty="0" smtClean="0">
                <a:solidFill>
                  <a:schemeClr val="tx1"/>
                </a:solidFill>
                <a:effectLst/>
                <a:latin typeface="+mn-lt"/>
                <a:ea typeface="+mn-ea"/>
                <a:cs typeface="+mn-cs"/>
              </a:rPr>
              <a:t>chrome-extension://</a:t>
            </a:r>
            <a:r>
              <a:rPr lang="en-ZA" sz="1200" kern="1200" dirty="0" err="1" smtClean="0">
                <a:solidFill>
                  <a:schemeClr val="tx1"/>
                </a:solidFill>
                <a:effectLst/>
                <a:latin typeface="+mn-lt"/>
                <a:ea typeface="+mn-ea"/>
                <a:cs typeface="+mn-cs"/>
              </a:rPr>
              <a:t>efaidnbmnnnibpcajpcglclefindmkaj</a:t>
            </a:r>
            <a:r>
              <a:rPr lang="en-ZA" sz="1200" kern="1200" dirty="0" smtClean="0">
                <a:solidFill>
                  <a:schemeClr val="tx1"/>
                </a:solidFill>
                <a:effectLst/>
                <a:latin typeface="+mn-lt"/>
                <a:ea typeface="+mn-ea"/>
                <a:cs typeface="+mn-cs"/>
              </a:rPr>
              <a:t>/https://www.eifl.net/sites/default/files/resources/ifla_global_exceptions_paper.pdf (last accessed 4 April 2023)</a:t>
            </a:r>
          </a:p>
          <a:p>
            <a:r>
              <a:rPr lang="en-ZA" sz="1200" kern="1200" dirty="0" smtClean="0">
                <a:solidFill>
                  <a:schemeClr val="tx1"/>
                </a:solidFill>
                <a:effectLst/>
                <a:latin typeface="+mn-lt"/>
                <a:ea typeface="+mn-ea"/>
                <a:cs typeface="+mn-cs"/>
              </a:rPr>
              <a:t>Full study: https://www.wipo.int/meetings/en/doc_details.jsp?doc_id=389654 </a:t>
            </a:r>
          </a:p>
          <a:p>
            <a:endParaRPr lang="en-ZA"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WIPO</a:t>
            </a:r>
            <a:r>
              <a:rPr lang="en-ZA" sz="1200" kern="1200" baseline="0" dirty="0" smtClean="0">
                <a:solidFill>
                  <a:schemeClr val="tx1"/>
                </a:solidFill>
                <a:effectLst/>
                <a:latin typeface="+mn-lt"/>
                <a:ea typeface="+mn-ea"/>
                <a:cs typeface="+mn-cs"/>
              </a:rPr>
              <a:t> – Exceptions and limitations: https://www.wipo.int/copyright/en/limitations/ (last accessed 4 April 2023)</a:t>
            </a:r>
          </a:p>
          <a:p>
            <a:r>
              <a:rPr lang="en-ZA" sz="1300" dirty="0" smtClean="0">
                <a:latin typeface="Arial" panose="020B0604020202020204" pitchFamily="34" charset="0"/>
                <a:cs typeface="Arial" panose="020B0604020202020204" pitchFamily="34" charset="0"/>
              </a:rPr>
              <a:t>“In order to maintain an appropriate balance between the interests of </a:t>
            </a:r>
            <a:r>
              <a:rPr lang="en-ZA" sz="1300" dirty="0" err="1" smtClean="0">
                <a:latin typeface="Arial" panose="020B0604020202020204" pitchFamily="34" charset="0"/>
                <a:cs typeface="Arial" panose="020B0604020202020204" pitchFamily="34" charset="0"/>
              </a:rPr>
              <a:t>rightsholders</a:t>
            </a:r>
            <a:r>
              <a:rPr lang="en-ZA" sz="1300" dirty="0" smtClean="0">
                <a:latin typeface="Arial" panose="020B0604020202020204" pitchFamily="34" charset="0"/>
                <a:cs typeface="Arial" panose="020B0604020202020204" pitchFamily="34" charset="0"/>
              </a:rPr>
              <a:t> and users of protected works, copyright laws allow certain limitations on economic rights, that is, cases in which protected works may be used without the authorization of the </a:t>
            </a:r>
            <a:r>
              <a:rPr lang="en-ZA" sz="1300" dirty="0" err="1" smtClean="0">
                <a:latin typeface="Arial" panose="020B0604020202020204" pitchFamily="34" charset="0"/>
                <a:cs typeface="Arial" panose="020B0604020202020204" pitchFamily="34" charset="0"/>
              </a:rPr>
              <a:t>rightsholder</a:t>
            </a:r>
            <a:r>
              <a:rPr lang="en-ZA" sz="1300" dirty="0" smtClean="0">
                <a:latin typeface="Arial" panose="020B0604020202020204" pitchFamily="34" charset="0"/>
                <a:cs typeface="Arial" panose="020B0604020202020204" pitchFamily="34" charset="0"/>
              </a:rPr>
              <a:t> and with or without payment of compensation.</a:t>
            </a:r>
          </a:p>
          <a:p>
            <a:r>
              <a:rPr lang="en-ZA" sz="1300" dirty="0" smtClean="0">
                <a:latin typeface="Arial" panose="020B0604020202020204" pitchFamily="34" charset="0"/>
                <a:cs typeface="Arial" panose="020B0604020202020204" pitchFamily="34" charset="0"/>
              </a:rPr>
              <a:t>Limitations and exceptions to copyright and related rights vary from country to country due to particular social, economic and historical conditions. International treaties acknowledge this diversity by providing general conditions for the application of limitations and exceptions, leaving national legislators to decide if a particular limitation or exception is to be applied and, if it is the case, to determine its exact scope. With the development of new technologies and the ever increasing worldwide use of the Internet, there has been extensive discussion about how limitations and exceptions apply in the digital environment, including when content crosses borders.”</a:t>
            </a:r>
          </a:p>
          <a:p>
            <a:pPr algn="just">
              <a:lnSpc>
                <a:spcPct val="100000"/>
              </a:lnSpc>
            </a:pPr>
            <a:endParaRPr lang="en-ZA" sz="1700" dirty="0" smtClean="0">
              <a:latin typeface="Arial" panose="020B0604020202020204" pitchFamily="34" charset="0"/>
              <a:cs typeface="Arial" panose="020B0604020202020204" pitchFamily="34" charset="0"/>
            </a:endParaRPr>
          </a:p>
          <a:p>
            <a:pPr lvl="2" algn="just">
              <a:lnSpc>
                <a:spcPct val="100000"/>
              </a:lnSpc>
            </a:pPr>
            <a:endParaRPr lang="en-ZA" sz="1300" dirty="0" smtClean="0">
              <a:latin typeface="Arial" panose="020B0604020202020204" pitchFamily="34" charset="0"/>
              <a:cs typeface="Arial" panose="020B0604020202020204" pitchFamily="34" charset="0"/>
            </a:endParaRPr>
          </a:p>
          <a:p>
            <a:endParaRPr lang="en-Z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5E636E-5096-4378-AE56-0D045EBDE46B}" type="slidenum">
              <a:rPr lang="en-GB" smtClean="0"/>
              <a:t>6</a:t>
            </a:fld>
            <a:endParaRPr lang="en-GB" dirty="0"/>
          </a:p>
        </p:txBody>
      </p:sp>
    </p:spTree>
    <p:extLst>
      <p:ext uri="{BB962C8B-B14F-4D97-AF65-F5344CB8AC3E}">
        <p14:creationId xmlns:p14="http://schemas.microsoft.com/office/powerpoint/2010/main" val="4088105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smtClean="0"/>
              <a:t>Arbitrary deprivation</a:t>
            </a:r>
          </a:p>
          <a:p>
            <a:pPr lvl="0"/>
            <a:r>
              <a:rPr lang="en-GB" sz="1200" kern="1200" dirty="0" smtClean="0">
                <a:solidFill>
                  <a:schemeClr val="tx1"/>
                </a:solidFill>
                <a:effectLst/>
                <a:latin typeface="+mn-lt"/>
                <a:ea typeface="+mn-ea"/>
                <a:cs typeface="+mn-cs"/>
              </a:rPr>
              <a:t>OCSLA opinion: “</a:t>
            </a:r>
            <a:r>
              <a:rPr lang="en-ZA" sz="1200" kern="1200" dirty="0" smtClean="0">
                <a:solidFill>
                  <a:schemeClr val="tx1"/>
                </a:solidFill>
                <a:effectLst/>
                <a:latin typeface="+mn-lt"/>
                <a:ea typeface="+mn-ea"/>
                <a:cs typeface="+mn-cs"/>
              </a:rPr>
              <a:t>Multilateral agreements have always permitted countries the policy space to move in, regarding matters pertaining to public interest. These clauses have been deliberated on at length.  </a:t>
            </a:r>
            <a:r>
              <a:rPr lang="en-ZA" sz="1200" u="sng" kern="1200" dirty="0" smtClean="0">
                <a:solidFill>
                  <a:schemeClr val="tx1"/>
                </a:solidFill>
                <a:effectLst/>
                <a:latin typeface="+mn-lt"/>
                <a:ea typeface="+mn-ea"/>
                <a:cs typeface="+mn-cs"/>
              </a:rPr>
              <a:t>We must note that the South African Copyright law has always had some form of a limitation or exception from copyright infringement. The exceptions created in the Bill </a:t>
            </a:r>
            <a:r>
              <a:rPr lang="en-ZA" sz="1200" i="1" u="sng" kern="1200" dirty="0" smtClean="0">
                <a:solidFill>
                  <a:schemeClr val="tx1"/>
                </a:solidFill>
                <a:effectLst/>
                <a:latin typeface="+mn-lt"/>
                <a:ea typeface="+mn-ea"/>
                <a:cs typeface="+mn-cs"/>
              </a:rPr>
              <a:t>(</a:t>
            </a:r>
            <a:r>
              <a:rPr lang="en-GB" sz="1200" i="1" u="sng" kern="1200" dirty="0" smtClean="0">
                <a:solidFill>
                  <a:schemeClr val="tx1"/>
                </a:solidFill>
                <a:effectLst/>
                <a:latin typeface="+mn-lt"/>
                <a:ea typeface="+mn-ea"/>
                <a:cs typeface="+mn-cs"/>
              </a:rPr>
              <a:t>Copyright AB</a:t>
            </a:r>
            <a:r>
              <a:rPr lang="en-ZA" sz="1200" i="1" u="sng" kern="1200" dirty="0" smtClean="0">
                <a:solidFill>
                  <a:schemeClr val="tx1"/>
                </a:solidFill>
                <a:effectLst/>
                <a:latin typeface="+mn-lt"/>
                <a:ea typeface="+mn-ea"/>
                <a:cs typeface="+mn-cs"/>
              </a:rPr>
              <a:t>)</a:t>
            </a:r>
            <a:r>
              <a:rPr lang="en-ZA" sz="1200" u="sng" kern="1200" dirty="0" smtClean="0">
                <a:solidFill>
                  <a:schemeClr val="tx1"/>
                </a:solidFill>
                <a:effectLst/>
                <a:latin typeface="+mn-lt"/>
                <a:ea typeface="+mn-ea"/>
                <a:cs typeface="+mn-cs"/>
              </a:rPr>
              <a:t> are not new to international best practice or multilateral fora.</a:t>
            </a:r>
            <a:r>
              <a:rPr lang="en-ZA" sz="1200" kern="1200" dirty="0" smtClean="0">
                <a:solidFill>
                  <a:schemeClr val="tx1"/>
                </a:solidFill>
                <a:effectLst/>
                <a:latin typeface="+mn-lt"/>
                <a:ea typeface="+mn-ea"/>
                <a:cs typeface="+mn-cs"/>
              </a:rPr>
              <a:t> </a:t>
            </a:r>
            <a:r>
              <a:rPr lang="en-ZA" sz="1200" u="sng" kern="1200" dirty="0" smtClean="0">
                <a:solidFill>
                  <a:schemeClr val="tx1"/>
                </a:solidFill>
                <a:effectLst/>
                <a:latin typeface="+mn-lt"/>
                <a:ea typeface="+mn-ea"/>
                <a:cs typeface="+mn-cs"/>
              </a:rPr>
              <a:t>They furthermore relate to matters that are clearly of public interest and are for non-commercial purposes.</a:t>
            </a:r>
            <a:r>
              <a:rPr lang="en-ZA" sz="1200" kern="1200" dirty="0" smtClean="0">
                <a:solidFill>
                  <a:schemeClr val="tx1"/>
                </a:solidFill>
                <a:effectLst/>
                <a:latin typeface="+mn-lt"/>
                <a:ea typeface="+mn-ea"/>
                <a:cs typeface="+mn-cs"/>
              </a:rPr>
              <a:t> </a:t>
            </a:r>
          </a:p>
          <a:p>
            <a:pPr lvl="0"/>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i="0" kern="1200" dirty="0" smtClean="0">
                <a:solidFill>
                  <a:schemeClr val="tx1"/>
                </a:solidFill>
                <a:effectLst/>
                <a:latin typeface="+mn-lt"/>
                <a:ea typeface="+mn-ea"/>
                <a:cs typeface="+mn-cs"/>
              </a:rPr>
              <a:t>First National Bank of SA Limited t/a </a:t>
            </a:r>
            <a:r>
              <a:rPr lang="en-ZA" sz="1200" b="0" i="0" kern="1200" dirty="0" err="1" smtClean="0">
                <a:solidFill>
                  <a:schemeClr val="tx1"/>
                </a:solidFill>
                <a:effectLst/>
                <a:latin typeface="+mn-lt"/>
                <a:ea typeface="+mn-ea"/>
                <a:cs typeface="+mn-cs"/>
              </a:rPr>
              <a:t>Wesbank</a:t>
            </a:r>
            <a:r>
              <a:rPr lang="en-ZA" sz="1200" b="0" i="0" kern="1200" dirty="0" smtClean="0">
                <a:solidFill>
                  <a:schemeClr val="tx1"/>
                </a:solidFill>
                <a:effectLst/>
                <a:latin typeface="+mn-lt"/>
                <a:ea typeface="+mn-ea"/>
                <a:cs typeface="+mn-cs"/>
              </a:rPr>
              <a:t> v Commissioner for the South African Revenue Services and Another; First National Bank of SA Limited t/a </a:t>
            </a:r>
            <a:r>
              <a:rPr lang="en-ZA" sz="1200" b="0" i="0" kern="1200" dirty="0" err="1" smtClean="0">
                <a:solidFill>
                  <a:schemeClr val="tx1"/>
                </a:solidFill>
                <a:effectLst/>
                <a:latin typeface="+mn-lt"/>
                <a:ea typeface="+mn-ea"/>
                <a:cs typeface="+mn-cs"/>
              </a:rPr>
              <a:t>Wesbank</a:t>
            </a:r>
            <a:r>
              <a:rPr lang="en-ZA" sz="1200" b="0" i="0" kern="1200" dirty="0" smtClean="0">
                <a:solidFill>
                  <a:schemeClr val="tx1"/>
                </a:solidFill>
                <a:effectLst/>
                <a:latin typeface="+mn-lt"/>
                <a:ea typeface="+mn-ea"/>
                <a:cs typeface="+mn-cs"/>
              </a:rPr>
              <a:t> v Minister of Finance (CCT19/01) [2002] ZACC 5; 2002 (4) SA 768; 2002 (7) BCLR 702 (16 May 2002)</a:t>
            </a:r>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i="0" kern="1200" dirty="0" smtClean="0">
                <a:solidFill>
                  <a:schemeClr val="tx1"/>
                </a:solidFill>
                <a:effectLst/>
                <a:latin typeface="+mn-lt"/>
                <a:ea typeface="+mn-ea"/>
                <a:cs typeface="+mn-cs"/>
              </a:rPr>
              <a:t>Par</a:t>
            </a:r>
            <a:r>
              <a:rPr lang="en-ZA" sz="1200" b="0" i="0" kern="1200" baseline="0" dirty="0" smtClean="0">
                <a:solidFill>
                  <a:schemeClr val="tx1"/>
                </a:solidFill>
                <a:effectLst/>
                <a:latin typeface="+mn-lt"/>
                <a:ea typeface="+mn-ea"/>
                <a:cs typeface="+mn-cs"/>
              </a:rPr>
              <a:t> 100: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panose="020B0604020202020204" pitchFamily="34" charset="0"/>
                <a:cs typeface="Arial" panose="020B0604020202020204" pitchFamily="34" charset="0"/>
              </a:rPr>
              <a:t>“…</a:t>
            </a:r>
            <a:r>
              <a:rPr lang="en-ZA" sz="1800" dirty="0" smtClean="0"/>
              <a:t>it is concluded that a deprivation of property is “arbitrary” as meant by section 25 when the “law” referred to in section 25(1) does not provide sufficient reason for the particular deprivation in question or is procedurally unfair. Sufficient reason is to be established as follows: </a:t>
            </a:r>
          </a:p>
          <a:p>
            <a:pPr marL="342900" marR="0" lvl="0" indent="-342900" algn="l" defTabSz="914400" rtl="0" eaLnBrk="1" fontAlgn="auto" latinLnBrk="0" hangingPunct="1">
              <a:lnSpc>
                <a:spcPct val="100000"/>
              </a:lnSpc>
              <a:spcBef>
                <a:spcPts val="0"/>
              </a:spcBef>
              <a:spcAft>
                <a:spcPts val="0"/>
              </a:spcAft>
              <a:buClrTx/>
              <a:buSzTx/>
              <a:buFontTx/>
              <a:buAutoNum type="alphaLcParenBoth"/>
              <a:tabLst/>
              <a:defRPr/>
            </a:pPr>
            <a:r>
              <a:rPr lang="en-ZA" sz="1800" dirty="0" smtClean="0"/>
              <a:t>It is to be determined by evaluating the relationship between means employed, namely the deprivation in question, and ends sought to be achieved, namely the purpose of the law in question. </a:t>
            </a:r>
          </a:p>
          <a:p>
            <a:pPr marL="342900" marR="0" lvl="0" indent="-342900" algn="l" defTabSz="914400" rtl="0" eaLnBrk="1" fontAlgn="auto" latinLnBrk="0" hangingPunct="1">
              <a:lnSpc>
                <a:spcPct val="100000"/>
              </a:lnSpc>
              <a:spcBef>
                <a:spcPts val="0"/>
              </a:spcBef>
              <a:spcAft>
                <a:spcPts val="0"/>
              </a:spcAft>
              <a:buClrTx/>
              <a:buSzTx/>
              <a:buFontTx/>
              <a:buAutoNum type="alphaLcParenBoth"/>
              <a:tabLst/>
              <a:defRPr/>
            </a:pPr>
            <a:r>
              <a:rPr lang="en-ZA" sz="1800" dirty="0" smtClean="0"/>
              <a:t>A complexity of relationships has to be considered. </a:t>
            </a:r>
          </a:p>
          <a:p>
            <a:pPr marL="342900" marR="0" lvl="0" indent="-342900" algn="l" defTabSz="914400" rtl="0" eaLnBrk="1" fontAlgn="auto" latinLnBrk="0" hangingPunct="1">
              <a:lnSpc>
                <a:spcPct val="100000"/>
              </a:lnSpc>
              <a:spcBef>
                <a:spcPts val="0"/>
              </a:spcBef>
              <a:spcAft>
                <a:spcPts val="0"/>
              </a:spcAft>
              <a:buClrTx/>
              <a:buSzTx/>
              <a:buFontTx/>
              <a:buAutoNum type="alphaLcParenBoth"/>
              <a:tabLst/>
              <a:defRPr/>
            </a:pPr>
            <a:r>
              <a:rPr lang="en-ZA" sz="1800" dirty="0" smtClean="0"/>
              <a:t>In evaluating the deprivation in question, regard must be had to the relationship between the purpose for the deprivation and the person whose property is affected. </a:t>
            </a:r>
          </a:p>
          <a:p>
            <a:pPr marL="342900" marR="0" lvl="0" indent="-342900" algn="l" defTabSz="914400" rtl="0" eaLnBrk="1" fontAlgn="auto" latinLnBrk="0" hangingPunct="1">
              <a:lnSpc>
                <a:spcPct val="100000"/>
              </a:lnSpc>
              <a:spcBef>
                <a:spcPts val="0"/>
              </a:spcBef>
              <a:spcAft>
                <a:spcPts val="0"/>
              </a:spcAft>
              <a:buClrTx/>
              <a:buSzTx/>
              <a:buFontTx/>
              <a:buAutoNum type="alphaLcParenBoth"/>
              <a:tabLst/>
              <a:defRPr/>
            </a:pPr>
            <a:r>
              <a:rPr lang="en-ZA" sz="1800" dirty="0" smtClean="0"/>
              <a:t>In addition, regard must be had to the relationship between the purpose of the deprivation and the nature of the property as well as the extent of the deprivation in respect of such property. </a:t>
            </a:r>
          </a:p>
          <a:p>
            <a:pPr marL="342900" marR="0" lvl="0" indent="-342900" algn="l" defTabSz="914400" rtl="0" eaLnBrk="1" fontAlgn="auto" latinLnBrk="0" hangingPunct="1">
              <a:lnSpc>
                <a:spcPct val="100000"/>
              </a:lnSpc>
              <a:spcBef>
                <a:spcPts val="0"/>
              </a:spcBef>
              <a:spcAft>
                <a:spcPts val="0"/>
              </a:spcAft>
              <a:buClrTx/>
              <a:buSzTx/>
              <a:buFontTx/>
              <a:buAutoNum type="alphaLcParenBoth"/>
              <a:tabLst/>
              <a:defRPr/>
            </a:pPr>
            <a:r>
              <a:rPr lang="en-ZA" sz="1800" dirty="0" smtClean="0"/>
              <a:t>Generally speaking, where the property in question is ownership of land or a corporeal moveable, a more compelling purpose will have to be established in order for the depriving law to constitute sufficient reason for the deprivation, than in the case when the property is something different, and the property right something less extensive. This judgment is not concerned at all with incorporeal property. </a:t>
            </a:r>
          </a:p>
          <a:p>
            <a:pPr marL="342900" marR="0" lvl="0" indent="-342900" algn="l" defTabSz="914400" rtl="0" eaLnBrk="1" fontAlgn="auto" latinLnBrk="0" hangingPunct="1">
              <a:lnSpc>
                <a:spcPct val="100000"/>
              </a:lnSpc>
              <a:spcBef>
                <a:spcPts val="0"/>
              </a:spcBef>
              <a:spcAft>
                <a:spcPts val="0"/>
              </a:spcAft>
              <a:buClrTx/>
              <a:buSzTx/>
              <a:buFontTx/>
              <a:buAutoNum type="alphaLcParenBoth"/>
              <a:tabLst/>
              <a:defRPr/>
            </a:pPr>
            <a:r>
              <a:rPr lang="en-ZA" sz="1800" dirty="0" smtClean="0"/>
              <a:t>Generally speaking, when the deprivation in question embraces all the incidents of ownership, the purpose for the deprivation will have to be more compelling than when the deprivation embraces only some incidents of ownership and those incidents only partially. </a:t>
            </a:r>
          </a:p>
          <a:p>
            <a:pPr marL="342900" marR="0" lvl="0" indent="-342900" algn="l" defTabSz="914400" rtl="0" eaLnBrk="1" fontAlgn="auto" latinLnBrk="0" hangingPunct="1">
              <a:lnSpc>
                <a:spcPct val="100000"/>
              </a:lnSpc>
              <a:spcBef>
                <a:spcPts val="0"/>
              </a:spcBef>
              <a:spcAft>
                <a:spcPts val="0"/>
              </a:spcAft>
              <a:buClrTx/>
              <a:buSzTx/>
              <a:buFontTx/>
              <a:buAutoNum type="alphaLcParenBoth"/>
              <a:tabLst/>
              <a:defRPr/>
            </a:pPr>
            <a:r>
              <a:rPr lang="en-ZA" sz="1800" dirty="0" smtClean="0"/>
              <a:t>Depending on such interplay between variable means and ends, the nature of the property in question and the extent of its deprivation, there may be circumstances when sufficient reason is established by, in effect, no more than a mere rational relationship between means and ends; in others this might only be established by a proportionality evaluation closer to that required by section 36(1) of the Constitution. </a:t>
            </a:r>
          </a:p>
          <a:p>
            <a:pPr marL="342900" marR="0" lvl="0" indent="-342900" algn="l" defTabSz="914400" rtl="0" eaLnBrk="1" fontAlgn="auto" latinLnBrk="0" hangingPunct="1">
              <a:lnSpc>
                <a:spcPct val="100000"/>
              </a:lnSpc>
              <a:spcBef>
                <a:spcPts val="0"/>
              </a:spcBef>
              <a:spcAft>
                <a:spcPts val="0"/>
              </a:spcAft>
              <a:buClrTx/>
              <a:buSzTx/>
              <a:buFontTx/>
              <a:buAutoNum type="alphaLcParenBoth"/>
              <a:tabLst/>
              <a:defRPr/>
            </a:pPr>
            <a:r>
              <a:rPr lang="en-ZA" sz="1800" dirty="0" smtClean="0"/>
              <a:t>Whether there is sufficient reason to warrant the deprivation is a matter to be decided on all the relevant facts of each particular case, always bearing in mind that the enquiry is concerned with “arbitrary” in relation to the deprivation of property under section 25.</a:t>
            </a:r>
            <a:endParaRPr lang="en-ZA" sz="180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100" b="1" u="sng"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200" b="0" i="0" kern="1200" dirty="0" smtClean="0">
              <a:solidFill>
                <a:schemeClr val="tx1"/>
              </a:solidFill>
              <a:effectLst/>
              <a:latin typeface="+mn-lt"/>
              <a:ea typeface="+mn-ea"/>
              <a:cs typeface="+mn-cs"/>
            </a:endParaRPr>
          </a:p>
          <a:p>
            <a:pPr lvl="0"/>
            <a:endParaRPr lang="en-Z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5E636E-5096-4378-AE56-0D045EBDE46B}" type="slidenum">
              <a:rPr lang="en-GB" smtClean="0"/>
              <a:t>7</a:t>
            </a:fld>
            <a:endParaRPr lang="en-GB" dirty="0"/>
          </a:p>
        </p:txBody>
      </p:sp>
    </p:spTree>
    <p:extLst>
      <p:ext uri="{BB962C8B-B14F-4D97-AF65-F5344CB8AC3E}">
        <p14:creationId xmlns:p14="http://schemas.microsoft.com/office/powerpoint/2010/main" val="4152686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fld id="{2B5E636E-5096-4378-AE56-0D045EBDE46B}" type="slidenum">
              <a:rPr lang="en-GB" smtClean="0"/>
              <a:t>8</a:t>
            </a:fld>
            <a:endParaRPr lang="en-GB" dirty="0"/>
          </a:p>
        </p:txBody>
      </p:sp>
    </p:spTree>
    <p:extLst>
      <p:ext uri="{BB962C8B-B14F-4D97-AF65-F5344CB8AC3E}">
        <p14:creationId xmlns:p14="http://schemas.microsoft.com/office/powerpoint/2010/main" val="1637904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fld id="{2B5E636E-5096-4378-AE56-0D045EBDE46B}" type="slidenum">
              <a:rPr lang="en-GB" smtClean="0"/>
              <a:t>9</a:t>
            </a:fld>
            <a:endParaRPr lang="en-GB" dirty="0"/>
          </a:p>
        </p:txBody>
      </p:sp>
    </p:spTree>
    <p:extLst>
      <p:ext uri="{BB962C8B-B14F-4D97-AF65-F5344CB8AC3E}">
        <p14:creationId xmlns:p14="http://schemas.microsoft.com/office/powerpoint/2010/main" val="2474425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622EDE-4822-41E5-873A-211ED10EDEE2}" type="datetime1">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488227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BD014D-6514-4A42-9D8D-344D960C1DA7}" type="datetime1">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1977895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35A633-3FAD-4005-8337-C155426B4EE4}" type="datetime1">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158717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316F53-AA6B-4640-A95B-D03A09A135FC}" type="datetime1">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97400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016D91-85B7-4B10-97B2-9397934BDAA8}" type="datetime1">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631429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905026-BC51-4335-8F59-5E02A0AB2A4F}" type="datetime1">
              <a:rPr lang="en-US" smtClean="0"/>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1714772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05C969-B032-4728-9164-26FD62E7D808}" type="datetime1">
              <a:rPr lang="en-US" smtClean="0"/>
              <a:t>4/18/2023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944999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126C707-8C1A-4412-AB5F-3A17DA6E231A}" type="datetime1">
              <a:rPr lang="en-US" smtClean="0"/>
              <a:t>4/18/2023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1958589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CDB2A2-2166-4903-BCE1-ECEFF172F70C}" type="datetime1">
              <a:rPr lang="en-US" smtClean="0"/>
              <a:t>4/18/2023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1390334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87BABC-2675-4A7E-A792-032F5CF38AA3}" type="datetime1">
              <a:rPr lang="en-US" smtClean="0"/>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590143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4DEAD2-DE53-4888-8C4A-9C43AB65662E}" type="datetime1">
              <a:rPr lang="en-US" smtClean="0"/>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1459415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D961B2-3990-45D7-834A-8F055C7EAB19}" type="datetime1">
              <a:rPr lang="en-US" smtClean="0"/>
              <a:t>4/18/2023</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72CB22-D7A4-7547-B048-02B7C821FF3F}" type="slidenum">
              <a:rPr lang="en-US" smtClean="0"/>
              <a:t>‹#›</a:t>
            </a:fld>
            <a:endParaRPr lang="en-US"/>
          </a:p>
        </p:txBody>
      </p:sp>
    </p:spTree>
    <p:extLst>
      <p:ext uri="{BB962C8B-B14F-4D97-AF65-F5344CB8AC3E}">
        <p14:creationId xmlns:p14="http://schemas.microsoft.com/office/powerpoint/2010/main" val="8920135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noChangeAspect="1"/>
          </p:cNvSpPr>
          <p:nvPr>
            <p:ph type="title"/>
          </p:nvPr>
        </p:nvSpPr>
        <p:spPr>
          <a:xfrm>
            <a:off x="1035224" y="1110343"/>
            <a:ext cx="8037770" cy="2068286"/>
          </a:xfrm>
        </p:spPr>
        <p:txBody>
          <a:bodyPr>
            <a:normAutofit fontScale="90000"/>
          </a:bodyPr>
          <a:lstStyle/>
          <a:p>
            <a:pPr algn="ctr"/>
            <a:r>
              <a:rPr lang="en-US" sz="5400" b="1" dirty="0">
                <a:ln w="0"/>
                <a:effectLst>
                  <a:outerShdw blurRad="60007" dist="310007" dir="7680000" sy="30000" kx="1300200" algn="ctr" rotWithShape="0">
                    <a:prstClr val="black">
                      <a:alpha val="32000"/>
                    </a:prstClr>
                  </a:outerShdw>
                </a:effectLst>
              </a:rPr>
              <a:t/>
            </a:r>
            <a:br>
              <a:rPr lang="en-US" sz="5400" b="1" dirty="0">
                <a:ln w="0"/>
                <a:effectLst>
                  <a:outerShdw blurRad="60007" dist="310007" dir="7680000" sy="30000" kx="1300200" algn="ctr" rotWithShape="0">
                    <a:prstClr val="black">
                      <a:alpha val="32000"/>
                    </a:prstClr>
                  </a:outerShdw>
                </a:effectLst>
              </a:rPr>
            </a:br>
            <a:r>
              <a:rPr lang="en-US" sz="5400" b="1" dirty="0">
                <a:ln w="0"/>
                <a:effectLst>
                  <a:outerShdw blurRad="60007" dist="310007" dir="7680000" sy="30000" kx="1300200" algn="ctr" rotWithShape="0">
                    <a:prstClr val="black">
                      <a:alpha val="32000"/>
                    </a:prstClr>
                  </a:outerShdw>
                </a:effectLst>
              </a:rPr>
              <a:t/>
            </a:r>
            <a:br>
              <a:rPr lang="en-US" sz="5400" b="1" dirty="0">
                <a:ln w="0"/>
                <a:effectLst>
                  <a:outerShdw blurRad="60007" dist="310007" dir="7680000" sy="30000" kx="1300200" algn="ctr" rotWithShape="0">
                    <a:prstClr val="black">
                      <a:alpha val="32000"/>
                    </a:prstClr>
                  </a:outerShdw>
                </a:effectLst>
              </a:rPr>
            </a:br>
            <a:r>
              <a:rPr lang="en-US" sz="5400" b="1" dirty="0">
                <a:ln w="0"/>
                <a:effectLst>
                  <a:outerShdw blurRad="60007" dist="310007" dir="7680000" sy="30000" kx="1300200" algn="ctr" rotWithShape="0">
                    <a:prstClr val="black">
                      <a:alpha val="32000"/>
                    </a:prstClr>
                  </a:outerShdw>
                </a:effectLst>
              </a:rPr>
              <a:t>	</a:t>
            </a:r>
          </a:p>
        </p:txBody>
      </p:sp>
      <p:sp useBgFill="1">
        <p:nvSpPr>
          <p:cNvPr id="3" name="Title 1"/>
          <p:cNvSpPr txBox="1">
            <a:spLocks/>
          </p:cNvSpPr>
          <p:nvPr/>
        </p:nvSpPr>
        <p:spPr>
          <a:xfrm>
            <a:off x="6607403" y="5356749"/>
            <a:ext cx="2884231" cy="1254057"/>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lumMod val="85000"/>
                  </a:schemeClr>
                </a:solidFill>
              </a:rPr>
              <a:t/>
            </a:r>
            <a:br>
              <a:rPr lang="en-US" b="1" dirty="0">
                <a:solidFill>
                  <a:schemeClr val="bg1">
                    <a:lumMod val="85000"/>
                  </a:schemeClr>
                </a:solidFill>
              </a:rPr>
            </a:br>
            <a:endParaRPr lang="en-US" b="1" dirty="0">
              <a:solidFill>
                <a:schemeClr val="bg1">
                  <a:lumMod val="85000"/>
                </a:schemeClr>
              </a:solidFill>
            </a:endParaRPr>
          </a:p>
          <a:p>
            <a:endParaRPr lang="en-US" b="1" dirty="0">
              <a:solidFill>
                <a:schemeClr val="bg1">
                  <a:lumMod val="85000"/>
                </a:schemeClr>
              </a:solidFill>
            </a:endParaRPr>
          </a:p>
        </p:txBody>
      </p:sp>
      <p:sp>
        <p:nvSpPr>
          <p:cNvPr id="4" name="TextBox 3"/>
          <p:cNvSpPr txBox="1"/>
          <p:nvPr/>
        </p:nvSpPr>
        <p:spPr>
          <a:xfrm>
            <a:off x="3252247" y="1819373"/>
            <a:ext cx="5554277" cy="1261884"/>
          </a:xfrm>
          <a:prstGeom prst="rect">
            <a:avLst/>
          </a:prstGeom>
          <a:noFill/>
        </p:spPr>
        <p:txBody>
          <a:bodyPr wrap="none" rtlCol="0">
            <a:spAutoFit/>
          </a:bodyPr>
          <a:lstStyle/>
          <a:p>
            <a:r>
              <a:rPr lang="en-US" sz="2000" b="1" dirty="0" smtClean="0"/>
              <a:t>Copyright Amendment Bill</a:t>
            </a:r>
          </a:p>
          <a:p>
            <a:r>
              <a:rPr lang="en-US" sz="2000" b="1" dirty="0" smtClean="0"/>
              <a:t>Performers Protection Amendment Bill</a:t>
            </a:r>
          </a:p>
          <a:p>
            <a:endParaRPr lang="en-US" dirty="0" smtClean="0"/>
          </a:p>
          <a:p>
            <a:r>
              <a:rPr lang="en-US" dirty="0" smtClean="0"/>
              <a:t>- CLSO responses to submissions to the Select Committee</a:t>
            </a:r>
            <a:endParaRPr lang="en-GB" dirty="0"/>
          </a:p>
        </p:txBody>
      </p:sp>
      <p:sp>
        <p:nvSpPr>
          <p:cNvPr id="5" name="TextBox 4"/>
          <p:cNvSpPr txBox="1"/>
          <p:nvPr/>
        </p:nvSpPr>
        <p:spPr>
          <a:xfrm>
            <a:off x="7893942" y="6099142"/>
            <a:ext cx="1433406" cy="369332"/>
          </a:xfrm>
          <a:prstGeom prst="rect">
            <a:avLst/>
          </a:prstGeom>
          <a:noFill/>
        </p:spPr>
        <p:txBody>
          <a:bodyPr wrap="none" rtlCol="0">
            <a:spAutoFit/>
          </a:bodyPr>
          <a:lstStyle/>
          <a:p>
            <a:r>
              <a:rPr lang="en-US" smtClean="0">
                <a:solidFill>
                  <a:schemeClr val="bg1"/>
                </a:solidFill>
              </a:rPr>
              <a:t>18 April 2023</a:t>
            </a:r>
            <a:endParaRPr lang="en-GB" dirty="0">
              <a:solidFill>
                <a:schemeClr val="bg1"/>
              </a:solidFill>
            </a:endParaRPr>
          </a:p>
        </p:txBody>
      </p:sp>
      <p:sp>
        <p:nvSpPr>
          <p:cNvPr id="6" name="Slide Number Placeholder 5"/>
          <p:cNvSpPr>
            <a:spLocks noGrp="1"/>
          </p:cNvSpPr>
          <p:nvPr>
            <p:ph type="sldNum" sz="quarter" idx="12"/>
          </p:nvPr>
        </p:nvSpPr>
        <p:spPr/>
        <p:txBody>
          <a:bodyPr/>
          <a:lstStyle/>
          <a:p>
            <a:fld id="{BC72CB22-D7A4-7547-B048-02B7C821FF3F}" type="slidenum">
              <a:rPr lang="en-US" smtClean="0"/>
              <a:t>1</a:t>
            </a:fld>
            <a:endParaRPr lang="en-US"/>
          </a:p>
        </p:txBody>
      </p:sp>
    </p:spTree>
    <p:extLst>
      <p:ext uri="{BB962C8B-B14F-4D97-AF65-F5344CB8AC3E}">
        <p14:creationId xmlns:p14="http://schemas.microsoft.com/office/powerpoint/2010/main" val="1211865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274" y="48252"/>
            <a:ext cx="8543925" cy="638173"/>
          </a:xfrm>
        </p:spPr>
        <p:txBody>
          <a:bodyPr>
            <a:normAutofit fontScale="90000"/>
          </a:bodyPr>
          <a:lstStyle/>
          <a:p>
            <a:r>
              <a:rPr lang="en-ZA" sz="2400" b="1" dirty="0">
                <a:latin typeface="Arial" panose="020B0604020202020204" pitchFamily="34" charset="0"/>
                <a:cs typeface="Arial" panose="020B0604020202020204" pitchFamily="34" charset="0"/>
              </a:rPr>
              <a:t>Constitutionality – exceptions and arbitrary deprivation </a:t>
            </a:r>
            <a:r>
              <a:rPr lang="en-ZA" sz="2400" b="1" dirty="0" smtClean="0">
                <a:latin typeface="Arial" panose="020B0604020202020204" pitchFamily="34" charset="0"/>
                <a:cs typeface="Arial" panose="020B0604020202020204" pitchFamily="34" charset="0"/>
              </a:rPr>
              <a:t>(6)</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21274" y="503862"/>
            <a:ext cx="9302411" cy="6354137"/>
          </a:xfrm>
        </p:spPr>
        <p:txBody>
          <a:bodyPr>
            <a:noAutofit/>
          </a:bodyPr>
          <a:lstStyle/>
          <a:p>
            <a:pPr marL="0" indent="0" algn="just">
              <a:lnSpc>
                <a:spcPct val="120000"/>
              </a:lnSpc>
              <a:buNone/>
            </a:pPr>
            <a:r>
              <a:rPr lang="en-GB" sz="1300" b="1" dirty="0" smtClean="0">
                <a:latin typeface="Arial" panose="020B0604020202020204" pitchFamily="34" charset="0"/>
                <a:cs typeface="Arial" panose="020B0604020202020204" pitchFamily="34" charset="0"/>
              </a:rPr>
              <a:t>There is sufficient reason when considering all the factors:</a:t>
            </a:r>
          </a:p>
          <a:p>
            <a:pPr algn="just">
              <a:lnSpc>
                <a:spcPct val="120000"/>
              </a:lnSpc>
            </a:pPr>
            <a:r>
              <a:rPr lang="en-GB" sz="1300" dirty="0" smtClean="0">
                <a:latin typeface="Arial" panose="020B0604020202020204" pitchFamily="34" charset="0"/>
                <a:cs typeface="Arial" panose="020B0604020202020204" pitchFamily="34" charset="0"/>
              </a:rPr>
              <a:t>Evaluation likely more towards a “</a:t>
            </a:r>
            <a:r>
              <a:rPr lang="en-ZA" sz="1300" dirty="0" smtClean="0">
                <a:latin typeface="Arial" panose="020B0604020202020204" pitchFamily="34" charset="0"/>
                <a:cs typeface="Arial" panose="020B0604020202020204" pitchFamily="34" charset="0"/>
              </a:rPr>
              <a:t>rational </a:t>
            </a:r>
            <a:r>
              <a:rPr lang="en-ZA" sz="1300" dirty="0">
                <a:latin typeface="Arial" panose="020B0604020202020204" pitchFamily="34" charset="0"/>
                <a:cs typeface="Arial" panose="020B0604020202020204" pitchFamily="34" charset="0"/>
              </a:rPr>
              <a:t>relationship between means and </a:t>
            </a:r>
            <a:r>
              <a:rPr lang="en-ZA" sz="1300" dirty="0" smtClean="0">
                <a:latin typeface="Arial" panose="020B0604020202020204" pitchFamily="34" charset="0"/>
                <a:cs typeface="Arial" panose="020B0604020202020204" pitchFamily="34" charset="0"/>
              </a:rPr>
              <a:t>ends”, than towards proportionality (S36) (although the three step test in itself provides proportionality and so the Bill would comply even with a strict evaluation):</a:t>
            </a:r>
          </a:p>
          <a:p>
            <a:pPr marL="447675" lvl="1" indent="-180975" algn="just">
              <a:lnSpc>
                <a:spcPct val="120000"/>
              </a:lnSpc>
            </a:pPr>
            <a:r>
              <a:rPr lang="en-GB" sz="1300" dirty="0" smtClean="0">
                <a:latin typeface="Arial" panose="020B0604020202020204" pitchFamily="34" charset="0"/>
                <a:cs typeface="Arial" panose="020B0604020202020204" pitchFamily="34" charset="0"/>
              </a:rPr>
              <a:t>Purpose of law and of deprivation and considering who is affected when exceptions are NOT included, and who if they ARE included: Must balance intellectual property with the rights </a:t>
            </a:r>
            <a:r>
              <a:rPr lang="en-GB" sz="1300" dirty="0">
                <a:latin typeface="Arial" panose="020B0604020202020204" pitchFamily="34" charset="0"/>
                <a:cs typeface="Arial" panose="020B0604020202020204" pitchFamily="34" charset="0"/>
              </a:rPr>
              <a:t>to education, dignity, equality, trade, and freedom of </a:t>
            </a:r>
            <a:r>
              <a:rPr lang="en-GB" sz="1300" dirty="0" smtClean="0">
                <a:latin typeface="Arial" panose="020B0604020202020204" pitchFamily="34" charset="0"/>
                <a:cs typeface="Arial" panose="020B0604020202020204" pitchFamily="34" charset="0"/>
              </a:rPr>
              <a:t>expression.</a:t>
            </a:r>
          </a:p>
          <a:p>
            <a:pPr marL="447675" lvl="1" indent="-180975" algn="just">
              <a:lnSpc>
                <a:spcPct val="120000"/>
              </a:lnSpc>
            </a:pPr>
            <a:r>
              <a:rPr lang="en-GB" sz="1300" dirty="0" smtClean="0">
                <a:latin typeface="Arial" panose="020B0604020202020204" pitchFamily="34" charset="0"/>
                <a:cs typeface="Arial" panose="020B0604020202020204" pitchFamily="34" charset="0"/>
              </a:rPr>
              <a:t>Nature of property: Intellectual property is not land, nor corporeal (thus does not require “a more</a:t>
            </a:r>
            <a:r>
              <a:rPr lang="en-ZA" sz="1300" dirty="0" smtClean="0">
                <a:latin typeface="Arial" panose="020B0604020202020204" pitchFamily="34" charset="0"/>
                <a:cs typeface="Arial" panose="020B0604020202020204" pitchFamily="34" charset="0"/>
              </a:rPr>
              <a:t> </a:t>
            </a:r>
            <a:r>
              <a:rPr lang="en-ZA" sz="1300" dirty="0">
                <a:latin typeface="Arial" panose="020B0604020202020204" pitchFamily="34" charset="0"/>
                <a:cs typeface="Arial" panose="020B0604020202020204" pitchFamily="34" charset="0"/>
              </a:rPr>
              <a:t>compelling </a:t>
            </a:r>
            <a:r>
              <a:rPr lang="en-ZA" sz="1300" dirty="0" smtClean="0">
                <a:latin typeface="Arial" panose="020B0604020202020204" pitchFamily="34" charset="0"/>
                <a:cs typeface="Arial" panose="020B0604020202020204" pitchFamily="34" charset="0"/>
              </a:rPr>
              <a:t>purpose” as for land)</a:t>
            </a:r>
            <a:r>
              <a:rPr lang="en-GB" sz="1300" dirty="0" smtClean="0">
                <a:latin typeface="Arial" panose="020B0604020202020204" pitchFamily="34" charset="0"/>
                <a:cs typeface="Arial" panose="020B0604020202020204" pitchFamily="34" charset="0"/>
              </a:rPr>
              <a:t>.</a:t>
            </a:r>
          </a:p>
          <a:p>
            <a:pPr marL="447675" lvl="1" indent="-180975" algn="just">
              <a:lnSpc>
                <a:spcPct val="120000"/>
              </a:lnSpc>
            </a:pPr>
            <a:r>
              <a:rPr lang="en-GB" sz="1300" dirty="0" smtClean="0">
                <a:latin typeface="Arial" panose="020B0604020202020204" pitchFamily="34" charset="0"/>
                <a:cs typeface="Arial" panose="020B0604020202020204" pitchFamily="34" charset="0"/>
              </a:rPr>
              <a:t>Extent of deprivation: The exceptions do not deprive the owner of ALL aspects of ownership and are limited to very specific instances that support the development of Constitutional and International Human Rights and are further limited by prescripts to be followed when making use of an exception (The </a:t>
            </a:r>
            <a:r>
              <a:rPr lang="en-GB" sz="1300" i="1" dirty="0">
                <a:latin typeface="Arial" panose="020B0604020202020204" pitchFamily="34" charset="0"/>
                <a:cs typeface="Arial" panose="020B0604020202020204" pitchFamily="34" charset="0"/>
              </a:rPr>
              <a:t>South African Diamond Producers Organisation </a:t>
            </a:r>
            <a:r>
              <a:rPr lang="en-GB" sz="1300" dirty="0" smtClean="0">
                <a:latin typeface="Arial" panose="020B0604020202020204" pitchFamily="34" charset="0"/>
                <a:cs typeface="Arial" panose="020B0604020202020204" pitchFamily="34" charset="0"/>
              </a:rPr>
              <a:t>case referred to by the Western Cape Province simply applies the FNB Wesbank case’s test and focuses on this leg).</a:t>
            </a:r>
          </a:p>
          <a:p>
            <a:pPr algn="just">
              <a:lnSpc>
                <a:spcPct val="120000"/>
              </a:lnSpc>
            </a:pPr>
            <a:r>
              <a:rPr lang="en-ZA" sz="1300" dirty="0" smtClean="0">
                <a:latin typeface="Arial" panose="020B0604020202020204" pitchFamily="34" charset="0"/>
                <a:cs typeface="Arial" panose="020B0604020202020204" pitchFamily="34" charset="0"/>
              </a:rPr>
              <a:t>The </a:t>
            </a:r>
            <a:r>
              <a:rPr lang="en-ZA" sz="1300" dirty="0">
                <a:latin typeface="Arial" panose="020B0604020202020204" pitchFamily="34" charset="0"/>
                <a:cs typeface="Arial" panose="020B0604020202020204" pitchFamily="34" charset="0"/>
              </a:rPr>
              <a:t>exceptions in the Bills </a:t>
            </a:r>
            <a:r>
              <a:rPr lang="en-GB" sz="1300" dirty="0">
                <a:latin typeface="Arial" panose="020B0604020202020204" pitchFamily="34" charset="0"/>
                <a:cs typeface="Arial" panose="020B0604020202020204" pitchFamily="34" charset="0"/>
              </a:rPr>
              <a:t>align copyright with the digital era and promote multilateral development, which includes advancing </a:t>
            </a:r>
            <a:r>
              <a:rPr lang="en-GB" sz="1300" dirty="0" smtClean="0">
                <a:latin typeface="Arial" panose="020B0604020202020204" pitchFamily="34" charset="0"/>
                <a:cs typeface="Arial" panose="020B0604020202020204" pitchFamily="34" charset="0"/>
              </a:rPr>
              <a:t>constitutional values and human rights.</a:t>
            </a:r>
            <a:r>
              <a:rPr lang="en-ZA" sz="1300" dirty="0" smtClean="0">
                <a:latin typeface="Arial" panose="020B0604020202020204" pitchFamily="34" charset="0"/>
                <a:cs typeface="Arial" panose="020B0604020202020204" pitchFamily="34" charset="0"/>
              </a:rPr>
              <a:t> </a:t>
            </a:r>
            <a:r>
              <a:rPr lang="en-ZA" sz="1300" dirty="0">
                <a:latin typeface="Arial" panose="020B0604020202020204" pitchFamily="34" charset="0"/>
                <a:cs typeface="Arial" panose="020B0604020202020204" pitchFamily="34" charset="0"/>
              </a:rPr>
              <a:t>These relate </a:t>
            </a:r>
            <a:r>
              <a:rPr lang="en-ZA" sz="1300" dirty="0" smtClean="0">
                <a:latin typeface="Arial" panose="020B0604020202020204" pitchFamily="34" charset="0"/>
                <a:cs typeface="Arial" panose="020B0604020202020204" pitchFamily="34" charset="0"/>
              </a:rPr>
              <a:t>to </a:t>
            </a:r>
            <a:r>
              <a:rPr lang="en-ZA" sz="1300" dirty="0">
                <a:latin typeface="Arial" panose="020B0604020202020204" pitchFamily="34" charset="0"/>
                <a:cs typeface="Arial" panose="020B0604020202020204" pitchFamily="34" charset="0"/>
              </a:rPr>
              <a:t>equality, facilitating access to knowledge for persons with disabilities, access to education, freedom of expression and access to information and ideas, which are central to advancing the values and rights in the Bill of Rights</a:t>
            </a:r>
            <a:r>
              <a:rPr lang="en-ZA" sz="1300" dirty="0" smtClean="0">
                <a:latin typeface="Arial" panose="020B0604020202020204" pitchFamily="34" charset="0"/>
                <a:cs typeface="Arial" panose="020B0604020202020204" pitchFamily="34" charset="0"/>
              </a:rPr>
              <a:t>. </a:t>
            </a:r>
            <a:r>
              <a:rPr lang="en-GB" sz="1300" dirty="0" smtClean="0">
                <a:latin typeface="Arial" panose="020B0604020202020204" pitchFamily="34" charset="0"/>
                <a:cs typeface="Arial" panose="020B0604020202020204" pitchFamily="34" charset="0"/>
              </a:rPr>
              <a:t>They are not new to international best practice</a:t>
            </a:r>
            <a:r>
              <a:rPr lang="en-ZA" sz="1300" dirty="0" smtClean="0">
                <a:latin typeface="Arial" panose="020B0604020202020204" pitchFamily="34" charset="0"/>
                <a:cs typeface="Arial" panose="020B0604020202020204" pitchFamily="34" charset="0"/>
              </a:rPr>
              <a:t>. </a:t>
            </a:r>
            <a:r>
              <a:rPr lang="en-ZA" sz="1300" dirty="0">
                <a:latin typeface="Arial" panose="020B0604020202020204" pitchFamily="34" charset="0"/>
                <a:cs typeface="Arial" panose="020B0604020202020204" pitchFamily="34" charset="0"/>
              </a:rPr>
              <a:t>They furthermore relate to matters that are </a:t>
            </a:r>
            <a:r>
              <a:rPr lang="en-ZA" sz="1300" dirty="0" smtClean="0">
                <a:latin typeface="Arial" panose="020B0604020202020204" pitchFamily="34" charset="0"/>
                <a:cs typeface="Arial" panose="020B0604020202020204" pitchFamily="34" charset="0"/>
              </a:rPr>
              <a:t>of </a:t>
            </a:r>
            <a:r>
              <a:rPr lang="en-ZA" sz="1300" dirty="0">
                <a:latin typeface="Arial" panose="020B0604020202020204" pitchFamily="34" charset="0"/>
                <a:cs typeface="Arial" panose="020B0604020202020204" pitchFamily="34" charset="0"/>
              </a:rPr>
              <a:t>public interest and are for non-commercial </a:t>
            </a:r>
            <a:r>
              <a:rPr lang="en-ZA" sz="1300" dirty="0" smtClean="0">
                <a:latin typeface="Arial" panose="020B0604020202020204" pitchFamily="34" charset="0"/>
                <a:cs typeface="Arial" panose="020B0604020202020204" pitchFamily="34" charset="0"/>
              </a:rPr>
              <a:t>purposes</a:t>
            </a:r>
            <a:r>
              <a:rPr lang="en-GB" sz="1300" dirty="0" smtClean="0">
                <a:latin typeface="Arial" panose="020B0604020202020204" pitchFamily="34" charset="0"/>
                <a:cs typeface="Arial" panose="020B0604020202020204" pitchFamily="34" charset="0"/>
              </a:rPr>
              <a:t>.</a:t>
            </a:r>
          </a:p>
          <a:p>
            <a:pPr algn="just">
              <a:lnSpc>
                <a:spcPct val="120000"/>
              </a:lnSpc>
            </a:pPr>
            <a:r>
              <a:rPr lang="en-ZA" sz="1300" dirty="0" smtClean="0">
                <a:latin typeface="Arial" panose="020B0604020202020204" pitchFamily="34" charset="0"/>
                <a:cs typeface="Arial" panose="020B0604020202020204" pitchFamily="34" charset="0"/>
              </a:rPr>
              <a:t>The </a:t>
            </a:r>
            <a:r>
              <a:rPr lang="en-ZA" sz="1300" dirty="0">
                <a:latin typeface="Arial" panose="020B0604020202020204" pitchFamily="34" charset="0"/>
                <a:cs typeface="Arial" panose="020B0604020202020204" pitchFamily="34" charset="0"/>
              </a:rPr>
              <a:t>exceptions are not open ended </a:t>
            </a:r>
            <a:r>
              <a:rPr lang="en-ZA" sz="1300" dirty="0" smtClean="0">
                <a:latin typeface="Arial" panose="020B0604020202020204" pitchFamily="34" charset="0"/>
                <a:cs typeface="Arial" panose="020B0604020202020204" pitchFamily="34" charset="0"/>
              </a:rPr>
              <a:t>–</a:t>
            </a:r>
            <a:r>
              <a:rPr lang="en-GB" sz="1300" dirty="0" smtClean="0">
                <a:latin typeface="Arial" panose="020B0604020202020204" pitchFamily="34" charset="0"/>
                <a:cs typeface="Arial" panose="020B0604020202020204" pitchFamily="34" charset="0"/>
              </a:rPr>
              <a:t>general </a:t>
            </a:r>
            <a:r>
              <a:rPr lang="en-GB" sz="1300" dirty="0">
                <a:latin typeface="Arial" panose="020B0604020202020204" pitchFamily="34" charset="0"/>
                <a:cs typeface="Arial" panose="020B0604020202020204" pitchFamily="34" charset="0"/>
              </a:rPr>
              <a:t>four-factor test in clause 12A(</a:t>
            </a:r>
            <a:r>
              <a:rPr lang="en-GB" sz="1300" i="1" dirty="0">
                <a:latin typeface="Arial" panose="020B0604020202020204" pitchFamily="34" charset="0"/>
                <a:cs typeface="Arial" panose="020B0604020202020204" pitchFamily="34" charset="0"/>
              </a:rPr>
              <a:t>b</a:t>
            </a:r>
            <a:r>
              <a:rPr lang="en-GB" sz="1300" dirty="0">
                <a:latin typeface="Arial" panose="020B0604020202020204" pitchFamily="34" charset="0"/>
                <a:cs typeface="Arial" panose="020B0604020202020204" pitchFamily="34" charset="0"/>
              </a:rPr>
              <a:t>) and some have additional limits</a:t>
            </a:r>
            <a:r>
              <a:rPr lang="en-GB" sz="1300" dirty="0" smtClean="0">
                <a:latin typeface="Arial" panose="020B0604020202020204" pitchFamily="34" charset="0"/>
                <a:cs typeface="Arial" panose="020B0604020202020204" pitchFamily="34" charset="0"/>
              </a:rPr>
              <a:t>.</a:t>
            </a:r>
          </a:p>
          <a:p>
            <a:pPr marL="0" indent="0" algn="just">
              <a:lnSpc>
                <a:spcPct val="120000"/>
              </a:lnSpc>
              <a:buNone/>
            </a:pPr>
            <a:r>
              <a:rPr lang="en-GB" sz="1300" b="1" dirty="0" smtClean="0">
                <a:latin typeface="Arial" panose="020B0604020202020204" pitchFamily="34" charset="0"/>
                <a:cs typeface="Arial" panose="020B0604020202020204" pitchFamily="34" charset="0"/>
              </a:rPr>
              <a:t>There is procedural fairness</a:t>
            </a:r>
            <a:r>
              <a:rPr lang="en-GB" sz="1300" dirty="0" smtClean="0">
                <a:latin typeface="Arial" panose="020B0604020202020204" pitchFamily="34" charset="0"/>
                <a:cs typeface="Arial" panose="020B0604020202020204" pitchFamily="34" charset="0"/>
              </a:rPr>
              <a:t>: The Bills do not interfere with existing procedures. The limits are clear (international comparisons could further assist as this is not a globally new concept) and any use that does not comply with the fair use test, or internal limits (proved by S12A) can be challenged. The bills have also followed a fair legislative process.</a:t>
            </a:r>
            <a:endParaRPr lang="en-GB" sz="13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10</a:t>
            </a:fld>
            <a:endParaRPr lang="en-US" dirty="0"/>
          </a:p>
        </p:txBody>
      </p:sp>
    </p:spTree>
    <p:extLst>
      <p:ext uri="{BB962C8B-B14F-4D97-AF65-F5344CB8AC3E}">
        <p14:creationId xmlns:p14="http://schemas.microsoft.com/office/powerpoint/2010/main" val="2616806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367419"/>
            <a:ext cx="8543925" cy="638173"/>
          </a:xfrm>
        </p:spPr>
        <p:txBody>
          <a:bodyPr>
            <a:normAutofit/>
          </a:bodyPr>
          <a:lstStyle/>
          <a:p>
            <a:r>
              <a:rPr lang="en-ZA" sz="2400" b="1" dirty="0" smtClean="0">
                <a:latin typeface="Arial" panose="020B0604020202020204" pitchFamily="34" charset="0"/>
                <a:cs typeface="Arial" panose="020B0604020202020204" pitchFamily="34" charset="0"/>
              </a:rPr>
              <a:t>Constitutionality – Section 22 (TOP)</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2915" y="1009629"/>
            <a:ext cx="9158068" cy="5711848"/>
          </a:xfrm>
        </p:spPr>
        <p:txBody>
          <a:bodyPr>
            <a:noAutofit/>
          </a:bodyPr>
          <a:lstStyle/>
          <a:p>
            <a:pPr algn="just"/>
            <a:r>
              <a:rPr lang="en-ZA" sz="1400" dirty="0">
                <a:latin typeface="Arial" panose="020B0604020202020204" pitchFamily="34" charset="0"/>
                <a:cs typeface="Arial" panose="020B0604020202020204" pitchFamily="34" charset="0"/>
              </a:rPr>
              <a:t>Some raised concerns that certain clauses of the Bill would </a:t>
            </a:r>
            <a:r>
              <a:rPr lang="en-ZA" sz="1400" dirty="0" smtClean="0">
                <a:latin typeface="Arial" panose="020B0604020202020204" pitchFamily="34" charset="0"/>
                <a:cs typeface="Arial" panose="020B0604020202020204" pitchFamily="34" charset="0"/>
              </a:rPr>
              <a:t>constitute an unfair limitation of the section 22 rights – </a:t>
            </a:r>
            <a:r>
              <a:rPr lang="en-ZA" sz="1400" dirty="0">
                <a:latin typeface="Arial" panose="020B0604020202020204" pitchFamily="34" charset="0"/>
                <a:cs typeface="Arial" panose="020B0604020202020204" pitchFamily="34" charset="0"/>
              </a:rPr>
              <a:t>this is a general discussion and applies to all of these concerns. Where a specific matter needs further discussion – a slide will deal with that.</a:t>
            </a:r>
          </a:p>
          <a:p>
            <a:pPr algn="just"/>
            <a:r>
              <a:rPr lang="en-ZA" sz="1400" dirty="0" smtClean="0">
                <a:latin typeface="Arial" panose="020B0604020202020204" pitchFamily="34" charset="0"/>
                <a:cs typeface="Arial" panose="020B0604020202020204" pitchFamily="34" charset="0"/>
              </a:rPr>
              <a:t>Section 22: </a:t>
            </a:r>
            <a:r>
              <a:rPr lang="en-GB" sz="1400" dirty="0" smtClean="0">
                <a:latin typeface="Arial" panose="020B0604020202020204" pitchFamily="34" charset="0"/>
                <a:cs typeface="Arial" panose="020B0604020202020204" pitchFamily="34" charset="0"/>
              </a:rPr>
              <a:t>“Every </a:t>
            </a:r>
            <a:r>
              <a:rPr lang="en-GB" sz="1400" dirty="0">
                <a:latin typeface="Arial" panose="020B0604020202020204" pitchFamily="34" charset="0"/>
                <a:cs typeface="Arial" panose="020B0604020202020204" pitchFamily="34" charset="0"/>
              </a:rPr>
              <a:t>citizen has the right to </a:t>
            </a:r>
            <a:r>
              <a:rPr lang="en-GB" sz="1400" u="sng" dirty="0">
                <a:latin typeface="Arial" panose="020B0604020202020204" pitchFamily="34" charset="0"/>
                <a:cs typeface="Arial" panose="020B0604020202020204" pitchFamily="34" charset="0"/>
              </a:rPr>
              <a:t>choose</a:t>
            </a:r>
            <a:r>
              <a:rPr lang="en-GB" sz="1400" dirty="0">
                <a:latin typeface="Arial" panose="020B0604020202020204" pitchFamily="34" charset="0"/>
                <a:cs typeface="Arial" panose="020B0604020202020204" pitchFamily="34" charset="0"/>
              </a:rPr>
              <a:t> their trade, occupation or profession </a:t>
            </a:r>
            <a:r>
              <a:rPr lang="en-GB" sz="1400" dirty="0" smtClean="0">
                <a:latin typeface="Arial" panose="020B0604020202020204" pitchFamily="34" charset="0"/>
                <a:cs typeface="Arial" panose="020B0604020202020204" pitchFamily="34" charset="0"/>
              </a:rPr>
              <a:t>(“TOP”) freely</a:t>
            </a:r>
            <a:r>
              <a:rPr lang="en-GB" sz="1400" dirty="0">
                <a:latin typeface="Arial" panose="020B0604020202020204" pitchFamily="34" charset="0"/>
                <a:cs typeface="Arial" panose="020B0604020202020204" pitchFamily="34" charset="0"/>
              </a:rPr>
              <a:t>. The practice of a trade, occupation or profession may be </a:t>
            </a:r>
            <a:r>
              <a:rPr lang="en-GB" sz="1400" dirty="0" smtClean="0">
                <a:latin typeface="Arial" panose="020B0604020202020204" pitchFamily="34" charset="0"/>
                <a:cs typeface="Arial" panose="020B0604020202020204" pitchFamily="34" charset="0"/>
              </a:rPr>
              <a:t>regulated </a:t>
            </a:r>
            <a:r>
              <a:rPr lang="en-GB" sz="1400" dirty="0">
                <a:latin typeface="Arial" panose="020B0604020202020204" pitchFamily="34" charset="0"/>
                <a:cs typeface="Arial" panose="020B0604020202020204" pitchFamily="34" charset="0"/>
              </a:rPr>
              <a:t>by law</a:t>
            </a:r>
            <a:r>
              <a:rPr lang="en-GB" sz="1400" dirty="0" smtClean="0">
                <a:latin typeface="Arial" panose="020B0604020202020204" pitchFamily="34" charset="0"/>
                <a:cs typeface="Arial" panose="020B0604020202020204" pitchFamily="34" charset="0"/>
              </a:rPr>
              <a:t>.”</a:t>
            </a:r>
          </a:p>
          <a:p>
            <a:pPr lvl="1" algn="just"/>
            <a:r>
              <a:rPr lang="en-US" sz="1400" dirty="0" smtClean="0">
                <a:latin typeface="Arial" panose="020B0604020202020204" pitchFamily="34" charset="0"/>
                <a:cs typeface="Arial" panose="020B0604020202020204" pitchFamily="34" charset="0"/>
              </a:rPr>
              <a:t>Keep in mind that this right applies to producers, publishers etc. </a:t>
            </a:r>
            <a:r>
              <a:rPr lang="en-US" sz="1400" u="sng" dirty="0" smtClean="0">
                <a:latin typeface="Arial" panose="020B0604020202020204" pitchFamily="34" charset="0"/>
                <a:cs typeface="Arial" panose="020B0604020202020204" pitchFamily="34" charset="0"/>
              </a:rPr>
              <a:t>as well as </a:t>
            </a:r>
            <a:r>
              <a:rPr lang="en-US" sz="1400" dirty="0" smtClean="0">
                <a:latin typeface="Arial" panose="020B0604020202020204" pitchFamily="34" charset="0"/>
                <a:cs typeface="Arial" panose="020B0604020202020204" pitchFamily="34" charset="0"/>
              </a:rPr>
              <a:t>to artists, musicians, writers.</a:t>
            </a:r>
          </a:p>
          <a:p>
            <a:pPr lvl="1" algn="just"/>
            <a:r>
              <a:rPr lang="en-US" sz="1400" dirty="0" smtClean="0">
                <a:latin typeface="Arial" panose="020B0604020202020204" pitchFamily="34" charset="0"/>
                <a:cs typeface="Arial" panose="020B0604020202020204" pitchFamily="34" charset="0"/>
              </a:rPr>
              <a:t>The latter grouping voiced concerns that the current wording of the Act means that they are unable to make a living of singing, writing etc. - i.e. the current wording limits their TOP right.</a:t>
            </a:r>
            <a:endParaRPr lang="en-GB" sz="1400" dirty="0" smtClean="0">
              <a:latin typeface="Arial" panose="020B0604020202020204" pitchFamily="34" charset="0"/>
              <a:cs typeface="Arial" panose="020B0604020202020204" pitchFamily="34" charset="0"/>
            </a:endParaRPr>
          </a:p>
          <a:p>
            <a:pPr lvl="0" algn="just"/>
            <a:r>
              <a:rPr lang="en-GB" sz="1400" dirty="0" smtClean="0">
                <a:latin typeface="Arial" panose="020B0604020202020204" pitchFamily="34" charset="0"/>
                <a:cs typeface="Arial" panose="020B0604020202020204" pitchFamily="34" charset="0"/>
              </a:rPr>
              <a:t>Constitutional Court (</a:t>
            </a:r>
            <a:r>
              <a:rPr lang="en-GB" sz="1400" i="1" dirty="0">
                <a:latin typeface="Arial" panose="020B0604020202020204" pitchFamily="34" charset="0"/>
                <a:cs typeface="Arial" panose="020B0604020202020204" pitchFamily="34" charset="0"/>
              </a:rPr>
              <a:t>South African Diamond Producers </a:t>
            </a:r>
            <a:r>
              <a:rPr lang="en-GB" sz="1400" i="1" dirty="0" smtClean="0">
                <a:latin typeface="Arial" panose="020B0604020202020204" pitchFamily="34" charset="0"/>
                <a:cs typeface="Arial" panose="020B0604020202020204" pitchFamily="34" charset="0"/>
              </a:rPr>
              <a:t>Organisation </a:t>
            </a:r>
            <a:r>
              <a:rPr lang="en-GB" sz="1400" dirty="0" smtClean="0">
                <a:latin typeface="Arial" panose="020B0604020202020204" pitchFamily="34" charset="0"/>
                <a:cs typeface="Arial" panose="020B0604020202020204" pitchFamily="34" charset="0"/>
              </a:rPr>
              <a:t>case): Legislation limits </a:t>
            </a:r>
            <a:r>
              <a:rPr lang="en-GB" sz="1400" dirty="0">
                <a:latin typeface="Arial" panose="020B0604020202020204" pitchFamily="34" charset="0"/>
                <a:cs typeface="Arial" panose="020B0604020202020204" pitchFamily="34" charset="0"/>
              </a:rPr>
              <a:t>the </a:t>
            </a:r>
            <a:r>
              <a:rPr lang="en-GB" sz="1400" u="sng" dirty="0">
                <a:latin typeface="Arial" panose="020B0604020202020204" pitchFamily="34" charset="0"/>
                <a:cs typeface="Arial" panose="020B0604020202020204" pitchFamily="34" charset="0"/>
              </a:rPr>
              <a:t>choice</a:t>
            </a:r>
            <a:r>
              <a:rPr lang="en-GB" sz="1400" dirty="0">
                <a:latin typeface="Arial" panose="020B0604020202020204" pitchFamily="34" charset="0"/>
                <a:cs typeface="Arial" panose="020B0604020202020204" pitchFamily="34" charset="0"/>
              </a:rPr>
              <a:t> of </a:t>
            </a:r>
            <a:r>
              <a:rPr lang="en-GB" sz="1400" dirty="0" smtClean="0">
                <a:latin typeface="Arial" panose="020B0604020202020204" pitchFamily="34" charset="0"/>
                <a:cs typeface="Arial" panose="020B0604020202020204" pitchFamily="34" charset="0"/>
              </a:rPr>
              <a:t>TOP </a:t>
            </a:r>
            <a:r>
              <a:rPr lang="en-GB" sz="1400" dirty="0">
                <a:latin typeface="Arial" panose="020B0604020202020204" pitchFamily="34" charset="0"/>
                <a:cs typeface="Arial" panose="020B0604020202020204" pitchFamily="34" charset="0"/>
              </a:rPr>
              <a:t>if its effect makes the practice of that </a:t>
            </a:r>
            <a:r>
              <a:rPr lang="en-GB" sz="1400" dirty="0" smtClean="0">
                <a:latin typeface="Arial" panose="020B0604020202020204" pitchFamily="34" charset="0"/>
                <a:cs typeface="Arial" panose="020B0604020202020204" pitchFamily="34" charset="0"/>
              </a:rPr>
              <a:t>TOP </a:t>
            </a:r>
            <a:r>
              <a:rPr lang="en-GB" sz="1400" dirty="0">
                <a:latin typeface="Arial" panose="020B0604020202020204" pitchFamily="34" charset="0"/>
                <a:cs typeface="Arial" panose="020B0604020202020204" pitchFamily="34" charset="0"/>
              </a:rPr>
              <a:t>so </a:t>
            </a:r>
            <a:r>
              <a:rPr lang="en-GB" sz="1400" dirty="0" smtClean="0">
                <a:latin typeface="Arial" panose="020B0604020202020204" pitchFamily="34" charset="0"/>
                <a:cs typeface="Arial" panose="020B0604020202020204" pitchFamily="34" charset="0"/>
              </a:rPr>
              <a:t>undesirable / </a:t>
            </a:r>
            <a:r>
              <a:rPr lang="en-GB" sz="1400" dirty="0">
                <a:latin typeface="Arial" panose="020B0604020202020204" pitchFamily="34" charset="0"/>
                <a:cs typeface="Arial" panose="020B0604020202020204" pitchFamily="34" charset="0"/>
              </a:rPr>
              <a:t>difficult </a:t>
            </a:r>
            <a:r>
              <a:rPr lang="en-GB" sz="1400" dirty="0" smtClean="0">
                <a:latin typeface="Arial" panose="020B0604020202020204" pitchFamily="34" charset="0"/>
                <a:cs typeface="Arial" panose="020B0604020202020204" pitchFamily="34" charset="0"/>
              </a:rPr>
              <a:t>/ unprofitable </a:t>
            </a:r>
            <a:r>
              <a:rPr lang="en-GB" sz="1400" dirty="0">
                <a:latin typeface="Arial" panose="020B0604020202020204" pitchFamily="34" charset="0"/>
                <a:cs typeface="Arial" panose="020B0604020202020204" pitchFamily="34" charset="0"/>
              </a:rPr>
              <a:t>that the choice to enter it is </a:t>
            </a:r>
            <a:r>
              <a:rPr lang="en-GB" sz="1400" dirty="0" smtClean="0">
                <a:latin typeface="Arial" panose="020B0604020202020204" pitchFamily="34" charset="0"/>
                <a:cs typeface="Arial" panose="020B0604020202020204" pitchFamily="34" charset="0"/>
              </a:rPr>
              <a:t>limited.</a:t>
            </a:r>
          </a:p>
          <a:p>
            <a:pPr algn="just"/>
            <a:r>
              <a:rPr lang="en-ZA" sz="1400" dirty="0" smtClean="0">
                <a:latin typeface="Arial" panose="020B0604020202020204" pitchFamily="34" charset="0"/>
                <a:cs typeface="Arial" panose="020B0604020202020204" pitchFamily="34" charset="0"/>
              </a:rPr>
              <a:t>Test – consider: </a:t>
            </a:r>
            <a:endParaRPr lang="en-GB" sz="1400" dirty="0" smtClean="0">
              <a:latin typeface="Arial" panose="020B0604020202020204" pitchFamily="34" charset="0"/>
              <a:cs typeface="Arial" panose="020B0604020202020204" pitchFamily="34" charset="0"/>
            </a:endParaRPr>
          </a:p>
          <a:p>
            <a:pPr lvl="1" algn="just"/>
            <a:r>
              <a:rPr lang="en-GB" sz="1400" dirty="0" smtClean="0">
                <a:latin typeface="Arial" panose="020B0604020202020204" pitchFamily="34" charset="0"/>
                <a:cs typeface="Arial" panose="020B0604020202020204" pitchFamily="34" charset="0"/>
              </a:rPr>
              <a:t>Is there a </a:t>
            </a:r>
            <a:r>
              <a:rPr lang="en-GB" sz="1400" dirty="0">
                <a:latin typeface="Arial" panose="020B0604020202020204" pitchFamily="34" charset="0"/>
                <a:cs typeface="Arial" panose="020B0604020202020204" pitchFamily="34" charset="0"/>
              </a:rPr>
              <a:t>legal barrier to </a:t>
            </a:r>
            <a:r>
              <a:rPr lang="en-GB" sz="1400" dirty="0" smtClean="0">
                <a:latin typeface="Arial" panose="020B0604020202020204" pitchFamily="34" charset="0"/>
                <a:cs typeface="Arial" panose="020B0604020202020204" pitchFamily="34" charset="0"/>
              </a:rPr>
              <a:t>entry?</a:t>
            </a:r>
          </a:p>
          <a:p>
            <a:pPr lvl="1" algn="just"/>
            <a:r>
              <a:rPr lang="en-GB" sz="1400" dirty="0" smtClean="0">
                <a:latin typeface="Arial" panose="020B0604020202020204" pitchFamily="34" charset="0"/>
                <a:cs typeface="Arial" panose="020B0604020202020204" pitchFamily="34" charset="0"/>
              </a:rPr>
              <a:t>Is there </a:t>
            </a:r>
            <a:r>
              <a:rPr lang="en-GB" sz="1400" dirty="0">
                <a:latin typeface="Arial" panose="020B0604020202020204" pitchFamily="34" charset="0"/>
                <a:cs typeface="Arial" panose="020B0604020202020204" pitchFamily="34" charset="0"/>
              </a:rPr>
              <a:t>an </a:t>
            </a:r>
            <a:r>
              <a:rPr lang="en-GB" sz="1400" u="sng" dirty="0">
                <a:latin typeface="Arial" panose="020B0604020202020204" pitchFamily="34" charset="0"/>
                <a:cs typeface="Arial" panose="020B0604020202020204" pitchFamily="34" charset="0"/>
              </a:rPr>
              <a:t>effective </a:t>
            </a:r>
            <a:r>
              <a:rPr lang="en-GB" sz="1400" dirty="0">
                <a:latin typeface="Arial" panose="020B0604020202020204" pitchFamily="34" charset="0"/>
                <a:cs typeface="Arial" panose="020B0604020202020204" pitchFamily="34" charset="0"/>
              </a:rPr>
              <a:t>limit on, or an </a:t>
            </a:r>
            <a:r>
              <a:rPr lang="en-GB" sz="1400" u="sng" dirty="0">
                <a:latin typeface="Arial" panose="020B0604020202020204" pitchFamily="34" charset="0"/>
                <a:cs typeface="Arial" panose="020B0604020202020204" pitchFamily="34" charset="0"/>
              </a:rPr>
              <a:t>effective </a:t>
            </a:r>
            <a:r>
              <a:rPr lang="en-GB" sz="1400" dirty="0">
                <a:latin typeface="Arial" panose="020B0604020202020204" pitchFamily="34" charset="0"/>
                <a:cs typeface="Arial" panose="020B0604020202020204" pitchFamily="34" charset="0"/>
              </a:rPr>
              <a:t>bar to, that choice in that </a:t>
            </a:r>
            <a:r>
              <a:rPr lang="en-GB" sz="1400" dirty="0" smtClean="0">
                <a:latin typeface="Arial" panose="020B0604020202020204" pitchFamily="34" charset="0"/>
                <a:cs typeface="Arial" panose="020B0604020202020204" pitchFamily="34" charset="0"/>
              </a:rPr>
              <a:t>would </a:t>
            </a:r>
            <a:r>
              <a:rPr lang="en-GB" sz="1400" dirty="0">
                <a:latin typeface="Arial" panose="020B0604020202020204" pitchFamily="34" charset="0"/>
                <a:cs typeface="Arial" panose="020B0604020202020204" pitchFamily="34" charset="0"/>
              </a:rPr>
              <a:t>“deter” persons from </a:t>
            </a:r>
            <a:r>
              <a:rPr lang="en-GB" sz="1400" dirty="0" smtClean="0">
                <a:latin typeface="Arial" panose="020B0604020202020204" pitchFamily="34" charset="0"/>
                <a:cs typeface="Arial" panose="020B0604020202020204" pitchFamily="34" charset="0"/>
              </a:rPr>
              <a:t>entering </a:t>
            </a:r>
            <a:r>
              <a:rPr lang="en-GB" sz="1400" dirty="0">
                <a:latin typeface="Arial" panose="020B0604020202020204" pitchFamily="34" charset="0"/>
                <a:cs typeface="Arial" panose="020B0604020202020204" pitchFamily="34" charset="0"/>
              </a:rPr>
              <a:t>that trade, occupation or </a:t>
            </a:r>
            <a:r>
              <a:rPr lang="en-GB" sz="1400" dirty="0" smtClean="0">
                <a:latin typeface="Arial" panose="020B0604020202020204" pitchFamily="34" charset="0"/>
                <a:cs typeface="Arial" panose="020B0604020202020204" pitchFamily="34" charset="0"/>
              </a:rPr>
              <a:t>profession?</a:t>
            </a:r>
          </a:p>
          <a:p>
            <a:pPr algn="just"/>
            <a:r>
              <a:rPr lang="en-ZA" sz="1400" dirty="0" smtClean="0">
                <a:latin typeface="Arial" panose="020B0604020202020204" pitchFamily="34" charset="0"/>
                <a:cs typeface="Arial" panose="020B0604020202020204" pitchFamily="34" charset="0"/>
              </a:rPr>
              <a:t>The remitted Bills aims to achieve a shift in the profits towards authors so as to address exploitive practices. This is not an </a:t>
            </a:r>
            <a:r>
              <a:rPr lang="en-ZA" sz="1400" u="sng" dirty="0" smtClean="0">
                <a:latin typeface="Arial" panose="020B0604020202020204" pitchFamily="34" charset="0"/>
                <a:cs typeface="Arial" panose="020B0604020202020204" pitchFamily="34" charset="0"/>
              </a:rPr>
              <a:t>effective</a:t>
            </a:r>
            <a:r>
              <a:rPr lang="en-ZA" sz="1400" dirty="0" smtClean="0">
                <a:latin typeface="Arial" panose="020B0604020202020204" pitchFamily="34" charset="0"/>
                <a:cs typeface="Arial" panose="020B0604020202020204" pitchFamily="34" charset="0"/>
              </a:rPr>
              <a:t> limit / bar to </a:t>
            </a:r>
            <a:r>
              <a:rPr lang="en-US" sz="1400" dirty="0">
                <a:latin typeface="Arial" panose="020B0604020202020204" pitchFamily="34" charset="0"/>
                <a:cs typeface="Arial" panose="020B0604020202020204" pitchFamily="34" charset="0"/>
              </a:rPr>
              <a:t>producers, publishers </a:t>
            </a:r>
            <a:r>
              <a:rPr lang="en-US" sz="1400" dirty="0" smtClean="0">
                <a:latin typeface="Arial" panose="020B0604020202020204" pitchFamily="34" charset="0"/>
                <a:cs typeface="Arial" panose="020B0604020202020204" pitchFamily="34" charset="0"/>
              </a:rPr>
              <a:t>etc. to </a:t>
            </a:r>
            <a:r>
              <a:rPr lang="en-ZA" sz="1400" dirty="0" smtClean="0">
                <a:latin typeface="Arial" panose="020B0604020202020204" pitchFamily="34" charset="0"/>
                <a:cs typeface="Arial" panose="020B0604020202020204" pitchFamily="34" charset="0"/>
              </a:rPr>
              <a:t>choose a TOP, </a:t>
            </a:r>
            <a:r>
              <a:rPr lang="en-ZA" sz="1400" u="sng" dirty="0" smtClean="0">
                <a:latin typeface="Arial" panose="020B0604020202020204" pitchFamily="34" charset="0"/>
                <a:cs typeface="Arial" panose="020B0604020202020204" pitchFamily="34" charset="0"/>
              </a:rPr>
              <a:t>alternatively</a:t>
            </a:r>
            <a:r>
              <a:rPr lang="en-ZA" sz="1400" dirty="0" smtClean="0">
                <a:latin typeface="Arial" panose="020B0604020202020204" pitchFamily="34" charset="0"/>
                <a:cs typeface="Arial" panose="020B0604020202020204" pitchFamily="34" charset="0"/>
              </a:rPr>
              <a:t> would pass the test set by section 36.</a:t>
            </a:r>
          </a:p>
          <a:p>
            <a:pPr lvl="1" algn="just"/>
            <a:r>
              <a:rPr lang="en-ZA" sz="1400" dirty="0" smtClean="0">
                <a:latin typeface="Arial" panose="020B0604020202020204" pitchFamily="34" charset="0"/>
                <a:cs typeface="Arial" panose="020B0604020202020204" pitchFamily="34" charset="0"/>
              </a:rPr>
              <a:t>The remitted Bills will however correct some of the effective limits that the current wording of the Act imposes on </a:t>
            </a:r>
            <a:r>
              <a:rPr lang="en-US" sz="1400" dirty="0">
                <a:latin typeface="Arial" panose="020B0604020202020204" pitchFamily="34" charset="0"/>
                <a:cs typeface="Arial" panose="020B0604020202020204" pitchFamily="34" charset="0"/>
              </a:rPr>
              <a:t>artists, musicians, writers </a:t>
            </a:r>
            <a:r>
              <a:rPr lang="en-US" sz="1400" dirty="0" smtClean="0">
                <a:latin typeface="Arial" panose="020B0604020202020204" pitchFamily="34" charset="0"/>
                <a:cs typeface="Arial" panose="020B0604020202020204" pitchFamily="34" charset="0"/>
              </a:rPr>
              <a:t> and will </a:t>
            </a:r>
            <a:r>
              <a:rPr lang="en-ZA" sz="1400" dirty="0" smtClean="0">
                <a:latin typeface="Arial" panose="020B0604020202020204" pitchFamily="34" charset="0"/>
                <a:cs typeface="Arial" panose="020B0604020202020204" pitchFamily="34" charset="0"/>
              </a:rPr>
              <a:t>also </a:t>
            </a:r>
            <a:r>
              <a:rPr lang="en-GB" sz="1400" dirty="0">
                <a:latin typeface="Arial" panose="020B0604020202020204" pitchFamily="34" charset="0"/>
                <a:cs typeface="Arial" panose="020B0604020202020204" pitchFamily="34" charset="0"/>
              </a:rPr>
              <a:t>generate new trade, occupational and professional </a:t>
            </a:r>
            <a:r>
              <a:rPr lang="en-GB" sz="1400" dirty="0" smtClean="0">
                <a:latin typeface="Arial" panose="020B0604020202020204" pitchFamily="34" charset="0"/>
                <a:cs typeface="Arial" panose="020B0604020202020204" pitchFamily="34" charset="0"/>
              </a:rPr>
              <a:t>opportunities.</a:t>
            </a:r>
            <a:endParaRPr lang="en-ZA" sz="1400" dirty="0" smtClean="0">
              <a:latin typeface="Arial" panose="020B0604020202020204" pitchFamily="34" charset="0"/>
              <a:cs typeface="Arial" panose="020B0604020202020204" pitchFamily="34" charset="0"/>
            </a:endParaRPr>
          </a:p>
          <a:p>
            <a:pPr algn="just"/>
            <a:r>
              <a:rPr lang="en-ZA" sz="1400" dirty="0" smtClean="0">
                <a:latin typeface="Arial" panose="020B0604020202020204" pitchFamily="34" charset="0"/>
                <a:cs typeface="Arial" panose="020B0604020202020204" pitchFamily="34" charset="0"/>
              </a:rPr>
              <a:t>The remitted Bills regulate the TOP – the test here is one of rationality.</a:t>
            </a:r>
          </a:p>
          <a:p>
            <a:pPr lvl="1" algn="just"/>
            <a:r>
              <a:rPr lang="en-ZA" sz="1400" dirty="0" smtClean="0">
                <a:latin typeface="Arial" panose="020B0604020202020204" pitchFamily="34" charset="0"/>
                <a:cs typeface="Arial" panose="020B0604020202020204" pitchFamily="34" charset="0"/>
              </a:rPr>
              <a:t>Constitutional Court: </a:t>
            </a:r>
            <a:r>
              <a:rPr lang="en-GB" sz="1400" dirty="0">
                <a:latin typeface="Arial" panose="020B0604020202020204" pitchFamily="34" charset="0"/>
                <a:cs typeface="Arial" panose="020B0604020202020204" pitchFamily="34" charset="0"/>
              </a:rPr>
              <a:t>“(t)his means that the question is whether there is a rational basis for section 20A; whether another measure may have been more effective, or less disruptive, is not relevant</a:t>
            </a:r>
            <a:r>
              <a:rPr lang="en-GB" sz="1400" dirty="0" smtClean="0">
                <a:latin typeface="Arial" panose="020B0604020202020204" pitchFamily="34" charset="0"/>
                <a:cs typeface="Arial" panose="020B0604020202020204" pitchFamily="34" charset="0"/>
              </a:rPr>
              <a:t>.”</a:t>
            </a:r>
            <a:endParaRPr lang="en-GB"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11</a:t>
            </a:fld>
            <a:endParaRPr lang="en-US" dirty="0"/>
          </a:p>
        </p:txBody>
      </p:sp>
    </p:spTree>
    <p:extLst>
      <p:ext uri="{BB962C8B-B14F-4D97-AF65-F5344CB8AC3E}">
        <p14:creationId xmlns:p14="http://schemas.microsoft.com/office/powerpoint/2010/main" val="3229013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736" y="590502"/>
            <a:ext cx="8543925" cy="683744"/>
          </a:xfrm>
        </p:spPr>
        <p:txBody>
          <a:bodyPr>
            <a:normAutofit/>
          </a:bodyPr>
          <a:lstStyle/>
          <a:p>
            <a:r>
              <a:rPr lang="en-US" sz="2400" b="1" dirty="0" smtClean="0">
                <a:latin typeface="Arial" panose="020B0604020202020204" pitchFamily="34" charset="0"/>
                <a:cs typeface="Arial" panose="020B0604020202020204" pitchFamily="34" charset="0"/>
              </a:rPr>
              <a:t>Compliance with international treaties - background</a:t>
            </a:r>
            <a:endParaRPr lang="en-ZA" sz="2400" b="1" dirty="0">
              <a:latin typeface="Arial" panose="020B0604020202020204" pitchFamily="34" charset="0"/>
              <a:cs typeface="Arial" panose="020B0604020202020204" pitchFamily="34" charset="0"/>
            </a:endParaRPr>
          </a:p>
        </p:txBody>
      </p:sp>
      <p:sp>
        <p:nvSpPr>
          <p:cNvPr id="5" name="Content Placeholder 2"/>
          <p:cNvSpPr>
            <a:spLocks noGrp="1"/>
          </p:cNvSpPr>
          <p:nvPr>
            <p:ph idx="1"/>
          </p:nvPr>
        </p:nvSpPr>
        <p:spPr>
          <a:xfrm>
            <a:off x="251736" y="1456809"/>
            <a:ext cx="9144000" cy="5082105"/>
          </a:xfrm>
        </p:spPr>
        <p:txBody>
          <a:bodyPr>
            <a:normAutofit lnSpcReduction="10000"/>
          </a:bodyPr>
          <a:lstStyle/>
          <a:p>
            <a:pPr algn="just"/>
            <a:r>
              <a:rPr lang="en-GB" sz="1600" dirty="0" smtClean="0">
                <a:latin typeface="Arial" panose="020B0604020202020204" pitchFamily="34" charset="0"/>
                <a:cs typeface="Arial" panose="020B0604020202020204" pitchFamily="34" charset="0"/>
              </a:rPr>
              <a:t>Two schools of thought iro treaties – comply / do not comply.</a:t>
            </a:r>
            <a:endParaRPr lang="en-US" sz="1600" dirty="0" smtClean="0">
              <a:latin typeface="Arial" panose="020B0604020202020204" pitchFamily="34" charset="0"/>
              <a:cs typeface="Arial" panose="020B0604020202020204" pitchFamily="34" charset="0"/>
            </a:endParaRPr>
          </a:p>
          <a:p>
            <a:pPr lvl="1" algn="just"/>
            <a:r>
              <a:rPr lang="en-GB" sz="1600" dirty="0" smtClean="0">
                <a:latin typeface="Arial" panose="020B0604020202020204" pitchFamily="34" charset="0"/>
                <a:cs typeface="Arial" panose="020B0604020202020204" pitchFamily="34" charset="0"/>
              </a:rPr>
              <a:t>The Department has advised that the Bills in fact give effect to the treaties</a:t>
            </a:r>
          </a:p>
          <a:p>
            <a:pPr lvl="1" algn="just"/>
            <a:r>
              <a:rPr lang="en-ZA" sz="1600" dirty="0" smtClean="0">
                <a:latin typeface="Arial" panose="020B0604020202020204" pitchFamily="34" charset="0"/>
                <a:cs typeface="Arial" panose="020B0604020202020204" pitchFamily="34" charset="0"/>
              </a:rPr>
              <a:t>The </a:t>
            </a:r>
            <a:r>
              <a:rPr lang="en-ZA" sz="1600" dirty="0">
                <a:latin typeface="Arial" panose="020B0604020202020204" pitchFamily="34" charset="0"/>
                <a:cs typeface="Arial" panose="020B0604020202020204" pitchFamily="34" charset="0"/>
              </a:rPr>
              <a:t>Bill </a:t>
            </a:r>
            <a:r>
              <a:rPr lang="en-ZA" sz="1600" dirty="0" smtClean="0">
                <a:latin typeface="Arial" panose="020B0604020202020204" pitchFamily="34" charset="0"/>
                <a:cs typeface="Arial" panose="020B0604020202020204" pitchFamily="34" charset="0"/>
              </a:rPr>
              <a:t>adopts </a:t>
            </a:r>
            <a:r>
              <a:rPr lang="en-ZA" sz="1600" dirty="0">
                <a:latin typeface="Arial" panose="020B0604020202020204" pitchFamily="34" charset="0"/>
                <a:cs typeface="Arial" panose="020B0604020202020204" pitchFamily="34" charset="0"/>
              </a:rPr>
              <a:t>many </a:t>
            </a:r>
            <a:r>
              <a:rPr lang="en-ZA" sz="1600" dirty="0" smtClean="0">
                <a:latin typeface="Arial" panose="020B0604020202020204" pitchFamily="34" charset="0"/>
                <a:cs typeface="Arial" panose="020B0604020202020204" pitchFamily="34" charset="0"/>
              </a:rPr>
              <a:t>clauses from-- </a:t>
            </a:r>
          </a:p>
          <a:p>
            <a:pPr lvl="2"/>
            <a:r>
              <a:rPr lang="en-ZA" sz="1600" dirty="0" smtClean="0">
                <a:latin typeface="Arial" panose="020B0604020202020204" pitchFamily="34" charset="0"/>
                <a:cs typeface="Arial" panose="020B0604020202020204" pitchFamily="34" charset="0"/>
              </a:rPr>
              <a:t>the </a:t>
            </a:r>
            <a:r>
              <a:rPr lang="en-ZA" sz="1600" dirty="0">
                <a:latin typeface="Arial" panose="020B0604020202020204" pitchFamily="34" charset="0"/>
                <a:cs typeface="Arial" panose="020B0604020202020204" pitchFamily="34" charset="0"/>
              </a:rPr>
              <a:t>Electronic Information for Libraries (EIFL) model </a:t>
            </a:r>
            <a:r>
              <a:rPr lang="en-ZA" sz="1600" dirty="0" smtClean="0">
                <a:latin typeface="Arial" panose="020B0604020202020204" pitchFamily="34" charset="0"/>
                <a:cs typeface="Arial" panose="020B0604020202020204" pitchFamily="34" charset="0"/>
              </a:rPr>
              <a:t>law which </a:t>
            </a:r>
            <a:r>
              <a:rPr lang="en-ZA" sz="1600" dirty="0">
                <a:latin typeface="Arial" panose="020B0604020202020204" pitchFamily="34" charset="0"/>
                <a:cs typeface="Arial" panose="020B0604020202020204" pitchFamily="34" charset="0"/>
              </a:rPr>
              <a:t>is an expansion of the WIPO Model Copyright law for developing </a:t>
            </a:r>
            <a:r>
              <a:rPr lang="en-ZA" sz="1600" dirty="0" smtClean="0">
                <a:latin typeface="Arial" panose="020B0604020202020204" pitchFamily="34" charset="0"/>
                <a:cs typeface="Arial" panose="020B0604020202020204" pitchFamily="34" charset="0"/>
              </a:rPr>
              <a:t>countries</a:t>
            </a:r>
          </a:p>
          <a:p>
            <a:pPr lvl="2"/>
            <a:r>
              <a:rPr lang="en-ZA" sz="1600" dirty="0" smtClean="0">
                <a:latin typeface="Arial" panose="020B0604020202020204" pitchFamily="34" charset="0"/>
                <a:cs typeface="Arial" panose="020B0604020202020204" pitchFamily="34" charset="0"/>
              </a:rPr>
              <a:t>the </a:t>
            </a:r>
            <a:r>
              <a:rPr lang="en-ZA" sz="1600" dirty="0">
                <a:latin typeface="Arial" panose="020B0604020202020204" pitchFamily="34" charset="0"/>
                <a:cs typeface="Arial" panose="020B0604020202020204" pitchFamily="34" charset="0"/>
              </a:rPr>
              <a:t>Marrakesh Treaty to Facilitate Access to Published Works for Persons Who Are Blind, Visually Impaired or Otherwise Print </a:t>
            </a:r>
            <a:r>
              <a:rPr lang="en-ZA" sz="1600" dirty="0" smtClean="0">
                <a:latin typeface="Arial" panose="020B0604020202020204" pitchFamily="34" charset="0"/>
                <a:cs typeface="Arial" panose="020B0604020202020204" pitchFamily="34" charset="0"/>
              </a:rPr>
              <a:t>Disabled </a:t>
            </a:r>
          </a:p>
          <a:p>
            <a:pPr lvl="3"/>
            <a:r>
              <a:rPr lang="en-ZA" sz="1400" dirty="0" smtClean="0">
                <a:latin typeface="Arial" panose="020B0604020202020204" pitchFamily="34" charset="0"/>
                <a:cs typeface="Arial" panose="020B0604020202020204" pitchFamily="34" charset="0"/>
              </a:rPr>
              <a:t>(Our Bill has to go broader due to our Constitution requiring equal treatment – this is not prohibited by the treaty)</a:t>
            </a:r>
          </a:p>
          <a:p>
            <a:pPr lvl="2"/>
            <a:r>
              <a:rPr lang="en-ZA" sz="1600" dirty="0" smtClean="0">
                <a:latin typeface="Arial" panose="020B0604020202020204" pitchFamily="34" charset="0"/>
                <a:cs typeface="Arial" panose="020B0604020202020204" pitchFamily="34" charset="0"/>
              </a:rPr>
              <a:t>other </a:t>
            </a:r>
            <a:r>
              <a:rPr lang="en-ZA" sz="1600" dirty="0">
                <a:latin typeface="Arial" panose="020B0604020202020204" pitchFamily="34" charset="0"/>
                <a:cs typeface="Arial" panose="020B0604020202020204" pitchFamily="34" charset="0"/>
              </a:rPr>
              <a:t>copyright regimes, e.g. Singapore, EU, USA, </a:t>
            </a:r>
            <a:r>
              <a:rPr lang="en-ZA" sz="1600" dirty="0" smtClean="0">
                <a:latin typeface="Arial" panose="020B0604020202020204" pitchFamily="34" charset="0"/>
                <a:cs typeface="Arial" panose="020B0604020202020204" pitchFamily="34" charset="0"/>
              </a:rPr>
              <a:t>Germany</a:t>
            </a:r>
          </a:p>
          <a:p>
            <a:pPr lvl="1"/>
            <a:r>
              <a:rPr lang="en-ZA" sz="1600" dirty="0" smtClean="0">
                <a:latin typeface="Arial" panose="020B0604020202020204" pitchFamily="34" charset="0"/>
                <a:cs typeface="Arial" panose="020B0604020202020204" pitchFamily="34" charset="0"/>
              </a:rPr>
              <a:t>The </a:t>
            </a:r>
            <a:r>
              <a:rPr lang="en-ZA" sz="1600" dirty="0">
                <a:latin typeface="Arial" panose="020B0604020202020204" pitchFamily="34" charset="0"/>
                <a:cs typeface="Arial" panose="020B0604020202020204" pitchFamily="34" charset="0"/>
              </a:rPr>
              <a:t>Bill will also enable the DTI to sign and ratify the WIPO Internet Treaties, the Beijing Treaty, and the Marrakesh </a:t>
            </a:r>
            <a:r>
              <a:rPr lang="en-ZA" sz="1600" dirty="0" smtClean="0">
                <a:latin typeface="Arial" panose="020B0604020202020204" pitchFamily="34" charset="0"/>
                <a:cs typeface="Arial" panose="020B0604020202020204" pitchFamily="34" charset="0"/>
              </a:rPr>
              <a:t>Treaty. </a:t>
            </a:r>
            <a:endParaRPr lang="en-GB" sz="1600" dirty="0" smtClean="0">
              <a:latin typeface="Arial" panose="020B0604020202020204" pitchFamily="34" charset="0"/>
              <a:cs typeface="Arial" panose="020B0604020202020204" pitchFamily="34" charset="0"/>
            </a:endParaRPr>
          </a:p>
          <a:p>
            <a:pPr algn="just"/>
            <a:endParaRPr lang="en-GB" sz="1600" dirty="0" smtClean="0">
              <a:latin typeface="Arial" panose="020B0604020202020204" pitchFamily="34" charset="0"/>
              <a:cs typeface="Arial" panose="020B0604020202020204" pitchFamily="34" charset="0"/>
            </a:endParaRPr>
          </a:p>
          <a:p>
            <a:pPr algn="just"/>
            <a:r>
              <a:rPr lang="en-GB" sz="1600" dirty="0" smtClean="0">
                <a:latin typeface="Arial" panose="020B0604020202020204" pitchFamily="34" charset="0"/>
                <a:cs typeface="Arial" panose="020B0604020202020204" pitchFamily="34" charset="0"/>
              </a:rPr>
              <a:t>Consultations held by the 5</a:t>
            </a:r>
            <a:r>
              <a:rPr lang="en-GB" sz="1600" baseline="30000" dirty="0" smtClean="0">
                <a:latin typeface="Arial" panose="020B0604020202020204" pitchFamily="34" charset="0"/>
                <a:cs typeface="Arial" panose="020B0604020202020204" pitchFamily="34" charset="0"/>
              </a:rPr>
              <a:t>th</a:t>
            </a:r>
            <a:r>
              <a:rPr lang="en-GB" sz="1600" dirty="0" smtClean="0">
                <a:latin typeface="Arial" panose="020B0604020202020204" pitchFamily="34" charset="0"/>
                <a:cs typeface="Arial" panose="020B0604020202020204" pitchFamily="34" charset="0"/>
              </a:rPr>
              <a:t> Parliament to determine compliance with the treaties:</a:t>
            </a:r>
          </a:p>
          <a:p>
            <a:pPr lvl="1" algn="just"/>
            <a:r>
              <a:rPr lang="en-ZA" sz="1600" dirty="0" smtClean="0">
                <a:latin typeface="Arial" panose="020B0604020202020204" pitchFamily="34" charset="0"/>
                <a:cs typeface="Arial" panose="020B0604020202020204" pitchFamily="34" charset="0"/>
              </a:rPr>
              <a:t>A technical </a:t>
            </a:r>
            <a:r>
              <a:rPr lang="en-ZA" sz="1600" dirty="0">
                <a:latin typeface="Arial" panose="020B0604020202020204" pitchFamily="34" charset="0"/>
                <a:cs typeface="Arial" panose="020B0604020202020204" pitchFamily="34" charset="0"/>
              </a:rPr>
              <a:t>panel </a:t>
            </a:r>
            <a:r>
              <a:rPr lang="en-ZA" sz="1600" dirty="0" smtClean="0">
                <a:latin typeface="Arial" panose="020B0604020202020204" pitchFamily="34" charset="0"/>
                <a:cs typeface="Arial" panose="020B0604020202020204" pitchFamily="34" charset="0"/>
              </a:rPr>
              <a:t>was established – 7 members.</a:t>
            </a:r>
          </a:p>
          <a:p>
            <a:pPr lvl="1" algn="just"/>
            <a:r>
              <a:rPr lang="en-ZA" sz="1600" dirty="0" smtClean="0">
                <a:latin typeface="Arial" panose="020B0604020202020204" pitchFamily="34" charset="0"/>
                <a:cs typeface="Arial" panose="020B0604020202020204" pitchFamily="34" charset="0"/>
              </a:rPr>
              <a:t>Advised on technical matters as well as policy. Both were considered to determine whether the wording of the Bill is in fact aligned to the wording of the treaties.</a:t>
            </a:r>
          </a:p>
          <a:p>
            <a:pPr lvl="1" algn="just"/>
            <a:r>
              <a:rPr lang="en-US" sz="1600" dirty="0" smtClean="0">
                <a:latin typeface="Arial" panose="020B0604020202020204" pitchFamily="34" charset="0"/>
                <a:cs typeface="Arial" panose="020B0604020202020204" pitchFamily="34" charset="0"/>
              </a:rPr>
              <a:t>All views were considered. Some views were accepted, others not.</a:t>
            </a:r>
          </a:p>
          <a:p>
            <a:pPr lvl="2" algn="just"/>
            <a:r>
              <a:rPr lang="en-US" sz="1600" dirty="0" smtClean="0">
                <a:latin typeface="Arial" panose="020B0604020202020204" pitchFamily="34" charset="0"/>
                <a:cs typeface="Arial" panose="020B0604020202020204" pitchFamily="34" charset="0"/>
              </a:rPr>
              <a:t>There is no obligation on Parliament to accept all views presented to it – all that is required is that Parliament must duly consider these before arriving at a decision.</a:t>
            </a:r>
          </a:p>
        </p:txBody>
      </p:sp>
      <p:sp>
        <p:nvSpPr>
          <p:cNvPr id="6" name="Slide Number Placeholder 5"/>
          <p:cNvSpPr>
            <a:spLocks noGrp="1"/>
          </p:cNvSpPr>
          <p:nvPr>
            <p:ph type="sldNum" sz="quarter" idx="12"/>
          </p:nvPr>
        </p:nvSpPr>
        <p:spPr/>
        <p:txBody>
          <a:bodyPr/>
          <a:lstStyle/>
          <a:p>
            <a:fld id="{BC72CB22-D7A4-7547-B048-02B7C821FF3F}" type="slidenum">
              <a:rPr lang="en-US" smtClean="0"/>
              <a:t>12</a:t>
            </a:fld>
            <a:endParaRPr lang="en-US"/>
          </a:p>
        </p:txBody>
      </p:sp>
    </p:spTree>
    <p:extLst>
      <p:ext uri="{BB962C8B-B14F-4D97-AF65-F5344CB8AC3E}">
        <p14:creationId xmlns:p14="http://schemas.microsoft.com/office/powerpoint/2010/main" val="1343537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88878"/>
            <a:ext cx="8543925" cy="573657"/>
          </a:xfrm>
        </p:spPr>
        <p:txBody>
          <a:bodyPr>
            <a:normAutofit/>
          </a:bodyPr>
          <a:lstStyle/>
          <a:p>
            <a:r>
              <a:rPr lang="en-ZA" sz="2400" b="1" dirty="0">
                <a:latin typeface="Arial" panose="020B0604020202020204" pitchFamily="34" charset="0"/>
                <a:cs typeface="Arial" panose="020B0604020202020204" pitchFamily="34" charset="0"/>
              </a:rPr>
              <a:t>International Treaty </a:t>
            </a:r>
            <a:r>
              <a:rPr lang="en-ZA" sz="2400" b="1" dirty="0" smtClean="0">
                <a:latin typeface="Arial" panose="020B0604020202020204" pitchFamily="34" charset="0"/>
                <a:cs typeface="Arial" panose="020B0604020202020204" pitchFamily="34" charset="0"/>
              </a:rPr>
              <a:t>Implications</a:t>
            </a:r>
            <a:endParaRPr lang="en-GB" sz="2400" b="1" dirty="0"/>
          </a:p>
        </p:txBody>
      </p:sp>
      <p:sp>
        <p:nvSpPr>
          <p:cNvPr id="3" name="Content Placeholder 2"/>
          <p:cNvSpPr>
            <a:spLocks noGrp="1"/>
          </p:cNvSpPr>
          <p:nvPr>
            <p:ph idx="1"/>
          </p:nvPr>
        </p:nvSpPr>
        <p:spPr>
          <a:xfrm>
            <a:off x="483616" y="1159099"/>
            <a:ext cx="8900160" cy="5460641"/>
          </a:xfrm>
        </p:spPr>
        <p:txBody>
          <a:bodyPr>
            <a:noAutofit/>
          </a:bodyPr>
          <a:lstStyle/>
          <a:p>
            <a:pPr lvl="0" algn="just"/>
            <a:r>
              <a:rPr lang="en-GB" sz="1600" dirty="0" smtClean="0">
                <a:latin typeface="Arial" panose="020B0604020202020204" pitchFamily="34" charset="0"/>
                <a:cs typeface="Arial" panose="020B0604020202020204" pitchFamily="34" charset="0"/>
              </a:rPr>
              <a:t>None </a:t>
            </a:r>
            <a:r>
              <a:rPr lang="en-GB" sz="1600" dirty="0">
                <a:latin typeface="Arial" panose="020B0604020202020204" pitchFamily="34" charset="0"/>
                <a:cs typeface="Arial" panose="020B0604020202020204" pitchFamily="34" charset="0"/>
              </a:rPr>
              <a:t>of </a:t>
            </a:r>
            <a:r>
              <a:rPr lang="en-GB" sz="1600" dirty="0" smtClean="0">
                <a:latin typeface="Arial" panose="020B0604020202020204" pitchFamily="34" charset="0"/>
                <a:cs typeface="Arial" panose="020B0604020202020204" pitchFamily="34" charset="0"/>
              </a:rPr>
              <a:t>the </a:t>
            </a:r>
            <a:r>
              <a:rPr lang="en-GB" sz="1600" dirty="0">
                <a:latin typeface="Arial" panose="020B0604020202020204" pitchFamily="34" charset="0"/>
                <a:cs typeface="Arial" panose="020B0604020202020204" pitchFamily="34" charset="0"/>
              </a:rPr>
              <a:t>treaties </a:t>
            </a:r>
            <a:r>
              <a:rPr lang="en-GB" sz="1600" dirty="0" smtClean="0">
                <a:latin typeface="Arial" panose="020B0604020202020204" pitchFamily="34" charset="0"/>
                <a:cs typeface="Arial" panose="020B0604020202020204" pitchFamily="34" charset="0"/>
              </a:rPr>
              <a:t>on which the Bill was referred back are </a:t>
            </a:r>
            <a:r>
              <a:rPr lang="en-GB" sz="1600" dirty="0">
                <a:latin typeface="Arial" panose="020B0604020202020204" pitchFamily="34" charset="0"/>
                <a:cs typeface="Arial" panose="020B0604020202020204" pitchFamily="34" charset="0"/>
              </a:rPr>
              <a:t>currently enforceable in South African law – they have not yet been ratified, nor domesticated, as required by section 231. </a:t>
            </a:r>
            <a:endParaRPr lang="en-GB" sz="1600" dirty="0" smtClean="0">
              <a:latin typeface="Arial" panose="020B0604020202020204" pitchFamily="34" charset="0"/>
              <a:cs typeface="Arial" panose="020B0604020202020204" pitchFamily="34" charset="0"/>
            </a:endParaRPr>
          </a:p>
          <a:p>
            <a:pPr lvl="1" algn="just"/>
            <a:r>
              <a:rPr lang="en-GB" sz="1600" dirty="0" smtClean="0">
                <a:latin typeface="Arial" panose="020B0604020202020204" pitchFamily="34" charset="0"/>
                <a:cs typeface="Arial" panose="020B0604020202020204" pitchFamily="34" charset="0"/>
              </a:rPr>
              <a:t>The </a:t>
            </a:r>
            <a:r>
              <a:rPr lang="en-GB" sz="1600" dirty="0">
                <a:latin typeface="Arial" panose="020B0604020202020204" pitchFamily="34" charset="0"/>
                <a:cs typeface="Arial" panose="020B0604020202020204" pitchFamily="34" charset="0"/>
              </a:rPr>
              <a:t>legislature cannot legislate subject to </a:t>
            </a:r>
            <a:r>
              <a:rPr lang="en-GB" sz="1600" u="sng" dirty="0">
                <a:latin typeface="Arial" panose="020B0604020202020204" pitchFamily="34" charset="0"/>
                <a:cs typeface="Arial" panose="020B0604020202020204" pitchFamily="34" charset="0"/>
              </a:rPr>
              <a:t>possible</a:t>
            </a:r>
            <a:r>
              <a:rPr lang="en-GB" sz="1600" dirty="0">
                <a:latin typeface="Arial" panose="020B0604020202020204" pitchFamily="34" charset="0"/>
                <a:cs typeface="Arial" panose="020B0604020202020204" pitchFamily="34" charset="0"/>
              </a:rPr>
              <a:t> law. </a:t>
            </a:r>
            <a:endParaRPr lang="en-GB" sz="1600" dirty="0" smtClean="0">
              <a:latin typeface="Arial" panose="020B0604020202020204" pitchFamily="34" charset="0"/>
              <a:cs typeface="Arial" panose="020B0604020202020204" pitchFamily="34" charset="0"/>
            </a:endParaRPr>
          </a:p>
          <a:p>
            <a:pPr algn="just"/>
            <a:endParaRPr lang="en-GB" sz="1600" i="1" dirty="0" smtClean="0">
              <a:latin typeface="Arial" panose="020B0604020202020204" pitchFamily="34" charset="0"/>
              <a:cs typeface="Arial" panose="020B0604020202020204" pitchFamily="34" charset="0"/>
            </a:endParaRPr>
          </a:p>
          <a:p>
            <a:pPr algn="just"/>
            <a:r>
              <a:rPr lang="en-GB" sz="1600" i="1" dirty="0" smtClean="0">
                <a:latin typeface="Arial" panose="020B0604020202020204" pitchFamily="34" charset="0"/>
                <a:cs typeface="Arial" panose="020B0604020202020204" pitchFamily="34" charset="0"/>
              </a:rPr>
              <a:t>Glenister </a:t>
            </a:r>
            <a:r>
              <a:rPr lang="en-GB" sz="1600" i="1" dirty="0">
                <a:latin typeface="Arial" panose="020B0604020202020204" pitchFamily="34" charset="0"/>
                <a:cs typeface="Arial" panose="020B0604020202020204" pitchFamily="34" charset="0"/>
              </a:rPr>
              <a:t>v President of the Republic of South Africa and </a:t>
            </a:r>
            <a:r>
              <a:rPr lang="en-GB" sz="1600" i="1" dirty="0" smtClean="0">
                <a:latin typeface="Arial" panose="020B0604020202020204" pitchFamily="34" charset="0"/>
                <a:cs typeface="Arial" panose="020B0604020202020204" pitchFamily="34" charset="0"/>
              </a:rPr>
              <a:t>Others: </a:t>
            </a:r>
            <a:r>
              <a:rPr lang="en-GB" sz="1600" dirty="0" smtClean="0">
                <a:latin typeface="Arial" panose="020B0604020202020204" pitchFamily="34" charset="0"/>
                <a:cs typeface="Arial" panose="020B0604020202020204" pitchFamily="34" charset="0"/>
              </a:rPr>
              <a:t>“</a:t>
            </a:r>
            <a:r>
              <a:rPr lang="en-GB" sz="1600" dirty="0">
                <a:latin typeface="Arial" panose="020B0604020202020204" pitchFamily="34" charset="0"/>
                <a:cs typeface="Arial" panose="020B0604020202020204" pitchFamily="34" charset="0"/>
              </a:rPr>
              <a:t>It follows that the incorporation of an international agreement creates ordinary domestic statutory obligations</a:t>
            </a:r>
            <a:r>
              <a:rPr lang="en-GB" sz="1600" dirty="0" smtClean="0">
                <a:latin typeface="Arial" panose="020B0604020202020204" pitchFamily="34" charset="0"/>
                <a:cs typeface="Arial" panose="020B0604020202020204" pitchFamily="34" charset="0"/>
              </a:rPr>
              <a:t>. </a:t>
            </a:r>
            <a:r>
              <a:rPr lang="en-GB" sz="1600" u="sng" dirty="0" smtClean="0">
                <a:latin typeface="Arial" panose="020B0604020202020204" pitchFamily="34" charset="0"/>
                <a:cs typeface="Arial" panose="020B0604020202020204" pitchFamily="34" charset="0"/>
              </a:rPr>
              <a:t>Incorporation by itself does not transform the rights and obligations in it into constitutional rights and obligations</a:t>
            </a:r>
            <a:r>
              <a:rPr lang="en-GB" sz="1600" dirty="0" smtClean="0">
                <a:latin typeface="Arial" panose="020B0604020202020204" pitchFamily="34" charset="0"/>
                <a:cs typeface="Arial" panose="020B0604020202020204" pitchFamily="34" charset="0"/>
              </a:rPr>
              <a:t>.”</a:t>
            </a:r>
          </a:p>
          <a:p>
            <a:pPr lvl="1" algn="just"/>
            <a:r>
              <a:rPr lang="en-GB" sz="1600" dirty="0" smtClean="0">
                <a:latin typeface="Arial" panose="020B0604020202020204" pitchFamily="34" charset="0"/>
                <a:cs typeface="Arial" panose="020B0604020202020204" pitchFamily="34" charset="0"/>
              </a:rPr>
              <a:t>An </a:t>
            </a:r>
            <a:r>
              <a:rPr lang="en-GB" sz="1600" dirty="0">
                <a:latin typeface="Arial" panose="020B0604020202020204" pitchFamily="34" charset="0"/>
                <a:cs typeface="Arial" panose="020B0604020202020204" pitchFamily="34" charset="0"/>
              </a:rPr>
              <a:t>international </a:t>
            </a:r>
            <a:r>
              <a:rPr lang="en-GB" sz="1600" dirty="0" smtClean="0">
                <a:latin typeface="Arial" panose="020B0604020202020204" pitchFamily="34" charset="0"/>
                <a:cs typeface="Arial" panose="020B0604020202020204" pitchFamily="34" charset="0"/>
              </a:rPr>
              <a:t>agreement (incorporated ito ss </a:t>
            </a:r>
            <a:r>
              <a:rPr lang="en-GB" sz="1600" dirty="0">
                <a:latin typeface="Arial" panose="020B0604020202020204" pitchFamily="34" charset="0"/>
                <a:cs typeface="Arial" panose="020B0604020202020204" pitchFamily="34" charset="0"/>
              </a:rPr>
              <a:t>231(2</a:t>
            </a:r>
            <a:r>
              <a:rPr lang="en-GB" sz="1600" dirty="0" smtClean="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and </a:t>
            </a:r>
            <a:r>
              <a:rPr lang="en-GB" sz="1600" dirty="0" smtClean="0">
                <a:latin typeface="Arial" panose="020B0604020202020204" pitchFamily="34" charset="0"/>
                <a:cs typeface="Arial" panose="020B0604020202020204" pitchFamily="34" charset="0"/>
              </a:rPr>
              <a:t>231 </a:t>
            </a:r>
            <a:r>
              <a:rPr lang="en-GB" sz="1600" dirty="0">
                <a:latin typeface="Arial" panose="020B0604020202020204" pitchFamily="34" charset="0"/>
                <a:cs typeface="Arial" panose="020B0604020202020204" pitchFamily="34" charset="0"/>
              </a:rPr>
              <a:t>(4)), </a:t>
            </a:r>
            <a:r>
              <a:rPr lang="en-GB" sz="1600" u="sng" dirty="0">
                <a:latin typeface="Arial" panose="020B0604020202020204" pitchFamily="34" charset="0"/>
                <a:cs typeface="Arial" panose="020B0604020202020204" pitchFamily="34" charset="0"/>
              </a:rPr>
              <a:t>does not in itself constitute a constitutional obligation</a:t>
            </a:r>
            <a:r>
              <a:rPr lang="en-GB" sz="1600" dirty="0">
                <a:latin typeface="Arial" panose="020B0604020202020204" pitchFamily="34" charset="0"/>
                <a:cs typeface="Arial" panose="020B0604020202020204" pitchFamily="34" charset="0"/>
              </a:rPr>
              <a:t>. </a:t>
            </a:r>
          </a:p>
          <a:p>
            <a:pPr lvl="2" algn="just"/>
            <a:r>
              <a:rPr lang="en-GB" sz="1600" dirty="0" smtClean="0">
                <a:latin typeface="Arial" panose="020B0604020202020204" pitchFamily="34" charset="0"/>
                <a:cs typeface="Arial" panose="020B0604020202020204" pitchFamily="34" charset="0"/>
              </a:rPr>
              <a:t>When </a:t>
            </a:r>
            <a:r>
              <a:rPr lang="en-GB" sz="1600" dirty="0">
                <a:latin typeface="Arial" panose="020B0604020202020204" pitchFamily="34" charset="0"/>
                <a:cs typeface="Arial" panose="020B0604020202020204" pitchFamily="34" charset="0"/>
              </a:rPr>
              <a:t>any reservation that relate to the Bill of Rights is considered, international agreements must be taken into account in </a:t>
            </a:r>
            <a:r>
              <a:rPr lang="en-GB" sz="1600" u="sng" dirty="0">
                <a:latin typeface="Arial" panose="020B0604020202020204" pitchFamily="34" charset="0"/>
                <a:cs typeface="Arial" panose="020B0604020202020204" pitchFamily="34" charset="0"/>
              </a:rPr>
              <a:t>that discussion on the Bill of Rights</a:t>
            </a:r>
            <a:r>
              <a:rPr lang="en-GB" sz="1600" dirty="0">
                <a:latin typeface="Arial" panose="020B0604020202020204" pitchFamily="34" charset="0"/>
                <a:cs typeface="Arial" panose="020B0604020202020204" pitchFamily="34" charset="0"/>
              </a:rPr>
              <a:t>. </a:t>
            </a:r>
            <a:endParaRPr lang="en-GB" sz="1600" dirty="0" smtClean="0">
              <a:latin typeface="Arial" panose="020B0604020202020204" pitchFamily="34" charset="0"/>
              <a:cs typeface="Arial" panose="020B0604020202020204" pitchFamily="34" charset="0"/>
            </a:endParaRPr>
          </a:p>
          <a:p>
            <a:pPr lvl="2" algn="just"/>
            <a:r>
              <a:rPr lang="en-GB" sz="1600" dirty="0" smtClean="0">
                <a:latin typeface="Arial" panose="020B0604020202020204" pitchFamily="34" charset="0"/>
                <a:cs typeface="Arial" panose="020B0604020202020204" pitchFamily="34" charset="0"/>
              </a:rPr>
              <a:t>Accordingly</a:t>
            </a:r>
            <a:r>
              <a:rPr lang="en-GB" sz="1600" dirty="0">
                <a:latin typeface="Arial" panose="020B0604020202020204" pitchFamily="34" charset="0"/>
                <a:cs typeface="Arial" panose="020B0604020202020204" pitchFamily="34" charset="0"/>
              </a:rPr>
              <a:t>, the fact that legislation may be in breach of a treaty – even one that has been ratified and domesticated – </a:t>
            </a:r>
            <a:r>
              <a:rPr lang="en-GB" sz="1600" u="sng" dirty="0">
                <a:latin typeface="Arial" panose="020B0604020202020204" pitchFamily="34" charset="0"/>
                <a:cs typeface="Arial" panose="020B0604020202020204" pitchFamily="34" charset="0"/>
              </a:rPr>
              <a:t>cannot in </a:t>
            </a:r>
            <a:r>
              <a:rPr lang="en-GB" sz="1600" u="sng" dirty="0" smtClean="0">
                <a:latin typeface="Arial" panose="020B0604020202020204" pitchFamily="34" charset="0"/>
                <a:cs typeface="Arial" panose="020B0604020202020204" pitchFamily="34" charset="0"/>
              </a:rPr>
              <a:t>itself render a Bill unconstitutional.</a:t>
            </a:r>
            <a:endParaRPr lang="en-GB" sz="1600" u="sng" dirty="0">
              <a:latin typeface="Arial" panose="020B0604020202020204" pitchFamily="34" charset="0"/>
              <a:cs typeface="Arial" panose="020B0604020202020204" pitchFamily="34" charset="0"/>
            </a:endParaRPr>
          </a:p>
          <a:p>
            <a:pPr>
              <a:lnSpc>
                <a:spcPct val="100000"/>
              </a:lnSpc>
            </a:pPr>
            <a:endParaRPr lang="en-ZA" sz="1600" dirty="0" smtClean="0">
              <a:latin typeface="Arial" panose="020B0604020202020204" pitchFamily="34" charset="0"/>
              <a:cs typeface="Arial" panose="020B0604020202020204" pitchFamily="34" charset="0"/>
            </a:endParaRPr>
          </a:p>
          <a:p>
            <a:pPr>
              <a:lnSpc>
                <a:spcPct val="100000"/>
              </a:lnSpc>
            </a:pPr>
            <a:r>
              <a:rPr lang="en-ZA" sz="1600" dirty="0" smtClean="0">
                <a:latin typeface="Arial" panose="020B0604020202020204" pitchFamily="34" charset="0"/>
                <a:cs typeface="Arial" panose="020B0604020202020204" pitchFamily="34" charset="0"/>
              </a:rPr>
              <a:t>WIPO </a:t>
            </a:r>
            <a:r>
              <a:rPr lang="en-ZA" sz="1600" dirty="0">
                <a:latin typeface="Arial" panose="020B0604020202020204" pitchFamily="34" charset="0"/>
                <a:cs typeface="Arial" panose="020B0604020202020204" pitchFamily="34" charset="0"/>
              </a:rPr>
              <a:t>on exceptions and </a:t>
            </a:r>
            <a:r>
              <a:rPr lang="en-ZA" sz="1600" dirty="0" smtClean="0">
                <a:latin typeface="Arial" panose="020B0604020202020204" pitchFamily="34" charset="0"/>
                <a:cs typeface="Arial" panose="020B0604020202020204" pitchFamily="34" charset="0"/>
              </a:rPr>
              <a:t>limitations: “Limitations </a:t>
            </a:r>
            <a:r>
              <a:rPr lang="en-ZA" sz="1600" dirty="0">
                <a:latin typeface="Arial" panose="020B0604020202020204" pitchFamily="34" charset="0"/>
                <a:cs typeface="Arial" panose="020B0604020202020204" pitchFamily="34" charset="0"/>
              </a:rPr>
              <a:t>and exceptions to copyright and related rights </a:t>
            </a:r>
            <a:r>
              <a:rPr lang="en-ZA" sz="1600" u="sng" dirty="0">
                <a:latin typeface="Arial" panose="020B0604020202020204" pitchFamily="34" charset="0"/>
                <a:cs typeface="Arial" panose="020B0604020202020204" pitchFamily="34" charset="0"/>
              </a:rPr>
              <a:t>vary from country to country </a:t>
            </a:r>
            <a:r>
              <a:rPr lang="en-ZA" sz="1600" dirty="0">
                <a:latin typeface="Arial" panose="020B0604020202020204" pitchFamily="34" charset="0"/>
                <a:cs typeface="Arial" panose="020B0604020202020204" pitchFamily="34" charset="0"/>
              </a:rPr>
              <a:t>due to particular social, economic and historical conditions. International treaties </a:t>
            </a:r>
            <a:r>
              <a:rPr lang="en-ZA" sz="1600" u="sng" dirty="0">
                <a:latin typeface="Arial" panose="020B0604020202020204" pitchFamily="34" charset="0"/>
                <a:cs typeface="Arial" panose="020B0604020202020204" pitchFamily="34" charset="0"/>
              </a:rPr>
              <a:t>acknowledge this diversity </a:t>
            </a:r>
            <a:r>
              <a:rPr lang="en-ZA" sz="1600" dirty="0">
                <a:latin typeface="Arial" panose="020B0604020202020204" pitchFamily="34" charset="0"/>
                <a:cs typeface="Arial" panose="020B0604020202020204" pitchFamily="34" charset="0"/>
              </a:rPr>
              <a:t>by providing general conditions for the application of limitations and exceptions, </a:t>
            </a:r>
            <a:r>
              <a:rPr lang="en-ZA" sz="1600" u="sng" dirty="0">
                <a:latin typeface="Arial" panose="020B0604020202020204" pitchFamily="34" charset="0"/>
                <a:cs typeface="Arial" panose="020B0604020202020204" pitchFamily="34" charset="0"/>
              </a:rPr>
              <a:t>leaving national legislators to decide if a particular limitation or exception is to be applied and, if it is the case, to determine its exact </a:t>
            </a:r>
            <a:r>
              <a:rPr lang="en-ZA" sz="1600" u="sng" dirty="0" smtClean="0">
                <a:latin typeface="Arial" panose="020B0604020202020204" pitchFamily="34" charset="0"/>
                <a:cs typeface="Arial" panose="020B0604020202020204" pitchFamily="34" charset="0"/>
              </a:rPr>
              <a:t>scope</a:t>
            </a:r>
            <a:r>
              <a:rPr lang="en-ZA" sz="1600" dirty="0" smtClean="0">
                <a:latin typeface="Arial" panose="020B0604020202020204" pitchFamily="34" charset="0"/>
                <a:cs typeface="Arial" panose="020B0604020202020204" pitchFamily="34" charset="0"/>
              </a:rPr>
              <a:t>.”</a:t>
            </a:r>
            <a:endParaRPr lang="en-GB" sz="1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13</a:t>
            </a:fld>
            <a:endParaRPr lang="en-US" dirty="0"/>
          </a:p>
        </p:txBody>
      </p:sp>
    </p:spTree>
    <p:extLst>
      <p:ext uri="{BB962C8B-B14F-4D97-AF65-F5344CB8AC3E}">
        <p14:creationId xmlns:p14="http://schemas.microsoft.com/office/powerpoint/2010/main" val="1507844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274" y="48252"/>
            <a:ext cx="8543925" cy="638173"/>
          </a:xfrm>
        </p:spPr>
        <p:txBody>
          <a:bodyPr>
            <a:normAutofit/>
          </a:bodyPr>
          <a:lstStyle/>
          <a:p>
            <a:r>
              <a:rPr lang="en-GB" sz="2400" b="1" dirty="0" smtClean="0">
                <a:latin typeface="Arial" panose="020B0604020202020204" pitchFamily="34" charset="0"/>
                <a:cs typeface="Arial" panose="020B0604020202020204" pitchFamily="34" charset="0"/>
              </a:rPr>
              <a:t>Exceptions: Three step test (1)</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21273" y="997527"/>
            <a:ext cx="9302411" cy="5723949"/>
          </a:xfrm>
        </p:spPr>
        <p:txBody>
          <a:bodyPr>
            <a:noAutofit/>
          </a:bodyPr>
          <a:lstStyle/>
          <a:p>
            <a:pPr algn="just">
              <a:lnSpc>
                <a:spcPct val="100000"/>
              </a:lnSpc>
              <a:spcBef>
                <a:spcPts val="0"/>
              </a:spcBef>
              <a:defRPr/>
            </a:pPr>
            <a:r>
              <a:rPr lang="en-GB" sz="1800" dirty="0" smtClean="0">
                <a:latin typeface="Arial" panose="020B0604020202020204" pitchFamily="34" charset="0"/>
                <a:cs typeface="Arial" panose="020B0604020202020204" pitchFamily="34" charset="0"/>
              </a:rPr>
              <a:t>South Africa is a member </a:t>
            </a:r>
            <a:r>
              <a:rPr lang="en-GB" sz="1800" dirty="0">
                <a:latin typeface="Arial" panose="020B0604020202020204" pitchFamily="34" charset="0"/>
                <a:cs typeface="Arial" panose="020B0604020202020204" pitchFamily="34" charset="0"/>
              </a:rPr>
              <a:t>of the World Trade </a:t>
            </a:r>
            <a:r>
              <a:rPr lang="en-GB" sz="1800" dirty="0" smtClean="0">
                <a:latin typeface="Arial" panose="020B0604020202020204" pitchFamily="34" charset="0"/>
                <a:cs typeface="Arial" panose="020B0604020202020204" pitchFamily="34" charset="0"/>
              </a:rPr>
              <a:t>Organisation: Thus bound by the </a:t>
            </a:r>
            <a:r>
              <a:rPr lang="en-GB" sz="1800" dirty="0">
                <a:latin typeface="Arial" panose="020B0604020202020204" pitchFamily="34" charset="0"/>
                <a:cs typeface="Arial" panose="020B0604020202020204" pitchFamily="34" charset="0"/>
              </a:rPr>
              <a:t>Berne </a:t>
            </a:r>
            <a:r>
              <a:rPr lang="en-GB" sz="1800" dirty="0" smtClean="0">
                <a:latin typeface="Arial" panose="020B0604020202020204" pitchFamily="34" charset="0"/>
                <a:cs typeface="Arial" panose="020B0604020202020204" pitchFamily="34" charset="0"/>
              </a:rPr>
              <a:t>Convention + TRIPS. </a:t>
            </a:r>
          </a:p>
          <a:p>
            <a:pPr lvl="1" algn="just">
              <a:lnSpc>
                <a:spcPct val="100000"/>
              </a:lnSpc>
              <a:spcBef>
                <a:spcPts val="0"/>
              </a:spcBef>
              <a:defRPr/>
            </a:pPr>
            <a:r>
              <a:rPr lang="en-GB" sz="1800" dirty="0" smtClean="0">
                <a:latin typeface="Arial" panose="020B0604020202020204" pitchFamily="34" charset="0"/>
                <a:cs typeface="Arial" panose="020B0604020202020204" pitchFamily="34" charset="0"/>
              </a:rPr>
              <a:t>Three-Step Test: provides </a:t>
            </a:r>
            <a:r>
              <a:rPr lang="en-GB" sz="1800" dirty="0">
                <a:latin typeface="Arial" panose="020B0604020202020204" pitchFamily="34" charset="0"/>
                <a:cs typeface="Arial" panose="020B0604020202020204" pitchFamily="34" charset="0"/>
              </a:rPr>
              <a:t>an international standard </a:t>
            </a:r>
            <a:r>
              <a:rPr lang="en-GB" sz="1800" dirty="0" smtClean="0">
                <a:latin typeface="Arial" panose="020B0604020202020204" pitchFamily="34" charset="0"/>
                <a:cs typeface="Arial" panose="020B0604020202020204" pitchFamily="34" charset="0"/>
              </a:rPr>
              <a:t>iro exceptions </a:t>
            </a:r>
            <a:r>
              <a:rPr lang="en-GB" sz="1800" dirty="0">
                <a:latin typeface="Arial" panose="020B0604020202020204" pitchFamily="34" charset="0"/>
                <a:cs typeface="Arial" panose="020B0604020202020204" pitchFamily="34" charset="0"/>
              </a:rPr>
              <a:t>and </a:t>
            </a:r>
            <a:r>
              <a:rPr lang="en-GB" sz="1800" dirty="0" smtClean="0">
                <a:latin typeface="Arial" panose="020B0604020202020204" pitchFamily="34" charset="0"/>
                <a:cs typeface="Arial" panose="020B0604020202020204" pitchFamily="34" charset="0"/>
              </a:rPr>
              <a:t>limitations.</a:t>
            </a:r>
            <a:endParaRPr lang="en-GB" sz="1800" dirty="0">
              <a:latin typeface="Arial" panose="020B0604020202020204" pitchFamily="34" charset="0"/>
              <a:cs typeface="Arial" panose="020B0604020202020204" pitchFamily="34" charset="0"/>
            </a:endParaRPr>
          </a:p>
          <a:p>
            <a:pPr lvl="0"/>
            <a:r>
              <a:rPr lang="en-GB" sz="1800" dirty="0" smtClean="0">
                <a:latin typeface="Arial" panose="020B0604020202020204" pitchFamily="34" charset="0"/>
                <a:cs typeface="Arial" panose="020B0604020202020204" pitchFamily="34" charset="0"/>
              </a:rPr>
              <a:t>Three-Step Test: National </a:t>
            </a:r>
            <a:r>
              <a:rPr lang="en-GB" sz="1800" dirty="0">
                <a:latin typeface="Arial" panose="020B0604020202020204" pitchFamily="34" charset="0"/>
                <a:cs typeface="Arial" panose="020B0604020202020204" pitchFamily="34" charset="0"/>
              </a:rPr>
              <a:t>copyright exceptions and limitations must—</a:t>
            </a:r>
          </a:p>
          <a:p>
            <a:pPr lvl="1"/>
            <a:r>
              <a:rPr lang="en-GB" sz="1800" dirty="0" smtClean="0">
                <a:latin typeface="Arial" panose="020B0604020202020204" pitchFamily="34" charset="0"/>
                <a:cs typeface="Arial" panose="020B0604020202020204" pitchFamily="34" charset="0"/>
              </a:rPr>
              <a:t>be </a:t>
            </a:r>
            <a:r>
              <a:rPr lang="en-GB" sz="1800" dirty="0">
                <a:latin typeface="Arial" panose="020B0604020202020204" pitchFamily="34" charset="0"/>
                <a:cs typeface="Arial" panose="020B0604020202020204" pitchFamily="34" charset="0"/>
              </a:rPr>
              <a:t>confined to certain special cases;</a:t>
            </a:r>
          </a:p>
          <a:p>
            <a:pPr lvl="1"/>
            <a:r>
              <a:rPr lang="en-GB" sz="1800" dirty="0" smtClean="0">
                <a:latin typeface="Arial" panose="020B0604020202020204" pitchFamily="34" charset="0"/>
                <a:cs typeface="Arial" panose="020B0604020202020204" pitchFamily="34" charset="0"/>
              </a:rPr>
              <a:t>not </a:t>
            </a:r>
            <a:r>
              <a:rPr lang="en-GB" sz="1800" dirty="0">
                <a:latin typeface="Arial" panose="020B0604020202020204" pitchFamily="34" charset="0"/>
                <a:cs typeface="Arial" panose="020B0604020202020204" pitchFamily="34" charset="0"/>
              </a:rPr>
              <a:t>conflict with the normal exploitation of the copyright work; and</a:t>
            </a:r>
          </a:p>
          <a:p>
            <a:pPr lvl="1"/>
            <a:r>
              <a:rPr lang="en-GB" sz="1800" dirty="0" smtClean="0">
                <a:latin typeface="Arial" panose="020B0604020202020204" pitchFamily="34" charset="0"/>
                <a:cs typeface="Arial" panose="020B0604020202020204" pitchFamily="34" charset="0"/>
              </a:rPr>
              <a:t>not </a:t>
            </a:r>
            <a:r>
              <a:rPr lang="en-GB" sz="1800" dirty="0">
                <a:latin typeface="Arial" panose="020B0604020202020204" pitchFamily="34" charset="0"/>
                <a:cs typeface="Arial" panose="020B0604020202020204" pitchFamily="34" charset="0"/>
              </a:rPr>
              <a:t>unreasonably prejudice the legitimate interests of the rights holder / author. </a:t>
            </a:r>
          </a:p>
          <a:p>
            <a:r>
              <a:rPr lang="en-ZA" sz="1800" dirty="0" smtClean="0">
                <a:latin typeface="Arial" panose="020B0604020202020204" pitchFamily="34" charset="0"/>
                <a:cs typeface="Arial" panose="020B0604020202020204" pitchFamily="34" charset="0"/>
              </a:rPr>
              <a:t>Declara</a:t>
            </a:r>
            <a:r>
              <a:rPr lang="en-ZA" sz="1800" dirty="0">
                <a:latin typeface="Arial" panose="020B0604020202020204" pitchFamily="34" charset="0"/>
                <a:cs typeface="Arial" panose="020B0604020202020204" pitchFamily="34" charset="0"/>
              </a:rPr>
              <a:t>t</a:t>
            </a:r>
            <a:r>
              <a:rPr lang="en-ZA" sz="1800" dirty="0" smtClean="0">
                <a:latin typeface="Arial" panose="020B0604020202020204" pitchFamily="34" charset="0"/>
                <a:cs typeface="Arial" panose="020B0604020202020204" pitchFamily="34" charset="0"/>
              </a:rPr>
              <a:t>ion </a:t>
            </a:r>
            <a:r>
              <a:rPr lang="en-ZA" sz="1800" dirty="0">
                <a:latin typeface="Arial" panose="020B0604020202020204" pitchFamily="34" charset="0"/>
                <a:cs typeface="Arial" panose="020B0604020202020204" pitchFamily="34" charset="0"/>
              </a:rPr>
              <a:t>on a Balanced Interpretation of the Three-Step Test in Copyright </a:t>
            </a:r>
            <a:r>
              <a:rPr lang="en-ZA" sz="1800" dirty="0" smtClean="0">
                <a:latin typeface="Arial" panose="020B0604020202020204" pitchFamily="34" charset="0"/>
                <a:cs typeface="Arial" panose="020B0604020202020204" pitchFamily="34" charset="0"/>
              </a:rPr>
              <a:t>Law (Max </a:t>
            </a:r>
            <a:r>
              <a:rPr lang="en-ZA" sz="1800" dirty="0">
                <a:latin typeface="Arial" panose="020B0604020202020204" pitchFamily="34" charset="0"/>
                <a:cs typeface="Arial" panose="020B0604020202020204" pitchFamily="34" charset="0"/>
              </a:rPr>
              <a:t>Planck </a:t>
            </a:r>
            <a:r>
              <a:rPr lang="en-ZA" sz="1800" dirty="0" smtClean="0">
                <a:latin typeface="Arial" panose="020B0604020202020204" pitchFamily="34" charset="0"/>
                <a:cs typeface="Arial" panose="020B0604020202020204" pitchFamily="34" charset="0"/>
              </a:rPr>
              <a:t>Institute):</a:t>
            </a:r>
            <a:endParaRPr lang="en-ZA" sz="1800" dirty="0">
              <a:latin typeface="Arial" panose="020B0604020202020204" pitchFamily="34" charset="0"/>
              <a:cs typeface="Arial" panose="020B0604020202020204" pitchFamily="34" charset="0"/>
            </a:endParaRPr>
          </a:p>
          <a:p>
            <a:pPr lvl="1"/>
            <a:r>
              <a:rPr lang="en-ZA" sz="1800" dirty="0" smtClean="0">
                <a:latin typeface="Arial" panose="020B0604020202020204" pitchFamily="34" charset="0"/>
                <a:cs typeface="Arial" panose="020B0604020202020204" pitchFamily="34" charset="0"/>
              </a:rPr>
              <a:t>The </a:t>
            </a:r>
            <a:r>
              <a:rPr lang="en-ZA" sz="1800" dirty="0">
                <a:latin typeface="Arial" panose="020B0604020202020204" pitchFamily="34" charset="0"/>
                <a:cs typeface="Arial" panose="020B0604020202020204" pitchFamily="34" charset="0"/>
              </a:rPr>
              <a:t>three steps </a:t>
            </a:r>
            <a:r>
              <a:rPr lang="en-ZA" sz="1800" dirty="0" smtClean="0">
                <a:latin typeface="Arial" panose="020B0604020202020204" pitchFamily="34" charset="0"/>
                <a:cs typeface="Arial" panose="020B0604020202020204" pitchFamily="34" charset="0"/>
              </a:rPr>
              <a:t>must be considered as a whole when assessing exceptions; </a:t>
            </a:r>
            <a:endParaRPr lang="en-ZA" sz="1800" dirty="0">
              <a:latin typeface="Arial" panose="020B0604020202020204" pitchFamily="34" charset="0"/>
              <a:cs typeface="Arial" panose="020B0604020202020204" pitchFamily="34" charset="0"/>
            </a:endParaRPr>
          </a:p>
          <a:p>
            <a:pPr lvl="1"/>
            <a:r>
              <a:rPr lang="en-ZA" sz="1800" dirty="0" smtClean="0">
                <a:latin typeface="Arial" panose="020B0604020202020204" pitchFamily="34" charset="0"/>
                <a:cs typeface="Arial" panose="020B0604020202020204" pitchFamily="34" charset="0"/>
              </a:rPr>
              <a:t>The test does </a:t>
            </a:r>
            <a:r>
              <a:rPr lang="en-ZA" sz="1800" dirty="0">
                <a:latin typeface="Arial" panose="020B0604020202020204" pitchFamily="34" charset="0"/>
                <a:cs typeface="Arial" panose="020B0604020202020204" pitchFamily="34" charset="0"/>
              </a:rPr>
              <a:t>not require </a:t>
            </a:r>
            <a:r>
              <a:rPr lang="en-ZA" sz="1800" dirty="0" smtClean="0">
                <a:latin typeface="Arial" panose="020B0604020202020204" pitchFamily="34" charset="0"/>
                <a:cs typeface="Arial" panose="020B0604020202020204" pitchFamily="34" charset="0"/>
              </a:rPr>
              <a:t>a narrow interpretation of limitations </a:t>
            </a:r>
            <a:r>
              <a:rPr lang="en-ZA" sz="1800" dirty="0">
                <a:latin typeface="Arial" panose="020B0604020202020204" pitchFamily="34" charset="0"/>
                <a:cs typeface="Arial" panose="020B0604020202020204" pitchFamily="34" charset="0"/>
              </a:rPr>
              <a:t>and exceptions </a:t>
            </a:r>
            <a:r>
              <a:rPr lang="en-ZA" sz="1800" dirty="0" smtClean="0">
                <a:latin typeface="Arial" panose="020B0604020202020204" pitchFamily="34" charset="0"/>
                <a:cs typeface="Arial" panose="020B0604020202020204" pitchFamily="34" charset="0"/>
              </a:rPr>
              <a:t>– the interpretation must take objectives </a:t>
            </a:r>
            <a:r>
              <a:rPr lang="en-ZA" sz="1800" dirty="0">
                <a:latin typeface="Arial" panose="020B0604020202020204" pitchFamily="34" charset="0"/>
                <a:cs typeface="Arial" panose="020B0604020202020204" pitchFamily="34" charset="0"/>
              </a:rPr>
              <a:t>and </a:t>
            </a:r>
            <a:r>
              <a:rPr lang="en-ZA" sz="1800" dirty="0" smtClean="0">
                <a:latin typeface="Arial" panose="020B0604020202020204" pitchFamily="34" charset="0"/>
                <a:cs typeface="Arial" panose="020B0604020202020204" pitchFamily="34" charset="0"/>
              </a:rPr>
              <a:t>purposes into account;</a:t>
            </a:r>
            <a:endParaRPr lang="en-ZA" sz="1800" dirty="0">
              <a:latin typeface="Arial" panose="020B0604020202020204" pitchFamily="34" charset="0"/>
              <a:cs typeface="Arial" panose="020B0604020202020204" pitchFamily="34" charset="0"/>
            </a:endParaRPr>
          </a:p>
          <a:p>
            <a:pPr lvl="1"/>
            <a:r>
              <a:rPr lang="en-ZA" sz="1800" dirty="0">
                <a:latin typeface="Arial" panose="020B0604020202020204" pitchFamily="34" charset="0"/>
                <a:cs typeface="Arial" panose="020B0604020202020204" pitchFamily="34" charset="0"/>
              </a:rPr>
              <a:t>The step related to “certain specific cases does not prevent legislatures from introducing for instance fair use, as long as the scope thereof is reasonably foreseeable </a:t>
            </a:r>
            <a:r>
              <a:rPr lang="en-ZA" sz="1800" dirty="0" smtClean="0">
                <a:latin typeface="Arial" panose="020B0604020202020204" pitchFamily="34" charset="0"/>
                <a:cs typeface="Arial" panose="020B0604020202020204" pitchFamily="34" charset="0"/>
              </a:rPr>
              <a:t>(fair </a:t>
            </a:r>
            <a:r>
              <a:rPr lang="en-ZA" sz="1800" dirty="0">
                <a:latin typeface="Arial" panose="020B0604020202020204" pitchFamily="34" charset="0"/>
                <a:cs typeface="Arial" panose="020B0604020202020204" pitchFamily="34" charset="0"/>
              </a:rPr>
              <a:t>use is </a:t>
            </a:r>
            <a:r>
              <a:rPr lang="en-ZA" sz="1800" dirty="0" smtClean="0">
                <a:latin typeface="Arial" panose="020B0604020202020204" pitchFamily="34" charset="0"/>
                <a:cs typeface="Arial" panose="020B0604020202020204" pitchFamily="34" charset="0"/>
              </a:rPr>
              <a:t>not </a:t>
            </a:r>
            <a:r>
              <a:rPr lang="en-ZA" sz="1800" dirty="0">
                <a:latin typeface="Arial" panose="020B0604020202020204" pitchFamily="34" charset="0"/>
                <a:cs typeface="Arial" panose="020B0604020202020204" pitchFamily="34" charset="0"/>
              </a:rPr>
              <a:t>more or less </a:t>
            </a:r>
            <a:r>
              <a:rPr lang="en-ZA" sz="1800" dirty="0" smtClean="0">
                <a:latin typeface="Arial" panose="020B0604020202020204" pitchFamily="34" charset="0"/>
                <a:cs typeface="Arial" panose="020B0604020202020204" pitchFamily="34" charset="0"/>
              </a:rPr>
              <a:t>foreseeable </a:t>
            </a:r>
            <a:r>
              <a:rPr lang="en-ZA" sz="1800" dirty="0">
                <a:latin typeface="Arial" panose="020B0604020202020204" pitchFamily="34" charset="0"/>
                <a:cs typeface="Arial" panose="020B0604020202020204" pitchFamily="34" charset="0"/>
              </a:rPr>
              <a:t>than fair </a:t>
            </a:r>
            <a:r>
              <a:rPr lang="en-ZA" sz="1800" dirty="0" smtClean="0">
                <a:latin typeface="Arial" panose="020B0604020202020204" pitchFamily="34" charset="0"/>
                <a:cs typeface="Arial" panose="020B0604020202020204" pitchFamily="34" charset="0"/>
              </a:rPr>
              <a:t>dealing);</a:t>
            </a:r>
            <a:endParaRPr lang="en-ZA" sz="1800" dirty="0">
              <a:latin typeface="Arial" panose="020B0604020202020204" pitchFamily="34" charset="0"/>
              <a:cs typeface="Arial" panose="020B0604020202020204" pitchFamily="34" charset="0"/>
            </a:endParaRPr>
          </a:p>
          <a:p>
            <a:pPr lvl="1"/>
            <a:r>
              <a:rPr lang="en-ZA" sz="1800" dirty="0" smtClean="0">
                <a:latin typeface="Arial" panose="020B0604020202020204" pitchFamily="34" charset="0"/>
                <a:cs typeface="Arial" panose="020B0604020202020204" pitchFamily="34" charset="0"/>
              </a:rPr>
              <a:t>The test should </a:t>
            </a:r>
            <a:r>
              <a:rPr lang="en-ZA" sz="1800" dirty="0">
                <a:latin typeface="Arial" panose="020B0604020202020204" pitchFamily="34" charset="0"/>
                <a:cs typeface="Arial" panose="020B0604020202020204" pitchFamily="34" charset="0"/>
              </a:rPr>
              <a:t>be interpreted in a </a:t>
            </a:r>
            <a:r>
              <a:rPr lang="en-ZA" sz="1800" dirty="0" smtClean="0">
                <a:latin typeface="Arial" panose="020B0604020202020204" pitchFamily="34" charset="0"/>
                <a:cs typeface="Arial" panose="020B0604020202020204" pitchFamily="34" charset="0"/>
              </a:rPr>
              <a:t>way that respects </a:t>
            </a:r>
            <a:r>
              <a:rPr lang="en-ZA" sz="1800" dirty="0">
                <a:latin typeface="Arial" panose="020B0604020202020204" pitchFamily="34" charset="0"/>
                <a:cs typeface="Arial" panose="020B0604020202020204" pitchFamily="34" charset="0"/>
              </a:rPr>
              <a:t>the legitimate interests of third parties, including </a:t>
            </a:r>
            <a:r>
              <a:rPr lang="en-ZA" sz="1800" dirty="0" smtClean="0">
                <a:latin typeface="Arial" panose="020B0604020202020204" pitchFamily="34" charset="0"/>
                <a:cs typeface="Arial" panose="020B0604020202020204" pitchFamily="34" charset="0"/>
              </a:rPr>
              <a:t>interests </a:t>
            </a:r>
            <a:r>
              <a:rPr lang="en-ZA" sz="1800" dirty="0">
                <a:latin typeface="Arial" panose="020B0604020202020204" pitchFamily="34" charset="0"/>
                <a:cs typeface="Arial" panose="020B0604020202020204" pitchFamily="34" charset="0"/>
              </a:rPr>
              <a:t>deriving from human rights and fundamental </a:t>
            </a:r>
            <a:r>
              <a:rPr lang="en-ZA" sz="1800" dirty="0" smtClean="0">
                <a:latin typeface="Arial" panose="020B0604020202020204" pitchFamily="34" charset="0"/>
                <a:cs typeface="Arial" panose="020B0604020202020204" pitchFamily="34" charset="0"/>
              </a:rPr>
              <a:t>freedoms.</a:t>
            </a:r>
            <a:endParaRPr lang="en-GB" sz="1800" b="1"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14</a:t>
            </a:fld>
            <a:endParaRPr lang="en-US" dirty="0"/>
          </a:p>
        </p:txBody>
      </p:sp>
    </p:spTree>
    <p:extLst>
      <p:ext uri="{BB962C8B-B14F-4D97-AF65-F5344CB8AC3E}">
        <p14:creationId xmlns:p14="http://schemas.microsoft.com/office/powerpoint/2010/main" val="31056979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274" y="48252"/>
            <a:ext cx="8543925" cy="638173"/>
          </a:xfrm>
        </p:spPr>
        <p:txBody>
          <a:bodyPr>
            <a:normAutofit/>
          </a:bodyPr>
          <a:lstStyle/>
          <a:p>
            <a:r>
              <a:rPr lang="en-GB" sz="2400" b="1" dirty="0" smtClean="0">
                <a:latin typeface="Arial" panose="020B0604020202020204" pitchFamily="34" charset="0"/>
                <a:cs typeface="Arial" panose="020B0604020202020204" pitchFamily="34" charset="0"/>
              </a:rPr>
              <a:t>Exceptions: Three step test (2)</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21273" y="686425"/>
            <a:ext cx="9302411" cy="5930275"/>
          </a:xfrm>
        </p:spPr>
        <p:txBody>
          <a:bodyPr>
            <a:noAutofit/>
          </a:bodyPr>
          <a:lstStyle/>
          <a:p>
            <a:pPr algn="just"/>
            <a:r>
              <a:rPr lang="en-GB" sz="1600" b="1" dirty="0" smtClean="0">
                <a:latin typeface="Arial" panose="020B0604020202020204" pitchFamily="34" charset="0"/>
                <a:cs typeface="Arial" panose="020B0604020202020204" pitchFamily="34" charset="0"/>
              </a:rPr>
              <a:t>THE EXCEPTIONS comply with all three steps.</a:t>
            </a:r>
            <a:endParaRPr lang="en-GB" sz="1600" dirty="0" smtClean="0">
              <a:latin typeface="Arial" panose="020B0604020202020204" pitchFamily="34" charset="0"/>
              <a:cs typeface="Arial" panose="020B0604020202020204" pitchFamily="34" charset="0"/>
            </a:endParaRPr>
          </a:p>
          <a:p>
            <a:pPr algn="just"/>
            <a:r>
              <a:rPr lang="en-GB" sz="1600" b="1" dirty="0" smtClean="0">
                <a:latin typeface="Arial" panose="020B0604020202020204" pitchFamily="34" charset="0"/>
                <a:cs typeface="Arial" panose="020B0604020202020204" pitchFamily="34" charset="0"/>
              </a:rPr>
              <a:t>FAIR USE:</a:t>
            </a:r>
          </a:p>
          <a:p>
            <a:pPr lvl="1" algn="just"/>
            <a:r>
              <a:rPr lang="en-GB" sz="1600" dirty="0">
                <a:latin typeface="Arial" panose="020B0604020202020204" pitchFamily="34" charset="0"/>
                <a:cs typeface="Arial" panose="020B0604020202020204" pitchFamily="34" charset="0"/>
              </a:rPr>
              <a:t>Article 31(3)(b) of the Vienna Convention on the Law of Treaties 1969 - </a:t>
            </a:r>
            <a:r>
              <a:rPr lang="en-ZA" sz="1600" dirty="0">
                <a:latin typeface="Arial" panose="020B0604020202020204" pitchFamily="34" charset="0"/>
                <a:cs typeface="Arial" panose="020B0604020202020204" pitchFamily="34" charset="0"/>
              </a:rPr>
              <a:t>Practices of other </a:t>
            </a:r>
            <a:r>
              <a:rPr lang="en-ZA" sz="1600" dirty="0" smtClean="0">
                <a:latin typeface="Arial" panose="020B0604020202020204" pitchFamily="34" charset="0"/>
                <a:cs typeface="Arial" panose="020B0604020202020204" pitchFamily="34" charset="0"/>
              </a:rPr>
              <a:t>signatories are very relevant to interpretation:</a:t>
            </a:r>
            <a:endParaRPr lang="en-ZA" sz="1600" dirty="0">
              <a:latin typeface="Arial" panose="020B0604020202020204" pitchFamily="34" charset="0"/>
              <a:cs typeface="Arial" panose="020B0604020202020204" pitchFamily="34" charset="0"/>
            </a:endParaRPr>
          </a:p>
          <a:p>
            <a:pPr lvl="2" algn="just"/>
            <a:r>
              <a:rPr lang="en-ZA" sz="1600" dirty="0">
                <a:latin typeface="Arial" panose="020B0604020202020204" pitchFamily="34" charset="0"/>
                <a:cs typeface="Arial" panose="020B0604020202020204" pitchFamily="34" charset="0"/>
              </a:rPr>
              <a:t>USA already applied fair use </a:t>
            </a:r>
            <a:r>
              <a:rPr lang="en-ZA" sz="1600" dirty="0" smtClean="0">
                <a:latin typeface="Arial" panose="020B0604020202020204" pitchFamily="34" charset="0"/>
                <a:cs typeface="Arial" panose="020B0604020202020204" pitchFamily="34" charset="0"/>
              </a:rPr>
              <a:t>for decades when </a:t>
            </a:r>
            <a:r>
              <a:rPr lang="en-ZA" sz="1600" dirty="0">
                <a:latin typeface="Arial" panose="020B0604020202020204" pitchFamily="34" charset="0"/>
                <a:cs typeface="Arial" panose="020B0604020202020204" pitchFamily="34" charset="0"/>
              </a:rPr>
              <a:t>it joined </a:t>
            </a:r>
            <a:r>
              <a:rPr lang="en-ZA" sz="1600" dirty="0" smtClean="0">
                <a:latin typeface="Arial" panose="020B0604020202020204" pitchFamily="34" charset="0"/>
                <a:cs typeface="Arial" panose="020B0604020202020204" pitchFamily="34" charset="0"/>
              </a:rPr>
              <a:t>Berne in 1989 – </a:t>
            </a:r>
            <a:r>
              <a:rPr lang="en-ZA" sz="1600" dirty="0">
                <a:latin typeface="Arial" panose="020B0604020202020204" pitchFamily="34" charset="0"/>
                <a:cs typeface="Arial" panose="020B0604020202020204" pitchFamily="34" charset="0"/>
              </a:rPr>
              <a:t>not required to change.</a:t>
            </a:r>
          </a:p>
          <a:p>
            <a:pPr lvl="2" algn="just"/>
            <a:r>
              <a:rPr lang="en-ZA" sz="1600" dirty="0">
                <a:latin typeface="Arial" panose="020B0604020202020204" pitchFamily="34" charset="0"/>
                <a:cs typeface="Arial" panose="020B0604020202020204" pitchFamily="34" charset="0"/>
              </a:rPr>
              <a:t>A number of other signatories have since changed to fair use and none have been challenged.</a:t>
            </a:r>
          </a:p>
          <a:p>
            <a:pPr lvl="1" algn="just"/>
            <a:r>
              <a:rPr lang="en-ZA" sz="1600" dirty="0" smtClean="0">
                <a:latin typeface="Arial" panose="020B0604020202020204" pitchFamily="34" charset="0"/>
                <a:cs typeface="Arial" panose="020B0604020202020204" pitchFamily="34" charset="0"/>
              </a:rPr>
              <a:t>Australian </a:t>
            </a:r>
            <a:r>
              <a:rPr lang="en-ZA" sz="1600" dirty="0">
                <a:latin typeface="Arial" panose="020B0604020202020204" pitchFamily="34" charset="0"/>
                <a:cs typeface="Arial" panose="020B0604020202020204" pitchFamily="34" charset="0"/>
              </a:rPr>
              <a:t>Law Reform </a:t>
            </a:r>
            <a:r>
              <a:rPr lang="en-ZA" sz="1600" dirty="0" smtClean="0">
                <a:latin typeface="Arial" panose="020B0604020202020204" pitchFamily="34" charset="0"/>
                <a:cs typeface="Arial" panose="020B0604020202020204" pitchFamily="34" charset="0"/>
              </a:rPr>
              <a:t>Commission reported that it considers fair </a:t>
            </a:r>
            <a:r>
              <a:rPr lang="en-ZA" sz="1600" dirty="0">
                <a:latin typeface="Arial" panose="020B0604020202020204" pitchFamily="34" charset="0"/>
                <a:cs typeface="Arial" panose="020B0604020202020204" pitchFamily="34" charset="0"/>
              </a:rPr>
              <a:t>use </a:t>
            </a:r>
            <a:r>
              <a:rPr lang="en-ZA" sz="1600" dirty="0" smtClean="0">
                <a:latin typeface="Arial" panose="020B0604020202020204" pitchFamily="34" charset="0"/>
                <a:cs typeface="Arial" panose="020B0604020202020204" pitchFamily="34" charset="0"/>
              </a:rPr>
              <a:t>to be consistent </a:t>
            </a:r>
            <a:r>
              <a:rPr lang="en-ZA" sz="1600" dirty="0">
                <a:latin typeface="Arial" panose="020B0604020202020204" pitchFamily="34" charset="0"/>
                <a:cs typeface="Arial" panose="020B0604020202020204" pitchFamily="34" charset="0"/>
              </a:rPr>
              <a:t>with the three-step </a:t>
            </a:r>
            <a:r>
              <a:rPr lang="en-ZA" sz="1600" dirty="0" smtClean="0">
                <a:latin typeface="Arial" panose="020B0604020202020204" pitchFamily="34" charset="0"/>
                <a:cs typeface="Arial" panose="020B0604020202020204" pitchFamily="34" charset="0"/>
              </a:rPr>
              <a:t>test: </a:t>
            </a:r>
            <a:r>
              <a:rPr lang="en-ZA" sz="1600" dirty="0">
                <a:latin typeface="Arial" panose="020B0604020202020204" pitchFamily="34" charset="0"/>
                <a:cs typeface="Arial" panose="020B0604020202020204" pitchFamily="34" charset="0"/>
              </a:rPr>
              <a:t>Based on history of test, interpretation of the test, and member practices concluded that it does comply</a:t>
            </a:r>
            <a:r>
              <a:rPr lang="en-ZA" sz="1600" dirty="0" smtClean="0">
                <a:latin typeface="Arial" panose="020B0604020202020204" pitchFamily="34" charset="0"/>
                <a:cs typeface="Arial" panose="020B0604020202020204" pitchFamily="34" charset="0"/>
              </a:rPr>
              <a:t>.</a:t>
            </a:r>
          </a:p>
          <a:p>
            <a:pPr lvl="2" algn="just"/>
            <a:r>
              <a:rPr lang="en-ZA" sz="1600" dirty="0" smtClean="0">
                <a:latin typeface="Arial" panose="020B0604020202020204" pitchFamily="34" charset="0"/>
                <a:cs typeface="Arial" panose="020B0604020202020204" pitchFamily="34" charset="0"/>
              </a:rPr>
              <a:t>“</a:t>
            </a:r>
            <a:r>
              <a:rPr lang="en-ZA" sz="1600" dirty="0">
                <a:latin typeface="Arial" panose="020B0604020202020204" pitchFamily="34" charset="0"/>
                <a:cs typeface="Arial" panose="020B0604020202020204" pitchFamily="34" charset="0"/>
              </a:rPr>
              <a:t>This conclusion is based on an analysis of the history of the test, an analysis of the words of the test itself, and on the absence of any challenge to the US and other countries that have introduced fair use or extended fair dealing exceptions.”</a:t>
            </a:r>
            <a:endParaRPr lang="en-GB" sz="1600" dirty="0">
              <a:latin typeface="Arial" panose="020B0604020202020204" pitchFamily="34" charset="0"/>
              <a:cs typeface="Arial" panose="020B0604020202020204" pitchFamily="34" charset="0"/>
            </a:endParaRPr>
          </a:p>
          <a:p>
            <a:pPr lvl="1" algn="just"/>
            <a:r>
              <a:rPr lang="en-GB" sz="1600" dirty="0" smtClean="0">
                <a:latin typeface="Arial" panose="020B0604020202020204" pitchFamily="34" charset="0"/>
                <a:cs typeface="Arial" panose="020B0604020202020204" pitchFamily="34" charset="0"/>
              </a:rPr>
              <a:t>A </a:t>
            </a:r>
            <a:r>
              <a:rPr lang="en-GB" sz="1600" dirty="0">
                <a:latin typeface="Arial" panose="020B0604020202020204" pitchFamily="34" charset="0"/>
                <a:cs typeface="Arial" panose="020B0604020202020204" pitchFamily="34" charset="0"/>
              </a:rPr>
              <a:t>number of countries have switched to fair use after becoming signatories to these conventions. </a:t>
            </a:r>
          </a:p>
          <a:p>
            <a:pPr algn="just"/>
            <a:r>
              <a:rPr lang="en-GB" sz="1600" b="1" dirty="0" smtClean="0">
                <a:latin typeface="Arial" panose="020B0604020202020204" pitchFamily="34" charset="0"/>
                <a:cs typeface="Arial" panose="020B0604020202020204" pitchFamily="34" charset="0"/>
              </a:rPr>
              <a:t>Given </a:t>
            </a:r>
            <a:r>
              <a:rPr lang="en-GB" sz="1600" b="1" dirty="0">
                <a:latin typeface="Arial" panose="020B0604020202020204" pitchFamily="34" charset="0"/>
                <a:cs typeface="Arial" panose="020B0604020202020204" pitchFamily="34" charset="0"/>
              </a:rPr>
              <a:t>the economic and social benefits that a fair use exception would bring, our Office is of the view that the South African Courts will require strong and persuasive arguments that fair use does not comply with the Three-Step Test. </a:t>
            </a:r>
            <a:endParaRPr lang="en-GB" sz="1600" b="1" dirty="0" smtClean="0">
              <a:latin typeface="Arial" panose="020B0604020202020204" pitchFamily="34" charset="0"/>
              <a:cs typeface="Arial" panose="020B0604020202020204" pitchFamily="34" charset="0"/>
            </a:endParaRPr>
          </a:p>
          <a:p>
            <a:pPr lvl="1" algn="just"/>
            <a:r>
              <a:rPr lang="en-GB" sz="1600" dirty="0" smtClean="0">
                <a:latin typeface="Arial" panose="020B0604020202020204" pitchFamily="34" charset="0"/>
                <a:cs typeface="Arial" panose="020B0604020202020204" pitchFamily="34" charset="0"/>
              </a:rPr>
              <a:t>The </a:t>
            </a:r>
            <a:r>
              <a:rPr lang="en-GB" sz="1600" dirty="0">
                <a:latin typeface="Arial" panose="020B0604020202020204" pitchFamily="34" charset="0"/>
                <a:cs typeface="Arial" panose="020B0604020202020204" pitchFamily="34" charset="0"/>
              </a:rPr>
              <a:t>views of international academics and lawyers, the fact that there is no international case law to guide, and the subsequent practices of other member countries, indicate that our courts would agree that no arguments exist to find fair use as non complying with the three step test.</a:t>
            </a:r>
          </a:p>
          <a:p>
            <a:pPr algn="just"/>
            <a:endParaRPr lang="en-GB" sz="16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15</a:t>
            </a:fld>
            <a:endParaRPr lang="en-US" dirty="0"/>
          </a:p>
        </p:txBody>
      </p:sp>
    </p:spTree>
    <p:extLst>
      <p:ext uri="{BB962C8B-B14F-4D97-AF65-F5344CB8AC3E}">
        <p14:creationId xmlns:p14="http://schemas.microsoft.com/office/powerpoint/2010/main" val="4174659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573" y="-3167"/>
            <a:ext cx="8543925" cy="858989"/>
          </a:xfrm>
        </p:spPr>
        <p:txBody>
          <a:bodyPr>
            <a:normAutofit/>
          </a:bodyPr>
          <a:lstStyle/>
          <a:p>
            <a:r>
              <a:rPr lang="en-ZA" sz="2200" b="1" dirty="0" smtClean="0">
                <a:latin typeface="Arial" panose="020B0604020202020204" pitchFamily="34" charset="0"/>
                <a:cs typeface="Arial" panose="020B0604020202020204" pitchFamily="34" charset="0"/>
              </a:rPr>
              <a:t>Exceptions: Three step test (3)</a:t>
            </a:r>
            <a:br>
              <a:rPr lang="en-ZA" sz="2200" b="1" dirty="0" smtClean="0">
                <a:latin typeface="Arial" panose="020B0604020202020204" pitchFamily="34" charset="0"/>
                <a:cs typeface="Arial" panose="020B0604020202020204" pitchFamily="34" charset="0"/>
              </a:rPr>
            </a:br>
            <a:r>
              <a:rPr lang="en-ZA" sz="2200" b="1" dirty="0" smtClean="0">
                <a:latin typeface="Arial" panose="020B0604020202020204" pitchFamily="34" charset="0"/>
                <a:cs typeface="Arial" panose="020B0604020202020204" pitchFamily="34" charset="0"/>
              </a:rPr>
              <a:t>Proposal:  Include the wording of the three step test </a:t>
            </a:r>
            <a:endParaRPr lang="en-GB" sz="2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5659364"/>
              </p:ext>
            </p:extLst>
          </p:nvPr>
        </p:nvGraphicFramePr>
        <p:xfrm>
          <a:off x="356573" y="887396"/>
          <a:ext cx="9155112" cy="3247441"/>
        </p:xfrm>
        <a:graphic>
          <a:graphicData uri="http://schemas.openxmlformats.org/drawingml/2006/table">
            <a:tbl>
              <a:tblPr firstRow="1" bandRow="1">
                <a:tableStyleId>{5C22544A-7EE6-4342-B048-85BDC9FD1C3A}</a:tableStyleId>
              </a:tblPr>
              <a:tblGrid>
                <a:gridCol w="1368373">
                  <a:extLst>
                    <a:ext uri="{9D8B030D-6E8A-4147-A177-3AD203B41FA5}">
                      <a16:colId xmlns:a16="http://schemas.microsoft.com/office/drawing/2014/main" val="199587314"/>
                    </a:ext>
                  </a:extLst>
                </a:gridCol>
                <a:gridCol w="2271252">
                  <a:extLst>
                    <a:ext uri="{9D8B030D-6E8A-4147-A177-3AD203B41FA5}">
                      <a16:colId xmlns:a16="http://schemas.microsoft.com/office/drawing/2014/main" val="2082203050"/>
                    </a:ext>
                  </a:extLst>
                </a:gridCol>
                <a:gridCol w="2802193">
                  <a:extLst>
                    <a:ext uri="{9D8B030D-6E8A-4147-A177-3AD203B41FA5}">
                      <a16:colId xmlns:a16="http://schemas.microsoft.com/office/drawing/2014/main" val="2534659192"/>
                    </a:ext>
                  </a:extLst>
                </a:gridCol>
                <a:gridCol w="2713294">
                  <a:extLst>
                    <a:ext uri="{9D8B030D-6E8A-4147-A177-3AD203B41FA5}">
                      <a16:colId xmlns:a16="http://schemas.microsoft.com/office/drawing/2014/main" val="2591520797"/>
                    </a:ext>
                  </a:extLst>
                </a:gridCol>
              </a:tblGrid>
              <a:tr h="263213">
                <a:tc>
                  <a:txBody>
                    <a:bodyPr/>
                    <a:lstStyle/>
                    <a:p>
                      <a:pPr algn="ctr"/>
                      <a:r>
                        <a:rPr lang="en-US" sz="1400" dirty="0" smtClean="0">
                          <a:latin typeface="Arial" panose="020B0604020202020204" pitchFamily="34" charset="0"/>
                          <a:cs typeface="Arial" panose="020B0604020202020204" pitchFamily="34" charset="0"/>
                        </a:rPr>
                        <a:t>Test</a:t>
                      </a:r>
                      <a:endParaRPr lang="en-GB" sz="1400" dirty="0">
                        <a:latin typeface="Arial" panose="020B0604020202020204" pitchFamily="34" charset="0"/>
                        <a:cs typeface="Arial" panose="020B0604020202020204" pitchFamily="34" charset="0"/>
                      </a:endParaRPr>
                    </a:p>
                  </a:txBody>
                  <a:tcPr/>
                </a:tc>
                <a:tc>
                  <a:txBody>
                    <a:bodyPr/>
                    <a:lstStyle/>
                    <a:p>
                      <a:pPr algn="ctr"/>
                      <a:r>
                        <a:rPr lang="en-US" sz="1400" dirty="0" smtClean="0">
                          <a:latin typeface="Arial" panose="020B0604020202020204" pitchFamily="34" charset="0"/>
                          <a:cs typeface="Arial" panose="020B0604020202020204" pitchFamily="34" charset="0"/>
                        </a:rPr>
                        <a:t>Factor 1</a:t>
                      </a:r>
                      <a:endParaRPr lang="en-GB" sz="1400" dirty="0">
                        <a:latin typeface="Arial" panose="020B0604020202020204" pitchFamily="34" charset="0"/>
                        <a:cs typeface="Arial" panose="020B0604020202020204" pitchFamily="34" charset="0"/>
                      </a:endParaRPr>
                    </a:p>
                  </a:txBody>
                  <a:tcPr/>
                </a:tc>
                <a:tc>
                  <a:txBody>
                    <a:bodyPr/>
                    <a:lstStyle/>
                    <a:p>
                      <a:pPr algn="ctr"/>
                      <a:r>
                        <a:rPr lang="en-US" sz="1400" dirty="0" smtClean="0">
                          <a:latin typeface="Arial" panose="020B0604020202020204" pitchFamily="34" charset="0"/>
                          <a:cs typeface="Arial" panose="020B0604020202020204" pitchFamily="34" charset="0"/>
                        </a:rPr>
                        <a:t>Factor</a:t>
                      </a:r>
                      <a:r>
                        <a:rPr lang="en-US" sz="1400" baseline="0" dirty="0" smtClean="0">
                          <a:latin typeface="Arial" panose="020B0604020202020204" pitchFamily="34" charset="0"/>
                          <a:cs typeface="Arial" panose="020B0604020202020204" pitchFamily="34" charset="0"/>
                        </a:rPr>
                        <a:t> 2</a:t>
                      </a:r>
                      <a:endParaRPr lang="en-GB" sz="1400" dirty="0">
                        <a:latin typeface="Arial" panose="020B0604020202020204" pitchFamily="34" charset="0"/>
                        <a:cs typeface="Arial" panose="020B0604020202020204" pitchFamily="34" charset="0"/>
                      </a:endParaRPr>
                    </a:p>
                  </a:txBody>
                  <a:tcPr/>
                </a:tc>
                <a:tc>
                  <a:txBody>
                    <a:bodyPr/>
                    <a:lstStyle/>
                    <a:p>
                      <a:pPr algn="ctr"/>
                      <a:r>
                        <a:rPr lang="en-US" sz="1400" dirty="0" smtClean="0">
                          <a:latin typeface="Arial" panose="020B0604020202020204" pitchFamily="34" charset="0"/>
                          <a:cs typeface="Arial" panose="020B0604020202020204" pitchFamily="34" charset="0"/>
                        </a:rPr>
                        <a:t>Factor 3</a:t>
                      </a:r>
                      <a:endParaRPr lang="en-GB"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433279840"/>
                  </a:ext>
                </a:extLst>
              </a:tr>
              <a:tr h="999636">
                <a:tc>
                  <a:txBody>
                    <a:bodyPr/>
                    <a:lstStyle/>
                    <a:p>
                      <a:pPr>
                        <a:lnSpc>
                          <a:spcPct val="107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Fair use</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Nature of the work; </a:t>
                      </a: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How much was used</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Different purpose</a:t>
                      </a:r>
                      <a:r>
                        <a:rPr lang="en-ZA" sz="1400" dirty="0" smtClean="0">
                          <a:effectLst/>
                          <a:latin typeface="Arial" panose="020B0604020202020204" pitchFamily="34" charset="0"/>
                          <a:ea typeface="Calibri" panose="020F0502020204030204" pitchFamily="34" charset="0"/>
                          <a:cs typeface="Arial" panose="020B0604020202020204" pitchFamily="34" charset="0"/>
                        </a:rPr>
                        <a:t>? Commercial</a:t>
                      </a:r>
                      <a:r>
                        <a:rPr lang="en-ZA" sz="1400" dirty="0">
                          <a:effectLst/>
                          <a:latin typeface="Arial" panose="020B0604020202020204" pitchFamily="34" charset="0"/>
                          <a:ea typeface="Calibri" panose="020F0502020204030204" pitchFamily="34" charset="0"/>
                          <a:cs typeface="Arial" panose="020B0604020202020204" pitchFamily="34" charset="0"/>
                        </a:rPr>
                        <a:t>? / non profit / research / library / educational)?</a:t>
                      </a: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The substitution effect  on potential market</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The substitution effect  on potential market</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57180420"/>
                  </a:ext>
                </a:extLst>
              </a:tr>
              <a:tr h="577095">
                <a:tc>
                  <a:txBody>
                    <a:bodyPr/>
                    <a:lstStyle/>
                    <a:p>
                      <a:pPr>
                        <a:lnSpc>
                          <a:spcPct val="107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Fair practice</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Factual </a:t>
                      </a:r>
                      <a:r>
                        <a:rPr lang="en-ZA" sz="1400" dirty="0" smtClean="0">
                          <a:effectLst/>
                          <a:latin typeface="Arial" panose="020B0604020202020204" pitchFamily="34" charset="0"/>
                          <a:ea typeface="Calibri" panose="020F0502020204030204" pitchFamily="34" charset="0"/>
                          <a:cs typeface="Arial" panose="020B0604020202020204" pitchFamily="34" charset="0"/>
                        </a:rPr>
                        <a:t>question</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Must not conflict with a normal exploitation of the work </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Must not unreasonably prejudice the legitimate interests of the author</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570943823"/>
                  </a:ext>
                </a:extLst>
              </a:tr>
              <a:tr h="1116380">
                <a:tc>
                  <a:txBody>
                    <a:bodyPr/>
                    <a:lstStyle/>
                    <a:p>
                      <a:pPr>
                        <a:lnSpc>
                          <a:spcPct val="107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Three step  </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Permit the reproduction of such works in certain special cases</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Provided that such reproduction does not </a:t>
                      </a:r>
                      <a:r>
                        <a:rPr lang="en-ZA" sz="1400" dirty="0" smtClean="0">
                          <a:effectLst/>
                          <a:latin typeface="Arial" panose="020B0604020202020204" pitchFamily="34" charset="0"/>
                          <a:ea typeface="Calibri" panose="020F0502020204030204" pitchFamily="34" charset="0"/>
                          <a:cs typeface="Arial" panose="020B0604020202020204" pitchFamily="34" charset="0"/>
                        </a:rPr>
                        <a:t>conflict</a:t>
                      </a:r>
                      <a:r>
                        <a:rPr lang="en-ZA" sz="1400" baseline="0" dirty="0" smtClean="0">
                          <a:effectLst/>
                          <a:latin typeface="Arial" panose="020B0604020202020204" pitchFamily="34" charset="0"/>
                          <a:ea typeface="Calibri" panose="020F0502020204030204" pitchFamily="34" charset="0"/>
                          <a:cs typeface="Arial" panose="020B0604020202020204" pitchFamily="34" charset="0"/>
                        </a:rPr>
                        <a:t> </a:t>
                      </a:r>
                      <a:r>
                        <a:rPr lang="en-ZA" sz="1400" dirty="0" smtClean="0">
                          <a:effectLst/>
                          <a:latin typeface="Arial" panose="020B0604020202020204" pitchFamily="34" charset="0"/>
                          <a:ea typeface="Calibri" panose="020F0502020204030204" pitchFamily="34" charset="0"/>
                          <a:cs typeface="Arial" panose="020B0604020202020204" pitchFamily="34" charset="0"/>
                        </a:rPr>
                        <a:t>with </a:t>
                      </a:r>
                      <a:r>
                        <a:rPr lang="en-ZA" sz="1400" dirty="0">
                          <a:effectLst/>
                          <a:latin typeface="Arial" panose="020B0604020202020204" pitchFamily="34" charset="0"/>
                          <a:ea typeface="Calibri" panose="020F0502020204030204" pitchFamily="34" charset="0"/>
                          <a:cs typeface="Arial" panose="020B0604020202020204" pitchFamily="34" charset="0"/>
                        </a:rPr>
                        <a:t>a normal exploitation of the work</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And does not unreasonably prejudice the legitimate Interests of the author.</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16408717"/>
                  </a:ext>
                </a:extLst>
              </a:tr>
            </a:tbl>
          </a:graphicData>
        </a:graphic>
      </p:graphicFrame>
      <p:sp>
        <p:nvSpPr>
          <p:cNvPr id="4" name="Slide Number Placeholder 3"/>
          <p:cNvSpPr>
            <a:spLocks noGrp="1"/>
          </p:cNvSpPr>
          <p:nvPr>
            <p:ph type="sldNum" sz="quarter" idx="12"/>
          </p:nvPr>
        </p:nvSpPr>
        <p:spPr/>
        <p:txBody>
          <a:bodyPr/>
          <a:lstStyle/>
          <a:p>
            <a:fld id="{BC72CB22-D7A4-7547-B048-02B7C821FF3F}" type="slidenum">
              <a:rPr lang="en-US" smtClean="0"/>
              <a:t>16</a:t>
            </a:fld>
            <a:endParaRPr lang="en-US"/>
          </a:p>
        </p:txBody>
      </p:sp>
      <p:sp>
        <p:nvSpPr>
          <p:cNvPr id="3" name="TextBox 2"/>
          <p:cNvSpPr txBox="1"/>
          <p:nvPr/>
        </p:nvSpPr>
        <p:spPr>
          <a:xfrm>
            <a:off x="227783" y="4301081"/>
            <a:ext cx="9155727" cy="2031325"/>
          </a:xfrm>
          <a:prstGeom prst="rect">
            <a:avLst/>
          </a:prstGeom>
          <a:noFill/>
        </p:spPr>
        <p:txBody>
          <a:bodyPr wrap="square" rtlCol="0">
            <a:spAutoFit/>
          </a:bodyPr>
          <a:lstStyle/>
          <a:p>
            <a:pPr algn="just"/>
            <a:r>
              <a:rPr lang="en-ZA" sz="1400" dirty="0" smtClean="0">
                <a:latin typeface="Arial" panose="020B0604020202020204" pitchFamily="34" charset="0"/>
                <a:cs typeface="Arial" panose="020B0604020202020204" pitchFamily="34" charset="0"/>
              </a:rPr>
              <a:t>Do not recommend inclusion of treaty wording </a:t>
            </a:r>
          </a:p>
          <a:p>
            <a:pPr marL="360363" lvl="1" indent="-285750" algn="just">
              <a:buFont typeface="Arial" panose="020B0604020202020204" pitchFamily="34" charset="0"/>
              <a:buChar char="•"/>
            </a:pPr>
            <a:r>
              <a:rPr lang="en-ZA" sz="1400" dirty="0" smtClean="0">
                <a:latin typeface="Arial" panose="020B0604020202020204" pitchFamily="34" charset="0"/>
                <a:cs typeface="Arial" panose="020B0604020202020204" pitchFamily="34" charset="0"/>
              </a:rPr>
              <a:t>The intention must be captured - not actual wording. </a:t>
            </a:r>
          </a:p>
          <a:p>
            <a:pPr marL="360363" lvl="1" indent="-285750" algn="just">
              <a:buFont typeface="Arial" panose="020B0604020202020204" pitchFamily="34" charset="0"/>
              <a:buChar char="•"/>
            </a:pPr>
            <a:r>
              <a:rPr lang="en-ZA" sz="1400" dirty="0" smtClean="0">
                <a:latin typeface="Arial" panose="020B0604020202020204" pitchFamily="34" charset="0"/>
                <a:cs typeface="Arial" panose="020B0604020202020204" pitchFamily="34" charset="0"/>
              </a:rPr>
              <a:t>Three step test was never intended for inclusion in legislation as a restrictive measure, but rather as a guide governments when making laws. </a:t>
            </a:r>
            <a:r>
              <a:rPr lang="en-ZA" sz="1400" dirty="0">
                <a:latin typeface="Arial" panose="020B0604020202020204" pitchFamily="34" charset="0"/>
                <a:cs typeface="Arial" panose="020B0604020202020204" pitchFamily="34" charset="0"/>
              </a:rPr>
              <a:t>If included in law, it is in a preamble.</a:t>
            </a:r>
          </a:p>
          <a:p>
            <a:pPr marL="285750" lvl="0" indent="-285750" algn="just">
              <a:buFont typeface="Arial" panose="020B0604020202020204" pitchFamily="34" charset="0"/>
              <a:buChar char="•"/>
            </a:pPr>
            <a:r>
              <a:rPr lang="en-ZA" sz="1400" dirty="0" smtClean="0">
                <a:latin typeface="Arial" panose="020B0604020202020204" pitchFamily="34" charset="0"/>
                <a:cs typeface="Arial" panose="020B0604020202020204" pitchFamily="34" charset="0"/>
              </a:rPr>
              <a:t>International </a:t>
            </a:r>
            <a:r>
              <a:rPr lang="en-ZA" sz="1400" dirty="0">
                <a:latin typeface="Arial" panose="020B0604020202020204" pitchFamily="34" charset="0"/>
                <a:cs typeface="Arial" panose="020B0604020202020204" pitchFamily="34" charset="0"/>
              </a:rPr>
              <a:t>law specifically does not claim to provide an exhaustive list of cases that are covered by exceptions – this is especially of concern iro technology that develops fast </a:t>
            </a:r>
            <a:endParaRPr lang="en-ZA" sz="1400" dirty="0" smtClean="0">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pPr>
            <a:r>
              <a:rPr lang="en-ZA" sz="1400" dirty="0" smtClean="0">
                <a:latin typeface="Arial" panose="020B0604020202020204" pitchFamily="34" charset="0"/>
                <a:cs typeface="Arial" panose="020B0604020202020204" pitchFamily="34" charset="0"/>
              </a:rPr>
              <a:t>Layering </a:t>
            </a:r>
            <a:r>
              <a:rPr lang="en-ZA" sz="1400" dirty="0">
                <a:latin typeface="Arial" panose="020B0604020202020204" pitchFamily="34" charset="0"/>
                <a:cs typeface="Arial" panose="020B0604020202020204" pitchFamily="34" charset="0"/>
              </a:rPr>
              <a:t>of restrictions creates unnecessary and onerous barriers, impact negatively on access to information, education, research, library services, which have constitutional implications iro equity etc</a:t>
            </a:r>
            <a:r>
              <a:rPr lang="en-ZA" sz="1400" dirty="0" smtClean="0">
                <a:latin typeface="Arial" panose="020B0604020202020204" pitchFamily="34" charset="0"/>
                <a:cs typeface="Arial" panose="020B0604020202020204" pitchFamily="34" charset="0"/>
              </a:rPr>
              <a:t>.</a:t>
            </a:r>
            <a:endParaRPr lang="en-ZA" sz="1400" dirty="0">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pPr>
            <a:r>
              <a:rPr lang="en-ZA" sz="1400" dirty="0">
                <a:latin typeface="Arial" panose="020B0604020202020204" pitchFamily="34" charset="0"/>
                <a:cs typeface="Arial" panose="020B0604020202020204" pitchFamily="34" charset="0"/>
              </a:rPr>
              <a:t>The multitude of legal tests creates confusion, uncertainty in law and thus affects the rule of </a:t>
            </a:r>
            <a:r>
              <a:rPr lang="en-ZA" sz="1400" dirty="0" smtClean="0">
                <a:latin typeface="Arial" panose="020B0604020202020204" pitchFamily="34" charset="0"/>
                <a:cs typeface="Arial" panose="020B0604020202020204" pitchFamily="34" charset="0"/>
              </a:rPr>
              <a:t>law</a:t>
            </a:r>
            <a:endParaRPr lang="en-ZA"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35195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1" y="17396"/>
            <a:ext cx="8543925" cy="777873"/>
          </a:xfrm>
        </p:spPr>
        <p:txBody>
          <a:bodyPr>
            <a:normAutofit/>
          </a:bodyPr>
          <a:lstStyle/>
          <a:p>
            <a:r>
              <a:rPr lang="en-US" sz="2800" b="1" dirty="0" smtClean="0">
                <a:latin typeface="Arial" panose="020B0604020202020204" pitchFamily="34" charset="0"/>
                <a:cs typeface="Arial" panose="020B0604020202020204" pitchFamily="34" charset="0"/>
              </a:rPr>
              <a:t>Definitions</a:t>
            </a:r>
            <a:endParaRPr lang="en-GB"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81001" y="708337"/>
            <a:ext cx="9120186" cy="6149663"/>
          </a:xfrm>
        </p:spPr>
        <p:txBody>
          <a:bodyPr>
            <a:normAutofit/>
          </a:bodyPr>
          <a:lstStyle/>
          <a:p>
            <a:pPr marL="0" indent="0" algn="just">
              <a:lnSpc>
                <a:spcPct val="110000"/>
              </a:lnSpc>
              <a:spcBef>
                <a:spcPts val="0"/>
              </a:spcBef>
              <a:buNone/>
            </a:pPr>
            <a:r>
              <a:rPr lang="en-US" sz="1400" b="1" dirty="0" smtClean="0">
                <a:latin typeface="Arial" panose="020B0604020202020204" pitchFamily="34" charset="0"/>
                <a:cs typeface="Arial" panose="020B0604020202020204" pitchFamily="34" charset="0"/>
              </a:rPr>
              <a:t>“Authorized entity”</a:t>
            </a:r>
          </a:p>
          <a:p>
            <a:pPr algn="just">
              <a:lnSpc>
                <a:spcPct val="110000"/>
              </a:lnSpc>
              <a:spcBef>
                <a:spcPts val="0"/>
              </a:spcBef>
            </a:pPr>
            <a:r>
              <a:rPr lang="en-US" sz="1400" dirty="0" smtClean="0">
                <a:latin typeface="Arial" panose="020B0604020202020204" pitchFamily="34" charset="0"/>
                <a:cs typeface="Arial" panose="020B0604020202020204" pitchFamily="34" charset="0"/>
              </a:rPr>
              <a:t>Proposal: Specifically refer to spheres of government – CLSO: “government” includes all spheres;</a:t>
            </a:r>
          </a:p>
          <a:p>
            <a:pPr algn="just">
              <a:lnSpc>
                <a:spcPct val="110000"/>
              </a:lnSpc>
              <a:spcBef>
                <a:spcPts val="0"/>
              </a:spcBef>
            </a:pPr>
            <a:r>
              <a:rPr lang="en-US" sz="1400" dirty="0" smtClean="0">
                <a:latin typeface="Arial" panose="020B0604020202020204" pitchFamily="34" charset="0"/>
                <a:cs typeface="Arial" panose="020B0604020202020204" pitchFamily="34" charset="0"/>
              </a:rPr>
              <a:t>Proposal: Link NPOs to the relevant legislation – CLSO: no need to define terms that have their dictionary meaning</a:t>
            </a:r>
          </a:p>
          <a:p>
            <a:pPr marL="0" indent="0" algn="just">
              <a:lnSpc>
                <a:spcPct val="110000"/>
              </a:lnSpc>
              <a:spcBef>
                <a:spcPts val="0"/>
              </a:spcBef>
              <a:buNone/>
            </a:pPr>
            <a:r>
              <a:rPr lang="en-US" sz="1400" b="1" dirty="0" smtClean="0">
                <a:latin typeface="Arial" panose="020B0604020202020204" pitchFamily="34" charset="0"/>
                <a:cs typeface="Arial" panose="020B0604020202020204" pitchFamily="34" charset="0"/>
              </a:rPr>
              <a:t>“broadcast” (CAB and PPAB)</a:t>
            </a:r>
            <a:endParaRPr lang="en-ZA" sz="1400" dirty="0" smtClean="0">
              <a:latin typeface="Arial" panose="020B0604020202020204" pitchFamily="34" charset="0"/>
              <a:cs typeface="Arial" panose="020B0604020202020204" pitchFamily="34" charset="0"/>
            </a:endParaRPr>
          </a:p>
          <a:p>
            <a:pPr marL="268288" indent="-268288" algn="just">
              <a:lnSpc>
                <a:spcPct val="110000"/>
              </a:lnSpc>
              <a:spcBef>
                <a:spcPts val="0"/>
              </a:spcBef>
            </a:pPr>
            <a:r>
              <a:rPr lang="en-ZA" sz="1400" dirty="0" smtClean="0">
                <a:latin typeface="Arial" panose="020B0604020202020204" pitchFamily="34" charset="0"/>
                <a:cs typeface="Arial" panose="020B0604020202020204" pitchFamily="34" charset="0"/>
              </a:rPr>
              <a:t>The Portfolio Committee also considered this definition. They agreed that the definition is not ideal, however:</a:t>
            </a:r>
          </a:p>
          <a:p>
            <a:pPr marL="541338" lvl="1" algn="just">
              <a:lnSpc>
                <a:spcPct val="110000"/>
              </a:lnSpc>
              <a:spcBef>
                <a:spcPts val="0"/>
              </a:spcBef>
            </a:pPr>
            <a:r>
              <a:rPr lang="en-ZA" sz="1400" dirty="0" smtClean="0">
                <a:latin typeface="Arial" panose="020B0604020202020204" pitchFamily="34" charset="0"/>
                <a:cs typeface="Arial" panose="020B0604020202020204" pitchFamily="34" charset="0"/>
              </a:rPr>
              <a:t>The definition considered for the </a:t>
            </a:r>
            <a:r>
              <a:rPr lang="en-ZA" sz="1400" dirty="0">
                <a:latin typeface="Arial" panose="020B0604020202020204" pitchFamily="34" charset="0"/>
                <a:cs typeface="Arial" panose="020B0604020202020204" pitchFamily="34" charset="0"/>
              </a:rPr>
              <a:t>Electronic Communications Act, 2005 </a:t>
            </a:r>
            <a:r>
              <a:rPr lang="en-ZA" sz="1400" dirty="0" smtClean="0">
                <a:latin typeface="Arial" panose="020B0604020202020204" pitchFamily="34" charset="0"/>
                <a:cs typeface="Arial" panose="020B0604020202020204" pitchFamily="34" charset="0"/>
              </a:rPr>
              <a:t>(ECA) is still under review and not yet finalised</a:t>
            </a:r>
            <a:endParaRPr lang="en-ZA" sz="1400" dirty="0">
              <a:latin typeface="Arial" panose="020B0604020202020204" pitchFamily="34" charset="0"/>
              <a:cs typeface="Arial" panose="020B0604020202020204" pitchFamily="34" charset="0"/>
            </a:endParaRPr>
          </a:p>
          <a:p>
            <a:pPr marL="541338" lvl="1" algn="just">
              <a:lnSpc>
                <a:spcPct val="110000"/>
              </a:lnSpc>
              <a:spcBef>
                <a:spcPts val="0"/>
              </a:spcBef>
            </a:pPr>
            <a:r>
              <a:rPr lang="en-ZA" sz="1400" dirty="0" smtClean="0">
                <a:latin typeface="Arial" panose="020B0604020202020204" pitchFamily="34" charset="0"/>
                <a:cs typeface="Arial" panose="020B0604020202020204" pitchFamily="34" charset="0"/>
              </a:rPr>
              <a:t>Any amendment would have to consider possible consequences and the current ECA review: this affects </a:t>
            </a:r>
            <a:r>
              <a:rPr lang="en-ZA" sz="1400" dirty="0">
                <a:latin typeface="Arial" panose="020B0604020202020204" pitchFamily="34" charset="0"/>
                <a:cs typeface="Arial" panose="020B0604020202020204" pitchFamily="34" charset="0"/>
              </a:rPr>
              <a:t>licensing, regulation, payment of licence fees and use of radio frequency </a:t>
            </a:r>
            <a:r>
              <a:rPr lang="en-ZA" sz="1400" dirty="0" smtClean="0">
                <a:latin typeface="Arial" panose="020B0604020202020204" pitchFamily="34" charset="0"/>
                <a:cs typeface="Arial" panose="020B0604020202020204" pitchFamily="34" charset="0"/>
              </a:rPr>
              <a:t>spectrum</a:t>
            </a:r>
          </a:p>
          <a:p>
            <a:pPr algn="just">
              <a:lnSpc>
                <a:spcPct val="110000"/>
              </a:lnSpc>
              <a:spcBef>
                <a:spcPts val="600"/>
              </a:spcBef>
            </a:pPr>
            <a:r>
              <a:rPr lang="en-ZA" sz="1400" dirty="0" smtClean="0">
                <a:latin typeface="Arial" panose="020B0604020202020204" pitchFamily="34" charset="0"/>
                <a:cs typeface="Arial" panose="020B0604020202020204" pitchFamily="34" charset="0"/>
              </a:rPr>
              <a:t>The Portfolio Committee accordingly decided to retain the </a:t>
            </a:r>
            <a:r>
              <a:rPr lang="en-ZA" sz="1400" dirty="0">
                <a:latin typeface="Arial" panose="020B0604020202020204" pitchFamily="34" charset="0"/>
                <a:cs typeface="Arial" panose="020B0604020202020204" pitchFamily="34" charset="0"/>
              </a:rPr>
              <a:t>existing definitions in the Copyright and Performers’ Protection Acts </a:t>
            </a:r>
            <a:r>
              <a:rPr lang="en-ZA" sz="1400" dirty="0" smtClean="0">
                <a:latin typeface="Arial" panose="020B0604020202020204" pitchFamily="34" charset="0"/>
                <a:cs typeface="Arial" panose="020B0604020202020204" pitchFamily="34" charset="0"/>
              </a:rPr>
              <a:t>until </a:t>
            </a:r>
            <a:r>
              <a:rPr lang="en-ZA" sz="1400" dirty="0">
                <a:latin typeface="Arial" panose="020B0604020202020204" pitchFamily="34" charset="0"/>
                <a:cs typeface="Arial" panose="020B0604020202020204" pitchFamily="34" charset="0"/>
              </a:rPr>
              <a:t>the </a:t>
            </a:r>
            <a:r>
              <a:rPr lang="en-ZA" sz="1400" dirty="0" smtClean="0">
                <a:latin typeface="Arial" panose="020B0604020202020204" pitchFamily="34" charset="0"/>
                <a:cs typeface="Arial" panose="020B0604020202020204" pitchFamily="34" charset="0"/>
              </a:rPr>
              <a:t>review of the definition in the ECA has been .concluded</a:t>
            </a:r>
          </a:p>
          <a:p>
            <a:pPr marL="0" indent="0" algn="just">
              <a:lnSpc>
                <a:spcPct val="110000"/>
              </a:lnSpc>
              <a:spcBef>
                <a:spcPts val="600"/>
              </a:spcBef>
              <a:buNone/>
            </a:pPr>
            <a:r>
              <a:rPr lang="en-ZA" sz="1400" b="1" dirty="0" smtClean="0">
                <a:latin typeface="Arial" panose="020B0604020202020204" pitchFamily="34" charset="0"/>
                <a:cs typeface="Arial" panose="020B0604020202020204" pitchFamily="34" charset="0"/>
              </a:rPr>
              <a:t>“performer” (PPAB – CAB’s definition just refers to PPAB)</a:t>
            </a:r>
          </a:p>
          <a:p>
            <a:pPr algn="just">
              <a:lnSpc>
                <a:spcPct val="110000"/>
              </a:lnSpc>
              <a:spcBef>
                <a:spcPts val="600"/>
              </a:spcBef>
            </a:pPr>
            <a:r>
              <a:rPr lang="en-ZA" sz="1400" dirty="0" smtClean="0">
                <a:latin typeface="Arial" panose="020B0604020202020204" pitchFamily="34" charset="0"/>
                <a:cs typeface="Arial" panose="020B0604020202020204" pitchFamily="34" charset="0"/>
              </a:rPr>
              <a:t>Concerns that the definition is too broad and will include “extras”</a:t>
            </a:r>
          </a:p>
          <a:p>
            <a:pPr marL="541338" lvl="1" algn="just">
              <a:lnSpc>
                <a:spcPct val="110000"/>
              </a:lnSpc>
              <a:spcBef>
                <a:spcPts val="600"/>
              </a:spcBef>
            </a:pPr>
            <a:r>
              <a:rPr lang="en-ZA" sz="1400" dirty="0" smtClean="0">
                <a:latin typeface="Arial" panose="020B0604020202020204" pitchFamily="34" charset="0"/>
                <a:cs typeface="Arial" panose="020B0604020202020204" pitchFamily="34" charset="0"/>
              </a:rPr>
              <a:t>Bill’s definition </a:t>
            </a:r>
            <a:r>
              <a:rPr lang="en-ZA" sz="1400" dirty="0">
                <a:latin typeface="Arial" panose="020B0604020202020204" pitchFamily="34" charset="0"/>
                <a:cs typeface="Arial" panose="020B0604020202020204" pitchFamily="34" charset="0"/>
              </a:rPr>
              <a:t>identifies a performer as </a:t>
            </a:r>
            <a:r>
              <a:rPr lang="en-ZA" sz="1400" dirty="0" smtClean="0">
                <a:latin typeface="Arial" panose="020B0604020202020204" pitchFamily="34" charset="0"/>
                <a:cs typeface="Arial" panose="020B0604020202020204" pitchFamily="34" charset="0"/>
              </a:rPr>
              <a:t>an actor</a:t>
            </a:r>
            <a:r>
              <a:rPr lang="en-ZA" sz="1400" dirty="0">
                <a:latin typeface="Arial" panose="020B0604020202020204" pitchFamily="34" charset="0"/>
                <a:cs typeface="Arial" panose="020B0604020202020204" pitchFamily="34" charset="0"/>
              </a:rPr>
              <a:t>, singer, musician, dancer or </a:t>
            </a:r>
            <a:r>
              <a:rPr lang="en-ZA" sz="1400" dirty="0" smtClean="0">
                <a:latin typeface="Arial" panose="020B0604020202020204" pitchFamily="34" charset="0"/>
                <a:cs typeface="Arial" panose="020B0604020202020204" pitchFamily="34" charset="0"/>
              </a:rPr>
              <a:t>other person who </a:t>
            </a:r>
            <a:r>
              <a:rPr lang="en-ZA" sz="1400" dirty="0">
                <a:latin typeface="Arial" panose="020B0604020202020204" pitchFamily="34" charset="0"/>
                <a:cs typeface="Arial" panose="020B0604020202020204" pitchFamily="34" charset="0"/>
              </a:rPr>
              <a:t>acts, sings, delivers, declaims, plays in, or otherwise </a:t>
            </a:r>
            <a:r>
              <a:rPr lang="en-ZA" sz="1400" dirty="0" smtClean="0">
                <a:latin typeface="Arial" panose="020B0604020202020204" pitchFamily="34" charset="0"/>
                <a:cs typeface="Arial" panose="020B0604020202020204" pitchFamily="34" charset="0"/>
              </a:rPr>
              <a:t>performs (various) works</a:t>
            </a:r>
          </a:p>
          <a:p>
            <a:pPr marL="541338" lvl="1" algn="just">
              <a:lnSpc>
                <a:spcPct val="110000"/>
              </a:lnSpc>
              <a:spcBef>
                <a:spcPts val="600"/>
              </a:spcBef>
            </a:pPr>
            <a:r>
              <a:rPr lang="en-ZA" sz="1400" dirty="0" smtClean="0">
                <a:latin typeface="Arial" panose="020B0604020202020204" pitchFamily="34" charset="0"/>
                <a:cs typeface="Arial" panose="020B0604020202020204" pitchFamily="34" charset="0"/>
              </a:rPr>
              <a:t>Definition in Beijing treaty - actors, singers, musicians, dancers and </a:t>
            </a:r>
            <a:r>
              <a:rPr lang="en-ZA" sz="1400" dirty="0">
                <a:latin typeface="Arial" panose="020B0604020202020204" pitchFamily="34" charset="0"/>
                <a:cs typeface="Arial" panose="020B0604020202020204" pitchFamily="34" charset="0"/>
              </a:rPr>
              <a:t>other </a:t>
            </a:r>
            <a:r>
              <a:rPr lang="en-ZA" sz="1400" dirty="0" smtClean="0">
                <a:latin typeface="Arial" panose="020B0604020202020204" pitchFamily="34" charset="0"/>
                <a:cs typeface="Arial" panose="020B0604020202020204" pitchFamily="34" charset="0"/>
              </a:rPr>
              <a:t>persons </a:t>
            </a:r>
            <a:r>
              <a:rPr lang="en-ZA" sz="1400" dirty="0">
                <a:latin typeface="Arial" panose="020B0604020202020204" pitchFamily="34" charset="0"/>
                <a:cs typeface="Arial" panose="020B0604020202020204" pitchFamily="34" charset="0"/>
              </a:rPr>
              <a:t>who </a:t>
            </a:r>
            <a:r>
              <a:rPr lang="en-ZA" sz="1400" dirty="0" smtClean="0">
                <a:latin typeface="Arial" panose="020B0604020202020204" pitchFamily="34" charset="0"/>
                <a:cs typeface="Arial" panose="020B0604020202020204" pitchFamily="34" charset="0"/>
              </a:rPr>
              <a:t>act, sing, deliver, declaim, play </a:t>
            </a:r>
            <a:r>
              <a:rPr lang="en-ZA" sz="1400" dirty="0">
                <a:latin typeface="Arial" panose="020B0604020202020204" pitchFamily="34" charset="0"/>
                <a:cs typeface="Arial" panose="020B0604020202020204" pitchFamily="34" charset="0"/>
              </a:rPr>
              <a:t>in, or otherwise performs (various) </a:t>
            </a:r>
            <a:r>
              <a:rPr lang="en-ZA" sz="1400" dirty="0" smtClean="0">
                <a:latin typeface="Arial" panose="020B0604020202020204" pitchFamily="34" charset="0"/>
                <a:cs typeface="Arial" panose="020B0604020202020204" pitchFamily="34" charset="0"/>
              </a:rPr>
              <a:t>works</a:t>
            </a:r>
          </a:p>
          <a:p>
            <a:pPr marL="541338" lvl="1" algn="just">
              <a:lnSpc>
                <a:spcPct val="110000"/>
              </a:lnSpc>
              <a:spcBef>
                <a:spcPts val="600"/>
              </a:spcBef>
            </a:pPr>
            <a:r>
              <a:rPr lang="en-ZA" sz="1400" dirty="0" smtClean="0">
                <a:latin typeface="Arial" panose="020B0604020202020204" pitchFamily="34" charset="0"/>
                <a:cs typeface="Arial" panose="020B0604020202020204" pitchFamily="34" charset="0"/>
              </a:rPr>
              <a:t>“Extras” do not have speaking roles, and are in the background – they do not act, sing, deliver, declaim or play in works.</a:t>
            </a:r>
          </a:p>
          <a:p>
            <a:pPr marL="541338" lvl="1" algn="just">
              <a:lnSpc>
                <a:spcPct val="110000"/>
              </a:lnSpc>
              <a:spcBef>
                <a:spcPts val="600"/>
              </a:spcBef>
            </a:pPr>
            <a:r>
              <a:rPr lang="en-ZA" sz="1400" dirty="0" smtClean="0">
                <a:latin typeface="Arial" panose="020B0604020202020204" pitchFamily="34" charset="0"/>
                <a:cs typeface="Arial" panose="020B0604020202020204" pitchFamily="34" charset="0"/>
              </a:rPr>
              <a:t>Interpretation of laws – Courts will not allow an absurd interpretation. </a:t>
            </a:r>
            <a:endParaRPr lang="en-ZA"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t>17</a:t>
            </a:fld>
            <a:endParaRPr lang="en-US"/>
          </a:p>
        </p:txBody>
      </p:sp>
    </p:spTree>
    <p:extLst>
      <p:ext uri="{BB962C8B-B14F-4D97-AF65-F5344CB8AC3E}">
        <p14:creationId xmlns:p14="http://schemas.microsoft.com/office/powerpoint/2010/main" val="194178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1" y="17396"/>
            <a:ext cx="8543925" cy="562153"/>
          </a:xfrm>
        </p:spPr>
        <p:txBody>
          <a:bodyPr>
            <a:normAutofit/>
          </a:bodyPr>
          <a:lstStyle/>
          <a:p>
            <a:r>
              <a:rPr lang="en-US" sz="2800" b="1" dirty="0" smtClean="0">
                <a:latin typeface="Arial" panose="020B0604020202020204" pitchFamily="34" charset="0"/>
                <a:cs typeface="Arial" panose="020B0604020202020204" pitchFamily="34" charset="0"/>
              </a:rPr>
              <a:t>Definitions</a:t>
            </a:r>
            <a:endParaRPr lang="en-GB"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81001" y="579549"/>
            <a:ext cx="9120186" cy="6278451"/>
          </a:xfrm>
        </p:spPr>
        <p:txBody>
          <a:bodyPr>
            <a:noAutofit/>
          </a:bodyPr>
          <a:lstStyle/>
          <a:p>
            <a:pPr marL="0" lvl="1" indent="0" algn="just">
              <a:spcBef>
                <a:spcPts val="1000"/>
              </a:spcBef>
              <a:buNone/>
            </a:pPr>
            <a:r>
              <a:rPr lang="en-ZA" sz="1300" b="1" dirty="0" smtClean="0">
                <a:latin typeface="Arial" panose="020B0604020202020204" pitchFamily="34" charset="0"/>
                <a:cs typeface="Arial" panose="020B0604020202020204" pitchFamily="34" charset="0"/>
              </a:rPr>
              <a:t>“</a:t>
            </a:r>
            <a:r>
              <a:rPr lang="en-ZA" sz="1300" b="1" dirty="0">
                <a:latin typeface="Arial" panose="020B0604020202020204" pitchFamily="34" charset="0"/>
                <a:cs typeface="Arial" panose="020B0604020202020204" pitchFamily="34" charset="0"/>
              </a:rPr>
              <a:t>technological protection measure” and  “technological protection measure circumvention </a:t>
            </a:r>
            <a:r>
              <a:rPr lang="en-ZA" sz="1300" b="1" dirty="0" smtClean="0">
                <a:latin typeface="Arial" panose="020B0604020202020204" pitchFamily="34" charset="0"/>
                <a:cs typeface="Arial" panose="020B0604020202020204" pitchFamily="34" charset="0"/>
              </a:rPr>
              <a:t>device”: </a:t>
            </a:r>
            <a:r>
              <a:rPr lang="en-GB" sz="1300" dirty="0" smtClean="0">
                <a:latin typeface="Arial" panose="020B0604020202020204" pitchFamily="34" charset="0"/>
                <a:cs typeface="Arial" panose="020B0604020202020204" pitchFamily="34" charset="0"/>
              </a:rPr>
              <a:t>Concern that insufficient protection is given to TPMs - The public’s response to a previous amendment proposal, showed that the current wording in the D Bill is a balanced approach and compliant with treaties. </a:t>
            </a:r>
          </a:p>
          <a:p>
            <a:pPr algn="just"/>
            <a:r>
              <a:rPr lang="en-GB" sz="1300" dirty="0" smtClean="0">
                <a:latin typeface="Arial" panose="020B0604020202020204" pitchFamily="34" charset="0"/>
                <a:cs typeface="Arial" panose="020B0604020202020204" pitchFamily="34" charset="0"/>
              </a:rPr>
              <a:t>Wording attempting more protection resulted in </a:t>
            </a:r>
            <a:r>
              <a:rPr lang="en-ZA" sz="1300" dirty="0">
                <a:latin typeface="Arial" panose="020B0604020202020204" pitchFamily="34" charset="0"/>
                <a:cs typeface="Arial" panose="020B0604020202020204" pitchFamily="34" charset="0"/>
              </a:rPr>
              <a:t>unintended consequences, including </a:t>
            </a:r>
            <a:r>
              <a:rPr lang="en-ZA" sz="1300" dirty="0" smtClean="0">
                <a:latin typeface="Arial" panose="020B0604020202020204" pitchFamily="34" charset="0"/>
                <a:cs typeface="Arial" panose="020B0604020202020204" pitchFamily="34" charset="0"/>
              </a:rPr>
              <a:t>iro consumer </a:t>
            </a:r>
            <a:r>
              <a:rPr lang="en-ZA" sz="1300" dirty="0">
                <a:latin typeface="Arial" panose="020B0604020202020204" pitchFamily="34" charset="0"/>
                <a:cs typeface="Arial" panose="020B0604020202020204" pitchFamily="34" charset="0"/>
              </a:rPr>
              <a:t>law, competition law and other security related </a:t>
            </a:r>
            <a:r>
              <a:rPr lang="en-ZA" sz="1300" dirty="0" smtClean="0">
                <a:latin typeface="Arial" panose="020B0604020202020204" pitchFamily="34" charset="0"/>
                <a:cs typeface="Arial" panose="020B0604020202020204" pitchFamily="34" charset="0"/>
              </a:rPr>
              <a:t>breaches. </a:t>
            </a:r>
            <a:r>
              <a:rPr lang="en-ZA" sz="1300" dirty="0">
                <a:latin typeface="Arial" panose="020B0604020202020204" pitchFamily="34" charset="0"/>
                <a:cs typeface="Arial" panose="020B0604020202020204" pitchFamily="34" charset="0"/>
              </a:rPr>
              <a:t>In South Africa, the imaginative reconfiguration of diverse components to adapt or repair a system to suit local needs and conditions will be prohibited: Foreign giants will decide what is and is not permissible in respect of the digital technologies that South Africans depend upon.</a:t>
            </a:r>
          </a:p>
          <a:p>
            <a:pPr algn="just"/>
            <a:r>
              <a:rPr lang="en-GB" sz="1300" dirty="0" smtClean="0">
                <a:latin typeface="Arial" panose="020B0604020202020204" pitchFamily="34" charset="0"/>
                <a:cs typeface="Arial" panose="020B0604020202020204" pitchFamily="34" charset="0"/>
              </a:rPr>
              <a:t>Unless </a:t>
            </a:r>
            <a:r>
              <a:rPr lang="en-GB" sz="1300" dirty="0">
                <a:latin typeface="Arial" panose="020B0604020202020204" pitchFamily="34" charset="0"/>
                <a:cs typeface="Arial" panose="020B0604020202020204" pitchFamily="34" charset="0"/>
              </a:rPr>
              <a:t>a nexus with infringement is clear these 3 freedoms are compromised:</a:t>
            </a:r>
          </a:p>
          <a:p>
            <a:pPr lvl="1" algn="just"/>
            <a:r>
              <a:rPr lang="en-GB" sz="1300" dirty="0">
                <a:latin typeface="Arial" panose="020B0604020202020204" pitchFamily="34" charset="0"/>
                <a:cs typeface="Arial" panose="020B0604020202020204" pitchFamily="34" charset="0"/>
              </a:rPr>
              <a:t>“the freedom to arrange our conduct to our own benefit rather than that of the shareholders of the companies whose products we purchase (to use the product as the consumer wants to); </a:t>
            </a:r>
          </a:p>
          <a:p>
            <a:pPr lvl="1" algn="just"/>
            <a:r>
              <a:rPr lang="en-GB" sz="1300" dirty="0">
                <a:latin typeface="Arial" panose="020B0604020202020204" pitchFamily="34" charset="0"/>
                <a:cs typeface="Arial" panose="020B0604020202020204" pitchFamily="34" charset="0"/>
              </a:rPr>
              <a:t>the freedom of third parties to offer accessories, consumables, services and repair for the products we own; and </a:t>
            </a:r>
          </a:p>
          <a:p>
            <a:pPr lvl="1" algn="just"/>
            <a:r>
              <a:rPr lang="en-GB" sz="1300" dirty="0">
                <a:latin typeface="Arial" panose="020B0604020202020204" pitchFamily="34" charset="0"/>
                <a:cs typeface="Arial" panose="020B0604020202020204" pitchFamily="34" charset="0"/>
              </a:rPr>
              <a:t>the freedom of auditors to uncover and publicise defects in the products we rely on (they are threatened that any disclosure could jeopardise the TPM).” (Doctorow</a:t>
            </a:r>
            <a:r>
              <a:rPr lang="en-GB" sz="1300" dirty="0" smtClean="0">
                <a:latin typeface="Arial" panose="020B0604020202020204" pitchFamily="34" charset="0"/>
                <a:cs typeface="Arial" panose="020B0604020202020204" pitchFamily="34" charset="0"/>
              </a:rPr>
              <a:t>)</a:t>
            </a:r>
          </a:p>
          <a:p>
            <a:pPr marL="0" lvl="1" indent="0" algn="just">
              <a:lnSpc>
                <a:spcPct val="110000"/>
              </a:lnSpc>
              <a:spcBef>
                <a:spcPts val="600"/>
              </a:spcBef>
              <a:buNone/>
            </a:pPr>
            <a:r>
              <a:rPr lang="en-ZA" sz="1300" b="1" dirty="0" smtClean="0">
                <a:latin typeface="Arial" panose="020B0604020202020204" pitchFamily="34" charset="0"/>
                <a:cs typeface="Arial" panose="020B0604020202020204" pitchFamily="34" charset="0"/>
              </a:rPr>
              <a:t>“</a:t>
            </a:r>
            <a:r>
              <a:rPr lang="en-ZA" sz="1300" b="1" dirty="0">
                <a:latin typeface="Arial" panose="020B0604020202020204" pitchFamily="34" charset="0"/>
                <a:cs typeface="Arial" panose="020B0604020202020204" pitchFamily="34" charset="0"/>
              </a:rPr>
              <a:t>visual artistic work”:</a:t>
            </a:r>
          </a:p>
          <a:p>
            <a:pPr marL="285750" lvl="1" indent="-285750" algn="just">
              <a:lnSpc>
                <a:spcPct val="110000"/>
              </a:lnSpc>
              <a:spcBef>
                <a:spcPts val="600"/>
              </a:spcBef>
            </a:pPr>
            <a:r>
              <a:rPr lang="en-ZA" sz="1300" dirty="0">
                <a:latin typeface="Arial" panose="020B0604020202020204" pitchFamily="34" charset="0"/>
                <a:cs typeface="Arial" panose="020B0604020202020204" pitchFamily="34" charset="0"/>
              </a:rPr>
              <a:t>Concern that the appellation is inappropriate – all artistic works are “visual”;</a:t>
            </a:r>
          </a:p>
          <a:p>
            <a:pPr marL="285750" lvl="1" indent="-285750" algn="just">
              <a:lnSpc>
                <a:spcPct val="110000"/>
              </a:lnSpc>
              <a:spcBef>
                <a:spcPts val="600"/>
              </a:spcBef>
            </a:pPr>
            <a:r>
              <a:rPr lang="en-ZA" sz="1300" dirty="0">
                <a:latin typeface="Arial" panose="020B0604020202020204" pitchFamily="34" charset="0"/>
                <a:cs typeface="Arial" panose="020B0604020202020204" pitchFamily="34" charset="0"/>
              </a:rPr>
              <a:t>CLSO: The concern here is more iro the content of the definition (a policy matter). This is exactly the nature of a definition that is included in an Act – if the meaning is the normal dictionary definition, we need not define the word. Definitions go broader or narrower than the normal meaning of the word.</a:t>
            </a:r>
          </a:p>
          <a:p>
            <a:pPr marL="0" indent="0" algn="just">
              <a:lnSpc>
                <a:spcPct val="110000"/>
              </a:lnSpc>
              <a:spcBef>
                <a:spcPts val="600"/>
              </a:spcBef>
              <a:buNone/>
            </a:pPr>
            <a:r>
              <a:rPr lang="en-ZA" sz="1300" b="1" dirty="0" smtClean="0">
                <a:latin typeface="Arial" panose="020B0604020202020204" pitchFamily="34" charset="0"/>
                <a:cs typeface="Arial" panose="020B0604020202020204" pitchFamily="34" charset="0"/>
              </a:rPr>
              <a:t>Add definitions especially iro the exceptions</a:t>
            </a:r>
          </a:p>
          <a:p>
            <a:pPr algn="just">
              <a:lnSpc>
                <a:spcPct val="110000"/>
              </a:lnSpc>
              <a:spcBef>
                <a:spcPts val="600"/>
              </a:spcBef>
            </a:pPr>
            <a:r>
              <a:rPr lang="en-ZA" sz="1300" dirty="0" smtClean="0">
                <a:latin typeface="Arial" panose="020B0604020202020204" pitchFamily="34" charset="0"/>
                <a:cs typeface="Arial" panose="020B0604020202020204" pitchFamily="34" charset="0"/>
              </a:rPr>
              <a:t>CLSO: No need to define terms that are being used as their dictionary definition envisage.</a:t>
            </a:r>
          </a:p>
          <a:p>
            <a:pPr marL="0" indent="0" algn="just">
              <a:lnSpc>
                <a:spcPct val="110000"/>
              </a:lnSpc>
              <a:spcBef>
                <a:spcPts val="600"/>
              </a:spcBef>
              <a:buNone/>
            </a:pPr>
            <a:r>
              <a:rPr lang="en-ZA" sz="1300" b="1" dirty="0" smtClean="0">
                <a:latin typeface="Arial" panose="020B0604020202020204" pitchFamily="34" charset="0"/>
                <a:cs typeface="Arial" panose="020B0604020202020204" pitchFamily="34" charset="0"/>
              </a:rPr>
              <a:t>PPAB repeating / referring to the definitions that are in the Copyright Act / Amendment Bill</a:t>
            </a:r>
            <a:endParaRPr lang="en-ZA" sz="1300" b="1" dirty="0">
              <a:latin typeface="Arial" panose="020B0604020202020204" pitchFamily="34" charset="0"/>
              <a:cs typeface="Arial" panose="020B0604020202020204" pitchFamily="34" charset="0"/>
            </a:endParaRPr>
          </a:p>
          <a:p>
            <a:pPr algn="just">
              <a:lnSpc>
                <a:spcPct val="110000"/>
              </a:lnSpc>
              <a:spcBef>
                <a:spcPts val="600"/>
              </a:spcBef>
            </a:pPr>
            <a:r>
              <a:rPr lang="en-ZA" sz="1300" dirty="0" smtClean="0">
                <a:latin typeface="Arial" panose="020B0604020202020204" pitchFamily="34" charset="0"/>
                <a:cs typeface="Arial" panose="020B0604020202020204" pitchFamily="34" charset="0"/>
              </a:rPr>
              <a:t>CLSO: As </a:t>
            </a:r>
            <a:r>
              <a:rPr lang="en-ZA" sz="1300" dirty="0">
                <a:latin typeface="Arial" panose="020B0604020202020204" pitchFamily="34" charset="0"/>
                <a:cs typeface="Arial" panose="020B0604020202020204" pitchFamily="34" charset="0"/>
              </a:rPr>
              <a:t>the bills work together, it is better to have one definition to avoid one act being amended and the other not</a:t>
            </a:r>
            <a:r>
              <a:rPr lang="en-ZA" sz="1300" dirty="0" smtClean="0">
                <a:latin typeface="Arial" panose="020B0604020202020204" pitchFamily="34" charset="0"/>
                <a:cs typeface="Arial" panose="020B0604020202020204" pitchFamily="34" charset="0"/>
              </a:rPr>
              <a:t>.</a:t>
            </a:r>
          </a:p>
          <a:p>
            <a:pPr marL="0" indent="0" algn="just">
              <a:lnSpc>
                <a:spcPct val="110000"/>
              </a:lnSpc>
              <a:spcBef>
                <a:spcPts val="600"/>
              </a:spcBef>
              <a:buNone/>
            </a:pPr>
            <a:r>
              <a:rPr lang="en-ZA" sz="1300" b="1" dirty="0" smtClean="0">
                <a:latin typeface="Arial" panose="020B0604020202020204" pitchFamily="34" charset="0"/>
                <a:cs typeface="Arial" panose="020B0604020202020204" pitchFamily="34" charset="0"/>
              </a:rPr>
              <a:t>“Producer” (PPAB)</a:t>
            </a:r>
          </a:p>
          <a:p>
            <a:pPr algn="just">
              <a:lnSpc>
                <a:spcPct val="110000"/>
              </a:lnSpc>
              <a:spcBef>
                <a:spcPts val="600"/>
              </a:spcBef>
            </a:pPr>
            <a:r>
              <a:rPr lang="en-ZA" sz="1300" dirty="0" smtClean="0">
                <a:latin typeface="Arial" panose="020B0604020202020204" pitchFamily="34" charset="0"/>
                <a:cs typeface="Arial" panose="020B0604020202020204" pitchFamily="34" charset="0"/>
              </a:rPr>
              <a:t>The definition should make provision for entities as producers are often corporate entities</a:t>
            </a:r>
          </a:p>
          <a:p>
            <a:pPr algn="just">
              <a:lnSpc>
                <a:spcPct val="110000"/>
              </a:lnSpc>
              <a:spcBef>
                <a:spcPts val="600"/>
              </a:spcBef>
            </a:pPr>
            <a:r>
              <a:rPr lang="en-ZA" sz="1300" dirty="0" smtClean="0">
                <a:latin typeface="Arial" panose="020B0604020202020204" pitchFamily="34" charset="0"/>
                <a:cs typeface="Arial" panose="020B0604020202020204" pitchFamily="34" charset="0"/>
              </a:rPr>
              <a:t>CLSO: In South African law “person” means both natural and juristic persons: Provision is thus made for corporates.</a:t>
            </a:r>
          </a:p>
          <a:p>
            <a:pPr algn="just">
              <a:lnSpc>
                <a:spcPct val="110000"/>
              </a:lnSpc>
              <a:spcBef>
                <a:spcPts val="600"/>
              </a:spcBef>
            </a:pPr>
            <a:endParaRPr lang="en-ZA" sz="13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t>18</a:t>
            </a:fld>
            <a:endParaRPr lang="en-US"/>
          </a:p>
        </p:txBody>
      </p:sp>
    </p:spTree>
    <p:extLst>
      <p:ext uri="{BB962C8B-B14F-4D97-AF65-F5344CB8AC3E}">
        <p14:creationId xmlns:p14="http://schemas.microsoft.com/office/powerpoint/2010/main" val="4384216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358" y="84394"/>
            <a:ext cx="8543925" cy="561465"/>
          </a:xfrm>
        </p:spPr>
        <p:txBody>
          <a:bodyPr>
            <a:normAutofit/>
          </a:bodyPr>
          <a:lstStyle/>
          <a:p>
            <a:r>
              <a:rPr lang="en-US" sz="2800" b="1" dirty="0" smtClean="0">
                <a:latin typeface="Arial" panose="020B0604020202020204" pitchFamily="34" charset="0"/>
                <a:cs typeface="Arial" panose="020B0604020202020204" pitchFamily="34" charset="0"/>
              </a:rPr>
              <a:t>Constitutionality of S5(2) and 21(2)</a:t>
            </a:r>
            <a:endParaRPr lang="en-GB"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27470" y="1045336"/>
            <a:ext cx="9401746" cy="5812664"/>
          </a:xfrm>
        </p:spPr>
        <p:txBody>
          <a:bodyPr>
            <a:normAutofit/>
          </a:bodyPr>
          <a:lstStyle/>
          <a:p>
            <a:r>
              <a:rPr lang="en-US" sz="1600" dirty="0" smtClean="0">
                <a:latin typeface="Arial" panose="020B0604020202020204" pitchFamily="34" charset="0"/>
                <a:cs typeface="Arial" panose="020B0604020202020204" pitchFamily="34" charset="0"/>
              </a:rPr>
              <a:t>SAIIPL: This arbitrary departure from existing rules will leave </a:t>
            </a:r>
            <a:r>
              <a:rPr lang="en-ZA" sz="1600" dirty="0" smtClean="0">
                <a:latin typeface="Arial" panose="020B0604020202020204" pitchFamily="34" charset="0"/>
                <a:cs typeface="Arial" panose="020B0604020202020204" pitchFamily="34" charset="0"/>
              </a:rPr>
              <a:t>authors </a:t>
            </a:r>
            <a:r>
              <a:rPr lang="en-ZA" sz="1600" dirty="0">
                <a:latin typeface="Arial" panose="020B0604020202020204" pitchFamily="34" charset="0"/>
                <a:cs typeface="Arial" panose="020B0604020202020204" pitchFamily="34" charset="0"/>
              </a:rPr>
              <a:t>with no prospect of remuneration for the supply of the copyright in their work  to </a:t>
            </a:r>
            <a:r>
              <a:rPr lang="en-ZA" sz="1600" dirty="0" smtClean="0">
                <a:latin typeface="Arial" panose="020B0604020202020204" pitchFamily="34" charset="0"/>
                <a:cs typeface="Arial" panose="020B0604020202020204" pitchFamily="34" charset="0"/>
              </a:rPr>
              <a:t>prescribed </a:t>
            </a:r>
            <a:r>
              <a:rPr lang="en-ZA" sz="1600" dirty="0">
                <a:latin typeface="Arial" panose="020B0604020202020204" pitchFamily="34" charset="0"/>
                <a:cs typeface="Arial" panose="020B0604020202020204" pitchFamily="34" charset="0"/>
              </a:rPr>
              <a:t>local organizations. </a:t>
            </a:r>
            <a:endParaRPr lang="en-ZA" sz="1600" dirty="0" smtClean="0">
              <a:latin typeface="Arial" panose="020B0604020202020204" pitchFamily="34" charset="0"/>
              <a:cs typeface="Arial" panose="020B0604020202020204" pitchFamily="34" charset="0"/>
            </a:endParaRPr>
          </a:p>
          <a:p>
            <a:pPr lvl="1"/>
            <a:r>
              <a:rPr lang="en-ZA" sz="1600" dirty="0" smtClean="0">
                <a:latin typeface="Arial" panose="020B0604020202020204" pitchFamily="34" charset="0"/>
                <a:cs typeface="Arial" panose="020B0604020202020204" pitchFamily="34" charset="0"/>
              </a:rPr>
              <a:t>SAIIPL </a:t>
            </a:r>
            <a:r>
              <a:rPr lang="en-ZA" sz="1600" dirty="0">
                <a:latin typeface="Arial" panose="020B0604020202020204" pitchFamily="34" charset="0"/>
                <a:cs typeface="Arial" panose="020B0604020202020204" pitchFamily="34" charset="0"/>
              </a:rPr>
              <a:t>submits that these amendments amount to enabling arbitrary  dispossession of property </a:t>
            </a:r>
            <a:r>
              <a:rPr lang="en-ZA" sz="1600" dirty="0" smtClean="0">
                <a:latin typeface="Arial" panose="020B0604020202020204" pitchFamily="34" charset="0"/>
                <a:cs typeface="Arial" panose="020B0604020202020204" pitchFamily="34" charset="0"/>
              </a:rPr>
              <a:t>(S25) by </a:t>
            </a:r>
            <a:r>
              <a:rPr lang="en-ZA" sz="1600" dirty="0">
                <a:latin typeface="Arial" panose="020B0604020202020204" pitchFamily="34" charset="0"/>
                <a:cs typeface="Arial" panose="020B0604020202020204" pitchFamily="34" charset="0"/>
              </a:rPr>
              <a:t>ministerial action and even to a restriction on the freedom to </a:t>
            </a:r>
            <a:r>
              <a:rPr lang="en-ZA" sz="1600" dirty="0" smtClean="0">
                <a:latin typeface="Arial" panose="020B0604020202020204" pitchFamily="34" charset="0"/>
                <a:cs typeface="Arial" panose="020B0604020202020204" pitchFamily="34" charset="0"/>
              </a:rPr>
              <a:t>trade (S22).</a:t>
            </a:r>
          </a:p>
          <a:p>
            <a:pPr algn="just"/>
            <a:r>
              <a:rPr lang="en-ZA" sz="1600" dirty="0">
                <a:latin typeface="Arial" panose="020B0604020202020204" pitchFamily="34" charset="0"/>
                <a:cs typeface="Arial" panose="020B0604020202020204" pitchFamily="34" charset="0"/>
              </a:rPr>
              <a:t>Section 25: No one may be deprived of property except in terms of law of general application, and </a:t>
            </a:r>
            <a:r>
              <a:rPr lang="en-ZA" sz="1600" dirty="0" smtClean="0">
                <a:latin typeface="Arial" panose="020B0604020202020204" pitchFamily="34" charset="0"/>
                <a:cs typeface="Arial" panose="020B0604020202020204" pitchFamily="34" charset="0"/>
              </a:rPr>
              <a:t>no law </a:t>
            </a:r>
            <a:r>
              <a:rPr lang="en-ZA" sz="1600" dirty="0">
                <a:latin typeface="Arial" panose="020B0604020202020204" pitchFamily="34" charset="0"/>
                <a:cs typeface="Arial" panose="020B0604020202020204" pitchFamily="34" charset="0"/>
              </a:rPr>
              <a:t>may permit arbitrary deprivation of </a:t>
            </a:r>
            <a:r>
              <a:rPr lang="en-ZA" sz="1600" dirty="0" smtClean="0">
                <a:latin typeface="Arial" panose="020B0604020202020204" pitchFamily="34" charset="0"/>
                <a:cs typeface="Arial" panose="020B0604020202020204" pitchFamily="34" charset="0"/>
              </a:rPr>
              <a:t>property</a:t>
            </a:r>
          </a:p>
          <a:p>
            <a:pPr lvl="1" algn="just"/>
            <a:r>
              <a:rPr lang="en-ZA" sz="1600" dirty="0" smtClean="0">
                <a:latin typeface="Arial" panose="020B0604020202020204" pitchFamily="34" charset="0"/>
                <a:cs typeface="Arial" panose="020B0604020202020204" pitchFamily="34" charset="0"/>
              </a:rPr>
              <a:t>Not a RIGHT to property – a right to not be </a:t>
            </a:r>
            <a:r>
              <a:rPr lang="en-ZA" sz="1600" u="sng" dirty="0" smtClean="0">
                <a:latin typeface="Arial" panose="020B0604020202020204" pitchFamily="34" charset="0"/>
                <a:cs typeface="Arial" panose="020B0604020202020204" pitchFamily="34" charset="0"/>
              </a:rPr>
              <a:t>arbitrarily</a:t>
            </a:r>
            <a:r>
              <a:rPr lang="en-ZA" sz="1600" dirty="0" smtClean="0">
                <a:latin typeface="Arial" panose="020B0604020202020204" pitchFamily="34" charset="0"/>
                <a:cs typeface="Arial" panose="020B0604020202020204" pitchFamily="34" charset="0"/>
              </a:rPr>
              <a:t> deprived</a:t>
            </a:r>
          </a:p>
          <a:p>
            <a:pPr lvl="1" algn="just"/>
            <a:r>
              <a:rPr lang="en-GB" sz="1600" dirty="0" smtClean="0">
                <a:latin typeface="Arial" panose="020B0604020202020204" pitchFamily="34" charset="0"/>
                <a:cs typeface="Arial" panose="020B0604020202020204" pitchFamily="34" charset="0"/>
              </a:rPr>
              <a:t>Deprivation </a:t>
            </a:r>
            <a:r>
              <a:rPr lang="en-GB" sz="1600" dirty="0">
                <a:latin typeface="Arial" panose="020B0604020202020204" pitchFamily="34" charset="0"/>
                <a:cs typeface="Arial" panose="020B0604020202020204" pitchFamily="34" charset="0"/>
              </a:rPr>
              <a:t>within the context of section 25 includes extinguishing a right previously </a:t>
            </a:r>
            <a:r>
              <a:rPr lang="en-GB" sz="1600" dirty="0" smtClean="0">
                <a:latin typeface="Arial" panose="020B0604020202020204" pitchFamily="34" charset="0"/>
                <a:cs typeface="Arial" panose="020B0604020202020204" pitchFamily="34" charset="0"/>
              </a:rPr>
              <a:t>enjoyed (</a:t>
            </a:r>
            <a:r>
              <a:rPr lang="en-GB" sz="1600" dirty="0" err="1" smtClean="0">
                <a:latin typeface="Arial" panose="020B0604020202020204" pitchFamily="34" charset="0"/>
                <a:cs typeface="Arial" panose="020B0604020202020204" pitchFamily="34" charset="0"/>
              </a:rPr>
              <a:t>Agri</a:t>
            </a:r>
            <a:r>
              <a:rPr lang="en-GB" sz="1600" dirty="0" smtClean="0">
                <a:latin typeface="Arial" panose="020B0604020202020204" pitchFamily="34" charset="0"/>
                <a:cs typeface="Arial" panose="020B0604020202020204" pitchFamily="34" charset="0"/>
              </a:rPr>
              <a:t> SA)</a:t>
            </a:r>
            <a:endParaRPr lang="en-ZA" sz="1600" dirty="0" smtClean="0">
              <a:latin typeface="Arial" panose="020B0604020202020204" pitchFamily="34" charset="0"/>
              <a:cs typeface="Arial" panose="020B0604020202020204" pitchFamily="34" charset="0"/>
            </a:endParaRPr>
          </a:p>
          <a:p>
            <a:pPr lvl="1" algn="just"/>
            <a:r>
              <a:rPr lang="en-ZA" sz="1600" dirty="0" smtClean="0">
                <a:latin typeface="Arial" panose="020B0604020202020204" pitchFamily="34" charset="0"/>
                <a:cs typeface="Arial" panose="020B0604020202020204" pitchFamily="34" charset="0"/>
              </a:rPr>
              <a:t>This is a law of general application</a:t>
            </a:r>
          </a:p>
          <a:p>
            <a:pPr lvl="1" algn="just"/>
            <a:r>
              <a:rPr lang="en-ZA" sz="1600" dirty="0" smtClean="0">
                <a:latin typeface="Arial" panose="020B0604020202020204" pitchFamily="34" charset="0"/>
                <a:cs typeface="Arial" panose="020B0604020202020204" pitchFamily="34" charset="0"/>
              </a:rPr>
              <a:t>Arbitrary?: </a:t>
            </a:r>
            <a:r>
              <a:rPr lang="en-GB" sz="1600" dirty="0" smtClean="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Having regard to what has gone before, it is concluded that a deprivation of property is 'arbitrary' as meant by s 25 when the 'law' referred to in s 25(1) does not provide sufficient reason for the particular deprivation in question or is procedurally unfair</a:t>
            </a:r>
            <a:r>
              <a:rPr lang="en-GB" sz="1600" dirty="0" smtClean="0">
                <a:latin typeface="Arial" panose="020B0604020202020204" pitchFamily="34" charset="0"/>
                <a:cs typeface="Arial" panose="020B0604020202020204" pitchFamily="34" charset="0"/>
              </a:rPr>
              <a:t>. </a:t>
            </a:r>
            <a:r>
              <a:rPr lang="en-ZA" sz="1600" dirty="0">
                <a:latin typeface="Arial" panose="020B0604020202020204" pitchFamily="34" charset="0"/>
                <a:cs typeface="Arial" panose="020B0604020202020204" pitchFamily="34" charset="0"/>
              </a:rPr>
              <a:t>(FNB p</a:t>
            </a:r>
            <a:r>
              <a:rPr lang="en-GB" sz="1600" dirty="0" err="1">
                <a:latin typeface="Arial" panose="020B0604020202020204" pitchFamily="34" charset="0"/>
                <a:cs typeface="Arial" panose="020B0604020202020204" pitchFamily="34" charset="0"/>
              </a:rPr>
              <a:t>ar</a:t>
            </a:r>
            <a:r>
              <a:rPr lang="en-GB" sz="1600" dirty="0">
                <a:latin typeface="Arial" panose="020B0604020202020204" pitchFamily="34" charset="0"/>
                <a:cs typeface="Arial" panose="020B0604020202020204" pitchFamily="34" charset="0"/>
              </a:rPr>
              <a:t> 100)</a:t>
            </a:r>
            <a:endParaRPr lang="en-ZA" sz="1600" dirty="0">
              <a:latin typeface="Arial" panose="020B0604020202020204" pitchFamily="34" charset="0"/>
              <a:cs typeface="Arial" panose="020B0604020202020204" pitchFamily="34" charset="0"/>
            </a:endParaRPr>
          </a:p>
          <a:p>
            <a:pPr algn="just"/>
            <a:r>
              <a:rPr lang="en-ZA" sz="1600" dirty="0" smtClean="0">
                <a:latin typeface="Arial" panose="020B0604020202020204" pitchFamily="34" charset="0"/>
                <a:cs typeface="Arial" panose="020B0604020202020204" pitchFamily="34" charset="0"/>
              </a:rPr>
              <a:t>Section </a:t>
            </a:r>
            <a:r>
              <a:rPr lang="en-ZA" sz="1600" dirty="0">
                <a:latin typeface="Arial" panose="020B0604020202020204" pitchFamily="34" charset="0"/>
                <a:cs typeface="Arial" panose="020B0604020202020204" pitchFamily="34" charset="0"/>
              </a:rPr>
              <a:t>22: </a:t>
            </a:r>
            <a:r>
              <a:rPr lang="en-GB" sz="1600" dirty="0">
                <a:latin typeface="Arial" panose="020B0604020202020204" pitchFamily="34" charset="0"/>
                <a:cs typeface="Arial" panose="020B0604020202020204" pitchFamily="34" charset="0"/>
              </a:rPr>
              <a:t>“Every citizen has the right to </a:t>
            </a:r>
            <a:r>
              <a:rPr lang="en-GB" sz="1600" u="sng" dirty="0">
                <a:latin typeface="Arial" panose="020B0604020202020204" pitchFamily="34" charset="0"/>
                <a:cs typeface="Arial" panose="020B0604020202020204" pitchFamily="34" charset="0"/>
              </a:rPr>
              <a:t>choose</a:t>
            </a:r>
            <a:r>
              <a:rPr lang="en-GB" sz="1600" dirty="0">
                <a:latin typeface="Arial" panose="020B0604020202020204" pitchFamily="34" charset="0"/>
                <a:cs typeface="Arial" panose="020B0604020202020204" pitchFamily="34" charset="0"/>
              </a:rPr>
              <a:t> their trade, occupation or profession (“TOP”) freely. The practice of a trade, occupation or profession may be regulated by law.”</a:t>
            </a:r>
          </a:p>
          <a:p>
            <a:pPr lvl="1" algn="just"/>
            <a:r>
              <a:rPr lang="en-ZA" sz="1600" dirty="0" smtClean="0">
                <a:latin typeface="Arial" panose="020B0604020202020204" pitchFamily="34" charset="0"/>
                <a:cs typeface="Arial" panose="020B0604020202020204" pitchFamily="34" charset="0"/>
              </a:rPr>
              <a:t>The </a:t>
            </a:r>
            <a:r>
              <a:rPr lang="en-ZA" sz="1600" dirty="0">
                <a:latin typeface="Arial" panose="020B0604020202020204" pitchFamily="34" charset="0"/>
                <a:cs typeface="Arial" panose="020B0604020202020204" pitchFamily="34" charset="0"/>
              </a:rPr>
              <a:t>remitted Bills regulate the TOP – the test here is one of </a:t>
            </a:r>
            <a:r>
              <a:rPr lang="en-ZA" sz="1600" dirty="0" smtClean="0">
                <a:latin typeface="Arial" panose="020B0604020202020204" pitchFamily="34" charset="0"/>
                <a:cs typeface="Arial" panose="020B0604020202020204" pitchFamily="34" charset="0"/>
              </a:rPr>
              <a:t>rationality.</a:t>
            </a:r>
          </a:p>
          <a:p>
            <a:pPr lvl="2" algn="just"/>
            <a:r>
              <a:rPr lang="en-ZA" sz="1600" dirty="0" smtClean="0">
                <a:latin typeface="Arial" panose="020B0604020202020204" pitchFamily="34" charset="0"/>
                <a:cs typeface="Arial" panose="020B0604020202020204" pitchFamily="34" charset="0"/>
              </a:rPr>
              <a:t>Constitutional </a:t>
            </a:r>
            <a:r>
              <a:rPr lang="en-ZA" sz="1600" dirty="0">
                <a:latin typeface="Arial" panose="020B0604020202020204" pitchFamily="34" charset="0"/>
                <a:cs typeface="Arial" panose="020B0604020202020204" pitchFamily="34" charset="0"/>
              </a:rPr>
              <a:t>Court: </a:t>
            </a:r>
            <a:r>
              <a:rPr lang="en-GB" sz="1600" dirty="0">
                <a:latin typeface="Arial" panose="020B0604020202020204" pitchFamily="34" charset="0"/>
                <a:cs typeface="Arial" panose="020B0604020202020204" pitchFamily="34" charset="0"/>
              </a:rPr>
              <a:t>“(t)his means that the question is whether there is a rational basis for section 20A; whether another measure may have been more effective, or less disruptive, is not </a:t>
            </a:r>
            <a:r>
              <a:rPr lang="en-GB" sz="1600" dirty="0" smtClean="0">
                <a:latin typeface="Arial" panose="020B0604020202020204" pitchFamily="34" charset="0"/>
                <a:cs typeface="Arial" panose="020B0604020202020204" pitchFamily="34" charset="0"/>
              </a:rPr>
              <a:t>relevant</a:t>
            </a:r>
          </a:p>
          <a:p>
            <a:pPr algn="just"/>
            <a:r>
              <a:rPr lang="en-US" sz="1600" dirty="0" smtClean="0">
                <a:solidFill>
                  <a:srgbClr val="FFC000"/>
                </a:solidFill>
                <a:latin typeface="Arial" panose="020B0604020202020204" pitchFamily="34" charset="0"/>
                <a:cs typeface="Arial" panose="020B0604020202020204" pitchFamily="34" charset="0"/>
              </a:rPr>
              <a:t>Iro both arbitrary concern and rational basis: Department to speak to rationale for </a:t>
            </a:r>
            <a:r>
              <a:rPr lang="en-ZA" sz="1600" dirty="0">
                <a:solidFill>
                  <a:srgbClr val="FFC000"/>
                </a:solidFill>
                <a:latin typeface="Arial" panose="020B0604020202020204" pitchFamily="34" charset="0"/>
                <a:cs typeface="Arial" panose="020B0604020202020204" pitchFamily="34" charset="0"/>
              </a:rPr>
              <a:t>providing for ownership by local organizations that may be </a:t>
            </a:r>
            <a:r>
              <a:rPr lang="en-ZA" sz="1600" dirty="0" smtClean="0">
                <a:solidFill>
                  <a:srgbClr val="FFC000"/>
                </a:solidFill>
                <a:latin typeface="Arial" panose="020B0604020202020204" pitchFamily="34" charset="0"/>
                <a:cs typeface="Arial" panose="020B0604020202020204" pitchFamily="34" charset="0"/>
              </a:rPr>
              <a:t>prescribed.</a:t>
            </a:r>
            <a:endParaRPr lang="en-GB" sz="1600" dirty="0">
              <a:solidFill>
                <a:srgbClr val="FFC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t>19</a:t>
            </a:fld>
            <a:endParaRPr lang="en-US"/>
          </a:p>
        </p:txBody>
      </p:sp>
    </p:spTree>
    <p:extLst>
      <p:ext uri="{BB962C8B-B14F-4D97-AF65-F5344CB8AC3E}">
        <p14:creationId xmlns:p14="http://schemas.microsoft.com/office/powerpoint/2010/main" val="823783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520" y="346719"/>
            <a:ext cx="9114071" cy="621953"/>
          </a:xfrm>
        </p:spPr>
        <p:txBody>
          <a:bodyPr>
            <a:normAutofit fontScale="90000"/>
          </a:bodyPr>
          <a:lstStyle/>
          <a:p>
            <a:r>
              <a:rPr lang="en-US" sz="2800" b="1" dirty="0" smtClean="0">
                <a:latin typeface="Arial" panose="020B0604020202020204" pitchFamily="34" charset="0"/>
                <a:cs typeface="Arial" panose="020B0604020202020204" pitchFamily="34" charset="0"/>
              </a:rPr>
              <a:t>Role of CLSO and Department – Who advises on what?</a:t>
            </a:r>
            <a:endParaRPr lang="en-GB"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61672" y="968672"/>
            <a:ext cx="9171879" cy="5786297"/>
          </a:xfrm>
        </p:spPr>
        <p:txBody>
          <a:bodyPr>
            <a:noAutofit/>
          </a:bodyPr>
          <a:lstStyle/>
          <a:p>
            <a:r>
              <a:rPr lang="en-US" sz="1500" dirty="0" smtClean="0">
                <a:latin typeface="Arial" panose="020B0604020202020204" pitchFamily="34" charset="0"/>
                <a:cs typeface="Arial" panose="020B0604020202020204" pitchFamily="34" charset="0"/>
              </a:rPr>
              <a:t>This presentation, and our (CLSO) advice to the Committee, are limited to advice on legal and legislative drafting questions, including-- </a:t>
            </a:r>
          </a:p>
          <a:p>
            <a:pPr lvl="1"/>
            <a:r>
              <a:rPr lang="en-US" sz="1500" dirty="0" smtClean="0">
                <a:latin typeface="Arial" panose="020B0604020202020204" pitchFamily="34" charset="0"/>
                <a:cs typeface="Arial" panose="020B0604020202020204" pitchFamily="34" charset="0"/>
              </a:rPr>
              <a:t>Constitutionality;</a:t>
            </a:r>
          </a:p>
          <a:p>
            <a:pPr lvl="1"/>
            <a:r>
              <a:rPr lang="en-US" sz="1500" dirty="0" smtClean="0">
                <a:latin typeface="Arial" panose="020B0604020202020204" pitchFamily="34" charset="0"/>
                <a:cs typeface="Arial" panose="020B0604020202020204" pitchFamily="34" charset="0"/>
              </a:rPr>
              <a:t>Compliance with parliamentary process and constitutionally required processes (e.g. public participation, section 79(1)); </a:t>
            </a:r>
          </a:p>
          <a:p>
            <a:pPr lvl="1"/>
            <a:r>
              <a:rPr lang="en-US" sz="1500" dirty="0" smtClean="0">
                <a:latin typeface="Arial" panose="020B0604020202020204" pitchFamily="34" charset="0"/>
                <a:cs typeface="Arial" panose="020B0604020202020204" pitchFamily="34" charset="0"/>
              </a:rPr>
              <a:t>Compliance with drafting principles (inputs on technical drafting issues noted – will be corrected in the final Bill); and</a:t>
            </a:r>
          </a:p>
          <a:p>
            <a:pPr lvl="1"/>
            <a:r>
              <a:rPr lang="en-US" sz="1500" dirty="0" smtClean="0">
                <a:latin typeface="Arial" panose="020B0604020202020204" pitchFamily="34" charset="0"/>
                <a:cs typeface="Arial" panose="020B0604020202020204" pitchFamily="34" charset="0"/>
              </a:rPr>
              <a:t>Whether the words of the bill give effect to the policy decided on by the Committee.</a:t>
            </a:r>
          </a:p>
          <a:p>
            <a:r>
              <a:rPr lang="en-US" sz="1500" dirty="0" smtClean="0">
                <a:latin typeface="Arial" panose="020B0604020202020204" pitchFamily="34" charset="0"/>
                <a:cs typeface="Arial" panose="020B0604020202020204" pitchFamily="34" charset="0"/>
              </a:rPr>
              <a:t>CLSO does not advise on policy – our advice as per the above list will thus necessarily focus on the policy brought by the Department (fair use). We do not compare possible policy approaches.</a:t>
            </a:r>
          </a:p>
          <a:p>
            <a:r>
              <a:rPr lang="en-US" sz="1500" dirty="0" smtClean="0">
                <a:latin typeface="Arial" panose="020B0604020202020204" pitchFamily="34" charset="0"/>
                <a:cs typeface="Arial" panose="020B0604020202020204" pitchFamily="34" charset="0"/>
              </a:rPr>
              <a:t>Some presenters indicated that the Bills have technical issues that are for CLSO to address.</a:t>
            </a:r>
          </a:p>
          <a:p>
            <a:pPr lvl="1"/>
            <a:r>
              <a:rPr lang="en-US" sz="1500" dirty="0" smtClean="0">
                <a:latin typeface="Arial" panose="020B0604020202020204" pitchFamily="34" charset="0"/>
                <a:cs typeface="Arial" panose="020B0604020202020204" pitchFamily="34" charset="0"/>
              </a:rPr>
              <a:t>CLSO considered all of these, and where they related to legal or drafting concerns, they are addressed in this presentation.</a:t>
            </a:r>
          </a:p>
          <a:p>
            <a:pPr lvl="1"/>
            <a:r>
              <a:rPr lang="en-US" sz="1500" dirty="0" smtClean="0">
                <a:latin typeface="Arial" panose="020B0604020202020204" pitchFamily="34" charset="0"/>
                <a:cs typeface="Arial" panose="020B0604020202020204" pitchFamily="34" charset="0"/>
              </a:rPr>
              <a:t>Most of these were however policy questions that the Department must respond to.</a:t>
            </a:r>
          </a:p>
          <a:p>
            <a:r>
              <a:rPr lang="en-US" sz="1500" dirty="0" smtClean="0">
                <a:latin typeface="Arial" panose="020B0604020202020204" pitchFamily="34" charset="0"/>
                <a:cs typeface="Arial" panose="020B0604020202020204" pitchFamily="34" charset="0"/>
              </a:rPr>
              <a:t>Matters that the Department must advise the committee on (here the Committee may ask its content adviser and researcher to confirm or provide additional advice):</a:t>
            </a:r>
          </a:p>
          <a:p>
            <a:pPr lvl="1"/>
            <a:r>
              <a:rPr lang="en-US" sz="1500" dirty="0" smtClean="0">
                <a:latin typeface="Arial" panose="020B0604020202020204" pitchFamily="34" charset="0"/>
                <a:cs typeface="Arial" panose="020B0604020202020204" pitchFamily="34" charset="0"/>
              </a:rPr>
              <a:t>Processes prior to introduction of the Bill;</a:t>
            </a:r>
          </a:p>
          <a:p>
            <a:pPr lvl="1"/>
            <a:r>
              <a:rPr lang="en-US" sz="1500" dirty="0" smtClean="0">
                <a:latin typeface="Arial" panose="020B0604020202020204" pitchFamily="34" charset="0"/>
                <a:cs typeface="Arial" panose="020B0604020202020204" pitchFamily="34" charset="0"/>
              </a:rPr>
              <a:t>Mischief to be addressed and proposed solutions, i.e. Policy;</a:t>
            </a:r>
          </a:p>
          <a:p>
            <a:pPr lvl="1"/>
            <a:r>
              <a:rPr lang="en-US" sz="1500" dirty="0" smtClean="0">
                <a:latin typeface="Arial" panose="020B0604020202020204" pitchFamily="34" charset="0"/>
                <a:cs typeface="Arial" panose="020B0604020202020204" pitchFamily="34" charset="0"/>
              </a:rPr>
              <a:t>Possible impact of policy; </a:t>
            </a:r>
          </a:p>
          <a:p>
            <a:pPr lvl="1"/>
            <a:r>
              <a:rPr lang="en-US" sz="1500" dirty="0" smtClean="0">
                <a:latin typeface="Arial" panose="020B0604020202020204" pitchFamily="34" charset="0"/>
                <a:cs typeface="Arial" panose="020B0604020202020204" pitchFamily="34" charset="0"/>
              </a:rPr>
              <a:t>Effectiveness of proposed solutions; </a:t>
            </a:r>
          </a:p>
          <a:p>
            <a:pPr lvl="1"/>
            <a:r>
              <a:rPr lang="en-US" sz="1500" dirty="0" smtClean="0">
                <a:latin typeface="Arial" panose="020B0604020202020204" pitchFamily="34" charset="0"/>
                <a:cs typeface="Arial" panose="020B0604020202020204" pitchFamily="34" charset="0"/>
              </a:rPr>
              <a:t>Compliance with international treaties; and</a:t>
            </a:r>
          </a:p>
          <a:p>
            <a:pPr lvl="1"/>
            <a:r>
              <a:rPr lang="en-US" sz="1500" dirty="0" smtClean="0">
                <a:latin typeface="Arial" panose="020B0604020202020204" pitchFamily="34" charset="0"/>
                <a:cs typeface="Arial" panose="020B0604020202020204" pitchFamily="34" charset="0"/>
              </a:rPr>
              <a:t>Whether the policy (and thus the Bill) is implementable.</a:t>
            </a:r>
            <a:endParaRPr lang="en-GB" sz="15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t>2</a:t>
            </a:fld>
            <a:endParaRPr lang="en-US"/>
          </a:p>
        </p:txBody>
      </p:sp>
    </p:spTree>
    <p:extLst>
      <p:ext uri="{BB962C8B-B14F-4D97-AF65-F5344CB8AC3E}">
        <p14:creationId xmlns:p14="http://schemas.microsoft.com/office/powerpoint/2010/main" val="22325334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100" y="402844"/>
            <a:ext cx="8932863" cy="776290"/>
          </a:xfrm>
        </p:spPr>
        <p:txBody>
          <a:bodyPr>
            <a:normAutofit/>
          </a:bodyPr>
          <a:lstStyle/>
          <a:p>
            <a:r>
              <a:rPr lang="en-ZA" sz="2400" b="1" dirty="0" smtClean="0">
                <a:latin typeface="Arial" panose="020B0604020202020204" pitchFamily="34" charset="0"/>
                <a:cs typeface="Arial" panose="020B0604020202020204" pitchFamily="34" charset="0"/>
              </a:rPr>
              <a:t>Reservation 2: </a:t>
            </a:r>
            <a:r>
              <a:rPr lang="en-ZA" sz="2400" b="1" dirty="0">
                <a:latin typeface="Arial" panose="020B0604020202020204" pitchFamily="34" charset="0"/>
                <a:cs typeface="Arial" panose="020B0604020202020204" pitchFamily="34" charset="0"/>
              </a:rPr>
              <a:t>Retrospective </a:t>
            </a:r>
            <a:r>
              <a:rPr lang="en-ZA" sz="2400" b="1" dirty="0" smtClean="0">
                <a:latin typeface="Arial" panose="020B0604020202020204" pitchFamily="34" charset="0"/>
                <a:cs typeface="Arial" panose="020B0604020202020204" pitchFamily="34" charset="0"/>
              </a:rPr>
              <a:t>application: clauses 5, 7 and 9</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92100" y="1382714"/>
            <a:ext cx="9283700" cy="5338763"/>
          </a:xfrm>
        </p:spPr>
        <p:txBody>
          <a:bodyPr>
            <a:normAutofit fontScale="40000" lnSpcReduction="20000"/>
          </a:bodyPr>
          <a:lstStyle/>
          <a:p>
            <a:pPr algn="just"/>
            <a:r>
              <a:rPr lang="en-ZA" sz="3400" dirty="0" smtClean="0">
                <a:latin typeface="Arial" panose="020B0604020202020204" pitchFamily="34" charset="0"/>
                <a:cs typeface="Arial" panose="020B0604020202020204" pitchFamily="34" charset="0"/>
              </a:rPr>
              <a:t>There were requests for the retrospective clauses to be reinserted.</a:t>
            </a:r>
          </a:p>
          <a:p>
            <a:pPr algn="just"/>
            <a:r>
              <a:rPr lang="en-ZA" sz="3500" dirty="0" smtClean="0">
                <a:latin typeface="Arial" panose="020B0604020202020204" pitchFamily="34" charset="0"/>
                <a:cs typeface="Arial" panose="020B0604020202020204" pitchFamily="34" charset="0"/>
              </a:rPr>
              <a:t>The clauses </a:t>
            </a:r>
            <a:r>
              <a:rPr lang="en-ZA" sz="3500" u="sng" dirty="0" smtClean="0">
                <a:latin typeface="Arial" panose="020B0604020202020204" pitchFamily="34" charset="0"/>
                <a:cs typeface="Arial" panose="020B0604020202020204" pitchFamily="34" charset="0"/>
              </a:rPr>
              <a:t>do</a:t>
            </a:r>
            <a:r>
              <a:rPr lang="en-ZA" sz="3500" dirty="0" smtClean="0">
                <a:latin typeface="Arial" panose="020B0604020202020204" pitchFamily="34" charset="0"/>
                <a:cs typeface="Arial" panose="020B0604020202020204" pitchFamily="34" charset="0"/>
              </a:rPr>
              <a:t> constitute deprivation of property.</a:t>
            </a:r>
          </a:p>
          <a:p>
            <a:pPr lvl="1" algn="just"/>
            <a:r>
              <a:rPr lang="en-ZA" sz="3100" dirty="0" smtClean="0">
                <a:latin typeface="Arial" panose="020B0604020202020204" pitchFamily="34" charset="0"/>
                <a:cs typeface="Arial" panose="020B0604020202020204" pitchFamily="34" charset="0"/>
              </a:rPr>
              <a:t>Substantive reason (a </a:t>
            </a:r>
            <a:r>
              <a:rPr lang="en-ZA" sz="3100" dirty="0">
                <a:latin typeface="Arial" panose="020B0604020202020204" pitchFamily="34" charset="0"/>
                <a:cs typeface="Arial" panose="020B0604020202020204" pitchFamily="34" charset="0"/>
              </a:rPr>
              <a:t>clear rationale</a:t>
            </a:r>
            <a:r>
              <a:rPr lang="en-ZA" sz="3100" dirty="0" smtClean="0">
                <a:latin typeface="Arial" panose="020B0604020202020204" pitchFamily="34" charset="0"/>
                <a:cs typeface="Arial" panose="020B0604020202020204" pitchFamily="34" charset="0"/>
              </a:rPr>
              <a:t>) + Law of general application.</a:t>
            </a:r>
          </a:p>
          <a:p>
            <a:pPr lvl="1" algn="just"/>
            <a:r>
              <a:rPr lang="en-ZA" sz="3100" u="sng" dirty="0" smtClean="0">
                <a:latin typeface="Arial" panose="020B0604020202020204" pitchFamily="34" charset="0"/>
                <a:cs typeface="Arial" panose="020B0604020202020204" pitchFamily="34" charset="0"/>
              </a:rPr>
              <a:t>However</a:t>
            </a:r>
            <a:r>
              <a:rPr lang="en-ZA" sz="3100" dirty="0" smtClean="0">
                <a:latin typeface="Arial" panose="020B0604020202020204" pitchFamily="34" charset="0"/>
                <a:cs typeface="Arial" panose="020B0604020202020204" pitchFamily="34" charset="0"/>
              </a:rPr>
              <a:t>, further research is required and </a:t>
            </a:r>
            <a:r>
              <a:rPr lang="en-ZA" sz="3100" b="1" u="sng" dirty="0" smtClean="0">
                <a:latin typeface="Arial" panose="020B0604020202020204" pitchFamily="34" charset="0"/>
                <a:cs typeface="Arial" panose="020B0604020202020204" pitchFamily="34" charset="0"/>
              </a:rPr>
              <a:t>this </a:t>
            </a:r>
            <a:r>
              <a:rPr lang="en-ZA" sz="3200" b="1" u="sng" dirty="0" smtClean="0">
                <a:latin typeface="Arial" panose="020B0604020202020204" pitchFamily="34" charset="0"/>
                <a:cs typeface="Arial" panose="020B0604020202020204" pitchFamily="34" charset="0"/>
              </a:rPr>
              <a:t>could </a:t>
            </a:r>
            <a:r>
              <a:rPr lang="en-ZA" sz="3200" b="1" u="sng" dirty="0">
                <a:latin typeface="Arial" panose="020B0604020202020204" pitchFamily="34" charset="0"/>
                <a:cs typeface="Arial" panose="020B0604020202020204" pitchFamily="34" charset="0"/>
              </a:rPr>
              <a:t>make the deprivation arbitrary and </a:t>
            </a:r>
            <a:r>
              <a:rPr lang="en-ZA" sz="3200" b="1" u="sng" dirty="0" smtClean="0">
                <a:latin typeface="Arial" panose="020B0604020202020204" pitchFamily="34" charset="0"/>
                <a:cs typeface="Arial" panose="020B0604020202020204" pitchFamily="34" charset="0"/>
              </a:rPr>
              <a:t>unconstitutional</a:t>
            </a:r>
            <a:r>
              <a:rPr lang="en-ZA" sz="3100" dirty="0" smtClean="0">
                <a:latin typeface="Arial" panose="020B0604020202020204" pitchFamily="34" charset="0"/>
                <a:cs typeface="Arial" panose="020B0604020202020204" pitchFamily="34" charset="0"/>
              </a:rPr>
              <a:t>:</a:t>
            </a:r>
          </a:p>
          <a:p>
            <a:pPr lvl="2" algn="just"/>
            <a:r>
              <a:rPr lang="en-GB" sz="2900" dirty="0" smtClean="0">
                <a:latin typeface="Arial" panose="020B0604020202020204" pitchFamily="34" charset="0"/>
                <a:cs typeface="Arial" panose="020B0604020202020204" pitchFamily="34" charset="0"/>
              </a:rPr>
              <a:t>Cannot </a:t>
            </a:r>
            <a:r>
              <a:rPr lang="en-GB" sz="2900" dirty="0">
                <a:latin typeface="Arial" panose="020B0604020202020204" pitchFamily="34" charset="0"/>
                <a:cs typeface="Arial" panose="020B0604020202020204" pitchFamily="34" charset="0"/>
              </a:rPr>
              <a:t>distinguish between various </a:t>
            </a:r>
            <a:r>
              <a:rPr lang="en-GB" sz="2900" dirty="0" smtClean="0">
                <a:latin typeface="Arial" panose="020B0604020202020204" pitchFamily="34" charset="0"/>
                <a:cs typeface="Arial" panose="020B0604020202020204" pitchFamily="34" charset="0"/>
              </a:rPr>
              <a:t>scenarios.</a:t>
            </a:r>
          </a:p>
          <a:p>
            <a:pPr lvl="3" algn="just"/>
            <a:r>
              <a:rPr lang="en-GB" sz="2600" dirty="0" smtClean="0">
                <a:latin typeface="Arial" panose="020B0604020202020204" pitchFamily="34" charset="0"/>
                <a:cs typeface="Arial" panose="020B0604020202020204" pitchFamily="34" charset="0"/>
              </a:rPr>
              <a:t>E.g. what </a:t>
            </a:r>
            <a:r>
              <a:rPr lang="en-GB" sz="2600" dirty="0">
                <a:latin typeface="Arial" panose="020B0604020202020204" pitchFamily="34" charset="0"/>
                <a:cs typeface="Arial" panose="020B0604020202020204" pitchFamily="34" charset="0"/>
              </a:rPr>
              <a:t>would happen to unconnected third parties.</a:t>
            </a:r>
            <a:endParaRPr lang="en-GB" sz="2600" dirty="0" smtClean="0">
              <a:latin typeface="Arial" panose="020B0604020202020204" pitchFamily="34" charset="0"/>
              <a:cs typeface="Arial" panose="020B0604020202020204" pitchFamily="34" charset="0"/>
            </a:endParaRPr>
          </a:p>
          <a:p>
            <a:pPr lvl="2" algn="just"/>
            <a:r>
              <a:rPr lang="en-GB" sz="2900" dirty="0" smtClean="0">
                <a:latin typeface="Arial" panose="020B0604020202020204" pitchFamily="34" charset="0"/>
                <a:cs typeface="Arial" panose="020B0604020202020204" pitchFamily="34" charset="0"/>
              </a:rPr>
              <a:t>Relief </a:t>
            </a:r>
            <a:r>
              <a:rPr lang="en-GB" sz="2900" dirty="0">
                <a:latin typeface="Arial" panose="020B0604020202020204" pitchFamily="34" charset="0"/>
                <a:cs typeface="Arial" panose="020B0604020202020204" pitchFamily="34" charset="0"/>
              </a:rPr>
              <a:t>is offered to </a:t>
            </a:r>
            <a:r>
              <a:rPr lang="en-GB" sz="2900" u="sng" dirty="0">
                <a:latin typeface="Arial" panose="020B0604020202020204" pitchFamily="34" charset="0"/>
                <a:cs typeface="Arial" panose="020B0604020202020204" pitchFamily="34" charset="0"/>
              </a:rPr>
              <a:t>all</a:t>
            </a:r>
            <a:r>
              <a:rPr lang="en-GB" sz="2900" dirty="0">
                <a:latin typeface="Arial" panose="020B0604020202020204" pitchFamily="34" charset="0"/>
                <a:cs typeface="Arial" panose="020B0604020202020204" pitchFamily="34" charset="0"/>
              </a:rPr>
              <a:t> </a:t>
            </a:r>
            <a:r>
              <a:rPr lang="en-GB" sz="2900" dirty="0" smtClean="0">
                <a:latin typeface="Arial" panose="020B0604020202020204" pitchFamily="34" charset="0"/>
                <a:cs typeface="Arial" panose="020B0604020202020204" pitchFamily="34" charset="0"/>
              </a:rPr>
              <a:t>assignments of copyright, including where authors negotiated on a fair footing.</a:t>
            </a:r>
          </a:p>
          <a:p>
            <a:pPr lvl="3" algn="just"/>
            <a:r>
              <a:rPr lang="en-GB" sz="2600" dirty="0" smtClean="0">
                <a:latin typeface="Arial" panose="020B0604020202020204" pitchFamily="34" charset="0"/>
                <a:cs typeface="Arial" panose="020B0604020202020204" pitchFamily="34" charset="0"/>
              </a:rPr>
              <a:t>In some cases the harm (</a:t>
            </a:r>
            <a:r>
              <a:rPr lang="en-GB" sz="2600" dirty="0">
                <a:latin typeface="Arial" panose="020B0604020202020204" pitchFamily="34" charset="0"/>
                <a:cs typeface="Arial" panose="020B0604020202020204" pitchFamily="34" charset="0"/>
              </a:rPr>
              <a:t>deprivation</a:t>
            </a:r>
            <a:r>
              <a:rPr lang="en-GB" sz="2600" dirty="0" smtClean="0">
                <a:latin typeface="Arial" panose="020B0604020202020204" pitchFamily="34" charset="0"/>
                <a:cs typeface="Arial" panose="020B0604020202020204" pitchFamily="34" charset="0"/>
              </a:rPr>
              <a:t>) would be greater than the benefits</a:t>
            </a:r>
          </a:p>
          <a:p>
            <a:pPr lvl="3" algn="just"/>
            <a:r>
              <a:rPr lang="en-GB" sz="2600" dirty="0" smtClean="0">
                <a:latin typeface="Arial" panose="020B0604020202020204" pitchFamily="34" charset="0"/>
                <a:cs typeface="Arial" panose="020B0604020202020204" pitchFamily="34" charset="0"/>
              </a:rPr>
              <a:t>This is not reasonable </a:t>
            </a:r>
            <a:r>
              <a:rPr lang="en-GB" sz="2600" dirty="0">
                <a:latin typeface="Arial" panose="020B0604020202020204" pitchFamily="34" charset="0"/>
                <a:cs typeface="Arial" panose="020B0604020202020204" pitchFamily="34" charset="0"/>
              </a:rPr>
              <a:t>and justifiable in an open and democratic </a:t>
            </a:r>
            <a:r>
              <a:rPr lang="en-GB" sz="2600" dirty="0" smtClean="0">
                <a:latin typeface="Arial" panose="020B0604020202020204" pitchFamily="34" charset="0"/>
                <a:cs typeface="Arial" panose="020B0604020202020204" pitchFamily="34" charset="0"/>
              </a:rPr>
              <a:t>society.</a:t>
            </a:r>
            <a:endParaRPr lang="en-ZA" sz="2600" dirty="0" smtClean="0">
              <a:latin typeface="Arial" panose="020B0604020202020204" pitchFamily="34" charset="0"/>
              <a:cs typeface="Arial" panose="020B0604020202020204" pitchFamily="34" charset="0"/>
            </a:endParaRPr>
          </a:p>
          <a:p>
            <a:pPr lvl="2" algn="just"/>
            <a:r>
              <a:rPr lang="en-GB" sz="2900" dirty="0" smtClean="0">
                <a:latin typeface="Arial" panose="020B0604020202020204" pitchFamily="34" charset="0"/>
                <a:cs typeface="Arial" panose="020B0604020202020204" pitchFamily="34" charset="0"/>
              </a:rPr>
              <a:t>Rule of law requires certainty.</a:t>
            </a:r>
          </a:p>
          <a:p>
            <a:pPr lvl="3" algn="just"/>
            <a:r>
              <a:rPr lang="en-GB" sz="2600" dirty="0" smtClean="0">
                <a:latin typeface="Arial" panose="020B0604020202020204" pitchFamily="34" charset="0"/>
                <a:cs typeface="Arial" panose="020B0604020202020204" pitchFamily="34" charset="0"/>
              </a:rPr>
              <a:t>Some uncertainties: The </a:t>
            </a:r>
            <a:r>
              <a:rPr lang="en-GB" sz="2600" dirty="0">
                <a:latin typeface="Arial" panose="020B0604020202020204" pitchFamily="34" charset="0"/>
                <a:cs typeface="Arial" panose="020B0604020202020204" pitchFamily="34" charset="0"/>
              </a:rPr>
              <a:t>procedure to assist the relevant authors, how far back retrospectivity would </a:t>
            </a:r>
            <a:r>
              <a:rPr lang="en-GB" sz="2600" dirty="0" smtClean="0">
                <a:latin typeface="Arial" panose="020B0604020202020204" pitchFamily="34" charset="0"/>
                <a:cs typeface="Arial" panose="020B0604020202020204" pitchFamily="34" charset="0"/>
              </a:rPr>
              <a:t>apply</a:t>
            </a:r>
            <a:r>
              <a:rPr lang="en-GB" sz="2600" dirty="0">
                <a:latin typeface="Arial" panose="020B0604020202020204" pitchFamily="34" charset="0"/>
                <a:cs typeface="Arial" panose="020B0604020202020204" pitchFamily="34" charset="0"/>
              </a:rPr>
              <a:t>.</a:t>
            </a:r>
            <a:endParaRPr lang="en-GB" sz="2600" dirty="0" smtClean="0">
              <a:latin typeface="Arial" panose="020B0604020202020204" pitchFamily="34" charset="0"/>
              <a:cs typeface="Arial" panose="020B0604020202020204" pitchFamily="34" charset="0"/>
            </a:endParaRPr>
          </a:p>
          <a:p>
            <a:pPr lvl="3" algn="just"/>
            <a:r>
              <a:rPr lang="en-GB" sz="2600" dirty="0" smtClean="0">
                <a:latin typeface="Arial" panose="020B0604020202020204" pitchFamily="34" charset="0"/>
                <a:cs typeface="Arial" panose="020B0604020202020204" pitchFamily="34" charset="0"/>
              </a:rPr>
              <a:t>Individuals cannot conform their conduct to its dictate –thus uncertain law, which leads to failing the rule of law .  </a:t>
            </a:r>
            <a:endParaRPr lang="en-ZA" sz="2600" dirty="0" smtClean="0">
              <a:latin typeface="Arial" panose="020B0604020202020204" pitchFamily="34" charset="0"/>
              <a:cs typeface="Arial" panose="020B0604020202020204" pitchFamily="34" charset="0"/>
            </a:endParaRPr>
          </a:p>
          <a:p>
            <a:pPr algn="just"/>
            <a:endParaRPr lang="en-ZA" dirty="0" smtClean="0">
              <a:latin typeface="Arial" panose="020B0604020202020204" pitchFamily="34" charset="0"/>
              <a:cs typeface="Arial" panose="020B0604020202020204" pitchFamily="34" charset="0"/>
            </a:endParaRPr>
          </a:p>
          <a:p>
            <a:pPr algn="just"/>
            <a:r>
              <a:rPr lang="en-GB" sz="3400" dirty="0">
                <a:latin typeface="Arial" panose="020B0604020202020204" pitchFamily="34" charset="0"/>
                <a:cs typeface="Arial" panose="020B0604020202020204" pitchFamily="34" charset="0"/>
              </a:rPr>
              <a:t>The Committee (5</a:t>
            </a:r>
            <a:r>
              <a:rPr lang="en-GB" sz="3400" baseline="30000" dirty="0">
                <a:latin typeface="Arial" panose="020B0604020202020204" pitchFamily="34" charset="0"/>
                <a:cs typeface="Arial" panose="020B0604020202020204" pitchFamily="34" charset="0"/>
              </a:rPr>
              <a:t>th</a:t>
            </a:r>
            <a:r>
              <a:rPr lang="en-GB" sz="3400" dirty="0">
                <a:latin typeface="Arial" panose="020B0604020202020204" pitchFamily="34" charset="0"/>
                <a:cs typeface="Arial" panose="020B0604020202020204" pitchFamily="34" charset="0"/>
              </a:rPr>
              <a:t>) </a:t>
            </a:r>
            <a:r>
              <a:rPr lang="en-GB" sz="3400" dirty="0" smtClean="0">
                <a:latin typeface="Arial" panose="020B0604020202020204" pitchFamily="34" charset="0"/>
                <a:cs typeface="Arial" panose="020B0604020202020204" pitchFamily="34" charset="0"/>
              </a:rPr>
              <a:t>thought the need </a:t>
            </a:r>
            <a:r>
              <a:rPr lang="en-GB" sz="3400" dirty="0">
                <a:latin typeface="Arial" panose="020B0604020202020204" pitchFamily="34" charset="0"/>
                <a:cs typeface="Arial" panose="020B0604020202020204" pitchFamily="34" charset="0"/>
              </a:rPr>
              <a:t>for the injustice to be </a:t>
            </a:r>
            <a:r>
              <a:rPr lang="en-GB" sz="3400" dirty="0" smtClean="0">
                <a:latin typeface="Arial" panose="020B0604020202020204" pitchFamily="34" charset="0"/>
                <a:cs typeface="Arial" panose="020B0604020202020204" pitchFamily="34" charset="0"/>
              </a:rPr>
              <a:t>addressed could not wait for further research and legislation.</a:t>
            </a:r>
          </a:p>
          <a:p>
            <a:pPr algn="just"/>
            <a:r>
              <a:rPr lang="en-GB" sz="3400" dirty="0" smtClean="0">
                <a:latin typeface="Arial" panose="020B0604020202020204" pitchFamily="34" charset="0"/>
                <a:cs typeface="Arial" panose="020B0604020202020204" pitchFamily="34" charset="0"/>
              </a:rPr>
              <a:t>Drafted the Bill with a compromise: </a:t>
            </a:r>
          </a:p>
          <a:p>
            <a:pPr lvl="1" algn="just"/>
            <a:r>
              <a:rPr lang="en-GB" sz="3000" dirty="0" smtClean="0">
                <a:latin typeface="Arial" panose="020B0604020202020204" pitchFamily="34" charset="0"/>
                <a:cs typeface="Arial" panose="020B0604020202020204" pitchFamily="34" charset="0"/>
              </a:rPr>
              <a:t>Minister </a:t>
            </a:r>
            <a:r>
              <a:rPr lang="en-GB" sz="3000" dirty="0">
                <a:latin typeface="Arial" panose="020B0604020202020204" pitchFamily="34" charset="0"/>
                <a:cs typeface="Arial" panose="020B0604020202020204" pitchFamily="34" charset="0"/>
              </a:rPr>
              <a:t>to do an impact assessment and develop regulations that would set out the process. </a:t>
            </a:r>
            <a:endParaRPr lang="en-GB" sz="3000" dirty="0" smtClean="0">
              <a:latin typeface="Arial" panose="020B0604020202020204" pitchFamily="34" charset="0"/>
              <a:cs typeface="Arial" panose="020B0604020202020204" pitchFamily="34" charset="0"/>
            </a:endParaRPr>
          </a:p>
          <a:p>
            <a:pPr lvl="1" algn="just"/>
            <a:r>
              <a:rPr lang="en-GB" sz="3000" dirty="0" smtClean="0">
                <a:latin typeface="Arial" panose="020B0604020202020204" pitchFamily="34" charset="0"/>
                <a:cs typeface="Arial" panose="020B0604020202020204" pitchFamily="34" charset="0"/>
              </a:rPr>
              <a:t>Approval of the regulations by </a:t>
            </a:r>
            <a:r>
              <a:rPr lang="en-GB" sz="3000" dirty="0">
                <a:latin typeface="Arial" panose="020B0604020202020204" pitchFamily="34" charset="0"/>
                <a:cs typeface="Arial" panose="020B0604020202020204" pitchFamily="34" charset="0"/>
              </a:rPr>
              <a:t>the National </a:t>
            </a:r>
            <a:r>
              <a:rPr lang="en-GB" sz="3000" dirty="0" smtClean="0">
                <a:latin typeface="Arial" panose="020B0604020202020204" pitchFamily="34" charset="0"/>
                <a:cs typeface="Arial" panose="020B0604020202020204" pitchFamily="34" charset="0"/>
              </a:rPr>
              <a:t>Assembly.</a:t>
            </a:r>
          </a:p>
          <a:p>
            <a:pPr lvl="1" algn="just"/>
            <a:r>
              <a:rPr lang="en-GB" sz="3000" dirty="0" smtClean="0">
                <a:latin typeface="Arial" panose="020B0604020202020204" pitchFamily="34" charset="0"/>
                <a:cs typeface="Arial" panose="020B0604020202020204" pitchFamily="34" charset="0"/>
              </a:rPr>
              <a:t>Effective </a:t>
            </a:r>
            <a:r>
              <a:rPr lang="en-GB" sz="3000" dirty="0">
                <a:latin typeface="Arial" panose="020B0604020202020204" pitchFamily="34" charset="0"/>
                <a:cs typeface="Arial" panose="020B0604020202020204" pitchFamily="34" charset="0"/>
              </a:rPr>
              <a:t>date of retrospective clauses dependent on the making of regulations</a:t>
            </a:r>
            <a:r>
              <a:rPr lang="en-GB" sz="3000" dirty="0" smtClean="0">
                <a:latin typeface="Arial" panose="020B0604020202020204" pitchFamily="34" charset="0"/>
                <a:cs typeface="Arial" panose="020B0604020202020204" pitchFamily="34" charset="0"/>
              </a:rPr>
              <a:t>.</a:t>
            </a:r>
            <a:endParaRPr lang="en-GB" sz="3000" dirty="0">
              <a:latin typeface="Arial" panose="020B0604020202020204" pitchFamily="34" charset="0"/>
              <a:cs typeface="Arial" panose="020B0604020202020204" pitchFamily="34" charset="0"/>
            </a:endParaRPr>
          </a:p>
          <a:p>
            <a:pPr algn="just"/>
            <a:endParaRPr lang="en-US" sz="5900" dirty="0">
              <a:latin typeface="Arial" panose="020B0604020202020204" pitchFamily="34" charset="0"/>
              <a:cs typeface="Arial" panose="020B0604020202020204" pitchFamily="34" charset="0"/>
            </a:endParaRPr>
          </a:p>
          <a:p>
            <a:pPr lvl="0" algn="just"/>
            <a:r>
              <a:rPr lang="en-GB" sz="3400" dirty="0" smtClean="0">
                <a:latin typeface="Arial" panose="020B0604020202020204" pitchFamily="34" charset="0"/>
                <a:cs typeface="Arial" panose="020B0604020202020204" pitchFamily="34" charset="0"/>
              </a:rPr>
              <a:t>Recommended </a:t>
            </a:r>
            <a:r>
              <a:rPr lang="en-GB" sz="3400" dirty="0">
                <a:latin typeface="Arial" panose="020B0604020202020204" pitchFamily="34" charset="0"/>
                <a:cs typeface="Arial" panose="020B0604020202020204" pitchFamily="34" charset="0"/>
              </a:rPr>
              <a:t>that these clauses be amended to provide for prospective operation only. </a:t>
            </a:r>
          </a:p>
          <a:p>
            <a:pPr lvl="1" algn="just"/>
            <a:r>
              <a:rPr lang="en-ZA" sz="2900" dirty="0">
                <a:latin typeface="Arial" panose="020B0604020202020204" pitchFamily="34" charset="0"/>
                <a:cs typeface="Arial" panose="020B0604020202020204" pitchFamily="34" charset="0"/>
              </a:rPr>
              <a:t>The Department may then via an oversight exercise be required to do the research and regularly report back to the Committee</a:t>
            </a:r>
            <a:r>
              <a:rPr lang="en-ZA" sz="2900" dirty="0" smtClean="0">
                <a:latin typeface="Arial" panose="020B0604020202020204" pitchFamily="34" charset="0"/>
                <a:cs typeface="Arial" panose="020B0604020202020204" pitchFamily="34" charset="0"/>
              </a:rPr>
              <a:t>.</a:t>
            </a:r>
            <a:endParaRPr lang="en-GB" sz="29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20</a:t>
            </a:fld>
            <a:endParaRPr lang="en-US" dirty="0"/>
          </a:p>
        </p:txBody>
      </p:sp>
    </p:spTree>
    <p:extLst>
      <p:ext uri="{BB962C8B-B14F-4D97-AF65-F5344CB8AC3E}">
        <p14:creationId xmlns:p14="http://schemas.microsoft.com/office/powerpoint/2010/main" val="25654435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latin typeface="Arial" panose="020B0604020202020204" pitchFamily="34" charset="0"/>
                <a:cs typeface="Arial" panose="020B0604020202020204" pitchFamily="34" charset="0"/>
              </a:rPr>
              <a:t>Royalties in clauses 5 (S6A), 7 (7A) and 9 (8A) </a:t>
            </a:r>
            <a:br>
              <a:rPr lang="en-US" sz="2800" b="1" dirty="0" smtClean="0">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 a matter of interpretation of laws</a:t>
            </a:r>
            <a:endParaRPr lang="en-GB"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1038" y="1528168"/>
            <a:ext cx="8543925" cy="5230977"/>
          </a:xfrm>
        </p:spPr>
        <p:txBody>
          <a:bodyPr>
            <a:normAutofit/>
          </a:bodyPr>
          <a:lstStyle/>
          <a:p>
            <a:r>
              <a:rPr lang="en-GB" sz="1600" dirty="0" smtClean="0">
                <a:latin typeface="Arial" panose="020B0604020202020204" pitchFamily="34" charset="0"/>
                <a:cs typeface="Arial" panose="020B0604020202020204" pitchFamily="34" charset="0"/>
              </a:rPr>
              <a:t>Concerns that the Bill restricts the form of payment to royalties, especially as other forms of payment could be better suited to the author:</a:t>
            </a:r>
          </a:p>
          <a:p>
            <a:pPr lvl="1"/>
            <a:r>
              <a:rPr lang="en-GB" sz="1600" dirty="0" smtClean="0">
                <a:latin typeface="Arial" panose="020B0604020202020204" pitchFamily="34" charset="0"/>
                <a:cs typeface="Arial" panose="020B0604020202020204" pitchFamily="34" charset="0"/>
              </a:rPr>
              <a:t>Subsection (2</a:t>
            </a:r>
            <a:r>
              <a:rPr lang="en-GB" sz="1600" dirty="0">
                <a:latin typeface="Arial" panose="020B0604020202020204" pitchFamily="34" charset="0"/>
                <a:cs typeface="Arial" panose="020B0604020202020204" pitchFamily="34" charset="0"/>
              </a:rPr>
              <a:t>) </a:t>
            </a:r>
            <a:r>
              <a:rPr lang="en-GB" sz="1600" dirty="0" smtClean="0">
                <a:latin typeface="Arial" panose="020B0604020202020204" pitchFamily="34" charset="0"/>
                <a:cs typeface="Arial" panose="020B0604020202020204" pitchFamily="34" charset="0"/>
              </a:rPr>
              <a:t>of S6A and 7A state that another agreement may be reached: “Notwithstanding ….</a:t>
            </a:r>
            <a:r>
              <a:rPr lang="en-GB" sz="1600" dirty="0">
                <a:latin typeface="Arial" panose="020B0604020202020204" pitchFamily="34" charset="0"/>
                <a:cs typeface="Arial" panose="020B0604020202020204" pitchFamily="34" charset="0"/>
              </a:rPr>
              <a:t> </a:t>
            </a:r>
            <a:r>
              <a:rPr lang="en-ZA" sz="1600" dirty="0" smtClean="0">
                <a:latin typeface="Arial" panose="020B0604020202020204" pitchFamily="34" charset="0"/>
                <a:cs typeface="Arial" panose="020B0604020202020204" pitchFamily="34" charset="0"/>
              </a:rPr>
              <a:t>the </a:t>
            </a:r>
            <a:r>
              <a:rPr lang="en-ZA" sz="1600" dirty="0">
                <a:latin typeface="Arial" panose="020B0604020202020204" pitchFamily="34" charset="0"/>
                <a:cs typeface="Arial" panose="020B0604020202020204" pitchFamily="34" charset="0"/>
              </a:rPr>
              <a:t>author shall, </a:t>
            </a:r>
            <a:r>
              <a:rPr lang="en-ZA" sz="1600" u="sng" dirty="0">
                <a:latin typeface="Arial" panose="020B0604020202020204" pitchFamily="34" charset="0"/>
                <a:cs typeface="Arial" panose="020B0604020202020204" pitchFamily="34" charset="0"/>
              </a:rPr>
              <a:t>subject to any agreement </a:t>
            </a:r>
            <a:r>
              <a:rPr lang="en-ZA" sz="1600" b="1" u="sng" dirty="0">
                <a:latin typeface="Arial" panose="020B0604020202020204" pitchFamily="34" charset="0"/>
                <a:cs typeface="Arial" panose="020B0604020202020204" pitchFamily="34" charset="0"/>
              </a:rPr>
              <a:t>to the contrary</a:t>
            </a:r>
            <a:r>
              <a:rPr lang="en-ZA" sz="1600" dirty="0">
                <a:latin typeface="Arial" panose="020B0604020202020204" pitchFamily="34" charset="0"/>
                <a:cs typeface="Arial" panose="020B0604020202020204" pitchFamily="34" charset="0"/>
              </a:rPr>
              <a:t>, be entitled </a:t>
            </a:r>
            <a:r>
              <a:rPr lang="en-ZA" sz="1600" dirty="0" smtClean="0">
                <a:latin typeface="Arial" panose="020B0604020202020204" pitchFamily="34" charset="0"/>
                <a:cs typeface="Arial" panose="020B0604020202020204" pitchFamily="34" charset="0"/>
              </a:rPr>
              <a:t>to receive </a:t>
            </a:r>
            <a:r>
              <a:rPr lang="en-ZA" sz="1600" dirty="0">
                <a:latin typeface="Arial" panose="020B0604020202020204" pitchFamily="34" charset="0"/>
                <a:cs typeface="Arial" panose="020B0604020202020204" pitchFamily="34" charset="0"/>
              </a:rPr>
              <a:t>a fair share of the royalty received for the execution of any of </a:t>
            </a:r>
            <a:r>
              <a:rPr lang="en-ZA" sz="1600" dirty="0" smtClean="0">
                <a:latin typeface="Arial" panose="020B0604020202020204" pitchFamily="34" charset="0"/>
                <a:cs typeface="Arial" panose="020B0604020202020204" pitchFamily="34" charset="0"/>
              </a:rPr>
              <a:t>the acts </a:t>
            </a:r>
            <a:r>
              <a:rPr lang="en-ZA" sz="1600" dirty="0">
                <a:latin typeface="Arial" panose="020B0604020202020204" pitchFamily="34" charset="0"/>
                <a:cs typeface="Arial" panose="020B0604020202020204" pitchFamily="34" charset="0"/>
              </a:rPr>
              <a:t>contemplated in section 6</a:t>
            </a:r>
            <a:r>
              <a:rPr lang="en-ZA" sz="1600" dirty="0" smtClean="0">
                <a:latin typeface="Arial" panose="020B0604020202020204" pitchFamily="34" charset="0"/>
                <a:cs typeface="Arial" panose="020B0604020202020204" pitchFamily="34" charset="0"/>
              </a:rPr>
              <a:t>.”</a:t>
            </a:r>
          </a:p>
          <a:p>
            <a:pPr lvl="1"/>
            <a:r>
              <a:rPr lang="en-ZA" sz="1600" dirty="0" smtClean="0">
                <a:latin typeface="Arial" panose="020B0604020202020204" pitchFamily="34" charset="0"/>
                <a:cs typeface="Arial" panose="020B0604020202020204" pitchFamily="34" charset="0"/>
              </a:rPr>
              <a:t>Subsection 8A(1) makes the section subject to the PPA, which allows for royalties </a:t>
            </a:r>
            <a:r>
              <a:rPr lang="en-ZA" sz="1600" u="sng" dirty="0" smtClean="0">
                <a:latin typeface="Arial" panose="020B0604020202020204" pitchFamily="34" charset="0"/>
                <a:cs typeface="Arial" panose="020B0604020202020204" pitchFamily="34" charset="0"/>
              </a:rPr>
              <a:t>or equitable remuneration</a:t>
            </a:r>
            <a:r>
              <a:rPr lang="en-ZA" sz="1600" dirty="0" smtClean="0">
                <a:latin typeface="Arial" panose="020B0604020202020204" pitchFamily="34" charset="0"/>
                <a:cs typeface="Arial" panose="020B0604020202020204" pitchFamily="34" charset="0"/>
              </a:rPr>
              <a:t>.</a:t>
            </a:r>
          </a:p>
          <a:p>
            <a:pPr lvl="2"/>
            <a:r>
              <a:rPr lang="en-ZA" sz="1400" dirty="0" smtClean="0">
                <a:solidFill>
                  <a:srgbClr val="E8B61F"/>
                </a:solidFill>
                <a:latin typeface="Arial" panose="020B0604020202020204" pitchFamily="34" charset="0"/>
                <a:cs typeface="Arial" panose="020B0604020202020204" pitchFamily="34" charset="0"/>
              </a:rPr>
              <a:t>Whether to retain 8A, or only provide for this in the PPA, is a policy decision</a:t>
            </a:r>
          </a:p>
          <a:p>
            <a:r>
              <a:rPr lang="en-ZA" sz="1600" dirty="0">
                <a:latin typeface="Arial" panose="020B0604020202020204" pitchFamily="34" charset="0"/>
                <a:cs typeface="Arial" panose="020B0604020202020204" pitchFamily="34" charset="0"/>
              </a:rPr>
              <a:t>Use of the word “royalty” is misplaced and speaks against the way the word is currently used in Copyright law.</a:t>
            </a:r>
          </a:p>
          <a:p>
            <a:pPr lvl="1"/>
            <a:r>
              <a:rPr lang="en-ZA" sz="1600" dirty="0">
                <a:latin typeface="Arial" panose="020B0604020202020204" pitchFamily="34" charset="0"/>
                <a:cs typeface="Arial" panose="020B0604020202020204" pitchFamily="34" charset="0"/>
              </a:rPr>
              <a:t>CLSO: The defining of “royalty” in sections 6A and 7A makes it clear that it is ONLY for the relevant section that the definition applies. Elsewhere in the Act , it will have a dictionary meaning</a:t>
            </a:r>
            <a:r>
              <a:rPr lang="en-ZA" sz="1600" dirty="0" smtClean="0">
                <a:latin typeface="Arial" panose="020B0604020202020204" pitchFamily="34" charset="0"/>
                <a:cs typeface="Arial" panose="020B0604020202020204" pitchFamily="34" charset="0"/>
              </a:rPr>
              <a:t>.</a:t>
            </a:r>
          </a:p>
          <a:p>
            <a:pPr lvl="2"/>
            <a:r>
              <a:rPr lang="en-ZA" sz="1600" dirty="0" smtClean="0">
                <a:latin typeface="Arial" panose="020B0604020202020204" pitchFamily="34" charset="0"/>
                <a:cs typeface="Arial" panose="020B0604020202020204" pitchFamily="34" charset="0"/>
              </a:rPr>
              <a:t>The </a:t>
            </a:r>
            <a:r>
              <a:rPr lang="en-ZA" sz="1600" dirty="0">
                <a:latin typeface="Arial" panose="020B0604020202020204" pitchFamily="34" charset="0"/>
                <a:cs typeface="Arial" panose="020B0604020202020204" pitchFamily="34" charset="0"/>
              </a:rPr>
              <a:t>above </a:t>
            </a:r>
            <a:r>
              <a:rPr lang="en-ZA" sz="1600" dirty="0" smtClean="0">
                <a:latin typeface="Arial" panose="020B0604020202020204" pitchFamily="34" charset="0"/>
                <a:cs typeface="Arial" panose="020B0604020202020204" pitchFamily="34" charset="0"/>
              </a:rPr>
              <a:t>argument is </a:t>
            </a:r>
            <a:r>
              <a:rPr lang="en-ZA" sz="1600" dirty="0">
                <a:latin typeface="Arial" panose="020B0604020202020204" pitchFamily="34" charset="0"/>
                <a:cs typeface="Arial" panose="020B0604020202020204" pitchFamily="34" charset="0"/>
              </a:rPr>
              <a:t>exactly the nature of a definition that is included in an Act – if the meaning is the normal dictionary definition, we need not define the word. Definitions go broader or narrower than the normal meaning of the word. </a:t>
            </a:r>
            <a:endParaRPr lang="en-ZA" sz="1600" dirty="0" smtClean="0">
              <a:latin typeface="Arial" panose="020B0604020202020204" pitchFamily="34" charset="0"/>
              <a:cs typeface="Arial" panose="020B0604020202020204" pitchFamily="34" charset="0"/>
            </a:endParaRPr>
          </a:p>
          <a:p>
            <a:pPr lvl="2"/>
            <a:r>
              <a:rPr lang="en-ZA" sz="1600" dirty="0" smtClean="0">
                <a:latin typeface="Arial" panose="020B0604020202020204" pitchFamily="34" charset="0"/>
                <a:cs typeface="Arial" panose="020B0604020202020204" pitchFamily="34" charset="0"/>
              </a:rPr>
              <a:t>Re </a:t>
            </a:r>
            <a:r>
              <a:rPr lang="en-ZA" sz="1600" dirty="0">
                <a:latin typeface="Arial" panose="020B0604020202020204" pitchFamily="34" charset="0"/>
                <a:cs typeface="Arial" panose="020B0604020202020204" pitchFamily="34" charset="0"/>
              </a:rPr>
              <a:t>a different meaning to “royalty”: Although we agree that it is not desirable to use one term for more than one concept in one Act, this word was chosen by the Department and this usage is expressly limited to this section. There is thus no interpretation challenge.</a:t>
            </a:r>
          </a:p>
          <a:p>
            <a:endParaRPr lang="en-GB" sz="1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t>21</a:t>
            </a:fld>
            <a:endParaRPr lang="en-US"/>
          </a:p>
        </p:txBody>
      </p:sp>
    </p:spTree>
    <p:extLst>
      <p:ext uri="{BB962C8B-B14F-4D97-AF65-F5344CB8AC3E}">
        <p14:creationId xmlns:p14="http://schemas.microsoft.com/office/powerpoint/2010/main" val="680161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742" y="-12825"/>
            <a:ext cx="8543925" cy="1325563"/>
          </a:xfrm>
        </p:spPr>
        <p:txBody>
          <a:bodyPr>
            <a:normAutofit/>
          </a:bodyPr>
          <a:lstStyle/>
          <a:p>
            <a:r>
              <a:rPr lang="en-US" sz="2800" b="1" dirty="0" smtClean="0">
                <a:latin typeface="Arial" panose="020B0604020202020204" pitchFamily="34" charset="0"/>
                <a:cs typeface="Arial" panose="020B0604020202020204" pitchFamily="34" charset="0"/>
              </a:rPr>
              <a:t>“Author” </a:t>
            </a:r>
            <a:r>
              <a:rPr lang="en-US" sz="2800" b="1" dirty="0">
                <a:latin typeface="Arial" panose="020B0604020202020204" pitchFamily="34" charset="0"/>
                <a:cs typeface="Arial" panose="020B0604020202020204" pitchFamily="34" charset="0"/>
              </a:rPr>
              <a:t>in clauses 5 (S6A</a:t>
            </a:r>
            <a:r>
              <a:rPr lang="en-US" sz="2800" b="1" dirty="0" smtClean="0">
                <a:latin typeface="Arial" panose="020B0604020202020204" pitchFamily="34" charset="0"/>
                <a:cs typeface="Arial" panose="020B0604020202020204" pitchFamily="34" charset="0"/>
              </a:rPr>
              <a:t>) and </a:t>
            </a:r>
            <a:r>
              <a:rPr lang="en-US" sz="2800" b="1" dirty="0">
                <a:latin typeface="Arial" panose="020B0604020202020204" pitchFamily="34" charset="0"/>
                <a:cs typeface="Arial" panose="020B0604020202020204" pitchFamily="34" charset="0"/>
              </a:rPr>
              <a:t>7 (</a:t>
            </a:r>
            <a:r>
              <a:rPr lang="en-US" sz="2800" b="1" dirty="0" smtClean="0">
                <a:latin typeface="Arial" panose="020B0604020202020204" pitchFamily="34" charset="0"/>
                <a:cs typeface="Arial" panose="020B0604020202020204" pitchFamily="34" charset="0"/>
              </a:rPr>
              <a:t>7A)</a:t>
            </a:r>
            <a:endParaRPr lang="en-GB" sz="2800" dirty="0"/>
          </a:p>
        </p:txBody>
      </p:sp>
      <p:sp>
        <p:nvSpPr>
          <p:cNvPr id="3" name="Content Placeholder 2"/>
          <p:cNvSpPr>
            <a:spLocks noGrp="1"/>
          </p:cNvSpPr>
          <p:nvPr>
            <p:ph idx="1"/>
          </p:nvPr>
        </p:nvSpPr>
        <p:spPr>
          <a:xfrm>
            <a:off x="327469" y="1161534"/>
            <a:ext cx="9359455" cy="5594865"/>
          </a:xfrm>
        </p:spPr>
        <p:txBody>
          <a:bodyPr>
            <a:normAutofit/>
          </a:bodyPr>
          <a:lstStyle/>
          <a:p>
            <a:r>
              <a:rPr lang="en-ZA" sz="1800" b="1" dirty="0" smtClean="0">
                <a:latin typeface="Arial" panose="020B0604020202020204" pitchFamily="34" charset="0"/>
                <a:cs typeface="Arial" panose="020B0604020202020204" pitchFamily="34" charset="0"/>
              </a:rPr>
              <a:t>Section </a:t>
            </a:r>
            <a:r>
              <a:rPr lang="en-ZA" sz="1800" b="1" dirty="0">
                <a:latin typeface="Arial" panose="020B0604020202020204" pitchFamily="34" charset="0"/>
                <a:cs typeface="Arial" panose="020B0604020202020204" pitchFamily="34" charset="0"/>
              </a:rPr>
              <a:t>6A: </a:t>
            </a:r>
            <a:r>
              <a:rPr lang="en-ZA" sz="1800" b="1" dirty="0" smtClean="0">
                <a:latin typeface="Arial" panose="020B0604020202020204" pitchFamily="34" charset="0"/>
                <a:cs typeface="Arial" panose="020B0604020202020204" pitchFamily="34" charset="0"/>
              </a:rPr>
              <a:t>Section </a:t>
            </a:r>
            <a:r>
              <a:rPr lang="en-ZA" sz="1800" b="1" dirty="0">
                <a:latin typeface="Arial" panose="020B0604020202020204" pitchFamily="34" charset="0"/>
                <a:cs typeface="Arial" panose="020B0604020202020204" pitchFamily="34" charset="0"/>
              </a:rPr>
              <a:t>6A(1</a:t>
            </a:r>
            <a:r>
              <a:rPr lang="en-ZA" sz="1800" b="1" dirty="0" smtClean="0">
                <a:latin typeface="Arial" panose="020B0604020202020204" pitchFamily="34" charset="0"/>
                <a:cs typeface="Arial" panose="020B0604020202020204" pitchFamily="34" charset="0"/>
              </a:rPr>
              <a:t>) / 7A(1): 'Author</a:t>
            </a:r>
            <a:r>
              <a:rPr lang="en-ZA" sz="1800" b="1" dirty="0">
                <a:latin typeface="Arial" panose="020B0604020202020204" pitchFamily="34" charset="0"/>
                <a:cs typeface="Arial" panose="020B0604020202020204" pitchFamily="34" charset="0"/>
              </a:rPr>
              <a:t>' is </a:t>
            </a:r>
            <a:r>
              <a:rPr lang="en-ZA" sz="1800" b="1" dirty="0" smtClean="0">
                <a:latin typeface="Arial" panose="020B0604020202020204" pitchFamily="34" charset="0"/>
                <a:cs typeface="Arial" panose="020B0604020202020204" pitchFamily="34" charset="0"/>
              </a:rPr>
              <a:t>not the correct </a:t>
            </a:r>
            <a:r>
              <a:rPr lang="en-ZA" sz="1800" b="1" dirty="0">
                <a:latin typeface="Arial" panose="020B0604020202020204" pitchFamily="34" charset="0"/>
                <a:cs typeface="Arial" panose="020B0604020202020204" pitchFamily="34" charset="0"/>
              </a:rPr>
              <a:t>term </a:t>
            </a:r>
            <a:r>
              <a:rPr lang="en-ZA" sz="1800" dirty="0" smtClean="0">
                <a:latin typeface="Arial" panose="020B0604020202020204" pitchFamily="34" charset="0"/>
                <a:cs typeface="Arial" panose="020B0604020202020204" pitchFamily="34" charset="0"/>
              </a:rPr>
              <a:t>- In </a:t>
            </a:r>
            <a:r>
              <a:rPr lang="en-ZA" sz="1800" dirty="0">
                <a:latin typeface="Arial" panose="020B0604020202020204" pitchFamily="34" charset="0"/>
                <a:cs typeface="Arial" panose="020B0604020202020204" pitchFamily="34" charset="0"/>
              </a:rPr>
              <a:t>general the </a:t>
            </a:r>
            <a:r>
              <a:rPr lang="en-ZA" sz="1800" dirty="0" smtClean="0">
                <a:latin typeface="Arial" panose="020B0604020202020204" pitchFamily="34" charset="0"/>
                <a:cs typeface="Arial" panose="020B0604020202020204" pitchFamily="34" charset="0"/>
              </a:rPr>
              <a:t>author is </a:t>
            </a:r>
            <a:r>
              <a:rPr lang="en-ZA" sz="1800" dirty="0">
                <a:latin typeface="Arial" panose="020B0604020202020204" pitchFamily="34" charset="0"/>
                <a:cs typeface="Arial" panose="020B0604020202020204" pitchFamily="34" charset="0"/>
              </a:rPr>
              <a:t>not in a position to grant any </a:t>
            </a:r>
            <a:r>
              <a:rPr lang="en-ZA" sz="1800" dirty="0" smtClean="0">
                <a:latin typeface="Arial" panose="020B0604020202020204" pitchFamily="34" charset="0"/>
                <a:cs typeface="Arial" panose="020B0604020202020204" pitchFamily="34" charset="0"/>
              </a:rPr>
              <a:t>rights unless the author is also the copyright owner. The </a:t>
            </a:r>
            <a:r>
              <a:rPr lang="en-ZA" sz="1800" dirty="0">
                <a:latin typeface="Arial" panose="020B0604020202020204" pitchFamily="34" charset="0"/>
                <a:cs typeface="Arial" panose="020B0604020202020204" pitchFamily="34" charset="0"/>
              </a:rPr>
              <a:t>word should be substituted by the term 'copyright holder</a:t>
            </a:r>
            <a:r>
              <a:rPr lang="en-ZA" sz="1800" dirty="0" smtClean="0">
                <a:latin typeface="Arial" panose="020B0604020202020204" pitchFamily="34" charset="0"/>
                <a:cs typeface="Arial" panose="020B0604020202020204" pitchFamily="34" charset="0"/>
              </a:rPr>
              <a:t>'.</a:t>
            </a:r>
          </a:p>
          <a:p>
            <a:r>
              <a:rPr lang="en-ZA" sz="1900" dirty="0" smtClean="0">
                <a:latin typeface="Arial" panose="020B0604020202020204" pitchFamily="34" charset="0"/>
                <a:cs typeface="Arial" panose="020B0604020202020204" pitchFamily="34" charset="0"/>
              </a:rPr>
              <a:t>CLSO: Although we understand the interpretation challenge explained, we disagree with the proposed solution. There are in fact 2 scenarios being described here: </a:t>
            </a:r>
          </a:p>
          <a:p>
            <a:pPr lvl="1"/>
            <a:r>
              <a:rPr lang="en-ZA" sz="1600" dirty="0" smtClean="0">
                <a:latin typeface="Arial" panose="020B0604020202020204" pitchFamily="34" charset="0"/>
                <a:cs typeface="Arial" panose="020B0604020202020204" pitchFamily="34" charset="0"/>
              </a:rPr>
              <a:t>A copyright owner, who is not the author, exploits the work; and </a:t>
            </a:r>
          </a:p>
          <a:p>
            <a:pPr lvl="1"/>
            <a:r>
              <a:rPr lang="en-ZA" sz="1600" dirty="0" smtClean="0">
                <a:latin typeface="Arial" panose="020B0604020202020204" pitchFamily="34" charset="0"/>
                <a:cs typeface="Arial" panose="020B0604020202020204" pitchFamily="34" charset="0"/>
              </a:rPr>
              <a:t>The author is the copyright owner, but authorises a third party to exploit the work on their behalf. </a:t>
            </a:r>
          </a:p>
          <a:p>
            <a:pPr lvl="1"/>
            <a:r>
              <a:rPr lang="en-ZA" sz="1600" dirty="0" smtClean="0">
                <a:latin typeface="Arial" panose="020B0604020202020204" pitchFamily="34" charset="0"/>
                <a:cs typeface="Arial" panose="020B0604020202020204" pitchFamily="34" charset="0"/>
              </a:rPr>
              <a:t>This section does not apply where the author as copyright owner exploits the work themselves, as that would be absurd.</a:t>
            </a:r>
          </a:p>
          <a:p>
            <a:r>
              <a:rPr lang="en-ZA" sz="1900" dirty="0" smtClean="0">
                <a:solidFill>
                  <a:schemeClr val="accent2">
                    <a:lumMod val="75000"/>
                  </a:schemeClr>
                </a:solidFill>
                <a:latin typeface="Arial" panose="020B0604020202020204" pitchFamily="34" charset="0"/>
                <a:cs typeface="Arial" panose="020B0604020202020204" pitchFamily="34" charset="0"/>
              </a:rPr>
              <a:t>Amendment suggested</a:t>
            </a:r>
            <a:r>
              <a:rPr lang="en-ZA" sz="1900" dirty="0">
                <a:latin typeface="Arial" panose="020B0604020202020204" pitchFamily="34" charset="0"/>
                <a:cs typeface="Arial" panose="020B0604020202020204" pitchFamily="34" charset="0"/>
              </a:rPr>
              <a:t>: “(1) For the purposes of this section, ‘royalty’ means the gross </a:t>
            </a:r>
            <a:r>
              <a:rPr lang="en-ZA" sz="1900" dirty="0" smtClean="0">
                <a:latin typeface="Arial" panose="020B0604020202020204" pitchFamily="34" charset="0"/>
                <a:cs typeface="Arial" panose="020B0604020202020204" pitchFamily="34" charset="0"/>
              </a:rPr>
              <a:t>profit made </a:t>
            </a:r>
            <a:r>
              <a:rPr lang="en-ZA" sz="1900" dirty="0">
                <a:latin typeface="Arial" panose="020B0604020202020204" pitchFamily="34" charset="0"/>
                <a:cs typeface="Arial" panose="020B0604020202020204" pitchFamily="34" charset="0"/>
              </a:rPr>
              <a:t>on the exploitation of a literary work or musical work by a copyright </a:t>
            </a:r>
            <a:r>
              <a:rPr lang="en-ZA" sz="1900" dirty="0" smtClean="0">
                <a:latin typeface="Arial" panose="020B0604020202020204" pitchFamily="34" charset="0"/>
                <a:cs typeface="Arial" panose="020B0604020202020204" pitchFamily="34" charset="0"/>
              </a:rPr>
              <a:t>owner</a:t>
            </a:r>
            <a:r>
              <a:rPr lang="en-ZA" sz="1900" u="sng" dirty="0" smtClean="0">
                <a:solidFill>
                  <a:schemeClr val="accent2">
                    <a:lumMod val="75000"/>
                  </a:schemeClr>
                </a:solidFill>
                <a:latin typeface="Arial" panose="020B0604020202020204" pitchFamily="34" charset="0"/>
                <a:cs typeface="Arial" panose="020B0604020202020204" pitchFamily="34" charset="0"/>
              </a:rPr>
              <a:t>, who is not the author of the work,</a:t>
            </a:r>
            <a:r>
              <a:rPr lang="en-ZA" sz="1900" dirty="0" smtClean="0">
                <a:solidFill>
                  <a:schemeClr val="accent2">
                    <a:lumMod val="75000"/>
                  </a:schemeClr>
                </a:solidFill>
                <a:latin typeface="Arial" panose="020B0604020202020204" pitchFamily="34" charset="0"/>
                <a:cs typeface="Arial" panose="020B0604020202020204" pitchFamily="34" charset="0"/>
              </a:rPr>
              <a:t> </a:t>
            </a:r>
            <a:r>
              <a:rPr lang="en-ZA" sz="1900" dirty="0">
                <a:latin typeface="Arial" panose="020B0604020202020204" pitchFamily="34" charset="0"/>
                <a:cs typeface="Arial" panose="020B0604020202020204" pitchFamily="34" charset="0"/>
              </a:rPr>
              <a:t>or a person who has been authorized by the </a:t>
            </a:r>
            <a:r>
              <a:rPr lang="en-ZA" sz="1900" dirty="0" smtClean="0">
                <a:latin typeface="Arial" panose="020B0604020202020204" pitchFamily="34" charset="0"/>
                <a:cs typeface="Arial" panose="020B0604020202020204" pitchFamily="34" charset="0"/>
              </a:rPr>
              <a:t>author</a:t>
            </a:r>
            <a:r>
              <a:rPr lang="en-ZA" sz="1900" u="sng" dirty="0" smtClean="0">
                <a:solidFill>
                  <a:schemeClr val="accent2">
                    <a:lumMod val="75000"/>
                  </a:schemeClr>
                </a:solidFill>
                <a:latin typeface="Arial" panose="020B0604020202020204" pitchFamily="34" charset="0"/>
                <a:cs typeface="Arial" panose="020B0604020202020204" pitchFamily="34" charset="0"/>
              </a:rPr>
              <a:t>, as copyright owner,</a:t>
            </a:r>
            <a:r>
              <a:rPr lang="en-ZA" sz="1900" dirty="0" smtClean="0">
                <a:solidFill>
                  <a:schemeClr val="accent2">
                    <a:lumMod val="75000"/>
                  </a:schemeClr>
                </a:solidFill>
                <a:latin typeface="Arial" panose="020B0604020202020204" pitchFamily="34" charset="0"/>
                <a:cs typeface="Arial" panose="020B0604020202020204" pitchFamily="34" charset="0"/>
              </a:rPr>
              <a:t> </a:t>
            </a:r>
            <a:r>
              <a:rPr lang="en-ZA" sz="1900" dirty="0">
                <a:latin typeface="Arial" panose="020B0604020202020204" pitchFamily="34" charset="0"/>
                <a:cs typeface="Arial" panose="020B0604020202020204" pitchFamily="34" charset="0"/>
              </a:rPr>
              <a:t>to do any of the acts contemplated </a:t>
            </a:r>
            <a:r>
              <a:rPr lang="en-ZA" sz="1900" dirty="0" smtClean="0">
                <a:latin typeface="Arial" panose="020B0604020202020204" pitchFamily="34" charset="0"/>
                <a:cs typeface="Arial" panose="020B0604020202020204" pitchFamily="34" charset="0"/>
              </a:rPr>
              <a:t>in </a:t>
            </a:r>
            <a:r>
              <a:rPr lang="en-ZA" sz="1900" dirty="0">
                <a:latin typeface="Arial" panose="020B0604020202020204" pitchFamily="34" charset="0"/>
                <a:cs typeface="Arial" panose="020B0604020202020204" pitchFamily="34" charset="0"/>
              </a:rPr>
              <a:t>section </a:t>
            </a:r>
            <a:r>
              <a:rPr lang="en-ZA" sz="1900" dirty="0" smtClean="0">
                <a:latin typeface="Arial" panose="020B0604020202020204" pitchFamily="34" charset="0"/>
                <a:cs typeface="Arial" panose="020B0604020202020204" pitchFamily="34" charset="0"/>
              </a:rPr>
              <a:t>6 / 7.”</a:t>
            </a:r>
          </a:p>
          <a:p>
            <a:pPr lvl="1"/>
            <a:r>
              <a:rPr lang="en-ZA" sz="1600" dirty="0" smtClean="0">
                <a:latin typeface="Arial" panose="020B0604020202020204" pitchFamily="34" charset="0"/>
                <a:cs typeface="Arial" panose="020B0604020202020204" pitchFamily="34" charset="0"/>
              </a:rPr>
              <a:t>Similar wording could be used in subsection (2)</a:t>
            </a:r>
            <a:r>
              <a:rPr lang="en-ZA" sz="1600" i="1" dirty="0" smtClean="0">
                <a:latin typeface="Arial" panose="020B0604020202020204" pitchFamily="34" charset="0"/>
                <a:cs typeface="Arial" panose="020B0604020202020204" pitchFamily="34" charset="0"/>
              </a:rPr>
              <a:t>(b)</a:t>
            </a:r>
            <a:r>
              <a:rPr lang="en-ZA" sz="1600" dirty="0" smtClean="0">
                <a:latin typeface="Arial" panose="020B0604020202020204" pitchFamily="34" charset="0"/>
                <a:cs typeface="Arial" panose="020B0604020202020204" pitchFamily="34" charset="0"/>
              </a:rPr>
              <a:t>, but it could also be argued that it speaks for itself that the author can only authorise work where they are the copyright owner – which argument can be strengthened by the above amendment.</a:t>
            </a:r>
          </a:p>
          <a:p>
            <a:pPr lvl="1"/>
            <a:r>
              <a:rPr lang="en-ZA" sz="1600" dirty="0" smtClean="0">
                <a:latin typeface="Arial" panose="020B0604020202020204" pitchFamily="34" charset="0"/>
                <a:cs typeface="Arial" panose="020B0604020202020204" pitchFamily="34" charset="0"/>
              </a:rPr>
              <a:t>“Author” is correctly used in subsection (2) (lower half of the sandwich clause) and the remainder of the clause.</a:t>
            </a:r>
            <a:endParaRPr lang="en-ZA" sz="1600" dirty="0">
              <a:latin typeface="Arial" panose="020B0604020202020204" pitchFamily="34" charset="0"/>
              <a:cs typeface="Arial" panose="020B0604020202020204" pitchFamily="34" charset="0"/>
            </a:endParaRPr>
          </a:p>
          <a:p>
            <a:pPr lvl="1"/>
            <a:endParaRPr lang="en-ZA" sz="1400" dirty="0">
              <a:solidFill>
                <a:srgbClr val="00B050"/>
              </a:solidFill>
              <a:latin typeface="Arial" panose="020B0604020202020204" pitchFamily="34" charset="0"/>
              <a:cs typeface="Arial" panose="020B0604020202020204" pitchFamily="34" charset="0"/>
            </a:endParaRPr>
          </a:p>
          <a:p>
            <a:endParaRPr lang="en-ZA" sz="14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t>22</a:t>
            </a:fld>
            <a:endParaRPr lang="en-US"/>
          </a:p>
        </p:txBody>
      </p:sp>
    </p:spTree>
    <p:extLst>
      <p:ext uri="{BB962C8B-B14F-4D97-AF65-F5344CB8AC3E}">
        <p14:creationId xmlns:p14="http://schemas.microsoft.com/office/powerpoint/2010/main" val="13160671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742" y="-12825"/>
            <a:ext cx="8543925" cy="1325563"/>
          </a:xfrm>
        </p:spPr>
        <p:txBody>
          <a:bodyPr>
            <a:normAutofit/>
          </a:bodyPr>
          <a:lstStyle/>
          <a:p>
            <a:r>
              <a:rPr lang="en-ZA" sz="2800" b="1" dirty="0" smtClean="0">
                <a:latin typeface="Arial" panose="020B0604020202020204" pitchFamily="34" charset="0"/>
                <a:cs typeface="Arial" panose="020B0604020202020204" pitchFamily="34" charset="0"/>
              </a:rPr>
              <a:t>Clause 7 – sections 7B to E</a:t>
            </a:r>
            <a:endParaRPr lang="en-GB" sz="2800" b="1" dirty="0"/>
          </a:p>
        </p:txBody>
      </p:sp>
      <p:sp>
        <p:nvSpPr>
          <p:cNvPr id="3" name="Content Placeholder 2"/>
          <p:cNvSpPr>
            <a:spLocks noGrp="1"/>
          </p:cNvSpPr>
          <p:nvPr>
            <p:ph idx="1"/>
          </p:nvPr>
        </p:nvSpPr>
        <p:spPr>
          <a:xfrm>
            <a:off x="327470" y="1107449"/>
            <a:ext cx="9133522" cy="5628203"/>
          </a:xfrm>
        </p:spPr>
        <p:txBody>
          <a:bodyPr>
            <a:noAutofit/>
          </a:bodyPr>
          <a:lstStyle/>
          <a:p>
            <a:r>
              <a:rPr lang="en-ZA" sz="1600" b="1" dirty="0">
                <a:latin typeface="Arial" panose="020B0604020202020204" pitchFamily="34" charset="0"/>
                <a:cs typeface="Arial" panose="020B0604020202020204" pitchFamily="34" charset="0"/>
              </a:rPr>
              <a:t>Clause 7, section 7B </a:t>
            </a:r>
            <a:r>
              <a:rPr lang="en-US" sz="1600" b="1" dirty="0" smtClean="0">
                <a:latin typeface="Arial" panose="020B0604020202020204" pitchFamily="34" charset="0"/>
                <a:cs typeface="Arial" panose="020B0604020202020204" pitchFamily="34" charset="0"/>
              </a:rPr>
              <a:t>Section 7B speaks to national treatment</a:t>
            </a:r>
            <a:r>
              <a:rPr lang="en-US" sz="1600" dirty="0" smtClean="0">
                <a:latin typeface="Arial" panose="020B0604020202020204" pitchFamily="34" charset="0"/>
                <a:cs typeface="Arial" panose="020B0604020202020204" pitchFamily="34" charset="0"/>
              </a:rPr>
              <a:t>: Article </a:t>
            </a:r>
            <a:r>
              <a:rPr lang="en-US" sz="1600" dirty="0">
                <a:latin typeface="Arial" panose="020B0604020202020204" pitchFamily="34" charset="0"/>
                <a:cs typeface="Arial" panose="020B0604020202020204" pitchFamily="34" charset="0"/>
              </a:rPr>
              <a:t>14 </a:t>
            </a:r>
            <a:r>
              <a:rPr lang="en-US" sz="1600" dirty="0" err="1">
                <a:latin typeface="Arial" panose="020B0604020202020204" pitchFamily="34" charset="0"/>
                <a:cs typeface="Arial" panose="020B0604020202020204" pitchFamily="34" charset="0"/>
              </a:rPr>
              <a:t>ter</a:t>
            </a:r>
            <a:r>
              <a:rPr lang="en-US" sz="1600" dirty="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states </a:t>
            </a:r>
            <a:r>
              <a:rPr lang="en-US" sz="1600" i="1" dirty="0" smtClean="0">
                <a:latin typeface="Arial" panose="020B0604020202020204" pitchFamily="34" charset="0"/>
                <a:cs typeface="Arial" panose="020B0604020202020204" pitchFamily="34" charset="0"/>
              </a:rPr>
              <a:t>The </a:t>
            </a:r>
            <a:r>
              <a:rPr lang="en-US" sz="1600" i="1" dirty="0">
                <a:latin typeface="Arial" panose="020B0604020202020204" pitchFamily="34" charset="0"/>
                <a:cs typeface="Arial" panose="020B0604020202020204" pitchFamily="34" charset="0"/>
              </a:rPr>
              <a:t>protection…….may be claimed only if the legislation in the country to which the author belongs so </a:t>
            </a:r>
            <a:r>
              <a:rPr lang="en-US" sz="1600" i="1" dirty="0" smtClean="0">
                <a:latin typeface="Arial" panose="020B0604020202020204" pitchFamily="34" charset="0"/>
                <a:cs typeface="Arial" panose="020B0604020202020204" pitchFamily="34" charset="0"/>
              </a:rPr>
              <a:t>permits… </a:t>
            </a:r>
            <a:r>
              <a:rPr lang="en-US" sz="1600" dirty="0" smtClean="0">
                <a:latin typeface="Arial" panose="020B0604020202020204" pitchFamily="34" charset="0"/>
                <a:cs typeface="Arial" panose="020B0604020202020204" pitchFamily="34" charset="0"/>
              </a:rPr>
              <a:t>i.e. the </a:t>
            </a:r>
            <a:r>
              <a:rPr lang="en-US" sz="1600" dirty="0">
                <a:latin typeface="Arial" panose="020B0604020202020204" pitchFamily="34" charset="0"/>
                <a:cs typeface="Arial" panose="020B0604020202020204" pitchFamily="34" charset="0"/>
              </a:rPr>
              <a:t>default position is that national treatment prevails but it is </a:t>
            </a:r>
            <a:r>
              <a:rPr lang="en-US" sz="1600" dirty="0" smtClean="0">
                <a:latin typeface="Arial" panose="020B0604020202020204" pitchFamily="34" charset="0"/>
                <a:cs typeface="Arial" panose="020B0604020202020204" pitchFamily="34" charset="0"/>
              </a:rPr>
              <a:t>qualified </a:t>
            </a:r>
            <a:r>
              <a:rPr lang="en-US" sz="1600" dirty="0">
                <a:latin typeface="Arial" panose="020B0604020202020204" pitchFamily="34" charset="0"/>
                <a:cs typeface="Arial" panose="020B0604020202020204" pitchFamily="34" charset="0"/>
              </a:rPr>
              <a:t>by </a:t>
            </a:r>
            <a:r>
              <a:rPr lang="en-US" sz="1600" dirty="0" smtClean="0">
                <a:latin typeface="Arial" panose="020B0604020202020204" pitchFamily="34" charset="0"/>
                <a:cs typeface="Arial" panose="020B0604020202020204" pitchFamily="34" charset="0"/>
              </a:rPr>
              <a:t>a reciprocal duty. Furthermore, paragraph </a:t>
            </a:r>
            <a:r>
              <a:rPr lang="en-US" sz="1600" i="1" dirty="0" smtClean="0">
                <a:latin typeface="Arial" panose="020B0604020202020204" pitchFamily="34" charset="0"/>
                <a:cs typeface="Arial" panose="020B0604020202020204" pitchFamily="34" charset="0"/>
              </a:rPr>
              <a:t>(c)</a:t>
            </a:r>
            <a:r>
              <a:rPr lang="en-US" sz="1600" dirty="0" smtClean="0">
                <a:latin typeface="Arial" panose="020B0604020202020204" pitchFamily="34" charset="0"/>
                <a:cs typeface="Arial" panose="020B0604020202020204" pitchFamily="34" charset="0"/>
              </a:rPr>
              <a:t> gives the Act extra-territorial application.</a:t>
            </a:r>
            <a:endParaRPr lang="en-GB" sz="1600" i="1" dirty="0">
              <a:latin typeface="Arial" panose="020B0604020202020204" pitchFamily="34" charset="0"/>
              <a:cs typeface="Arial" panose="020B0604020202020204" pitchFamily="34" charset="0"/>
            </a:endParaRPr>
          </a:p>
          <a:p>
            <a:pPr lvl="1"/>
            <a:r>
              <a:rPr lang="en-US" sz="1600" dirty="0" smtClean="0">
                <a:latin typeface="Arial" panose="020B0604020202020204" pitchFamily="34" charset="0"/>
                <a:cs typeface="Arial" panose="020B0604020202020204" pitchFamily="34" charset="0"/>
              </a:rPr>
              <a:t>CLSO: Not only is the reciprocal duty provided for by the reference to section 37, but, paragraph (c) is also limited by section 37, which indicates which countries can be listed – is speaks for itself that (c) can only apply to a country where the convention provides for such a resale royalty to apply.</a:t>
            </a:r>
          </a:p>
          <a:p>
            <a:endParaRPr lang="en-ZA" sz="1600" b="1" dirty="0" smtClean="0">
              <a:latin typeface="Arial" panose="020B0604020202020204" pitchFamily="34" charset="0"/>
              <a:cs typeface="Arial" panose="020B0604020202020204" pitchFamily="34" charset="0"/>
            </a:endParaRPr>
          </a:p>
          <a:p>
            <a:r>
              <a:rPr lang="en-ZA" sz="1600" b="1" dirty="0" smtClean="0">
                <a:latin typeface="Arial" panose="020B0604020202020204" pitchFamily="34" charset="0"/>
                <a:cs typeface="Arial" panose="020B0604020202020204" pitchFamily="34" charset="0"/>
              </a:rPr>
              <a:t>Clause 7, section 7C to 7E</a:t>
            </a:r>
            <a:r>
              <a:rPr lang="en-ZA" sz="1600" dirty="0" smtClean="0">
                <a:latin typeface="Arial" panose="020B0604020202020204" pitchFamily="34" charset="0"/>
                <a:cs typeface="Arial" panose="020B0604020202020204" pitchFamily="34" charset="0"/>
              </a:rPr>
              <a:t>: These are superfluous as provision is already made for 7C’s content in section 26, for 7D’s in section 3, and 7E in the rest of the Act</a:t>
            </a:r>
          </a:p>
          <a:p>
            <a:pPr lvl="1"/>
            <a:r>
              <a:rPr lang="en-ZA" sz="1600" dirty="0" smtClean="0">
                <a:latin typeface="Arial" panose="020B0604020202020204" pitchFamily="34" charset="0"/>
                <a:cs typeface="Arial" panose="020B0604020202020204" pitchFamily="34" charset="0"/>
              </a:rPr>
              <a:t>CLSO: Neither section 3, nor section 26 apply to visual artistic works. These sections in the Bill are specific to visual artistic works. The Department could have distributed these throughout the Act, but opted for a a few sections together, which aids the reader.</a:t>
            </a:r>
          </a:p>
        </p:txBody>
      </p:sp>
      <p:sp>
        <p:nvSpPr>
          <p:cNvPr id="4" name="Slide Number Placeholder 3"/>
          <p:cNvSpPr>
            <a:spLocks noGrp="1"/>
          </p:cNvSpPr>
          <p:nvPr>
            <p:ph type="sldNum" sz="quarter" idx="12"/>
          </p:nvPr>
        </p:nvSpPr>
        <p:spPr/>
        <p:txBody>
          <a:bodyPr/>
          <a:lstStyle/>
          <a:p>
            <a:fld id="{BC72CB22-D7A4-7547-B048-02B7C821FF3F}" type="slidenum">
              <a:rPr lang="en-US" smtClean="0"/>
              <a:t>23</a:t>
            </a:fld>
            <a:endParaRPr lang="en-US"/>
          </a:p>
        </p:txBody>
      </p:sp>
    </p:spTree>
    <p:extLst>
      <p:ext uri="{BB962C8B-B14F-4D97-AF65-F5344CB8AC3E}">
        <p14:creationId xmlns:p14="http://schemas.microsoft.com/office/powerpoint/2010/main" val="21951489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742" y="-12825"/>
            <a:ext cx="8543925" cy="1325563"/>
          </a:xfrm>
        </p:spPr>
        <p:txBody>
          <a:bodyPr>
            <a:normAutofit/>
          </a:bodyPr>
          <a:lstStyle/>
          <a:p>
            <a:r>
              <a:rPr lang="en-ZA" sz="2800" b="1" dirty="0" smtClean="0">
                <a:latin typeface="Arial" panose="020B0604020202020204" pitchFamily="34" charset="0"/>
                <a:cs typeface="Arial" panose="020B0604020202020204" pitchFamily="34" charset="0"/>
              </a:rPr>
              <a:t>Fair use and exceptions – hybrid system</a:t>
            </a:r>
            <a:endParaRPr lang="en-GB" sz="2800" b="1" dirty="0"/>
          </a:p>
        </p:txBody>
      </p:sp>
      <p:sp>
        <p:nvSpPr>
          <p:cNvPr id="3" name="Content Placeholder 2"/>
          <p:cNvSpPr>
            <a:spLocks noGrp="1"/>
          </p:cNvSpPr>
          <p:nvPr>
            <p:ph idx="1"/>
          </p:nvPr>
        </p:nvSpPr>
        <p:spPr>
          <a:xfrm>
            <a:off x="327470" y="1229797"/>
            <a:ext cx="9133522" cy="5628203"/>
          </a:xfrm>
        </p:spPr>
        <p:txBody>
          <a:bodyPr>
            <a:noAutofit/>
          </a:bodyPr>
          <a:lstStyle/>
          <a:p>
            <a:r>
              <a:rPr lang="en-ZA" sz="1400" b="1" dirty="0" smtClean="0">
                <a:latin typeface="Arial" panose="020B0604020202020204" pitchFamily="34" charset="0"/>
                <a:cs typeface="Arial" panose="020B0604020202020204" pitchFamily="34" charset="0"/>
              </a:rPr>
              <a:t>The </a:t>
            </a:r>
            <a:r>
              <a:rPr lang="en-ZA" sz="1400" b="1" dirty="0">
                <a:latin typeface="Arial" panose="020B0604020202020204" pitchFamily="34" charset="0"/>
                <a:cs typeface="Arial" panose="020B0604020202020204" pitchFamily="34" charset="0"/>
              </a:rPr>
              <a:t>Hybrid fair use model causes </a:t>
            </a:r>
            <a:r>
              <a:rPr lang="en-ZA" sz="1400" b="1" dirty="0" smtClean="0">
                <a:latin typeface="Arial" panose="020B0604020202020204" pitchFamily="34" charset="0"/>
                <a:cs typeface="Arial" panose="020B0604020202020204" pitchFamily="34" charset="0"/>
              </a:rPr>
              <a:t>duplications: </a:t>
            </a:r>
            <a:r>
              <a:rPr lang="en-ZA" sz="1400" dirty="0" smtClean="0">
                <a:latin typeface="Arial" panose="020B0604020202020204" pitchFamily="34" charset="0"/>
                <a:cs typeface="Arial" panose="020B0604020202020204" pitchFamily="34" charset="0"/>
              </a:rPr>
              <a:t>Concerns raised -</a:t>
            </a:r>
            <a:r>
              <a:rPr lang="en-ZA" sz="1400" b="1"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The </a:t>
            </a:r>
            <a:r>
              <a:rPr lang="en-US" sz="1400" dirty="0">
                <a:latin typeface="Arial" panose="020B0604020202020204" pitchFamily="34" charset="0"/>
                <a:cs typeface="Arial" panose="020B0604020202020204" pitchFamily="34" charset="0"/>
              </a:rPr>
              <a:t>exceptions in section 12B embrace the principle of Fair Dealing. The Bill thus embraces both the systems of Fair Use and Fair Dealing. This in unprecedented anywhere in the world and causes uncertainty and confusion. It is thus </a:t>
            </a:r>
            <a:r>
              <a:rPr lang="en-US" sz="1400" dirty="0" smtClean="0">
                <a:latin typeface="Arial" panose="020B0604020202020204" pitchFamily="34" charset="0"/>
                <a:cs typeface="Arial" panose="020B0604020202020204" pitchFamily="34" charset="0"/>
              </a:rPr>
              <a:t>undesirable</a:t>
            </a:r>
          </a:p>
          <a:p>
            <a:pPr lvl="1"/>
            <a:r>
              <a:rPr lang="en-ZA" sz="1400" dirty="0" smtClean="0">
                <a:solidFill>
                  <a:srgbClr val="E8B61F"/>
                </a:solidFill>
                <a:latin typeface="Arial" panose="020B0604020202020204" pitchFamily="34" charset="0"/>
                <a:cs typeface="Arial" panose="020B0604020202020204" pitchFamily="34" charset="0"/>
              </a:rPr>
              <a:t>Which model to use is a policy decision</a:t>
            </a:r>
            <a:r>
              <a:rPr lang="en-ZA" sz="1400" dirty="0" smtClean="0">
                <a:latin typeface="Arial" panose="020B0604020202020204" pitchFamily="34" charset="0"/>
                <a:cs typeface="Arial" panose="020B0604020202020204" pitchFamily="34" charset="0"/>
              </a:rPr>
              <a:t>.</a:t>
            </a:r>
          </a:p>
          <a:p>
            <a:pPr lvl="1"/>
            <a:r>
              <a:rPr lang="en-ZA" sz="1400" dirty="0" smtClean="0">
                <a:latin typeface="Arial" panose="020B0604020202020204" pitchFamily="34" charset="0"/>
                <a:cs typeface="Arial" panose="020B0604020202020204" pitchFamily="34" charset="0"/>
              </a:rPr>
              <a:t>Also presented: It is not unheard of to have a fair use provision and then specific exemptions – more countries are in fact starting to consider this.</a:t>
            </a:r>
          </a:p>
          <a:p>
            <a:pPr lvl="2"/>
            <a:r>
              <a:rPr lang="en-ZA" sz="1400" dirty="0" smtClean="0">
                <a:latin typeface="Arial" panose="020B0604020202020204" pitchFamily="34" charset="0"/>
                <a:cs typeface="Arial" panose="020B0604020202020204" pitchFamily="34" charset="0"/>
              </a:rPr>
              <a:t>It provides clarity iro acts that can be foreseen, and flexibility iro acts that cannot.</a:t>
            </a:r>
            <a:endParaRPr lang="en-ZA" sz="1400" dirty="0">
              <a:latin typeface="Arial" panose="020B0604020202020204" pitchFamily="34" charset="0"/>
              <a:cs typeface="Arial" panose="020B0604020202020204" pitchFamily="34" charset="0"/>
            </a:endParaRPr>
          </a:p>
          <a:p>
            <a:pPr lvl="2"/>
            <a:r>
              <a:rPr lang="en-ZA" sz="1400" dirty="0" smtClean="0">
                <a:latin typeface="Arial" panose="020B0604020202020204" pitchFamily="34" charset="0"/>
                <a:cs typeface="Arial" panose="020B0604020202020204" pitchFamily="34" charset="0"/>
              </a:rPr>
              <a:t>Section </a:t>
            </a:r>
            <a:r>
              <a:rPr lang="en-ZA" sz="1400" dirty="0">
                <a:latin typeface="Arial" panose="020B0604020202020204" pitchFamily="34" charset="0"/>
                <a:cs typeface="Arial" panose="020B0604020202020204" pitchFamily="34" charset="0"/>
              </a:rPr>
              <a:t>12A is the fair use provision and applies to examples in section 12A, and any act NOT mentioned in any of the specifically listed </a:t>
            </a:r>
            <a:r>
              <a:rPr lang="en-ZA" sz="1400" dirty="0" smtClean="0">
                <a:latin typeface="Arial" panose="020B0604020202020204" pitchFamily="34" charset="0"/>
                <a:cs typeface="Arial" panose="020B0604020202020204" pitchFamily="34" charset="0"/>
              </a:rPr>
              <a:t>exemptions.</a:t>
            </a:r>
          </a:p>
          <a:p>
            <a:pPr marL="1547813" lvl="4" indent="-176213" algn="just">
              <a:lnSpc>
                <a:spcPct val="100000"/>
              </a:lnSpc>
              <a:spcBef>
                <a:spcPts val="600"/>
              </a:spcBef>
            </a:pPr>
            <a:r>
              <a:rPr lang="en-ZA" sz="1400" dirty="0" smtClean="0">
                <a:latin typeface="Arial" panose="020B0604020202020204" pitchFamily="34" charset="0"/>
                <a:cs typeface="Arial" panose="020B0604020202020204" pitchFamily="34" charset="0"/>
              </a:rPr>
              <a:t>From previous public participation processes: “A </a:t>
            </a:r>
            <a:r>
              <a:rPr lang="en-ZA" sz="1400" dirty="0">
                <a:latin typeface="Arial" panose="020B0604020202020204" pitchFamily="34" charset="0"/>
                <a:cs typeface="Arial" panose="020B0604020202020204" pitchFamily="34" charset="0"/>
              </a:rPr>
              <a:t>fair use provision should support specific exceptions (not be a restraint) by enabling certain other legitimate uses not foreseen by the legislator when the law was </a:t>
            </a:r>
            <a:r>
              <a:rPr lang="en-ZA" sz="1400" dirty="0" smtClean="0">
                <a:latin typeface="Arial" panose="020B0604020202020204" pitchFamily="34" charset="0"/>
                <a:cs typeface="Arial" panose="020B0604020202020204" pitchFamily="34" charset="0"/>
              </a:rPr>
              <a:t>developed” (Anton </a:t>
            </a:r>
            <a:r>
              <a:rPr lang="en-ZA" sz="1400" dirty="0" err="1" smtClean="0">
                <a:latin typeface="Arial" panose="020B0604020202020204" pitchFamily="34" charset="0"/>
                <a:cs typeface="Arial" panose="020B0604020202020204" pitchFamily="34" charset="0"/>
              </a:rPr>
              <a:t>Mostert</a:t>
            </a:r>
            <a:r>
              <a:rPr lang="en-ZA" sz="1400" dirty="0" smtClean="0">
                <a:latin typeface="Arial" panose="020B0604020202020204" pitchFamily="34" charset="0"/>
                <a:cs typeface="Arial" panose="020B0604020202020204" pitchFamily="34" charset="0"/>
              </a:rPr>
              <a:t>, </a:t>
            </a:r>
            <a:r>
              <a:rPr lang="en-ZA" sz="1400" dirty="0" err="1" smtClean="0">
                <a:latin typeface="Arial" panose="020B0604020202020204" pitchFamily="34" charset="0"/>
                <a:cs typeface="Arial" panose="020B0604020202020204" pitchFamily="34" charset="0"/>
              </a:rPr>
              <a:t>Assman</a:t>
            </a:r>
            <a:r>
              <a:rPr lang="en-ZA" sz="1400" dirty="0" smtClean="0">
                <a:latin typeface="Arial" panose="020B0604020202020204" pitchFamily="34" charset="0"/>
                <a:cs typeface="Arial" panose="020B0604020202020204" pitchFamily="34" charset="0"/>
              </a:rPr>
              <a:t>, EIFL, IFLA, </a:t>
            </a:r>
            <a:r>
              <a:rPr lang="it-IT" sz="1400" dirty="0" smtClean="0">
                <a:latin typeface="Arial" panose="020B0604020202020204" pitchFamily="34" charset="0"/>
                <a:cs typeface="Arial" panose="020B0604020202020204" pitchFamily="34" charset="0"/>
              </a:rPr>
              <a:t>Joint Academic opinion, </a:t>
            </a:r>
            <a:r>
              <a:rPr lang="en-ZA" sz="1400" dirty="0" smtClean="0">
                <a:latin typeface="Arial" panose="020B0604020202020204" pitchFamily="34" charset="0"/>
                <a:cs typeface="Arial" panose="020B0604020202020204" pitchFamily="34" charset="0"/>
              </a:rPr>
              <a:t>Recreate A, Right 2 Know, SADTU, Scholarly horizons, SAIIPL, SAMRO, Washington college of law).</a:t>
            </a:r>
          </a:p>
          <a:p>
            <a:pPr lvl="2"/>
            <a:r>
              <a:rPr lang="en-ZA" sz="1400" dirty="0" smtClean="0">
                <a:latin typeface="Arial" panose="020B0604020202020204" pitchFamily="34" charset="0"/>
                <a:cs typeface="Arial" panose="020B0604020202020204" pitchFamily="34" charset="0"/>
              </a:rPr>
              <a:t>The other specifically listed exemptions have their own tests clearly spelled out (i.e. the fair use test will not be applied on top of these specific tests</a:t>
            </a:r>
          </a:p>
          <a:p>
            <a:pPr lvl="3"/>
            <a:r>
              <a:rPr lang="en-ZA" sz="1400" dirty="0" smtClean="0">
                <a:latin typeface="Arial" panose="020B0604020202020204" pitchFamily="34" charset="0"/>
                <a:cs typeface="Arial" panose="020B0604020202020204" pitchFamily="34" charset="0"/>
              </a:rPr>
              <a:t>See slides on arbitrary deprivation where these tests are provided.</a:t>
            </a:r>
          </a:p>
          <a:p>
            <a:pPr lvl="1"/>
            <a:r>
              <a:rPr lang="en-ZA" sz="1400" dirty="0" smtClean="0">
                <a:latin typeface="Arial" panose="020B0604020202020204" pitchFamily="34" charset="0"/>
                <a:cs typeface="Arial" panose="020B0604020202020204" pitchFamily="34" charset="0"/>
              </a:rPr>
              <a:t>An exercise to test for duplication iro exceptions with the general fair use clause (section 12A) was done </a:t>
            </a:r>
            <a:r>
              <a:rPr lang="en-ZA" sz="1400" dirty="0">
                <a:latin typeface="Arial" panose="020B0604020202020204" pitchFamily="34" charset="0"/>
                <a:cs typeface="Arial" panose="020B0604020202020204" pitchFamily="34" charset="0"/>
              </a:rPr>
              <a:t>and tested in the public: </a:t>
            </a:r>
            <a:endParaRPr lang="en-ZA" sz="1400" dirty="0" smtClean="0">
              <a:latin typeface="Arial" panose="020B0604020202020204" pitchFamily="34" charset="0"/>
              <a:cs typeface="Arial" panose="020B0604020202020204" pitchFamily="34" charset="0"/>
            </a:endParaRPr>
          </a:p>
          <a:p>
            <a:pPr lvl="2"/>
            <a:r>
              <a:rPr lang="en-ZA" sz="1400" dirty="0" smtClean="0">
                <a:latin typeface="Arial" panose="020B0604020202020204" pitchFamily="34" charset="0"/>
                <a:cs typeface="Arial" panose="020B0604020202020204" pitchFamily="34" charset="0"/>
              </a:rPr>
              <a:t>This </a:t>
            </a:r>
            <a:r>
              <a:rPr lang="en-ZA" sz="1400" dirty="0">
                <a:latin typeface="Arial" panose="020B0604020202020204" pitchFamily="34" charset="0"/>
                <a:cs typeface="Arial" panose="020B0604020202020204" pitchFamily="34" charset="0"/>
              </a:rPr>
              <a:t>concern was also raised in the Portfolio Committee – the Bill was carefully scrutinised and all “seeming” duplications were removed. The public then pointed out that there was a serious gap in the Bill due to these deletions, and after consideration, the deletions were re-inserted as they were in fact NOT duplications as pointed out by the </a:t>
            </a:r>
            <a:r>
              <a:rPr lang="en-ZA" sz="1400" dirty="0" smtClean="0">
                <a:latin typeface="Arial" panose="020B0604020202020204" pitchFamily="34" charset="0"/>
                <a:cs typeface="Arial" panose="020B0604020202020204" pitchFamily="34" charset="0"/>
              </a:rPr>
              <a:t>public, or added to the Bill as examples of fair use.</a:t>
            </a:r>
          </a:p>
          <a:p>
            <a:pPr lvl="1"/>
            <a:endParaRPr lang="en-ZA"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t>24</a:t>
            </a:fld>
            <a:endParaRPr lang="en-US"/>
          </a:p>
        </p:txBody>
      </p:sp>
    </p:spTree>
    <p:extLst>
      <p:ext uri="{BB962C8B-B14F-4D97-AF65-F5344CB8AC3E}">
        <p14:creationId xmlns:p14="http://schemas.microsoft.com/office/powerpoint/2010/main" val="41818976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742" y="-12825"/>
            <a:ext cx="8543925" cy="1325563"/>
          </a:xfrm>
        </p:spPr>
        <p:txBody>
          <a:bodyPr>
            <a:normAutofit/>
          </a:bodyPr>
          <a:lstStyle/>
          <a:p>
            <a:r>
              <a:rPr lang="en-ZA" sz="2800" b="1" dirty="0" smtClean="0">
                <a:latin typeface="Arial" panose="020B0604020202020204" pitchFamily="34" charset="0"/>
                <a:cs typeface="Arial" panose="020B0604020202020204" pitchFamily="34" charset="0"/>
              </a:rPr>
              <a:t>Clause 22 – section 19D: All </a:t>
            </a:r>
            <a:r>
              <a:rPr lang="en-ZA" sz="2800" b="1" dirty="0">
                <a:latin typeface="Arial" panose="020B0604020202020204" pitchFamily="34" charset="0"/>
                <a:cs typeface="Arial" panose="020B0604020202020204" pitchFamily="34" charset="0"/>
              </a:rPr>
              <a:t>forms of </a:t>
            </a:r>
            <a:r>
              <a:rPr lang="en-ZA" sz="2800" b="1" dirty="0" smtClean="0">
                <a:latin typeface="Arial" panose="020B0604020202020204" pitchFamily="34" charset="0"/>
                <a:cs typeface="Arial" panose="020B0604020202020204" pitchFamily="34" charset="0"/>
              </a:rPr>
              <a:t>disability</a:t>
            </a:r>
            <a:endParaRPr lang="en-GB" sz="2800" b="1" dirty="0"/>
          </a:p>
        </p:txBody>
      </p:sp>
      <p:sp>
        <p:nvSpPr>
          <p:cNvPr id="3" name="Content Placeholder 2"/>
          <p:cNvSpPr>
            <a:spLocks noGrp="1"/>
          </p:cNvSpPr>
          <p:nvPr>
            <p:ph idx="1"/>
          </p:nvPr>
        </p:nvSpPr>
        <p:spPr>
          <a:xfrm>
            <a:off x="217742" y="1155656"/>
            <a:ext cx="9634547" cy="5603489"/>
          </a:xfrm>
        </p:spPr>
        <p:txBody>
          <a:bodyPr>
            <a:noAutofit/>
          </a:bodyPr>
          <a:lstStyle/>
          <a:p>
            <a:pPr marL="0" indent="0">
              <a:buNone/>
            </a:pPr>
            <a:r>
              <a:rPr lang="en-ZA" sz="1500" b="1" dirty="0" smtClean="0">
                <a:latin typeface="Arial" panose="020B0604020202020204" pitchFamily="34" charset="0"/>
                <a:cs typeface="Arial" panose="020B0604020202020204" pitchFamily="34" charset="0"/>
              </a:rPr>
              <a:t>Marrakesh Treaty – Article 12:</a:t>
            </a:r>
          </a:p>
          <a:p>
            <a:pPr marL="342900" indent="-342900">
              <a:buAutoNum type="arabicPeriod"/>
            </a:pPr>
            <a:r>
              <a:rPr lang="en-ZA" sz="1500" dirty="0" smtClean="0">
                <a:latin typeface="Arial" panose="020B0604020202020204" pitchFamily="34" charset="0"/>
                <a:cs typeface="Arial" panose="020B0604020202020204" pitchFamily="34" charset="0"/>
              </a:rPr>
              <a:t>“(A) </a:t>
            </a:r>
            <a:r>
              <a:rPr lang="en-ZA" sz="1500" dirty="0">
                <a:latin typeface="Arial" panose="020B0604020202020204" pitchFamily="34" charset="0"/>
                <a:cs typeface="Arial" panose="020B0604020202020204" pitchFamily="34" charset="0"/>
              </a:rPr>
              <a:t>Contracting Party may implement in its national law other copyright limitations and exceptions for the benefit of beneficiary persons than are provided by this Treaty </a:t>
            </a:r>
            <a:endParaRPr lang="en-ZA" sz="1500" dirty="0" smtClean="0">
              <a:latin typeface="Arial" panose="020B0604020202020204" pitchFamily="34" charset="0"/>
              <a:cs typeface="Arial" panose="020B0604020202020204" pitchFamily="34" charset="0"/>
            </a:endParaRPr>
          </a:p>
          <a:p>
            <a:pPr marL="342900" indent="-342900">
              <a:buAutoNum type="arabicPeriod"/>
            </a:pPr>
            <a:r>
              <a:rPr lang="en-ZA" sz="1500" dirty="0" smtClean="0">
                <a:latin typeface="Arial" panose="020B0604020202020204" pitchFamily="34" charset="0"/>
                <a:cs typeface="Arial" panose="020B0604020202020204" pitchFamily="34" charset="0"/>
              </a:rPr>
              <a:t>This </a:t>
            </a:r>
            <a:r>
              <a:rPr lang="en-ZA" sz="1500" dirty="0">
                <a:latin typeface="Arial" panose="020B0604020202020204" pitchFamily="34" charset="0"/>
                <a:cs typeface="Arial" panose="020B0604020202020204" pitchFamily="34" charset="0"/>
              </a:rPr>
              <a:t>Treaty is without prejudice to other limitations and exceptions for persons with disabilities provided by national law.</a:t>
            </a:r>
            <a:endParaRPr lang="en-ZA" sz="1500" b="1" dirty="0" smtClean="0">
              <a:latin typeface="Arial" panose="020B0604020202020204" pitchFamily="34" charset="0"/>
              <a:cs typeface="Arial" panose="020B0604020202020204" pitchFamily="34" charset="0"/>
            </a:endParaRPr>
          </a:p>
          <a:p>
            <a:r>
              <a:rPr lang="en-ZA" sz="1500" b="1" dirty="0" smtClean="0">
                <a:latin typeface="Arial" panose="020B0604020202020204" pitchFamily="34" charset="0"/>
                <a:cs typeface="Arial" panose="020B0604020202020204" pitchFamily="34" charset="0"/>
              </a:rPr>
              <a:t>Clause 22, Section 19D: </a:t>
            </a:r>
            <a:r>
              <a:rPr lang="en-ZA" sz="1500" dirty="0" smtClean="0">
                <a:latin typeface="Arial" panose="020B0604020202020204" pitchFamily="34" charset="0"/>
                <a:cs typeface="Arial" panose="020B0604020202020204" pitchFamily="34" charset="0"/>
              </a:rPr>
              <a:t>Concern that this could be used for </a:t>
            </a:r>
            <a:r>
              <a:rPr lang="en-US" sz="1500" dirty="0" smtClean="0">
                <a:latin typeface="Arial" panose="020B0604020202020204" pitchFamily="34" charset="0"/>
                <a:cs typeface="Arial" panose="020B0604020202020204" pitchFamily="34" charset="0"/>
              </a:rPr>
              <a:t>instance to adjust gym equipment for a paraplegic. Similarly a person </a:t>
            </a:r>
            <a:r>
              <a:rPr lang="en-US" sz="1500" u="sng" dirty="0" smtClean="0">
                <a:latin typeface="Arial" panose="020B0604020202020204" pitchFamily="34" charset="0"/>
                <a:cs typeface="Arial" panose="020B0604020202020204" pitchFamily="34" charset="0"/>
              </a:rPr>
              <a:t>serving</a:t>
            </a:r>
            <a:r>
              <a:rPr lang="en-US" sz="1500" dirty="0" smtClean="0">
                <a:latin typeface="Arial" panose="020B0604020202020204" pitchFamily="34" charset="0"/>
                <a:cs typeface="Arial" panose="020B0604020202020204" pitchFamily="34" charset="0"/>
              </a:rPr>
              <a:t> persons with a disability could include the mechanic repairing a wheelchair.</a:t>
            </a:r>
          </a:p>
          <a:p>
            <a:pPr marL="444500" lvl="1"/>
            <a:r>
              <a:rPr lang="en-US" sz="1500" dirty="0" smtClean="0">
                <a:latin typeface="Arial" panose="020B0604020202020204" pitchFamily="34" charset="0"/>
                <a:cs typeface="Arial" panose="020B0604020202020204" pitchFamily="34" charset="0"/>
              </a:rPr>
              <a:t>CLSO: The WORK referred to iro the equipment will constitute a schematic, or plan (i.e. the copy will be of this and not of the equipment). Any adjustment to equipment to suit the needs of a person with a disability, will fall under an adaptation and will have its own rules. If the wheelchair repair expert is able to read the plan, section 19D is not applicable.</a:t>
            </a:r>
          </a:p>
          <a:p>
            <a:pPr marL="444500" lvl="1"/>
            <a:r>
              <a:rPr lang="en-US" sz="1500" dirty="0" smtClean="0">
                <a:latin typeface="Arial" panose="020B0604020202020204" pitchFamily="34" charset="0"/>
                <a:cs typeface="Arial" panose="020B0604020202020204" pitchFamily="34" charset="0"/>
              </a:rPr>
              <a:t>We must also not lose sight of what this section deals with: “</a:t>
            </a:r>
            <a:r>
              <a:rPr lang="en-ZA" sz="1500" dirty="0" smtClean="0">
                <a:latin typeface="Arial" panose="020B0604020202020204" pitchFamily="34" charset="0"/>
                <a:cs typeface="Arial" panose="020B0604020202020204" pitchFamily="34" charset="0"/>
              </a:rPr>
              <a:t>‘accessible format copy’ means a copy of a work in an alternative manner or form, which gives a person with a disability </a:t>
            </a:r>
            <a:r>
              <a:rPr lang="en-ZA" sz="1500" u="sng" dirty="0" smtClean="0">
                <a:latin typeface="Arial" panose="020B0604020202020204" pitchFamily="34" charset="0"/>
                <a:cs typeface="Arial" panose="020B0604020202020204" pitchFamily="34" charset="0"/>
              </a:rPr>
              <a:t>access to the work</a:t>
            </a:r>
            <a:r>
              <a:rPr lang="en-ZA" sz="1500" dirty="0" smtClean="0">
                <a:latin typeface="Arial" panose="020B0604020202020204" pitchFamily="34" charset="0"/>
                <a:cs typeface="Arial" panose="020B0604020202020204" pitchFamily="34" charset="0"/>
              </a:rPr>
              <a:t>, including to permit the person to have access as feasibly and comfortably as a person without a disability;’’.</a:t>
            </a:r>
            <a:endParaRPr lang="en-US" sz="1500" dirty="0" smtClean="0">
              <a:latin typeface="Arial" panose="020B0604020202020204" pitchFamily="34" charset="0"/>
              <a:cs typeface="Arial" panose="020B0604020202020204" pitchFamily="34" charset="0"/>
            </a:endParaRPr>
          </a:p>
          <a:p>
            <a:pPr marL="444500" lvl="1"/>
            <a:r>
              <a:rPr lang="en-US" sz="1500" dirty="0" smtClean="0">
                <a:latin typeface="Arial" panose="020B0604020202020204" pitchFamily="34" charset="0"/>
                <a:cs typeface="Arial" panose="020B0604020202020204" pitchFamily="34" charset="0"/>
              </a:rPr>
              <a:t>Blind SA case:</a:t>
            </a:r>
            <a:r>
              <a:rPr lang="en-ZA" sz="1500" dirty="0" smtClean="0">
                <a:latin typeface="Arial" panose="020B0604020202020204" pitchFamily="34" charset="0"/>
                <a:cs typeface="Arial" panose="020B0604020202020204" pitchFamily="34" charset="0"/>
              </a:rPr>
              <a:t> The Court could not consider other types of disabilities as it was limited to the facts before it.</a:t>
            </a:r>
            <a:endParaRPr lang="en-US" sz="1500" dirty="0" smtClean="0">
              <a:latin typeface="Arial" panose="020B0604020202020204" pitchFamily="34" charset="0"/>
              <a:cs typeface="Arial" panose="020B0604020202020204" pitchFamily="34" charset="0"/>
            </a:endParaRPr>
          </a:p>
          <a:p>
            <a:pPr marL="444500" lvl="1"/>
            <a:r>
              <a:rPr lang="en-US" sz="1500" dirty="0" smtClean="0">
                <a:latin typeface="Arial" panose="020B0604020202020204" pitchFamily="34" charset="0"/>
                <a:cs typeface="Arial" panose="020B0604020202020204" pitchFamily="34" charset="0"/>
              </a:rPr>
              <a:t>Section 19D gives effect to rights that are for all - able bodied and persons with </a:t>
            </a:r>
            <a:r>
              <a:rPr lang="en-US" sz="1500" u="sng" dirty="0" smtClean="0">
                <a:latin typeface="Arial" panose="020B0604020202020204" pitchFamily="34" charset="0"/>
                <a:cs typeface="Arial" panose="020B0604020202020204" pitchFamily="34" charset="0"/>
              </a:rPr>
              <a:t>any</a:t>
            </a:r>
            <a:r>
              <a:rPr lang="en-US" sz="1500" dirty="0" smtClean="0">
                <a:latin typeface="Arial" panose="020B0604020202020204" pitchFamily="34" charset="0"/>
                <a:cs typeface="Arial" panose="020B0604020202020204" pitchFamily="34" charset="0"/>
              </a:rPr>
              <a:t> form of disability-- </a:t>
            </a:r>
          </a:p>
          <a:p>
            <a:pPr marL="715963" lvl="2"/>
            <a:r>
              <a:rPr lang="en-ZA" sz="1500" dirty="0" smtClean="0">
                <a:latin typeface="Arial" panose="020B0604020202020204" pitchFamily="34" charset="0"/>
                <a:cs typeface="Arial" panose="020B0604020202020204" pitchFamily="34" charset="0"/>
              </a:rPr>
              <a:t>the right to equality (s9); 			</a:t>
            </a:r>
            <a:r>
              <a:rPr lang="en-ZA" sz="1500" dirty="0" smtClean="0">
                <a:latin typeface="Arial" panose="020B0604020202020204" pitchFamily="34" charset="0"/>
                <a:cs typeface="Arial" panose="020B0604020202020204" pitchFamily="34" charset="0"/>
                <a:sym typeface="Wingdings" panose="05000000000000000000" pitchFamily="2" charset="2"/>
              </a:rPr>
              <a:t>    </a:t>
            </a:r>
            <a:r>
              <a:rPr lang="en-ZA" sz="1500" dirty="0" smtClean="0">
                <a:latin typeface="Arial" panose="020B0604020202020204" pitchFamily="34" charset="0"/>
                <a:cs typeface="Arial" panose="020B0604020202020204" pitchFamily="34" charset="0"/>
              </a:rPr>
              <a:t>the right to human dignity (S10);</a:t>
            </a:r>
          </a:p>
          <a:p>
            <a:pPr marL="715963" lvl="2"/>
            <a:r>
              <a:rPr lang="en-ZA" sz="1500" dirty="0" smtClean="0">
                <a:latin typeface="Arial" panose="020B0604020202020204" pitchFamily="34" charset="0"/>
                <a:cs typeface="Arial" panose="020B0604020202020204" pitchFamily="34" charset="0"/>
              </a:rPr>
              <a:t>the right to freedom of expression (s16);		</a:t>
            </a:r>
            <a:r>
              <a:rPr lang="en-ZA" sz="1500" dirty="0" smtClean="0">
                <a:latin typeface="Arial" panose="020B0604020202020204" pitchFamily="34" charset="0"/>
                <a:cs typeface="Arial" panose="020B0604020202020204" pitchFamily="34" charset="0"/>
                <a:sym typeface="Wingdings" panose="05000000000000000000" pitchFamily="2" charset="2"/>
              </a:rPr>
              <a:t>    </a:t>
            </a:r>
            <a:r>
              <a:rPr lang="en-ZA" sz="1500" dirty="0" smtClean="0">
                <a:latin typeface="Arial" panose="020B0604020202020204" pitchFamily="34" charset="0"/>
                <a:cs typeface="Arial" panose="020B0604020202020204" pitchFamily="34" charset="0"/>
              </a:rPr>
              <a:t>the right to a cultural life (S30); and</a:t>
            </a:r>
          </a:p>
          <a:p>
            <a:pPr marL="715963" lvl="2"/>
            <a:r>
              <a:rPr lang="en-ZA" sz="1500" dirty="0" smtClean="0">
                <a:latin typeface="Arial" panose="020B0604020202020204" pitchFamily="34" charset="0"/>
                <a:cs typeface="Arial" panose="020B0604020202020204" pitchFamily="34" charset="0"/>
              </a:rPr>
              <a:t>the right to education (S29)</a:t>
            </a:r>
            <a:r>
              <a:rPr lang="en-US" sz="1500" dirty="0" smtClean="0">
                <a:latin typeface="Arial" panose="020B0604020202020204" pitchFamily="34" charset="0"/>
                <a:cs typeface="Arial" panose="020B0604020202020204" pitchFamily="34" charset="0"/>
              </a:rPr>
              <a:t>. </a:t>
            </a:r>
          </a:p>
          <a:p>
            <a:pPr marL="444500" lvl="1"/>
            <a:r>
              <a:rPr lang="en-US" sz="1500" dirty="0" smtClean="0">
                <a:latin typeface="Arial" panose="020B0604020202020204" pitchFamily="34" charset="0"/>
                <a:cs typeface="Arial" panose="020B0604020202020204" pitchFamily="34" charset="0"/>
              </a:rPr>
              <a:t>A court will not interpret this section to give rise to an absurd situation.</a:t>
            </a:r>
            <a:endParaRPr lang="en-GB" sz="1500" dirty="0" smtClean="0">
              <a:latin typeface="Arial" panose="020B0604020202020204" pitchFamily="34" charset="0"/>
              <a:cs typeface="Arial" panose="020B0604020202020204" pitchFamily="34" charset="0"/>
            </a:endParaRPr>
          </a:p>
          <a:p>
            <a:pPr lvl="1"/>
            <a:endParaRPr lang="en-GB" sz="15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t>25</a:t>
            </a:fld>
            <a:endParaRPr lang="en-US"/>
          </a:p>
        </p:txBody>
      </p:sp>
    </p:spTree>
    <p:extLst>
      <p:ext uri="{BB962C8B-B14F-4D97-AF65-F5344CB8AC3E}">
        <p14:creationId xmlns:p14="http://schemas.microsoft.com/office/powerpoint/2010/main" val="22202443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742" y="-12825"/>
            <a:ext cx="8543925" cy="1325563"/>
          </a:xfrm>
        </p:spPr>
        <p:txBody>
          <a:bodyPr>
            <a:normAutofit/>
          </a:bodyPr>
          <a:lstStyle/>
          <a:p>
            <a:r>
              <a:rPr lang="en-ZA" sz="2800" b="1" dirty="0" smtClean="0">
                <a:latin typeface="Arial" panose="020B0604020202020204" pitchFamily="34" charset="0"/>
                <a:cs typeface="Arial" panose="020B0604020202020204" pitchFamily="34" charset="0"/>
              </a:rPr>
              <a:t>Clause 22 – section 19D: All works</a:t>
            </a:r>
            <a:endParaRPr lang="en-GB" sz="2800" b="1" dirty="0"/>
          </a:p>
        </p:txBody>
      </p:sp>
      <p:sp>
        <p:nvSpPr>
          <p:cNvPr id="3" name="Content Placeholder 2"/>
          <p:cNvSpPr>
            <a:spLocks noGrp="1"/>
          </p:cNvSpPr>
          <p:nvPr>
            <p:ph idx="1"/>
          </p:nvPr>
        </p:nvSpPr>
        <p:spPr>
          <a:xfrm>
            <a:off x="217742" y="1433384"/>
            <a:ext cx="9634547" cy="5053914"/>
          </a:xfrm>
        </p:spPr>
        <p:txBody>
          <a:bodyPr>
            <a:noAutofit/>
          </a:bodyPr>
          <a:lstStyle/>
          <a:p>
            <a:pPr marL="0" indent="0">
              <a:buNone/>
            </a:pPr>
            <a:r>
              <a:rPr lang="en-ZA" sz="1500" b="1" dirty="0">
                <a:latin typeface="Arial" panose="020B0604020202020204" pitchFamily="34" charset="0"/>
                <a:cs typeface="Arial" panose="020B0604020202020204" pitchFamily="34" charset="0"/>
              </a:rPr>
              <a:t>Marrakesh Treaty – Article 12:</a:t>
            </a:r>
          </a:p>
          <a:p>
            <a:pPr marL="342900" indent="-342900">
              <a:buAutoNum type="arabicPeriod"/>
            </a:pPr>
            <a:r>
              <a:rPr lang="en-ZA" sz="1500" dirty="0">
                <a:latin typeface="Arial" panose="020B0604020202020204" pitchFamily="34" charset="0"/>
                <a:cs typeface="Arial" panose="020B0604020202020204" pitchFamily="34" charset="0"/>
              </a:rPr>
              <a:t>“(A) Contracting Party may implement in its national law other copyright limitations and exceptions for the benefit of beneficiary persons than are provided by this Treaty </a:t>
            </a:r>
          </a:p>
          <a:p>
            <a:pPr marL="342900" indent="-342900">
              <a:buAutoNum type="arabicPeriod"/>
            </a:pPr>
            <a:r>
              <a:rPr lang="en-ZA" sz="1500" dirty="0">
                <a:latin typeface="Arial" panose="020B0604020202020204" pitchFamily="34" charset="0"/>
                <a:cs typeface="Arial" panose="020B0604020202020204" pitchFamily="34" charset="0"/>
              </a:rPr>
              <a:t>This Treaty is without prejudice to other limitations and exceptions for persons with disabilities provided by national law</a:t>
            </a:r>
            <a:r>
              <a:rPr lang="en-ZA" sz="1500" dirty="0" smtClean="0">
                <a:latin typeface="Arial" panose="020B0604020202020204" pitchFamily="34" charset="0"/>
                <a:cs typeface="Arial" panose="020B0604020202020204" pitchFamily="34" charset="0"/>
              </a:rPr>
              <a:t>.</a:t>
            </a:r>
          </a:p>
          <a:p>
            <a:pPr marL="0" indent="0">
              <a:buNone/>
            </a:pPr>
            <a:endParaRPr lang="en-ZA" sz="1500" b="1" dirty="0">
              <a:latin typeface="Arial" panose="020B0604020202020204" pitchFamily="34" charset="0"/>
              <a:cs typeface="Arial" panose="020B0604020202020204" pitchFamily="34" charset="0"/>
            </a:endParaRPr>
          </a:p>
          <a:p>
            <a:r>
              <a:rPr lang="en-US" sz="1500" b="1" dirty="0" smtClean="0">
                <a:latin typeface="Arial" panose="020B0604020202020204" pitchFamily="34" charset="0"/>
                <a:cs typeface="Arial" panose="020B0604020202020204" pitchFamily="34" charset="0"/>
              </a:rPr>
              <a:t>All works</a:t>
            </a:r>
            <a:r>
              <a:rPr lang="en-US" sz="1500" dirty="0" smtClean="0">
                <a:latin typeface="Arial" panose="020B0604020202020204" pitchFamily="34" charset="0"/>
                <a:cs typeface="Arial" panose="020B0604020202020204" pitchFamily="34" charset="0"/>
              </a:rPr>
              <a:t>: Blind SA (Dr Samtani): The Court’s read in</a:t>
            </a:r>
            <a:r>
              <a:rPr lang="en-ZA" sz="1500" dirty="0" smtClean="0">
                <a:latin typeface="Arial" panose="020B0604020202020204" pitchFamily="34" charset="0"/>
                <a:cs typeface="Arial" panose="020B0604020202020204" pitchFamily="34" charset="0"/>
              </a:rPr>
              <a:t> does not function as a ceiling.</a:t>
            </a:r>
            <a:r>
              <a:rPr lang="en-ZA" sz="1500" dirty="0" smtClean="0">
                <a:solidFill>
                  <a:srgbClr val="00B050"/>
                </a:solidFill>
                <a:latin typeface="Arial" panose="020B0604020202020204" pitchFamily="34" charset="0"/>
                <a:cs typeface="Arial" panose="020B0604020202020204" pitchFamily="34" charset="0"/>
              </a:rPr>
              <a:t> </a:t>
            </a:r>
            <a:endParaRPr lang="en-ZA" sz="1500" dirty="0" smtClean="0">
              <a:latin typeface="Arial" panose="020B0604020202020204" pitchFamily="34" charset="0"/>
              <a:cs typeface="Arial" panose="020B0604020202020204" pitchFamily="34" charset="0"/>
            </a:endParaRPr>
          </a:p>
          <a:p>
            <a:pPr lvl="1"/>
            <a:r>
              <a:rPr lang="en-ZA" sz="1500" dirty="0" smtClean="0">
                <a:latin typeface="Arial" panose="020B0604020202020204" pitchFamily="34" charset="0"/>
                <a:cs typeface="Arial" panose="020B0604020202020204" pitchFamily="34" charset="0"/>
              </a:rPr>
              <a:t>Section 19D must provide for all works, and not just literary works. The court was limited to the facts before it and thus read in a definition for “literary works” </a:t>
            </a:r>
            <a:r>
              <a:rPr lang="en-ZA" sz="1500" dirty="0" smtClean="0">
                <a:latin typeface="Arial" panose="020B0604020202020204" pitchFamily="34" charset="0"/>
                <a:cs typeface="Arial" panose="020B0604020202020204" pitchFamily="34" charset="0"/>
                <a:sym typeface="Wingdings" panose="05000000000000000000" pitchFamily="2" charset="2"/>
              </a:rPr>
              <a:t></a:t>
            </a:r>
            <a:r>
              <a:rPr lang="en-ZA" sz="1500" dirty="0" smtClean="0">
                <a:latin typeface="Arial" panose="020B0604020202020204" pitchFamily="34" charset="0"/>
                <a:cs typeface="Arial" panose="020B0604020202020204" pitchFamily="34" charset="0"/>
              </a:rPr>
              <a:t> but that definition already exists in the Act. </a:t>
            </a:r>
          </a:p>
          <a:p>
            <a:pPr lvl="1"/>
            <a:r>
              <a:rPr lang="en-ZA" sz="1500" dirty="0" smtClean="0">
                <a:latin typeface="Arial" panose="020B0604020202020204" pitchFamily="34" charset="0"/>
                <a:cs typeface="Arial" panose="020B0604020202020204" pitchFamily="34" charset="0"/>
              </a:rPr>
              <a:t>The challenge exists on ALL works – e.g. what is sheet music?</a:t>
            </a:r>
          </a:p>
          <a:p>
            <a:pPr lvl="2"/>
            <a:r>
              <a:rPr lang="en-ZA" sz="1500" dirty="0" smtClean="0">
                <a:latin typeface="Arial" panose="020B0604020202020204" pitchFamily="34" charset="0"/>
                <a:cs typeface="Arial" panose="020B0604020202020204" pitchFamily="34" charset="0"/>
              </a:rPr>
              <a:t>‘literary work’?: it is often published in the form of a book. However, the Act does not include it as an explicit example </a:t>
            </a:r>
          </a:p>
          <a:p>
            <a:pPr lvl="2"/>
            <a:r>
              <a:rPr lang="en-ZA" sz="1500" dirty="0" smtClean="0">
                <a:latin typeface="Arial" panose="020B0604020202020204" pitchFamily="34" charset="0"/>
                <a:cs typeface="Arial" panose="020B0604020202020204" pitchFamily="34" charset="0"/>
              </a:rPr>
              <a:t>“musical works”? A work consisting of music, exclusive of any </a:t>
            </a:r>
            <a:r>
              <a:rPr lang="en-ZA" sz="1500" u="sng" dirty="0" smtClean="0">
                <a:latin typeface="Arial" panose="020B0604020202020204" pitchFamily="34" charset="0"/>
                <a:cs typeface="Arial" panose="020B0604020202020204" pitchFamily="34" charset="0"/>
              </a:rPr>
              <a:t>words</a:t>
            </a:r>
            <a:r>
              <a:rPr lang="en-ZA" sz="1500" dirty="0" smtClean="0">
                <a:latin typeface="Arial" panose="020B0604020202020204" pitchFamily="34" charset="0"/>
                <a:cs typeface="Arial" panose="020B0604020202020204" pitchFamily="34" charset="0"/>
              </a:rPr>
              <a:t> or </a:t>
            </a:r>
            <a:r>
              <a:rPr lang="en-ZA" sz="1500" u="sng" dirty="0" smtClean="0">
                <a:latin typeface="Arial" panose="020B0604020202020204" pitchFamily="34" charset="0"/>
                <a:cs typeface="Arial" panose="020B0604020202020204" pitchFamily="34" charset="0"/>
              </a:rPr>
              <a:t>action</a:t>
            </a:r>
            <a:r>
              <a:rPr lang="en-ZA" sz="1500" dirty="0" smtClean="0">
                <a:latin typeface="Arial" panose="020B0604020202020204" pitchFamily="34" charset="0"/>
                <a:cs typeface="Arial" panose="020B0604020202020204" pitchFamily="34" charset="0"/>
              </a:rPr>
              <a:t> (NB – not excluding </a:t>
            </a:r>
            <a:r>
              <a:rPr lang="en-ZA" sz="1500" u="sng" dirty="0" smtClean="0">
                <a:latin typeface="Arial" panose="020B0604020202020204" pitchFamily="34" charset="0"/>
                <a:cs typeface="Arial" panose="020B0604020202020204" pitchFamily="34" charset="0"/>
              </a:rPr>
              <a:t>notes</a:t>
            </a:r>
            <a:r>
              <a:rPr lang="en-ZA" sz="1500" dirty="0" smtClean="0">
                <a:latin typeface="Arial" panose="020B0604020202020204" pitchFamily="34" charset="0"/>
                <a:cs typeface="Arial" panose="020B0604020202020204" pitchFamily="34" charset="0"/>
              </a:rPr>
              <a:t>) intended to be sung, spoken or performed with the music </a:t>
            </a:r>
          </a:p>
          <a:p>
            <a:pPr lvl="2"/>
            <a:r>
              <a:rPr lang="en-ZA" sz="1500" dirty="0" smtClean="0">
                <a:latin typeface="Arial" panose="020B0604020202020204" pitchFamily="34" charset="0"/>
                <a:cs typeface="Arial" panose="020B0604020202020204" pitchFamily="34" charset="0"/>
              </a:rPr>
              <a:t>“sound recordings</a:t>
            </a:r>
            <a:r>
              <a:rPr lang="en-ZA" sz="1500" dirty="0">
                <a:latin typeface="Arial" panose="020B0604020202020204" pitchFamily="34" charset="0"/>
                <a:cs typeface="Arial" panose="020B0604020202020204" pitchFamily="34" charset="0"/>
              </a:rPr>
              <a:t>”? </a:t>
            </a:r>
            <a:r>
              <a:rPr lang="en-ZA" sz="1500" dirty="0" smtClean="0">
                <a:latin typeface="Arial" panose="020B0604020202020204" pitchFamily="34" charset="0"/>
                <a:cs typeface="Arial" panose="020B0604020202020204" pitchFamily="34" charset="0"/>
              </a:rPr>
              <a:t>Any </a:t>
            </a:r>
            <a:r>
              <a:rPr lang="en-ZA" sz="1500" dirty="0">
                <a:latin typeface="Arial" panose="020B0604020202020204" pitchFamily="34" charset="0"/>
                <a:cs typeface="Arial" panose="020B0604020202020204" pitchFamily="34" charset="0"/>
              </a:rPr>
              <a:t>fixation or storage of </a:t>
            </a:r>
            <a:r>
              <a:rPr lang="en-ZA" sz="1500" dirty="0" smtClean="0">
                <a:latin typeface="Arial" panose="020B0604020202020204" pitchFamily="34" charset="0"/>
                <a:cs typeface="Arial" panose="020B0604020202020204" pitchFamily="34" charset="0"/>
              </a:rPr>
              <a:t>….data or </a:t>
            </a:r>
            <a:r>
              <a:rPr lang="en-ZA" sz="1500" dirty="0">
                <a:latin typeface="Arial" panose="020B0604020202020204" pitchFamily="34" charset="0"/>
                <a:cs typeface="Arial" panose="020B0604020202020204" pitchFamily="34" charset="0"/>
              </a:rPr>
              <a:t>signals representing </a:t>
            </a:r>
            <a:r>
              <a:rPr lang="en-ZA" sz="1500" dirty="0" smtClean="0">
                <a:latin typeface="Arial" panose="020B0604020202020204" pitchFamily="34" charset="0"/>
                <a:cs typeface="Arial" panose="020B0604020202020204" pitchFamily="34" charset="0"/>
              </a:rPr>
              <a:t>sounds”</a:t>
            </a:r>
          </a:p>
          <a:p>
            <a:pPr lvl="1"/>
            <a:r>
              <a:rPr lang="en-US" sz="1500" dirty="0">
                <a:latin typeface="Arial" panose="020B0604020202020204" pitchFamily="34" charset="0"/>
                <a:cs typeface="Arial" panose="020B0604020202020204" pitchFamily="34" charset="0"/>
              </a:rPr>
              <a:t>Blind SA (Dr Samtani</a:t>
            </a:r>
            <a:r>
              <a:rPr lang="en-US" sz="1500" dirty="0" smtClean="0">
                <a:latin typeface="Arial" panose="020B0604020202020204" pitchFamily="34" charset="0"/>
                <a:cs typeface="Arial" panose="020B0604020202020204" pitchFamily="34" charset="0"/>
              </a:rPr>
              <a:t>): </a:t>
            </a:r>
            <a:r>
              <a:rPr lang="en-ZA" sz="1500" dirty="0" smtClean="0">
                <a:latin typeface="Arial" panose="020B0604020202020204" pitchFamily="34" charset="0"/>
                <a:cs typeface="Arial" panose="020B0604020202020204" pitchFamily="34" charset="0"/>
              </a:rPr>
              <a:t>If this is limited to literary works, a blind musician may still be unable to access a format of sheet music that contains graphical musical notations without permission from the rights holder, excluding them entirely from participating in cultural life. </a:t>
            </a:r>
            <a:endParaRPr lang="en-GB" sz="1500" dirty="0" smtClean="0">
              <a:solidFill>
                <a:srgbClr val="00B050"/>
              </a:solidFill>
              <a:latin typeface="Arial" panose="020B0604020202020204" pitchFamily="34" charset="0"/>
              <a:cs typeface="Arial" panose="020B0604020202020204" pitchFamily="34" charset="0"/>
            </a:endParaRPr>
          </a:p>
          <a:p>
            <a:pPr lvl="1"/>
            <a:endParaRPr lang="en-GB" sz="1500" dirty="0" smtClean="0">
              <a:latin typeface="Arial" panose="020B0604020202020204" pitchFamily="34" charset="0"/>
              <a:cs typeface="Arial" panose="020B0604020202020204" pitchFamily="34" charset="0"/>
            </a:endParaRPr>
          </a:p>
          <a:p>
            <a:pPr lvl="1"/>
            <a:endParaRPr lang="en-GB" sz="15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t>26</a:t>
            </a:fld>
            <a:endParaRPr lang="en-US"/>
          </a:p>
        </p:txBody>
      </p:sp>
    </p:spTree>
    <p:extLst>
      <p:ext uri="{BB962C8B-B14F-4D97-AF65-F5344CB8AC3E}">
        <p14:creationId xmlns:p14="http://schemas.microsoft.com/office/powerpoint/2010/main" val="2330581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652" y="299924"/>
            <a:ext cx="8543925" cy="1325563"/>
          </a:xfrm>
        </p:spPr>
        <p:txBody>
          <a:bodyPr>
            <a:noAutofit/>
          </a:bodyPr>
          <a:lstStyle/>
          <a:p>
            <a:r>
              <a:rPr lang="en-US" sz="3200" b="1" dirty="0" smtClean="0">
                <a:latin typeface="Arial" panose="020B0604020202020204" pitchFamily="34" charset="0"/>
                <a:cs typeface="Arial" panose="020B0604020202020204" pitchFamily="34" charset="0"/>
              </a:rPr>
              <a:t>Section 19D: </a:t>
            </a:r>
            <a:r>
              <a:rPr lang="en-ZA" sz="3200" b="1" dirty="0">
                <a:latin typeface="Arial" panose="020B0604020202020204" pitchFamily="34" charset="0"/>
                <a:cs typeface="Arial" panose="020B0604020202020204" pitchFamily="34" charset="0"/>
              </a:rPr>
              <a:t>Blind SA v Minister of Trade, Industry and Competition </a:t>
            </a:r>
            <a:r>
              <a:rPr lang="en-ZA" sz="3200" b="1" dirty="0" err="1">
                <a:latin typeface="Arial" panose="020B0604020202020204" pitchFamily="34" charset="0"/>
                <a:cs typeface="Arial" panose="020B0604020202020204" pitchFamily="34" charset="0"/>
              </a:rPr>
              <a:t>ao</a:t>
            </a:r>
            <a:r>
              <a:rPr lang="en-ZA" sz="3200" b="1" dirty="0">
                <a:latin typeface="Arial" panose="020B0604020202020204" pitchFamily="34" charset="0"/>
                <a:cs typeface="Arial" panose="020B0604020202020204" pitchFamily="34" charset="0"/>
              </a:rPr>
              <a:t/>
            </a:r>
            <a:br>
              <a:rPr lang="en-ZA" sz="3200" b="1" dirty="0">
                <a:latin typeface="Arial" panose="020B0604020202020204" pitchFamily="34" charset="0"/>
                <a:cs typeface="Arial" panose="020B0604020202020204" pitchFamily="34" charset="0"/>
              </a:rPr>
            </a:br>
            <a:endParaRPr lang="en-GB"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446414"/>
            <a:ext cx="9609513" cy="5411586"/>
          </a:xfrm>
        </p:spPr>
        <p:txBody>
          <a:bodyPr>
            <a:normAutofit fontScale="70000" lnSpcReduction="20000"/>
          </a:bodyPr>
          <a:lstStyle/>
          <a:p>
            <a:pPr algn="just"/>
            <a:r>
              <a:rPr lang="en-ZA" dirty="0" smtClean="0">
                <a:latin typeface="Arial" panose="020B0604020202020204" pitchFamily="34" charset="0"/>
                <a:cs typeface="Arial" panose="020B0604020202020204" pitchFamily="34" charset="0"/>
              </a:rPr>
              <a:t>Challenge by Blind SA: The Act unjustifiably </a:t>
            </a:r>
            <a:r>
              <a:rPr lang="en-ZA" dirty="0">
                <a:latin typeface="Arial" panose="020B0604020202020204" pitchFamily="34" charset="0"/>
                <a:cs typeface="Arial" panose="020B0604020202020204" pitchFamily="34" charset="0"/>
              </a:rPr>
              <a:t>limits the rights of persons with visual and print disabilities. </a:t>
            </a:r>
            <a:endParaRPr lang="en-ZA" dirty="0" smtClean="0">
              <a:latin typeface="Arial" panose="020B0604020202020204" pitchFamily="34" charset="0"/>
              <a:cs typeface="Arial" panose="020B0604020202020204" pitchFamily="34" charset="0"/>
            </a:endParaRPr>
          </a:p>
          <a:p>
            <a:pPr algn="just"/>
            <a:r>
              <a:rPr lang="en-ZA" dirty="0" smtClean="0">
                <a:latin typeface="Arial" panose="020B0604020202020204" pitchFamily="34" charset="0"/>
                <a:cs typeface="Arial" panose="020B0604020202020204" pitchFamily="34" charset="0"/>
              </a:rPr>
              <a:t>High Court: The Act is unconstitutional </a:t>
            </a:r>
            <a:r>
              <a:rPr lang="en-ZA" dirty="0">
                <a:latin typeface="Arial" panose="020B0604020202020204" pitchFamily="34" charset="0"/>
                <a:cs typeface="Arial" panose="020B0604020202020204" pitchFamily="34" charset="0"/>
              </a:rPr>
              <a:t>to the extent that it fails to make provision for exceptions that would enable, through the conversion of works, access to such works by persons with visual and print </a:t>
            </a:r>
            <a:r>
              <a:rPr lang="en-ZA" dirty="0" smtClean="0">
                <a:latin typeface="Arial" panose="020B0604020202020204" pitchFamily="34" charset="0"/>
                <a:cs typeface="Arial" panose="020B0604020202020204" pitchFamily="34" charset="0"/>
              </a:rPr>
              <a:t>disabilities.</a:t>
            </a:r>
          </a:p>
          <a:p>
            <a:pPr algn="just"/>
            <a:r>
              <a:rPr lang="en-ZA" dirty="0" smtClean="0">
                <a:latin typeface="Arial" panose="020B0604020202020204" pitchFamily="34" charset="0"/>
                <a:cs typeface="Arial" panose="020B0604020202020204" pitchFamily="34" charset="0"/>
              </a:rPr>
              <a:t>Constitutional Court: The requirement of authorisation is infringing on the right to equality (s9), the right </a:t>
            </a:r>
            <a:r>
              <a:rPr lang="en-ZA" dirty="0">
                <a:latin typeface="Arial" panose="020B0604020202020204" pitchFamily="34" charset="0"/>
                <a:cs typeface="Arial" panose="020B0604020202020204" pitchFamily="34" charset="0"/>
              </a:rPr>
              <a:t>to human </a:t>
            </a:r>
            <a:r>
              <a:rPr lang="en-ZA" dirty="0" smtClean="0">
                <a:latin typeface="Arial" panose="020B0604020202020204" pitchFamily="34" charset="0"/>
                <a:cs typeface="Arial" panose="020B0604020202020204" pitchFamily="34" charset="0"/>
              </a:rPr>
              <a:t>dignity (S10), </a:t>
            </a:r>
            <a:r>
              <a:rPr lang="en-ZA" dirty="0">
                <a:latin typeface="Arial" panose="020B0604020202020204" pitchFamily="34" charset="0"/>
                <a:cs typeface="Arial" panose="020B0604020202020204" pitchFamily="34" charset="0"/>
              </a:rPr>
              <a:t>freedom of expression </a:t>
            </a:r>
            <a:r>
              <a:rPr lang="en-ZA" dirty="0" smtClean="0">
                <a:latin typeface="Arial" panose="020B0604020202020204" pitchFamily="34" charset="0"/>
                <a:cs typeface="Arial" panose="020B0604020202020204" pitchFamily="34" charset="0"/>
              </a:rPr>
              <a:t>(s16) and </a:t>
            </a:r>
            <a:r>
              <a:rPr lang="en-ZA" dirty="0">
                <a:latin typeface="Arial" panose="020B0604020202020204" pitchFamily="34" charset="0"/>
                <a:cs typeface="Arial" panose="020B0604020202020204" pitchFamily="34" charset="0"/>
              </a:rPr>
              <a:t>cultural </a:t>
            </a:r>
            <a:r>
              <a:rPr lang="en-ZA" dirty="0" smtClean="0">
                <a:latin typeface="Arial" panose="020B0604020202020204" pitchFamily="34" charset="0"/>
                <a:cs typeface="Arial" panose="020B0604020202020204" pitchFamily="34" charset="0"/>
              </a:rPr>
              <a:t>life (S30). No justification could be given for imposing this limitation on the right to education (S29) and thus the limitation is unjustified.</a:t>
            </a:r>
          </a:p>
          <a:p>
            <a:pPr lvl="1" algn="just"/>
            <a:r>
              <a:rPr lang="en-ZA" sz="2600" dirty="0" smtClean="0">
                <a:latin typeface="Arial" panose="020B0604020202020204" pitchFamily="34" charset="0"/>
                <a:cs typeface="Arial" panose="020B0604020202020204" pitchFamily="34" charset="0"/>
              </a:rPr>
              <a:t>Disagreed with the amicus curiae – section </a:t>
            </a:r>
            <a:r>
              <a:rPr lang="en-ZA" sz="2600" dirty="0">
                <a:latin typeface="Arial" panose="020B0604020202020204" pitchFamily="34" charset="0"/>
                <a:cs typeface="Arial" panose="020B0604020202020204" pitchFamily="34" charset="0"/>
              </a:rPr>
              <a:t>13 of the Copyright </a:t>
            </a:r>
            <a:r>
              <a:rPr lang="en-ZA" sz="2600" dirty="0" smtClean="0">
                <a:latin typeface="Arial" panose="020B0604020202020204" pitchFamily="34" charset="0"/>
                <a:cs typeface="Arial" panose="020B0604020202020204" pitchFamily="34" charset="0"/>
              </a:rPr>
              <a:t>Act (regulations) cannot </a:t>
            </a:r>
            <a:r>
              <a:rPr lang="en-ZA" sz="2600" dirty="0">
                <a:latin typeface="Arial" panose="020B0604020202020204" pitchFamily="34" charset="0"/>
                <a:cs typeface="Arial" panose="020B0604020202020204" pitchFamily="34" charset="0"/>
              </a:rPr>
              <a:t>adequately serve to cure the constitutional invalidity of the Copyright Act </a:t>
            </a:r>
            <a:r>
              <a:rPr lang="en-ZA" sz="2600" dirty="0" smtClean="0">
                <a:latin typeface="Arial" panose="020B0604020202020204" pitchFamily="34" charset="0"/>
                <a:cs typeface="Arial" panose="020B0604020202020204" pitchFamily="34" charset="0"/>
              </a:rPr>
              <a:t>as accessible format copies may require adaptation.</a:t>
            </a:r>
          </a:p>
          <a:p>
            <a:pPr algn="just"/>
            <a:r>
              <a:rPr lang="en-ZA" dirty="0" smtClean="0">
                <a:latin typeface="Arial" panose="020B0604020202020204" pitchFamily="34" charset="0"/>
                <a:cs typeface="Arial" panose="020B0604020202020204" pitchFamily="34" charset="0"/>
              </a:rPr>
              <a:t>Remedy: The </a:t>
            </a:r>
            <a:r>
              <a:rPr lang="en-ZA" dirty="0">
                <a:latin typeface="Arial" panose="020B0604020202020204" pitchFamily="34" charset="0"/>
                <a:cs typeface="Arial" panose="020B0604020202020204" pitchFamily="34" charset="0"/>
              </a:rPr>
              <a:t>comprehensive adoption of section 19D of the Copyright Amendment Bill cannot be ordered as interim relief, as the section covers grounds beyond the challenge established by the </a:t>
            </a:r>
            <a:r>
              <a:rPr lang="en-ZA" dirty="0" smtClean="0">
                <a:latin typeface="Arial" panose="020B0604020202020204" pitchFamily="34" charset="0"/>
                <a:cs typeface="Arial" panose="020B0604020202020204" pitchFamily="34" charset="0"/>
              </a:rPr>
              <a:t>applicant.</a:t>
            </a:r>
          </a:p>
          <a:p>
            <a:pPr lvl="1" algn="just"/>
            <a:r>
              <a:rPr lang="en-ZA" dirty="0" smtClean="0">
                <a:latin typeface="Arial" panose="020B0604020202020204" pitchFamily="34" charset="0"/>
                <a:cs typeface="Arial" panose="020B0604020202020204" pitchFamily="34" charset="0"/>
              </a:rPr>
              <a:t>The Court did NOT find that section 19D is not fit for purpose (generally) as was suggested by some presenters – the section was not suitable to use in the Court’s order as the Court could only make a finding iro visual and print disabilities.</a:t>
            </a:r>
          </a:p>
          <a:p>
            <a:pPr lvl="1" algn="just"/>
            <a:r>
              <a:rPr lang="en-ZA" dirty="0" smtClean="0">
                <a:latin typeface="Arial" panose="020B0604020202020204" pitchFamily="34" charset="0"/>
                <a:cs typeface="Arial" panose="020B0604020202020204" pitchFamily="34" charset="0"/>
              </a:rPr>
              <a:t>The Court did provide a read-in (section 13A) – our office compared this read in with section 19D. We also consulted with experts from Blind SA and Section 27 to ensure that we understand the read in correctly.</a:t>
            </a:r>
            <a:endParaRPr lang="en-ZA" dirty="0">
              <a:latin typeface="Arial" panose="020B0604020202020204" pitchFamily="34" charset="0"/>
              <a:cs typeface="Arial" panose="020B0604020202020204" pitchFamily="34" charset="0"/>
            </a:endParaRPr>
          </a:p>
          <a:p>
            <a:pPr marL="0" indent="0" algn="just">
              <a:buNone/>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t>27</a:t>
            </a:fld>
            <a:endParaRPr lang="en-US"/>
          </a:p>
        </p:txBody>
      </p:sp>
    </p:spTree>
    <p:extLst>
      <p:ext uri="{BB962C8B-B14F-4D97-AF65-F5344CB8AC3E}">
        <p14:creationId xmlns:p14="http://schemas.microsoft.com/office/powerpoint/2010/main" val="31154448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005" y="-117645"/>
            <a:ext cx="8543925" cy="1325563"/>
          </a:xfrm>
        </p:spPr>
        <p:txBody>
          <a:bodyPr>
            <a:normAutofit/>
          </a:bodyPr>
          <a:lstStyle/>
          <a:p>
            <a:r>
              <a:rPr lang="en-US" sz="3200" b="1" dirty="0" smtClean="0">
                <a:latin typeface="+mn-lt"/>
              </a:rPr>
              <a:t>Section 19D: Changes required because of Blind SA judgment – Copyright AB (1)</a:t>
            </a:r>
            <a:endParaRPr lang="en-GB" sz="3200" b="1" dirty="0">
              <a:latin typeface="+mn-lt"/>
            </a:endParaRPr>
          </a:p>
        </p:txBody>
      </p:sp>
      <p:sp>
        <p:nvSpPr>
          <p:cNvPr id="3" name="Content Placeholder 2"/>
          <p:cNvSpPr>
            <a:spLocks noGrp="1"/>
          </p:cNvSpPr>
          <p:nvPr>
            <p:ph idx="1"/>
          </p:nvPr>
        </p:nvSpPr>
        <p:spPr>
          <a:xfrm>
            <a:off x="133005" y="1207918"/>
            <a:ext cx="9559636" cy="5650082"/>
          </a:xfrm>
        </p:spPr>
        <p:txBody>
          <a:bodyPr>
            <a:normAutofit/>
          </a:bodyPr>
          <a:lstStyle/>
          <a:p>
            <a:pPr marL="0" indent="0">
              <a:buNone/>
            </a:pPr>
            <a:r>
              <a:rPr lang="en-US" sz="2400" b="1" dirty="0" smtClean="0">
                <a:latin typeface="Arial" panose="020B0604020202020204" pitchFamily="34" charset="0"/>
                <a:cs typeface="Arial" panose="020B0604020202020204" pitchFamily="34" charset="0"/>
              </a:rPr>
              <a:t>Definitions</a:t>
            </a:r>
          </a:p>
          <a:p>
            <a:r>
              <a:rPr lang="en-US" sz="2400" dirty="0" smtClean="0">
                <a:latin typeface="Arial" panose="020B0604020202020204" pitchFamily="34" charset="0"/>
                <a:cs typeface="Arial" panose="020B0604020202020204" pitchFamily="34" charset="0"/>
              </a:rPr>
              <a:t>Blind </a:t>
            </a:r>
            <a:r>
              <a:rPr lang="en-US" sz="2400" dirty="0">
                <a:latin typeface="Arial" panose="020B0604020202020204" pitchFamily="34" charset="0"/>
                <a:cs typeface="Arial" panose="020B0604020202020204" pitchFamily="34" charset="0"/>
              </a:rPr>
              <a:t>SA: </a:t>
            </a:r>
            <a:r>
              <a:rPr lang="en-ZA" sz="2400" dirty="0" smtClean="0">
                <a:latin typeface="Arial" panose="020B0604020202020204" pitchFamily="34" charset="0"/>
                <a:cs typeface="Arial" panose="020B0604020202020204" pitchFamily="34" charset="0"/>
              </a:rPr>
              <a:t>The Bill’s </a:t>
            </a:r>
            <a:r>
              <a:rPr lang="en-ZA" sz="2400" dirty="0">
                <a:latin typeface="Arial" panose="020B0604020202020204" pitchFamily="34" charset="0"/>
                <a:cs typeface="Arial" panose="020B0604020202020204" pitchFamily="34" charset="0"/>
              </a:rPr>
              <a:t>definitions of ‘accessible format copy’ and ‘person with a disability’ are </a:t>
            </a:r>
            <a:r>
              <a:rPr lang="en-ZA" sz="2400" dirty="0" smtClean="0">
                <a:latin typeface="Arial" panose="020B0604020202020204" pitchFamily="34" charset="0"/>
                <a:cs typeface="Arial" panose="020B0604020202020204" pitchFamily="34" charset="0"/>
              </a:rPr>
              <a:t>constitutional </a:t>
            </a:r>
            <a:r>
              <a:rPr lang="en-ZA" sz="2400" dirty="0" smtClean="0">
                <a:solidFill>
                  <a:srgbClr val="00B050"/>
                </a:solidFill>
                <a:latin typeface="Arial" panose="020B0604020202020204" pitchFamily="34" charset="0"/>
                <a:cs typeface="Arial" panose="020B0604020202020204" pitchFamily="34" charset="0"/>
              </a:rPr>
              <a:t>– No change required</a:t>
            </a:r>
          </a:p>
          <a:p>
            <a:r>
              <a:rPr lang="en-ZA" sz="2400" dirty="0" smtClean="0">
                <a:latin typeface="Arial" panose="020B0604020202020204" pitchFamily="34" charset="0"/>
                <a:cs typeface="Arial" panose="020B0604020202020204" pitchFamily="34" charset="0"/>
              </a:rPr>
              <a:t>Blind SA: The definition of </a:t>
            </a:r>
            <a:r>
              <a:rPr lang="en-ZA" sz="2400" dirty="0">
                <a:latin typeface="Arial" panose="020B0604020202020204" pitchFamily="34" charset="0"/>
                <a:cs typeface="Arial" panose="020B0604020202020204" pitchFamily="34" charset="0"/>
              </a:rPr>
              <a:t>‘authorized entity’ </a:t>
            </a:r>
            <a:r>
              <a:rPr lang="en-ZA" sz="2400" dirty="0" smtClean="0">
                <a:latin typeface="Arial" panose="020B0604020202020204" pitchFamily="34" charset="0"/>
                <a:cs typeface="Arial" panose="020B0604020202020204" pitchFamily="34" charset="0"/>
              </a:rPr>
              <a:t>is narrower than the Marrakesh treaty</a:t>
            </a:r>
          </a:p>
          <a:p>
            <a:pPr lvl="1"/>
            <a:r>
              <a:rPr lang="en-ZA" sz="2000" dirty="0" smtClean="0">
                <a:latin typeface="Arial" panose="020B0604020202020204" pitchFamily="34" charset="0"/>
                <a:cs typeface="Arial" panose="020B0604020202020204" pitchFamily="34" charset="0"/>
              </a:rPr>
              <a:t>Comparing with the Constitutional Court’s read in, it seems that paragraphs </a:t>
            </a:r>
            <a:r>
              <a:rPr lang="en-ZA" sz="2000" i="1" dirty="0" smtClean="0">
                <a:latin typeface="Arial" panose="020B0604020202020204" pitchFamily="34" charset="0"/>
                <a:cs typeface="Arial" panose="020B0604020202020204" pitchFamily="34" charset="0"/>
              </a:rPr>
              <a:t>(a)</a:t>
            </a:r>
            <a:r>
              <a:rPr lang="en-ZA" sz="2000" dirty="0" smtClean="0">
                <a:latin typeface="Arial" panose="020B0604020202020204" pitchFamily="34" charset="0"/>
                <a:cs typeface="Arial" panose="020B0604020202020204" pitchFamily="34" charset="0"/>
              </a:rPr>
              <a:t> and </a:t>
            </a:r>
            <a:r>
              <a:rPr lang="en-ZA" sz="2000" i="1" dirty="0" smtClean="0">
                <a:latin typeface="Arial" panose="020B0604020202020204" pitchFamily="34" charset="0"/>
                <a:cs typeface="Arial" panose="020B0604020202020204" pitchFamily="34" charset="0"/>
              </a:rPr>
              <a:t>(b) </a:t>
            </a:r>
            <a:r>
              <a:rPr lang="en-ZA" sz="2000" dirty="0" smtClean="0">
                <a:latin typeface="Arial" panose="020B0604020202020204" pitchFamily="34" charset="0"/>
                <a:cs typeface="Arial" panose="020B0604020202020204" pitchFamily="34" charset="0"/>
              </a:rPr>
              <a:t>of the definition do cover everything. For clarity, we suggest the following amendments to paragraph </a:t>
            </a:r>
            <a:r>
              <a:rPr lang="en-ZA" sz="2000" i="1" dirty="0" smtClean="0">
                <a:latin typeface="Arial" panose="020B0604020202020204" pitchFamily="34" charset="0"/>
                <a:cs typeface="Arial" panose="020B0604020202020204" pitchFamily="34" charset="0"/>
              </a:rPr>
              <a:t>(b</a:t>
            </a:r>
            <a:r>
              <a:rPr lang="en-ZA" sz="2000" dirty="0" smtClean="0">
                <a:latin typeface="Arial" panose="020B0604020202020204" pitchFamily="34" charset="0"/>
                <a:cs typeface="Arial" panose="020B0604020202020204" pitchFamily="34" charset="0"/>
              </a:rPr>
              <a:t>):</a:t>
            </a:r>
          </a:p>
          <a:p>
            <a:pPr marL="457200" lvl="1" indent="0">
              <a:buNone/>
            </a:pPr>
            <a:r>
              <a:rPr lang="en-ZA" sz="2000" dirty="0" smtClean="0">
                <a:solidFill>
                  <a:schemeClr val="accent2">
                    <a:lumMod val="75000"/>
                  </a:schemeClr>
                </a:solidFill>
                <a:latin typeface="Arial" panose="020B0604020202020204" pitchFamily="34" charset="0"/>
                <a:cs typeface="Arial" panose="020B0604020202020204" pitchFamily="34" charset="0"/>
              </a:rPr>
              <a:t>“</a:t>
            </a:r>
            <a:r>
              <a:rPr lang="en-ZA" sz="2000" i="1" dirty="0" smtClean="0">
                <a:solidFill>
                  <a:schemeClr val="accent2">
                    <a:lumMod val="75000"/>
                  </a:schemeClr>
                </a:solidFill>
                <a:latin typeface="Arial" panose="020B0604020202020204" pitchFamily="34" charset="0"/>
                <a:cs typeface="Arial" panose="020B0604020202020204" pitchFamily="34" charset="0"/>
              </a:rPr>
              <a:t>(b) </a:t>
            </a:r>
            <a:r>
              <a:rPr lang="en-ZA" sz="2000" u="sng" dirty="0" smtClean="0">
                <a:solidFill>
                  <a:schemeClr val="accent2">
                    <a:lumMod val="75000"/>
                  </a:schemeClr>
                </a:solidFill>
                <a:latin typeface="Arial" panose="020B0604020202020204" pitchFamily="34" charset="0"/>
                <a:cs typeface="Arial" panose="020B0604020202020204" pitchFamily="34" charset="0"/>
              </a:rPr>
              <a:t>an </a:t>
            </a:r>
            <a:r>
              <a:rPr lang="en-ZA" sz="2000" u="sng" dirty="0">
                <a:solidFill>
                  <a:schemeClr val="accent2">
                    <a:lumMod val="75000"/>
                  </a:schemeClr>
                </a:solidFill>
                <a:latin typeface="Arial" panose="020B0604020202020204" pitchFamily="34" charset="0"/>
                <a:cs typeface="Arial" panose="020B0604020202020204" pitchFamily="34" charset="0"/>
              </a:rPr>
              <a:t>entity, including</a:t>
            </a:r>
            <a:r>
              <a:rPr lang="en-ZA" sz="2000" dirty="0">
                <a:solidFill>
                  <a:schemeClr val="accent2">
                    <a:lumMod val="75000"/>
                  </a:schemeClr>
                </a:solidFill>
                <a:latin typeface="Arial" panose="020B0604020202020204" pitchFamily="34" charset="0"/>
                <a:cs typeface="Arial" panose="020B0604020202020204" pitchFamily="34" charset="0"/>
              </a:rPr>
              <a:t> </a:t>
            </a:r>
            <a:r>
              <a:rPr lang="en-ZA" sz="2000" dirty="0">
                <a:latin typeface="Arial" panose="020B0604020202020204" pitchFamily="34" charset="0"/>
                <a:cs typeface="Arial" panose="020B0604020202020204" pitchFamily="34" charset="0"/>
              </a:rPr>
              <a:t>a government institution or non-profit organization</a:t>
            </a:r>
            <a:r>
              <a:rPr lang="en-ZA" sz="2000" u="sng" dirty="0">
                <a:solidFill>
                  <a:schemeClr val="accent2">
                    <a:lumMod val="75000"/>
                  </a:schemeClr>
                </a:solidFill>
                <a:latin typeface="Arial" panose="020B0604020202020204" pitchFamily="34" charset="0"/>
                <a:cs typeface="Arial" panose="020B0604020202020204" pitchFamily="34" charset="0"/>
              </a:rPr>
              <a:t>, </a:t>
            </a:r>
            <a:r>
              <a:rPr lang="en-ZA" sz="2000" dirty="0">
                <a:latin typeface="Arial" panose="020B0604020202020204" pitchFamily="34" charset="0"/>
                <a:cs typeface="Arial" panose="020B0604020202020204" pitchFamily="34" charset="0"/>
              </a:rPr>
              <a:t>that provides education, instructional training, adaptive reading or information access to persons with a disability </a:t>
            </a:r>
            <a:r>
              <a:rPr lang="en-ZA" sz="2000" u="sng" dirty="0">
                <a:solidFill>
                  <a:schemeClr val="accent2">
                    <a:lumMod val="75000"/>
                  </a:schemeClr>
                </a:solidFill>
                <a:latin typeface="Arial" panose="020B0604020202020204" pitchFamily="34" charset="0"/>
                <a:cs typeface="Arial" panose="020B0604020202020204" pitchFamily="34" charset="0"/>
              </a:rPr>
              <a:t>on a non-profit basis</a:t>
            </a:r>
            <a:r>
              <a:rPr lang="en-ZA" sz="2000" dirty="0">
                <a:solidFill>
                  <a:schemeClr val="accent2">
                    <a:lumMod val="75000"/>
                  </a:schemeClr>
                </a:solidFill>
                <a:latin typeface="Arial" panose="020B0604020202020204" pitchFamily="34" charset="0"/>
                <a:cs typeface="Arial" panose="020B0604020202020204" pitchFamily="34" charset="0"/>
              </a:rPr>
              <a:t> </a:t>
            </a:r>
            <a:r>
              <a:rPr lang="en-ZA" sz="2000" dirty="0">
                <a:latin typeface="Arial" panose="020B0604020202020204" pitchFamily="34" charset="0"/>
                <a:cs typeface="Arial" panose="020B0604020202020204" pitchFamily="34" charset="0"/>
              </a:rPr>
              <a:t>as one of its primary activities or institutional obligations</a:t>
            </a:r>
            <a:r>
              <a:rPr lang="en-ZA" sz="2000" dirty="0" smtClean="0">
                <a:latin typeface="Arial" panose="020B0604020202020204" pitchFamily="34" charset="0"/>
                <a:cs typeface="Arial" panose="020B0604020202020204" pitchFamily="34" charset="0"/>
              </a:rPr>
              <a:t>;’’</a:t>
            </a:r>
            <a:endParaRPr lang="en-GB"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t>28</a:t>
            </a:fld>
            <a:endParaRPr lang="en-US"/>
          </a:p>
        </p:txBody>
      </p:sp>
    </p:spTree>
    <p:extLst>
      <p:ext uri="{BB962C8B-B14F-4D97-AF65-F5344CB8AC3E}">
        <p14:creationId xmlns:p14="http://schemas.microsoft.com/office/powerpoint/2010/main" val="38879787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397" y="1"/>
            <a:ext cx="8543925" cy="781395"/>
          </a:xfrm>
        </p:spPr>
        <p:txBody>
          <a:bodyPr>
            <a:normAutofit fontScale="90000"/>
          </a:bodyPr>
          <a:lstStyle/>
          <a:p>
            <a:r>
              <a:rPr lang="en-US" sz="3200" b="1" dirty="0" smtClean="0">
                <a:latin typeface="+mn-lt"/>
              </a:rPr>
              <a:t>Section 19D: Changes required because of Blind SA judgment – Copyright AB (2)</a:t>
            </a:r>
            <a:endParaRPr lang="en-GB" sz="3200" b="1" dirty="0">
              <a:latin typeface="+mn-lt"/>
            </a:endParaRPr>
          </a:p>
        </p:txBody>
      </p:sp>
      <p:sp>
        <p:nvSpPr>
          <p:cNvPr id="3" name="Content Placeholder 2"/>
          <p:cNvSpPr>
            <a:spLocks noGrp="1"/>
          </p:cNvSpPr>
          <p:nvPr>
            <p:ph idx="1"/>
          </p:nvPr>
        </p:nvSpPr>
        <p:spPr>
          <a:xfrm>
            <a:off x="132396" y="781397"/>
            <a:ext cx="9773603" cy="6076604"/>
          </a:xfrm>
        </p:spPr>
        <p:txBody>
          <a:bodyPr>
            <a:noAutofit/>
          </a:bodyPr>
          <a:lstStyle/>
          <a:p>
            <a:pPr marL="0" indent="0">
              <a:buNone/>
            </a:pPr>
            <a:r>
              <a:rPr lang="en-US" sz="1600" b="1" dirty="0" smtClean="0">
                <a:latin typeface="Arial" panose="020B0604020202020204" pitchFamily="34" charset="0"/>
                <a:cs typeface="Arial" panose="020B0604020202020204" pitchFamily="34" charset="0"/>
              </a:rPr>
              <a:t>Regulations required by section 19D(1)</a:t>
            </a:r>
          </a:p>
          <a:p>
            <a:r>
              <a:rPr lang="en-US" sz="1600" dirty="0" smtClean="0">
                <a:latin typeface="Arial" panose="020B0604020202020204" pitchFamily="34" charset="0"/>
                <a:cs typeface="Arial" panose="020B0604020202020204" pitchFamily="34" charset="0"/>
              </a:rPr>
              <a:t>Blind SA: </a:t>
            </a:r>
            <a:r>
              <a:rPr lang="en-ZA" sz="1600" dirty="0" smtClean="0">
                <a:latin typeface="Arial" panose="020B0604020202020204" pitchFamily="34" charset="0"/>
                <a:cs typeface="Arial" panose="020B0604020202020204" pitchFamily="34" charset="0"/>
              </a:rPr>
              <a:t>This </a:t>
            </a:r>
            <a:r>
              <a:rPr lang="en-ZA" sz="1600" dirty="0">
                <a:latin typeface="Arial" panose="020B0604020202020204" pitchFamily="34" charset="0"/>
                <a:cs typeface="Arial" panose="020B0604020202020204" pitchFamily="34" charset="0"/>
              </a:rPr>
              <a:t>would delay the rectification of rights violations </a:t>
            </a:r>
            <a:r>
              <a:rPr lang="en-ZA" sz="1600" dirty="0" smtClean="0">
                <a:latin typeface="Arial" panose="020B0604020202020204" pitchFamily="34" charset="0"/>
                <a:cs typeface="Arial" panose="020B0604020202020204" pitchFamily="34" charset="0"/>
              </a:rPr>
              <a:t>and </a:t>
            </a:r>
            <a:r>
              <a:rPr lang="en-ZA" sz="1600" dirty="0">
                <a:latin typeface="Arial" panose="020B0604020202020204" pitchFamily="34" charset="0"/>
                <a:cs typeface="Arial" panose="020B0604020202020204" pitchFamily="34" charset="0"/>
              </a:rPr>
              <a:t>therefore continue to perpetuate unfair </a:t>
            </a:r>
            <a:r>
              <a:rPr lang="en-ZA" sz="1600" dirty="0" smtClean="0">
                <a:latin typeface="Arial" panose="020B0604020202020204" pitchFamily="34" charset="0"/>
                <a:cs typeface="Arial" panose="020B0604020202020204" pitchFamily="34" charset="0"/>
              </a:rPr>
              <a:t>discrimination.</a:t>
            </a:r>
          </a:p>
          <a:p>
            <a:pPr lvl="1"/>
            <a:r>
              <a:rPr lang="en-ZA" sz="1600" dirty="0" smtClean="0">
                <a:latin typeface="Arial" panose="020B0604020202020204" pitchFamily="34" charset="0"/>
                <a:cs typeface="Arial" panose="020B0604020202020204" pitchFamily="34" charset="0"/>
              </a:rPr>
              <a:t>The </a:t>
            </a:r>
            <a:r>
              <a:rPr lang="en-ZA" sz="1600" dirty="0">
                <a:latin typeface="Arial" panose="020B0604020202020204" pitchFamily="34" charset="0"/>
                <a:cs typeface="Arial" panose="020B0604020202020204" pitchFamily="34" charset="0"/>
              </a:rPr>
              <a:t>issue </a:t>
            </a:r>
            <a:r>
              <a:rPr lang="en-ZA" sz="1600" dirty="0" smtClean="0">
                <a:latin typeface="Arial" panose="020B0604020202020204" pitchFamily="34" charset="0"/>
                <a:cs typeface="Arial" panose="020B0604020202020204" pitchFamily="34" charset="0"/>
              </a:rPr>
              <a:t>is not that regulations will delay matters. The challenge is a drafting issue - the </a:t>
            </a:r>
            <a:r>
              <a:rPr lang="en-ZA" sz="1600" dirty="0">
                <a:latin typeface="Arial" panose="020B0604020202020204" pitchFamily="34" charset="0"/>
                <a:cs typeface="Arial" panose="020B0604020202020204" pitchFamily="34" charset="0"/>
              </a:rPr>
              <a:t>regulations </a:t>
            </a:r>
            <a:r>
              <a:rPr lang="en-ZA" sz="1600" dirty="0" smtClean="0">
                <a:latin typeface="Arial" panose="020B0604020202020204" pitchFamily="34" charset="0"/>
                <a:cs typeface="Arial" panose="020B0604020202020204" pitchFamily="34" charset="0"/>
              </a:rPr>
              <a:t>should not </a:t>
            </a:r>
            <a:r>
              <a:rPr lang="en-ZA" sz="1600" dirty="0">
                <a:latin typeface="Arial" panose="020B0604020202020204" pitchFamily="34" charset="0"/>
                <a:cs typeface="Arial" panose="020B0604020202020204" pitchFamily="34" charset="0"/>
              </a:rPr>
              <a:t>apply to an “authorised entity</a:t>
            </a:r>
            <a:r>
              <a:rPr lang="en-ZA" sz="1600" dirty="0" smtClean="0">
                <a:latin typeface="Arial" panose="020B0604020202020204" pitchFamily="34" charset="0"/>
                <a:cs typeface="Arial" panose="020B0604020202020204" pitchFamily="34" charset="0"/>
              </a:rPr>
              <a:t>”, which is a defined term – regulations should be included in (1) to allow for further entities to be added if needed. </a:t>
            </a:r>
          </a:p>
          <a:p>
            <a:pPr marL="457200" lvl="1" indent="0">
              <a:buNone/>
            </a:pPr>
            <a:r>
              <a:rPr lang="en-ZA" sz="1600" dirty="0" smtClean="0">
                <a:latin typeface="Arial" panose="020B0604020202020204" pitchFamily="34" charset="0"/>
                <a:cs typeface="Arial" panose="020B0604020202020204" pitchFamily="34" charset="0"/>
              </a:rPr>
              <a:t>“</a:t>
            </a:r>
            <a:r>
              <a:rPr lang="en-ZA" sz="1600" dirty="0">
                <a:latin typeface="Arial" panose="020B0604020202020204" pitchFamily="34" charset="0"/>
                <a:cs typeface="Arial" panose="020B0604020202020204" pitchFamily="34" charset="0"/>
              </a:rPr>
              <a:t>19D. (1) </a:t>
            </a:r>
            <a:r>
              <a:rPr lang="en-ZA" sz="1600" u="sng" dirty="0">
                <a:solidFill>
                  <a:schemeClr val="accent2">
                    <a:lumMod val="75000"/>
                  </a:schemeClr>
                </a:solidFill>
                <a:latin typeface="Arial" panose="020B0604020202020204" pitchFamily="34" charset="0"/>
                <a:cs typeface="Arial" panose="020B0604020202020204" pitchFamily="34" charset="0"/>
              </a:rPr>
              <a:t>An authorized entity, or </a:t>
            </a:r>
            <a:r>
              <a:rPr lang="en-ZA" sz="1600" dirty="0">
                <a:latin typeface="Arial" panose="020B0604020202020204" pitchFamily="34" charset="0"/>
                <a:cs typeface="Arial" panose="020B0604020202020204" pitchFamily="34" charset="0"/>
              </a:rPr>
              <a:t>any other person as may be prescribed and who serves persons with disabilities</a:t>
            </a:r>
            <a:r>
              <a:rPr lang="en-ZA" sz="1600" strike="sngStrike" dirty="0">
                <a:solidFill>
                  <a:schemeClr val="accent2">
                    <a:lumMod val="75000"/>
                  </a:schemeClr>
                </a:solidFill>
                <a:latin typeface="Arial" panose="020B0604020202020204" pitchFamily="34" charset="0"/>
                <a:cs typeface="Arial" panose="020B0604020202020204" pitchFamily="34" charset="0"/>
              </a:rPr>
              <a:t>, including an authorized entity, </a:t>
            </a:r>
            <a:r>
              <a:rPr lang="en-ZA" sz="1600" dirty="0">
                <a:latin typeface="Arial" panose="020B0604020202020204" pitchFamily="34" charset="0"/>
                <a:cs typeface="Arial" panose="020B0604020202020204" pitchFamily="34" charset="0"/>
              </a:rPr>
              <a:t>may</a:t>
            </a:r>
            <a:r>
              <a:rPr lang="en-ZA" sz="1600" dirty="0" smtClean="0">
                <a:latin typeface="Arial" panose="020B0604020202020204" pitchFamily="34" charset="0"/>
                <a:cs typeface="Arial" panose="020B0604020202020204" pitchFamily="34" charset="0"/>
              </a:rPr>
              <a:t>,…”</a:t>
            </a:r>
          </a:p>
          <a:p>
            <a:pPr marL="0" indent="0">
              <a:buNone/>
            </a:pPr>
            <a:r>
              <a:rPr lang="en-ZA" sz="1600" b="1" dirty="0" smtClean="0">
                <a:latin typeface="Arial" panose="020B0604020202020204" pitchFamily="34" charset="0"/>
                <a:cs typeface="Arial" panose="020B0604020202020204" pitchFamily="34" charset="0"/>
              </a:rPr>
              <a:t>Remainder of 19D(1)</a:t>
            </a:r>
          </a:p>
          <a:p>
            <a:r>
              <a:rPr lang="en-ZA" sz="1600" dirty="0" smtClean="0">
                <a:latin typeface="Arial" panose="020B0604020202020204" pitchFamily="34" charset="0"/>
                <a:cs typeface="Arial" panose="020B0604020202020204" pitchFamily="34" charset="0"/>
              </a:rPr>
              <a:t>Blind SA: This is </a:t>
            </a:r>
            <a:r>
              <a:rPr lang="en-ZA" sz="1600" dirty="0">
                <a:latin typeface="Arial" panose="020B0604020202020204" pitchFamily="34" charset="0"/>
                <a:cs typeface="Arial" panose="020B0604020202020204" pitchFamily="34" charset="0"/>
              </a:rPr>
              <a:t>a paraphrase of </a:t>
            </a:r>
            <a:r>
              <a:rPr lang="en-ZA" sz="1600" dirty="0" smtClean="0">
                <a:latin typeface="Arial" panose="020B0604020202020204" pitchFamily="34" charset="0"/>
                <a:cs typeface="Arial" panose="020B0604020202020204" pitchFamily="34" charset="0"/>
              </a:rPr>
              <a:t>Art </a:t>
            </a:r>
            <a:r>
              <a:rPr lang="en-ZA" sz="1600" dirty="0">
                <a:latin typeface="Arial" panose="020B0604020202020204" pitchFamily="34" charset="0"/>
                <a:cs typeface="Arial" panose="020B0604020202020204" pitchFamily="34" charset="0"/>
              </a:rPr>
              <a:t>4(2) of the Marrakesh VIP Treaty and encapsulates the entirety of s 13A(2). There are no constitutional concerns in that </a:t>
            </a:r>
            <a:r>
              <a:rPr lang="en-ZA" sz="1600" dirty="0" smtClean="0">
                <a:latin typeface="Arial" panose="020B0604020202020204" pitchFamily="34" charset="0"/>
                <a:cs typeface="Arial" panose="020B0604020202020204" pitchFamily="34" charset="0"/>
              </a:rPr>
              <a:t>regard. </a:t>
            </a:r>
            <a:r>
              <a:rPr lang="en-ZA" sz="1600" dirty="0">
                <a:solidFill>
                  <a:srgbClr val="00B050"/>
                </a:solidFill>
                <a:latin typeface="Arial" panose="020B0604020202020204" pitchFamily="34" charset="0"/>
                <a:cs typeface="Arial" panose="020B0604020202020204" pitchFamily="34" charset="0"/>
              </a:rPr>
              <a:t>No change </a:t>
            </a:r>
            <a:r>
              <a:rPr lang="en-ZA" sz="1600" dirty="0" smtClean="0">
                <a:solidFill>
                  <a:srgbClr val="00B050"/>
                </a:solidFill>
                <a:latin typeface="Arial" panose="020B0604020202020204" pitchFamily="34" charset="0"/>
                <a:cs typeface="Arial" panose="020B0604020202020204" pitchFamily="34" charset="0"/>
              </a:rPr>
              <a:t>required -Agree</a:t>
            </a:r>
          </a:p>
          <a:p>
            <a:pPr marL="0" indent="0">
              <a:buNone/>
            </a:pPr>
            <a:r>
              <a:rPr lang="en-ZA" sz="1600" b="1" dirty="0" smtClean="0">
                <a:latin typeface="Arial" panose="020B0604020202020204" pitchFamily="34" charset="0"/>
                <a:cs typeface="Arial" panose="020B0604020202020204" pitchFamily="34" charset="0"/>
              </a:rPr>
              <a:t>Section 19D(2)</a:t>
            </a:r>
            <a:endParaRPr lang="en-ZA" sz="1600" b="1" dirty="0">
              <a:latin typeface="Arial" panose="020B0604020202020204" pitchFamily="34" charset="0"/>
              <a:cs typeface="Arial" panose="020B0604020202020204" pitchFamily="34" charset="0"/>
            </a:endParaRPr>
          </a:p>
          <a:p>
            <a:r>
              <a:rPr lang="en-US" sz="1600" dirty="0" smtClean="0">
                <a:latin typeface="Arial" panose="020B0604020202020204" pitchFamily="34" charset="0"/>
                <a:cs typeface="Arial" panose="020B0604020202020204" pitchFamily="34" charset="0"/>
              </a:rPr>
              <a:t>Blind SA: Re (2)(a):This subsection requires a new accessible format copy to be made every time – the court also allowed copies to be made of </a:t>
            </a:r>
            <a:r>
              <a:rPr lang="en-ZA" sz="1600" dirty="0" smtClean="0">
                <a:latin typeface="Arial" panose="020B0604020202020204" pitchFamily="34" charset="0"/>
                <a:cs typeface="Arial" panose="020B0604020202020204" pitchFamily="34" charset="0"/>
              </a:rPr>
              <a:t>accessible format copies that persons have lawful access to. </a:t>
            </a:r>
            <a:r>
              <a:rPr lang="en-ZA" sz="1600" dirty="0" smtClean="0">
                <a:solidFill>
                  <a:schemeClr val="accent2">
                    <a:lumMod val="75000"/>
                  </a:schemeClr>
                </a:solidFill>
                <a:latin typeface="Arial" panose="020B0604020202020204" pitchFamily="34" charset="0"/>
                <a:cs typeface="Arial" panose="020B0604020202020204" pitchFamily="34" charset="0"/>
              </a:rPr>
              <a:t>Agree </a:t>
            </a:r>
          </a:p>
          <a:p>
            <a:pPr marL="266700" indent="0">
              <a:buNone/>
            </a:pPr>
            <a:r>
              <a:rPr lang="en-ZA" sz="1600" dirty="0" smtClean="0">
                <a:latin typeface="Arial" panose="020B0604020202020204" pitchFamily="34" charset="0"/>
                <a:cs typeface="Arial" panose="020B0604020202020204" pitchFamily="34" charset="0"/>
              </a:rPr>
              <a:t>Proposed new subsection (3) – based on the Court’s read-in</a:t>
            </a:r>
          </a:p>
          <a:p>
            <a:pPr marL="266700" indent="0">
              <a:buNone/>
            </a:pPr>
            <a:r>
              <a:rPr lang="en-ZA" sz="1600" u="sng" dirty="0" smtClean="0">
                <a:solidFill>
                  <a:schemeClr val="accent2">
                    <a:lumMod val="75000"/>
                  </a:schemeClr>
                </a:solidFill>
                <a:latin typeface="Arial" panose="020B0604020202020204" pitchFamily="34" charset="0"/>
                <a:cs typeface="Arial" panose="020B0604020202020204" pitchFamily="34" charset="0"/>
              </a:rPr>
              <a:t>(3) 	A person with a disability, or someone acting on their behalf, including an authorized entity, may make an accessible format copy of a work for the personal use of the person with a disability, or otherwise may assist the person with a disability to make and use accessible format copies, where the person with a disability has lawful access to that work or a copy of that work. </a:t>
            </a:r>
          </a:p>
          <a:p>
            <a:pPr marL="266700" indent="0">
              <a:buNone/>
            </a:pPr>
            <a:r>
              <a:rPr lang="en-ZA" sz="1600" dirty="0" smtClean="0">
                <a:latin typeface="Arial" panose="020B0604020202020204" pitchFamily="34" charset="0"/>
                <a:cs typeface="Arial" panose="020B0604020202020204" pitchFamily="34" charset="0"/>
              </a:rPr>
              <a:t>The other existing subsections will now move on one number – (3) to (4), (4) to (5).</a:t>
            </a:r>
            <a:endParaRPr lang="en-GB" sz="1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t>29</a:t>
            </a:fld>
            <a:endParaRPr lang="en-US"/>
          </a:p>
        </p:txBody>
      </p:sp>
    </p:spTree>
    <p:extLst>
      <p:ext uri="{BB962C8B-B14F-4D97-AF65-F5344CB8AC3E}">
        <p14:creationId xmlns:p14="http://schemas.microsoft.com/office/powerpoint/2010/main" val="1128840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625"/>
            <a:ext cx="8543925" cy="1021197"/>
          </a:xfrm>
        </p:spPr>
        <p:txBody>
          <a:bodyPr>
            <a:normAutofit/>
          </a:bodyPr>
          <a:lstStyle/>
          <a:p>
            <a:r>
              <a:rPr lang="en-US" sz="2800" b="1" dirty="0" smtClean="0">
                <a:latin typeface="Arial" panose="020B0604020202020204" pitchFamily="34" charset="0"/>
                <a:cs typeface="Arial" panose="020B0604020202020204" pitchFamily="34" charset="0"/>
              </a:rPr>
              <a:t>Redrafting of the Bills in 5</a:t>
            </a:r>
            <a:r>
              <a:rPr lang="en-US" sz="2800" b="1" baseline="30000" dirty="0" smtClean="0">
                <a:latin typeface="Arial" panose="020B0604020202020204" pitchFamily="34" charset="0"/>
                <a:cs typeface="Arial" panose="020B0604020202020204" pitchFamily="34" charset="0"/>
              </a:rPr>
              <a:t>th</a:t>
            </a:r>
            <a:r>
              <a:rPr lang="en-US" sz="2800" b="1" dirty="0" smtClean="0">
                <a:latin typeface="Arial" panose="020B0604020202020204" pitchFamily="34" charset="0"/>
                <a:cs typeface="Arial" panose="020B0604020202020204" pitchFamily="34" charset="0"/>
              </a:rPr>
              <a:t> Parliament</a:t>
            </a:r>
            <a:endParaRPr lang="en-GB"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75421" y="840259"/>
            <a:ext cx="9144001" cy="5951873"/>
          </a:xfrm>
        </p:spPr>
        <p:txBody>
          <a:bodyPr>
            <a:noAutofit/>
          </a:bodyPr>
          <a:lstStyle/>
          <a:p>
            <a:pPr marL="0" indent="0">
              <a:buNone/>
            </a:pPr>
            <a:r>
              <a:rPr lang="en-US" sz="1450" b="1" dirty="0" smtClean="0">
                <a:latin typeface="Arial" panose="020B0604020202020204" pitchFamily="34" charset="0"/>
                <a:cs typeface="Arial" panose="020B0604020202020204" pitchFamily="34" charset="0"/>
              </a:rPr>
              <a:t>Concerns were raised about experts not being involved in the drafting or redrafting of the Bill.</a:t>
            </a:r>
          </a:p>
          <a:p>
            <a:r>
              <a:rPr lang="en-US" sz="1450" dirty="0" smtClean="0">
                <a:latin typeface="Arial" panose="020B0604020202020204" pitchFamily="34" charset="0"/>
                <a:cs typeface="Arial" panose="020B0604020202020204" pitchFamily="34" charset="0"/>
              </a:rPr>
              <a:t>Performers Protection introduced on 2016.12.02; Copyright AB introduced 2017.05.17</a:t>
            </a:r>
          </a:p>
          <a:p>
            <a:r>
              <a:rPr lang="en-US" sz="1450" dirty="0" smtClean="0">
                <a:latin typeface="Arial" panose="020B0604020202020204" pitchFamily="34" charset="0"/>
                <a:cs typeface="Arial" panose="020B0604020202020204" pitchFamily="34" charset="0"/>
              </a:rPr>
              <a:t>Due to serious criticism iro terminology used in the Copyright AB, the Committee agreed to redraft the Bills.</a:t>
            </a:r>
          </a:p>
          <a:p>
            <a:pPr marL="444500" lvl="1" indent="-173038"/>
            <a:r>
              <a:rPr lang="en-US" sz="1450" dirty="0">
                <a:latin typeface="Arial" panose="020B0604020202020204" pitchFamily="34" charset="0"/>
                <a:cs typeface="Arial" panose="020B0604020202020204" pitchFamily="34" charset="0"/>
              </a:rPr>
              <a:t>The Committee </a:t>
            </a:r>
            <a:r>
              <a:rPr lang="en-US" sz="1450" dirty="0" smtClean="0">
                <a:latin typeface="Arial" panose="020B0604020202020204" pitchFamily="34" charset="0"/>
                <a:cs typeface="Arial" panose="020B0604020202020204" pitchFamily="34" charset="0"/>
              </a:rPr>
              <a:t>worked </a:t>
            </a:r>
            <a:r>
              <a:rPr lang="en-US" sz="1450" dirty="0">
                <a:latin typeface="Arial" panose="020B0604020202020204" pitchFamily="34" charset="0"/>
                <a:cs typeface="Arial" panose="020B0604020202020204" pitchFamily="34" charset="0"/>
              </a:rPr>
              <a:t>with many experts – names of experts were put forward in the Committee, discussed and persons agreed to. The choice of experts was thus made in a transparent manner</a:t>
            </a:r>
            <a:r>
              <a:rPr lang="en-US" sz="1450" dirty="0" smtClean="0">
                <a:latin typeface="Arial" panose="020B0604020202020204" pitchFamily="34" charset="0"/>
                <a:cs typeface="Arial" panose="020B0604020202020204" pitchFamily="34" charset="0"/>
              </a:rPr>
              <a:t>. Some experts declined to assist.</a:t>
            </a:r>
            <a:endParaRPr lang="en-US" sz="1450" dirty="0">
              <a:latin typeface="Arial" panose="020B0604020202020204" pitchFamily="34" charset="0"/>
              <a:cs typeface="Arial" panose="020B0604020202020204" pitchFamily="34" charset="0"/>
            </a:endParaRPr>
          </a:p>
          <a:p>
            <a:pPr marL="444500" lvl="1" indent="-173038"/>
            <a:r>
              <a:rPr lang="en-US" sz="1450" dirty="0" smtClean="0">
                <a:latin typeface="Arial" panose="020B0604020202020204" pitchFamily="34" charset="0"/>
                <a:cs typeface="Arial" panose="020B0604020202020204" pitchFamily="34" charset="0"/>
              </a:rPr>
              <a:t>A subcommittee was established to oversee the redrafting process – the subcommittee worked through every clause and provided instructions to the drafters;</a:t>
            </a:r>
          </a:p>
          <a:p>
            <a:pPr marL="444500" lvl="1" indent="-173038"/>
            <a:r>
              <a:rPr lang="en-US" sz="1450" dirty="0" smtClean="0">
                <a:latin typeface="Arial" panose="020B0604020202020204" pitchFamily="34" charset="0"/>
                <a:cs typeface="Arial" panose="020B0604020202020204" pitchFamily="34" charset="0"/>
              </a:rPr>
              <a:t>A team of DTIC, CLSO, CIPC, with Mr Benjamin (lawyer with </a:t>
            </a:r>
            <a:r>
              <a:rPr lang="en-ZA" sz="1450" dirty="0" smtClean="0">
                <a:latin typeface="Arial" panose="020B0604020202020204" pitchFamily="34" charset="0"/>
                <a:cs typeface="Arial" panose="020B0604020202020204" pitchFamily="34" charset="0"/>
              </a:rPr>
              <a:t>drafting and policy experience), Prof Schonwetter, Prof Ncube (both copyright experts) developed the first redraft of the Bill;</a:t>
            </a:r>
            <a:endParaRPr lang="en-US" sz="1450" dirty="0" smtClean="0">
              <a:latin typeface="Arial" panose="020B0604020202020204" pitchFamily="34" charset="0"/>
              <a:cs typeface="Arial" panose="020B0604020202020204" pitchFamily="34" charset="0"/>
            </a:endParaRPr>
          </a:p>
          <a:p>
            <a:pPr marL="444500" lvl="1" indent="-173038"/>
            <a:r>
              <a:rPr lang="en-US" sz="1450" dirty="0" smtClean="0">
                <a:latin typeface="Arial" panose="020B0604020202020204" pitchFamily="34" charset="0"/>
                <a:cs typeface="Arial" panose="020B0604020202020204" pitchFamily="34" charset="0"/>
              </a:rPr>
              <a:t>In 2018 the Portfolio Committee requested a further panel of experts to provide inputs on the Bill, including terminology, whether the wording of the Bill reflects the intended policy, constitutional concerns and compliance with treaties (Adv JJ Baloyi (Mercantile Law); Mr Wiseman Ngubo (IP lawyer); Ms Michele Woods (WIPO expert); Andre Myburgh (IP specialist and lawyer)); </a:t>
            </a:r>
          </a:p>
          <a:p>
            <a:pPr marL="444500" lvl="1" indent="-173038"/>
            <a:r>
              <a:rPr lang="en-US" sz="1450" dirty="0" smtClean="0">
                <a:latin typeface="Arial" panose="020B0604020202020204" pitchFamily="34" charset="0"/>
                <a:cs typeface="Arial" panose="020B0604020202020204" pitchFamily="34" charset="0"/>
              </a:rPr>
              <a:t>All inputs were considered – views were given on both sides (for and against fair use), deliberated on and a final decision made by the Portfolio Committee.</a:t>
            </a:r>
          </a:p>
          <a:p>
            <a:pPr marL="444500" lvl="1" indent="-173038"/>
            <a:r>
              <a:rPr lang="en-US" sz="1450" dirty="0" smtClean="0">
                <a:latin typeface="Arial" panose="020B0604020202020204" pitchFamily="34" charset="0"/>
                <a:cs typeface="Arial" panose="020B0604020202020204" pitchFamily="34" charset="0"/>
              </a:rPr>
              <a:t>Further opinions were sought by the Portfolio Committee – Prof </a:t>
            </a:r>
            <a:r>
              <a:rPr lang="en-US" sz="1450" dirty="0" err="1" smtClean="0">
                <a:latin typeface="Arial" panose="020B0604020202020204" pitchFamily="34" charset="0"/>
                <a:cs typeface="Arial" panose="020B0604020202020204" pitchFamily="34" charset="0"/>
              </a:rPr>
              <a:t>Tana</a:t>
            </a:r>
            <a:r>
              <a:rPr lang="en-US" sz="1450" dirty="0" smtClean="0">
                <a:latin typeface="Arial" panose="020B0604020202020204" pitchFamily="34" charset="0"/>
                <a:cs typeface="Arial" panose="020B0604020202020204" pitchFamily="34" charset="0"/>
              </a:rPr>
              <a:t> Pistorius, Prof Tobias Schonwetter, and Prof Caroline Ncube </a:t>
            </a:r>
            <a:endParaRPr lang="en-US" sz="1450" dirty="0">
              <a:latin typeface="Arial" panose="020B0604020202020204" pitchFamily="34" charset="0"/>
              <a:cs typeface="Arial" panose="020B0604020202020204" pitchFamily="34" charset="0"/>
            </a:endParaRPr>
          </a:p>
          <a:p>
            <a:pPr marL="0" indent="0">
              <a:buNone/>
            </a:pPr>
            <a:r>
              <a:rPr lang="en-ZA" sz="1450" b="1" dirty="0" smtClean="0">
                <a:latin typeface="Arial" panose="020B0604020202020204" pitchFamily="34" charset="0"/>
                <a:cs typeface="Arial" panose="020B0604020202020204" pitchFamily="34" charset="0"/>
              </a:rPr>
              <a:t>Concern: All </a:t>
            </a:r>
            <a:r>
              <a:rPr lang="en-ZA" sz="1450" b="1" dirty="0">
                <a:latin typeface="Arial" panose="020B0604020202020204" pitchFamily="34" charset="0"/>
                <a:cs typeface="Arial" panose="020B0604020202020204" pitchFamily="34" charset="0"/>
              </a:rPr>
              <a:t>references to the Intellectual Property Laws Amendment Act,  2013 to be removed</a:t>
            </a:r>
          </a:p>
          <a:p>
            <a:pPr marL="444500" lvl="1" indent="-173038"/>
            <a:r>
              <a:rPr lang="en-ZA" sz="1450" dirty="0">
                <a:latin typeface="Arial" panose="020B0604020202020204" pitchFamily="34" charset="0"/>
                <a:cs typeface="Arial" panose="020B0604020202020204" pitchFamily="34" charset="0"/>
              </a:rPr>
              <a:t>CLSO: IPLAA is an Act and thus part of the South African statute book. It cannot be ignored when drafting. Ignoring it will cause interpretation challenges. </a:t>
            </a:r>
          </a:p>
          <a:p>
            <a:pPr marL="444500" lvl="1" indent="-173038"/>
            <a:r>
              <a:rPr lang="en-ZA" sz="1450" dirty="0">
                <a:latin typeface="Arial" panose="020B0604020202020204" pitchFamily="34" charset="0"/>
                <a:cs typeface="Arial" panose="020B0604020202020204" pitchFamily="34" charset="0"/>
              </a:rPr>
              <a:t>In Clause 26, the word “Commission” is used – Prof Dean indicates that this is not defined anywhere – however, this is in fact defined in IPLAA. Note the transitional provisions in Clause 39(2), which provides an interim solution until IPLAA is made operational.</a:t>
            </a:r>
          </a:p>
          <a:p>
            <a:pPr marL="444500" indent="-173038">
              <a:buNone/>
            </a:pPr>
            <a:endParaRPr lang="en-GB" sz="145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t>3</a:t>
            </a:fld>
            <a:endParaRPr lang="en-US"/>
          </a:p>
        </p:txBody>
      </p:sp>
    </p:spTree>
    <p:extLst>
      <p:ext uri="{BB962C8B-B14F-4D97-AF65-F5344CB8AC3E}">
        <p14:creationId xmlns:p14="http://schemas.microsoft.com/office/powerpoint/2010/main" val="40024003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397" y="1"/>
            <a:ext cx="8543925" cy="781395"/>
          </a:xfrm>
        </p:spPr>
        <p:txBody>
          <a:bodyPr>
            <a:normAutofit fontScale="90000"/>
          </a:bodyPr>
          <a:lstStyle/>
          <a:p>
            <a:r>
              <a:rPr lang="en-US" sz="3200" b="1" dirty="0" smtClean="0">
                <a:latin typeface="+mn-lt"/>
              </a:rPr>
              <a:t>Section 19D: Changes required because of Blind SA judgment – Copyright AB (3)</a:t>
            </a:r>
            <a:endParaRPr lang="en-GB" sz="3200" b="1" dirty="0">
              <a:latin typeface="+mn-lt"/>
            </a:endParaRPr>
          </a:p>
        </p:txBody>
      </p:sp>
      <p:sp>
        <p:nvSpPr>
          <p:cNvPr id="3" name="Content Placeholder 2"/>
          <p:cNvSpPr>
            <a:spLocks noGrp="1"/>
          </p:cNvSpPr>
          <p:nvPr>
            <p:ph idx="1"/>
          </p:nvPr>
        </p:nvSpPr>
        <p:spPr>
          <a:xfrm>
            <a:off x="340741" y="1041721"/>
            <a:ext cx="9444527" cy="4988689"/>
          </a:xfrm>
        </p:spPr>
        <p:txBody>
          <a:bodyPr>
            <a:normAutofit/>
          </a:bodyPr>
          <a:lstStyle/>
          <a:p>
            <a:pPr marL="0" indent="0">
              <a:buNone/>
            </a:pPr>
            <a:r>
              <a:rPr lang="en-US" sz="2000" b="1" dirty="0" smtClean="0">
                <a:latin typeface="Arial" panose="020B0604020202020204" pitchFamily="34" charset="0"/>
                <a:cs typeface="Arial" panose="020B0604020202020204" pitchFamily="34" charset="0"/>
              </a:rPr>
              <a:t>Section 19D(2)</a:t>
            </a:r>
          </a:p>
          <a:p>
            <a:pPr marL="0" indent="0">
              <a:buNone/>
            </a:pPr>
            <a:r>
              <a:rPr lang="en-US" sz="2000" dirty="0" smtClean="0">
                <a:latin typeface="Arial" panose="020B0604020202020204" pitchFamily="34" charset="0"/>
                <a:cs typeface="Arial" panose="020B0604020202020204" pitchFamily="34" charset="0"/>
              </a:rPr>
              <a:t>Blind </a:t>
            </a:r>
            <a:r>
              <a:rPr lang="en-US" sz="2000" dirty="0">
                <a:latin typeface="Arial" panose="020B0604020202020204" pitchFamily="34" charset="0"/>
                <a:cs typeface="Arial" panose="020B0604020202020204" pitchFamily="34" charset="0"/>
              </a:rPr>
              <a:t>SA: Re (2)(b): </a:t>
            </a:r>
            <a:r>
              <a:rPr lang="en-ZA" sz="2000" dirty="0">
                <a:latin typeface="Arial" panose="020B0604020202020204" pitchFamily="34" charset="0"/>
                <a:cs typeface="Arial" panose="020B0604020202020204" pitchFamily="34" charset="0"/>
              </a:rPr>
              <a:t>Proposed s 19D(2)(b) is constitutional. </a:t>
            </a:r>
            <a:r>
              <a:rPr lang="en-ZA" sz="2000" dirty="0">
                <a:solidFill>
                  <a:srgbClr val="00B050"/>
                </a:solidFill>
                <a:latin typeface="Arial" panose="020B0604020202020204" pitchFamily="34" charset="0"/>
                <a:cs typeface="Arial" panose="020B0604020202020204" pitchFamily="34" charset="0"/>
              </a:rPr>
              <a:t>No change required -Agree</a:t>
            </a:r>
            <a:r>
              <a:rPr lang="en-ZA" sz="2000" dirty="0">
                <a:latin typeface="Arial" panose="020B0604020202020204" pitchFamily="34" charset="0"/>
                <a:cs typeface="Arial" panose="020B0604020202020204" pitchFamily="34" charset="0"/>
              </a:rPr>
              <a:t>  </a:t>
            </a:r>
          </a:p>
          <a:p>
            <a:pPr marL="0" indent="0">
              <a:buNone/>
            </a:pPr>
            <a:r>
              <a:rPr lang="en-US" sz="2000" b="1" dirty="0" smtClean="0">
                <a:latin typeface="Arial" panose="020B0604020202020204" pitchFamily="34" charset="0"/>
                <a:cs typeface="Arial" panose="020B0604020202020204" pitchFamily="34" charset="0"/>
              </a:rPr>
              <a:t>Section 19D(3) (current subsection (3))</a:t>
            </a:r>
          </a:p>
          <a:p>
            <a:r>
              <a:rPr lang="en-US" sz="2000" dirty="0" smtClean="0">
                <a:latin typeface="Arial" panose="020B0604020202020204" pitchFamily="34" charset="0"/>
                <a:cs typeface="Arial" panose="020B0604020202020204" pitchFamily="34" charset="0"/>
              </a:rPr>
              <a:t>Blind SA: This section should not be subject to subsection (1):</a:t>
            </a:r>
            <a:r>
              <a:rPr lang="en-GB" sz="2000" dirty="0" smtClean="0">
                <a:latin typeface="Arial" panose="020B0604020202020204" pitchFamily="34" charset="0"/>
                <a:cs typeface="Arial" panose="020B0604020202020204" pitchFamily="34" charset="0"/>
              </a:rPr>
              <a:t> </a:t>
            </a:r>
          </a:p>
          <a:p>
            <a:pPr lvl="1"/>
            <a:r>
              <a:rPr lang="en-GB" sz="2000" dirty="0" smtClean="0">
                <a:latin typeface="Arial" panose="020B0604020202020204" pitchFamily="34" charset="0"/>
                <a:cs typeface="Arial" panose="020B0604020202020204" pitchFamily="34" charset="0"/>
              </a:rPr>
              <a:t>As with subsection (2) that means only freshly made copies can be exported (i.e. excludes accessible format copies made from a copy that a person has lawful access to); and </a:t>
            </a:r>
          </a:p>
          <a:p>
            <a:pPr lvl="1"/>
            <a:r>
              <a:rPr lang="en-US" sz="2000" dirty="0" smtClean="0">
                <a:latin typeface="Arial" panose="020B0604020202020204" pitchFamily="34" charset="0"/>
                <a:cs typeface="Arial" panose="020B0604020202020204" pitchFamily="34" charset="0"/>
              </a:rPr>
              <a:t>Accessible format copies that are lawfully imported will necessarily not have been made by the persons contemplated in (1)</a:t>
            </a:r>
          </a:p>
          <a:p>
            <a:pPr lvl="1"/>
            <a:r>
              <a:rPr lang="en-US" sz="2000" dirty="0" smtClean="0">
                <a:solidFill>
                  <a:schemeClr val="accent2">
                    <a:lumMod val="75000"/>
                  </a:schemeClr>
                </a:solidFill>
                <a:latin typeface="Arial" panose="020B0604020202020204" pitchFamily="34" charset="0"/>
                <a:cs typeface="Arial" panose="020B0604020202020204" pitchFamily="34" charset="0"/>
              </a:rPr>
              <a:t>Agree: Propose the deletion of the reference to subsection (1).</a:t>
            </a:r>
          </a:p>
          <a:p>
            <a:pPr marL="0" indent="0">
              <a:buNone/>
            </a:pPr>
            <a:r>
              <a:rPr lang="en-US" sz="2000" b="1" dirty="0" smtClean="0">
                <a:latin typeface="Arial" panose="020B0604020202020204" pitchFamily="34" charset="0"/>
                <a:cs typeface="Arial" panose="020B0604020202020204" pitchFamily="34" charset="0"/>
              </a:rPr>
              <a:t>Section 19D(4)</a:t>
            </a:r>
          </a:p>
          <a:p>
            <a:r>
              <a:rPr lang="en-US" sz="2000" dirty="0" smtClean="0">
                <a:latin typeface="Arial" panose="020B0604020202020204" pitchFamily="34" charset="0"/>
                <a:cs typeface="Arial" panose="020B0604020202020204" pitchFamily="34" charset="0"/>
              </a:rPr>
              <a:t>Blind SA: </a:t>
            </a:r>
            <a:r>
              <a:rPr lang="en-ZA" sz="2000" dirty="0">
                <a:latin typeface="Arial" panose="020B0604020202020204" pitchFamily="34" charset="0"/>
                <a:cs typeface="Arial" panose="020B0604020202020204" pitchFamily="34" charset="0"/>
              </a:rPr>
              <a:t>Section 19D(4) is constitutional and compatible with </a:t>
            </a:r>
            <a:r>
              <a:rPr lang="en-ZA" sz="2000" dirty="0" smtClean="0">
                <a:latin typeface="Arial" panose="020B0604020202020204" pitchFamily="34" charset="0"/>
                <a:cs typeface="Arial" panose="020B0604020202020204" pitchFamily="34" charset="0"/>
              </a:rPr>
              <a:t>the court’s read in.</a:t>
            </a:r>
            <a:r>
              <a:rPr lang="en-ZA" sz="2000" dirty="0">
                <a:solidFill>
                  <a:srgbClr val="00B050"/>
                </a:solidFill>
                <a:latin typeface="Arial" panose="020B0604020202020204" pitchFamily="34" charset="0"/>
                <a:cs typeface="Arial" panose="020B0604020202020204" pitchFamily="34" charset="0"/>
              </a:rPr>
              <a:t> No change required </a:t>
            </a:r>
            <a:r>
              <a:rPr lang="en-ZA" sz="2000" dirty="0" smtClean="0">
                <a:solidFill>
                  <a:srgbClr val="00B050"/>
                </a:solidFill>
                <a:latin typeface="Arial" panose="020B0604020202020204" pitchFamily="34" charset="0"/>
                <a:cs typeface="Arial" panose="020B0604020202020204" pitchFamily="34" charset="0"/>
              </a:rPr>
              <a:t>–Agree</a:t>
            </a:r>
          </a:p>
          <a:p>
            <a:pPr lvl="1"/>
            <a:endParaRPr lang="en-US" sz="20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t>30</a:t>
            </a:fld>
            <a:endParaRPr lang="en-US"/>
          </a:p>
        </p:txBody>
      </p:sp>
    </p:spTree>
    <p:extLst>
      <p:ext uri="{BB962C8B-B14F-4D97-AF65-F5344CB8AC3E}">
        <p14:creationId xmlns:p14="http://schemas.microsoft.com/office/powerpoint/2010/main" val="32761649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397" y="1"/>
            <a:ext cx="8543925" cy="781395"/>
          </a:xfrm>
        </p:spPr>
        <p:txBody>
          <a:bodyPr>
            <a:normAutofit fontScale="90000"/>
          </a:bodyPr>
          <a:lstStyle/>
          <a:p>
            <a:r>
              <a:rPr lang="en-US" sz="3200" b="1" dirty="0" smtClean="0">
                <a:latin typeface="+mn-lt"/>
              </a:rPr>
              <a:t>Section 28P: Changes required because of Blind SA judgment – Copyright AB</a:t>
            </a:r>
            <a:endParaRPr lang="en-GB" sz="3200" b="1" dirty="0">
              <a:latin typeface="+mn-lt"/>
            </a:endParaRPr>
          </a:p>
        </p:txBody>
      </p:sp>
      <p:sp>
        <p:nvSpPr>
          <p:cNvPr id="3" name="Content Placeholder 2"/>
          <p:cNvSpPr>
            <a:spLocks noGrp="1"/>
          </p:cNvSpPr>
          <p:nvPr>
            <p:ph idx="1"/>
          </p:nvPr>
        </p:nvSpPr>
        <p:spPr>
          <a:xfrm>
            <a:off x="132396" y="979104"/>
            <a:ext cx="9773603" cy="6076604"/>
          </a:xfrm>
        </p:spPr>
        <p:txBody>
          <a:bodyPr>
            <a:noAutofit/>
          </a:bodyPr>
          <a:lstStyle/>
          <a:p>
            <a:pPr marL="0" indent="0">
              <a:buNone/>
            </a:pPr>
            <a:r>
              <a:rPr lang="en-ZA" sz="1400" b="1" dirty="0" smtClean="0">
                <a:latin typeface="Arial" panose="020B0604020202020204" pitchFamily="34" charset="0"/>
                <a:cs typeface="Arial" panose="020B0604020202020204" pitchFamily="34" charset="0"/>
              </a:rPr>
              <a:t>Section 28P - </a:t>
            </a:r>
            <a:r>
              <a:rPr lang="en-ZA" sz="1400" dirty="0" smtClean="0">
                <a:latin typeface="Arial" panose="020B0604020202020204" pitchFamily="34" charset="0"/>
                <a:cs typeface="Arial" panose="020B0604020202020204" pitchFamily="34" charset="0"/>
              </a:rPr>
              <a:t>Blind SA:</a:t>
            </a:r>
            <a:r>
              <a:rPr lang="en-ZA" sz="1400" dirty="0">
                <a:latin typeface="Arial" panose="020B0604020202020204" pitchFamily="34" charset="0"/>
                <a:cs typeface="Arial" panose="020B0604020202020204" pitchFamily="34" charset="0"/>
              </a:rPr>
              <a:t> Section </a:t>
            </a:r>
            <a:r>
              <a:rPr lang="en-ZA" sz="1400" dirty="0" smtClean="0">
                <a:latin typeface="Arial" panose="020B0604020202020204" pitchFamily="34" charset="0"/>
                <a:cs typeface="Arial" panose="020B0604020202020204" pitchFamily="34" charset="0"/>
              </a:rPr>
              <a:t>28P(2) is likely </a:t>
            </a:r>
            <a:r>
              <a:rPr lang="en-ZA" sz="1400" dirty="0">
                <a:latin typeface="Arial" panose="020B0604020202020204" pitchFamily="34" charset="0"/>
                <a:cs typeface="Arial" panose="020B0604020202020204" pitchFamily="34" charset="0"/>
              </a:rPr>
              <a:t>unconstitutional as </a:t>
            </a:r>
            <a:r>
              <a:rPr lang="en-ZA" sz="1400" dirty="0" smtClean="0">
                <a:latin typeface="Arial" panose="020B0604020202020204" pitchFamily="34" charset="0"/>
                <a:cs typeface="Arial" panose="020B0604020202020204" pitchFamily="34" charset="0"/>
              </a:rPr>
              <a:t>this subsection results in the </a:t>
            </a:r>
            <a:r>
              <a:rPr lang="en-ZA" sz="1400" dirty="0">
                <a:latin typeface="Arial" panose="020B0604020202020204" pitchFamily="34" charset="0"/>
                <a:cs typeface="Arial" panose="020B0604020202020204" pitchFamily="34" charset="0"/>
              </a:rPr>
              <a:t>same requirement of authorisation of the right holder that the Court held to be </a:t>
            </a:r>
            <a:r>
              <a:rPr lang="en-ZA" sz="1400" dirty="0" smtClean="0">
                <a:latin typeface="Arial" panose="020B0604020202020204" pitchFamily="34" charset="0"/>
                <a:cs typeface="Arial" panose="020B0604020202020204" pitchFamily="34" charset="0"/>
              </a:rPr>
              <a:t>discriminatory. </a:t>
            </a:r>
          </a:p>
          <a:p>
            <a:r>
              <a:rPr lang="en-ZA" sz="1400" dirty="0" smtClean="0">
                <a:latin typeface="Arial" panose="020B0604020202020204" pitchFamily="34" charset="0"/>
                <a:cs typeface="Arial" panose="020B0604020202020204" pitchFamily="34" charset="0"/>
              </a:rPr>
              <a:t>CLSO: Is section 28P(2) necessary? We submit it is not and can be deleted:</a:t>
            </a:r>
          </a:p>
          <a:p>
            <a:pPr marL="444500" lvl="1" indent="-258763">
              <a:tabLst>
                <a:tab pos="444500" algn="l"/>
              </a:tabLst>
            </a:pPr>
            <a:r>
              <a:rPr lang="en-US" sz="1400" dirty="0" smtClean="0">
                <a:latin typeface="Arial" panose="020B0604020202020204" pitchFamily="34" charset="0"/>
                <a:cs typeface="Arial" panose="020B0604020202020204" pitchFamily="34" charset="0"/>
              </a:rPr>
              <a:t>Section 28O deals with the instances when you may not circumvent a TPM: When it will infringe copyright.</a:t>
            </a:r>
          </a:p>
          <a:p>
            <a:pPr marL="444500" lvl="1" indent="-258763">
              <a:tabLst>
                <a:tab pos="444500" algn="l"/>
              </a:tabLst>
            </a:pPr>
            <a:r>
              <a:rPr lang="en-US" sz="1400" dirty="0" smtClean="0">
                <a:latin typeface="Arial" panose="020B0604020202020204" pitchFamily="34" charset="0"/>
                <a:cs typeface="Arial" panose="020B0604020202020204" pitchFamily="34" charset="0"/>
              </a:rPr>
              <a:t>Section 28P(1) states that if a person circumvents a TPM to make use of </a:t>
            </a:r>
            <a:r>
              <a:rPr lang="en-US" sz="1400" dirty="0">
                <a:latin typeface="Arial" panose="020B0604020202020204" pitchFamily="34" charset="0"/>
                <a:cs typeface="Arial" panose="020B0604020202020204" pitchFamily="34" charset="0"/>
              </a:rPr>
              <a:t>an exception allowed by the </a:t>
            </a:r>
            <a:r>
              <a:rPr lang="en-US" sz="1400" dirty="0" smtClean="0">
                <a:latin typeface="Arial" panose="020B0604020202020204" pitchFamily="34" charset="0"/>
                <a:cs typeface="Arial" panose="020B0604020202020204" pitchFamily="34" charset="0"/>
              </a:rPr>
              <a:t>Act, circumvention is allowed.</a:t>
            </a:r>
          </a:p>
          <a:p>
            <a:pPr marL="444500" lvl="1" indent="-258763">
              <a:tabLst>
                <a:tab pos="444500" algn="l"/>
              </a:tabLst>
            </a:pPr>
            <a:r>
              <a:rPr lang="en-US" sz="1400" dirty="0" smtClean="0">
                <a:latin typeface="Arial" panose="020B0604020202020204" pitchFamily="34" charset="0"/>
                <a:cs typeface="Arial" panose="020B0604020202020204" pitchFamily="34" charset="0"/>
              </a:rPr>
              <a:t>Section 28P(2) then has a strange requirement: </a:t>
            </a:r>
          </a:p>
          <a:p>
            <a:pPr marL="630238" lvl="2"/>
            <a:r>
              <a:rPr lang="en-US" sz="1400" dirty="0" smtClean="0">
                <a:latin typeface="Arial" panose="020B0604020202020204" pitchFamily="34" charset="0"/>
                <a:cs typeface="Arial" panose="020B0604020202020204" pitchFamily="34" charset="0"/>
              </a:rPr>
              <a:t>Circumvention is allowed by S28P(1) and if you can circumvent on your own, or make use of a service to circumvent</a:t>
            </a:r>
            <a:r>
              <a:rPr lang="en-US" sz="1400" u="sng" dirty="0" smtClean="0">
                <a:latin typeface="Arial" panose="020B0604020202020204" pitchFamily="34" charset="0"/>
                <a:cs typeface="Arial" panose="020B0604020202020204" pitchFamily="34" charset="0"/>
              </a:rPr>
              <a:t>, you need not approach the owner</a:t>
            </a:r>
            <a:r>
              <a:rPr lang="en-US" sz="1400" dirty="0" smtClean="0">
                <a:latin typeface="Arial" panose="020B0604020202020204" pitchFamily="34" charset="0"/>
                <a:cs typeface="Arial" panose="020B0604020202020204" pitchFamily="34" charset="0"/>
              </a:rPr>
              <a:t>.</a:t>
            </a:r>
          </a:p>
          <a:p>
            <a:pPr marL="630238" lvl="2"/>
            <a:r>
              <a:rPr lang="en-US" sz="1400" dirty="0" smtClean="0">
                <a:latin typeface="Arial" panose="020B0604020202020204" pitchFamily="34" charset="0"/>
                <a:cs typeface="Arial" panose="020B0604020202020204" pitchFamily="34" charset="0"/>
              </a:rPr>
              <a:t>If you cannot circumvent on your own, you can ask the owner to </a:t>
            </a:r>
            <a:r>
              <a:rPr lang="en-US" sz="1400" u="sng" dirty="0" smtClean="0">
                <a:latin typeface="Arial" panose="020B0604020202020204" pitchFamily="34" charset="0"/>
                <a:cs typeface="Arial" panose="020B0604020202020204" pitchFamily="34" charset="0"/>
              </a:rPr>
              <a:t>assist</a:t>
            </a:r>
            <a:r>
              <a:rPr lang="en-US" sz="1400" dirty="0" smtClean="0">
                <a:latin typeface="Arial" panose="020B0604020202020204" pitchFamily="34" charset="0"/>
                <a:cs typeface="Arial" panose="020B0604020202020204" pitchFamily="34" charset="0"/>
              </a:rPr>
              <a:t> – NOT to </a:t>
            </a:r>
            <a:r>
              <a:rPr lang="en-US" sz="1400" u="sng" dirty="0" smtClean="0">
                <a:latin typeface="Arial" panose="020B0604020202020204" pitchFamily="34" charset="0"/>
                <a:cs typeface="Arial" panose="020B0604020202020204" pitchFamily="34" charset="0"/>
              </a:rPr>
              <a:t>authorize</a:t>
            </a:r>
            <a:r>
              <a:rPr lang="en-US" sz="1400" dirty="0" smtClean="0">
                <a:latin typeface="Arial" panose="020B0604020202020204" pitchFamily="34" charset="0"/>
                <a:cs typeface="Arial" panose="020B0604020202020204" pitchFamily="34" charset="0"/>
              </a:rPr>
              <a:t>. If the owner does not want to assist, you can ask a third party to assist you – </a:t>
            </a:r>
            <a:r>
              <a:rPr lang="en-US" sz="1400" u="sng" dirty="0" smtClean="0">
                <a:latin typeface="Arial" panose="020B0604020202020204" pitchFamily="34" charset="0"/>
                <a:cs typeface="Arial" panose="020B0604020202020204" pitchFamily="34" charset="0"/>
              </a:rPr>
              <a:t>which is already allowed by S28P(1)</a:t>
            </a:r>
            <a:r>
              <a:rPr lang="en-US" sz="1400" dirty="0" smtClean="0">
                <a:latin typeface="Arial" panose="020B0604020202020204" pitchFamily="34" charset="0"/>
                <a:cs typeface="Arial" panose="020B0604020202020204" pitchFamily="34" charset="0"/>
              </a:rPr>
              <a:t>.</a:t>
            </a:r>
          </a:p>
          <a:p>
            <a:pPr marL="630238" lvl="2"/>
            <a:r>
              <a:rPr lang="en-US" sz="1400" dirty="0" smtClean="0">
                <a:latin typeface="Arial" panose="020B0604020202020204" pitchFamily="34" charset="0"/>
                <a:cs typeface="Arial" panose="020B0604020202020204" pitchFamily="34" charset="0"/>
              </a:rPr>
              <a:t>Why would you then approach the owner at all? Likely 28P(2) became superfluous when “service” was added to the definition of a circumvention device in one of the last amendments.</a:t>
            </a:r>
          </a:p>
          <a:p>
            <a:r>
              <a:rPr lang="en-US" sz="1400" dirty="0" smtClean="0">
                <a:latin typeface="Arial" panose="020B0604020202020204" pitchFamily="34" charset="0"/>
                <a:cs typeface="Arial" panose="020B0604020202020204" pitchFamily="34" charset="0"/>
              </a:rPr>
              <a:t>CLSO: Is the copyright owner sufficiently protected? We submit yes.</a:t>
            </a:r>
          </a:p>
          <a:p>
            <a:pPr marL="444500" lvl="1"/>
            <a:r>
              <a:rPr lang="en-GB" sz="1400" dirty="0" smtClean="0">
                <a:latin typeface="Arial" panose="020B0604020202020204" pitchFamily="34" charset="0"/>
                <a:cs typeface="Arial" panose="020B0604020202020204" pitchFamily="34" charset="0"/>
              </a:rPr>
              <a:t>S28O: No one may circumvent </a:t>
            </a:r>
            <a:r>
              <a:rPr lang="en-GB" sz="1400" dirty="0">
                <a:latin typeface="Arial" panose="020B0604020202020204" pitchFamily="34" charset="0"/>
                <a:cs typeface="Arial" panose="020B0604020202020204" pitchFamily="34" charset="0"/>
              </a:rPr>
              <a:t>a TPM without the authority of the owner, unless, in terms of section 28P, </a:t>
            </a:r>
            <a:r>
              <a:rPr lang="en-GB" sz="1400" dirty="0" smtClean="0">
                <a:latin typeface="Arial" panose="020B0604020202020204" pitchFamily="34" charset="0"/>
                <a:cs typeface="Arial" panose="020B0604020202020204" pitchFamily="34" charset="0"/>
              </a:rPr>
              <a:t>they have </a:t>
            </a:r>
            <a:r>
              <a:rPr lang="en-GB" sz="1400" dirty="0">
                <a:latin typeface="Arial" panose="020B0604020202020204" pitchFamily="34" charset="0"/>
                <a:cs typeface="Arial" panose="020B0604020202020204" pitchFamily="34" charset="0"/>
              </a:rPr>
              <a:t>a legal exception that you are relying </a:t>
            </a:r>
            <a:r>
              <a:rPr lang="en-GB" sz="1400" dirty="0" smtClean="0">
                <a:latin typeface="Arial" panose="020B0604020202020204" pitchFamily="34" charset="0"/>
                <a:cs typeface="Arial" panose="020B0604020202020204" pitchFamily="34" charset="0"/>
              </a:rPr>
              <a:t>on.</a:t>
            </a:r>
          </a:p>
          <a:p>
            <a:pPr marL="444500" lvl="1"/>
            <a:r>
              <a:rPr lang="en-US" sz="1400" dirty="0" smtClean="0">
                <a:latin typeface="Arial" panose="020B0604020202020204" pitchFamily="34" charset="0"/>
                <a:cs typeface="Arial" panose="020B0604020202020204" pitchFamily="34" charset="0"/>
              </a:rPr>
              <a:t>S27(5B): Anyone who circumvents or enables another to circumvent a TPM which they know will be infringement of copyright commits an offence.</a:t>
            </a:r>
          </a:p>
          <a:p>
            <a:pPr marL="630238" lvl="2"/>
            <a:r>
              <a:rPr lang="en-US" sz="1400" dirty="0" smtClean="0">
                <a:latin typeface="Arial" panose="020B0604020202020204" pitchFamily="34" charset="0"/>
                <a:cs typeface="Arial" panose="020B0604020202020204" pitchFamily="34" charset="0"/>
              </a:rPr>
              <a:t>I.e. NO exception is applicable</a:t>
            </a:r>
          </a:p>
          <a:p>
            <a:r>
              <a:rPr lang="en-US" sz="1400" dirty="0" smtClean="0">
                <a:solidFill>
                  <a:schemeClr val="accent2">
                    <a:lumMod val="75000"/>
                  </a:schemeClr>
                </a:solidFill>
                <a:latin typeface="Arial" panose="020B0604020202020204" pitchFamily="34" charset="0"/>
                <a:cs typeface="Arial" panose="020B0604020202020204" pitchFamily="34" charset="0"/>
              </a:rPr>
              <a:t>Recommend: Deletion of subsection (2) and amendment of the intro sentence of subsection (3) (now (2)):</a:t>
            </a:r>
          </a:p>
          <a:p>
            <a:pPr marL="0" indent="0">
              <a:buNone/>
            </a:pPr>
            <a:r>
              <a:rPr lang="en-US" sz="1400" dirty="0" smtClean="0">
                <a:latin typeface="Arial" panose="020B0604020202020204" pitchFamily="34" charset="0"/>
                <a:cs typeface="Arial" panose="020B0604020202020204" pitchFamily="34" charset="0"/>
              </a:rPr>
              <a:t>“</a:t>
            </a:r>
            <a:r>
              <a:rPr lang="en-ZA" sz="1400" dirty="0" smtClean="0">
                <a:latin typeface="Arial" panose="020B0604020202020204" pitchFamily="34" charset="0"/>
                <a:cs typeface="Arial" panose="020B0604020202020204" pitchFamily="34" charset="0"/>
              </a:rPr>
              <a:t>(</a:t>
            </a:r>
            <a:r>
              <a:rPr lang="en-ZA" sz="1400" dirty="0" smtClean="0">
                <a:solidFill>
                  <a:schemeClr val="accent2">
                    <a:lumMod val="75000"/>
                  </a:schemeClr>
                </a:solidFill>
                <a:latin typeface="Arial" panose="020B0604020202020204" pitchFamily="34" charset="0"/>
                <a:cs typeface="Arial" panose="020B0604020202020204" pitchFamily="34" charset="0"/>
              </a:rPr>
              <a:t>2</a:t>
            </a:r>
            <a:r>
              <a:rPr lang="en-ZA" sz="1400" dirty="0" smtClean="0">
                <a:latin typeface="Arial" panose="020B0604020202020204" pitchFamily="34" charset="0"/>
                <a:cs typeface="Arial" panose="020B0604020202020204" pitchFamily="34" charset="0"/>
              </a:rPr>
              <a:t>) </a:t>
            </a:r>
            <a:r>
              <a:rPr lang="en-ZA" sz="1400" dirty="0">
                <a:latin typeface="Arial" panose="020B0604020202020204" pitchFamily="34" charset="0"/>
                <a:cs typeface="Arial" panose="020B0604020202020204" pitchFamily="34" charset="0"/>
              </a:rPr>
              <a:t>A person engaging the services of another person for assistance </a:t>
            </a:r>
            <a:r>
              <a:rPr lang="en-ZA" sz="1400" dirty="0" smtClean="0">
                <a:latin typeface="Arial" panose="020B0604020202020204" pitchFamily="34" charset="0"/>
                <a:cs typeface="Arial" panose="020B0604020202020204" pitchFamily="34" charset="0"/>
              </a:rPr>
              <a:t>to enable </a:t>
            </a:r>
            <a:r>
              <a:rPr lang="en-ZA" sz="1400" dirty="0">
                <a:latin typeface="Arial" panose="020B0604020202020204" pitchFamily="34" charset="0"/>
                <a:cs typeface="Arial" panose="020B0604020202020204" pitchFamily="34" charset="0"/>
              </a:rPr>
              <a:t>such person or user to circumvent a technological measure </a:t>
            </a:r>
            <a:r>
              <a:rPr lang="en-ZA" sz="1400" strike="sngStrike" dirty="0">
                <a:solidFill>
                  <a:schemeClr val="accent2">
                    <a:lumMod val="75000"/>
                  </a:schemeClr>
                </a:solidFill>
                <a:latin typeface="Arial" panose="020B0604020202020204" pitchFamily="34" charset="0"/>
                <a:cs typeface="Arial" panose="020B0604020202020204" pitchFamily="34" charset="0"/>
              </a:rPr>
              <a:t>in </a:t>
            </a:r>
            <a:r>
              <a:rPr lang="en-ZA" sz="1400" strike="sngStrike" dirty="0" smtClean="0">
                <a:solidFill>
                  <a:schemeClr val="accent2">
                    <a:lumMod val="75000"/>
                  </a:schemeClr>
                </a:solidFill>
                <a:latin typeface="Arial" panose="020B0604020202020204" pitchFamily="34" charset="0"/>
                <a:cs typeface="Arial" panose="020B0604020202020204" pitchFamily="34" charset="0"/>
              </a:rPr>
              <a:t>terms of </a:t>
            </a:r>
            <a:r>
              <a:rPr lang="en-ZA" sz="1400" strike="sngStrike" dirty="0">
                <a:solidFill>
                  <a:schemeClr val="accent2">
                    <a:lumMod val="75000"/>
                  </a:schemeClr>
                </a:solidFill>
                <a:latin typeface="Arial" panose="020B0604020202020204" pitchFamily="34" charset="0"/>
                <a:cs typeface="Arial" panose="020B0604020202020204" pitchFamily="34" charset="0"/>
              </a:rPr>
              <a:t>subsection (2)</a:t>
            </a:r>
            <a:r>
              <a:rPr lang="en-ZA" sz="1400" i="1" strike="sngStrike" dirty="0">
                <a:solidFill>
                  <a:schemeClr val="accent2">
                    <a:lumMod val="75000"/>
                  </a:schemeClr>
                </a:solidFill>
                <a:latin typeface="Arial" panose="020B0604020202020204" pitchFamily="34" charset="0"/>
                <a:cs typeface="Arial" panose="020B0604020202020204" pitchFamily="34" charset="0"/>
              </a:rPr>
              <a:t>(b) </a:t>
            </a:r>
            <a:r>
              <a:rPr lang="en-ZA" sz="1400" dirty="0">
                <a:latin typeface="Arial" panose="020B0604020202020204" pitchFamily="34" charset="0"/>
                <a:cs typeface="Arial" panose="020B0604020202020204" pitchFamily="34" charset="0"/>
              </a:rPr>
              <a:t>shall maintain a complete record of the particulars </a:t>
            </a:r>
            <a:r>
              <a:rPr lang="en-ZA" sz="1400" dirty="0" smtClean="0">
                <a:latin typeface="Arial" panose="020B0604020202020204" pitchFamily="34" charset="0"/>
                <a:cs typeface="Arial" panose="020B0604020202020204" pitchFamily="34" charset="0"/>
              </a:rPr>
              <a:t>of </a:t>
            </a:r>
            <a:r>
              <a:rPr lang="en-GB" sz="1400" dirty="0" smtClean="0">
                <a:latin typeface="Arial" panose="020B0604020202020204" pitchFamily="34" charset="0"/>
                <a:cs typeface="Arial" panose="020B0604020202020204" pitchFamily="34" charset="0"/>
              </a:rPr>
              <a:t>the—”</a:t>
            </a:r>
            <a:endParaRPr lang="en-US" sz="14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t>31</a:t>
            </a:fld>
            <a:endParaRPr lang="en-US"/>
          </a:p>
        </p:txBody>
      </p:sp>
    </p:spTree>
    <p:extLst>
      <p:ext uri="{BB962C8B-B14F-4D97-AF65-F5344CB8AC3E}">
        <p14:creationId xmlns:p14="http://schemas.microsoft.com/office/powerpoint/2010/main" val="1062374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023" y="1"/>
            <a:ext cx="8543925" cy="514350"/>
          </a:xfrm>
        </p:spPr>
        <p:txBody>
          <a:bodyPr>
            <a:normAutofit/>
          </a:bodyPr>
          <a:lstStyle/>
          <a:p>
            <a:r>
              <a:rPr lang="en-US" sz="2900" b="1" dirty="0">
                <a:latin typeface="Arial" panose="020B0604020202020204" pitchFamily="34" charset="0"/>
                <a:cs typeface="Arial" panose="020B0604020202020204" pitchFamily="34" charset="0"/>
              </a:rPr>
              <a:t>Section </a:t>
            </a:r>
            <a:r>
              <a:rPr lang="en-US" sz="2900" b="1" dirty="0" smtClean="0">
                <a:latin typeface="Arial" panose="020B0604020202020204" pitchFamily="34" charset="0"/>
                <a:cs typeface="Arial" panose="020B0604020202020204" pitchFamily="34" charset="0"/>
              </a:rPr>
              <a:t>19D and 28P: All proposed changes</a:t>
            </a:r>
            <a:endParaRPr lang="en-GB" sz="29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49023" y="514351"/>
            <a:ext cx="9648120" cy="6374674"/>
          </a:xfrm>
        </p:spPr>
        <p:txBody>
          <a:bodyPr>
            <a:noAutofit/>
          </a:bodyPr>
          <a:lstStyle/>
          <a:p>
            <a:pPr marL="0" indent="0" algn="just">
              <a:lnSpc>
                <a:spcPct val="120000"/>
              </a:lnSpc>
              <a:spcBef>
                <a:spcPts val="0"/>
              </a:spcBef>
              <a:buNone/>
            </a:pPr>
            <a:r>
              <a:rPr lang="en-ZA" sz="1200" b="1" dirty="0" smtClean="0">
                <a:latin typeface="Arial" panose="020B0604020202020204" pitchFamily="34" charset="0"/>
                <a:cs typeface="Arial" panose="020B0604020202020204" pitchFamily="34" charset="0"/>
              </a:rPr>
              <a:t>‘</a:t>
            </a:r>
            <a:r>
              <a:rPr lang="en-ZA" sz="1200" b="1" dirty="0">
                <a:latin typeface="Arial" panose="020B0604020202020204" pitchFamily="34" charset="0"/>
                <a:cs typeface="Arial" panose="020B0604020202020204" pitchFamily="34" charset="0"/>
              </a:rPr>
              <a:t>authorized entity’ means—</a:t>
            </a:r>
          </a:p>
          <a:p>
            <a:pPr marL="0" indent="0" algn="just">
              <a:lnSpc>
                <a:spcPct val="120000"/>
              </a:lnSpc>
              <a:spcBef>
                <a:spcPts val="0"/>
              </a:spcBef>
              <a:buNone/>
            </a:pPr>
            <a:r>
              <a:rPr lang="en-ZA" sz="1200" i="1" dirty="0">
                <a:latin typeface="Arial" panose="020B0604020202020204" pitchFamily="34" charset="0"/>
                <a:cs typeface="Arial" panose="020B0604020202020204" pitchFamily="34" charset="0"/>
              </a:rPr>
              <a:t>(a) </a:t>
            </a:r>
            <a:r>
              <a:rPr lang="en-ZA" sz="1200" dirty="0" smtClean="0">
                <a:latin typeface="Arial" panose="020B0604020202020204" pitchFamily="34" charset="0"/>
                <a:cs typeface="Arial" panose="020B0604020202020204" pitchFamily="34" charset="0"/>
              </a:rPr>
              <a:t>…</a:t>
            </a:r>
            <a:r>
              <a:rPr lang="en-US" sz="1200" i="1" dirty="0">
                <a:latin typeface="Arial" panose="020B0604020202020204" pitchFamily="34" charset="0"/>
                <a:cs typeface="Arial" panose="020B0604020202020204" pitchFamily="34" charset="0"/>
              </a:rPr>
              <a:t> (no changes)</a:t>
            </a:r>
            <a:endParaRPr lang="en-ZA" sz="1200" dirty="0">
              <a:latin typeface="Arial" panose="020B0604020202020204" pitchFamily="34" charset="0"/>
              <a:cs typeface="Arial" panose="020B0604020202020204" pitchFamily="34" charset="0"/>
            </a:endParaRPr>
          </a:p>
          <a:p>
            <a:pPr marL="0" indent="0" algn="just">
              <a:lnSpc>
                <a:spcPct val="120000"/>
              </a:lnSpc>
              <a:spcBef>
                <a:spcPts val="0"/>
              </a:spcBef>
              <a:buNone/>
            </a:pPr>
            <a:r>
              <a:rPr lang="en-ZA" sz="1200" i="1" dirty="0">
                <a:latin typeface="Arial" panose="020B0604020202020204" pitchFamily="34" charset="0"/>
                <a:cs typeface="Arial" panose="020B0604020202020204" pitchFamily="34" charset="0"/>
              </a:rPr>
              <a:t>(b) </a:t>
            </a:r>
            <a:r>
              <a:rPr lang="en-ZA" sz="1200" u="sng" dirty="0">
                <a:solidFill>
                  <a:srgbClr val="0070C0"/>
                </a:solidFill>
                <a:latin typeface="Arial" panose="020B0604020202020204" pitchFamily="34" charset="0"/>
                <a:cs typeface="Arial" panose="020B0604020202020204" pitchFamily="34" charset="0"/>
              </a:rPr>
              <a:t>an entity, including</a:t>
            </a:r>
            <a:r>
              <a:rPr lang="en-ZA" sz="1200" dirty="0">
                <a:solidFill>
                  <a:srgbClr val="0070C0"/>
                </a:solidFill>
                <a:latin typeface="Arial" panose="020B0604020202020204" pitchFamily="34" charset="0"/>
                <a:cs typeface="Arial" panose="020B0604020202020204" pitchFamily="34" charset="0"/>
              </a:rPr>
              <a:t> </a:t>
            </a:r>
            <a:r>
              <a:rPr lang="en-ZA" sz="1200" dirty="0" smtClean="0">
                <a:latin typeface="Arial" panose="020B0604020202020204" pitchFamily="34" charset="0"/>
                <a:cs typeface="Arial" panose="020B0604020202020204" pitchFamily="34" charset="0"/>
              </a:rPr>
              <a:t>a </a:t>
            </a:r>
            <a:r>
              <a:rPr lang="en-ZA" sz="1200" dirty="0">
                <a:latin typeface="Arial" panose="020B0604020202020204" pitchFamily="34" charset="0"/>
                <a:cs typeface="Arial" panose="020B0604020202020204" pitchFamily="34" charset="0"/>
              </a:rPr>
              <a:t>government institution or non-profit organization that </a:t>
            </a:r>
            <a:r>
              <a:rPr lang="en-ZA" sz="1200" dirty="0" smtClean="0">
                <a:latin typeface="Arial" panose="020B0604020202020204" pitchFamily="34" charset="0"/>
                <a:cs typeface="Arial" panose="020B0604020202020204" pitchFamily="34" charset="0"/>
              </a:rPr>
              <a:t>provides education</a:t>
            </a:r>
            <a:r>
              <a:rPr lang="en-ZA" sz="1200" dirty="0">
                <a:latin typeface="Arial" panose="020B0604020202020204" pitchFamily="34" charset="0"/>
                <a:cs typeface="Arial" panose="020B0604020202020204" pitchFamily="34" charset="0"/>
              </a:rPr>
              <a:t>, instructional training, adaptive reading or </a:t>
            </a:r>
            <a:r>
              <a:rPr lang="en-ZA" sz="1200" dirty="0" smtClean="0">
                <a:latin typeface="Arial" panose="020B0604020202020204" pitchFamily="34" charset="0"/>
                <a:cs typeface="Arial" panose="020B0604020202020204" pitchFamily="34" charset="0"/>
              </a:rPr>
              <a:t>information access </a:t>
            </a:r>
            <a:r>
              <a:rPr lang="en-ZA" sz="1200" dirty="0">
                <a:latin typeface="Arial" panose="020B0604020202020204" pitchFamily="34" charset="0"/>
                <a:cs typeface="Arial" panose="020B0604020202020204" pitchFamily="34" charset="0"/>
              </a:rPr>
              <a:t>to persons with a disability </a:t>
            </a:r>
            <a:r>
              <a:rPr lang="en-ZA" sz="1200" u="sng" dirty="0">
                <a:solidFill>
                  <a:srgbClr val="0070C0"/>
                </a:solidFill>
                <a:latin typeface="Arial" panose="020B0604020202020204" pitchFamily="34" charset="0"/>
                <a:cs typeface="Arial" panose="020B0604020202020204" pitchFamily="34" charset="0"/>
              </a:rPr>
              <a:t>on a non-profit basis</a:t>
            </a:r>
            <a:r>
              <a:rPr lang="en-ZA" sz="1200" dirty="0">
                <a:solidFill>
                  <a:srgbClr val="0070C0"/>
                </a:solidFill>
                <a:latin typeface="Arial" panose="020B0604020202020204" pitchFamily="34" charset="0"/>
                <a:cs typeface="Arial" panose="020B0604020202020204" pitchFamily="34" charset="0"/>
              </a:rPr>
              <a:t> </a:t>
            </a:r>
            <a:r>
              <a:rPr lang="en-ZA" sz="1200" dirty="0" smtClean="0">
                <a:latin typeface="Arial" panose="020B0604020202020204" pitchFamily="34" charset="0"/>
                <a:cs typeface="Arial" panose="020B0604020202020204" pitchFamily="34" charset="0"/>
              </a:rPr>
              <a:t>as </a:t>
            </a:r>
            <a:r>
              <a:rPr lang="en-ZA" sz="1200" dirty="0">
                <a:latin typeface="Arial" panose="020B0604020202020204" pitchFamily="34" charset="0"/>
                <a:cs typeface="Arial" panose="020B0604020202020204" pitchFamily="34" charset="0"/>
              </a:rPr>
              <a:t>one of its primary activities </a:t>
            </a:r>
            <a:r>
              <a:rPr lang="en-ZA" sz="1200" dirty="0" smtClean="0">
                <a:latin typeface="Arial" panose="020B0604020202020204" pitchFamily="34" charset="0"/>
                <a:cs typeface="Arial" panose="020B0604020202020204" pitchFamily="34" charset="0"/>
              </a:rPr>
              <a:t>or institutional </a:t>
            </a:r>
            <a:r>
              <a:rPr lang="en-ZA" sz="1200" dirty="0">
                <a:latin typeface="Arial" panose="020B0604020202020204" pitchFamily="34" charset="0"/>
                <a:cs typeface="Arial" panose="020B0604020202020204" pitchFamily="34" charset="0"/>
              </a:rPr>
              <a:t>obligations;’’;</a:t>
            </a:r>
          </a:p>
          <a:p>
            <a:pPr marL="0" indent="0" algn="just">
              <a:lnSpc>
                <a:spcPct val="120000"/>
              </a:lnSpc>
              <a:spcBef>
                <a:spcPts val="0"/>
              </a:spcBef>
              <a:buNone/>
            </a:pPr>
            <a:r>
              <a:rPr lang="en-ZA" sz="1200" b="1" dirty="0" smtClean="0">
                <a:latin typeface="Arial" panose="020B0604020202020204" pitchFamily="34" charset="0"/>
                <a:cs typeface="Arial" panose="020B0604020202020204" pitchFamily="34" charset="0"/>
              </a:rPr>
              <a:t>General </a:t>
            </a:r>
            <a:r>
              <a:rPr lang="en-ZA" sz="1200" b="1" dirty="0">
                <a:latin typeface="Arial" panose="020B0604020202020204" pitchFamily="34" charset="0"/>
                <a:cs typeface="Arial" panose="020B0604020202020204" pitchFamily="34" charset="0"/>
              </a:rPr>
              <a:t>exceptions regarding protection of copyright work for </a:t>
            </a:r>
            <a:r>
              <a:rPr lang="en-ZA" sz="1200" b="1" dirty="0" smtClean="0">
                <a:latin typeface="Arial" panose="020B0604020202020204" pitchFamily="34" charset="0"/>
                <a:cs typeface="Arial" panose="020B0604020202020204" pitchFamily="34" charset="0"/>
              </a:rPr>
              <a:t>persons </a:t>
            </a:r>
            <a:r>
              <a:rPr lang="en-GB" sz="1200" b="1" dirty="0" smtClean="0">
                <a:latin typeface="Arial" panose="020B0604020202020204" pitchFamily="34" charset="0"/>
                <a:cs typeface="Arial" panose="020B0604020202020204" pitchFamily="34" charset="0"/>
              </a:rPr>
              <a:t>with </a:t>
            </a:r>
            <a:r>
              <a:rPr lang="en-GB" sz="1200" b="1" dirty="0">
                <a:latin typeface="Arial" panose="020B0604020202020204" pitchFamily="34" charset="0"/>
                <a:cs typeface="Arial" panose="020B0604020202020204" pitchFamily="34" charset="0"/>
              </a:rPr>
              <a:t>disability</a:t>
            </a:r>
          </a:p>
          <a:p>
            <a:pPr marL="0" indent="0" algn="just">
              <a:lnSpc>
                <a:spcPct val="120000"/>
              </a:lnSpc>
              <a:spcBef>
                <a:spcPts val="0"/>
              </a:spcBef>
              <a:buNone/>
            </a:pPr>
            <a:r>
              <a:rPr lang="en-ZA" sz="1200" b="1" dirty="0">
                <a:latin typeface="Arial" panose="020B0604020202020204" pitchFamily="34" charset="0"/>
                <a:cs typeface="Arial" panose="020B0604020202020204" pitchFamily="34" charset="0"/>
              </a:rPr>
              <a:t>19D. </a:t>
            </a:r>
            <a:r>
              <a:rPr lang="en-ZA" sz="1200" dirty="0">
                <a:latin typeface="Arial" panose="020B0604020202020204" pitchFamily="34" charset="0"/>
                <a:cs typeface="Arial" panose="020B0604020202020204" pitchFamily="34" charset="0"/>
              </a:rPr>
              <a:t>(1) </a:t>
            </a:r>
            <a:r>
              <a:rPr lang="en-ZA" sz="1200" strike="sngStrike" dirty="0">
                <a:solidFill>
                  <a:srgbClr val="0070C0"/>
                </a:solidFill>
                <a:latin typeface="Arial" panose="020B0604020202020204" pitchFamily="34" charset="0"/>
                <a:cs typeface="Arial" panose="020B0604020202020204" pitchFamily="34" charset="0"/>
              </a:rPr>
              <a:t>Any</a:t>
            </a:r>
            <a:r>
              <a:rPr lang="en-ZA" sz="1200" dirty="0">
                <a:latin typeface="Arial" panose="020B0604020202020204" pitchFamily="34" charset="0"/>
                <a:cs typeface="Arial" panose="020B0604020202020204" pitchFamily="34" charset="0"/>
              </a:rPr>
              <a:t> </a:t>
            </a:r>
            <a:r>
              <a:rPr lang="en-ZA" sz="1200" u="sng" dirty="0">
                <a:solidFill>
                  <a:srgbClr val="0070C0"/>
                </a:solidFill>
                <a:latin typeface="Arial" panose="020B0604020202020204" pitchFamily="34" charset="0"/>
                <a:cs typeface="Arial" panose="020B0604020202020204" pitchFamily="34" charset="0"/>
              </a:rPr>
              <a:t>An authorized entity, </a:t>
            </a:r>
            <a:r>
              <a:rPr lang="en-ZA" sz="1200" u="sng" dirty="0" smtClean="0">
                <a:solidFill>
                  <a:srgbClr val="0070C0"/>
                </a:solidFill>
                <a:latin typeface="Arial" panose="020B0604020202020204" pitchFamily="34" charset="0"/>
                <a:cs typeface="Arial" panose="020B0604020202020204" pitchFamily="34" charset="0"/>
              </a:rPr>
              <a:t>or any </a:t>
            </a:r>
            <a:r>
              <a:rPr lang="en-ZA" sz="1200" dirty="0" smtClean="0">
                <a:latin typeface="Arial" panose="020B0604020202020204" pitchFamily="34" charset="0"/>
                <a:cs typeface="Arial" panose="020B0604020202020204" pitchFamily="34" charset="0"/>
              </a:rPr>
              <a:t>person </a:t>
            </a:r>
            <a:r>
              <a:rPr lang="en-ZA" sz="1200" dirty="0">
                <a:latin typeface="Arial" panose="020B0604020202020204" pitchFamily="34" charset="0"/>
                <a:cs typeface="Arial" panose="020B0604020202020204" pitchFamily="34" charset="0"/>
              </a:rPr>
              <a:t>as may be prescribed and who serves persons </a:t>
            </a:r>
            <a:r>
              <a:rPr lang="en-ZA" sz="1200" dirty="0" smtClean="0">
                <a:latin typeface="Arial" panose="020B0604020202020204" pitchFamily="34" charset="0"/>
                <a:cs typeface="Arial" panose="020B0604020202020204" pitchFamily="34" charset="0"/>
              </a:rPr>
              <a:t>with disabilities</a:t>
            </a:r>
            <a:r>
              <a:rPr lang="en-ZA" sz="1200" strike="sngStrike" dirty="0">
                <a:solidFill>
                  <a:srgbClr val="0070C0"/>
                </a:solidFill>
                <a:latin typeface="Arial" panose="020B0604020202020204" pitchFamily="34" charset="0"/>
                <a:cs typeface="Arial" panose="020B0604020202020204" pitchFamily="34" charset="0"/>
              </a:rPr>
              <a:t>, including an authorized entity,</a:t>
            </a:r>
            <a:r>
              <a:rPr lang="en-ZA" sz="1200" dirty="0">
                <a:latin typeface="Arial" panose="020B0604020202020204" pitchFamily="34" charset="0"/>
                <a:cs typeface="Arial" panose="020B0604020202020204" pitchFamily="34" charset="0"/>
              </a:rPr>
              <a:t> may, without the </a:t>
            </a:r>
            <a:r>
              <a:rPr lang="en-ZA" sz="1200" dirty="0" smtClean="0">
                <a:latin typeface="Arial" panose="020B0604020202020204" pitchFamily="34" charset="0"/>
                <a:cs typeface="Arial" panose="020B0604020202020204" pitchFamily="34" charset="0"/>
              </a:rPr>
              <a:t>authorization of </a:t>
            </a:r>
            <a:r>
              <a:rPr lang="en-ZA" sz="1200" dirty="0">
                <a:latin typeface="Arial" panose="020B0604020202020204" pitchFamily="34" charset="0"/>
                <a:cs typeface="Arial" panose="020B0604020202020204" pitchFamily="34" charset="0"/>
              </a:rPr>
              <a:t>the copyright owner, make an accessible format copy for the benefit of </a:t>
            </a:r>
            <a:r>
              <a:rPr lang="en-ZA" sz="1200" dirty="0" smtClean="0">
                <a:latin typeface="Arial" panose="020B0604020202020204" pitchFamily="34" charset="0"/>
                <a:cs typeface="Arial" panose="020B0604020202020204" pitchFamily="34" charset="0"/>
              </a:rPr>
              <a:t>a person </a:t>
            </a:r>
            <a:r>
              <a:rPr lang="en-ZA" sz="1200" dirty="0">
                <a:latin typeface="Arial" panose="020B0604020202020204" pitchFamily="34" charset="0"/>
                <a:cs typeface="Arial" panose="020B0604020202020204" pitchFamily="34" charset="0"/>
              </a:rPr>
              <a:t>with a </a:t>
            </a:r>
            <a:r>
              <a:rPr lang="en-ZA" sz="1200" dirty="0" smtClean="0">
                <a:latin typeface="Arial" panose="020B0604020202020204" pitchFamily="34" charset="0"/>
                <a:cs typeface="Arial" panose="020B0604020202020204" pitchFamily="34" charset="0"/>
              </a:rPr>
              <a:t>disability</a:t>
            </a:r>
            <a:r>
              <a:rPr lang="en-ZA" sz="1200" dirty="0">
                <a:latin typeface="Arial" panose="020B0604020202020204" pitchFamily="34" charset="0"/>
                <a:cs typeface="Arial" panose="020B0604020202020204" pitchFamily="34" charset="0"/>
              </a:rPr>
              <a:t>, supply that accessible format copy to a person </a:t>
            </a:r>
            <a:r>
              <a:rPr lang="en-ZA" sz="1200" dirty="0" smtClean="0">
                <a:latin typeface="Arial" panose="020B0604020202020204" pitchFamily="34" charset="0"/>
                <a:cs typeface="Arial" panose="020B0604020202020204" pitchFamily="34" charset="0"/>
              </a:rPr>
              <a:t>with a </a:t>
            </a:r>
            <a:r>
              <a:rPr lang="en-ZA" sz="1200" dirty="0">
                <a:latin typeface="Arial" panose="020B0604020202020204" pitchFamily="34" charset="0"/>
                <a:cs typeface="Arial" panose="020B0604020202020204" pitchFamily="34" charset="0"/>
              </a:rPr>
              <a:t>disability by any means, including by non-commercial lending or </a:t>
            </a:r>
            <a:r>
              <a:rPr lang="en-ZA" sz="1200" dirty="0" smtClean="0">
                <a:latin typeface="Arial" panose="020B0604020202020204" pitchFamily="34" charset="0"/>
                <a:cs typeface="Arial" panose="020B0604020202020204" pitchFamily="34" charset="0"/>
              </a:rPr>
              <a:t>by digital </a:t>
            </a:r>
            <a:r>
              <a:rPr lang="en-ZA" sz="1200" dirty="0">
                <a:latin typeface="Arial" panose="020B0604020202020204" pitchFamily="34" charset="0"/>
                <a:cs typeface="Arial" panose="020B0604020202020204" pitchFamily="34" charset="0"/>
              </a:rPr>
              <a:t>communication by wire or wireless means, and undertake </a:t>
            </a:r>
            <a:r>
              <a:rPr lang="en-ZA" sz="1200" dirty="0" smtClean="0">
                <a:latin typeface="Arial" panose="020B0604020202020204" pitchFamily="34" charset="0"/>
                <a:cs typeface="Arial" panose="020B0604020202020204" pitchFamily="34" charset="0"/>
              </a:rPr>
              <a:t>any intermediate </a:t>
            </a:r>
            <a:r>
              <a:rPr lang="en-ZA" sz="1200" dirty="0">
                <a:latin typeface="Arial" panose="020B0604020202020204" pitchFamily="34" charset="0"/>
                <a:cs typeface="Arial" panose="020B0604020202020204" pitchFamily="34" charset="0"/>
              </a:rPr>
              <a:t>steps to achieve these </a:t>
            </a:r>
            <a:r>
              <a:rPr lang="en-ZA" sz="1200" dirty="0" smtClean="0">
                <a:latin typeface="Arial" panose="020B0604020202020204" pitchFamily="34" charset="0"/>
                <a:cs typeface="Arial" panose="020B0604020202020204" pitchFamily="34" charset="0"/>
              </a:rPr>
              <a:t>objectives</a:t>
            </a:r>
            <a:r>
              <a:rPr lang="en-ZA" sz="1200" dirty="0">
                <a:latin typeface="Arial" panose="020B0604020202020204" pitchFamily="34" charset="0"/>
                <a:cs typeface="Arial" panose="020B0604020202020204" pitchFamily="34" charset="0"/>
              </a:rPr>
              <a:t>, if the following </a:t>
            </a:r>
            <a:r>
              <a:rPr lang="en-ZA" sz="1200" dirty="0" smtClean="0">
                <a:latin typeface="Arial" panose="020B0604020202020204" pitchFamily="34" charset="0"/>
                <a:cs typeface="Arial" panose="020B0604020202020204" pitchFamily="34" charset="0"/>
              </a:rPr>
              <a:t>conditions </a:t>
            </a:r>
            <a:r>
              <a:rPr lang="en-GB" sz="1200" dirty="0" smtClean="0">
                <a:latin typeface="Arial" panose="020B0604020202020204" pitchFamily="34" charset="0"/>
                <a:cs typeface="Arial" panose="020B0604020202020204" pitchFamily="34" charset="0"/>
              </a:rPr>
              <a:t>are </a:t>
            </a:r>
            <a:r>
              <a:rPr lang="en-GB" sz="1200" dirty="0">
                <a:latin typeface="Arial" panose="020B0604020202020204" pitchFamily="34" charset="0"/>
                <a:cs typeface="Arial" panose="020B0604020202020204" pitchFamily="34" charset="0"/>
              </a:rPr>
              <a:t>met</a:t>
            </a:r>
            <a:r>
              <a:rPr lang="en-GB" sz="1200" dirty="0" smtClean="0">
                <a:latin typeface="Arial" panose="020B0604020202020204" pitchFamily="34" charset="0"/>
                <a:cs typeface="Arial" panose="020B0604020202020204" pitchFamily="34" charset="0"/>
              </a:rPr>
              <a:t>: </a:t>
            </a:r>
          </a:p>
          <a:p>
            <a:pPr marL="0" indent="0" algn="just">
              <a:lnSpc>
                <a:spcPct val="120000"/>
              </a:lnSpc>
              <a:spcBef>
                <a:spcPts val="0"/>
              </a:spcBef>
              <a:buNone/>
            </a:pPr>
            <a:r>
              <a:rPr lang="en-ZA" sz="1200" i="1" dirty="0" smtClean="0">
                <a:latin typeface="Arial" panose="020B0604020202020204" pitchFamily="34" charset="0"/>
                <a:cs typeface="Arial" panose="020B0604020202020204" pitchFamily="34" charset="0"/>
              </a:rPr>
              <a:t>(</a:t>
            </a:r>
            <a:r>
              <a:rPr lang="en-ZA" sz="1200" i="1" dirty="0">
                <a:latin typeface="Arial" panose="020B0604020202020204" pitchFamily="34" charset="0"/>
                <a:cs typeface="Arial" panose="020B0604020202020204" pitchFamily="34" charset="0"/>
              </a:rPr>
              <a:t>a) </a:t>
            </a:r>
            <a:r>
              <a:rPr lang="en-US" sz="1200" dirty="0" smtClean="0">
                <a:latin typeface="Arial" panose="020B0604020202020204" pitchFamily="34" charset="0"/>
                <a:cs typeface="Arial" panose="020B0604020202020204" pitchFamily="34" charset="0"/>
              </a:rPr>
              <a:t>….; </a:t>
            </a:r>
            <a:r>
              <a:rPr lang="en-US" sz="1200" i="1" dirty="0" smtClean="0">
                <a:latin typeface="Arial" panose="020B0604020202020204" pitchFamily="34" charset="0"/>
                <a:cs typeface="Arial" panose="020B0604020202020204" pitchFamily="34" charset="0"/>
              </a:rPr>
              <a:t>(b)……; (c)….. (no changes)</a:t>
            </a:r>
            <a:endParaRPr lang="en-GB" sz="1200" dirty="0">
              <a:latin typeface="Arial" panose="020B0604020202020204" pitchFamily="34" charset="0"/>
              <a:cs typeface="Arial" panose="020B0604020202020204" pitchFamily="34" charset="0"/>
            </a:endParaRPr>
          </a:p>
          <a:p>
            <a:pPr marL="0" indent="0" algn="just">
              <a:lnSpc>
                <a:spcPct val="120000"/>
              </a:lnSpc>
              <a:spcBef>
                <a:spcPts val="0"/>
              </a:spcBef>
              <a:buNone/>
            </a:pPr>
            <a:r>
              <a:rPr lang="en-ZA" sz="1200" dirty="0">
                <a:latin typeface="Arial" panose="020B0604020202020204" pitchFamily="34" charset="0"/>
                <a:cs typeface="Arial" panose="020B0604020202020204" pitchFamily="34" charset="0"/>
              </a:rPr>
              <a:t>(2) </a:t>
            </a:r>
            <a:r>
              <a:rPr lang="en-ZA" sz="1200" i="1" dirty="0">
                <a:latin typeface="Arial" panose="020B0604020202020204" pitchFamily="34" charset="0"/>
                <a:cs typeface="Arial" panose="020B0604020202020204" pitchFamily="34" charset="0"/>
              </a:rPr>
              <a:t>(a) </a:t>
            </a:r>
            <a:r>
              <a:rPr lang="en-US" sz="1200" dirty="0" smtClean="0">
                <a:latin typeface="Arial" panose="020B0604020202020204" pitchFamily="34" charset="0"/>
                <a:cs typeface="Arial" panose="020B0604020202020204" pitchFamily="34" charset="0"/>
              </a:rPr>
              <a:t>…. </a:t>
            </a:r>
            <a:r>
              <a:rPr lang="en-US" sz="1200" i="1" dirty="0" smtClean="0">
                <a:latin typeface="Arial" panose="020B0604020202020204" pitchFamily="34" charset="0"/>
                <a:cs typeface="Arial" panose="020B0604020202020204" pitchFamily="34" charset="0"/>
              </a:rPr>
              <a:t>(b) ….</a:t>
            </a:r>
            <a:r>
              <a:rPr lang="en-GB" sz="1200" dirty="0" smtClean="0">
                <a:latin typeface="Arial" panose="020B0604020202020204" pitchFamily="34" charset="0"/>
                <a:cs typeface="Arial" panose="020B0604020202020204" pitchFamily="34" charset="0"/>
              </a:rPr>
              <a:t>. </a:t>
            </a:r>
            <a:r>
              <a:rPr lang="en-US" sz="1200" i="1" dirty="0">
                <a:latin typeface="Arial" panose="020B0604020202020204" pitchFamily="34" charset="0"/>
                <a:cs typeface="Arial" panose="020B0604020202020204" pitchFamily="34" charset="0"/>
              </a:rPr>
              <a:t>(no changes)</a:t>
            </a:r>
            <a:endParaRPr lang="en-GB" sz="1200" dirty="0">
              <a:latin typeface="Arial" panose="020B0604020202020204" pitchFamily="34" charset="0"/>
              <a:cs typeface="Arial" panose="020B0604020202020204" pitchFamily="34" charset="0"/>
            </a:endParaRPr>
          </a:p>
          <a:p>
            <a:pPr marL="0" indent="0" algn="just">
              <a:lnSpc>
                <a:spcPct val="120000"/>
              </a:lnSpc>
              <a:spcBef>
                <a:spcPts val="0"/>
              </a:spcBef>
              <a:buNone/>
            </a:pPr>
            <a:r>
              <a:rPr lang="en-ZA" sz="1200" u="sng" dirty="0">
                <a:solidFill>
                  <a:srgbClr val="0070C0"/>
                </a:solidFill>
                <a:latin typeface="Arial" panose="020B0604020202020204" pitchFamily="34" charset="0"/>
                <a:cs typeface="Arial" panose="020B0604020202020204" pitchFamily="34" charset="0"/>
              </a:rPr>
              <a:t>(3) </a:t>
            </a:r>
            <a:r>
              <a:rPr lang="en-ZA" sz="1200" u="sng" dirty="0" smtClean="0">
                <a:solidFill>
                  <a:srgbClr val="0070C0"/>
                </a:solidFill>
                <a:latin typeface="Arial" panose="020B0604020202020204" pitchFamily="34" charset="0"/>
                <a:cs typeface="Arial" panose="020B0604020202020204" pitchFamily="34" charset="0"/>
              </a:rPr>
              <a:t> A </a:t>
            </a:r>
            <a:r>
              <a:rPr lang="en-ZA" sz="1200" u="sng" dirty="0">
                <a:solidFill>
                  <a:srgbClr val="0070C0"/>
                </a:solidFill>
                <a:latin typeface="Arial" panose="020B0604020202020204" pitchFamily="34" charset="0"/>
                <a:cs typeface="Arial" panose="020B0604020202020204" pitchFamily="34" charset="0"/>
              </a:rPr>
              <a:t>person with a disability, or someone acting on their behalf, including an authorized entity, may make an accessible format copy of a work for the personal use of the person with a disability or otherwise may assist the person with a disability to make and use accessible format copies where the person with a disability has lawful access to that work or a copy of that work. </a:t>
            </a:r>
            <a:endParaRPr lang="en-ZA" sz="1200" u="sng" dirty="0" smtClean="0">
              <a:solidFill>
                <a:srgbClr val="0070C0"/>
              </a:solidFill>
              <a:latin typeface="Arial" panose="020B0604020202020204" pitchFamily="34" charset="0"/>
              <a:cs typeface="Arial" panose="020B0604020202020204" pitchFamily="34" charset="0"/>
            </a:endParaRPr>
          </a:p>
          <a:p>
            <a:pPr marL="0" indent="0" algn="just">
              <a:lnSpc>
                <a:spcPct val="120000"/>
              </a:lnSpc>
              <a:spcBef>
                <a:spcPts val="0"/>
              </a:spcBef>
              <a:buNone/>
            </a:pPr>
            <a:r>
              <a:rPr lang="en-ZA" sz="1200" strike="sngStrike" dirty="0" smtClean="0">
                <a:solidFill>
                  <a:srgbClr val="0070C0"/>
                </a:solidFill>
                <a:latin typeface="Arial" panose="020B0604020202020204" pitchFamily="34" charset="0"/>
                <a:cs typeface="Arial" panose="020B0604020202020204" pitchFamily="34" charset="0"/>
              </a:rPr>
              <a:t>(</a:t>
            </a:r>
            <a:r>
              <a:rPr lang="en-ZA" sz="1200" strike="sngStrike" dirty="0">
                <a:solidFill>
                  <a:srgbClr val="0070C0"/>
                </a:solidFill>
                <a:latin typeface="Arial" panose="020B0604020202020204" pitchFamily="34" charset="0"/>
                <a:cs typeface="Arial" panose="020B0604020202020204" pitchFamily="34" charset="0"/>
              </a:rPr>
              <a:t>3)</a:t>
            </a:r>
            <a:r>
              <a:rPr lang="en-ZA" sz="1200" dirty="0">
                <a:latin typeface="Arial" panose="020B0604020202020204" pitchFamily="34" charset="0"/>
                <a:cs typeface="Arial" panose="020B0604020202020204" pitchFamily="34" charset="0"/>
              </a:rPr>
              <a:t> </a:t>
            </a:r>
            <a:r>
              <a:rPr lang="en-ZA" sz="1200" dirty="0" smtClean="0">
                <a:solidFill>
                  <a:srgbClr val="0070C0"/>
                </a:solidFill>
                <a:latin typeface="Arial" panose="020B0604020202020204" pitchFamily="34" charset="0"/>
                <a:cs typeface="Arial" panose="020B0604020202020204" pitchFamily="34" charset="0"/>
              </a:rPr>
              <a:t>(4) </a:t>
            </a:r>
            <a:r>
              <a:rPr lang="en-ZA" sz="1200" i="1" dirty="0" smtClean="0">
                <a:latin typeface="Arial" panose="020B0604020202020204" pitchFamily="34" charset="0"/>
                <a:cs typeface="Arial" panose="020B0604020202020204" pitchFamily="34" charset="0"/>
              </a:rPr>
              <a:t>(a</a:t>
            </a:r>
            <a:r>
              <a:rPr lang="en-ZA" sz="1200" i="1" dirty="0">
                <a:latin typeface="Arial" panose="020B0604020202020204" pitchFamily="34" charset="0"/>
                <a:cs typeface="Arial" panose="020B0604020202020204" pitchFamily="34" charset="0"/>
              </a:rPr>
              <a:t>) </a:t>
            </a:r>
            <a:r>
              <a:rPr lang="en-ZA" sz="1200" dirty="0">
                <a:latin typeface="Arial" panose="020B0604020202020204" pitchFamily="34" charset="0"/>
                <a:cs typeface="Arial" panose="020B0604020202020204" pitchFamily="34" charset="0"/>
              </a:rPr>
              <a:t>A person with a disability or a person who serves persons </a:t>
            </a:r>
            <a:r>
              <a:rPr lang="en-ZA" sz="1200" dirty="0" smtClean="0">
                <a:latin typeface="Arial" panose="020B0604020202020204" pitchFamily="34" charset="0"/>
                <a:cs typeface="Arial" panose="020B0604020202020204" pitchFamily="34" charset="0"/>
              </a:rPr>
              <a:t>with disabilities</a:t>
            </a:r>
            <a:r>
              <a:rPr lang="en-ZA" sz="1200" dirty="0">
                <a:latin typeface="Arial" panose="020B0604020202020204" pitchFamily="34" charset="0"/>
                <a:cs typeface="Arial" panose="020B0604020202020204" pitchFamily="34" charset="0"/>
              </a:rPr>
              <a:t>, including an authorized entity, may, without the </a:t>
            </a:r>
            <a:r>
              <a:rPr lang="en-ZA" sz="1200" dirty="0" smtClean="0">
                <a:latin typeface="Arial" panose="020B0604020202020204" pitchFamily="34" charset="0"/>
                <a:cs typeface="Arial" panose="020B0604020202020204" pitchFamily="34" charset="0"/>
              </a:rPr>
              <a:t>authorization of </a:t>
            </a:r>
            <a:r>
              <a:rPr lang="en-ZA" sz="1200" dirty="0">
                <a:latin typeface="Arial" panose="020B0604020202020204" pitchFamily="34" charset="0"/>
                <a:cs typeface="Arial" panose="020B0604020202020204" pitchFamily="34" charset="0"/>
              </a:rPr>
              <a:t>the copyright owner export to, or import from, another country any </a:t>
            </a:r>
            <a:r>
              <a:rPr lang="en-ZA" sz="1200" dirty="0" smtClean="0">
                <a:latin typeface="Arial" panose="020B0604020202020204" pitchFamily="34" charset="0"/>
                <a:cs typeface="Arial" panose="020B0604020202020204" pitchFamily="34" charset="0"/>
              </a:rPr>
              <a:t>legal copy </a:t>
            </a:r>
            <a:r>
              <a:rPr lang="en-ZA" sz="1200" dirty="0">
                <a:latin typeface="Arial" panose="020B0604020202020204" pitchFamily="34" charset="0"/>
                <a:cs typeface="Arial" panose="020B0604020202020204" pitchFamily="34" charset="0"/>
              </a:rPr>
              <a:t>of an accessible format copy of a work </a:t>
            </a:r>
            <a:r>
              <a:rPr lang="en-ZA" sz="1200" strike="sngStrike" dirty="0">
                <a:solidFill>
                  <a:srgbClr val="0070C0"/>
                </a:solidFill>
                <a:latin typeface="Arial" panose="020B0604020202020204" pitchFamily="34" charset="0"/>
                <a:cs typeface="Arial" panose="020B0604020202020204" pitchFamily="34" charset="0"/>
              </a:rPr>
              <a:t>referred to in subsection (1</a:t>
            </a:r>
            <a:r>
              <a:rPr lang="en-ZA" sz="1200" strike="sngStrike" dirty="0" smtClean="0">
                <a:solidFill>
                  <a:srgbClr val="0070C0"/>
                </a:solidFill>
                <a:latin typeface="Arial" panose="020B0604020202020204" pitchFamily="34" charset="0"/>
                <a:cs typeface="Arial" panose="020B0604020202020204" pitchFamily="34" charset="0"/>
              </a:rPr>
              <a:t>), </a:t>
            </a:r>
            <a:r>
              <a:rPr lang="en-ZA" sz="1200" dirty="0" smtClean="0">
                <a:latin typeface="Arial" panose="020B0604020202020204" pitchFamily="34" charset="0"/>
                <a:cs typeface="Arial" panose="020B0604020202020204" pitchFamily="34" charset="0"/>
              </a:rPr>
              <a:t>for </a:t>
            </a:r>
            <a:r>
              <a:rPr lang="en-ZA" sz="1200" dirty="0">
                <a:latin typeface="Arial" panose="020B0604020202020204" pitchFamily="34" charset="0"/>
                <a:cs typeface="Arial" panose="020B0604020202020204" pitchFamily="34" charset="0"/>
              </a:rPr>
              <a:t>distribution, or to make it available to persons with a disability, as </a:t>
            </a:r>
            <a:r>
              <a:rPr lang="en-ZA" sz="1200" dirty="0" smtClean="0">
                <a:latin typeface="Arial" panose="020B0604020202020204" pitchFamily="34" charset="0"/>
                <a:cs typeface="Arial" panose="020B0604020202020204" pitchFamily="34" charset="0"/>
              </a:rPr>
              <a:t>long as </a:t>
            </a:r>
            <a:r>
              <a:rPr lang="en-ZA" sz="1200" dirty="0">
                <a:latin typeface="Arial" panose="020B0604020202020204" pitchFamily="34" charset="0"/>
                <a:cs typeface="Arial" panose="020B0604020202020204" pitchFamily="34" charset="0"/>
              </a:rPr>
              <a:t>such activity is undertaken on a non-profit basis by that person.</a:t>
            </a:r>
          </a:p>
          <a:p>
            <a:pPr marL="0" indent="0" algn="just">
              <a:lnSpc>
                <a:spcPct val="120000"/>
              </a:lnSpc>
              <a:spcBef>
                <a:spcPts val="0"/>
              </a:spcBef>
              <a:buNone/>
            </a:pPr>
            <a:r>
              <a:rPr lang="en-ZA" sz="1200" i="1" dirty="0">
                <a:latin typeface="Arial" panose="020B0604020202020204" pitchFamily="34" charset="0"/>
                <a:cs typeface="Arial" panose="020B0604020202020204" pitchFamily="34" charset="0"/>
              </a:rPr>
              <a:t>(b) </a:t>
            </a:r>
            <a:r>
              <a:rPr lang="en-US" sz="1200" dirty="0" smtClean="0">
                <a:latin typeface="Arial" panose="020B0604020202020204" pitchFamily="34" charset="0"/>
                <a:cs typeface="Arial" panose="020B0604020202020204" pitchFamily="34" charset="0"/>
              </a:rPr>
              <a:t>… </a:t>
            </a:r>
            <a:r>
              <a:rPr lang="en-US" sz="1200" i="1" dirty="0">
                <a:latin typeface="Arial" panose="020B0604020202020204" pitchFamily="34" charset="0"/>
                <a:cs typeface="Arial" panose="020B0604020202020204" pitchFamily="34" charset="0"/>
              </a:rPr>
              <a:t>(no changes)</a:t>
            </a:r>
            <a:endParaRPr lang="en-GB" sz="1200" dirty="0">
              <a:latin typeface="Arial" panose="020B0604020202020204" pitchFamily="34" charset="0"/>
              <a:cs typeface="Arial" panose="020B0604020202020204" pitchFamily="34" charset="0"/>
            </a:endParaRPr>
          </a:p>
          <a:p>
            <a:pPr marL="0" indent="0" algn="just">
              <a:lnSpc>
                <a:spcPct val="120000"/>
              </a:lnSpc>
              <a:spcBef>
                <a:spcPts val="0"/>
              </a:spcBef>
              <a:buNone/>
            </a:pPr>
            <a:r>
              <a:rPr lang="en-ZA" sz="1200" strike="sngStrike" dirty="0">
                <a:solidFill>
                  <a:srgbClr val="0070C0"/>
                </a:solidFill>
                <a:latin typeface="Arial" panose="020B0604020202020204" pitchFamily="34" charset="0"/>
                <a:cs typeface="Arial" panose="020B0604020202020204" pitchFamily="34" charset="0"/>
              </a:rPr>
              <a:t>(4)</a:t>
            </a:r>
            <a:r>
              <a:rPr lang="en-ZA" sz="1200" dirty="0">
                <a:latin typeface="Arial" panose="020B0604020202020204" pitchFamily="34" charset="0"/>
                <a:cs typeface="Arial" panose="020B0604020202020204" pitchFamily="34" charset="0"/>
              </a:rPr>
              <a:t> </a:t>
            </a:r>
            <a:r>
              <a:rPr lang="en-ZA" sz="1200" dirty="0" smtClean="0">
                <a:solidFill>
                  <a:srgbClr val="0070C0"/>
                </a:solidFill>
                <a:latin typeface="Arial" panose="020B0604020202020204" pitchFamily="34" charset="0"/>
                <a:cs typeface="Arial" panose="020B0604020202020204" pitchFamily="34" charset="0"/>
              </a:rPr>
              <a:t>(5) </a:t>
            </a:r>
            <a:r>
              <a:rPr lang="en-ZA" sz="1200" dirty="0" smtClean="0">
                <a:latin typeface="Arial" panose="020B0604020202020204" pitchFamily="34" charset="0"/>
                <a:cs typeface="Arial" panose="020B0604020202020204" pitchFamily="34" charset="0"/>
              </a:rPr>
              <a:t>The </a:t>
            </a:r>
            <a:r>
              <a:rPr lang="en-ZA" sz="1200" dirty="0">
                <a:latin typeface="Arial" panose="020B0604020202020204" pitchFamily="34" charset="0"/>
                <a:cs typeface="Arial" panose="020B0604020202020204" pitchFamily="34" charset="0"/>
              </a:rPr>
              <a:t>exception created by this section is subject to the obligation </a:t>
            </a:r>
            <a:r>
              <a:rPr lang="en-ZA" sz="1200" dirty="0" smtClean="0">
                <a:latin typeface="Arial" panose="020B0604020202020204" pitchFamily="34" charset="0"/>
                <a:cs typeface="Arial" panose="020B0604020202020204" pitchFamily="34" charset="0"/>
              </a:rPr>
              <a:t>of indicating </a:t>
            </a:r>
            <a:r>
              <a:rPr lang="en-ZA" sz="1200" dirty="0">
                <a:latin typeface="Arial" panose="020B0604020202020204" pitchFamily="34" charset="0"/>
                <a:cs typeface="Arial" panose="020B0604020202020204" pitchFamily="34" charset="0"/>
              </a:rPr>
              <a:t>the source and the name of the author, </a:t>
            </a:r>
            <a:r>
              <a:rPr lang="en-ZA" sz="1200" dirty="0" smtClean="0">
                <a:latin typeface="Arial" panose="020B0604020202020204" pitchFamily="34" charset="0"/>
                <a:cs typeface="Arial" panose="020B0604020202020204" pitchFamily="34" charset="0"/>
              </a:rPr>
              <a:t>if </a:t>
            </a:r>
            <a:r>
              <a:rPr lang="en-ZA" sz="1200" dirty="0">
                <a:latin typeface="Arial" panose="020B0604020202020204" pitchFamily="34" charset="0"/>
                <a:cs typeface="Arial" panose="020B0604020202020204" pitchFamily="34" charset="0"/>
              </a:rPr>
              <a:t>it appears on the work</a:t>
            </a:r>
            <a:r>
              <a:rPr lang="en-ZA" sz="1200" dirty="0" smtClean="0">
                <a:latin typeface="Arial" panose="020B0604020202020204" pitchFamily="34" charset="0"/>
                <a:cs typeface="Arial" panose="020B0604020202020204" pitchFamily="34" charset="0"/>
              </a:rPr>
              <a:t>, on </a:t>
            </a:r>
            <a:r>
              <a:rPr lang="en-ZA" sz="1200" dirty="0">
                <a:latin typeface="Arial" panose="020B0604020202020204" pitchFamily="34" charset="0"/>
                <a:cs typeface="Arial" panose="020B0604020202020204" pitchFamily="34" charset="0"/>
              </a:rPr>
              <a:t>any accessible format copy</a:t>
            </a:r>
            <a:r>
              <a:rPr lang="en-ZA" sz="1200" dirty="0" smtClean="0">
                <a:latin typeface="Arial" panose="020B0604020202020204" pitchFamily="34" charset="0"/>
                <a:cs typeface="Arial" panose="020B0604020202020204" pitchFamily="34" charset="0"/>
              </a:rPr>
              <a:t>.’’.</a:t>
            </a:r>
          </a:p>
          <a:p>
            <a:pPr marL="0" indent="0" algn="just">
              <a:lnSpc>
                <a:spcPct val="120000"/>
              </a:lnSpc>
              <a:spcBef>
                <a:spcPts val="0"/>
              </a:spcBef>
              <a:buNone/>
            </a:pPr>
            <a:r>
              <a:rPr lang="en-ZA" sz="1200" b="1" dirty="0">
                <a:latin typeface="Arial" panose="020B0604020202020204" pitchFamily="34" charset="0"/>
                <a:cs typeface="Arial" panose="020B0604020202020204" pitchFamily="34" charset="0"/>
              </a:rPr>
              <a:t>Exceptions in respect of technological protection </a:t>
            </a:r>
            <a:r>
              <a:rPr lang="en-ZA" sz="1200" b="1" dirty="0" smtClean="0">
                <a:latin typeface="Arial" panose="020B0604020202020204" pitchFamily="34" charset="0"/>
                <a:cs typeface="Arial" panose="020B0604020202020204" pitchFamily="34" charset="0"/>
              </a:rPr>
              <a:t>measures</a:t>
            </a:r>
          </a:p>
          <a:p>
            <a:pPr marL="0" indent="0" algn="just">
              <a:lnSpc>
                <a:spcPct val="120000"/>
              </a:lnSpc>
              <a:spcBef>
                <a:spcPts val="0"/>
              </a:spcBef>
              <a:buNone/>
            </a:pPr>
            <a:r>
              <a:rPr lang="en-ZA" sz="1200" b="1" dirty="0" smtClean="0">
                <a:latin typeface="Arial" panose="020B0604020202020204" pitchFamily="34" charset="0"/>
                <a:cs typeface="Arial" panose="020B0604020202020204" pitchFamily="34" charset="0"/>
              </a:rPr>
              <a:t>28P. </a:t>
            </a:r>
            <a:r>
              <a:rPr lang="en-ZA" sz="1200" dirty="0" smtClean="0">
                <a:latin typeface="Arial" panose="020B0604020202020204" pitchFamily="34" charset="0"/>
                <a:cs typeface="Arial" panose="020B0604020202020204" pitchFamily="34" charset="0"/>
              </a:rPr>
              <a:t>(1)</a:t>
            </a:r>
            <a:r>
              <a:rPr lang="en-ZA" sz="1200" i="1" dirty="0" smtClean="0">
                <a:latin typeface="Arial" panose="020B0604020202020204" pitchFamily="34" charset="0"/>
                <a:cs typeface="Arial" panose="020B0604020202020204" pitchFamily="34" charset="0"/>
              </a:rPr>
              <a:t>  … (no changes)</a:t>
            </a:r>
          </a:p>
          <a:p>
            <a:pPr marL="0" indent="0" algn="just">
              <a:lnSpc>
                <a:spcPct val="120000"/>
              </a:lnSpc>
              <a:spcBef>
                <a:spcPts val="0"/>
              </a:spcBef>
              <a:buNone/>
            </a:pPr>
            <a:r>
              <a:rPr lang="en-ZA" sz="1200" dirty="0" smtClean="0">
                <a:latin typeface="Arial" panose="020B0604020202020204" pitchFamily="34" charset="0"/>
                <a:cs typeface="Arial" panose="020B0604020202020204" pitchFamily="34" charset="0"/>
              </a:rPr>
              <a:t>“</a:t>
            </a:r>
            <a:r>
              <a:rPr lang="en-ZA" sz="1200" strike="sngStrike" dirty="0" smtClean="0">
                <a:solidFill>
                  <a:srgbClr val="0070C0"/>
                </a:solidFill>
                <a:latin typeface="Arial" panose="020B0604020202020204" pitchFamily="34" charset="0"/>
                <a:cs typeface="Arial" panose="020B0604020202020204" pitchFamily="34" charset="0"/>
              </a:rPr>
              <a:t>(2) (</a:t>
            </a:r>
            <a:r>
              <a:rPr lang="en-ZA" sz="1200" dirty="0" smtClean="0">
                <a:solidFill>
                  <a:srgbClr val="0070C0"/>
                </a:solidFill>
                <a:latin typeface="Arial" panose="020B0604020202020204" pitchFamily="34" charset="0"/>
                <a:cs typeface="Arial" panose="020B0604020202020204" pitchFamily="34" charset="0"/>
              </a:rPr>
              <a:t>Delete in full)</a:t>
            </a:r>
          </a:p>
          <a:p>
            <a:pPr marL="0" indent="0" algn="just">
              <a:lnSpc>
                <a:spcPct val="120000"/>
              </a:lnSpc>
              <a:spcBef>
                <a:spcPts val="0"/>
              </a:spcBef>
              <a:buNone/>
            </a:pPr>
            <a:r>
              <a:rPr lang="en-US" sz="1200" strike="sngStrike" dirty="0" smtClean="0">
                <a:solidFill>
                  <a:srgbClr val="0070C0"/>
                </a:solidFill>
                <a:latin typeface="Arial" panose="020B0604020202020204" pitchFamily="34" charset="0"/>
                <a:cs typeface="Arial" panose="020B0604020202020204" pitchFamily="34" charset="0"/>
              </a:rPr>
              <a:t>(3) </a:t>
            </a:r>
            <a:r>
              <a:rPr lang="en-ZA" sz="1200" dirty="0" smtClean="0">
                <a:latin typeface="Arial" panose="020B0604020202020204" pitchFamily="34" charset="0"/>
                <a:cs typeface="Arial" panose="020B0604020202020204" pitchFamily="34" charset="0"/>
              </a:rPr>
              <a:t>(</a:t>
            </a:r>
            <a:r>
              <a:rPr lang="en-ZA" sz="1200" dirty="0" smtClean="0">
                <a:solidFill>
                  <a:srgbClr val="0070C0"/>
                </a:solidFill>
                <a:latin typeface="Arial" panose="020B0604020202020204" pitchFamily="34" charset="0"/>
                <a:cs typeface="Arial" panose="020B0604020202020204" pitchFamily="34" charset="0"/>
              </a:rPr>
              <a:t>2</a:t>
            </a:r>
            <a:r>
              <a:rPr lang="en-ZA" sz="1200" dirty="0">
                <a:latin typeface="Arial" panose="020B0604020202020204" pitchFamily="34" charset="0"/>
                <a:cs typeface="Arial" panose="020B0604020202020204" pitchFamily="34" charset="0"/>
              </a:rPr>
              <a:t>) A person engaging the services of another person for assistance to enable such person or user to circumvent a technological measure </a:t>
            </a:r>
            <a:r>
              <a:rPr lang="en-ZA" sz="1200" strike="sngStrike" dirty="0">
                <a:solidFill>
                  <a:srgbClr val="0070C0"/>
                </a:solidFill>
                <a:latin typeface="Arial" panose="020B0604020202020204" pitchFamily="34" charset="0"/>
                <a:cs typeface="Arial" panose="020B0604020202020204" pitchFamily="34" charset="0"/>
              </a:rPr>
              <a:t>in terms of subsection (2)</a:t>
            </a:r>
            <a:r>
              <a:rPr lang="en-ZA" sz="1200" i="1" strike="sngStrike" dirty="0">
                <a:solidFill>
                  <a:srgbClr val="0070C0"/>
                </a:solidFill>
                <a:latin typeface="Arial" panose="020B0604020202020204" pitchFamily="34" charset="0"/>
                <a:cs typeface="Arial" panose="020B0604020202020204" pitchFamily="34" charset="0"/>
              </a:rPr>
              <a:t>(b) </a:t>
            </a:r>
            <a:r>
              <a:rPr lang="en-ZA" sz="1200" dirty="0">
                <a:latin typeface="Arial" panose="020B0604020202020204" pitchFamily="34" charset="0"/>
                <a:cs typeface="Arial" panose="020B0604020202020204" pitchFamily="34" charset="0"/>
              </a:rPr>
              <a:t>shall maintain a complete record of the particulars of </a:t>
            </a:r>
            <a:r>
              <a:rPr lang="en-GB" sz="1200" dirty="0">
                <a:latin typeface="Arial" panose="020B0604020202020204" pitchFamily="34" charset="0"/>
                <a:cs typeface="Arial" panose="020B0604020202020204" pitchFamily="34" charset="0"/>
              </a:rPr>
              <a:t>the—”</a:t>
            </a:r>
            <a:endParaRPr lang="en-US" sz="1200" dirty="0">
              <a:latin typeface="Arial" panose="020B0604020202020204" pitchFamily="34" charset="0"/>
              <a:cs typeface="Arial" panose="020B0604020202020204" pitchFamily="34" charset="0"/>
            </a:endParaRPr>
          </a:p>
          <a:p>
            <a:pPr marL="0" indent="0" algn="just">
              <a:lnSpc>
                <a:spcPct val="120000"/>
              </a:lnSpc>
              <a:spcBef>
                <a:spcPts val="0"/>
              </a:spcBef>
              <a:buNone/>
            </a:pPr>
            <a:endParaRPr lang="en-GB"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t>32</a:t>
            </a:fld>
            <a:endParaRPr lang="en-US"/>
          </a:p>
        </p:txBody>
      </p:sp>
    </p:spTree>
    <p:extLst>
      <p:ext uri="{BB962C8B-B14F-4D97-AF65-F5344CB8AC3E}">
        <p14:creationId xmlns:p14="http://schemas.microsoft.com/office/powerpoint/2010/main" val="39026508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742" y="-12825"/>
            <a:ext cx="8543925" cy="1325563"/>
          </a:xfrm>
        </p:spPr>
        <p:txBody>
          <a:bodyPr>
            <a:normAutofit/>
          </a:bodyPr>
          <a:lstStyle/>
          <a:p>
            <a:r>
              <a:rPr lang="en-ZA" sz="2800" b="1" dirty="0">
                <a:latin typeface="Arial" panose="020B0604020202020204" pitchFamily="34" charset="0"/>
                <a:cs typeface="Arial" panose="020B0604020202020204" pitchFamily="34" charset="0"/>
              </a:rPr>
              <a:t>Clause 24, section 21(3</a:t>
            </a:r>
            <a:r>
              <a:rPr lang="en-ZA" sz="2800" b="1" dirty="0" smtClean="0">
                <a:latin typeface="Arial" panose="020B0604020202020204" pitchFamily="34" charset="0"/>
                <a:cs typeface="Arial" panose="020B0604020202020204" pitchFamily="34" charset="0"/>
              </a:rPr>
              <a:t>)</a:t>
            </a:r>
            <a:endParaRPr lang="en-GB" sz="2800" b="1" dirty="0"/>
          </a:p>
        </p:txBody>
      </p:sp>
      <p:sp>
        <p:nvSpPr>
          <p:cNvPr id="3" name="Content Placeholder 2"/>
          <p:cNvSpPr>
            <a:spLocks noGrp="1"/>
          </p:cNvSpPr>
          <p:nvPr>
            <p:ph idx="1"/>
          </p:nvPr>
        </p:nvSpPr>
        <p:spPr>
          <a:xfrm>
            <a:off x="327470" y="1020952"/>
            <a:ext cx="9133522" cy="5837048"/>
          </a:xfrm>
        </p:spPr>
        <p:txBody>
          <a:bodyPr>
            <a:noAutofit/>
          </a:bodyPr>
          <a:lstStyle/>
          <a:p>
            <a:pPr algn="just"/>
            <a:r>
              <a:rPr lang="en-ZA" sz="1800" dirty="0" smtClean="0">
                <a:latin typeface="Arial" panose="020B0604020202020204" pitchFamily="34" charset="0"/>
                <a:cs typeface="Arial" panose="020B0604020202020204" pitchFamily="34" charset="0"/>
              </a:rPr>
              <a:t>Clause 24, section 21(3): It is not clear to whom the remainder of the copyright belongs.</a:t>
            </a:r>
          </a:p>
          <a:p>
            <a:pPr lvl="1" algn="just"/>
            <a:r>
              <a:rPr lang="en-ZA" sz="1800" dirty="0">
                <a:solidFill>
                  <a:schemeClr val="accent2">
                    <a:lumMod val="75000"/>
                  </a:schemeClr>
                </a:solidFill>
                <a:latin typeface="Arial" panose="020B0604020202020204" pitchFamily="34" charset="0"/>
                <a:cs typeface="Arial" panose="020B0604020202020204" pitchFamily="34" charset="0"/>
              </a:rPr>
              <a:t>Amendment suggested: </a:t>
            </a:r>
            <a:r>
              <a:rPr lang="en-ZA" sz="1800" dirty="0" smtClean="0">
                <a:solidFill>
                  <a:schemeClr val="accent2">
                    <a:lumMod val="75000"/>
                  </a:schemeClr>
                </a:solidFill>
                <a:latin typeface="Arial" panose="020B0604020202020204" pitchFamily="34" charset="0"/>
                <a:cs typeface="Arial" panose="020B0604020202020204" pitchFamily="34" charset="0"/>
              </a:rPr>
              <a:t>“</a:t>
            </a:r>
            <a:r>
              <a:rPr lang="en-ZA" sz="1800" dirty="0" smtClean="0">
                <a:latin typeface="Arial" panose="020B0604020202020204" pitchFamily="34" charset="0"/>
                <a:cs typeface="Arial" panose="020B0604020202020204" pitchFamily="34" charset="0"/>
              </a:rPr>
              <a:t>(3)(b</a:t>
            </a:r>
            <a:r>
              <a:rPr lang="en-ZA" sz="1800" dirty="0">
                <a:latin typeface="Arial" panose="020B0604020202020204" pitchFamily="34" charset="0"/>
                <a:cs typeface="Arial" panose="020B0604020202020204" pitchFamily="34" charset="0"/>
              </a:rPr>
              <a:t>) Where the agreement contemplated in subsection (1)(c) does </a:t>
            </a:r>
            <a:r>
              <a:rPr lang="en-ZA" sz="1800" dirty="0" smtClean="0">
                <a:latin typeface="Arial" panose="020B0604020202020204" pitchFamily="34" charset="0"/>
                <a:cs typeface="Arial" panose="020B0604020202020204" pitchFamily="34" charset="0"/>
              </a:rPr>
              <a:t>not specify </a:t>
            </a:r>
            <a:r>
              <a:rPr lang="en-ZA" sz="1800" dirty="0">
                <a:latin typeface="Arial" panose="020B0604020202020204" pitchFamily="34" charset="0"/>
                <a:cs typeface="Arial" panose="020B0604020202020204" pitchFamily="34" charset="0"/>
              </a:rPr>
              <a:t>who the copyright owner is, limited ownership of the </a:t>
            </a:r>
            <a:r>
              <a:rPr lang="en-ZA" sz="1800" dirty="0" smtClean="0">
                <a:latin typeface="Arial" panose="020B0604020202020204" pitchFamily="34" charset="0"/>
                <a:cs typeface="Arial" panose="020B0604020202020204" pitchFamily="34" charset="0"/>
              </a:rPr>
              <a:t>copyright shall </a:t>
            </a:r>
            <a:r>
              <a:rPr lang="en-ZA" sz="1800" dirty="0">
                <a:latin typeface="Arial" panose="020B0604020202020204" pitchFamily="34" charset="0"/>
                <a:cs typeface="Arial" panose="020B0604020202020204" pitchFamily="34" charset="0"/>
              </a:rPr>
              <a:t>vest in the person commissioning the work, so that the </a:t>
            </a:r>
            <a:r>
              <a:rPr lang="en-ZA" sz="1800" dirty="0" smtClean="0">
                <a:latin typeface="Arial" panose="020B0604020202020204" pitchFamily="34" charset="0"/>
                <a:cs typeface="Arial" panose="020B0604020202020204" pitchFamily="34" charset="0"/>
              </a:rPr>
              <a:t>exclusive right </a:t>
            </a:r>
            <a:r>
              <a:rPr lang="en-ZA" sz="1800" dirty="0">
                <a:latin typeface="Arial" panose="020B0604020202020204" pitchFamily="34" charset="0"/>
                <a:cs typeface="Arial" panose="020B0604020202020204" pitchFamily="34" charset="0"/>
              </a:rPr>
              <a:t>to do or to authorize any of the acts contemplated in sections 7, 8 </a:t>
            </a:r>
            <a:r>
              <a:rPr lang="en-ZA" sz="1800" dirty="0" smtClean="0">
                <a:latin typeface="Arial" panose="020B0604020202020204" pitchFamily="34" charset="0"/>
                <a:cs typeface="Arial" panose="020B0604020202020204" pitchFamily="34" charset="0"/>
              </a:rPr>
              <a:t>or 9</a:t>
            </a:r>
            <a:r>
              <a:rPr lang="en-ZA" sz="1800" dirty="0">
                <a:latin typeface="Arial" panose="020B0604020202020204" pitchFamily="34" charset="0"/>
                <a:cs typeface="Arial" panose="020B0604020202020204" pitchFamily="34" charset="0"/>
              </a:rPr>
              <a:t>, as may be applicable, is limited to such rights as may be necessary </a:t>
            </a:r>
            <a:r>
              <a:rPr lang="en-ZA" sz="1800" dirty="0" smtClean="0">
                <a:latin typeface="Arial" panose="020B0604020202020204" pitchFamily="34" charset="0"/>
                <a:cs typeface="Arial" panose="020B0604020202020204" pitchFamily="34" charset="0"/>
              </a:rPr>
              <a:t>for the </a:t>
            </a:r>
            <a:r>
              <a:rPr lang="en-ZA" sz="1800" dirty="0">
                <a:latin typeface="Arial" panose="020B0604020202020204" pitchFamily="34" charset="0"/>
                <a:cs typeface="Arial" panose="020B0604020202020204" pitchFamily="34" charset="0"/>
              </a:rPr>
              <a:t>purpose of the </a:t>
            </a:r>
            <a:r>
              <a:rPr lang="en-ZA" sz="1800" dirty="0" smtClean="0">
                <a:latin typeface="Arial" panose="020B0604020202020204" pitchFamily="34" charset="0"/>
                <a:cs typeface="Arial" panose="020B0604020202020204" pitchFamily="34" charset="0"/>
              </a:rPr>
              <a:t>commission</a:t>
            </a:r>
            <a:r>
              <a:rPr lang="en-ZA" sz="1800" u="sng" dirty="0" smtClean="0">
                <a:latin typeface="Arial" panose="020B0604020202020204" pitchFamily="34" charset="0"/>
                <a:cs typeface="Arial" panose="020B0604020202020204" pitchFamily="34" charset="0"/>
              </a:rPr>
              <a:t>, </a:t>
            </a:r>
            <a:r>
              <a:rPr lang="en-ZA" sz="1800" u="sng" dirty="0" smtClean="0">
                <a:solidFill>
                  <a:schemeClr val="accent2">
                    <a:lumMod val="75000"/>
                  </a:schemeClr>
                </a:solidFill>
                <a:latin typeface="Arial" panose="020B0604020202020204" pitchFamily="34" charset="0"/>
                <a:cs typeface="Arial" panose="020B0604020202020204" pitchFamily="34" charset="0"/>
              </a:rPr>
              <a:t>with the remainder of rights vesting in the author</a:t>
            </a:r>
            <a:r>
              <a:rPr lang="en-ZA" sz="1800" dirty="0" smtClean="0">
                <a:latin typeface="Arial" panose="020B0604020202020204" pitchFamily="34" charset="0"/>
                <a:cs typeface="Arial" panose="020B0604020202020204" pitchFamily="34" charset="0"/>
              </a:rPr>
              <a:t>.”</a:t>
            </a:r>
          </a:p>
          <a:p>
            <a:pPr lvl="1" algn="just"/>
            <a:endParaRPr lang="en-ZA" sz="1800" dirty="0">
              <a:latin typeface="Arial" panose="020B0604020202020204" pitchFamily="34" charset="0"/>
              <a:cs typeface="Arial" panose="020B0604020202020204" pitchFamily="34" charset="0"/>
            </a:endParaRPr>
          </a:p>
          <a:p>
            <a:pPr lvl="1" algn="just"/>
            <a:endParaRPr lang="en-ZA" sz="1800" dirty="0" smtClean="0">
              <a:latin typeface="Arial" panose="020B0604020202020204" pitchFamily="34" charset="0"/>
              <a:cs typeface="Arial" panose="020B0604020202020204" pitchFamily="34" charset="0"/>
            </a:endParaRPr>
          </a:p>
          <a:p>
            <a:pPr lvl="1" algn="just"/>
            <a:endParaRPr lang="en-ZA" sz="1800" dirty="0">
              <a:latin typeface="Arial" panose="020B0604020202020204" pitchFamily="34" charset="0"/>
              <a:cs typeface="Arial" panose="020B0604020202020204" pitchFamily="34" charset="0"/>
            </a:endParaRPr>
          </a:p>
          <a:p>
            <a:pPr algn="just"/>
            <a:r>
              <a:rPr lang="en-ZA" sz="2000" dirty="0" smtClean="0">
                <a:latin typeface="Arial" panose="020B0604020202020204" pitchFamily="34" charset="0"/>
                <a:cs typeface="Arial" panose="020B0604020202020204" pitchFamily="34" charset="0"/>
              </a:rPr>
              <a:t>Concerns were raised that the reversion right constitutes deprivation of property.</a:t>
            </a:r>
          </a:p>
          <a:p>
            <a:pPr lvl="1" algn="just"/>
            <a:r>
              <a:rPr lang="en-ZA" sz="1600" dirty="0" smtClean="0">
                <a:latin typeface="Arial" panose="020B0604020202020204" pitchFamily="34" charset="0"/>
                <a:cs typeface="Arial" panose="020B0604020202020204" pitchFamily="34" charset="0"/>
              </a:rPr>
              <a:t>The reversion right will only apply prospective - There </a:t>
            </a:r>
            <a:r>
              <a:rPr lang="en-ZA" sz="1600" dirty="0">
                <a:latin typeface="Arial" panose="020B0604020202020204" pitchFamily="34" charset="0"/>
                <a:cs typeface="Arial" panose="020B0604020202020204" pitchFamily="34" charset="0"/>
              </a:rPr>
              <a:t>is thus no </a:t>
            </a:r>
            <a:r>
              <a:rPr lang="en-ZA" sz="1600" dirty="0" smtClean="0">
                <a:latin typeface="Arial" panose="020B0604020202020204" pitchFamily="34" charset="0"/>
                <a:cs typeface="Arial" panose="020B0604020202020204" pitchFamily="34" charset="0"/>
              </a:rPr>
              <a:t>deprivation.</a:t>
            </a:r>
          </a:p>
          <a:p>
            <a:pPr lvl="1" algn="just"/>
            <a:r>
              <a:rPr lang="en-ZA" sz="1600" dirty="0" smtClean="0">
                <a:latin typeface="Arial" panose="020B0604020202020204" pitchFamily="34" charset="0"/>
                <a:cs typeface="Arial" panose="020B0604020202020204" pitchFamily="34" charset="0"/>
              </a:rPr>
              <a:t>Section 22 of the Constitution allows that “(t)he </a:t>
            </a:r>
            <a:r>
              <a:rPr lang="en-ZA" sz="1600" dirty="0">
                <a:latin typeface="Arial" panose="020B0604020202020204" pitchFamily="34" charset="0"/>
                <a:cs typeface="Arial" panose="020B0604020202020204" pitchFamily="34" charset="0"/>
              </a:rPr>
              <a:t>practice of a trade, occupation or profession may be regulated by </a:t>
            </a:r>
            <a:r>
              <a:rPr lang="en-ZA" sz="1600" dirty="0" smtClean="0">
                <a:latin typeface="Arial" panose="020B0604020202020204" pitchFamily="34" charset="0"/>
                <a:cs typeface="Arial" panose="020B0604020202020204" pitchFamily="34" charset="0"/>
              </a:rPr>
              <a:t>law”</a:t>
            </a:r>
          </a:p>
          <a:p>
            <a:pPr lvl="2" algn="just"/>
            <a:r>
              <a:rPr lang="en-ZA" sz="1600" dirty="0" smtClean="0">
                <a:latin typeface="Arial" panose="020B0604020202020204" pitchFamily="34" charset="0"/>
                <a:cs typeface="Arial" panose="020B0604020202020204" pitchFamily="34" charset="0"/>
              </a:rPr>
              <a:t>This is how the trade / occupation related to music and literary will work going forward</a:t>
            </a:r>
          </a:p>
          <a:p>
            <a:pPr lvl="1" algn="just"/>
            <a:r>
              <a:rPr lang="en-ZA" sz="1600" dirty="0" smtClean="0">
                <a:latin typeface="Arial" panose="020B0604020202020204" pitchFamily="34" charset="0"/>
                <a:cs typeface="Arial" panose="020B0604020202020204" pitchFamily="34" charset="0"/>
              </a:rPr>
              <a:t>Any person that enters into an agreement after the Act becomes operational, for assignment of copyright in a literary or musical work, will know that said assignment ends after twenty five years and the copyright will revert to the author. </a:t>
            </a:r>
          </a:p>
          <a:p>
            <a:endParaRPr lang="en-ZA" sz="2200" dirty="0" smtClean="0">
              <a:latin typeface="Arial" panose="020B0604020202020204" pitchFamily="34" charset="0"/>
              <a:cs typeface="Arial" panose="020B0604020202020204" pitchFamily="34" charset="0"/>
            </a:endParaRPr>
          </a:p>
        </p:txBody>
      </p:sp>
      <p:sp>
        <p:nvSpPr>
          <p:cNvPr id="4" name="Title 1"/>
          <p:cNvSpPr txBox="1">
            <a:spLocks/>
          </p:cNvSpPr>
          <p:nvPr/>
        </p:nvSpPr>
        <p:spPr>
          <a:xfrm>
            <a:off x="327470" y="3172271"/>
            <a:ext cx="8543925"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ZA" sz="2800" b="1" dirty="0" smtClean="0">
                <a:latin typeface="Arial" panose="020B0604020202020204" pitchFamily="34" charset="0"/>
                <a:cs typeface="Arial" panose="020B0604020202020204" pitchFamily="34" charset="0"/>
              </a:rPr>
              <a:t>Clause 25, section 23 – 25 year reversion right</a:t>
            </a:r>
            <a:endParaRPr lang="en-GB" sz="2800" b="1" dirty="0"/>
          </a:p>
        </p:txBody>
      </p:sp>
      <p:sp>
        <p:nvSpPr>
          <p:cNvPr id="5" name="Slide Number Placeholder 4"/>
          <p:cNvSpPr>
            <a:spLocks noGrp="1"/>
          </p:cNvSpPr>
          <p:nvPr>
            <p:ph type="sldNum" sz="quarter" idx="12"/>
          </p:nvPr>
        </p:nvSpPr>
        <p:spPr/>
        <p:txBody>
          <a:bodyPr/>
          <a:lstStyle/>
          <a:p>
            <a:fld id="{BC72CB22-D7A4-7547-B048-02B7C821FF3F}" type="slidenum">
              <a:rPr lang="en-US" smtClean="0"/>
              <a:t>33</a:t>
            </a:fld>
            <a:endParaRPr lang="en-US"/>
          </a:p>
        </p:txBody>
      </p:sp>
    </p:spTree>
    <p:extLst>
      <p:ext uri="{BB962C8B-B14F-4D97-AF65-F5344CB8AC3E}">
        <p14:creationId xmlns:p14="http://schemas.microsoft.com/office/powerpoint/2010/main" val="9510161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1" y="384265"/>
            <a:ext cx="8543925" cy="549273"/>
          </a:xfrm>
        </p:spPr>
        <p:txBody>
          <a:bodyPr>
            <a:normAutofit/>
          </a:bodyPr>
          <a:lstStyle/>
          <a:p>
            <a:r>
              <a:rPr lang="en-US" sz="2800" dirty="0" smtClean="0">
                <a:latin typeface="Arial" panose="020B0604020202020204" pitchFamily="34" charset="0"/>
                <a:cs typeface="Arial" panose="020B0604020202020204" pitchFamily="34" charset="0"/>
              </a:rPr>
              <a:t>Offences – clause 29, section 27 (1)</a:t>
            </a:r>
            <a:endParaRPr lang="en-GB"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1820" y="933538"/>
            <a:ext cx="9530365" cy="5943600"/>
          </a:xfrm>
        </p:spPr>
        <p:txBody>
          <a:bodyPr>
            <a:normAutofit fontScale="40000" lnSpcReduction="20000"/>
          </a:bodyPr>
          <a:lstStyle/>
          <a:p>
            <a:pPr>
              <a:lnSpc>
                <a:spcPct val="120000"/>
              </a:lnSpc>
            </a:pPr>
            <a:r>
              <a:rPr lang="en-US" sz="3300" dirty="0" smtClean="0">
                <a:latin typeface="Arial" panose="020B0604020202020204" pitchFamily="34" charset="0"/>
                <a:cs typeface="Arial" panose="020B0604020202020204" pitchFamily="34" charset="0"/>
              </a:rPr>
              <a:t>Concern that the Bill requires authorization / permission by the owner, which is not always possible, as defence: Sometimes works are controlled by licensees.</a:t>
            </a:r>
          </a:p>
          <a:p>
            <a:pPr marL="450850" lvl="1" indent="-269875">
              <a:lnSpc>
                <a:spcPct val="120000"/>
              </a:lnSpc>
              <a:tabLst>
                <a:tab pos="450850" algn="l"/>
              </a:tabLst>
            </a:pPr>
            <a:r>
              <a:rPr lang="en-US" sz="3300" dirty="0" smtClean="0">
                <a:latin typeface="Arial" panose="020B0604020202020204" pitchFamily="34" charset="0"/>
                <a:cs typeface="Arial" panose="020B0604020202020204" pitchFamily="34" charset="0"/>
              </a:rPr>
              <a:t>CLSO: None of the offences created indicate that acting without authorization of </a:t>
            </a:r>
            <a:r>
              <a:rPr lang="en-US" sz="3300" u="sng" dirty="0" smtClean="0">
                <a:latin typeface="Arial" panose="020B0604020202020204" pitchFamily="34" charset="0"/>
                <a:cs typeface="Arial" panose="020B0604020202020204" pitchFamily="34" charset="0"/>
              </a:rPr>
              <a:t>the owner</a:t>
            </a:r>
            <a:r>
              <a:rPr lang="en-US" sz="3300" dirty="0" smtClean="0">
                <a:latin typeface="Arial" panose="020B0604020202020204" pitchFamily="34" charset="0"/>
                <a:cs typeface="Arial" panose="020B0604020202020204" pitchFamily="34" charset="0"/>
              </a:rPr>
              <a:t>, is an offence. Only one mentions </a:t>
            </a:r>
            <a:r>
              <a:rPr lang="en-US" sz="3300" u="sng" dirty="0" smtClean="0">
                <a:latin typeface="Arial" panose="020B0604020202020204" pitchFamily="34" charset="0"/>
                <a:cs typeface="Arial" panose="020B0604020202020204" pitchFamily="34" charset="0"/>
              </a:rPr>
              <a:t>authority</a:t>
            </a:r>
            <a:r>
              <a:rPr lang="en-US" sz="3300" dirty="0" smtClean="0">
                <a:latin typeface="Arial" panose="020B0604020202020204" pitchFamily="34" charset="0"/>
                <a:cs typeface="Arial" panose="020B0604020202020204" pitchFamily="34" charset="0"/>
              </a:rPr>
              <a:t> of the owner (</a:t>
            </a:r>
            <a:r>
              <a:rPr lang="en-US" sz="3300" u="sng" dirty="0" smtClean="0">
                <a:latin typeface="Arial" panose="020B0604020202020204" pitchFamily="34" charset="0"/>
                <a:cs typeface="Arial" panose="020B0604020202020204" pitchFamily="34" charset="0"/>
              </a:rPr>
              <a:t>not </a:t>
            </a:r>
            <a:r>
              <a:rPr lang="en-US" sz="3300" dirty="0" smtClean="0">
                <a:latin typeface="Arial" panose="020B0604020202020204" pitchFamily="34" charset="0"/>
                <a:cs typeface="Arial" panose="020B0604020202020204" pitchFamily="34" charset="0"/>
              </a:rPr>
              <a:t>authorized </a:t>
            </a:r>
            <a:r>
              <a:rPr lang="en-US" sz="3300" u="sng" dirty="0" smtClean="0">
                <a:latin typeface="Arial" panose="020B0604020202020204" pitchFamily="34" charset="0"/>
                <a:cs typeface="Arial" panose="020B0604020202020204" pitchFamily="34" charset="0"/>
              </a:rPr>
              <a:t>BY</a:t>
            </a:r>
            <a:r>
              <a:rPr lang="en-US" sz="3300" dirty="0" smtClean="0">
                <a:latin typeface="Arial" panose="020B0604020202020204" pitchFamily="34" charset="0"/>
                <a:cs typeface="Arial" panose="020B0604020202020204" pitchFamily="34" charset="0"/>
              </a:rPr>
              <a:t> the owner in person) and then mitigates that with knowledge of the act being copyright infringement.</a:t>
            </a:r>
          </a:p>
          <a:p>
            <a:pPr marL="720725" lvl="2" indent="-269875">
              <a:lnSpc>
                <a:spcPct val="120000"/>
              </a:lnSpc>
            </a:pPr>
            <a:r>
              <a:rPr lang="en-US" sz="3300" dirty="0" smtClean="0">
                <a:latin typeface="Arial" panose="020B0604020202020204" pitchFamily="34" charset="0"/>
                <a:cs typeface="Arial" panose="020B0604020202020204" pitchFamily="34" charset="0"/>
              </a:rPr>
              <a:t>Clause 9, S8A: failure to register;</a:t>
            </a:r>
          </a:p>
          <a:p>
            <a:pPr marL="720725" lvl="2" indent="-269875">
              <a:lnSpc>
                <a:spcPct val="120000"/>
              </a:lnSpc>
            </a:pPr>
            <a:r>
              <a:rPr lang="en-US" sz="3300" dirty="0" smtClean="0">
                <a:latin typeface="Arial" panose="020B0604020202020204" pitchFamily="34" charset="0"/>
                <a:cs typeface="Arial" panose="020B0604020202020204" pitchFamily="34" charset="0"/>
              </a:rPr>
              <a:t>Clause 11, 9A:</a:t>
            </a:r>
            <a:r>
              <a:rPr lang="en-US" sz="3300" dirty="0">
                <a:latin typeface="Arial" panose="020B0604020202020204" pitchFamily="34" charset="0"/>
                <a:cs typeface="Arial" panose="020B0604020202020204" pitchFamily="34" charset="0"/>
              </a:rPr>
              <a:t> failure to register </a:t>
            </a:r>
            <a:r>
              <a:rPr lang="en-US" sz="3300" dirty="0" smtClean="0">
                <a:latin typeface="Arial" panose="020B0604020202020204" pitchFamily="34" charset="0"/>
                <a:cs typeface="Arial" panose="020B0604020202020204" pitchFamily="34" charset="0"/>
              </a:rPr>
              <a:t>or report as required;</a:t>
            </a:r>
          </a:p>
          <a:p>
            <a:pPr marL="720725" lvl="2" indent="-269875">
              <a:lnSpc>
                <a:spcPct val="120000"/>
              </a:lnSpc>
            </a:pPr>
            <a:r>
              <a:rPr lang="en-US" sz="3300" dirty="0" smtClean="0">
                <a:latin typeface="Arial" panose="020B0604020202020204" pitchFamily="34" charset="0"/>
                <a:cs typeface="Arial" panose="020B0604020202020204" pitchFamily="34" charset="0"/>
              </a:rPr>
              <a:t>Clause 27, S22B: Falsely giving yourself out as a collecting society; and 22C – failure to submit a report as required;</a:t>
            </a:r>
          </a:p>
          <a:p>
            <a:pPr marL="720725" lvl="2" indent="-269875">
              <a:lnSpc>
                <a:spcPct val="120000"/>
              </a:lnSpc>
            </a:pPr>
            <a:r>
              <a:rPr lang="en-US" sz="3300" dirty="0" smtClean="0">
                <a:latin typeface="Arial" panose="020B0604020202020204" pitchFamily="34" charset="0"/>
                <a:cs typeface="Arial" panose="020B0604020202020204" pitchFamily="34" charset="0"/>
              </a:rPr>
              <a:t>Clause 29, S27(5A) – “without the </a:t>
            </a:r>
            <a:r>
              <a:rPr lang="en-US" sz="3300" u="sng" dirty="0" smtClean="0">
                <a:latin typeface="Arial" panose="020B0604020202020204" pitchFamily="34" charset="0"/>
                <a:cs typeface="Arial" panose="020B0604020202020204" pitchFamily="34" charset="0"/>
              </a:rPr>
              <a:t>necessary</a:t>
            </a:r>
            <a:r>
              <a:rPr lang="en-US" sz="3300" dirty="0" smtClean="0">
                <a:latin typeface="Arial" panose="020B0604020202020204" pitchFamily="34" charset="0"/>
                <a:cs typeface="Arial" panose="020B0604020202020204" pitchFamily="34" charset="0"/>
              </a:rPr>
              <a:t> authority” (i.e. including from a licensee), doing acts they know infringes copyright in the work;</a:t>
            </a:r>
          </a:p>
          <a:p>
            <a:pPr marL="720725" lvl="2" indent="-269875">
              <a:lnSpc>
                <a:spcPct val="120000"/>
              </a:lnSpc>
            </a:pPr>
            <a:r>
              <a:rPr lang="en-US" sz="3300" dirty="0" smtClean="0">
                <a:latin typeface="Arial" panose="020B0604020202020204" pitchFamily="34" charset="0"/>
                <a:cs typeface="Arial" panose="020B0604020202020204" pitchFamily="34" charset="0"/>
              </a:rPr>
              <a:t>Clause 29, S27 (5B) – Circumventing or enabling / assisting another to circumvent a work protected by a TPM and knows it will infringe copyright; Circumventing a TPM “when they are not authorized to do so” (i.e. including from a licensee);</a:t>
            </a:r>
          </a:p>
          <a:p>
            <a:pPr marL="720725" lvl="2" indent="-269875">
              <a:lnSpc>
                <a:spcPct val="120000"/>
              </a:lnSpc>
            </a:pPr>
            <a:r>
              <a:rPr lang="en-US" sz="3300" dirty="0" smtClean="0">
                <a:latin typeface="Arial" panose="020B0604020202020204" pitchFamily="34" charset="0"/>
                <a:cs typeface="Arial" panose="020B0604020202020204" pitchFamily="34" charset="0"/>
              </a:rPr>
              <a:t>Clause 29, S27 (5C) – modifying copyright management information which they know infringes copyright; dealing with works where </a:t>
            </a:r>
            <a:r>
              <a:rPr lang="en-US" sz="3300" dirty="0">
                <a:latin typeface="Arial" panose="020B0604020202020204" pitchFamily="34" charset="0"/>
                <a:cs typeface="Arial" panose="020B0604020202020204" pitchFamily="34" charset="0"/>
              </a:rPr>
              <a:t>copyright management information </a:t>
            </a:r>
            <a:r>
              <a:rPr lang="en-US" sz="3300" dirty="0" smtClean="0">
                <a:latin typeface="Arial" panose="020B0604020202020204" pitchFamily="34" charset="0"/>
                <a:cs typeface="Arial" panose="020B0604020202020204" pitchFamily="34" charset="0"/>
              </a:rPr>
              <a:t>was removed without the </a:t>
            </a:r>
            <a:r>
              <a:rPr lang="en-US" sz="3300" u="sng" dirty="0" smtClean="0">
                <a:latin typeface="Arial" panose="020B0604020202020204" pitchFamily="34" charset="0"/>
                <a:cs typeface="Arial" panose="020B0604020202020204" pitchFamily="34" charset="0"/>
              </a:rPr>
              <a:t>authority of the owner</a:t>
            </a:r>
            <a:r>
              <a:rPr lang="en-US" sz="3300" dirty="0" smtClean="0">
                <a:latin typeface="Arial" panose="020B0604020202020204" pitchFamily="34" charset="0"/>
                <a:cs typeface="Arial" panose="020B0604020202020204" pitchFamily="34" charset="0"/>
              </a:rPr>
              <a:t>, which they know to be infringing copyright in the work </a:t>
            </a:r>
          </a:p>
          <a:p>
            <a:pPr marL="992188" lvl="3">
              <a:lnSpc>
                <a:spcPct val="120000"/>
              </a:lnSpc>
            </a:pPr>
            <a:r>
              <a:rPr lang="en-US" sz="3300" dirty="0" smtClean="0">
                <a:latin typeface="Arial" panose="020B0604020202020204" pitchFamily="34" charset="0"/>
                <a:cs typeface="Arial" panose="020B0604020202020204" pitchFamily="34" charset="0"/>
              </a:rPr>
              <a:t>It is not required the the owner in person authorized the removal – as long as authority was given, which could be via a third party; and</a:t>
            </a:r>
          </a:p>
          <a:p>
            <a:pPr marL="992188" lvl="3">
              <a:lnSpc>
                <a:spcPct val="120000"/>
              </a:lnSpc>
            </a:pPr>
            <a:r>
              <a:rPr lang="en-US" sz="3300" dirty="0" smtClean="0">
                <a:latin typeface="Arial" panose="020B0604020202020204" pitchFamily="34" charset="0"/>
                <a:cs typeface="Arial" panose="020B0604020202020204" pitchFamily="34" charset="0"/>
              </a:rPr>
              <a:t>The person must have known that their dealing with the work would constitute infringement (i.e. if they did </a:t>
            </a:r>
            <a:r>
              <a:rPr lang="en-US" sz="3300" dirty="0">
                <a:latin typeface="Arial" panose="020B0604020202020204" pitchFamily="34" charset="0"/>
                <a:cs typeface="Arial" panose="020B0604020202020204" pitchFamily="34" charset="0"/>
              </a:rPr>
              <a:t>not </a:t>
            </a:r>
            <a:r>
              <a:rPr lang="en-US" sz="3300" dirty="0" smtClean="0">
                <a:latin typeface="Arial" panose="020B0604020202020204" pitchFamily="34" charset="0"/>
                <a:cs typeface="Arial" panose="020B0604020202020204" pitchFamily="34" charset="0"/>
              </a:rPr>
              <a:t>know that copyright </a:t>
            </a:r>
            <a:r>
              <a:rPr lang="en-US" sz="3300" dirty="0">
                <a:latin typeface="Arial" panose="020B0604020202020204" pitchFamily="34" charset="0"/>
                <a:cs typeface="Arial" panose="020B0604020202020204" pitchFamily="34" charset="0"/>
              </a:rPr>
              <a:t>management information was removed without the authority of the </a:t>
            </a:r>
            <a:r>
              <a:rPr lang="en-US" sz="3300" dirty="0" smtClean="0">
                <a:latin typeface="Arial" panose="020B0604020202020204" pitchFamily="34" charset="0"/>
                <a:cs typeface="Arial" panose="020B0604020202020204" pitchFamily="34" charset="0"/>
              </a:rPr>
              <a:t>owner, they would not know that their actions constitute copyright infringement, and thus there would not be an offence).</a:t>
            </a:r>
          </a:p>
          <a:p>
            <a:pPr marL="77788" lvl="1">
              <a:lnSpc>
                <a:spcPct val="120000"/>
              </a:lnSpc>
            </a:pPr>
            <a:endParaRPr lang="en-US" sz="3900" dirty="0">
              <a:latin typeface="Arial" panose="020B0604020202020204" pitchFamily="34" charset="0"/>
              <a:cs typeface="Arial" panose="020B0604020202020204" pitchFamily="34" charset="0"/>
            </a:endParaRPr>
          </a:p>
          <a:p>
            <a:pPr lvl="1"/>
            <a:endParaRPr lang="en-US" dirty="0" smtClean="0">
              <a:latin typeface="Arial" panose="020B0604020202020204" pitchFamily="34" charset="0"/>
              <a:cs typeface="Arial" panose="020B0604020202020204" pitchFamily="34" charset="0"/>
            </a:endParaRPr>
          </a:p>
          <a:p>
            <a:pPr lvl="1"/>
            <a:endParaRPr lang="en-US" dirty="0" smtClean="0">
              <a:latin typeface="Arial" panose="020B0604020202020204" pitchFamily="34" charset="0"/>
              <a:cs typeface="Arial" panose="020B0604020202020204" pitchFamily="34" charset="0"/>
            </a:endParaRPr>
          </a:p>
          <a:p>
            <a:pPr lvl="1"/>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t>34</a:t>
            </a:fld>
            <a:endParaRPr lang="en-US"/>
          </a:p>
        </p:txBody>
      </p:sp>
    </p:spTree>
    <p:extLst>
      <p:ext uri="{BB962C8B-B14F-4D97-AF65-F5344CB8AC3E}">
        <p14:creationId xmlns:p14="http://schemas.microsoft.com/office/powerpoint/2010/main" val="32456105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1" y="384265"/>
            <a:ext cx="8543925" cy="549273"/>
          </a:xfrm>
        </p:spPr>
        <p:txBody>
          <a:bodyPr>
            <a:normAutofit/>
          </a:bodyPr>
          <a:lstStyle/>
          <a:p>
            <a:r>
              <a:rPr lang="en-US" sz="2800" dirty="0" smtClean="0">
                <a:latin typeface="Arial" panose="020B0604020202020204" pitchFamily="34" charset="0"/>
                <a:cs typeface="Arial" panose="020B0604020202020204" pitchFamily="34" charset="0"/>
              </a:rPr>
              <a:t>Offences – clause 29, section 27 (2)</a:t>
            </a:r>
            <a:endParaRPr lang="en-GB"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26721" y="972175"/>
            <a:ext cx="9241536" cy="5814811"/>
          </a:xfrm>
        </p:spPr>
        <p:txBody>
          <a:bodyPr>
            <a:noAutofit/>
          </a:bodyPr>
          <a:lstStyle/>
          <a:p>
            <a:pPr>
              <a:lnSpc>
                <a:spcPct val="120000"/>
              </a:lnSpc>
            </a:pPr>
            <a:r>
              <a:rPr lang="en-ZA" sz="1400" dirty="0">
                <a:latin typeface="Arial" panose="020B0604020202020204" pitchFamily="34" charset="0"/>
                <a:cs typeface="Arial" panose="020B0604020202020204" pitchFamily="34" charset="0"/>
              </a:rPr>
              <a:t>Clause 29, S27: Subsection (5A)</a:t>
            </a:r>
            <a:r>
              <a:rPr lang="en-ZA" sz="1400" i="1" dirty="0">
                <a:latin typeface="Arial" panose="020B0604020202020204" pitchFamily="34" charset="0"/>
                <a:cs typeface="Arial" panose="020B0604020202020204" pitchFamily="34" charset="0"/>
              </a:rPr>
              <a:t>(a)</a:t>
            </a:r>
            <a:r>
              <a:rPr lang="en-ZA" sz="1400" dirty="0">
                <a:latin typeface="Arial" panose="020B0604020202020204" pitchFamily="34" charset="0"/>
                <a:cs typeface="Arial" panose="020B0604020202020204" pitchFamily="34" charset="0"/>
              </a:rPr>
              <a:t>’s last sentence should read: “in circumstances which they know constitute infringement of copyright in terms of Section 23.”</a:t>
            </a:r>
          </a:p>
          <a:p>
            <a:pPr lvl="1">
              <a:lnSpc>
                <a:spcPct val="120000"/>
              </a:lnSpc>
            </a:pPr>
            <a:r>
              <a:rPr lang="en-ZA" sz="1400" dirty="0">
                <a:latin typeface="Arial" panose="020B0604020202020204" pitchFamily="34" charset="0"/>
                <a:cs typeface="Arial" panose="020B0604020202020204" pitchFamily="34" charset="0"/>
              </a:rPr>
              <a:t>CLSO: Not recommended. The proposal introduces vagueness into the elements of an offence – what circumstances? It is better to require knowledge that their actions infringed copyright - as the Bill is currently worded.</a:t>
            </a:r>
            <a:endParaRPr lang="en-US" sz="1400" dirty="0">
              <a:latin typeface="Arial" panose="020B0604020202020204" pitchFamily="34" charset="0"/>
              <a:cs typeface="Arial" panose="020B0604020202020204" pitchFamily="34" charset="0"/>
            </a:endParaRPr>
          </a:p>
          <a:p>
            <a:pPr>
              <a:lnSpc>
                <a:spcPct val="120000"/>
              </a:lnSpc>
            </a:pPr>
            <a:r>
              <a:rPr lang="en-US" sz="1400" dirty="0" smtClean="0">
                <a:latin typeface="Arial" panose="020B0604020202020204" pitchFamily="34" charset="0"/>
                <a:cs typeface="Arial" panose="020B0604020202020204" pitchFamily="34" charset="0"/>
              </a:rPr>
              <a:t>Concern </a:t>
            </a:r>
            <a:r>
              <a:rPr lang="en-US" sz="1400" dirty="0">
                <a:latin typeface="Arial" panose="020B0604020202020204" pitchFamily="34" charset="0"/>
                <a:cs typeface="Arial" panose="020B0604020202020204" pitchFamily="34" charset="0"/>
              </a:rPr>
              <a:t>that a user may not have direct knowledge that an act is infringing copyright + (5C) is imposing strict </a:t>
            </a:r>
            <a:r>
              <a:rPr lang="en-US" sz="1400" dirty="0" smtClean="0">
                <a:latin typeface="Arial" panose="020B0604020202020204" pitchFamily="34" charset="0"/>
                <a:cs typeface="Arial" panose="020B0604020202020204" pitchFamily="34" charset="0"/>
              </a:rPr>
              <a:t>liability / conversely proposed that offences should include negligence </a:t>
            </a:r>
            <a:endParaRPr lang="en-US" sz="1400" dirty="0">
              <a:latin typeface="Arial" panose="020B0604020202020204" pitchFamily="34" charset="0"/>
              <a:cs typeface="Arial" panose="020B0604020202020204" pitchFamily="34" charset="0"/>
            </a:endParaRPr>
          </a:p>
          <a:p>
            <a:pPr lvl="1">
              <a:lnSpc>
                <a:spcPct val="120000"/>
              </a:lnSpc>
            </a:pPr>
            <a:r>
              <a:rPr lang="en-US" sz="1400" dirty="0">
                <a:latin typeface="Arial" panose="020B0604020202020204" pitchFamily="34" charset="0"/>
                <a:cs typeface="Arial" panose="020B0604020202020204" pitchFamily="34" charset="0"/>
              </a:rPr>
              <a:t>No strict liability - Knowledge is required and that requires intent. </a:t>
            </a:r>
          </a:p>
          <a:p>
            <a:pPr lvl="1">
              <a:lnSpc>
                <a:spcPct val="120000"/>
              </a:lnSpc>
            </a:pPr>
            <a:r>
              <a:rPr lang="en-US" sz="1400" dirty="0">
                <a:latin typeface="Arial" panose="020B0604020202020204" pitchFamily="34" charset="0"/>
                <a:cs typeface="Arial" panose="020B0604020202020204" pitchFamily="34" charset="0"/>
              </a:rPr>
              <a:t>The Bill used to include “reasonably have known” (negligence)  but the example of the Cybercrimes Act (requires intent on all offences) and the fact that the treaties do not require negligent actions to be made an offence, resulted in this being removed from the Bill.</a:t>
            </a:r>
          </a:p>
          <a:p>
            <a:pPr lvl="1">
              <a:lnSpc>
                <a:spcPct val="120000"/>
              </a:lnSpc>
            </a:pPr>
            <a:r>
              <a:rPr lang="en-US" sz="1400" dirty="0" err="1">
                <a:latin typeface="Arial" panose="020B0604020202020204" pitchFamily="34" charset="0"/>
                <a:cs typeface="Arial" panose="020B0604020202020204" pitchFamily="34" charset="0"/>
              </a:rPr>
              <a:t>Snyman</a:t>
            </a:r>
            <a:r>
              <a:rPr lang="en-US" sz="1400" dirty="0">
                <a:latin typeface="Arial" panose="020B0604020202020204" pitchFamily="34" charset="0"/>
                <a:cs typeface="Arial" panose="020B0604020202020204" pitchFamily="34" charset="0"/>
              </a:rPr>
              <a:t>: intent is “the will to commit an act or cause the result set out in the definitional elements of the crime, in the knowledge of the circumstances rendering such act or result unlawful.”</a:t>
            </a:r>
          </a:p>
          <a:p>
            <a:pPr lvl="1">
              <a:lnSpc>
                <a:spcPct val="120000"/>
              </a:lnSpc>
            </a:pPr>
            <a:r>
              <a:rPr lang="en-US" sz="1400" dirty="0">
                <a:latin typeface="Arial" panose="020B0604020202020204" pitchFamily="34" charset="0"/>
                <a:cs typeface="Arial" panose="020B0604020202020204" pitchFamily="34" charset="0"/>
              </a:rPr>
              <a:t>No knowledge = no </a:t>
            </a:r>
            <a:r>
              <a:rPr lang="en-US" sz="1400" dirty="0" smtClean="0">
                <a:latin typeface="Arial" panose="020B0604020202020204" pitchFamily="34" charset="0"/>
                <a:cs typeface="Arial" panose="020B0604020202020204" pitchFamily="34" charset="0"/>
              </a:rPr>
              <a:t>offence</a:t>
            </a:r>
          </a:p>
          <a:p>
            <a:pPr lvl="1">
              <a:lnSpc>
                <a:spcPct val="120000"/>
              </a:lnSpc>
            </a:pPr>
            <a:r>
              <a:rPr lang="en-US" sz="1400" dirty="0" smtClean="0">
                <a:latin typeface="Arial" panose="020B0604020202020204" pitchFamily="34" charset="0"/>
                <a:cs typeface="Arial" panose="020B0604020202020204" pitchFamily="34" charset="0"/>
              </a:rPr>
              <a:t>Note </a:t>
            </a:r>
            <a:r>
              <a:rPr lang="en-US" sz="1400" dirty="0">
                <a:latin typeface="Arial" panose="020B0604020202020204" pitchFamily="34" charset="0"/>
                <a:cs typeface="Arial" panose="020B0604020202020204" pitchFamily="34" charset="0"/>
              </a:rPr>
              <a:t>on section 27(5C): This is drafted as a “sandwich clause”. This means the intro sentence and the closing sentence BOTH </a:t>
            </a:r>
            <a:r>
              <a:rPr lang="en-US" sz="1400" dirty="0" smtClean="0">
                <a:latin typeface="Arial" panose="020B0604020202020204" pitchFamily="34" charset="0"/>
                <a:cs typeface="Arial" panose="020B0604020202020204" pitchFamily="34" charset="0"/>
              </a:rPr>
              <a:t>apply </a:t>
            </a:r>
            <a:r>
              <a:rPr lang="en-US" sz="1400" dirty="0">
                <a:latin typeface="Arial" panose="020B0604020202020204" pitchFamily="34" charset="0"/>
                <a:cs typeface="Arial" panose="020B0604020202020204" pitchFamily="34" charset="0"/>
              </a:rPr>
              <a:t>to both paragraph </a:t>
            </a:r>
            <a:r>
              <a:rPr lang="en-US" sz="1400" i="1" dirty="0">
                <a:latin typeface="Arial" panose="020B0604020202020204" pitchFamily="34" charset="0"/>
                <a:cs typeface="Arial" panose="020B0604020202020204" pitchFamily="34" charset="0"/>
              </a:rPr>
              <a:t>(a)</a:t>
            </a:r>
            <a:r>
              <a:rPr lang="en-US" sz="1400" dirty="0">
                <a:latin typeface="Arial" panose="020B0604020202020204" pitchFamily="34" charset="0"/>
                <a:cs typeface="Arial" panose="020B0604020202020204" pitchFamily="34" charset="0"/>
              </a:rPr>
              <a:t> and </a:t>
            </a:r>
            <a:r>
              <a:rPr lang="en-US" sz="1400" i="1" dirty="0">
                <a:latin typeface="Arial" panose="020B0604020202020204" pitchFamily="34" charset="0"/>
                <a:cs typeface="Arial" panose="020B0604020202020204" pitchFamily="34" charset="0"/>
              </a:rPr>
              <a:t>(b</a:t>
            </a:r>
            <a:r>
              <a:rPr lang="en-US" sz="1400" i="1" dirty="0" smtClean="0">
                <a:latin typeface="Arial" panose="020B0604020202020204" pitchFamily="34" charset="0"/>
                <a:cs typeface="Arial" panose="020B0604020202020204" pitchFamily="34" charset="0"/>
              </a:rPr>
              <a:t>).</a:t>
            </a:r>
          </a:p>
          <a:p>
            <a:pPr lvl="2">
              <a:lnSpc>
                <a:spcPct val="120000"/>
              </a:lnSpc>
            </a:pPr>
            <a:r>
              <a:rPr lang="en-US" sz="1400" dirty="0" smtClean="0">
                <a:latin typeface="Arial" panose="020B0604020202020204" pitchFamily="34" charset="0"/>
                <a:cs typeface="Arial" panose="020B0604020202020204" pitchFamily="34" charset="0"/>
              </a:rPr>
              <a:t>I.e. BOTH paragraphs (a) and (b) are ONLY an offence if: </a:t>
            </a:r>
          </a:p>
          <a:p>
            <a:pPr lvl="3">
              <a:lnSpc>
                <a:spcPct val="120000"/>
              </a:lnSpc>
            </a:pPr>
            <a:r>
              <a:rPr lang="en-US" sz="1400" dirty="0" smtClean="0">
                <a:latin typeface="Arial" panose="020B0604020202020204" pitchFamily="34" charset="0"/>
                <a:cs typeface="Arial" panose="020B0604020202020204" pitchFamily="34" charset="0"/>
              </a:rPr>
              <a:t>Intro sentence: no defence as provided by section 28S exists; AND </a:t>
            </a:r>
          </a:p>
          <a:p>
            <a:pPr lvl="3">
              <a:lnSpc>
                <a:spcPct val="120000"/>
              </a:lnSpc>
            </a:pPr>
            <a:r>
              <a:rPr lang="en-US" sz="1400" dirty="0" smtClean="0">
                <a:latin typeface="Arial" panose="020B0604020202020204" pitchFamily="34" charset="0"/>
                <a:cs typeface="Arial" panose="020B0604020202020204" pitchFamily="34" charset="0"/>
              </a:rPr>
              <a:t>Closing sentence: if the accused knew the act was </a:t>
            </a:r>
            <a:r>
              <a:rPr lang="en-ZA" sz="1400" dirty="0" smtClean="0">
                <a:latin typeface="Arial" panose="020B0604020202020204" pitchFamily="34" charset="0"/>
                <a:cs typeface="Arial" panose="020B0604020202020204" pitchFamily="34" charset="0"/>
              </a:rPr>
              <a:t>infringing </a:t>
            </a:r>
            <a:r>
              <a:rPr lang="en-ZA" sz="1400" dirty="0">
                <a:latin typeface="Arial" panose="020B0604020202020204" pitchFamily="34" charset="0"/>
                <a:cs typeface="Arial" panose="020B0604020202020204" pitchFamily="34" charset="0"/>
              </a:rPr>
              <a:t>copyright in the </a:t>
            </a:r>
            <a:r>
              <a:rPr lang="en-ZA" sz="1400" dirty="0" smtClean="0">
                <a:latin typeface="Arial" panose="020B0604020202020204" pitchFamily="34" charset="0"/>
                <a:cs typeface="Arial" panose="020B0604020202020204" pitchFamily="34" charset="0"/>
              </a:rPr>
              <a:t>work</a:t>
            </a:r>
            <a:endParaRPr lang="en-US" sz="14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t>35</a:t>
            </a:fld>
            <a:endParaRPr lang="en-US"/>
          </a:p>
        </p:txBody>
      </p:sp>
    </p:spTree>
    <p:extLst>
      <p:ext uri="{BB962C8B-B14F-4D97-AF65-F5344CB8AC3E}">
        <p14:creationId xmlns:p14="http://schemas.microsoft.com/office/powerpoint/2010/main" val="16475628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1" y="384265"/>
            <a:ext cx="8543925" cy="549273"/>
          </a:xfrm>
        </p:spPr>
        <p:txBody>
          <a:bodyPr>
            <a:normAutofit/>
          </a:bodyPr>
          <a:lstStyle/>
          <a:p>
            <a:r>
              <a:rPr lang="en-US" sz="2800" dirty="0" smtClean="0">
                <a:latin typeface="Arial" panose="020B0604020202020204" pitchFamily="34" charset="0"/>
                <a:cs typeface="Arial" panose="020B0604020202020204" pitchFamily="34" charset="0"/>
              </a:rPr>
              <a:t>Offences – clause 29, section 27 (3)</a:t>
            </a:r>
            <a:endParaRPr lang="en-GB"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26721" y="972175"/>
            <a:ext cx="9241536" cy="5814811"/>
          </a:xfrm>
        </p:spPr>
        <p:txBody>
          <a:bodyPr>
            <a:noAutofit/>
          </a:bodyPr>
          <a:lstStyle/>
          <a:p>
            <a:pPr>
              <a:lnSpc>
                <a:spcPct val="120000"/>
              </a:lnSpc>
            </a:pPr>
            <a:r>
              <a:rPr lang="en-ZA" sz="1400" dirty="0" smtClean="0">
                <a:latin typeface="Arial" panose="020B0604020202020204" pitchFamily="34" charset="0"/>
                <a:cs typeface="Arial" panose="020B0604020202020204" pitchFamily="34" charset="0"/>
              </a:rPr>
              <a:t>Clause 29, S27: Only wilful and commercial conduct should constitute a crime, Consider removing (5B) and replacing it with civil remedies.</a:t>
            </a:r>
          </a:p>
          <a:p>
            <a:pPr lvl="1">
              <a:lnSpc>
                <a:spcPct val="120000"/>
              </a:lnSpc>
            </a:pPr>
            <a:r>
              <a:rPr lang="en-ZA" sz="1400" dirty="0" smtClean="0">
                <a:latin typeface="Arial" panose="020B0604020202020204" pitchFamily="34" charset="0"/>
                <a:cs typeface="Arial" panose="020B0604020202020204" pitchFamily="34" charset="0"/>
              </a:rPr>
              <a:t>CLSO: </a:t>
            </a:r>
            <a:r>
              <a:rPr lang="en-ZA" sz="1400" dirty="0" smtClean="0">
                <a:solidFill>
                  <a:srgbClr val="FFC000"/>
                </a:solidFill>
                <a:latin typeface="Arial" panose="020B0604020202020204" pitchFamily="34" charset="0"/>
                <a:cs typeface="Arial" panose="020B0604020202020204" pitchFamily="34" charset="0"/>
              </a:rPr>
              <a:t>Whether non commercial activities should be an offence is a policy decision.</a:t>
            </a:r>
          </a:p>
          <a:p>
            <a:pPr lvl="1">
              <a:lnSpc>
                <a:spcPct val="120000"/>
              </a:lnSpc>
            </a:pPr>
            <a:r>
              <a:rPr lang="en-ZA" sz="1400" dirty="0">
                <a:latin typeface="Arial" panose="020B0604020202020204" pitchFamily="34" charset="0"/>
                <a:cs typeface="Arial" panose="020B0604020202020204" pitchFamily="34" charset="0"/>
              </a:rPr>
              <a:t>CLSO: </a:t>
            </a:r>
            <a:r>
              <a:rPr lang="en-ZA" sz="1400" dirty="0" smtClean="0">
                <a:solidFill>
                  <a:srgbClr val="FFC000"/>
                </a:solidFill>
                <a:latin typeface="Arial" panose="020B0604020202020204" pitchFamily="34" charset="0"/>
                <a:cs typeface="Arial" panose="020B0604020202020204" pitchFamily="34" charset="0"/>
              </a:rPr>
              <a:t>Whether civil </a:t>
            </a:r>
            <a:r>
              <a:rPr lang="en-ZA" sz="1400" dirty="0">
                <a:solidFill>
                  <a:srgbClr val="FFC000"/>
                </a:solidFill>
                <a:latin typeface="Arial" panose="020B0604020202020204" pitchFamily="34" charset="0"/>
                <a:cs typeface="Arial" panose="020B0604020202020204" pitchFamily="34" charset="0"/>
              </a:rPr>
              <a:t>remedies </a:t>
            </a:r>
            <a:r>
              <a:rPr lang="en-ZA" sz="1400" dirty="0" smtClean="0">
                <a:solidFill>
                  <a:srgbClr val="FFC000"/>
                </a:solidFill>
                <a:latin typeface="Arial" panose="020B0604020202020204" pitchFamily="34" charset="0"/>
                <a:cs typeface="Arial" panose="020B0604020202020204" pitchFamily="34" charset="0"/>
              </a:rPr>
              <a:t>are better than offences especially iro TPMS, </a:t>
            </a:r>
            <a:r>
              <a:rPr lang="en-ZA" sz="1400" dirty="0">
                <a:solidFill>
                  <a:srgbClr val="FFC000"/>
                </a:solidFill>
                <a:latin typeface="Arial" panose="020B0604020202020204" pitchFamily="34" charset="0"/>
                <a:cs typeface="Arial" panose="020B0604020202020204" pitchFamily="34" charset="0"/>
              </a:rPr>
              <a:t>is a policy decision</a:t>
            </a:r>
            <a:endParaRPr lang="en-ZA" sz="1400" dirty="0" smtClean="0">
              <a:solidFill>
                <a:srgbClr val="FFC000"/>
              </a:solidFill>
              <a:latin typeface="Arial" panose="020B0604020202020204" pitchFamily="34" charset="0"/>
              <a:cs typeface="Arial" panose="020B0604020202020204" pitchFamily="34" charset="0"/>
            </a:endParaRPr>
          </a:p>
          <a:p>
            <a:pPr lvl="1">
              <a:lnSpc>
                <a:spcPct val="120000"/>
              </a:lnSpc>
            </a:pPr>
            <a:r>
              <a:rPr lang="en-ZA" sz="1400" dirty="0" smtClean="0">
                <a:latin typeface="Arial" panose="020B0604020202020204" pitchFamily="34" charset="0"/>
                <a:cs typeface="Arial" panose="020B0604020202020204" pitchFamily="34" charset="0"/>
              </a:rPr>
              <a:t>Further, subsection </a:t>
            </a:r>
            <a:r>
              <a:rPr lang="en-ZA" sz="1400" dirty="0">
                <a:latin typeface="Arial" panose="020B0604020202020204" pitchFamily="34" charset="0"/>
                <a:cs typeface="Arial" panose="020B0604020202020204" pitchFamily="34" charset="0"/>
              </a:rPr>
              <a:t>(5B)</a:t>
            </a:r>
            <a:r>
              <a:rPr lang="en-ZA" sz="1400" i="1" dirty="0">
                <a:latin typeface="Arial" panose="020B0604020202020204" pitchFamily="34" charset="0"/>
                <a:cs typeface="Arial" panose="020B0604020202020204" pitchFamily="34" charset="0"/>
              </a:rPr>
              <a:t>(a)</a:t>
            </a:r>
            <a:r>
              <a:rPr lang="en-ZA" sz="1400" dirty="0">
                <a:latin typeface="Arial" panose="020B0604020202020204" pitchFamily="34" charset="0"/>
                <a:cs typeface="Arial" panose="020B0604020202020204" pitchFamily="34" charset="0"/>
              </a:rPr>
              <a:t>(ii) and (iii) should be read together, to ensure </a:t>
            </a:r>
            <a:r>
              <a:rPr lang="en-ZA" sz="1400" dirty="0" smtClean="0">
                <a:latin typeface="Arial" panose="020B0604020202020204" pitchFamily="34" charset="0"/>
                <a:cs typeface="Arial" panose="020B0604020202020204" pitchFamily="34" charset="0"/>
              </a:rPr>
              <a:t>only infringement </a:t>
            </a:r>
            <a:r>
              <a:rPr lang="en-ZA" sz="1400" dirty="0">
                <a:latin typeface="Arial" panose="020B0604020202020204" pitchFamily="34" charset="0"/>
                <a:cs typeface="Arial" panose="020B0604020202020204" pitchFamily="34" charset="0"/>
              </a:rPr>
              <a:t>of copyright is an </a:t>
            </a:r>
            <a:r>
              <a:rPr lang="en-ZA" sz="1400" dirty="0" smtClean="0">
                <a:latin typeface="Arial" panose="020B0604020202020204" pitchFamily="34" charset="0"/>
                <a:cs typeface="Arial" panose="020B0604020202020204" pitchFamily="34" charset="0"/>
              </a:rPr>
              <a:t>offence. </a:t>
            </a:r>
          </a:p>
          <a:p>
            <a:pPr lvl="1">
              <a:lnSpc>
                <a:spcPct val="120000"/>
              </a:lnSpc>
            </a:pPr>
            <a:r>
              <a:rPr lang="en-ZA" sz="1400" dirty="0" smtClean="0">
                <a:latin typeface="Arial" panose="020B0604020202020204" pitchFamily="34" charset="0"/>
                <a:cs typeface="Arial" panose="020B0604020202020204" pitchFamily="34" charset="0"/>
              </a:rPr>
              <a:t>(5B</a:t>
            </a:r>
            <a:r>
              <a:rPr lang="en-ZA" sz="1400" i="1" dirty="0" smtClean="0">
                <a:latin typeface="Arial" panose="020B0604020202020204" pitchFamily="34" charset="0"/>
                <a:cs typeface="Arial" panose="020B0604020202020204" pitchFamily="34" charset="0"/>
              </a:rPr>
              <a:t>)(a)(</a:t>
            </a:r>
            <a:r>
              <a:rPr lang="en-ZA" sz="1400" dirty="0" smtClean="0">
                <a:latin typeface="Arial" panose="020B0604020202020204" pitchFamily="34" charset="0"/>
                <a:cs typeface="Arial" panose="020B0604020202020204" pitchFamily="34" charset="0"/>
              </a:rPr>
              <a:t>ii) taken out of the context of (iii) is allowed by section 28P. </a:t>
            </a:r>
            <a:r>
              <a:rPr lang="en-ZA" sz="1400" dirty="0" smtClean="0">
                <a:solidFill>
                  <a:srgbClr val="C00000"/>
                </a:solidFill>
                <a:latin typeface="Arial" panose="020B0604020202020204" pitchFamily="34" charset="0"/>
                <a:cs typeface="Arial" panose="020B0604020202020204" pitchFamily="34" charset="0"/>
              </a:rPr>
              <a:t>Proposed amendment: </a:t>
            </a:r>
            <a:endParaRPr lang="en-US" sz="1400" dirty="0">
              <a:solidFill>
                <a:srgbClr val="C00000"/>
              </a:solidFill>
              <a:latin typeface="Arial" panose="020B0604020202020204" pitchFamily="34" charset="0"/>
              <a:cs typeface="Arial" panose="020B0604020202020204" pitchFamily="34" charset="0"/>
            </a:endParaRPr>
          </a:p>
          <a:p>
            <a:pPr marL="720725" lvl="1" indent="0">
              <a:lnSpc>
                <a:spcPct val="120000"/>
              </a:lnSpc>
              <a:buNone/>
            </a:pPr>
            <a:r>
              <a:rPr lang="en-ZA" sz="1400" i="1" dirty="0" smtClean="0">
                <a:latin typeface="Arial" panose="020B0604020202020204" pitchFamily="34" charset="0"/>
                <a:cs typeface="Arial" panose="020B0604020202020204" pitchFamily="34" charset="0"/>
              </a:rPr>
              <a:t>(</a:t>
            </a:r>
            <a:r>
              <a:rPr lang="en-ZA" sz="1400" i="1" dirty="0">
                <a:latin typeface="Arial" panose="020B0604020202020204" pitchFamily="34" charset="0"/>
                <a:cs typeface="Arial" panose="020B0604020202020204" pitchFamily="34" charset="0"/>
              </a:rPr>
              <a:t>a) </a:t>
            </a:r>
            <a:r>
              <a:rPr lang="en-ZA" sz="1400" dirty="0">
                <a:latin typeface="Arial" panose="020B0604020202020204" pitchFamily="34" charset="0"/>
                <a:cs typeface="Arial" panose="020B0604020202020204" pitchFamily="34" charset="0"/>
              </a:rPr>
              <a:t>makes, imports, sells, distributes, lets for hire, offers or exposes </a:t>
            </a:r>
            <a:r>
              <a:rPr lang="en-ZA" sz="1400" dirty="0" smtClean="0">
                <a:latin typeface="Arial" panose="020B0604020202020204" pitchFamily="34" charset="0"/>
                <a:cs typeface="Arial" panose="020B0604020202020204" pitchFamily="34" charset="0"/>
              </a:rPr>
              <a:t>for sale </a:t>
            </a:r>
            <a:r>
              <a:rPr lang="en-ZA" sz="1400" dirty="0">
                <a:latin typeface="Arial" panose="020B0604020202020204" pitchFamily="34" charset="0"/>
                <a:cs typeface="Arial" panose="020B0604020202020204" pitchFamily="34" charset="0"/>
              </a:rPr>
              <a:t>or hire or advertises for sale or hire, a technological </a:t>
            </a:r>
            <a:r>
              <a:rPr lang="en-ZA" sz="1400" dirty="0" smtClean="0">
                <a:latin typeface="Arial" panose="020B0604020202020204" pitchFamily="34" charset="0"/>
                <a:cs typeface="Arial" panose="020B0604020202020204" pitchFamily="34" charset="0"/>
              </a:rPr>
              <a:t>protection measure </a:t>
            </a:r>
            <a:r>
              <a:rPr lang="en-ZA" sz="1400" dirty="0">
                <a:latin typeface="Arial" panose="020B0604020202020204" pitchFamily="34" charset="0"/>
                <a:cs typeface="Arial" panose="020B0604020202020204" pitchFamily="34" charset="0"/>
              </a:rPr>
              <a:t>circumvention device or service if such person</a:t>
            </a:r>
            <a:r>
              <a:rPr lang="en-ZA" sz="1400" dirty="0" smtClean="0">
                <a:latin typeface="Arial" panose="020B0604020202020204" pitchFamily="34" charset="0"/>
                <a:cs typeface="Arial" panose="020B0604020202020204" pitchFamily="34" charset="0"/>
              </a:rPr>
              <a:t>—</a:t>
            </a:r>
          </a:p>
          <a:p>
            <a:pPr marL="1162050" lvl="1" indent="-260350">
              <a:lnSpc>
                <a:spcPct val="120000"/>
              </a:lnSpc>
              <a:buNone/>
            </a:pPr>
            <a:r>
              <a:rPr lang="en-ZA" sz="1400" dirty="0" smtClean="0">
                <a:latin typeface="Arial" panose="020B0604020202020204" pitchFamily="34" charset="0"/>
                <a:cs typeface="Arial" panose="020B0604020202020204" pitchFamily="34" charset="0"/>
              </a:rPr>
              <a:t>(</a:t>
            </a:r>
            <a:r>
              <a:rPr lang="en-ZA" sz="1400" dirty="0">
                <a:latin typeface="Arial" panose="020B0604020202020204" pitchFamily="34" charset="0"/>
                <a:cs typeface="Arial" panose="020B0604020202020204" pitchFamily="34" charset="0"/>
              </a:rPr>
              <a:t>i) knows that the device or service will, or is likely to be used </a:t>
            </a:r>
            <a:r>
              <a:rPr lang="en-ZA" sz="1400" dirty="0" smtClean="0">
                <a:latin typeface="Arial" panose="020B0604020202020204" pitchFamily="34" charset="0"/>
                <a:cs typeface="Arial" panose="020B0604020202020204" pitchFamily="34" charset="0"/>
              </a:rPr>
              <a:t>to, infringe </a:t>
            </a:r>
            <a:r>
              <a:rPr lang="en-ZA" sz="1400" dirty="0">
                <a:latin typeface="Arial" panose="020B0604020202020204" pitchFamily="34" charset="0"/>
                <a:cs typeface="Arial" panose="020B0604020202020204" pitchFamily="34" charset="0"/>
              </a:rPr>
              <a:t>copyright in a work protected by an </a:t>
            </a:r>
            <a:r>
              <a:rPr lang="en-ZA" sz="1400" dirty="0" smtClean="0">
                <a:latin typeface="Arial" panose="020B0604020202020204" pitchFamily="34" charset="0"/>
                <a:cs typeface="Arial" panose="020B0604020202020204" pitchFamily="34" charset="0"/>
              </a:rPr>
              <a:t>effective </a:t>
            </a:r>
            <a:r>
              <a:rPr lang="en-GB" sz="1400" dirty="0" smtClean="0">
                <a:latin typeface="Arial" panose="020B0604020202020204" pitchFamily="34" charset="0"/>
                <a:cs typeface="Arial" panose="020B0604020202020204" pitchFamily="34" charset="0"/>
              </a:rPr>
              <a:t>technological </a:t>
            </a:r>
            <a:r>
              <a:rPr lang="en-GB" sz="1400" dirty="0">
                <a:latin typeface="Arial" panose="020B0604020202020204" pitchFamily="34" charset="0"/>
                <a:cs typeface="Arial" panose="020B0604020202020204" pitchFamily="34" charset="0"/>
              </a:rPr>
              <a:t>protection measure</a:t>
            </a:r>
            <a:r>
              <a:rPr lang="en-GB" sz="1400" dirty="0" smtClean="0">
                <a:latin typeface="Arial" panose="020B0604020202020204" pitchFamily="34" charset="0"/>
                <a:cs typeface="Arial" panose="020B0604020202020204" pitchFamily="34" charset="0"/>
              </a:rPr>
              <a:t>; </a:t>
            </a:r>
            <a:r>
              <a:rPr lang="en-GB" sz="1400" u="sng" dirty="0" smtClean="0">
                <a:solidFill>
                  <a:srgbClr val="C00000"/>
                </a:solidFill>
                <a:latin typeface="Arial" panose="020B0604020202020204" pitchFamily="34" charset="0"/>
                <a:cs typeface="Arial" panose="020B0604020202020204" pitchFamily="34" charset="0"/>
              </a:rPr>
              <a:t>or</a:t>
            </a:r>
            <a:endParaRPr lang="en-GB" sz="1400" dirty="0" smtClean="0">
              <a:solidFill>
                <a:srgbClr val="C00000"/>
              </a:solidFill>
              <a:latin typeface="Arial" panose="020B0604020202020204" pitchFamily="34" charset="0"/>
              <a:cs typeface="Arial" panose="020B0604020202020204" pitchFamily="34" charset="0"/>
            </a:endParaRPr>
          </a:p>
          <a:p>
            <a:pPr marL="1162050" lvl="1" indent="-260350">
              <a:lnSpc>
                <a:spcPct val="120000"/>
              </a:lnSpc>
              <a:buNone/>
            </a:pPr>
            <a:r>
              <a:rPr lang="en-ZA" sz="1400" dirty="0" smtClean="0">
                <a:latin typeface="Arial" panose="020B0604020202020204" pitchFamily="34" charset="0"/>
                <a:cs typeface="Arial" panose="020B0604020202020204" pitchFamily="34" charset="0"/>
              </a:rPr>
              <a:t>(</a:t>
            </a:r>
            <a:r>
              <a:rPr lang="en-ZA" sz="1400" dirty="0">
                <a:latin typeface="Arial" panose="020B0604020202020204" pitchFamily="34" charset="0"/>
                <a:cs typeface="Arial" panose="020B0604020202020204" pitchFamily="34" charset="0"/>
              </a:rPr>
              <a:t>ii) provides a service to another person to enable or assist </a:t>
            </a:r>
            <a:r>
              <a:rPr lang="en-ZA" sz="1400" dirty="0" smtClean="0">
                <a:latin typeface="Arial" panose="020B0604020202020204" pitchFamily="34" charset="0"/>
                <a:cs typeface="Arial" panose="020B0604020202020204" pitchFamily="34" charset="0"/>
              </a:rPr>
              <a:t>such other </a:t>
            </a:r>
            <a:r>
              <a:rPr lang="en-ZA" sz="1400" dirty="0">
                <a:latin typeface="Arial" panose="020B0604020202020204" pitchFamily="34" charset="0"/>
                <a:cs typeface="Arial" panose="020B0604020202020204" pitchFamily="34" charset="0"/>
              </a:rPr>
              <a:t>person to circumvent an effective technological </a:t>
            </a:r>
            <a:r>
              <a:rPr lang="en-ZA" sz="1400" dirty="0" smtClean="0">
                <a:latin typeface="Arial" panose="020B0604020202020204" pitchFamily="34" charset="0"/>
                <a:cs typeface="Arial" panose="020B0604020202020204" pitchFamily="34" charset="0"/>
              </a:rPr>
              <a:t>protection </a:t>
            </a:r>
            <a:r>
              <a:rPr lang="en-GB" sz="1400" dirty="0" smtClean="0">
                <a:latin typeface="Arial" panose="020B0604020202020204" pitchFamily="34" charset="0"/>
                <a:cs typeface="Arial" panose="020B0604020202020204" pitchFamily="34" charset="0"/>
              </a:rPr>
              <a:t>measure</a:t>
            </a:r>
            <a:r>
              <a:rPr lang="en-GB" sz="1400" strike="sngStrike" dirty="0">
                <a:solidFill>
                  <a:srgbClr val="C00000"/>
                </a:solidFill>
                <a:latin typeface="Arial" panose="020B0604020202020204" pitchFamily="34" charset="0"/>
                <a:cs typeface="Arial" panose="020B0604020202020204" pitchFamily="34" charset="0"/>
              </a:rPr>
              <a:t>; </a:t>
            </a:r>
            <a:r>
              <a:rPr lang="en-GB" sz="1400" strike="sngStrike" dirty="0" smtClean="0">
                <a:solidFill>
                  <a:srgbClr val="C00000"/>
                </a:solidFill>
                <a:latin typeface="Arial" panose="020B0604020202020204" pitchFamily="34" charset="0"/>
                <a:cs typeface="Arial" panose="020B0604020202020204" pitchFamily="34" charset="0"/>
              </a:rPr>
              <a:t>or (iii)</a:t>
            </a:r>
            <a:r>
              <a:rPr lang="en-ZA" sz="1400" strike="sngStrike" dirty="0">
                <a:solidFill>
                  <a:srgbClr val="C00000"/>
                </a:solidFill>
                <a:latin typeface="Arial" panose="020B0604020202020204" pitchFamily="34" charset="0"/>
                <a:cs typeface="Arial" panose="020B0604020202020204" pitchFamily="34" charset="0"/>
              </a:rPr>
              <a:t> knows that the service contemplated in subparagraph (ii) </a:t>
            </a:r>
            <a:r>
              <a:rPr lang="en-GB" sz="1400" u="sng" dirty="0" smtClean="0">
                <a:solidFill>
                  <a:srgbClr val="C00000"/>
                </a:solidFill>
                <a:latin typeface="Arial" panose="020B0604020202020204" pitchFamily="34" charset="0"/>
                <a:cs typeface="Arial" panose="020B0604020202020204" pitchFamily="34" charset="0"/>
              </a:rPr>
              <a:t>, which they know</a:t>
            </a:r>
            <a:r>
              <a:rPr lang="en-GB" sz="1400" dirty="0" smtClean="0">
                <a:solidFill>
                  <a:srgbClr val="C00000"/>
                </a:solidFill>
                <a:latin typeface="Arial" panose="020B0604020202020204" pitchFamily="34" charset="0"/>
                <a:cs typeface="Arial" panose="020B0604020202020204" pitchFamily="34" charset="0"/>
              </a:rPr>
              <a:t> </a:t>
            </a:r>
            <a:r>
              <a:rPr lang="en-ZA" sz="1400" dirty="0" smtClean="0">
                <a:latin typeface="Arial" panose="020B0604020202020204" pitchFamily="34" charset="0"/>
                <a:cs typeface="Arial" panose="020B0604020202020204" pitchFamily="34" charset="0"/>
              </a:rPr>
              <a:t>will, or </a:t>
            </a:r>
            <a:r>
              <a:rPr lang="en-ZA" sz="1400" dirty="0">
                <a:latin typeface="Arial" panose="020B0604020202020204" pitchFamily="34" charset="0"/>
                <a:cs typeface="Arial" panose="020B0604020202020204" pitchFamily="34" charset="0"/>
              </a:rPr>
              <a:t>is likely to be used by another person to, infringe </a:t>
            </a:r>
            <a:r>
              <a:rPr lang="en-ZA" sz="1400" dirty="0" smtClean="0">
                <a:latin typeface="Arial" panose="020B0604020202020204" pitchFamily="34" charset="0"/>
                <a:cs typeface="Arial" panose="020B0604020202020204" pitchFamily="34" charset="0"/>
              </a:rPr>
              <a:t>copyright in </a:t>
            </a:r>
            <a:r>
              <a:rPr lang="en-ZA" sz="1400" dirty="0">
                <a:latin typeface="Arial" panose="020B0604020202020204" pitchFamily="34" charset="0"/>
                <a:cs typeface="Arial" panose="020B0604020202020204" pitchFamily="34" charset="0"/>
              </a:rPr>
              <a:t>a work protected by an effective </a:t>
            </a:r>
            <a:r>
              <a:rPr lang="en-ZA" sz="1400" dirty="0" smtClean="0">
                <a:latin typeface="Arial" panose="020B0604020202020204" pitchFamily="34" charset="0"/>
                <a:cs typeface="Arial" panose="020B0604020202020204" pitchFamily="34" charset="0"/>
              </a:rPr>
              <a:t>technological protection </a:t>
            </a:r>
            <a:r>
              <a:rPr lang="en-GB" sz="1400" dirty="0" smtClean="0">
                <a:latin typeface="Arial" panose="020B0604020202020204" pitchFamily="34" charset="0"/>
                <a:cs typeface="Arial" panose="020B0604020202020204" pitchFamily="34" charset="0"/>
              </a:rPr>
              <a:t>measure;”</a:t>
            </a:r>
            <a:endParaRPr lang="en-US" sz="14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t>36</a:t>
            </a:fld>
            <a:endParaRPr lang="en-US"/>
          </a:p>
        </p:txBody>
      </p:sp>
    </p:spTree>
    <p:extLst>
      <p:ext uri="{BB962C8B-B14F-4D97-AF65-F5344CB8AC3E}">
        <p14:creationId xmlns:p14="http://schemas.microsoft.com/office/powerpoint/2010/main" val="6549594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752473"/>
          </a:xfrm>
        </p:spPr>
        <p:txBody>
          <a:bodyPr>
            <a:normAutofit/>
          </a:bodyPr>
          <a:lstStyle/>
          <a:p>
            <a:r>
              <a:rPr lang="en-US" sz="2800" b="1" dirty="0" smtClean="0">
                <a:latin typeface="Arial" panose="020B0604020202020204" pitchFamily="34" charset="0"/>
                <a:cs typeface="Arial" panose="020B0604020202020204" pitchFamily="34" charset="0"/>
              </a:rPr>
              <a:t>Clause 31, Section 28P</a:t>
            </a:r>
            <a:endParaRPr lang="en-GB"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1038" y="1165224"/>
            <a:ext cx="8543925" cy="4879975"/>
          </a:xfrm>
        </p:spPr>
        <p:txBody>
          <a:bodyPr>
            <a:noAutofit/>
          </a:bodyPr>
          <a:lstStyle/>
          <a:p>
            <a:r>
              <a:rPr lang="en-ZA" sz="2000" dirty="0" smtClean="0">
                <a:latin typeface="Arial" panose="020B0604020202020204" pitchFamily="34" charset="0"/>
                <a:cs typeface="Arial" panose="020B0604020202020204" pitchFamily="34" charset="0"/>
              </a:rPr>
              <a:t>Concern: Section 28P(1</a:t>
            </a:r>
            <a:r>
              <a:rPr lang="en-ZA" sz="2000" dirty="0">
                <a:latin typeface="Arial" panose="020B0604020202020204" pitchFamily="34" charset="0"/>
                <a:cs typeface="Arial" panose="020B0604020202020204" pitchFamily="34" charset="0"/>
              </a:rPr>
              <a:t>) </a:t>
            </a:r>
            <a:r>
              <a:rPr lang="en-ZA" sz="2000" dirty="0" smtClean="0">
                <a:latin typeface="Arial" panose="020B0604020202020204" pitchFamily="34" charset="0"/>
                <a:cs typeface="Arial" panose="020B0604020202020204" pitchFamily="34" charset="0"/>
              </a:rPr>
              <a:t>only allows a TPM to be circumvented when an exception is applicable. </a:t>
            </a:r>
          </a:p>
          <a:p>
            <a:pPr lvl="1"/>
            <a:r>
              <a:rPr lang="en-ZA" sz="2000" dirty="0" smtClean="0">
                <a:latin typeface="Arial" panose="020B0604020202020204" pitchFamily="34" charset="0"/>
                <a:cs typeface="Arial" panose="020B0604020202020204" pitchFamily="34" charset="0"/>
              </a:rPr>
              <a:t>Section </a:t>
            </a:r>
            <a:r>
              <a:rPr lang="en-ZA" sz="2000" dirty="0">
                <a:latin typeface="Arial" panose="020B0604020202020204" pitchFamily="34" charset="0"/>
                <a:cs typeface="Arial" panose="020B0604020202020204" pitchFamily="34" charset="0"/>
              </a:rPr>
              <a:t>27(5B) </a:t>
            </a:r>
            <a:r>
              <a:rPr lang="en-ZA" sz="2000" dirty="0" smtClean="0">
                <a:latin typeface="Arial" panose="020B0604020202020204" pitchFamily="34" charset="0"/>
                <a:cs typeface="Arial" panose="020B0604020202020204" pitchFamily="34" charset="0"/>
              </a:rPr>
              <a:t>imposes </a:t>
            </a:r>
            <a:r>
              <a:rPr lang="en-ZA" sz="2000" dirty="0">
                <a:latin typeface="Arial" panose="020B0604020202020204" pitchFamily="34" charset="0"/>
                <a:cs typeface="Arial" panose="020B0604020202020204" pitchFamily="34" charset="0"/>
              </a:rPr>
              <a:t>criminal liability for </a:t>
            </a:r>
            <a:r>
              <a:rPr lang="en-ZA" sz="2000" dirty="0" smtClean="0">
                <a:latin typeface="Arial" panose="020B0604020202020204" pitchFamily="34" charset="0"/>
                <a:cs typeface="Arial" panose="020B0604020202020204" pitchFamily="34" charset="0"/>
              </a:rPr>
              <a:t>circumventing a TPM if a person does not comply with section 28P(1). </a:t>
            </a:r>
          </a:p>
          <a:p>
            <a:pPr lvl="1"/>
            <a:r>
              <a:rPr lang="en-ZA" sz="2000" dirty="0" smtClean="0">
                <a:latin typeface="Arial" panose="020B0604020202020204" pitchFamily="34" charset="0"/>
                <a:cs typeface="Arial" panose="020B0604020202020204" pitchFamily="34" charset="0"/>
              </a:rPr>
              <a:t>Not </a:t>
            </a:r>
            <a:r>
              <a:rPr lang="en-ZA" sz="2000" dirty="0">
                <a:latin typeface="Arial" panose="020B0604020202020204" pitchFamily="34" charset="0"/>
                <a:cs typeface="Arial" panose="020B0604020202020204" pitchFamily="34" charset="0"/>
              </a:rPr>
              <a:t>every lawful use is in the form of an </a:t>
            </a:r>
            <a:r>
              <a:rPr lang="en-ZA" sz="2000" dirty="0" smtClean="0">
                <a:latin typeface="Arial" panose="020B0604020202020204" pitchFamily="34" charset="0"/>
                <a:cs typeface="Arial" panose="020B0604020202020204" pitchFamily="34" charset="0"/>
              </a:rPr>
              <a:t>exception: 12C </a:t>
            </a:r>
            <a:r>
              <a:rPr lang="en-ZA" sz="2000" dirty="0">
                <a:latin typeface="Arial" panose="020B0604020202020204" pitchFamily="34" charset="0"/>
                <a:cs typeface="Arial" panose="020B0604020202020204" pitchFamily="34" charset="0"/>
              </a:rPr>
              <a:t>and 12D are </a:t>
            </a:r>
            <a:r>
              <a:rPr lang="en-ZA" sz="2000" dirty="0" smtClean="0">
                <a:latin typeface="Arial" panose="020B0604020202020204" pitchFamily="34" charset="0"/>
                <a:cs typeface="Arial" panose="020B0604020202020204" pitchFamily="34" charset="0"/>
              </a:rPr>
              <a:t>not exceptions, rather “limitations”.</a:t>
            </a:r>
          </a:p>
          <a:p>
            <a:pPr lvl="1"/>
            <a:r>
              <a:rPr lang="en-ZA" sz="2000" dirty="0" smtClean="0">
                <a:latin typeface="Arial" panose="020B0604020202020204" pitchFamily="34" charset="0"/>
                <a:cs typeface="Arial" panose="020B0604020202020204" pitchFamily="34" charset="0"/>
              </a:rPr>
              <a:t>Lawful </a:t>
            </a:r>
            <a:r>
              <a:rPr lang="en-ZA" sz="2000" dirty="0">
                <a:latin typeface="Arial" panose="020B0604020202020204" pitchFamily="34" charset="0"/>
                <a:cs typeface="Arial" panose="020B0604020202020204" pitchFamily="34" charset="0"/>
              </a:rPr>
              <a:t>uses include those permitted by regulation and statutory licences such as those in Schedule 2. </a:t>
            </a:r>
            <a:endParaRPr lang="en-ZA"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CLSO: Agree. Proposed amendment</a:t>
            </a:r>
          </a:p>
          <a:p>
            <a:pPr marL="263525" indent="0">
              <a:buNone/>
            </a:pPr>
            <a:r>
              <a:rPr lang="en-ZA" sz="2000" dirty="0" smtClean="0">
                <a:latin typeface="Arial" panose="020B0604020202020204" pitchFamily="34" charset="0"/>
                <a:cs typeface="Arial" panose="020B0604020202020204" pitchFamily="34" charset="0"/>
              </a:rPr>
              <a:t>“</a:t>
            </a:r>
            <a:r>
              <a:rPr lang="en-ZA" sz="2000" b="1" dirty="0" smtClean="0">
                <a:latin typeface="Arial" panose="020B0604020202020204" pitchFamily="34" charset="0"/>
                <a:cs typeface="Arial" panose="020B0604020202020204" pitchFamily="34" charset="0"/>
              </a:rPr>
              <a:t>28P</a:t>
            </a:r>
            <a:r>
              <a:rPr lang="en-ZA" sz="2000" b="1" dirty="0">
                <a:latin typeface="Arial" panose="020B0604020202020204" pitchFamily="34" charset="0"/>
                <a:cs typeface="Arial" panose="020B0604020202020204" pitchFamily="34" charset="0"/>
              </a:rPr>
              <a:t>. </a:t>
            </a:r>
            <a:r>
              <a:rPr lang="en-ZA" sz="2000" dirty="0">
                <a:latin typeface="Arial" panose="020B0604020202020204" pitchFamily="34" charset="0"/>
                <a:cs typeface="Arial" panose="020B0604020202020204" pitchFamily="34" charset="0"/>
              </a:rPr>
              <a:t>(1</a:t>
            </a:r>
            <a:r>
              <a:rPr lang="en-ZA" sz="2000" dirty="0" smtClean="0">
                <a:latin typeface="Arial" panose="020B0604020202020204" pitchFamily="34" charset="0"/>
                <a:cs typeface="Arial" panose="020B0604020202020204" pitchFamily="34" charset="0"/>
              </a:rPr>
              <a:t>)</a:t>
            </a:r>
            <a:r>
              <a:rPr lang="en-ZA" sz="2000" i="1" dirty="0" smtClean="0">
                <a:latin typeface="Arial" panose="020B0604020202020204" pitchFamily="34" charset="0"/>
                <a:cs typeface="Arial" panose="020B0604020202020204" pitchFamily="34" charset="0"/>
              </a:rPr>
              <a:t>(a)</a:t>
            </a:r>
            <a:r>
              <a:rPr lang="en-ZA" sz="2000" dirty="0" smtClean="0">
                <a:latin typeface="Arial" panose="020B0604020202020204" pitchFamily="34" charset="0"/>
                <a:cs typeface="Arial" panose="020B0604020202020204" pitchFamily="34" charset="0"/>
              </a:rPr>
              <a:t> </a:t>
            </a:r>
            <a:r>
              <a:rPr lang="en-ZA" sz="2000" dirty="0">
                <a:latin typeface="Arial" panose="020B0604020202020204" pitchFamily="34" charset="0"/>
                <a:cs typeface="Arial" panose="020B0604020202020204" pitchFamily="34" charset="0"/>
              </a:rPr>
              <a:t>Nothing in this Act shall prevent any person from using </a:t>
            </a:r>
            <a:r>
              <a:rPr lang="en-ZA" sz="2000" dirty="0" smtClean="0">
                <a:latin typeface="Arial" panose="020B0604020202020204" pitchFamily="34" charset="0"/>
                <a:cs typeface="Arial" panose="020B0604020202020204" pitchFamily="34" charset="0"/>
              </a:rPr>
              <a:t>a </a:t>
            </a:r>
            <a:r>
              <a:rPr lang="en-GB" sz="2000" dirty="0" smtClean="0">
                <a:latin typeface="Arial" panose="020B0604020202020204" pitchFamily="34" charset="0"/>
                <a:cs typeface="Arial" panose="020B0604020202020204" pitchFamily="34" charset="0"/>
              </a:rPr>
              <a:t>technological protection measure circumvention device or service to </a:t>
            </a:r>
            <a:r>
              <a:rPr lang="en-ZA" sz="2000" dirty="0" smtClean="0">
                <a:latin typeface="Arial" panose="020B0604020202020204" pitchFamily="34" charset="0"/>
                <a:cs typeface="Arial" panose="020B0604020202020204" pitchFamily="34" charset="0"/>
              </a:rPr>
              <a:t>perform </a:t>
            </a:r>
            <a:r>
              <a:rPr lang="en-ZA" sz="2000" dirty="0">
                <a:latin typeface="Arial" panose="020B0604020202020204" pitchFamily="34" charset="0"/>
                <a:cs typeface="Arial" panose="020B0604020202020204" pitchFamily="34" charset="0"/>
              </a:rPr>
              <a:t>any of the </a:t>
            </a:r>
            <a:r>
              <a:rPr lang="en-ZA" sz="2000" dirty="0" smtClean="0">
                <a:latin typeface="Arial" panose="020B0604020202020204" pitchFamily="34" charset="0"/>
                <a:cs typeface="Arial" panose="020B0604020202020204" pitchFamily="34" charset="0"/>
              </a:rPr>
              <a:t>following: …</a:t>
            </a:r>
            <a:r>
              <a:rPr lang="en-ZA" sz="2000" i="1" dirty="0">
                <a:latin typeface="Arial" panose="020B0604020202020204" pitchFamily="34" charset="0"/>
                <a:cs typeface="Arial" panose="020B0604020202020204" pitchFamily="34" charset="0"/>
              </a:rPr>
              <a:t> (a) </a:t>
            </a:r>
            <a:r>
              <a:rPr lang="en-ZA" sz="2000" dirty="0">
                <a:latin typeface="Arial" panose="020B0604020202020204" pitchFamily="34" charset="0"/>
                <a:cs typeface="Arial" panose="020B0604020202020204" pitchFamily="34" charset="0"/>
              </a:rPr>
              <a:t>An act permitted </a:t>
            </a:r>
            <a:r>
              <a:rPr lang="en-ZA" sz="2000" u="sng" dirty="0" smtClean="0">
                <a:solidFill>
                  <a:srgbClr val="C00000"/>
                </a:solidFill>
                <a:latin typeface="Arial" panose="020B0604020202020204" pitchFamily="34" charset="0"/>
                <a:cs typeface="Arial" panose="020B0604020202020204" pitchFamily="34" charset="0"/>
              </a:rPr>
              <a:t>by law, including </a:t>
            </a:r>
            <a:r>
              <a:rPr lang="en-ZA" sz="2000" dirty="0" smtClean="0">
                <a:latin typeface="Arial" panose="020B0604020202020204" pitchFamily="34" charset="0"/>
                <a:cs typeface="Arial" panose="020B0604020202020204" pitchFamily="34" charset="0"/>
              </a:rPr>
              <a:t>in </a:t>
            </a:r>
            <a:r>
              <a:rPr lang="en-ZA" sz="2000" dirty="0">
                <a:latin typeface="Arial" panose="020B0604020202020204" pitchFamily="34" charset="0"/>
                <a:cs typeface="Arial" panose="020B0604020202020204" pitchFamily="34" charset="0"/>
              </a:rPr>
              <a:t>terms of any exception provided for in, </a:t>
            </a:r>
            <a:r>
              <a:rPr lang="en-ZA" sz="2000" dirty="0" smtClean="0">
                <a:latin typeface="Arial" panose="020B0604020202020204" pitchFamily="34" charset="0"/>
                <a:cs typeface="Arial" panose="020B0604020202020204" pitchFamily="34" charset="0"/>
              </a:rPr>
              <a:t>or prescribed </a:t>
            </a:r>
            <a:r>
              <a:rPr lang="en-ZA" sz="2000" dirty="0">
                <a:latin typeface="Arial" panose="020B0604020202020204" pitchFamily="34" charset="0"/>
                <a:cs typeface="Arial" panose="020B0604020202020204" pitchFamily="34" charset="0"/>
              </a:rPr>
              <a:t>under, this Act; </a:t>
            </a:r>
            <a:r>
              <a:rPr lang="en-ZA" sz="2000" dirty="0" smtClean="0">
                <a:latin typeface="Arial" panose="020B0604020202020204" pitchFamily="34" charset="0"/>
                <a:cs typeface="Arial" panose="020B0604020202020204" pitchFamily="34" charset="0"/>
              </a:rPr>
              <a:t>or”</a:t>
            </a:r>
            <a:endParaRPr lang="en-GB"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t>37</a:t>
            </a:fld>
            <a:endParaRPr lang="en-US"/>
          </a:p>
        </p:txBody>
      </p:sp>
    </p:spTree>
    <p:extLst>
      <p:ext uri="{BB962C8B-B14F-4D97-AF65-F5344CB8AC3E}">
        <p14:creationId xmlns:p14="http://schemas.microsoft.com/office/powerpoint/2010/main" val="40050333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800" b="1" dirty="0">
                <a:latin typeface="Arial" panose="020B0604020202020204" pitchFamily="34" charset="0"/>
                <a:cs typeface="Arial" panose="020B0604020202020204" pitchFamily="34" charset="0"/>
              </a:rPr>
              <a:t>Clause 33, section </a:t>
            </a:r>
            <a:r>
              <a:rPr lang="en-ZA" sz="2800" b="1" dirty="0" smtClean="0">
                <a:latin typeface="Arial" panose="020B0604020202020204" pitchFamily="34" charset="0"/>
                <a:cs typeface="Arial" panose="020B0604020202020204" pitchFamily="34" charset="0"/>
              </a:rPr>
              <a:t>29F</a:t>
            </a:r>
            <a:endParaRPr lang="en-GB" sz="2800" b="1" dirty="0"/>
          </a:p>
        </p:txBody>
      </p:sp>
      <p:sp>
        <p:nvSpPr>
          <p:cNvPr id="3" name="Content Placeholder 2"/>
          <p:cNvSpPr>
            <a:spLocks noGrp="1"/>
          </p:cNvSpPr>
          <p:nvPr>
            <p:ph idx="1"/>
          </p:nvPr>
        </p:nvSpPr>
        <p:spPr/>
        <p:txBody>
          <a:bodyPr/>
          <a:lstStyle/>
          <a:p>
            <a:r>
              <a:rPr lang="en-ZA" sz="1600" dirty="0" smtClean="0">
                <a:latin typeface="Arial" panose="020B0604020202020204" pitchFamily="34" charset="0"/>
                <a:cs typeface="Arial" panose="020B0604020202020204" pitchFamily="34" charset="0"/>
              </a:rPr>
              <a:t>Witnesses </a:t>
            </a:r>
            <a:r>
              <a:rPr lang="en-ZA" sz="1600" dirty="0">
                <a:latin typeface="Arial" panose="020B0604020202020204" pitchFamily="34" charset="0"/>
                <a:cs typeface="Arial" panose="020B0604020202020204" pitchFamily="34" charset="0"/>
              </a:rPr>
              <a:t>should be included in persons who are allowed to participate in the hearings</a:t>
            </a:r>
          </a:p>
          <a:p>
            <a:pPr lvl="1"/>
            <a:r>
              <a:rPr lang="en-ZA" sz="1600" dirty="0">
                <a:latin typeface="Arial" panose="020B0604020202020204" pitchFamily="34" charset="0"/>
                <a:cs typeface="Arial" panose="020B0604020202020204" pitchFamily="34" charset="0"/>
              </a:rPr>
              <a:t>CLSO: The introductory sentence of section 29F reads: “The following persons may participate in a hearing before the Tribunal, in person or through a representative, </a:t>
            </a:r>
            <a:r>
              <a:rPr lang="en-ZA" sz="1600" u="sng" dirty="0">
                <a:latin typeface="Arial" panose="020B0604020202020204" pitchFamily="34" charset="0"/>
                <a:cs typeface="Arial" panose="020B0604020202020204" pitchFamily="34" charset="0"/>
              </a:rPr>
              <a:t>and may put questions to witnesses </a:t>
            </a:r>
            <a:r>
              <a:rPr lang="en-ZA" sz="1600" dirty="0">
                <a:latin typeface="Arial" panose="020B0604020202020204" pitchFamily="34" charset="0"/>
                <a:cs typeface="Arial" panose="020B0604020202020204" pitchFamily="34" charset="0"/>
              </a:rPr>
              <a:t>and inspect any books, documents or items presented at the hearing.” It is clear that “participate” here, means parties to the matter that may act in the hearing – presenting evidence, argument, questioning witnesses etc. That does not include a witness. </a:t>
            </a:r>
            <a:endParaRPr lang="en-ZA" sz="1600" dirty="0" smtClean="0">
              <a:latin typeface="Arial" panose="020B0604020202020204" pitchFamily="34" charset="0"/>
              <a:cs typeface="Arial" panose="020B0604020202020204" pitchFamily="34" charset="0"/>
            </a:endParaRPr>
          </a:p>
          <a:p>
            <a:pPr lvl="1"/>
            <a:r>
              <a:rPr lang="en-ZA" sz="1600" dirty="0" smtClean="0">
                <a:latin typeface="Arial" panose="020B0604020202020204" pitchFamily="34" charset="0"/>
                <a:cs typeface="Arial" panose="020B0604020202020204" pitchFamily="34" charset="0"/>
              </a:rPr>
              <a:t>No </a:t>
            </a:r>
            <a:r>
              <a:rPr lang="en-ZA" sz="1600" dirty="0">
                <a:latin typeface="Arial" panose="020B0604020202020204" pitchFamily="34" charset="0"/>
                <a:cs typeface="Arial" panose="020B0604020202020204" pitchFamily="34" charset="0"/>
              </a:rPr>
              <a:t>court will follow an absurd interpretation that disallows a party to call witnesses - </a:t>
            </a:r>
            <a:r>
              <a:rPr lang="en-ZA" sz="1600" dirty="0" smtClean="0">
                <a:latin typeface="Arial" panose="020B0604020202020204" pitchFamily="34" charset="0"/>
                <a:cs typeface="Arial" panose="020B0604020202020204" pitchFamily="34" charset="0"/>
              </a:rPr>
              <a:t>section </a:t>
            </a:r>
            <a:r>
              <a:rPr lang="en-ZA" sz="1600" dirty="0">
                <a:latin typeface="Arial" panose="020B0604020202020204" pitchFamily="34" charset="0"/>
                <a:cs typeface="Arial" panose="020B0604020202020204" pitchFamily="34" charset="0"/>
              </a:rPr>
              <a:t>29H confirms this.</a:t>
            </a:r>
          </a:p>
          <a:p>
            <a:endParaRPr lang="en-GB" dirty="0"/>
          </a:p>
        </p:txBody>
      </p:sp>
      <p:sp>
        <p:nvSpPr>
          <p:cNvPr id="4" name="Slide Number Placeholder 3"/>
          <p:cNvSpPr>
            <a:spLocks noGrp="1"/>
          </p:cNvSpPr>
          <p:nvPr>
            <p:ph type="sldNum" sz="quarter" idx="12"/>
          </p:nvPr>
        </p:nvSpPr>
        <p:spPr/>
        <p:txBody>
          <a:bodyPr/>
          <a:lstStyle/>
          <a:p>
            <a:fld id="{BC72CB22-D7A4-7547-B048-02B7C821FF3F}" type="slidenum">
              <a:rPr lang="en-US" smtClean="0"/>
              <a:t>38</a:t>
            </a:fld>
            <a:endParaRPr lang="en-US"/>
          </a:p>
        </p:txBody>
      </p:sp>
    </p:spTree>
    <p:extLst>
      <p:ext uri="{BB962C8B-B14F-4D97-AF65-F5344CB8AC3E}">
        <p14:creationId xmlns:p14="http://schemas.microsoft.com/office/powerpoint/2010/main" val="38888304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238" y="-180304"/>
            <a:ext cx="8543925" cy="1325563"/>
          </a:xfrm>
        </p:spPr>
        <p:txBody>
          <a:bodyPr>
            <a:normAutofit/>
          </a:bodyPr>
          <a:lstStyle/>
          <a:p>
            <a:r>
              <a:rPr lang="en-US" sz="2400" b="1" dirty="0" smtClean="0">
                <a:latin typeface="Arial" panose="020B0604020202020204" pitchFamily="34" charset="0"/>
                <a:cs typeface="Arial" panose="020B0604020202020204" pitchFamily="34" charset="0"/>
              </a:rPr>
              <a:t>Section 39D – compulsory contract terms &amp; royalty rates and tariffs / delegation of plenary power</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76238" y="978795"/>
            <a:ext cx="9249025" cy="5889184"/>
          </a:xfrm>
        </p:spPr>
        <p:txBody>
          <a:bodyPr>
            <a:normAutofit fontScale="47500" lnSpcReduction="20000"/>
          </a:bodyPr>
          <a:lstStyle/>
          <a:p>
            <a:pPr algn="just"/>
            <a:r>
              <a:rPr lang="en-US" dirty="0" smtClean="0">
                <a:latin typeface="Arial" panose="020B0604020202020204" pitchFamily="34" charset="0"/>
                <a:cs typeface="Arial" panose="020B0604020202020204" pitchFamily="34" charset="0"/>
              </a:rPr>
              <a:t>No chapter 2 right to “freedom to contract”.</a:t>
            </a:r>
          </a:p>
          <a:p>
            <a:pPr algn="just"/>
            <a:r>
              <a:rPr lang="en-US" dirty="0" smtClean="0">
                <a:latin typeface="Arial" panose="020B0604020202020204" pitchFamily="34" charset="0"/>
                <a:cs typeface="Arial" panose="020B0604020202020204" pitchFamily="34" charset="0"/>
              </a:rPr>
              <a:t>Section 22 provides: “</a:t>
            </a:r>
            <a:r>
              <a:rPr lang="en-ZA" b="1" dirty="0">
                <a:latin typeface="Arial" panose="020B0604020202020204" pitchFamily="34" charset="0"/>
                <a:cs typeface="Arial" panose="020B0604020202020204" pitchFamily="34" charset="0"/>
              </a:rPr>
              <a:t>Freedom of trade, occupation and profession.</a:t>
            </a:r>
            <a:r>
              <a:rPr lang="en-ZA" dirty="0">
                <a:latin typeface="Arial" panose="020B0604020202020204" pitchFamily="34" charset="0"/>
                <a:cs typeface="Arial" panose="020B0604020202020204" pitchFamily="34" charset="0"/>
              </a:rPr>
              <a:t>—Every citizen has the right to choose their trade</a:t>
            </a:r>
            <a:r>
              <a:rPr lang="en-ZA" dirty="0" smtClean="0">
                <a:latin typeface="Arial" panose="020B0604020202020204" pitchFamily="34" charset="0"/>
                <a:cs typeface="Arial" panose="020B0604020202020204" pitchFamily="34" charset="0"/>
              </a:rPr>
              <a:t>, occupation </a:t>
            </a:r>
            <a:r>
              <a:rPr lang="en-ZA" dirty="0">
                <a:latin typeface="Arial" panose="020B0604020202020204" pitchFamily="34" charset="0"/>
                <a:cs typeface="Arial" panose="020B0604020202020204" pitchFamily="34" charset="0"/>
              </a:rPr>
              <a:t>or profession freely. </a:t>
            </a:r>
            <a:r>
              <a:rPr lang="en-ZA" u="sng" dirty="0">
                <a:latin typeface="Arial" panose="020B0604020202020204" pitchFamily="34" charset="0"/>
                <a:cs typeface="Arial" panose="020B0604020202020204" pitchFamily="34" charset="0"/>
              </a:rPr>
              <a:t>The practice of a trade</a:t>
            </a:r>
            <a:r>
              <a:rPr lang="en-ZA" u="sng" dirty="0" smtClean="0">
                <a:latin typeface="Arial" panose="020B0604020202020204" pitchFamily="34" charset="0"/>
                <a:cs typeface="Arial" panose="020B0604020202020204" pitchFamily="34" charset="0"/>
              </a:rPr>
              <a:t>, occupation </a:t>
            </a:r>
            <a:r>
              <a:rPr lang="en-ZA" u="sng" dirty="0">
                <a:latin typeface="Arial" panose="020B0604020202020204" pitchFamily="34" charset="0"/>
                <a:cs typeface="Arial" panose="020B0604020202020204" pitchFamily="34" charset="0"/>
              </a:rPr>
              <a:t>or profession may be regulated by law</a:t>
            </a:r>
            <a:r>
              <a:rPr lang="en-ZA" u="sng" dirty="0" smtClean="0">
                <a:latin typeface="Arial" panose="020B0604020202020204" pitchFamily="34" charset="0"/>
                <a:cs typeface="Arial" panose="020B0604020202020204" pitchFamily="34" charset="0"/>
              </a:rPr>
              <a:t>.”</a:t>
            </a:r>
          </a:p>
          <a:p>
            <a:pPr lvl="1" algn="just"/>
            <a:r>
              <a:rPr lang="en-ZA" dirty="0" smtClean="0">
                <a:latin typeface="Arial" panose="020B0604020202020204" pitchFamily="34" charset="0"/>
                <a:cs typeface="Arial" panose="020B0604020202020204" pitchFamily="34" charset="0"/>
              </a:rPr>
              <a:t>Even if argued that these contracts underpin the practicing of a trade (etc.), the constitution still allows that to be regulated by law.</a:t>
            </a:r>
          </a:p>
          <a:p>
            <a:pPr algn="just"/>
            <a:r>
              <a:rPr lang="en-ZA" dirty="0" smtClean="0">
                <a:latin typeface="Arial" panose="020B0604020202020204" pitchFamily="34" charset="0"/>
                <a:cs typeface="Arial" panose="020B0604020202020204" pitchFamily="34" charset="0"/>
              </a:rPr>
              <a:t>Many contracts have prescribed formalities and terms:</a:t>
            </a:r>
          </a:p>
          <a:p>
            <a:pPr lvl="1" algn="just"/>
            <a:r>
              <a:rPr lang="en-ZA" dirty="0" smtClean="0">
                <a:latin typeface="Arial" panose="020B0604020202020204" pitchFamily="34" charset="0"/>
                <a:cs typeface="Arial" panose="020B0604020202020204" pitchFamily="34" charset="0"/>
              </a:rPr>
              <a:t>Surety agreement;</a:t>
            </a:r>
          </a:p>
          <a:p>
            <a:pPr lvl="1" algn="just"/>
            <a:r>
              <a:rPr lang="en-GB" dirty="0" smtClean="0">
                <a:latin typeface="Arial" panose="020B0604020202020204" pitchFamily="34" charset="0"/>
                <a:cs typeface="Arial" panose="020B0604020202020204" pitchFamily="34" charset="0"/>
              </a:rPr>
              <a:t>Sale </a:t>
            </a:r>
            <a:r>
              <a:rPr lang="en-GB" dirty="0">
                <a:latin typeface="Arial" panose="020B0604020202020204" pitchFamily="34" charset="0"/>
                <a:cs typeface="Arial" panose="020B0604020202020204" pitchFamily="34" charset="0"/>
              </a:rPr>
              <a:t>of immovable </a:t>
            </a:r>
            <a:r>
              <a:rPr lang="en-GB" dirty="0" smtClean="0">
                <a:latin typeface="Arial" panose="020B0604020202020204" pitchFamily="34" charset="0"/>
                <a:cs typeface="Arial" panose="020B0604020202020204" pitchFamily="34" charset="0"/>
              </a:rPr>
              <a:t>property;</a:t>
            </a:r>
          </a:p>
          <a:p>
            <a:pPr lvl="1" algn="just"/>
            <a:r>
              <a:rPr lang="en-US" dirty="0" smtClean="0">
                <a:latin typeface="Arial" panose="020B0604020202020204" pitchFamily="34" charset="0"/>
                <a:cs typeface="Arial" panose="020B0604020202020204" pitchFamily="34" charset="0"/>
              </a:rPr>
              <a:t>Even in common law: a valid agreement to buy and sell must contain – identification of the parties, an offer, an acceptance, a product, a price, agreement of minds, competency to contract.</a:t>
            </a:r>
          </a:p>
          <a:p>
            <a:pPr lvl="1" algn="just"/>
            <a:r>
              <a:rPr lang="en-US" dirty="0" smtClean="0">
                <a:latin typeface="Arial" panose="020B0604020202020204" pitchFamily="34" charset="0"/>
                <a:cs typeface="Arial" panose="020B0604020202020204" pitchFamily="34" charset="0"/>
              </a:rPr>
              <a:t>These are all required terms of a contract in terms of law</a:t>
            </a:r>
          </a:p>
          <a:p>
            <a:r>
              <a:rPr lang="en-US" dirty="0" smtClean="0">
                <a:latin typeface="Arial" panose="020B0604020202020204" pitchFamily="34" charset="0"/>
                <a:cs typeface="Arial" panose="020B0604020202020204" pitchFamily="34" charset="0"/>
              </a:rPr>
              <a:t>Farlam Commission – CRC report: “</a:t>
            </a:r>
            <a:r>
              <a:rPr lang="en-ZA" dirty="0">
                <a:latin typeface="Arial" panose="020B0604020202020204" pitchFamily="34" charset="0"/>
                <a:cs typeface="Arial" panose="020B0604020202020204" pitchFamily="34" charset="0"/>
              </a:rPr>
              <a:t>the </a:t>
            </a:r>
            <a:r>
              <a:rPr lang="en-ZA" dirty="0" err="1">
                <a:latin typeface="Arial" panose="020B0604020202020204" pitchFamily="34" charset="0"/>
                <a:cs typeface="Arial" panose="020B0604020202020204" pitchFamily="34" charset="0"/>
              </a:rPr>
              <a:t>dti</a:t>
            </a:r>
            <a:r>
              <a:rPr lang="en-ZA" dirty="0">
                <a:latin typeface="Arial" panose="020B0604020202020204" pitchFamily="34" charset="0"/>
                <a:cs typeface="Arial" panose="020B0604020202020204" pitchFamily="34" charset="0"/>
              </a:rPr>
              <a:t> is urged to draw up standard contracts between performers and record companies that are fair to both sides and that parties to such agreements are encouraged to use. See Chapter 10, paragraph </a:t>
            </a:r>
            <a:r>
              <a:rPr lang="en-ZA" dirty="0" smtClean="0">
                <a:latin typeface="Arial" panose="020B0604020202020204" pitchFamily="34" charset="0"/>
                <a:cs typeface="Arial" panose="020B0604020202020204" pitchFamily="34" charset="0"/>
              </a:rPr>
              <a:t>10.12.5”</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Clause 35, Section 39</a:t>
            </a:r>
            <a:r>
              <a:rPr lang="en-US" i="1" dirty="0" smtClean="0">
                <a:latin typeface="Arial" panose="020B0604020202020204" pitchFamily="34" charset="0"/>
                <a:cs typeface="Arial" panose="020B0604020202020204" pitchFamily="34" charset="0"/>
              </a:rPr>
              <a:t>(</a:t>
            </a:r>
            <a:r>
              <a:rPr lang="en-US" i="1" dirty="0" err="1" smtClean="0">
                <a:latin typeface="Arial" panose="020B0604020202020204" pitchFamily="34" charset="0"/>
                <a:cs typeface="Arial" panose="020B0604020202020204" pitchFamily="34" charset="0"/>
              </a:rPr>
              <a:t>cG</a:t>
            </a:r>
            <a:r>
              <a:rPr lang="en-US" i="1" dirty="0" smtClean="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 “</a:t>
            </a:r>
            <a:r>
              <a:rPr lang="en-ZA" dirty="0" smtClean="0">
                <a:latin typeface="Arial" panose="020B0604020202020204" pitchFamily="34" charset="0"/>
                <a:cs typeface="Arial" panose="020B0604020202020204" pitchFamily="34" charset="0"/>
              </a:rPr>
              <a:t>prescribing </a:t>
            </a:r>
            <a:r>
              <a:rPr lang="en-ZA" dirty="0">
                <a:latin typeface="Arial" panose="020B0604020202020204" pitchFamily="34" charset="0"/>
                <a:cs typeface="Arial" panose="020B0604020202020204" pitchFamily="34" charset="0"/>
              </a:rPr>
              <a:t>compulsory and standard contractual terms </a:t>
            </a:r>
            <a:r>
              <a:rPr lang="en-ZA" b="1" u="sng" dirty="0">
                <a:latin typeface="Arial" panose="020B0604020202020204" pitchFamily="34" charset="0"/>
                <a:cs typeface="Arial" panose="020B0604020202020204" pitchFamily="34" charset="0"/>
              </a:rPr>
              <a:t>to </a:t>
            </a:r>
            <a:r>
              <a:rPr lang="en-ZA" b="1" u="sng" dirty="0" smtClean="0">
                <a:latin typeface="Arial" panose="020B0604020202020204" pitchFamily="34" charset="0"/>
                <a:cs typeface="Arial" panose="020B0604020202020204" pitchFamily="34" charset="0"/>
              </a:rPr>
              <a:t>be </a:t>
            </a:r>
            <a:r>
              <a:rPr lang="en-GB" b="1" u="sng" dirty="0" smtClean="0">
                <a:latin typeface="Arial" panose="020B0604020202020204" pitchFamily="34" charset="0"/>
                <a:cs typeface="Arial" panose="020B0604020202020204" pitchFamily="34" charset="0"/>
              </a:rPr>
              <a:t>included </a:t>
            </a:r>
            <a:r>
              <a:rPr lang="en-GB" dirty="0">
                <a:latin typeface="Arial" panose="020B0604020202020204" pitchFamily="34" charset="0"/>
                <a:cs typeface="Arial" panose="020B0604020202020204" pitchFamily="34" charset="0"/>
              </a:rPr>
              <a:t>in </a:t>
            </a:r>
            <a:r>
              <a:rPr lang="en-GB" dirty="0" smtClean="0">
                <a:latin typeface="Arial" panose="020B0604020202020204" pitchFamily="34" charset="0"/>
                <a:cs typeface="Arial" panose="020B0604020202020204" pitchFamily="34" charset="0"/>
              </a:rPr>
              <a:t>agreements” – i.e. </a:t>
            </a:r>
            <a:r>
              <a:rPr lang="en-GB" b="1" u="sng" dirty="0" smtClean="0">
                <a:latin typeface="Arial" panose="020B0604020202020204" pitchFamily="34" charset="0"/>
                <a:cs typeface="Arial" panose="020B0604020202020204" pitchFamily="34" charset="0"/>
              </a:rPr>
              <a:t>not ALL the terms will be prescribed</a:t>
            </a:r>
            <a:r>
              <a:rPr lang="en-GB" dirty="0" smtClean="0">
                <a:latin typeface="Arial" panose="020B0604020202020204" pitchFamily="34" charset="0"/>
                <a:cs typeface="Arial" panose="020B0604020202020204" pitchFamily="34" charset="0"/>
              </a:rPr>
              <a:t>. The purpose is to provide protection to the vulnerable party to the contract.</a:t>
            </a:r>
          </a:p>
          <a:p>
            <a:pPr lvl="1"/>
            <a:r>
              <a:rPr lang="en-US" dirty="0" smtClean="0">
                <a:latin typeface="Arial" panose="020B0604020202020204" pitchFamily="34" charset="0"/>
                <a:cs typeface="Arial" panose="020B0604020202020204" pitchFamily="34" charset="0"/>
              </a:rPr>
              <a:t>A similar exercise is done in clauses 5 (s6A(5)), 7 (S7A(5)) of CAB and 3 (section 3A(3)) in PPAB by setting out the terms that MUST be included in an agreement such as terms of payment  and choosing a dispute resolution mechanism (CAB only).</a:t>
            </a:r>
          </a:p>
          <a:p>
            <a:r>
              <a:rPr lang="en-US" dirty="0" smtClean="0">
                <a:latin typeface="Arial" panose="020B0604020202020204" pitchFamily="34" charset="0"/>
                <a:cs typeface="Arial" panose="020B0604020202020204" pitchFamily="34" charset="0"/>
              </a:rPr>
              <a:t>Clause 35, section 39</a:t>
            </a:r>
            <a:r>
              <a:rPr lang="en-ZA" i="1" dirty="0" smtClean="0">
                <a:latin typeface="Arial" panose="020B0604020202020204" pitchFamily="34" charset="0"/>
                <a:cs typeface="Arial" panose="020B0604020202020204" pitchFamily="34" charset="0"/>
              </a:rPr>
              <a:t>(</a:t>
            </a:r>
            <a:r>
              <a:rPr lang="en-ZA" i="1" dirty="0" err="1" smtClean="0">
                <a:latin typeface="Arial" panose="020B0604020202020204" pitchFamily="34" charset="0"/>
                <a:cs typeface="Arial" panose="020B0604020202020204" pitchFamily="34" charset="0"/>
              </a:rPr>
              <a:t>c</a:t>
            </a:r>
            <a:r>
              <a:rPr lang="en-ZA" dirty="0" err="1" smtClean="0">
                <a:latin typeface="Arial" panose="020B0604020202020204" pitchFamily="34" charset="0"/>
                <a:cs typeface="Arial" panose="020B0604020202020204" pitchFamily="34" charset="0"/>
              </a:rPr>
              <a:t>I</a:t>
            </a:r>
            <a:r>
              <a:rPr lang="en-ZA" i="1" dirty="0" smtClean="0">
                <a:latin typeface="Arial" panose="020B0604020202020204" pitchFamily="34" charset="0"/>
                <a:cs typeface="Arial" panose="020B0604020202020204" pitchFamily="34" charset="0"/>
              </a:rPr>
              <a:t>): “</a:t>
            </a:r>
            <a:r>
              <a:rPr lang="en-ZA" dirty="0" smtClean="0">
                <a:latin typeface="Arial" panose="020B0604020202020204" pitchFamily="34" charset="0"/>
                <a:cs typeface="Arial" panose="020B0604020202020204" pitchFamily="34" charset="0"/>
              </a:rPr>
              <a:t>prescribing </a:t>
            </a:r>
            <a:r>
              <a:rPr lang="en-ZA" dirty="0">
                <a:latin typeface="Arial" panose="020B0604020202020204" pitchFamily="34" charset="0"/>
                <a:cs typeface="Arial" panose="020B0604020202020204" pitchFamily="34" charset="0"/>
              </a:rPr>
              <a:t>royalty rates or tariffs for various forms of use</a:t>
            </a:r>
            <a:r>
              <a:rPr lang="en-ZA" dirty="0" smtClean="0">
                <a:latin typeface="Arial" panose="020B0604020202020204" pitchFamily="34" charset="0"/>
                <a:cs typeface="Arial" panose="020B0604020202020204" pitchFamily="34" charset="0"/>
              </a:rPr>
              <a:t>;”</a:t>
            </a:r>
          </a:p>
          <a:p>
            <a:pPr lvl="1"/>
            <a:r>
              <a:rPr lang="en-US" dirty="0" smtClean="0">
                <a:latin typeface="Arial" panose="020B0604020202020204" pitchFamily="34" charset="0"/>
                <a:cs typeface="Arial" panose="020B0604020202020204" pitchFamily="34" charset="0"/>
              </a:rPr>
              <a:t>Discretionary to make regulations – i.e. where it is necessary to provide protection and ensure best practice is followed in South Africa. For example, iro music, South Africa has the lowest tariffs globally. </a:t>
            </a:r>
            <a:r>
              <a:rPr lang="en-US" b="1" dirty="0" smtClean="0">
                <a:solidFill>
                  <a:srgbClr val="C00000"/>
                </a:solidFill>
                <a:latin typeface="Arial" panose="020B0604020202020204" pitchFamily="34" charset="0"/>
                <a:cs typeface="Arial" panose="020B0604020202020204" pitchFamily="34" charset="0"/>
              </a:rPr>
              <a:t>SAIPPL proposed that this should be iro Resale Royalty Rights only</a:t>
            </a:r>
            <a:r>
              <a:rPr lang="en-US" dirty="0" smtClean="0">
                <a:solidFill>
                  <a:srgbClr val="C00000"/>
                </a:solidFill>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a:t>
            </a:r>
            <a:r>
              <a:rPr lang="en-US" dirty="0" smtClean="0">
                <a:solidFill>
                  <a:srgbClr val="FFC000"/>
                </a:solidFill>
                <a:latin typeface="Arial" panose="020B0604020202020204" pitchFamily="34" charset="0"/>
                <a:cs typeface="Arial" panose="020B0604020202020204" pitchFamily="34" charset="0"/>
              </a:rPr>
              <a:t>The Department will further advise on the rationale for this requirement</a:t>
            </a:r>
          </a:p>
          <a:p>
            <a:r>
              <a:rPr lang="en-US" dirty="0" smtClean="0">
                <a:latin typeface="Arial" panose="020B0604020202020204" pitchFamily="34" charset="0"/>
                <a:cs typeface="Arial" panose="020B0604020202020204" pitchFamily="34" charset="0"/>
              </a:rPr>
              <a:t>Both paragraphs </a:t>
            </a:r>
            <a:r>
              <a:rPr lang="en-US" i="1" dirty="0" smtClean="0">
                <a:latin typeface="Arial" panose="020B0604020202020204" pitchFamily="34" charset="0"/>
                <a:cs typeface="Arial" panose="020B0604020202020204" pitchFamily="34" charset="0"/>
              </a:rPr>
              <a:t>(</a:t>
            </a:r>
            <a:r>
              <a:rPr lang="en-US" i="1" dirty="0" err="1" smtClean="0">
                <a:latin typeface="Arial" panose="020B0604020202020204" pitchFamily="34" charset="0"/>
                <a:cs typeface="Arial" panose="020B0604020202020204" pitchFamily="34" charset="0"/>
              </a:rPr>
              <a:t>cG</a:t>
            </a:r>
            <a:r>
              <a:rPr lang="en-US" i="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and</a:t>
            </a:r>
            <a:r>
              <a:rPr lang="en-US" i="1" dirty="0" smtClean="0">
                <a:latin typeface="Arial" panose="020B0604020202020204" pitchFamily="34" charset="0"/>
                <a:cs typeface="Arial" panose="020B0604020202020204" pitchFamily="34" charset="0"/>
              </a:rPr>
              <a:t> (</a:t>
            </a:r>
            <a:r>
              <a:rPr lang="en-US" i="1" dirty="0" err="1" smtClean="0">
                <a:latin typeface="Arial" panose="020B0604020202020204" pitchFamily="34" charset="0"/>
                <a:cs typeface="Arial" panose="020B0604020202020204" pitchFamily="34" charset="0"/>
              </a:rPr>
              <a:t>cI</a:t>
            </a:r>
            <a:r>
              <a:rPr lang="en-US" i="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are discretionary – “may make regulations” and will be subject to a public consultation process and rules applicable to delegated legislation </a:t>
            </a:r>
            <a:r>
              <a:rPr lang="en-US" dirty="0" smtClean="0">
                <a:latin typeface="Arial" panose="020B0604020202020204" pitchFamily="34" charset="0"/>
                <a:cs typeface="Arial" panose="020B0604020202020204" pitchFamily="34" charset="0"/>
                <a:sym typeface="Wingdings" panose="05000000000000000000" pitchFamily="2" charset="2"/>
              </a:rPr>
              <a:t> </a:t>
            </a:r>
            <a:r>
              <a:rPr lang="en-US" dirty="0" smtClean="0">
                <a:latin typeface="Arial" panose="020B0604020202020204" pitchFamily="34" charset="0"/>
                <a:cs typeface="Arial" panose="020B0604020202020204" pitchFamily="34" charset="0"/>
              </a:rPr>
              <a:t>Minister is not given a blank </a:t>
            </a:r>
            <a:r>
              <a:rPr lang="en-US" dirty="0" err="1" smtClean="0">
                <a:latin typeface="Arial" panose="020B0604020202020204" pitchFamily="34" charset="0"/>
                <a:cs typeface="Arial" panose="020B0604020202020204" pitchFamily="34" charset="0"/>
              </a:rPr>
              <a:t>cheque</a:t>
            </a:r>
            <a:r>
              <a:rPr lang="en-US" dirty="0" smtClean="0">
                <a:latin typeface="Arial" panose="020B0604020202020204" pitchFamily="34" charset="0"/>
                <a:cs typeface="Arial" panose="020B0604020202020204" pitchFamily="34" charset="0"/>
              </a:rPr>
              <a:t>.</a:t>
            </a:r>
          </a:p>
          <a:p>
            <a:r>
              <a:rPr lang="en-US" dirty="0" smtClean="0">
                <a:latin typeface="Arial" panose="020B0604020202020204" pitchFamily="34" charset="0"/>
                <a:cs typeface="Arial" panose="020B0604020202020204" pitchFamily="34" charset="0"/>
              </a:rPr>
              <a:t>Neither constitute a delegation of plenary powers – both paragraphs deal with operational matters that may need to change fast and are thus ideal to be situated in regulations.</a:t>
            </a:r>
          </a:p>
          <a:p>
            <a:r>
              <a:rPr lang="en-US" dirty="0" smtClean="0">
                <a:latin typeface="Arial" panose="020B0604020202020204" pitchFamily="34" charset="0"/>
                <a:cs typeface="Arial" panose="020B0604020202020204" pitchFamily="34" charset="0"/>
              </a:rPr>
              <a:t>Clause 36, Section 39B make contractual terms unenforceable where they restrict acts that are allowed by law, or where they renounce rights afforded by the Act.</a:t>
            </a:r>
          </a:p>
          <a:p>
            <a:pPr lvl="1"/>
            <a:r>
              <a:rPr lang="en-US" dirty="0" smtClean="0">
                <a:latin typeface="Arial" panose="020B0604020202020204" pitchFamily="34" charset="0"/>
                <a:cs typeface="Arial" panose="020B0604020202020204" pitchFamily="34" charset="0"/>
              </a:rPr>
              <a:t>Again, protecting the vulnerable party to a contract</a:t>
            </a:r>
            <a:endParaRPr lang="en-GB" dirty="0" smtClean="0">
              <a:latin typeface="Arial" panose="020B0604020202020204" pitchFamily="34" charset="0"/>
              <a:cs typeface="Arial" panose="020B0604020202020204" pitchFamily="34" charset="0"/>
            </a:endParaRPr>
          </a:p>
          <a:p>
            <a:endParaRPr lang="en-ZA" dirty="0" smtClean="0">
              <a:latin typeface="Arial" panose="020B0604020202020204" pitchFamily="34" charset="0"/>
              <a:cs typeface="Arial" panose="020B0604020202020204" pitchFamily="34" charset="0"/>
            </a:endParaRPr>
          </a:p>
          <a:p>
            <a:pPr algn="just"/>
            <a:endParaRPr lang="en-GB" u="sn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t>39</a:t>
            </a:fld>
            <a:endParaRPr lang="en-US"/>
          </a:p>
        </p:txBody>
      </p:sp>
    </p:spTree>
    <p:extLst>
      <p:ext uri="{BB962C8B-B14F-4D97-AF65-F5344CB8AC3E}">
        <p14:creationId xmlns:p14="http://schemas.microsoft.com/office/powerpoint/2010/main" val="785752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846" y="163660"/>
            <a:ext cx="6858001" cy="1066800"/>
          </a:xfrm>
        </p:spPr>
        <p:txBody>
          <a:bodyPr>
            <a:normAutofit/>
          </a:bodyPr>
          <a:lstStyle/>
          <a:p>
            <a:r>
              <a:rPr lang="en-US" sz="2400" b="1" dirty="0" smtClean="0">
                <a:latin typeface="Arial" panose="020B0604020202020204" pitchFamily="34" charset="0"/>
                <a:cs typeface="Arial" panose="020B0604020202020204" pitchFamily="34" charset="0"/>
              </a:rPr>
              <a:t>Section 79(1) process – NA</a:t>
            </a:r>
            <a:br>
              <a:rPr lang="en-US" sz="2400" b="1" dirty="0" smtClean="0">
                <a:latin typeface="Arial" panose="020B0604020202020204" pitchFamily="34" charset="0"/>
                <a:cs typeface="Arial" panose="020B0604020202020204" pitchFamily="34" charset="0"/>
              </a:rPr>
            </a:br>
            <a:r>
              <a:rPr lang="en-US" sz="2400" b="1" dirty="0" smtClean="0">
                <a:latin typeface="Arial" panose="020B0604020202020204" pitchFamily="34" charset="0"/>
                <a:cs typeface="Arial" panose="020B0604020202020204" pitchFamily="34" charset="0"/>
              </a:rPr>
              <a:t>and Consultations</a:t>
            </a:r>
            <a:endParaRPr lang="en-US"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03200" y="1150070"/>
            <a:ext cx="9448800" cy="5707930"/>
          </a:xfrm>
        </p:spPr>
        <p:txBody>
          <a:bodyPr>
            <a:normAutofit fontScale="70000" lnSpcReduction="20000"/>
          </a:bodyPr>
          <a:lstStyle/>
          <a:p>
            <a:pPr marL="180975" indent="-180975" algn="just">
              <a:lnSpc>
                <a:spcPct val="120000"/>
              </a:lnSpc>
            </a:pPr>
            <a:r>
              <a:rPr lang="en-ZA" sz="1900" dirty="0" smtClean="0">
                <a:latin typeface="Arial" panose="020B0604020202020204" pitchFamily="34" charset="0"/>
                <a:cs typeface="Arial" panose="020B0604020202020204" pitchFamily="34" charset="0"/>
              </a:rPr>
              <a:t>Concerns were raised that the NA unjustifiably limited its 79(1) process</a:t>
            </a:r>
          </a:p>
          <a:p>
            <a:pPr lvl="1" algn="just">
              <a:lnSpc>
                <a:spcPct val="120000"/>
              </a:lnSpc>
            </a:pPr>
            <a:r>
              <a:rPr lang="en-ZA" sz="1900" dirty="0" smtClean="0">
                <a:latin typeface="Arial" panose="020B0604020202020204" pitchFamily="34" charset="0"/>
                <a:cs typeface="Arial" panose="020B0604020202020204" pitchFamily="34" charset="0"/>
              </a:rPr>
              <a:t>Part 8 of the Joint Rules deal with the procedure to consider remitted Bills.</a:t>
            </a:r>
          </a:p>
          <a:p>
            <a:pPr lvl="1" algn="just">
              <a:lnSpc>
                <a:spcPct val="120000"/>
              </a:lnSpc>
            </a:pPr>
            <a:r>
              <a:rPr lang="en-ZA" sz="1900" dirty="0" smtClean="0">
                <a:latin typeface="Arial" panose="020B0604020202020204" pitchFamily="34" charset="0"/>
                <a:cs typeface="Arial" panose="020B0604020202020204" pitchFamily="34" charset="0"/>
              </a:rPr>
              <a:t>The Bill is referred to a committee, who must consider the reservations and report on it</a:t>
            </a:r>
          </a:p>
          <a:p>
            <a:pPr lvl="1" algn="just">
              <a:lnSpc>
                <a:spcPct val="120000"/>
              </a:lnSpc>
            </a:pPr>
            <a:r>
              <a:rPr lang="en-ZA" sz="1900" dirty="0" smtClean="0">
                <a:latin typeface="Arial" panose="020B0604020202020204" pitchFamily="34" charset="0"/>
                <a:cs typeface="Arial" panose="020B0604020202020204" pitchFamily="34" charset="0"/>
              </a:rPr>
              <a:t>JR 203(2): “The committee </a:t>
            </a:r>
            <a:r>
              <a:rPr lang="en-ZA" sz="1900" dirty="0">
                <a:latin typeface="Arial" panose="020B0604020202020204" pitchFamily="34" charset="0"/>
                <a:cs typeface="Arial" panose="020B0604020202020204" pitchFamily="34" charset="0"/>
              </a:rPr>
              <a:t>must consider, </a:t>
            </a:r>
            <a:r>
              <a:rPr lang="en-ZA" sz="1900" u="sng" dirty="0">
                <a:latin typeface="Arial" panose="020B0604020202020204" pitchFamily="34" charset="0"/>
                <a:cs typeface="Arial" panose="020B0604020202020204" pitchFamily="34" charset="0"/>
              </a:rPr>
              <a:t>and confine itself to</a:t>
            </a:r>
            <a:r>
              <a:rPr lang="en-ZA" sz="1900" dirty="0">
                <a:latin typeface="Arial" panose="020B0604020202020204" pitchFamily="34" charset="0"/>
                <a:cs typeface="Arial" panose="020B0604020202020204" pitchFamily="34" charset="0"/>
              </a:rPr>
              <a:t>, the </a:t>
            </a:r>
            <a:r>
              <a:rPr lang="en-ZA" sz="1900" dirty="0" smtClean="0">
                <a:latin typeface="Arial" panose="020B0604020202020204" pitchFamily="34" charset="0"/>
                <a:cs typeface="Arial" panose="020B0604020202020204" pitchFamily="34" charset="0"/>
              </a:rPr>
              <a:t>President’s reservations”</a:t>
            </a:r>
          </a:p>
          <a:p>
            <a:pPr algn="just">
              <a:lnSpc>
                <a:spcPct val="120000"/>
              </a:lnSpc>
            </a:pPr>
            <a:r>
              <a:rPr lang="en-ZA" sz="1900" dirty="0" smtClean="0">
                <a:latin typeface="Arial" panose="020B0604020202020204" pitchFamily="34" charset="0"/>
                <a:cs typeface="Arial" panose="020B0604020202020204" pitchFamily="34" charset="0"/>
              </a:rPr>
              <a:t>Where submissions to the Portfolio Committee went </a:t>
            </a:r>
            <a:r>
              <a:rPr lang="en-US" sz="1900" dirty="0" smtClean="0">
                <a:latin typeface="Arial" panose="020B0604020202020204" pitchFamily="34" charset="0"/>
                <a:cs typeface="Arial" panose="020B0604020202020204" pitchFamily="34" charset="0"/>
              </a:rPr>
              <a:t>broader than the reservations (sections </a:t>
            </a:r>
            <a:r>
              <a:rPr lang="en-ZA" sz="1900" dirty="0" smtClean="0">
                <a:latin typeface="Arial" panose="020B0604020202020204" pitchFamily="34" charset="0"/>
                <a:cs typeface="Arial" panose="020B0604020202020204" pitchFamily="34" charset="0"/>
              </a:rPr>
              <a:t>12A</a:t>
            </a:r>
            <a:r>
              <a:rPr lang="en-ZA" sz="1900" dirty="0">
                <a:latin typeface="Arial" panose="020B0604020202020204" pitchFamily="34" charset="0"/>
                <a:cs typeface="Arial" panose="020B0604020202020204" pitchFamily="34" charset="0"/>
              </a:rPr>
              <a:t>, 12B, </a:t>
            </a:r>
            <a:r>
              <a:rPr lang="en-ZA" sz="1900" dirty="0" smtClean="0">
                <a:latin typeface="Arial" panose="020B0604020202020204" pitchFamily="34" charset="0"/>
                <a:cs typeface="Arial" panose="020B0604020202020204" pitchFamily="34" charset="0"/>
              </a:rPr>
              <a:t>12C, 12D, 19B and 19C + compliance with treaties), the Committee was accordingly advised to </a:t>
            </a:r>
            <a:r>
              <a:rPr lang="en-US" sz="1900" dirty="0" smtClean="0">
                <a:latin typeface="Arial" panose="020B0604020202020204" pitchFamily="34" charset="0"/>
                <a:cs typeface="Arial" panose="020B0604020202020204" pitchFamily="34" charset="0"/>
              </a:rPr>
              <a:t>limit consideration to the reservations of the President. Due to JR203(2), the Committee could not reconsider the whole of the two Bills and start “afresh” as proposed by some submitters.</a:t>
            </a:r>
          </a:p>
          <a:p>
            <a:pPr algn="just">
              <a:lnSpc>
                <a:spcPct val="120000"/>
              </a:lnSpc>
            </a:pPr>
            <a:r>
              <a:rPr lang="en-US" sz="1900" dirty="0" smtClean="0">
                <a:latin typeface="Arial" panose="020B0604020202020204" pitchFamily="34" charset="0"/>
                <a:cs typeface="Arial" panose="020B0604020202020204" pitchFamily="34" charset="0"/>
              </a:rPr>
              <a:t>The only reason the Select Committee can start “afresh” : Due to the change in classification, it is now required to follow a section 76 process and can only do so by considering the whole of the Bill in accordance with a section 76 process.</a:t>
            </a:r>
          </a:p>
          <a:p>
            <a:pPr algn="just">
              <a:lnSpc>
                <a:spcPct val="120000"/>
              </a:lnSpc>
            </a:pPr>
            <a:r>
              <a:rPr lang="en-US" sz="1900" dirty="0" smtClean="0">
                <a:latin typeface="Arial" panose="020B0604020202020204" pitchFamily="34" charset="0"/>
                <a:cs typeface="Arial" panose="020B0604020202020204" pitchFamily="34" charset="0"/>
              </a:rPr>
              <a:t>Consultations: Concerns were raised that submissions were not taken into account:</a:t>
            </a:r>
          </a:p>
          <a:p>
            <a:pPr lvl="1" algn="just">
              <a:lnSpc>
                <a:spcPct val="120000"/>
              </a:lnSpc>
            </a:pPr>
            <a:r>
              <a:rPr lang="en-US" sz="1900" dirty="0" smtClean="0">
                <a:latin typeface="Arial" panose="020B0604020202020204" pitchFamily="34" charset="0"/>
                <a:cs typeface="Arial" panose="020B0604020202020204" pitchFamily="34" charset="0"/>
              </a:rPr>
              <a:t>Content advisers, Researchers, CLSO, the Department have all worked through every submission, presented it to various committees and commented thereon.</a:t>
            </a:r>
          </a:p>
          <a:p>
            <a:pPr lvl="1" algn="just">
              <a:lnSpc>
                <a:spcPct val="120000"/>
              </a:lnSpc>
            </a:pPr>
            <a:r>
              <a:rPr lang="en-US" sz="1900" dirty="0" smtClean="0">
                <a:latin typeface="Arial" panose="020B0604020202020204" pitchFamily="34" charset="0"/>
                <a:cs typeface="Arial" panose="020B0604020202020204" pitchFamily="34" charset="0"/>
              </a:rPr>
              <a:t>Committees in both Houses in 2 Parliaments have considered every submission that was submitted, presented or commented on.</a:t>
            </a:r>
          </a:p>
          <a:p>
            <a:pPr lvl="1" algn="just">
              <a:lnSpc>
                <a:spcPct val="120000"/>
              </a:lnSpc>
            </a:pPr>
            <a:r>
              <a:rPr lang="en-US" sz="1900" dirty="0" smtClean="0">
                <a:latin typeface="Arial" panose="020B0604020202020204" pitchFamily="34" charset="0"/>
                <a:cs typeface="Arial" panose="020B0604020202020204" pitchFamily="34" charset="0"/>
              </a:rPr>
              <a:t>No obligation on a Committee to accept what is stated or suggested in a submission – the only obligation is to give meaningful opportunities to the public to participate and </a:t>
            </a:r>
            <a:r>
              <a:rPr lang="en-ZA" sz="1900" dirty="0">
                <a:latin typeface="Arial" panose="020B0604020202020204" pitchFamily="34" charset="0"/>
                <a:cs typeface="Arial" panose="020B0604020202020204" pitchFamily="34" charset="0"/>
              </a:rPr>
              <a:t>to take measures to ensure that people have the ability to take advantage of the opportunities </a:t>
            </a:r>
            <a:r>
              <a:rPr lang="en-ZA" sz="1900" dirty="0" smtClean="0">
                <a:latin typeface="Arial" panose="020B0604020202020204" pitchFamily="34" charset="0"/>
                <a:cs typeface="Arial" panose="020B0604020202020204" pitchFamily="34" charset="0"/>
              </a:rPr>
              <a:t>provided (Doctors for life)</a:t>
            </a:r>
          </a:p>
          <a:p>
            <a:pPr lvl="2" algn="just">
              <a:lnSpc>
                <a:spcPct val="120000"/>
              </a:lnSpc>
            </a:pPr>
            <a:r>
              <a:rPr lang="en-US" sz="1900" dirty="0" smtClean="0">
                <a:latin typeface="Arial" panose="020B0604020202020204" pitchFamily="34" charset="0"/>
                <a:cs typeface="Arial" panose="020B0604020202020204" pitchFamily="34" charset="0"/>
              </a:rPr>
              <a:t>Doctors for life: “</a:t>
            </a:r>
            <a:r>
              <a:rPr lang="en-ZA" sz="1900" dirty="0">
                <a:latin typeface="Arial" panose="020B0604020202020204" pitchFamily="34" charset="0"/>
                <a:cs typeface="Arial" panose="020B0604020202020204" pitchFamily="34" charset="0"/>
              </a:rPr>
              <a:t>What is ultimately important is that the legislature has taken steps to afford the public a reasonable opportunity to participate effectively in the law-making process..”</a:t>
            </a:r>
          </a:p>
          <a:p>
            <a:pPr lvl="2" algn="just">
              <a:lnSpc>
                <a:spcPct val="120000"/>
              </a:lnSpc>
            </a:pPr>
            <a:r>
              <a:rPr lang="en-ZA" sz="1900" dirty="0" smtClean="0">
                <a:latin typeface="Arial" panose="020B0604020202020204" pitchFamily="34" charset="0"/>
                <a:cs typeface="Arial" panose="020B0604020202020204" pitchFamily="34" charset="0"/>
              </a:rPr>
              <a:t>The Committee must thus carefully consider all inputs, but may arrive at a decision that differs from one submitted – especially in a case like this where the Committee was given polarised views.</a:t>
            </a:r>
            <a:endParaRPr lang="en-US" sz="1900" dirty="0" smtClean="0">
              <a:latin typeface="Arial" panose="020B0604020202020204" pitchFamily="34" charset="0"/>
              <a:cs typeface="Arial" panose="020B0604020202020204" pitchFamily="34" charset="0"/>
            </a:endParaRPr>
          </a:p>
          <a:p>
            <a:pPr lvl="1" algn="just">
              <a:lnSpc>
                <a:spcPct val="120000"/>
              </a:lnSpc>
              <a:buFontTx/>
              <a:buChar char="-"/>
            </a:pPr>
            <a:endParaRPr lang="en-ZA" sz="2000" dirty="0" smtClean="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4</a:t>
            </a:fld>
            <a:endParaRPr lang="en-US" dirty="0"/>
          </a:p>
        </p:txBody>
      </p:sp>
    </p:spTree>
    <p:extLst>
      <p:ext uri="{BB962C8B-B14F-4D97-AF65-F5344CB8AC3E}">
        <p14:creationId xmlns:p14="http://schemas.microsoft.com/office/powerpoint/2010/main" val="39790199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800" dirty="0" smtClean="0">
                <a:latin typeface="Arial" panose="020B0604020202020204" pitchFamily="34" charset="0"/>
                <a:cs typeface="Arial" panose="020B0604020202020204" pitchFamily="34" charset="0"/>
              </a:rPr>
              <a:t>Litigation as a concern</a:t>
            </a:r>
            <a:endParaRPr lang="en-GB"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13899" y="1388895"/>
            <a:ext cx="9376011" cy="5469105"/>
          </a:xfrm>
        </p:spPr>
        <p:txBody>
          <a:bodyPr>
            <a:normAutofit fontScale="70000" lnSpcReduction="20000"/>
          </a:bodyPr>
          <a:lstStyle/>
          <a:p>
            <a:r>
              <a:rPr lang="en-ZA" dirty="0" smtClean="0">
                <a:latin typeface="Arial" panose="020B0604020202020204" pitchFamily="34" charset="0"/>
                <a:cs typeface="Arial" panose="020B0604020202020204" pitchFamily="34" charset="0"/>
              </a:rPr>
              <a:t>Bills will be taken to the Constitutional Court </a:t>
            </a:r>
          </a:p>
          <a:p>
            <a:pPr lvl="1" algn="just"/>
            <a:r>
              <a:rPr lang="en-ZA" dirty="0" smtClean="0">
                <a:latin typeface="Arial" panose="020B0604020202020204" pitchFamily="34" charset="0"/>
                <a:cs typeface="Arial" panose="020B0604020202020204" pitchFamily="34" charset="0"/>
              </a:rPr>
              <a:t>Concern: Whole Bill could be declared invalid</a:t>
            </a:r>
          </a:p>
          <a:p>
            <a:pPr lvl="2" algn="just"/>
            <a:r>
              <a:rPr lang="en-ZA" dirty="0" smtClean="0">
                <a:latin typeface="Arial" panose="020B0604020202020204" pitchFamily="34" charset="0"/>
                <a:cs typeface="Arial" panose="020B0604020202020204" pitchFamily="34" charset="0"/>
              </a:rPr>
              <a:t>The advisers of the Department and of Parliament, as well as the State Law Adviser carefully considered the Bill and are of the view that the Bills will pass constitutional muster.</a:t>
            </a:r>
          </a:p>
          <a:p>
            <a:pPr lvl="2" algn="just"/>
            <a:r>
              <a:rPr lang="en-ZA" dirty="0" smtClean="0">
                <a:latin typeface="Arial" panose="020B0604020202020204" pitchFamily="34" charset="0"/>
                <a:cs typeface="Arial" panose="020B0604020202020204" pitchFamily="34" charset="0"/>
              </a:rPr>
              <a:t>The new policy direction is not supported by mainly companies and organisations. It is their right to challenge the Bills once enacted. </a:t>
            </a:r>
          </a:p>
          <a:p>
            <a:pPr lvl="2" algn="just"/>
            <a:r>
              <a:rPr lang="en-ZA" dirty="0" smtClean="0">
                <a:latin typeface="Arial" panose="020B0604020202020204" pitchFamily="34" charset="0"/>
                <a:cs typeface="Arial" panose="020B0604020202020204" pitchFamily="34" charset="0"/>
              </a:rPr>
              <a:t>If a section is found to be unconstitutional, only that section will be excised. </a:t>
            </a:r>
          </a:p>
          <a:p>
            <a:pPr lvl="2" algn="just"/>
            <a:r>
              <a:rPr lang="en-ZA" dirty="0" smtClean="0">
                <a:latin typeface="Arial" panose="020B0604020202020204" pitchFamily="34" charset="0"/>
                <a:cs typeface="Arial" panose="020B0604020202020204" pitchFamily="34" charset="0"/>
              </a:rPr>
              <a:t>Parliament has fully complied with all required procedures and the Portfolio Committee erred on the side of caution and dealt with all the President’s reservations: Unlikely that the Bill will be found invalid based on process.</a:t>
            </a:r>
          </a:p>
          <a:p>
            <a:pPr algn="just"/>
            <a:r>
              <a:rPr lang="en-ZA" dirty="0" smtClean="0">
                <a:latin typeface="Arial" panose="020B0604020202020204" pitchFamily="34" charset="0"/>
                <a:cs typeface="Arial" panose="020B0604020202020204" pitchFamily="34" charset="0"/>
              </a:rPr>
              <a:t>Fair use will give rise to more litigation</a:t>
            </a:r>
          </a:p>
          <a:p>
            <a:pPr lvl="1" algn="just"/>
            <a:r>
              <a:rPr lang="en-ZA" dirty="0" smtClean="0">
                <a:latin typeface="Arial" panose="020B0604020202020204" pitchFamily="34" charset="0"/>
                <a:cs typeface="Arial" panose="020B0604020202020204" pitchFamily="34" charset="0"/>
              </a:rPr>
              <a:t>One presenter indicated that there was only 1 case that considered fair dealing </a:t>
            </a:r>
            <a:r>
              <a:rPr lang="en-ZA" dirty="0" smtClean="0">
                <a:latin typeface="Arial" panose="020B0604020202020204" pitchFamily="34" charset="0"/>
                <a:cs typeface="Arial" panose="020B0604020202020204" pitchFamily="34" charset="0"/>
                <a:sym typeface="Wingdings" panose="05000000000000000000" pitchFamily="2" charset="2"/>
              </a:rPr>
              <a:t> the law programme used by Parliament shows at least 1011 cases where “fair dealing” was mentioned together with the word “Copyright” (only reported cases) and </a:t>
            </a:r>
            <a:r>
              <a:rPr lang="en-ZA" dirty="0" err="1" smtClean="0">
                <a:latin typeface="Arial" panose="020B0604020202020204" pitchFamily="34" charset="0"/>
                <a:cs typeface="Arial" panose="020B0604020202020204" pitchFamily="34" charset="0"/>
                <a:sym typeface="Wingdings" panose="05000000000000000000" pitchFamily="2" charset="2"/>
              </a:rPr>
              <a:t>Burchell’s</a:t>
            </a:r>
            <a:r>
              <a:rPr lang="en-ZA" dirty="0" smtClean="0">
                <a:latin typeface="Arial" panose="020B0604020202020204" pitchFamily="34" charset="0"/>
                <a:cs typeface="Arial" panose="020B0604020202020204" pitchFamily="34" charset="0"/>
                <a:sym typeface="Wingdings" panose="05000000000000000000" pitchFamily="2" charset="2"/>
              </a:rPr>
              <a:t> IP law library had 21 cases that were discussed – Perhaps she meant one leading case? But even that is not a gauge on the litigation sparked by fair dealing as a defence: Many cases are not reported.</a:t>
            </a:r>
          </a:p>
          <a:p>
            <a:pPr lvl="1" algn="just"/>
            <a:r>
              <a:rPr lang="en-ZA" dirty="0" smtClean="0">
                <a:latin typeface="Arial" panose="020B0604020202020204" pitchFamily="34" charset="0"/>
                <a:cs typeface="Arial" panose="020B0604020202020204" pitchFamily="34" charset="0"/>
              </a:rPr>
              <a:t>Concerns that we’re </a:t>
            </a:r>
            <a:r>
              <a:rPr lang="en-ZA" dirty="0">
                <a:latin typeface="Arial" panose="020B0604020202020204" pitchFamily="34" charset="0"/>
                <a:cs typeface="Arial" panose="020B0604020202020204" pitchFamily="34" charset="0"/>
              </a:rPr>
              <a:t>not giving the court guidelines on how to deal with </a:t>
            </a:r>
            <a:r>
              <a:rPr lang="en-ZA" dirty="0" smtClean="0">
                <a:latin typeface="Arial" panose="020B0604020202020204" pitchFamily="34" charset="0"/>
                <a:cs typeface="Arial" panose="020B0604020202020204" pitchFamily="34" charset="0"/>
              </a:rPr>
              <a:t>fair use </a:t>
            </a:r>
            <a:r>
              <a:rPr lang="en-ZA" dirty="0" smtClean="0">
                <a:latin typeface="Arial" panose="020B0604020202020204" pitchFamily="34" charset="0"/>
                <a:cs typeface="Arial" panose="020B0604020202020204" pitchFamily="34" charset="0"/>
                <a:sym typeface="Wingdings" panose="05000000000000000000" pitchFamily="2" charset="2"/>
              </a:rPr>
              <a:t> </a:t>
            </a:r>
          </a:p>
          <a:p>
            <a:pPr lvl="2" algn="just"/>
            <a:r>
              <a:rPr lang="en-ZA" dirty="0" smtClean="0">
                <a:latin typeface="Arial" panose="020B0604020202020204" pitchFamily="34" charset="0"/>
                <a:cs typeface="Arial" panose="020B0604020202020204" pitchFamily="34" charset="0"/>
                <a:sym typeface="Wingdings" panose="05000000000000000000" pitchFamily="2" charset="2"/>
              </a:rPr>
              <a:t>Clause 15, section 12A</a:t>
            </a:r>
            <a:r>
              <a:rPr lang="en-ZA" i="1" dirty="0" smtClean="0">
                <a:latin typeface="Arial" panose="020B0604020202020204" pitchFamily="34" charset="0"/>
                <a:cs typeface="Arial" panose="020B0604020202020204" pitchFamily="34" charset="0"/>
                <a:sym typeface="Wingdings" panose="05000000000000000000" pitchFamily="2" charset="2"/>
              </a:rPr>
              <a:t>(a) </a:t>
            </a:r>
            <a:r>
              <a:rPr lang="en-ZA" dirty="0" smtClean="0">
                <a:latin typeface="Arial" panose="020B0604020202020204" pitchFamily="34" charset="0"/>
                <a:cs typeface="Arial" panose="020B0604020202020204" pitchFamily="34" charset="0"/>
                <a:sym typeface="Wingdings" panose="05000000000000000000" pitchFamily="2" charset="2"/>
              </a:rPr>
              <a:t>gives a number of examples of what constitutes fair use;</a:t>
            </a:r>
          </a:p>
          <a:p>
            <a:pPr lvl="2" algn="just"/>
            <a:r>
              <a:rPr lang="en-ZA" dirty="0" smtClean="0">
                <a:latin typeface="Arial" panose="020B0604020202020204" pitchFamily="34" charset="0"/>
                <a:cs typeface="Arial" panose="020B0604020202020204" pitchFamily="34" charset="0"/>
              </a:rPr>
              <a:t>Clause 15, Section 12A</a:t>
            </a:r>
            <a:r>
              <a:rPr lang="en-ZA" i="1" dirty="0" smtClean="0">
                <a:latin typeface="Arial" panose="020B0604020202020204" pitchFamily="34" charset="0"/>
                <a:cs typeface="Arial" panose="020B0604020202020204" pitchFamily="34" charset="0"/>
              </a:rPr>
              <a:t>(b)</a:t>
            </a:r>
            <a:r>
              <a:rPr lang="en-ZA" dirty="0" smtClean="0">
                <a:latin typeface="Arial" panose="020B0604020202020204" pitchFamily="34" charset="0"/>
                <a:cs typeface="Arial" panose="020B0604020202020204" pitchFamily="34" charset="0"/>
              </a:rPr>
              <a:t> sets out 4 clear factors that a court must take into account when determining if use was fair</a:t>
            </a:r>
          </a:p>
          <a:p>
            <a:pPr lvl="2" algn="just"/>
            <a:r>
              <a:rPr lang="en-ZA" dirty="0" smtClean="0">
                <a:latin typeface="Arial" panose="020B0604020202020204" pitchFamily="34" charset="0"/>
                <a:cs typeface="Arial" panose="020B0604020202020204" pitchFamily="34" charset="0"/>
              </a:rPr>
              <a:t>Clause 15 -  section 12B to 12D, clause 21 -  section 19B, Clause 22, Section 19C and D set out very specific rules that apply to each exception</a:t>
            </a:r>
          </a:p>
          <a:p>
            <a:pPr lvl="2" algn="just"/>
            <a:r>
              <a:rPr lang="en-ZA" dirty="0" smtClean="0">
                <a:latin typeface="Arial" panose="020B0604020202020204" pitchFamily="34" charset="0"/>
                <a:cs typeface="Arial" panose="020B0604020202020204" pitchFamily="34" charset="0"/>
              </a:rPr>
              <a:t>Using judgments from other countries is accepted and thus there are many cases for courts to be guided by: “For </a:t>
            </a:r>
            <a:r>
              <a:rPr lang="en-ZA" dirty="0">
                <a:latin typeface="Arial" panose="020B0604020202020204" pitchFamily="34" charset="0"/>
                <a:cs typeface="Arial" panose="020B0604020202020204" pitchFamily="34" charset="0"/>
              </a:rPr>
              <a:t>more than three hundred years the South African judiciary has, "with a minimum of fuss - and mostly without specific mention that they were doing so - adopted a comparative law approach" with regard to foreign </a:t>
            </a:r>
            <a:r>
              <a:rPr lang="en-ZA" dirty="0" smtClean="0">
                <a:latin typeface="Arial" panose="020B0604020202020204" pitchFamily="34" charset="0"/>
                <a:cs typeface="Arial" panose="020B0604020202020204" pitchFamily="34" charset="0"/>
              </a:rPr>
              <a:t>precedent” - </a:t>
            </a:r>
            <a:r>
              <a:rPr lang="en-ZA" dirty="0" err="1" smtClean="0">
                <a:latin typeface="Arial" panose="020B0604020202020204" pitchFamily="34" charset="0"/>
                <a:cs typeface="Arial" panose="020B0604020202020204" pitchFamily="34" charset="0"/>
              </a:rPr>
              <a:t>Rautenbach</a:t>
            </a: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t>40</a:t>
            </a:fld>
            <a:endParaRPr lang="en-US"/>
          </a:p>
        </p:txBody>
      </p:sp>
    </p:spTree>
    <p:extLst>
      <p:ext uri="{BB962C8B-B14F-4D97-AF65-F5344CB8AC3E}">
        <p14:creationId xmlns:p14="http://schemas.microsoft.com/office/powerpoint/2010/main" val="12887292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295885"/>
          </a:xfrm>
        </p:spPr>
        <p:txBody>
          <a:bodyPr>
            <a:normAutofit fontScale="90000"/>
          </a:bodyPr>
          <a:lstStyle/>
          <a:p>
            <a:r>
              <a:rPr lang="en-US" sz="2800" b="1" dirty="0" smtClean="0">
                <a:latin typeface="Arial" panose="020B0604020202020204" pitchFamily="34" charset="0"/>
                <a:cs typeface="Arial" panose="020B0604020202020204" pitchFamily="34" charset="0"/>
              </a:rPr>
              <a:t>Bill v USA wording iro fair use</a:t>
            </a:r>
            <a:endParaRPr lang="en-GB"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33350" y="838200"/>
            <a:ext cx="9505949" cy="807720"/>
          </a:xfrm>
        </p:spPr>
        <p:txBody>
          <a:bodyPr>
            <a:normAutofit fontScale="77500" lnSpcReduction="20000"/>
          </a:bodyPr>
          <a:lstStyle/>
          <a:p>
            <a:r>
              <a:rPr lang="en-US" sz="1600" dirty="0" smtClean="0">
                <a:latin typeface="Arial" panose="020B0604020202020204" pitchFamily="34" charset="0"/>
                <a:cs typeface="Arial" panose="020B0604020202020204" pitchFamily="34" charset="0"/>
              </a:rPr>
              <a:t>Prof Lipinski: “</a:t>
            </a:r>
            <a:r>
              <a:rPr lang="en-ZA" sz="1600" dirty="0">
                <a:latin typeface="Arial" panose="020B0604020202020204" pitchFamily="34" charset="0"/>
                <a:cs typeface="Arial" panose="020B0604020202020204" pitchFamily="34" charset="0"/>
              </a:rPr>
              <a:t>Not everything one copies is fair use, nor is fair use a tool to infringe copyright</a:t>
            </a:r>
            <a:r>
              <a:rPr lang="en-ZA" sz="1600" dirty="0" smtClean="0">
                <a:latin typeface="Arial" panose="020B0604020202020204" pitchFamily="34" charset="0"/>
                <a:cs typeface="Arial" panose="020B0604020202020204" pitchFamily="34" charset="0"/>
              </a:rPr>
              <a:t>.” </a:t>
            </a:r>
          </a:p>
          <a:p>
            <a:r>
              <a:rPr lang="en-ZA" sz="1600" dirty="0" smtClean="0">
                <a:latin typeface="Arial" panose="020B0604020202020204" pitchFamily="34" charset="0"/>
                <a:cs typeface="Arial" panose="020B0604020202020204" pitchFamily="34" charset="0"/>
              </a:rPr>
              <a:t>USA Department of Justice (1999 memo): “the fair use doctrine thus permits [and requires] courts to avoid rigid application of the copyright statute when, on occasion, </a:t>
            </a:r>
            <a:r>
              <a:rPr lang="en-ZA" sz="1600" dirty="0" err="1" smtClean="0">
                <a:latin typeface="Arial" panose="020B0604020202020204" pitchFamily="34" charset="0"/>
                <a:cs typeface="Arial" panose="020B0604020202020204" pitchFamily="34" charset="0"/>
              </a:rPr>
              <a:t>ity</a:t>
            </a:r>
            <a:r>
              <a:rPr lang="en-ZA" sz="1600" dirty="0" smtClean="0">
                <a:latin typeface="Arial" panose="020B0604020202020204" pitchFamily="34" charset="0"/>
                <a:cs typeface="Arial" panose="020B0604020202020204" pitchFamily="34" charset="0"/>
              </a:rPr>
              <a:t> would stifle the very creativity which that law is designed to foster.”</a:t>
            </a:r>
          </a:p>
          <a:p>
            <a:endParaRPr lang="en-US" altLang="en-US"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444074178"/>
              </p:ext>
            </p:extLst>
          </p:nvPr>
        </p:nvGraphicFramePr>
        <p:xfrm>
          <a:off x="133350" y="1541145"/>
          <a:ext cx="9658350" cy="4648200"/>
        </p:xfrm>
        <a:graphic>
          <a:graphicData uri="http://schemas.openxmlformats.org/drawingml/2006/table">
            <a:tbl>
              <a:tblPr firstRow="1" bandRow="1">
                <a:tableStyleId>{5C22544A-7EE6-4342-B048-85BDC9FD1C3A}</a:tableStyleId>
              </a:tblPr>
              <a:tblGrid>
                <a:gridCol w="4355916">
                  <a:extLst>
                    <a:ext uri="{9D8B030D-6E8A-4147-A177-3AD203B41FA5}">
                      <a16:colId xmlns:a16="http://schemas.microsoft.com/office/drawing/2014/main" val="1790288636"/>
                    </a:ext>
                  </a:extLst>
                </a:gridCol>
                <a:gridCol w="5302434">
                  <a:extLst>
                    <a:ext uri="{9D8B030D-6E8A-4147-A177-3AD203B41FA5}">
                      <a16:colId xmlns:a16="http://schemas.microsoft.com/office/drawing/2014/main" val="749495357"/>
                    </a:ext>
                  </a:extLst>
                </a:gridCol>
              </a:tblGrid>
              <a:tr h="370840">
                <a:tc>
                  <a:txBody>
                    <a:bodyPr/>
                    <a:lstStyle/>
                    <a:p>
                      <a:r>
                        <a:rPr lang="en-US" sz="1100" dirty="0" smtClean="0">
                          <a:latin typeface="Arial" panose="020B0604020202020204" pitchFamily="34" charset="0"/>
                          <a:cs typeface="Arial" panose="020B0604020202020204" pitchFamily="34" charset="0"/>
                        </a:rPr>
                        <a:t>Bill 13D - </a:t>
                      </a:r>
                      <a:r>
                        <a:rPr lang="en-ZA" sz="1100" b="0" i="0" u="none" strike="noStrike" kern="1200" baseline="0" dirty="0" smtClean="0">
                          <a:solidFill>
                            <a:schemeClr val="lt1"/>
                          </a:solidFill>
                          <a:latin typeface="Arial" panose="020B0604020202020204" pitchFamily="34" charset="0"/>
                          <a:ea typeface="+mn-ea"/>
                          <a:cs typeface="Arial" panose="020B0604020202020204" pitchFamily="34" charset="0"/>
                        </a:rPr>
                        <a:t>In determining whether an act done in relation to a work constitutes fair use, all relevant factors shall be taken into account, including but not </a:t>
                      </a:r>
                      <a:r>
                        <a:rPr lang="en-GB" sz="1100" b="0" i="0" u="none" strike="noStrike" kern="1200" baseline="0" dirty="0" smtClean="0">
                          <a:solidFill>
                            <a:schemeClr val="lt1"/>
                          </a:solidFill>
                          <a:latin typeface="Arial" panose="020B0604020202020204" pitchFamily="34" charset="0"/>
                          <a:ea typeface="+mn-ea"/>
                          <a:cs typeface="Arial" panose="020B0604020202020204" pitchFamily="34" charset="0"/>
                        </a:rPr>
                        <a:t>limited to—</a:t>
                      </a:r>
                      <a:endParaRPr lang="en-GB" sz="1100" dirty="0">
                        <a:latin typeface="Arial" panose="020B0604020202020204" pitchFamily="34" charset="0"/>
                        <a:cs typeface="Arial" panose="020B0604020202020204" pitchFamily="34" charset="0"/>
                      </a:endParaRPr>
                    </a:p>
                  </a:txBody>
                  <a:tcPr/>
                </a:tc>
                <a:tc>
                  <a:txBody>
                    <a:bodyPr/>
                    <a:lstStyle/>
                    <a:p>
                      <a:r>
                        <a:rPr lang="en-ZA" sz="1100" b="0" dirty="0" smtClean="0">
                          <a:latin typeface="Arial" panose="020B0604020202020204" pitchFamily="34" charset="0"/>
                          <a:cs typeface="Arial" panose="020B0604020202020204" pitchFamily="34" charset="0"/>
                        </a:rPr>
                        <a:t>“Using judgments from other countries is accepted and thus there are many cases for courts to be guided by”</a:t>
                      </a:r>
                    </a:p>
                    <a:p>
                      <a:r>
                        <a:rPr lang="en-US" sz="1100" dirty="0" smtClean="0">
                          <a:latin typeface="Arial" panose="020B0604020202020204" pitchFamily="34" charset="0"/>
                          <a:cs typeface="Arial" panose="020B0604020202020204" pitchFamily="34" charset="0"/>
                        </a:rPr>
                        <a:t>USA wording (An index is provided  summarizing</a:t>
                      </a:r>
                      <a:r>
                        <a:rPr lang="en-US" sz="1100" baseline="0" dirty="0" smtClean="0">
                          <a:latin typeface="Arial" panose="020B0604020202020204" pitchFamily="34" charset="0"/>
                          <a:cs typeface="Arial" panose="020B0604020202020204" pitchFamily="34" charset="0"/>
                        </a:rPr>
                        <a:t> all fair use cases)</a:t>
                      </a:r>
                      <a:endParaRPr lang="en-GB"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629268053"/>
                  </a:ext>
                </a:extLst>
              </a:tr>
              <a:tr h="370840">
                <a:tc>
                  <a:txBody>
                    <a:bodyPr/>
                    <a:lstStyle/>
                    <a:p>
                      <a:r>
                        <a:rPr lang="en-ZA" sz="1100" b="0" i="0" u="none" strike="noStrike" kern="1200" baseline="0" dirty="0" smtClean="0">
                          <a:solidFill>
                            <a:schemeClr val="dk1"/>
                          </a:solidFill>
                          <a:latin typeface="Arial" panose="020B0604020202020204" pitchFamily="34" charset="0"/>
                          <a:ea typeface="+mn-ea"/>
                          <a:cs typeface="Arial" panose="020B0604020202020204" pitchFamily="34" charset="0"/>
                        </a:rPr>
                        <a:t>(i) the nature of the work in question;</a:t>
                      </a:r>
                    </a:p>
                  </a:txBody>
                  <a:tcPr/>
                </a:tc>
                <a:tc>
                  <a:txBody>
                    <a:bodyPr/>
                    <a:lstStyle/>
                    <a:p>
                      <a:r>
                        <a:rPr lang="en-ZA" sz="1100" dirty="0" smtClean="0">
                          <a:latin typeface="Arial" panose="020B0604020202020204" pitchFamily="34" charset="0"/>
                          <a:cs typeface="Arial" panose="020B0604020202020204" pitchFamily="34" charset="0"/>
                        </a:rPr>
                        <a:t>Nature of the work: </a:t>
                      </a:r>
                    </a:p>
                    <a:p>
                      <a:pPr marL="285750" indent="-285750">
                        <a:buFont typeface="Arial" panose="020B0604020202020204" pitchFamily="34" charset="0"/>
                        <a:buChar char="•"/>
                      </a:pPr>
                      <a:r>
                        <a:rPr lang="en-ZA" sz="1100" dirty="0" smtClean="0">
                          <a:solidFill>
                            <a:schemeClr val="tx1"/>
                          </a:solidFill>
                          <a:latin typeface="Arial" panose="020B0604020202020204" pitchFamily="34" charset="0"/>
                          <a:cs typeface="Arial" panose="020B0604020202020204" pitchFamily="34" charset="0"/>
                        </a:rPr>
                        <a:t>Some works are more likely to be protected e.g. artwork, a song, a novel vs a database open to the public, open source programming.</a:t>
                      </a:r>
                    </a:p>
                    <a:p>
                      <a:pPr marL="285750" indent="-285750">
                        <a:buFont typeface="Arial" panose="020B0604020202020204" pitchFamily="34" charset="0"/>
                        <a:buChar char="•"/>
                      </a:pPr>
                      <a:r>
                        <a:rPr lang="en-ZA" sz="1100" dirty="0" smtClean="0">
                          <a:latin typeface="Arial" panose="020B0604020202020204" pitchFamily="34" charset="0"/>
                          <a:cs typeface="Arial" panose="020B0604020202020204" pitchFamily="34" charset="0"/>
                        </a:rPr>
                        <a:t>unpublished (less likely to be</a:t>
                      </a:r>
                      <a:r>
                        <a:rPr lang="en-ZA" sz="1100" baseline="0" dirty="0" smtClean="0">
                          <a:latin typeface="Arial" panose="020B0604020202020204" pitchFamily="34" charset="0"/>
                          <a:cs typeface="Arial" panose="020B0604020202020204" pitchFamily="34" charset="0"/>
                        </a:rPr>
                        <a:t> fair) / </a:t>
                      </a:r>
                      <a:r>
                        <a:rPr lang="en-ZA" sz="1100" dirty="0" smtClean="0">
                          <a:latin typeface="Arial" panose="020B0604020202020204" pitchFamily="34" charset="0"/>
                          <a:cs typeface="Arial" panose="020B0604020202020204" pitchFamily="34" charset="0"/>
                        </a:rPr>
                        <a:t>published (more likely to be fair)</a:t>
                      </a:r>
                      <a:endParaRPr lang="en-GB"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748648015"/>
                  </a:ext>
                </a:extLst>
              </a:tr>
              <a:tr h="370840">
                <a:tc>
                  <a:txBody>
                    <a:bodyPr/>
                    <a:lstStyle/>
                    <a:p>
                      <a:r>
                        <a:rPr lang="en-ZA" sz="1100" b="0" i="0" u="none" strike="noStrike" kern="1200" baseline="0" dirty="0" smtClean="0">
                          <a:solidFill>
                            <a:schemeClr val="dk1"/>
                          </a:solidFill>
                          <a:latin typeface="Arial" panose="020B0604020202020204" pitchFamily="34" charset="0"/>
                          <a:ea typeface="+mn-ea"/>
                          <a:cs typeface="Arial" panose="020B0604020202020204" pitchFamily="34" charset="0"/>
                        </a:rPr>
                        <a:t>(ii) the amount and substantiality of the part of the work affected by the act in relation to the whole of the work;</a:t>
                      </a:r>
                    </a:p>
                  </a:txBody>
                  <a:tcPr/>
                </a:tc>
                <a:tc>
                  <a:txBody>
                    <a:bodyPr/>
                    <a:lstStyle/>
                    <a:p>
                      <a:r>
                        <a:rPr lang="en-ZA" sz="1100" dirty="0" smtClean="0">
                          <a:latin typeface="Arial" panose="020B0604020202020204" pitchFamily="34" charset="0"/>
                          <a:cs typeface="Arial" panose="020B0604020202020204" pitchFamily="34" charset="0"/>
                        </a:rPr>
                        <a:t>Amount and substantiality used – Courts will consider both quantitative (de </a:t>
                      </a:r>
                      <a:r>
                        <a:rPr lang="en-ZA" sz="1100" dirty="0" err="1" smtClean="0">
                          <a:latin typeface="Arial" panose="020B0604020202020204" pitchFamily="34" charset="0"/>
                          <a:cs typeface="Arial" panose="020B0604020202020204" pitchFamily="34" charset="0"/>
                        </a:rPr>
                        <a:t>minimis</a:t>
                      </a:r>
                      <a:r>
                        <a:rPr lang="en-ZA" sz="1100" dirty="0" smtClean="0">
                          <a:latin typeface="Arial" panose="020B0604020202020204" pitchFamily="34" charset="0"/>
                          <a:cs typeface="Arial" panose="020B0604020202020204" pitchFamily="34" charset="0"/>
                        </a:rPr>
                        <a:t> applied) and qualitative (e.g. taking the most crucial part of the work – e.g. song chorus) factors (together</a:t>
                      </a:r>
                      <a:r>
                        <a:rPr lang="en-ZA" sz="1100" baseline="0" dirty="0" smtClean="0">
                          <a:latin typeface="Arial" panose="020B0604020202020204" pitchFamily="34" charset="0"/>
                          <a:cs typeface="Arial" panose="020B0604020202020204" pitchFamily="34" charset="0"/>
                        </a:rPr>
                        <a:t> with purpose, e.g. </a:t>
                      </a:r>
                      <a:r>
                        <a:rPr lang="en-ZA" sz="1100" dirty="0" smtClean="0">
                          <a:latin typeface="Arial" panose="020B0604020202020204" pitchFamily="34" charset="0"/>
                          <a:cs typeface="Arial" panose="020B0604020202020204" pitchFamily="34" charset="0"/>
                        </a:rPr>
                        <a:t>historical referencing</a:t>
                      </a:r>
                      <a:r>
                        <a:rPr lang="en-ZA" sz="1100" baseline="0" dirty="0" smtClean="0">
                          <a:latin typeface="Arial" panose="020B0604020202020204" pitchFamily="34" charset="0"/>
                          <a:cs typeface="Arial" panose="020B0604020202020204" pitchFamily="34" charset="0"/>
                        </a:rPr>
                        <a:t> could be fair use </a:t>
                      </a:r>
                      <a:r>
                        <a:rPr lang="en-ZA" sz="1100" dirty="0" smtClean="0">
                          <a:latin typeface="Arial" panose="020B0604020202020204" pitchFamily="34" charset="0"/>
                          <a:cs typeface="Arial" panose="020B0604020202020204" pitchFamily="34" charset="0"/>
                        </a:rPr>
                        <a:t>even if the whole work is used) </a:t>
                      </a:r>
                      <a:endParaRPr lang="en-GB"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19595845"/>
                  </a:ext>
                </a:extLst>
              </a:tr>
              <a:tr h="370840">
                <a:tc>
                  <a:txBody>
                    <a:bodyPr/>
                    <a:lstStyle/>
                    <a:p>
                      <a:r>
                        <a:rPr lang="en-ZA" sz="1100" b="0" i="0" u="none" strike="noStrike" kern="1200" baseline="0" dirty="0" smtClean="0">
                          <a:solidFill>
                            <a:schemeClr val="dk1"/>
                          </a:solidFill>
                          <a:latin typeface="Arial" panose="020B0604020202020204" pitchFamily="34" charset="0"/>
                          <a:ea typeface="+mn-ea"/>
                          <a:cs typeface="Arial" panose="020B0604020202020204" pitchFamily="34" charset="0"/>
                        </a:rPr>
                        <a:t>(iii) the purpose and character of the use, including whether—</a:t>
                      </a:r>
                    </a:p>
                    <a:p>
                      <a:r>
                        <a:rPr lang="en-ZA" sz="1100" b="0" i="1" u="none" strike="noStrike" kern="1200" baseline="0" dirty="0" smtClean="0">
                          <a:solidFill>
                            <a:schemeClr val="dk1"/>
                          </a:solidFill>
                          <a:latin typeface="Arial" panose="020B0604020202020204" pitchFamily="34" charset="0"/>
                          <a:ea typeface="+mn-ea"/>
                          <a:cs typeface="Arial" panose="020B0604020202020204" pitchFamily="34" charset="0"/>
                        </a:rPr>
                        <a:t>(aa) </a:t>
                      </a:r>
                      <a:r>
                        <a:rPr lang="en-ZA" sz="1100" b="0" i="0" u="none" strike="noStrike" kern="1200" baseline="0" dirty="0" smtClean="0">
                          <a:solidFill>
                            <a:schemeClr val="dk1"/>
                          </a:solidFill>
                          <a:latin typeface="Arial" panose="020B0604020202020204" pitchFamily="34" charset="0"/>
                          <a:ea typeface="+mn-ea"/>
                          <a:cs typeface="Arial" panose="020B0604020202020204" pitchFamily="34" charset="0"/>
                        </a:rPr>
                        <a:t>such use serves a purpose different from that of the work </a:t>
                      </a:r>
                      <a:r>
                        <a:rPr lang="en-GB" sz="1100" b="0" i="0" u="none" strike="noStrike" kern="1200" baseline="0" dirty="0" smtClean="0">
                          <a:solidFill>
                            <a:schemeClr val="dk1"/>
                          </a:solidFill>
                          <a:latin typeface="Arial" panose="020B0604020202020204" pitchFamily="34" charset="0"/>
                          <a:ea typeface="+mn-ea"/>
                          <a:cs typeface="Arial" panose="020B0604020202020204" pitchFamily="34" charset="0"/>
                        </a:rPr>
                        <a:t>affected; and</a:t>
                      </a:r>
                    </a:p>
                    <a:p>
                      <a:r>
                        <a:rPr lang="en-ZA" sz="1100" b="0" i="1" u="none" strike="noStrike" kern="1200" baseline="0" dirty="0" smtClean="0">
                          <a:solidFill>
                            <a:schemeClr val="dk1"/>
                          </a:solidFill>
                          <a:latin typeface="Arial" panose="020B0604020202020204" pitchFamily="34" charset="0"/>
                          <a:ea typeface="+mn-ea"/>
                          <a:cs typeface="Arial" panose="020B0604020202020204" pitchFamily="34" charset="0"/>
                        </a:rPr>
                        <a:t>(bb) </a:t>
                      </a:r>
                      <a:r>
                        <a:rPr lang="en-ZA" sz="1100" b="0" i="0" u="none" strike="noStrike" kern="1200" baseline="0" dirty="0" smtClean="0">
                          <a:solidFill>
                            <a:schemeClr val="dk1"/>
                          </a:solidFill>
                          <a:latin typeface="Arial" panose="020B0604020202020204" pitchFamily="34" charset="0"/>
                          <a:ea typeface="+mn-ea"/>
                          <a:cs typeface="Arial" panose="020B0604020202020204" pitchFamily="34" charset="0"/>
                        </a:rPr>
                        <a:t>it is of a commercial nature or for non-profit research, library or </a:t>
                      </a:r>
                      <a:r>
                        <a:rPr lang="en-GB" sz="1100" b="0" i="0" u="none" strike="noStrike" kern="1200" baseline="0" dirty="0" smtClean="0">
                          <a:solidFill>
                            <a:schemeClr val="dk1"/>
                          </a:solidFill>
                          <a:latin typeface="Arial" panose="020B0604020202020204" pitchFamily="34" charset="0"/>
                          <a:ea typeface="+mn-ea"/>
                          <a:cs typeface="Arial" panose="020B0604020202020204" pitchFamily="34" charset="0"/>
                        </a:rPr>
                        <a:t>educational purposes; and</a:t>
                      </a:r>
                    </a:p>
                  </a:txBody>
                  <a:tcPr/>
                </a:tc>
                <a:tc>
                  <a:txBody>
                    <a:bodyPr/>
                    <a:lstStyle/>
                    <a:p>
                      <a:r>
                        <a:rPr lang="en-ZA" sz="1100" dirty="0" smtClean="0">
                          <a:latin typeface="Arial" panose="020B0604020202020204" pitchFamily="34" charset="0"/>
                          <a:cs typeface="Arial" panose="020B0604020202020204" pitchFamily="34" charset="0"/>
                        </a:rPr>
                        <a:t>Purpose and character of the use:</a:t>
                      </a:r>
                      <a:r>
                        <a:rPr lang="en-ZA" sz="1100" baseline="0" dirty="0" smtClean="0">
                          <a:latin typeface="Arial" panose="020B0604020202020204" pitchFamily="34" charset="0"/>
                          <a:cs typeface="Arial" panose="020B0604020202020204" pitchFamily="34" charset="0"/>
                        </a:rPr>
                        <a:t> </a:t>
                      </a:r>
                      <a:r>
                        <a:rPr lang="en-ZA" sz="1100" dirty="0" smtClean="0">
                          <a:latin typeface="Arial" panose="020B0604020202020204" pitchFamily="34" charset="0"/>
                          <a:cs typeface="Arial" panose="020B0604020202020204" pitchFamily="34" charset="0"/>
                        </a:rPr>
                        <a:t>Courts will consider whether the use substituted (replaced)</a:t>
                      </a:r>
                      <a:r>
                        <a:rPr lang="en-ZA" sz="1100" baseline="0" dirty="0" smtClean="0">
                          <a:latin typeface="Arial" panose="020B0604020202020204" pitchFamily="34" charset="0"/>
                          <a:cs typeface="Arial" panose="020B0604020202020204" pitchFamily="34" charset="0"/>
                        </a:rPr>
                        <a:t> </a:t>
                      </a:r>
                      <a:r>
                        <a:rPr lang="en-ZA" sz="1100" dirty="0" smtClean="0">
                          <a:latin typeface="Arial" panose="020B0604020202020204" pitchFamily="34" charset="0"/>
                          <a:cs typeface="Arial" panose="020B0604020202020204" pitchFamily="34" charset="0"/>
                        </a:rPr>
                        <a:t>the work (not</a:t>
                      </a:r>
                      <a:r>
                        <a:rPr lang="en-ZA" sz="1100" baseline="0" dirty="0" smtClean="0">
                          <a:latin typeface="Arial" panose="020B0604020202020204" pitchFamily="34" charset="0"/>
                          <a:cs typeface="Arial" panose="020B0604020202020204" pitchFamily="34" charset="0"/>
                        </a:rPr>
                        <a:t> fair</a:t>
                      </a:r>
                      <a:r>
                        <a:rPr lang="en-ZA" sz="1100" dirty="0" smtClean="0">
                          <a:latin typeface="Arial" panose="020B0604020202020204" pitchFamily="34" charset="0"/>
                          <a:cs typeface="Arial" panose="020B0604020202020204" pitchFamily="34" charset="0"/>
                        </a:rPr>
                        <a:t>), or whether the use was transformative (creating something new e.g. Social commentary, parody, criticism, review – but note factor (ii) re amount used)</a:t>
                      </a:r>
                      <a:r>
                        <a:rPr lang="en-ZA" sz="1100" baseline="0" dirty="0" smtClean="0">
                          <a:latin typeface="Arial" panose="020B0604020202020204" pitchFamily="34" charset="0"/>
                          <a:cs typeface="Arial" panose="020B0604020202020204" pitchFamily="34" charset="0"/>
                        </a:rPr>
                        <a:t> </a:t>
                      </a:r>
                      <a:r>
                        <a:rPr lang="en-ZA" sz="1100" dirty="0" smtClean="0">
                          <a:latin typeface="Arial" panose="020B0604020202020204" pitchFamily="34" charset="0"/>
                          <a:cs typeface="Arial" panose="020B0604020202020204" pitchFamily="34" charset="0"/>
                        </a:rPr>
                        <a:t>(fair),</a:t>
                      </a:r>
                      <a:r>
                        <a:rPr lang="en-ZA" sz="1100" baseline="0" dirty="0" smtClean="0">
                          <a:latin typeface="Arial" panose="020B0604020202020204" pitchFamily="34" charset="0"/>
                          <a:cs typeface="Arial" panose="020B0604020202020204" pitchFamily="34" charset="0"/>
                        </a:rPr>
                        <a:t> and if the use was for </a:t>
                      </a:r>
                      <a:r>
                        <a:rPr lang="en-ZA" sz="1100" dirty="0" smtClean="0">
                          <a:latin typeface="Arial" panose="020B0604020202020204" pitchFamily="34" charset="0"/>
                          <a:cs typeface="Arial" panose="020B0604020202020204" pitchFamily="34" charset="0"/>
                        </a:rPr>
                        <a:t>commercial (less likely to be fair) or non-commercial uses (more likely to be fair);</a:t>
                      </a:r>
                      <a:endParaRPr lang="en-GB"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39720926"/>
                  </a:ext>
                </a:extLst>
              </a:tr>
              <a:tr h="370840">
                <a:tc>
                  <a:txBody>
                    <a:bodyPr/>
                    <a:lstStyle/>
                    <a:p>
                      <a:r>
                        <a:rPr lang="en-ZA" sz="1100" b="0" i="0" u="none" strike="noStrike" kern="1200" baseline="0" dirty="0" smtClean="0">
                          <a:solidFill>
                            <a:schemeClr val="dk1"/>
                          </a:solidFill>
                          <a:latin typeface="Arial" panose="020B0604020202020204" pitchFamily="34" charset="0"/>
                          <a:ea typeface="+mn-ea"/>
                          <a:cs typeface="Arial" panose="020B0604020202020204" pitchFamily="34" charset="0"/>
                        </a:rPr>
                        <a:t>(iv) the substitution effect of the act upon the potential market for the work </a:t>
                      </a:r>
                      <a:r>
                        <a:rPr lang="en-GB" sz="1100" b="0" i="0" u="none" strike="noStrike" kern="1200" baseline="0" dirty="0" smtClean="0">
                          <a:solidFill>
                            <a:schemeClr val="dk1"/>
                          </a:solidFill>
                          <a:latin typeface="Arial" panose="020B0604020202020204" pitchFamily="34" charset="0"/>
                          <a:ea typeface="+mn-ea"/>
                          <a:cs typeface="Arial" panose="020B0604020202020204" pitchFamily="34" charset="0"/>
                        </a:rPr>
                        <a:t>in question</a:t>
                      </a:r>
                      <a:endParaRPr lang="en-GB" sz="1100" dirty="0">
                        <a:latin typeface="Arial" panose="020B0604020202020204" pitchFamily="34" charset="0"/>
                        <a:cs typeface="Arial" panose="020B0604020202020204" pitchFamily="34" charset="0"/>
                      </a:endParaRPr>
                    </a:p>
                  </a:txBody>
                  <a:tcPr/>
                </a:tc>
                <a:tc>
                  <a:txBody>
                    <a:bodyPr/>
                    <a:lstStyle/>
                    <a:p>
                      <a:r>
                        <a:rPr lang="en-ZA" sz="1100" dirty="0" smtClean="0">
                          <a:latin typeface="Arial" panose="020B0604020202020204" pitchFamily="34" charset="0"/>
                          <a:cs typeface="Arial" panose="020B0604020202020204" pitchFamily="34" charset="0"/>
                        </a:rPr>
                        <a:t>Effect of the use on potential market or value of the work: </a:t>
                      </a:r>
                    </a:p>
                    <a:p>
                      <a:pPr marL="171450" indent="-171450">
                        <a:buFont typeface="Arial" panose="020B0604020202020204" pitchFamily="34" charset="0"/>
                        <a:buChar char="•"/>
                      </a:pPr>
                      <a:r>
                        <a:rPr lang="en-ZA" sz="1100" dirty="0" smtClean="0">
                          <a:latin typeface="Arial" panose="020B0604020202020204" pitchFamily="34" charset="0"/>
                          <a:cs typeface="Arial" panose="020B0604020202020204" pitchFamily="34" charset="0"/>
                        </a:rPr>
                        <a:t>“Potential”: Courts will also consider markets that the owner MAY enter in future</a:t>
                      </a:r>
                    </a:p>
                    <a:p>
                      <a:pPr marL="171450" indent="-171450">
                        <a:buFont typeface="Arial" panose="020B0604020202020204" pitchFamily="34" charset="0"/>
                        <a:buChar char="•"/>
                      </a:pPr>
                      <a:r>
                        <a:rPr lang="en-ZA" sz="1100" dirty="0" smtClean="0">
                          <a:latin typeface="Arial" panose="020B0604020202020204" pitchFamily="34" charset="0"/>
                          <a:cs typeface="Arial" panose="020B0604020202020204" pitchFamily="34" charset="0"/>
                        </a:rPr>
                        <a:t>Primary markets (could</a:t>
                      </a:r>
                      <a:r>
                        <a:rPr lang="en-ZA" sz="1100" baseline="0" dirty="0" smtClean="0">
                          <a:latin typeface="Arial" panose="020B0604020202020204" pitchFamily="34" charset="0"/>
                          <a:cs typeface="Arial" panose="020B0604020202020204" pitchFamily="34" charset="0"/>
                        </a:rPr>
                        <a:t> </a:t>
                      </a:r>
                      <a:r>
                        <a:rPr lang="en-ZA" sz="1100" dirty="0" smtClean="0">
                          <a:latin typeface="Arial" panose="020B0604020202020204" pitchFamily="34" charset="0"/>
                          <a:cs typeface="Arial" panose="020B0604020202020204" pitchFamily="34" charset="0"/>
                        </a:rPr>
                        <a:t>the use stop users from purchasing the original work? Yes – not fair)</a:t>
                      </a:r>
                    </a:p>
                    <a:p>
                      <a:pPr marL="171450" indent="-171450">
                        <a:buFont typeface="Arial" panose="020B0604020202020204" pitchFamily="34" charset="0"/>
                        <a:buChar char="•"/>
                      </a:pPr>
                      <a:r>
                        <a:rPr lang="en-ZA" sz="1100" dirty="0" smtClean="0">
                          <a:latin typeface="Arial" panose="020B0604020202020204" pitchFamily="34" charset="0"/>
                          <a:cs typeface="Arial" panose="020B0604020202020204" pitchFamily="34" charset="0"/>
                        </a:rPr>
                        <a:t>Secondary markets (will the use stop users from purchasing reprints / affect the giving of licences iro the work in that market? Yes – not fair)</a:t>
                      </a:r>
                    </a:p>
                    <a:p>
                      <a:pPr marL="171450" indent="-171450">
                        <a:buFont typeface="Arial" panose="020B0604020202020204" pitchFamily="34" charset="0"/>
                        <a:buChar char="•"/>
                      </a:pPr>
                      <a:r>
                        <a:rPr lang="en-ZA" sz="1100" dirty="0" smtClean="0">
                          <a:latin typeface="Arial" panose="020B0604020202020204" pitchFamily="34" charset="0"/>
                          <a:cs typeface="Arial" panose="020B0604020202020204" pitchFamily="34" charset="0"/>
                        </a:rPr>
                        <a:t>Derivative markets (will the use stop users from purchasing derivatives – translations, prequel / sequel, mashups)? Yes – not fair) </a:t>
                      </a:r>
                    </a:p>
                    <a:p>
                      <a:pPr marL="171450" indent="-171450">
                        <a:buFont typeface="Arial" panose="020B0604020202020204" pitchFamily="34" charset="0"/>
                        <a:buChar char="•"/>
                      </a:pPr>
                      <a:r>
                        <a:rPr lang="en-ZA" sz="1100" dirty="0" smtClean="0">
                          <a:latin typeface="Arial" panose="020B0604020202020204" pitchFamily="34" charset="0"/>
                          <a:cs typeface="Arial" panose="020B0604020202020204" pitchFamily="34" charset="0"/>
                        </a:rPr>
                        <a:t>This question is not applied to transformative (fair use) markets.</a:t>
                      </a:r>
                      <a:endParaRPr lang="en-GB"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45045375"/>
                  </a:ext>
                </a:extLst>
              </a:tr>
            </a:tbl>
          </a:graphicData>
        </a:graphic>
      </p:graphicFrame>
      <p:sp>
        <p:nvSpPr>
          <p:cNvPr id="4" name="Slide Number Placeholder 3"/>
          <p:cNvSpPr>
            <a:spLocks noGrp="1"/>
          </p:cNvSpPr>
          <p:nvPr>
            <p:ph type="sldNum" sz="quarter" idx="12"/>
          </p:nvPr>
        </p:nvSpPr>
        <p:spPr/>
        <p:txBody>
          <a:bodyPr/>
          <a:lstStyle/>
          <a:p>
            <a:fld id="{BC72CB22-D7A4-7547-B048-02B7C821FF3F}" type="slidenum">
              <a:rPr lang="en-US" smtClean="0"/>
              <a:t>41</a:t>
            </a:fld>
            <a:endParaRPr lang="en-US"/>
          </a:p>
        </p:txBody>
      </p:sp>
    </p:spTree>
    <p:extLst>
      <p:ext uri="{BB962C8B-B14F-4D97-AF65-F5344CB8AC3E}">
        <p14:creationId xmlns:p14="http://schemas.microsoft.com/office/powerpoint/2010/main" val="33848665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097215" y="2628878"/>
            <a:ext cx="7790693" cy="995559"/>
          </a:xfrm>
        </p:spPr>
        <p:txBody>
          <a:bodyPr>
            <a:normAutofit/>
          </a:bodyPr>
          <a:lstStyle/>
          <a:p>
            <a:pPr algn="ctr"/>
            <a:r>
              <a:rPr lang="en-US" sz="6000" b="1" dirty="0">
                <a:latin typeface="Arial" panose="020B0604020202020204" pitchFamily="34" charset="0"/>
                <a:cs typeface="Arial" panose="020B0604020202020204" pitchFamily="34" charset="0"/>
              </a:rPr>
              <a:t>THE END </a:t>
            </a:r>
          </a:p>
        </p:txBody>
      </p:sp>
      <p:sp>
        <p:nvSpPr>
          <p:cNvPr id="5" name="Title 1"/>
          <p:cNvSpPr txBox="1">
            <a:spLocks/>
          </p:cNvSpPr>
          <p:nvPr/>
        </p:nvSpPr>
        <p:spPr>
          <a:xfrm>
            <a:off x="503301" y="1574557"/>
            <a:ext cx="6710362" cy="4813364"/>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buFont typeface="Arial" charset="0"/>
              <a:buChar char="•"/>
            </a:pPr>
            <a:endParaRPr lang="en-US" sz="3200" b="1" dirty="0">
              <a:solidFill>
                <a:schemeClr val="accent4"/>
              </a:solidFill>
            </a:endParaRPr>
          </a:p>
          <a:p>
            <a:pPr marL="457200" indent="-457200">
              <a:buFont typeface="Arial" charset="0"/>
              <a:buChar char="•"/>
            </a:pPr>
            <a:endParaRPr lang="en-US" sz="3200" b="1" dirty="0">
              <a:solidFill>
                <a:schemeClr val="accent4"/>
              </a:solidFill>
            </a:endParaRPr>
          </a:p>
        </p:txBody>
      </p:sp>
      <p:sp>
        <p:nvSpPr>
          <p:cNvPr id="2" name="Slide Number Placeholder 1"/>
          <p:cNvSpPr>
            <a:spLocks noGrp="1"/>
          </p:cNvSpPr>
          <p:nvPr>
            <p:ph type="sldNum" sz="quarter" idx="12"/>
          </p:nvPr>
        </p:nvSpPr>
        <p:spPr/>
        <p:txBody>
          <a:bodyPr/>
          <a:lstStyle/>
          <a:p>
            <a:fld id="{BC72CB22-D7A4-7547-B048-02B7C821FF3F}" type="slidenum">
              <a:rPr lang="en-US" smtClean="0"/>
              <a:t>42</a:t>
            </a:fld>
            <a:endParaRPr lang="en-US"/>
          </a:p>
        </p:txBody>
      </p:sp>
    </p:spTree>
    <p:extLst>
      <p:ext uri="{BB962C8B-B14F-4D97-AF65-F5344CB8AC3E}">
        <p14:creationId xmlns:p14="http://schemas.microsoft.com/office/powerpoint/2010/main" val="1126070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013" y="138115"/>
            <a:ext cx="8543925" cy="638173"/>
          </a:xfrm>
        </p:spPr>
        <p:txBody>
          <a:bodyPr>
            <a:normAutofit fontScale="90000"/>
          </a:bodyPr>
          <a:lstStyle/>
          <a:p>
            <a:r>
              <a:rPr lang="en-ZA" sz="2400" b="1" dirty="0" smtClean="0">
                <a:latin typeface="Arial" panose="020B0604020202020204" pitchFamily="34" charset="0"/>
                <a:cs typeface="Arial" panose="020B0604020202020204" pitchFamily="34" charset="0"/>
              </a:rPr>
              <a:t>Constitutionality – exceptions and arbitrary deprivation (1)</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42874" y="914401"/>
            <a:ext cx="9572625" cy="6065948"/>
          </a:xfrm>
        </p:spPr>
        <p:txBody>
          <a:bodyPr>
            <a:noAutofit/>
          </a:bodyPr>
          <a:lstStyle/>
          <a:p>
            <a:pPr algn="just"/>
            <a:r>
              <a:rPr lang="en-ZA" sz="1300" dirty="0" smtClean="0">
                <a:latin typeface="Arial" panose="020B0604020202020204" pitchFamily="34" charset="0"/>
                <a:cs typeface="Arial" panose="020B0604020202020204" pitchFamily="34" charset="0"/>
              </a:rPr>
              <a:t>Some raised concerns that certain clauses of the Bill would constitute arbitrary deprivation – this is a general discussion and applies to all of these concerns. Where a specific matter needs further discussion – a slide will deal with that.</a:t>
            </a:r>
          </a:p>
          <a:p>
            <a:pPr algn="just"/>
            <a:r>
              <a:rPr lang="en-ZA" sz="1300" dirty="0" smtClean="0">
                <a:latin typeface="Arial" panose="020B0604020202020204" pitchFamily="34" charset="0"/>
                <a:cs typeface="Arial" panose="020B0604020202020204" pitchFamily="34" charset="0"/>
              </a:rPr>
              <a:t>Arbitrary deprivation </a:t>
            </a:r>
          </a:p>
          <a:p>
            <a:pPr lvl="1" algn="just"/>
            <a:r>
              <a:rPr lang="en-ZA" sz="1300" dirty="0" smtClean="0">
                <a:latin typeface="Arial" panose="020B0604020202020204" pitchFamily="34" charset="0"/>
                <a:cs typeface="Arial" panose="020B0604020202020204" pitchFamily="34" charset="0"/>
              </a:rPr>
              <a:t>Section 25 </a:t>
            </a:r>
            <a:r>
              <a:rPr lang="en-US" sz="1300" dirty="0" smtClean="0">
                <a:latin typeface="Arial" panose="020B0604020202020204" pitchFamily="34" charset="0"/>
                <a:cs typeface="Arial" panose="020B0604020202020204" pitchFamily="34" charset="0"/>
              </a:rPr>
              <a:t>does </a:t>
            </a:r>
            <a:r>
              <a:rPr lang="en-US" sz="1300" u="sng" dirty="0">
                <a:latin typeface="Arial" panose="020B0604020202020204" pitchFamily="34" charset="0"/>
                <a:cs typeface="Arial" panose="020B0604020202020204" pitchFamily="34" charset="0"/>
              </a:rPr>
              <a:t>not</a:t>
            </a:r>
            <a:r>
              <a:rPr lang="en-US" sz="1300" dirty="0">
                <a:latin typeface="Arial" panose="020B0604020202020204" pitchFamily="34" charset="0"/>
                <a:cs typeface="Arial" panose="020B0604020202020204" pitchFamily="34" charset="0"/>
              </a:rPr>
              <a:t> create a </a:t>
            </a:r>
            <a:r>
              <a:rPr lang="en-US" sz="1300" u="sng" dirty="0">
                <a:latin typeface="Arial" panose="020B0604020202020204" pitchFamily="34" charset="0"/>
                <a:cs typeface="Arial" panose="020B0604020202020204" pitchFamily="34" charset="0"/>
              </a:rPr>
              <a:t>positive</a:t>
            </a:r>
            <a:r>
              <a:rPr lang="en-US" sz="1300" dirty="0">
                <a:latin typeface="Arial" panose="020B0604020202020204" pitchFamily="34" charset="0"/>
                <a:cs typeface="Arial" panose="020B0604020202020204" pitchFamily="34" charset="0"/>
              </a:rPr>
              <a:t> right to </a:t>
            </a:r>
            <a:r>
              <a:rPr lang="en-US" sz="1300" dirty="0" smtClean="0">
                <a:latin typeface="Arial" panose="020B0604020202020204" pitchFamily="34" charset="0"/>
                <a:cs typeface="Arial" panose="020B0604020202020204" pitchFamily="34" charset="0"/>
              </a:rPr>
              <a:t>property – only a right to not be arbitrarily deprived. </a:t>
            </a:r>
          </a:p>
          <a:p>
            <a:pPr marL="895350" lvl="2" indent="-180975" algn="just"/>
            <a:r>
              <a:rPr lang="en-US" sz="1300" dirty="0" smtClean="0">
                <a:latin typeface="Arial" panose="020B0604020202020204" pitchFamily="34" charset="0"/>
                <a:cs typeface="Arial" panose="020B0604020202020204" pitchFamily="34" charset="0"/>
              </a:rPr>
              <a:t>“</a:t>
            </a:r>
            <a:r>
              <a:rPr lang="en-ZA" sz="1300" dirty="0">
                <a:latin typeface="Arial" panose="020B0604020202020204" pitchFamily="34" charset="0"/>
                <a:cs typeface="Arial" panose="020B0604020202020204" pitchFamily="34" charset="0"/>
              </a:rPr>
              <a:t>No one may be deprived of </a:t>
            </a:r>
            <a:r>
              <a:rPr lang="en-ZA" sz="1300" b="1" dirty="0">
                <a:latin typeface="Arial" panose="020B0604020202020204" pitchFamily="34" charset="0"/>
                <a:cs typeface="Arial" panose="020B0604020202020204" pitchFamily="34" charset="0"/>
              </a:rPr>
              <a:t>(1) </a:t>
            </a:r>
            <a:r>
              <a:rPr lang="en-ZA" sz="1300" u="sng" dirty="0">
                <a:latin typeface="Arial" panose="020B0604020202020204" pitchFamily="34" charset="0"/>
                <a:cs typeface="Arial" panose="020B0604020202020204" pitchFamily="34" charset="0"/>
              </a:rPr>
              <a:t>property</a:t>
            </a:r>
            <a:r>
              <a:rPr lang="en-ZA" sz="1300" dirty="0">
                <a:latin typeface="Arial" panose="020B0604020202020204" pitchFamily="34" charset="0"/>
                <a:cs typeface="Arial" panose="020B0604020202020204" pitchFamily="34" charset="0"/>
              </a:rPr>
              <a:t> except in terms of </a:t>
            </a:r>
            <a:r>
              <a:rPr lang="en-ZA" sz="1300" b="1" dirty="0">
                <a:latin typeface="Arial" panose="020B0604020202020204" pitchFamily="34" charset="0"/>
                <a:cs typeface="Arial" panose="020B0604020202020204" pitchFamily="34" charset="0"/>
              </a:rPr>
              <a:t>(2) </a:t>
            </a:r>
            <a:r>
              <a:rPr lang="en-ZA" sz="1300" u="sng" dirty="0">
                <a:latin typeface="Arial" panose="020B0604020202020204" pitchFamily="34" charset="0"/>
                <a:cs typeface="Arial" panose="020B0604020202020204" pitchFamily="34" charset="0"/>
              </a:rPr>
              <a:t>law of general application</a:t>
            </a:r>
            <a:r>
              <a:rPr lang="en-ZA" sz="1300" dirty="0">
                <a:latin typeface="Arial" panose="020B0604020202020204" pitchFamily="34" charset="0"/>
                <a:cs typeface="Arial" panose="020B0604020202020204" pitchFamily="34" charset="0"/>
              </a:rPr>
              <a:t>, and no law may permit </a:t>
            </a:r>
            <a:r>
              <a:rPr lang="en-ZA" sz="1300" b="1" dirty="0">
                <a:latin typeface="Arial" panose="020B0604020202020204" pitchFamily="34" charset="0"/>
                <a:cs typeface="Arial" panose="020B0604020202020204" pitchFamily="34" charset="0"/>
              </a:rPr>
              <a:t>(3) </a:t>
            </a:r>
            <a:r>
              <a:rPr lang="en-ZA" sz="1300" u="sng" dirty="0">
                <a:latin typeface="Arial" panose="020B0604020202020204" pitchFamily="34" charset="0"/>
                <a:cs typeface="Arial" panose="020B0604020202020204" pitchFamily="34" charset="0"/>
              </a:rPr>
              <a:t>arbitrary deprivation</a:t>
            </a:r>
            <a:r>
              <a:rPr lang="en-ZA" sz="1300" dirty="0">
                <a:latin typeface="Arial" panose="020B0604020202020204" pitchFamily="34" charset="0"/>
                <a:cs typeface="Arial" panose="020B0604020202020204" pitchFamily="34" charset="0"/>
              </a:rPr>
              <a:t> of property</a:t>
            </a:r>
            <a:r>
              <a:rPr lang="en-ZA" sz="1300" dirty="0" smtClean="0">
                <a:latin typeface="Arial" panose="020B0604020202020204" pitchFamily="34" charset="0"/>
                <a:cs typeface="Arial" panose="020B0604020202020204" pitchFamily="34" charset="0"/>
              </a:rPr>
              <a:t>.”</a:t>
            </a:r>
          </a:p>
          <a:p>
            <a:pPr marL="895350" lvl="2" indent="-180975" algn="just"/>
            <a:r>
              <a:rPr lang="en-ZA" sz="1300" dirty="0" smtClean="0">
                <a:latin typeface="Arial" panose="020B0604020202020204" pitchFamily="34" charset="0"/>
                <a:cs typeface="Arial" panose="020B0604020202020204" pitchFamily="34" charset="0"/>
              </a:rPr>
              <a:t>The two Bills are laws of general application </a:t>
            </a:r>
            <a:r>
              <a:rPr lang="en-ZA" sz="1300" dirty="0" smtClean="0">
                <a:latin typeface="Arial" panose="020B0604020202020204" pitchFamily="34" charset="0"/>
                <a:cs typeface="Arial" panose="020B0604020202020204" pitchFamily="34" charset="0"/>
                <a:sym typeface="Wingdings" panose="05000000000000000000" pitchFamily="2" charset="2"/>
              </a:rPr>
              <a:t> </a:t>
            </a:r>
          </a:p>
          <a:p>
            <a:pPr marL="895350" lvl="2" indent="-180975" algn="just"/>
            <a:r>
              <a:rPr lang="en-ZA" sz="1300" dirty="0" smtClean="0">
                <a:latin typeface="Arial" panose="020B0604020202020204" pitchFamily="34" charset="0"/>
                <a:cs typeface="Arial" panose="020B0604020202020204" pitchFamily="34" charset="0"/>
                <a:sym typeface="Wingdings" panose="05000000000000000000" pitchFamily="2" charset="2"/>
              </a:rPr>
              <a:t>Remaining question: Accepting for the moment the Copyright is property (Laugh it Off case accepted trademarks as property), is deprivation as per the Bills, arbitrary?</a:t>
            </a:r>
            <a:endParaRPr lang="en-ZA" sz="1300" dirty="0">
              <a:latin typeface="Arial" panose="020B0604020202020204" pitchFamily="34" charset="0"/>
              <a:cs typeface="Arial" panose="020B0604020202020204" pitchFamily="34" charset="0"/>
            </a:endParaRPr>
          </a:p>
          <a:p>
            <a:pPr lvl="1" algn="just"/>
            <a:r>
              <a:rPr lang="en-ZA" sz="1300" dirty="0" smtClean="0">
                <a:latin typeface="Arial" panose="020B0604020202020204" pitchFamily="34" charset="0"/>
                <a:cs typeface="Arial" panose="020B0604020202020204" pitchFamily="34" charset="0"/>
              </a:rPr>
              <a:t>Copyright has always been subject to exceptions.</a:t>
            </a:r>
          </a:p>
          <a:p>
            <a:pPr marL="895350" lvl="2" indent="-180975" algn="just"/>
            <a:r>
              <a:rPr lang="en-ZA" sz="1300" dirty="0" smtClean="0">
                <a:latin typeface="Arial" panose="020B0604020202020204" pitchFamily="34" charset="0"/>
                <a:cs typeface="Arial" panose="020B0604020202020204" pitchFamily="34" charset="0"/>
              </a:rPr>
              <a:t>The Act provides for when Copyright vests and how it is transferred, what rights it gives to the holder of Copyright </a:t>
            </a:r>
            <a:r>
              <a:rPr lang="en-ZA" sz="1300" u="sng" dirty="0" smtClean="0">
                <a:latin typeface="Arial" panose="020B0604020202020204" pitchFamily="34" charset="0"/>
                <a:cs typeface="Arial" panose="020B0604020202020204" pitchFamily="34" charset="0"/>
              </a:rPr>
              <a:t>and what the exceptions to those rights are</a:t>
            </a:r>
            <a:r>
              <a:rPr lang="en-ZA" sz="1300" dirty="0" smtClean="0">
                <a:latin typeface="Arial" panose="020B0604020202020204" pitchFamily="34" charset="0"/>
                <a:cs typeface="Arial" panose="020B0604020202020204" pitchFamily="34" charset="0"/>
              </a:rPr>
              <a:t>.</a:t>
            </a:r>
          </a:p>
          <a:p>
            <a:pPr lvl="1" algn="just"/>
            <a:r>
              <a:rPr lang="en-GB" sz="1300" dirty="0" smtClean="0">
                <a:latin typeface="Arial" panose="020B0604020202020204" pitchFamily="34" charset="0"/>
                <a:cs typeface="Arial" panose="020B0604020202020204" pitchFamily="34" charset="0"/>
              </a:rPr>
              <a:t>Copyright </a:t>
            </a:r>
            <a:r>
              <a:rPr lang="en-GB" sz="1300" b="1" u="sng" dirty="0" smtClean="0">
                <a:latin typeface="Arial" panose="020B0604020202020204" pitchFamily="34" charset="0"/>
                <a:cs typeface="Arial" panose="020B0604020202020204" pitchFamily="34" charset="0"/>
              </a:rPr>
              <a:t>without exceptions limits-</a:t>
            </a:r>
            <a:r>
              <a:rPr lang="en-GB" sz="1300" b="1" dirty="0" smtClean="0">
                <a:latin typeface="Arial" panose="020B0604020202020204" pitchFamily="34" charset="0"/>
                <a:cs typeface="Arial" panose="020B0604020202020204" pitchFamily="34" charset="0"/>
              </a:rPr>
              <a:t>- </a:t>
            </a:r>
          </a:p>
          <a:p>
            <a:pPr marL="895350" lvl="3" indent="-180975"/>
            <a:r>
              <a:rPr lang="en-GB" sz="1300" b="1" u="sng" dirty="0" smtClean="0">
                <a:latin typeface="Arial" panose="020B0604020202020204" pitchFamily="34" charset="0"/>
                <a:cs typeface="Arial" panose="020B0604020202020204" pitchFamily="34" charset="0"/>
              </a:rPr>
              <a:t>the POSITIVE rights</a:t>
            </a:r>
            <a:r>
              <a:rPr lang="en-GB" sz="1300" b="1" dirty="0" smtClean="0">
                <a:latin typeface="Arial" panose="020B0604020202020204" pitchFamily="34" charset="0"/>
                <a:cs typeface="Arial" panose="020B0604020202020204" pitchFamily="34" charset="0"/>
              </a:rPr>
              <a:t> </a:t>
            </a:r>
            <a:r>
              <a:rPr lang="en-GB" sz="1300" dirty="0" smtClean="0">
                <a:latin typeface="Arial" panose="020B0604020202020204" pitchFamily="34" charset="0"/>
                <a:cs typeface="Arial" panose="020B0604020202020204" pitchFamily="34" charset="0"/>
              </a:rPr>
              <a:t>contained in our own Constitution such as the right to </a:t>
            </a:r>
            <a:r>
              <a:rPr lang="en-ZA" sz="1300" dirty="0">
                <a:latin typeface="Arial" panose="020B0604020202020204" pitchFamily="34" charset="0"/>
                <a:cs typeface="Arial" panose="020B0604020202020204" pitchFamily="34" charset="0"/>
              </a:rPr>
              <a:t>the right to equality (s9); </a:t>
            </a:r>
            <a:r>
              <a:rPr lang="en-ZA" sz="1300" dirty="0" smtClean="0">
                <a:latin typeface="Arial" panose="020B0604020202020204" pitchFamily="34" charset="0"/>
                <a:cs typeface="Arial" panose="020B0604020202020204" pitchFamily="34" charset="0"/>
              </a:rPr>
              <a:t>to </a:t>
            </a:r>
            <a:r>
              <a:rPr lang="en-ZA" sz="1300" dirty="0">
                <a:latin typeface="Arial" panose="020B0604020202020204" pitchFamily="34" charset="0"/>
                <a:cs typeface="Arial" panose="020B0604020202020204" pitchFamily="34" charset="0"/>
              </a:rPr>
              <a:t>human dignity (S10</a:t>
            </a:r>
            <a:r>
              <a:rPr lang="en-ZA" sz="1300" dirty="0" smtClean="0">
                <a:latin typeface="Arial" panose="020B0604020202020204" pitchFamily="34" charset="0"/>
                <a:cs typeface="Arial" panose="020B0604020202020204" pitchFamily="34" charset="0"/>
              </a:rPr>
              <a:t>); to </a:t>
            </a:r>
            <a:r>
              <a:rPr lang="en-ZA" sz="1300" dirty="0">
                <a:latin typeface="Arial" panose="020B0604020202020204" pitchFamily="34" charset="0"/>
                <a:cs typeface="Arial" panose="020B0604020202020204" pitchFamily="34" charset="0"/>
              </a:rPr>
              <a:t>freedom of expression (s16</a:t>
            </a:r>
            <a:r>
              <a:rPr lang="en-ZA" sz="1300" dirty="0" smtClean="0">
                <a:latin typeface="Arial" panose="020B0604020202020204" pitchFamily="34" charset="0"/>
                <a:cs typeface="Arial" panose="020B0604020202020204" pitchFamily="34" charset="0"/>
              </a:rPr>
              <a:t>); to </a:t>
            </a:r>
            <a:r>
              <a:rPr lang="en-ZA" sz="1300" dirty="0">
                <a:latin typeface="Arial" panose="020B0604020202020204" pitchFamily="34" charset="0"/>
                <a:cs typeface="Arial" panose="020B0604020202020204" pitchFamily="34" charset="0"/>
              </a:rPr>
              <a:t>a cultural life (S30); </a:t>
            </a:r>
            <a:r>
              <a:rPr lang="en-ZA" sz="1300" dirty="0" smtClean="0">
                <a:latin typeface="Arial" panose="020B0604020202020204" pitchFamily="34" charset="0"/>
                <a:cs typeface="Arial" panose="020B0604020202020204" pitchFamily="34" charset="0"/>
              </a:rPr>
              <a:t>and to </a:t>
            </a:r>
            <a:r>
              <a:rPr lang="en-ZA" sz="1300" dirty="0">
                <a:latin typeface="Arial" panose="020B0604020202020204" pitchFamily="34" charset="0"/>
                <a:cs typeface="Arial" panose="020B0604020202020204" pitchFamily="34" charset="0"/>
              </a:rPr>
              <a:t>education (S29</a:t>
            </a:r>
            <a:r>
              <a:rPr lang="en-ZA" sz="1300" dirty="0" smtClean="0">
                <a:latin typeface="Arial" panose="020B0604020202020204" pitchFamily="34" charset="0"/>
                <a:cs typeface="Arial" panose="020B0604020202020204" pitchFamily="34" charset="0"/>
              </a:rPr>
              <a:t>)</a:t>
            </a:r>
            <a:r>
              <a:rPr lang="en-GB" sz="1300" dirty="0" smtClean="0">
                <a:latin typeface="Arial" panose="020B0604020202020204" pitchFamily="34" charset="0"/>
                <a:cs typeface="Arial" panose="020B0604020202020204" pitchFamily="34" charset="0"/>
              </a:rPr>
              <a:t>; and</a:t>
            </a:r>
          </a:p>
          <a:p>
            <a:pPr marL="895350" lvl="2" indent="-180975" algn="just"/>
            <a:r>
              <a:rPr lang="en-GB" sz="1300" dirty="0" smtClean="0">
                <a:latin typeface="Arial" panose="020B0604020202020204" pitchFamily="34" charset="0"/>
                <a:cs typeface="Arial" panose="020B0604020202020204" pitchFamily="34" charset="0"/>
              </a:rPr>
              <a:t>rights in the </a:t>
            </a:r>
            <a:r>
              <a:rPr lang="en-ZA" sz="1300" dirty="0">
                <a:latin typeface="Arial" panose="020B0604020202020204" pitchFamily="34" charset="0"/>
                <a:cs typeface="Arial" panose="020B0604020202020204" pitchFamily="34" charset="0"/>
              </a:rPr>
              <a:t>Universal Declaration of Human Rights such as </a:t>
            </a:r>
            <a:r>
              <a:rPr lang="en-ZA" sz="1300" dirty="0" smtClean="0">
                <a:latin typeface="Arial" panose="020B0604020202020204" pitchFamily="34" charset="0"/>
                <a:cs typeface="Arial" panose="020B0604020202020204" pitchFamily="34" charset="0"/>
              </a:rPr>
              <a:t>the right to receive </a:t>
            </a:r>
            <a:r>
              <a:rPr lang="en-ZA" sz="1300" dirty="0">
                <a:latin typeface="Arial" panose="020B0604020202020204" pitchFamily="34" charset="0"/>
                <a:cs typeface="Arial" panose="020B0604020202020204" pitchFamily="34" charset="0"/>
              </a:rPr>
              <a:t>and impart information and ideas through any media </a:t>
            </a:r>
            <a:r>
              <a:rPr lang="en-ZA" sz="1300" dirty="0" smtClean="0">
                <a:latin typeface="Arial" panose="020B0604020202020204" pitchFamily="34" charset="0"/>
                <a:cs typeface="Arial" panose="020B0604020202020204" pitchFamily="34" charset="0"/>
              </a:rPr>
              <a:t>(A19) and education (A26)</a:t>
            </a:r>
            <a:r>
              <a:rPr lang="en-GB" sz="1300" dirty="0" smtClean="0">
                <a:latin typeface="Arial" panose="020B0604020202020204" pitchFamily="34" charset="0"/>
                <a:cs typeface="Arial" panose="020B0604020202020204" pitchFamily="34" charset="0"/>
              </a:rPr>
              <a:t>.</a:t>
            </a:r>
          </a:p>
          <a:p>
            <a:pPr lvl="1" algn="just"/>
            <a:r>
              <a:rPr lang="en-ZA" sz="1300" dirty="0" smtClean="0">
                <a:latin typeface="Arial" panose="020B0604020202020204" pitchFamily="34" charset="0"/>
                <a:cs typeface="Arial" panose="020B0604020202020204" pitchFamily="34" charset="0"/>
              </a:rPr>
              <a:t>The purpose of the exceptions in the remitted Bills is to—</a:t>
            </a:r>
          </a:p>
          <a:p>
            <a:pPr marL="895350" lvl="2" indent="-180975" algn="just"/>
            <a:r>
              <a:rPr lang="en-ZA" sz="1300" b="1" u="sng" dirty="0">
                <a:latin typeface="Arial" panose="020B0604020202020204" pitchFamily="34" charset="0"/>
                <a:cs typeface="Arial" panose="020B0604020202020204" pitchFamily="34" charset="0"/>
              </a:rPr>
              <a:t>b</a:t>
            </a:r>
            <a:r>
              <a:rPr lang="en-ZA" sz="1300" b="1" u="sng" dirty="0" smtClean="0">
                <a:latin typeface="Arial" panose="020B0604020202020204" pitchFamily="34" charset="0"/>
                <a:cs typeface="Arial" panose="020B0604020202020204" pitchFamily="34" charset="0"/>
              </a:rPr>
              <a:t>alance</a:t>
            </a:r>
            <a:r>
              <a:rPr lang="en-ZA" sz="1300" dirty="0" smtClean="0">
                <a:latin typeface="Arial" panose="020B0604020202020204" pitchFamily="34" charset="0"/>
                <a:cs typeface="Arial" panose="020B0604020202020204" pitchFamily="34" charset="0"/>
              </a:rPr>
              <a:t> the above rights with the already established right in Copyright (not confirmed, but is likely to be found to be property); and</a:t>
            </a:r>
          </a:p>
          <a:p>
            <a:pPr marL="895350" lvl="2" indent="-180975" algn="just"/>
            <a:r>
              <a:rPr lang="en-GB" sz="1300" b="1" u="sng" dirty="0" smtClean="0">
                <a:latin typeface="Arial" panose="020B0604020202020204" pitchFamily="34" charset="0"/>
                <a:cs typeface="Arial" panose="020B0604020202020204" pitchFamily="34" charset="0"/>
              </a:rPr>
              <a:t>align </a:t>
            </a:r>
            <a:r>
              <a:rPr lang="en-GB" sz="1300" b="1" u="sng" dirty="0">
                <a:latin typeface="Arial" panose="020B0604020202020204" pitchFamily="34" charset="0"/>
                <a:cs typeface="Arial" panose="020B0604020202020204" pitchFamily="34" charset="0"/>
              </a:rPr>
              <a:t>copyright with the </a:t>
            </a:r>
            <a:r>
              <a:rPr lang="en-GB" sz="1300" b="1" u="sng" dirty="0" smtClean="0">
                <a:latin typeface="Arial" panose="020B0604020202020204" pitchFamily="34" charset="0"/>
                <a:cs typeface="Arial" panose="020B0604020202020204" pitchFamily="34" charset="0"/>
              </a:rPr>
              <a:t>digital era </a:t>
            </a:r>
            <a:r>
              <a:rPr lang="en-GB" sz="1300" b="1" u="sng" dirty="0">
                <a:latin typeface="Arial" panose="020B0604020202020204" pitchFamily="34" charset="0"/>
                <a:cs typeface="Arial" panose="020B0604020202020204" pitchFamily="34" charset="0"/>
              </a:rPr>
              <a:t>and </a:t>
            </a:r>
            <a:r>
              <a:rPr lang="en-GB" sz="1300" b="1" u="sng" dirty="0" smtClean="0">
                <a:latin typeface="Arial" panose="020B0604020202020204" pitchFamily="34" charset="0"/>
                <a:cs typeface="Arial" panose="020B0604020202020204" pitchFamily="34" charset="0"/>
              </a:rPr>
              <a:t>promote multilateral development</a:t>
            </a:r>
            <a:r>
              <a:rPr lang="en-GB" sz="1300" dirty="0" smtClean="0">
                <a:latin typeface="Arial" panose="020B0604020202020204" pitchFamily="34" charset="0"/>
                <a:cs typeface="Arial" panose="020B0604020202020204" pitchFamily="34" charset="0"/>
              </a:rPr>
              <a:t>, which includes advancing constitutional values </a:t>
            </a:r>
            <a:r>
              <a:rPr lang="en-GB" sz="1300" dirty="0">
                <a:latin typeface="Arial" panose="020B0604020202020204" pitchFamily="34" charset="0"/>
                <a:cs typeface="Arial" panose="020B0604020202020204" pitchFamily="34" charset="0"/>
              </a:rPr>
              <a:t>and </a:t>
            </a:r>
            <a:r>
              <a:rPr lang="en-GB" sz="1300" dirty="0" smtClean="0">
                <a:latin typeface="Arial" panose="020B0604020202020204" pitchFamily="34" charset="0"/>
                <a:cs typeface="Arial" panose="020B0604020202020204" pitchFamily="34" charset="0"/>
              </a:rPr>
              <a:t>human rights.</a:t>
            </a:r>
          </a:p>
          <a:p>
            <a:pPr lvl="1" algn="just"/>
            <a:r>
              <a:rPr lang="en-ZA" sz="1300" dirty="0" smtClean="0">
                <a:latin typeface="Arial" panose="020B0604020202020204" pitchFamily="34" charset="0"/>
                <a:cs typeface="Arial" panose="020B0604020202020204" pitchFamily="34" charset="0"/>
              </a:rPr>
              <a:t>The exceptions are subject to </a:t>
            </a:r>
            <a:r>
              <a:rPr lang="en-GB" sz="1300" dirty="0">
                <a:latin typeface="Arial" panose="020B0604020202020204" pitchFamily="34" charset="0"/>
                <a:cs typeface="Arial" panose="020B0604020202020204" pitchFamily="34" charset="0"/>
              </a:rPr>
              <a:t>a </a:t>
            </a:r>
            <a:r>
              <a:rPr lang="en-GB" sz="1300" dirty="0" smtClean="0">
                <a:latin typeface="Arial" panose="020B0604020202020204" pitchFamily="34" charset="0"/>
                <a:cs typeface="Arial" panose="020B0604020202020204" pitchFamily="34" charset="0"/>
              </a:rPr>
              <a:t>general four-factor </a:t>
            </a:r>
            <a:r>
              <a:rPr lang="en-GB" sz="1300" dirty="0">
                <a:latin typeface="Arial" panose="020B0604020202020204" pitchFamily="34" charset="0"/>
                <a:cs typeface="Arial" panose="020B0604020202020204" pitchFamily="34" charset="0"/>
              </a:rPr>
              <a:t>test in clause 12A(</a:t>
            </a:r>
            <a:r>
              <a:rPr lang="en-GB" sz="1300" i="1" dirty="0">
                <a:latin typeface="Arial" panose="020B0604020202020204" pitchFamily="34" charset="0"/>
                <a:cs typeface="Arial" panose="020B0604020202020204" pitchFamily="34" charset="0"/>
              </a:rPr>
              <a:t>b</a:t>
            </a:r>
            <a:r>
              <a:rPr lang="en-GB" sz="1300" dirty="0" smtClean="0">
                <a:latin typeface="Arial" panose="020B0604020202020204" pitchFamily="34" charset="0"/>
                <a:cs typeface="Arial" panose="020B0604020202020204" pitchFamily="34" charset="0"/>
              </a:rPr>
              <a:t>) and some are further subject to specific limits (discussed further in following slides).</a:t>
            </a:r>
          </a:p>
          <a:p>
            <a:pPr marL="895350" lvl="2" indent="-180975" algn="just"/>
            <a:r>
              <a:rPr lang="en-ZA" sz="1300" dirty="0" smtClean="0">
                <a:latin typeface="Arial" panose="020B0604020202020204" pitchFamily="34" charset="0"/>
                <a:cs typeface="Arial" panose="020B0604020202020204" pitchFamily="34" charset="0"/>
              </a:rPr>
              <a:t>The exceptions are thus not open ended.</a:t>
            </a:r>
            <a:endParaRPr lang="en-ZA" sz="1300" dirty="0">
              <a:latin typeface="Arial" panose="020B0604020202020204" pitchFamily="34" charset="0"/>
              <a:cs typeface="Arial" panose="020B0604020202020204" pitchFamily="34" charset="0"/>
            </a:endParaRPr>
          </a:p>
          <a:p>
            <a:pPr marL="0" indent="0" algn="just">
              <a:buNone/>
            </a:pPr>
            <a:endParaRPr lang="en-GB"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5</a:t>
            </a:fld>
            <a:endParaRPr lang="en-US" dirty="0"/>
          </a:p>
        </p:txBody>
      </p:sp>
    </p:spTree>
    <p:extLst>
      <p:ext uri="{BB962C8B-B14F-4D97-AF65-F5344CB8AC3E}">
        <p14:creationId xmlns:p14="http://schemas.microsoft.com/office/powerpoint/2010/main" val="1608928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274" y="-24696"/>
            <a:ext cx="8543925" cy="638173"/>
          </a:xfrm>
        </p:spPr>
        <p:txBody>
          <a:bodyPr>
            <a:normAutofit fontScale="90000"/>
          </a:bodyPr>
          <a:lstStyle/>
          <a:p>
            <a:r>
              <a:rPr lang="en-ZA" sz="2400" b="1" dirty="0">
                <a:latin typeface="Arial" panose="020B0604020202020204" pitchFamily="34" charset="0"/>
                <a:cs typeface="Arial" panose="020B0604020202020204" pitchFamily="34" charset="0"/>
              </a:rPr>
              <a:t>Constitutionality – exceptions and arbitrary deprivation </a:t>
            </a:r>
            <a:r>
              <a:rPr lang="en-ZA" sz="2400" b="1" dirty="0" smtClean="0">
                <a:latin typeface="Arial" panose="020B0604020202020204" pitchFamily="34" charset="0"/>
                <a:cs typeface="Arial" panose="020B0604020202020204" pitchFamily="34" charset="0"/>
              </a:rPr>
              <a:t>(2)</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21274" y="1077117"/>
            <a:ext cx="9234850" cy="5780884"/>
          </a:xfrm>
        </p:spPr>
        <p:txBody>
          <a:bodyPr>
            <a:noAutofit/>
          </a:bodyPr>
          <a:lstStyle/>
          <a:p>
            <a:pPr marL="0" indent="0" algn="just">
              <a:lnSpc>
                <a:spcPct val="100000"/>
              </a:lnSpc>
              <a:buNone/>
            </a:pPr>
            <a:r>
              <a:rPr lang="en-ZA" sz="1300" dirty="0" smtClean="0">
                <a:latin typeface="Arial" panose="020B0604020202020204" pitchFamily="34" charset="0"/>
                <a:cs typeface="Arial" panose="020B0604020202020204" pitchFamily="34" charset="0"/>
              </a:rPr>
              <a:t>Does the purpose of the exceptions and limitations in the Bills align with global views / developments?</a:t>
            </a:r>
          </a:p>
          <a:p>
            <a:pPr algn="just">
              <a:lnSpc>
                <a:spcPct val="100000"/>
              </a:lnSpc>
            </a:pPr>
            <a:r>
              <a:rPr lang="en-ZA" sz="1300" i="1" dirty="0">
                <a:latin typeface="Arial" panose="020B0604020202020204" pitchFamily="34" charset="0"/>
                <a:cs typeface="Arial" panose="020B0604020202020204" pitchFamily="34" charset="0"/>
              </a:rPr>
              <a:t>CCH Canadian Ltd. v. Law Society of Upper </a:t>
            </a:r>
            <a:r>
              <a:rPr lang="en-ZA" sz="1300" i="1" dirty="0" smtClean="0">
                <a:latin typeface="Arial" panose="020B0604020202020204" pitchFamily="34" charset="0"/>
                <a:cs typeface="Arial" panose="020B0604020202020204" pitchFamily="34" charset="0"/>
              </a:rPr>
              <a:t>Canada </a:t>
            </a:r>
            <a:r>
              <a:rPr lang="en-ZA" sz="1300" dirty="0" smtClean="0">
                <a:latin typeface="Arial" panose="020B0604020202020204" pitchFamily="34" charset="0"/>
                <a:cs typeface="Arial" panose="020B0604020202020204" pitchFamily="34" charset="0"/>
              </a:rPr>
              <a:t>– need a </a:t>
            </a:r>
            <a:r>
              <a:rPr lang="en-ZA" sz="1300" u="sng" dirty="0" smtClean="0">
                <a:latin typeface="Arial" panose="020B0604020202020204" pitchFamily="34" charset="0"/>
                <a:cs typeface="Arial" panose="020B0604020202020204" pitchFamily="34" charset="0"/>
              </a:rPr>
              <a:t>balance</a:t>
            </a:r>
            <a:r>
              <a:rPr lang="en-ZA" sz="1300" dirty="0" smtClean="0">
                <a:latin typeface="Arial" panose="020B0604020202020204" pitchFamily="34" charset="0"/>
                <a:cs typeface="Arial" panose="020B0604020202020204" pitchFamily="34" charset="0"/>
              </a:rPr>
              <a:t> between copyright and rights of users:</a:t>
            </a:r>
          </a:p>
          <a:p>
            <a:pPr marL="360363" lvl="1" indent="-138113" algn="just">
              <a:lnSpc>
                <a:spcPct val="100000"/>
              </a:lnSpc>
            </a:pPr>
            <a:r>
              <a:rPr lang="en-ZA" sz="1300" dirty="0" smtClean="0">
                <a:latin typeface="Arial" panose="020B0604020202020204" pitchFamily="34" charset="0"/>
                <a:cs typeface="Arial" panose="020B0604020202020204" pitchFamily="34" charset="0"/>
              </a:rPr>
              <a:t>The Supreme Court of Canada expressed the following iro exceptions: Par 48</a:t>
            </a:r>
            <a:r>
              <a:rPr lang="en-ZA" sz="1300" dirty="0">
                <a:latin typeface="Arial" panose="020B0604020202020204" pitchFamily="34" charset="0"/>
                <a:cs typeface="Arial" panose="020B0604020202020204" pitchFamily="34" charset="0"/>
              </a:rPr>
              <a:t>: “The fair dealing exception, like other exceptions in the Copyright Act, </a:t>
            </a:r>
            <a:r>
              <a:rPr lang="en-ZA" sz="1300" u="sng" dirty="0">
                <a:latin typeface="Arial" panose="020B0604020202020204" pitchFamily="34" charset="0"/>
                <a:cs typeface="Arial" panose="020B0604020202020204" pitchFamily="34" charset="0"/>
              </a:rPr>
              <a:t>is a user’s right</a:t>
            </a:r>
            <a:r>
              <a:rPr lang="en-ZA" sz="1300" dirty="0">
                <a:latin typeface="Arial" panose="020B0604020202020204" pitchFamily="34" charset="0"/>
                <a:cs typeface="Arial" panose="020B0604020202020204" pitchFamily="34" charset="0"/>
              </a:rPr>
              <a:t>.  In order </a:t>
            </a:r>
            <a:r>
              <a:rPr lang="en-ZA" sz="1300" u="sng" dirty="0">
                <a:latin typeface="Arial" panose="020B0604020202020204" pitchFamily="34" charset="0"/>
                <a:cs typeface="Arial" panose="020B0604020202020204" pitchFamily="34" charset="0"/>
              </a:rPr>
              <a:t>to maintain the proper balance </a:t>
            </a:r>
            <a:r>
              <a:rPr lang="en-ZA" sz="1300" dirty="0">
                <a:latin typeface="Arial" panose="020B0604020202020204" pitchFamily="34" charset="0"/>
                <a:cs typeface="Arial" panose="020B0604020202020204" pitchFamily="34" charset="0"/>
              </a:rPr>
              <a:t>between the rights of a copyright owner and users’ interests, it must not be interpreted restrictively.  As Professor </a:t>
            </a:r>
            <a:r>
              <a:rPr lang="en-ZA" sz="1300" dirty="0" err="1">
                <a:latin typeface="Arial" panose="020B0604020202020204" pitchFamily="34" charset="0"/>
                <a:cs typeface="Arial" panose="020B0604020202020204" pitchFamily="34" charset="0"/>
              </a:rPr>
              <a:t>Vaver</a:t>
            </a:r>
            <a:r>
              <a:rPr lang="en-ZA" sz="1300" dirty="0">
                <a:latin typeface="Arial" panose="020B0604020202020204" pitchFamily="34" charset="0"/>
                <a:cs typeface="Arial" panose="020B0604020202020204" pitchFamily="34" charset="0"/>
              </a:rPr>
              <a:t>, supra, has explained, at p. 171:  “</a:t>
            </a:r>
            <a:r>
              <a:rPr lang="en-ZA" sz="1300" u="sng" dirty="0">
                <a:latin typeface="Arial" panose="020B0604020202020204" pitchFamily="34" charset="0"/>
                <a:cs typeface="Arial" panose="020B0604020202020204" pitchFamily="34" charset="0"/>
              </a:rPr>
              <a:t>User rights are not just loopholes.  Both owner rights and user rights should therefore be given the fair and balanced reading that befits remedial legislation</a:t>
            </a:r>
            <a:r>
              <a:rPr lang="en-ZA" sz="1300" dirty="0" smtClean="0">
                <a:latin typeface="Arial" panose="020B0604020202020204" pitchFamily="34" charset="0"/>
                <a:cs typeface="Arial" panose="020B0604020202020204" pitchFamily="34" charset="0"/>
              </a:rPr>
              <a:t>.”</a:t>
            </a:r>
            <a:r>
              <a:rPr lang="en-ZA" sz="1300" dirty="0">
                <a:latin typeface="Arial" panose="020B0604020202020204" pitchFamily="34" charset="0"/>
                <a:cs typeface="Arial" panose="020B0604020202020204" pitchFamily="34" charset="0"/>
              </a:rPr>
              <a:t> (own emphasis</a:t>
            </a:r>
            <a:r>
              <a:rPr lang="en-ZA" sz="1300" dirty="0" smtClean="0">
                <a:latin typeface="Arial" panose="020B0604020202020204" pitchFamily="34" charset="0"/>
                <a:cs typeface="Arial" panose="020B0604020202020204" pitchFamily="34" charset="0"/>
              </a:rPr>
              <a:t>);</a:t>
            </a:r>
          </a:p>
          <a:p>
            <a:pPr>
              <a:lnSpc>
                <a:spcPct val="100000"/>
              </a:lnSpc>
            </a:pPr>
            <a:r>
              <a:rPr lang="en-ZA" sz="1300" dirty="0">
                <a:latin typeface="Arial" panose="020B0604020202020204" pitchFamily="34" charset="0"/>
                <a:cs typeface="Arial" panose="020B0604020202020204" pitchFamily="34" charset="0"/>
              </a:rPr>
              <a:t>WIPO on exceptions and limitations:</a:t>
            </a:r>
          </a:p>
          <a:p>
            <a:pPr lvl="1">
              <a:lnSpc>
                <a:spcPct val="100000"/>
              </a:lnSpc>
            </a:pPr>
            <a:r>
              <a:rPr lang="en-ZA" sz="1300" dirty="0">
                <a:latin typeface="Arial" panose="020B0604020202020204" pitchFamily="34" charset="0"/>
                <a:cs typeface="Arial" panose="020B0604020202020204" pitchFamily="34" charset="0"/>
              </a:rPr>
              <a:t> In order to maintain an appropriate </a:t>
            </a:r>
            <a:r>
              <a:rPr lang="en-ZA" sz="1300" b="1" u="sng" dirty="0">
                <a:latin typeface="Arial" panose="020B0604020202020204" pitchFamily="34" charset="0"/>
                <a:cs typeface="Arial" panose="020B0604020202020204" pitchFamily="34" charset="0"/>
              </a:rPr>
              <a:t>balance</a:t>
            </a:r>
            <a:r>
              <a:rPr lang="en-ZA" sz="1300" dirty="0">
                <a:latin typeface="Arial" panose="020B0604020202020204" pitchFamily="34" charset="0"/>
                <a:cs typeface="Arial" panose="020B0604020202020204" pitchFamily="34" charset="0"/>
              </a:rPr>
              <a:t> between the interests of </a:t>
            </a:r>
            <a:r>
              <a:rPr lang="en-ZA" sz="1300" dirty="0" err="1">
                <a:latin typeface="Arial" panose="020B0604020202020204" pitchFamily="34" charset="0"/>
                <a:cs typeface="Arial" panose="020B0604020202020204" pitchFamily="34" charset="0"/>
              </a:rPr>
              <a:t>rightsholders</a:t>
            </a:r>
            <a:r>
              <a:rPr lang="en-ZA" sz="1300" dirty="0">
                <a:latin typeface="Arial" panose="020B0604020202020204" pitchFamily="34" charset="0"/>
                <a:cs typeface="Arial" panose="020B0604020202020204" pitchFamily="34" charset="0"/>
              </a:rPr>
              <a:t> and users of protected works, copyright laws allow certain limitations on economic rights (no authorization / with or without compensation</a:t>
            </a:r>
            <a:r>
              <a:rPr lang="en-ZA" sz="1300" dirty="0" smtClean="0">
                <a:latin typeface="Arial" panose="020B0604020202020204" pitchFamily="34" charset="0"/>
                <a:cs typeface="Arial" panose="020B0604020202020204" pitchFamily="34" charset="0"/>
              </a:rPr>
              <a:t>).</a:t>
            </a:r>
          </a:p>
          <a:p>
            <a:pPr lvl="1">
              <a:lnSpc>
                <a:spcPct val="100000"/>
              </a:lnSpc>
            </a:pPr>
            <a:r>
              <a:rPr lang="en-ZA" sz="1300" dirty="0" smtClean="0">
                <a:latin typeface="Arial" panose="020B0604020202020204" pitchFamily="34" charset="0"/>
                <a:cs typeface="Arial" panose="020B0604020202020204" pitchFamily="34" charset="0"/>
              </a:rPr>
              <a:t>“With </a:t>
            </a:r>
            <a:r>
              <a:rPr lang="en-ZA" sz="1300" dirty="0">
                <a:latin typeface="Arial" panose="020B0604020202020204" pitchFamily="34" charset="0"/>
                <a:cs typeface="Arial" panose="020B0604020202020204" pitchFamily="34" charset="0"/>
              </a:rPr>
              <a:t>the development of new technologies and the ever increasing worldwide use of the Internet, there has been extensive discussion about how limitations and exceptions apply in the digital environment, including when content crosses </a:t>
            </a:r>
            <a:r>
              <a:rPr lang="en-ZA" sz="1300" dirty="0" smtClean="0">
                <a:latin typeface="Arial" panose="020B0604020202020204" pitchFamily="34" charset="0"/>
                <a:cs typeface="Arial" panose="020B0604020202020204" pitchFamily="34" charset="0"/>
              </a:rPr>
              <a:t>borders.”</a:t>
            </a:r>
            <a:endParaRPr lang="en-ZA" sz="1300" dirty="0">
              <a:latin typeface="Arial" panose="020B0604020202020204" pitchFamily="34" charset="0"/>
              <a:cs typeface="Arial" panose="020B0604020202020204" pitchFamily="34" charset="0"/>
            </a:endParaRPr>
          </a:p>
          <a:p>
            <a:pPr algn="just">
              <a:lnSpc>
                <a:spcPct val="100000"/>
              </a:lnSpc>
            </a:pPr>
            <a:r>
              <a:rPr lang="en-ZA" sz="1300" dirty="0" smtClean="0">
                <a:latin typeface="Arial" panose="020B0604020202020204" pitchFamily="34" charset="0"/>
                <a:cs typeface="Arial" panose="020B0604020202020204" pitchFamily="34" charset="0"/>
              </a:rPr>
              <a:t>Conclusions of Prof</a:t>
            </a:r>
            <a:r>
              <a:rPr lang="en-ZA" sz="1300" dirty="0">
                <a:latin typeface="Arial" panose="020B0604020202020204" pitchFamily="34" charset="0"/>
                <a:cs typeface="Arial" panose="020B0604020202020204" pitchFamily="34" charset="0"/>
              </a:rPr>
              <a:t>. </a:t>
            </a:r>
            <a:r>
              <a:rPr lang="en-ZA" sz="1300" dirty="0" smtClean="0">
                <a:latin typeface="Arial" panose="020B0604020202020204" pitchFamily="34" charset="0"/>
                <a:cs typeface="Arial" panose="020B0604020202020204" pitchFamily="34" charset="0"/>
              </a:rPr>
              <a:t>Crews </a:t>
            </a:r>
            <a:r>
              <a:rPr lang="en-ZA" sz="1300" dirty="0">
                <a:latin typeface="Arial" panose="020B0604020202020204" pitchFamily="34" charset="0"/>
                <a:cs typeface="Arial" panose="020B0604020202020204" pitchFamily="34" charset="0"/>
              </a:rPr>
              <a:t>for </a:t>
            </a:r>
            <a:r>
              <a:rPr lang="en-ZA" sz="1300" dirty="0" smtClean="0">
                <a:latin typeface="Arial" panose="020B0604020202020204" pitchFamily="34" charset="0"/>
                <a:cs typeface="Arial" panose="020B0604020202020204" pitchFamily="34" charset="0"/>
              </a:rPr>
              <a:t>WIPO in an analysis of exceptions and limitations around the world for libraries and research:</a:t>
            </a:r>
          </a:p>
          <a:p>
            <a:pPr lvl="1" algn="just">
              <a:lnSpc>
                <a:spcPct val="100000"/>
              </a:lnSpc>
            </a:pPr>
            <a:r>
              <a:rPr lang="en-ZA" sz="1300" dirty="0">
                <a:latin typeface="Arial" panose="020B0604020202020204" pitchFamily="34" charset="0"/>
                <a:cs typeface="Arial" panose="020B0604020202020204" pitchFamily="34" charset="0"/>
              </a:rPr>
              <a:t>“The data shows that less than a third of countries globally have exceptions for this purpose, and in turn, less than two thirds of these are adapted to the digital world. This risks leaving libraries unable to use digital tools in their own management without fear of breaking the law. … There is an urgent need to update exceptions for the digital age, in order not to undermine efforts to realise their objectives</a:t>
            </a:r>
            <a:r>
              <a:rPr lang="en-ZA" sz="1300" dirty="0" smtClean="0">
                <a:latin typeface="Arial" panose="020B0604020202020204" pitchFamily="34" charset="0"/>
                <a:cs typeface="Arial" panose="020B0604020202020204" pitchFamily="34" charset="0"/>
              </a:rPr>
              <a:t>.”</a:t>
            </a:r>
            <a:endParaRPr lang="en-ZA" sz="1300" dirty="0">
              <a:latin typeface="Arial" panose="020B0604020202020204" pitchFamily="34" charset="0"/>
              <a:cs typeface="Arial" panose="020B0604020202020204" pitchFamily="34" charset="0"/>
            </a:endParaRPr>
          </a:p>
          <a:p>
            <a:pPr lvl="1" algn="just">
              <a:lnSpc>
                <a:spcPct val="100000"/>
              </a:lnSpc>
            </a:pPr>
            <a:r>
              <a:rPr lang="en-ZA" sz="1300" dirty="0" smtClean="0">
                <a:latin typeface="Arial" panose="020B0604020202020204" pitchFamily="34" charset="0"/>
                <a:cs typeface="Arial" panose="020B0604020202020204" pitchFamily="34" charset="0"/>
              </a:rPr>
              <a:t>“These </a:t>
            </a:r>
            <a:r>
              <a:rPr lang="en-ZA" sz="1300" dirty="0">
                <a:latin typeface="Arial" panose="020B0604020202020204" pitchFamily="34" charset="0"/>
                <a:cs typeface="Arial" panose="020B0604020202020204" pitchFamily="34" charset="0"/>
              </a:rPr>
              <a:t>results demonstrate, first of all, the degree to which key copyright exceptions and limitations are more common in richer countries – the European Union and other Developed group always comes first or second</a:t>
            </a:r>
            <a:r>
              <a:rPr lang="en-ZA" sz="1300" dirty="0" smtClean="0">
                <a:latin typeface="Arial" panose="020B0604020202020204" pitchFamily="34" charset="0"/>
                <a:cs typeface="Arial" panose="020B0604020202020204" pitchFamily="34" charset="0"/>
              </a:rPr>
              <a:t>.”</a:t>
            </a:r>
          </a:p>
          <a:p>
            <a:pPr lvl="1" algn="just">
              <a:lnSpc>
                <a:spcPct val="100000"/>
              </a:lnSpc>
            </a:pPr>
            <a:r>
              <a:rPr lang="en-ZA" sz="1300" dirty="0" smtClean="0">
                <a:latin typeface="Arial" panose="020B0604020202020204" pitchFamily="34" charset="0"/>
                <a:cs typeface="Arial" panose="020B0604020202020204" pitchFamily="34" charset="0"/>
              </a:rPr>
              <a:t>“(I)t </a:t>
            </a:r>
            <a:r>
              <a:rPr lang="en-ZA" sz="1300" dirty="0">
                <a:latin typeface="Arial" panose="020B0604020202020204" pitchFamily="34" charset="0"/>
                <a:cs typeface="Arial" panose="020B0604020202020204" pitchFamily="34" charset="0"/>
              </a:rPr>
              <a:t>is clear that richer countries are in general much better prepared, in terms of their laws, to enable their libraries to operate in a digital environment. In the meanwhile, libraries in others are less able to support innovation and safeguard heritage using newer technologies</a:t>
            </a:r>
            <a:r>
              <a:rPr lang="en-ZA" sz="1300" dirty="0" smtClean="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12"/>
          </p:nvPr>
        </p:nvSpPr>
        <p:spPr/>
        <p:txBody>
          <a:bodyPr/>
          <a:lstStyle/>
          <a:p>
            <a:fld id="{D1B91D83-34EB-A744-81D0-D8E8519C4AE3}" type="slidenum">
              <a:rPr lang="en-US" smtClean="0"/>
              <a:t>6</a:t>
            </a:fld>
            <a:endParaRPr lang="en-US" dirty="0"/>
          </a:p>
        </p:txBody>
      </p:sp>
    </p:spTree>
    <p:extLst>
      <p:ext uri="{BB962C8B-B14F-4D97-AF65-F5344CB8AC3E}">
        <p14:creationId xmlns:p14="http://schemas.microsoft.com/office/powerpoint/2010/main" val="36485834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274" y="-24696"/>
            <a:ext cx="8543925" cy="638173"/>
          </a:xfrm>
        </p:spPr>
        <p:txBody>
          <a:bodyPr>
            <a:normAutofit fontScale="90000"/>
          </a:bodyPr>
          <a:lstStyle/>
          <a:p>
            <a:r>
              <a:rPr lang="en-ZA" sz="2400" b="1" dirty="0">
                <a:latin typeface="Arial" panose="020B0604020202020204" pitchFamily="34" charset="0"/>
                <a:cs typeface="Arial" panose="020B0604020202020204" pitchFamily="34" charset="0"/>
              </a:rPr>
              <a:t>Constitutionality – exceptions and arbitrary deprivation </a:t>
            </a:r>
            <a:r>
              <a:rPr lang="en-ZA" sz="2400" b="1" dirty="0" smtClean="0">
                <a:latin typeface="Arial" panose="020B0604020202020204" pitchFamily="34" charset="0"/>
                <a:cs typeface="Arial" panose="020B0604020202020204" pitchFamily="34" charset="0"/>
              </a:rPr>
              <a:t>(3)</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06062" y="1028507"/>
            <a:ext cx="9556124" cy="6183276"/>
          </a:xfrm>
        </p:spPr>
        <p:txBody>
          <a:bodyPr>
            <a:noAutofit/>
          </a:bodyPr>
          <a:lstStyle/>
          <a:p>
            <a:pPr marL="0" indent="0" algn="just">
              <a:lnSpc>
                <a:spcPct val="120000"/>
              </a:lnSpc>
              <a:buNone/>
            </a:pPr>
            <a:r>
              <a:rPr lang="en-US" sz="1800" b="1" dirty="0" smtClean="0">
                <a:latin typeface="Arial" panose="020B0604020202020204" pitchFamily="34" charset="0"/>
                <a:cs typeface="Arial" panose="020B0604020202020204" pitchFamily="34" charset="0"/>
              </a:rPr>
              <a:t>What is “arbitrary deprivation”? </a:t>
            </a:r>
            <a:r>
              <a:rPr lang="en-ZA" sz="1800" dirty="0" smtClean="0">
                <a:latin typeface="Arial" panose="020B0604020202020204" pitchFamily="34" charset="0"/>
                <a:cs typeface="Arial" panose="020B0604020202020204" pitchFamily="34" charset="0"/>
              </a:rPr>
              <a:t>First National Bank t/a Wesbank v SARS case:</a:t>
            </a:r>
          </a:p>
          <a:p>
            <a:pPr marL="525463" lvl="1" indent="-258763" algn="just">
              <a:lnSpc>
                <a:spcPct val="120000"/>
              </a:lnSpc>
            </a:pPr>
            <a:r>
              <a:rPr lang="en-ZA" sz="1800" dirty="0" smtClean="0">
                <a:latin typeface="Arial" panose="020B0604020202020204" pitchFamily="34" charset="0"/>
                <a:cs typeface="Arial" panose="020B0604020202020204" pitchFamily="34" charset="0"/>
              </a:rPr>
              <a:t>Test is narrower than S36’s proportionality evaluation as S36 requires  “reasonableness” and “justifiability”. If deprivation is not arbitrary, S36 does not come into play (Par 65, 70).</a:t>
            </a:r>
          </a:p>
          <a:p>
            <a:pPr marL="525463" lvl="1" indent="-258763" algn="just">
              <a:lnSpc>
                <a:spcPct val="120000"/>
              </a:lnSpc>
            </a:pPr>
            <a:r>
              <a:rPr lang="en-US" sz="1800" dirty="0" smtClean="0">
                <a:latin typeface="Arial" panose="020B0604020202020204" pitchFamily="34" charset="0"/>
                <a:cs typeface="Arial" panose="020B0604020202020204" pitchFamily="34" charset="0"/>
              </a:rPr>
              <a:t>Par 100: Deprivation in S25 is arbitrary when the law of general application “</a:t>
            </a:r>
            <a:r>
              <a:rPr lang="en-ZA" sz="1800" dirty="0" smtClean="0">
                <a:latin typeface="Arial" panose="020B0604020202020204" pitchFamily="34" charset="0"/>
                <a:cs typeface="Arial" panose="020B0604020202020204" pitchFamily="34" charset="0"/>
              </a:rPr>
              <a:t>does not provide sufficient reason for the particular deprivation in question or is procedurally unfair.”</a:t>
            </a:r>
          </a:p>
          <a:p>
            <a:pPr marL="525463" lvl="1" indent="-258763" algn="just">
              <a:lnSpc>
                <a:spcPct val="120000"/>
              </a:lnSpc>
            </a:pPr>
            <a:r>
              <a:rPr lang="en-ZA" sz="1800" dirty="0" smtClean="0">
                <a:latin typeface="Arial" panose="020B0604020202020204" pitchFamily="34" charset="0"/>
                <a:cs typeface="Arial" panose="020B0604020202020204" pitchFamily="34" charset="0"/>
              </a:rPr>
              <a:t>Sufficient reason?:</a:t>
            </a:r>
          </a:p>
          <a:p>
            <a:pPr marL="982663" lvl="2" indent="-258763" algn="just">
              <a:lnSpc>
                <a:spcPct val="120000"/>
              </a:lnSpc>
            </a:pPr>
            <a:r>
              <a:rPr lang="en-ZA" sz="1600" dirty="0" smtClean="0">
                <a:latin typeface="Arial" panose="020B0604020202020204" pitchFamily="34" charset="0"/>
                <a:cs typeface="Arial" panose="020B0604020202020204" pitchFamily="34" charset="0"/>
              </a:rPr>
              <a:t>Relationships to consider: 1. Deprivation: Purpose of the law; 2. Purpose for deprivation: Person affected; 3. Purpose for deprivation: Nature of the property; 4. Purpose of deprivation: Extent of the deprivation. </a:t>
            </a:r>
          </a:p>
          <a:p>
            <a:pPr marL="982663" lvl="2" indent="-258763" algn="just">
              <a:lnSpc>
                <a:spcPct val="120000"/>
              </a:lnSpc>
            </a:pPr>
            <a:r>
              <a:rPr lang="en-ZA" sz="1600" dirty="0" smtClean="0">
                <a:latin typeface="Arial" panose="020B0604020202020204" pitchFamily="34" charset="0"/>
                <a:cs typeface="Arial" panose="020B0604020202020204" pitchFamily="34" charset="0"/>
              </a:rPr>
              <a:t>A more compelling purpose will have to be established iro land or a corporeal moveable and when the deprivation in question embraces all the incidents of ownership</a:t>
            </a:r>
          </a:p>
          <a:p>
            <a:pPr marL="982663" lvl="2" indent="-258763" algn="just">
              <a:lnSpc>
                <a:spcPct val="120000"/>
              </a:lnSpc>
            </a:pPr>
            <a:r>
              <a:rPr lang="en-ZA" sz="1600" dirty="0" smtClean="0">
                <a:latin typeface="Arial" panose="020B0604020202020204" pitchFamily="34" charset="0"/>
                <a:cs typeface="Arial" panose="020B0604020202020204" pitchFamily="34" charset="0"/>
              </a:rPr>
              <a:t>Considering all of these factors, sometimes a mere rational relationship between means and ends will be enough, sometimes a proportionality evaluation closer to that required by section 36(1) is required. </a:t>
            </a:r>
          </a:p>
        </p:txBody>
      </p:sp>
      <p:sp>
        <p:nvSpPr>
          <p:cNvPr id="4" name="Slide Number Placeholder 3"/>
          <p:cNvSpPr>
            <a:spLocks noGrp="1"/>
          </p:cNvSpPr>
          <p:nvPr>
            <p:ph type="sldNum" sz="quarter" idx="12"/>
          </p:nvPr>
        </p:nvSpPr>
        <p:spPr/>
        <p:txBody>
          <a:bodyPr/>
          <a:lstStyle/>
          <a:p>
            <a:fld id="{D1B91D83-34EB-A744-81D0-D8E8519C4AE3}" type="slidenum">
              <a:rPr lang="en-US" smtClean="0"/>
              <a:t>7</a:t>
            </a:fld>
            <a:endParaRPr lang="en-US" dirty="0"/>
          </a:p>
        </p:txBody>
      </p:sp>
    </p:spTree>
    <p:extLst>
      <p:ext uri="{BB962C8B-B14F-4D97-AF65-F5344CB8AC3E}">
        <p14:creationId xmlns:p14="http://schemas.microsoft.com/office/powerpoint/2010/main" val="41496932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467" y="138115"/>
            <a:ext cx="8543925" cy="638173"/>
          </a:xfrm>
        </p:spPr>
        <p:txBody>
          <a:bodyPr>
            <a:normAutofit fontScale="90000"/>
          </a:bodyPr>
          <a:lstStyle/>
          <a:p>
            <a:r>
              <a:rPr lang="en-ZA" sz="2400" b="1" dirty="0" smtClean="0">
                <a:latin typeface="Arial" panose="020B0604020202020204" pitchFamily="34" charset="0"/>
                <a:cs typeface="Arial" panose="020B0604020202020204" pitchFamily="34" charset="0"/>
              </a:rPr>
              <a:t>Constitutionality – </a:t>
            </a:r>
            <a:r>
              <a:rPr lang="en-ZA" sz="2400" b="1" dirty="0">
                <a:latin typeface="Arial" panose="020B0604020202020204" pitchFamily="34" charset="0"/>
                <a:cs typeface="Arial" panose="020B0604020202020204" pitchFamily="34" charset="0"/>
              </a:rPr>
              <a:t>exceptions and arbitrary </a:t>
            </a:r>
            <a:r>
              <a:rPr lang="en-ZA" sz="2400" b="1" dirty="0" smtClean="0">
                <a:latin typeface="Arial" panose="020B0604020202020204" pitchFamily="34" charset="0"/>
                <a:cs typeface="Arial" panose="020B0604020202020204" pitchFamily="34" charset="0"/>
              </a:rPr>
              <a:t>deprivation (4)</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26467" y="738304"/>
            <a:ext cx="9234486" cy="5688906"/>
          </a:xfrm>
        </p:spPr>
        <p:txBody>
          <a:bodyPr>
            <a:noAutofit/>
          </a:bodyPr>
          <a:lstStyle/>
          <a:p>
            <a:pPr marL="0" indent="0" algn="just">
              <a:buNone/>
            </a:pPr>
            <a:r>
              <a:rPr lang="en-ZA" sz="1500" b="1" dirty="0" smtClean="0">
                <a:latin typeface="Arial" panose="020B0604020202020204" pitchFamily="34" charset="0"/>
                <a:cs typeface="Arial" panose="020B0604020202020204" pitchFamily="34" charset="0"/>
              </a:rPr>
              <a:t>Extent </a:t>
            </a:r>
            <a:r>
              <a:rPr lang="en-ZA" sz="1500" b="1" dirty="0">
                <a:latin typeface="Arial" panose="020B0604020202020204" pitchFamily="34" charset="0"/>
                <a:cs typeface="Arial" panose="020B0604020202020204" pitchFamily="34" charset="0"/>
              </a:rPr>
              <a:t>of the </a:t>
            </a:r>
            <a:r>
              <a:rPr lang="en-ZA" sz="1500" b="1" dirty="0" smtClean="0">
                <a:latin typeface="Arial" panose="020B0604020202020204" pitchFamily="34" charset="0"/>
                <a:cs typeface="Arial" panose="020B0604020202020204" pitchFamily="34" charset="0"/>
              </a:rPr>
              <a:t>deprivation:</a:t>
            </a:r>
          </a:p>
          <a:p>
            <a:pPr marL="0" indent="0" algn="just">
              <a:buNone/>
            </a:pPr>
            <a:r>
              <a:rPr lang="en-ZA" sz="1500" dirty="0" smtClean="0">
                <a:latin typeface="Arial" panose="020B0604020202020204" pitchFamily="34" charset="0"/>
                <a:cs typeface="Arial" panose="020B0604020202020204" pitchFamily="34" charset="0"/>
              </a:rPr>
              <a:t>The exceptions and limitations are all within defined parameters:</a:t>
            </a:r>
          </a:p>
          <a:p>
            <a:r>
              <a:rPr lang="en-ZA" sz="1500" dirty="0" smtClean="0">
                <a:latin typeface="Arial" panose="020B0604020202020204" pitchFamily="34" charset="0"/>
                <a:cs typeface="Arial" panose="020B0604020202020204" pitchFamily="34" charset="0"/>
              </a:rPr>
              <a:t>Section 12A (fair use clause</a:t>
            </a:r>
            <a:r>
              <a:rPr lang="en-ZA" sz="1500" dirty="0">
                <a:latin typeface="Arial" panose="020B0604020202020204" pitchFamily="34" charset="0"/>
                <a:cs typeface="Arial" panose="020B0604020202020204" pitchFamily="34" charset="0"/>
              </a:rPr>
              <a:t>) </a:t>
            </a:r>
            <a:r>
              <a:rPr lang="en-ZA" sz="1500" dirty="0" smtClean="0">
                <a:latin typeface="Arial" panose="020B0604020202020204" pitchFamily="34" charset="0"/>
                <a:cs typeface="Arial" panose="020B0604020202020204" pitchFamily="34" charset="0"/>
              </a:rPr>
              <a:t>requires protection of moral </a:t>
            </a:r>
            <a:r>
              <a:rPr lang="en-ZA" sz="1500" dirty="0">
                <a:latin typeface="Arial" panose="020B0604020202020204" pitchFamily="34" charset="0"/>
                <a:cs typeface="Arial" panose="020B0604020202020204" pitchFamily="34" charset="0"/>
              </a:rPr>
              <a:t>rights (the source and the name of the author must be mentioned</a:t>
            </a:r>
            <a:r>
              <a:rPr lang="en-ZA" sz="1500" dirty="0" smtClean="0">
                <a:latin typeface="Arial" panose="020B0604020202020204" pitchFamily="34" charset="0"/>
                <a:cs typeface="Arial" panose="020B0604020202020204" pitchFamily="34" charset="0"/>
              </a:rPr>
              <a:t>) and states when fairness of use is consider </a:t>
            </a:r>
            <a:r>
              <a:rPr lang="en-ZA" sz="1500" b="1" u="sng" dirty="0" smtClean="0">
                <a:latin typeface="Arial" panose="020B0604020202020204" pitchFamily="34" charset="0"/>
                <a:cs typeface="Arial" panose="020B0604020202020204" pitchFamily="34" charset="0"/>
              </a:rPr>
              <a:t>ALL </a:t>
            </a:r>
            <a:r>
              <a:rPr lang="en-ZA" sz="1500" dirty="0">
                <a:latin typeface="Arial" panose="020B0604020202020204" pitchFamily="34" charset="0"/>
                <a:cs typeface="Arial" panose="020B0604020202020204" pitchFamily="34" charset="0"/>
              </a:rPr>
              <a:t>relevant factors </a:t>
            </a:r>
            <a:r>
              <a:rPr lang="en-ZA" sz="1500" dirty="0" smtClean="0">
                <a:latin typeface="Arial" panose="020B0604020202020204" pitchFamily="34" charset="0"/>
                <a:cs typeface="Arial" panose="020B0604020202020204" pitchFamily="34" charset="0"/>
              </a:rPr>
              <a:t>must be taken </a:t>
            </a:r>
            <a:r>
              <a:rPr lang="en-ZA" sz="1500" dirty="0">
                <a:latin typeface="Arial" panose="020B0604020202020204" pitchFamily="34" charset="0"/>
                <a:cs typeface="Arial" panose="020B0604020202020204" pitchFamily="34" charset="0"/>
              </a:rPr>
              <a:t>into </a:t>
            </a:r>
            <a:r>
              <a:rPr lang="en-ZA" sz="1500" dirty="0" smtClean="0">
                <a:latin typeface="Arial" panose="020B0604020202020204" pitchFamily="34" charset="0"/>
                <a:cs typeface="Arial" panose="020B0604020202020204" pitchFamily="34" charset="0"/>
              </a:rPr>
              <a:t>account and then gives 4 express factors to be considered: </a:t>
            </a:r>
            <a:endParaRPr lang="en-GB" sz="1500" dirty="0">
              <a:latin typeface="Arial" panose="020B0604020202020204" pitchFamily="34" charset="0"/>
              <a:cs typeface="Arial" panose="020B0604020202020204" pitchFamily="34" charset="0"/>
            </a:endParaRPr>
          </a:p>
          <a:p>
            <a:pPr marL="450850" lvl="1" indent="-180975"/>
            <a:r>
              <a:rPr lang="en-ZA" sz="1500" dirty="0" smtClean="0">
                <a:latin typeface="Arial" panose="020B0604020202020204" pitchFamily="34" charset="0"/>
                <a:cs typeface="Arial" panose="020B0604020202020204" pitchFamily="34" charset="0"/>
              </a:rPr>
              <a:t>the </a:t>
            </a:r>
            <a:r>
              <a:rPr lang="en-ZA" sz="1500" dirty="0">
                <a:latin typeface="Arial" panose="020B0604020202020204" pitchFamily="34" charset="0"/>
                <a:cs typeface="Arial" panose="020B0604020202020204" pitchFamily="34" charset="0"/>
              </a:rPr>
              <a:t>nature of the work in </a:t>
            </a:r>
            <a:r>
              <a:rPr lang="en-ZA" sz="1500" dirty="0" smtClean="0">
                <a:latin typeface="Arial" panose="020B0604020202020204" pitchFamily="34" charset="0"/>
                <a:cs typeface="Arial" panose="020B0604020202020204" pitchFamily="34" charset="0"/>
              </a:rPr>
              <a:t>question – book, artwork, open source programming?</a:t>
            </a:r>
          </a:p>
          <a:p>
            <a:pPr marL="450850" lvl="1" indent="-180975"/>
            <a:r>
              <a:rPr lang="en-ZA" sz="1500" dirty="0" smtClean="0">
                <a:latin typeface="Arial" panose="020B0604020202020204" pitchFamily="34" charset="0"/>
                <a:cs typeface="Arial" panose="020B0604020202020204" pitchFamily="34" charset="0"/>
              </a:rPr>
              <a:t>how much of the work is affected? The most important part? All of it? 1 page from a 1000 page book?</a:t>
            </a:r>
          </a:p>
          <a:p>
            <a:pPr marL="450850" lvl="1" indent="-180975"/>
            <a:r>
              <a:rPr lang="en-ZA" sz="1500" dirty="0" smtClean="0">
                <a:latin typeface="Arial" panose="020B0604020202020204" pitchFamily="34" charset="0"/>
                <a:cs typeface="Arial" panose="020B0604020202020204" pitchFamily="34" charset="0"/>
              </a:rPr>
              <a:t>the </a:t>
            </a:r>
            <a:r>
              <a:rPr lang="en-ZA" sz="1500" dirty="0">
                <a:latin typeface="Arial" panose="020B0604020202020204" pitchFamily="34" charset="0"/>
                <a:cs typeface="Arial" panose="020B0604020202020204" pitchFamily="34" charset="0"/>
              </a:rPr>
              <a:t>purpose and character of the use, including </a:t>
            </a:r>
            <a:r>
              <a:rPr lang="en-ZA" sz="1500" dirty="0" smtClean="0">
                <a:latin typeface="Arial" panose="020B0604020202020204" pitchFamily="34" charset="0"/>
                <a:cs typeface="Arial" panose="020B0604020202020204" pitchFamily="34" charset="0"/>
              </a:rPr>
              <a:t>whether the purpose is different (e.g. a review of a book or song)</a:t>
            </a:r>
            <a:r>
              <a:rPr lang="en-GB" sz="1500" dirty="0" smtClean="0">
                <a:latin typeface="Arial" panose="020B0604020202020204" pitchFamily="34" charset="0"/>
                <a:cs typeface="Arial" panose="020B0604020202020204" pitchFamily="34" charset="0"/>
              </a:rPr>
              <a:t>; is it </a:t>
            </a:r>
            <a:r>
              <a:rPr lang="en-ZA" sz="1500" dirty="0" smtClean="0">
                <a:latin typeface="Arial" panose="020B0604020202020204" pitchFamily="34" charset="0"/>
                <a:cs typeface="Arial" panose="020B0604020202020204" pitchFamily="34" charset="0"/>
              </a:rPr>
              <a:t>commercial? Is it non-profit </a:t>
            </a:r>
            <a:r>
              <a:rPr lang="en-ZA" sz="1500" dirty="0">
                <a:latin typeface="Arial" panose="020B0604020202020204" pitchFamily="34" charset="0"/>
                <a:cs typeface="Arial" panose="020B0604020202020204" pitchFamily="34" charset="0"/>
              </a:rPr>
              <a:t>research, library or </a:t>
            </a:r>
            <a:r>
              <a:rPr lang="en-GB" sz="1500" dirty="0">
                <a:latin typeface="Arial" panose="020B0604020202020204" pitchFamily="34" charset="0"/>
                <a:cs typeface="Arial" panose="020B0604020202020204" pitchFamily="34" charset="0"/>
              </a:rPr>
              <a:t>educational </a:t>
            </a:r>
            <a:r>
              <a:rPr lang="en-GB" sz="1500" dirty="0" smtClean="0">
                <a:latin typeface="Arial" panose="020B0604020202020204" pitchFamily="34" charset="0"/>
                <a:cs typeface="Arial" panose="020B0604020202020204" pitchFamily="34" charset="0"/>
              </a:rPr>
              <a:t>purposes?;</a:t>
            </a:r>
          </a:p>
          <a:p>
            <a:pPr marL="450850" lvl="1" indent="-180975"/>
            <a:r>
              <a:rPr lang="en-ZA" sz="1500" dirty="0" smtClean="0">
                <a:latin typeface="Arial" panose="020B0604020202020204" pitchFamily="34" charset="0"/>
                <a:cs typeface="Arial" panose="020B0604020202020204" pitchFamily="34" charset="0"/>
              </a:rPr>
              <a:t>the </a:t>
            </a:r>
            <a:r>
              <a:rPr lang="en-ZA" sz="1500" dirty="0">
                <a:latin typeface="Arial" panose="020B0604020202020204" pitchFamily="34" charset="0"/>
                <a:cs typeface="Arial" panose="020B0604020202020204" pitchFamily="34" charset="0"/>
              </a:rPr>
              <a:t>substitution effect of the act upon the potential market for the work </a:t>
            </a:r>
            <a:r>
              <a:rPr lang="en-GB" sz="1500" dirty="0">
                <a:latin typeface="Arial" panose="020B0604020202020204" pitchFamily="34" charset="0"/>
                <a:cs typeface="Arial" panose="020B0604020202020204" pitchFamily="34" charset="0"/>
              </a:rPr>
              <a:t>in </a:t>
            </a:r>
            <a:r>
              <a:rPr lang="en-GB" sz="1500" dirty="0" smtClean="0">
                <a:latin typeface="Arial" panose="020B0604020202020204" pitchFamily="34" charset="0"/>
                <a:cs typeface="Arial" panose="020B0604020202020204" pitchFamily="34" charset="0"/>
              </a:rPr>
              <a:t>question: Would the use stop users from purchasing lawful copies of the original work or derivatives of the work? </a:t>
            </a:r>
          </a:p>
          <a:p>
            <a:pPr algn="just"/>
            <a:r>
              <a:rPr lang="en-US" sz="1500" dirty="0" smtClean="0">
                <a:latin typeface="Arial" panose="020B0604020202020204" pitchFamily="34" charset="0"/>
                <a:cs typeface="Arial" panose="020B0604020202020204" pitchFamily="34" charset="0"/>
              </a:rPr>
              <a:t>Section 12B:</a:t>
            </a:r>
          </a:p>
          <a:p>
            <a:pPr marL="450850" lvl="1" indent="-180975" algn="just"/>
            <a:r>
              <a:rPr lang="en-ZA" sz="1500" dirty="0" smtClean="0">
                <a:latin typeface="Arial" panose="020B0604020202020204" pitchFamily="34" charset="0"/>
                <a:cs typeface="Arial" panose="020B0604020202020204" pitchFamily="34" charset="0"/>
              </a:rPr>
              <a:t>Extent of use may not </a:t>
            </a:r>
            <a:r>
              <a:rPr lang="en-ZA" sz="1500" dirty="0">
                <a:latin typeface="Arial" panose="020B0604020202020204" pitchFamily="34" charset="0"/>
                <a:cs typeface="Arial" panose="020B0604020202020204" pitchFamily="34" charset="0"/>
              </a:rPr>
              <a:t>exceed the </a:t>
            </a:r>
            <a:r>
              <a:rPr lang="en-ZA" sz="1500" dirty="0" smtClean="0">
                <a:latin typeface="Arial" panose="020B0604020202020204" pitchFamily="34" charset="0"/>
                <a:cs typeface="Arial" panose="020B0604020202020204" pitchFamily="34" charset="0"/>
              </a:rPr>
              <a:t>what is reasonably justified </a:t>
            </a:r>
            <a:r>
              <a:rPr lang="en-ZA" sz="1500" dirty="0">
                <a:latin typeface="Arial" panose="020B0604020202020204" pitchFamily="34" charset="0"/>
                <a:cs typeface="Arial" panose="020B0604020202020204" pitchFamily="34" charset="0"/>
              </a:rPr>
              <a:t>by the </a:t>
            </a:r>
            <a:r>
              <a:rPr lang="en-ZA" sz="1500" dirty="0" smtClean="0">
                <a:latin typeface="Arial" panose="020B0604020202020204" pitchFamily="34" charset="0"/>
                <a:cs typeface="Arial" panose="020B0604020202020204" pitchFamily="34" charset="0"/>
              </a:rPr>
              <a:t>purpose (quotations, current events)</a:t>
            </a:r>
          </a:p>
          <a:p>
            <a:pPr marL="450850" lvl="1" indent="-180975" algn="just"/>
            <a:r>
              <a:rPr lang="en-ZA" sz="1500" dirty="0" smtClean="0">
                <a:latin typeface="Arial" panose="020B0604020202020204" pitchFamily="34" charset="0"/>
                <a:cs typeface="Arial" panose="020B0604020202020204" pitchFamily="34" charset="0"/>
              </a:rPr>
              <a:t>Must be compatible </a:t>
            </a:r>
            <a:r>
              <a:rPr lang="en-ZA" sz="1500" dirty="0">
                <a:latin typeface="Arial" panose="020B0604020202020204" pitchFamily="34" charset="0"/>
                <a:cs typeface="Arial" panose="020B0604020202020204" pitchFamily="34" charset="0"/>
              </a:rPr>
              <a:t>with </a:t>
            </a:r>
            <a:r>
              <a:rPr lang="en-ZA" sz="1500" dirty="0" smtClean="0">
                <a:latin typeface="Arial" panose="020B0604020202020204" pitchFamily="34" charset="0"/>
                <a:cs typeface="Arial" panose="020B0604020202020204" pitchFamily="34" charset="0"/>
              </a:rPr>
              <a:t>fair practice (quotations, personal copies);</a:t>
            </a:r>
          </a:p>
          <a:p>
            <a:pPr marL="450850" lvl="1" indent="-180975" algn="just"/>
            <a:r>
              <a:rPr lang="en-ZA" sz="1500" dirty="0" smtClean="0">
                <a:latin typeface="Arial" panose="020B0604020202020204" pitchFamily="34" charset="0"/>
                <a:cs typeface="Arial" panose="020B0604020202020204" pitchFamily="34" charset="0"/>
              </a:rPr>
              <a:t>Must be for non commercial purposes (translations and personal copies); and</a:t>
            </a:r>
          </a:p>
          <a:p>
            <a:pPr marL="450850" lvl="1" indent="-180975" algn="just"/>
            <a:r>
              <a:rPr lang="en-ZA" sz="1500" dirty="0" smtClean="0">
                <a:latin typeface="Arial" panose="020B0604020202020204" pitchFamily="34" charset="0"/>
                <a:cs typeface="Arial" panose="020B0604020202020204" pitchFamily="34" charset="0"/>
              </a:rPr>
              <a:t>Limited to specific uses (translations).</a:t>
            </a:r>
          </a:p>
          <a:p>
            <a:pPr marL="0" indent="-187325" algn="just"/>
            <a:r>
              <a:rPr lang="en-ZA" sz="1500" dirty="0" smtClean="0">
                <a:latin typeface="Arial" panose="020B0604020202020204" pitchFamily="34" charset="0"/>
                <a:cs typeface="Arial" panose="020B0604020202020204" pitchFamily="34" charset="0"/>
              </a:rPr>
              <a:t>Section 12C</a:t>
            </a:r>
            <a:r>
              <a:rPr lang="en-ZA" sz="1500" dirty="0">
                <a:latin typeface="Arial" panose="020B0604020202020204" pitchFamily="34" charset="0"/>
                <a:cs typeface="Arial" panose="020B0604020202020204" pitchFamily="34" charset="0"/>
              </a:rPr>
              <a:t>: transient </a:t>
            </a:r>
            <a:r>
              <a:rPr lang="en-ZA" sz="1500" dirty="0" smtClean="0">
                <a:latin typeface="Arial" panose="020B0604020202020204" pitchFamily="34" charset="0"/>
                <a:cs typeface="Arial" panose="020B0604020202020204" pitchFamily="34" charset="0"/>
              </a:rPr>
              <a:t>/ incidental </a:t>
            </a:r>
            <a:r>
              <a:rPr lang="en-ZA" sz="1500" dirty="0">
                <a:latin typeface="Arial" panose="020B0604020202020204" pitchFamily="34" charset="0"/>
                <a:cs typeface="Arial" panose="020B0604020202020204" pitchFamily="34" charset="0"/>
              </a:rPr>
              <a:t>copies </a:t>
            </a:r>
            <a:r>
              <a:rPr lang="en-ZA" sz="1500" dirty="0" smtClean="0">
                <a:latin typeface="Arial" panose="020B0604020202020204" pitchFamily="34" charset="0"/>
                <a:cs typeface="Arial" panose="020B0604020202020204" pitchFamily="34" charset="0"/>
              </a:rPr>
              <a:t>/ adaptations and reformatting</a:t>
            </a:r>
          </a:p>
          <a:p>
            <a:pPr marL="457200" lvl="1" indent="-187325" algn="just"/>
            <a:r>
              <a:rPr lang="en-ZA" sz="1500" dirty="0" smtClean="0">
                <a:latin typeface="Arial" panose="020B0604020202020204" pitchFamily="34" charset="0"/>
                <a:cs typeface="Arial" panose="020B0604020202020204" pitchFamily="34" charset="0"/>
              </a:rPr>
              <a:t>Must be an integral </a:t>
            </a:r>
            <a:r>
              <a:rPr lang="en-ZA" sz="1500" dirty="0">
                <a:latin typeface="Arial" panose="020B0604020202020204" pitchFamily="34" charset="0"/>
                <a:cs typeface="Arial" panose="020B0604020202020204" pitchFamily="34" charset="0"/>
              </a:rPr>
              <a:t>and essential part of a technical </a:t>
            </a:r>
            <a:r>
              <a:rPr lang="en-ZA" sz="1500" dirty="0" smtClean="0">
                <a:latin typeface="Arial" panose="020B0604020202020204" pitchFamily="34" charset="0"/>
                <a:cs typeface="Arial" panose="020B0604020202020204" pitchFamily="34" charset="0"/>
              </a:rPr>
              <a:t>process</a:t>
            </a:r>
          </a:p>
          <a:p>
            <a:pPr marL="457200" lvl="1" indent="-187325" algn="just"/>
            <a:r>
              <a:rPr lang="en-ZA" sz="1500" dirty="0" smtClean="0">
                <a:latin typeface="Arial" panose="020B0604020202020204" pitchFamily="34" charset="0"/>
                <a:cs typeface="Arial" panose="020B0604020202020204" pitchFamily="34" charset="0"/>
              </a:rPr>
              <a:t>The purpose of making copies is limited to specific instances</a:t>
            </a:r>
          </a:p>
          <a:p>
            <a:pPr marL="457200" lvl="1" indent="-187325" algn="just"/>
            <a:r>
              <a:rPr lang="en-ZA" sz="1500" dirty="0" smtClean="0">
                <a:latin typeface="Arial" panose="020B0604020202020204" pitchFamily="34" charset="0"/>
                <a:cs typeface="Arial" panose="020B0604020202020204" pitchFamily="34" charset="0"/>
              </a:rPr>
              <a:t>The copying / adaptation may not have commercial significance.</a:t>
            </a:r>
          </a:p>
        </p:txBody>
      </p:sp>
      <p:sp>
        <p:nvSpPr>
          <p:cNvPr id="4" name="Slide Number Placeholder 3"/>
          <p:cNvSpPr>
            <a:spLocks noGrp="1"/>
          </p:cNvSpPr>
          <p:nvPr>
            <p:ph type="sldNum" sz="quarter" idx="12"/>
          </p:nvPr>
        </p:nvSpPr>
        <p:spPr/>
        <p:txBody>
          <a:bodyPr/>
          <a:lstStyle/>
          <a:p>
            <a:fld id="{D1B91D83-34EB-A744-81D0-D8E8519C4AE3}" type="slidenum">
              <a:rPr lang="en-US" smtClean="0"/>
              <a:t>8</a:t>
            </a:fld>
            <a:endParaRPr lang="en-US" dirty="0"/>
          </a:p>
        </p:txBody>
      </p:sp>
    </p:spTree>
    <p:extLst>
      <p:ext uri="{BB962C8B-B14F-4D97-AF65-F5344CB8AC3E}">
        <p14:creationId xmlns:p14="http://schemas.microsoft.com/office/powerpoint/2010/main" val="48612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467" y="138115"/>
            <a:ext cx="8543925" cy="638173"/>
          </a:xfrm>
        </p:spPr>
        <p:txBody>
          <a:bodyPr>
            <a:normAutofit fontScale="90000"/>
          </a:bodyPr>
          <a:lstStyle/>
          <a:p>
            <a:r>
              <a:rPr lang="en-ZA" sz="2400" b="1" dirty="0" smtClean="0">
                <a:latin typeface="Arial" panose="020B0604020202020204" pitchFamily="34" charset="0"/>
                <a:cs typeface="Arial" panose="020B0604020202020204" pitchFamily="34" charset="0"/>
              </a:rPr>
              <a:t>Constitutionality – </a:t>
            </a:r>
            <a:r>
              <a:rPr lang="en-ZA" sz="2400" b="1" dirty="0">
                <a:latin typeface="Arial" panose="020B0604020202020204" pitchFamily="34" charset="0"/>
                <a:cs typeface="Arial" panose="020B0604020202020204" pitchFamily="34" charset="0"/>
              </a:rPr>
              <a:t>exceptions and arbitrary </a:t>
            </a:r>
            <a:r>
              <a:rPr lang="en-ZA" sz="2400" b="1" dirty="0" smtClean="0">
                <a:latin typeface="Arial" panose="020B0604020202020204" pitchFamily="34" charset="0"/>
                <a:cs typeface="Arial" panose="020B0604020202020204" pitchFamily="34" charset="0"/>
              </a:rPr>
              <a:t>deprivation (5)</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26467" y="643944"/>
            <a:ext cx="9389032" cy="6214056"/>
          </a:xfrm>
        </p:spPr>
        <p:txBody>
          <a:bodyPr>
            <a:noAutofit/>
          </a:bodyPr>
          <a:lstStyle/>
          <a:p>
            <a:pPr marL="0" indent="0" algn="just">
              <a:buNone/>
            </a:pPr>
            <a:r>
              <a:rPr lang="en-ZA" sz="1400" b="1" dirty="0" smtClean="0">
                <a:latin typeface="Arial" panose="020B0604020202020204" pitchFamily="34" charset="0"/>
                <a:cs typeface="Arial" panose="020B0604020202020204" pitchFamily="34" charset="0"/>
              </a:rPr>
              <a:t>Extent </a:t>
            </a:r>
            <a:r>
              <a:rPr lang="en-ZA" sz="1400" b="1" dirty="0">
                <a:latin typeface="Arial" panose="020B0604020202020204" pitchFamily="34" charset="0"/>
                <a:cs typeface="Arial" panose="020B0604020202020204" pitchFamily="34" charset="0"/>
              </a:rPr>
              <a:t>of the </a:t>
            </a:r>
            <a:r>
              <a:rPr lang="en-ZA" sz="1400" b="1" dirty="0" smtClean="0">
                <a:latin typeface="Arial" panose="020B0604020202020204" pitchFamily="34" charset="0"/>
                <a:cs typeface="Arial" panose="020B0604020202020204" pitchFamily="34" charset="0"/>
              </a:rPr>
              <a:t>deprivation (continued):</a:t>
            </a:r>
          </a:p>
          <a:p>
            <a:pPr marL="0" indent="0" algn="just">
              <a:buNone/>
            </a:pPr>
            <a:r>
              <a:rPr lang="en-ZA" sz="1400" dirty="0" smtClean="0">
                <a:latin typeface="Arial" panose="020B0604020202020204" pitchFamily="34" charset="0"/>
                <a:cs typeface="Arial" panose="020B0604020202020204" pitchFamily="34" charset="0"/>
              </a:rPr>
              <a:t>The exceptions and limitations are all within defined parameters:</a:t>
            </a:r>
          </a:p>
          <a:p>
            <a:pPr marL="0" indent="-187325" algn="just"/>
            <a:r>
              <a:rPr lang="en-ZA" sz="1400" dirty="0" smtClean="0">
                <a:latin typeface="Arial" panose="020B0604020202020204" pitchFamily="34" charset="0"/>
                <a:cs typeface="Arial" panose="020B0604020202020204" pitchFamily="34" charset="0"/>
              </a:rPr>
              <a:t>Section 12D: Educational </a:t>
            </a:r>
            <a:r>
              <a:rPr lang="en-ZA" sz="1400" dirty="0">
                <a:latin typeface="Arial" panose="020B0604020202020204" pitchFamily="34" charset="0"/>
                <a:cs typeface="Arial" panose="020B0604020202020204" pitchFamily="34" charset="0"/>
              </a:rPr>
              <a:t>and academic activities</a:t>
            </a:r>
            <a:endParaRPr lang="en-ZA" sz="1400" dirty="0" smtClean="0">
              <a:latin typeface="Arial" panose="020B0604020202020204" pitchFamily="34" charset="0"/>
              <a:cs typeface="Arial" panose="020B0604020202020204" pitchFamily="34" charset="0"/>
            </a:endParaRPr>
          </a:p>
          <a:p>
            <a:pPr marL="450850" lvl="1" indent="-180975" algn="just"/>
            <a:r>
              <a:rPr lang="en-US" sz="1400" dirty="0" smtClean="0">
                <a:latin typeface="Arial" panose="020B0604020202020204" pitchFamily="34" charset="0"/>
                <a:cs typeface="Arial" panose="020B0604020202020204" pitchFamily="34" charset="0"/>
              </a:rPr>
              <a:t>(3) May </a:t>
            </a:r>
            <a:r>
              <a:rPr lang="en-US" sz="1400" b="1" u="sng" dirty="0" smtClean="0">
                <a:latin typeface="Arial" panose="020B0604020202020204" pitchFamily="34" charset="0"/>
                <a:cs typeface="Arial" panose="020B0604020202020204" pitchFamily="34" charset="0"/>
              </a:rPr>
              <a:t>NOT</a:t>
            </a:r>
            <a:r>
              <a:rPr lang="en-US" sz="1400" dirty="0" smtClean="0">
                <a:latin typeface="Arial" panose="020B0604020202020204" pitchFamily="34" charset="0"/>
                <a:cs typeface="Arial" panose="020B0604020202020204" pitchFamily="34" charset="0"/>
              </a:rPr>
              <a:t> use the whole or substantially the whole of the work, unless a license to do so was obtained or the circumstances in (4) are present (out of print, cannot find the owner, not reasonably available in RSA)</a:t>
            </a:r>
          </a:p>
          <a:p>
            <a:pPr marL="450850" lvl="1" indent="-180975" algn="just"/>
            <a:r>
              <a:rPr lang="en-US" sz="1400" dirty="0" smtClean="0">
                <a:latin typeface="Arial" panose="020B0604020202020204" pitchFamily="34" charset="0"/>
                <a:cs typeface="Arial" panose="020B0604020202020204" pitchFamily="34" charset="0"/>
              </a:rPr>
              <a:t>(5) – not for commercial purposes</a:t>
            </a:r>
          </a:p>
          <a:p>
            <a:pPr marL="450850" lvl="1" indent="-180975" algn="just"/>
            <a:r>
              <a:rPr lang="en-US" sz="1400" dirty="0" smtClean="0">
                <a:latin typeface="Arial" panose="020B0604020202020204" pitchFamily="34" charset="0"/>
                <a:cs typeface="Arial" panose="020B0604020202020204" pitchFamily="34" charset="0"/>
              </a:rPr>
              <a:t>Moral rights must be protected (thus no plagiarism allowed)</a:t>
            </a:r>
          </a:p>
          <a:p>
            <a:pPr marL="450850" lvl="1" indent="-180975" algn="just"/>
            <a:r>
              <a:rPr lang="en-US" sz="1400" dirty="0" smtClean="0">
                <a:latin typeface="Arial" panose="020B0604020202020204" pitchFamily="34" charset="0"/>
                <a:cs typeface="Arial" panose="020B0604020202020204" pitchFamily="34" charset="0"/>
              </a:rPr>
              <a:t>Use may not </a:t>
            </a:r>
            <a:r>
              <a:rPr lang="en-ZA" sz="1400" dirty="0">
                <a:latin typeface="Arial" panose="020B0604020202020204" pitchFamily="34" charset="0"/>
                <a:cs typeface="Arial" panose="020B0604020202020204" pitchFamily="34" charset="0"/>
              </a:rPr>
              <a:t>exceed the extent justified by the purpose and </a:t>
            </a:r>
            <a:r>
              <a:rPr lang="en-ZA" sz="1400" dirty="0" smtClean="0">
                <a:latin typeface="Arial" panose="020B0604020202020204" pitchFamily="34" charset="0"/>
                <a:cs typeface="Arial" panose="020B0604020202020204" pitchFamily="34" charset="0"/>
              </a:rPr>
              <a:t>must be </a:t>
            </a:r>
            <a:r>
              <a:rPr lang="en-ZA" sz="1400" dirty="0">
                <a:latin typeface="Arial" panose="020B0604020202020204" pitchFamily="34" charset="0"/>
                <a:cs typeface="Arial" panose="020B0604020202020204" pitchFamily="34" charset="0"/>
              </a:rPr>
              <a:t>compatible with </a:t>
            </a:r>
            <a:r>
              <a:rPr lang="en-ZA" sz="1400" dirty="0" smtClean="0">
                <a:latin typeface="Arial" panose="020B0604020202020204" pitchFamily="34" charset="0"/>
                <a:cs typeface="Arial" panose="020B0604020202020204" pitchFamily="34" charset="0"/>
              </a:rPr>
              <a:t>fair practice</a:t>
            </a:r>
          </a:p>
          <a:p>
            <a:pPr marL="0" indent="-187325" algn="just"/>
            <a:r>
              <a:rPr lang="en-ZA" sz="1400" dirty="0" smtClean="0">
                <a:latin typeface="Arial" panose="020B0604020202020204" pitchFamily="34" charset="0"/>
                <a:cs typeface="Arial" panose="020B0604020202020204" pitchFamily="34" charset="0"/>
              </a:rPr>
              <a:t>Section 19B: Computer programmes</a:t>
            </a:r>
          </a:p>
          <a:p>
            <a:pPr marL="457200" lvl="1" indent="-187325" algn="just"/>
            <a:r>
              <a:rPr lang="en-ZA" sz="1400" dirty="0" smtClean="0">
                <a:latin typeface="Arial" panose="020B0604020202020204" pitchFamily="34" charset="0"/>
                <a:cs typeface="Arial" panose="020B0604020202020204" pitchFamily="34" charset="0"/>
              </a:rPr>
              <a:t>Limited to very specific actions that are spelled out, as well as specific exclusions</a:t>
            </a:r>
          </a:p>
          <a:p>
            <a:pPr marL="0" indent="-187325" algn="just"/>
            <a:r>
              <a:rPr lang="en-ZA" sz="1400" dirty="0" smtClean="0">
                <a:latin typeface="Arial" panose="020B0604020202020204" pitchFamily="34" charset="0"/>
                <a:cs typeface="Arial" panose="020B0604020202020204" pitchFamily="34" charset="0"/>
              </a:rPr>
              <a:t>Section 19C</a:t>
            </a:r>
            <a:r>
              <a:rPr lang="en-ZA" sz="1400" dirty="0">
                <a:latin typeface="Arial" panose="020B0604020202020204" pitchFamily="34" charset="0"/>
                <a:cs typeface="Arial" panose="020B0604020202020204" pitchFamily="34" charset="0"/>
              </a:rPr>
              <a:t>: libraries, archives, museums and </a:t>
            </a:r>
            <a:r>
              <a:rPr lang="en-ZA" sz="1400" dirty="0" smtClean="0">
                <a:latin typeface="Arial" panose="020B0604020202020204" pitchFamily="34" charset="0"/>
                <a:cs typeface="Arial" panose="020B0604020202020204" pitchFamily="34" charset="0"/>
              </a:rPr>
              <a:t>galleries</a:t>
            </a:r>
          </a:p>
          <a:p>
            <a:pPr marL="457200" lvl="1" indent="-187325" algn="just"/>
            <a:r>
              <a:rPr lang="en-ZA" sz="1400" dirty="0" smtClean="0">
                <a:latin typeface="Arial" panose="020B0604020202020204" pitchFamily="34" charset="0"/>
                <a:cs typeface="Arial" panose="020B0604020202020204" pitchFamily="34" charset="0"/>
              </a:rPr>
              <a:t>Must be appropriate to its activities (purpose must be aligned with its functions) – including preservation, public exhibitions that are non-profit, and completing an incomplete collection when they cannot find the owner / publisher</a:t>
            </a:r>
          </a:p>
          <a:p>
            <a:pPr marL="457200" lvl="1" indent="-187325" algn="just"/>
            <a:r>
              <a:rPr lang="en-ZA" sz="1400" dirty="0" smtClean="0">
                <a:latin typeface="Arial" panose="020B0604020202020204" pitchFamily="34" charset="0"/>
                <a:cs typeface="Arial" panose="020B0604020202020204" pitchFamily="34" charset="0"/>
              </a:rPr>
              <a:t>May not be for commercial purposes</a:t>
            </a:r>
          </a:p>
          <a:p>
            <a:pPr marL="457200" lvl="1" indent="-187325" algn="just"/>
            <a:r>
              <a:rPr lang="en-ZA" sz="1400" dirty="0" smtClean="0">
                <a:latin typeface="Arial" panose="020B0604020202020204" pitchFamily="34" charset="0"/>
                <a:cs typeface="Arial" panose="020B0604020202020204" pitchFamily="34" charset="0"/>
              </a:rPr>
              <a:t>Digital access: must be temporary and institution must have lawful access to the work</a:t>
            </a:r>
          </a:p>
          <a:p>
            <a:pPr marL="457200" lvl="1" indent="-187325" algn="just"/>
            <a:r>
              <a:rPr lang="en-ZA" sz="1400" dirty="0" smtClean="0">
                <a:latin typeface="Arial" panose="020B0604020202020204" pitchFamily="34" charset="0"/>
                <a:cs typeface="Arial" panose="020B0604020202020204" pitchFamily="34" charset="0"/>
              </a:rPr>
              <a:t>May allow access to the whole of a work for educational purposes over a secure network, but may not allow a copy to be made for commercial purposes</a:t>
            </a:r>
          </a:p>
          <a:p>
            <a:pPr marL="457200" lvl="1" indent="-187325" algn="just"/>
            <a:r>
              <a:rPr lang="en-ZA" sz="1400" dirty="0" smtClean="0">
                <a:latin typeface="Arial" panose="020B0604020202020204" pitchFamily="34" charset="0"/>
                <a:cs typeface="Arial" panose="020B0604020202020204" pitchFamily="34" charset="0"/>
              </a:rPr>
              <a:t>Must alert users of digital work of the requirements of the Act</a:t>
            </a:r>
          </a:p>
          <a:p>
            <a:pPr marL="0" indent="-187325" algn="just"/>
            <a:r>
              <a:rPr lang="en-ZA" sz="1400" dirty="0" smtClean="0">
                <a:latin typeface="Arial" panose="020B0604020202020204" pitchFamily="34" charset="0"/>
                <a:cs typeface="Arial" panose="020B0604020202020204" pitchFamily="34" charset="0"/>
              </a:rPr>
              <a:t>Section 19D: Persons with a disability</a:t>
            </a:r>
          </a:p>
          <a:p>
            <a:pPr marL="457200" lvl="1" indent="-187325" algn="just"/>
            <a:r>
              <a:rPr lang="en-ZA" sz="1400" dirty="0" smtClean="0">
                <a:latin typeface="Arial" panose="020B0604020202020204" pitchFamily="34" charset="0"/>
                <a:cs typeface="Arial" panose="020B0604020202020204" pitchFamily="34" charset="0"/>
              </a:rPr>
              <a:t>Non commercial</a:t>
            </a:r>
          </a:p>
          <a:p>
            <a:pPr marL="457200" lvl="1" indent="-187325" algn="just"/>
            <a:r>
              <a:rPr lang="en-ZA" sz="1400" dirty="0" smtClean="0">
                <a:latin typeface="Arial" panose="020B0604020202020204" pitchFamily="34" charset="0"/>
                <a:cs typeface="Arial" panose="020B0604020202020204" pitchFamily="34" charset="0"/>
              </a:rPr>
              <a:t>Must already have lawful access to the work</a:t>
            </a:r>
          </a:p>
          <a:p>
            <a:pPr marL="457200" lvl="1" indent="-187325" algn="just"/>
            <a:r>
              <a:rPr lang="en-ZA" sz="1400" dirty="0" smtClean="0">
                <a:latin typeface="Arial" panose="020B0604020202020204" pitchFamily="34" charset="0"/>
                <a:cs typeface="Arial" panose="020B0604020202020204" pitchFamily="34" charset="0"/>
              </a:rPr>
              <a:t>Respect integrity of the work</a:t>
            </a:r>
          </a:p>
          <a:p>
            <a:pPr marL="457200" lvl="1" indent="-187325" algn="just"/>
            <a:r>
              <a:rPr lang="en-ZA" sz="1400" dirty="0" smtClean="0">
                <a:latin typeface="Arial" panose="020B0604020202020204" pitchFamily="34" charset="0"/>
                <a:cs typeface="Arial" panose="020B0604020202020204" pitchFamily="34" charset="0"/>
              </a:rPr>
              <a:t>Only for use by persons with a disability</a:t>
            </a:r>
          </a:p>
          <a:p>
            <a:pPr marL="457200" lvl="1" indent="-187325" algn="just"/>
            <a:endParaRPr lang="en-ZA" sz="1400" dirty="0" smtClean="0">
              <a:latin typeface="Arial" panose="020B0604020202020204" pitchFamily="34" charset="0"/>
              <a:cs typeface="Arial" panose="020B0604020202020204" pitchFamily="34" charset="0"/>
            </a:endParaRPr>
          </a:p>
          <a:p>
            <a:pPr marL="457200" lvl="1" indent="-187325" algn="just"/>
            <a:endParaRPr lang="en-ZA" sz="1400" dirty="0" smtClean="0">
              <a:latin typeface="Arial" panose="020B0604020202020204" pitchFamily="34" charset="0"/>
              <a:cs typeface="Arial" panose="020B0604020202020204" pitchFamily="34" charset="0"/>
            </a:endParaRPr>
          </a:p>
          <a:p>
            <a:pPr marL="457200" lvl="1" indent="-187325" algn="just"/>
            <a:endParaRPr lang="en-ZA" sz="1400" dirty="0" smtClean="0">
              <a:latin typeface="Arial" panose="020B0604020202020204" pitchFamily="34" charset="0"/>
              <a:cs typeface="Arial" panose="020B0604020202020204" pitchFamily="34" charset="0"/>
            </a:endParaRPr>
          </a:p>
          <a:p>
            <a:pPr marL="457200" lvl="1" indent="-187325" algn="just"/>
            <a:endParaRPr lang="en-GB"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endParaRPr lang="en-US" dirty="0" smtClean="0"/>
          </a:p>
          <a:p>
            <a:fld id="{D1B91D83-34EB-A744-81D0-D8E8519C4AE3}" type="slidenum">
              <a:rPr lang="en-US" smtClean="0"/>
              <a:t>9</a:t>
            </a:fld>
            <a:endParaRPr lang="en-US" dirty="0"/>
          </a:p>
        </p:txBody>
      </p:sp>
    </p:spTree>
    <p:extLst>
      <p:ext uri="{BB962C8B-B14F-4D97-AF65-F5344CB8AC3E}">
        <p14:creationId xmlns:p14="http://schemas.microsoft.com/office/powerpoint/2010/main" val="1723668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56965</TotalTime>
  <Words>22672</Words>
  <Application>Microsoft Office PowerPoint</Application>
  <PresentationFormat>A4 Paper (210x297 mm)</PresentationFormat>
  <Paragraphs>1016</Paragraphs>
  <Slides>42</Slides>
  <Notes>39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Calibri</vt:lpstr>
      <vt:lpstr>Calibri Light</vt:lpstr>
      <vt:lpstr>Times New Roman</vt:lpstr>
      <vt:lpstr>Wingdings</vt:lpstr>
      <vt:lpstr>Office Theme</vt:lpstr>
      <vt:lpstr>   </vt:lpstr>
      <vt:lpstr>Role of CLSO and Department – Who advises on what?</vt:lpstr>
      <vt:lpstr>Redrafting of the Bills in 5th Parliament</vt:lpstr>
      <vt:lpstr>Section 79(1) process – NA and Consultations</vt:lpstr>
      <vt:lpstr>Constitutionality – exceptions and arbitrary deprivation (1)</vt:lpstr>
      <vt:lpstr>Constitutionality – exceptions and arbitrary deprivation (2)</vt:lpstr>
      <vt:lpstr>Constitutionality – exceptions and arbitrary deprivation (3)</vt:lpstr>
      <vt:lpstr>Constitutionality – exceptions and arbitrary deprivation (4)</vt:lpstr>
      <vt:lpstr>Constitutionality – exceptions and arbitrary deprivation (5)</vt:lpstr>
      <vt:lpstr>Constitutionality – exceptions and arbitrary deprivation (6)</vt:lpstr>
      <vt:lpstr>Constitutionality – Section 22 (TOP)</vt:lpstr>
      <vt:lpstr>Compliance with international treaties - background</vt:lpstr>
      <vt:lpstr>International Treaty Implications</vt:lpstr>
      <vt:lpstr>Exceptions: Three step test (1)</vt:lpstr>
      <vt:lpstr>Exceptions: Three step test (2)</vt:lpstr>
      <vt:lpstr>Exceptions: Three step test (3) Proposal:  Include the wording of the three step test </vt:lpstr>
      <vt:lpstr>Definitions</vt:lpstr>
      <vt:lpstr>Definitions</vt:lpstr>
      <vt:lpstr>Constitutionality of S5(2) and 21(2)</vt:lpstr>
      <vt:lpstr>Reservation 2: Retrospective application: clauses 5, 7 and 9</vt:lpstr>
      <vt:lpstr>Royalties in clauses 5 (S6A), 7 (7A) and 9 (8A)  – a matter of interpretation of laws</vt:lpstr>
      <vt:lpstr>“Author” in clauses 5 (S6A) and 7 (7A)</vt:lpstr>
      <vt:lpstr>Clause 7 – sections 7B to E</vt:lpstr>
      <vt:lpstr>Fair use and exceptions – hybrid system</vt:lpstr>
      <vt:lpstr>Clause 22 – section 19D: All forms of disability</vt:lpstr>
      <vt:lpstr>Clause 22 – section 19D: All works</vt:lpstr>
      <vt:lpstr>Section 19D: Blind SA v Minister of Trade, Industry and Competition ao </vt:lpstr>
      <vt:lpstr>Section 19D: Changes required because of Blind SA judgment – Copyright AB (1)</vt:lpstr>
      <vt:lpstr>Section 19D: Changes required because of Blind SA judgment – Copyright AB (2)</vt:lpstr>
      <vt:lpstr>Section 19D: Changes required because of Blind SA judgment – Copyright AB (3)</vt:lpstr>
      <vt:lpstr>Section 28P: Changes required because of Blind SA judgment – Copyright AB</vt:lpstr>
      <vt:lpstr>Section 19D and 28P: All proposed changes</vt:lpstr>
      <vt:lpstr>Clause 24, section 21(3)</vt:lpstr>
      <vt:lpstr>Offences – clause 29, section 27 (1)</vt:lpstr>
      <vt:lpstr>Offences – clause 29, section 27 (2)</vt:lpstr>
      <vt:lpstr>Offences – clause 29, section 27 (3)</vt:lpstr>
      <vt:lpstr>Clause 31, Section 28P</vt:lpstr>
      <vt:lpstr>Clause 33, section 29F</vt:lpstr>
      <vt:lpstr>Section 39D – compulsory contract terms &amp; royalty rates and tariffs / delegation of plenary power</vt:lpstr>
      <vt:lpstr>Litigation as a concern</vt:lpstr>
      <vt:lpstr>Bill v USA wording iro fair use</vt:lpstr>
      <vt:lpstr>THE END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Enrico Bazier</cp:lastModifiedBy>
  <cp:revision>512</cp:revision>
  <cp:lastPrinted>2019-01-14T13:21:45Z</cp:lastPrinted>
  <dcterms:created xsi:type="dcterms:W3CDTF">2018-09-19T18:24:14Z</dcterms:created>
  <dcterms:modified xsi:type="dcterms:W3CDTF">2023-04-18T08:45:55Z</dcterms:modified>
</cp:coreProperties>
</file>