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6"/>
  </p:notesMasterIdLst>
  <p:sldIdLst>
    <p:sldId id="481" r:id="rId2"/>
    <p:sldId id="305" r:id="rId3"/>
    <p:sldId id="483" r:id="rId4"/>
    <p:sldId id="482" r:id="rId5"/>
    <p:sldId id="484" r:id="rId6"/>
    <p:sldId id="439" r:id="rId7"/>
    <p:sldId id="485" r:id="rId8"/>
    <p:sldId id="486" r:id="rId9"/>
    <p:sldId id="434" r:id="rId10"/>
    <p:sldId id="458" r:id="rId11"/>
    <p:sldId id="459" r:id="rId12"/>
    <p:sldId id="468" r:id="rId13"/>
    <p:sldId id="443" r:id="rId14"/>
    <p:sldId id="444" r:id="rId15"/>
    <p:sldId id="445" r:id="rId16"/>
    <p:sldId id="446" r:id="rId17"/>
    <p:sldId id="447" r:id="rId18"/>
    <p:sldId id="450" r:id="rId19"/>
    <p:sldId id="469" r:id="rId20"/>
    <p:sldId id="453" r:id="rId21"/>
    <p:sldId id="454" r:id="rId22"/>
    <p:sldId id="464" r:id="rId23"/>
    <p:sldId id="470" r:id="rId24"/>
    <p:sldId id="471" r:id="rId25"/>
    <p:sldId id="472" r:id="rId26"/>
    <p:sldId id="473" r:id="rId27"/>
    <p:sldId id="474" r:id="rId28"/>
    <p:sldId id="475" r:id="rId29"/>
    <p:sldId id="476" r:id="rId30"/>
    <p:sldId id="477" r:id="rId31"/>
    <p:sldId id="478" r:id="rId32"/>
    <p:sldId id="479" r:id="rId33"/>
    <p:sldId id="487" r:id="rId34"/>
    <p:sldId id="401" r:id="rId35"/>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2DDBA"/>
    <a:srgbClr val="A15B27"/>
    <a:srgbClr val="DBDAB2"/>
    <a:srgbClr val="A57440"/>
    <a:srgbClr val="F3B69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788" autoAdjust="0"/>
    <p:restoredTop sz="94650"/>
  </p:normalViewPr>
  <p:slideViewPr>
    <p:cSldViewPr snapToGrid="0" snapToObjects="1">
      <p:cViewPr varScale="1">
        <p:scale>
          <a:sx n="62" d="100"/>
          <a:sy n="62" d="100"/>
        </p:scale>
        <p:origin x="-1152" y="-84"/>
      </p:cViewPr>
      <p:guideLst>
        <p:guide orient="horz" pos="2160"/>
        <p:guide pos="3120"/>
      </p:guideLst>
    </p:cSldViewPr>
  </p:slideViewPr>
  <p:notesTextViewPr>
    <p:cViewPr>
      <p:scale>
        <a:sx n="3" d="2"/>
        <a:sy n="3" d="2"/>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69E5C3-64AD-A140-A862-331754E445C5}" type="doc">
      <dgm:prSet loTypeId="urn:microsoft.com/office/officeart/2005/8/layout/vList3#1" loCatId="list" qsTypeId="urn:microsoft.com/office/officeart/2005/8/quickstyle/simple1" qsCatId="simple" csTypeId="urn:microsoft.com/office/officeart/2005/8/colors/accent1_2" csCatId="accent1" phldr="1"/>
      <dgm:spPr/>
      <dgm:t>
        <a:bodyPr/>
        <a:lstStyle/>
        <a:p>
          <a:endParaRPr lang="en-GB"/>
        </a:p>
      </dgm:t>
    </dgm:pt>
    <dgm:pt modelId="{E5D0E33B-64C3-E84D-8A74-87E2E91A2C2A}">
      <dgm:prSet phldrT="[Text]"/>
      <dgm:spPr>
        <a:solidFill>
          <a:srgbClr val="A15B27"/>
        </a:solidFill>
      </dgm:spPr>
      <dgm:t>
        <a:bodyPr/>
        <a:lstStyle/>
        <a:p>
          <a:r>
            <a:rPr lang="en-GB" dirty="0">
              <a:latin typeface="Arial" panose="020B0604020202020204" pitchFamily="34" charset="0"/>
              <a:cs typeface="Arial" panose="020B0604020202020204" pitchFamily="34" charset="0"/>
            </a:rPr>
            <a:t>Inclusive and Participatory</a:t>
          </a:r>
        </a:p>
      </dgm:t>
    </dgm:pt>
    <dgm:pt modelId="{C76D2CA4-F37E-DE43-BAA9-0FFE8D0C0C3D}" type="parTrans" cxnId="{1E1F7CF0-250B-5F4D-ABAE-F482E283448E}">
      <dgm:prSet/>
      <dgm:spPr/>
      <dgm:t>
        <a:bodyPr/>
        <a:lstStyle/>
        <a:p>
          <a:endParaRPr lang="en-GB">
            <a:latin typeface="Arial" panose="020B0604020202020204" pitchFamily="34" charset="0"/>
            <a:cs typeface="Arial" panose="020B0604020202020204" pitchFamily="34" charset="0"/>
          </a:endParaRPr>
        </a:p>
      </dgm:t>
    </dgm:pt>
    <dgm:pt modelId="{104DCC50-D53F-1B45-8898-1756E6FE3B3C}" type="sibTrans" cxnId="{1E1F7CF0-250B-5F4D-ABAE-F482E283448E}">
      <dgm:prSet/>
      <dgm:spPr/>
      <dgm:t>
        <a:bodyPr/>
        <a:lstStyle/>
        <a:p>
          <a:endParaRPr lang="en-GB">
            <a:latin typeface="Arial" panose="020B0604020202020204" pitchFamily="34" charset="0"/>
            <a:cs typeface="Arial" panose="020B0604020202020204" pitchFamily="34" charset="0"/>
          </a:endParaRPr>
        </a:p>
      </dgm:t>
    </dgm:pt>
    <dgm:pt modelId="{6BAE58C6-F127-5F4B-B242-9A8083AC7352}">
      <dgm:prSet phldrT="[Text]"/>
      <dgm:spPr>
        <a:solidFill>
          <a:srgbClr val="A15B27"/>
        </a:solidFill>
      </dgm:spPr>
      <dgm:t>
        <a:bodyPr/>
        <a:lstStyle/>
        <a:p>
          <a:r>
            <a:rPr lang="en-GB" dirty="0">
              <a:latin typeface="Arial" panose="020B0604020202020204" pitchFamily="34" charset="0"/>
              <a:cs typeface="Arial" panose="020B0604020202020204" pitchFamily="34" charset="0"/>
            </a:rPr>
            <a:t>Rights based</a:t>
          </a:r>
        </a:p>
      </dgm:t>
    </dgm:pt>
    <dgm:pt modelId="{67CFF17C-6560-564B-90A7-6F90A7A1981B}" type="parTrans" cxnId="{998E7B1E-1A00-FC4B-A6BE-53BE44900229}">
      <dgm:prSet/>
      <dgm:spPr/>
      <dgm:t>
        <a:bodyPr/>
        <a:lstStyle/>
        <a:p>
          <a:endParaRPr lang="en-GB">
            <a:latin typeface="Arial" panose="020B0604020202020204" pitchFamily="34" charset="0"/>
            <a:cs typeface="Arial" panose="020B0604020202020204" pitchFamily="34" charset="0"/>
          </a:endParaRPr>
        </a:p>
      </dgm:t>
    </dgm:pt>
    <dgm:pt modelId="{2BF51B0A-8437-3A4E-8A8F-C2FE7C6DC642}" type="sibTrans" cxnId="{998E7B1E-1A00-FC4B-A6BE-53BE44900229}">
      <dgm:prSet/>
      <dgm:spPr/>
      <dgm:t>
        <a:bodyPr/>
        <a:lstStyle/>
        <a:p>
          <a:endParaRPr lang="en-GB">
            <a:latin typeface="Arial" panose="020B0604020202020204" pitchFamily="34" charset="0"/>
            <a:cs typeface="Arial" panose="020B0604020202020204" pitchFamily="34" charset="0"/>
          </a:endParaRPr>
        </a:p>
      </dgm:t>
    </dgm:pt>
    <dgm:pt modelId="{DC3C0252-B924-164D-8BA2-41EE8030245A}">
      <dgm:prSet phldrT="[Text]"/>
      <dgm:spPr>
        <a:solidFill>
          <a:srgbClr val="A15B27"/>
        </a:solidFill>
      </dgm:spPr>
      <dgm:t>
        <a:bodyPr/>
        <a:lstStyle/>
        <a:p>
          <a:r>
            <a:rPr lang="en-GB" dirty="0">
              <a:latin typeface="Arial" panose="020B0604020202020204" pitchFamily="34" charset="0"/>
              <a:cs typeface="Arial" panose="020B0604020202020204" pitchFamily="34" charset="0"/>
            </a:rPr>
            <a:t>Evidence based</a:t>
          </a:r>
        </a:p>
      </dgm:t>
    </dgm:pt>
    <dgm:pt modelId="{13A42D60-560E-6E42-B790-9957B2E87850}" type="parTrans" cxnId="{3DC63F10-AEEB-5943-B955-54261DCA07E1}">
      <dgm:prSet/>
      <dgm:spPr/>
      <dgm:t>
        <a:bodyPr/>
        <a:lstStyle/>
        <a:p>
          <a:endParaRPr lang="en-GB">
            <a:latin typeface="Arial" panose="020B0604020202020204" pitchFamily="34" charset="0"/>
            <a:cs typeface="Arial" panose="020B0604020202020204" pitchFamily="34" charset="0"/>
          </a:endParaRPr>
        </a:p>
      </dgm:t>
    </dgm:pt>
    <dgm:pt modelId="{7E7215C2-DAE9-7944-A695-624B5288D91F}" type="sibTrans" cxnId="{3DC63F10-AEEB-5943-B955-54261DCA07E1}">
      <dgm:prSet/>
      <dgm:spPr/>
      <dgm:t>
        <a:bodyPr/>
        <a:lstStyle/>
        <a:p>
          <a:endParaRPr lang="en-GB">
            <a:latin typeface="Arial" panose="020B0604020202020204" pitchFamily="34" charset="0"/>
            <a:cs typeface="Arial" panose="020B0604020202020204" pitchFamily="34" charset="0"/>
          </a:endParaRPr>
        </a:p>
      </dgm:t>
    </dgm:pt>
    <dgm:pt modelId="{192F25CA-DA02-1948-A0D8-7C05A1774792}">
      <dgm:prSet phldrT="[Text]"/>
      <dgm:spPr>
        <a:solidFill>
          <a:srgbClr val="A15B27"/>
        </a:solidFill>
      </dgm:spPr>
      <dgm:t>
        <a:bodyPr/>
        <a:lstStyle/>
        <a:p>
          <a:r>
            <a:rPr lang="en-GB" dirty="0">
              <a:latin typeface="Arial" panose="020B0604020202020204" pitchFamily="34" charset="0"/>
              <a:cs typeface="Arial" panose="020B0604020202020204" pitchFamily="34" charset="0"/>
            </a:rPr>
            <a:t>Multi-sectoral and Multi-lateral</a:t>
          </a:r>
        </a:p>
      </dgm:t>
    </dgm:pt>
    <dgm:pt modelId="{B942DA76-17A3-D24C-A429-7DC0D8388D70}" type="parTrans" cxnId="{A37C13B6-E82B-1244-AFD8-F0CDBBECAF9C}">
      <dgm:prSet/>
      <dgm:spPr/>
      <dgm:t>
        <a:bodyPr/>
        <a:lstStyle/>
        <a:p>
          <a:endParaRPr lang="en-GB">
            <a:latin typeface="Arial" panose="020B0604020202020204" pitchFamily="34" charset="0"/>
            <a:cs typeface="Arial" panose="020B0604020202020204" pitchFamily="34" charset="0"/>
          </a:endParaRPr>
        </a:p>
      </dgm:t>
    </dgm:pt>
    <dgm:pt modelId="{5AD42D0A-418C-0A46-AF64-95B129367651}" type="sibTrans" cxnId="{A37C13B6-E82B-1244-AFD8-F0CDBBECAF9C}">
      <dgm:prSet/>
      <dgm:spPr/>
      <dgm:t>
        <a:bodyPr/>
        <a:lstStyle/>
        <a:p>
          <a:endParaRPr lang="en-GB">
            <a:latin typeface="Arial" panose="020B0604020202020204" pitchFamily="34" charset="0"/>
            <a:cs typeface="Arial" panose="020B0604020202020204" pitchFamily="34" charset="0"/>
          </a:endParaRPr>
        </a:p>
      </dgm:t>
    </dgm:pt>
    <dgm:pt modelId="{DD644D19-A9B1-8D4D-B212-42975C3E737D}">
      <dgm:prSet phldrT="[Text]"/>
      <dgm:spPr>
        <a:solidFill>
          <a:srgbClr val="A15B27"/>
        </a:solidFill>
      </dgm:spPr>
      <dgm:t>
        <a:bodyPr/>
        <a:lstStyle/>
        <a:p>
          <a:r>
            <a:rPr lang="en-GB" dirty="0">
              <a:latin typeface="Arial" panose="020B0604020202020204" pitchFamily="34" charset="0"/>
              <a:cs typeface="Arial" panose="020B0604020202020204" pitchFamily="34" charset="0"/>
            </a:rPr>
            <a:t>People centred</a:t>
          </a:r>
        </a:p>
      </dgm:t>
    </dgm:pt>
    <dgm:pt modelId="{6AD5D913-2CD2-1149-A7A0-EF2E6EEBEB12}" type="parTrans" cxnId="{03706C0A-2D0A-3E4E-B770-E59FFB18C5AC}">
      <dgm:prSet/>
      <dgm:spPr/>
      <dgm:t>
        <a:bodyPr/>
        <a:lstStyle/>
        <a:p>
          <a:endParaRPr lang="en-GB">
            <a:latin typeface="Arial" panose="020B0604020202020204" pitchFamily="34" charset="0"/>
            <a:cs typeface="Arial" panose="020B0604020202020204" pitchFamily="34" charset="0"/>
          </a:endParaRPr>
        </a:p>
      </dgm:t>
    </dgm:pt>
    <dgm:pt modelId="{19C0C088-C133-6F4A-A3D8-683D80FBADD2}" type="sibTrans" cxnId="{03706C0A-2D0A-3E4E-B770-E59FFB18C5AC}">
      <dgm:prSet/>
      <dgm:spPr/>
      <dgm:t>
        <a:bodyPr/>
        <a:lstStyle/>
        <a:p>
          <a:endParaRPr lang="en-GB">
            <a:latin typeface="Arial" panose="020B0604020202020204" pitchFamily="34" charset="0"/>
            <a:cs typeface="Arial" panose="020B0604020202020204" pitchFamily="34" charset="0"/>
          </a:endParaRPr>
        </a:p>
      </dgm:t>
    </dgm:pt>
    <dgm:pt modelId="{6661113F-67D1-9B46-86EF-C04A22623C0E}" type="pres">
      <dgm:prSet presAssocID="{5F69E5C3-64AD-A140-A862-331754E445C5}" presName="linearFlow" presStyleCnt="0">
        <dgm:presLayoutVars>
          <dgm:dir/>
          <dgm:resizeHandles val="exact"/>
        </dgm:presLayoutVars>
      </dgm:prSet>
      <dgm:spPr/>
      <dgm:t>
        <a:bodyPr/>
        <a:lstStyle/>
        <a:p>
          <a:endParaRPr lang="en-US"/>
        </a:p>
      </dgm:t>
    </dgm:pt>
    <dgm:pt modelId="{BE393E9F-C681-0649-B162-E10002EC2B3F}" type="pres">
      <dgm:prSet presAssocID="{E5D0E33B-64C3-E84D-8A74-87E2E91A2C2A}" presName="composite" presStyleCnt="0"/>
      <dgm:spPr/>
    </dgm:pt>
    <dgm:pt modelId="{9617328D-5892-C74D-9591-22A4CCEBF898}" type="pres">
      <dgm:prSet presAssocID="{E5D0E33B-64C3-E84D-8A74-87E2E91A2C2A}" presName="imgShp" presStyleLbl="fgImgPlace1" presStyleIdx="0" presStyleCnt="5"/>
      <dgm:spPr>
        <a:solidFill>
          <a:srgbClr val="DBDAB2"/>
        </a:solidFill>
      </dgm:spPr>
    </dgm:pt>
    <dgm:pt modelId="{CCD79099-FF50-4947-9CDA-205A77D61EAA}" type="pres">
      <dgm:prSet presAssocID="{E5D0E33B-64C3-E84D-8A74-87E2E91A2C2A}" presName="txShp" presStyleLbl="node1" presStyleIdx="0" presStyleCnt="5">
        <dgm:presLayoutVars>
          <dgm:bulletEnabled val="1"/>
        </dgm:presLayoutVars>
      </dgm:prSet>
      <dgm:spPr/>
      <dgm:t>
        <a:bodyPr/>
        <a:lstStyle/>
        <a:p>
          <a:endParaRPr lang="en-US"/>
        </a:p>
      </dgm:t>
    </dgm:pt>
    <dgm:pt modelId="{7DBFDEC9-B67D-314F-A2C3-DCD795A184EF}" type="pres">
      <dgm:prSet presAssocID="{104DCC50-D53F-1B45-8898-1756E6FE3B3C}" presName="spacing" presStyleCnt="0"/>
      <dgm:spPr/>
    </dgm:pt>
    <dgm:pt modelId="{95EEF1C0-1E13-5E4D-8403-7DC91B610A49}" type="pres">
      <dgm:prSet presAssocID="{6BAE58C6-F127-5F4B-B242-9A8083AC7352}" presName="composite" presStyleCnt="0"/>
      <dgm:spPr/>
    </dgm:pt>
    <dgm:pt modelId="{0FCF6D3E-60E4-ED4D-ABBF-BE9195C6BED3}" type="pres">
      <dgm:prSet presAssocID="{6BAE58C6-F127-5F4B-B242-9A8083AC7352}" presName="imgShp" presStyleLbl="fgImgPlace1" presStyleIdx="1" presStyleCnt="5"/>
      <dgm:spPr>
        <a:solidFill>
          <a:srgbClr val="DBDAB2"/>
        </a:solidFill>
      </dgm:spPr>
    </dgm:pt>
    <dgm:pt modelId="{A3240878-3F35-3949-A915-0C12D9FE7B43}" type="pres">
      <dgm:prSet presAssocID="{6BAE58C6-F127-5F4B-B242-9A8083AC7352}" presName="txShp" presStyleLbl="node1" presStyleIdx="1" presStyleCnt="5">
        <dgm:presLayoutVars>
          <dgm:bulletEnabled val="1"/>
        </dgm:presLayoutVars>
      </dgm:prSet>
      <dgm:spPr/>
      <dgm:t>
        <a:bodyPr/>
        <a:lstStyle/>
        <a:p>
          <a:endParaRPr lang="en-US"/>
        </a:p>
      </dgm:t>
    </dgm:pt>
    <dgm:pt modelId="{7CC0E433-DA7C-8443-8C1C-98E86AB06598}" type="pres">
      <dgm:prSet presAssocID="{2BF51B0A-8437-3A4E-8A8F-C2FE7C6DC642}" presName="spacing" presStyleCnt="0"/>
      <dgm:spPr/>
    </dgm:pt>
    <dgm:pt modelId="{1921BB60-BB1A-D747-AA7D-6231E79FA344}" type="pres">
      <dgm:prSet presAssocID="{DC3C0252-B924-164D-8BA2-41EE8030245A}" presName="composite" presStyleCnt="0"/>
      <dgm:spPr/>
    </dgm:pt>
    <dgm:pt modelId="{5AC7D158-661D-6743-A3DC-3B93C2984DE4}" type="pres">
      <dgm:prSet presAssocID="{DC3C0252-B924-164D-8BA2-41EE8030245A}" presName="imgShp" presStyleLbl="fgImgPlace1" presStyleIdx="2" presStyleCnt="5"/>
      <dgm:spPr>
        <a:solidFill>
          <a:srgbClr val="DBDAB2"/>
        </a:solidFill>
      </dgm:spPr>
    </dgm:pt>
    <dgm:pt modelId="{0062C28B-D807-B548-83C1-296E5E4FB9F3}" type="pres">
      <dgm:prSet presAssocID="{DC3C0252-B924-164D-8BA2-41EE8030245A}" presName="txShp" presStyleLbl="node1" presStyleIdx="2" presStyleCnt="5">
        <dgm:presLayoutVars>
          <dgm:bulletEnabled val="1"/>
        </dgm:presLayoutVars>
      </dgm:prSet>
      <dgm:spPr/>
      <dgm:t>
        <a:bodyPr/>
        <a:lstStyle/>
        <a:p>
          <a:endParaRPr lang="en-US"/>
        </a:p>
      </dgm:t>
    </dgm:pt>
    <dgm:pt modelId="{6ED9989A-B319-3541-85F2-C7F788F7994C}" type="pres">
      <dgm:prSet presAssocID="{7E7215C2-DAE9-7944-A695-624B5288D91F}" presName="spacing" presStyleCnt="0"/>
      <dgm:spPr/>
    </dgm:pt>
    <dgm:pt modelId="{18EAA583-23DE-044D-9D41-341C81FECE38}" type="pres">
      <dgm:prSet presAssocID="{192F25CA-DA02-1948-A0D8-7C05A1774792}" presName="composite" presStyleCnt="0"/>
      <dgm:spPr/>
    </dgm:pt>
    <dgm:pt modelId="{DBDA0CE9-8B40-0E42-9F84-7EDA1687C681}" type="pres">
      <dgm:prSet presAssocID="{192F25CA-DA02-1948-A0D8-7C05A1774792}" presName="imgShp" presStyleLbl="fgImgPlace1" presStyleIdx="3" presStyleCnt="5"/>
      <dgm:spPr>
        <a:solidFill>
          <a:srgbClr val="DBDAB2"/>
        </a:solidFill>
      </dgm:spPr>
    </dgm:pt>
    <dgm:pt modelId="{7A716A5E-4816-EF42-AF31-9479995BA26D}" type="pres">
      <dgm:prSet presAssocID="{192F25CA-DA02-1948-A0D8-7C05A1774792}" presName="txShp" presStyleLbl="node1" presStyleIdx="3" presStyleCnt="5">
        <dgm:presLayoutVars>
          <dgm:bulletEnabled val="1"/>
        </dgm:presLayoutVars>
      </dgm:prSet>
      <dgm:spPr/>
      <dgm:t>
        <a:bodyPr/>
        <a:lstStyle/>
        <a:p>
          <a:endParaRPr lang="en-US"/>
        </a:p>
      </dgm:t>
    </dgm:pt>
    <dgm:pt modelId="{4245D536-D336-504C-961A-00748BD4F531}" type="pres">
      <dgm:prSet presAssocID="{5AD42D0A-418C-0A46-AF64-95B129367651}" presName="spacing" presStyleCnt="0"/>
      <dgm:spPr/>
    </dgm:pt>
    <dgm:pt modelId="{CA482930-1E7E-DC41-9649-AE6CB84E7EDE}" type="pres">
      <dgm:prSet presAssocID="{DD644D19-A9B1-8D4D-B212-42975C3E737D}" presName="composite" presStyleCnt="0"/>
      <dgm:spPr/>
    </dgm:pt>
    <dgm:pt modelId="{028E3D44-F959-424A-AEF0-C5A9ADECF626}" type="pres">
      <dgm:prSet presAssocID="{DD644D19-A9B1-8D4D-B212-42975C3E737D}" presName="imgShp" presStyleLbl="fgImgPlace1" presStyleIdx="4" presStyleCnt="5"/>
      <dgm:spPr>
        <a:solidFill>
          <a:srgbClr val="DBDAB2"/>
        </a:solidFill>
      </dgm:spPr>
    </dgm:pt>
    <dgm:pt modelId="{3C0B7E48-461C-4C4E-B490-47B04FC9134C}" type="pres">
      <dgm:prSet presAssocID="{DD644D19-A9B1-8D4D-B212-42975C3E737D}" presName="txShp" presStyleLbl="node1" presStyleIdx="4" presStyleCnt="5">
        <dgm:presLayoutVars>
          <dgm:bulletEnabled val="1"/>
        </dgm:presLayoutVars>
      </dgm:prSet>
      <dgm:spPr/>
      <dgm:t>
        <a:bodyPr/>
        <a:lstStyle/>
        <a:p>
          <a:endParaRPr lang="en-US"/>
        </a:p>
      </dgm:t>
    </dgm:pt>
  </dgm:ptLst>
  <dgm:cxnLst>
    <dgm:cxn modelId="{606E3844-5B99-8340-BF16-1AB8006996E2}" type="presOf" srcId="{192F25CA-DA02-1948-A0D8-7C05A1774792}" destId="{7A716A5E-4816-EF42-AF31-9479995BA26D}" srcOrd="0" destOrd="0" presId="urn:microsoft.com/office/officeart/2005/8/layout/vList3#1"/>
    <dgm:cxn modelId="{A37C13B6-E82B-1244-AFD8-F0CDBBECAF9C}" srcId="{5F69E5C3-64AD-A140-A862-331754E445C5}" destId="{192F25CA-DA02-1948-A0D8-7C05A1774792}" srcOrd="3" destOrd="0" parTransId="{B942DA76-17A3-D24C-A429-7DC0D8388D70}" sibTransId="{5AD42D0A-418C-0A46-AF64-95B129367651}"/>
    <dgm:cxn modelId="{BC2D99EB-1E0D-5B48-AFB6-F57ED5A5B9B4}" type="presOf" srcId="{6BAE58C6-F127-5F4B-B242-9A8083AC7352}" destId="{A3240878-3F35-3949-A915-0C12D9FE7B43}" srcOrd="0" destOrd="0" presId="urn:microsoft.com/office/officeart/2005/8/layout/vList3#1"/>
    <dgm:cxn modelId="{1E1F7CF0-250B-5F4D-ABAE-F482E283448E}" srcId="{5F69E5C3-64AD-A140-A862-331754E445C5}" destId="{E5D0E33B-64C3-E84D-8A74-87E2E91A2C2A}" srcOrd="0" destOrd="0" parTransId="{C76D2CA4-F37E-DE43-BAA9-0FFE8D0C0C3D}" sibTransId="{104DCC50-D53F-1B45-8898-1756E6FE3B3C}"/>
    <dgm:cxn modelId="{3DC63F10-AEEB-5943-B955-54261DCA07E1}" srcId="{5F69E5C3-64AD-A140-A862-331754E445C5}" destId="{DC3C0252-B924-164D-8BA2-41EE8030245A}" srcOrd="2" destOrd="0" parTransId="{13A42D60-560E-6E42-B790-9957B2E87850}" sibTransId="{7E7215C2-DAE9-7944-A695-624B5288D91F}"/>
    <dgm:cxn modelId="{3DA99AA4-D73F-744F-B164-9B6FFE7848AB}" type="presOf" srcId="{DC3C0252-B924-164D-8BA2-41EE8030245A}" destId="{0062C28B-D807-B548-83C1-296E5E4FB9F3}" srcOrd="0" destOrd="0" presId="urn:microsoft.com/office/officeart/2005/8/layout/vList3#1"/>
    <dgm:cxn modelId="{F3C9CFAD-7730-514E-B652-CA1715B4DBD8}" type="presOf" srcId="{DD644D19-A9B1-8D4D-B212-42975C3E737D}" destId="{3C0B7E48-461C-4C4E-B490-47B04FC9134C}" srcOrd="0" destOrd="0" presId="urn:microsoft.com/office/officeart/2005/8/layout/vList3#1"/>
    <dgm:cxn modelId="{998E7B1E-1A00-FC4B-A6BE-53BE44900229}" srcId="{5F69E5C3-64AD-A140-A862-331754E445C5}" destId="{6BAE58C6-F127-5F4B-B242-9A8083AC7352}" srcOrd="1" destOrd="0" parTransId="{67CFF17C-6560-564B-90A7-6F90A7A1981B}" sibTransId="{2BF51B0A-8437-3A4E-8A8F-C2FE7C6DC642}"/>
    <dgm:cxn modelId="{7EB1E52C-A209-874C-B91D-000562813220}" type="presOf" srcId="{5F69E5C3-64AD-A140-A862-331754E445C5}" destId="{6661113F-67D1-9B46-86EF-C04A22623C0E}" srcOrd="0" destOrd="0" presId="urn:microsoft.com/office/officeart/2005/8/layout/vList3#1"/>
    <dgm:cxn modelId="{26171C2F-FC72-C846-906D-8DB6CEF67BB1}" type="presOf" srcId="{E5D0E33B-64C3-E84D-8A74-87E2E91A2C2A}" destId="{CCD79099-FF50-4947-9CDA-205A77D61EAA}" srcOrd="0" destOrd="0" presId="urn:microsoft.com/office/officeart/2005/8/layout/vList3#1"/>
    <dgm:cxn modelId="{03706C0A-2D0A-3E4E-B770-E59FFB18C5AC}" srcId="{5F69E5C3-64AD-A140-A862-331754E445C5}" destId="{DD644D19-A9B1-8D4D-B212-42975C3E737D}" srcOrd="4" destOrd="0" parTransId="{6AD5D913-2CD2-1149-A7A0-EF2E6EEBEB12}" sibTransId="{19C0C088-C133-6F4A-A3D8-683D80FBADD2}"/>
    <dgm:cxn modelId="{EC5B522E-C6D2-5741-8E37-200CCEBE12CD}" type="presParOf" srcId="{6661113F-67D1-9B46-86EF-C04A22623C0E}" destId="{BE393E9F-C681-0649-B162-E10002EC2B3F}" srcOrd="0" destOrd="0" presId="urn:microsoft.com/office/officeart/2005/8/layout/vList3#1"/>
    <dgm:cxn modelId="{805979C9-7B2F-7E4A-8A06-E2413DF48DAA}" type="presParOf" srcId="{BE393E9F-C681-0649-B162-E10002EC2B3F}" destId="{9617328D-5892-C74D-9591-22A4CCEBF898}" srcOrd="0" destOrd="0" presId="urn:microsoft.com/office/officeart/2005/8/layout/vList3#1"/>
    <dgm:cxn modelId="{DE337D35-C6B0-1E48-8642-9D3A04BFD365}" type="presParOf" srcId="{BE393E9F-C681-0649-B162-E10002EC2B3F}" destId="{CCD79099-FF50-4947-9CDA-205A77D61EAA}" srcOrd="1" destOrd="0" presId="urn:microsoft.com/office/officeart/2005/8/layout/vList3#1"/>
    <dgm:cxn modelId="{B6193E3C-F6E6-1B4D-A7E4-E3E55F722234}" type="presParOf" srcId="{6661113F-67D1-9B46-86EF-C04A22623C0E}" destId="{7DBFDEC9-B67D-314F-A2C3-DCD795A184EF}" srcOrd="1" destOrd="0" presId="urn:microsoft.com/office/officeart/2005/8/layout/vList3#1"/>
    <dgm:cxn modelId="{B924E0C3-02F8-A14C-BC1E-AD8BE6816C1B}" type="presParOf" srcId="{6661113F-67D1-9B46-86EF-C04A22623C0E}" destId="{95EEF1C0-1E13-5E4D-8403-7DC91B610A49}" srcOrd="2" destOrd="0" presId="urn:microsoft.com/office/officeart/2005/8/layout/vList3#1"/>
    <dgm:cxn modelId="{7B7C68DC-FF87-F840-8CE7-F7EA3A9EFCB6}" type="presParOf" srcId="{95EEF1C0-1E13-5E4D-8403-7DC91B610A49}" destId="{0FCF6D3E-60E4-ED4D-ABBF-BE9195C6BED3}" srcOrd="0" destOrd="0" presId="urn:microsoft.com/office/officeart/2005/8/layout/vList3#1"/>
    <dgm:cxn modelId="{E409DFF0-D8E9-9E49-AF48-94620467870F}" type="presParOf" srcId="{95EEF1C0-1E13-5E4D-8403-7DC91B610A49}" destId="{A3240878-3F35-3949-A915-0C12D9FE7B43}" srcOrd="1" destOrd="0" presId="urn:microsoft.com/office/officeart/2005/8/layout/vList3#1"/>
    <dgm:cxn modelId="{20FC912B-1387-CE40-9AF5-83FE200243B9}" type="presParOf" srcId="{6661113F-67D1-9B46-86EF-C04A22623C0E}" destId="{7CC0E433-DA7C-8443-8C1C-98E86AB06598}" srcOrd="3" destOrd="0" presId="urn:microsoft.com/office/officeart/2005/8/layout/vList3#1"/>
    <dgm:cxn modelId="{D483ACF7-7085-9B45-9230-296B89BCA3ED}" type="presParOf" srcId="{6661113F-67D1-9B46-86EF-C04A22623C0E}" destId="{1921BB60-BB1A-D747-AA7D-6231E79FA344}" srcOrd="4" destOrd="0" presId="urn:microsoft.com/office/officeart/2005/8/layout/vList3#1"/>
    <dgm:cxn modelId="{728C6629-0219-774B-A064-18A1FC307D9E}" type="presParOf" srcId="{1921BB60-BB1A-D747-AA7D-6231E79FA344}" destId="{5AC7D158-661D-6743-A3DC-3B93C2984DE4}" srcOrd="0" destOrd="0" presId="urn:microsoft.com/office/officeart/2005/8/layout/vList3#1"/>
    <dgm:cxn modelId="{0CBE97DE-8456-DB46-92F7-2BA73EAEDBB9}" type="presParOf" srcId="{1921BB60-BB1A-D747-AA7D-6231E79FA344}" destId="{0062C28B-D807-B548-83C1-296E5E4FB9F3}" srcOrd="1" destOrd="0" presId="urn:microsoft.com/office/officeart/2005/8/layout/vList3#1"/>
    <dgm:cxn modelId="{E68BCC11-57F1-3D48-910A-5464B0A0109C}" type="presParOf" srcId="{6661113F-67D1-9B46-86EF-C04A22623C0E}" destId="{6ED9989A-B319-3541-85F2-C7F788F7994C}" srcOrd="5" destOrd="0" presId="urn:microsoft.com/office/officeart/2005/8/layout/vList3#1"/>
    <dgm:cxn modelId="{5747A971-875A-6F4D-A697-652016348E2C}" type="presParOf" srcId="{6661113F-67D1-9B46-86EF-C04A22623C0E}" destId="{18EAA583-23DE-044D-9D41-341C81FECE38}" srcOrd="6" destOrd="0" presId="urn:microsoft.com/office/officeart/2005/8/layout/vList3#1"/>
    <dgm:cxn modelId="{C2D10115-C6C7-3A4A-93FF-A2DAF00F9D6A}" type="presParOf" srcId="{18EAA583-23DE-044D-9D41-341C81FECE38}" destId="{DBDA0CE9-8B40-0E42-9F84-7EDA1687C681}" srcOrd="0" destOrd="0" presId="urn:microsoft.com/office/officeart/2005/8/layout/vList3#1"/>
    <dgm:cxn modelId="{B2DF469C-1AEA-7245-BD93-86D1F0A9625D}" type="presParOf" srcId="{18EAA583-23DE-044D-9D41-341C81FECE38}" destId="{7A716A5E-4816-EF42-AF31-9479995BA26D}" srcOrd="1" destOrd="0" presId="urn:microsoft.com/office/officeart/2005/8/layout/vList3#1"/>
    <dgm:cxn modelId="{D08BAB67-3C7B-EF4C-A8FF-076F37042595}" type="presParOf" srcId="{6661113F-67D1-9B46-86EF-C04A22623C0E}" destId="{4245D536-D336-504C-961A-00748BD4F531}" srcOrd="7" destOrd="0" presId="urn:microsoft.com/office/officeart/2005/8/layout/vList3#1"/>
    <dgm:cxn modelId="{094C1CA2-0227-BD47-91D6-EBDF37B6EA91}" type="presParOf" srcId="{6661113F-67D1-9B46-86EF-C04A22623C0E}" destId="{CA482930-1E7E-DC41-9649-AE6CB84E7EDE}" srcOrd="8" destOrd="0" presId="urn:microsoft.com/office/officeart/2005/8/layout/vList3#1"/>
    <dgm:cxn modelId="{081FF2BA-B204-A043-81EE-3D8EF9EB32D3}" type="presParOf" srcId="{CA482930-1E7E-DC41-9649-AE6CB84E7EDE}" destId="{028E3D44-F959-424A-AEF0-C5A9ADECF626}" srcOrd="0" destOrd="0" presId="urn:microsoft.com/office/officeart/2005/8/layout/vList3#1"/>
    <dgm:cxn modelId="{4BFBDA01-3D61-7D4A-A5EA-DC289D0FFC30}" type="presParOf" srcId="{CA482930-1E7E-DC41-9649-AE6CB84E7EDE}" destId="{3C0B7E48-461C-4C4E-B490-47B04FC9134C}" srcOrd="1" destOrd="0" presId="urn:microsoft.com/office/officeart/2005/8/layout/vList3#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CDE2746-FDA9-FB40-B140-08A018F0BF1E}"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GB"/>
        </a:p>
      </dgm:t>
    </dgm:pt>
    <dgm:pt modelId="{D18488A5-298C-E643-919B-54F33C38530B}">
      <dgm:prSet phldrT="[Text]" custT="1"/>
      <dgm:spPr>
        <a:solidFill>
          <a:srgbClr val="A15B27"/>
        </a:solidFill>
      </dgm:spPr>
      <dgm:t>
        <a:bodyPr/>
        <a:lstStyle/>
        <a:p>
          <a:r>
            <a:rPr lang="en-GB" sz="2400" dirty="0">
              <a:solidFill>
                <a:schemeClr val="bg1"/>
              </a:solidFill>
              <a:latin typeface="Arial" panose="020B0604020202020204" pitchFamily="34" charset="0"/>
              <a:cs typeface="Arial" panose="020B0604020202020204" pitchFamily="34" charset="0"/>
            </a:rPr>
            <a:t>7 Goals</a:t>
          </a:r>
        </a:p>
      </dgm:t>
    </dgm:pt>
    <dgm:pt modelId="{F918C07D-5719-FC43-82E3-EEBE5DEECB73}" type="parTrans" cxnId="{FF6035C0-2E16-FF42-B735-73D6AD664B78}">
      <dgm:prSet/>
      <dgm:spPr/>
      <dgm:t>
        <a:bodyPr/>
        <a:lstStyle/>
        <a:p>
          <a:endParaRPr lang="en-GB" sz="1200">
            <a:latin typeface="Arial" panose="020B0604020202020204" pitchFamily="34" charset="0"/>
            <a:cs typeface="Arial" panose="020B0604020202020204" pitchFamily="34" charset="0"/>
          </a:endParaRPr>
        </a:p>
      </dgm:t>
    </dgm:pt>
    <dgm:pt modelId="{C8F65495-9538-5F4D-836D-DCD486C36024}" type="sibTrans" cxnId="{FF6035C0-2E16-FF42-B735-73D6AD664B78}">
      <dgm:prSet/>
      <dgm:spPr/>
      <dgm:t>
        <a:bodyPr/>
        <a:lstStyle/>
        <a:p>
          <a:endParaRPr lang="en-GB" sz="1200">
            <a:latin typeface="Arial" panose="020B0604020202020204" pitchFamily="34" charset="0"/>
            <a:cs typeface="Arial" panose="020B0604020202020204" pitchFamily="34" charset="0"/>
          </a:endParaRPr>
        </a:p>
      </dgm:t>
    </dgm:pt>
    <dgm:pt modelId="{12F3F21D-BA1A-C745-BA7C-A1A270BA9258}">
      <dgm:prSet phldrT="[Text]" custT="1"/>
      <dgm:spPr>
        <a:solidFill>
          <a:schemeClr val="tx1">
            <a:lumMod val="65000"/>
            <a:lumOff val="35000"/>
          </a:schemeClr>
        </a:solidFill>
      </dgm:spPr>
      <dgm:t>
        <a:bodyPr/>
        <a:lstStyle/>
        <a:p>
          <a:r>
            <a:rPr lang="en-US" sz="1700" b="1" dirty="0">
              <a:solidFill>
                <a:srgbClr val="FFFFFF"/>
              </a:solidFill>
              <a:latin typeface="Arial" panose="020B0604020202020204" pitchFamily="34" charset="0"/>
              <a:cs typeface="Arial" panose="020B0604020202020204" pitchFamily="34" charset="0"/>
            </a:rPr>
            <a:t>1. Demand reduction through prevention &amp; treatment of drug use, misuse and abuse</a:t>
          </a:r>
          <a:endParaRPr lang="en-GB" sz="1700" dirty="0">
            <a:latin typeface="Arial" panose="020B0604020202020204" pitchFamily="34" charset="0"/>
            <a:cs typeface="Arial" panose="020B0604020202020204" pitchFamily="34" charset="0"/>
          </a:endParaRPr>
        </a:p>
      </dgm:t>
    </dgm:pt>
    <dgm:pt modelId="{8252D1AA-CD1A-4D43-A678-5653526B7AC5}" type="parTrans" cxnId="{B81B89F9-3539-9040-9E7E-85362804EA33}">
      <dgm:prSet/>
      <dgm:spPr/>
      <dgm:t>
        <a:bodyPr/>
        <a:lstStyle/>
        <a:p>
          <a:endParaRPr lang="en-GB" sz="1200">
            <a:latin typeface="Arial" panose="020B0604020202020204" pitchFamily="34" charset="0"/>
            <a:cs typeface="Arial" panose="020B0604020202020204" pitchFamily="34" charset="0"/>
          </a:endParaRPr>
        </a:p>
      </dgm:t>
    </dgm:pt>
    <dgm:pt modelId="{940A6E66-47F7-554A-9454-F5C59599CBA5}" type="sibTrans" cxnId="{B81B89F9-3539-9040-9E7E-85362804EA33}">
      <dgm:prSet/>
      <dgm:spPr/>
      <dgm:t>
        <a:bodyPr/>
        <a:lstStyle/>
        <a:p>
          <a:endParaRPr lang="en-GB" sz="1200">
            <a:latin typeface="Arial" panose="020B0604020202020204" pitchFamily="34" charset="0"/>
            <a:cs typeface="Arial" panose="020B0604020202020204" pitchFamily="34" charset="0"/>
          </a:endParaRPr>
        </a:p>
      </dgm:t>
    </dgm:pt>
    <dgm:pt modelId="{2A6A856E-20A7-1646-AE72-7B5C3A08577A}">
      <dgm:prSet phldrT="[Text]" custT="1"/>
      <dgm:spPr>
        <a:solidFill>
          <a:schemeClr val="tx1">
            <a:lumMod val="65000"/>
            <a:lumOff val="35000"/>
          </a:schemeClr>
        </a:solidFill>
      </dgm:spPr>
      <dgm:t>
        <a:bodyPr/>
        <a:lstStyle/>
        <a:p>
          <a:r>
            <a:rPr lang="en-US" sz="1600" b="1" dirty="0">
              <a:solidFill>
                <a:srgbClr val="FFFFFF"/>
              </a:solidFill>
              <a:latin typeface="Arial" panose="020B0604020202020204" pitchFamily="34" charset="0"/>
              <a:cs typeface="Arial" panose="020B0604020202020204" pitchFamily="34" charset="0"/>
            </a:rPr>
            <a:t>2. </a:t>
          </a:r>
          <a:r>
            <a:rPr lang="en-US" sz="1600" dirty="0">
              <a:solidFill>
                <a:srgbClr val="FFFFFF"/>
              </a:solidFill>
              <a:latin typeface="Arial" panose="020B0604020202020204" pitchFamily="34" charset="0"/>
              <a:cs typeface="Arial" panose="020B0604020202020204" pitchFamily="34" charset="0"/>
            </a:rPr>
            <a:t>Supply reduction </a:t>
          </a:r>
          <a:r>
            <a:rPr lang="en-US" sz="1600" b="1" dirty="0">
              <a:solidFill>
                <a:srgbClr val="FFFFFF"/>
              </a:solidFill>
              <a:latin typeface="Arial" panose="020B0604020202020204" pitchFamily="34" charset="0"/>
              <a:cs typeface="Arial" panose="020B0604020202020204" pitchFamily="34" charset="0"/>
            </a:rPr>
            <a:t>through effective law enforcement &amp; responding to drug related crimes and countering money laundering.</a:t>
          </a:r>
          <a:endParaRPr lang="en-GB" sz="1600" dirty="0">
            <a:latin typeface="Arial" panose="020B0604020202020204" pitchFamily="34" charset="0"/>
            <a:cs typeface="Arial" panose="020B0604020202020204" pitchFamily="34" charset="0"/>
          </a:endParaRPr>
        </a:p>
      </dgm:t>
    </dgm:pt>
    <dgm:pt modelId="{3EE1DF32-150B-B74A-AA70-17D175A22D74}" type="parTrans" cxnId="{5D86845F-D34E-5E4E-A172-B91D0093D0C8}">
      <dgm:prSet/>
      <dgm:spPr/>
      <dgm:t>
        <a:bodyPr/>
        <a:lstStyle/>
        <a:p>
          <a:endParaRPr lang="en-GB" sz="1200">
            <a:latin typeface="Arial" panose="020B0604020202020204" pitchFamily="34" charset="0"/>
            <a:cs typeface="Arial" panose="020B0604020202020204" pitchFamily="34" charset="0"/>
          </a:endParaRPr>
        </a:p>
      </dgm:t>
    </dgm:pt>
    <dgm:pt modelId="{3117081C-4055-DE49-AB5A-241C626ABB84}" type="sibTrans" cxnId="{5D86845F-D34E-5E4E-A172-B91D0093D0C8}">
      <dgm:prSet/>
      <dgm:spPr/>
      <dgm:t>
        <a:bodyPr/>
        <a:lstStyle/>
        <a:p>
          <a:endParaRPr lang="en-GB" sz="1200">
            <a:latin typeface="Arial" panose="020B0604020202020204" pitchFamily="34" charset="0"/>
            <a:cs typeface="Arial" panose="020B0604020202020204" pitchFamily="34" charset="0"/>
          </a:endParaRPr>
        </a:p>
      </dgm:t>
    </dgm:pt>
    <dgm:pt modelId="{3A2AEC74-4E02-DF42-BF49-7DCF4999593F}">
      <dgm:prSet phldrT="[Text]" custT="1"/>
      <dgm:spPr>
        <a:solidFill>
          <a:schemeClr val="tx1">
            <a:lumMod val="65000"/>
            <a:lumOff val="35000"/>
          </a:schemeClr>
        </a:solidFill>
      </dgm:spPr>
      <dgm:t>
        <a:bodyPr/>
        <a:lstStyle/>
        <a:p>
          <a:r>
            <a:rPr lang="en-US" sz="1700" b="1" dirty="0">
              <a:solidFill>
                <a:srgbClr val="FFFFFF"/>
              </a:solidFill>
              <a:latin typeface="Arial" panose="020B0604020202020204" pitchFamily="34" charset="0"/>
              <a:cs typeface="Arial" panose="020B0604020202020204" pitchFamily="34" charset="0"/>
            </a:rPr>
            <a:t>3. Control of drugs intended for therapeutic use.</a:t>
          </a:r>
          <a:endParaRPr lang="en-GB" sz="1700" dirty="0">
            <a:latin typeface="Arial" panose="020B0604020202020204" pitchFamily="34" charset="0"/>
            <a:cs typeface="Arial" panose="020B0604020202020204" pitchFamily="34" charset="0"/>
          </a:endParaRPr>
        </a:p>
      </dgm:t>
    </dgm:pt>
    <dgm:pt modelId="{9DBFA5D4-3F5B-6D4C-97F1-F07A937964B0}" type="parTrans" cxnId="{F31D9415-CD83-BC46-BC5E-E64DD81E48B9}">
      <dgm:prSet/>
      <dgm:spPr/>
      <dgm:t>
        <a:bodyPr/>
        <a:lstStyle/>
        <a:p>
          <a:endParaRPr lang="en-GB" sz="1200">
            <a:latin typeface="Arial" panose="020B0604020202020204" pitchFamily="34" charset="0"/>
            <a:cs typeface="Arial" panose="020B0604020202020204" pitchFamily="34" charset="0"/>
          </a:endParaRPr>
        </a:p>
      </dgm:t>
    </dgm:pt>
    <dgm:pt modelId="{4C59B107-91CA-364F-9590-A86FC0A1BDEC}" type="sibTrans" cxnId="{F31D9415-CD83-BC46-BC5E-E64DD81E48B9}">
      <dgm:prSet/>
      <dgm:spPr/>
      <dgm:t>
        <a:bodyPr/>
        <a:lstStyle/>
        <a:p>
          <a:endParaRPr lang="en-GB" sz="1200">
            <a:latin typeface="Arial" panose="020B0604020202020204" pitchFamily="34" charset="0"/>
            <a:cs typeface="Arial" panose="020B0604020202020204" pitchFamily="34" charset="0"/>
          </a:endParaRPr>
        </a:p>
      </dgm:t>
    </dgm:pt>
    <dgm:pt modelId="{006A65DE-1456-5246-9979-2FC29720871B}">
      <dgm:prSet phldrT="[Text]" custT="1"/>
      <dgm:spPr>
        <a:solidFill>
          <a:schemeClr val="tx1">
            <a:lumMod val="65000"/>
            <a:lumOff val="35000"/>
          </a:schemeClr>
        </a:solidFill>
      </dgm:spPr>
      <dgm:t>
        <a:bodyPr/>
        <a:lstStyle/>
        <a:p>
          <a:r>
            <a:rPr lang="en-US" sz="1700" b="1" dirty="0">
              <a:solidFill>
                <a:srgbClr val="FFFFFF"/>
              </a:solidFill>
              <a:latin typeface="Arial" panose="020B0604020202020204" pitchFamily="34" charset="0"/>
              <a:cs typeface="Arial" panose="020B0604020202020204" pitchFamily="34" charset="0"/>
            </a:rPr>
            <a:t>4. Identification and control of new Psychoactive substances</a:t>
          </a:r>
          <a:endParaRPr lang="en-GB" sz="1700" dirty="0">
            <a:latin typeface="Arial" panose="020B0604020202020204" pitchFamily="34" charset="0"/>
            <a:cs typeface="Arial" panose="020B0604020202020204" pitchFamily="34" charset="0"/>
          </a:endParaRPr>
        </a:p>
      </dgm:t>
    </dgm:pt>
    <dgm:pt modelId="{5DD3D82C-AB89-CC41-8B3D-BD4852DDFEF1}" type="parTrans" cxnId="{42380469-3C48-C242-B427-D36E11C9B45E}">
      <dgm:prSet/>
      <dgm:spPr/>
      <dgm:t>
        <a:bodyPr/>
        <a:lstStyle/>
        <a:p>
          <a:endParaRPr lang="en-GB" sz="1200">
            <a:latin typeface="Arial" panose="020B0604020202020204" pitchFamily="34" charset="0"/>
            <a:cs typeface="Arial" panose="020B0604020202020204" pitchFamily="34" charset="0"/>
          </a:endParaRPr>
        </a:p>
      </dgm:t>
    </dgm:pt>
    <dgm:pt modelId="{C323ACA4-ECF4-0E4D-A7CA-96826C83CA88}" type="sibTrans" cxnId="{42380469-3C48-C242-B427-D36E11C9B45E}">
      <dgm:prSet/>
      <dgm:spPr/>
      <dgm:t>
        <a:bodyPr/>
        <a:lstStyle/>
        <a:p>
          <a:endParaRPr lang="en-GB" sz="1200">
            <a:latin typeface="Arial" panose="020B0604020202020204" pitchFamily="34" charset="0"/>
            <a:cs typeface="Arial" panose="020B0604020202020204" pitchFamily="34" charset="0"/>
          </a:endParaRPr>
        </a:p>
      </dgm:t>
    </dgm:pt>
    <dgm:pt modelId="{DF712F63-4508-2842-8E91-91DED78F382A}">
      <dgm:prSet phldrT="[Text]" custT="1"/>
      <dgm:spPr>
        <a:solidFill>
          <a:schemeClr val="tx1">
            <a:lumMod val="65000"/>
            <a:lumOff val="35000"/>
          </a:schemeClr>
        </a:solidFill>
      </dgm:spPr>
      <dgm:t>
        <a:bodyPr/>
        <a:lstStyle/>
        <a:p>
          <a:r>
            <a:rPr lang="en-US" sz="1700" b="1" dirty="0">
              <a:solidFill>
                <a:srgbClr val="FFFFFF"/>
              </a:solidFill>
              <a:latin typeface="Arial" panose="020B0604020202020204" pitchFamily="34" charset="0"/>
              <a:cs typeface="Arial" panose="020B0604020202020204" pitchFamily="34" charset="0"/>
            </a:rPr>
            <a:t>5. Governance, leadership and accountability</a:t>
          </a:r>
          <a:endParaRPr lang="en-GB" sz="1700" dirty="0">
            <a:latin typeface="Arial" panose="020B0604020202020204" pitchFamily="34" charset="0"/>
            <a:cs typeface="Arial" panose="020B0604020202020204" pitchFamily="34" charset="0"/>
          </a:endParaRPr>
        </a:p>
      </dgm:t>
    </dgm:pt>
    <dgm:pt modelId="{6AEF340C-AAA3-D847-8978-283BBBF8B8C7}" type="parTrans" cxnId="{CBB8A5C4-1DB8-764E-A12B-0E805889FFD3}">
      <dgm:prSet/>
      <dgm:spPr/>
      <dgm:t>
        <a:bodyPr/>
        <a:lstStyle/>
        <a:p>
          <a:endParaRPr lang="en-GB" sz="1200">
            <a:latin typeface="Arial" panose="020B0604020202020204" pitchFamily="34" charset="0"/>
            <a:cs typeface="Arial" panose="020B0604020202020204" pitchFamily="34" charset="0"/>
          </a:endParaRPr>
        </a:p>
      </dgm:t>
    </dgm:pt>
    <dgm:pt modelId="{ABE36255-01E9-1547-BBF2-B917E3F2B961}" type="sibTrans" cxnId="{CBB8A5C4-1DB8-764E-A12B-0E805889FFD3}">
      <dgm:prSet/>
      <dgm:spPr/>
      <dgm:t>
        <a:bodyPr/>
        <a:lstStyle/>
        <a:p>
          <a:endParaRPr lang="en-GB" sz="1200">
            <a:latin typeface="Arial" panose="020B0604020202020204" pitchFamily="34" charset="0"/>
            <a:cs typeface="Arial" panose="020B0604020202020204" pitchFamily="34" charset="0"/>
          </a:endParaRPr>
        </a:p>
      </dgm:t>
    </dgm:pt>
    <dgm:pt modelId="{83E3821C-E7A1-7D4C-BF72-C71CF358772B}">
      <dgm:prSet phldrT="[Text]" custT="1"/>
      <dgm:spPr>
        <a:solidFill>
          <a:schemeClr val="tx1">
            <a:lumMod val="65000"/>
            <a:lumOff val="35000"/>
          </a:schemeClr>
        </a:solidFill>
      </dgm:spPr>
      <dgm:t>
        <a:bodyPr/>
        <a:lstStyle/>
        <a:p>
          <a:r>
            <a:rPr lang="en-US" sz="1700" b="1" dirty="0">
              <a:solidFill>
                <a:srgbClr val="FFFFFF"/>
              </a:solidFill>
              <a:latin typeface="Arial" panose="020B0604020202020204" pitchFamily="34" charset="0"/>
              <a:cs typeface="Arial" panose="020B0604020202020204" pitchFamily="34" charset="0"/>
            </a:rPr>
            <a:t>6. Strengthening data collection, M &amp; E and research</a:t>
          </a:r>
          <a:endParaRPr lang="en-GB" sz="1700" dirty="0">
            <a:latin typeface="Arial" panose="020B0604020202020204" pitchFamily="34" charset="0"/>
            <a:cs typeface="Arial" panose="020B0604020202020204" pitchFamily="34" charset="0"/>
          </a:endParaRPr>
        </a:p>
      </dgm:t>
    </dgm:pt>
    <dgm:pt modelId="{9354B145-712C-654E-9889-2C0F7691AD1B}" type="parTrans" cxnId="{B4715A7D-7850-CB44-A4BB-3792BA25C97E}">
      <dgm:prSet/>
      <dgm:spPr/>
      <dgm:t>
        <a:bodyPr/>
        <a:lstStyle/>
        <a:p>
          <a:endParaRPr lang="en-GB" sz="1200">
            <a:latin typeface="Arial" panose="020B0604020202020204" pitchFamily="34" charset="0"/>
            <a:cs typeface="Arial" panose="020B0604020202020204" pitchFamily="34" charset="0"/>
          </a:endParaRPr>
        </a:p>
      </dgm:t>
    </dgm:pt>
    <dgm:pt modelId="{EA34AA6E-8C60-C84E-B4D5-4E1AF69A2B56}" type="sibTrans" cxnId="{B4715A7D-7850-CB44-A4BB-3792BA25C97E}">
      <dgm:prSet/>
      <dgm:spPr/>
      <dgm:t>
        <a:bodyPr/>
        <a:lstStyle/>
        <a:p>
          <a:endParaRPr lang="en-GB" sz="1200">
            <a:latin typeface="Arial" panose="020B0604020202020204" pitchFamily="34" charset="0"/>
            <a:cs typeface="Arial" panose="020B0604020202020204" pitchFamily="34" charset="0"/>
          </a:endParaRPr>
        </a:p>
      </dgm:t>
    </dgm:pt>
    <dgm:pt modelId="{320AE6B6-105E-5E48-906E-68245C53428E}">
      <dgm:prSet phldrT="[Text]" custT="1"/>
      <dgm:spPr>
        <a:solidFill>
          <a:schemeClr val="tx1">
            <a:lumMod val="65000"/>
            <a:lumOff val="35000"/>
          </a:schemeClr>
        </a:solidFill>
      </dgm:spPr>
      <dgm:t>
        <a:bodyPr/>
        <a:lstStyle/>
        <a:p>
          <a:r>
            <a:rPr lang="en-US" sz="1600" b="1" dirty="0">
              <a:solidFill>
                <a:srgbClr val="FFFFFF"/>
              </a:solidFill>
              <a:latin typeface="Arial" panose="020B0604020202020204" pitchFamily="34" charset="0"/>
              <a:cs typeface="Arial" panose="020B0604020202020204" pitchFamily="34" charset="0"/>
            </a:rPr>
            <a:t>7. Stimulate robust and sustainable economic growth aimed at reducing poverty, unemployment and inequalities.</a:t>
          </a:r>
          <a:endParaRPr lang="en-GB" sz="1600" dirty="0">
            <a:latin typeface="Arial" panose="020B0604020202020204" pitchFamily="34" charset="0"/>
            <a:cs typeface="Arial" panose="020B0604020202020204" pitchFamily="34" charset="0"/>
          </a:endParaRPr>
        </a:p>
      </dgm:t>
    </dgm:pt>
    <dgm:pt modelId="{A4B20D2E-B656-7C43-A781-76FFE53812D8}" type="parTrans" cxnId="{D0E8F3CE-AF41-9C4F-8704-608D265E6934}">
      <dgm:prSet/>
      <dgm:spPr/>
      <dgm:t>
        <a:bodyPr/>
        <a:lstStyle/>
        <a:p>
          <a:endParaRPr lang="en-GB" sz="1200">
            <a:latin typeface="Arial" panose="020B0604020202020204" pitchFamily="34" charset="0"/>
            <a:cs typeface="Arial" panose="020B0604020202020204" pitchFamily="34" charset="0"/>
          </a:endParaRPr>
        </a:p>
      </dgm:t>
    </dgm:pt>
    <dgm:pt modelId="{658D2F39-AB3A-1E4A-A060-234754FE475E}" type="sibTrans" cxnId="{D0E8F3CE-AF41-9C4F-8704-608D265E6934}">
      <dgm:prSet/>
      <dgm:spPr/>
      <dgm:t>
        <a:bodyPr/>
        <a:lstStyle/>
        <a:p>
          <a:endParaRPr lang="en-GB" sz="1200">
            <a:latin typeface="Arial" panose="020B0604020202020204" pitchFamily="34" charset="0"/>
            <a:cs typeface="Arial" panose="020B0604020202020204" pitchFamily="34" charset="0"/>
          </a:endParaRPr>
        </a:p>
      </dgm:t>
    </dgm:pt>
    <dgm:pt modelId="{EE06EE6E-D584-604E-BAED-A0CC2E1350BB}" type="pres">
      <dgm:prSet presAssocID="{ECDE2746-FDA9-FB40-B140-08A018F0BF1E}" presName="vert0" presStyleCnt="0">
        <dgm:presLayoutVars>
          <dgm:dir/>
          <dgm:animOne val="branch"/>
          <dgm:animLvl val="lvl"/>
        </dgm:presLayoutVars>
      </dgm:prSet>
      <dgm:spPr/>
      <dgm:t>
        <a:bodyPr/>
        <a:lstStyle/>
        <a:p>
          <a:endParaRPr lang="en-US"/>
        </a:p>
      </dgm:t>
    </dgm:pt>
    <dgm:pt modelId="{C538B77B-D3E5-CF4D-95D9-601168DCF2B1}" type="pres">
      <dgm:prSet presAssocID="{D18488A5-298C-E643-919B-54F33C38530B}" presName="thickLine" presStyleLbl="alignNode1" presStyleIdx="0" presStyleCnt="1"/>
      <dgm:spPr/>
    </dgm:pt>
    <dgm:pt modelId="{9D1582D2-5A24-7641-8220-BA9B5A3A94FE}" type="pres">
      <dgm:prSet presAssocID="{D18488A5-298C-E643-919B-54F33C38530B}" presName="horz1" presStyleCnt="0"/>
      <dgm:spPr/>
    </dgm:pt>
    <dgm:pt modelId="{C20B5EEE-511E-F546-84FA-C7F1D0BE4141}" type="pres">
      <dgm:prSet presAssocID="{D18488A5-298C-E643-919B-54F33C38530B}" presName="tx1" presStyleLbl="revTx" presStyleIdx="0" presStyleCnt="8"/>
      <dgm:spPr/>
      <dgm:t>
        <a:bodyPr/>
        <a:lstStyle/>
        <a:p>
          <a:endParaRPr lang="en-US"/>
        </a:p>
      </dgm:t>
    </dgm:pt>
    <dgm:pt modelId="{3BA037F5-58BD-6D4B-86D3-DC2066A1F9BD}" type="pres">
      <dgm:prSet presAssocID="{D18488A5-298C-E643-919B-54F33C38530B}" presName="vert1" presStyleCnt="0"/>
      <dgm:spPr/>
    </dgm:pt>
    <dgm:pt modelId="{0601FEC0-C52B-B94B-B3B7-A7EE79F880A6}" type="pres">
      <dgm:prSet presAssocID="{12F3F21D-BA1A-C745-BA7C-A1A270BA9258}" presName="vertSpace2a" presStyleCnt="0"/>
      <dgm:spPr/>
    </dgm:pt>
    <dgm:pt modelId="{ACFEBCC2-1B1B-894E-A9AC-C7E23B4E33DA}" type="pres">
      <dgm:prSet presAssocID="{12F3F21D-BA1A-C745-BA7C-A1A270BA9258}" presName="horz2" presStyleCnt="0"/>
      <dgm:spPr/>
    </dgm:pt>
    <dgm:pt modelId="{AFBFA7BB-C9EC-9F41-8356-B7B760266E48}" type="pres">
      <dgm:prSet presAssocID="{12F3F21D-BA1A-C745-BA7C-A1A270BA9258}" presName="horzSpace2" presStyleCnt="0"/>
      <dgm:spPr/>
    </dgm:pt>
    <dgm:pt modelId="{D86FEE5F-624E-8B4E-AAF9-554DEA2A5B2C}" type="pres">
      <dgm:prSet presAssocID="{12F3F21D-BA1A-C745-BA7C-A1A270BA9258}" presName="tx2" presStyleLbl="revTx" presStyleIdx="1" presStyleCnt="8"/>
      <dgm:spPr/>
      <dgm:t>
        <a:bodyPr/>
        <a:lstStyle/>
        <a:p>
          <a:endParaRPr lang="en-US"/>
        </a:p>
      </dgm:t>
    </dgm:pt>
    <dgm:pt modelId="{A258D2D7-1B91-9845-B360-C842AE4321AE}" type="pres">
      <dgm:prSet presAssocID="{12F3F21D-BA1A-C745-BA7C-A1A270BA9258}" presName="vert2" presStyleCnt="0"/>
      <dgm:spPr/>
    </dgm:pt>
    <dgm:pt modelId="{26EA2450-6FA9-1248-867D-9B0A647AE5E1}" type="pres">
      <dgm:prSet presAssocID="{12F3F21D-BA1A-C745-BA7C-A1A270BA9258}" presName="thinLine2b" presStyleLbl="callout" presStyleIdx="0" presStyleCnt="7"/>
      <dgm:spPr/>
    </dgm:pt>
    <dgm:pt modelId="{B32DA61E-949D-6345-8AAA-20D8432CF217}" type="pres">
      <dgm:prSet presAssocID="{12F3F21D-BA1A-C745-BA7C-A1A270BA9258}" presName="vertSpace2b" presStyleCnt="0"/>
      <dgm:spPr/>
    </dgm:pt>
    <dgm:pt modelId="{B9A00D2E-981D-6E46-B56E-0E06CF02FA3D}" type="pres">
      <dgm:prSet presAssocID="{2A6A856E-20A7-1646-AE72-7B5C3A08577A}" presName="horz2" presStyleCnt="0"/>
      <dgm:spPr/>
    </dgm:pt>
    <dgm:pt modelId="{CD50EEA2-37F5-B749-A61B-9F7710A7D15E}" type="pres">
      <dgm:prSet presAssocID="{2A6A856E-20A7-1646-AE72-7B5C3A08577A}" presName="horzSpace2" presStyleCnt="0"/>
      <dgm:spPr/>
    </dgm:pt>
    <dgm:pt modelId="{47E40695-1E47-9B47-998C-9FD9EF985321}" type="pres">
      <dgm:prSet presAssocID="{2A6A856E-20A7-1646-AE72-7B5C3A08577A}" presName="tx2" presStyleLbl="revTx" presStyleIdx="2" presStyleCnt="8"/>
      <dgm:spPr/>
      <dgm:t>
        <a:bodyPr/>
        <a:lstStyle/>
        <a:p>
          <a:endParaRPr lang="en-US"/>
        </a:p>
      </dgm:t>
    </dgm:pt>
    <dgm:pt modelId="{AD987FFC-AB28-A943-815A-070EEC4A6195}" type="pres">
      <dgm:prSet presAssocID="{2A6A856E-20A7-1646-AE72-7B5C3A08577A}" presName="vert2" presStyleCnt="0"/>
      <dgm:spPr/>
    </dgm:pt>
    <dgm:pt modelId="{AD3DB299-6CA4-1C48-BCC8-9B3688C2D3ED}" type="pres">
      <dgm:prSet presAssocID="{2A6A856E-20A7-1646-AE72-7B5C3A08577A}" presName="thinLine2b" presStyleLbl="callout" presStyleIdx="1" presStyleCnt="7"/>
      <dgm:spPr/>
    </dgm:pt>
    <dgm:pt modelId="{6F153EFB-FCB3-A645-AF4D-9AA7EA127B7D}" type="pres">
      <dgm:prSet presAssocID="{2A6A856E-20A7-1646-AE72-7B5C3A08577A}" presName="vertSpace2b" presStyleCnt="0"/>
      <dgm:spPr/>
    </dgm:pt>
    <dgm:pt modelId="{DFBBC046-8497-504D-82D1-8BDAF29D2B0F}" type="pres">
      <dgm:prSet presAssocID="{3A2AEC74-4E02-DF42-BF49-7DCF4999593F}" presName="horz2" presStyleCnt="0"/>
      <dgm:spPr/>
    </dgm:pt>
    <dgm:pt modelId="{DEC4936B-2642-E148-AA88-674A8C04F9C1}" type="pres">
      <dgm:prSet presAssocID="{3A2AEC74-4E02-DF42-BF49-7DCF4999593F}" presName="horzSpace2" presStyleCnt="0"/>
      <dgm:spPr/>
    </dgm:pt>
    <dgm:pt modelId="{38A39D16-6257-6C44-BB3F-E54EE846A344}" type="pres">
      <dgm:prSet presAssocID="{3A2AEC74-4E02-DF42-BF49-7DCF4999593F}" presName="tx2" presStyleLbl="revTx" presStyleIdx="3" presStyleCnt="8"/>
      <dgm:spPr/>
      <dgm:t>
        <a:bodyPr/>
        <a:lstStyle/>
        <a:p>
          <a:endParaRPr lang="en-US"/>
        </a:p>
      </dgm:t>
    </dgm:pt>
    <dgm:pt modelId="{2649CE6E-9F28-8647-AC79-6D627ABAE4B4}" type="pres">
      <dgm:prSet presAssocID="{3A2AEC74-4E02-DF42-BF49-7DCF4999593F}" presName="vert2" presStyleCnt="0"/>
      <dgm:spPr/>
    </dgm:pt>
    <dgm:pt modelId="{2844E00A-C1AE-4B4E-AFA5-FC287A4CDEC5}" type="pres">
      <dgm:prSet presAssocID="{3A2AEC74-4E02-DF42-BF49-7DCF4999593F}" presName="thinLine2b" presStyleLbl="callout" presStyleIdx="2" presStyleCnt="7"/>
      <dgm:spPr/>
    </dgm:pt>
    <dgm:pt modelId="{E7D73274-F9E4-2B40-BB80-1FBC102DBD4C}" type="pres">
      <dgm:prSet presAssocID="{3A2AEC74-4E02-DF42-BF49-7DCF4999593F}" presName="vertSpace2b" presStyleCnt="0"/>
      <dgm:spPr/>
    </dgm:pt>
    <dgm:pt modelId="{B0821B7A-B694-4543-9964-E5EE032BE42F}" type="pres">
      <dgm:prSet presAssocID="{006A65DE-1456-5246-9979-2FC29720871B}" presName="horz2" presStyleCnt="0"/>
      <dgm:spPr/>
    </dgm:pt>
    <dgm:pt modelId="{392BF71C-D00D-8048-A105-A6E446A59FDF}" type="pres">
      <dgm:prSet presAssocID="{006A65DE-1456-5246-9979-2FC29720871B}" presName="horzSpace2" presStyleCnt="0"/>
      <dgm:spPr/>
    </dgm:pt>
    <dgm:pt modelId="{FF42237D-59A8-E14F-B579-10CAD8AEAF37}" type="pres">
      <dgm:prSet presAssocID="{006A65DE-1456-5246-9979-2FC29720871B}" presName="tx2" presStyleLbl="revTx" presStyleIdx="4" presStyleCnt="8"/>
      <dgm:spPr/>
      <dgm:t>
        <a:bodyPr/>
        <a:lstStyle/>
        <a:p>
          <a:endParaRPr lang="en-US"/>
        </a:p>
      </dgm:t>
    </dgm:pt>
    <dgm:pt modelId="{95859F01-2706-ED46-B111-BFFDA3B1231E}" type="pres">
      <dgm:prSet presAssocID="{006A65DE-1456-5246-9979-2FC29720871B}" presName="vert2" presStyleCnt="0"/>
      <dgm:spPr/>
    </dgm:pt>
    <dgm:pt modelId="{43A534CF-9F1F-8A4B-9032-912F598B03B9}" type="pres">
      <dgm:prSet presAssocID="{006A65DE-1456-5246-9979-2FC29720871B}" presName="thinLine2b" presStyleLbl="callout" presStyleIdx="3" presStyleCnt="7"/>
      <dgm:spPr/>
    </dgm:pt>
    <dgm:pt modelId="{2262152B-29EA-584A-9773-733F2880142C}" type="pres">
      <dgm:prSet presAssocID="{006A65DE-1456-5246-9979-2FC29720871B}" presName="vertSpace2b" presStyleCnt="0"/>
      <dgm:spPr/>
    </dgm:pt>
    <dgm:pt modelId="{E9264DEC-6E73-3249-9E0B-E65A60E95691}" type="pres">
      <dgm:prSet presAssocID="{DF712F63-4508-2842-8E91-91DED78F382A}" presName="horz2" presStyleCnt="0"/>
      <dgm:spPr/>
    </dgm:pt>
    <dgm:pt modelId="{AC5C3486-D24E-B647-95A3-36ECF2A0AD5F}" type="pres">
      <dgm:prSet presAssocID="{DF712F63-4508-2842-8E91-91DED78F382A}" presName="horzSpace2" presStyleCnt="0"/>
      <dgm:spPr/>
    </dgm:pt>
    <dgm:pt modelId="{5EFE368D-E5FD-8443-BC53-C9E7BE30CF6D}" type="pres">
      <dgm:prSet presAssocID="{DF712F63-4508-2842-8E91-91DED78F382A}" presName="tx2" presStyleLbl="revTx" presStyleIdx="5" presStyleCnt="8"/>
      <dgm:spPr/>
      <dgm:t>
        <a:bodyPr/>
        <a:lstStyle/>
        <a:p>
          <a:endParaRPr lang="en-US"/>
        </a:p>
      </dgm:t>
    </dgm:pt>
    <dgm:pt modelId="{D1AFD38C-F6C7-C84C-9A5A-9E633E6CFB49}" type="pres">
      <dgm:prSet presAssocID="{DF712F63-4508-2842-8E91-91DED78F382A}" presName="vert2" presStyleCnt="0"/>
      <dgm:spPr/>
    </dgm:pt>
    <dgm:pt modelId="{1833D3C2-08AC-7840-BDD1-C2674EDEC0CB}" type="pres">
      <dgm:prSet presAssocID="{DF712F63-4508-2842-8E91-91DED78F382A}" presName="thinLine2b" presStyleLbl="callout" presStyleIdx="4" presStyleCnt="7"/>
      <dgm:spPr/>
    </dgm:pt>
    <dgm:pt modelId="{6EBE935D-C2B3-9C44-BC1E-BC7ED08465A4}" type="pres">
      <dgm:prSet presAssocID="{DF712F63-4508-2842-8E91-91DED78F382A}" presName="vertSpace2b" presStyleCnt="0"/>
      <dgm:spPr/>
    </dgm:pt>
    <dgm:pt modelId="{1AD10D78-ED75-1C4A-8140-E21D2CA8D2C5}" type="pres">
      <dgm:prSet presAssocID="{83E3821C-E7A1-7D4C-BF72-C71CF358772B}" presName="horz2" presStyleCnt="0"/>
      <dgm:spPr/>
    </dgm:pt>
    <dgm:pt modelId="{B92E83C4-B8D8-344C-A6CC-8329B97516AD}" type="pres">
      <dgm:prSet presAssocID="{83E3821C-E7A1-7D4C-BF72-C71CF358772B}" presName="horzSpace2" presStyleCnt="0"/>
      <dgm:spPr/>
    </dgm:pt>
    <dgm:pt modelId="{603FAACB-D982-5746-BFF7-87B3FD3879E2}" type="pres">
      <dgm:prSet presAssocID="{83E3821C-E7A1-7D4C-BF72-C71CF358772B}" presName="tx2" presStyleLbl="revTx" presStyleIdx="6" presStyleCnt="8"/>
      <dgm:spPr/>
      <dgm:t>
        <a:bodyPr/>
        <a:lstStyle/>
        <a:p>
          <a:endParaRPr lang="en-US"/>
        </a:p>
      </dgm:t>
    </dgm:pt>
    <dgm:pt modelId="{867A2C85-C294-2745-B885-119378D11C86}" type="pres">
      <dgm:prSet presAssocID="{83E3821C-E7A1-7D4C-BF72-C71CF358772B}" presName="vert2" presStyleCnt="0"/>
      <dgm:spPr/>
    </dgm:pt>
    <dgm:pt modelId="{E1D79A29-86EB-D549-AC67-77DCC80179C5}" type="pres">
      <dgm:prSet presAssocID="{83E3821C-E7A1-7D4C-BF72-C71CF358772B}" presName="thinLine2b" presStyleLbl="callout" presStyleIdx="5" presStyleCnt="7"/>
      <dgm:spPr/>
    </dgm:pt>
    <dgm:pt modelId="{28AEBDC7-77B8-0B4F-9BE9-7C3CD69E60D9}" type="pres">
      <dgm:prSet presAssocID="{83E3821C-E7A1-7D4C-BF72-C71CF358772B}" presName="vertSpace2b" presStyleCnt="0"/>
      <dgm:spPr/>
    </dgm:pt>
    <dgm:pt modelId="{75821257-1685-E64B-9FDD-6D78BCD22B4C}" type="pres">
      <dgm:prSet presAssocID="{320AE6B6-105E-5E48-906E-68245C53428E}" presName="horz2" presStyleCnt="0"/>
      <dgm:spPr/>
    </dgm:pt>
    <dgm:pt modelId="{0672315B-3184-B843-A1BC-30DC07417890}" type="pres">
      <dgm:prSet presAssocID="{320AE6B6-105E-5E48-906E-68245C53428E}" presName="horzSpace2" presStyleCnt="0"/>
      <dgm:spPr/>
    </dgm:pt>
    <dgm:pt modelId="{D0E953F7-6E83-D046-ABE1-9976391A5A51}" type="pres">
      <dgm:prSet presAssocID="{320AE6B6-105E-5E48-906E-68245C53428E}" presName="tx2" presStyleLbl="revTx" presStyleIdx="7" presStyleCnt="8"/>
      <dgm:spPr/>
      <dgm:t>
        <a:bodyPr/>
        <a:lstStyle/>
        <a:p>
          <a:endParaRPr lang="en-US"/>
        </a:p>
      </dgm:t>
    </dgm:pt>
    <dgm:pt modelId="{EC6BB4ED-55EA-5D4A-8879-9218F0B66EC6}" type="pres">
      <dgm:prSet presAssocID="{320AE6B6-105E-5E48-906E-68245C53428E}" presName="vert2" presStyleCnt="0"/>
      <dgm:spPr/>
    </dgm:pt>
    <dgm:pt modelId="{D1B3F549-9BCF-8142-B54D-4B9EFEF59442}" type="pres">
      <dgm:prSet presAssocID="{320AE6B6-105E-5E48-906E-68245C53428E}" presName="thinLine2b" presStyleLbl="callout" presStyleIdx="6" presStyleCnt="7"/>
      <dgm:spPr/>
    </dgm:pt>
    <dgm:pt modelId="{8390DDA2-9EDB-8546-8E25-04E1002A2A79}" type="pres">
      <dgm:prSet presAssocID="{320AE6B6-105E-5E48-906E-68245C53428E}" presName="vertSpace2b" presStyleCnt="0"/>
      <dgm:spPr/>
    </dgm:pt>
  </dgm:ptLst>
  <dgm:cxnLst>
    <dgm:cxn modelId="{CBB8A5C4-1DB8-764E-A12B-0E805889FFD3}" srcId="{D18488A5-298C-E643-919B-54F33C38530B}" destId="{DF712F63-4508-2842-8E91-91DED78F382A}" srcOrd="4" destOrd="0" parTransId="{6AEF340C-AAA3-D847-8978-283BBBF8B8C7}" sibTransId="{ABE36255-01E9-1547-BBF2-B917E3F2B961}"/>
    <dgm:cxn modelId="{A3FCD786-AF9E-F747-889A-82FAB44232BC}" type="presOf" srcId="{2A6A856E-20A7-1646-AE72-7B5C3A08577A}" destId="{47E40695-1E47-9B47-998C-9FD9EF985321}" srcOrd="0" destOrd="0" presId="urn:microsoft.com/office/officeart/2008/layout/LinedList"/>
    <dgm:cxn modelId="{29527DCB-5A79-F44E-ABDB-1AF9478150D2}" type="presOf" srcId="{83E3821C-E7A1-7D4C-BF72-C71CF358772B}" destId="{603FAACB-D982-5746-BFF7-87B3FD3879E2}" srcOrd="0" destOrd="0" presId="urn:microsoft.com/office/officeart/2008/layout/LinedList"/>
    <dgm:cxn modelId="{F31D9415-CD83-BC46-BC5E-E64DD81E48B9}" srcId="{D18488A5-298C-E643-919B-54F33C38530B}" destId="{3A2AEC74-4E02-DF42-BF49-7DCF4999593F}" srcOrd="2" destOrd="0" parTransId="{9DBFA5D4-3F5B-6D4C-97F1-F07A937964B0}" sibTransId="{4C59B107-91CA-364F-9590-A86FC0A1BDEC}"/>
    <dgm:cxn modelId="{D0E8F3CE-AF41-9C4F-8704-608D265E6934}" srcId="{D18488A5-298C-E643-919B-54F33C38530B}" destId="{320AE6B6-105E-5E48-906E-68245C53428E}" srcOrd="6" destOrd="0" parTransId="{A4B20D2E-B656-7C43-A781-76FFE53812D8}" sibTransId="{658D2F39-AB3A-1E4A-A060-234754FE475E}"/>
    <dgm:cxn modelId="{812C5B1A-2B97-8948-9445-47285C708916}" type="presOf" srcId="{12F3F21D-BA1A-C745-BA7C-A1A270BA9258}" destId="{D86FEE5F-624E-8B4E-AAF9-554DEA2A5B2C}" srcOrd="0" destOrd="0" presId="urn:microsoft.com/office/officeart/2008/layout/LinedList"/>
    <dgm:cxn modelId="{24DF6C93-E1EE-A04B-BA86-4F1B2EE9B106}" type="presOf" srcId="{006A65DE-1456-5246-9979-2FC29720871B}" destId="{FF42237D-59A8-E14F-B579-10CAD8AEAF37}" srcOrd="0" destOrd="0" presId="urn:microsoft.com/office/officeart/2008/layout/LinedList"/>
    <dgm:cxn modelId="{971A24DB-2A8D-B24D-941B-C8372DBF34B7}" type="presOf" srcId="{320AE6B6-105E-5E48-906E-68245C53428E}" destId="{D0E953F7-6E83-D046-ABE1-9976391A5A51}" srcOrd="0" destOrd="0" presId="urn:microsoft.com/office/officeart/2008/layout/LinedList"/>
    <dgm:cxn modelId="{BCB7BB2E-150C-4C44-841D-889FF3D5BB31}" type="presOf" srcId="{DF712F63-4508-2842-8E91-91DED78F382A}" destId="{5EFE368D-E5FD-8443-BC53-C9E7BE30CF6D}" srcOrd="0" destOrd="0" presId="urn:microsoft.com/office/officeart/2008/layout/LinedList"/>
    <dgm:cxn modelId="{42380469-3C48-C242-B427-D36E11C9B45E}" srcId="{D18488A5-298C-E643-919B-54F33C38530B}" destId="{006A65DE-1456-5246-9979-2FC29720871B}" srcOrd="3" destOrd="0" parTransId="{5DD3D82C-AB89-CC41-8B3D-BD4852DDFEF1}" sibTransId="{C323ACA4-ECF4-0E4D-A7CA-96826C83CA88}"/>
    <dgm:cxn modelId="{471A2EFF-5D4D-A941-ABE2-CE7961F13FF1}" type="presOf" srcId="{3A2AEC74-4E02-DF42-BF49-7DCF4999593F}" destId="{38A39D16-6257-6C44-BB3F-E54EE846A344}" srcOrd="0" destOrd="0" presId="urn:microsoft.com/office/officeart/2008/layout/LinedList"/>
    <dgm:cxn modelId="{08BA3604-FBB1-2540-9FAA-4EA4A67CFA2B}" type="presOf" srcId="{D18488A5-298C-E643-919B-54F33C38530B}" destId="{C20B5EEE-511E-F546-84FA-C7F1D0BE4141}" srcOrd="0" destOrd="0" presId="urn:microsoft.com/office/officeart/2008/layout/LinedList"/>
    <dgm:cxn modelId="{FF6035C0-2E16-FF42-B735-73D6AD664B78}" srcId="{ECDE2746-FDA9-FB40-B140-08A018F0BF1E}" destId="{D18488A5-298C-E643-919B-54F33C38530B}" srcOrd="0" destOrd="0" parTransId="{F918C07D-5719-FC43-82E3-EEBE5DEECB73}" sibTransId="{C8F65495-9538-5F4D-836D-DCD486C36024}"/>
    <dgm:cxn modelId="{B4715A7D-7850-CB44-A4BB-3792BA25C97E}" srcId="{D18488A5-298C-E643-919B-54F33C38530B}" destId="{83E3821C-E7A1-7D4C-BF72-C71CF358772B}" srcOrd="5" destOrd="0" parTransId="{9354B145-712C-654E-9889-2C0F7691AD1B}" sibTransId="{EA34AA6E-8C60-C84E-B4D5-4E1AF69A2B56}"/>
    <dgm:cxn modelId="{5D86845F-D34E-5E4E-A172-B91D0093D0C8}" srcId="{D18488A5-298C-E643-919B-54F33C38530B}" destId="{2A6A856E-20A7-1646-AE72-7B5C3A08577A}" srcOrd="1" destOrd="0" parTransId="{3EE1DF32-150B-B74A-AA70-17D175A22D74}" sibTransId="{3117081C-4055-DE49-AB5A-241C626ABB84}"/>
    <dgm:cxn modelId="{B81B89F9-3539-9040-9E7E-85362804EA33}" srcId="{D18488A5-298C-E643-919B-54F33C38530B}" destId="{12F3F21D-BA1A-C745-BA7C-A1A270BA9258}" srcOrd="0" destOrd="0" parTransId="{8252D1AA-CD1A-4D43-A678-5653526B7AC5}" sibTransId="{940A6E66-47F7-554A-9454-F5C59599CBA5}"/>
    <dgm:cxn modelId="{DFEDFA69-B7E0-7D4D-BFD1-FDA619F4762C}" type="presOf" srcId="{ECDE2746-FDA9-FB40-B140-08A018F0BF1E}" destId="{EE06EE6E-D584-604E-BAED-A0CC2E1350BB}" srcOrd="0" destOrd="0" presId="urn:microsoft.com/office/officeart/2008/layout/LinedList"/>
    <dgm:cxn modelId="{74C675A1-088F-B443-8DB8-52F419BB88CD}" type="presParOf" srcId="{EE06EE6E-D584-604E-BAED-A0CC2E1350BB}" destId="{C538B77B-D3E5-CF4D-95D9-601168DCF2B1}" srcOrd="0" destOrd="0" presId="urn:microsoft.com/office/officeart/2008/layout/LinedList"/>
    <dgm:cxn modelId="{A837B26B-B4C5-F241-9A3B-AD33D87B9A29}" type="presParOf" srcId="{EE06EE6E-D584-604E-BAED-A0CC2E1350BB}" destId="{9D1582D2-5A24-7641-8220-BA9B5A3A94FE}" srcOrd="1" destOrd="0" presId="urn:microsoft.com/office/officeart/2008/layout/LinedList"/>
    <dgm:cxn modelId="{7DE1B58B-3524-0A43-B97C-6123D0A2D6CF}" type="presParOf" srcId="{9D1582D2-5A24-7641-8220-BA9B5A3A94FE}" destId="{C20B5EEE-511E-F546-84FA-C7F1D0BE4141}" srcOrd="0" destOrd="0" presId="urn:microsoft.com/office/officeart/2008/layout/LinedList"/>
    <dgm:cxn modelId="{37CAC5F7-6B82-DB41-B0F6-74C5C7136A95}" type="presParOf" srcId="{9D1582D2-5A24-7641-8220-BA9B5A3A94FE}" destId="{3BA037F5-58BD-6D4B-86D3-DC2066A1F9BD}" srcOrd="1" destOrd="0" presId="urn:microsoft.com/office/officeart/2008/layout/LinedList"/>
    <dgm:cxn modelId="{9E998285-AD7C-A148-A579-66071F9D1C97}" type="presParOf" srcId="{3BA037F5-58BD-6D4B-86D3-DC2066A1F9BD}" destId="{0601FEC0-C52B-B94B-B3B7-A7EE79F880A6}" srcOrd="0" destOrd="0" presId="urn:microsoft.com/office/officeart/2008/layout/LinedList"/>
    <dgm:cxn modelId="{5F8FB6C9-A4A9-6648-8ACA-5A5F9B037A0D}" type="presParOf" srcId="{3BA037F5-58BD-6D4B-86D3-DC2066A1F9BD}" destId="{ACFEBCC2-1B1B-894E-A9AC-C7E23B4E33DA}" srcOrd="1" destOrd="0" presId="urn:microsoft.com/office/officeart/2008/layout/LinedList"/>
    <dgm:cxn modelId="{2A083BA8-83BE-ED4B-8BA6-F9B9EBBFA5C1}" type="presParOf" srcId="{ACFEBCC2-1B1B-894E-A9AC-C7E23B4E33DA}" destId="{AFBFA7BB-C9EC-9F41-8356-B7B760266E48}" srcOrd="0" destOrd="0" presId="urn:microsoft.com/office/officeart/2008/layout/LinedList"/>
    <dgm:cxn modelId="{32E39220-94A6-8347-9DB3-96CACC09C740}" type="presParOf" srcId="{ACFEBCC2-1B1B-894E-A9AC-C7E23B4E33DA}" destId="{D86FEE5F-624E-8B4E-AAF9-554DEA2A5B2C}" srcOrd="1" destOrd="0" presId="urn:microsoft.com/office/officeart/2008/layout/LinedList"/>
    <dgm:cxn modelId="{E0AA7508-8683-3447-B4A8-2E7E4E037C58}" type="presParOf" srcId="{ACFEBCC2-1B1B-894E-A9AC-C7E23B4E33DA}" destId="{A258D2D7-1B91-9845-B360-C842AE4321AE}" srcOrd="2" destOrd="0" presId="urn:microsoft.com/office/officeart/2008/layout/LinedList"/>
    <dgm:cxn modelId="{4D0DE6A2-91F0-8A47-8936-84C8F7181C9C}" type="presParOf" srcId="{3BA037F5-58BD-6D4B-86D3-DC2066A1F9BD}" destId="{26EA2450-6FA9-1248-867D-9B0A647AE5E1}" srcOrd="2" destOrd="0" presId="urn:microsoft.com/office/officeart/2008/layout/LinedList"/>
    <dgm:cxn modelId="{14546446-E5BE-164E-82D4-50363BE44ED3}" type="presParOf" srcId="{3BA037F5-58BD-6D4B-86D3-DC2066A1F9BD}" destId="{B32DA61E-949D-6345-8AAA-20D8432CF217}" srcOrd="3" destOrd="0" presId="urn:microsoft.com/office/officeart/2008/layout/LinedList"/>
    <dgm:cxn modelId="{8E6D162C-6A5B-6F4F-BE92-D630D17DC54B}" type="presParOf" srcId="{3BA037F5-58BD-6D4B-86D3-DC2066A1F9BD}" destId="{B9A00D2E-981D-6E46-B56E-0E06CF02FA3D}" srcOrd="4" destOrd="0" presId="urn:microsoft.com/office/officeart/2008/layout/LinedList"/>
    <dgm:cxn modelId="{04727EF5-6A25-1348-9FB5-8C197BB174C3}" type="presParOf" srcId="{B9A00D2E-981D-6E46-B56E-0E06CF02FA3D}" destId="{CD50EEA2-37F5-B749-A61B-9F7710A7D15E}" srcOrd="0" destOrd="0" presId="urn:microsoft.com/office/officeart/2008/layout/LinedList"/>
    <dgm:cxn modelId="{F3C03F86-28E9-B142-8F64-7977E1420C09}" type="presParOf" srcId="{B9A00D2E-981D-6E46-B56E-0E06CF02FA3D}" destId="{47E40695-1E47-9B47-998C-9FD9EF985321}" srcOrd="1" destOrd="0" presId="urn:microsoft.com/office/officeart/2008/layout/LinedList"/>
    <dgm:cxn modelId="{3B81B411-4C82-754D-ADC0-405A4C1A58FE}" type="presParOf" srcId="{B9A00D2E-981D-6E46-B56E-0E06CF02FA3D}" destId="{AD987FFC-AB28-A943-815A-070EEC4A6195}" srcOrd="2" destOrd="0" presId="urn:microsoft.com/office/officeart/2008/layout/LinedList"/>
    <dgm:cxn modelId="{8570BABA-131D-6546-B976-540C0E32517E}" type="presParOf" srcId="{3BA037F5-58BD-6D4B-86D3-DC2066A1F9BD}" destId="{AD3DB299-6CA4-1C48-BCC8-9B3688C2D3ED}" srcOrd="5" destOrd="0" presId="urn:microsoft.com/office/officeart/2008/layout/LinedList"/>
    <dgm:cxn modelId="{EC235B0D-B3F3-DE4B-B2D4-ECDBC2C5865E}" type="presParOf" srcId="{3BA037F5-58BD-6D4B-86D3-DC2066A1F9BD}" destId="{6F153EFB-FCB3-A645-AF4D-9AA7EA127B7D}" srcOrd="6" destOrd="0" presId="urn:microsoft.com/office/officeart/2008/layout/LinedList"/>
    <dgm:cxn modelId="{12E7B598-CD3C-5F46-BE5E-28D90370B16B}" type="presParOf" srcId="{3BA037F5-58BD-6D4B-86D3-DC2066A1F9BD}" destId="{DFBBC046-8497-504D-82D1-8BDAF29D2B0F}" srcOrd="7" destOrd="0" presId="urn:microsoft.com/office/officeart/2008/layout/LinedList"/>
    <dgm:cxn modelId="{19716833-3E30-6B40-91A4-DEFB7BC89779}" type="presParOf" srcId="{DFBBC046-8497-504D-82D1-8BDAF29D2B0F}" destId="{DEC4936B-2642-E148-AA88-674A8C04F9C1}" srcOrd="0" destOrd="0" presId="urn:microsoft.com/office/officeart/2008/layout/LinedList"/>
    <dgm:cxn modelId="{60E7193C-B4F5-D647-84F6-C10B4E449A52}" type="presParOf" srcId="{DFBBC046-8497-504D-82D1-8BDAF29D2B0F}" destId="{38A39D16-6257-6C44-BB3F-E54EE846A344}" srcOrd="1" destOrd="0" presId="urn:microsoft.com/office/officeart/2008/layout/LinedList"/>
    <dgm:cxn modelId="{9648115C-62A6-A44C-BAF1-A0D3C48EFF38}" type="presParOf" srcId="{DFBBC046-8497-504D-82D1-8BDAF29D2B0F}" destId="{2649CE6E-9F28-8647-AC79-6D627ABAE4B4}" srcOrd="2" destOrd="0" presId="urn:microsoft.com/office/officeart/2008/layout/LinedList"/>
    <dgm:cxn modelId="{08EEEE49-963D-044E-9794-E7368F7C5FF9}" type="presParOf" srcId="{3BA037F5-58BD-6D4B-86D3-DC2066A1F9BD}" destId="{2844E00A-C1AE-4B4E-AFA5-FC287A4CDEC5}" srcOrd="8" destOrd="0" presId="urn:microsoft.com/office/officeart/2008/layout/LinedList"/>
    <dgm:cxn modelId="{256661C1-37EB-9147-892A-4B2E9398C836}" type="presParOf" srcId="{3BA037F5-58BD-6D4B-86D3-DC2066A1F9BD}" destId="{E7D73274-F9E4-2B40-BB80-1FBC102DBD4C}" srcOrd="9" destOrd="0" presId="urn:microsoft.com/office/officeart/2008/layout/LinedList"/>
    <dgm:cxn modelId="{8EF040D8-2D5A-354E-9CE1-EBB723757828}" type="presParOf" srcId="{3BA037F5-58BD-6D4B-86D3-DC2066A1F9BD}" destId="{B0821B7A-B694-4543-9964-E5EE032BE42F}" srcOrd="10" destOrd="0" presId="urn:microsoft.com/office/officeart/2008/layout/LinedList"/>
    <dgm:cxn modelId="{DE2AC524-9679-754C-ADB6-0306D93C9BBC}" type="presParOf" srcId="{B0821B7A-B694-4543-9964-E5EE032BE42F}" destId="{392BF71C-D00D-8048-A105-A6E446A59FDF}" srcOrd="0" destOrd="0" presId="urn:microsoft.com/office/officeart/2008/layout/LinedList"/>
    <dgm:cxn modelId="{5C718D99-582D-BD48-AB37-0D4DAB0E5947}" type="presParOf" srcId="{B0821B7A-B694-4543-9964-E5EE032BE42F}" destId="{FF42237D-59A8-E14F-B579-10CAD8AEAF37}" srcOrd="1" destOrd="0" presId="urn:microsoft.com/office/officeart/2008/layout/LinedList"/>
    <dgm:cxn modelId="{89163E08-D860-6141-A8AE-164FC34BD2B1}" type="presParOf" srcId="{B0821B7A-B694-4543-9964-E5EE032BE42F}" destId="{95859F01-2706-ED46-B111-BFFDA3B1231E}" srcOrd="2" destOrd="0" presId="urn:microsoft.com/office/officeart/2008/layout/LinedList"/>
    <dgm:cxn modelId="{E5F29D00-46DE-4F4E-8190-C511F3AD048A}" type="presParOf" srcId="{3BA037F5-58BD-6D4B-86D3-DC2066A1F9BD}" destId="{43A534CF-9F1F-8A4B-9032-912F598B03B9}" srcOrd="11" destOrd="0" presId="urn:microsoft.com/office/officeart/2008/layout/LinedList"/>
    <dgm:cxn modelId="{4B8CF4B7-43FA-9D4F-BDDF-C65AD9F5084E}" type="presParOf" srcId="{3BA037F5-58BD-6D4B-86D3-DC2066A1F9BD}" destId="{2262152B-29EA-584A-9773-733F2880142C}" srcOrd="12" destOrd="0" presId="urn:microsoft.com/office/officeart/2008/layout/LinedList"/>
    <dgm:cxn modelId="{77A5448F-BB2F-E746-A365-E1396BE6AE8B}" type="presParOf" srcId="{3BA037F5-58BD-6D4B-86D3-DC2066A1F9BD}" destId="{E9264DEC-6E73-3249-9E0B-E65A60E95691}" srcOrd="13" destOrd="0" presId="urn:microsoft.com/office/officeart/2008/layout/LinedList"/>
    <dgm:cxn modelId="{44DDB6DF-4974-CD4B-8F17-B45F120CAE04}" type="presParOf" srcId="{E9264DEC-6E73-3249-9E0B-E65A60E95691}" destId="{AC5C3486-D24E-B647-95A3-36ECF2A0AD5F}" srcOrd="0" destOrd="0" presId="urn:microsoft.com/office/officeart/2008/layout/LinedList"/>
    <dgm:cxn modelId="{16515F88-C4D3-2A4E-B509-C646623766A9}" type="presParOf" srcId="{E9264DEC-6E73-3249-9E0B-E65A60E95691}" destId="{5EFE368D-E5FD-8443-BC53-C9E7BE30CF6D}" srcOrd="1" destOrd="0" presId="urn:microsoft.com/office/officeart/2008/layout/LinedList"/>
    <dgm:cxn modelId="{60C2F154-1040-9542-871B-C414C810CB72}" type="presParOf" srcId="{E9264DEC-6E73-3249-9E0B-E65A60E95691}" destId="{D1AFD38C-F6C7-C84C-9A5A-9E633E6CFB49}" srcOrd="2" destOrd="0" presId="urn:microsoft.com/office/officeart/2008/layout/LinedList"/>
    <dgm:cxn modelId="{23D53565-3C1E-BA42-AF12-2D3BC6813F38}" type="presParOf" srcId="{3BA037F5-58BD-6D4B-86D3-DC2066A1F9BD}" destId="{1833D3C2-08AC-7840-BDD1-C2674EDEC0CB}" srcOrd="14" destOrd="0" presId="urn:microsoft.com/office/officeart/2008/layout/LinedList"/>
    <dgm:cxn modelId="{112A15C4-4931-1640-9F0C-846A86A1E38F}" type="presParOf" srcId="{3BA037F5-58BD-6D4B-86D3-DC2066A1F9BD}" destId="{6EBE935D-C2B3-9C44-BC1E-BC7ED08465A4}" srcOrd="15" destOrd="0" presId="urn:microsoft.com/office/officeart/2008/layout/LinedList"/>
    <dgm:cxn modelId="{3C1D92CB-4CFD-074D-B48F-3CE4A9F0F6B1}" type="presParOf" srcId="{3BA037F5-58BD-6D4B-86D3-DC2066A1F9BD}" destId="{1AD10D78-ED75-1C4A-8140-E21D2CA8D2C5}" srcOrd="16" destOrd="0" presId="urn:microsoft.com/office/officeart/2008/layout/LinedList"/>
    <dgm:cxn modelId="{31499A2D-3998-6748-9050-F8BBAA81075A}" type="presParOf" srcId="{1AD10D78-ED75-1C4A-8140-E21D2CA8D2C5}" destId="{B92E83C4-B8D8-344C-A6CC-8329B97516AD}" srcOrd="0" destOrd="0" presId="urn:microsoft.com/office/officeart/2008/layout/LinedList"/>
    <dgm:cxn modelId="{AC980D0F-130B-754F-AE90-ED4FC15F3A1F}" type="presParOf" srcId="{1AD10D78-ED75-1C4A-8140-E21D2CA8D2C5}" destId="{603FAACB-D982-5746-BFF7-87B3FD3879E2}" srcOrd="1" destOrd="0" presId="urn:microsoft.com/office/officeart/2008/layout/LinedList"/>
    <dgm:cxn modelId="{80328467-849B-FC45-8A82-C5D3AE2B589E}" type="presParOf" srcId="{1AD10D78-ED75-1C4A-8140-E21D2CA8D2C5}" destId="{867A2C85-C294-2745-B885-119378D11C86}" srcOrd="2" destOrd="0" presId="urn:microsoft.com/office/officeart/2008/layout/LinedList"/>
    <dgm:cxn modelId="{C96970E4-CC3D-A146-B61E-E2DD752B9ABE}" type="presParOf" srcId="{3BA037F5-58BD-6D4B-86D3-DC2066A1F9BD}" destId="{E1D79A29-86EB-D549-AC67-77DCC80179C5}" srcOrd="17" destOrd="0" presId="urn:microsoft.com/office/officeart/2008/layout/LinedList"/>
    <dgm:cxn modelId="{D7FCF863-5B23-9D40-895D-FCD99FA45807}" type="presParOf" srcId="{3BA037F5-58BD-6D4B-86D3-DC2066A1F9BD}" destId="{28AEBDC7-77B8-0B4F-9BE9-7C3CD69E60D9}" srcOrd="18" destOrd="0" presId="urn:microsoft.com/office/officeart/2008/layout/LinedList"/>
    <dgm:cxn modelId="{2EFF6D3A-A637-4A44-B37E-E59B5253E80D}" type="presParOf" srcId="{3BA037F5-58BD-6D4B-86D3-DC2066A1F9BD}" destId="{75821257-1685-E64B-9FDD-6D78BCD22B4C}" srcOrd="19" destOrd="0" presId="urn:microsoft.com/office/officeart/2008/layout/LinedList"/>
    <dgm:cxn modelId="{E43F671F-407C-C54D-A5C6-51DB0BBC30FD}" type="presParOf" srcId="{75821257-1685-E64B-9FDD-6D78BCD22B4C}" destId="{0672315B-3184-B843-A1BC-30DC07417890}" srcOrd="0" destOrd="0" presId="urn:microsoft.com/office/officeart/2008/layout/LinedList"/>
    <dgm:cxn modelId="{F5AC586C-2B0A-3948-96D4-E5C9C2AFA32C}" type="presParOf" srcId="{75821257-1685-E64B-9FDD-6D78BCD22B4C}" destId="{D0E953F7-6E83-D046-ABE1-9976391A5A51}" srcOrd="1" destOrd="0" presId="urn:microsoft.com/office/officeart/2008/layout/LinedList"/>
    <dgm:cxn modelId="{139A03DF-4313-F244-8F54-D0AAFA22C4AE}" type="presParOf" srcId="{75821257-1685-E64B-9FDD-6D78BCD22B4C}" destId="{EC6BB4ED-55EA-5D4A-8879-9218F0B66EC6}" srcOrd="2" destOrd="0" presId="urn:microsoft.com/office/officeart/2008/layout/LinedList"/>
    <dgm:cxn modelId="{BB437737-4F68-4C43-8731-187CFCE3EF15}" type="presParOf" srcId="{3BA037F5-58BD-6D4B-86D3-DC2066A1F9BD}" destId="{D1B3F549-9BCF-8142-B54D-4B9EFEF59442}" srcOrd="20" destOrd="0" presId="urn:microsoft.com/office/officeart/2008/layout/LinedList"/>
    <dgm:cxn modelId="{6EB69A14-282D-B447-A3D3-BEC4B0F7D920}" type="presParOf" srcId="{3BA037F5-58BD-6D4B-86D3-DC2066A1F9BD}" destId="{8390DDA2-9EDB-8546-8E25-04E1002A2A79}" srcOrd="21" destOrd="0" presId="urn:microsoft.com/office/officeart/2008/layout/LinedList"/>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77DD187-D880-964D-B79D-A93E85A413E6}"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GB"/>
        </a:p>
      </dgm:t>
    </dgm:pt>
    <dgm:pt modelId="{2021F5BD-A4FD-CC4B-9104-4D72B9E8770A}">
      <dgm:prSet phldrT="[Text]" custT="1"/>
      <dgm:spPr>
        <a:solidFill>
          <a:srgbClr val="F2DDBA"/>
        </a:solidFill>
        <a:ln>
          <a:solidFill>
            <a:srgbClr val="A15B27"/>
          </a:solidFill>
        </a:ln>
      </dgm:spPr>
      <dgm:t>
        <a:bodyPr/>
        <a:lstStyle/>
        <a:p>
          <a:r>
            <a:rPr lang="en-ZA" sz="1800" b="1" dirty="0">
              <a:solidFill>
                <a:schemeClr val="tx1"/>
              </a:solidFill>
              <a:latin typeface="Arial" panose="020B0604020202020204" pitchFamily="34" charset="0"/>
              <a:cs typeface="Arial" panose="020B0604020202020204" pitchFamily="34" charset="0"/>
            </a:rPr>
            <a:t>Commission on Narcotic Drugs </a:t>
          </a:r>
          <a:endParaRPr lang="en-GB" sz="1800" dirty="0">
            <a:solidFill>
              <a:schemeClr val="tx1"/>
            </a:solidFill>
            <a:latin typeface="Arial" panose="020B0604020202020204" pitchFamily="34" charset="0"/>
            <a:cs typeface="Arial" panose="020B0604020202020204" pitchFamily="34" charset="0"/>
          </a:endParaRPr>
        </a:p>
      </dgm:t>
    </dgm:pt>
    <dgm:pt modelId="{23F9589B-861E-1C4D-85A0-6970EEAC6112}" type="parTrans" cxnId="{D4605FC1-C9CE-4844-9D19-2FB786C57B58}">
      <dgm:prSet/>
      <dgm:spPr/>
      <dgm:t>
        <a:bodyPr/>
        <a:lstStyle/>
        <a:p>
          <a:endParaRPr lang="en-GB" sz="1800">
            <a:solidFill>
              <a:schemeClr val="tx1"/>
            </a:solidFill>
            <a:latin typeface="Arial" panose="020B0604020202020204" pitchFamily="34" charset="0"/>
            <a:cs typeface="Arial" panose="020B0604020202020204" pitchFamily="34" charset="0"/>
          </a:endParaRPr>
        </a:p>
      </dgm:t>
    </dgm:pt>
    <dgm:pt modelId="{E4E0D632-B66F-194B-BBAB-910CD619E9EF}" type="sibTrans" cxnId="{D4605FC1-C9CE-4844-9D19-2FB786C57B58}">
      <dgm:prSet/>
      <dgm:spPr>
        <a:ln>
          <a:solidFill>
            <a:srgbClr val="A15B27"/>
          </a:solidFill>
        </a:ln>
      </dgm:spPr>
      <dgm:t>
        <a:bodyPr/>
        <a:lstStyle/>
        <a:p>
          <a:endParaRPr lang="en-GB" sz="1800">
            <a:solidFill>
              <a:schemeClr val="tx1"/>
            </a:solidFill>
            <a:latin typeface="Arial" panose="020B0604020202020204" pitchFamily="34" charset="0"/>
            <a:cs typeface="Arial" panose="020B0604020202020204" pitchFamily="34" charset="0"/>
          </a:endParaRPr>
        </a:p>
      </dgm:t>
    </dgm:pt>
    <dgm:pt modelId="{E106994E-CFEC-6347-B47B-0109A3F91BEA}">
      <dgm:prSet phldrT="[Text]" custT="1"/>
      <dgm:spPr>
        <a:solidFill>
          <a:srgbClr val="F2DDBA"/>
        </a:solidFill>
        <a:ln>
          <a:solidFill>
            <a:srgbClr val="A15B27"/>
          </a:solidFill>
        </a:ln>
      </dgm:spPr>
      <dgm:t>
        <a:bodyPr/>
        <a:lstStyle/>
        <a:p>
          <a:r>
            <a:rPr lang="en-ZA" sz="1800" b="1" dirty="0">
              <a:solidFill>
                <a:schemeClr val="tx1"/>
              </a:solidFill>
              <a:latin typeface="Arial" panose="020B0604020202020204" pitchFamily="34" charset="0"/>
              <a:cs typeface="Arial" panose="020B0604020202020204" pitchFamily="34" charset="0"/>
            </a:rPr>
            <a:t>UN Office on Drugs and Crime </a:t>
          </a:r>
          <a:endParaRPr lang="en-GB" sz="1800" dirty="0">
            <a:solidFill>
              <a:schemeClr val="tx1"/>
            </a:solidFill>
            <a:latin typeface="Arial" panose="020B0604020202020204" pitchFamily="34" charset="0"/>
            <a:cs typeface="Arial" panose="020B0604020202020204" pitchFamily="34" charset="0"/>
          </a:endParaRPr>
        </a:p>
      </dgm:t>
    </dgm:pt>
    <dgm:pt modelId="{10B755E3-7CCD-7248-A825-084DB8E5BBF1}" type="parTrans" cxnId="{38EE4AF6-6A47-954A-B669-AD1FE4120D4B}">
      <dgm:prSet/>
      <dgm:spPr/>
      <dgm:t>
        <a:bodyPr/>
        <a:lstStyle/>
        <a:p>
          <a:endParaRPr lang="en-GB" sz="1800">
            <a:solidFill>
              <a:schemeClr val="tx1"/>
            </a:solidFill>
            <a:latin typeface="Arial" panose="020B0604020202020204" pitchFamily="34" charset="0"/>
            <a:cs typeface="Arial" panose="020B0604020202020204" pitchFamily="34" charset="0"/>
          </a:endParaRPr>
        </a:p>
      </dgm:t>
    </dgm:pt>
    <dgm:pt modelId="{E59E0A2A-AA7C-9D4D-A85D-99230A10B93E}" type="sibTrans" cxnId="{38EE4AF6-6A47-954A-B669-AD1FE4120D4B}">
      <dgm:prSet/>
      <dgm:spPr/>
      <dgm:t>
        <a:bodyPr/>
        <a:lstStyle/>
        <a:p>
          <a:endParaRPr lang="en-GB" sz="1800">
            <a:solidFill>
              <a:schemeClr val="tx1"/>
            </a:solidFill>
            <a:latin typeface="Arial" panose="020B0604020202020204" pitchFamily="34" charset="0"/>
            <a:cs typeface="Arial" panose="020B0604020202020204" pitchFamily="34" charset="0"/>
          </a:endParaRPr>
        </a:p>
      </dgm:t>
    </dgm:pt>
    <dgm:pt modelId="{159FDF04-037E-4645-8DDD-4F3D6F5949F5}">
      <dgm:prSet phldrT="[Text]" custT="1"/>
      <dgm:spPr>
        <a:solidFill>
          <a:srgbClr val="F2DDBA"/>
        </a:solidFill>
        <a:ln>
          <a:solidFill>
            <a:srgbClr val="A15B27"/>
          </a:solidFill>
        </a:ln>
      </dgm:spPr>
      <dgm:t>
        <a:bodyPr/>
        <a:lstStyle/>
        <a:p>
          <a:r>
            <a:rPr lang="en-ZA" sz="1800" b="1" dirty="0">
              <a:solidFill>
                <a:schemeClr val="tx1"/>
              </a:solidFill>
              <a:latin typeface="Arial" panose="020B0604020202020204" pitchFamily="34" charset="0"/>
              <a:cs typeface="Arial" panose="020B0604020202020204" pitchFamily="34" charset="0"/>
            </a:rPr>
            <a:t>World Health Organisation </a:t>
          </a:r>
          <a:endParaRPr lang="en-GB" sz="1800" dirty="0">
            <a:solidFill>
              <a:schemeClr val="tx1"/>
            </a:solidFill>
            <a:latin typeface="Arial" panose="020B0604020202020204" pitchFamily="34" charset="0"/>
            <a:cs typeface="Arial" panose="020B0604020202020204" pitchFamily="34" charset="0"/>
          </a:endParaRPr>
        </a:p>
      </dgm:t>
    </dgm:pt>
    <dgm:pt modelId="{F80B035F-0044-1045-A047-A020FBB3F785}" type="parTrans" cxnId="{01FD8B10-D7AD-3C4C-AEB5-6CFA8CA28112}">
      <dgm:prSet/>
      <dgm:spPr/>
      <dgm:t>
        <a:bodyPr/>
        <a:lstStyle/>
        <a:p>
          <a:endParaRPr lang="en-GB" sz="1800">
            <a:solidFill>
              <a:schemeClr val="tx1"/>
            </a:solidFill>
            <a:latin typeface="Arial" panose="020B0604020202020204" pitchFamily="34" charset="0"/>
            <a:cs typeface="Arial" panose="020B0604020202020204" pitchFamily="34" charset="0"/>
          </a:endParaRPr>
        </a:p>
      </dgm:t>
    </dgm:pt>
    <dgm:pt modelId="{523E3739-08C5-A44B-A682-A004389160A0}" type="sibTrans" cxnId="{01FD8B10-D7AD-3C4C-AEB5-6CFA8CA28112}">
      <dgm:prSet/>
      <dgm:spPr/>
      <dgm:t>
        <a:bodyPr/>
        <a:lstStyle/>
        <a:p>
          <a:endParaRPr lang="en-GB" sz="1800">
            <a:solidFill>
              <a:schemeClr val="tx1"/>
            </a:solidFill>
            <a:latin typeface="Arial" panose="020B0604020202020204" pitchFamily="34" charset="0"/>
            <a:cs typeface="Arial" panose="020B0604020202020204" pitchFamily="34" charset="0"/>
          </a:endParaRPr>
        </a:p>
      </dgm:t>
    </dgm:pt>
    <dgm:pt modelId="{4CD1F5F8-1D19-2742-B289-516B22FB7FCB}">
      <dgm:prSet phldrT="[Text]" custT="1"/>
      <dgm:spPr>
        <a:solidFill>
          <a:srgbClr val="F2DDBA"/>
        </a:solidFill>
        <a:ln>
          <a:solidFill>
            <a:srgbClr val="A15B27"/>
          </a:solidFill>
        </a:ln>
      </dgm:spPr>
      <dgm:t>
        <a:bodyPr/>
        <a:lstStyle/>
        <a:p>
          <a:r>
            <a:rPr lang="en-ZA" sz="1800" b="1" dirty="0">
              <a:solidFill>
                <a:schemeClr val="tx1"/>
              </a:solidFill>
              <a:latin typeface="Arial" panose="020B0604020202020204" pitchFamily="34" charset="0"/>
              <a:cs typeface="Arial" panose="020B0604020202020204" pitchFamily="34" charset="0"/>
            </a:rPr>
            <a:t>African Union </a:t>
          </a:r>
          <a:endParaRPr lang="en-GB" sz="1800" dirty="0">
            <a:solidFill>
              <a:schemeClr val="tx1"/>
            </a:solidFill>
            <a:latin typeface="Arial" panose="020B0604020202020204" pitchFamily="34" charset="0"/>
            <a:cs typeface="Arial" panose="020B0604020202020204" pitchFamily="34" charset="0"/>
          </a:endParaRPr>
        </a:p>
      </dgm:t>
    </dgm:pt>
    <dgm:pt modelId="{336F9227-0A0E-874F-89FE-8E00B17215A4}" type="parTrans" cxnId="{963703E7-501E-1D47-AF7A-CBA2FAB4557B}">
      <dgm:prSet/>
      <dgm:spPr/>
      <dgm:t>
        <a:bodyPr/>
        <a:lstStyle/>
        <a:p>
          <a:endParaRPr lang="en-GB" sz="1800">
            <a:solidFill>
              <a:schemeClr val="tx1"/>
            </a:solidFill>
            <a:latin typeface="Arial" panose="020B0604020202020204" pitchFamily="34" charset="0"/>
            <a:cs typeface="Arial" panose="020B0604020202020204" pitchFamily="34" charset="0"/>
          </a:endParaRPr>
        </a:p>
      </dgm:t>
    </dgm:pt>
    <dgm:pt modelId="{B08A4CE6-EDB2-D24B-8FB5-BB4DA501D4F1}" type="sibTrans" cxnId="{963703E7-501E-1D47-AF7A-CBA2FAB4557B}">
      <dgm:prSet/>
      <dgm:spPr/>
      <dgm:t>
        <a:bodyPr/>
        <a:lstStyle/>
        <a:p>
          <a:endParaRPr lang="en-GB" sz="1800">
            <a:solidFill>
              <a:schemeClr val="tx1"/>
            </a:solidFill>
            <a:latin typeface="Arial" panose="020B0604020202020204" pitchFamily="34" charset="0"/>
            <a:cs typeface="Arial" panose="020B0604020202020204" pitchFamily="34" charset="0"/>
          </a:endParaRPr>
        </a:p>
      </dgm:t>
    </dgm:pt>
    <dgm:pt modelId="{8CDD5B67-5118-9042-BB67-B5BA059CDC3D}">
      <dgm:prSet phldrT="[Text]" custT="1"/>
      <dgm:spPr>
        <a:solidFill>
          <a:srgbClr val="F2DDBA"/>
        </a:solidFill>
        <a:ln>
          <a:solidFill>
            <a:srgbClr val="A15B27"/>
          </a:solidFill>
        </a:ln>
      </dgm:spPr>
      <dgm:t>
        <a:bodyPr/>
        <a:lstStyle/>
        <a:p>
          <a:r>
            <a:rPr lang="en-ZA" sz="1800" b="1" dirty="0">
              <a:solidFill>
                <a:schemeClr val="tx1"/>
              </a:solidFill>
              <a:latin typeface="Arial" panose="020B0604020202020204" pitchFamily="34" charset="0"/>
              <a:cs typeface="Arial" panose="020B0604020202020204" pitchFamily="34" charset="0"/>
            </a:rPr>
            <a:t>The Colombo Plan </a:t>
          </a:r>
          <a:endParaRPr lang="en-GB" sz="1800" dirty="0">
            <a:solidFill>
              <a:schemeClr val="tx1"/>
            </a:solidFill>
            <a:latin typeface="Arial" panose="020B0604020202020204" pitchFamily="34" charset="0"/>
            <a:cs typeface="Arial" panose="020B0604020202020204" pitchFamily="34" charset="0"/>
          </a:endParaRPr>
        </a:p>
      </dgm:t>
    </dgm:pt>
    <dgm:pt modelId="{46044D37-EF2F-D445-B5E7-9767466084CA}" type="parTrans" cxnId="{D6C463E9-5422-8845-B1C7-6B0097AB390E}">
      <dgm:prSet/>
      <dgm:spPr/>
      <dgm:t>
        <a:bodyPr/>
        <a:lstStyle/>
        <a:p>
          <a:endParaRPr lang="en-GB" sz="1800">
            <a:solidFill>
              <a:schemeClr val="tx1"/>
            </a:solidFill>
            <a:latin typeface="Arial" panose="020B0604020202020204" pitchFamily="34" charset="0"/>
            <a:cs typeface="Arial" panose="020B0604020202020204" pitchFamily="34" charset="0"/>
          </a:endParaRPr>
        </a:p>
      </dgm:t>
    </dgm:pt>
    <dgm:pt modelId="{2EC312F1-ABCE-AB49-9037-7A72DFA9A631}" type="sibTrans" cxnId="{D6C463E9-5422-8845-B1C7-6B0097AB390E}">
      <dgm:prSet/>
      <dgm:spPr/>
      <dgm:t>
        <a:bodyPr/>
        <a:lstStyle/>
        <a:p>
          <a:endParaRPr lang="en-GB" sz="1800">
            <a:solidFill>
              <a:schemeClr val="tx1"/>
            </a:solidFill>
            <a:latin typeface="Arial" panose="020B0604020202020204" pitchFamily="34" charset="0"/>
            <a:cs typeface="Arial" panose="020B0604020202020204" pitchFamily="34" charset="0"/>
          </a:endParaRPr>
        </a:p>
      </dgm:t>
    </dgm:pt>
    <dgm:pt modelId="{3612F119-461E-0845-B5C1-A45D028CF00C}">
      <dgm:prSet phldrT="[Text]" custT="1"/>
      <dgm:spPr>
        <a:solidFill>
          <a:srgbClr val="F2DDBA"/>
        </a:solidFill>
        <a:ln>
          <a:solidFill>
            <a:srgbClr val="A15B27"/>
          </a:solidFill>
        </a:ln>
      </dgm:spPr>
      <dgm:t>
        <a:bodyPr/>
        <a:lstStyle/>
        <a:p>
          <a:endParaRPr lang="en-ZA" sz="1600" b="1" dirty="0">
            <a:solidFill>
              <a:schemeClr val="tx1"/>
            </a:solidFill>
            <a:latin typeface="Arial" panose="020B0604020202020204" pitchFamily="34" charset="0"/>
            <a:cs typeface="Arial" panose="020B0604020202020204" pitchFamily="34" charset="0"/>
          </a:endParaRPr>
        </a:p>
        <a:p>
          <a:r>
            <a:rPr lang="en-ZA" sz="1600" b="1" dirty="0">
              <a:solidFill>
                <a:schemeClr val="tx1"/>
              </a:solidFill>
              <a:latin typeface="Arial" panose="020B0604020202020204" pitchFamily="34" charset="0"/>
              <a:cs typeface="Arial" panose="020B0604020202020204" pitchFamily="34" charset="0"/>
            </a:rPr>
            <a:t>Brazil, Russia, India, China and South Africa (BRICS) Formal Anti-Drug Committee</a:t>
          </a:r>
          <a:br>
            <a:rPr lang="en-ZA" sz="1600" b="1" dirty="0">
              <a:solidFill>
                <a:schemeClr val="tx1"/>
              </a:solidFill>
              <a:latin typeface="Arial" panose="020B0604020202020204" pitchFamily="34" charset="0"/>
              <a:cs typeface="Arial" panose="020B0604020202020204" pitchFamily="34" charset="0"/>
            </a:rPr>
          </a:br>
          <a:endParaRPr lang="en-GB" sz="1600" dirty="0">
            <a:solidFill>
              <a:schemeClr val="tx1"/>
            </a:solidFill>
            <a:latin typeface="Arial" panose="020B0604020202020204" pitchFamily="34" charset="0"/>
            <a:cs typeface="Arial" panose="020B0604020202020204" pitchFamily="34" charset="0"/>
          </a:endParaRPr>
        </a:p>
      </dgm:t>
    </dgm:pt>
    <dgm:pt modelId="{2CE46277-15B4-524D-8B91-DF16B2774DD5}" type="parTrans" cxnId="{8281CC82-C7CA-3447-86A7-E4B1A32F57F3}">
      <dgm:prSet/>
      <dgm:spPr/>
      <dgm:t>
        <a:bodyPr/>
        <a:lstStyle/>
        <a:p>
          <a:endParaRPr lang="en-GB" sz="1800">
            <a:solidFill>
              <a:schemeClr val="tx1"/>
            </a:solidFill>
            <a:latin typeface="Arial" panose="020B0604020202020204" pitchFamily="34" charset="0"/>
            <a:cs typeface="Arial" panose="020B0604020202020204" pitchFamily="34" charset="0"/>
          </a:endParaRPr>
        </a:p>
      </dgm:t>
    </dgm:pt>
    <dgm:pt modelId="{CF3CAEAA-9E3F-C345-9F5F-4FF87DF47F2D}" type="sibTrans" cxnId="{8281CC82-C7CA-3447-86A7-E4B1A32F57F3}">
      <dgm:prSet/>
      <dgm:spPr/>
      <dgm:t>
        <a:bodyPr/>
        <a:lstStyle/>
        <a:p>
          <a:endParaRPr lang="en-GB" sz="1800">
            <a:solidFill>
              <a:schemeClr val="tx1"/>
            </a:solidFill>
            <a:latin typeface="Arial" panose="020B0604020202020204" pitchFamily="34" charset="0"/>
            <a:cs typeface="Arial" panose="020B0604020202020204" pitchFamily="34" charset="0"/>
          </a:endParaRPr>
        </a:p>
      </dgm:t>
    </dgm:pt>
    <dgm:pt modelId="{948EF492-2586-764A-9C6B-897E242394BC}" type="pres">
      <dgm:prSet presAssocID="{877DD187-D880-964D-B79D-A93E85A413E6}" presName="Name0" presStyleCnt="0">
        <dgm:presLayoutVars>
          <dgm:chMax val="7"/>
          <dgm:chPref val="7"/>
          <dgm:dir/>
        </dgm:presLayoutVars>
      </dgm:prSet>
      <dgm:spPr/>
      <dgm:t>
        <a:bodyPr/>
        <a:lstStyle/>
        <a:p>
          <a:endParaRPr lang="en-US"/>
        </a:p>
      </dgm:t>
    </dgm:pt>
    <dgm:pt modelId="{82AE4E53-A85A-804D-976C-0532F5B64ED5}" type="pres">
      <dgm:prSet presAssocID="{877DD187-D880-964D-B79D-A93E85A413E6}" presName="Name1" presStyleCnt="0"/>
      <dgm:spPr/>
    </dgm:pt>
    <dgm:pt modelId="{4AADD1A8-106A-514E-AB62-47B8EEC98D62}" type="pres">
      <dgm:prSet presAssocID="{877DD187-D880-964D-B79D-A93E85A413E6}" presName="cycle" presStyleCnt="0"/>
      <dgm:spPr/>
    </dgm:pt>
    <dgm:pt modelId="{6C62E45F-F7E8-0A43-8045-3613BD7FFAA2}" type="pres">
      <dgm:prSet presAssocID="{877DD187-D880-964D-B79D-A93E85A413E6}" presName="srcNode" presStyleLbl="node1" presStyleIdx="0" presStyleCnt="6"/>
      <dgm:spPr/>
    </dgm:pt>
    <dgm:pt modelId="{EAE2CE46-0CE2-1846-8A9A-6057704F300D}" type="pres">
      <dgm:prSet presAssocID="{877DD187-D880-964D-B79D-A93E85A413E6}" presName="conn" presStyleLbl="parChTrans1D2" presStyleIdx="0" presStyleCnt="1"/>
      <dgm:spPr/>
      <dgm:t>
        <a:bodyPr/>
        <a:lstStyle/>
        <a:p>
          <a:endParaRPr lang="en-US"/>
        </a:p>
      </dgm:t>
    </dgm:pt>
    <dgm:pt modelId="{16D849E8-35EA-F642-A29E-2D7D82ACD874}" type="pres">
      <dgm:prSet presAssocID="{877DD187-D880-964D-B79D-A93E85A413E6}" presName="extraNode" presStyleLbl="node1" presStyleIdx="0" presStyleCnt="6"/>
      <dgm:spPr/>
    </dgm:pt>
    <dgm:pt modelId="{D2A08469-A8CE-3444-BBD5-FC9EF6D667B2}" type="pres">
      <dgm:prSet presAssocID="{877DD187-D880-964D-B79D-A93E85A413E6}" presName="dstNode" presStyleLbl="node1" presStyleIdx="0" presStyleCnt="6"/>
      <dgm:spPr/>
    </dgm:pt>
    <dgm:pt modelId="{E3F6A32D-5434-7541-8713-4A46AC477EAB}" type="pres">
      <dgm:prSet presAssocID="{2021F5BD-A4FD-CC4B-9104-4D72B9E8770A}" presName="text_1" presStyleLbl="node1" presStyleIdx="0" presStyleCnt="6">
        <dgm:presLayoutVars>
          <dgm:bulletEnabled val="1"/>
        </dgm:presLayoutVars>
      </dgm:prSet>
      <dgm:spPr/>
      <dgm:t>
        <a:bodyPr/>
        <a:lstStyle/>
        <a:p>
          <a:endParaRPr lang="en-US"/>
        </a:p>
      </dgm:t>
    </dgm:pt>
    <dgm:pt modelId="{9C801761-1EFA-904B-A1BA-C05E254DE730}" type="pres">
      <dgm:prSet presAssocID="{2021F5BD-A4FD-CC4B-9104-4D72B9E8770A}" presName="accent_1" presStyleCnt="0"/>
      <dgm:spPr/>
    </dgm:pt>
    <dgm:pt modelId="{6509F23A-70E0-5F4E-8DAA-639981223BA8}" type="pres">
      <dgm:prSet presAssocID="{2021F5BD-A4FD-CC4B-9104-4D72B9E8770A}" presName="accentRepeatNode" presStyleLbl="solidFgAcc1" presStyleIdx="0" presStyleCnt="6"/>
      <dgm:spPr>
        <a:solidFill>
          <a:srgbClr val="A15B27"/>
        </a:solidFill>
        <a:ln>
          <a:solidFill>
            <a:srgbClr val="A15B27"/>
          </a:solidFill>
        </a:ln>
      </dgm:spPr>
    </dgm:pt>
    <dgm:pt modelId="{10E611CB-61AC-DC41-9C78-D5F1D023991B}" type="pres">
      <dgm:prSet presAssocID="{E106994E-CFEC-6347-B47B-0109A3F91BEA}" presName="text_2" presStyleLbl="node1" presStyleIdx="1" presStyleCnt="6">
        <dgm:presLayoutVars>
          <dgm:bulletEnabled val="1"/>
        </dgm:presLayoutVars>
      </dgm:prSet>
      <dgm:spPr/>
      <dgm:t>
        <a:bodyPr/>
        <a:lstStyle/>
        <a:p>
          <a:endParaRPr lang="en-US"/>
        </a:p>
      </dgm:t>
    </dgm:pt>
    <dgm:pt modelId="{81DCF5D9-BD8E-FD4F-A2C2-52E9132B50C0}" type="pres">
      <dgm:prSet presAssocID="{E106994E-CFEC-6347-B47B-0109A3F91BEA}" presName="accent_2" presStyleCnt="0"/>
      <dgm:spPr/>
    </dgm:pt>
    <dgm:pt modelId="{5C779660-1E1F-6343-89F9-ED15294ED114}" type="pres">
      <dgm:prSet presAssocID="{E106994E-CFEC-6347-B47B-0109A3F91BEA}" presName="accentRepeatNode" presStyleLbl="solidFgAcc1" presStyleIdx="1" presStyleCnt="6"/>
      <dgm:spPr>
        <a:solidFill>
          <a:srgbClr val="A15B27"/>
        </a:solidFill>
        <a:ln>
          <a:solidFill>
            <a:srgbClr val="A15B27"/>
          </a:solidFill>
        </a:ln>
      </dgm:spPr>
    </dgm:pt>
    <dgm:pt modelId="{EF7EEB4A-8884-2849-B79C-6699E3A2B590}" type="pres">
      <dgm:prSet presAssocID="{159FDF04-037E-4645-8DDD-4F3D6F5949F5}" presName="text_3" presStyleLbl="node1" presStyleIdx="2" presStyleCnt="6">
        <dgm:presLayoutVars>
          <dgm:bulletEnabled val="1"/>
        </dgm:presLayoutVars>
      </dgm:prSet>
      <dgm:spPr/>
      <dgm:t>
        <a:bodyPr/>
        <a:lstStyle/>
        <a:p>
          <a:endParaRPr lang="en-US"/>
        </a:p>
      </dgm:t>
    </dgm:pt>
    <dgm:pt modelId="{D5081F85-DA51-8447-823D-74C369A427DC}" type="pres">
      <dgm:prSet presAssocID="{159FDF04-037E-4645-8DDD-4F3D6F5949F5}" presName="accent_3" presStyleCnt="0"/>
      <dgm:spPr/>
    </dgm:pt>
    <dgm:pt modelId="{4AB36449-A577-9543-8607-4A93C77D0E52}" type="pres">
      <dgm:prSet presAssocID="{159FDF04-037E-4645-8DDD-4F3D6F5949F5}" presName="accentRepeatNode" presStyleLbl="solidFgAcc1" presStyleIdx="2" presStyleCnt="6"/>
      <dgm:spPr>
        <a:solidFill>
          <a:srgbClr val="A15B27"/>
        </a:solidFill>
        <a:ln>
          <a:solidFill>
            <a:srgbClr val="A15B27"/>
          </a:solidFill>
        </a:ln>
      </dgm:spPr>
    </dgm:pt>
    <dgm:pt modelId="{B4CCB89C-85DE-7B42-A46D-684E517199C4}" type="pres">
      <dgm:prSet presAssocID="{4CD1F5F8-1D19-2742-B289-516B22FB7FCB}" presName="text_4" presStyleLbl="node1" presStyleIdx="3" presStyleCnt="6">
        <dgm:presLayoutVars>
          <dgm:bulletEnabled val="1"/>
        </dgm:presLayoutVars>
      </dgm:prSet>
      <dgm:spPr/>
      <dgm:t>
        <a:bodyPr/>
        <a:lstStyle/>
        <a:p>
          <a:endParaRPr lang="en-US"/>
        </a:p>
      </dgm:t>
    </dgm:pt>
    <dgm:pt modelId="{6C538948-3F3A-7443-B605-C92864A2F816}" type="pres">
      <dgm:prSet presAssocID="{4CD1F5F8-1D19-2742-B289-516B22FB7FCB}" presName="accent_4" presStyleCnt="0"/>
      <dgm:spPr/>
    </dgm:pt>
    <dgm:pt modelId="{68126233-1AEE-D748-BA2C-A1B7440FD697}" type="pres">
      <dgm:prSet presAssocID="{4CD1F5F8-1D19-2742-B289-516B22FB7FCB}" presName="accentRepeatNode" presStyleLbl="solidFgAcc1" presStyleIdx="3" presStyleCnt="6"/>
      <dgm:spPr>
        <a:solidFill>
          <a:srgbClr val="A15B27"/>
        </a:solidFill>
        <a:ln>
          <a:solidFill>
            <a:srgbClr val="A15B27"/>
          </a:solidFill>
        </a:ln>
      </dgm:spPr>
    </dgm:pt>
    <dgm:pt modelId="{68A6D390-5619-2344-9E35-5FF4B8A4F91B}" type="pres">
      <dgm:prSet presAssocID="{8CDD5B67-5118-9042-BB67-B5BA059CDC3D}" presName="text_5" presStyleLbl="node1" presStyleIdx="4" presStyleCnt="6">
        <dgm:presLayoutVars>
          <dgm:bulletEnabled val="1"/>
        </dgm:presLayoutVars>
      </dgm:prSet>
      <dgm:spPr/>
      <dgm:t>
        <a:bodyPr/>
        <a:lstStyle/>
        <a:p>
          <a:endParaRPr lang="en-US"/>
        </a:p>
      </dgm:t>
    </dgm:pt>
    <dgm:pt modelId="{9DB2FEF9-CF01-5546-843F-6AB9F19BD5ED}" type="pres">
      <dgm:prSet presAssocID="{8CDD5B67-5118-9042-BB67-B5BA059CDC3D}" presName="accent_5" presStyleCnt="0"/>
      <dgm:spPr/>
    </dgm:pt>
    <dgm:pt modelId="{EEE2E8EC-C215-D341-BA3F-CA042A24E64C}" type="pres">
      <dgm:prSet presAssocID="{8CDD5B67-5118-9042-BB67-B5BA059CDC3D}" presName="accentRepeatNode" presStyleLbl="solidFgAcc1" presStyleIdx="4" presStyleCnt="6"/>
      <dgm:spPr>
        <a:solidFill>
          <a:srgbClr val="A15B27"/>
        </a:solidFill>
        <a:ln>
          <a:solidFill>
            <a:srgbClr val="A15B27"/>
          </a:solidFill>
        </a:ln>
      </dgm:spPr>
    </dgm:pt>
    <dgm:pt modelId="{B237D012-134A-DC43-8A5A-DA630C31B125}" type="pres">
      <dgm:prSet presAssocID="{3612F119-461E-0845-B5C1-A45D028CF00C}" presName="text_6" presStyleLbl="node1" presStyleIdx="5" presStyleCnt="6">
        <dgm:presLayoutVars>
          <dgm:bulletEnabled val="1"/>
        </dgm:presLayoutVars>
      </dgm:prSet>
      <dgm:spPr/>
      <dgm:t>
        <a:bodyPr/>
        <a:lstStyle/>
        <a:p>
          <a:endParaRPr lang="en-US"/>
        </a:p>
      </dgm:t>
    </dgm:pt>
    <dgm:pt modelId="{25AD2944-2EE0-6F43-951B-FFA3820330B8}" type="pres">
      <dgm:prSet presAssocID="{3612F119-461E-0845-B5C1-A45D028CF00C}" presName="accent_6" presStyleCnt="0"/>
      <dgm:spPr/>
    </dgm:pt>
    <dgm:pt modelId="{AA8FA486-AE54-9948-96DA-4427AD4D69E6}" type="pres">
      <dgm:prSet presAssocID="{3612F119-461E-0845-B5C1-A45D028CF00C}" presName="accentRepeatNode" presStyleLbl="solidFgAcc1" presStyleIdx="5" presStyleCnt="6"/>
      <dgm:spPr>
        <a:solidFill>
          <a:srgbClr val="A15B27"/>
        </a:solidFill>
        <a:ln>
          <a:solidFill>
            <a:srgbClr val="A15B27"/>
          </a:solidFill>
        </a:ln>
      </dgm:spPr>
    </dgm:pt>
  </dgm:ptLst>
  <dgm:cxnLst>
    <dgm:cxn modelId="{41516D66-EA90-5D4B-AFC6-03AA7E9FF5F8}" type="presOf" srcId="{3612F119-461E-0845-B5C1-A45D028CF00C}" destId="{B237D012-134A-DC43-8A5A-DA630C31B125}" srcOrd="0" destOrd="0" presId="urn:microsoft.com/office/officeart/2008/layout/VerticalCurvedList"/>
    <dgm:cxn modelId="{963703E7-501E-1D47-AF7A-CBA2FAB4557B}" srcId="{877DD187-D880-964D-B79D-A93E85A413E6}" destId="{4CD1F5F8-1D19-2742-B289-516B22FB7FCB}" srcOrd="3" destOrd="0" parTransId="{336F9227-0A0E-874F-89FE-8E00B17215A4}" sibTransId="{B08A4CE6-EDB2-D24B-8FB5-BB4DA501D4F1}"/>
    <dgm:cxn modelId="{B3455C94-67BC-7145-A157-F642AF9F330D}" type="presOf" srcId="{159FDF04-037E-4645-8DDD-4F3D6F5949F5}" destId="{EF7EEB4A-8884-2849-B79C-6699E3A2B590}" srcOrd="0" destOrd="0" presId="urn:microsoft.com/office/officeart/2008/layout/VerticalCurvedList"/>
    <dgm:cxn modelId="{8281CC82-C7CA-3447-86A7-E4B1A32F57F3}" srcId="{877DD187-D880-964D-B79D-A93E85A413E6}" destId="{3612F119-461E-0845-B5C1-A45D028CF00C}" srcOrd="5" destOrd="0" parTransId="{2CE46277-15B4-524D-8B91-DF16B2774DD5}" sibTransId="{CF3CAEAA-9E3F-C345-9F5F-4FF87DF47F2D}"/>
    <dgm:cxn modelId="{6991F885-1DB5-1F47-B0BB-163988139A5D}" type="presOf" srcId="{4CD1F5F8-1D19-2742-B289-516B22FB7FCB}" destId="{B4CCB89C-85DE-7B42-A46D-684E517199C4}" srcOrd="0" destOrd="0" presId="urn:microsoft.com/office/officeart/2008/layout/VerticalCurvedList"/>
    <dgm:cxn modelId="{38EE4AF6-6A47-954A-B669-AD1FE4120D4B}" srcId="{877DD187-D880-964D-B79D-A93E85A413E6}" destId="{E106994E-CFEC-6347-B47B-0109A3F91BEA}" srcOrd="1" destOrd="0" parTransId="{10B755E3-7CCD-7248-A825-084DB8E5BBF1}" sibTransId="{E59E0A2A-AA7C-9D4D-A85D-99230A10B93E}"/>
    <dgm:cxn modelId="{D6C463E9-5422-8845-B1C7-6B0097AB390E}" srcId="{877DD187-D880-964D-B79D-A93E85A413E6}" destId="{8CDD5B67-5118-9042-BB67-B5BA059CDC3D}" srcOrd="4" destOrd="0" parTransId="{46044D37-EF2F-D445-B5E7-9767466084CA}" sibTransId="{2EC312F1-ABCE-AB49-9037-7A72DFA9A631}"/>
    <dgm:cxn modelId="{80B4D89A-0F54-5143-91BF-C8EAACDCCE57}" type="presOf" srcId="{2021F5BD-A4FD-CC4B-9104-4D72B9E8770A}" destId="{E3F6A32D-5434-7541-8713-4A46AC477EAB}" srcOrd="0" destOrd="0" presId="urn:microsoft.com/office/officeart/2008/layout/VerticalCurvedList"/>
    <dgm:cxn modelId="{2A7F8E1F-94C5-2745-A30B-F0321243C4C8}" type="presOf" srcId="{E4E0D632-B66F-194B-BBAB-910CD619E9EF}" destId="{EAE2CE46-0CE2-1846-8A9A-6057704F300D}" srcOrd="0" destOrd="0" presId="urn:microsoft.com/office/officeart/2008/layout/VerticalCurvedList"/>
    <dgm:cxn modelId="{A2806B09-D3AB-0B49-A451-C18908CBDBEF}" type="presOf" srcId="{877DD187-D880-964D-B79D-A93E85A413E6}" destId="{948EF492-2586-764A-9C6B-897E242394BC}" srcOrd="0" destOrd="0" presId="urn:microsoft.com/office/officeart/2008/layout/VerticalCurvedList"/>
    <dgm:cxn modelId="{01FD8B10-D7AD-3C4C-AEB5-6CFA8CA28112}" srcId="{877DD187-D880-964D-B79D-A93E85A413E6}" destId="{159FDF04-037E-4645-8DDD-4F3D6F5949F5}" srcOrd="2" destOrd="0" parTransId="{F80B035F-0044-1045-A047-A020FBB3F785}" sibTransId="{523E3739-08C5-A44B-A682-A004389160A0}"/>
    <dgm:cxn modelId="{D4605FC1-C9CE-4844-9D19-2FB786C57B58}" srcId="{877DD187-D880-964D-B79D-A93E85A413E6}" destId="{2021F5BD-A4FD-CC4B-9104-4D72B9E8770A}" srcOrd="0" destOrd="0" parTransId="{23F9589B-861E-1C4D-85A0-6970EEAC6112}" sibTransId="{E4E0D632-B66F-194B-BBAB-910CD619E9EF}"/>
    <dgm:cxn modelId="{DC594A76-31D9-7E4C-8805-5264A1D83BC6}" type="presOf" srcId="{E106994E-CFEC-6347-B47B-0109A3F91BEA}" destId="{10E611CB-61AC-DC41-9C78-D5F1D023991B}" srcOrd="0" destOrd="0" presId="urn:microsoft.com/office/officeart/2008/layout/VerticalCurvedList"/>
    <dgm:cxn modelId="{D8D8BE13-DC28-4248-A583-CBF25F6424A2}" type="presOf" srcId="{8CDD5B67-5118-9042-BB67-B5BA059CDC3D}" destId="{68A6D390-5619-2344-9E35-5FF4B8A4F91B}" srcOrd="0" destOrd="0" presId="urn:microsoft.com/office/officeart/2008/layout/VerticalCurvedList"/>
    <dgm:cxn modelId="{1E637FE1-D778-B64B-9867-869D6430F5F3}" type="presParOf" srcId="{948EF492-2586-764A-9C6B-897E242394BC}" destId="{82AE4E53-A85A-804D-976C-0532F5B64ED5}" srcOrd="0" destOrd="0" presId="urn:microsoft.com/office/officeart/2008/layout/VerticalCurvedList"/>
    <dgm:cxn modelId="{1B357513-0575-194A-BAB0-FE7AE5470E4D}" type="presParOf" srcId="{82AE4E53-A85A-804D-976C-0532F5B64ED5}" destId="{4AADD1A8-106A-514E-AB62-47B8EEC98D62}" srcOrd="0" destOrd="0" presId="urn:microsoft.com/office/officeart/2008/layout/VerticalCurvedList"/>
    <dgm:cxn modelId="{14D3B210-024E-3744-B9B5-D7403DA737C8}" type="presParOf" srcId="{4AADD1A8-106A-514E-AB62-47B8EEC98D62}" destId="{6C62E45F-F7E8-0A43-8045-3613BD7FFAA2}" srcOrd="0" destOrd="0" presId="urn:microsoft.com/office/officeart/2008/layout/VerticalCurvedList"/>
    <dgm:cxn modelId="{D8A24C49-C1CB-6142-89E2-4212EDC51153}" type="presParOf" srcId="{4AADD1A8-106A-514E-AB62-47B8EEC98D62}" destId="{EAE2CE46-0CE2-1846-8A9A-6057704F300D}" srcOrd="1" destOrd="0" presId="urn:microsoft.com/office/officeart/2008/layout/VerticalCurvedList"/>
    <dgm:cxn modelId="{82352BA4-AE37-2E49-ADB0-4BF019D6D501}" type="presParOf" srcId="{4AADD1A8-106A-514E-AB62-47B8EEC98D62}" destId="{16D849E8-35EA-F642-A29E-2D7D82ACD874}" srcOrd="2" destOrd="0" presId="urn:microsoft.com/office/officeart/2008/layout/VerticalCurvedList"/>
    <dgm:cxn modelId="{9B9DFC61-D42E-474C-B15B-C1A8F902756D}" type="presParOf" srcId="{4AADD1A8-106A-514E-AB62-47B8EEC98D62}" destId="{D2A08469-A8CE-3444-BBD5-FC9EF6D667B2}" srcOrd="3" destOrd="0" presId="urn:microsoft.com/office/officeart/2008/layout/VerticalCurvedList"/>
    <dgm:cxn modelId="{D9F239F1-E3B2-294B-B65C-6527345379A2}" type="presParOf" srcId="{82AE4E53-A85A-804D-976C-0532F5B64ED5}" destId="{E3F6A32D-5434-7541-8713-4A46AC477EAB}" srcOrd="1" destOrd="0" presId="urn:microsoft.com/office/officeart/2008/layout/VerticalCurvedList"/>
    <dgm:cxn modelId="{84571D00-D819-7948-99CC-1993A037A3D2}" type="presParOf" srcId="{82AE4E53-A85A-804D-976C-0532F5B64ED5}" destId="{9C801761-1EFA-904B-A1BA-C05E254DE730}" srcOrd="2" destOrd="0" presId="urn:microsoft.com/office/officeart/2008/layout/VerticalCurvedList"/>
    <dgm:cxn modelId="{24E56586-1340-5945-827B-C273DEADEA6B}" type="presParOf" srcId="{9C801761-1EFA-904B-A1BA-C05E254DE730}" destId="{6509F23A-70E0-5F4E-8DAA-639981223BA8}" srcOrd="0" destOrd="0" presId="urn:microsoft.com/office/officeart/2008/layout/VerticalCurvedList"/>
    <dgm:cxn modelId="{5223FD4A-208E-BA46-9C54-6ADF96E57197}" type="presParOf" srcId="{82AE4E53-A85A-804D-976C-0532F5B64ED5}" destId="{10E611CB-61AC-DC41-9C78-D5F1D023991B}" srcOrd="3" destOrd="0" presId="urn:microsoft.com/office/officeart/2008/layout/VerticalCurvedList"/>
    <dgm:cxn modelId="{B3276703-F418-D24D-82C1-D60B1E4A9BEF}" type="presParOf" srcId="{82AE4E53-A85A-804D-976C-0532F5B64ED5}" destId="{81DCF5D9-BD8E-FD4F-A2C2-52E9132B50C0}" srcOrd="4" destOrd="0" presId="urn:microsoft.com/office/officeart/2008/layout/VerticalCurvedList"/>
    <dgm:cxn modelId="{4535792D-35FC-334E-B539-D13BDDF1278A}" type="presParOf" srcId="{81DCF5D9-BD8E-FD4F-A2C2-52E9132B50C0}" destId="{5C779660-1E1F-6343-89F9-ED15294ED114}" srcOrd="0" destOrd="0" presId="urn:microsoft.com/office/officeart/2008/layout/VerticalCurvedList"/>
    <dgm:cxn modelId="{1452B46F-3193-A44D-8F65-E2A4DC670163}" type="presParOf" srcId="{82AE4E53-A85A-804D-976C-0532F5B64ED5}" destId="{EF7EEB4A-8884-2849-B79C-6699E3A2B590}" srcOrd="5" destOrd="0" presId="urn:microsoft.com/office/officeart/2008/layout/VerticalCurvedList"/>
    <dgm:cxn modelId="{C5CCD2CD-B88D-2E4D-8710-B40B856BC7B8}" type="presParOf" srcId="{82AE4E53-A85A-804D-976C-0532F5B64ED5}" destId="{D5081F85-DA51-8447-823D-74C369A427DC}" srcOrd="6" destOrd="0" presId="urn:microsoft.com/office/officeart/2008/layout/VerticalCurvedList"/>
    <dgm:cxn modelId="{AE6087B8-E9F0-BA43-9EAF-E9624A371B1A}" type="presParOf" srcId="{D5081F85-DA51-8447-823D-74C369A427DC}" destId="{4AB36449-A577-9543-8607-4A93C77D0E52}" srcOrd="0" destOrd="0" presId="urn:microsoft.com/office/officeart/2008/layout/VerticalCurvedList"/>
    <dgm:cxn modelId="{6D24A8A0-3754-C544-8327-F3EFD47B3F95}" type="presParOf" srcId="{82AE4E53-A85A-804D-976C-0532F5B64ED5}" destId="{B4CCB89C-85DE-7B42-A46D-684E517199C4}" srcOrd="7" destOrd="0" presId="urn:microsoft.com/office/officeart/2008/layout/VerticalCurvedList"/>
    <dgm:cxn modelId="{344894DB-6CE9-CA4C-AE89-57A67D199D0A}" type="presParOf" srcId="{82AE4E53-A85A-804D-976C-0532F5B64ED5}" destId="{6C538948-3F3A-7443-B605-C92864A2F816}" srcOrd="8" destOrd="0" presId="urn:microsoft.com/office/officeart/2008/layout/VerticalCurvedList"/>
    <dgm:cxn modelId="{8FF97AA1-8B44-3B42-B960-584C661E2256}" type="presParOf" srcId="{6C538948-3F3A-7443-B605-C92864A2F816}" destId="{68126233-1AEE-D748-BA2C-A1B7440FD697}" srcOrd="0" destOrd="0" presId="urn:microsoft.com/office/officeart/2008/layout/VerticalCurvedList"/>
    <dgm:cxn modelId="{FACB54D0-2685-DA4C-A772-1C0A57DE9209}" type="presParOf" srcId="{82AE4E53-A85A-804D-976C-0532F5B64ED5}" destId="{68A6D390-5619-2344-9E35-5FF4B8A4F91B}" srcOrd="9" destOrd="0" presId="urn:microsoft.com/office/officeart/2008/layout/VerticalCurvedList"/>
    <dgm:cxn modelId="{E4D2A1E7-E702-7448-9AC1-82D8D4302168}" type="presParOf" srcId="{82AE4E53-A85A-804D-976C-0532F5B64ED5}" destId="{9DB2FEF9-CF01-5546-843F-6AB9F19BD5ED}" srcOrd="10" destOrd="0" presId="urn:microsoft.com/office/officeart/2008/layout/VerticalCurvedList"/>
    <dgm:cxn modelId="{F9A70A0B-2568-5B4A-A876-A9C86C785916}" type="presParOf" srcId="{9DB2FEF9-CF01-5546-843F-6AB9F19BD5ED}" destId="{EEE2E8EC-C215-D341-BA3F-CA042A24E64C}" srcOrd="0" destOrd="0" presId="urn:microsoft.com/office/officeart/2008/layout/VerticalCurvedList"/>
    <dgm:cxn modelId="{C38A83D8-EA2C-6A46-96DE-FBE090F1A890}" type="presParOf" srcId="{82AE4E53-A85A-804D-976C-0532F5B64ED5}" destId="{B237D012-134A-DC43-8A5A-DA630C31B125}" srcOrd="11" destOrd="0" presId="urn:microsoft.com/office/officeart/2008/layout/VerticalCurvedList"/>
    <dgm:cxn modelId="{67A434FF-F7F2-714A-9066-7A4F9AA88707}" type="presParOf" srcId="{82AE4E53-A85A-804D-976C-0532F5B64ED5}" destId="{25AD2944-2EE0-6F43-951B-FFA3820330B8}" srcOrd="12" destOrd="0" presId="urn:microsoft.com/office/officeart/2008/layout/VerticalCurvedList"/>
    <dgm:cxn modelId="{C881F90F-CE26-F04A-994F-C03BD0512AF3}" type="presParOf" srcId="{25AD2944-2EE0-6F43-951B-FFA3820330B8}" destId="{AA8FA486-AE54-9948-96DA-4427AD4D69E6}" srcOrd="0" destOrd="0" presId="urn:microsoft.com/office/officeart/2008/layout/VerticalCurvedList"/>
  </dgm:cxnLst>
  <dgm:bg/>
  <dgm:whole>
    <a:ln>
      <a:solidFill>
        <a:srgbClr val="A15B27"/>
      </a:solidFill>
    </a:ln>
  </dgm:whole>
  <dgm:extLst>
    <a:ext uri="http://schemas.microsoft.com/office/drawing/2008/diagram">
      <dsp:dataModelExt xmlns:dsp="http://schemas.microsoft.com/office/drawing/2008/diagram" xmlns=""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77DD187-D880-964D-B79D-A93E85A413E6}"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en-GB"/>
        </a:p>
      </dgm:t>
    </dgm:pt>
    <dgm:pt modelId="{E106994E-CFEC-6347-B47B-0109A3F91BEA}">
      <dgm:prSet phldrT="[Text]" custT="1"/>
      <dgm:spPr>
        <a:noFill/>
        <a:ln>
          <a:solidFill>
            <a:srgbClr val="A15B27"/>
          </a:solidFill>
        </a:ln>
      </dgm:spPr>
      <dgm:t>
        <a:bodyPr/>
        <a:lstStyle/>
        <a:p>
          <a:endParaRPr lang="en-ZA" sz="1200" b="1" dirty="0">
            <a:latin typeface="Arial" panose="020B0604020202020204" pitchFamily="34" charset="0"/>
            <a:cs typeface="Arial" panose="020B0604020202020204" pitchFamily="34" charset="0"/>
          </a:endParaRPr>
        </a:p>
        <a:p>
          <a:r>
            <a:rPr lang="en-ZA" sz="1200" b="1" dirty="0">
              <a:latin typeface="Arial" panose="020B0604020202020204" pitchFamily="34" charset="0"/>
              <a:cs typeface="Arial" panose="020B0604020202020204" pitchFamily="34" charset="0"/>
            </a:rPr>
            <a:t>SA National Council on Drugs and Alcoholism (SANCA)</a:t>
          </a:r>
          <a:br>
            <a:rPr lang="en-ZA" sz="1200" b="1" dirty="0">
              <a:latin typeface="Arial" panose="020B0604020202020204" pitchFamily="34" charset="0"/>
              <a:cs typeface="Arial" panose="020B0604020202020204" pitchFamily="34" charset="0"/>
            </a:rPr>
          </a:br>
          <a:endParaRPr lang="en-GB" sz="1200" dirty="0">
            <a:latin typeface="Arial" panose="020B0604020202020204" pitchFamily="34" charset="0"/>
            <a:cs typeface="Arial" panose="020B0604020202020204" pitchFamily="34" charset="0"/>
          </a:endParaRPr>
        </a:p>
      </dgm:t>
    </dgm:pt>
    <dgm:pt modelId="{10B755E3-7CCD-7248-A825-084DB8E5BBF1}" type="parTrans" cxnId="{38EE4AF6-6A47-954A-B669-AD1FE4120D4B}">
      <dgm:prSet/>
      <dgm:spPr/>
      <dgm:t>
        <a:bodyPr/>
        <a:lstStyle/>
        <a:p>
          <a:endParaRPr lang="en-GB" sz="1500">
            <a:latin typeface="Arial" panose="020B0604020202020204" pitchFamily="34" charset="0"/>
            <a:cs typeface="Arial" panose="020B0604020202020204" pitchFamily="34" charset="0"/>
          </a:endParaRPr>
        </a:p>
      </dgm:t>
    </dgm:pt>
    <dgm:pt modelId="{E59E0A2A-AA7C-9D4D-A85D-99230A10B93E}" type="sibTrans" cxnId="{38EE4AF6-6A47-954A-B669-AD1FE4120D4B}">
      <dgm:prSet/>
      <dgm:spPr/>
      <dgm:t>
        <a:bodyPr/>
        <a:lstStyle/>
        <a:p>
          <a:endParaRPr lang="en-GB" sz="1500">
            <a:latin typeface="Arial" panose="020B0604020202020204" pitchFamily="34" charset="0"/>
            <a:cs typeface="Arial" panose="020B0604020202020204" pitchFamily="34" charset="0"/>
          </a:endParaRPr>
        </a:p>
      </dgm:t>
    </dgm:pt>
    <dgm:pt modelId="{159FDF04-037E-4645-8DDD-4F3D6F5949F5}">
      <dgm:prSet phldrT="[Text]" custT="1"/>
      <dgm:spPr>
        <a:ln>
          <a:solidFill>
            <a:srgbClr val="A15B27"/>
          </a:solidFill>
        </a:ln>
      </dgm:spPr>
      <dgm:t>
        <a:bodyPr/>
        <a:lstStyle/>
        <a:p>
          <a:r>
            <a:rPr lang="en-ZA" sz="1200" b="1" dirty="0">
              <a:latin typeface="Arial" panose="020B0604020202020204" pitchFamily="34" charset="0"/>
              <a:cs typeface="Arial" panose="020B0604020202020204" pitchFamily="34" charset="0"/>
            </a:rPr>
            <a:t>International Technology Transfer Centre (ITTC)</a:t>
          </a:r>
          <a:br>
            <a:rPr lang="en-ZA" sz="1200" b="1" dirty="0">
              <a:latin typeface="Arial" panose="020B0604020202020204" pitchFamily="34" charset="0"/>
              <a:cs typeface="Arial" panose="020B0604020202020204" pitchFamily="34" charset="0"/>
            </a:rPr>
          </a:br>
          <a:endParaRPr lang="en-GB" sz="1200" dirty="0">
            <a:latin typeface="Arial" panose="020B0604020202020204" pitchFamily="34" charset="0"/>
            <a:cs typeface="Arial" panose="020B0604020202020204" pitchFamily="34" charset="0"/>
          </a:endParaRPr>
        </a:p>
      </dgm:t>
    </dgm:pt>
    <dgm:pt modelId="{F80B035F-0044-1045-A047-A020FBB3F785}" type="parTrans" cxnId="{01FD8B10-D7AD-3C4C-AEB5-6CFA8CA28112}">
      <dgm:prSet/>
      <dgm:spPr/>
      <dgm:t>
        <a:bodyPr/>
        <a:lstStyle/>
        <a:p>
          <a:endParaRPr lang="en-GB" sz="1500">
            <a:latin typeface="Arial" panose="020B0604020202020204" pitchFamily="34" charset="0"/>
            <a:cs typeface="Arial" panose="020B0604020202020204" pitchFamily="34" charset="0"/>
          </a:endParaRPr>
        </a:p>
      </dgm:t>
    </dgm:pt>
    <dgm:pt modelId="{523E3739-08C5-A44B-A682-A004389160A0}" type="sibTrans" cxnId="{01FD8B10-D7AD-3C4C-AEB5-6CFA8CA28112}">
      <dgm:prSet/>
      <dgm:spPr/>
      <dgm:t>
        <a:bodyPr/>
        <a:lstStyle/>
        <a:p>
          <a:endParaRPr lang="en-GB" sz="1500">
            <a:latin typeface="Arial" panose="020B0604020202020204" pitchFamily="34" charset="0"/>
            <a:cs typeface="Arial" panose="020B0604020202020204" pitchFamily="34" charset="0"/>
          </a:endParaRPr>
        </a:p>
      </dgm:t>
    </dgm:pt>
    <dgm:pt modelId="{4CD1F5F8-1D19-2742-B289-516B22FB7FCB}">
      <dgm:prSet phldrT="[Text]" custT="1"/>
      <dgm:spPr>
        <a:ln>
          <a:solidFill>
            <a:srgbClr val="A15B27"/>
          </a:solidFill>
        </a:ln>
      </dgm:spPr>
      <dgm:t>
        <a:bodyPr/>
        <a:lstStyle/>
        <a:p>
          <a:endParaRPr lang="en-ZA" sz="1200" b="1" dirty="0">
            <a:latin typeface="Arial" panose="020B0604020202020204" pitchFamily="34" charset="0"/>
            <a:cs typeface="Arial" panose="020B0604020202020204" pitchFamily="34" charset="0"/>
          </a:endParaRPr>
        </a:p>
        <a:p>
          <a:r>
            <a:rPr lang="en-ZA" sz="1200" b="1" dirty="0">
              <a:latin typeface="Arial" panose="020B0604020202020204" pitchFamily="34" charset="0"/>
              <a:cs typeface="Arial" panose="020B0604020202020204" pitchFamily="34" charset="0"/>
            </a:rPr>
            <a:t>International Consortium of Universities for Drug Demand Reduction (ICUDDR)</a:t>
          </a:r>
          <a:br>
            <a:rPr lang="en-ZA" sz="1200" b="1" dirty="0">
              <a:latin typeface="Arial" panose="020B0604020202020204" pitchFamily="34" charset="0"/>
              <a:cs typeface="Arial" panose="020B0604020202020204" pitchFamily="34" charset="0"/>
            </a:rPr>
          </a:br>
          <a:endParaRPr lang="en-GB" sz="1200" dirty="0">
            <a:latin typeface="Arial" panose="020B0604020202020204" pitchFamily="34" charset="0"/>
            <a:cs typeface="Arial" panose="020B0604020202020204" pitchFamily="34" charset="0"/>
          </a:endParaRPr>
        </a:p>
      </dgm:t>
    </dgm:pt>
    <dgm:pt modelId="{336F9227-0A0E-874F-89FE-8E00B17215A4}" type="parTrans" cxnId="{963703E7-501E-1D47-AF7A-CBA2FAB4557B}">
      <dgm:prSet/>
      <dgm:spPr/>
      <dgm:t>
        <a:bodyPr/>
        <a:lstStyle/>
        <a:p>
          <a:endParaRPr lang="en-GB" sz="1500">
            <a:latin typeface="Arial" panose="020B0604020202020204" pitchFamily="34" charset="0"/>
            <a:cs typeface="Arial" panose="020B0604020202020204" pitchFamily="34" charset="0"/>
          </a:endParaRPr>
        </a:p>
      </dgm:t>
    </dgm:pt>
    <dgm:pt modelId="{B08A4CE6-EDB2-D24B-8FB5-BB4DA501D4F1}" type="sibTrans" cxnId="{963703E7-501E-1D47-AF7A-CBA2FAB4557B}">
      <dgm:prSet/>
      <dgm:spPr/>
      <dgm:t>
        <a:bodyPr/>
        <a:lstStyle/>
        <a:p>
          <a:endParaRPr lang="en-GB" sz="1500">
            <a:latin typeface="Arial" panose="020B0604020202020204" pitchFamily="34" charset="0"/>
            <a:cs typeface="Arial" panose="020B0604020202020204" pitchFamily="34" charset="0"/>
          </a:endParaRPr>
        </a:p>
      </dgm:t>
    </dgm:pt>
    <dgm:pt modelId="{8CDD5B67-5118-9042-BB67-B5BA059CDC3D}">
      <dgm:prSet phldrT="[Text]" custT="1"/>
      <dgm:spPr>
        <a:ln>
          <a:solidFill>
            <a:srgbClr val="A15B27"/>
          </a:solidFill>
        </a:ln>
      </dgm:spPr>
      <dgm:t>
        <a:bodyPr/>
        <a:lstStyle/>
        <a:p>
          <a:r>
            <a:rPr lang="en-ZA" sz="1200" b="1" dirty="0">
              <a:latin typeface="Arial" panose="020B0604020202020204" pitchFamily="34" charset="0"/>
              <a:cs typeface="Arial" panose="020B0604020202020204" pitchFamily="34" charset="0"/>
            </a:rPr>
            <a:t> Medical Research Council (MRC)</a:t>
          </a:r>
          <a:endParaRPr lang="en-GB" sz="1200" dirty="0">
            <a:latin typeface="Arial" panose="020B0604020202020204" pitchFamily="34" charset="0"/>
            <a:cs typeface="Arial" panose="020B0604020202020204" pitchFamily="34" charset="0"/>
          </a:endParaRPr>
        </a:p>
      </dgm:t>
    </dgm:pt>
    <dgm:pt modelId="{46044D37-EF2F-D445-B5E7-9767466084CA}" type="parTrans" cxnId="{D6C463E9-5422-8845-B1C7-6B0097AB390E}">
      <dgm:prSet/>
      <dgm:spPr/>
      <dgm:t>
        <a:bodyPr/>
        <a:lstStyle/>
        <a:p>
          <a:endParaRPr lang="en-GB" sz="1500">
            <a:latin typeface="Arial" panose="020B0604020202020204" pitchFamily="34" charset="0"/>
            <a:cs typeface="Arial" panose="020B0604020202020204" pitchFamily="34" charset="0"/>
          </a:endParaRPr>
        </a:p>
      </dgm:t>
    </dgm:pt>
    <dgm:pt modelId="{2EC312F1-ABCE-AB49-9037-7A72DFA9A631}" type="sibTrans" cxnId="{D6C463E9-5422-8845-B1C7-6B0097AB390E}">
      <dgm:prSet/>
      <dgm:spPr/>
      <dgm:t>
        <a:bodyPr/>
        <a:lstStyle/>
        <a:p>
          <a:endParaRPr lang="en-GB" sz="1500">
            <a:latin typeface="Arial" panose="020B0604020202020204" pitchFamily="34" charset="0"/>
            <a:cs typeface="Arial" panose="020B0604020202020204" pitchFamily="34" charset="0"/>
          </a:endParaRPr>
        </a:p>
      </dgm:t>
    </dgm:pt>
    <dgm:pt modelId="{3612F119-461E-0845-B5C1-A45D028CF00C}">
      <dgm:prSet phldrT="[Text]" custT="1"/>
      <dgm:spPr>
        <a:ln>
          <a:solidFill>
            <a:srgbClr val="A15B27"/>
          </a:solidFill>
        </a:ln>
      </dgm:spPr>
      <dgm:t>
        <a:bodyPr/>
        <a:lstStyle/>
        <a:p>
          <a:r>
            <a:rPr lang="en-ZA" sz="1200" b="1" dirty="0">
              <a:latin typeface="Arial" panose="020B0604020202020204" pitchFamily="34" charset="0"/>
              <a:cs typeface="Arial" panose="020B0604020202020204" pitchFamily="34" charset="0"/>
            </a:rPr>
            <a:t>International Society of Substance Use Professional South Africa (ISSUP SA)</a:t>
          </a:r>
          <a:endParaRPr lang="en-GB" sz="1200" dirty="0">
            <a:latin typeface="Arial" panose="020B0604020202020204" pitchFamily="34" charset="0"/>
            <a:cs typeface="Arial" panose="020B0604020202020204" pitchFamily="34" charset="0"/>
          </a:endParaRPr>
        </a:p>
      </dgm:t>
    </dgm:pt>
    <dgm:pt modelId="{2CE46277-15B4-524D-8B91-DF16B2774DD5}" type="parTrans" cxnId="{8281CC82-C7CA-3447-86A7-E4B1A32F57F3}">
      <dgm:prSet/>
      <dgm:spPr/>
      <dgm:t>
        <a:bodyPr/>
        <a:lstStyle/>
        <a:p>
          <a:endParaRPr lang="en-GB" sz="1500">
            <a:latin typeface="Arial" panose="020B0604020202020204" pitchFamily="34" charset="0"/>
            <a:cs typeface="Arial" panose="020B0604020202020204" pitchFamily="34" charset="0"/>
          </a:endParaRPr>
        </a:p>
      </dgm:t>
    </dgm:pt>
    <dgm:pt modelId="{CF3CAEAA-9E3F-C345-9F5F-4FF87DF47F2D}" type="sibTrans" cxnId="{8281CC82-C7CA-3447-86A7-E4B1A32F57F3}">
      <dgm:prSet/>
      <dgm:spPr/>
      <dgm:t>
        <a:bodyPr/>
        <a:lstStyle/>
        <a:p>
          <a:endParaRPr lang="en-GB" sz="1500">
            <a:latin typeface="Arial" panose="020B0604020202020204" pitchFamily="34" charset="0"/>
            <a:cs typeface="Arial" panose="020B0604020202020204" pitchFamily="34" charset="0"/>
          </a:endParaRPr>
        </a:p>
      </dgm:t>
    </dgm:pt>
    <dgm:pt modelId="{D1EFBB92-5C59-4348-A8E3-59F9BA88E862}">
      <dgm:prSet phldrT="[Text]" custT="1"/>
      <dgm:spPr>
        <a:ln>
          <a:solidFill>
            <a:srgbClr val="A15B27"/>
          </a:solidFill>
        </a:ln>
      </dgm:spPr>
      <dgm:t>
        <a:bodyPr/>
        <a:lstStyle/>
        <a:p>
          <a:r>
            <a:rPr lang="en-ZA" sz="1200" b="1" dirty="0">
              <a:latin typeface="Arial" panose="020B0604020202020204" pitchFamily="34" charset="0"/>
              <a:cs typeface="Arial" panose="020B0604020202020204" pitchFamily="34" charset="0"/>
            </a:rPr>
            <a:t>South African Network of People Who Use Drugs (SANPUD)</a:t>
          </a:r>
          <a:endParaRPr lang="en-GB" sz="1200" dirty="0">
            <a:latin typeface="Arial" panose="020B0604020202020204" pitchFamily="34" charset="0"/>
            <a:cs typeface="Arial" panose="020B0604020202020204" pitchFamily="34" charset="0"/>
          </a:endParaRPr>
        </a:p>
      </dgm:t>
    </dgm:pt>
    <dgm:pt modelId="{6F1708D3-61A1-CA44-94C5-11506AC8619A}" type="parTrans" cxnId="{AA629FA9-19F1-1A4C-B61A-0A782BD4A4A8}">
      <dgm:prSet/>
      <dgm:spPr/>
      <dgm:t>
        <a:bodyPr/>
        <a:lstStyle/>
        <a:p>
          <a:endParaRPr lang="en-GB" sz="1500">
            <a:latin typeface="Arial" panose="020B0604020202020204" pitchFamily="34" charset="0"/>
            <a:cs typeface="Arial" panose="020B0604020202020204" pitchFamily="34" charset="0"/>
          </a:endParaRPr>
        </a:p>
      </dgm:t>
    </dgm:pt>
    <dgm:pt modelId="{2AA8DF76-C0EE-424B-BF63-1330651B426D}" type="sibTrans" cxnId="{AA629FA9-19F1-1A4C-B61A-0A782BD4A4A8}">
      <dgm:prSet/>
      <dgm:spPr/>
      <dgm:t>
        <a:bodyPr/>
        <a:lstStyle/>
        <a:p>
          <a:endParaRPr lang="en-GB" sz="1500">
            <a:latin typeface="Arial" panose="020B0604020202020204" pitchFamily="34" charset="0"/>
            <a:cs typeface="Arial" panose="020B0604020202020204" pitchFamily="34" charset="0"/>
          </a:endParaRPr>
        </a:p>
      </dgm:t>
    </dgm:pt>
    <dgm:pt modelId="{2459923E-BBD6-494A-9E76-BE10821702E3}">
      <dgm:prSet phldrT="[Text]" custT="1"/>
      <dgm:spPr>
        <a:ln>
          <a:solidFill>
            <a:srgbClr val="A15B27"/>
          </a:solidFill>
        </a:ln>
      </dgm:spPr>
      <dgm:t>
        <a:bodyPr/>
        <a:lstStyle/>
        <a:p>
          <a:r>
            <a:rPr lang="en-ZA" sz="1200" b="1" dirty="0">
              <a:latin typeface="Arial" panose="020B0604020202020204" pitchFamily="34" charset="0"/>
              <a:cs typeface="Arial" panose="020B0604020202020204" pitchFamily="34" charset="0"/>
            </a:rPr>
            <a:t>South African Community Epidemiology Network on Drug Use (SACENDU) </a:t>
          </a:r>
          <a:endParaRPr lang="en-GB" sz="1200" dirty="0">
            <a:latin typeface="Arial" panose="020B0604020202020204" pitchFamily="34" charset="0"/>
            <a:cs typeface="Arial" panose="020B0604020202020204" pitchFamily="34" charset="0"/>
          </a:endParaRPr>
        </a:p>
      </dgm:t>
    </dgm:pt>
    <dgm:pt modelId="{2FE88FF4-B5A7-E443-80E3-C0AEE54A8D1C}" type="parTrans" cxnId="{730F4C34-697B-AB47-ABA6-A45C0F8CA394}">
      <dgm:prSet/>
      <dgm:spPr/>
      <dgm:t>
        <a:bodyPr/>
        <a:lstStyle/>
        <a:p>
          <a:endParaRPr lang="en-GB" sz="1500">
            <a:latin typeface="Arial" panose="020B0604020202020204" pitchFamily="34" charset="0"/>
            <a:cs typeface="Arial" panose="020B0604020202020204" pitchFamily="34" charset="0"/>
          </a:endParaRPr>
        </a:p>
      </dgm:t>
    </dgm:pt>
    <dgm:pt modelId="{2454E8E5-8F34-B74B-9A79-34139F0580AF}" type="sibTrans" cxnId="{730F4C34-697B-AB47-ABA6-A45C0F8CA394}">
      <dgm:prSet/>
      <dgm:spPr/>
      <dgm:t>
        <a:bodyPr/>
        <a:lstStyle/>
        <a:p>
          <a:endParaRPr lang="en-GB" sz="1500">
            <a:latin typeface="Arial" panose="020B0604020202020204" pitchFamily="34" charset="0"/>
            <a:cs typeface="Arial" panose="020B0604020202020204" pitchFamily="34" charset="0"/>
          </a:endParaRPr>
        </a:p>
      </dgm:t>
    </dgm:pt>
    <dgm:pt modelId="{311A30E4-A404-C042-8E41-25963B77FFFA}">
      <dgm:prSet phldrT="[Text]" custT="1"/>
      <dgm:spPr>
        <a:ln>
          <a:solidFill>
            <a:srgbClr val="A15B27"/>
          </a:solidFill>
        </a:ln>
      </dgm:spPr>
      <dgm:t>
        <a:bodyPr/>
        <a:lstStyle/>
        <a:p>
          <a:r>
            <a:rPr lang="en-ZA" sz="1200" b="1" dirty="0">
              <a:latin typeface="Arial" panose="020B0604020202020204" pitchFamily="34" charset="0"/>
              <a:cs typeface="Arial" panose="020B0604020202020204" pitchFamily="34" charset="0"/>
            </a:rPr>
            <a:t>South African Local Government Association (SALGA)</a:t>
          </a:r>
          <a:endParaRPr lang="en-GB" sz="1200" dirty="0">
            <a:latin typeface="Arial" panose="020B0604020202020204" pitchFamily="34" charset="0"/>
            <a:cs typeface="Arial" panose="020B0604020202020204" pitchFamily="34" charset="0"/>
          </a:endParaRPr>
        </a:p>
      </dgm:t>
    </dgm:pt>
    <dgm:pt modelId="{3577BFF8-130E-3046-B6B2-9F8D017EFAA5}" type="parTrans" cxnId="{895FBB03-6F51-CE4C-B44D-FBC20AD5561F}">
      <dgm:prSet/>
      <dgm:spPr/>
      <dgm:t>
        <a:bodyPr/>
        <a:lstStyle/>
        <a:p>
          <a:endParaRPr lang="en-GB" sz="1500">
            <a:latin typeface="Arial" panose="020B0604020202020204" pitchFamily="34" charset="0"/>
            <a:cs typeface="Arial" panose="020B0604020202020204" pitchFamily="34" charset="0"/>
          </a:endParaRPr>
        </a:p>
      </dgm:t>
    </dgm:pt>
    <dgm:pt modelId="{1716C27F-3C77-4949-9BA4-F160451D104D}" type="sibTrans" cxnId="{895FBB03-6F51-CE4C-B44D-FBC20AD5561F}">
      <dgm:prSet/>
      <dgm:spPr/>
      <dgm:t>
        <a:bodyPr/>
        <a:lstStyle/>
        <a:p>
          <a:endParaRPr lang="en-GB" sz="1500">
            <a:latin typeface="Arial" panose="020B0604020202020204" pitchFamily="34" charset="0"/>
            <a:cs typeface="Arial" panose="020B0604020202020204" pitchFamily="34" charset="0"/>
          </a:endParaRPr>
        </a:p>
      </dgm:t>
    </dgm:pt>
    <dgm:pt modelId="{CB558D17-C633-3146-B6D7-74D8A672D311}">
      <dgm:prSet phldrT="[Text]" custT="1"/>
      <dgm:spPr/>
      <dgm:t>
        <a:bodyPr/>
        <a:lstStyle/>
        <a:p>
          <a:r>
            <a:rPr lang="en-ZA" sz="1200" b="1" dirty="0">
              <a:latin typeface="Arial" panose="020B0604020202020204" pitchFamily="34" charset="0"/>
              <a:cs typeface="Arial" panose="020B0604020202020204" pitchFamily="34" charset="0"/>
            </a:rPr>
            <a:t>South African National Aids Council (SANAC)</a:t>
          </a:r>
          <a:endParaRPr lang="en-GB" sz="1200" dirty="0">
            <a:latin typeface="Arial" panose="020B0604020202020204" pitchFamily="34" charset="0"/>
            <a:cs typeface="Arial" panose="020B0604020202020204" pitchFamily="34" charset="0"/>
          </a:endParaRPr>
        </a:p>
      </dgm:t>
    </dgm:pt>
    <dgm:pt modelId="{C754D2AB-51FE-6446-8206-FFAAFDBA76F1}" type="parTrans" cxnId="{DA43A196-AB3B-9F4D-BF4D-29613B4F957E}">
      <dgm:prSet/>
      <dgm:spPr/>
      <dgm:t>
        <a:bodyPr/>
        <a:lstStyle/>
        <a:p>
          <a:endParaRPr lang="en-GB" sz="1500">
            <a:latin typeface="Arial" panose="020B0604020202020204" pitchFamily="34" charset="0"/>
            <a:cs typeface="Arial" panose="020B0604020202020204" pitchFamily="34" charset="0"/>
          </a:endParaRPr>
        </a:p>
      </dgm:t>
    </dgm:pt>
    <dgm:pt modelId="{E64EEC81-B702-8841-9A91-50D4C927B732}" type="sibTrans" cxnId="{DA43A196-AB3B-9F4D-BF4D-29613B4F957E}">
      <dgm:prSet/>
      <dgm:spPr/>
      <dgm:t>
        <a:bodyPr/>
        <a:lstStyle/>
        <a:p>
          <a:endParaRPr lang="en-GB" sz="1500">
            <a:latin typeface="Arial" panose="020B0604020202020204" pitchFamily="34" charset="0"/>
            <a:cs typeface="Arial" panose="020B0604020202020204" pitchFamily="34" charset="0"/>
          </a:endParaRPr>
        </a:p>
      </dgm:t>
    </dgm:pt>
    <dgm:pt modelId="{43DE534F-8E02-C04B-9CC2-341E55257931}">
      <dgm:prSet phldrT="[Text]" custT="1"/>
      <dgm:spPr>
        <a:ln>
          <a:solidFill>
            <a:srgbClr val="A15B27"/>
          </a:solidFill>
        </a:ln>
      </dgm:spPr>
      <dgm:t>
        <a:bodyPr/>
        <a:lstStyle/>
        <a:p>
          <a:r>
            <a:rPr lang="en-ZA" sz="1200" b="1" dirty="0">
              <a:latin typeface="Arial" panose="020B0604020202020204" pitchFamily="34" charset="0"/>
              <a:cs typeface="Arial" panose="020B0604020202020204" pitchFamily="34" charset="0"/>
            </a:rPr>
            <a:t>International Network on Hepatitis in Substance Users (INHSU)</a:t>
          </a:r>
          <a:br>
            <a:rPr lang="en-ZA" sz="1200" b="1" dirty="0">
              <a:latin typeface="Arial" panose="020B0604020202020204" pitchFamily="34" charset="0"/>
              <a:cs typeface="Arial" panose="020B0604020202020204" pitchFamily="34" charset="0"/>
            </a:rPr>
          </a:br>
          <a:endParaRPr lang="en-GB" sz="1200" dirty="0">
            <a:latin typeface="Arial" panose="020B0604020202020204" pitchFamily="34" charset="0"/>
            <a:cs typeface="Arial" panose="020B0604020202020204" pitchFamily="34" charset="0"/>
          </a:endParaRPr>
        </a:p>
      </dgm:t>
    </dgm:pt>
    <dgm:pt modelId="{7BA89743-E692-E744-83A4-4EDB90546491}" type="parTrans" cxnId="{6D97AD70-A768-2443-B92B-CED1EF7536DD}">
      <dgm:prSet/>
      <dgm:spPr/>
      <dgm:t>
        <a:bodyPr/>
        <a:lstStyle/>
        <a:p>
          <a:endParaRPr lang="en-GB" sz="1500">
            <a:latin typeface="Arial" panose="020B0604020202020204" pitchFamily="34" charset="0"/>
            <a:cs typeface="Arial" panose="020B0604020202020204" pitchFamily="34" charset="0"/>
          </a:endParaRPr>
        </a:p>
      </dgm:t>
    </dgm:pt>
    <dgm:pt modelId="{C8AC02D3-D8CB-BE4A-AA05-742E5F1C87F8}" type="sibTrans" cxnId="{6D97AD70-A768-2443-B92B-CED1EF7536DD}">
      <dgm:prSet/>
      <dgm:spPr/>
      <dgm:t>
        <a:bodyPr/>
        <a:lstStyle/>
        <a:p>
          <a:endParaRPr lang="en-GB" sz="1500">
            <a:latin typeface="Arial" panose="020B0604020202020204" pitchFamily="34" charset="0"/>
            <a:cs typeface="Arial" panose="020B0604020202020204" pitchFamily="34" charset="0"/>
          </a:endParaRPr>
        </a:p>
      </dgm:t>
    </dgm:pt>
    <dgm:pt modelId="{24AA1D83-9516-9B49-8C0E-E75171884A44}" type="pres">
      <dgm:prSet presAssocID="{877DD187-D880-964D-B79D-A93E85A413E6}" presName="Name0" presStyleCnt="0">
        <dgm:presLayoutVars>
          <dgm:dir/>
          <dgm:resizeHandles val="exact"/>
        </dgm:presLayoutVars>
      </dgm:prSet>
      <dgm:spPr/>
      <dgm:t>
        <a:bodyPr/>
        <a:lstStyle/>
        <a:p>
          <a:endParaRPr lang="en-US"/>
        </a:p>
      </dgm:t>
    </dgm:pt>
    <dgm:pt modelId="{3F92DDCA-C302-A04D-BD1E-7142DBC6406E}" type="pres">
      <dgm:prSet presAssocID="{E106994E-CFEC-6347-B47B-0109A3F91BEA}" presName="composite" presStyleCnt="0"/>
      <dgm:spPr/>
    </dgm:pt>
    <dgm:pt modelId="{AEEA82D0-6707-EA40-B4C1-AD888FAAAC6D}" type="pres">
      <dgm:prSet presAssocID="{E106994E-CFEC-6347-B47B-0109A3F91BEA}" presName="rect1" presStyleLbl="trAlignAcc1" presStyleIdx="0" presStyleCnt="10">
        <dgm:presLayoutVars>
          <dgm:bulletEnabled val="1"/>
        </dgm:presLayoutVars>
      </dgm:prSet>
      <dgm:spPr/>
      <dgm:t>
        <a:bodyPr/>
        <a:lstStyle/>
        <a:p>
          <a:endParaRPr lang="en-US"/>
        </a:p>
      </dgm:t>
    </dgm:pt>
    <dgm:pt modelId="{0361D6DB-7182-BC40-A4FA-4AF1E86C01E8}" type="pres">
      <dgm:prSet presAssocID="{E106994E-CFEC-6347-B47B-0109A3F91BEA}" presName="rect2" presStyleLbl="fgImgPlace1" presStyleIdx="0" presStyleCnt="10"/>
      <dgm:spPr>
        <a:solidFill>
          <a:srgbClr val="A15B27"/>
        </a:solidFill>
      </dgm:spPr>
    </dgm:pt>
    <dgm:pt modelId="{C5D7744B-AB80-7E42-8490-7A40C7EED102}" type="pres">
      <dgm:prSet presAssocID="{E59E0A2A-AA7C-9D4D-A85D-99230A10B93E}" presName="sibTrans" presStyleCnt="0"/>
      <dgm:spPr/>
    </dgm:pt>
    <dgm:pt modelId="{C413763E-A245-D041-B7A0-B336C72B2DE5}" type="pres">
      <dgm:prSet presAssocID="{159FDF04-037E-4645-8DDD-4F3D6F5949F5}" presName="composite" presStyleCnt="0"/>
      <dgm:spPr/>
    </dgm:pt>
    <dgm:pt modelId="{4BF0E0A1-5D9F-A94D-A59A-7D1846EC95C2}" type="pres">
      <dgm:prSet presAssocID="{159FDF04-037E-4645-8DDD-4F3D6F5949F5}" presName="rect1" presStyleLbl="trAlignAcc1" presStyleIdx="1" presStyleCnt="10">
        <dgm:presLayoutVars>
          <dgm:bulletEnabled val="1"/>
        </dgm:presLayoutVars>
      </dgm:prSet>
      <dgm:spPr/>
      <dgm:t>
        <a:bodyPr/>
        <a:lstStyle/>
        <a:p>
          <a:endParaRPr lang="en-US"/>
        </a:p>
      </dgm:t>
    </dgm:pt>
    <dgm:pt modelId="{8E99C04A-FA09-BD46-AF2D-69B433A28EA6}" type="pres">
      <dgm:prSet presAssocID="{159FDF04-037E-4645-8DDD-4F3D6F5949F5}" presName="rect2" presStyleLbl="fgImgPlace1" presStyleIdx="1" presStyleCnt="10"/>
      <dgm:spPr>
        <a:solidFill>
          <a:srgbClr val="A15B27"/>
        </a:solidFill>
      </dgm:spPr>
    </dgm:pt>
    <dgm:pt modelId="{2277EA96-004C-A842-82DB-223E60B31EB1}" type="pres">
      <dgm:prSet presAssocID="{523E3739-08C5-A44B-A682-A004389160A0}" presName="sibTrans" presStyleCnt="0"/>
      <dgm:spPr/>
    </dgm:pt>
    <dgm:pt modelId="{7C0E2A8C-8D57-2144-9DEE-21423C2C35B7}" type="pres">
      <dgm:prSet presAssocID="{4CD1F5F8-1D19-2742-B289-516B22FB7FCB}" presName="composite" presStyleCnt="0"/>
      <dgm:spPr/>
    </dgm:pt>
    <dgm:pt modelId="{E294F1E2-B53D-4147-97E8-0958E69AA147}" type="pres">
      <dgm:prSet presAssocID="{4CD1F5F8-1D19-2742-B289-516B22FB7FCB}" presName="rect1" presStyleLbl="trAlignAcc1" presStyleIdx="2" presStyleCnt="10">
        <dgm:presLayoutVars>
          <dgm:bulletEnabled val="1"/>
        </dgm:presLayoutVars>
      </dgm:prSet>
      <dgm:spPr/>
      <dgm:t>
        <a:bodyPr/>
        <a:lstStyle/>
        <a:p>
          <a:endParaRPr lang="en-US"/>
        </a:p>
      </dgm:t>
    </dgm:pt>
    <dgm:pt modelId="{B2CA7673-6D68-2247-BC74-0025063AD61F}" type="pres">
      <dgm:prSet presAssocID="{4CD1F5F8-1D19-2742-B289-516B22FB7FCB}" presName="rect2" presStyleLbl="fgImgPlace1" presStyleIdx="2" presStyleCnt="10"/>
      <dgm:spPr>
        <a:solidFill>
          <a:srgbClr val="A15B27"/>
        </a:solidFill>
      </dgm:spPr>
    </dgm:pt>
    <dgm:pt modelId="{2D6C4C7A-74EF-4044-8484-5D90C6237A43}" type="pres">
      <dgm:prSet presAssocID="{B08A4CE6-EDB2-D24B-8FB5-BB4DA501D4F1}" presName="sibTrans" presStyleCnt="0"/>
      <dgm:spPr/>
    </dgm:pt>
    <dgm:pt modelId="{AD966851-4FFA-744F-AFEB-68A5175944A8}" type="pres">
      <dgm:prSet presAssocID="{8CDD5B67-5118-9042-BB67-B5BA059CDC3D}" presName="composite" presStyleCnt="0"/>
      <dgm:spPr/>
    </dgm:pt>
    <dgm:pt modelId="{9AFF3507-7928-4042-8725-B49B469E3868}" type="pres">
      <dgm:prSet presAssocID="{8CDD5B67-5118-9042-BB67-B5BA059CDC3D}" presName="rect1" presStyleLbl="trAlignAcc1" presStyleIdx="3" presStyleCnt="10">
        <dgm:presLayoutVars>
          <dgm:bulletEnabled val="1"/>
        </dgm:presLayoutVars>
      </dgm:prSet>
      <dgm:spPr/>
      <dgm:t>
        <a:bodyPr/>
        <a:lstStyle/>
        <a:p>
          <a:endParaRPr lang="en-US"/>
        </a:p>
      </dgm:t>
    </dgm:pt>
    <dgm:pt modelId="{54BBC27E-C8A0-5144-BB5F-5B12210446F3}" type="pres">
      <dgm:prSet presAssocID="{8CDD5B67-5118-9042-BB67-B5BA059CDC3D}" presName="rect2" presStyleLbl="fgImgPlace1" presStyleIdx="3" presStyleCnt="10"/>
      <dgm:spPr>
        <a:solidFill>
          <a:srgbClr val="A15B27"/>
        </a:solidFill>
      </dgm:spPr>
    </dgm:pt>
    <dgm:pt modelId="{D4ED4A38-7B89-4D48-896F-C1BE3FCFD3DD}" type="pres">
      <dgm:prSet presAssocID="{2EC312F1-ABCE-AB49-9037-7A72DFA9A631}" presName="sibTrans" presStyleCnt="0"/>
      <dgm:spPr/>
    </dgm:pt>
    <dgm:pt modelId="{B624F293-C6F4-2540-BF4C-134D2942AF5F}" type="pres">
      <dgm:prSet presAssocID="{2459923E-BBD6-494A-9E76-BE10821702E3}" presName="composite" presStyleCnt="0"/>
      <dgm:spPr/>
    </dgm:pt>
    <dgm:pt modelId="{58AD2457-689B-8143-8E2B-B057BA826D69}" type="pres">
      <dgm:prSet presAssocID="{2459923E-BBD6-494A-9E76-BE10821702E3}" presName="rect1" presStyleLbl="trAlignAcc1" presStyleIdx="4" presStyleCnt="10">
        <dgm:presLayoutVars>
          <dgm:bulletEnabled val="1"/>
        </dgm:presLayoutVars>
      </dgm:prSet>
      <dgm:spPr/>
      <dgm:t>
        <a:bodyPr/>
        <a:lstStyle/>
        <a:p>
          <a:endParaRPr lang="en-US"/>
        </a:p>
      </dgm:t>
    </dgm:pt>
    <dgm:pt modelId="{EFD274B2-F91A-1248-B91A-A746FC801790}" type="pres">
      <dgm:prSet presAssocID="{2459923E-BBD6-494A-9E76-BE10821702E3}" presName="rect2" presStyleLbl="fgImgPlace1" presStyleIdx="4" presStyleCnt="10"/>
      <dgm:spPr>
        <a:solidFill>
          <a:srgbClr val="A15B27"/>
        </a:solidFill>
      </dgm:spPr>
    </dgm:pt>
    <dgm:pt modelId="{A1587043-9A7D-AC42-9342-ED7544005FCF}" type="pres">
      <dgm:prSet presAssocID="{2454E8E5-8F34-B74B-9A79-34139F0580AF}" presName="sibTrans" presStyleCnt="0"/>
      <dgm:spPr/>
    </dgm:pt>
    <dgm:pt modelId="{0486B418-B2E0-E84A-A02A-2DA28644E84B}" type="pres">
      <dgm:prSet presAssocID="{3612F119-461E-0845-B5C1-A45D028CF00C}" presName="composite" presStyleCnt="0"/>
      <dgm:spPr/>
    </dgm:pt>
    <dgm:pt modelId="{D5C444A1-113A-B546-A4C7-71EBB1054678}" type="pres">
      <dgm:prSet presAssocID="{3612F119-461E-0845-B5C1-A45D028CF00C}" presName="rect1" presStyleLbl="trAlignAcc1" presStyleIdx="5" presStyleCnt="10">
        <dgm:presLayoutVars>
          <dgm:bulletEnabled val="1"/>
        </dgm:presLayoutVars>
      </dgm:prSet>
      <dgm:spPr/>
      <dgm:t>
        <a:bodyPr/>
        <a:lstStyle/>
        <a:p>
          <a:endParaRPr lang="en-US"/>
        </a:p>
      </dgm:t>
    </dgm:pt>
    <dgm:pt modelId="{8223B7AD-EAB2-EE40-AA51-0CD78925912C}" type="pres">
      <dgm:prSet presAssocID="{3612F119-461E-0845-B5C1-A45D028CF00C}" presName="rect2" presStyleLbl="fgImgPlace1" presStyleIdx="5" presStyleCnt="10"/>
      <dgm:spPr>
        <a:solidFill>
          <a:srgbClr val="A15B27"/>
        </a:solidFill>
      </dgm:spPr>
    </dgm:pt>
    <dgm:pt modelId="{5D99423F-3C0D-C345-85D5-3380586B956B}" type="pres">
      <dgm:prSet presAssocID="{CF3CAEAA-9E3F-C345-9F5F-4FF87DF47F2D}" presName="sibTrans" presStyleCnt="0"/>
      <dgm:spPr/>
    </dgm:pt>
    <dgm:pt modelId="{4D27A070-3070-E048-92E3-370A06EF8661}" type="pres">
      <dgm:prSet presAssocID="{D1EFBB92-5C59-4348-A8E3-59F9BA88E862}" presName="composite" presStyleCnt="0"/>
      <dgm:spPr/>
    </dgm:pt>
    <dgm:pt modelId="{71BD5877-BD6E-084A-881F-A018F55D9FED}" type="pres">
      <dgm:prSet presAssocID="{D1EFBB92-5C59-4348-A8E3-59F9BA88E862}" presName="rect1" presStyleLbl="trAlignAcc1" presStyleIdx="6" presStyleCnt="10">
        <dgm:presLayoutVars>
          <dgm:bulletEnabled val="1"/>
        </dgm:presLayoutVars>
      </dgm:prSet>
      <dgm:spPr/>
      <dgm:t>
        <a:bodyPr/>
        <a:lstStyle/>
        <a:p>
          <a:endParaRPr lang="en-US"/>
        </a:p>
      </dgm:t>
    </dgm:pt>
    <dgm:pt modelId="{8AE6CF0B-DA15-0C4D-899A-F6CCBEC70149}" type="pres">
      <dgm:prSet presAssocID="{D1EFBB92-5C59-4348-A8E3-59F9BA88E862}" presName="rect2" presStyleLbl="fgImgPlace1" presStyleIdx="6" presStyleCnt="10"/>
      <dgm:spPr>
        <a:solidFill>
          <a:srgbClr val="A15B27"/>
        </a:solidFill>
      </dgm:spPr>
    </dgm:pt>
    <dgm:pt modelId="{4B72F8B9-CBD9-3C4B-A113-B13D8971788D}" type="pres">
      <dgm:prSet presAssocID="{2AA8DF76-C0EE-424B-BF63-1330651B426D}" presName="sibTrans" presStyleCnt="0"/>
      <dgm:spPr/>
    </dgm:pt>
    <dgm:pt modelId="{702E8B05-CA11-1D4A-BF64-519BB7A5BAF4}" type="pres">
      <dgm:prSet presAssocID="{311A30E4-A404-C042-8E41-25963B77FFFA}" presName="composite" presStyleCnt="0"/>
      <dgm:spPr/>
    </dgm:pt>
    <dgm:pt modelId="{62A97414-1D78-5E45-A161-823873F19AAC}" type="pres">
      <dgm:prSet presAssocID="{311A30E4-A404-C042-8E41-25963B77FFFA}" presName="rect1" presStyleLbl="trAlignAcc1" presStyleIdx="7" presStyleCnt="10">
        <dgm:presLayoutVars>
          <dgm:bulletEnabled val="1"/>
        </dgm:presLayoutVars>
      </dgm:prSet>
      <dgm:spPr/>
      <dgm:t>
        <a:bodyPr/>
        <a:lstStyle/>
        <a:p>
          <a:endParaRPr lang="en-US"/>
        </a:p>
      </dgm:t>
    </dgm:pt>
    <dgm:pt modelId="{BEFF5F1B-FEFE-8448-A13B-A95B66554EF7}" type="pres">
      <dgm:prSet presAssocID="{311A30E4-A404-C042-8E41-25963B77FFFA}" presName="rect2" presStyleLbl="fgImgPlace1" presStyleIdx="7" presStyleCnt="10"/>
      <dgm:spPr>
        <a:solidFill>
          <a:srgbClr val="A15B27"/>
        </a:solidFill>
      </dgm:spPr>
    </dgm:pt>
    <dgm:pt modelId="{FF6527D8-5D68-564F-8C34-F13EB0207DC2}" type="pres">
      <dgm:prSet presAssocID="{1716C27F-3C77-4949-9BA4-F160451D104D}" presName="sibTrans" presStyleCnt="0"/>
      <dgm:spPr/>
    </dgm:pt>
    <dgm:pt modelId="{806B006C-DB6B-7A42-9609-D663C0C414A8}" type="pres">
      <dgm:prSet presAssocID="{CB558D17-C633-3146-B6D7-74D8A672D311}" presName="composite" presStyleCnt="0"/>
      <dgm:spPr/>
    </dgm:pt>
    <dgm:pt modelId="{AFDC9CA5-55B7-394F-9A1E-A9E5EDCA12FC}" type="pres">
      <dgm:prSet presAssocID="{CB558D17-C633-3146-B6D7-74D8A672D311}" presName="rect1" presStyleLbl="trAlignAcc1" presStyleIdx="8" presStyleCnt="10">
        <dgm:presLayoutVars>
          <dgm:bulletEnabled val="1"/>
        </dgm:presLayoutVars>
      </dgm:prSet>
      <dgm:spPr/>
      <dgm:t>
        <a:bodyPr/>
        <a:lstStyle/>
        <a:p>
          <a:endParaRPr lang="en-US"/>
        </a:p>
      </dgm:t>
    </dgm:pt>
    <dgm:pt modelId="{FD12591C-B170-E74A-9EAC-E049863FD710}" type="pres">
      <dgm:prSet presAssocID="{CB558D17-C633-3146-B6D7-74D8A672D311}" presName="rect2" presStyleLbl="fgImgPlace1" presStyleIdx="8" presStyleCnt="10"/>
      <dgm:spPr>
        <a:solidFill>
          <a:srgbClr val="A15B27"/>
        </a:solidFill>
      </dgm:spPr>
    </dgm:pt>
    <dgm:pt modelId="{948FE86B-A6EF-424A-9037-8F77F3B0CA78}" type="pres">
      <dgm:prSet presAssocID="{E64EEC81-B702-8841-9A91-50D4C927B732}" presName="sibTrans" presStyleCnt="0"/>
      <dgm:spPr/>
    </dgm:pt>
    <dgm:pt modelId="{649DB10F-B3A7-A445-8ADC-472E26D37D82}" type="pres">
      <dgm:prSet presAssocID="{43DE534F-8E02-C04B-9CC2-341E55257931}" presName="composite" presStyleCnt="0"/>
      <dgm:spPr/>
    </dgm:pt>
    <dgm:pt modelId="{7BAC808D-E17F-C14E-A996-1D9A660C0B79}" type="pres">
      <dgm:prSet presAssocID="{43DE534F-8E02-C04B-9CC2-341E55257931}" presName="rect1" presStyleLbl="trAlignAcc1" presStyleIdx="9" presStyleCnt="10">
        <dgm:presLayoutVars>
          <dgm:bulletEnabled val="1"/>
        </dgm:presLayoutVars>
      </dgm:prSet>
      <dgm:spPr/>
      <dgm:t>
        <a:bodyPr/>
        <a:lstStyle/>
        <a:p>
          <a:endParaRPr lang="en-US"/>
        </a:p>
      </dgm:t>
    </dgm:pt>
    <dgm:pt modelId="{19B0DA49-EE49-0E4D-8C80-42B9FF5628F1}" type="pres">
      <dgm:prSet presAssocID="{43DE534F-8E02-C04B-9CC2-341E55257931}" presName="rect2" presStyleLbl="fgImgPlace1" presStyleIdx="9" presStyleCnt="10"/>
      <dgm:spPr>
        <a:solidFill>
          <a:srgbClr val="A15B27"/>
        </a:solidFill>
      </dgm:spPr>
    </dgm:pt>
  </dgm:ptLst>
  <dgm:cxnLst>
    <dgm:cxn modelId="{AA629FA9-19F1-1A4C-B61A-0A782BD4A4A8}" srcId="{877DD187-D880-964D-B79D-A93E85A413E6}" destId="{D1EFBB92-5C59-4348-A8E3-59F9BA88E862}" srcOrd="6" destOrd="0" parTransId="{6F1708D3-61A1-CA44-94C5-11506AC8619A}" sibTransId="{2AA8DF76-C0EE-424B-BF63-1330651B426D}"/>
    <dgm:cxn modelId="{38EE4AF6-6A47-954A-B669-AD1FE4120D4B}" srcId="{877DD187-D880-964D-B79D-A93E85A413E6}" destId="{E106994E-CFEC-6347-B47B-0109A3F91BEA}" srcOrd="0" destOrd="0" parTransId="{10B755E3-7CCD-7248-A825-084DB8E5BBF1}" sibTransId="{E59E0A2A-AA7C-9D4D-A85D-99230A10B93E}"/>
    <dgm:cxn modelId="{8281CC82-C7CA-3447-86A7-E4B1A32F57F3}" srcId="{877DD187-D880-964D-B79D-A93E85A413E6}" destId="{3612F119-461E-0845-B5C1-A45D028CF00C}" srcOrd="5" destOrd="0" parTransId="{2CE46277-15B4-524D-8B91-DF16B2774DD5}" sibTransId="{CF3CAEAA-9E3F-C345-9F5F-4FF87DF47F2D}"/>
    <dgm:cxn modelId="{EB0C2690-F269-4440-8254-4D7EB43BA812}" type="presOf" srcId="{311A30E4-A404-C042-8E41-25963B77FFFA}" destId="{62A97414-1D78-5E45-A161-823873F19AAC}" srcOrd="0" destOrd="0" presId="urn:microsoft.com/office/officeart/2008/layout/PictureStrips"/>
    <dgm:cxn modelId="{80071D6E-A7FC-154F-B0ED-1CD3976448AE}" type="presOf" srcId="{3612F119-461E-0845-B5C1-A45D028CF00C}" destId="{D5C444A1-113A-B546-A4C7-71EBB1054678}" srcOrd="0" destOrd="0" presId="urn:microsoft.com/office/officeart/2008/layout/PictureStrips"/>
    <dgm:cxn modelId="{01FD8B10-D7AD-3C4C-AEB5-6CFA8CA28112}" srcId="{877DD187-D880-964D-B79D-A93E85A413E6}" destId="{159FDF04-037E-4645-8DDD-4F3D6F5949F5}" srcOrd="1" destOrd="0" parTransId="{F80B035F-0044-1045-A047-A020FBB3F785}" sibTransId="{523E3739-08C5-A44B-A682-A004389160A0}"/>
    <dgm:cxn modelId="{65DD4D72-F4DD-184D-A92A-286C42CD7CC6}" type="presOf" srcId="{159FDF04-037E-4645-8DDD-4F3D6F5949F5}" destId="{4BF0E0A1-5D9F-A94D-A59A-7D1846EC95C2}" srcOrd="0" destOrd="0" presId="urn:microsoft.com/office/officeart/2008/layout/PictureStrips"/>
    <dgm:cxn modelId="{D6C463E9-5422-8845-B1C7-6B0097AB390E}" srcId="{877DD187-D880-964D-B79D-A93E85A413E6}" destId="{8CDD5B67-5118-9042-BB67-B5BA059CDC3D}" srcOrd="3" destOrd="0" parTransId="{46044D37-EF2F-D445-B5E7-9767466084CA}" sibTransId="{2EC312F1-ABCE-AB49-9037-7A72DFA9A631}"/>
    <dgm:cxn modelId="{63EB4360-781B-814A-A7A5-061CBF58D80D}" type="presOf" srcId="{CB558D17-C633-3146-B6D7-74D8A672D311}" destId="{AFDC9CA5-55B7-394F-9A1E-A9E5EDCA12FC}" srcOrd="0" destOrd="0" presId="urn:microsoft.com/office/officeart/2008/layout/PictureStrips"/>
    <dgm:cxn modelId="{1DE99B70-E4A7-0343-82DE-2036F42F543B}" type="presOf" srcId="{43DE534F-8E02-C04B-9CC2-341E55257931}" destId="{7BAC808D-E17F-C14E-A996-1D9A660C0B79}" srcOrd="0" destOrd="0" presId="urn:microsoft.com/office/officeart/2008/layout/PictureStrips"/>
    <dgm:cxn modelId="{1397C988-4375-A947-8E3E-AE51B9553126}" type="presOf" srcId="{8CDD5B67-5118-9042-BB67-B5BA059CDC3D}" destId="{9AFF3507-7928-4042-8725-B49B469E3868}" srcOrd="0" destOrd="0" presId="urn:microsoft.com/office/officeart/2008/layout/PictureStrips"/>
    <dgm:cxn modelId="{2211FB73-D3D7-CB4C-9953-276E47E546D3}" type="presOf" srcId="{E106994E-CFEC-6347-B47B-0109A3F91BEA}" destId="{AEEA82D0-6707-EA40-B4C1-AD888FAAAC6D}" srcOrd="0" destOrd="0" presId="urn:microsoft.com/office/officeart/2008/layout/PictureStrips"/>
    <dgm:cxn modelId="{CE724A16-D719-694B-9279-17C64A5D3F47}" type="presOf" srcId="{4CD1F5F8-1D19-2742-B289-516B22FB7FCB}" destId="{E294F1E2-B53D-4147-97E8-0958E69AA147}" srcOrd="0" destOrd="0" presId="urn:microsoft.com/office/officeart/2008/layout/PictureStrips"/>
    <dgm:cxn modelId="{730F4C34-697B-AB47-ABA6-A45C0F8CA394}" srcId="{877DD187-D880-964D-B79D-A93E85A413E6}" destId="{2459923E-BBD6-494A-9E76-BE10821702E3}" srcOrd="4" destOrd="0" parTransId="{2FE88FF4-B5A7-E443-80E3-C0AEE54A8D1C}" sibTransId="{2454E8E5-8F34-B74B-9A79-34139F0580AF}"/>
    <dgm:cxn modelId="{FD189A98-7D0C-BA4F-B8C2-667258F5FE66}" type="presOf" srcId="{2459923E-BBD6-494A-9E76-BE10821702E3}" destId="{58AD2457-689B-8143-8E2B-B057BA826D69}" srcOrd="0" destOrd="0" presId="urn:microsoft.com/office/officeart/2008/layout/PictureStrips"/>
    <dgm:cxn modelId="{DA43A196-AB3B-9F4D-BF4D-29613B4F957E}" srcId="{877DD187-D880-964D-B79D-A93E85A413E6}" destId="{CB558D17-C633-3146-B6D7-74D8A672D311}" srcOrd="8" destOrd="0" parTransId="{C754D2AB-51FE-6446-8206-FFAAFDBA76F1}" sibTransId="{E64EEC81-B702-8841-9A91-50D4C927B732}"/>
    <dgm:cxn modelId="{895FBB03-6F51-CE4C-B44D-FBC20AD5561F}" srcId="{877DD187-D880-964D-B79D-A93E85A413E6}" destId="{311A30E4-A404-C042-8E41-25963B77FFFA}" srcOrd="7" destOrd="0" parTransId="{3577BFF8-130E-3046-B6B2-9F8D017EFAA5}" sibTransId="{1716C27F-3C77-4949-9BA4-F160451D104D}"/>
    <dgm:cxn modelId="{963703E7-501E-1D47-AF7A-CBA2FAB4557B}" srcId="{877DD187-D880-964D-B79D-A93E85A413E6}" destId="{4CD1F5F8-1D19-2742-B289-516B22FB7FCB}" srcOrd="2" destOrd="0" parTransId="{336F9227-0A0E-874F-89FE-8E00B17215A4}" sibTransId="{B08A4CE6-EDB2-D24B-8FB5-BB4DA501D4F1}"/>
    <dgm:cxn modelId="{3B01CF6F-053E-C041-863E-B464A571C122}" type="presOf" srcId="{877DD187-D880-964D-B79D-A93E85A413E6}" destId="{24AA1D83-9516-9B49-8C0E-E75171884A44}" srcOrd="0" destOrd="0" presId="urn:microsoft.com/office/officeart/2008/layout/PictureStrips"/>
    <dgm:cxn modelId="{27382047-43CC-5849-8407-2C03BB725A45}" type="presOf" srcId="{D1EFBB92-5C59-4348-A8E3-59F9BA88E862}" destId="{71BD5877-BD6E-084A-881F-A018F55D9FED}" srcOrd="0" destOrd="0" presId="urn:microsoft.com/office/officeart/2008/layout/PictureStrips"/>
    <dgm:cxn modelId="{6D97AD70-A768-2443-B92B-CED1EF7536DD}" srcId="{877DD187-D880-964D-B79D-A93E85A413E6}" destId="{43DE534F-8E02-C04B-9CC2-341E55257931}" srcOrd="9" destOrd="0" parTransId="{7BA89743-E692-E744-83A4-4EDB90546491}" sibTransId="{C8AC02D3-D8CB-BE4A-AA05-742E5F1C87F8}"/>
    <dgm:cxn modelId="{71539858-0F26-B845-B053-3DDA36DF9BCE}" type="presParOf" srcId="{24AA1D83-9516-9B49-8C0E-E75171884A44}" destId="{3F92DDCA-C302-A04D-BD1E-7142DBC6406E}" srcOrd="0" destOrd="0" presId="urn:microsoft.com/office/officeart/2008/layout/PictureStrips"/>
    <dgm:cxn modelId="{5359259C-319E-1940-B245-B2682BB6DF25}" type="presParOf" srcId="{3F92DDCA-C302-A04D-BD1E-7142DBC6406E}" destId="{AEEA82D0-6707-EA40-B4C1-AD888FAAAC6D}" srcOrd="0" destOrd="0" presId="urn:microsoft.com/office/officeart/2008/layout/PictureStrips"/>
    <dgm:cxn modelId="{40DB8B53-C173-0844-A03C-F92455E19D35}" type="presParOf" srcId="{3F92DDCA-C302-A04D-BD1E-7142DBC6406E}" destId="{0361D6DB-7182-BC40-A4FA-4AF1E86C01E8}" srcOrd="1" destOrd="0" presId="urn:microsoft.com/office/officeart/2008/layout/PictureStrips"/>
    <dgm:cxn modelId="{1341846E-77B8-AF46-AE21-9BD37045F371}" type="presParOf" srcId="{24AA1D83-9516-9B49-8C0E-E75171884A44}" destId="{C5D7744B-AB80-7E42-8490-7A40C7EED102}" srcOrd="1" destOrd="0" presId="urn:microsoft.com/office/officeart/2008/layout/PictureStrips"/>
    <dgm:cxn modelId="{CD17C85E-8AB7-0649-A1F4-EC99DF910D28}" type="presParOf" srcId="{24AA1D83-9516-9B49-8C0E-E75171884A44}" destId="{C413763E-A245-D041-B7A0-B336C72B2DE5}" srcOrd="2" destOrd="0" presId="urn:microsoft.com/office/officeart/2008/layout/PictureStrips"/>
    <dgm:cxn modelId="{22452CDD-46BF-BC4C-92E9-B4C964F38670}" type="presParOf" srcId="{C413763E-A245-D041-B7A0-B336C72B2DE5}" destId="{4BF0E0A1-5D9F-A94D-A59A-7D1846EC95C2}" srcOrd="0" destOrd="0" presId="urn:microsoft.com/office/officeart/2008/layout/PictureStrips"/>
    <dgm:cxn modelId="{43E758F5-303F-794A-954D-981A448A9944}" type="presParOf" srcId="{C413763E-A245-D041-B7A0-B336C72B2DE5}" destId="{8E99C04A-FA09-BD46-AF2D-69B433A28EA6}" srcOrd="1" destOrd="0" presId="urn:microsoft.com/office/officeart/2008/layout/PictureStrips"/>
    <dgm:cxn modelId="{42D1215E-DA2F-394D-940A-EC7186A56049}" type="presParOf" srcId="{24AA1D83-9516-9B49-8C0E-E75171884A44}" destId="{2277EA96-004C-A842-82DB-223E60B31EB1}" srcOrd="3" destOrd="0" presId="urn:microsoft.com/office/officeart/2008/layout/PictureStrips"/>
    <dgm:cxn modelId="{7A93C243-CEF8-004D-AC26-9F8E618B0A1A}" type="presParOf" srcId="{24AA1D83-9516-9B49-8C0E-E75171884A44}" destId="{7C0E2A8C-8D57-2144-9DEE-21423C2C35B7}" srcOrd="4" destOrd="0" presId="urn:microsoft.com/office/officeart/2008/layout/PictureStrips"/>
    <dgm:cxn modelId="{6A4F2299-6293-5A4A-9D1E-5627EA579540}" type="presParOf" srcId="{7C0E2A8C-8D57-2144-9DEE-21423C2C35B7}" destId="{E294F1E2-B53D-4147-97E8-0958E69AA147}" srcOrd="0" destOrd="0" presId="urn:microsoft.com/office/officeart/2008/layout/PictureStrips"/>
    <dgm:cxn modelId="{152428EF-5655-F642-8D65-4C40C7DF5DC5}" type="presParOf" srcId="{7C0E2A8C-8D57-2144-9DEE-21423C2C35B7}" destId="{B2CA7673-6D68-2247-BC74-0025063AD61F}" srcOrd="1" destOrd="0" presId="urn:microsoft.com/office/officeart/2008/layout/PictureStrips"/>
    <dgm:cxn modelId="{54014D9D-C402-7E41-9AD4-9D76848F5CCC}" type="presParOf" srcId="{24AA1D83-9516-9B49-8C0E-E75171884A44}" destId="{2D6C4C7A-74EF-4044-8484-5D90C6237A43}" srcOrd="5" destOrd="0" presId="urn:microsoft.com/office/officeart/2008/layout/PictureStrips"/>
    <dgm:cxn modelId="{943ADCF5-F571-024F-BDB3-F0B84D3A518D}" type="presParOf" srcId="{24AA1D83-9516-9B49-8C0E-E75171884A44}" destId="{AD966851-4FFA-744F-AFEB-68A5175944A8}" srcOrd="6" destOrd="0" presId="urn:microsoft.com/office/officeart/2008/layout/PictureStrips"/>
    <dgm:cxn modelId="{B9A21D22-AF5C-4D45-A7A4-854966F977A9}" type="presParOf" srcId="{AD966851-4FFA-744F-AFEB-68A5175944A8}" destId="{9AFF3507-7928-4042-8725-B49B469E3868}" srcOrd="0" destOrd="0" presId="urn:microsoft.com/office/officeart/2008/layout/PictureStrips"/>
    <dgm:cxn modelId="{1706D546-775D-4841-AA98-B9EADF010DA5}" type="presParOf" srcId="{AD966851-4FFA-744F-AFEB-68A5175944A8}" destId="{54BBC27E-C8A0-5144-BB5F-5B12210446F3}" srcOrd="1" destOrd="0" presId="urn:microsoft.com/office/officeart/2008/layout/PictureStrips"/>
    <dgm:cxn modelId="{E13CFDCC-FFE5-5A4A-A0F1-DCFF041FC2D4}" type="presParOf" srcId="{24AA1D83-9516-9B49-8C0E-E75171884A44}" destId="{D4ED4A38-7B89-4D48-896F-C1BE3FCFD3DD}" srcOrd="7" destOrd="0" presId="urn:microsoft.com/office/officeart/2008/layout/PictureStrips"/>
    <dgm:cxn modelId="{11474C7D-4877-D244-9217-DE673FD0D461}" type="presParOf" srcId="{24AA1D83-9516-9B49-8C0E-E75171884A44}" destId="{B624F293-C6F4-2540-BF4C-134D2942AF5F}" srcOrd="8" destOrd="0" presId="urn:microsoft.com/office/officeart/2008/layout/PictureStrips"/>
    <dgm:cxn modelId="{FFE767F8-0895-4046-B9D3-F23B2C6D511D}" type="presParOf" srcId="{B624F293-C6F4-2540-BF4C-134D2942AF5F}" destId="{58AD2457-689B-8143-8E2B-B057BA826D69}" srcOrd="0" destOrd="0" presId="urn:microsoft.com/office/officeart/2008/layout/PictureStrips"/>
    <dgm:cxn modelId="{3ED5DAA2-C491-A645-9EB9-EF8467FA97EF}" type="presParOf" srcId="{B624F293-C6F4-2540-BF4C-134D2942AF5F}" destId="{EFD274B2-F91A-1248-B91A-A746FC801790}" srcOrd="1" destOrd="0" presId="urn:microsoft.com/office/officeart/2008/layout/PictureStrips"/>
    <dgm:cxn modelId="{49553042-2113-6346-B314-C7A629898464}" type="presParOf" srcId="{24AA1D83-9516-9B49-8C0E-E75171884A44}" destId="{A1587043-9A7D-AC42-9342-ED7544005FCF}" srcOrd="9" destOrd="0" presId="urn:microsoft.com/office/officeart/2008/layout/PictureStrips"/>
    <dgm:cxn modelId="{79DE88A7-4378-1247-8475-476C379B3CAF}" type="presParOf" srcId="{24AA1D83-9516-9B49-8C0E-E75171884A44}" destId="{0486B418-B2E0-E84A-A02A-2DA28644E84B}" srcOrd="10" destOrd="0" presId="urn:microsoft.com/office/officeart/2008/layout/PictureStrips"/>
    <dgm:cxn modelId="{6725E744-9319-174E-AF86-4E37AA70E83B}" type="presParOf" srcId="{0486B418-B2E0-E84A-A02A-2DA28644E84B}" destId="{D5C444A1-113A-B546-A4C7-71EBB1054678}" srcOrd="0" destOrd="0" presId="urn:microsoft.com/office/officeart/2008/layout/PictureStrips"/>
    <dgm:cxn modelId="{7057B25B-9C65-414A-9EE4-F0983A156C93}" type="presParOf" srcId="{0486B418-B2E0-E84A-A02A-2DA28644E84B}" destId="{8223B7AD-EAB2-EE40-AA51-0CD78925912C}" srcOrd="1" destOrd="0" presId="urn:microsoft.com/office/officeart/2008/layout/PictureStrips"/>
    <dgm:cxn modelId="{BE938D52-AB51-AC49-84FF-24B266AB92C2}" type="presParOf" srcId="{24AA1D83-9516-9B49-8C0E-E75171884A44}" destId="{5D99423F-3C0D-C345-85D5-3380586B956B}" srcOrd="11" destOrd="0" presId="urn:microsoft.com/office/officeart/2008/layout/PictureStrips"/>
    <dgm:cxn modelId="{973F6F04-28FC-C54A-9D47-F16184E6596A}" type="presParOf" srcId="{24AA1D83-9516-9B49-8C0E-E75171884A44}" destId="{4D27A070-3070-E048-92E3-370A06EF8661}" srcOrd="12" destOrd="0" presId="urn:microsoft.com/office/officeart/2008/layout/PictureStrips"/>
    <dgm:cxn modelId="{634035C1-8B3D-EB44-97A4-CB4EFABCAEEA}" type="presParOf" srcId="{4D27A070-3070-E048-92E3-370A06EF8661}" destId="{71BD5877-BD6E-084A-881F-A018F55D9FED}" srcOrd="0" destOrd="0" presId="urn:microsoft.com/office/officeart/2008/layout/PictureStrips"/>
    <dgm:cxn modelId="{34BEBCC2-7D71-A74C-A153-1EF8F8AEF4D1}" type="presParOf" srcId="{4D27A070-3070-E048-92E3-370A06EF8661}" destId="{8AE6CF0B-DA15-0C4D-899A-F6CCBEC70149}" srcOrd="1" destOrd="0" presId="urn:microsoft.com/office/officeart/2008/layout/PictureStrips"/>
    <dgm:cxn modelId="{C5775920-E690-5A43-8DF0-72BCBBF8F91C}" type="presParOf" srcId="{24AA1D83-9516-9B49-8C0E-E75171884A44}" destId="{4B72F8B9-CBD9-3C4B-A113-B13D8971788D}" srcOrd="13" destOrd="0" presId="urn:microsoft.com/office/officeart/2008/layout/PictureStrips"/>
    <dgm:cxn modelId="{D3F7AB15-625F-3F4A-93F0-9A6C3CF7E9A5}" type="presParOf" srcId="{24AA1D83-9516-9B49-8C0E-E75171884A44}" destId="{702E8B05-CA11-1D4A-BF64-519BB7A5BAF4}" srcOrd="14" destOrd="0" presId="urn:microsoft.com/office/officeart/2008/layout/PictureStrips"/>
    <dgm:cxn modelId="{6704DC73-C48F-AC4F-AA51-32F8E485B33C}" type="presParOf" srcId="{702E8B05-CA11-1D4A-BF64-519BB7A5BAF4}" destId="{62A97414-1D78-5E45-A161-823873F19AAC}" srcOrd="0" destOrd="0" presId="urn:microsoft.com/office/officeart/2008/layout/PictureStrips"/>
    <dgm:cxn modelId="{AE880774-1E02-7247-8EFC-C41D1275EB19}" type="presParOf" srcId="{702E8B05-CA11-1D4A-BF64-519BB7A5BAF4}" destId="{BEFF5F1B-FEFE-8448-A13B-A95B66554EF7}" srcOrd="1" destOrd="0" presId="urn:microsoft.com/office/officeart/2008/layout/PictureStrips"/>
    <dgm:cxn modelId="{9D6EF0CC-F8C5-D64E-8E39-F6F1BC78812D}" type="presParOf" srcId="{24AA1D83-9516-9B49-8C0E-E75171884A44}" destId="{FF6527D8-5D68-564F-8C34-F13EB0207DC2}" srcOrd="15" destOrd="0" presId="urn:microsoft.com/office/officeart/2008/layout/PictureStrips"/>
    <dgm:cxn modelId="{AE5D7876-B283-9748-9467-BA7E00D6A43C}" type="presParOf" srcId="{24AA1D83-9516-9B49-8C0E-E75171884A44}" destId="{806B006C-DB6B-7A42-9609-D663C0C414A8}" srcOrd="16" destOrd="0" presId="urn:microsoft.com/office/officeart/2008/layout/PictureStrips"/>
    <dgm:cxn modelId="{45221C4C-FF59-3F41-95FF-A78D10273ADE}" type="presParOf" srcId="{806B006C-DB6B-7A42-9609-D663C0C414A8}" destId="{AFDC9CA5-55B7-394F-9A1E-A9E5EDCA12FC}" srcOrd="0" destOrd="0" presId="urn:microsoft.com/office/officeart/2008/layout/PictureStrips"/>
    <dgm:cxn modelId="{162C7450-6562-E44A-A526-2E735B4D3CE6}" type="presParOf" srcId="{806B006C-DB6B-7A42-9609-D663C0C414A8}" destId="{FD12591C-B170-E74A-9EAC-E049863FD710}" srcOrd="1" destOrd="0" presId="urn:microsoft.com/office/officeart/2008/layout/PictureStrips"/>
    <dgm:cxn modelId="{CCBA9BBA-6B4B-0D4F-96AF-FBFC6EE067FB}" type="presParOf" srcId="{24AA1D83-9516-9B49-8C0E-E75171884A44}" destId="{948FE86B-A6EF-424A-9037-8F77F3B0CA78}" srcOrd="17" destOrd="0" presId="urn:microsoft.com/office/officeart/2008/layout/PictureStrips"/>
    <dgm:cxn modelId="{D081979B-7552-8947-AD43-03BD000B0F5E}" type="presParOf" srcId="{24AA1D83-9516-9B49-8C0E-E75171884A44}" destId="{649DB10F-B3A7-A445-8ADC-472E26D37D82}" srcOrd="18" destOrd="0" presId="urn:microsoft.com/office/officeart/2008/layout/PictureStrips"/>
    <dgm:cxn modelId="{DC3873F9-8299-BB4A-B4D8-681824351126}" type="presParOf" srcId="{649DB10F-B3A7-A445-8ADC-472E26D37D82}" destId="{7BAC808D-E17F-C14E-A996-1D9A660C0B79}" srcOrd="0" destOrd="0" presId="urn:microsoft.com/office/officeart/2008/layout/PictureStrips"/>
    <dgm:cxn modelId="{75AF0DBB-0E0D-AF4C-B78D-C3615EF2DEC9}" type="presParOf" srcId="{649DB10F-B3A7-A445-8ADC-472E26D37D82}" destId="{19B0DA49-EE49-0E4D-8C80-42B9FF5628F1}" srcOrd="1" destOrd="0" presId="urn:microsoft.com/office/officeart/2008/layout/PictureStrips"/>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6CBEB9-3F73-48B1-B2A1-A7D05C24C558}" type="datetimeFigureOut">
              <a:rPr lang="en-ZA" smtClean="0"/>
              <a:pPr/>
              <a:t>2023/04/19</a:t>
            </a:fld>
            <a:endParaRPr lang="en-ZA"/>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3CF286-BC58-4210-8AB2-020C4EB69F8B}" type="slidenum">
              <a:rPr lang="en-ZA" smtClean="0"/>
              <a:pPr/>
              <a:t>‹#›</a:t>
            </a:fld>
            <a:endParaRPr lang="en-ZA"/>
          </a:p>
        </p:txBody>
      </p:sp>
    </p:spTree>
    <p:extLst>
      <p:ext uri="{BB962C8B-B14F-4D97-AF65-F5344CB8AC3E}">
        <p14:creationId xmlns:p14="http://schemas.microsoft.com/office/powerpoint/2010/main" xmlns="" val="419950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a:t>Click to edit Master title style</a:t>
            </a:r>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668F4F8-8BA3-7B41-BED0-139A6700DAEE}" type="datetimeFigureOut">
              <a:rPr lang="en-US" smtClean="0"/>
              <a:pPr/>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690479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68F4F8-8BA3-7B41-BED0-139A6700DAEE}" type="datetimeFigureOut">
              <a:rPr lang="en-US" smtClean="0"/>
              <a:pPr/>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1529201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68F4F8-8BA3-7B41-BED0-139A6700DAEE}" type="datetimeFigureOut">
              <a:rPr lang="en-US" smtClean="0"/>
              <a:pPr/>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3648620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68F4F8-8BA3-7B41-BED0-139A6700DAEE}" type="datetimeFigureOut">
              <a:rPr lang="en-US" smtClean="0"/>
              <a:pPr/>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2024696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68F4F8-8BA3-7B41-BED0-139A6700DAEE}" type="datetimeFigureOut">
              <a:rPr lang="en-US" smtClean="0"/>
              <a:pPr/>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1111795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668F4F8-8BA3-7B41-BED0-139A6700DAEE}" type="datetimeFigureOut">
              <a:rPr lang="en-US" smtClean="0"/>
              <a:pPr/>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1643268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668F4F8-8BA3-7B41-BED0-139A6700DAEE}" type="datetimeFigureOut">
              <a:rPr lang="en-US" smtClean="0"/>
              <a:pPr/>
              <a:t>4/19/2023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1417464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68F4F8-8BA3-7B41-BED0-139A6700DAEE}" type="datetimeFigureOut">
              <a:rPr lang="en-US" smtClean="0"/>
              <a:pPr/>
              <a:t>4/19/2023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4237051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68F4F8-8BA3-7B41-BED0-139A6700DAEE}" type="datetimeFigureOut">
              <a:rPr lang="en-US" smtClean="0"/>
              <a:pPr/>
              <a:t>4/19/2023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623713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668F4F8-8BA3-7B41-BED0-139A6700DAEE}" type="datetimeFigureOut">
              <a:rPr lang="en-US" smtClean="0"/>
              <a:pPr/>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2817820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668F4F8-8BA3-7B41-BED0-139A6700DAEE}" type="datetimeFigureOut">
              <a:rPr lang="en-US" smtClean="0"/>
              <a:pPr/>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3136663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68F4F8-8BA3-7B41-BED0-139A6700DAEE}" type="datetimeFigureOut">
              <a:rPr lang="en-US" smtClean="0"/>
              <a:pPr/>
              <a:t>4/19/2023</a:t>
            </a:fld>
            <a:endParaRPr lang="en-US"/>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4214963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cid:image001.jpg@01CE77EA.121E20A0" TargetMode="External"/><Relationship Id="rId7" Type="http://schemas.openxmlformats.org/officeDocument/2006/relationships/diagramColors" Target="../diagrams/colors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1.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cid:image001.jpg@01CE77EA.121E20A0" TargetMode="External"/><Relationship Id="rId7" Type="http://schemas.openxmlformats.org/officeDocument/2006/relationships/diagramColors" Target="../diagrams/colors2.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2.xml.rels><?xml version="1.0" encoding="UTF-8" standalone="yes"?>
<Relationships xmlns="http://schemas.openxmlformats.org/package/2006/relationships"><Relationship Id="rId3" Type="http://schemas.openxmlformats.org/officeDocument/2006/relationships/image" Target="cid:image001.jpg@01CE77EA.121E20A0"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cid:image001.jpg@01CE77EA.121E20A0"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cid:image001.jpg@01CE77EA.121E20A0"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cid:image001.jpg@01CE77EA.121E20A0"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cid:image001.jpg@01CE77EA.121E20A0"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cid:image001.jpg@01CE77EA.121E20A0"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cid:image001.jpg@01CE77EA.121E20A0" TargetMode="External"/><Relationship Id="rId7" Type="http://schemas.openxmlformats.org/officeDocument/2006/relationships/diagramColors" Target="../diagrams/colors3.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9.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cid:image001.jpg@01CE77EA.121E20A0" TargetMode="External"/><Relationship Id="rId7" Type="http://schemas.openxmlformats.org/officeDocument/2006/relationships/diagramColors" Target="../diagrams/colors4.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2.xml.rels><?xml version="1.0" encoding="UTF-8" standalone="yes"?>
<Relationships xmlns="http://schemas.openxmlformats.org/package/2006/relationships"><Relationship Id="rId3" Type="http://schemas.openxmlformats.org/officeDocument/2006/relationships/image" Target="cid:image001.jpg@01CE77EA.121E20A0"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cid:image001.jpg@01CE77EA.121E20A0"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cid:image001.jpg@01CE77EA.121E20A0"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cid:image001.jpg@01CE77EA.121E20A0"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cid:image001.jpg@01CE77EA.121E20A0"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cid:image001.jpg@01CE77EA.121E20A0"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cid:image001.jpg@01CE77EA.121E20A0"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cid:image001.jpg@01CE77EA.121E20A0"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cid:image001.jpg@01CE77EA.121E20A0"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cid:image001.jpg@01CE77EA.121E20A0"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cid:image001.jpg@01CE77EA.121E20A0"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cid:image001.jpg@01CE77EA.121E20A0"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cid:image001.jpg@01CE77EA.121E20A0"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cid:image001.jpg@01CE77EA.121E20A0"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cid:image001.jpg@01CE77EA.121E20A0"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cid:image001.jpg@01CE77EA.121E20A0"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cid:image001.jpg@01CE77EA.121E20A0"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D44E98-1A4F-426F-84FC-C7AC7B31A16B}"/>
              </a:ext>
            </a:extLst>
          </p:cNvPr>
          <p:cNvSpPr>
            <a:spLocks noGrp="1"/>
          </p:cNvSpPr>
          <p:nvPr>
            <p:ph type="title"/>
          </p:nvPr>
        </p:nvSpPr>
        <p:spPr>
          <a:xfrm>
            <a:off x="495300" y="274637"/>
            <a:ext cx="8915400" cy="2263079"/>
          </a:xfrm>
        </p:spPr>
        <p:txBody>
          <a:bodyPr>
            <a:normAutofit fontScale="90000"/>
          </a:bodyPr>
          <a:lstStyle/>
          <a:p>
            <a:r>
              <a:rPr lang="en-US" b="1" dirty="0">
                <a:latin typeface="Arial" panose="020B0604020202020204" pitchFamily="34" charset="0"/>
                <a:cs typeface="Arial" panose="020B0604020202020204" pitchFamily="34" charset="0"/>
              </a:rPr>
              <a:t>PRESENTATION ON THE 2021/2022 ANNUAL REPORT OF THE CENTRAL DRUG AUTHORTY (CDA)</a:t>
            </a:r>
          </a:p>
        </p:txBody>
      </p:sp>
      <p:sp>
        <p:nvSpPr>
          <p:cNvPr id="3" name="Content Placeholder 2">
            <a:extLst>
              <a:ext uri="{FF2B5EF4-FFF2-40B4-BE49-F238E27FC236}">
                <a16:creationId xmlns:a16="http://schemas.microsoft.com/office/drawing/2014/main" xmlns="" id="{27D98629-372F-444F-87E9-F629AD85B212}"/>
              </a:ext>
            </a:extLst>
          </p:cNvPr>
          <p:cNvSpPr>
            <a:spLocks noGrp="1"/>
          </p:cNvSpPr>
          <p:nvPr>
            <p:ph idx="1"/>
          </p:nvPr>
        </p:nvSpPr>
        <p:spPr>
          <a:xfrm>
            <a:off x="495300" y="2537716"/>
            <a:ext cx="8915400" cy="3588448"/>
          </a:xfrm>
        </p:spPr>
        <p:txBody>
          <a:bodyPr/>
          <a:lstStyle/>
          <a:p>
            <a:endParaRPr lang="en-US" dirty="0"/>
          </a:p>
          <a:p>
            <a:endParaRPr lang="en-US" dirty="0"/>
          </a:p>
          <a:p>
            <a:endParaRPr lang="en-US" dirty="0"/>
          </a:p>
        </p:txBody>
      </p:sp>
    </p:spTree>
    <p:extLst>
      <p:ext uri="{BB962C8B-B14F-4D97-AF65-F5344CB8AC3E}">
        <p14:creationId xmlns:p14="http://schemas.microsoft.com/office/powerpoint/2010/main" xmlns="" val="3141483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EAD60D-8DF9-4A6E-82DA-76F5162AFB46}"/>
              </a:ext>
            </a:extLst>
          </p:cNvPr>
          <p:cNvSpPr>
            <a:spLocks noGrp="1"/>
          </p:cNvSpPr>
          <p:nvPr>
            <p:ph type="title"/>
          </p:nvPr>
        </p:nvSpPr>
        <p:spPr>
          <a:xfrm>
            <a:off x="495300" y="-708917"/>
            <a:ext cx="8915400" cy="2126555"/>
          </a:xfrm>
        </p:spPr>
        <p:txBody>
          <a:bodyPr>
            <a:normAutofit/>
          </a:bodyPr>
          <a:lstStyle/>
          <a:p>
            <a:r>
              <a:rPr lang="en-US" sz="2400" b="1" dirty="0"/>
              <a:t/>
            </a:r>
            <a:br>
              <a:rPr lang="en-US" sz="2400" b="1" dirty="0"/>
            </a:br>
            <a:r>
              <a:rPr lang="en-US" sz="2400" b="1" dirty="0"/>
              <a:t/>
            </a:r>
            <a:br>
              <a:rPr lang="en-US" sz="2400" b="1" dirty="0"/>
            </a:br>
            <a:r>
              <a:rPr lang="en-US" sz="2400" b="1" dirty="0"/>
              <a:t>NATIONAL DRUG MASTER PLAN 2019-2024 </a:t>
            </a:r>
            <a:br>
              <a:rPr lang="en-US" sz="2400" b="1" dirty="0"/>
            </a:br>
            <a:r>
              <a:rPr lang="en-US" sz="2400" b="1" dirty="0"/>
              <a:t>Strategic Approach</a:t>
            </a:r>
          </a:p>
        </p:txBody>
      </p:sp>
      <p:sp>
        <p:nvSpPr>
          <p:cNvPr id="3" name="Content Placeholder 2">
            <a:extLst>
              <a:ext uri="{FF2B5EF4-FFF2-40B4-BE49-F238E27FC236}">
                <a16:creationId xmlns:a16="http://schemas.microsoft.com/office/drawing/2014/main" xmlns="" id="{E26A6749-531D-47EA-8E04-B4CBA3F2D827}"/>
              </a:ext>
            </a:extLst>
          </p:cNvPr>
          <p:cNvSpPr>
            <a:spLocks noGrp="1"/>
          </p:cNvSpPr>
          <p:nvPr>
            <p:ph idx="1"/>
          </p:nvPr>
        </p:nvSpPr>
        <p:spPr>
          <a:xfrm>
            <a:off x="495300" y="773430"/>
            <a:ext cx="8915400" cy="4841894"/>
          </a:xfrm>
        </p:spPr>
        <p:txBody>
          <a:bodyPr>
            <a:normAutofit/>
          </a:bodyPr>
          <a:lstStyle/>
          <a:p>
            <a:pPr marL="0" indent="0" algn="just">
              <a:buNone/>
            </a:pPr>
            <a:r>
              <a:rPr lang="en-US" sz="2200" b="1" dirty="0">
                <a:latin typeface="Arial" panose="020B0604020202020204" pitchFamily="34" charset="0"/>
                <a:cs typeface="Arial" panose="020B0604020202020204" pitchFamily="34" charset="0"/>
              </a:rPr>
              <a:t>Principles</a:t>
            </a:r>
          </a:p>
        </p:txBody>
      </p:sp>
      <p:pic>
        <p:nvPicPr>
          <p:cNvPr id="4" name="Picture 3" descr="cid:image001.jpg@01CE6DEC.67D4ECC0">
            <a:extLst>
              <a:ext uri="{FF2B5EF4-FFF2-40B4-BE49-F238E27FC236}">
                <a16:creationId xmlns:a16="http://schemas.microsoft.com/office/drawing/2014/main" xmlns="" id="{4BAD28BC-9373-A406-60D0-BA92AAEFB7F7}"/>
              </a:ext>
            </a:extLst>
          </p:cNvPr>
          <p:cNvPicPr/>
          <p:nvPr/>
        </p:nvPicPr>
        <p:blipFill>
          <a:blip r:embed="rId2" r:link="rId3" cstate="print">
            <a:extLst>
              <a:ext uri="{28A0092B-C50C-407E-A947-70E740481C1C}">
                <a14:useLocalDpi xmlns:a14="http://schemas.microsoft.com/office/drawing/2010/main" xmlns="" val="0"/>
              </a:ext>
            </a:extLst>
          </a:blip>
          <a:srcRect/>
          <a:stretch>
            <a:fillRect/>
          </a:stretch>
        </p:blipFill>
        <p:spPr bwMode="auto">
          <a:xfrm>
            <a:off x="3134811" y="5831457"/>
            <a:ext cx="1087315" cy="750498"/>
          </a:xfrm>
          <a:prstGeom prst="rect">
            <a:avLst/>
          </a:prstGeom>
          <a:noFill/>
          <a:ln>
            <a:noFill/>
          </a:ln>
        </p:spPr>
      </p:pic>
      <p:graphicFrame>
        <p:nvGraphicFramePr>
          <p:cNvPr id="5" name="Diagram 4">
            <a:extLst>
              <a:ext uri="{FF2B5EF4-FFF2-40B4-BE49-F238E27FC236}">
                <a16:creationId xmlns:a16="http://schemas.microsoft.com/office/drawing/2014/main" xmlns="" id="{5970B4FA-C166-B0DA-07C6-555F62B0C818}"/>
              </a:ext>
            </a:extLst>
          </p:cNvPr>
          <p:cNvGraphicFramePr/>
          <p:nvPr>
            <p:extLst>
              <p:ext uri="{D42A27DB-BD31-4B8C-83A1-F6EECF244321}">
                <p14:modId xmlns:p14="http://schemas.microsoft.com/office/powerpoint/2010/main" xmlns="" val="3102972737"/>
              </p:ext>
            </p:extLst>
          </p:nvPr>
        </p:nvGraphicFramePr>
        <p:xfrm>
          <a:off x="-379079" y="1294226"/>
          <a:ext cx="7027779" cy="400904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TextBox 5">
            <a:extLst>
              <a:ext uri="{FF2B5EF4-FFF2-40B4-BE49-F238E27FC236}">
                <a16:creationId xmlns:a16="http://schemas.microsoft.com/office/drawing/2014/main" xmlns="" id="{6E133444-6BD6-109A-E308-CD909425AF4F}"/>
              </a:ext>
            </a:extLst>
          </p:cNvPr>
          <p:cNvSpPr txBox="1"/>
          <p:nvPr/>
        </p:nvSpPr>
        <p:spPr>
          <a:xfrm>
            <a:off x="5850041" y="1294226"/>
            <a:ext cx="3871475" cy="2585323"/>
          </a:xfrm>
          <a:prstGeom prst="rect">
            <a:avLst/>
          </a:prstGeom>
          <a:noFill/>
        </p:spPr>
        <p:txBody>
          <a:bodyPr wrap="square" rtlCol="0">
            <a:spAutoFit/>
          </a:bodyPr>
          <a:lstStyle/>
          <a:p>
            <a:r>
              <a:rPr lang="en-US" sz="2200" b="1" dirty="0">
                <a:latin typeface="Arial" panose="020B0604020202020204" pitchFamily="34" charset="0"/>
                <a:cs typeface="Arial" panose="020B0604020202020204" pitchFamily="34" charset="0"/>
              </a:rPr>
              <a:t>Target Population</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Youth- In and Out of School</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Children</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Women incl pregnant women</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Persons with disabilities</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Occupational groups at risk</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Key populations </a:t>
            </a:r>
            <a:r>
              <a:rPr lang="en-US" sz="2000" dirty="0" err="1">
                <a:latin typeface="Arial" panose="020B0604020202020204" pitchFamily="34" charset="0"/>
                <a:cs typeface="Arial" panose="020B0604020202020204" pitchFamily="34" charset="0"/>
              </a:rPr>
              <a:t>e.g</a:t>
            </a:r>
            <a:r>
              <a:rPr lang="en-US" sz="2000" dirty="0">
                <a:latin typeface="Arial" panose="020B0604020202020204" pitchFamily="34" charset="0"/>
                <a:cs typeface="Arial" panose="020B0604020202020204" pitchFamily="34" charset="0"/>
              </a:rPr>
              <a:t> LGBTQI, prisons</a:t>
            </a:r>
          </a:p>
        </p:txBody>
      </p:sp>
    </p:spTree>
    <p:extLst>
      <p:ext uri="{BB962C8B-B14F-4D97-AF65-F5344CB8AC3E}">
        <p14:creationId xmlns:p14="http://schemas.microsoft.com/office/powerpoint/2010/main" xmlns="" val="2753744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EAD60D-8DF9-4A6E-82DA-76F5162AFB46}"/>
              </a:ext>
            </a:extLst>
          </p:cNvPr>
          <p:cNvSpPr>
            <a:spLocks noGrp="1"/>
          </p:cNvSpPr>
          <p:nvPr>
            <p:ph type="title"/>
          </p:nvPr>
        </p:nvSpPr>
        <p:spPr>
          <a:xfrm>
            <a:off x="495300" y="-708917"/>
            <a:ext cx="8915400" cy="2126555"/>
          </a:xfrm>
        </p:spPr>
        <p:txBody>
          <a:bodyPr>
            <a:normAutofit/>
          </a:bodyPr>
          <a:lstStyle/>
          <a:p>
            <a:r>
              <a:rPr lang="en-US" sz="2400" b="1" dirty="0"/>
              <a:t/>
            </a:r>
            <a:br>
              <a:rPr lang="en-US" sz="2400" b="1" dirty="0"/>
            </a:br>
            <a:r>
              <a:rPr lang="en-US" sz="2400" b="1" dirty="0"/>
              <a:t/>
            </a:r>
            <a:br>
              <a:rPr lang="en-US" sz="2400" b="1" dirty="0"/>
            </a:br>
            <a:r>
              <a:rPr lang="en-US" sz="2400" b="1" dirty="0"/>
              <a:t>NATIONAL DRUG MASTER PLAN 2019-2024 </a:t>
            </a:r>
            <a:br>
              <a:rPr lang="en-US" sz="2400" b="1" dirty="0"/>
            </a:br>
            <a:r>
              <a:rPr lang="en-US" sz="2400" b="1" dirty="0"/>
              <a:t>Strategic Intent</a:t>
            </a:r>
          </a:p>
        </p:txBody>
      </p:sp>
      <p:pic>
        <p:nvPicPr>
          <p:cNvPr id="4" name="Picture 3" descr="cid:image001.jpg@01CE6DEC.67D4ECC0">
            <a:extLst>
              <a:ext uri="{FF2B5EF4-FFF2-40B4-BE49-F238E27FC236}">
                <a16:creationId xmlns:a16="http://schemas.microsoft.com/office/drawing/2014/main" xmlns="" id="{4BAD28BC-9373-A406-60D0-BA92AAEFB7F7}"/>
              </a:ext>
            </a:extLst>
          </p:cNvPr>
          <p:cNvPicPr/>
          <p:nvPr/>
        </p:nvPicPr>
        <p:blipFill>
          <a:blip r:embed="rId2" r:link="rId3" cstate="print">
            <a:extLst>
              <a:ext uri="{28A0092B-C50C-407E-A947-70E740481C1C}">
                <a14:useLocalDpi xmlns:a14="http://schemas.microsoft.com/office/drawing/2010/main" xmlns="" val="0"/>
              </a:ext>
            </a:extLst>
          </a:blip>
          <a:srcRect/>
          <a:stretch>
            <a:fillRect/>
          </a:stretch>
        </p:blipFill>
        <p:spPr bwMode="auto">
          <a:xfrm>
            <a:off x="3134811" y="5831457"/>
            <a:ext cx="1087315" cy="750498"/>
          </a:xfrm>
          <a:prstGeom prst="rect">
            <a:avLst/>
          </a:prstGeom>
          <a:noFill/>
          <a:ln>
            <a:noFill/>
          </a:ln>
        </p:spPr>
      </p:pic>
      <p:graphicFrame>
        <p:nvGraphicFramePr>
          <p:cNvPr id="5" name="Diagram 4">
            <a:extLst>
              <a:ext uri="{FF2B5EF4-FFF2-40B4-BE49-F238E27FC236}">
                <a16:creationId xmlns:a16="http://schemas.microsoft.com/office/drawing/2014/main" xmlns="" id="{4A6F1C38-CF35-EACD-B2DF-48E42A69866F}"/>
              </a:ext>
            </a:extLst>
          </p:cNvPr>
          <p:cNvGraphicFramePr/>
          <p:nvPr>
            <p:extLst>
              <p:ext uri="{D42A27DB-BD31-4B8C-83A1-F6EECF244321}">
                <p14:modId xmlns:p14="http://schemas.microsoft.com/office/powerpoint/2010/main" xmlns="" val="859022068"/>
              </p:ext>
            </p:extLst>
          </p:nvPr>
        </p:nvGraphicFramePr>
        <p:xfrm>
          <a:off x="989263" y="1092785"/>
          <a:ext cx="8421437" cy="434548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2898314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EAD60D-8DF9-4A6E-82DA-76F5162AFB46}"/>
              </a:ext>
            </a:extLst>
          </p:cNvPr>
          <p:cNvSpPr>
            <a:spLocks noGrp="1"/>
          </p:cNvSpPr>
          <p:nvPr>
            <p:ph type="title"/>
          </p:nvPr>
        </p:nvSpPr>
        <p:spPr>
          <a:xfrm>
            <a:off x="495300" y="-591959"/>
            <a:ext cx="8915400" cy="2126555"/>
          </a:xfrm>
        </p:spPr>
        <p:txBody>
          <a:bodyPr>
            <a:normAutofit/>
          </a:bodyPr>
          <a:lstStyle/>
          <a:p>
            <a:r>
              <a:rPr lang="en-US" sz="2400" b="1" dirty="0"/>
              <a:t/>
            </a:r>
            <a:br>
              <a:rPr lang="en-US" sz="2400" b="1" dirty="0"/>
            </a:br>
            <a:endParaRPr lang="en-US" sz="2400" b="1" dirty="0"/>
          </a:p>
        </p:txBody>
      </p:sp>
      <p:pic>
        <p:nvPicPr>
          <p:cNvPr id="4" name="Picture 3" descr="cid:image001.jpg@01CE6DEC.67D4ECC0">
            <a:extLst>
              <a:ext uri="{FF2B5EF4-FFF2-40B4-BE49-F238E27FC236}">
                <a16:creationId xmlns:a16="http://schemas.microsoft.com/office/drawing/2014/main" xmlns="" id="{4BAD28BC-9373-A406-60D0-BA92AAEFB7F7}"/>
              </a:ext>
            </a:extLst>
          </p:cNvPr>
          <p:cNvPicPr/>
          <p:nvPr/>
        </p:nvPicPr>
        <p:blipFill>
          <a:blip r:embed="rId2" r:link="rId3" cstate="print">
            <a:extLst>
              <a:ext uri="{28A0092B-C50C-407E-A947-70E740481C1C}">
                <a14:useLocalDpi xmlns:a14="http://schemas.microsoft.com/office/drawing/2010/main" xmlns="" val="0"/>
              </a:ext>
            </a:extLst>
          </a:blip>
          <a:srcRect/>
          <a:stretch>
            <a:fillRect/>
          </a:stretch>
        </p:blipFill>
        <p:spPr bwMode="auto">
          <a:xfrm>
            <a:off x="3134811" y="5831457"/>
            <a:ext cx="1087315" cy="750498"/>
          </a:xfrm>
          <a:prstGeom prst="rect">
            <a:avLst/>
          </a:prstGeom>
          <a:noFill/>
          <a:ln>
            <a:noFill/>
          </a:ln>
        </p:spPr>
      </p:pic>
      <p:sp>
        <p:nvSpPr>
          <p:cNvPr id="7" name="TextBox 6">
            <a:extLst>
              <a:ext uri="{FF2B5EF4-FFF2-40B4-BE49-F238E27FC236}">
                <a16:creationId xmlns:a16="http://schemas.microsoft.com/office/drawing/2014/main" xmlns="" id="{A4F66BF8-CDA4-A028-BE14-D8167FC6179C}"/>
              </a:ext>
            </a:extLst>
          </p:cNvPr>
          <p:cNvSpPr txBox="1"/>
          <p:nvPr/>
        </p:nvSpPr>
        <p:spPr>
          <a:xfrm>
            <a:off x="3955993" y="342994"/>
            <a:ext cx="1994007" cy="830997"/>
          </a:xfrm>
          <a:prstGeom prst="rect">
            <a:avLst/>
          </a:prstGeom>
          <a:noFill/>
        </p:spPr>
        <p:txBody>
          <a:bodyPr wrap="none" rtlCol="0">
            <a:spAutoFit/>
          </a:bodyPr>
          <a:lstStyle/>
          <a:p>
            <a:pPr algn="ctr"/>
            <a:r>
              <a:rPr lang="en-US" sz="2400" b="1" dirty="0">
                <a:latin typeface="+mj-lt"/>
              </a:rPr>
              <a:t>GOVERNANCE</a:t>
            </a:r>
          </a:p>
          <a:p>
            <a:pPr algn="ctr"/>
            <a:endParaRPr lang="en-US" sz="2400" b="1" dirty="0">
              <a:latin typeface="+mj-lt"/>
            </a:endParaRPr>
          </a:p>
        </p:txBody>
      </p:sp>
      <p:graphicFrame>
        <p:nvGraphicFramePr>
          <p:cNvPr id="8" name="Table 8">
            <a:extLst>
              <a:ext uri="{FF2B5EF4-FFF2-40B4-BE49-F238E27FC236}">
                <a16:creationId xmlns:a16="http://schemas.microsoft.com/office/drawing/2014/main" xmlns="" id="{1DB4386B-F1E7-3915-D325-B210F477D316}"/>
              </a:ext>
            </a:extLst>
          </p:cNvPr>
          <p:cNvGraphicFramePr>
            <a:graphicFrameLocks noGrp="1"/>
          </p:cNvGraphicFramePr>
          <p:nvPr>
            <p:ph idx="1"/>
            <p:extLst>
              <p:ext uri="{D42A27DB-BD31-4B8C-83A1-F6EECF244321}">
                <p14:modId xmlns:p14="http://schemas.microsoft.com/office/powerpoint/2010/main" xmlns="" val="2459805235"/>
              </p:ext>
            </p:extLst>
          </p:nvPr>
        </p:nvGraphicFramePr>
        <p:xfrm>
          <a:off x="495300" y="756537"/>
          <a:ext cx="9264106" cy="4950143"/>
        </p:xfrm>
        <a:graphic>
          <a:graphicData uri="http://schemas.openxmlformats.org/drawingml/2006/table">
            <a:tbl>
              <a:tblPr firstRow="1" bandRow="1">
                <a:tableStyleId>{5C22544A-7EE6-4342-B048-85BDC9FD1C3A}</a:tableStyleId>
              </a:tblPr>
              <a:tblGrid>
                <a:gridCol w="3364319">
                  <a:extLst>
                    <a:ext uri="{9D8B030D-6E8A-4147-A177-3AD203B41FA5}">
                      <a16:colId xmlns:a16="http://schemas.microsoft.com/office/drawing/2014/main" xmlns="" val="3375878121"/>
                    </a:ext>
                  </a:extLst>
                </a:gridCol>
                <a:gridCol w="2009553">
                  <a:extLst>
                    <a:ext uri="{9D8B030D-6E8A-4147-A177-3AD203B41FA5}">
                      <a16:colId xmlns:a16="http://schemas.microsoft.com/office/drawing/2014/main" xmlns="" val="2490442798"/>
                    </a:ext>
                  </a:extLst>
                </a:gridCol>
                <a:gridCol w="3890234">
                  <a:extLst>
                    <a:ext uri="{9D8B030D-6E8A-4147-A177-3AD203B41FA5}">
                      <a16:colId xmlns:a16="http://schemas.microsoft.com/office/drawing/2014/main" xmlns="" val="2041230229"/>
                    </a:ext>
                  </a:extLst>
                </a:gridCol>
              </a:tblGrid>
              <a:tr h="297354">
                <a:tc>
                  <a:txBody>
                    <a:bodyPr/>
                    <a:lstStyle/>
                    <a:p>
                      <a:r>
                        <a:rPr lang="en-US" sz="1500" dirty="0">
                          <a:latin typeface="Arial" panose="020B0604020202020204" pitchFamily="34" charset="0"/>
                          <a:cs typeface="Arial" panose="020B0604020202020204" pitchFamily="34" charset="0"/>
                        </a:rPr>
                        <a:t>Detail</a:t>
                      </a:r>
                    </a:p>
                  </a:txBody>
                  <a:tcPr>
                    <a:solidFill>
                      <a:srgbClr val="A15B27"/>
                    </a:solidFill>
                  </a:tcPr>
                </a:tc>
                <a:tc>
                  <a:txBody>
                    <a:bodyPr/>
                    <a:lstStyle/>
                    <a:p>
                      <a:r>
                        <a:rPr lang="en-US" sz="1500" dirty="0">
                          <a:latin typeface="Arial" panose="020B0604020202020204" pitchFamily="34" charset="0"/>
                          <a:cs typeface="Arial" panose="020B0604020202020204" pitchFamily="34" charset="0"/>
                        </a:rPr>
                        <a:t>Functionality</a:t>
                      </a:r>
                    </a:p>
                  </a:txBody>
                  <a:tcPr>
                    <a:solidFill>
                      <a:srgbClr val="A15B27"/>
                    </a:solidFill>
                  </a:tcPr>
                </a:tc>
                <a:tc>
                  <a:txBody>
                    <a:bodyPr/>
                    <a:lstStyle/>
                    <a:p>
                      <a:r>
                        <a:rPr lang="en-US" sz="1500" dirty="0">
                          <a:latin typeface="Arial" panose="020B0604020202020204" pitchFamily="34" charset="0"/>
                          <a:cs typeface="Arial" panose="020B0604020202020204" pitchFamily="34" charset="0"/>
                        </a:rPr>
                        <a:t>Notes</a:t>
                      </a:r>
                    </a:p>
                  </a:txBody>
                  <a:tcPr>
                    <a:solidFill>
                      <a:srgbClr val="A15B27"/>
                    </a:solidFill>
                  </a:tcPr>
                </a:tc>
                <a:extLst>
                  <a:ext uri="{0D108BD9-81ED-4DB2-BD59-A6C34878D82A}">
                    <a16:rowId xmlns:a16="http://schemas.microsoft.com/office/drawing/2014/main" xmlns="" val="150482362"/>
                  </a:ext>
                </a:extLst>
              </a:tr>
              <a:tr h="297354">
                <a:tc>
                  <a:txBody>
                    <a:bodyPr/>
                    <a:lstStyle/>
                    <a:p>
                      <a:r>
                        <a:rPr lang="en-US" sz="1500" dirty="0">
                          <a:latin typeface="Arial" panose="020B0604020202020204" pitchFamily="34" charset="0"/>
                          <a:cs typeface="Arial" panose="020B0604020202020204" pitchFamily="34" charset="0"/>
                        </a:rPr>
                        <a:t>Chairperson and Deputy Chairperson</a:t>
                      </a:r>
                    </a:p>
                  </a:txBody>
                  <a:tcPr>
                    <a:solidFill>
                      <a:srgbClr val="F2DDBA"/>
                    </a:solidFill>
                  </a:tcPr>
                </a:tc>
                <a:tc>
                  <a:txBody>
                    <a:bodyPr/>
                    <a:lstStyle/>
                    <a:p>
                      <a:r>
                        <a:rPr lang="en-US" sz="1500" dirty="0">
                          <a:latin typeface="Arial" panose="020B0604020202020204" pitchFamily="34" charset="0"/>
                          <a:cs typeface="Arial" panose="020B0604020202020204" pitchFamily="34" charset="0"/>
                        </a:rPr>
                        <a:t>Functional</a:t>
                      </a:r>
                    </a:p>
                  </a:txBody>
                  <a:tcPr>
                    <a:solidFill>
                      <a:srgbClr val="F2DDBA"/>
                    </a:solidFill>
                  </a:tcPr>
                </a:tc>
                <a:tc>
                  <a:txBody>
                    <a:bodyPr/>
                    <a:lstStyle/>
                    <a:p>
                      <a:r>
                        <a:rPr lang="en-US" sz="1500" dirty="0">
                          <a:latin typeface="Arial" panose="020B0604020202020204" pitchFamily="34" charset="0"/>
                          <a:cs typeface="Arial" panose="020B0604020202020204" pitchFamily="34" charset="0"/>
                        </a:rPr>
                        <a:t>Strengthen  secretariat support</a:t>
                      </a:r>
                    </a:p>
                  </a:txBody>
                  <a:tcPr>
                    <a:solidFill>
                      <a:srgbClr val="F2DDBA"/>
                    </a:solidFill>
                  </a:tcPr>
                </a:tc>
                <a:extLst>
                  <a:ext uri="{0D108BD9-81ED-4DB2-BD59-A6C34878D82A}">
                    <a16:rowId xmlns:a16="http://schemas.microsoft.com/office/drawing/2014/main" xmlns="" val="349271099"/>
                  </a:ext>
                </a:extLst>
              </a:tr>
              <a:tr h="297354">
                <a:tc>
                  <a:txBody>
                    <a:bodyPr/>
                    <a:lstStyle/>
                    <a:p>
                      <a:r>
                        <a:rPr lang="en-US" sz="1500" dirty="0">
                          <a:latin typeface="Arial" panose="020B0604020202020204" pitchFamily="34" charset="0"/>
                          <a:cs typeface="Arial" panose="020B0604020202020204" pitchFamily="34" charset="0"/>
                        </a:rPr>
                        <a:t>Executive Committee</a:t>
                      </a:r>
                    </a:p>
                  </a:txBody>
                  <a:tcPr>
                    <a:solidFill>
                      <a:srgbClr val="F2DDBA"/>
                    </a:solidFill>
                  </a:tcPr>
                </a:tc>
                <a:tc>
                  <a:txBody>
                    <a:bodyPr/>
                    <a:lstStyle/>
                    <a:p>
                      <a:r>
                        <a:rPr lang="en-US" sz="1500" dirty="0">
                          <a:latin typeface="Arial" panose="020B0604020202020204" pitchFamily="34" charset="0"/>
                          <a:cs typeface="Arial" panose="020B0604020202020204" pitchFamily="34" charset="0"/>
                        </a:rPr>
                        <a:t>Functional </a:t>
                      </a:r>
                    </a:p>
                  </a:txBody>
                  <a:tcPr>
                    <a:solidFill>
                      <a:srgbClr val="F2DDBA"/>
                    </a:solidFill>
                  </a:tcPr>
                </a:tc>
                <a:tc>
                  <a:txBody>
                    <a:bodyPr/>
                    <a:lstStyle/>
                    <a:p>
                      <a:r>
                        <a:rPr lang="en-US" sz="1500" dirty="0">
                          <a:latin typeface="Arial" panose="020B0604020202020204" pitchFamily="34" charset="0"/>
                          <a:cs typeface="Arial" panose="020B0604020202020204" pitchFamily="34" charset="0"/>
                        </a:rPr>
                        <a:t>Strengthen secretariat support</a:t>
                      </a:r>
                    </a:p>
                  </a:txBody>
                  <a:tcPr>
                    <a:solidFill>
                      <a:srgbClr val="F2DDBA"/>
                    </a:solidFill>
                  </a:tcPr>
                </a:tc>
                <a:extLst>
                  <a:ext uri="{0D108BD9-81ED-4DB2-BD59-A6C34878D82A}">
                    <a16:rowId xmlns:a16="http://schemas.microsoft.com/office/drawing/2014/main" xmlns="" val="480808973"/>
                  </a:ext>
                </a:extLst>
              </a:tr>
              <a:tr h="1532441">
                <a:tc>
                  <a:txBody>
                    <a:bodyPr/>
                    <a:lstStyle/>
                    <a:p>
                      <a:r>
                        <a:rPr lang="en-US" sz="1500" dirty="0">
                          <a:latin typeface="Arial" panose="020B0604020202020204" pitchFamily="34" charset="0"/>
                          <a:cs typeface="Arial" panose="020B0604020202020204" pitchFamily="34" charset="0"/>
                        </a:rPr>
                        <a:t>Portfolio Committees: </a:t>
                      </a:r>
                    </a:p>
                    <a:p>
                      <a:pPr marL="285750" indent="-285750">
                        <a:buFont typeface="Arial" panose="020B0604020202020204" pitchFamily="34" charset="0"/>
                        <a:buChar char="•"/>
                      </a:pPr>
                      <a:r>
                        <a:rPr lang="en-US" sz="1500" dirty="0">
                          <a:latin typeface="Arial" panose="020B0604020202020204" pitchFamily="34" charset="0"/>
                          <a:cs typeface="Arial" panose="020B0604020202020204" pitchFamily="34" charset="0"/>
                        </a:rPr>
                        <a:t>Programs and Projects</a:t>
                      </a:r>
                    </a:p>
                    <a:p>
                      <a:pPr marL="285750" indent="-285750">
                        <a:buFont typeface="Arial" panose="020B0604020202020204" pitchFamily="34" charset="0"/>
                        <a:buChar char="•"/>
                      </a:pPr>
                      <a:r>
                        <a:rPr lang="en-US" sz="1500" dirty="0">
                          <a:latin typeface="Arial" panose="020B0604020202020204" pitchFamily="34" charset="0"/>
                          <a:cs typeface="Arial" panose="020B0604020202020204" pitchFamily="34" charset="0"/>
                        </a:rPr>
                        <a:t>Communications and Marketing</a:t>
                      </a:r>
                    </a:p>
                    <a:p>
                      <a:pPr marL="285750" indent="-285750">
                        <a:buFont typeface="Arial" panose="020B0604020202020204" pitchFamily="34" charset="0"/>
                        <a:buChar char="•"/>
                      </a:pPr>
                      <a:r>
                        <a:rPr lang="en-US" sz="1500" dirty="0">
                          <a:latin typeface="Arial" panose="020B0604020202020204" pitchFamily="34" charset="0"/>
                          <a:cs typeface="Arial" panose="020B0604020202020204" pitchFamily="34" charset="0"/>
                        </a:rPr>
                        <a:t>Governance</a:t>
                      </a:r>
                    </a:p>
                    <a:p>
                      <a:pPr marL="285750" indent="-285750">
                        <a:buFont typeface="Arial" panose="020B0604020202020204" pitchFamily="34" charset="0"/>
                        <a:buChar char="•"/>
                      </a:pPr>
                      <a:r>
                        <a:rPr lang="en-US" sz="1500" dirty="0">
                          <a:latin typeface="Arial" panose="020B0604020202020204" pitchFamily="34" charset="0"/>
                          <a:cs typeface="Arial" panose="020B0604020202020204" pitchFamily="34" charset="0"/>
                        </a:rPr>
                        <a:t>Research Development Monitoring and Evaluation</a:t>
                      </a:r>
                    </a:p>
                    <a:p>
                      <a:pPr marL="285750" indent="-285750">
                        <a:buFont typeface="Arial" panose="020B0604020202020204" pitchFamily="34" charset="0"/>
                        <a:buChar char="•"/>
                      </a:pPr>
                      <a:r>
                        <a:rPr lang="en-US" sz="1500" dirty="0">
                          <a:latin typeface="Arial" panose="020B0604020202020204" pitchFamily="34" charset="0"/>
                          <a:cs typeface="Arial" panose="020B0604020202020204" pitchFamily="34" charset="0"/>
                        </a:rPr>
                        <a:t>Finance Social and Ethics</a:t>
                      </a:r>
                    </a:p>
                  </a:txBody>
                  <a:tcPr>
                    <a:solidFill>
                      <a:srgbClr val="F2DDBA"/>
                    </a:solidFill>
                  </a:tcPr>
                </a:tc>
                <a:tc>
                  <a:txBody>
                    <a:bodyPr/>
                    <a:lstStyle/>
                    <a:p>
                      <a:r>
                        <a:rPr lang="en-US" sz="1500" dirty="0">
                          <a:latin typeface="Arial" panose="020B0604020202020204" pitchFamily="34" charset="0"/>
                          <a:cs typeface="Arial" panose="020B0604020202020204" pitchFamily="34" charset="0"/>
                        </a:rPr>
                        <a:t>All Functional</a:t>
                      </a:r>
                    </a:p>
                  </a:txBody>
                  <a:tcPr>
                    <a:solidFill>
                      <a:srgbClr val="F2DDBA"/>
                    </a:solidFill>
                  </a:tcPr>
                </a:tc>
                <a:tc>
                  <a:txBody>
                    <a:bodyPr/>
                    <a:lstStyle/>
                    <a:p>
                      <a:r>
                        <a:rPr lang="en-US" sz="1500" dirty="0">
                          <a:latin typeface="Arial" panose="020B0604020202020204" pitchFamily="34" charset="0"/>
                          <a:cs typeface="Arial" panose="020B0604020202020204" pitchFamily="34" charset="0"/>
                        </a:rPr>
                        <a:t>Strengthen secretariat support</a:t>
                      </a:r>
                    </a:p>
                  </a:txBody>
                  <a:tcPr>
                    <a:solidFill>
                      <a:srgbClr val="F2DDBA"/>
                    </a:solidFill>
                  </a:tcPr>
                </a:tc>
                <a:extLst>
                  <a:ext uri="{0D108BD9-81ED-4DB2-BD59-A6C34878D82A}">
                    <a16:rowId xmlns:a16="http://schemas.microsoft.com/office/drawing/2014/main" xmlns="" val="3139340366"/>
                  </a:ext>
                </a:extLst>
              </a:tr>
              <a:tr h="497008">
                <a:tc>
                  <a:txBody>
                    <a:bodyPr/>
                    <a:lstStyle/>
                    <a:p>
                      <a:pPr marL="0" indent="0">
                        <a:buFontTx/>
                        <a:buNone/>
                      </a:pPr>
                      <a:r>
                        <a:rPr lang="en-US" sz="1500" dirty="0">
                          <a:latin typeface="Arial" panose="020B0604020202020204" pitchFamily="34" charset="0"/>
                          <a:cs typeface="Arial" panose="020B0604020202020204" pitchFamily="34" charset="0"/>
                        </a:rPr>
                        <a:t>General Committee</a:t>
                      </a:r>
                    </a:p>
                  </a:txBody>
                  <a:tcPr>
                    <a:solidFill>
                      <a:srgbClr val="F2DDBA"/>
                    </a:solidFill>
                  </a:tcPr>
                </a:tc>
                <a:tc>
                  <a:txBody>
                    <a:bodyPr/>
                    <a:lstStyle/>
                    <a:p>
                      <a:r>
                        <a:rPr lang="en-US" sz="1500" dirty="0">
                          <a:latin typeface="Arial" panose="020B0604020202020204" pitchFamily="34" charset="0"/>
                          <a:cs typeface="Arial" panose="020B0604020202020204" pitchFamily="34" charset="0"/>
                        </a:rPr>
                        <a:t> Functional</a:t>
                      </a:r>
                    </a:p>
                  </a:txBody>
                  <a:tcPr>
                    <a:solidFill>
                      <a:srgbClr val="F2DDBA"/>
                    </a:solidFill>
                  </a:tcPr>
                </a:tc>
                <a:tc>
                  <a:txBody>
                    <a:bodyPr/>
                    <a:lstStyle/>
                    <a:p>
                      <a:r>
                        <a:rPr lang="en-US" sz="1500" dirty="0">
                          <a:latin typeface="Arial" panose="020B0604020202020204" pitchFamily="34" charset="0"/>
                          <a:cs typeface="Arial" panose="020B0604020202020204" pitchFamily="34" charset="0"/>
                        </a:rPr>
                        <a:t>Highest decision-making body of the CDA</a:t>
                      </a:r>
                    </a:p>
                  </a:txBody>
                  <a:tcPr>
                    <a:solidFill>
                      <a:srgbClr val="F2DDBA"/>
                    </a:solidFill>
                  </a:tcPr>
                </a:tc>
                <a:extLst>
                  <a:ext uri="{0D108BD9-81ED-4DB2-BD59-A6C34878D82A}">
                    <a16:rowId xmlns:a16="http://schemas.microsoft.com/office/drawing/2014/main" xmlns="" val="3817038832"/>
                  </a:ext>
                </a:extLst>
              </a:tr>
              <a:tr h="497008">
                <a:tc>
                  <a:txBody>
                    <a:bodyPr/>
                    <a:lstStyle/>
                    <a:p>
                      <a:pPr marL="0" indent="0">
                        <a:buFontTx/>
                        <a:buNone/>
                      </a:pPr>
                      <a:r>
                        <a:rPr lang="en-US" sz="1500" dirty="0">
                          <a:latin typeface="Arial" panose="020B0604020202020204" pitchFamily="34" charset="0"/>
                          <a:cs typeface="Arial" panose="020B0604020202020204" pitchFamily="34" charset="0"/>
                        </a:rPr>
                        <a:t>Extended General Committee</a:t>
                      </a:r>
                    </a:p>
                  </a:txBody>
                  <a:tcPr>
                    <a:solidFill>
                      <a:srgbClr val="F2DDBA"/>
                    </a:solidFill>
                  </a:tcPr>
                </a:tc>
                <a:tc>
                  <a:txBody>
                    <a:bodyPr/>
                    <a:lstStyle/>
                    <a:p>
                      <a:r>
                        <a:rPr lang="en-US" sz="1500" dirty="0">
                          <a:latin typeface="Arial" panose="020B0604020202020204" pitchFamily="34" charset="0"/>
                          <a:cs typeface="Arial" panose="020B0604020202020204" pitchFamily="34" charset="0"/>
                        </a:rPr>
                        <a:t>Functional </a:t>
                      </a:r>
                    </a:p>
                  </a:txBody>
                  <a:tcPr>
                    <a:solidFill>
                      <a:srgbClr val="F2DDBA"/>
                    </a:solidFill>
                  </a:tcPr>
                </a:tc>
                <a:tc>
                  <a:txBody>
                    <a:bodyPr/>
                    <a:lstStyle/>
                    <a:p>
                      <a:r>
                        <a:rPr lang="en-US" sz="1500" dirty="0">
                          <a:latin typeface="Arial" panose="020B0604020202020204" pitchFamily="34" charset="0"/>
                          <a:cs typeface="Arial" panose="020B0604020202020204" pitchFamily="34" charset="0"/>
                        </a:rPr>
                        <a:t>Structures as indicated, PSAF’s and other stakeholders</a:t>
                      </a:r>
                    </a:p>
                  </a:txBody>
                  <a:tcPr>
                    <a:solidFill>
                      <a:srgbClr val="F2DDBA"/>
                    </a:solidFill>
                  </a:tcPr>
                </a:tc>
                <a:extLst>
                  <a:ext uri="{0D108BD9-81ED-4DB2-BD59-A6C34878D82A}">
                    <a16:rowId xmlns:a16="http://schemas.microsoft.com/office/drawing/2014/main" xmlns="" val="150346874"/>
                  </a:ext>
                </a:extLst>
              </a:tr>
              <a:tr h="497008">
                <a:tc>
                  <a:txBody>
                    <a:bodyPr/>
                    <a:lstStyle/>
                    <a:p>
                      <a:pPr marL="0" indent="0">
                        <a:buFontTx/>
                        <a:buNone/>
                      </a:pPr>
                      <a:r>
                        <a:rPr lang="en-US" sz="1500" dirty="0">
                          <a:latin typeface="Arial" panose="020B0604020202020204" pitchFamily="34" charset="0"/>
                          <a:cs typeface="Arial" panose="020B0604020202020204" pitchFamily="34" charset="0"/>
                        </a:rPr>
                        <a:t>8 Provincial Substance Abuse Fora</a:t>
                      </a:r>
                    </a:p>
                  </a:txBody>
                  <a:tcPr>
                    <a:solidFill>
                      <a:srgbClr val="F2DDBA"/>
                    </a:solidFill>
                  </a:tcPr>
                </a:tc>
                <a:tc>
                  <a:txBody>
                    <a:bodyPr/>
                    <a:lstStyle/>
                    <a:p>
                      <a:r>
                        <a:rPr lang="en-US" sz="1500" dirty="0">
                          <a:latin typeface="Arial" panose="020B0604020202020204" pitchFamily="34" charset="0"/>
                          <a:cs typeface="Arial" panose="020B0604020202020204" pitchFamily="34" charset="0"/>
                        </a:rPr>
                        <a:t> 8 Functional and 1 to be re-established</a:t>
                      </a:r>
                    </a:p>
                  </a:txBody>
                  <a:tcPr>
                    <a:solidFill>
                      <a:srgbClr val="F2DDBA"/>
                    </a:solidFill>
                  </a:tcPr>
                </a:tc>
                <a:tc>
                  <a:txBody>
                    <a:bodyPr/>
                    <a:lstStyle/>
                    <a:p>
                      <a:r>
                        <a:rPr lang="en-US" sz="1500" dirty="0">
                          <a:latin typeface="Arial" panose="020B0604020202020204" pitchFamily="34" charset="0"/>
                          <a:cs typeface="Arial" panose="020B0604020202020204" pitchFamily="34" charset="0"/>
                        </a:rPr>
                        <a:t>Provide financial and human resources</a:t>
                      </a:r>
                    </a:p>
                  </a:txBody>
                  <a:tcPr>
                    <a:solidFill>
                      <a:srgbClr val="F2DDBA"/>
                    </a:solidFill>
                  </a:tcPr>
                </a:tc>
                <a:extLst>
                  <a:ext uri="{0D108BD9-81ED-4DB2-BD59-A6C34878D82A}">
                    <a16:rowId xmlns:a16="http://schemas.microsoft.com/office/drawing/2014/main" xmlns="" val="3195630384"/>
                  </a:ext>
                </a:extLst>
              </a:tr>
              <a:tr h="704095">
                <a:tc>
                  <a:txBody>
                    <a:bodyPr/>
                    <a:lstStyle/>
                    <a:p>
                      <a:pPr marL="0" indent="0">
                        <a:buFontTx/>
                        <a:buNone/>
                      </a:pPr>
                      <a:r>
                        <a:rPr lang="en-US" sz="1500" dirty="0">
                          <a:latin typeface="Arial" panose="020B0604020202020204" pitchFamily="34" charset="0"/>
                          <a:cs typeface="Arial" panose="020B0604020202020204" pitchFamily="34" charset="0"/>
                        </a:rPr>
                        <a:t>Local Drug Action Committee (259)</a:t>
                      </a:r>
                    </a:p>
                  </a:txBody>
                  <a:tcPr>
                    <a:solidFill>
                      <a:srgbClr val="F2DDBA"/>
                    </a:solidFill>
                  </a:tcPr>
                </a:tc>
                <a:tc>
                  <a:txBody>
                    <a:bodyPr/>
                    <a:lstStyle/>
                    <a:p>
                      <a:r>
                        <a:rPr lang="en-US" sz="1500" dirty="0">
                          <a:latin typeface="Arial" panose="020B0604020202020204" pitchFamily="34" charset="0"/>
                          <a:cs typeface="Arial" panose="020B0604020202020204" pitchFamily="34" charset="0"/>
                        </a:rPr>
                        <a:t>Few established and functional</a:t>
                      </a:r>
                    </a:p>
                  </a:txBody>
                  <a:tcPr>
                    <a:solidFill>
                      <a:srgbClr val="F2DDBA"/>
                    </a:solidFill>
                  </a:tcPr>
                </a:tc>
                <a:tc>
                  <a:txBody>
                    <a:bodyPr/>
                    <a:lstStyle/>
                    <a:p>
                      <a:r>
                        <a:rPr lang="en-US" sz="1500" dirty="0">
                          <a:latin typeface="Arial" panose="020B0604020202020204" pitchFamily="34" charset="0"/>
                          <a:cs typeface="Arial" panose="020B0604020202020204" pitchFamily="34" charset="0"/>
                        </a:rPr>
                        <a:t>Many still to be established. Established LDAC’s require strengthening and support.</a:t>
                      </a:r>
                    </a:p>
                  </a:txBody>
                  <a:tcPr>
                    <a:solidFill>
                      <a:srgbClr val="F2DDBA"/>
                    </a:solidFill>
                  </a:tcPr>
                </a:tc>
                <a:extLst>
                  <a:ext uri="{0D108BD9-81ED-4DB2-BD59-A6C34878D82A}">
                    <a16:rowId xmlns:a16="http://schemas.microsoft.com/office/drawing/2014/main" xmlns="" val="94384814"/>
                  </a:ext>
                </a:extLst>
              </a:tr>
            </a:tbl>
          </a:graphicData>
        </a:graphic>
      </p:graphicFrame>
    </p:spTree>
    <p:extLst>
      <p:ext uri="{BB962C8B-B14F-4D97-AF65-F5344CB8AC3E}">
        <p14:creationId xmlns:p14="http://schemas.microsoft.com/office/powerpoint/2010/main" xmlns="" val="23334037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EAD60D-8DF9-4A6E-82DA-76F5162AFB46}"/>
              </a:ext>
            </a:extLst>
          </p:cNvPr>
          <p:cNvSpPr>
            <a:spLocks noGrp="1"/>
          </p:cNvSpPr>
          <p:nvPr>
            <p:ph type="title"/>
          </p:nvPr>
        </p:nvSpPr>
        <p:spPr>
          <a:xfrm>
            <a:off x="495300" y="-591959"/>
            <a:ext cx="8915400" cy="2126555"/>
          </a:xfrm>
        </p:spPr>
        <p:txBody>
          <a:bodyPr>
            <a:normAutofit/>
          </a:bodyPr>
          <a:lstStyle/>
          <a:p>
            <a:r>
              <a:rPr lang="en-US" sz="2400" b="1" dirty="0"/>
              <a:t/>
            </a:r>
            <a:br>
              <a:rPr lang="en-US" sz="2400" b="1" dirty="0"/>
            </a:br>
            <a:endParaRPr lang="en-US" sz="2400" b="1" dirty="0"/>
          </a:p>
        </p:txBody>
      </p:sp>
      <p:pic>
        <p:nvPicPr>
          <p:cNvPr id="4" name="Picture 3" descr="cid:image001.jpg@01CE6DEC.67D4ECC0">
            <a:extLst>
              <a:ext uri="{FF2B5EF4-FFF2-40B4-BE49-F238E27FC236}">
                <a16:creationId xmlns:a16="http://schemas.microsoft.com/office/drawing/2014/main" xmlns="" id="{4BAD28BC-9373-A406-60D0-BA92AAEFB7F7}"/>
              </a:ext>
            </a:extLst>
          </p:cNvPr>
          <p:cNvPicPr/>
          <p:nvPr/>
        </p:nvPicPr>
        <p:blipFill>
          <a:blip r:embed="rId2" r:link="rId3" cstate="print">
            <a:extLst>
              <a:ext uri="{28A0092B-C50C-407E-A947-70E740481C1C}">
                <a14:useLocalDpi xmlns:a14="http://schemas.microsoft.com/office/drawing/2010/main" xmlns="" val="0"/>
              </a:ext>
            </a:extLst>
          </a:blip>
          <a:srcRect/>
          <a:stretch>
            <a:fillRect/>
          </a:stretch>
        </p:blipFill>
        <p:spPr bwMode="auto">
          <a:xfrm>
            <a:off x="3134811" y="5831457"/>
            <a:ext cx="1087315" cy="750498"/>
          </a:xfrm>
          <a:prstGeom prst="rect">
            <a:avLst/>
          </a:prstGeom>
          <a:noFill/>
          <a:ln>
            <a:noFill/>
          </a:ln>
        </p:spPr>
      </p:pic>
      <p:sp>
        <p:nvSpPr>
          <p:cNvPr id="6" name="Content Placeholder 5">
            <a:extLst>
              <a:ext uri="{FF2B5EF4-FFF2-40B4-BE49-F238E27FC236}">
                <a16:creationId xmlns:a16="http://schemas.microsoft.com/office/drawing/2014/main" xmlns="" id="{B7CAC85C-1B64-998A-7F8C-BE467872D76B}"/>
              </a:ext>
            </a:extLst>
          </p:cNvPr>
          <p:cNvSpPr>
            <a:spLocks noGrp="1"/>
          </p:cNvSpPr>
          <p:nvPr>
            <p:ph idx="1"/>
          </p:nvPr>
        </p:nvSpPr>
        <p:spPr>
          <a:xfrm>
            <a:off x="282649" y="1088777"/>
            <a:ext cx="8915400" cy="4525963"/>
          </a:xfrm>
        </p:spPr>
        <p:txBody>
          <a:bodyPr>
            <a:normAutofit lnSpcReduction="10000"/>
          </a:bodyPr>
          <a:lstStyle/>
          <a:p>
            <a:pPr marL="0" indent="0">
              <a:buNone/>
            </a:pPr>
            <a:r>
              <a:rPr lang="en-ZA" sz="1800" dirty="0">
                <a:effectLst/>
                <a:latin typeface="Arial" panose="020B0604020202020204" pitchFamily="34" charset="0"/>
                <a:cs typeface="Arial" panose="020B0604020202020204" pitchFamily="34" charset="0"/>
              </a:rPr>
              <a:t>This annual report is submitted in terms of Section 56(h) Act, which enjoins the CDA to provide a comprehensive description of how the country is addressing the above- mentioned challenges. </a:t>
            </a:r>
            <a:endParaRPr lang="en-ZA" dirty="0">
              <a:latin typeface="Arial" panose="020B0604020202020204" pitchFamily="34" charset="0"/>
              <a:cs typeface="Arial" panose="020B0604020202020204" pitchFamily="34" charset="0"/>
            </a:endParaRPr>
          </a:p>
          <a:p>
            <a:r>
              <a:rPr lang="en-ZA" sz="1800" dirty="0">
                <a:effectLst/>
                <a:latin typeface="Arial" panose="020B0604020202020204" pitchFamily="34" charset="0"/>
                <a:cs typeface="Arial" panose="020B0604020202020204" pitchFamily="34" charset="0"/>
              </a:rPr>
              <a:t>South Africa was still grappling with COVID-19 and its challenges and consequences. </a:t>
            </a:r>
            <a:endParaRPr lang="en-ZA" sz="1400" dirty="0">
              <a:latin typeface="Arial" panose="020B0604020202020204" pitchFamily="34" charset="0"/>
              <a:cs typeface="Arial" panose="020B0604020202020204" pitchFamily="34" charset="0"/>
            </a:endParaRPr>
          </a:p>
          <a:p>
            <a:r>
              <a:rPr lang="en-ZA" sz="1800" dirty="0">
                <a:effectLst/>
                <a:latin typeface="Arial" panose="020B0604020202020204" pitchFamily="34" charset="0"/>
                <a:cs typeface="Arial" panose="020B0604020202020204" pitchFamily="34" charset="0"/>
              </a:rPr>
              <a:t>COVID-19 Regulations.</a:t>
            </a:r>
          </a:p>
          <a:p>
            <a:r>
              <a:rPr lang="en-ZA" sz="1800" dirty="0">
                <a:latin typeface="Arial" panose="020B0604020202020204" pitchFamily="34" charset="0"/>
                <a:cs typeface="Arial" panose="020B0604020202020204" pitchFamily="34" charset="0"/>
              </a:rPr>
              <a:t>Restrictions included the </a:t>
            </a:r>
            <a:r>
              <a:rPr lang="en-ZA" sz="1800" dirty="0">
                <a:effectLst/>
                <a:latin typeface="Arial" panose="020B0604020202020204" pitchFamily="34" charset="0"/>
                <a:cs typeface="Arial" panose="020B0604020202020204" pitchFamily="34" charset="0"/>
              </a:rPr>
              <a:t>complete prohibition of tobacco sales, to minimise tobacco-related risk of severe COVID-19 infection; and alcohol sales, to lower alcohol- related emergencies (such as from traffic accidents) in health care facilities and free up space for COVID-19 emergencies. </a:t>
            </a:r>
            <a:endParaRPr lang="en-ZA" sz="1400" dirty="0">
              <a:latin typeface="Arial" panose="020B0604020202020204" pitchFamily="34" charset="0"/>
              <a:cs typeface="Arial" panose="020B0604020202020204" pitchFamily="34" charset="0"/>
            </a:endParaRPr>
          </a:p>
          <a:p>
            <a:r>
              <a:rPr lang="en-ZA" sz="1800" dirty="0">
                <a:latin typeface="Arial" panose="020B0604020202020204" pitchFamily="34" charset="0"/>
                <a:cs typeface="Arial" panose="020B0604020202020204" pitchFamily="34" charset="0"/>
              </a:rPr>
              <a:t>M</a:t>
            </a:r>
            <a:r>
              <a:rPr lang="en-ZA" sz="1800" dirty="0">
                <a:effectLst/>
                <a:latin typeface="Arial" panose="020B0604020202020204" pitchFamily="34" charset="0"/>
                <a:cs typeface="Arial" panose="020B0604020202020204" pitchFamily="34" charset="0"/>
              </a:rPr>
              <a:t>easures also restricted the nature and types of services that persons with substance abuse disorders (SUDs) could access and what services could be provided by SUD service providers.</a:t>
            </a:r>
            <a:endParaRPr lang="en-ZA" sz="1400" dirty="0">
              <a:latin typeface="Arial" panose="020B0604020202020204" pitchFamily="34" charset="0"/>
              <a:cs typeface="Arial" panose="020B0604020202020204" pitchFamily="34" charset="0"/>
            </a:endParaRPr>
          </a:p>
          <a:p>
            <a:r>
              <a:rPr lang="en-ZA" sz="1800" dirty="0">
                <a:latin typeface="Arial" panose="020B0604020202020204" pitchFamily="34" charset="0"/>
                <a:cs typeface="Arial" panose="020B0604020202020204" pitchFamily="34" charset="0"/>
              </a:rPr>
              <a:t>S</a:t>
            </a:r>
            <a:r>
              <a:rPr lang="en-ZA" sz="1800" dirty="0">
                <a:effectLst/>
                <a:latin typeface="Arial" panose="020B0604020202020204" pitchFamily="34" charset="0"/>
                <a:cs typeface="Arial" panose="020B0604020202020204" pitchFamily="34" charset="0"/>
              </a:rPr>
              <a:t>ituation in South Africa is examined against what prevails globally, as this invariably has an impact on the country and its response to the challenges of drug and other substance abuse. </a:t>
            </a:r>
            <a:endParaRPr lang="en-ZA" sz="1400" dirty="0">
              <a:latin typeface="Arial" panose="020B0604020202020204" pitchFamily="34" charset="0"/>
              <a:cs typeface="Arial" panose="020B0604020202020204" pitchFamily="34" charset="0"/>
            </a:endParaRPr>
          </a:p>
          <a:p>
            <a:pPr marL="0" indent="0">
              <a:buNone/>
            </a:pPr>
            <a:endParaRPr lang="en-US" sz="2400" b="1"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xmlns="" id="{A4F66BF8-CDA4-A028-BE14-D8167FC6179C}"/>
              </a:ext>
            </a:extLst>
          </p:cNvPr>
          <p:cNvSpPr txBox="1"/>
          <p:nvPr/>
        </p:nvSpPr>
        <p:spPr>
          <a:xfrm>
            <a:off x="3446815" y="547170"/>
            <a:ext cx="3153684" cy="830997"/>
          </a:xfrm>
          <a:prstGeom prst="rect">
            <a:avLst/>
          </a:prstGeom>
          <a:noFill/>
        </p:spPr>
        <p:txBody>
          <a:bodyPr wrap="none" rtlCol="0">
            <a:spAutoFit/>
          </a:bodyPr>
          <a:lstStyle/>
          <a:p>
            <a:pPr algn="ctr"/>
            <a:r>
              <a:rPr lang="en-US" sz="2400" b="1" dirty="0">
                <a:latin typeface="+mj-lt"/>
              </a:rPr>
              <a:t>SITUATIONAL ANALYSIS</a:t>
            </a:r>
          </a:p>
          <a:p>
            <a:pPr algn="ctr"/>
            <a:endParaRPr lang="en-US" sz="2400" b="1" dirty="0">
              <a:latin typeface="+mj-lt"/>
            </a:endParaRPr>
          </a:p>
        </p:txBody>
      </p:sp>
    </p:spTree>
    <p:extLst>
      <p:ext uri="{BB962C8B-B14F-4D97-AF65-F5344CB8AC3E}">
        <p14:creationId xmlns:p14="http://schemas.microsoft.com/office/powerpoint/2010/main" xmlns="" val="3126911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EAD60D-8DF9-4A6E-82DA-76F5162AFB46}"/>
              </a:ext>
            </a:extLst>
          </p:cNvPr>
          <p:cNvSpPr>
            <a:spLocks noGrp="1"/>
          </p:cNvSpPr>
          <p:nvPr>
            <p:ph type="title"/>
          </p:nvPr>
        </p:nvSpPr>
        <p:spPr>
          <a:xfrm>
            <a:off x="495300" y="-478994"/>
            <a:ext cx="8915400" cy="2126555"/>
          </a:xfrm>
        </p:spPr>
        <p:txBody>
          <a:bodyPr>
            <a:normAutofit/>
          </a:bodyPr>
          <a:lstStyle/>
          <a:p>
            <a:r>
              <a:rPr lang="en-US" sz="2400" b="1" dirty="0"/>
              <a:t/>
            </a:r>
            <a:br>
              <a:rPr lang="en-US" sz="2400" b="1" dirty="0"/>
            </a:br>
            <a:r>
              <a:rPr lang="en-US" sz="2400" b="1" dirty="0"/>
              <a:t>GLOBAL SITUATIONAL ANALYSIS</a:t>
            </a:r>
            <a:br>
              <a:rPr lang="en-US" sz="2400" b="1" dirty="0"/>
            </a:br>
            <a:endParaRPr lang="en-US" sz="2400" b="1" dirty="0"/>
          </a:p>
        </p:txBody>
      </p:sp>
      <p:pic>
        <p:nvPicPr>
          <p:cNvPr id="4" name="Picture 3" descr="cid:image001.jpg@01CE6DEC.67D4ECC0">
            <a:extLst>
              <a:ext uri="{FF2B5EF4-FFF2-40B4-BE49-F238E27FC236}">
                <a16:creationId xmlns:a16="http://schemas.microsoft.com/office/drawing/2014/main" xmlns="" id="{4BAD28BC-9373-A406-60D0-BA92AAEFB7F7}"/>
              </a:ext>
            </a:extLst>
          </p:cNvPr>
          <p:cNvPicPr/>
          <p:nvPr/>
        </p:nvPicPr>
        <p:blipFill>
          <a:blip r:embed="rId2" r:link="rId3" cstate="print">
            <a:extLst>
              <a:ext uri="{28A0092B-C50C-407E-A947-70E740481C1C}">
                <a14:useLocalDpi xmlns:a14="http://schemas.microsoft.com/office/drawing/2010/main" xmlns="" val="0"/>
              </a:ext>
            </a:extLst>
          </a:blip>
          <a:srcRect/>
          <a:stretch>
            <a:fillRect/>
          </a:stretch>
        </p:blipFill>
        <p:spPr bwMode="auto">
          <a:xfrm>
            <a:off x="3134811" y="5831457"/>
            <a:ext cx="1087315" cy="750498"/>
          </a:xfrm>
          <a:prstGeom prst="rect">
            <a:avLst/>
          </a:prstGeom>
          <a:noFill/>
          <a:ln>
            <a:noFill/>
          </a:ln>
        </p:spPr>
      </p:pic>
      <p:sp>
        <p:nvSpPr>
          <p:cNvPr id="6" name="Content Placeholder 5">
            <a:extLst>
              <a:ext uri="{FF2B5EF4-FFF2-40B4-BE49-F238E27FC236}">
                <a16:creationId xmlns:a16="http://schemas.microsoft.com/office/drawing/2014/main" xmlns="" id="{B7CAC85C-1B64-998A-7F8C-BE467872D76B}"/>
              </a:ext>
            </a:extLst>
          </p:cNvPr>
          <p:cNvSpPr>
            <a:spLocks noGrp="1"/>
          </p:cNvSpPr>
          <p:nvPr>
            <p:ph idx="1"/>
          </p:nvPr>
        </p:nvSpPr>
        <p:spPr>
          <a:xfrm>
            <a:off x="218854" y="455792"/>
            <a:ext cx="8915400" cy="4525963"/>
          </a:xfrm>
        </p:spPr>
        <p:txBody>
          <a:bodyPr>
            <a:noAutofit/>
          </a:bodyPr>
          <a:lstStyle/>
          <a:p>
            <a:pPr marL="0" indent="0">
              <a:buNone/>
            </a:pPr>
            <a:endParaRPr lang="en-US" sz="1700" b="1" dirty="0">
              <a:latin typeface="Arial" panose="020B0604020202020204" pitchFamily="34" charset="0"/>
              <a:cs typeface="Arial" panose="020B0604020202020204" pitchFamily="34" charset="0"/>
            </a:endParaRPr>
          </a:p>
          <a:p>
            <a:r>
              <a:rPr lang="en-ZA" sz="1700" dirty="0">
                <a:effectLst/>
                <a:latin typeface="Arial" panose="020B0604020202020204" pitchFamily="34" charset="0"/>
                <a:cs typeface="Arial" panose="020B0604020202020204" pitchFamily="34" charset="0"/>
              </a:rPr>
              <a:t>In 2020, one in 18 people aged 15−64 years (5.6% of the world’s population) had used a drug within the last 12 months, representing an increase of 26% since 2010 (UNODC, 2022)</a:t>
            </a:r>
            <a:endParaRPr lang="en-ZA" sz="1700" dirty="0">
              <a:latin typeface="Arial" panose="020B0604020202020204" pitchFamily="34" charset="0"/>
              <a:cs typeface="Arial" panose="020B0604020202020204" pitchFamily="34" charset="0"/>
            </a:endParaRPr>
          </a:p>
          <a:p>
            <a:r>
              <a:rPr lang="en-ZA" sz="1700" dirty="0">
                <a:latin typeface="Arial" panose="020B0604020202020204" pitchFamily="34" charset="0"/>
                <a:cs typeface="Arial" panose="020B0604020202020204" pitchFamily="34" charset="0"/>
              </a:rPr>
              <a:t>D</a:t>
            </a:r>
            <a:r>
              <a:rPr lang="en-ZA" sz="1700" dirty="0">
                <a:effectLst/>
                <a:latin typeface="Arial" panose="020B0604020202020204" pitchFamily="34" charset="0"/>
                <a:cs typeface="Arial" panose="020B0604020202020204" pitchFamily="34" charset="0"/>
              </a:rPr>
              <a:t>rugs killed almost half a million people in 2019, and drug use disorders resulted in 18 million years of healthy life lost, mostly due to opioids (UNODC, 2021). </a:t>
            </a:r>
            <a:endParaRPr lang="en-ZA" sz="1700" dirty="0">
              <a:latin typeface="Arial" panose="020B0604020202020204" pitchFamily="34" charset="0"/>
              <a:cs typeface="Arial" panose="020B0604020202020204" pitchFamily="34" charset="0"/>
            </a:endParaRPr>
          </a:p>
          <a:p>
            <a:r>
              <a:rPr lang="en-ZA" sz="1700" dirty="0">
                <a:effectLst/>
                <a:latin typeface="Arial" panose="020B0604020202020204" pitchFamily="34" charset="0"/>
                <a:cs typeface="Arial" panose="020B0604020202020204" pitchFamily="34" charset="0"/>
              </a:rPr>
              <a:t>World Drug Report (WDR)projects that by 2030, the number of people using drugs will rise by 11% around the world, and by as much as 40% in Africa alone. </a:t>
            </a:r>
            <a:endParaRPr lang="en-ZA" sz="1700" dirty="0">
              <a:latin typeface="Arial" panose="020B0604020202020204" pitchFamily="34" charset="0"/>
              <a:cs typeface="Arial" panose="020B0604020202020204" pitchFamily="34" charset="0"/>
            </a:endParaRPr>
          </a:p>
          <a:p>
            <a:r>
              <a:rPr lang="en-ZA" sz="1700" dirty="0">
                <a:effectLst/>
                <a:latin typeface="Arial" panose="020B0604020202020204" pitchFamily="34" charset="0"/>
                <a:cs typeface="Arial" panose="020B0604020202020204" pitchFamily="34" charset="0"/>
              </a:rPr>
              <a:t>WDR urges policymakers to note that illicit drug cultivation offers no way out for impoverished communities in the long run, that the drug trade has environmental impacts, and that drug trafficking along with associated corruption and illicit flows undermine the rule of law and stability. </a:t>
            </a:r>
          </a:p>
          <a:p>
            <a:r>
              <a:rPr lang="en-ZA" sz="1700" dirty="0">
                <a:effectLst/>
                <a:latin typeface="Arial" panose="020B0604020202020204" pitchFamily="34" charset="0"/>
                <a:cs typeface="Arial" panose="020B0604020202020204" pitchFamily="34" charset="0"/>
              </a:rPr>
              <a:t>Markets for drugs are expanding to new and more vulnerable regions, and more young people are using drugs compared to previous generations </a:t>
            </a:r>
            <a:endParaRPr lang="en-ZA" sz="1700" dirty="0">
              <a:latin typeface="Arial" panose="020B0604020202020204" pitchFamily="34" charset="0"/>
              <a:cs typeface="Arial" panose="020B0604020202020204" pitchFamily="34" charset="0"/>
            </a:endParaRPr>
          </a:p>
          <a:p>
            <a:r>
              <a:rPr lang="en-ZA" sz="1700" dirty="0">
                <a:effectLst/>
                <a:latin typeface="Arial" panose="020B0604020202020204" pitchFamily="34" charset="0"/>
                <a:cs typeface="Arial" panose="020B0604020202020204" pitchFamily="34" charset="0"/>
              </a:rPr>
              <a:t>In Africa, most people being treated for drug use disorders are under the age of 35 years. </a:t>
            </a:r>
            <a:endParaRPr lang="en-ZA" sz="1700" dirty="0">
              <a:latin typeface="Arial" panose="020B0604020202020204" pitchFamily="34" charset="0"/>
              <a:cs typeface="Arial" panose="020B0604020202020204" pitchFamily="34" charset="0"/>
            </a:endParaRPr>
          </a:p>
          <a:p>
            <a:r>
              <a:rPr lang="en-ZA" sz="1700" dirty="0">
                <a:effectLst/>
                <a:latin typeface="Arial" panose="020B0604020202020204" pitchFamily="34" charset="0"/>
                <a:cs typeface="Arial" panose="020B0604020202020204" pitchFamily="34" charset="0"/>
              </a:rPr>
              <a:t>40% of countries reported cannabis as the drug associated with the greatest number of drug use disorders. </a:t>
            </a:r>
            <a:endParaRPr lang="en-ZA" sz="1700" dirty="0">
              <a:latin typeface="Arial" panose="020B0604020202020204" pitchFamily="34" charset="0"/>
              <a:cs typeface="Arial" panose="020B0604020202020204" pitchFamily="34" charset="0"/>
            </a:endParaRPr>
          </a:p>
          <a:p>
            <a:pPr marL="0" indent="0">
              <a:buNone/>
            </a:pPr>
            <a:endParaRPr lang="en-ZA" sz="1700" dirty="0">
              <a:latin typeface="Arial" panose="020B0604020202020204" pitchFamily="34" charset="0"/>
              <a:cs typeface="Arial" panose="020B0604020202020204" pitchFamily="34" charset="0"/>
            </a:endParaRPr>
          </a:p>
          <a:p>
            <a:pPr marL="0" indent="0">
              <a:buNone/>
            </a:pPr>
            <a:endParaRPr lang="en-US" sz="17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3916129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EAD60D-8DF9-4A6E-82DA-76F5162AFB46}"/>
              </a:ext>
            </a:extLst>
          </p:cNvPr>
          <p:cNvSpPr>
            <a:spLocks noGrp="1"/>
          </p:cNvSpPr>
          <p:nvPr>
            <p:ph type="title"/>
          </p:nvPr>
        </p:nvSpPr>
        <p:spPr>
          <a:xfrm>
            <a:off x="495300" y="-591959"/>
            <a:ext cx="8915400" cy="2126555"/>
          </a:xfrm>
        </p:spPr>
        <p:txBody>
          <a:bodyPr>
            <a:normAutofit/>
          </a:bodyPr>
          <a:lstStyle/>
          <a:p>
            <a:r>
              <a:rPr lang="en-US" sz="2400" b="1" dirty="0"/>
              <a:t/>
            </a:r>
            <a:br>
              <a:rPr lang="en-US" sz="2400" b="1" dirty="0"/>
            </a:br>
            <a:r>
              <a:rPr lang="en-US" sz="2400" b="1" dirty="0"/>
              <a:t/>
            </a:r>
            <a:br>
              <a:rPr lang="en-US" sz="2400" b="1" dirty="0"/>
            </a:br>
            <a:r>
              <a:rPr lang="en-US" sz="2400" b="1" dirty="0"/>
              <a:t>SOUTH AFRICAN SITUATIONAL ANALYSIS……</a:t>
            </a:r>
            <a:r>
              <a:rPr lang="en-ZA" sz="1400" dirty="0"/>
              <a:t/>
            </a:r>
            <a:br>
              <a:rPr lang="en-ZA" sz="1400" dirty="0"/>
            </a:br>
            <a:endParaRPr lang="en-US" sz="2400" b="1" dirty="0"/>
          </a:p>
        </p:txBody>
      </p:sp>
      <p:pic>
        <p:nvPicPr>
          <p:cNvPr id="4" name="Picture 3" descr="cid:image001.jpg@01CE6DEC.67D4ECC0">
            <a:extLst>
              <a:ext uri="{FF2B5EF4-FFF2-40B4-BE49-F238E27FC236}">
                <a16:creationId xmlns:a16="http://schemas.microsoft.com/office/drawing/2014/main" xmlns="" id="{4BAD28BC-9373-A406-60D0-BA92AAEFB7F7}"/>
              </a:ext>
            </a:extLst>
          </p:cNvPr>
          <p:cNvPicPr/>
          <p:nvPr/>
        </p:nvPicPr>
        <p:blipFill>
          <a:blip r:embed="rId2" r:link="rId3" cstate="print">
            <a:extLst>
              <a:ext uri="{28A0092B-C50C-407E-A947-70E740481C1C}">
                <a14:useLocalDpi xmlns:a14="http://schemas.microsoft.com/office/drawing/2010/main" xmlns="" val="0"/>
              </a:ext>
            </a:extLst>
          </a:blip>
          <a:srcRect/>
          <a:stretch>
            <a:fillRect/>
          </a:stretch>
        </p:blipFill>
        <p:spPr bwMode="auto">
          <a:xfrm>
            <a:off x="3134811" y="5831457"/>
            <a:ext cx="1087315" cy="750498"/>
          </a:xfrm>
          <a:prstGeom prst="rect">
            <a:avLst/>
          </a:prstGeom>
          <a:noFill/>
          <a:ln>
            <a:noFill/>
          </a:ln>
        </p:spPr>
      </p:pic>
      <p:sp>
        <p:nvSpPr>
          <p:cNvPr id="6" name="Content Placeholder 5">
            <a:extLst>
              <a:ext uri="{FF2B5EF4-FFF2-40B4-BE49-F238E27FC236}">
                <a16:creationId xmlns:a16="http://schemas.microsoft.com/office/drawing/2014/main" xmlns="" id="{B7CAC85C-1B64-998A-7F8C-BE467872D76B}"/>
              </a:ext>
            </a:extLst>
          </p:cNvPr>
          <p:cNvSpPr>
            <a:spLocks noGrp="1"/>
          </p:cNvSpPr>
          <p:nvPr>
            <p:ph idx="1"/>
          </p:nvPr>
        </p:nvSpPr>
        <p:spPr>
          <a:xfrm>
            <a:off x="240120" y="944889"/>
            <a:ext cx="8915400" cy="4525963"/>
          </a:xfrm>
        </p:spPr>
        <p:txBody>
          <a:bodyPr>
            <a:normAutofit/>
          </a:bodyPr>
          <a:lstStyle/>
          <a:p>
            <a:pPr marL="0" indent="0">
              <a:buNone/>
            </a:pPr>
            <a:r>
              <a:rPr lang="en-ZA" sz="1800" dirty="0">
                <a:effectLst/>
                <a:latin typeface="MyriadPro"/>
              </a:rPr>
              <a:t>In the absence of a national survey on substance abuse trends in the country, South Africa is dependent on the South African Community Epidemiology Network on Drug Use (SACENDU) and the World Drug Report (UNODC, 2021; 2022), whose data is sourced from participating treatment facilities across the country. </a:t>
            </a:r>
          </a:p>
          <a:p>
            <a:pPr marL="0" indent="0">
              <a:buNone/>
            </a:pPr>
            <a:r>
              <a:rPr lang="en-ZA" sz="1800" dirty="0">
                <a:latin typeface="MyriadPro"/>
              </a:rPr>
              <a:t>D</a:t>
            </a:r>
            <a:r>
              <a:rPr lang="en-ZA" sz="1800" dirty="0">
                <a:effectLst/>
                <a:latin typeface="MyriadPro"/>
              </a:rPr>
              <a:t>uring the first half of 2021, 10 938 people were admitted for treatment across the 94 treatment centres, compared to 9394 in 2022</a:t>
            </a:r>
          </a:p>
          <a:p>
            <a:pPr marL="0" algn="l" rtl="0" eaLnBrk="1" fontAlgn="t" latinLnBrk="0" hangingPunct="1">
              <a:spcBef>
                <a:spcPts val="0"/>
              </a:spcBef>
              <a:spcAft>
                <a:spcPts val="0"/>
              </a:spcAft>
            </a:pPr>
            <a:r>
              <a:rPr lang="en-US" sz="1800" b="1" i="0" u="none" strike="noStrike" kern="1200" dirty="0">
                <a:solidFill>
                  <a:srgbClr val="FFFFFF"/>
                </a:solidFill>
                <a:effectLst/>
                <a:latin typeface="Calibri" panose="020F0502020204030204" pitchFamily="34" charset="0"/>
              </a:rPr>
              <a:t>Substance </a:t>
            </a:r>
            <a:endParaRPr lang="en-ZA" sz="1800" b="0" i="0" u="none" strike="noStrike" dirty="0">
              <a:effectLst/>
              <a:latin typeface="Arial" panose="020B0604020202020204" pitchFamily="34" charset="0"/>
            </a:endParaRPr>
          </a:p>
          <a:p>
            <a:pPr marL="0" indent="0">
              <a:buNone/>
            </a:pPr>
            <a:endParaRPr lang="en-US" sz="2400" b="1" i="1" dirty="0"/>
          </a:p>
        </p:txBody>
      </p:sp>
      <p:graphicFrame>
        <p:nvGraphicFramePr>
          <p:cNvPr id="3" name="Table 4">
            <a:extLst>
              <a:ext uri="{FF2B5EF4-FFF2-40B4-BE49-F238E27FC236}">
                <a16:creationId xmlns:a16="http://schemas.microsoft.com/office/drawing/2014/main" xmlns="" id="{6E825910-1513-C58A-3642-0A32A25CA281}"/>
              </a:ext>
            </a:extLst>
          </p:cNvPr>
          <p:cNvGraphicFramePr>
            <a:graphicFrameLocks noGrp="1"/>
          </p:cNvGraphicFramePr>
          <p:nvPr>
            <p:extLst>
              <p:ext uri="{D42A27DB-BD31-4B8C-83A1-F6EECF244321}">
                <p14:modId xmlns:p14="http://schemas.microsoft.com/office/powerpoint/2010/main" xmlns="" val="329073877"/>
              </p:ext>
            </p:extLst>
          </p:nvPr>
        </p:nvGraphicFramePr>
        <p:xfrm>
          <a:off x="323303" y="2903326"/>
          <a:ext cx="8342232" cy="2291080"/>
        </p:xfrm>
        <a:graphic>
          <a:graphicData uri="http://schemas.openxmlformats.org/drawingml/2006/table">
            <a:tbl>
              <a:tblPr firstRow="1" bandRow="1">
                <a:tableStyleId>{5C22544A-7EE6-4342-B048-85BDC9FD1C3A}</a:tableStyleId>
              </a:tblPr>
              <a:tblGrid>
                <a:gridCol w="3044588">
                  <a:extLst>
                    <a:ext uri="{9D8B030D-6E8A-4147-A177-3AD203B41FA5}">
                      <a16:colId xmlns:a16="http://schemas.microsoft.com/office/drawing/2014/main" xmlns="" val="108098884"/>
                    </a:ext>
                  </a:extLst>
                </a:gridCol>
                <a:gridCol w="3044588">
                  <a:extLst>
                    <a:ext uri="{9D8B030D-6E8A-4147-A177-3AD203B41FA5}">
                      <a16:colId xmlns:a16="http://schemas.microsoft.com/office/drawing/2014/main" xmlns="" val="2316126480"/>
                    </a:ext>
                  </a:extLst>
                </a:gridCol>
                <a:gridCol w="2253056">
                  <a:extLst>
                    <a:ext uri="{9D8B030D-6E8A-4147-A177-3AD203B41FA5}">
                      <a16:colId xmlns:a16="http://schemas.microsoft.com/office/drawing/2014/main" xmlns="" val="1523987327"/>
                    </a:ext>
                  </a:extLst>
                </a:gridCol>
              </a:tblGrid>
              <a:tr h="370840">
                <a:tc>
                  <a:txBody>
                    <a:bodyPr/>
                    <a:lstStyle/>
                    <a:p>
                      <a:r>
                        <a:rPr lang="en-US" dirty="0"/>
                        <a:t>Substance </a:t>
                      </a:r>
                    </a:p>
                  </a:txBody>
                  <a:tcPr>
                    <a:solidFill>
                      <a:srgbClr val="A15B27"/>
                    </a:solidFill>
                  </a:tcPr>
                </a:tc>
                <a:tc>
                  <a:txBody>
                    <a:bodyPr/>
                    <a:lstStyle/>
                    <a:p>
                      <a:r>
                        <a:rPr lang="en-US" dirty="0"/>
                        <a:t>Main Method of Use</a:t>
                      </a:r>
                    </a:p>
                  </a:txBody>
                  <a:tcPr>
                    <a:solidFill>
                      <a:srgbClr val="A15B27"/>
                    </a:solidFill>
                  </a:tcPr>
                </a:tc>
                <a:tc>
                  <a:txBody>
                    <a:bodyPr/>
                    <a:lstStyle/>
                    <a:p>
                      <a:r>
                        <a:rPr lang="en-US" dirty="0"/>
                        <a:t>Area of Most use</a:t>
                      </a:r>
                    </a:p>
                  </a:txBody>
                  <a:tcPr>
                    <a:solidFill>
                      <a:srgbClr val="A15B27"/>
                    </a:solidFill>
                  </a:tcPr>
                </a:tc>
                <a:extLst>
                  <a:ext uri="{0D108BD9-81ED-4DB2-BD59-A6C34878D82A}">
                    <a16:rowId xmlns:a16="http://schemas.microsoft.com/office/drawing/2014/main" xmlns="" val="4174541351"/>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800" b="0" kern="1200" dirty="0">
                          <a:solidFill>
                            <a:schemeClr val="dk1"/>
                          </a:solidFill>
                          <a:effectLst/>
                          <a:latin typeface="Arial" panose="020B0604020202020204" pitchFamily="34" charset="0"/>
                          <a:ea typeface="+mn-ea"/>
                          <a:cs typeface="Arial" panose="020B0604020202020204" pitchFamily="34" charset="0"/>
                        </a:rPr>
                        <a:t>Methamphetamine </a:t>
                      </a:r>
                      <a:endParaRPr lang="en-ZA" b="0" dirty="0">
                        <a:latin typeface="Arial" panose="020B0604020202020204" pitchFamily="34" charset="0"/>
                        <a:cs typeface="Arial" panose="020B0604020202020204" pitchFamily="34" charset="0"/>
                      </a:endParaRPr>
                    </a:p>
                    <a:p>
                      <a:endParaRPr lang="en-US" b="0" dirty="0">
                        <a:latin typeface="Arial" panose="020B0604020202020204" pitchFamily="34" charset="0"/>
                        <a:cs typeface="Arial" panose="020B0604020202020204" pitchFamily="34" charset="0"/>
                      </a:endParaRPr>
                    </a:p>
                  </a:txBody>
                  <a:tcPr>
                    <a:solidFill>
                      <a:srgbClr val="F2DDBA"/>
                    </a:solidFill>
                  </a:tcPr>
                </a:tc>
                <a:tc>
                  <a:txBody>
                    <a:bodyPr/>
                    <a:lstStyle/>
                    <a:p>
                      <a:r>
                        <a:rPr lang="en-US" b="0" dirty="0">
                          <a:latin typeface="Arial" panose="020B0604020202020204" pitchFamily="34" charset="0"/>
                          <a:cs typeface="Arial" panose="020B0604020202020204" pitchFamily="34" charset="0"/>
                        </a:rPr>
                        <a:t>Multiple</a:t>
                      </a:r>
                    </a:p>
                  </a:txBody>
                  <a:tcPr>
                    <a:solidFill>
                      <a:srgbClr val="F2DDBA"/>
                    </a:solidFill>
                  </a:tcPr>
                </a:tc>
                <a:tc>
                  <a:txBody>
                    <a:bodyPr/>
                    <a:lstStyle/>
                    <a:p>
                      <a:r>
                        <a:rPr lang="en-US" b="0" dirty="0">
                          <a:latin typeface="Arial" panose="020B0604020202020204" pitchFamily="34" charset="0"/>
                          <a:cs typeface="Arial" panose="020B0604020202020204" pitchFamily="34" charset="0"/>
                        </a:rPr>
                        <a:t>Western Cape</a:t>
                      </a:r>
                    </a:p>
                    <a:p>
                      <a:r>
                        <a:rPr lang="en-US" b="0" dirty="0">
                          <a:latin typeface="Arial" panose="020B0604020202020204" pitchFamily="34" charset="0"/>
                          <a:cs typeface="Arial" panose="020B0604020202020204" pitchFamily="34" charset="0"/>
                        </a:rPr>
                        <a:t>Eastern Cape</a:t>
                      </a:r>
                    </a:p>
                  </a:txBody>
                  <a:tcPr>
                    <a:solidFill>
                      <a:srgbClr val="F2DDBA"/>
                    </a:solidFill>
                  </a:tcPr>
                </a:tc>
                <a:extLst>
                  <a:ext uri="{0D108BD9-81ED-4DB2-BD59-A6C34878D82A}">
                    <a16:rowId xmlns:a16="http://schemas.microsoft.com/office/drawing/2014/main" xmlns="" val="1203163854"/>
                  </a:ext>
                </a:extLst>
              </a:tr>
              <a:tr h="370840">
                <a:tc>
                  <a:txBody>
                    <a:bodyPr/>
                    <a:lstStyle/>
                    <a:p>
                      <a:r>
                        <a:rPr lang="en-US" dirty="0"/>
                        <a:t>Alcohol</a:t>
                      </a:r>
                    </a:p>
                  </a:txBody>
                  <a:tcPr>
                    <a:solidFill>
                      <a:srgbClr val="F2DDBA"/>
                    </a:solidFill>
                  </a:tcPr>
                </a:tc>
                <a:tc>
                  <a:txBody>
                    <a:bodyPr/>
                    <a:lstStyle/>
                    <a:p>
                      <a:r>
                        <a:rPr lang="en-US" dirty="0"/>
                        <a:t>Drinking</a:t>
                      </a:r>
                    </a:p>
                  </a:txBody>
                  <a:tcPr>
                    <a:solidFill>
                      <a:srgbClr val="F2DDBA"/>
                    </a:solidFill>
                  </a:tcPr>
                </a:tc>
                <a:tc>
                  <a:txBody>
                    <a:bodyPr/>
                    <a:lstStyle/>
                    <a:p>
                      <a:r>
                        <a:rPr lang="en-US" dirty="0"/>
                        <a:t>KwaZulu Natal</a:t>
                      </a:r>
                    </a:p>
                    <a:p>
                      <a:r>
                        <a:rPr lang="en-US" dirty="0"/>
                        <a:t>Central Region</a:t>
                      </a:r>
                    </a:p>
                  </a:txBody>
                  <a:tcPr>
                    <a:solidFill>
                      <a:srgbClr val="F2DDBA"/>
                    </a:solidFill>
                  </a:tcPr>
                </a:tc>
                <a:extLst>
                  <a:ext uri="{0D108BD9-81ED-4DB2-BD59-A6C34878D82A}">
                    <a16:rowId xmlns:a16="http://schemas.microsoft.com/office/drawing/2014/main" xmlns="" val="2344923937"/>
                  </a:ext>
                </a:extLst>
              </a:tr>
              <a:tr h="370840">
                <a:tc>
                  <a:txBody>
                    <a:bodyPr/>
                    <a:lstStyle/>
                    <a:p>
                      <a:r>
                        <a:rPr lang="en-US" dirty="0"/>
                        <a:t>Heroine/</a:t>
                      </a:r>
                      <a:r>
                        <a:rPr lang="en-US" dirty="0" err="1"/>
                        <a:t>Nyaope</a:t>
                      </a:r>
                      <a:endParaRPr lang="en-US" dirty="0"/>
                    </a:p>
                  </a:txBody>
                  <a:tcPr>
                    <a:solidFill>
                      <a:srgbClr val="F2DDBA"/>
                    </a:solidFill>
                  </a:tcPr>
                </a:tc>
                <a:tc>
                  <a:txBody>
                    <a:bodyPr/>
                    <a:lstStyle/>
                    <a:p>
                      <a:r>
                        <a:rPr lang="en-US" dirty="0"/>
                        <a:t>Injecting </a:t>
                      </a:r>
                    </a:p>
                  </a:txBody>
                  <a:tcPr>
                    <a:solidFill>
                      <a:srgbClr val="F2DDBA"/>
                    </a:solidFill>
                  </a:tcPr>
                </a:tc>
                <a:tc>
                  <a:txBody>
                    <a:bodyPr/>
                    <a:lstStyle/>
                    <a:p>
                      <a:r>
                        <a:rPr lang="en-US" dirty="0"/>
                        <a:t>Gauteng</a:t>
                      </a:r>
                    </a:p>
                    <a:p>
                      <a:r>
                        <a:rPr lang="en-US" dirty="0"/>
                        <a:t>Northern Region</a:t>
                      </a:r>
                    </a:p>
                  </a:txBody>
                  <a:tcPr>
                    <a:solidFill>
                      <a:srgbClr val="F2DDBA"/>
                    </a:solidFill>
                  </a:tcPr>
                </a:tc>
                <a:extLst>
                  <a:ext uri="{0D108BD9-81ED-4DB2-BD59-A6C34878D82A}">
                    <a16:rowId xmlns:a16="http://schemas.microsoft.com/office/drawing/2014/main" xmlns="" val="1713276032"/>
                  </a:ext>
                </a:extLst>
              </a:tr>
            </a:tbl>
          </a:graphicData>
        </a:graphic>
      </p:graphicFrame>
    </p:spTree>
    <p:extLst>
      <p:ext uri="{BB962C8B-B14F-4D97-AF65-F5344CB8AC3E}">
        <p14:creationId xmlns:p14="http://schemas.microsoft.com/office/powerpoint/2010/main" xmlns="" val="33312044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EAD60D-8DF9-4A6E-82DA-76F5162AFB46}"/>
              </a:ext>
            </a:extLst>
          </p:cNvPr>
          <p:cNvSpPr>
            <a:spLocks noGrp="1"/>
          </p:cNvSpPr>
          <p:nvPr>
            <p:ph type="title"/>
          </p:nvPr>
        </p:nvSpPr>
        <p:spPr>
          <a:xfrm>
            <a:off x="495300" y="-591959"/>
            <a:ext cx="8915400" cy="2126555"/>
          </a:xfrm>
        </p:spPr>
        <p:txBody>
          <a:bodyPr>
            <a:normAutofit/>
          </a:bodyPr>
          <a:lstStyle/>
          <a:p>
            <a:r>
              <a:rPr lang="en-US" sz="2400" b="1" dirty="0"/>
              <a:t/>
            </a:r>
            <a:br>
              <a:rPr lang="en-US" sz="2400" b="1" dirty="0"/>
            </a:br>
            <a:endParaRPr lang="en-US" sz="2400" b="1" dirty="0"/>
          </a:p>
        </p:txBody>
      </p:sp>
      <p:pic>
        <p:nvPicPr>
          <p:cNvPr id="4" name="Picture 3" descr="cid:image001.jpg@01CE6DEC.67D4ECC0">
            <a:extLst>
              <a:ext uri="{FF2B5EF4-FFF2-40B4-BE49-F238E27FC236}">
                <a16:creationId xmlns:a16="http://schemas.microsoft.com/office/drawing/2014/main" xmlns="" id="{4BAD28BC-9373-A406-60D0-BA92AAEFB7F7}"/>
              </a:ext>
            </a:extLst>
          </p:cNvPr>
          <p:cNvPicPr/>
          <p:nvPr/>
        </p:nvPicPr>
        <p:blipFill>
          <a:blip r:embed="rId2" r:link="rId3" cstate="print">
            <a:extLst>
              <a:ext uri="{28A0092B-C50C-407E-A947-70E740481C1C}">
                <a14:useLocalDpi xmlns:a14="http://schemas.microsoft.com/office/drawing/2010/main" xmlns="" val="0"/>
              </a:ext>
            </a:extLst>
          </a:blip>
          <a:srcRect/>
          <a:stretch>
            <a:fillRect/>
          </a:stretch>
        </p:blipFill>
        <p:spPr bwMode="auto">
          <a:xfrm>
            <a:off x="3134811" y="5831457"/>
            <a:ext cx="1087315" cy="750498"/>
          </a:xfrm>
          <a:prstGeom prst="rect">
            <a:avLst/>
          </a:prstGeom>
          <a:noFill/>
          <a:ln>
            <a:noFill/>
          </a:ln>
        </p:spPr>
      </p:pic>
      <p:sp>
        <p:nvSpPr>
          <p:cNvPr id="6" name="Content Placeholder 5">
            <a:extLst>
              <a:ext uri="{FF2B5EF4-FFF2-40B4-BE49-F238E27FC236}">
                <a16:creationId xmlns:a16="http://schemas.microsoft.com/office/drawing/2014/main" xmlns="" id="{B7CAC85C-1B64-998A-7F8C-BE467872D76B}"/>
              </a:ext>
            </a:extLst>
          </p:cNvPr>
          <p:cNvSpPr>
            <a:spLocks noGrp="1"/>
          </p:cNvSpPr>
          <p:nvPr>
            <p:ph idx="1"/>
          </p:nvPr>
        </p:nvSpPr>
        <p:spPr>
          <a:xfrm>
            <a:off x="240120" y="944889"/>
            <a:ext cx="8915400" cy="4525963"/>
          </a:xfrm>
        </p:spPr>
        <p:txBody>
          <a:bodyPr>
            <a:normAutofit/>
          </a:bodyPr>
          <a:lstStyle/>
          <a:p>
            <a:pPr marL="0" algn="l" rtl="0" eaLnBrk="1" fontAlgn="t" latinLnBrk="0" hangingPunct="1">
              <a:spcBef>
                <a:spcPts val="0"/>
              </a:spcBef>
              <a:spcAft>
                <a:spcPts val="0"/>
              </a:spcAft>
            </a:pPr>
            <a:r>
              <a:rPr lang="en-US" sz="1800" b="1" i="0" u="none" strike="noStrike" kern="1200" dirty="0">
                <a:solidFill>
                  <a:srgbClr val="FFFFFF"/>
                </a:solidFill>
                <a:effectLst/>
                <a:latin typeface="Calibri" panose="020F0502020204030204" pitchFamily="34" charset="0"/>
              </a:rPr>
              <a:t>Substance </a:t>
            </a:r>
            <a:endParaRPr lang="en-ZA" sz="1800" b="0" i="0" u="none" strike="noStrike" dirty="0">
              <a:effectLst/>
              <a:latin typeface="Arial" panose="020B0604020202020204" pitchFamily="34" charset="0"/>
            </a:endParaRPr>
          </a:p>
          <a:p>
            <a:pPr marL="0" indent="0">
              <a:buNone/>
            </a:pPr>
            <a:endParaRPr lang="en-US" sz="2400" b="1" i="1" dirty="0"/>
          </a:p>
        </p:txBody>
      </p:sp>
      <p:sp>
        <p:nvSpPr>
          <p:cNvPr id="7" name="TextBox 6">
            <a:extLst>
              <a:ext uri="{FF2B5EF4-FFF2-40B4-BE49-F238E27FC236}">
                <a16:creationId xmlns:a16="http://schemas.microsoft.com/office/drawing/2014/main" xmlns="" id="{A4F66BF8-CDA4-A028-BE14-D8167FC6179C}"/>
              </a:ext>
            </a:extLst>
          </p:cNvPr>
          <p:cNvSpPr txBox="1"/>
          <p:nvPr/>
        </p:nvSpPr>
        <p:spPr>
          <a:xfrm>
            <a:off x="1988769" y="342994"/>
            <a:ext cx="5928482" cy="461665"/>
          </a:xfrm>
          <a:prstGeom prst="rect">
            <a:avLst/>
          </a:prstGeom>
          <a:noFill/>
        </p:spPr>
        <p:txBody>
          <a:bodyPr wrap="none" rtlCol="0">
            <a:spAutoFit/>
          </a:bodyPr>
          <a:lstStyle/>
          <a:p>
            <a:pPr algn="ctr"/>
            <a:r>
              <a:rPr lang="en-US" sz="2400" b="1" dirty="0">
                <a:latin typeface="+mj-lt"/>
              </a:rPr>
              <a:t>SOUTH AFRICAN SITUATIONAL ANALYSIS……..</a:t>
            </a:r>
          </a:p>
        </p:txBody>
      </p:sp>
      <p:graphicFrame>
        <p:nvGraphicFramePr>
          <p:cNvPr id="3" name="Table 4">
            <a:extLst>
              <a:ext uri="{FF2B5EF4-FFF2-40B4-BE49-F238E27FC236}">
                <a16:creationId xmlns:a16="http://schemas.microsoft.com/office/drawing/2014/main" xmlns="" id="{6E825910-1513-C58A-3642-0A32A25CA281}"/>
              </a:ext>
            </a:extLst>
          </p:cNvPr>
          <p:cNvGraphicFramePr>
            <a:graphicFrameLocks noGrp="1"/>
          </p:cNvGraphicFramePr>
          <p:nvPr>
            <p:extLst>
              <p:ext uri="{D42A27DB-BD31-4B8C-83A1-F6EECF244321}">
                <p14:modId xmlns:p14="http://schemas.microsoft.com/office/powerpoint/2010/main" xmlns="" val="2379108530"/>
              </p:ext>
            </p:extLst>
          </p:nvPr>
        </p:nvGraphicFramePr>
        <p:xfrm>
          <a:off x="526704" y="923444"/>
          <a:ext cx="8342232" cy="3302000"/>
        </p:xfrm>
        <a:graphic>
          <a:graphicData uri="http://schemas.openxmlformats.org/drawingml/2006/table">
            <a:tbl>
              <a:tblPr firstRow="1" bandRow="1">
                <a:tableStyleId>{5C22544A-7EE6-4342-B048-85BDC9FD1C3A}</a:tableStyleId>
              </a:tblPr>
              <a:tblGrid>
                <a:gridCol w="3044588">
                  <a:extLst>
                    <a:ext uri="{9D8B030D-6E8A-4147-A177-3AD203B41FA5}">
                      <a16:colId xmlns:a16="http://schemas.microsoft.com/office/drawing/2014/main" xmlns="" val="108098884"/>
                    </a:ext>
                  </a:extLst>
                </a:gridCol>
                <a:gridCol w="2340410">
                  <a:extLst>
                    <a:ext uri="{9D8B030D-6E8A-4147-A177-3AD203B41FA5}">
                      <a16:colId xmlns:a16="http://schemas.microsoft.com/office/drawing/2014/main" xmlns="" val="2316126480"/>
                    </a:ext>
                  </a:extLst>
                </a:gridCol>
                <a:gridCol w="2957234">
                  <a:extLst>
                    <a:ext uri="{9D8B030D-6E8A-4147-A177-3AD203B41FA5}">
                      <a16:colId xmlns:a16="http://schemas.microsoft.com/office/drawing/2014/main" xmlns="" val="1523987327"/>
                    </a:ext>
                  </a:extLst>
                </a:gridCol>
              </a:tblGrid>
              <a:tr h="370840">
                <a:tc>
                  <a:txBody>
                    <a:bodyPr/>
                    <a:lstStyle/>
                    <a:p>
                      <a:r>
                        <a:rPr lang="en-US" sz="1600" dirty="0">
                          <a:latin typeface="Arial" panose="020B0604020202020204" pitchFamily="34" charset="0"/>
                          <a:cs typeface="Arial" panose="020B0604020202020204" pitchFamily="34" charset="0"/>
                        </a:rPr>
                        <a:t>Substance </a:t>
                      </a:r>
                    </a:p>
                  </a:txBody>
                  <a:tcPr>
                    <a:solidFill>
                      <a:srgbClr val="A15B27"/>
                    </a:solidFill>
                  </a:tcPr>
                </a:tc>
                <a:tc>
                  <a:txBody>
                    <a:bodyPr/>
                    <a:lstStyle/>
                    <a:p>
                      <a:r>
                        <a:rPr lang="en-US" sz="1600" dirty="0">
                          <a:latin typeface="Arial" panose="020B0604020202020204" pitchFamily="34" charset="0"/>
                          <a:cs typeface="Arial" panose="020B0604020202020204" pitchFamily="34" charset="0"/>
                        </a:rPr>
                        <a:t>Main Method of Use</a:t>
                      </a:r>
                    </a:p>
                  </a:txBody>
                  <a:tcPr>
                    <a:solidFill>
                      <a:srgbClr val="A15B27"/>
                    </a:solidFill>
                  </a:tcPr>
                </a:tc>
                <a:tc>
                  <a:txBody>
                    <a:bodyPr/>
                    <a:lstStyle/>
                    <a:p>
                      <a:r>
                        <a:rPr lang="en-US" sz="1600" dirty="0">
                          <a:latin typeface="Arial" panose="020B0604020202020204" pitchFamily="34" charset="0"/>
                          <a:cs typeface="Arial" panose="020B0604020202020204" pitchFamily="34" charset="0"/>
                        </a:rPr>
                        <a:t>Area of Most use</a:t>
                      </a:r>
                    </a:p>
                  </a:txBody>
                  <a:tcPr>
                    <a:solidFill>
                      <a:srgbClr val="A15B27"/>
                    </a:solidFill>
                  </a:tcPr>
                </a:tc>
                <a:extLst>
                  <a:ext uri="{0D108BD9-81ED-4DB2-BD59-A6C34878D82A}">
                    <a16:rowId xmlns:a16="http://schemas.microsoft.com/office/drawing/2014/main" xmlns="" val="4174541351"/>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600" b="0" kern="1200" dirty="0">
                          <a:solidFill>
                            <a:schemeClr val="dk1"/>
                          </a:solidFill>
                          <a:effectLst/>
                          <a:latin typeface="Arial" panose="020B0604020202020204" pitchFamily="34" charset="0"/>
                          <a:ea typeface="+mn-ea"/>
                          <a:cs typeface="Arial" panose="020B0604020202020204" pitchFamily="34" charset="0"/>
                        </a:rPr>
                        <a:t>Cannabis</a:t>
                      </a:r>
                      <a:endParaRPr lang="en-ZA" sz="1600" b="0" dirty="0">
                        <a:latin typeface="Arial" panose="020B0604020202020204" pitchFamily="34" charset="0"/>
                        <a:cs typeface="Arial" panose="020B0604020202020204" pitchFamily="34" charset="0"/>
                      </a:endParaRPr>
                    </a:p>
                    <a:p>
                      <a:endParaRPr lang="en-US" sz="1600" b="0" dirty="0">
                        <a:latin typeface="Arial" panose="020B0604020202020204" pitchFamily="34" charset="0"/>
                        <a:cs typeface="Arial" panose="020B0604020202020204" pitchFamily="34" charset="0"/>
                      </a:endParaRPr>
                    </a:p>
                  </a:txBody>
                  <a:tcPr>
                    <a:solidFill>
                      <a:srgbClr val="F2DDBA"/>
                    </a:solidFill>
                  </a:tcPr>
                </a:tc>
                <a:tc>
                  <a:txBody>
                    <a:bodyPr/>
                    <a:lstStyle/>
                    <a:p>
                      <a:r>
                        <a:rPr lang="en-US" sz="1600" b="0" dirty="0">
                          <a:latin typeface="Arial" panose="020B0604020202020204" pitchFamily="34" charset="0"/>
                          <a:cs typeface="Arial" panose="020B0604020202020204" pitchFamily="34" charset="0"/>
                        </a:rPr>
                        <a:t>Smoking</a:t>
                      </a:r>
                    </a:p>
                  </a:txBody>
                  <a:tcPr>
                    <a:solidFill>
                      <a:srgbClr val="F2DDBA"/>
                    </a:solidFill>
                  </a:tcPr>
                </a:tc>
                <a:tc>
                  <a:txBody>
                    <a:bodyPr/>
                    <a:lstStyle/>
                    <a:p>
                      <a:r>
                        <a:rPr lang="en-US" sz="1600" b="0" dirty="0">
                          <a:latin typeface="Arial" panose="020B0604020202020204" pitchFamily="34" charset="0"/>
                          <a:cs typeface="Arial" panose="020B0604020202020204" pitchFamily="34" charset="0"/>
                        </a:rPr>
                        <a:t>Western Cape</a:t>
                      </a:r>
                    </a:p>
                    <a:p>
                      <a:r>
                        <a:rPr lang="en-US" sz="1600" b="0" dirty="0">
                          <a:latin typeface="Arial" panose="020B0604020202020204" pitchFamily="34" charset="0"/>
                          <a:cs typeface="Arial" panose="020B0604020202020204" pitchFamily="34" charset="0"/>
                        </a:rPr>
                        <a:t>Eastern Cape</a:t>
                      </a:r>
                    </a:p>
                  </a:txBody>
                  <a:tcPr>
                    <a:solidFill>
                      <a:srgbClr val="F2DDBA"/>
                    </a:solidFill>
                  </a:tcPr>
                </a:tc>
                <a:extLst>
                  <a:ext uri="{0D108BD9-81ED-4DB2-BD59-A6C34878D82A}">
                    <a16:rowId xmlns:a16="http://schemas.microsoft.com/office/drawing/2014/main" xmlns="" val="1203163854"/>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600" b="0" kern="1200" dirty="0">
                          <a:solidFill>
                            <a:schemeClr val="dk1"/>
                          </a:solidFill>
                          <a:effectLst/>
                          <a:latin typeface="Arial" panose="020B0604020202020204" pitchFamily="34" charset="0"/>
                          <a:ea typeface="+mn-ea"/>
                          <a:cs typeface="Arial" panose="020B0604020202020204" pitchFamily="34" charset="0"/>
                        </a:rPr>
                        <a:t>Methcathinone (‘CAT’ )</a:t>
                      </a:r>
                      <a:endParaRPr lang="en-ZA" sz="1600" b="0" dirty="0">
                        <a:latin typeface="Arial" panose="020B0604020202020204" pitchFamily="34" charset="0"/>
                        <a:cs typeface="Arial" panose="020B0604020202020204" pitchFamily="34" charset="0"/>
                      </a:endParaRPr>
                    </a:p>
                    <a:p>
                      <a:endParaRPr lang="en-US" sz="1600" b="0" dirty="0">
                        <a:latin typeface="Arial" panose="020B0604020202020204" pitchFamily="34" charset="0"/>
                        <a:cs typeface="Arial" panose="020B0604020202020204" pitchFamily="34" charset="0"/>
                      </a:endParaRPr>
                    </a:p>
                  </a:txBody>
                  <a:tcPr>
                    <a:solidFill>
                      <a:srgbClr val="F2DDBA"/>
                    </a:solidFill>
                  </a:tcPr>
                </a:tc>
                <a:tc>
                  <a:txBody>
                    <a:bodyPr/>
                    <a:lstStyle/>
                    <a:p>
                      <a:r>
                        <a:rPr lang="en-US" sz="1600" b="0" dirty="0">
                          <a:latin typeface="Arial" panose="020B0604020202020204" pitchFamily="34" charset="0"/>
                          <a:cs typeface="Arial" panose="020B0604020202020204" pitchFamily="34" charset="0"/>
                        </a:rPr>
                        <a:t>Oral</a:t>
                      </a:r>
                    </a:p>
                  </a:txBody>
                  <a:tcPr>
                    <a:solidFill>
                      <a:srgbClr val="F2DDBA"/>
                    </a:solidFill>
                  </a:tcPr>
                </a:tc>
                <a:tc>
                  <a:txBody>
                    <a:bodyPr/>
                    <a:lstStyle/>
                    <a:p>
                      <a:r>
                        <a:rPr lang="en-US" sz="1600" b="0" dirty="0">
                          <a:latin typeface="Arial" panose="020B0604020202020204" pitchFamily="34" charset="0"/>
                          <a:cs typeface="Arial" panose="020B0604020202020204" pitchFamily="34" charset="0"/>
                        </a:rPr>
                        <a:t>KwaZulu Natal</a:t>
                      </a:r>
                    </a:p>
                    <a:p>
                      <a:r>
                        <a:rPr lang="en-US" sz="1600" b="0" dirty="0">
                          <a:latin typeface="Arial" panose="020B0604020202020204" pitchFamily="34" charset="0"/>
                          <a:cs typeface="Arial" panose="020B0604020202020204" pitchFamily="34" charset="0"/>
                        </a:rPr>
                        <a:t>Central Region</a:t>
                      </a:r>
                    </a:p>
                  </a:txBody>
                  <a:tcPr>
                    <a:solidFill>
                      <a:srgbClr val="F2DDBA"/>
                    </a:solidFill>
                  </a:tcPr>
                </a:tc>
                <a:extLst>
                  <a:ext uri="{0D108BD9-81ED-4DB2-BD59-A6C34878D82A}">
                    <a16:rowId xmlns:a16="http://schemas.microsoft.com/office/drawing/2014/main" xmlns="" val="2344923937"/>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600" b="0" kern="1200" dirty="0">
                          <a:solidFill>
                            <a:schemeClr val="dk1"/>
                          </a:solidFill>
                          <a:effectLst/>
                          <a:latin typeface="Arial" panose="020B0604020202020204" pitchFamily="34" charset="0"/>
                          <a:ea typeface="+mn-ea"/>
                          <a:cs typeface="Arial" panose="020B0604020202020204" pitchFamily="34" charset="0"/>
                        </a:rPr>
                        <a:t>Poly-substance use </a:t>
                      </a:r>
                      <a:endParaRPr lang="en-ZA" sz="1600" b="0" dirty="0">
                        <a:latin typeface="Arial" panose="020B0604020202020204" pitchFamily="34" charset="0"/>
                        <a:cs typeface="Arial" panose="020B0604020202020204" pitchFamily="34" charset="0"/>
                      </a:endParaRPr>
                    </a:p>
                    <a:p>
                      <a:endParaRPr lang="en-US" sz="1600" b="0" dirty="0">
                        <a:latin typeface="Arial" panose="020B0604020202020204" pitchFamily="34" charset="0"/>
                        <a:cs typeface="Arial" panose="020B0604020202020204" pitchFamily="34" charset="0"/>
                      </a:endParaRPr>
                    </a:p>
                  </a:txBody>
                  <a:tcPr>
                    <a:solidFill>
                      <a:srgbClr val="F2DDBA"/>
                    </a:solidFill>
                  </a:tcPr>
                </a:tc>
                <a:tc>
                  <a:txBody>
                    <a:bodyPr/>
                    <a:lstStyle/>
                    <a:p>
                      <a:r>
                        <a:rPr lang="en-US" sz="1600" b="0" dirty="0">
                          <a:latin typeface="Arial" panose="020B0604020202020204" pitchFamily="34" charset="0"/>
                          <a:cs typeface="Arial" panose="020B0604020202020204" pitchFamily="34" charset="0"/>
                        </a:rPr>
                        <a:t>Multiple</a:t>
                      </a:r>
                    </a:p>
                  </a:txBody>
                  <a:tcPr>
                    <a:solidFill>
                      <a:srgbClr val="F2DDBA"/>
                    </a:solidFill>
                  </a:tcPr>
                </a:tc>
                <a:tc>
                  <a:txBody>
                    <a:bodyPr/>
                    <a:lstStyle/>
                    <a:p>
                      <a:r>
                        <a:rPr lang="en-US" sz="1600" b="0" dirty="0">
                          <a:latin typeface="Arial" panose="020B0604020202020204" pitchFamily="34" charset="0"/>
                          <a:cs typeface="Arial" panose="020B0604020202020204" pitchFamily="34" charset="0"/>
                        </a:rPr>
                        <a:t>Gauteng</a:t>
                      </a:r>
                    </a:p>
                    <a:p>
                      <a:r>
                        <a:rPr lang="en-US" sz="1600" b="0" dirty="0">
                          <a:latin typeface="Arial" panose="020B0604020202020204" pitchFamily="34" charset="0"/>
                          <a:cs typeface="Arial" panose="020B0604020202020204" pitchFamily="34" charset="0"/>
                        </a:rPr>
                        <a:t>Northern Region</a:t>
                      </a:r>
                    </a:p>
                  </a:txBody>
                  <a:tcPr>
                    <a:solidFill>
                      <a:srgbClr val="F2DDBA"/>
                    </a:solidFill>
                  </a:tcPr>
                </a:tc>
                <a:extLst>
                  <a:ext uri="{0D108BD9-81ED-4DB2-BD59-A6C34878D82A}">
                    <a16:rowId xmlns:a16="http://schemas.microsoft.com/office/drawing/2014/main" xmlns="" val="1713276032"/>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600" b="0" kern="1200" dirty="0">
                          <a:solidFill>
                            <a:schemeClr val="dk1"/>
                          </a:solidFill>
                          <a:effectLst/>
                          <a:latin typeface="Arial" panose="020B0604020202020204" pitchFamily="34" charset="0"/>
                          <a:ea typeface="+mn-ea"/>
                          <a:cs typeface="Arial" panose="020B0604020202020204" pitchFamily="34" charset="0"/>
                        </a:rPr>
                        <a:t>Over-the-counter (OTC) and prescription medicines </a:t>
                      </a:r>
                      <a:endParaRPr lang="en-ZA" sz="1600" b="0" dirty="0">
                        <a:latin typeface="Arial" panose="020B0604020202020204" pitchFamily="34" charset="0"/>
                        <a:cs typeface="Arial" panose="020B0604020202020204" pitchFamily="34" charset="0"/>
                      </a:endParaRPr>
                    </a:p>
                    <a:p>
                      <a:endParaRPr lang="en-US" sz="1600" b="0" dirty="0">
                        <a:latin typeface="Arial" panose="020B0604020202020204" pitchFamily="34" charset="0"/>
                        <a:cs typeface="Arial" panose="020B0604020202020204" pitchFamily="34" charset="0"/>
                      </a:endParaRPr>
                    </a:p>
                  </a:txBody>
                  <a:tcPr>
                    <a:solidFill>
                      <a:srgbClr val="F2DDBA"/>
                    </a:solidFill>
                  </a:tcPr>
                </a:tc>
                <a:tc>
                  <a:txBody>
                    <a:bodyPr/>
                    <a:lstStyle/>
                    <a:p>
                      <a:r>
                        <a:rPr lang="en-US" sz="1600" b="0" dirty="0">
                          <a:latin typeface="Arial" panose="020B0604020202020204" pitchFamily="34" charset="0"/>
                          <a:cs typeface="Arial" panose="020B0604020202020204" pitchFamily="34" charset="0"/>
                        </a:rPr>
                        <a:t>Multiple</a:t>
                      </a:r>
                    </a:p>
                  </a:txBody>
                  <a:tcPr>
                    <a:solidFill>
                      <a:srgbClr val="F2DDBA"/>
                    </a:solidFill>
                  </a:tcPr>
                </a:tc>
                <a:tc>
                  <a:txBody>
                    <a:bodyPr/>
                    <a:lstStyle/>
                    <a:p>
                      <a:r>
                        <a:rPr lang="en-US" sz="1600" b="0" dirty="0">
                          <a:latin typeface="Arial" panose="020B0604020202020204" pitchFamily="34" charset="0"/>
                          <a:cs typeface="Arial" panose="020B0604020202020204" pitchFamily="34" charset="0"/>
                        </a:rPr>
                        <a:t>Gauteng</a:t>
                      </a:r>
                    </a:p>
                    <a:p>
                      <a:r>
                        <a:rPr lang="en-US" sz="1600" b="0" dirty="0">
                          <a:latin typeface="Arial" panose="020B0604020202020204" pitchFamily="34" charset="0"/>
                          <a:cs typeface="Arial" panose="020B0604020202020204" pitchFamily="34" charset="0"/>
                        </a:rPr>
                        <a:t>KwaZulu Natal</a:t>
                      </a:r>
                    </a:p>
                    <a:p>
                      <a:r>
                        <a:rPr lang="en-US" sz="1600" b="0" dirty="0">
                          <a:latin typeface="Arial" panose="020B0604020202020204" pitchFamily="34" charset="0"/>
                          <a:cs typeface="Arial" panose="020B0604020202020204" pitchFamily="34" charset="0"/>
                        </a:rPr>
                        <a:t>Western Cape</a:t>
                      </a:r>
                    </a:p>
                  </a:txBody>
                  <a:tcPr>
                    <a:solidFill>
                      <a:srgbClr val="F2DDBA"/>
                    </a:solidFill>
                  </a:tcPr>
                </a:tc>
                <a:extLst>
                  <a:ext uri="{0D108BD9-81ED-4DB2-BD59-A6C34878D82A}">
                    <a16:rowId xmlns:a16="http://schemas.microsoft.com/office/drawing/2014/main" xmlns="" val="1566993776"/>
                  </a:ext>
                </a:extLst>
              </a:tr>
              <a:tr h="370840">
                <a:tc>
                  <a:txBody>
                    <a:bodyPr/>
                    <a:lstStyle/>
                    <a:p>
                      <a:r>
                        <a:rPr lang="en-US" sz="1600" b="0">
                          <a:latin typeface="Arial" panose="020B0604020202020204" pitchFamily="34" charset="0"/>
                          <a:cs typeface="Arial" panose="020B0604020202020204" pitchFamily="34" charset="0"/>
                        </a:rPr>
                        <a:t>Tobacco</a:t>
                      </a:r>
                      <a:endParaRPr lang="en-US" sz="1600" b="0" dirty="0">
                        <a:latin typeface="Arial" panose="020B0604020202020204" pitchFamily="34" charset="0"/>
                        <a:cs typeface="Arial" panose="020B0604020202020204" pitchFamily="34" charset="0"/>
                      </a:endParaRPr>
                    </a:p>
                  </a:txBody>
                  <a:tcPr>
                    <a:solidFill>
                      <a:srgbClr val="F2DDBA"/>
                    </a:solidFill>
                  </a:tcPr>
                </a:tc>
                <a:tc>
                  <a:txBody>
                    <a:bodyPr/>
                    <a:lstStyle/>
                    <a:p>
                      <a:r>
                        <a:rPr lang="en-US" sz="1600" b="0" dirty="0">
                          <a:latin typeface="Arial" panose="020B0604020202020204" pitchFamily="34" charset="0"/>
                          <a:cs typeface="Arial" panose="020B0604020202020204" pitchFamily="34" charset="0"/>
                        </a:rPr>
                        <a:t>Smoking</a:t>
                      </a:r>
                    </a:p>
                  </a:txBody>
                  <a:tcPr>
                    <a:solidFill>
                      <a:srgbClr val="F2DDBA"/>
                    </a:solidFill>
                  </a:tcPr>
                </a:tc>
                <a:tc>
                  <a:txBody>
                    <a:bodyPr/>
                    <a:lstStyle/>
                    <a:p>
                      <a:r>
                        <a:rPr lang="en-US" sz="1600" b="0" dirty="0" err="1">
                          <a:latin typeface="Arial" panose="020B0604020202020204" pitchFamily="34" charset="0"/>
                          <a:cs typeface="Arial" panose="020B0604020202020204" pitchFamily="34" charset="0"/>
                        </a:rPr>
                        <a:t>Nationawide</a:t>
                      </a:r>
                      <a:endParaRPr lang="en-US" sz="1600" b="0" dirty="0">
                        <a:latin typeface="Arial" panose="020B0604020202020204" pitchFamily="34" charset="0"/>
                        <a:cs typeface="Arial" panose="020B0604020202020204" pitchFamily="34" charset="0"/>
                      </a:endParaRPr>
                    </a:p>
                  </a:txBody>
                  <a:tcPr>
                    <a:solidFill>
                      <a:srgbClr val="F2DDBA"/>
                    </a:solidFill>
                  </a:tcPr>
                </a:tc>
                <a:extLst>
                  <a:ext uri="{0D108BD9-81ED-4DB2-BD59-A6C34878D82A}">
                    <a16:rowId xmlns:a16="http://schemas.microsoft.com/office/drawing/2014/main" xmlns="" val="3719545865"/>
                  </a:ext>
                </a:extLst>
              </a:tr>
            </a:tbl>
          </a:graphicData>
        </a:graphic>
      </p:graphicFrame>
      <p:sp>
        <p:nvSpPr>
          <p:cNvPr id="8" name="TextBox 7">
            <a:extLst>
              <a:ext uri="{FF2B5EF4-FFF2-40B4-BE49-F238E27FC236}">
                <a16:creationId xmlns:a16="http://schemas.microsoft.com/office/drawing/2014/main" xmlns="" id="{7E69BB96-A1CE-551D-8ED0-C390F8BE61CF}"/>
              </a:ext>
            </a:extLst>
          </p:cNvPr>
          <p:cNvSpPr txBox="1"/>
          <p:nvPr/>
        </p:nvSpPr>
        <p:spPr>
          <a:xfrm>
            <a:off x="449422" y="4385144"/>
            <a:ext cx="8496796" cy="1200329"/>
          </a:xfrm>
          <a:prstGeom prst="rect">
            <a:avLst/>
          </a:prstGeom>
          <a:noFill/>
        </p:spPr>
        <p:txBody>
          <a:bodyPr wrap="square">
            <a:spAutoFit/>
          </a:bodyPr>
          <a:lstStyle/>
          <a:p>
            <a:r>
              <a:rPr lang="en-ZA" sz="1800" dirty="0">
                <a:effectLst/>
                <a:latin typeface="Arial" panose="020B0604020202020204" pitchFamily="34" charset="0"/>
                <a:cs typeface="Arial" panose="020B0604020202020204" pitchFamily="34" charset="0"/>
              </a:rPr>
              <a:t>It is imperative that a national survey on trends of substance abuse be conducted in the country, to determine the trends and extent of substance/ drug abuse and the need, as well as the availability, accessibility and quality of services to respond to the need . </a:t>
            </a:r>
            <a:endParaRPr lang="en-Z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2288339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EAD60D-8DF9-4A6E-82DA-76F5162AFB46}"/>
              </a:ext>
            </a:extLst>
          </p:cNvPr>
          <p:cNvSpPr>
            <a:spLocks noGrp="1"/>
          </p:cNvSpPr>
          <p:nvPr>
            <p:ph type="title"/>
          </p:nvPr>
        </p:nvSpPr>
        <p:spPr>
          <a:xfrm>
            <a:off x="495300" y="-591959"/>
            <a:ext cx="8915400" cy="2126555"/>
          </a:xfrm>
        </p:spPr>
        <p:txBody>
          <a:bodyPr>
            <a:normAutofit/>
          </a:bodyPr>
          <a:lstStyle/>
          <a:p>
            <a:r>
              <a:rPr lang="en-US" sz="2400" b="1" dirty="0"/>
              <a:t/>
            </a:r>
            <a:br>
              <a:rPr lang="en-US" sz="2400" b="1" dirty="0"/>
            </a:br>
            <a:endParaRPr lang="en-US" sz="2400" b="1" dirty="0"/>
          </a:p>
        </p:txBody>
      </p:sp>
      <p:pic>
        <p:nvPicPr>
          <p:cNvPr id="4" name="Picture 3" descr="cid:image001.jpg@01CE6DEC.67D4ECC0">
            <a:extLst>
              <a:ext uri="{FF2B5EF4-FFF2-40B4-BE49-F238E27FC236}">
                <a16:creationId xmlns:a16="http://schemas.microsoft.com/office/drawing/2014/main" xmlns="" id="{4BAD28BC-9373-A406-60D0-BA92AAEFB7F7}"/>
              </a:ext>
            </a:extLst>
          </p:cNvPr>
          <p:cNvPicPr/>
          <p:nvPr/>
        </p:nvPicPr>
        <p:blipFill>
          <a:blip r:embed="rId2" r:link="rId3" cstate="print">
            <a:extLst>
              <a:ext uri="{28A0092B-C50C-407E-A947-70E740481C1C}">
                <a14:useLocalDpi xmlns:a14="http://schemas.microsoft.com/office/drawing/2010/main" xmlns="" val="0"/>
              </a:ext>
            </a:extLst>
          </a:blip>
          <a:srcRect/>
          <a:stretch>
            <a:fillRect/>
          </a:stretch>
        </p:blipFill>
        <p:spPr bwMode="auto">
          <a:xfrm>
            <a:off x="3134811" y="5831457"/>
            <a:ext cx="1087315" cy="750498"/>
          </a:xfrm>
          <a:prstGeom prst="rect">
            <a:avLst/>
          </a:prstGeom>
          <a:noFill/>
          <a:ln>
            <a:noFill/>
          </a:ln>
        </p:spPr>
      </p:pic>
      <p:sp>
        <p:nvSpPr>
          <p:cNvPr id="6" name="Content Placeholder 5">
            <a:extLst>
              <a:ext uri="{FF2B5EF4-FFF2-40B4-BE49-F238E27FC236}">
                <a16:creationId xmlns:a16="http://schemas.microsoft.com/office/drawing/2014/main" xmlns="" id="{B7CAC85C-1B64-998A-7F8C-BE467872D76B}"/>
              </a:ext>
            </a:extLst>
          </p:cNvPr>
          <p:cNvSpPr>
            <a:spLocks noGrp="1"/>
          </p:cNvSpPr>
          <p:nvPr>
            <p:ph idx="1"/>
          </p:nvPr>
        </p:nvSpPr>
        <p:spPr>
          <a:xfrm>
            <a:off x="251195" y="758492"/>
            <a:ext cx="9403610" cy="4525963"/>
          </a:xfrm>
        </p:spPr>
        <p:txBody>
          <a:bodyPr>
            <a:normAutofit fontScale="92500" lnSpcReduction="10000"/>
          </a:bodyPr>
          <a:lstStyle/>
          <a:p>
            <a:pPr marL="0" indent="0" algn="l" rtl="0" eaLnBrk="1" fontAlgn="t" latinLnBrk="0" hangingPunct="1">
              <a:spcBef>
                <a:spcPts val="0"/>
              </a:spcBef>
              <a:spcAft>
                <a:spcPts val="0"/>
              </a:spcAft>
              <a:buNone/>
            </a:pPr>
            <a:endParaRPr lang="en-ZA" sz="2600" b="1" i="0" u="none" strike="noStrike" dirty="0">
              <a:effectLst/>
              <a:latin typeface="Arial" panose="020B0604020202020204" pitchFamily="34" charset="0"/>
              <a:cs typeface="Arial" panose="020B0604020202020204" pitchFamily="34" charset="0"/>
            </a:endParaRPr>
          </a:p>
          <a:p>
            <a:r>
              <a:rPr lang="en-ZA" sz="1800" dirty="0">
                <a:effectLst/>
                <a:latin typeface="Arial" panose="020B0604020202020204" pitchFamily="34" charset="0"/>
                <a:cs typeface="Arial" panose="020B0604020202020204" pitchFamily="34" charset="0"/>
              </a:rPr>
              <a:t>South Africa has the sixth highest per-person alcohol intake in the world and the highest alcohol consumption rate in Africa (11 litre per capita) </a:t>
            </a:r>
            <a:endParaRPr lang="en-ZA" sz="1400" dirty="0">
              <a:latin typeface="Arial" panose="020B0604020202020204" pitchFamily="34" charset="0"/>
              <a:cs typeface="Arial" panose="020B0604020202020204" pitchFamily="34" charset="0"/>
            </a:endParaRPr>
          </a:p>
          <a:p>
            <a:r>
              <a:rPr lang="en-ZA" sz="1800" dirty="0">
                <a:latin typeface="Arial" panose="020B0604020202020204" pitchFamily="34" charset="0"/>
                <a:cs typeface="Arial" panose="020B0604020202020204" pitchFamily="34" charset="0"/>
              </a:rPr>
              <a:t>C</a:t>
            </a:r>
            <a:r>
              <a:rPr lang="en-ZA" sz="1800" dirty="0">
                <a:effectLst/>
                <a:latin typeface="Arial" panose="020B0604020202020204" pitchFamily="34" charset="0"/>
                <a:cs typeface="Arial" panose="020B0604020202020204" pitchFamily="34" charset="0"/>
              </a:rPr>
              <a:t>osts the country 12% of its annual GDP3,</a:t>
            </a:r>
          </a:p>
          <a:p>
            <a:r>
              <a:rPr lang="en-ZA" sz="1800" dirty="0">
                <a:latin typeface="Arial" panose="020B0604020202020204" pitchFamily="34" charset="0"/>
                <a:cs typeface="Arial" panose="020B0604020202020204" pitchFamily="34" charset="0"/>
              </a:rPr>
              <a:t>F</a:t>
            </a:r>
            <a:r>
              <a:rPr lang="en-ZA" sz="1800" dirty="0">
                <a:effectLst/>
                <a:latin typeface="Arial" panose="020B0604020202020204" pitchFamily="34" charset="0"/>
                <a:cs typeface="Arial" panose="020B0604020202020204" pitchFamily="34" charset="0"/>
              </a:rPr>
              <a:t>ifth largest contributor to years of life lost, with alcohol-related illnesses disproportionately affecting socio-economic groups (Theron et al., 2022 </a:t>
            </a:r>
            <a:endParaRPr lang="en-ZA" sz="1400" dirty="0">
              <a:latin typeface="Arial" panose="020B0604020202020204" pitchFamily="34" charset="0"/>
              <a:cs typeface="Arial" panose="020B0604020202020204" pitchFamily="34" charset="0"/>
            </a:endParaRPr>
          </a:p>
          <a:p>
            <a:r>
              <a:rPr lang="en-ZA" sz="1800" dirty="0">
                <a:latin typeface="Arial" panose="020B0604020202020204" pitchFamily="34" charset="0"/>
                <a:cs typeface="Arial" panose="020B0604020202020204" pitchFamily="34" charset="0"/>
              </a:rPr>
              <a:t>Purposeful </a:t>
            </a:r>
            <a:r>
              <a:rPr lang="en-ZA" sz="1800" dirty="0">
                <a:effectLst/>
                <a:latin typeface="Arial" panose="020B0604020202020204" pitchFamily="34" charset="0"/>
                <a:cs typeface="Arial" panose="020B0604020202020204" pitchFamily="34" charset="0"/>
              </a:rPr>
              <a:t>targeting of  markets in low- and middle-income countries, particularly young people </a:t>
            </a:r>
            <a:endParaRPr lang="en-ZA" sz="1400" dirty="0">
              <a:latin typeface="Arial" panose="020B0604020202020204" pitchFamily="34" charset="0"/>
              <a:cs typeface="Arial" panose="020B0604020202020204" pitchFamily="34" charset="0"/>
            </a:endParaRPr>
          </a:p>
          <a:p>
            <a:r>
              <a:rPr lang="en-ZA" sz="1800" dirty="0">
                <a:latin typeface="Arial" panose="020B0604020202020204" pitchFamily="34" charset="0"/>
                <a:cs typeface="Arial" panose="020B0604020202020204" pitchFamily="34" charset="0"/>
              </a:rPr>
              <a:t>R</a:t>
            </a:r>
            <a:r>
              <a:rPr lang="en-ZA" sz="1800" dirty="0">
                <a:effectLst/>
                <a:latin typeface="Arial" panose="020B0604020202020204" pitchFamily="34" charset="0"/>
                <a:cs typeface="Arial" panose="020B0604020202020204" pitchFamily="34" charset="0"/>
              </a:rPr>
              <a:t>esearch shows an association between alcohol market exposure and positive attitudes towards alcohol, earlier drinking initiation and high levels of consumption. </a:t>
            </a:r>
            <a:endParaRPr lang="en-ZA" sz="1400" dirty="0">
              <a:latin typeface="Arial" panose="020B0604020202020204" pitchFamily="34" charset="0"/>
              <a:cs typeface="Arial" panose="020B0604020202020204" pitchFamily="34" charset="0"/>
            </a:endParaRPr>
          </a:p>
          <a:p>
            <a:r>
              <a:rPr lang="en-ZA" sz="1800" dirty="0">
                <a:effectLst/>
                <a:latin typeface="Arial" panose="020B0604020202020204" pitchFamily="34" charset="0"/>
                <a:cs typeface="Arial" panose="020B0604020202020204" pitchFamily="34" charset="0"/>
              </a:rPr>
              <a:t>National enjoyment of sports, such as rugby and soccer,</a:t>
            </a:r>
            <a:endParaRPr lang="en-ZA" sz="1400" dirty="0">
              <a:latin typeface="Arial" panose="020B0604020202020204" pitchFamily="34" charset="0"/>
              <a:cs typeface="Arial" panose="020B0604020202020204" pitchFamily="34" charset="0"/>
            </a:endParaRPr>
          </a:p>
          <a:p>
            <a:r>
              <a:rPr lang="en-ZA" sz="1800" dirty="0">
                <a:effectLst/>
                <a:latin typeface="Arial" panose="020B0604020202020204" pitchFamily="34" charset="0"/>
                <a:cs typeface="Arial" panose="020B0604020202020204" pitchFamily="34" charset="0"/>
              </a:rPr>
              <a:t>There is a link between mental health and drinking (depression, risk of suicide, anxiety, low self-esteem, psychological distress, post-traumatic stress disorders)</a:t>
            </a:r>
          </a:p>
          <a:p>
            <a:r>
              <a:rPr lang="en-ZA" sz="1800" dirty="0">
                <a:effectLst/>
                <a:latin typeface="Arial" panose="020B0604020202020204" pitchFamily="34" charset="0"/>
                <a:cs typeface="Arial" panose="020B0604020202020204" pitchFamily="34" charset="0"/>
              </a:rPr>
              <a:t>Social engagements tend to centre around drinking </a:t>
            </a:r>
          </a:p>
          <a:p>
            <a:r>
              <a:rPr lang="en-ZA" sz="1800" dirty="0">
                <a:effectLst/>
                <a:latin typeface="Arial" panose="020B0604020202020204" pitchFamily="34" charset="0"/>
                <a:cs typeface="Arial" panose="020B0604020202020204" pitchFamily="34" charset="0"/>
              </a:rPr>
              <a:t>Alcohol abuse contributes to gender-based violence, HIV/Aids and other social and health conditions in South African society </a:t>
            </a:r>
            <a:endParaRPr lang="en-ZA" sz="1100" dirty="0">
              <a:latin typeface="Arial" panose="020B0604020202020204" pitchFamily="34" charset="0"/>
              <a:cs typeface="Arial" panose="020B0604020202020204" pitchFamily="34" charset="0"/>
            </a:endParaRPr>
          </a:p>
          <a:p>
            <a:endParaRPr lang="en-ZA" sz="1800" dirty="0">
              <a:effectLst/>
              <a:latin typeface="Arial" panose="020B0604020202020204" pitchFamily="34" charset="0"/>
              <a:cs typeface="Arial" panose="020B0604020202020204" pitchFamily="34" charset="0"/>
            </a:endParaRPr>
          </a:p>
          <a:p>
            <a:endParaRPr lang="en-ZA" sz="10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pPr marL="0" indent="0">
              <a:buNone/>
            </a:pPr>
            <a:endParaRPr lang="en-US" sz="2400" b="1" i="1"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xmlns="" id="{A4F66BF8-CDA4-A028-BE14-D8167FC6179C}"/>
              </a:ext>
            </a:extLst>
          </p:cNvPr>
          <p:cNvSpPr txBox="1"/>
          <p:nvPr/>
        </p:nvSpPr>
        <p:spPr>
          <a:xfrm>
            <a:off x="3182929" y="342994"/>
            <a:ext cx="3540136" cy="830997"/>
          </a:xfrm>
          <a:prstGeom prst="rect">
            <a:avLst/>
          </a:prstGeom>
          <a:noFill/>
        </p:spPr>
        <p:txBody>
          <a:bodyPr wrap="none" rtlCol="0">
            <a:spAutoFit/>
          </a:bodyPr>
          <a:lstStyle/>
          <a:p>
            <a:pPr algn="ctr"/>
            <a:r>
              <a:rPr lang="en-US" sz="2400" b="1" dirty="0">
                <a:latin typeface="+mj-lt"/>
              </a:rPr>
              <a:t>ALCOHOL USE AND ABUSE</a:t>
            </a:r>
          </a:p>
          <a:p>
            <a:pPr algn="ctr"/>
            <a:endParaRPr lang="en-US" sz="2400" b="1" dirty="0">
              <a:latin typeface="+mj-lt"/>
            </a:endParaRPr>
          </a:p>
        </p:txBody>
      </p:sp>
    </p:spTree>
    <p:extLst>
      <p:ext uri="{BB962C8B-B14F-4D97-AF65-F5344CB8AC3E}">
        <p14:creationId xmlns:p14="http://schemas.microsoft.com/office/powerpoint/2010/main" xmlns="" val="18528179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EAD60D-8DF9-4A6E-82DA-76F5162AFB46}"/>
              </a:ext>
            </a:extLst>
          </p:cNvPr>
          <p:cNvSpPr>
            <a:spLocks noGrp="1"/>
          </p:cNvSpPr>
          <p:nvPr>
            <p:ph type="title"/>
          </p:nvPr>
        </p:nvSpPr>
        <p:spPr>
          <a:xfrm>
            <a:off x="495300" y="-591959"/>
            <a:ext cx="8915400" cy="2126555"/>
          </a:xfrm>
        </p:spPr>
        <p:txBody>
          <a:bodyPr>
            <a:normAutofit/>
          </a:bodyPr>
          <a:lstStyle/>
          <a:p>
            <a:r>
              <a:rPr lang="en-US" sz="2400" b="1" dirty="0"/>
              <a:t/>
            </a:r>
            <a:br>
              <a:rPr lang="en-US" sz="2400" b="1" dirty="0"/>
            </a:br>
            <a:endParaRPr lang="en-US" sz="2400" b="1" dirty="0"/>
          </a:p>
        </p:txBody>
      </p:sp>
      <p:pic>
        <p:nvPicPr>
          <p:cNvPr id="4" name="Picture 3" descr="cid:image001.jpg@01CE6DEC.67D4ECC0">
            <a:extLst>
              <a:ext uri="{FF2B5EF4-FFF2-40B4-BE49-F238E27FC236}">
                <a16:creationId xmlns:a16="http://schemas.microsoft.com/office/drawing/2014/main" xmlns="" id="{4BAD28BC-9373-A406-60D0-BA92AAEFB7F7}"/>
              </a:ext>
            </a:extLst>
          </p:cNvPr>
          <p:cNvPicPr/>
          <p:nvPr/>
        </p:nvPicPr>
        <p:blipFill>
          <a:blip r:embed="rId2" r:link="rId3" cstate="print">
            <a:extLst>
              <a:ext uri="{28A0092B-C50C-407E-A947-70E740481C1C}">
                <a14:useLocalDpi xmlns:a14="http://schemas.microsoft.com/office/drawing/2010/main" xmlns="" val="0"/>
              </a:ext>
            </a:extLst>
          </a:blip>
          <a:srcRect/>
          <a:stretch>
            <a:fillRect/>
          </a:stretch>
        </p:blipFill>
        <p:spPr bwMode="auto">
          <a:xfrm>
            <a:off x="3134811" y="5831457"/>
            <a:ext cx="1087315" cy="750498"/>
          </a:xfrm>
          <a:prstGeom prst="rect">
            <a:avLst/>
          </a:prstGeom>
          <a:noFill/>
          <a:ln>
            <a:noFill/>
          </a:ln>
        </p:spPr>
      </p:pic>
      <p:sp>
        <p:nvSpPr>
          <p:cNvPr id="7" name="TextBox 6">
            <a:extLst>
              <a:ext uri="{FF2B5EF4-FFF2-40B4-BE49-F238E27FC236}">
                <a16:creationId xmlns:a16="http://schemas.microsoft.com/office/drawing/2014/main" xmlns="" id="{A4F66BF8-CDA4-A028-BE14-D8167FC6179C}"/>
              </a:ext>
            </a:extLst>
          </p:cNvPr>
          <p:cNvSpPr txBox="1"/>
          <p:nvPr/>
        </p:nvSpPr>
        <p:spPr>
          <a:xfrm>
            <a:off x="2987813" y="342994"/>
            <a:ext cx="3930371" cy="830997"/>
          </a:xfrm>
          <a:prstGeom prst="rect">
            <a:avLst/>
          </a:prstGeom>
          <a:noFill/>
        </p:spPr>
        <p:txBody>
          <a:bodyPr wrap="none" rtlCol="0">
            <a:spAutoFit/>
          </a:bodyPr>
          <a:lstStyle/>
          <a:p>
            <a:pPr algn="ctr"/>
            <a:r>
              <a:rPr lang="en-US" sz="2400" b="1" dirty="0">
                <a:latin typeface="+mj-lt"/>
              </a:rPr>
              <a:t>STAKEHOLDER ENGAGEMENT</a:t>
            </a:r>
          </a:p>
          <a:p>
            <a:pPr algn="ctr"/>
            <a:r>
              <a:rPr lang="en-US" sz="2400" b="1" dirty="0">
                <a:latin typeface="+mj-lt"/>
              </a:rPr>
              <a:t>International Stakeholders</a:t>
            </a:r>
          </a:p>
        </p:txBody>
      </p:sp>
      <p:sp>
        <p:nvSpPr>
          <p:cNvPr id="5" name="Content Placeholder 4">
            <a:extLst>
              <a:ext uri="{FF2B5EF4-FFF2-40B4-BE49-F238E27FC236}">
                <a16:creationId xmlns:a16="http://schemas.microsoft.com/office/drawing/2014/main" xmlns="" id="{BBE3258F-B61D-EC90-CFFF-19D9DF5DD09F}"/>
              </a:ext>
            </a:extLst>
          </p:cNvPr>
          <p:cNvSpPr>
            <a:spLocks noGrp="1"/>
          </p:cNvSpPr>
          <p:nvPr>
            <p:ph idx="1"/>
          </p:nvPr>
        </p:nvSpPr>
        <p:spPr>
          <a:xfrm>
            <a:off x="314547" y="895234"/>
            <a:ext cx="8915400" cy="4525963"/>
          </a:xfrm>
        </p:spPr>
        <p:txBody>
          <a:bodyPr>
            <a:normAutofit/>
          </a:bodyPr>
          <a:lstStyle/>
          <a:p>
            <a:pPr marL="0" indent="0">
              <a:buNone/>
            </a:pPr>
            <a:r>
              <a:rPr lang="en-US" sz="2400" b="1" dirty="0"/>
              <a:t> </a:t>
            </a:r>
          </a:p>
          <a:p>
            <a:pPr marL="0" indent="0">
              <a:buNone/>
            </a:pPr>
            <a:r>
              <a:rPr lang="en-US" sz="2400" b="1" dirty="0"/>
              <a:t> </a:t>
            </a:r>
          </a:p>
        </p:txBody>
      </p:sp>
      <p:graphicFrame>
        <p:nvGraphicFramePr>
          <p:cNvPr id="3" name="Diagram 2">
            <a:extLst>
              <a:ext uri="{FF2B5EF4-FFF2-40B4-BE49-F238E27FC236}">
                <a16:creationId xmlns:a16="http://schemas.microsoft.com/office/drawing/2014/main" xmlns="" id="{5C44BEE7-9306-513F-8987-660FBD5BB6A1}"/>
              </a:ext>
            </a:extLst>
          </p:cNvPr>
          <p:cNvGraphicFramePr/>
          <p:nvPr>
            <p:extLst>
              <p:ext uri="{D42A27DB-BD31-4B8C-83A1-F6EECF244321}">
                <p14:modId xmlns:p14="http://schemas.microsoft.com/office/powerpoint/2010/main" xmlns="" val="571486133"/>
              </p:ext>
            </p:extLst>
          </p:nvPr>
        </p:nvGraphicFramePr>
        <p:xfrm>
          <a:off x="676049" y="1018530"/>
          <a:ext cx="7829998" cy="44026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Title 1">
            <a:extLst>
              <a:ext uri="{FF2B5EF4-FFF2-40B4-BE49-F238E27FC236}">
                <a16:creationId xmlns:a16="http://schemas.microsoft.com/office/drawing/2014/main" xmlns="" id="{CD67DDE0-C24F-9B3C-54ED-B7AE72F55D2A}"/>
              </a:ext>
            </a:extLst>
          </p:cNvPr>
          <p:cNvSpPr txBox="1">
            <a:spLocks/>
          </p:cNvSpPr>
          <p:nvPr/>
        </p:nvSpPr>
        <p:spPr>
          <a:xfrm>
            <a:off x="495298" y="-578304"/>
            <a:ext cx="8915400" cy="212655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400" b="1"/>
              <a:t/>
            </a:r>
            <a:br>
              <a:rPr lang="en-US" sz="2400" b="1"/>
            </a:br>
            <a:endParaRPr lang="en-US" sz="2400" b="1" dirty="0"/>
          </a:p>
        </p:txBody>
      </p:sp>
    </p:spTree>
    <p:extLst>
      <p:ext uri="{BB962C8B-B14F-4D97-AF65-F5344CB8AC3E}">
        <p14:creationId xmlns:p14="http://schemas.microsoft.com/office/powerpoint/2010/main" xmlns="" val="19332799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EAD60D-8DF9-4A6E-82DA-76F5162AFB46}"/>
              </a:ext>
            </a:extLst>
          </p:cNvPr>
          <p:cNvSpPr>
            <a:spLocks noGrp="1"/>
          </p:cNvSpPr>
          <p:nvPr>
            <p:ph type="title"/>
          </p:nvPr>
        </p:nvSpPr>
        <p:spPr>
          <a:xfrm>
            <a:off x="495300" y="-591959"/>
            <a:ext cx="8915400" cy="2126555"/>
          </a:xfrm>
        </p:spPr>
        <p:txBody>
          <a:bodyPr>
            <a:normAutofit/>
          </a:bodyPr>
          <a:lstStyle/>
          <a:p>
            <a:r>
              <a:rPr lang="en-US" sz="2400" b="1" dirty="0"/>
              <a:t/>
            </a:r>
            <a:br>
              <a:rPr lang="en-US" sz="2400" b="1" dirty="0"/>
            </a:br>
            <a:endParaRPr lang="en-US" sz="2400" b="1" dirty="0"/>
          </a:p>
        </p:txBody>
      </p:sp>
      <p:pic>
        <p:nvPicPr>
          <p:cNvPr id="4" name="Picture 3" descr="cid:image001.jpg@01CE6DEC.67D4ECC0">
            <a:extLst>
              <a:ext uri="{FF2B5EF4-FFF2-40B4-BE49-F238E27FC236}">
                <a16:creationId xmlns:a16="http://schemas.microsoft.com/office/drawing/2014/main" xmlns="" id="{4BAD28BC-9373-A406-60D0-BA92AAEFB7F7}"/>
              </a:ext>
            </a:extLst>
          </p:cNvPr>
          <p:cNvPicPr/>
          <p:nvPr/>
        </p:nvPicPr>
        <p:blipFill>
          <a:blip r:embed="rId2" r:link="rId3" cstate="print">
            <a:extLst>
              <a:ext uri="{28A0092B-C50C-407E-A947-70E740481C1C}">
                <a14:useLocalDpi xmlns:a14="http://schemas.microsoft.com/office/drawing/2010/main" xmlns="" val="0"/>
              </a:ext>
            </a:extLst>
          </a:blip>
          <a:srcRect/>
          <a:stretch>
            <a:fillRect/>
          </a:stretch>
        </p:blipFill>
        <p:spPr bwMode="auto">
          <a:xfrm>
            <a:off x="3134811" y="5831457"/>
            <a:ext cx="1087315" cy="750498"/>
          </a:xfrm>
          <a:prstGeom prst="rect">
            <a:avLst/>
          </a:prstGeom>
          <a:noFill/>
          <a:ln>
            <a:noFill/>
          </a:ln>
        </p:spPr>
      </p:pic>
      <p:sp>
        <p:nvSpPr>
          <p:cNvPr id="7" name="TextBox 6">
            <a:extLst>
              <a:ext uri="{FF2B5EF4-FFF2-40B4-BE49-F238E27FC236}">
                <a16:creationId xmlns:a16="http://schemas.microsoft.com/office/drawing/2014/main" xmlns="" id="{A4F66BF8-CDA4-A028-BE14-D8167FC6179C}"/>
              </a:ext>
            </a:extLst>
          </p:cNvPr>
          <p:cNvSpPr txBox="1"/>
          <p:nvPr/>
        </p:nvSpPr>
        <p:spPr>
          <a:xfrm>
            <a:off x="2987813" y="342994"/>
            <a:ext cx="3930370" cy="1200329"/>
          </a:xfrm>
          <a:prstGeom prst="rect">
            <a:avLst/>
          </a:prstGeom>
          <a:noFill/>
        </p:spPr>
        <p:txBody>
          <a:bodyPr wrap="none" rtlCol="0">
            <a:spAutoFit/>
          </a:bodyPr>
          <a:lstStyle/>
          <a:p>
            <a:pPr algn="ctr"/>
            <a:r>
              <a:rPr lang="en-US" sz="2400" b="1" dirty="0">
                <a:latin typeface="+mj-lt"/>
              </a:rPr>
              <a:t>STAKEHOLDER ENGAGEMENT</a:t>
            </a:r>
          </a:p>
          <a:p>
            <a:pPr algn="ctr"/>
            <a:r>
              <a:rPr lang="en-US" sz="2400" b="1" dirty="0">
                <a:latin typeface="+mj-lt"/>
              </a:rPr>
              <a:t>National Stakeholders</a:t>
            </a:r>
          </a:p>
          <a:p>
            <a:pPr algn="ctr"/>
            <a:endParaRPr lang="en-US" sz="2400" b="1" dirty="0">
              <a:latin typeface="+mj-lt"/>
            </a:endParaRPr>
          </a:p>
        </p:txBody>
      </p:sp>
      <p:sp>
        <p:nvSpPr>
          <p:cNvPr id="5" name="Content Placeholder 4">
            <a:extLst>
              <a:ext uri="{FF2B5EF4-FFF2-40B4-BE49-F238E27FC236}">
                <a16:creationId xmlns:a16="http://schemas.microsoft.com/office/drawing/2014/main" xmlns="" id="{BBE3258F-B61D-EC90-CFFF-19D9DF5DD09F}"/>
              </a:ext>
            </a:extLst>
          </p:cNvPr>
          <p:cNvSpPr>
            <a:spLocks noGrp="1"/>
          </p:cNvSpPr>
          <p:nvPr>
            <p:ph idx="1"/>
          </p:nvPr>
        </p:nvSpPr>
        <p:spPr>
          <a:xfrm>
            <a:off x="314547" y="895234"/>
            <a:ext cx="8915400" cy="4525963"/>
          </a:xfrm>
        </p:spPr>
        <p:txBody>
          <a:bodyPr>
            <a:normAutofit/>
          </a:bodyPr>
          <a:lstStyle/>
          <a:p>
            <a:pPr marL="0" indent="0">
              <a:buNone/>
            </a:pPr>
            <a:r>
              <a:rPr lang="en-US" sz="2400" b="1" dirty="0"/>
              <a:t> </a:t>
            </a:r>
          </a:p>
          <a:p>
            <a:pPr marL="0" indent="0">
              <a:buNone/>
            </a:pPr>
            <a:r>
              <a:rPr lang="en-US" sz="2400" b="1" dirty="0"/>
              <a:t> </a:t>
            </a:r>
          </a:p>
        </p:txBody>
      </p:sp>
      <p:sp>
        <p:nvSpPr>
          <p:cNvPr id="9" name="Title 1">
            <a:extLst>
              <a:ext uri="{FF2B5EF4-FFF2-40B4-BE49-F238E27FC236}">
                <a16:creationId xmlns:a16="http://schemas.microsoft.com/office/drawing/2014/main" xmlns="" id="{CD67DDE0-C24F-9B3C-54ED-B7AE72F55D2A}"/>
              </a:ext>
            </a:extLst>
          </p:cNvPr>
          <p:cNvSpPr txBox="1">
            <a:spLocks/>
          </p:cNvSpPr>
          <p:nvPr/>
        </p:nvSpPr>
        <p:spPr>
          <a:xfrm>
            <a:off x="495298" y="-578304"/>
            <a:ext cx="8915400" cy="212655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400" b="1"/>
              <a:t/>
            </a:r>
            <a:br>
              <a:rPr lang="en-US" sz="2400" b="1"/>
            </a:br>
            <a:endParaRPr lang="en-US" sz="2400" b="1" dirty="0"/>
          </a:p>
        </p:txBody>
      </p:sp>
      <p:graphicFrame>
        <p:nvGraphicFramePr>
          <p:cNvPr id="15" name="Diagram 14">
            <a:extLst>
              <a:ext uri="{FF2B5EF4-FFF2-40B4-BE49-F238E27FC236}">
                <a16:creationId xmlns:a16="http://schemas.microsoft.com/office/drawing/2014/main" xmlns="" id="{26C48FE6-09FB-373E-49BB-18AA49436DE9}"/>
              </a:ext>
            </a:extLst>
          </p:cNvPr>
          <p:cNvGraphicFramePr/>
          <p:nvPr>
            <p:extLst>
              <p:ext uri="{D42A27DB-BD31-4B8C-83A1-F6EECF244321}">
                <p14:modId xmlns:p14="http://schemas.microsoft.com/office/powerpoint/2010/main" xmlns="" val="3299395482"/>
              </p:ext>
            </p:extLst>
          </p:nvPr>
        </p:nvGraphicFramePr>
        <p:xfrm>
          <a:off x="1116419" y="845264"/>
          <a:ext cx="8113528" cy="462590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599558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50000"/>
              </a:lnSpc>
            </a:pPr>
            <a:r>
              <a:rPr lang="en-ZA" sz="2400" b="1" dirty="0">
                <a:latin typeface="Arial" panose="020B0604020202020204" pitchFamily="34" charset="0"/>
                <a:cs typeface="Arial" panose="020B0604020202020204" pitchFamily="34" charset="0"/>
              </a:rPr>
              <a:t>PURPOSE OF THE PRESENTATION</a:t>
            </a:r>
          </a:p>
        </p:txBody>
      </p:sp>
      <p:sp>
        <p:nvSpPr>
          <p:cNvPr id="3" name="Content Placeholder 2"/>
          <p:cNvSpPr>
            <a:spLocks noGrp="1"/>
          </p:cNvSpPr>
          <p:nvPr>
            <p:ph idx="1"/>
          </p:nvPr>
        </p:nvSpPr>
        <p:spPr>
          <a:xfrm>
            <a:off x="495300" y="1600201"/>
            <a:ext cx="8915400" cy="2153193"/>
          </a:xfrm>
        </p:spPr>
        <p:txBody>
          <a:bodyPr>
            <a:noAutofit/>
          </a:bodyPr>
          <a:lstStyle/>
          <a:p>
            <a:pPr algn="just"/>
            <a:r>
              <a:rPr lang="en-ZA" sz="2000" dirty="0">
                <a:latin typeface="Arial" panose="020B0604020202020204" pitchFamily="34" charset="0"/>
                <a:cs typeface="Arial" panose="020B0604020202020204" pitchFamily="34" charset="0"/>
              </a:rPr>
              <a:t>To brief the </a:t>
            </a:r>
            <a:r>
              <a:rPr lang="en-US" sz="2000" dirty="0">
                <a:latin typeface="Arial" panose="020B0604020202020204" pitchFamily="34" charset="0"/>
                <a:cs typeface="Arial" panose="020B0604020202020204" pitchFamily="34" charset="0"/>
              </a:rPr>
              <a:t>Select Committee on Health and Social Services on the 2021/2022 annual report of CDA</a:t>
            </a:r>
          </a:p>
          <a:p>
            <a:pPr algn="just"/>
            <a:r>
              <a:rPr lang="en-US" sz="2000" dirty="0">
                <a:latin typeface="Arial" panose="020B0604020202020204" pitchFamily="34" charset="0"/>
                <a:cs typeface="Arial" panose="020B0604020202020204" pitchFamily="34" charset="0"/>
              </a:rPr>
              <a:t>The Select Committee on Health and Social Services t</a:t>
            </a:r>
            <a:r>
              <a:rPr lang="en-ZA" sz="2000" dirty="0">
                <a:latin typeface="Arial" panose="020B0604020202020204" pitchFamily="34" charset="0"/>
                <a:cs typeface="Arial" panose="020B0604020202020204" pitchFamily="34" charset="0"/>
              </a:rPr>
              <a:t>o note </a:t>
            </a:r>
            <a:r>
              <a:rPr lang="en-ZA" sz="2000" dirty="0" smtClean="0">
                <a:latin typeface="Arial" panose="020B0604020202020204" pitchFamily="34" charset="0"/>
                <a:cs typeface="Arial" panose="020B0604020202020204" pitchFamily="34" charset="0"/>
              </a:rPr>
              <a:t>the </a:t>
            </a:r>
            <a:r>
              <a:rPr lang="en-ZA" sz="2000" dirty="0">
                <a:latin typeface="Arial" panose="020B0604020202020204" pitchFamily="34" charset="0"/>
                <a:cs typeface="Arial" panose="020B0604020202020204" pitchFamily="34" charset="0"/>
              </a:rPr>
              <a:t>2021/2022 annual report of CDA</a:t>
            </a:r>
          </a:p>
          <a:p>
            <a:pPr algn="just"/>
            <a:r>
              <a:rPr lang="en-ZA" sz="2000" dirty="0">
                <a:latin typeface="Arial" panose="020B0604020202020204" pitchFamily="34" charset="0"/>
                <a:cs typeface="Arial" panose="020B0604020202020204" pitchFamily="34" charset="0"/>
              </a:rPr>
              <a:t>The Select Committee </a:t>
            </a:r>
            <a:r>
              <a:rPr lang="en-US" sz="2000" dirty="0">
                <a:latin typeface="Arial" panose="020B0604020202020204" pitchFamily="34" charset="0"/>
                <a:cs typeface="Arial" panose="020B0604020202020204" pitchFamily="34" charset="0"/>
              </a:rPr>
              <a:t>on Health and Social Services </a:t>
            </a:r>
            <a:r>
              <a:rPr lang="en-ZA" sz="2000" dirty="0">
                <a:latin typeface="Arial" panose="020B0604020202020204" pitchFamily="34" charset="0"/>
                <a:cs typeface="Arial" panose="020B0604020202020204" pitchFamily="34" charset="0"/>
              </a:rPr>
              <a:t>to continuously provide support to CDA</a:t>
            </a:r>
            <a:endParaRPr lang="en-US" sz="2000" dirty="0">
              <a:latin typeface="Arial" panose="020B0604020202020204" pitchFamily="34" charset="0"/>
              <a:cs typeface="Arial" panose="020B0604020202020204" pitchFamily="34" charset="0"/>
            </a:endParaRPr>
          </a:p>
          <a:p>
            <a:pPr algn="just"/>
            <a:r>
              <a:rPr lang="en-US" sz="2000" dirty="0">
                <a:latin typeface="Arial" panose="020B0604020202020204" pitchFamily="34" charset="0"/>
                <a:cs typeface="Arial" panose="020B0604020202020204" pitchFamily="34" charset="0"/>
              </a:rPr>
              <a:t>The Select Committee on Health and Social Services to encourage departments and its entities falling within </a:t>
            </a:r>
            <a:r>
              <a:rPr lang="en-US" sz="2000" dirty="0" smtClean="0">
                <a:latin typeface="Arial" panose="020B0604020202020204" pitchFamily="34" charset="0"/>
                <a:cs typeface="Arial" panose="020B0604020202020204" pitchFamily="34" charset="0"/>
              </a:rPr>
              <a:t>its ambit to </a:t>
            </a:r>
            <a:r>
              <a:rPr lang="en-US" sz="2000" dirty="0">
                <a:latin typeface="Arial" panose="020B0604020202020204" pitchFamily="34" charset="0"/>
                <a:cs typeface="Arial" panose="020B0604020202020204" pitchFamily="34" charset="0"/>
              </a:rPr>
              <a:t>participate in the CDA structures</a:t>
            </a:r>
            <a:endParaRPr lang="en-ZA" sz="2000" dirty="0">
              <a:latin typeface="Arial" panose="020B0604020202020204" pitchFamily="34" charset="0"/>
              <a:cs typeface="Arial" panose="020B0604020202020204" pitchFamily="34" charset="0"/>
            </a:endParaRPr>
          </a:p>
        </p:txBody>
      </p:sp>
      <p:pic>
        <p:nvPicPr>
          <p:cNvPr id="4" name="Picture 3" descr="cid:image001.jpg@01CE6DEC.67D4ECC0">
            <a:extLst>
              <a:ext uri="{FF2B5EF4-FFF2-40B4-BE49-F238E27FC236}">
                <a16:creationId xmlns:a16="http://schemas.microsoft.com/office/drawing/2014/main" xmlns="" id="{3E4CF985-0E3A-0458-C5AC-0B447FF0CC93}"/>
              </a:ext>
            </a:extLst>
          </p:cNvPr>
          <p:cNvPicPr/>
          <p:nvPr/>
        </p:nvPicPr>
        <p:blipFill>
          <a:blip r:embed="rId2" r:link="rId3" cstate="print">
            <a:extLst>
              <a:ext uri="{28A0092B-C50C-407E-A947-70E740481C1C}">
                <a14:useLocalDpi xmlns:a14="http://schemas.microsoft.com/office/drawing/2010/main" xmlns="" val="0"/>
              </a:ext>
            </a:extLst>
          </a:blip>
          <a:srcRect/>
          <a:stretch>
            <a:fillRect/>
          </a:stretch>
        </p:blipFill>
        <p:spPr bwMode="auto">
          <a:xfrm>
            <a:off x="3134811" y="5831457"/>
            <a:ext cx="1087315" cy="750498"/>
          </a:xfrm>
          <a:prstGeom prst="rect">
            <a:avLst/>
          </a:prstGeom>
          <a:noFill/>
          <a:ln>
            <a:noFill/>
          </a:ln>
        </p:spPr>
      </p:pic>
    </p:spTree>
    <p:extLst>
      <p:ext uri="{BB962C8B-B14F-4D97-AF65-F5344CB8AC3E}">
        <p14:creationId xmlns:p14="http://schemas.microsoft.com/office/powerpoint/2010/main" xmlns="" val="36366068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EAD60D-8DF9-4A6E-82DA-76F5162AFB46}"/>
              </a:ext>
            </a:extLst>
          </p:cNvPr>
          <p:cNvSpPr>
            <a:spLocks noGrp="1"/>
          </p:cNvSpPr>
          <p:nvPr>
            <p:ph type="title"/>
          </p:nvPr>
        </p:nvSpPr>
        <p:spPr>
          <a:xfrm>
            <a:off x="495300" y="-591959"/>
            <a:ext cx="8915400" cy="2126555"/>
          </a:xfrm>
        </p:spPr>
        <p:txBody>
          <a:bodyPr>
            <a:normAutofit/>
          </a:bodyPr>
          <a:lstStyle/>
          <a:p>
            <a:r>
              <a:rPr lang="en-US" sz="2400" b="1" dirty="0"/>
              <a:t/>
            </a:r>
            <a:br>
              <a:rPr lang="en-US" sz="2400" b="1" dirty="0"/>
            </a:br>
            <a:r>
              <a:rPr lang="en-US" sz="2400" b="1" dirty="0"/>
              <a:t>PERFORMANCE MANAGEMENT AND MONITORING</a:t>
            </a:r>
          </a:p>
        </p:txBody>
      </p:sp>
      <p:pic>
        <p:nvPicPr>
          <p:cNvPr id="4" name="Picture 3" descr="cid:image001.jpg@01CE6DEC.67D4ECC0">
            <a:extLst>
              <a:ext uri="{FF2B5EF4-FFF2-40B4-BE49-F238E27FC236}">
                <a16:creationId xmlns:a16="http://schemas.microsoft.com/office/drawing/2014/main" xmlns="" id="{4BAD28BC-9373-A406-60D0-BA92AAEFB7F7}"/>
              </a:ext>
            </a:extLst>
          </p:cNvPr>
          <p:cNvPicPr/>
          <p:nvPr/>
        </p:nvPicPr>
        <p:blipFill>
          <a:blip r:embed="rId2" r:link="rId3" cstate="print">
            <a:extLst>
              <a:ext uri="{28A0092B-C50C-407E-A947-70E740481C1C}">
                <a14:useLocalDpi xmlns:a14="http://schemas.microsoft.com/office/drawing/2010/main" xmlns="" val="0"/>
              </a:ext>
            </a:extLst>
          </a:blip>
          <a:srcRect/>
          <a:stretch>
            <a:fillRect/>
          </a:stretch>
        </p:blipFill>
        <p:spPr bwMode="auto">
          <a:xfrm>
            <a:off x="3134811" y="5831457"/>
            <a:ext cx="1087315" cy="750498"/>
          </a:xfrm>
          <a:prstGeom prst="rect">
            <a:avLst/>
          </a:prstGeom>
          <a:noFill/>
          <a:ln>
            <a:noFill/>
          </a:ln>
        </p:spPr>
      </p:pic>
      <p:sp>
        <p:nvSpPr>
          <p:cNvPr id="6" name="Content Placeholder 5">
            <a:extLst>
              <a:ext uri="{FF2B5EF4-FFF2-40B4-BE49-F238E27FC236}">
                <a16:creationId xmlns:a16="http://schemas.microsoft.com/office/drawing/2014/main" xmlns="" id="{B7CAC85C-1B64-998A-7F8C-BE467872D76B}"/>
              </a:ext>
            </a:extLst>
          </p:cNvPr>
          <p:cNvSpPr>
            <a:spLocks noGrp="1"/>
          </p:cNvSpPr>
          <p:nvPr>
            <p:ph idx="1"/>
          </p:nvPr>
        </p:nvSpPr>
        <p:spPr>
          <a:xfrm>
            <a:off x="111643" y="813616"/>
            <a:ext cx="6298461" cy="4525963"/>
          </a:xfrm>
        </p:spPr>
        <p:txBody>
          <a:bodyPr>
            <a:normAutofit/>
          </a:bodyPr>
          <a:lstStyle/>
          <a:p>
            <a:pPr marL="0" indent="0">
              <a:buNone/>
            </a:pPr>
            <a:r>
              <a:rPr lang="en-ZA" sz="1800" dirty="0">
                <a:effectLst/>
                <a:latin typeface="Arial" panose="020B0604020202020204" pitchFamily="34" charset="0"/>
                <a:cs typeface="Arial" panose="020B0604020202020204" pitchFamily="34" charset="0"/>
              </a:rPr>
              <a:t>National departments and entities and the provincial substance abuse forums (PSAFs) submit to the CDA annual reports on their sector drug master plan (DMP), which should be aligned to the NDMP.</a:t>
            </a:r>
          </a:p>
          <a:p>
            <a:pPr marL="0" indent="0">
              <a:buNone/>
            </a:pPr>
            <a:endParaRPr lang="en-ZA" sz="2200" b="1" dirty="0">
              <a:latin typeface="Arial" panose="020B0604020202020204" pitchFamily="34" charset="0"/>
              <a:cs typeface="Arial" panose="020B0604020202020204" pitchFamily="34" charset="0"/>
            </a:endParaRPr>
          </a:p>
          <a:p>
            <a:pPr marL="0" indent="0">
              <a:buNone/>
            </a:pPr>
            <a:r>
              <a:rPr lang="en-ZA" sz="2200" b="1" dirty="0">
                <a:latin typeface="Arial" panose="020B0604020202020204" pitchFamily="34" charset="0"/>
                <a:cs typeface="Arial" panose="020B0604020202020204" pitchFamily="34" charset="0"/>
              </a:rPr>
              <a:t>National Departments</a:t>
            </a:r>
          </a:p>
          <a:p>
            <a:pPr marL="0" indent="0">
              <a:buNone/>
            </a:pPr>
            <a:r>
              <a:rPr lang="en-ZA" sz="1800" dirty="0">
                <a:effectLst/>
                <a:latin typeface="Arial" panose="020B0604020202020204" pitchFamily="34" charset="0"/>
                <a:cs typeface="Arial" panose="020B0604020202020204" pitchFamily="34" charset="0"/>
              </a:rPr>
              <a:t>-Ideally, the reports should be read against the sector DMPs, which should have been compiled and costed.</a:t>
            </a:r>
          </a:p>
          <a:p>
            <a:pPr marL="0" indent="0">
              <a:buNone/>
            </a:pPr>
            <a:r>
              <a:rPr lang="en-ZA" sz="1800" dirty="0">
                <a:latin typeface="Arial" panose="020B0604020202020204" pitchFamily="34" charset="0"/>
                <a:cs typeface="Arial" panose="020B0604020202020204" pitchFamily="34" charset="0"/>
              </a:rPr>
              <a:t>-Departments with DMP’s are DSD. </a:t>
            </a:r>
            <a:r>
              <a:rPr lang="en-ZA" sz="1800" dirty="0" err="1">
                <a:latin typeface="Arial" panose="020B0604020202020204" pitchFamily="34" charset="0"/>
                <a:cs typeface="Arial" panose="020B0604020202020204" pitchFamily="34" charset="0"/>
              </a:rPr>
              <a:t>DoH</a:t>
            </a:r>
            <a:r>
              <a:rPr lang="en-ZA" sz="1800" dirty="0">
                <a:latin typeface="Arial" panose="020B0604020202020204" pitchFamily="34" charset="0"/>
                <a:cs typeface="Arial" panose="020B0604020202020204" pitchFamily="34" charset="0"/>
              </a:rPr>
              <a:t>, SAPS and </a:t>
            </a:r>
            <a:r>
              <a:rPr lang="en-ZA" sz="1800" dirty="0" err="1">
                <a:latin typeface="Arial" panose="020B0604020202020204" pitchFamily="34" charset="0"/>
                <a:cs typeface="Arial" panose="020B0604020202020204" pitchFamily="34" charset="0"/>
              </a:rPr>
              <a:t>DoJCS</a:t>
            </a:r>
            <a:r>
              <a:rPr lang="en-ZA" sz="1800" dirty="0">
                <a:latin typeface="Arial" panose="020B0604020202020204" pitchFamily="34" charset="0"/>
                <a:cs typeface="Arial" panose="020B0604020202020204" pitchFamily="34" charset="0"/>
              </a:rPr>
              <a:t> ( under review).</a:t>
            </a:r>
            <a:endParaRPr lang="en-ZA" sz="1800" dirty="0">
              <a:effectLst/>
              <a:latin typeface="Arial" panose="020B0604020202020204" pitchFamily="34" charset="0"/>
              <a:cs typeface="Arial" panose="020B0604020202020204" pitchFamily="34" charset="0"/>
            </a:endParaRPr>
          </a:p>
          <a:p>
            <a:pPr marL="0" indent="0">
              <a:buNone/>
            </a:pPr>
            <a:r>
              <a:rPr lang="en-ZA" sz="1800" dirty="0">
                <a:latin typeface="Arial" panose="020B0604020202020204" pitchFamily="34" charset="0"/>
                <a:cs typeface="Arial" panose="020B0604020202020204" pitchFamily="34" charset="0"/>
              </a:rPr>
              <a:t>-T</a:t>
            </a:r>
            <a:r>
              <a:rPr lang="en-ZA" sz="1800" dirty="0">
                <a:effectLst/>
                <a:latin typeface="Arial" panose="020B0604020202020204" pitchFamily="34" charset="0"/>
                <a:cs typeface="Arial" panose="020B0604020202020204" pitchFamily="34" charset="0"/>
              </a:rPr>
              <a:t>he CDA will focus on assisting departments to craft their sector DMPs and work with departments to integrate the NDMP goals and deliverables into their strategic plans and key performance indicators, </a:t>
            </a:r>
            <a:endParaRPr lang="en-ZA" sz="1000" dirty="0">
              <a:latin typeface="Arial" panose="020B0604020202020204" pitchFamily="34" charset="0"/>
              <a:cs typeface="Arial" panose="020B0604020202020204" pitchFamily="34" charset="0"/>
            </a:endParaRPr>
          </a:p>
          <a:p>
            <a:pPr marL="0" indent="0">
              <a:buNone/>
            </a:pPr>
            <a:endParaRPr lang="en-ZA" sz="1400" dirty="0">
              <a:latin typeface="Arial" panose="020B0604020202020204" pitchFamily="34" charset="0"/>
              <a:cs typeface="Arial" panose="020B0604020202020204" pitchFamily="34" charset="0"/>
            </a:endParaRPr>
          </a:p>
          <a:p>
            <a:pPr marL="0" indent="0">
              <a:buNone/>
            </a:pPr>
            <a:endParaRPr lang="en-ZA" sz="2200" b="1" dirty="0">
              <a:latin typeface="Arial" panose="020B0604020202020204" pitchFamily="34" charset="0"/>
              <a:cs typeface="Arial" panose="020B0604020202020204" pitchFamily="34" charset="0"/>
            </a:endParaRPr>
          </a:p>
          <a:p>
            <a:pPr marL="0" indent="0">
              <a:buNone/>
            </a:pPr>
            <a:endParaRPr lang="en-ZA" sz="2200" b="1"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xmlns="" id="{BAED32BB-C235-4F59-E707-34D8FCF8AE90}"/>
              </a:ext>
            </a:extLst>
          </p:cNvPr>
          <p:cNvSpPr txBox="1"/>
          <p:nvPr/>
        </p:nvSpPr>
        <p:spPr>
          <a:xfrm>
            <a:off x="6562059" y="1060660"/>
            <a:ext cx="3232298" cy="4278094"/>
          </a:xfrm>
          <a:prstGeom prst="rect">
            <a:avLst/>
          </a:prstGeom>
          <a:solidFill>
            <a:srgbClr val="F2DDBA"/>
          </a:solidFill>
        </p:spPr>
        <p:txBody>
          <a:bodyPr wrap="square" rtlCol="0">
            <a:spAutoFit/>
          </a:bodyPr>
          <a:lstStyle/>
          <a:p>
            <a:r>
              <a:rPr lang="en-ZA" sz="1600" b="1" dirty="0">
                <a:effectLst/>
                <a:latin typeface="Arial" panose="020B0604020202020204" pitchFamily="34" charset="0"/>
                <a:cs typeface="Arial" panose="020B0604020202020204" pitchFamily="34" charset="0"/>
              </a:rPr>
              <a:t>Note:</a:t>
            </a:r>
          </a:p>
          <a:p>
            <a:pPr marL="285750" indent="-285750">
              <a:buFont typeface="Arial" panose="020B0604020202020204" pitchFamily="34" charset="0"/>
              <a:buChar char="•"/>
            </a:pPr>
            <a:r>
              <a:rPr lang="en-ZA" sz="1600" dirty="0">
                <a:effectLst/>
                <a:latin typeface="Arial" panose="020B0604020202020204" pitchFamily="34" charset="0"/>
                <a:cs typeface="Arial" panose="020B0604020202020204" pitchFamily="34" charset="0"/>
              </a:rPr>
              <a:t>Departments are complimented for submitting reports as expected and for attending CDA meetings, </a:t>
            </a:r>
          </a:p>
          <a:p>
            <a:pPr marL="285750" indent="-285750">
              <a:buFont typeface="Arial" panose="020B0604020202020204" pitchFamily="34" charset="0"/>
              <a:buChar char="•"/>
            </a:pPr>
            <a:r>
              <a:rPr lang="en-ZA" sz="1600" dirty="0">
                <a:latin typeface="Arial" panose="020B0604020202020204" pitchFamily="34" charset="0"/>
                <a:cs typeface="Arial" panose="020B0604020202020204" pitchFamily="34" charset="0"/>
              </a:rPr>
              <a:t>Timelines for submission of reports were generally not adhered to</a:t>
            </a:r>
            <a:endParaRPr lang="en-ZA" sz="1600" dirty="0">
              <a:effectLst/>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ZA" sz="1600" dirty="0">
                <a:latin typeface="Arial" panose="020B0604020202020204" pitchFamily="34" charset="0"/>
                <a:cs typeface="Arial" panose="020B0604020202020204" pitchFamily="34" charset="0"/>
              </a:rPr>
              <a:t>D</a:t>
            </a:r>
            <a:r>
              <a:rPr lang="en-ZA" sz="1600" dirty="0">
                <a:effectLst/>
                <a:latin typeface="Arial" panose="020B0604020202020204" pitchFamily="34" charset="0"/>
                <a:cs typeface="Arial" panose="020B0604020202020204" pitchFamily="34" charset="0"/>
              </a:rPr>
              <a:t>epartments are attempting to work together in clusters, </a:t>
            </a:r>
          </a:p>
          <a:p>
            <a:pPr marL="285750" indent="-285750">
              <a:buFont typeface="Arial" panose="020B0604020202020204" pitchFamily="34" charset="0"/>
              <a:buChar char="•"/>
            </a:pPr>
            <a:r>
              <a:rPr lang="en-ZA" sz="1600" dirty="0">
                <a:effectLst/>
                <a:latin typeface="Arial" panose="020B0604020202020204" pitchFamily="34" charset="0"/>
                <a:cs typeface="Arial" panose="020B0604020202020204" pitchFamily="34" charset="0"/>
              </a:rPr>
              <a:t>However, many departments do not appear to understand the NDMP and the meaningful role that they can play.</a:t>
            </a:r>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0812465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EAD60D-8DF9-4A6E-82DA-76F5162AFB46}"/>
              </a:ext>
            </a:extLst>
          </p:cNvPr>
          <p:cNvSpPr>
            <a:spLocks noGrp="1"/>
          </p:cNvSpPr>
          <p:nvPr>
            <p:ph type="title"/>
          </p:nvPr>
        </p:nvSpPr>
        <p:spPr>
          <a:xfrm>
            <a:off x="495300" y="-591959"/>
            <a:ext cx="8915400" cy="2126555"/>
          </a:xfrm>
        </p:spPr>
        <p:txBody>
          <a:bodyPr>
            <a:normAutofit/>
          </a:bodyPr>
          <a:lstStyle/>
          <a:p>
            <a:r>
              <a:rPr lang="en-US" sz="2400" b="1" dirty="0"/>
              <a:t/>
            </a:r>
            <a:br>
              <a:rPr lang="en-US" sz="2400" b="1" dirty="0"/>
            </a:br>
            <a:endParaRPr lang="en-US" sz="2400" b="1" dirty="0"/>
          </a:p>
        </p:txBody>
      </p:sp>
      <p:pic>
        <p:nvPicPr>
          <p:cNvPr id="4" name="Picture 3" descr="cid:image001.jpg@01CE6DEC.67D4ECC0">
            <a:extLst>
              <a:ext uri="{FF2B5EF4-FFF2-40B4-BE49-F238E27FC236}">
                <a16:creationId xmlns:a16="http://schemas.microsoft.com/office/drawing/2014/main" xmlns="" id="{4BAD28BC-9373-A406-60D0-BA92AAEFB7F7}"/>
              </a:ext>
            </a:extLst>
          </p:cNvPr>
          <p:cNvPicPr/>
          <p:nvPr/>
        </p:nvPicPr>
        <p:blipFill>
          <a:blip r:embed="rId2" r:link="rId3" cstate="print">
            <a:extLst>
              <a:ext uri="{28A0092B-C50C-407E-A947-70E740481C1C}">
                <a14:useLocalDpi xmlns:a14="http://schemas.microsoft.com/office/drawing/2010/main" xmlns="" val="0"/>
              </a:ext>
            </a:extLst>
          </a:blip>
          <a:srcRect/>
          <a:stretch>
            <a:fillRect/>
          </a:stretch>
        </p:blipFill>
        <p:spPr bwMode="auto">
          <a:xfrm>
            <a:off x="3134811" y="5831457"/>
            <a:ext cx="1087315" cy="750498"/>
          </a:xfrm>
          <a:prstGeom prst="rect">
            <a:avLst/>
          </a:prstGeom>
          <a:noFill/>
          <a:ln>
            <a:noFill/>
          </a:ln>
        </p:spPr>
      </p:pic>
      <p:sp>
        <p:nvSpPr>
          <p:cNvPr id="6" name="Content Placeholder 5">
            <a:extLst>
              <a:ext uri="{FF2B5EF4-FFF2-40B4-BE49-F238E27FC236}">
                <a16:creationId xmlns:a16="http://schemas.microsoft.com/office/drawing/2014/main" xmlns="" id="{B7CAC85C-1B64-998A-7F8C-BE467872D76B}"/>
              </a:ext>
            </a:extLst>
          </p:cNvPr>
          <p:cNvSpPr>
            <a:spLocks noGrp="1"/>
          </p:cNvSpPr>
          <p:nvPr>
            <p:ph idx="1"/>
          </p:nvPr>
        </p:nvSpPr>
        <p:spPr>
          <a:xfrm>
            <a:off x="251192" y="309939"/>
            <a:ext cx="9403610" cy="4525963"/>
          </a:xfrm>
        </p:spPr>
        <p:txBody>
          <a:bodyPr>
            <a:normAutofit/>
          </a:bodyPr>
          <a:lstStyle/>
          <a:p>
            <a:pPr marL="0" indent="0" algn="ctr">
              <a:buNone/>
            </a:pPr>
            <a:r>
              <a:rPr lang="en-ZA" sz="2200" b="1" dirty="0"/>
              <a:t>Provincial Substance Abuse Fora (PSAF’S)</a:t>
            </a:r>
          </a:p>
        </p:txBody>
      </p:sp>
      <p:graphicFrame>
        <p:nvGraphicFramePr>
          <p:cNvPr id="3" name="Table 4">
            <a:extLst>
              <a:ext uri="{FF2B5EF4-FFF2-40B4-BE49-F238E27FC236}">
                <a16:creationId xmlns:a16="http://schemas.microsoft.com/office/drawing/2014/main" xmlns="" id="{5309C009-6055-519A-5B06-908C42B180DB}"/>
              </a:ext>
            </a:extLst>
          </p:cNvPr>
          <p:cNvGraphicFramePr>
            <a:graphicFrameLocks noGrp="1"/>
          </p:cNvGraphicFramePr>
          <p:nvPr>
            <p:extLst>
              <p:ext uri="{D42A27DB-BD31-4B8C-83A1-F6EECF244321}">
                <p14:modId xmlns:p14="http://schemas.microsoft.com/office/powerpoint/2010/main" xmlns="" val="457508083"/>
              </p:ext>
            </p:extLst>
          </p:nvPr>
        </p:nvGraphicFramePr>
        <p:xfrm>
          <a:off x="289733" y="685889"/>
          <a:ext cx="9403608" cy="4998720"/>
        </p:xfrm>
        <a:graphic>
          <a:graphicData uri="http://schemas.openxmlformats.org/drawingml/2006/table">
            <a:tbl>
              <a:tblPr firstRow="1" bandRow="1">
                <a:tableStyleId>{5C22544A-7EE6-4342-B048-85BDC9FD1C3A}</a:tableStyleId>
              </a:tblPr>
              <a:tblGrid>
                <a:gridCol w="1832787">
                  <a:extLst>
                    <a:ext uri="{9D8B030D-6E8A-4147-A177-3AD203B41FA5}">
                      <a16:colId xmlns:a16="http://schemas.microsoft.com/office/drawing/2014/main" xmlns="" val="2506821131"/>
                    </a:ext>
                  </a:extLst>
                </a:gridCol>
                <a:gridCol w="1499191">
                  <a:extLst>
                    <a:ext uri="{9D8B030D-6E8A-4147-A177-3AD203B41FA5}">
                      <a16:colId xmlns:a16="http://schemas.microsoft.com/office/drawing/2014/main" xmlns="" val="1299874841"/>
                    </a:ext>
                  </a:extLst>
                </a:gridCol>
                <a:gridCol w="1190847">
                  <a:extLst>
                    <a:ext uri="{9D8B030D-6E8A-4147-A177-3AD203B41FA5}">
                      <a16:colId xmlns:a16="http://schemas.microsoft.com/office/drawing/2014/main" xmlns="" val="826338473"/>
                    </a:ext>
                  </a:extLst>
                </a:gridCol>
                <a:gridCol w="1860697">
                  <a:extLst>
                    <a:ext uri="{9D8B030D-6E8A-4147-A177-3AD203B41FA5}">
                      <a16:colId xmlns:a16="http://schemas.microsoft.com/office/drawing/2014/main" xmlns="" val="3686529244"/>
                    </a:ext>
                  </a:extLst>
                </a:gridCol>
                <a:gridCol w="1452818">
                  <a:extLst>
                    <a:ext uri="{9D8B030D-6E8A-4147-A177-3AD203B41FA5}">
                      <a16:colId xmlns:a16="http://schemas.microsoft.com/office/drawing/2014/main" xmlns="" val="1342194026"/>
                    </a:ext>
                  </a:extLst>
                </a:gridCol>
                <a:gridCol w="1567268">
                  <a:extLst>
                    <a:ext uri="{9D8B030D-6E8A-4147-A177-3AD203B41FA5}">
                      <a16:colId xmlns:a16="http://schemas.microsoft.com/office/drawing/2014/main" xmlns="" val="1663511586"/>
                    </a:ext>
                  </a:extLst>
                </a:gridCol>
              </a:tblGrid>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600" b="1" kern="1200" dirty="0">
                          <a:solidFill>
                            <a:schemeClr val="lt1"/>
                          </a:solidFill>
                          <a:effectLst/>
                          <a:latin typeface="+mn-lt"/>
                          <a:ea typeface="+mn-ea"/>
                          <a:cs typeface="+mn-cs"/>
                        </a:rPr>
                        <a:t>PSAF </a:t>
                      </a:r>
                      <a:endParaRPr lang="en-ZA" sz="1600" dirty="0"/>
                    </a:p>
                  </a:txBody>
                  <a:tcPr>
                    <a:solidFill>
                      <a:srgbClr val="A15B27"/>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ZA" sz="1600" b="1" kern="1200" dirty="0">
                          <a:solidFill>
                            <a:schemeClr val="lt1"/>
                          </a:solidFill>
                          <a:effectLst/>
                          <a:latin typeface="+mn-lt"/>
                          <a:ea typeface="+mn-ea"/>
                          <a:cs typeface="+mn-cs"/>
                        </a:rPr>
                        <a:t>NDMP template used </a:t>
                      </a:r>
                      <a:endParaRPr lang="en-ZA" sz="1600" dirty="0"/>
                    </a:p>
                  </a:txBody>
                  <a:tcPr>
                    <a:solidFill>
                      <a:srgbClr val="A15B27"/>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ZA" sz="1600" b="1" kern="1200" dirty="0">
                          <a:solidFill>
                            <a:schemeClr val="lt1"/>
                          </a:solidFill>
                          <a:effectLst/>
                          <a:latin typeface="+mn-lt"/>
                          <a:ea typeface="+mn-ea"/>
                          <a:cs typeface="+mn-cs"/>
                        </a:rPr>
                        <a:t>Reports on NDMP goals </a:t>
                      </a:r>
                      <a:endParaRPr lang="en-ZA" sz="1600" dirty="0"/>
                    </a:p>
                  </a:txBody>
                  <a:tcPr>
                    <a:solidFill>
                      <a:srgbClr val="A15B27"/>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ZA" sz="1600" b="1" kern="1200" dirty="0">
                          <a:solidFill>
                            <a:schemeClr val="lt1"/>
                          </a:solidFill>
                          <a:effectLst/>
                          <a:latin typeface="+mn-lt"/>
                          <a:ea typeface="+mn-ea"/>
                          <a:cs typeface="+mn-cs"/>
                        </a:rPr>
                        <a:t>Operational PSAF governance structure </a:t>
                      </a:r>
                      <a:endParaRPr lang="en-ZA" sz="1600" dirty="0"/>
                    </a:p>
                  </a:txBody>
                  <a:tcPr>
                    <a:solidFill>
                      <a:srgbClr val="A15B27"/>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ZA" sz="1600" b="1" kern="1200" dirty="0">
                          <a:solidFill>
                            <a:schemeClr val="lt1"/>
                          </a:solidFill>
                          <a:effectLst/>
                          <a:latin typeface="+mn-lt"/>
                          <a:ea typeface="+mn-ea"/>
                          <a:cs typeface="+mn-cs"/>
                        </a:rPr>
                        <a:t>DSD convenor appointed </a:t>
                      </a:r>
                      <a:endParaRPr lang="en-ZA" sz="1600" dirty="0"/>
                    </a:p>
                    <a:p>
                      <a:pPr algn="ctr"/>
                      <a:endParaRPr lang="en-US" sz="1600" dirty="0"/>
                    </a:p>
                  </a:txBody>
                  <a:tcPr>
                    <a:solidFill>
                      <a:srgbClr val="A15B27"/>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ZA" sz="1600" b="1" kern="1200" dirty="0">
                          <a:solidFill>
                            <a:schemeClr val="lt1"/>
                          </a:solidFill>
                          <a:effectLst/>
                          <a:latin typeface="+mn-lt"/>
                          <a:ea typeface="+mn-ea"/>
                          <a:cs typeface="+mn-cs"/>
                        </a:rPr>
                        <a:t>Financial/human resources allocated </a:t>
                      </a:r>
                      <a:endParaRPr lang="en-ZA" sz="1600" dirty="0"/>
                    </a:p>
                  </a:txBody>
                  <a:tcPr>
                    <a:solidFill>
                      <a:srgbClr val="A15B27"/>
                    </a:solidFill>
                  </a:tcPr>
                </a:tc>
                <a:extLst>
                  <a:ext uri="{0D108BD9-81ED-4DB2-BD59-A6C34878D82A}">
                    <a16:rowId xmlns:a16="http://schemas.microsoft.com/office/drawing/2014/main" xmlns="" val="2257591903"/>
                  </a:ext>
                </a:extLst>
              </a:tr>
              <a:tr h="370840">
                <a:tc>
                  <a:txBody>
                    <a:bodyPr/>
                    <a:lstStyle/>
                    <a:p>
                      <a:r>
                        <a:rPr lang="en-US" dirty="0">
                          <a:solidFill>
                            <a:schemeClr val="tx1"/>
                          </a:solidFill>
                        </a:rPr>
                        <a:t>Eastern Cape</a:t>
                      </a:r>
                    </a:p>
                  </a:txBody>
                  <a:tcPr>
                    <a:solidFill>
                      <a:srgbClr val="F2DDBA"/>
                    </a:solidFill>
                  </a:tcPr>
                </a:tc>
                <a:tc>
                  <a:txBody>
                    <a:bodyPr/>
                    <a:lstStyle/>
                    <a:p>
                      <a:pPr algn="ctr"/>
                      <a:r>
                        <a:rPr lang="en-US" dirty="0">
                          <a:solidFill>
                            <a:schemeClr val="tx1"/>
                          </a:solidFill>
                        </a:rPr>
                        <a:t>Yes</a:t>
                      </a:r>
                    </a:p>
                  </a:txBody>
                  <a:tcPr>
                    <a:solidFill>
                      <a:srgbClr val="F2DDBA"/>
                    </a:solidFill>
                  </a:tcPr>
                </a:tc>
                <a:tc>
                  <a:txBody>
                    <a:bodyPr/>
                    <a:lstStyle/>
                    <a:p>
                      <a:pPr algn="ctr"/>
                      <a:r>
                        <a:rPr lang="en-US" dirty="0">
                          <a:solidFill>
                            <a:schemeClr val="tx1"/>
                          </a:solidFill>
                        </a:rPr>
                        <a:t>4</a:t>
                      </a:r>
                    </a:p>
                  </a:txBody>
                  <a:tcPr>
                    <a:solidFill>
                      <a:srgbClr val="F2DDBA"/>
                    </a:solidFill>
                  </a:tcPr>
                </a:tc>
                <a:tc>
                  <a:txBody>
                    <a:bodyPr/>
                    <a:lstStyle/>
                    <a:p>
                      <a:pPr algn="ctr"/>
                      <a:r>
                        <a:rPr lang="en-US" sz="1400" dirty="0">
                          <a:solidFill>
                            <a:schemeClr val="tx1"/>
                          </a:solidFill>
                        </a:rPr>
                        <a:t>Yes</a:t>
                      </a:r>
                    </a:p>
                  </a:txBody>
                  <a:tcPr>
                    <a:solidFill>
                      <a:srgbClr val="F2DDBA"/>
                    </a:solidFill>
                  </a:tcPr>
                </a:tc>
                <a:tc>
                  <a:txBody>
                    <a:bodyPr/>
                    <a:lstStyle/>
                    <a:p>
                      <a:pPr algn="ctr"/>
                      <a:r>
                        <a:rPr lang="en-US" dirty="0">
                          <a:solidFill>
                            <a:schemeClr val="tx1"/>
                          </a:solidFill>
                        </a:rPr>
                        <a:t>Yes</a:t>
                      </a:r>
                    </a:p>
                  </a:txBody>
                  <a:tcPr>
                    <a:solidFill>
                      <a:srgbClr val="F2DDBA"/>
                    </a:solidFill>
                  </a:tcPr>
                </a:tc>
                <a:tc>
                  <a:txBody>
                    <a:bodyPr/>
                    <a:lstStyle/>
                    <a:p>
                      <a:pPr algn="ctr"/>
                      <a:r>
                        <a:rPr lang="en-US" dirty="0">
                          <a:solidFill>
                            <a:schemeClr val="tx1"/>
                          </a:solidFill>
                        </a:rPr>
                        <a:t>No</a:t>
                      </a:r>
                    </a:p>
                  </a:txBody>
                  <a:tcPr>
                    <a:solidFill>
                      <a:srgbClr val="F2DDBA"/>
                    </a:solidFill>
                  </a:tcPr>
                </a:tc>
                <a:extLst>
                  <a:ext uri="{0D108BD9-81ED-4DB2-BD59-A6C34878D82A}">
                    <a16:rowId xmlns:a16="http://schemas.microsoft.com/office/drawing/2014/main" xmlns="" val="3000200154"/>
                  </a:ext>
                </a:extLst>
              </a:tr>
              <a:tr h="370840">
                <a:tc>
                  <a:txBody>
                    <a:bodyPr/>
                    <a:lstStyle/>
                    <a:p>
                      <a:r>
                        <a:rPr lang="en-US" dirty="0">
                          <a:solidFill>
                            <a:schemeClr val="tx1"/>
                          </a:solidFill>
                        </a:rPr>
                        <a:t>Gauteng</a:t>
                      </a:r>
                    </a:p>
                  </a:txBody>
                  <a:tcPr>
                    <a:solidFill>
                      <a:srgbClr val="F2DDBA"/>
                    </a:solidFill>
                  </a:tcPr>
                </a:tc>
                <a:tc>
                  <a:txBody>
                    <a:bodyPr/>
                    <a:lstStyle/>
                    <a:p>
                      <a:pPr algn="ctr"/>
                      <a:r>
                        <a:rPr lang="en-US" dirty="0">
                          <a:solidFill>
                            <a:schemeClr val="tx1"/>
                          </a:solidFill>
                        </a:rPr>
                        <a:t>Yes</a:t>
                      </a:r>
                    </a:p>
                  </a:txBody>
                  <a:tcPr>
                    <a:solidFill>
                      <a:srgbClr val="F2DDBA"/>
                    </a:solidFill>
                  </a:tcPr>
                </a:tc>
                <a:tc>
                  <a:txBody>
                    <a:bodyPr/>
                    <a:lstStyle/>
                    <a:p>
                      <a:pPr algn="ctr"/>
                      <a:r>
                        <a:rPr lang="en-US" dirty="0">
                          <a:solidFill>
                            <a:schemeClr val="tx1"/>
                          </a:solidFill>
                        </a:rPr>
                        <a:t>5</a:t>
                      </a:r>
                    </a:p>
                  </a:txBody>
                  <a:tcPr>
                    <a:solidFill>
                      <a:srgbClr val="F2DDBA"/>
                    </a:solidFill>
                  </a:tcPr>
                </a:tc>
                <a:tc>
                  <a:txBody>
                    <a:bodyPr/>
                    <a:lstStyle/>
                    <a:p>
                      <a:pPr algn="ctr"/>
                      <a:r>
                        <a:rPr lang="en-US" sz="1400" dirty="0">
                          <a:solidFill>
                            <a:schemeClr val="tx1"/>
                          </a:solidFill>
                        </a:rPr>
                        <a:t>No-Interim Chairperson</a:t>
                      </a:r>
                    </a:p>
                  </a:txBody>
                  <a:tcPr>
                    <a:solidFill>
                      <a:srgbClr val="F2DDBA"/>
                    </a:solidFill>
                  </a:tcPr>
                </a:tc>
                <a:tc>
                  <a:txBody>
                    <a:bodyPr/>
                    <a:lstStyle/>
                    <a:p>
                      <a:pPr algn="ctr"/>
                      <a:r>
                        <a:rPr lang="en-US" dirty="0">
                          <a:solidFill>
                            <a:schemeClr val="tx1"/>
                          </a:solidFill>
                        </a:rPr>
                        <a:t>Yes</a:t>
                      </a:r>
                    </a:p>
                  </a:txBody>
                  <a:tcPr>
                    <a:solidFill>
                      <a:srgbClr val="F2DDBA"/>
                    </a:solidFill>
                  </a:tcPr>
                </a:tc>
                <a:tc>
                  <a:txBody>
                    <a:bodyPr/>
                    <a:lstStyle/>
                    <a:p>
                      <a:pPr algn="ctr"/>
                      <a:r>
                        <a:rPr lang="en-US" dirty="0">
                          <a:solidFill>
                            <a:schemeClr val="tx1"/>
                          </a:solidFill>
                        </a:rPr>
                        <a:t>No</a:t>
                      </a:r>
                    </a:p>
                  </a:txBody>
                  <a:tcPr>
                    <a:solidFill>
                      <a:srgbClr val="F2DDBA"/>
                    </a:solidFill>
                  </a:tcPr>
                </a:tc>
                <a:extLst>
                  <a:ext uri="{0D108BD9-81ED-4DB2-BD59-A6C34878D82A}">
                    <a16:rowId xmlns:a16="http://schemas.microsoft.com/office/drawing/2014/main" xmlns="" val="3932193625"/>
                  </a:ext>
                </a:extLst>
              </a:tr>
              <a:tr h="370840">
                <a:tc>
                  <a:txBody>
                    <a:bodyPr/>
                    <a:lstStyle/>
                    <a:p>
                      <a:r>
                        <a:rPr lang="en-US" dirty="0">
                          <a:solidFill>
                            <a:schemeClr val="tx1"/>
                          </a:solidFill>
                        </a:rPr>
                        <a:t>KwaZulu Natal</a:t>
                      </a:r>
                    </a:p>
                  </a:txBody>
                  <a:tcPr>
                    <a:solidFill>
                      <a:srgbClr val="F2DDBA"/>
                    </a:solidFill>
                  </a:tcPr>
                </a:tc>
                <a:tc>
                  <a:txBody>
                    <a:bodyPr/>
                    <a:lstStyle/>
                    <a:p>
                      <a:pPr algn="ctr"/>
                      <a:r>
                        <a:rPr lang="en-US" dirty="0">
                          <a:solidFill>
                            <a:schemeClr val="tx1"/>
                          </a:solidFill>
                        </a:rPr>
                        <a:t>Yes</a:t>
                      </a:r>
                    </a:p>
                  </a:txBody>
                  <a:tcPr>
                    <a:solidFill>
                      <a:srgbClr val="F2DDBA"/>
                    </a:solidFill>
                  </a:tcPr>
                </a:tc>
                <a:tc>
                  <a:txBody>
                    <a:bodyPr/>
                    <a:lstStyle/>
                    <a:p>
                      <a:pPr algn="ctr"/>
                      <a:r>
                        <a:rPr lang="en-US" dirty="0">
                          <a:solidFill>
                            <a:schemeClr val="tx1"/>
                          </a:solidFill>
                        </a:rPr>
                        <a:t>5</a:t>
                      </a:r>
                    </a:p>
                  </a:txBody>
                  <a:tcPr>
                    <a:solidFill>
                      <a:srgbClr val="F2DDBA"/>
                    </a:solidFill>
                  </a:tcPr>
                </a:tc>
                <a:tc>
                  <a:txBody>
                    <a:bodyPr/>
                    <a:lstStyle/>
                    <a:p>
                      <a:pPr algn="ctr"/>
                      <a:r>
                        <a:rPr lang="en-US" sz="1400" dirty="0">
                          <a:solidFill>
                            <a:schemeClr val="tx1"/>
                          </a:solidFill>
                        </a:rPr>
                        <a:t>No-Dep Chairperson(s) to be appointed</a:t>
                      </a:r>
                    </a:p>
                  </a:txBody>
                  <a:tcPr>
                    <a:solidFill>
                      <a:srgbClr val="F2DDBA"/>
                    </a:solidFill>
                  </a:tcPr>
                </a:tc>
                <a:tc>
                  <a:txBody>
                    <a:bodyPr/>
                    <a:lstStyle/>
                    <a:p>
                      <a:pPr algn="ctr"/>
                      <a:r>
                        <a:rPr lang="en-US" dirty="0">
                          <a:solidFill>
                            <a:schemeClr val="tx1"/>
                          </a:solidFill>
                        </a:rPr>
                        <a:t>Yes</a:t>
                      </a:r>
                    </a:p>
                  </a:txBody>
                  <a:tcPr>
                    <a:solidFill>
                      <a:srgbClr val="F2DDBA"/>
                    </a:solidFill>
                  </a:tcPr>
                </a:tc>
                <a:tc>
                  <a:txBody>
                    <a:bodyPr/>
                    <a:lstStyle/>
                    <a:p>
                      <a:pPr algn="ctr"/>
                      <a:r>
                        <a:rPr lang="en-US" dirty="0">
                          <a:solidFill>
                            <a:schemeClr val="tx1"/>
                          </a:solidFill>
                        </a:rPr>
                        <a:t>Yes</a:t>
                      </a:r>
                    </a:p>
                  </a:txBody>
                  <a:tcPr>
                    <a:solidFill>
                      <a:srgbClr val="F2DDBA"/>
                    </a:solidFill>
                  </a:tcPr>
                </a:tc>
                <a:extLst>
                  <a:ext uri="{0D108BD9-81ED-4DB2-BD59-A6C34878D82A}">
                    <a16:rowId xmlns:a16="http://schemas.microsoft.com/office/drawing/2014/main" xmlns="" val="975173938"/>
                  </a:ext>
                </a:extLst>
              </a:tr>
              <a:tr h="370840">
                <a:tc>
                  <a:txBody>
                    <a:bodyPr/>
                    <a:lstStyle/>
                    <a:p>
                      <a:r>
                        <a:rPr lang="en-US" dirty="0">
                          <a:solidFill>
                            <a:schemeClr val="tx1"/>
                          </a:solidFill>
                        </a:rPr>
                        <a:t>Free State</a:t>
                      </a:r>
                    </a:p>
                  </a:txBody>
                  <a:tcPr>
                    <a:solidFill>
                      <a:srgbClr val="F2DDBA"/>
                    </a:solidFill>
                  </a:tcPr>
                </a:tc>
                <a:tc>
                  <a:txBody>
                    <a:bodyPr/>
                    <a:lstStyle/>
                    <a:p>
                      <a:pPr algn="ctr"/>
                      <a:r>
                        <a:rPr lang="en-US" dirty="0">
                          <a:solidFill>
                            <a:schemeClr val="tx1"/>
                          </a:solidFill>
                        </a:rPr>
                        <a:t>No</a:t>
                      </a:r>
                    </a:p>
                  </a:txBody>
                  <a:tcPr>
                    <a:solidFill>
                      <a:srgbClr val="F2DDBA"/>
                    </a:solidFill>
                  </a:tcPr>
                </a:tc>
                <a:tc>
                  <a:txBody>
                    <a:bodyPr/>
                    <a:lstStyle/>
                    <a:p>
                      <a:pPr algn="ctr"/>
                      <a:r>
                        <a:rPr lang="en-US" dirty="0">
                          <a:solidFill>
                            <a:schemeClr val="tx1"/>
                          </a:solidFill>
                        </a:rPr>
                        <a:t>4</a:t>
                      </a:r>
                    </a:p>
                  </a:txBody>
                  <a:tcPr>
                    <a:solidFill>
                      <a:srgbClr val="F2DDBA"/>
                    </a:solidFill>
                  </a:tcPr>
                </a:tc>
                <a:tc>
                  <a:txBody>
                    <a:bodyPr/>
                    <a:lstStyle/>
                    <a:p>
                      <a:pPr algn="ctr"/>
                      <a:r>
                        <a:rPr lang="en-US" dirty="0">
                          <a:solidFill>
                            <a:schemeClr val="tx1"/>
                          </a:solidFill>
                        </a:rPr>
                        <a:t>Yes</a:t>
                      </a:r>
                    </a:p>
                  </a:txBody>
                  <a:tcPr>
                    <a:solidFill>
                      <a:srgbClr val="F2DDBA"/>
                    </a:solidFill>
                  </a:tcPr>
                </a:tc>
                <a:tc>
                  <a:txBody>
                    <a:bodyPr/>
                    <a:lstStyle/>
                    <a:p>
                      <a:pPr algn="ctr"/>
                      <a:r>
                        <a:rPr lang="en-US" dirty="0">
                          <a:solidFill>
                            <a:schemeClr val="tx1"/>
                          </a:solidFill>
                        </a:rPr>
                        <a:t>Yes</a:t>
                      </a:r>
                    </a:p>
                  </a:txBody>
                  <a:tcPr>
                    <a:solidFill>
                      <a:srgbClr val="F2DDBA"/>
                    </a:solidFill>
                  </a:tcPr>
                </a:tc>
                <a:tc>
                  <a:txBody>
                    <a:bodyPr/>
                    <a:lstStyle/>
                    <a:p>
                      <a:pPr algn="ctr"/>
                      <a:r>
                        <a:rPr lang="en-US" dirty="0">
                          <a:solidFill>
                            <a:schemeClr val="tx1"/>
                          </a:solidFill>
                        </a:rPr>
                        <a:t>No</a:t>
                      </a:r>
                    </a:p>
                  </a:txBody>
                  <a:tcPr>
                    <a:solidFill>
                      <a:srgbClr val="F2DDBA"/>
                    </a:solidFill>
                  </a:tcPr>
                </a:tc>
                <a:extLst>
                  <a:ext uri="{0D108BD9-81ED-4DB2-BD59-A6C34878D82A}">
                    <a16:rowId xmlns:a16="http://schemas.microsoft.com/office/drawing/2014/main" xmlns="" val="4152804736"/>
                  </a:ext>
                </a:extLst>
              </a:tr>
              <a:tr h="370840">
                <a:tc>
                  <a:txBody>
                    <a:bodyPr/>
                    <a:lstStyle/>
                    <a:p>
                      <a:r>
                        <a:rPr lang="en-US" dirty="0">
                          <a:solidFill>
                            <a:schemeClr val="tx1"/>
                          </a:solidFill>
                        </a:rPr>
                        <a:t>Limpopo</a:t>
                      </a:r>
                    </a:p>
                  </a:txBody>
                  <a:tcPr>
                    <a:solidFill>
                      <a:srgbClr val="F2DDBA"/>
                    </a:solidFill>
                  </a:tcPr>
                </a:tc>
                <a:tc>
                  <a:txBody>
                    <a:bodyPr/>
                    <a:lstStyle/>
                    <a:p>
                      <a:pPr algn="ctr"/>
                      <a:r>
                        <a:rPr lang="en-US" dirty="0">
                          <a:solidFill>
                            <a:schemeClr val="tx1"/>
                          </a:solidFill>
                        </a:rPr>
                        <a:t>Yes</a:t>
                      </a:r>
                    </a:p>
                  </a:txBody>
                  <a:tcPr>
                    <a:solidFill>
                      <a:srgbClr val="F2DDBA"/>
                    </a:solidFill>
                  </a:tcPr>
                </a:tc>
                <a:tc>
                  <a:txBody>
                    <a:bodyPr/>
                    <a:lstStyle/>
                    <a:p>
                      <a:pPr algn="ctr"/>
                      <a:r>
                        <a:rPr lang="en-US" dirty="0">
                          <a:solidFill>
                            <a:schemeClr val="tx1"/>
                          </a:solidFill>
                        </a:rPr>
                        <a:t>4</a:t>
                      </a:r>
                    </a:p>
                  </a:txBody>
                  <a:tcPr>
                    <a:solidFill>
                      <a:srgbClr val="F2DDBA"/>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solidFill>
                            <a:schemeClr val="tx1"/>
                          </a:solidFill>
                        </a:rPr>
                        <a:t>No(PSAF to be relaunched in 2022/23 FY)</a:t>
                      </a:r>
                    </a:p>
                  </a:txBody>
                  <a:tcPr>
                    <a:solidFill>
                      <a:srgbClr val="F2DDBA"/>
                    </a:solidFill>
                  </a:tcPr>
                </a:tc>
                <a:tc>
                  <a:txBody>
                    <a:bodyPr/>
                    <a:lstStyle/>
                    <a:p>
                      <a:pPr algn="ctr"/>
                      <a:r>
                        <a:rPr lang="en-US" dirty="0">
                          <a:solidFill>
                            <a:schemeClr val="tx1"/>
                          </a:solidFill>
                        </a:rPr>
                        <a:t>Yes</a:t>
                      </a:r>
                    </a:p>
                  </a:txBody>
                  <a:tcPr>
                    <a:solidFill>
                      <a:srgbClr val="F2DDBA"/>
                    </a:solidFill>
                  </a:tcPr>
                </a:tc>
                <a:tc>
                  <a:txBody>
                    <a:bodyPr/>
                    <a:lstStyle/>
                    <a:p>
                      <a:pPr algn="ctr"/>
                      <a:r>
                        <a:rPr lang="en-US" dirty="0">
                          <a:solidFill>
                            <a:schemeClr val="tx1"/>
                          </a:solidFill>
                        </a:rPr>
                        <a:t>No</a:t>
                      </a:r>
                    </a:p>
                  </a:txBody>
                  <a:tcPr>
                    <a:solidFill>
                      <a:srgbClr val="F2DDBA"/>
                    </a:solidFill>
                  </a:tcPr>
                </a:tc>
                <a:extLst>
                  <a:ext uri="{0D108BD9-81ED-4DB2-BD59-A6C34878D82A}">
                    <a16:rowId xmlns:a16="http://schemas.microsoft.com/office/drawing/2014/main" xmlns="" val="1028141556"/>
                  </a:ext>
                </a:extLst>
              </a:tr>
              <a:tr h="370840">
                <a:tc>
                  <a:txBody>
                    <a:bodyPr/>
                    <a:lstStyle/>
                    <a:p>
                      <a:r>
                        <a:rPr lang="en-US" dirty="0">
                          <a:solidFill>
                            <a:schemeClr val="tx1"/>
                          </a:solidFill>
                        </a:rPr>
                        <a:t>Mpumalanga</a:t>
                      </a:r>
                    </a:p>
                  </a:txBody>
                  <a:tcPr>
                    <a:solidFill>
                      <a:srgbClr val="F2DDBA"/>
                    </a:solidFill>
                  </a:tcPr>
                </a:tc>
                <a:tc>
                  <a:txBody>
                    <a:bodyPr/>
                    <a:lstStyle/>
                    <a:p>
                      <a:pPr algn="ctr"/>
                      <a:r>
                        <a:rPr lang="en-US" dirty="0">
                          <a:solidFill>
                            <a:schemeClr val="tx1"/>
                          </a:solidFill>
                        </a:rPr>
                        <a:t>Yes</a:t>
                      </a:r>
                    </a:p>
                  </a:txBody>
                  <a:tcPr>
                    <a:solidFill>
                      <a:srgbClr val="F2DDBA"/>
                    </a:solidFill>
                  </a:tcPr>
                </a:tc>
                <a:tc>
                  <a:txBody>
                    <a:bodyPr/>
                    <a:lstStyle/>
                    <a:p>
                      <a:pPr algn="ctr"/>
                      <a:r>
                        <a:rPr lang="en-US" dirty="0">
                          <a:solidFill>
                            <a:schemeClr val="tx1"/>
                          </a:solidFill>
                        </a:rPr>
                        <a:t>5</a:t>
                      </a:r>
                    </a:p>
                  </a:txBody>
                  <a:tcPr>
                    <a:solidFill>
                      <a:srgbClr val="F2DDBA"/>
                    </a:solidFill>
                  </a:tcPr>
                </a:tc>
                <a:tc>
                  <a:txBody>
                    <a:bodyPr/>
                    <a:lstStyle/>
                    <a:p>
                      <a:pPr algn="ctr"/>
                      <a:r>
                        <a:rPr lang="en-US" dirty="0">
                          <a:solidFill>
                            <a:schemeClr val="tx1"/>
                          </a:solidFill>
                        </a:rPr>
                        <a:t>Yes</a:t>
                      </a:r>
                    </a:p>
                  </a:txBody>
                  <a:tcPr>
                    <a:solidFill>
                      <a:srgbClr val="F2DDBA"/>
                    </a:solidFill>
                  </a:tcPr>
                </a:tc>
                <a:tc>
                  <a:txBody>
                    <a:bodyPr/>
                    <a:lstStyle/>
                    <a:p>
                      <a:pPr algn="ctr"/>
                      <a:r>
                        <a:rPr lang="en-US" dirty="0">
                          <a:solidFill>
                            <a:schemeClr val="tx1"/>
                          </a:solidFill>
                        </a:rPr>
                        <a:t>Yes</a:t>
                      </a:r>
                    </a:p>
                  </a:txBody>
                  <a:tcPr>
                    <a:solidFill>
                      <a:srgbClr val="F2DDBA"/>
                    </a:solidFill>
                  </a:tcPr>
                </a:tc>
                <a:tc>
                  <a:txBody>
                    <a:bodyPr/>
                    <a:lstStyle/>
                    <a:p>
                      <a:pPr algn="ctr"/>
                      <a:r>
                        <a:rPr lang="en-US" dirty="0">
                          <a:solidFill>
                            <a:schemeClr val="tx1"/>
                          </a:solidFill>
                        </a:rPr>
                        <a:t>Yes</a:t>
                      </a:r>
                    </a:p>
                  </a:txBody>
                  <a:tcPr>
                    <a:solidFill>
                      <a:srgbClr val="F2DDBA"/>
                    </a:solidFill>
                  </a:tcPr>
                </a:tc>
                <a:extLst>
                  <a:ext uri="{0D108BD9-81ED-4DB2-BD59-A6C34878D82A}">
                    <a16:rowId xmlns:a16="http://schemas.microsoft.com/office/drawing/2014/main" xmlns="" val="2091170550"/>
                  </a:ext>
                </a:extLst>
              </a:tr>
              <a:tr h="370840">
                <a:tc>
                  <a:txBody>
                    <a:bodyPr/>
                    <a:lstStyle/>
                    <a:p>
                      <a:r>
                        <a:rPr lang="en-US" dirty="0">
                          <a:solidFill>
                            <a:schemeClr val="tx1"/>
                          </a:solidFill>
                        </a:rPr>
                        <a:t>North West</a:t>
                      </a:r>
                    </a:p>
                  </a:txBody>
                  <a:tcPr>
                    <a:solidFill>
                      <a:srgbClr val="F2DDBA"/>
                    </a:solidFill>
                  </a:tcPr>
                </a:tc>
                <a:tc>
                  <a:txBody>
                    <a:bodyPr/>
                    <a:lstStyle/>
                    <a:p>
                      <a:pPr algn="ctr"/>
                      <a:r>
                        <a:rPr lang="en-US" dirty="0">
                          <a:solidFill>
                            <a:schemeClr val="tx1"/>
                          </a:solidFill>
                        </a:rPr>
                        <a:t>Yes</a:t>
                      </a:r>
                    </a:p>
                  </a:txBody>
                  <a:tcPr>
                    <a:solidFill>
                      <a:srgbClr val="F2DDBA"/>
                    </a:solidFill>
                  </a:tcPr>
                </a:tc>
                <a:tc>
                  <a:txBody>
                    <a:bodyPr/>
                    <a:lstStyle/>
                    <a:p>
                      <a:pPr algn="ctr"/>
                      <a:r>
                        <a:rPr lang="en-US" dirty="0">
                          <a:solidFill>
                            <a:schemeClr val="tx1"/>
                          </a:solidFill>
                        </a:rPr>
                        <a:t>3</a:t>
                      </a:r>
                    </a:p>
                  </a:txBody>
                  <a:tcPr>
                    <a:solidFill>
                      <a:srgbClr val="F2DDBA"/>
                    </a:solidFill>
                  </a:tcPr>
                </a:tc>
                <a:tc>
                  <a:txBody>
                    <a:bodyPr/>
                    <a:lstStyle/>
                    <a:p>
                      <a:pPr algn="ctr"/>
                      <a:r>
                        <a:rPr lang="en-US" dirty="0">
                          <a:solidFill>
                            <a:schemeClr val="tx1"/>
                          </a:solidFill>
                        </a:rPr>
                        <a:t>Yes</a:t>
                      </a:r>
                    </a:p>
                  </a:txBody>
                  <a:tcPr>
                    <a:solidFill>
                      <a:srgbClr val="F2DDBA"/>
                    </a:solidFill>
                  </a:tcPr>
                </a:tc>
                <a:tc>
                  <a:txBody>
                    <a:bodyPr/>
                    <a:lstStyle/>
                    <a:p>
                      <a:pPr algn="ctr"/>
                      <a:r>
                        <a:rPr lang="en-US" dirty="0">
                          <a:solidFill>
                            <a:schemeClr val="tx1"/>
                          </a:solidFill>
                        </a:rPr>
                        <a:t>Yes</a:t>
                      </a:r>
                    </a:p>
                  </a:txBody>
                  <a:tcPr>
                    <a:solidFill>
                      <a:srgbClr val="F2DDBA"/>
                    </a:solidFill>
                  </a:tcPr>
                </a:tc>
                <a:tc>
                  <a:txBody>
                    <a:bodyPr/>
                    <a:lstStyle/>
                    <a:p>
                      <a:pPr algn="ctr"/>
                      <a:r>
                        <a:rPr lang="en-US" dirty="0">
                          <a:solidFill>
                            <a:schemeClr val="tx1"/>
                          </a:solidFill>
                        </a:rPr>
                        <a:t>No</a:t>
                      </a:r>
                    </a:p>
                  </a:txBody>
                  <a:tcPr>
                    <a:solidFill>
                      <a:srgbClr val="F2DDBA"/>
                    </a:solidFill>
                  </a:tcPr>
                </a:tc>
                <a:extLst>
                  <a:ext uri="{0D108BD9-81ED-4DB2-BD59-A6C34878D82A}">
                    <a16:rowId xmlns:a16="http://schemas.microsoft.com/office/drawing/2014/main" xmlns="" val="2348965469"/>
                  </a:ext>
                </a:extLst>
              </a:tr>
              <a:tr h="370840">
                <a:tc>
                  <a:txBody>
                    <a:bodyPr/>
                    <a:lstStyle/>
                    <a:p>
                      <a:r>
                        <a:rPr lang="en-US" dirty="0">
                          <a:solidFill>
                            <a:schemeClr val="tx1"/>
                          </a:solidFill>
                        </a:rPr>
                        <a:t>Northern Cape</a:t>
                      </a:r>
                    </a:p>
                  </a:txBody>
                  <a:tcPr>
                    <a:solidFill>
                      <a:srgbClr val="F2DDBA"/>
                    </a:solidFill>
                  </a:tcPr>
                </a:tc>
                <a:tc>
                  <a:txBody>
                    <a:bodyPr/>
                    <a:lstStyle/>
                    <a:p>
                      <a:pPr algn="ctr"/>
                      <a:r>
                        <a:rPr lang="en-US" dirty="0">
                          <a:solidFill>
                            <a:schemeClr val="tx1"/>
                          </a:solidFill>
                        </a:rPr>
                        <a:t>No</a:t>
                      </a:r>
                    </a:p>
                  </a:txBody>
                  <a:tcPr>
                    <a:solidFill>
                      <a:srgbClr val="F2DDBA"/>
                    </a:solidFill>
                  </a:tcPr>
                </a:tc>
                <a:tc>
                  <a:txBody>
                    <a:bodyPr/>
                    <a:lstStyle/>
                    <a:p>
                      <a:pPr algn="ctr"/>
                      <a:r>
                        <a:rPr lang="en-US" dirty="0">
                          <a:solidFill>
                            <a:schemeClr val="tx1"/>
                          </a:solidFill>
                        </a:rPr>
                        <a:t>1</a:t>
                      </a:r>
                    </a:p>
                  </a:txBody>
                  <a:tcPr>
                    <a:solidFill>
                      <a:srgbClr val="F2DDBA"/>
                    </a:solidFill>
                  </a:tcPr>
                </a:tc>
                <a:tc>
                  <a:txBody>
                    <a:bodyPr/>
                    <a:lstStyle/>
                    <a:p>
                      <a:pPr algn="ctr"/>
                      <a:r>
                        <a:rPr lang="en-US" dirty="0">
                          <a:solidFill>
                            <a:schemeClr val="tx1"/>
                          </a:solidFill>
                        </a:rPr>
                        <a:t>No</a:t>
                      </a:r>
                    </a:p>
                  </a:txBody>
                  <a:tcPr>
                    <a:solidFill>
                      <a:srgbClr val="F2DDBA"/>
                    </a:solidFill>
                  </a:tcPr>
                </a:tc>
                <a:tc>
                  <a:txBody>
                    <a:bodyPr/>
                    <a:lstStyle/>
                    <a:p>
                      <a:pPr algn="ctr"/>
                      <a:r>
                        <a:rPr lang="en-US" dirty="0">
                          <a:solidFill>
                            <a:schemeClr val="tx1"/>
                          </a:solidFill>
                        </a:rPr>
                        <a:t>Yes</a:t>
                      </a:r>
                    </a:p>
                  </a:txBody>
                  <a:tcPr>
                    <a:solidFill>
                      <a:srgbClr val="F2DDBA"/>
                    </a:solidFill>
                  </a:tcPr>
                </a:tc>
                <a:tc>
                  <a:txBody>
                    <a:bodyPr/>
                    <a:lstStyle/>
                    <a:p>
                      <a:pPr algn="ctr"/>
                      <a:r>
                        <a:rPr lang="en-US" dirty="0">
                          <a:solidFill>
                            <a:schemeClr val="tx1"/>
                          </a:solidFill>
                        </a:rPr>
                        <a:t>No</a:t>
                      </a:r>
                    </a:p>
                  </a:txBody>
                  <a:tcPr>
                    <a:solidFill>
                      <a:srgbClr val="F2DDBA"/>
                    </a:solidFill>
                  </a:tcPr>
                </a:tc>
                <a:extLst>
                  <a:ext uri="{0D108BD9-81ED-4DB2-BD59-A6C34878D82A}">
                    <a16:rowId xmlns:a16="http://schemas.microsoft.com/office/drawing/2014/main" xmlns="" val="1974063107"/>
                  </a:ext>
                </a:extLst>
              </a:tr>
              <a:tr h="370840">
                <a:tc>
                  <a:txBody>
                    <a:bodyPr/>
                    <a:lstStyle/>
                    <a:p>
                      <a:r>
                        <a:rPr lang="en-US" dirty="0">
                          <a:solidFill>
                            <a:schemeClr val="tx1"/>
                          </a:solidFill>
                        </a:rPr>
                        <a:t>Western Cape</a:t>
                      </a:r>
                    </a:p>
                  </a:txBody>
                  <a:tcPr>
                    <a:solidFill>
                      <a:srgbClr val="F2DDBA"/>
                    </a:solidFill>
                  </a:tcPr>
                </a:tc>
                <a:tc>
                  <a:txBody>
                    <a:bodyPr/>
                    <a:lstStyle/>
                    <a:p>
                      <a:pPr algn="ctr"/>
                      <a:r>
                        <a:rPr lang="en-US" dirty="0">
                          <a:solidFill>
                            <a:schemeClr val="tx1"/>
                          </a:solidFill>
                        </a:rPr>
                        <a:t>Yes</a:t>
                      </a:r>
                    </a:p>
                  </a:txBody>
                  <a:tcPr>
                    <a:solidFill>
                      <a:srgbClr val="F2DDBA"/>
                    </a:solidFill>
                  </a:tcPr>
                </a:tc>
                <a:tc>
                  <a:txBody>
                    <a:bodyPr/>
                    <a:lstStyle/>
                    <a:p>
                      <a:pPr algn="ctr"/>
                      <a:r>
                        <a:rPr lang="en-US" dirty="0">
                          <a:solidFill>
                            <a:schemeClr val="tx1"/>
                          </a:solidFill>
                        </a:rPr>
                        <a:t>4</a:t>
                      </a:r>
                    </a:p>
                  </a:txBody>
                  <a:tcPr>
                    <a:solidFill>
                      <a:srgbClr val="F2DDBA"/>
                    </a:solidFill>
                  </a:tcPr>
                </a:tc>
                <a:tc>
                  <a:txBody>
                    <a:bodyPr/>
                    <a:lstStyle/>
                    <a:p>
                      <a:pPr algn="ctr"/>
                      <a:r>
                        <a:rPr lang="en-US" dirty="0">
                          <a:solidFill>
                            <a:schemeClr val="tx1"/>
                          </a:solidFill>
                        </a:rPr>
                        <a:t>Yes</a:t>
                      </a:r>
                    </a:p>
                  </a:txBody>
                  <a:tcPr>
                    <a:solidFill>
                      <a:srgbClr val="F2DDBA"/>
                    </a:solidFill>
                  </a:tcPr>
                </a:tc>
                <a:tc>
                  <a:txBody>
                    <a:bodyPr/>
                    <a:lstStyle/>
                    <a:p>
                      <a:pPr algn="ctr"/>
                      <a:r>
                        <a:rPr lang="en-US" dirty="0">
                          <a:solidFill>
                            <a:schemeClr val="tx1"/>
                          </a:solidFill>
                        </a:rPr>
                        <a:t>Yes</a:t>
                      </a:r>
                    </a:p>
                  </a:txBody>
                  <a:tcPr>
                    <a:solidFill>
                      <a:srgbClr val="F2DDBA"/>
                    </a:solidFill>
                  </a:tcPr>
                </a:tc>
                <a:tc>
                  <a:txBody>
                    <a:bodyPr/>
                    <a:lstStyle/>
                    <a:p>
                      <a:pPr algn="ctr"/>
                      <a:r>
                        <a:rPr lang="en-US" dirty="0">
                          <a:solidFill>
                            <a:schemeClr val="tx1"/>
                          </a:solidFill>
                        </a:rPr>
                        <a:t>No</a:t>
                      </a:r>
                    </a:p>
                  </a:txBody>
                  <a:tcPr>
                    <a:solidFill>
                      <a:srgbClr val="F2DDBA"/>
                    </a:solidFill>
                  </a:tcPr>
                </a:tc>
                <a:extLst>
                  <a:ext uri="{0D108BD9-81ED-4DB2-BD59-A6C34878D82A}">
                    <a16:rowId xmlns:a16="http://schemas.microsoft.com/office/drawing/2014/main" xmlns="" val="4247196631"/>
                  </a:ext>
                </a:extLst>
              </a:tr>
            </a:tbl>
          </a:graphicData>
        </a:graphic>
      </p:graphicFrame>
    </p:spTree>
    <p:extLst>
      <p:ext uri="{BB962C8B-B14F-4D97-AF65-F5344CB8AC3E}">
        <p14:creationId xmlns:p14="http://schemas.microsoft.com/office/powerpoint/2010/main" xmlns="" val="5117813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EAD60D-8DF9-4A6E-82DA-76F5162AFB46}"/>
              </a:ext>
            </a:extLst>
          </p:cNvPr>
          <p:cNvSpPr>
            <a:spLocks noGrp="1"/>
          </p:cNvSpPr>
          <p:nvPr>
            <p:ph type="title"/>
          </p:nvPr>
        </p:nvSpPr>
        <p:spPr>
          <a:xfrm>
            <a:off x="495300" y="-503932"/>
            <a:ext cx="8915400" cy="2126555"/>
          </a:xfrm>
        </p:spPr>
        <p:txBody>
          <a:bodyPr>
            <a:normAutofit/>
          </a:bodyPr>
          <a:lstStyle/>
          <a:p>
            <a:r>
              <a:rPr lang="en-US" sz="2400" b="1" dirty="0"/>
              <a:t/>
            </a:r>
            <a:br>
              <a:rPr lang="en-US" sz="2400" b="1" dirty="0"/>
            </a:br>
            <a:r>
              <a:rPr lang="en-ZA" sz="2400" b="1" dirty="0"/>
              <a:t>NDMP 2019-2024 IMPLEMENTATION ANALYSIS </a:t>
            </a:r>
            <a:br>
              <a:rPr lang="en-ZA" sz="2400" b="1" dirty="0"/>
            </a:br>
            <a:endParaRPr lang="en-US" sz="2400" b="1" dirty="0"/>
          </a:p>
        </p:txBody>
      </p:sp>
      <p:pic>
        <p:nvPicPr>
          <p:cNvPr id="4" name="Picture 3" descr="cid:image001.jpg@01CE6DEC.67D4ECC0">
            <a:extLst>
              <a:ext uri="{FF2B5EF4-FFF2-40B4-BE49-F238E27FC236}">
                <a16:creationId xmlns:a16="http://schemas.microsoft.com/office/drawing/2014/main" xmlns="" id="{4BAD28BC-9373-A406-60D0-BA92AAEFB7F7}"/>
              </a:ext>
            </a:extLst>
          </p:cNvPr>
          <p:cNvPicPr/>
          <p:nvPr/>
        </p:nvPicPr>
        <p:blipFill>
          <a:blip r:embed="rId2" r:link="rId3" cstate="print">
            <a:extLst>
              <a:ext uri="{28A0092B-C50C-407E-A947-70E740481C1C}">
                <a14:useLocalDpi xmlns:a14="http://schemas.microsoft.com/office/drawing/2010/main" xmlns="" val="0"/>
              </a:ext>
            </a:extLst>
          </a:blip>
          <a:srcRect/>
          <a:stretch>
            <a:fillRect/>
          </a:stretch>
        </p:blipFill>
        <p:spPr bwMode="auto">
          <a:xfrm>
            <a:off x="3134811" y="5831457"/>
            <a:ext cx="1087315" cy="750498"/>
          </a:xfrm>
          <a:prstGeom prst="rect">
            <a:avLst/>
          </a:prstGeom>
          <a:noFill/>
          <a:ln>
            <a:noFill/>
          </a:ln>
        </p:spPr>
      </p:pic>
      <p:sp>
        <p:nvSpPr>
          <p:cNvPr id="8" name="TextBox 7">
            <a:extLst>
              <a:ext uri="{FF2B5EF4-FFF2-40B4-BE49-F238E27FC236}">
                <a16:creationId xmlns:a16="http://schemas.microsoft.com/office/drawing/2014/main" xmlns="" id="{32AC563A-0B52-EEF9-BA49-F9014C4067FA}"/>
              </a:ext>
            </a:extLst>
          </p:cNvPr>
          <p:cNvSpPr txBox="1"/>
          <p:nvPr/>
        </p:nvSpPr>
        <p:spPr>
          <a:xfrm>
            <a:off x="106326" y="699293"/>
            <a:ext cx="9533860" cy="923330"/>
          </a:xfrm>
          <a:prstGeom prst="rect">
            <a:avLst/>
          </a:prstGeom>
          <a:noFill/>
        </p:spPr>
        <p:txBody>
          <a:bodyPr wrap="square">
            <a:spAutoFit/>
          </a:bodyPr>
          <a:lstStyle/>
          <a:p>
            <a:pPr marL="0" indent="0">
              <a:buNone/>
            </a:pPr>
            <a:r>
              <a:rPr lang="en-ZA" sz="1800" dirty="0">
                <a:effectLst/>
                <a:latin typeface="Arial" panose="020B0604020202020204" pitchFamily="34" charset="0"/>
                <a:cs typeface="Arial" panose="020B0604020202020204" pitchFamily="34" charset="0"/>
              </a:rPr>
              <a:t>Performance is measured in relation to the NDMP Goals, the MTSF Outcomes and the Resolutions of the National Conference on Substance Abuse and Family Related Interventions held in Ekurhuleni. </a:t>
            </a:r>
          </a:p>
        </p:txBody>
      </p:sp>
      <p:graphicFrame>
        <p:nvGraphicFramePr>
          <p:cNvPr id="5" name="Table 8">
            <a:extLst>
              <a:ext uri="{FF2B5EF4-FFF2-40B4-BE49-F238E27FC236}">
                <a16:creationId xmlns:a16="http://schemas.microsoft.com/office/drawing/2014/main" xmlns="" id="{AA3A24BF-DB1B-C016-B05B-D76AC0DFB6D2}"/>
              </a:ext>
            </a:extLst>
          </p:cNvPr>
          <p:cNvGraphicFramePr>
            <a:graphicFrameLocks noGrp="1"/>
          </p:cNvGraphicFramePr>
          <p:nvPr>
            <p:extLst>
              <p:ext uri="{D42A27DB-BD31-4B8C-83A1-F6EECF244321}">
                <p14:modId xmlns:p14="http://schemas.microsoft.com/office/powerpoint/2010/main" xmlns="" val="2067265672"/>
              </p:ext>
            </p:extLst>
          </p:nvPr>
        </p:nvGraphicFramePr>
        <p:xfrm>
          <a:off x="176913" y="1622623"/>
          <a:ext cx="9392686" cy="3754120"/>
        </p:xfrm>
        <a:graphic>
          <a:graphicData uri="http://schemas.openxmlformats.org/drawingml/2006/table">
            <a:tbl>
              <a:tblPr firstRow="1" bandRow="1">
                <a:tableStyleId>{5C22544A-7EE6-4342-B048-85BDC9FD1C3A}</a:tableStyleId>
              </a:tblPr>
              <a:tblGrid>
                <a:gridCol w="928873">
                  <a:extLst>
                    <a:ext uri="{9D8B030D-6E8A-4147-A177-3AD203B41FA5}">
                      <a16:colId xmlns:a16="http://schemas.microsoft.com/office/drawing/2014/main" xmlns="" val="3473514227"/>
                    </a:ext>
                  </a:extLst>
                </a:gridCol>
                <a:gridCol w="3572540">
                  <a:extLst>
                    <a:ext uri="{9D8B030D-6E8A-4147-A177-3AD203B41FA5}">
                      <a16:colId xmlns:a16="http://schemas.microsoft.com/office/drawing/2014/main" xmlns="" val="823725079"/>
                    </a:ext>
                  </a:extLst>
                </a:gridCol>
                <a:gridCol w="2555654">
                  <a:extLst>
                    <a:ext uri="{9D8B030D-6E8A-4147-A177-3AD203B41FA5}">
                      <a16:colId xmlns:a16="http://schemas.microsoft.com/office/drawing/2014/main" xmlns="" val="3914931348"/>
                    </a:ext>
                  </a:extLst>
                </a:gridCol>
                <a:gridCol w="2335619">
                  <a:extLst>
                    <a:ext uri="{9D8B030D-6E8A-4147-A177-3AD203B41FA5}">
                      <a16:colId xmlns:a16="http://schemas.microsoft.com/office/drawing/2014/main" xmlns="" val="3936206844"/>
                    </a:ext>
                  </a:extLst>
                </a:gridCol>
              </a:tblGrid>
              <a:tr h="370840">
                <a:tc>
                  <a:txBody>
                    <a:bodyPr/>
                    <a:lstStyle/>
                    <a:p>
                      <a:r>
                        <a:rPr lang="en-US" sz="1500" dirty="0">
                          <a:latin typeface="Arial" panose="020B0604020202020204" pitchFamily="34" charset="0"/>
                          <a:cs typeface="Arial" panose="020B0604020202020204" pitchFamily="34" charset="0"/>
                        </a:rPr>
                        <a:t>GOAL</a:t>
                      </a:r>
                    </a:p>
                  </a:txBody>
                  <a:tcPr>
                    <a:solidFill>
                      <a:srgbClr val="A15B27"/>
                    </a:solidFill>
                  </a:tcPr>
                </a:tc>
                <a:tc>
                  <a:txBody>
                    <a:bodyPr/>
                    <a:lstStyle/>
                    <a:p>
                      <a:r>
                        <a:rPr lang="en-US" sz="1500" dirty="0">
                          <a:latin typeface="Arial" panose="020B0604020202020204" pitchFamily="34" charset="0"/>
                          <a:cs typeface="Arial" panose="020B0604020202020204" pitchFamily="34" charset="0"/>
                        </a:rPr>
                        <a:t>ACHIEVEMENTS 2021/22</a:t>
                      </a:r>
                    </a:p>
                  </a:txBody>
                  <a:tcPr>
                    <a:solidFill>
                      <a:srgbClr val="A15B27"/>
                    </a:solidFill>
                  </a:tcPr>
                </a:tc>
                <a:tc>
                  <a:txBody>
                    <a:bodyPr/>
                    <a:lstStyle/>
                    <a:p>
                      <a:r>
                        <a:rPr lang="en-US" sz="1500" dirty="0">
                          <a:latin typeface="Arial" panose="020B0604020202020204" pitchFamily="34" charset="0"/>
                          <a:cs typeface="Arial" panose="020B0604020202020204" pitchFamily="34" charset="0"/>
                        </a:rPr>
                        <a:t>ANALYSIS</a:t>
                      </a:r>
                    </a:p>
                  </a:txBody>
                  <a:tcPr>
                    <a:solidFill>
                      <a:srgbClr val="A15B27"/>
                    </a:solidFill>
                  </a:tcPr>
                </a:tc>
                <a:tc>
                  <a:txBody>
                    <a:bodyPr/>
                    <a:lstStyle/>
                    <a:p>
                      <a:r>
                        <a:rPr lang="en-US" sz="1500" dirty="0">
                          <a:latin typeface="Arial" panose="020B0604020202020204" pitchFamily="34" charset="0"/>
                          <a:cs typeface="Arial" panose="020B0604020202020204" pitchFamily="34" charset="0"/>
                        </a:rPr>
                        <a:t>RECOMMENDATIONS</a:t>
                      </a:r>
                    </a:p>
                  </a:txBody>
                  <a:tcPr>
                    <a:solidFill>
                      <a:srgbClr val="A15B27"/>
                    </a:solidFill>
                  </a:tcPr>
                </a:tc>
                <a:extLst>
                  <a:ext uri="{0D108BD9-81ED-4DB2-BD59-A6C34878D82A}">
                    <a16:rowId xmlns:a16="http://schemas.microsoft.com/office/drawing/2014/main" xmlns="" val="1777404879"/>
                  </a:ext>
                </a:extLst>
              </a:tr>
              <a:tr h="370840">
                <a:tc>
                  <a:txBody>
                    <a:bodyPr/>
                    <a:lstStyle/>
                    <a:p>
                      <a:r>
                        <a:rPr lang="en-US" sz="1500" dirty="0">
                          <a:latin typeface="Arial" panose="020B0604020202020204" pitchFamily="34" charset="0"/>
                          <a:cs typeface="Arial" panose="020B0604020202020204" pitchFamily="34" charset="0"/>
                        </a:rPr>
                        <a:t>1</a:t>
                      </a:r>
                    </a:p>
                  </a:txBody>
                  <a:tcPr>
                    <a:solidFill>
                      <a:srgbClr val="F2DDBA"/>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500" kern="1200" dirty="0">
                          <a:solidFill>
                            <a:schemeClr val="dk1"/>
                          </a:solidFill>
                          <a:effectLst/>
                          <a:latin typeface="Arial" panose="020B0604020202020204" pitchFamily="34" charset="0"/>
                          <a:ea typeface="+mn-ea"/>
                          <a:cs typeface="Arial" panose="020B0604020202020204" pitchFamily="34" charset="0"/>
                        </a:rPr>
                        <a:t>Developed and engaged their employees, crime offenders, basic education school learners, parents, students in institutions of higher learning, in various substance abuse prevention, early intervention and awareness-raising strategies and campaigns. </a:t>
                      </a:r>
                      <a:endParaRPr lang="en-ZA" sz="1500" dirty="0">
                        <a:latin typeface="Arial" panose="020B0604020202020204" pitchFamily="34" charset="0"/>
                        <a:cs typeface="Arial" panose="020B0604020202020204" pitchFamily="34" charset="0"/>
                      </a:endParaRPr>
                    </a:p>
                  </a:txBody>
                  <a:tcPr>
                    <a:solidFill>
                      <a:srgbClr val="F2DDBA"/>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500" kern="1200" dirty="0">
                          <a:solidFill>
                            <a:schemeClr val="dk1"/>
                          </a:solidFill>
                          <a:effectLst/>
                          <a:latin typeface="Arial" panose="020B0604020202020204" pitchFamily="34" charset="0"/>
                          <a:ea typeface="+mn-ea"/>
                          <a:cs typeface="Arial" panose="020B0604020202020204" pitchFamily="34" charset="0"/>
                        </a:rPr>
                        <a:t>-South African Police (SAPS) conducted 4481 crime prevention awareness campaigns. In total, the national departments and entities reached out to a total of 73 432 people throughout the country </a:t>
                      </a:r>
                      <a:endParaRPr lang="en-ZA" sz="1500" dirty="0">
                        <a:latin typeface="Arial" panose="020B0604020202020204" pitchFamily="34" charset="0"/>
                        <a:cs typeface="Arial" panose="020B0604020202020204" pitchFamily="34" charset="0"/>
                      </a:endParaRPr>
                    </a:p>
                  </a:txBody>
                  <a:tcPr>
                    <a:solidFill>
                      <a:srgbClr val="F2DDBA"/>
                    </a:solidFill>
                  </a:tcPr>
                </a:tc>
                <a:tc>
                  <a:txBody>
                    <a:bodyPr/>
                    <a:lstStyle/>
                    <a:p>
                      <a:r>
                        <a:rPr lang="en-US" sz="1500" dirty="0">
                          <a:latin typeface="Arial" panose="020B0604020202020204" pitchFamily="34" charset="0"/>
                          <a:cs typeface="Arial" panose="020B0604020202020204" pitchFamily="34" charset="0"/>
                        </a:rPr>
                        <a:t>Depts must conduct prevention and awareness campaigns in collaboration with other depts to rationalize use of resources and have impact.</a:t>
                      </a:r>
                    </a:p>
                  </a:txBody>
                  <a:tcPr>
                    <a:solidFill>
                      <a:srgbClr val="F2DDBA"/>
                    </a:solidFill>
                  </a:tcPr>
                </a:tc>
                <a:extLst>
                  <a:ext uri="{0D108BD9-81ED-4DB2-BD59-A6C34878D82A}">
                    <a16:rowId xmlns:a16="http://schemas.microsoft.com/office/drawing/2014/main" xmlns="" val="1248700131"/>
                  </a:ext>
                </a:extLst>
              </a:tr>
              <a:tr h="370840">
                <a:tc>
                  <a:txBody>
                    <a:bodyPr/>
                    <a:lstStyle/>
                    <a:p>
                      <a:endParaRPr lang="en-US" sz="1500" dirty="0">
                        <a:latin typeface="Arial" panose="020B0604020202020204" pitchFamily="34" charset="0"/>
                        <a:cs typeface="Arial" panose="020B0604020202020204" pitchFamily="34" charset="0"/>
                      </a:endParaRPr>
                    </a:p>
                  </a:txBody>
                  <a:tcPr>
                    <a:solidFill>
                      <a:srgbClr val="F2DDBA"/>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500" kern="1200" dirty="0">
                          <a:solidFill>
                            <a:schemeClr val="dk1"/>
                          </a:solidFill>
                          <a:effectLst/>
                          <a:latin typeface="Arial" panose="020B0604020202020204" pitchFamily="34" charset="0"/>
                          <a:ea typeface="+mn-ea"/>
                          <a:cs typeface="Arial" panose="020B0604020202020204" pitchFamily="34" charset="0"/>
                        </a:rPr>
                        <a:t>National Policy on Prevention of and Treatment of Substance use Disorder was developed and consulted with various stakeholders. </a:t>
                      </a:r>
                      <a:endParaRPr lang="en-ZA" sz="1500" dirty="0">
                        <a:latin typeface="Arial" panose="020B0604020202020204" pitchFamily="34" charset="0"/>
                        <a:cs typeface="Arial" panose="020B0604020202020204" pitchFamily="34" charset="0"/>
                      </a:endParaRPr>
                    </a:p>
                  </a:txBody>
                  <a:tcPr>
                    <a:solidFill>
                      <a:srgbClr val="F2DDBA"/>
                    </a:solidFill>
                  </a:tcPr>
                </a:tc>
                <a:tc>
                  <a:txBody>
                    <a:bodyPr/>
                    <a:lstStyle/>
                    <a:p>
                      <a:r>
                        <a:rPr lang="en-US" sz="1500" dirty="0">
                          <a:latin typeface="Arial" panose="020B0604020202020204" pitchFamily="34" charset="0"/>
                          <a:cs typeface="Arial" panose="020B0604020202020204" pitchFamily="34" charset="0"/>
                        </a:rPr>
                        <a:t>-Policy is towards the review of the Prevention of and Treatment for Substance Use Act 2008(Act, no 70 of 2008)</a:t>
                      </a:r>
                    </a:p>
                  </a:txBody>
                  <a:tcPr>
                    <a:solidFill>
                      <a:srgbClr val="F2DDBA"/>
                    </a:solidFill>
                  </a:tcPr>
                </a:tc>
                <a:tc>
                  <a:txBody>
                    <a:bodyPr/>
                    <a:lstStyle/>
                    <a:p>
                      <a:r>
                        <a:rPr lang="en-US" sz="1500" dirty="0">
                          <a:latin typeface="Arial" panose="020B0604020202020204" pitchFamily="34" charset="0"/>
                          <a:cs typeface="Arial" panose="020B0604020202020204" pitchFamily="34" charset="0"/>
                        </a:rPr>
                        <a:t>DSD  to finalize process towards review of Act. No 70 of 2008</a:t>
                      </a:r>
                    </a:p>
                  </a:txBody>
                  <a:tcPr>
                    <a:solidFill>
                      <a:srgbClr val="F2DDBA"/>
                    </a:solidFill>
                  </a:tcPr>
                </a:tc>
                <a:extLst>
                  <a:ext uri="{0D108BD9-81ED-4DB2-BD59-A6C34878D82A}">
                    <a16:rowId xmlns:a16="http://schemas.microsoft.com/office/drawing/2014/main" xmlns="" val="1645821882"/>
                  </a:ext>
                </a:extLst>
              </a:tr>
            </a:tbl>
          </a:graphicData>
        </a:graphic>
      </p:graphicFrame>
    </p:spTree>
    <p:extLst>
      <p:ext uri="{BB962C8B-B14F-4D97-AF65-F5344CB8AC3E}">
        <p14:creationId xmlns:p14="http://schemas.microsoft.com/office/powerpoint/2010/main" xmlns="" val="29048194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EAD60D-8DF9-4A6E-82DA-76F5162AFB46}"/>
              </a:ext>
            </a:extLst>
          </p:cNvPr>
          <p:cNvSpPr>
            <a:spLocks noGrp="1"/>
          </p:cNvSpPr>
          <p:nvPr>
            <p:ph type="title"/>
          </p:nvPr>
        </p:nvSpPr>
        <p:spPr>
          <a:xfrm>
            <a:off x="495300" y="-503932"/>
            <a:ext cx="8915400" cy="2126555"/>
          </a:xfrm>
        </p:spPr>
        <p:txBody>
          <a:bodyPr>
            <a:normAutofit/>
          </a:bodyPr>
          <a:lstStyle/>
          <a:p>
            <a:r>
              <a:rPr lang="en-US" sz="2400" b="1" dirty="0"/>
              <a:t/>
            </a:r>
            <a:br>
              <a:rPr lang="en-US" sz="2400" b="1" dirty="0"/>
            </a:br>
            <a:r>
              <a:rPr lang="en-ZA" sz="2400" b="1" dirty="0"/>
              <a:t>NDMP 2019-2024 IMPLEMENTATION ANALYSIS </a:t>
            </a:r>
            <a:br>
              <a:rPr lang="en-ZA" sz="2400" b="1" dirty="0"/>
            </a:br>
            <a:endParaRPr lang="en-US" sz="2400" b="1" dirty="0"/>
          </a:p>
        </p:txBody>
      </p:sp>
      <p:pic>
        <p:nvPicPr>
          <p:cNvPr id="4" name="Picture 3" descr="cid:image001.jpg@01CE6DEC.67D4ECC0">
            <a:extLst>
              <a:ext uri="{FF2B5EF4-FFF2-40B4-BE49-F238E27FC236}">
                <a16:creationId xmlns:a16="http://schemas.microsoft.com/office/drawing/2014/main" xmlns="" id="{4BAD28BC-9373-A406-60D0-BA92AAEFB7F7}"/>
              </a:ext>
            </a:extLst>
          </p:cNvPr>
          <p:cNvPicPr/>
          <p:nvPr/>
        </p:nvPicPr>
        <p:blipFill>
          <a:blip r:embed="rId2" r:link="rId3" cstate="print">
            <a:extLst>
              <a:ext uri="{28A0092B-C50C-407E-A947-70E740481C1C}">
                <a14:useLocalDpi xmlns:a14="http://schemas.microsoft.com/office/drawing/2010/main" xmlns="" val="0"/>
              </a:ext>
            </a:extLst>
          </a:blip>
          <a:srcRect/>
          <a:stretch>
            <a:fillRect/>
          </a:stretch>
        </p:blipFill>
        <p:spPr bwMode="auto">
          <a:xfrm>
            <a:off x="3134811" y="5831457"/>
            <a:ext cx="1087315" cy="750498"/>
          </a:xfrm>
          <a:prstGeom prst="rect">
            <a:avLst/>
          </a:prstGeom>
          <a:noFill/>
          <a:ln>
            <a:noFill/>
          </a:ln>
        </p:spPr>
      </p:pic>
      <p:graphicFrame>
        <p:nvGraphicFramePr>
          <p:cNvPr id="5" name="Table 8">
            <a:extLst>
              <a:ext uri="{FF2B5EF4-FFF2-40B4-BE49-F238E27FC236}">
                <a16:creationId xmlns:a16="http://schemas.microsoft.com/office/drawing/2014/main" xmlns="" id="{AA3A24BF-DB1B-C016-B05B-D76AC0DFB6D2}"/>
              </a:ext>
            </a:extLst>
          </p:cNvPr>
          <p:cNvGraphicFramePr>
            <a:graphicFrameLocks noGrp="1"/>
          </p:cNvGraphicFramePr>
          <p:nvPr>
            <p:extLst>
              <p:ext uri="{D42A27DB-BD31-4B8C-83A1-F6EECF244321}">
                <p14:modId xmlns:p14="http://schemas.microsoft.com/office/powerpoint/2010/main" xmlns="" val="3319209040"/>
              </p:ext>
            </p:extLst>
          </p:nvPr>
        </p:nvGraphicFramePr>
        <p:xfrm>
          <a:off x="256657" y="909747"/>
          <a:ext cx="9392686" cy="3982720"/>
        </p:xfrm>
        <a:graphic>
          <a:graphicData uri="http://schemas.openxmlformats.org/drawingml/2006/table">
            <a:tbl>
              <a:tblPr firstRow="1" bandRow="1">
                <a:tableStyleId>{5C22544A-7EE6-4342-B048-85BDC9FD1C3A}</a:tableStyleId>
              </a:tblPr>
              <a:tblGrid>
                <a:gridCol w="928873">
                  <a:extLst>
                    <a:ext uri="{9D8B030D-6E8A-4147-A177-3AD203B41FA5}">
                      <a16:colId xmlns:a16="http://schemas.microsoft.com/office/drawing/2014/main" xmlns="" val="3473514227"/>
                    </a:ext>
                  </a:extLst>
                </a:gridCol>
                <a:gridCol w="3767470">
                  <a:extLst>
                    <a:ext uri="{9D8B030D-6E8A-4147-A177-3AD203B41FA5}">
                      <a16:colId xmlns:a16="http://schemas.microsoft.com/office/drawing/2014/main" xmlns="" val="823725079"/>
                    </a:ext>
                  </a:extLst>
                </a:gridCol>
                <a:gridCol w="2360724">
                  <a:extLst>
                    <a:ext uri="{9D8B030D-6E8A-4147-A177-3AD203B41FA5}">
                      <a16:colId xmlns:a16="http://schemas.microsoft.com/office/drawing/2014/main" xmlns="" val="3914931348"/>
                    </a:ext>
                  </a:extLst>
                </a:gridCol>
                <a:gridCol w="2335619">
                  <a:extLst>
                    <a:ext uri="{9D8B030D-6E8A-4147-A177-3AD203B41FA5}">
                      <a16:colId xmlns:a16="http://schemas.microsoft.com/office/drawing/2014/main" xmlns="" val="3936206844"/>
                    </a:ext>
                  </a:extLst>
                </a:gridCol>
              </a:tblGrid>
              <a:tr h="370840">
                <a:tc>
                  <a:txBody>
                    <a:bodyPr/>
                    <a:lstStyle/>
                    <a:p>
                      <a:r>
                        <a:rPr lang="en-US" sz="1600" dirty="0">
                          <a:latin typeface="Arial" panose="020B0604020202020204" pitchFamily="34" charset="0"/>
                          <a:cs typeface="Arial" panose="020B0604020202020204" pitchFamily="34" charset="0"/>
                        </a:rPr>
                        <a:t>GOAL</a:t>
                      </a:r>
                    </a:p>
                  </a:txBody>
                  <a:tcPr>
                    <a:solidFill>
                      <a:srgbClr val="A15B27"/>
                    </a:solidFill>
                  </a:tcPr>
                </a:tc>
                <a:tc>
                  <a:txBody>
                    <a:bodyPr/>
                    <a:lstStyle/>
                    <a:p>
                      <a:r>
                        <a:rPr lang="en-US" sz="1600" dirty="0">
                          <a:latin typeface="Arial" panose="020B0604020202020204" pitchFamily="34" charset="0"/>
                          <a:cs typeface="Arial" panose="020B0604020202020204" pitchFamily="34" charset="0"/>
                        </a:rPr>
                        <a:t>ACHIEVEMENTS 2021/22</a:t>
                      </a:r>
                    </a:p>
                  </a:txBody>
                  <a:tcPr>
                    <a:solidFill>
                      <a:srgbClr val="A15B27"/>
                    </a:solidFill>
                  </a:tcPr>
                </a:tc>
                <a:tc>
                  <a:txBody>
                    <a:bodyPr/>
                    <a:lstStyle/>
                    <a:p>
                      <a:r>
                        <a:rPr lang="en-US" sz="1600" dirty="0">
                          <a:latin typeface="Arial" panose="020B0604020202020204" pitchFamily="34" charset="0"/>
                          <a:cs typeface="Arial" panose="020B0604020202020204" pitchFamily="34" charset="0"/>
                        </a:rPr>
                        <a:t>ANALYSIS</a:t>
                      </a:r>
                    </a:p>
                  </a:txBody>
                  <a:tcPr>
                    <a:solidFill>
                      <a:srgbClr val="A15B27"/>
                    </a:solidFill>
                  </a:tcPr>
                </a:tc>
                <a:tc>
                  <a:txBody>
                    <a:bodyPr/>
                    <a:lstStyle/>
                    <a:p>
                      <a:r>
                        <a:rPr lang="en-US" sz="1600" dirty="0">
                          <a:latin typeface="Arial" panose="020B0604020202020204" pitchFamily="34" charset="0"/>
                          <a:cs typeface="Arial" panose="020B0604020202020204" pitchFamily="34" charset="0"/>
                        </a:rPr>
                        <a:t>RECOMMENDATIONS</a:t>
                      </a:r>
                    </a:p>
                  </a:txBody>
                  <a:tcPr>
                    <a:solidFill>
                      <a:srgbClr val="A15B27"/>
                    </a:solidFill>
                  </a:tcPr>
                </a:tc>
                <a:extLst>
                  <a:ext uri="{0D108BD9-81ED-4DB2-BD59-A6C34878D82A}">
                    <a16:rowId xmlns:a16="http://schemas.microsoft.com/office/drawing/2014/main" xmlns="" val="1777404879"/>
                  </a:ext>
                </a:extLst>
              </a:tr>
              <a:tr h="370840">
                <a:tc>
                  <a:txBody>
                    <a:bodyPr/>
                    <a:lstStyle/>
                    <a:p>
                      <a:r>
                        <a:rPr lang="en-US" sz="1500" dirty="0">
                          <a:latin typeface="Arial" panose="020B0604020202020204" pitchFamily="34" charset="0"/>
                          <a:cs typeface="Arial" panose="020B0604020202020204" pitchFamily="34" charset="0"/>
                        </a:rPr>
                        <a:t>1</a:t>
                      </a:r>
                    </a:p>
                  </a:txBody>
                  <a:tcPr>
                    <a:solidFill>
                      <a:srgbClr val="F2DDBA"/>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500" kern="1200" dirty="0">
                          <a:solidFill>
                            <a:schemeClr val="dk1"/>
                          </a:solidFill>
                          <a:effectLst/>
                          <a:latin typeface="Arial" panose="020B0604020202020204" pitchFamily="34" charset="0"/>
                          <a:ea typeface="+mn-ea"/>
                          <a:cs typeface="Arial" panose="020B0604020202020204" pitchFamily="34" charset="0"/>
                        </a:rPr>
                        <a:t>On treatment and harm reduction, the national Departments of Social Development, Health and Correctional Services continued with providing treatment to users in the public treatment centres and ensured adherence to norms and service standards. </a:t>
                      </a:r>
                      <a:endParaRPr lang="en-ZA" sz="1500" dirty="0">
                        <a:latin typeface="Arial" panose="020B0604020202020204" pitchFamily="34" charset="0"/>
                        <a:cs typeface="Arial" panose="020B0604020202020204" pitchFamily="34" charset="0"/>
                      </a:endParaRPr>
                    </a:p>
                  </a:txBody>
                  <a:tcPr>
                    <a:solidFill>
                      <a:srgbClr val="F2DDBA"/>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500" kern="1200" dirty="0">
                          <a:solidFill>
                            <a:schemeClr val="dk1"/>
                          </a:solidFill>
                          <a:effectLst/>
                          <a:latin typeface="Arial" panose="020B0604020202020204" pitchFamily="34" charset="0"/>
                          <a:ea typeface="+mn-ea"/>
                          <a:cs typeface="Arial" panose="020B0604020202020204" pitchFamily="34" charset="0"/>
                        </a:rPr>
                        <a:t>The Department of Health developed a comprehensive and costed opioid substitution treatment (OTP) plan and clinical guidelines for the treatment of people with SUDs with support from the WHO </a:t>
                      </a:r>
                      <a:endParaRPr lang="en-ZA" sz="1500" dirty="0">
                        <a:latin typeface="Arial" panose="020B0604020202020204" pitchFamily="34" charset="0"/>
                        <a:cs typeface="Arial" panose="020B0604020202020204" pitchFamily="34" charset="0"/>
                      </a:endParaRPr>
                    </a:p>
                  </a:txBody>
                  <a:tcPr>
                    <a:solidFill>
                      <a:srgbClr val="F2DDBA"/>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500" kern="1200" dirty="0">
                          <a:solidFill>
                            <a:schemeClr val="dk1"/>
                          </a:solidFill>
                          <a:effectLst/>
                          <a:latin typeface="Arial" panose="020B0604020202020204" pitchFamily="34" charset="0"/>
                          <a:ea typeface="+mn-ea"/>
                          <a:cs typeface="Arial" panose="020B0604020202020204" pitchFamily="34" charset="0"/>
                        </a:rPr>
                        <a:t>Government to upscale and fund more OTP programmes throughout the country in order to reduce harm </a:t>
                      </a:r>
                      <a:endParaRPr lang="en-ZA" sz="1500" dirty="0">
                        <a:latin typeface="Arial" panose="020B0604020202020204" pitchFamily="34" charset="0"/>
                        <a:cs typeface="Arial" panose="020B0604020202020204" pitchFamily="34" charset="0"/>
                      </a:endParaRPr>
                    </a:p>
                    <a:p>
                      <a:endParaRPr lang="en-US" sz="1500" dirty="0">
                        <a:latin typeface="Arial" panose="020B0604020202020204" pitchFamily="34" charset="0"/>
                        <a:cs typeface="Arial" panose="020B0604020202020204" pitchFamily="34" charset="0"/>
                      </a:endParaRPr>
                    </a:p>
                  </a:txBody>
                  <a:tcPr>
                    <a:solidFill>
                      <a:srgbClr val="F2DDBA"/>
                    </a:solidFill>
                  </a:tcPr>
                </a:tc>
                <a:extLst>
                  <a:ext uri="{0D108BD9-81ED-4DB2-BD59-A6C34878D82A}">
                    <a16:rowId xmlns:a16="http://schemas.microsoft.com/office/drawing/2014/main" xmlns="" val="1248700131"/>
                  </a:ext>
                </a:extLst>
              </a:tr>
              <a:tr h="370840">
                <a:tc>
                  <a:txBody>
                    <a:bodyPr/>
                    <a:lstStyle/>
                    <a:p>
                      <a:endParaRPr lang="en-US" sz="1500" dirty="0">
                        <a:latin typeface="Arial" panose="020B0604020202020204" pitchFamily="34" charset="0"/>
                        <a:cs typeface="Arial" panose="020B0604020202020204" pitchFamily="34" charset="0"/>
                      </a:endParaRPr>
                    </a:p>
                  </a:txBody>
                  <a:tcPr>
                    <a:solidFill>
                      <a:srgbClr val="F2DDBA"/>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500" kern="1200" dirty="0">
                          <a:solidFill>
                            <a:schemeClr val="dk1"/>
                          </a:solidFill>
                          <a:effectLst/>
                          <a:latin typeface="Arial" panose="020B0604020202020204" pitchFamily="34" charset="0"/>
                          <a:ea typeface="+mn-ea"/>
                          <a:cs typeface="Arial" panose="020B0604020202020204" pitchFamily="34" charset="0"/>
                        </a:rPr>
                        <a:t>Practitioners in treatment centres were trained and capacitated on the universal treatment curriculum and on psychosocial support guidelines. Peer educators were trained on evidence-based treatment programmes. </a:t>
                      </a:r>
                      <a:endParaRPr lang="en-ZA" sz="1500" dirty="0">
                        <a:latin typeface="Arial" panose="020B0604020202020204" pitchFamily="34" charset="0"/>
                        <a:cs typeface="Arial" panose="020B0604020202020204" pitchFamily="34" charset="0"/>
                      </a:endParaRPr>
                    </a:p>
                  </a:txBody>
                  <a:tcPr>
                    <a:solidFill>
                      <a:srgbClr val="F2DDBA"/>
                    </a:solidFill>
                  </a:tcPr>
                </a:tc>
                <a:tc>
                  <a:txBody>
                    <a:bodyPr/>
                    <a:lstStyle/>
                    <a:p>
                      <a:endParaRPr lang="en-US" sz="1500" dirty="0">
                        <a:latin typeface="Arial" panose="020B0604020202020204" pitchFamily="34" charset="0"/>
                        <a:cs typeface="Arial" panose="020B0604020202020204" pitchFamily="34" charset="0"/>
                      </a:endParaRPr>
                    </a:p>
                  </a:txBody>
                  <a:tcPr>
                    <a:solidFill>
                      <a:srgbClr val="F2DDBA"/>
                    </a:solidFill>
                  </a:tcPr>
                </a:tc>
                <a:tc>
                  <a:txBody>
                    <a:bodyPr/>
                    <a:lstStyle/>
                    <a:p>
                      <a:endParaRPr lang="en-US" sz="1500" dirty="0">
                        <a:latin typeface="Arial" panose="020B0604020202020204" pitchFamily="34" charset="0"/>
                        <a:cs typeface="Arial" panose="020B0604020202020204" pitchFamily="34" charset="0"/>
                      </a:endParaRPr>
                    </a:p>
                  </a:txBody>
                  <a:tcPr>
                    <a:solidFill>
                      <a:srgbClr val="F2DDBA"/>
                    </a:solidFill>
                  </a:tcPr>
                </a:tc>
                <a:extLst>
                  <a:ext uri="{0D108BD9-81ED-4DB2-BD59-A6C34878D82A}">
                    <a16:rowId xmlns:a16="http://schemas.microsoft.com/office/drawing/2014/main" xmlns="" val="1645821882"/>
                  </a:ext>
                </a:extLst>
              </a:tr>
            </a:tbl>
          </a:graphicData>
        </a:graphic>
      </p:graphicFrame>
    </p:spTree>
    <p:extLst>
      <p:ext uri="{BB962C8B-B14F-4D97-AF65-F5344CB8AC3E}">
        <p14:creationId xmlns:p14="http://schemas.microsoft.com/office/powerpoint/2010/main" xmlns="" val="669544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EAD60D-8DF9-4A6E-82DA-76F5162AFB46}"/>
              </a:ext>
            </a:extLst>
          </p:cNvPr>
          <p:cNvSpPr>
            <a:spLocks noGrp="1"/>
          </p:cNvSpPr>
          <p:nvPr>
            <p:ph type="title"/>
          </p:nvPr>
        </p:nvSpPr>
        <p:spPr>
          <a:xfrm>
            <a:off x="495300" y="-503932"/>
            <a:ext cx="8915400" cy="2126555"/>
          </a:xfrm>
        </p:spPr>
        <p:txBody>
          <a:bodyPr>
            <a:normAutofit/>
          </a:bodyPr>
          <a:lstStyle/>
          <a:p>
            <a:r>
              <a:rPr lang="en-US" sz="2400" b="1" dirty="0"/>
              <a:t/>
            </a:r>
            <a:br>
              <a:rPr lang="en-US" sz="2400" b="1" dirty="0"/>
            </a:br>
            <a:r>
              <a:rPr lang="en-ZA" sz="2400" b="1" dirty="0"/>
              <a:t>NDMP 2019-2024 IMPLEMENTATION ANALYSIS </a:t>
            </a:r>
            <a:br>
              <a:rPr lang="en-ZA" sz="2400" b="1" dirty="0"/>
            </a:br>
            <a:endParaRPr lang="en-US" sz="2400" b="1" dirty="0"/>
          </a:p>
        </p:txBody>
      </p:sp>
      <p:pic>
        <p:nvPicPr>
          <p:cNvPr id="4" name="Picture 3" descr="cid:image001.jpg@01CE6DEC.67D4ECC0">
            <a:extLst>
              <a:ext uri="{FF2B5EF4-FFF2-40B4-BE49-F238E27FC236}">
                <a16:creationId xmlns:a16="http://schemas.microsoft.com/office/drawing/2014/main" xmlns="" id="{4BAD28BC-9373-A406-60D0-BA92AAEFB7F7}"/>
              </a:ext>
            </a:extLst>
          </p:cNvPr>
          <p:cNvPicPr/>
          <p:nvPr/>
        </p:nvPicPr>
        <p:blipFill>
          <a:blip r:embed="rId2" r:link="rId3" cstate="print">
            <a:extLst>
              <a:ext uri="{28A0092B-C50C-407E-A947-70E740481C1C}">
                <a14:useLocalDpi xmlns:a14="http://schemas.microsoft.com/office/drawing/2010/main" xmlns="" val="0"/>
              </a:ext>
            </a:extLst>
          </a:blip>
          <a:srcRect/>
          <a:stretch>
            <a:fillRect/>
          </a:stretch>
        </p:blipFill>
        <p:spPr bwMode="auto">
          <a:xfrm>
            <a:off x="3134811" y="5831457"/>
            <a:ext cx="1087315" cy="750498"/>
          </a:xfrm>
          <a:prstGeom prst="rect">
            <a:avLst/>
          </a:prstGeom>
          <a:noFill/>
          <a:ln>
            <a:noFill/>
          </a:ln>
        </p:spPr>
      </p:pic>
      <p:graphicFrame>
        <p:nvGraphicFramePr>
          <p:cNvPr id="5" name="Table 8">
            <a:extLst>
              <a:ext uri="{FF2B5EF4-FFF2-40B4-BE49-F238E27FC236}">
                <a16:creationId xmlns:a16="http://schemas.microsoft.com/office/drawing/2014/main" xmlns="" id="{AA3A24BF-DB1B-C016-B05B-D76AC0DFB6D2}"/>
              </a:ext>
            </a:extLst>
          </p:cNvPr>
          <p:cNvGraphicFramePr>
            <a:graphicFrameLocks noGrp="1"/>
          </p:cNvGraphicFramePr>
          <p:nvPr>
            <p:extLst>
              <p:ext uri="{D42A27DB-BD31-4B8C-83A1-F6EECF244321}">
                <p14:modId xmlns:p14="http://schemas.microsoft.com/office/powerpoint/2010/main" xmlns="" val="3401310486"/>
              </p:ext>
            </p:extLst>
          </p:nvPr>
        </p:nvGraphicFramePr>
        <p:xfrm>
          <a:off x="166281" y="792789"/>
          <a:ext cx="9392686" cy="3982720"/>
        </p:xfrm>
        <a:graphic>
          <a:graphicData uri="http://schemas.openxmlformats.org/drawingml/2006/table">
            <a:tbl>
              <a:tblPr firstRow="1" bandRow="1">
                <a:tableStyleId>{5C22544A-7EE6-4342-B048-85BDC9FD1C3A}</a:tableStyleId>
              </a:tblPr>
              <a:tblGrid>
                <a:gridCol w="928873">
                  <a:extLst>
                    <a:ext uri="{9D8B030D-6E8A-4147-A177-3AD203B41FA5}">
                      <a16:colId xmlns:a16="http://schemas.microsoft.com/office/drawing/2014/main" xmlns="" val="3473514227"/>
                    </a:ext>
                  </a:extLst>
                </a:gridCol>
                <a:gridCol w="3767470">
                  <a:extLst>
                    <a:ext uri="{9D8B030D-6E8A-4147-A177-3AD203B41FA5}">
                      <a16:colId xmlns:a16="http://schemas.microsoft.com/office/drawing/2014/main" xmlns="" val="823725079"/>
                    </a:ext>
                  </a:extLst>
                </a:gridCol>
                <a:gridCol w="2360724">
                  <a:extLst>
                    <a:ext uri="{9D8B030D-6E8A-4147-A177-3AD203B41FA5}">
                      <a16:colId xmlns:a16="http://schemas.microsoft.com/office/drawing/2014/main" xmlns="" val="3914931348"/>
                    </a:ext>
                  </a:extLst>
                </a:gridCol>
                <a:gridCol w="2335619">
                  <a:extLst>
                    <a:ext uri="{9D8B030D-6E8A-4147-A177-3AD203B41FA5}">
                      <a16:colId xmlns:a16="http://schemas.microsoft.com/office/drawing/2014/main" xmlns="" val="3936206844"/>
                    </a:ext>
                  </a:extLst>
                </a:gridCol>
              </a:tblGrid>
              <a:tr h="370840">
                <a:tc>
                  <a:txBody>
                    <a:bodyPr/>
                    <a:lstStyle/>
                    <a:p>
                      <a:r>
                        <a:rPr lang="en-US" sz="1600" dirty="0">
                          <a:latin typeface="Arial" panose="020B0604020202020204" pitchFamily="34" charset="0"/>
                          <a:cs typeface="Arial" panose="020B0604020202020204" pitchFamily="34" charset="0"/>
                        </a:rPr>
                        <a:t>GOAL</a:t>
                      </a:r>
                    </a:p>
                  </a:txBody>
                  <a:tcPr>
                    <a:solidFill>
                      <a:srgbClr val="A15B27"/>
                    </a:solidFill>
                  </a:tcPr>
                </a:tc>
                <a:tc>
                  <a:txBody>
                    <a:bodyPr/>
                    <a:lstStyle/>
                    <a:p>
                      <a:r>
                        <a:rPr lang="en-US" sz="1600" dirty="0">
                          <a:latin typeface="Arial" panose="020B0604020202020204" pitchFamily="34" charset="0"/>
                          <a:cs typeface="Arial" panose="020B0604020202020204" pitchFamily="34" charset="0"/>
                        </a:rPr>
                        <a:t>ACHIEVEMENTS 2021/22</a:t>
                      </a:r>
                    </a:p>
                  </a:txBody>
                  <a:tcPr>
                    <a:solidFill>
                      <a:srgbClr val="A15B27"/>
                    </a:solidFill>
                  </a:tcPr>
                </a:tc>
                <a:tc>
                  <a:txBody>
                    <a:bodyPr/>
                    <a:lstStyle/>
                    <a:p>
                      <a:r>
                        <a:rPr lang="en-US" sz="1600" dirty="0">
                          <a:latin typeface="Arial" panose="020B0604020202020204" pitchFamily="34" charset="0"/>
                          <a:cs typeface="Arial" panose="020B0604020202020204" pitchFamily="34" charset="0"/>
                        </a:rPr>
                        <a:t>ANALYSIS</a:t>
                      </a:r>
                    </a:p>
                  </a:txBody>
                  <a:tcPr>
                    <a:solidFill>
                      <a:srgbClr val="A15B27"/>
                    </a:solidFill>
                  </a:tcPr>
                </a:tc>
                <a:tc>
                  <a:txBody>
                    <a:bodyPr/>
                    <a:lstStyle/>
                    <a:p>
                      <a:r>
                        <a:rPr lang="en-US" sz="1600" dirty="0">
                          <a:latin typeface="Arial" panose="020B0604020202020204" pitchFamily="34" charset="0"/>
                          <a:cs typeface="Arial" panose="020B0604020202020204" pitchFamily="34" charset="0"/>
                        </a:rPr>
                        <a:t>RECOMMENDATIONS</a:t>
                      </a:r>
                    </a:p>
                  </a:txBody>
                  <a:tcPr>
                    <a:solidFill>
                      <a:srgbClr val="A15B27"/>
                    </a:solidFill>
                  </a:tcPr>
                </a:tc>
                <a:extLst>
                  <a:ext uri="{0D108BD9-81ED-4DB2-BD59-A6C34878D82A}">
                    <a16:rowId xmlns:a16="http://schemas.microsoft.com/office/drawing/2014/main" xmlns="" val="1777404879"/>
                  </a:ext>
                </a:extLst>
              </a:tr>
              <a:tr h="370840">
                <a:tc>
                  <a:txBody>
                    <a:bodyPr/>
                    <a:lstStyle/>
                    <a:p>
                      <a:r>
                        <a:rPr lang="en-US" sz="1500" dirty="0">
                          <a:latin typeface="Arial" panose="020B0604020202020204" pitchFamily="34" charset="0"/>
                          <a:cs typeface="Arial" panose="020B0604020202020204" pitchFamily="34" charset="0"/>
                        </a:rPr>
                        <a:t>1</a:t>
                      </a:r>
                    </a:p>
                  </a:txBody>
                  <a:tcPr>
                    <a:solidFill>
                      <a:srgbClr val="F2DDBA"/>
                    </a:solidFill>
                  </a:tcPr>
                </a:tc>
                <a:tc>
                  <a:txBody>
                    <a:bodyPr/>
                    <a:lstStyle/>
                    <a:p>
                      <a:r>
                        <a:rPr lang="en-ZA" sz="1500" kern="1200" dirty="0">
                          <a:solidFill>
                            <a:schemeClr val="dk1"/>
                          </a:solidFill>
                          <a:effectLst/>
                          <a:latin typeface="Arial" panose="020B0604020202020204" pitchFamily="34" charset="0"/>
                          <a:ea typeface="+mn-ea"/>
                          <a:cs typeface="Arial" panose="020B0604020202020204" pitchFamily="34" charset="0"/>
                        </a:rPr>
                        <a:t>Department of Social Development also monitored the implementation of the strategy on reintegration and aftercare programmes for recovering users. </a:t>
                      </a:r>
                      <a:endParaRPr lang="en-ZA" sz="1500" dirty="0">
                        <a:latin typeface="Arial" panose="020B0604020202020204" pitchFamily="34" charset="0"/>
                        <a:cs typeface="Arial" panose="020B0604020202020204" pitchFamily="34" charset="0"/>
                      </a:endParaRPr>
                    </a:p>
                  </a:txBody>
                  <a:tcPr>
                    <a:solidFill>
                      <a:srgbClr val="F2DDBA"/>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500" kern="1200" dirty="0">
                          <a:solidFill>
                            <a:schemeClr val="dk1"/>
                          </a:solidFill>
                          <a:effectLst/>
                          <a:latin typeface="Arial" panose="020B0604020202020204" pitchFamily="34" charset="0"/>
                          <a:ea typeface="+mn-ea"/>
                          <a:cs typeface="Arial" panose="020B0604020202020204" pitchFamily="34" charset="0"/>
                        </a:rPr>
                        <a:t>DSD to provide numbers of recovering users that gained access to aftercare and reintegration services after treatment </a:t>
                      </a:r>
                      <a:endParaRPr lang="en-ZA" sz="1500" dirty="0">
                        <a:latin typeface="Arial" panose="020B0604020202020204" pitchFamily="34" charset="0"/>
                        <a:cs typeface="Arial" panose="020B0604020202020204" pitchFamily="34" charset="0"/>
                      </a:endParaRPr>
                    </a:p>
                  </a:txBody>
                  <a:tcPr>
                    <a:solidFill>
                      <a:srgbClr val="F2DDBA"/>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500" kern="1200" dirty="0">
                          <a:solidFill>
                            <a:schemeClr val="dk1"/>
                          </a:solidFill>
                          <a:effectLst/>
                          <a:latin typeface="Arial" panose="020B0604020202020204" pitchFamily="34" charset="0"/>
                          <a:ea typeface="+mn-ea"/>
                          <a:cs typeface="Arial" panose="020B0604020202020204" pitchFamily="34" charset="0"/>
                        </a:rPr>
                        <a:t>Upscale aftercare, skills development, employment and entrepreneurship programmes for the recovering users </a:t>
                      </a:r>
                      <a:endParaRPr lang="en-ZA" sz="1500" dirty="0">
                        <a:latin typeface="Arial" panose="020B0604020202020204" pitchFamily="34" charset="0"/>
                        <a:cs typeface="Arial" panose="020B0604020202020204" pitchFamily="34" charset="0"/>
                      </a:endParaRPr>
                    </a:p>
                  </a:txBody>
                  <a:tcPr>
                    <a:solidFill>
                      <a:srgbClr val="F2DDBA"/>
                    </a:solidFill>
                  </a:tcPr>
                </a:tc>
                <a:extLst>
                  <a:ext uri="{0D108BD9-81ED-4DB2-BD59-A6C34878D82A}">
                    <a16:rowId xmlns:a16="http://schemas.microsoft.com/office/drawing/2014/main" xmlns="" val="1248700131"/>
                  </a:ext>
                </a:extLst>
              </a:tr>
              <a:tr h="370840">
                <a:tc>
                  <a:txBody>
                    <a:bodyPr/>
                    <a:lstStyle/>
                    <a:p>
                      <a:endParaRPr lang="en-US" sz="1500" dirty="0">
                        <a:latin typeface="Arial" panose="020B0604020202020204" pitchFamily="34" charset="0"/>
                        <a:cs typeface="Arial" panose="020B0604020202020204" pitchFamily="34" charset="0"/>
                      </a:endParaRPr>
                    </a:p>
                  </a:txBody>
                  <a:tcPr>
                    <a:solidFill>
                      <a:srgbClr val="F2DDBA"/>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500" kern="1200" dirty="0">
                          <a:solidFill>
                            <a:schemeClr val="dk1"/>
                          </a:solidFill>
                          <a:effectLst/>
                          <a:latin typeface="Arial" panose="020B0604020202020204" pitchFamily="34" charset="0"/>
                          <a:ea typeface="+mn-ea"/>
                          <a:cs typeface="Arial" panose="020B0604020202020204" pitchFamily="34" charset="0"/>
                        </a:rPr>
                        <a:t>Non-governmental organisations were funded to provide outpatient treatment and prevention programmes and were monitored for compliance with service standards. </a:t>
                      </a:r>
                      <a:endParaRPr lang="en-ZA" sz="1500" dirty="0">
                        <a:latin typeface="Arial" panose="020B0604020202020204" pitchFamily="34" charset="0"/>
                        <a:cs typeface="Arial" panose="020B0604020202020204" pitchFamily="34" charset="0"/>
                      </a:endParaRPr>
                    </a:p>
                  </a:txBody>
                  <a:tcPr>
                    <a:solidFill>
                      <a:srgbClr val="F2DDBA"/>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500" kern="1200" dirty="0">
                          <a:solidFill>
                            <a:schemeClr val="dk1"/>
                          </a:solidFill>
                          <a:effectLst/>
                          <a:latin typeface="Arial" panose="020B0604020202020204" pitchFamily="34" charset="0"/>
                          <a:ea typeface="+mn-ea"/>
                          <a:cs typeface="Arial" panose="020B0604020202020204" pitchFamily="34" charset="0"/>
                        </a:rPr>
                        <a:t>Database of these funded organisations is with the Departments of Social Development and Health. </a:t>
                      </a:r>
                      <a:endParaRPr lang="en-ZA" sz="1500" dirty="0">
                        <a:latin typeface="Arial" panose="020B0604020202020204" pitchFamily="34" charset="0"/>
                        <a:cs typeface="Arial" panose="020B0604020202020204" pitchFamily="34" charset="0"/>
                      </a:endParaRPr>
                    </a:p>
                  </a:txBody>
                  <a:tcPr>
                    <a:solidFill>
                      <a:srgbClr val="F2DDBA"/>
                    </a:solidFill>
                  </a:tcPr>
                </a:tc>
                <a:tc>
                  <a:txBody>
                    <a:bodyPr/>
                    <a:lstStyle/>
                    <a:p>
                      <a:pPr marL="285750" indent="-285750">
                        <a:buFont typeface="Arial" panose="020B0604020202020204" pitchFamily="34" charset="0"/>
                        <a:buChar char="•"/>
                      </a:pPr>
                      <a:r>
                        <a:rPr lang="en-US" sz="1500" dirty="0">
                          <a:latin typeface="Arial" panose="020B0604020202020204" pitchFamily="34" charset="0"/>
                          <a:cs typeface="Arial" panose="020B0604020202020204" pitchFamily="34" charset="0"/>
                        </a:rPr>
                        <a:t>Monitoring of unfunded treatment centers needs to be prioritized.</a:t>
                      </a:r>
                    </a:p>
                    <a:p>
                      <a:pPr marL="285750" indent="-285750">
                        <a:buFont typeface="Arial" panose="020B0604020202020204" pitchFamily="34" charset="0"/>
                        <a:buChar char="•"/>
                      </a:pPr>
                      <a:r>
                        <a:rPr lang="en-US" sz="1500" dirty="0">
                          <a:latin typeface="Arial" panose="020B0604020202020204" pitchFamily="34" charset="0"/>
                          <a:cs typeface="Arial" panose="020B0604020202020204" pitchFamily="34" charset="0"/>
                        </a:rPr>
                        <a:t>Operations to monitor need to be in collaboration with security cluster departments </a:t>
                      </a:r>
                    </a:p>
                  </a:txBody>
                  <a:tcPr>
                    <a:solidFill>
                      <a:srgbClr val="F2DDBA"/>
                    </a:solidFill>
                  </a:tcPr>
                </a:tc>
                <a:extLst>
                  <a:ext uri="{0D108BD9-81ED-4DB2-BD59-A6C34878D82A}">
                    <a16:rowId xmlns:a16="http://schemas.microsoft.com/office/drawing/2014/main" xmlns="" val="1645821882"/>
                  </a:ext>
                </a:extLst>
              </a:tr>
            </a:tbl>
          </a:graphicData>
        </a:graphic>
      </p:graphicFrame>
    </p:spTree>
    <p:extLst>
      <p:ext uri="{BB962C8B-B14F-4D97-AF65-F5344CB8AC3E}">
        <p14:creationId xmlns:p14="http://schemas.microsoft.com/office/powerpoint/2010/main" xmlns="" val="15854037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EAD60D-8DF9-4A6E-82DA-76F5162AFB46}"/>
              </a:ext>
            </a:extLst>
          </p:cNvPr>
          <p:cNvSpPr>
            <a:spLocks noGrp="1"/>
          </p:cNvSpPr>
          <p:nvPr>
            <p:ph type="title"/>
          </p:nvPr>
        </p:nvSpPr>
        <p:spPr>
          <a:xfrm>
            <a:off x="495300" y="-503932"/>
            <a:ext cx="8915400" cy="2126555"/>
          </a:xfrm>
        </p:spPr>
        <p:txBody>
          <a:bodyPr>
            <a:normAutofit/>
          </a:bodyPr>
          <a:lstStyle/>
          <a:p>
            <a:r>
              <a:rPr lang="en-US" sz="2400" b="1" dirty="0"/>
              <a:t/>
            </a:r>
            <a:br>
              <a:rPr lang="en-US" sz="2400" b="1" dirty="0"/>
            </a:br>
            <a:r>
              <a:rPr lang="en-ZA" sz="2400" b="1" dirty="0"/>
              <a:t>NDMP 2019-2024 IMPLEMENTATION ANALYSIS </a:t>
            </a:r>
            <a:br>
              <a:rPr lang="en-ZA" sz="2400" b="1" dirty="0"/>
            </a:br>
            <a:endParaRPr lang="en-US" sz="2400" b="1" dirty="0"/>
          </a:p>
        </p:txBody>
      </p:sp>
      <p:pic>
        <p:nvPicPr>
          <p:cNvPr id="4" name="Picture 3" descr="cid:image001.jpg@01CE6DEC.67D4ECC0">
            <a:extLst>
              <a:ext uri="{FF2B5EF4-FFF2-40B4-BE49-F238E27FC236}">
                <a16:creationId xmlns:a16="http://schemas.microsoft.com/office/drawing/2014/main" xmlns="" id="{4BAD28BC-9373-A406-60D0-BA92AAEFB7F7}"/>
              </a:ext>
            </a:extLst>
          </p:cNvPr>
          <p:cNvPicPr/>
          <p:nvPr/>
        </p:nvPicPr>
        <p:blipFill>
          <a:blip r:embed="rId2" r:link="rId3" cstate="print">
            <a:extLst>
              <a:ext uri="{28A0092B-C50C-407E-A947-70E740481C1C}">
                <a14:useLocalDpi xmlns:a14="http://schemas.microsoft.com/office/drawing/2010/main" xmlns="" val="0"/>
              </a:ext>
            </a:extLst>
          </a:blip>
          <a:srcRect/>
          <a:stretch>
            <a:fillRect/>
          </a:stretch>
        </p:blipFill>
        <p:spPr bwMode="auto">
          <a:xfrm>
            <a:off x="3134811" y="5831457"/>
            <a:ext cx="1087315" cy="750498"/>
          </a:xfrm>
          <a:prstGeom prst="rect">
            <a:avLst/>
          </a:prstGeom>
          <a:noFill/>
          <a:ln>
            <a:noFill/>
          </a:ln>
        </p:spPr>
      </p:pic>
      <p:graphicFrame>
        <p:nvGraphicFramePr>
          <p:cNvPr id="5" name="Table 8">
            <a:extLst>
              <a:ext uri="{FF2B5EF4-FFF2-40B4-BE49-F238E27FC236}">
                <a16:creationId xmlns:a16="http://schemas.microsoft.com/office/drawing/2014/main" xmlns="" id="{AA3A24BF-DB1B-C016-B05B-D76AC0DFB6D2}"/>
              </a:ext>
            </a:extLst>
          </p:cNvPr>
          <p:cNvGraphicFramePr>
            <a:graphicFrameLocks noGrp="1"/>
          </p:cNvGraphicFramePr>
          <p:nvPr>
            <p:extLst>
              <p:ext uri="{D42A27DB-BD31-4B8C-83A1-F6EECF244321}">
                <p14:modId xmlns:p14="http://schemas.microsoft.com/office/powerpoint/2010/main" xmlns="" val="3741166457"/>
              </p:ext>
            </p:extLst>
          </p:nvPr>
        </p:nvGraphicFramePr>
        <p:xfrm>
          <a:off x="166281" y="792789"/>
          <a:ext cx="9392686" cy="4074160"/>
        </p:xfrm>
        <a:graphic>
          <a:graphicData uri="http://schemas.openxmlformats.org/drawingml/2006/table">
            <a:tbl>
              <a:tblPr firstRow="1" bandRow="1">
                <a:tableStyleId>{5C22544A-7EE6-4342-B048-85BDC9FD1C3A}</a:tableStyleId>
              </a:tblPr>
              <a:tblGrid>
                <a:gridCol w="780017">
                  <a:extLst>
                    <a:ext uri="{9D8B030D-6E8A-4147-A177-3AD203B41FA5}">
                      <a16:colId xmlns:a16="http://schemas.microsoft.com/office/drawing/2014/main" xmlns="" val="3473514227"/>
                    </a:ext>
                  </a:extLst>
                </a:gridCol>
                <a:gridCol w="3561907">
                  <a:extLst>
                    <a:ext uri="{9D8B030D-6E8A-4147-A177-3AD203B41FA5}">
                      <a16:colId xmlns:a16="http://schemas.microsoft.com/office/drawing/2014/main" xmlns="" val="823725079"/>
                    </a:ext>
                  </a:extLst>
                </a:gridCol>
                <a:gridCol w="2732567">
                  <a:extLst>
                    <a:ext uri="{9D8B030D-6E8A-4147-A177-3AD203B41FA5}">
                      <a16:colId xmlns:a16="http://schemas.microsoft.com/office/drawing/2014/main" xmlns="" val="3914931348"/>
                    </a:ext>
                  </a:extLst>
                </a:gridCol>
                <a:gridCol w="2318195">
                  <a:extLst>
                    <a:ext uri="{9D8B030D-6E8A-4147-A177-3AD203B41FA5}">
                      <a16:colId xmlns:a16="http://schemas.microsoft.com/office/drawing/2014/main" xmlns="" val="3936206844"/>
                    </a:ext>
                  </a:extLst>
                </a:gridCol>
              </a:tblGrid>
              <a:tr h="370840">
                <a:tc>
                  <a:txBody>
                    <a:bodyPr/>
                    <a:lstStyle/>
                    <a:p>
                      <a:r>
                        <a:rPr lang="en-US" sz="1400" dirty="0">
                          <a:latin typeface="Arial" panose="020B0604020202020204" pitchFamily="34" charset="0"/>
                          <a:cs typeface="Arial" panose="020B0604020202020204" pitchFamily="34" charset="0"/>
                        </a:rPr>
                        <a:t>GOAL</a:t>
                      </a:r>
                    </a:p>
                  </a:txBody>
                  <a:tcPr>
                    <a:solidFill>
                      <a:srgbClr val="A15B27"/>
                    </a:solidFill>
                  </a:tcPr>
                </a:tc>
                <a:tc>
                  <a:txBody>
                    <a:bodyPr/>
                    <a:lstStyle/>
                    <a:p>
                      <a:r>
                        <a:rPr lang="en-US" sz="1400" dirty="0">
                          <a:latin typeface="Arial" panose="020B0604020202020204" pitchFamily="34" charset="0"/>
                          <a:cs typeface="Arial" panose="020B0604020202020204" pitchFamily="34" charset="0"/>
                        </a:rPr>
                        <a:t>ACHIEVEMENT 2021/22</a:t>
                      </a:r>
                    </a:p>
                  </a:txBody>
                  <a:tcPr>
                    <a:solidFill>
                      <a:srgbClr val="A15B27"/>
                    </a:solidFill>
                  </a:tcPr>
                </a:tc>
                <a:tc>
                  <a:txBody>
                    <a:bodyPr/>
                    <a:lstStyle/>
                    <a:p>
                      <a:r>
                        <a:rPr lang="en-US" sz="1400" dirty="0">
                          <a:latin typeface="Arial" panose="020B0604020202020204" pitchFamily="34" charset="0"/>
                          <a:cs typeface="Arial" panose="020B0604020202020204" pitchFamily="34" charset="0"/>
                        </a:rPr>
                        <a:t>ANALYSIS</a:t>
                      </a:r>
                    </a:p>
                  </a:txBody>
                  <a:tcPr>
                    <a:solidFill>
                      <a:srgbClr val="A15B27"/>
                    </a:solidFill>
                  </a:tcPr>
                </a:tc>
                <a:tc>
                  <a:txBody>
                    <a:bodyPr/>
                    <a:lstStyle/>
                    <a:p>
                      <a:r>
                        <a:rPr lang="en-US" sz="1400" dirty="0">
                          <a:latin typeface="Arial" panose="020B0604020202020204" pitchFamily="34" charset="0"/>
                          <a:cs typeface="Arial" panose="020B0604020202020204" pitchFamily="34" charset="0"/>
                        </a:rPr>
                        <a:t>RECOMMENDATIONS</a:t>
                      </a:r>
                    </a:p>
                  </a:txBody>
                  <a:tcPr>
                    <a:solidFill>
                      <a:srgbClr val="A15B27"/>
                    </a:solidFill>
                  </a:tcPr>
                </a:tc>
                <a:extLst>
                  <a:ext uri="{0D108BD9-81ED-4DB2-BD59-A6C34878D82A}">
                    <a16:rowId xmlns:a16="http://schemas.microsoft.com/office/drawing/2014/main" xmlns="" val="1777404879"/>
                  </a:ext>
                </a:extLst>
              </a:tr>
              <a:tr h="370840">
                <a:tc>
                  <a:txBody>
                    <a:bodyPr/>
                    <a:lstStyle/>
                    <a:p>
                      <a:r>
                        <a:rPr lang="en-US" sz="1500" dirty="0">
                          <a:latin typeface="Arial" panose="020B0604020202020204" pitchFamily="34" charset="0"/>
                          <a:cs typeface="Arial" panose="020B0604020202020204" pitchFamily="34" charset="0"/>
                        </a:rPr>
                        <a:t>2</a:t>
                      </a:r>
                    </a:p>
                  </a:txBody>
                  <a:tcPr>
                    <a:solidFill>
                      <a:srgbClr val="F2DDBA"/>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500" kern="1200" dirty="0">
                          <a:solidFill>
                            <a:schemeClr val="dk1"/>
                          </a:solidFill>
                          <a:effectLst/>
                          <a:latin typeface="+mn-lt"/>
                          <a:ea typeface="+mn-ea"/>
                          <a:cs typeface="+mn-cs"/>
                        </a:rPr>
                        <a:t>Department of Justice and Constitutional Development published the Cannabis for Private Purpose Bill No. 19 of 2020 in the Government Gazette. </a:t>
                      </a:r>
                      <a:endParaRPr lang="en-ZA" sz="1500" dirty="0"/>
                    </a:p>
                  </a:txBody>
                  <a:tcPr>
                    <a:solidFill>
                      <a:srgbClr val="F2DDBA"/>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500" kern="1200" dirty="0">
                          <a:solidFill>
                            <a:schemeClr val="dk1"/>
                          </a:solidFill>
                          <a:effectLst/>
                          <a:latin typeface="+mn-lt"/>
                          <a:ea typeface="+mn-ea"/>
                          <a:cs typeface="+mn-cs"/>
                        </a:rPr>
                        <a:t>Public hearings were held, and the bill is now before the Portfolio Committee for a clause-by-clause reading. </a:t>
                      </a:r>
                      <a:endParaRPr lang="en-ZA" sz="1500" dirty="0"/>
                    </a:p>
                  </a:txBody>
                  <a:tcPr>
                    <a:solidFill>
                      <a:srgbClr val="F2DDBA"/>
                    </a:solidFill>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500" dirty="0">
                          <a:latin typeface="Arial" panose="020B0604020202020204" pitchFamily="34" charset="0"/>
                          <a:cs typeface="Arial" panose="020B0604020202020204" pitchFamily="34" charset="0"/>
                        </a:rPr>
                        <a:t>None</a:t>
                      </a:r>
                    </a:p>
                  </a:txBody>
                  <a:tcPr>
                    <a:solidFill>
                      <a:srgbClr val="F2DDBA"/>
                    </a:solidFill>
                  </a:tcPr>
                </a:tc>
                <a:extLst>
                  <a:ext uri="{0D108BD9-81ED-4DB2-BD59-A6C34878D82A}">
                    <a16:rowId xmlns:a16="http://schemas.microsoft.com/office/drawing/2014/main" xmlns="" val="1248700131"/>
                  </a:ext>
                </a:extLst>
              </a:tr>
              <a:tr h="370840">
                <a:tc>
                  <a:txBody>
                    <a:bodyPr/>
                    <a:lstStyle/>
                    <a:p>
                      <a:endParaRPr lang="en-US" sz="1500" dirty="0">
                        <a:latin typeface="Arial" panose="020B0604020202020204" pitchFamily="34" charset="0"/>
                        <a:cs typeface="Arial" panose="020B0604020202020204" pitchFamily="34" charset="0"/>
                      </a:endParaRPr>
                    </a:p>
                  </a:txBody>
                  <a:tcPr>
                    <a:solidFill>
                      <a:srgbClr val="F2DDBA"/>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500" kern="1200" dirty="0">
                          <a:solidFill>
                            <a:schemeClr val="dk1"/>
                          </a:solidFill>
                          <a:effectLst/>
                          <a:latin typeface="+mn-lt"/>
                          <a:ea typeface="+mn-ea"/>
                          <a:cs typeface="+mn-cs"/>
                        </a:rPr>
                        <a:t>National Prosecuting Authority (NPA) collaborated with SAPS including the Directorate for Priority Crime Investigations to mitigate the supply of drugs in an effective manner</a:t>
                      </a:r>
                      <a:endParaRPr lang="en-ZA" sz="1500" dirty="0"/>
                    </a:p>
                  </a:txBody>
                  <a:tcPr>
                    <a:solidFill>
                      <a:srgbClr val="F2DDBA"/>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ZA" sz="1500" dirty="0">
                        <a:latin typeface="Arial" panose="020B0604020202020204" pitchFamily="34" charset="0"/>
                        <a:cs typeface="Arial" panose="020B0604020202020204" pitchFamily="34" charset="0"/>
                      </a:endParaRPr>
                    </a:p>
                  </a:txBody>
                  <a:tcPr>
                    <a:solidFill>
                      <a:srgbClr val="F2DDBA"/>
                    </a:solidFill>
                  </a:tcPr>
                </a:tc>
                <a:tc>
                  <a:txBody>
                    <a:bodyPr/>
                    <a:lstStyle/>
                    <a:p>
                      <a:pPr marL="285750" indent="-285750">
                        <a:buFont typeface="Arial" panose="020B0604020202020204" pitchFamily="34" charset="0"/>
                        <a:buChar char="•"/>
                      </a:pPr>
                      <a:r>
                        <a:rPr lang="en-US" sz="1500" dirty="0">
                          <a:latin typeface="Arial" panose="020B0604020202020204" pitchFamily="34" charset="0"/>
                          <a:cs typeface="Arial" panose="020B0604020202020204" pitchFamily="34" charset="0"/>
                        </a:rPr>
                        <a:t>CDA to monitor the effectiveness of these collaborations on supply demand</a:t>
                      </a:r>
                    </a:p>
                  </a:txBody>
                  <a:tcPr>
                    <a:solidFill>
                      <a:srgbClr val="F2DDBA"/>
                    </a:solidFill>
                  </a:tcPr>
                </a:tc>
                <a:extLst>
                  <a:ext uri="{0D108BD9-81ED-4DB2-BD59-A6C34878D82A}">
                    <a16:rowId xmlns:a16="http://schemas.microsoft.com/office/drawing/2014/main" xmlns="" val="1645821882"/>
                  </a:ext>
                </a:extLst>
              </a:tr>
              <a:tr h="370840">
                <a:tc>
                  <a:txBody>
                    <a:bodyPr/>
                    <a:lstStyle/>
                    <a:p>
                      <a:endParaRPr lang="en-US" sz="1500" dirty="0">
                        <a:latin typeface="Arial" panose="020B0604020202020204" pitchFamily="34" charset="0"/>
                        <a:cs typeface="Arial" panose="020B0604020202020204" pitchFamily="34" charset="0"/>
                      </a:endParaRPr>
                    </a:p>
                  </a:txBody>
                  <a:tcPr>
                    <a:solidFill>
                      <a:srgbClr val="F2DDBA"/>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500" kern="1200" dirty="0">
                          <a:solidFill>
                            <a:schemeClr val="dk1"/>
                          </a:solidFill>
                          <a:effectLst/>
                          <a:latin typeface="+mn-lt"/>
                          <a:ea typeface="+mn-ea"/>
                          <a:cs typeface="+mn-cs"/>
                        </a:rPr>
                        <a:t>Enhanced the processing of forensic evidence for drug-related investigations, reduced identified drug syndicates, dealt with organised crime threat, enhanced intelligence and effectiveness of law enforcement</a:t>
                      </a:r>
                      <a:endParaRPr lang="en-ZA" sz="1500" dirty="0"/>
                    </a:p>
                  </a:txBody>
                  <a:tcPr>
                    <a:solidFill>
                      <a:srgbClr val="F2DDBA"/>
                    </a:solidFill>
                  </a:tcPr>
                </a:tc>
                <a:tc>
                  <a:txBody>
                    <a:bodyPr/>
                    <a:lstStyle/>
                    <a:p>
                      <a:endParaRPr lang="en-ZA" sz="1500" dirty="0">
                        <a:effectLst/>
                      </a:endParaRPr>
                    </a:p>
                  </a:txBody>
                  <a:tcPr>
                    <a:solidFill>
                      <a:srgbClr val="F2DDBA"/>
                    </a:solidFill>
                  </a:tcPr>
                </a:tc>
                <a:tc>
                  <a:txBody>
                    <a:bodyPr/>
                    <a:lstStyle/>
                    <a:p>
                      <a:pPr marL="285750" indent="-285750">
                        <a:buFont typeface="Arial" panose="020B0604020202020204" pitchFamily="34" charset="0"/>
                        <a:buChar char="•"/>
                      </a:pPr>
                      <a:r>
                        <a:rPr lang="en-US" sz="1500" dirty="0">
                          <a:latin typeface="Arial" panose="020B0604020202020204" pitchFamily="34" charset="0"/>
                          <a:cs typeface="Arial" panose="020B0604020202020204" pitchFamily="34" charset="0"/>
                        </a:rPr>
                        <a:t>CDA  to monitor this situation </a:t>
                      </a:r>
                    </a:p>
                  </a:txBody>
                  <a:tcPr>
                    <a:solidFill>
                      <a:srgbClr val="F2DDBA"/>
                    </a:solidFill>
                  </a:tcPr>
                </a:tc>
                <a:extLst>
                  <a:ext uri="{0D108BD9-81ED-4DB2-BD59-A6C34878D82A}">
                    <a16:rowId xmlns:a16="http://schemas.microsoft.com/office/drawing/2014/main" xmlns="" val="2409453349"/>
                  </a:ext>
                </a:extLst>
              </a:tr>
            </a:tbl>
          </a:graphicData>
        </a:graphic>
      </p:graphicFrame>
    </p:spTree>
    <p:extLst>
      <p:ext uri="{BB962C8B-B14F-4D97-AF65-F5344CB8AC3E}">
        <p14:creationId xmlns:p14="http://schemas.microsoft.com/office/powerpoint/2010/main" xmlns="" val="32945305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EAD60D-8DF9-4A6E-82DA-76F5162AFB46}"/>
              </a:ext>
            </a:extLst>
          </p:cNvPr>
          <p:cNvSpPr>
            <a:spLocks noGrp="1"/>
          </p:cNvSpPr>
          <p:nvPr>
            <p:ph type="title"/>
          </p:nvPr>
        </p:nvSpPr>
        <p:spPr>
          <a:xfrm>
            <a:off x="495300" y="-503932"/>
            <a:ext cx="8915400" cy="2126555"/>
          </a:xfrm>
        </p:spPr>
        <p:txBody>
          <a:bodyPr>
            <a:normAutofit/>
          </a:bodyPr>
          <a:lstStyle/>
          <a:p>
            <a:r>
              <a:rPr lang="en-US" sz="2400" b="1" dirty="0"/>
              <a:t/>
            </a:r>
            <a:br>
              <a:rPr lang="en-US" sz="2400" b="1" dirty="0"/>
            </a:br>
            <a:r>
              <a:rPr lang="en-ZA" sz="2400" b="1" dirty="0"/>
              <a:t>NDMP 2019-2024 IMPLEMENTATION ANALYSIS </a:t>
            </a:r>
            <a:br>
              <a:rPr lang="en-ZA" sz="2400" b="1" dirty="0"/>
            </a:br>
            <a:endParaRPr lang="en-US" sz="2400" b="1" dirty="0"/>
          </a:p>
        </p:txBody>
      </p:sp>
      <p:pic>
        <p:nvPicPr>
          <p:cNvPr id="4" name="Picture 3" descr="cid:image001.jpg@01CE6DEC.67D4ECC0">
            <a:extLst>
              <a:ext uri="{FF2B5EF4-FFF2-40B4-BE49-F238E27FC236}">
                <a16:creationId xmlns:a16="http://schemas.microsoft.com/office/drawing/2014/main" xmlns="" id="{4BAD28BC-9373-A406-60D0-BA92AAEFB7F7}"/>
              </a:ext>
            </a:extLst>
          </p:cNvPr>
          <p:cNvPicPr/>
          <p:nvPr/>
        </p:nvPicPr>
        <p:blipFill>
          <a:blip r:embed="rId2" r:link="rId3" cstate="print">
            <a:extLst>
              <a:ext uri="{28A0092B-C50C-407E-A947-70E740481C1C}">
                <a14:useLocalDpi xmlns:a14="http://schemas.microsoft.com/office/drawing/2010/main" xmlns="" val="0"/>
              </a:ext>
            </a:extLst>
          </a:blip>
          <a:srcRect/>
          <a:stretch>
            <a:fillRect/>
          </a:stretch>
        </p:blipFill>
        <p:spPr bwMode="auto">
          <a:xfrm>
            <a:off x="3134811" y="5831457"/>
            <a:ext cx="1087315" cy="750498"/>
          </a:xfrm>
          <a:prstGeom prst="rect">
            <a:avLst/>
          </a:prstGeom>
          <a:noFill/>
          <a:ln>
            <a:noFill/>
          </a:ln>
        </p:spPr>
      </p:pic>
      <p:graphicFrame>
        <p:nvGraphicFramePr>
          <p:cNvPr id="5" name="Table 8">
            <a:extLst>
              <a:ext uri="{FF2B5EF4-FFF2-40B4-BE49-F238E27FC236}">
                <a16:creationId xmlns:a16="http://schemas.microsoft.com/office/drawing/2014/main" xmlns="" id="{AA3A24BF-DB1B-C016-B05B-D76AC0DFB6D2}"/>
              </a:ext>
            </a:extLst>
          </p:cNvPr>
          <p:cNvGraphicFramePr>
            <a:graphicFrameLocks noGrp="1"/>
          </p:cNvGraphicFramePr>
          <p:nvPr>
            <p:extLst>
              <p:ext uri="{D42A27DB-BD31-4B8C-83A1-F6EECF244321}">
                <p14:modId xmlns:p14="http://schemas.microsoft.com/office/powerpoint/2010/main" xmlns="" val="1737322503"/>
              </p:ext>
            </p:extLst>
          </p:nvPr>
        </p:nvGraphicFramePr>
        <p:xfrm>
          <a:off x="166281" y="792789"/>
          <a:ext cx="9392686" cy="4912360"/>
        </p:xfrm>
        <a:graphic>
          <a:graphicData uri="http://schemas.openxmlformats.org/drawingml/2006/table">
            <a:tbl>
              <a:tblPr firstRow="1" bandRow="1">
                <a:tableStyleId>{5C22544A-7EE6-4342-B048-85BDC9FD1C3A}</a:tableStyleId>
              </a:tblPr>
              <a:tblGrid>
                <a:gridCol w="928873">
                  <a:extLst>
                    <a:ext uri="{9D8B030D-6E8A-4147-A177-3AD203B41FA5}">
                      <a16:colId xmlns:a16="http://schemas.microsoft.com/office/drawing/2014/main" xmlns="" val="3473514227"/>
                    </a:ext>
                  </a:extLst>
                </a:gridCol>
                <a:gridCol w="3317358">
                  <a:extLst>
                    <a:ext uri="{9D8B030D-6E8A-4147-A177-3AD203B41FA5}">
                      <a16:colId xmlns:a16="http://schemas.microsoft.com/office/drawing/2014/main" xmlns="" val="823725079"/>
                    </a:ext>
                  </a:extLst>
                </a:gridCol>
                <a:gridCol w="2810836">
                  <a:extLst>
                    <a:ext uri="{9D8B030D-6E8A-4147-A177-3AD203B41FA5}">
                      <a16:colId xmlns:a16="http://schemas.microsoft.com/office/drawing/2014/main" xmlns="" val="3914931348"/>
                    </a:ext>
                  </a:extLst>
                </a:gridCol>
                <a:gridCol w="2335619">
                  <a:extLst>
                    <a:ext uri="{9D8B030D-6E8A-4147-A177-3AD203B41FA5}">
                      <a16:colId xmlns:a16="http://schemas.microsoft.com/office/drawing/2014/main" xmlns="" val="3936206844"/>
                    </a:ext>
                  </a:extLst>
                </a:gridCol>
              </a:tblGrid>
              <a:tr h="370840">
                <a:tc>
                  <a:txBody>
                    <a:bodyPr/>
                    <a:lstStyle/>
                    <a:p>
                      <a:r>
                        <a:rPr lang="en-US" sz="1400" dirty="0">
                          <a:latin typeface="Arial" panose="020B0604020202020204" pitchFamily="34" charset="0"/>
                          <a:cs typeface="Arial" panose="020B0604020202020204" pitchFamily="34" charset="0"/>
                        </a:rPr>
                        <a:t>GOAL</a:t>
                      </a:r>
                    </a:p>
                  </a:txBody>
                  <a:tcPr>
                    <a:solidFill>
                      <a:srgbClr val="A15B27"/>
                    </a:solidFill>
                  </a:tcPr>
                </a:tc>
                <a:tc>
                  <a:txBody>
                    <a:bodyPr/>
                    <a:lstStyle/>
                    <a:p>
                      <a:r>
                        <a:rPr lang="en-US" sz="1400" dirty="0">
                          <a:latin typeface="Arial" panose="020B0604020202020204" pitchFamily="34" charset="0"/>
                          <a:cs typeface="Arial" panose="020B0604020202020204" pitchFamily="34" charset="0"/>
                        </a:rPr>
                        <a:t>ACHIEVEMENT 2021/22</a:t>
                      </a:r>
                    </a:p>
                  </a:txBody>
                  <a:tcPr>
                    <a:solidFill>
                      <a:srgbClr val="A15B27"/>
                    </a:solidFill>
                  </a:tcPr>
                </a:tc>
                <a:tc>
                  <a:txBody>
                    <a:bodyPr/>
                    <a:lstStyle/>
                    <a:p>
                      <a:r>
                        <a:rPr lang="en-US" sz="1400" dirty="0">
                          <a:latin typeface="Arial" panose="020B0604020202020204" pitchFamily="34" charset="0"/>
                          <a:cs typeface="Arial" panose="020B0604020202020204" pitchFamily="34" charset="0"/>
                        </a:rPr>
                        <a:t>ANALYSIS</a:t>
                      </a:r>
                    </a:p>
                  </a:txBody>
                  <a:tcPr>
                    <a:solidFill>
                      <a:srgbClr val="A15B27"/>
                    </a:solidFill>
                  </a:tcPr>
                </a:tc>
                <a:tc>
                  <a:txBody>
                    <a:bodyPr/>
                    <a:lstStyle/>
                    <a:p>
                      <a:r>
                        <a:rPr lang="en-US" sz="1400" dirty="0">
                          <a:latin typeface="Arial" panose="020B0604020202020204" pitchFamily="34" charset="0"/>
                          <a:cs typeface="Arial" panose="020B0604020202020204" pitchFamily="34" charset="0"/>
                        </a:rPr>
                        <a:t>RECOMMENDATIONS</a:t>
                      </a:r>
                    </a:p>
                  </a:txBody>
                  <a:tcPr>
                    <a:solidFill>
                      <a:srgbClr val="A15B27"/>
                    </a:solidFill>
                  </a:tcPr>
                </a:tc>
                <a:extLst>
                  <a:ext uri="{0D108BD9-81ED-4DB2-BD59-A6C34878D82A}">
                    <a16:rowId xmlns:a16="http://schemas.microsoft.com/office/drawing/2014/main" xmlns="" val="1777404879"/>
                  </a:ext>
                </a:extLst>
              </a:tr>
              <a:tr h="370840">
                <a:tc>
                  <a:txBody>
                    <a:bodyPr/>
                    <a:lstStyle/>
                    <a:p>
                      <a:r>
                        <a:rPr lang="en-US" sz="1400" dirty="0">
                          <a:latin typeface="Arial" panose="020B0604020202020204" pitchFamily="34" charset="0"/>
                          <a:cs typeface="Arial" panose="020B0604020202020204" pitchFamily="34" charset="0"/>
                        </a:rPr>
                        <a:t>2</a:t>
                      </a:r>
                    </a:p>
                  </a:txBody>
                  <a:tcPr>
                    <a:solidFill>
                      <a:srgbClr val="F2DDBA"/>
                    </a:solidFill>
                  </a:tcPr>
                </a:tc>
                <a:tc>
                  <a:txBody>
                    <a:bodyPr/>
                    <a:lstStyle/>
                    <a:p>
                      <a:r>
                        <a:rPr lang="en-ZA" sz="1400" kern="1200" dirty="0">
                          <a:solidFill>
                            <a:schemeClr val="dk1"/>
                          </a:solidFill>
                          <a:effectLst/>
                          <a:latin typeface="+mn-lt"/>
                          <a:ea typeface="+mn-ea"/>
                          <a:cs typeface="+mn-cs"/>
                        </a:rPr>
                        <a:t>Strengthened partnerships in monitoring chemical companies, receive import notifications on online system, </a:t>
                      </a:r>
                      <a:endParaRPr lang="en-ZA" sz="1400" dirty="0"/>
                    </a:p>
                  </a:txBody>
                  <a:tcPr>
                    <a:solidFill>
                      <a:srgbClr val="F2DDBA"/>
                    </a:solidFill>
                  </a:tcPr>
                </a:tc>
                <a:tc>
                  <a:txBody>
                    <a:bodyPr/>
                    <a:lstStyle/>
                    <a:p>
                      <a:r>
                        <a:rPr lang="en-ZA" sz="1400" kern="1200" dirty="0">
                          <a:solidFill>
                            <a:schemeClr val="dk1"/>
                          </a:solidFill>
                          <a:effectLst/>
                          <a:latin typeface="+mn-lt"/>
                          <a:ea typeface="+mn-ea"/>
                          <a:cs typeface="+mn-cs"/>
                        </a:rPr>
                        <a:t>SAPS achieved 98% of finalising import </a:t>
                      </a:r>
                      <a:endParaRPr lang="en-ZA" sz="1400" dirty="0"/>
                    </a:p>
                    <a:p>
                      <a:r>
                        <a:rPr lang="en-ZA" sz="1400" kern="1200" dirty="0">
                          <a:solidFill>
                            <a:schemeClr val="dk1"/>
                          </a:solidFill>
                          <a:effectLst/>
                          <a:latin typeface="+mn-lt"/>
                          <a:ea typeface="+mn-ea"/>
                          <a:cs typeface="+mn-cs"/>
                        </a:rPr>
                        <a:t>notifications and 93.7% of export notifications </a:t>
                      </a:r>
                      <a:endParaRPr lang="en-ZA" sz="1400" dirty="0"/>
                    </a:p>
                    <a:p>
                      <a:endParaRPr lang="en-ZA" sz="1400" dirty="0">
                        <a:effectLst/>
                      </a:endParaRPr>
                    </a:p>
                  </a:txBody>
                  <a:tcPr>
                    <a:solidFill>
                      <a:srgbClr val="F2DDBA"/>
                    </a:solidFill>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dirty="0">
                          <a:latin typeface="Arial" panose="020B0604020202020204" pitchFamily="34" charset="0"/>
                          <a:cs typeface="Arial" panose="020B0604020202020204" pitchFamily="34" charset="0"/>
                        </a:rPr>
                        <a:t>CDA to measure effectiveness and impact of these partnerships</a:t>
                      </a:r>
                    </a:p>
                  </a:txBody>
                  <a:tcPr>
                    <a:solidFill>
                      <a:srgbClr val="F2DDBA"/>
                    </a:solidFill>
                  </a:tcPr>
                </a:tc>
                <a:extLst>
                  <a:ext uri="{0D108BD9-81ED-4DB2-BD59-A6C34878D82A}">
                    <a16:rowId xmlns:a16="http://schemas.microsoft.com/office/drawing/2014/main" xmlns="" val="1248700131"/>
                  </a:ext>
                </a:extLst>
              </a:tr>
              <a:tr h="370840">
                <a:tc>
                  <a:txBody>
                    <a:bodyPr/>
                    <a:lstStyle/>
                    <a:p>
                      <a:endParaRPr lang="en-US" sz="1400" dirty="0">
                        <a:latin typeface="Arial" panose="020B0604020202020204" pitchFamily="34" charset="0"/>
                        <a:cs typeface="Arial" panose="020B0604020202020204" pitchFamily="34" charset="0"/>
                      </a:endParaRPr>
                    </a:p>
                  </a:txBody>
                  <a:tcPr>
                    <a:solidFill>
                      <a:srgbClr val="F2DDBA"/>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400" kern="1200" dirty="0">
                          <a:solidFill>
                            <a:schemeClr val="dk1"/>
                          </a:solidFill>
                          <a:effectLst/>
                          <a:latin typeface="+mn-lt"/>
                          <a:ea typeface="+mn-ea"/>
                          <a:cs typeface="+mn-cs"/>
                        </a:rPr>
                        <a:t>Addressed the illegal trade of liquor and other drugs</a:t>
                      </a:r>
                      <a:endParaRPr lang="en-ZA" sz="1400"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ZA" sz="1400" dirty="0"/>
                    </a:p>
                  </a:txBody>
                  <a:tcPr>
                    <a:solidFill>
                      <a:srgbClr val="F2DDBA"/>
                    </a:solidFill>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kern="1200" dirty="0">
                          <a:solidFill>
                            <a:schemeClr val="dk1"/>
                          </a:solidFill>
                          <a:effectLst/>
                          <a:latin typeface="+mn-lt"/>
                          <a:ea typeface="+mn-ea"/>
                          <a:cs typeface="+mn-cs"/>
                        </a:rPr>
                        <a:t>Conducted liquor operations </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kern="1200" dirty="0">
                          <a:solidFill>
                            <a:schemeClr val="dk1"/>
                          </a:solidFill>
                          <a:effectLst/>
                          <a:latin typeface="+mn-lt"/>
                          <a:ea typeface="+mn-ea"/>
                          <a:cs typeface="+mn-cs"/>
                        </a:rPr>
                        <a:t>Undertook border-post policing actions </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kern="1200" dirty="0">
                          <a:solidFill>
                            <a:schemeClr val="dk1"/>
                          </a:solidFill>
                          <a:effectLst/>
                          <a:latin typeface="+mn-lt"/>
                          <a:ea typeface="+mn-ea"/>
                          <a:cs typeface="+mn-cs"/>
                        </a:rPr>
                        <a:t>movement </a:t>
                      </a:r>
                      <a:endParaRPr lang="en-ZA" sz="1400" dirty="0">
                        <a:effectLst/>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kern="1200" dirty="0">
                          <a:solidFill>
                            <a:schemeClr val="dk1"/>
                          </a:solidFill>
                          <a:effectLst/>
                          <a:latin typeface="+mn-lt"/>
                          <a:ea typeface="+mn-ea"/>
                          <a:cs typeface="+mn-cs"/>
                        </a:rPr>
                        <a:t>Used enhanced movement and movement- controlled systems on  persons and  vehicles. </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kern="1200" dirty="0">
                          <a:solidFill>
                            <a:schemeClr val="dk1"/>
                          </a:solidFill>
                          <a:effectLst/>
                          <a:latin typeface="+mn-lt"/>
                          <a:ea typeface="+mn-ea"/>
                          <a:cs typeface="+mn-cs"/>
                        </a:rPr>
                        <a:t>Undertook actions targeted at drug trafficking in land ports, seaports and airports </a:t>
                      </a:r>
                      <a:endParaRPr lang="en-ZA" sz="1400" dirty="0">
                        <a:effectLst/>
                      </a:endParaRPr>
                    </a:p>
                  </a:txBody>
                  <a:tcPr>
                    <a:solidFill>
                      <a:srgbClr val="F2DDBA"/>
                    </a:solidFill>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kern="1200" dirty="0">
                          <a:solidFill>
                            <a:schemeClr val="dk1"/>
                          </a:solidFill>
                          <a:effectLst/>
                          <a:latin typeface="+mn-lt"/>
                          <a:ea typeface="+mn-ea"/>
                          <a:cs typeface="+mn-cs"/>
                        </a:rPr>
                        <a:t>CDA to measure the effectiveness and impact of these operations </a:t>
                      </a:r>
                      <a:endParaRPr lang="en-ZA" sz="1400" dirty="0">
                        <a:effectLst/>
                      </a:endParaRPr>
                    </a:p>
                    <a:p>
                      <a:pPr marL="285750" indent="-2857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txBody>
                  <a:tcPr>
                    <a:solidFill>
                      <a:srgbClr val="F2DDBA"/>
                    </a:solidFill>
                  </a:tcPr>
                </a:tc>
                <a:extLst>
                  <a:ext uri="{0D108BD9-81ED-4DB2-BD59-A6C34878D82A}">
                    <a16:rowId xmlns:a16="http://schemas.microsoft.com/office/drawing/2014/main" xmlns="" val="1645821882"/>
                  </a:ext>
                </a:extLst>
              </a:tr>
              <a:tr h="370840">
                <a:tc>
                  <a:txBody>
                    <a:bodyPr/>
                    <a:lstStyle/>
                    <a:p>
                      <a:endParaRPr lang="en-US" sz="1400" dirty="0">
                        <a:latin typeface="Arial" panose="020B0604020202020204" pitchFamily="34" charset="0"/>
                        <a:cs typeface="Arial" panose="020B0604020202020204" pitchFamily="34" charset="0"/>
                      </a:endParaRPr>
                    </a:p>
                  </a:txBody>
                  <a:tcPr>
                    <a:solidFill>
                      <a:srgbClr val="F2DDBA"/>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400" kern="1200" dirty="0">
                          <a:solidFill>
                            <a:schemeClr val="dk1"/>
                          </a:solidFill>
                          <a:effectLst/>
                          <a:latin typeface="+mn-lt"/>
                          <a:ea typeface="+mn-ea"/>
                          <a:cs typeface="+mn-cs"/>
                        </a:rPr>
                        <a:t>To mitigate the supply of drugs and liquor, the South African Revenue (SARS) undertook 913 risk analysis and narcotics seizures at airports worth R409-million and 898 at 16 airports worth R31.4-million. </a:t>
                      </a:r>
                      <a:endParaRPr lang="en-ZA" sz="1400" dirty="0"/>
                    </a:p>
                  </a:txBody>
                  <a:tcPr>
                    <a:solidFill>
                      <a:srgbClr val="F2DDBA"/>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ZA" sz="1400" dirty="0">
                        <a:effectLst/>
                      </a:endParaRPr>
                    </a:p>
                  </a:txBody>
                  <a:tcPr>
                    <a:solidFill>
                      <a:srgbClr val="F2DDBA"/>
                    </a:solidFill>
                  </a:tcPr>
                </a:tc>
                <a:tc>
                  <a:txBody>
                    <a:bodyPr/>
                    <a:lstStyle/>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CDA  to undertake oversight visits at airports to monitor this work</a:t>
                      </a:r>
                    </a:p>
                  </a:txBody>
                  <a:tcPr>
                    <a:solidFill>
                      <a:srgbClr val="F2DDBA"/>
                    </a:solidFill>
                  </a:tcPr>
                </a:tc>
                <a:extLst>
                  <a:ext uri="{0D108BD9-81ED-4DB2-BD59-A6C34878D82A}">
                    <a16:rowId xmlns:a16="http://schemas.microsoft.com/office/drawing/2014/main" xmlns="" val="2409453349"/>
                  </a:ext>
                </a:extLst>
              </a:tr>
            </a:tbl>
          </a:graphicData>
        </a:graphic>
      </p:graphicFrame>
    </p:spTree>
    <p:extLst>
      <p:ext uri="{BB962C8B-B14F-4D97-AF65-F5344CB8AC3E}">
        <p14:creationId xmlns:p14="http://schemas.microsoft.com/office/powerpoint/2010/main" xmlns="" val="38444757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EAD60D-8DF9-4A6E-82DA-76F5162AFB46}"/>
              </a:ext>
            </a:extLst>
          </p:cNvPr>
          <p:cNvSpPr>
            <a:spLocks noGrp="1"/>
          </p:cNvSpPr>
          <p:nvPr>
            <p:ph type="title"/>
          </p:nvPr>
        </p:nvSpPr>
        <p:spPr>
          <a:xfrm>
            <a:off x="495300" y="-503932"/>
            <a:ext cx="8915400" cy="2126555"/>
          </a:xfrm>
        </p:spPr>
        <p:txBody>
          <a:bodyPr>
            <a:normAutofit/>
          </a:bodyPr>
          <a:lstStyle/>
          <a:p>
            <a:r>
              <a:rPr lang="en-US" sz="2400" b="1" dirty="0"/>
              <a:t/>
            </a:r>
            <a:br>
              <a:rPr lang="en-US" sz="2400" b="1" dirty="0"/>
            </a:br>
            <a:r>
              <a:rPr lang="en-ZA" sz="2400" b="1" dirty="0"/>
              <a:t>NDMP 2019-2024 IMPLEMENTATION ANALYSIS </a:t>
            </a:r>
            <a:br>
              <a:rPr lang="en-ZA" sz="2400" b="1" dirty="0"/>
            </a:br>
            <a:endParaRPr lang="en-US" sz="2400" b="1" dirty="0"/>
          </a:p>
        </p:txBody>
      </p:sp>
      <p:pic>
        <p:nvPicPr>
          <p:cNvPr id="4" name="Picture 3" descr="cid:image001.jpg@01CE6DEC.67D4ECC0">
            <a:extLst>
              <a:ext uri="{FF2B5EF4-FFF2-40B4-BE49-F238E27FC236}">
                <a16:creationId xmlns:a16="http://schemas.microsoft.com/office/drawing/2014/main" xmlns="" id="{4BAD28BC-9373-A406-60D0-BA92AAEFB7F7}"/>
              </a:ext>
            </a:extLst>
          </p:cNvPr>
          <p:cNvPicPr/>
          <p:nvPr/>
        </p:nvPicPr>
        <p:blipFill>
          <a:blip r:embed="rId2" r:link="rId3" cstate="print">
            <a:extLst>
              <a:ext uri="{28A0092B-C50C-407E-A947-70E740481C1C}">
                <a14:useLocalDpi xmlns:a14="http://schemas.microsoft.com/office/drawing/2010/main" xmlns="" val="0"/>
              </a:ext>
            </a:extLst>
          </a:blip>
          <a:srcRect/>
          <a:stretch>
            <a:fillRect/>
          </a:stretch>
        </p:blipFill>
        <p:spPr bwMode="auto">
          <a:xfrm>
            <a:off x="3134811" y="5831457"/>
            <a:ext cx="1087315" cy="750498"/>
          </a:xfrm>
          <a:prstGeom prst="rect">
            <a:avLst/>
          </a:prstGeom>
          <a:noFill/>
          <a:ln>
            <a:noFill/>
          </a:ln>
        </p:spPr>
      </p:pic>
      <p:graphicFrame>
        <p:nvGraphicFramePr>
          <p:cNvPr id="5" name="Table 8">
            <a:extLst>
              <a:ext uri="{FF2B5EF4-FFF2-40B4-BE49-F238E27FC236}">
                <a16:creationId xmlns:a16="http://schemas.microsoft.com/office/drawing/2014/main" xmlns="" id="{AA3A24BF-DB1B-C016-B05B-D76AC0DFB6D2}"/>
              </a:ext>
            </a:extLst>
          </p:cNvPr>
          <p:cNvGraphicFramePr>
            <a:graphicFrameLocks noGrp="1"/>
          </p:cNvGraphicFramePr>
          <p:nvPr>
            <p:extLst>
              <p:ext uri="{D42A27DB-BD31-4B8C-83A1-F6EECF244321}">
                <p14:modId xmlns:p14="http://schemas.microsoft.com/office/powerpoint/2010/main" xmlns="" val="2536988666"/>
              </p:ext>
            </p:extLst>
          </p:nvPr>
        </p:nvGraphicFramePr>
        <p:xfrm>
          <a:off x="166281" y="792789"/>
          <a:ext cx="9392686" cy="4521200"/>
        </p:xfrm>
        <a:graphic>
          <a:graphicData uri="http://schemas.openxmlformats.org/drawingml/2006/table">
            <a:tbl>
              <a:tblPr firstRow="1" bandRow="1">
                <a:tableStyleId>{5C22544A-7EE6-4342-B048-85BDC9FD1C3A}</a:tableStyleId>
              </a:tblPr>
              <a:tblGrid>
                <a:gridCol w="928873">
                  <a:extLst>
                    <a:ext uri="{9D8B030D-6E8A-4147-A177-3AD203B41FA5}">
                      <a16:colId xmlns:a16="http://schemas.microsoft.com/office/drawing/2014/main" xmlns="" val="3473514227"/>
                    </a:ext>
                  </a:extLst>
                </a:gridCol>
                <a:gridCol w="3317358">
                  <a:extLst>
                    <a:ext uri="{9D8B030D-6E8A-4147-A177-3AD203B41FA5}">
                      <a16:colId xmlns:a16="http://schemas.microsoft.com/office/drawing/2014/main" xmlns="" val="823725079"/>
                    </a:ext>
                  </a:extLst>
                </a:gridCol>
                <a:gridCol w="2810836">
                  <a:extLst>
                    <a:ext uri="{9D8B030D-6E8A-4147-A177-3AD203B41FA5}">
                      <a16:colId xmlns:a16="http://schemas.microsoft.com/office/drawing/2014/main" xmlns="" val="3914931348"/>
                    </a:ext>
                  </a:extLst>
                </a:gridCol>
                <a:gridCol w="2335619">
                  <a:extLst>
                    <a:ext uri="{9D8B030D-6E8A-4147-A177-3AD203B41FA5}">
                      <a16:colId xmlns:a16="http://schemas.microsoft.com/office/drawing/2014/main" xmlns="" val="3936206844"/>
                    </a:ext>
                  </a:extLst>
                </a:gridCol>
              </a:tblGrid>
              <a:tr h="370840">
                <a:tc>
                  <a:txBody>
                    <a:bodyPr/>
                    <a:lstStyle/>
                    <a:p>
                      <a:r>
                        <a:rPr lang="en-US" sz="1400" dirty="0">
                          <a:latin typeface="Arial" panose="020B0604020202020204" pitchFamily="34" charset="0"/>
                          <a:cs typeface="Arial" panose="020B0604020202020204" pitchFamily="34" charset="0"/>
                        </a:rPr>
                        <a:t>GOAL</a:t>
                      </a:r>
                    </a:p>
                  </a:txBody>
                  <a:tcPr>
                    <a:solidFill>
                      <a:srgbClr val="A15B27"/>
                    </a:solidFill>
                  </a:tcPr>
                </a:tc>
                <a:tc>
                  <a:txBody>
                    <a:bodyPr/>
                    <a:lstStyle/>
                    <a:p>
                      <a:r>
                        <a:rPr lang="en-US" sz="1400" dirty="0">
                          <a:latin typeface="Arial" panose="020B0604020202020204" pitchFamily="34" charset="0"/>
                          <a:cs typeface="Arial" panose="020B0604020202020204" pitchFamily="34" charset="0"/>
                        </a:rPr>
                        <a:t>ACHIEVEMENT 2021/22</a:t>
                      </a:r>
                    </a:p>
                  </a:txBody>
                  <a:tcPr>
                    <a:solidFill>
                      <a:srgbClr val="A15B27"/>
                    </a:solidFill>
                  </a:tcPr>
                </a:tc>
                <a:tc>
                  <a:txBody>
                    <a:bodyPr/>
                    <a:lstStyle/>
                    <a:p>
                      <a:r>
                        <a:rPr lang="en-US" sz="1400" dirty="0">
                          <a:latin typeface="Arial" panose="020B0604020202020204" pitchFamily="34" charset="0"/>
                          <a:cs typeface="Arial" panose="020B0604020202020204" pitchFamily="34" charset="0"/>
                        </a:rPr>
                        <a:t>ANALYSIS</a:t>
                      </a:r>
                    </a:p>
                  </a:txBody>
                  <a:tcPr>
                    <a:solidFill>
                      <a:srgbClr val="A15B27"/>
                    </a:solidFill>
                  </a:tcPr>
                </a:tc>
                <a:tc>
                  <a:txBody>
                    <a:bodyPr/>
                    <a:lstStyle/>
                    <a:p>
                      <a:r>
                        <a:rPr lang="en-US" sz="1400" dirty="0">
                          <a:latin typeface="Arial" panose="020B0604020202020204" pitchFamily="34" charset="0"/>
                          <a:cs typeface="Arial" panose="020B0604020202020204" pitchFamily="34" charset="0"/>
                        </a:rPr>
                        <a:t>RECOMMENDATIONS</a:t>
                      </a:r>
                    </a:p>
                  </a:txBody>
                  <a:tcPr>
                    <a:solidFill>
                      <a:srgbClr val="A15B27"/>
                    </a:solidFill>
                  </a:tcPr>
                </a:tc>
                <a:extLst>
                  <a:ext uri="{0D108BD9-81ED-4DB2-BD59-A6C34878D82A}">
                    <a16:rowId xmlns:a16="http://schemas.microsoft.com/office/drawing/2014/main" xmlns="" val="1777404879"/>
                  </a:ext>
                </a:extLst>
              </a:tr>
              <a:tr h="370840">
                <a:tc>
                  <a:txBody>
                    <a:bodyPr/>
                    <a:lstStyle/>
                    <a:p>
                      <a:r>
                        <a:rPr lang="en-US" sz="1400" dirty="0">
                          <a:latin typeface="Arial" panose="020B0604020202020204" pitchFamily="34" charset="0"/>
                          <a:cs typeface="Arial" panose="020B0604020202020204" pitchFamily="34" charset="0"/>
                        </a:rPr>
                        <a:t>3</a:t>
                      </a:r>
                    </a:p>
                  </a:txBody>
                  <a:tcPr>
                    <a:solidFill>
                      <a:srgbClr val="F2DDBA"/>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400" kern="1200" dirty="0">
                          <a:solidFill>
                            <a:schemeClr val="dk1"/>
                          </a:solidFill>
                          <a:effectLst/>
                          <a:latin typeface="+mn-lt"/>
                          <a:ea typeface="+mn-ea"/>
                          <a:cs typeface="+mn-cs"/>
                        </a:rPr>
                        <a:t>Department of Health and SAHPRA implemented the controlled licensing and permit processes </a:t>
                      </a:r>
                      <a:endParaRPr lang="en-ZA" sz="1400" dirty="0"/>
                    </a:p>
                  </a:txBody>
                  <a:tcPr>
                    <a:solidFill>
                      <a:srgbClr val="F2DDBA"/>
                    </a:solidFill>
                  </a:tcPr>
                </a:tc>
                <a:tc>
                  <a:txBody>
                    <a:bodyPr/>
                    <a:lstStyle/>
                    <a:p>
                      <a:endParaRPr lang="en-ZA" sz="1400" dirty="0">
                        <a:effectLst/>
                      </a:endParaRPr>
                    </a:p>
                  </a:txBody>
                  <a:tcPr>
                    <a:solidFill>
                      <a:srgbClr val="F2DDBA"/>
                    </a:solidFill>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dirty="0">
                          <a:latin typeface="Arial" panose="020B0604020202020204" pitchFamily="34" charset="0"/>
                          <a:cs typeface="Arial" panose="020B0604020202020204" pitchFamily="34" charset="0"/>
                        </a:rPr>
                        <a:t>CDA to monitor this work</a:t>
                      </a:r>
                    </a:p>
                  </a:txBody>
                  <a:tcPr>
                    <a:solidFill>
                      <a:srgbClr val="F2DDBA"/>
                    </a:solidFill>
                  </a:tcPr>
                </a:tc>
                <a:extLst>
                  <a:ext uri="{0D108BD9-81ED-4DB2-BD59-A6C34878D82A}">
                    <a16:rowId xmlns:a16="http://schemas.microsoft.com/office/drawing/2014/main" xmlns="" val="1248700131"/>
                  </a:ext>
                </a:extLst>
              </a:tr>
              <a:tr h="370840">
                <a:tc>
                  <a:txBody>
                    <a:bodyPr/>
                    <a:lstStyle/>
                    <a:p>
                      <a:r>
                        <a:rPr lang="en-US" sz="1400" dirty="0">
                          <a:latin typeface="Arial" panose="020B0604020202020204" pitchFamily="34" charset="0"/>
                          <a:cs typeface="Arial" panose="020B0604020202020204" pitchFamily="34" charset="0"/>
                        </a:rPr>
                        <a:t>4</a:t>
                      </a:r>
                    </a:p>
                  </a:txBody>
                  <a:tcPr>
                    <a:solidFill>
                      <a:srgbClr val="F2DDBA"/>
                    </a:solidFill>
                  </a:tcPr>
                </a:tc>
                <a:tc>
                  <a:txBody>
                    <a:bodyPr/>
                    <a:lstStyle/>
                    <a:p>
                      <a:r>
                        <a:rPr lang="en-ZA" sz="1400" kern="1200" dirty="0">
                          <a:solidFill>
                            <a:schemeClr val="dk1"/>
                          </a:solidFill>
                          <a:effectLst/>
                          <a:latin typeface="+mn-lt"/>
                          <a:ea typeface="+mn-ea"/>
                          <a:cs typeface="+mn-cs"/>
                        </a:rPr>
                        <a:t>Detected seven cases were new </a:t>
                      </a:r>
                      <a:endParaRPr lang="en-ZA" sz="1400" dirty="0"/>
                    </a:p>
                    <a:p>
                      <a:r>
                        <a:rPr lang="en-ZA" sz="1400" kern="1200" dirty="0">
                          <a:solidFill>
                            <a:schemeClr val="dk1"/>
                          </a:solidFill>
                          <a:effectLst/>
                          <a:latin typeface="+mn-lt"/>
                          <a:ea typeface="+mn-ea"/>
                          <a:cs typeface="+mn-cs"/>
                        </a:rPr>
                        <a:t>psychotropic/psychoactive substances identified </a:t>
                      </a:r>
                      <a:endParaRPr lang="en-ZA" sz="1400" dirty="0"/>
                    </a:p>
                    <a:p>
                      <a:r>
                        <a:rPr lang="en-ZA" sz="1400" kern="1200" dirty="0">
                          <a:solidFill>
                            <a:schemeClr val="dk1"/>
                          </a:solidFill>
                          <a:effectLst/>
                          <a:latin typeface="+mn-lt"/>
                          <a:ea typeface="+mn-ea"/>
                          <a:cs typeface="+mn-cs"/>
                        </a:rPr>
                        <a:t>and detected.</a:t>
                      </a:r>
                      <a:endParaRPr lang="en-ZA" sz="1400" dirty="0"/>
                    </a:p>
                  </a:txBody>
                  <a:tcPr>
                    <a:solidFill>
                      <a:srgbClr val="F2DDBA"/>
                    </a:solidFill>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1400" dirty="0">
                        <a:effectLst/>
                      </a:endParaRPr>
                    </a:p>
                  </a:txBody>
                  <a:tcPr>
                    <a:solidFill>
                      <a:srgbClr val="F2DDBA"/>
                    </a:solidFill>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kern="1200" dirty="0">
                          <a:solidFill>
                            <a:schemeClr val="dk1"/>
                          </a:solidFill>
                          <a:effectLst/>
                          <a:latin typeface="+mn-lt"/>
                          <a:ea typeface="+mn-ea"/>
                          <a:cs typeface="+mn-cs"/>
                        </a:rPr>
                        <a:t>CDA needs to encourage all other provinces to carry out activities under this goal and report back. </a:t>
                      </a:r>
                      <a:endParaRPr lang="en-ZA" sz="1400" dirty="0"/>
                    </a:p>
                    <a:p>
                      <a:pPr marL="285750" indent="-2857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txBody>
                  <a:tcPr>
                    <a:solidFill>
                      <a:srgbClr val="F2DDBA"/>
                    </a:solidFill>
                  </a:tcPr>
                </a:tc>
                <a:extLst>
                  <a:ext uri="{0D108BD9-81ED-4DB2-BD59-A6C34878D82A}">
                    <a16:rowId xmlns:a16="http://schemas.microsoft.com/office/drawing/2014/main" xmlns="" val="1645821882"/>
                  </a:ext>
                </a:extLst>
              </a:tr>
              <a:tr h="370840">
                <a:tc>
                  <a:txBody>
                    <a:bodyPr/>
                    <a:lstStyle/>
                    <a:p>
                      <a:endParaRPr lang="en-US" sz="1400" dirty="0">
                        <a:latin typeface="Arial" panose="020B0604020202020204" pitchFamily="34" charset="0"/>
                        <a:cs typeface="Arial" panose="020B0604020202020204" pitchFamily="34" charset="0"/>
                      </a:endParaRPr>
                    </a:p>
                  </a:txBody>
                  <a:tcPr>
                    <a:solidFill>
                      <a:srgbClr val="F2DDBA"/>
                    </a:solidFill>
                  </a:tcPr>
                </a:tc>
                <a:tc>
                  <a:txBody>
                    <a:bodyPr/>
                    <a:lstStyle/>
                    <a:p>
                      <a:r>
                        <a:rPr lang="en-ZA" sz="1400" kern="1200" dirty="0">
                          <a:solidFill>
                            <a:schemeClr val="dk1"/>
                          </a:solidFill>
                          <a:effectLst/>
                          <a:latin typeface="+mn-lt"/>
                          <a:ea typeface="+mn-ea"/>
                          <a:cs typeface="+mn-cs"/>
                        </a:rPr>
                        <a:t>Monitored the trends in the composition, </a:t>
                      </a:r>
                      <a:endParaRPr lang="en-ZA" sz="1400" dirty="0"/>
                    </a:p>
                    <a:p>
                      <a:r>
                        <a:rPr lang="en-ZA" sz="1400" kern="1200" dirty="0">
                          <a:solidFill>
                            <a:schemeClr val="dk1"/>
                          </a:solidFill>
                          <a:effectLst/>
                          <a:latin typeface="+mn-lt"/>
                          <a:ea typeface="+mn-ea"/>
                          <a:cs typeface="+mn-cs"/>
                        </a:rPr>
                        <a:t>production, distribution of NPS, amphetamine type stimulants (ATS) and other chemicals used for illicit drugs and arrested 274 drug dealers. </a:t>
                      </a:r>
                      <a:endParaRPr lang="en-ZA" sz="1400" dirty="0"/>
                    </a:p>
                  </a:txBody>
                  <a:tcPr>
                    <a:solidFill>
                      <a:srgbClr val="F2DDBA"/>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ZA" sz="1400" dirty="0">
                        <a:effectLst/>
                      </a:endParaRPr>
                    </a:p>
                  </a:txBody>
                  <a:tcPr>
                    <a:solidFill>
                      <a:srgbClr val="F2DDBA"/>
                    </a:solidFill>
                  </a:tcPr>
                </a:tc>
                <a:tc>
                  <a:txBody>
                    <a:bodyPr/>
                    <a:lstStyle/>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CDA to monitor trends of NPS</a:t>
                      </a:r>
                    </a:p>
                  </a:txBody>
                  <a:tcPr>
                    <a:solidFill>
                      <a:srgbClr val="F2DDBA"/>
                    </a:solidFill>
                  </a:tcPr>
                </a:tc>
                <a:extLst>
                  <a:ext uri="{0D108BD9-81ED-4DB2-BD59-A6C34878D82A}">
                    <a16:rowId xmlns:a16="http://schemas.microsoft.com/office/drawing/2014/main" xmlns="" val="2409453349"/>
                  </a:ext>
                </a:extLst>
              </a:tr>
              <a:tr h="370840">
                <a:tc>
                  <a:txBody>
                    <a:bodyPr/>
                    <a:lstStyle/>
                    <a:p>
                      <a:endParaRPr lang="en-US" sz="1400" dirty="0">
                        <a:latin typeface="Arial" panose="020B0604020202020204" pitchFamily="34" charset="0"/>
                        <a:cs typeface="Arial" panose="020B0604020202020204" pitchFamily="34" charset="0"/>
                      </a:endParaRPr>
                    </a:p>
                  </a:txBody>
                  <a:tcPr>
                    <a:solidFill>
                      <a:srgbClr val="F2DDBA"/>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400" kern="1200" dirty="0">
                          <a:solidFill>
                            <a:schemeClr val="dk1"/>
                          </a:solidFill>
                          <a:effectLst/>
                          <a:latin typeface="+mn-lt"/>
                          <a:ea typeface="+mn-ea"/>
                          <a:cs typeface="+mn-cs"/>
                        </a:rPr>
                        <a:t>Trained government officials in NPS in KZN</a:t>
                      </a:r>
                      <a:endParaRPr lang="en-ZA" sz="1400" dirty="0"/>
                    </a:p>
                  </a:txBody>
                  <a:tcPr>
                    <a:solidFill>
                      <a:srgbClr val="F2DDBA"/>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ZA" sz="1400" dirty="0">
                        <a:effectLst/>
                      </a:endParaRPr>
                    </a:p>
                  </a:txBody>
                  <a:tcPr>
                    <a:solidFill>
                      <a:srgbClr val="F2DDBA"/>
                    </a:solidFill>
                  </a:tcPr>
                </a:tc>
                <a:tc>
                  <a:txBody>
                    <a:bodyPr/>
                    <a:lstStyle/>
                    <a:p>
                      <a:pPr marL="285750" indent="-2857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txBody>
                  <a:tcPr>
                    <a:solidFill>
                      <a:srgbClr val="F2DDBA"/>
                    </a:solidFill>
                  </a:tcPr>
                </a:tc>
                <a:extLst>
                  <a:ext uri="{0D108BD9-81ED-4DB2-BD59-A6C34878D82A}">
                    <a16:rowId xmlns:a16="http://schemas.microsoft.com/office/drawing/2014/main" xmlns="" val="2660162712"/>
                  </a:ext>
                </a:extLst>
              </a:tr>
              <a:tr h="370840">
                <a:tc>
                  <a:txBody>
                    <a:bodyPr/>
                    <a:lstStyle/>
                    <a:p>
                      <a:endParaRPr lang="en-US" sz="1400" dirty="0">
                        <a:latin typeface="Arial" panose="020B0604020202020204" pitchFamily="34" charset="0"/>
                        <a:cs typeface="Arial" panose="020B0604020202020204" pitchFamily="34" charset="0"/>
                      </a:endParaRPr>
                    </a:p>
                  </a:txBody>
                  <a:tcPr>
                    <a:solidFill>
                      <a:srgbClr val="F2DDBA"/>
                    </a:solidFill>
                  </a:tcPr>
                </a:tc>
                <a:tc>
                  <a:txBody>
                    <a:bodyPr/>
                    <a:lstStyle/>
                    <a:p>
                      <a:r>
                        <a:rPr lang="en-ZA" sz="1400" dirty="0"/>
                        <a:t>Dagga, cocaine, crystal meth, heroine, </a:t>
                      </a:r>
                      <a:r>
                        <a:rPr lang="en-ZA" sz="1400" dirty="0" err="1"/>
                        <a:t>nyaope</a:t>
                      </a:r>
                      <a:r>
                        <a:rPr lang="en-ZA" sz="1400" dirty="0"/>
                        <a:t> and other chemicals were confiscated in Gauteng and Mpumalanga</a:t>
                      </a:r>
                    </a:p>
                  </a:txBody>
                  <a:tcPr>
                    <a:solidFill>
                      <a:srgbClr val="F2DDBA"/>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ZA" sz="1400" dirty="0">
                        <a:effectLst/>
                      </a:endParaRPr>
                    </a:p>
                  </a:txBody>
                  <a:tcPr>
                    <a:solidFill>
                      <a:srgbClr val="F2DDBA"/>
                    </a:solidFill>
                  </a:tcPr>
                </a:tc>
                <a:tc>
                  <a:txBody>
                    <a:bodyPr/>
                    <a:lstStyle/>
                    <a:p>
                      <a:pPr marL="285750" indent="-2857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txBody>
                  <a:tcPr>
                    <a:solidFill>
                      <a:srgbClr val="F2DDBA"/>
                    </a:solidFill>
                  </a:tcPr>
                </a:tc>
                <a:extLst>
                  <a:ext uri="{0D108BD9-81ED-4DB2-BD59-A6C34878D82A}">
                    <a16:rowId xmlns:a16="http://schemas.microsoft.com/office/drawing/2014/main" xmlns="" val="3659153067"/>
                  </a:ext>
                </a:extLst>
              </a:tr>
            </a:tbl>
          </a:graphicData>
        </a:graphic>
      </p:graphicFrame>
    </p:spTree>
    <p:extLst>
      <p:ext uri="{BB962C8B-B14F-4D97-AF65-F5344CB8AC3E}">
        <p14:creationId xmlns:p14="http://schemas.microsoft.com/office/powerpoint/2010/main" xmlns="" val="38031367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EAD60D-8DF9-4A6E-82DA-76F5162AFB46}"/>
              </a:ext>
            </a:extLst>
          </p:cNvPr>
          <p:cNvSpPr>
            <a:spLocks noGrp="1"/>
          </p:cNvSpPr>
          <p:nvPr>
            <p:ph type="title"/>
          </p:nvPr>
        </p:nvSpPr>
        <p:spPr>
          <a:xfrm>
            <a:off x="495300" y="-503932"/>
            <a:ext cx="8915400" cy="2126555"/>
          </a:xfrm>
        </p:spPr>
        <p:txBody>
          <a:bodyPr>
            <a:normAutofit/>
          </a:bodyPr>
          <a:lstStyle/>
          <a:p>
            <a:r>
              <a:rPr lang="en-US" sz="2400" b="1" dirty="0"/>
              <a:t/>
            </a:r>
            <a:br>
              <a:rPr lang="en-US" sz="2400" b="1" dirty="0"/>
            </a:br>
            <a:r>
              <a:rPr lang="en-ZA" sz="2400" b="1" dirty="0"/>
              <a:t>NDMP 2019-2024 IMPLEMENTATION ANALYSIS </a:t>
            </a:r>
            <a:br>
              <a:rPr lang="en-ZA" sz="2400" b="1" dirty="0"/>
            </a:br>
            <a:endParaRPr lang="en-US" sz="2400" b="1" dirty="0"/>
          </a:p>
        </p:txBody>
      </p:sp>
      <p:pic>
        <p:nvPicPr>
          <p:cNvPr id="4" name="Picture 3" descr="cid:image001.jpg@01CE6DEC.67D4ECC0">
            <a:extLst>
              <a:ext uri="{FF2B5EF4-FFF2-40B4-BE49-F238E27FC236}">
                <a16:creationId xmlns:a16="http://schemas.microsoft.com/office/drawing/2014/main" xmlns="" id="{4BAD28BC-9373-A406-60D0-BA92AAEFB7F7}"/>
              </a:ext>
            </a:extLst>
          </p:cNvPr>
          <p:cNvPicPr/>
          <p:nvPr/>
        </p:nvPicPr>
        <p:blipFill>
          <a:blip r:embed="rId2" r:link="rId3" cstate="print">
            <a:extLst>
              <a:ext uri="{28A0092B-C50C-407E-A947-70E740481C1C}">
                <a14:useLocalDpi xmlns:a14="http://schemas.microsoft.com/office/drawing/2010/main" xmlns="" val="0"/>
              </a:ext>
            </a:extLst>
          </a:blip>
          <a:srcRect/>
          <a:stretch>
            <a:fillRect/>
          </a:stretch>
        </p:blipFill>
        <p:spPr bwMode="auto">
          <a:xfrm>
            <a:off x="3134811" y="5831457"/>
            <a:ext cx="1087315" cy="750498"/>
          </a:xfrm>
          <a:prstGeom prst="rect">
            <a:avLst/>
          </a:prstGeom>
          <a:noFill/>
          <a:ln>
            <a:noFill/>
          </a:ln>
        </p:spPr>
      </p:pic>
      <p:graphicFrame>
        <p:nvGraphicFramePr>
          <p:cNvPr id="5" name="Table 8">
            <a:extLst>
              <a:ext uri="{FF2B5EF4-FFF2-40B4-BE49-F238E27FC236}">
                <a16:creationId xmlns:a16="http://schemas.microsoft.com/office/drawing/2014/main" xmlns="" id="{AA3A24BF-DB1B-C016-B05B-D76AC0DFB6D2}"/>
              </a:ext>
            </a:extLst>
          </p:cNvPr>
          <p:cNvGraphicFramePr>
            <a:graphicFrameLocks noGrp="1"/>
          </p:cNvGraphicFramePr>
          <p:nvPr>
            <p:extLst>
              <p:ext uri="{D42A27DB-BD31-4B8C-83A1-F6EECF244321}">
                <p14:modId xmlns:p14="http://schemas.microsoft.com/office/powerpoint/2010/main" xmlns="" val="1826147534"/>
              </p:ext>
            </p:extLst>
          </p:nvPr>
        </p:nvGraphicFramePr>
        <p:xfrm>
          <a:off x="166281" y="792789"/>
          <a:ext cx="9392686" cy="4790440"/>
        </p:xfrm>
        <a:graphic>
          <a:graphicData uri="http://schemas.openxmlformats.org/drawingml/2006/table">
            <a:tbl>
              <a:tblPr firstRow="1" bandRow="1">
                <a:tableStyleId>{5C22544A-7EE6-4342-B048-85BDC9FD1C3A}</a:tableStyleId>
              </a:tblPr>
              <a:tblGrid>
                <a:gridCol w="928873">
                  <a:extLst>
                    <a:ext uri="{9D8B030D-6E8A-4147-A177-3AD203B41FA5}">
                      <a16:colId xmlns:a16="http://schemas.microsoft.com/office/drawing/2014/main" xmlns="" val="3473514227"/>
                    </a:ext>
                  </a:extLst>
                </a:gridCol>
                <a:gridCol w="3795823">
                  <a:extLst>
                    <a:ext uri="{9D8B030D-6E8A-4147-A177-3AD203B41FA5}">
                      <a16:colId xmlns:a16="http://schemas.microsoft.com/office/drawing/2014/main" xmlns="" val="823725079"/>
                    </a:ext>
                  </a:extLst>
                </a:gridCol>
                <a:gridCol w="2466753">
                  <a:extLst>
                    <a:ext uri="{9D8B030D-6E8A-4147-A177-3AD203B41FA5}">
                      <a16:colId xmlns:a16="http://schemas.microsoft.com/office/drawing/2014/main" xmlns="" val="3914931348"/>
                    </a:ext>
                  </a:extLst>
                </a:gridCol>
                <a:gridCol w="2201237">
                  <a:extLst>
                    <a:ext uri="{9D8B030D-6E8A-4147-A177-3AD203B41FA5}">
                      <a16:colId xmlns:a16="http://schemas.microsoft.com/office/drawing/2014/main" xmlns="" val="3936206844"/>
                    </a:ext>
                  </a:extLst>
                </a:gridCol>
              </a:tblGrid>
              <a:tr h="370840">
                <a:tc>
                  <a:txBody>
                    <a:bodyPr/>
                    <a:lstStyle/>
                    <a:p>
                      <a:r>
                        <a:rPr lang="en-US" sz="1400" dirty="0">
                          <a:latin typeface="Arial" panose="020B0604020202020204" pitchFamily="34" charset="0"/>
                          <a:cs typeface="Arial" panose="020B0604020202020204" pitchFamily="34" charset="0"/>
                        </a:rPr>
                        <a:t>GOAL</a:t>
                      </a:r>
                    </a:p>
                  </a:txBody>
                  <a:tcPr>
                    <a:solidFill>
                      <a:srgbClr val="A15B27"/>
                    </a:solidFill>
                  </a:tcPr>
                </a:tc>
                <a:tc>
                  <a:txBody>
                    <a:bodyPr/>
                    <a:lstStyle/>
                    <a:p>
                      <a:r>
                        <a:rPr lang="en-US" sz="1400" dirty="0">
                          <a:latin typeface="Arial" panose="020B0604020202020204" pitchFamily="34" charset="0"/>
                          <a:cs typeface="Arial" panose="020B0604020202020204" pitchFamily="34" charset="0"/>
                        </a:rPr>
                        <a:t>ACHIEVEMENT 2021/22</a:t>
                      </a:r>
                    </a:p>
                  </a:txBody>
                  <a:tcPr>
                    <a:solidFill>
                      <a:srgbClr val="A15B27"/>
                    </a:solidFill>
                  </a:tcPr>
                </a:tc>
                <a:tc>
                  <a:txBody>
                    <a:bodyPr/>
                    <a:lstStyle/>
                    <a:p>
                      <a:r>
                        <a:rPr lang="en-US" sz="1400" dirty="0">
                          <a:latin typeface="Arial" panose="020B0604020202020204" pitchFamily="34" charset="0"/>
                          <a:cs typeface="Arial" panose="020B0604020202020204" pitchFamily="34" charset="0"/>
                        </a:rPr>
                        <a:t>ANALYSIS</a:t>
                      </a:r>
                    </a:p>
                  </a:txBody>
                  <a:tcPr>
                    <a:solidFill>
                      <a:srgbClr val="A15B27"/>
                    </a:solidFill>
                  </a:tcPr>
                </a:tc>
                <a:tc>
                  <a:txBody>
                    <a:bodyPr/>
                    <a:lstStyle/>
                    <a:p>
                      <a:r>
                        <a:rPr lang="en-US" sz="1400" dirty="0">
                          <a:latin typeface="Arial" panose="020B0604020202020204" pitchFamily="34" charset="0"/>
                          <a:cs typeface="Arial" panose="020B0604020202020204" pitchFamily="34" charset="0"/>
                        </a:rPr>
                        <a:t>RECOMMENDATIONS</a:t>
                      </a:r>
                    </a:p>
                  </a:txBody>
                  <a:tcPr>
                    <a:solidFill>
                      <a:srgbClr val="A15B27"/>
                    </a:solidFill>
                  </a:tcPr>
                </a:tc>
                <a:extLst>
                  <a:ext uri="{0D108BD9-81ED-4DB2-BD59-A6C34878D82A}">
                    <a16:rowId xmlns:a16="http://schemas.microsoft.com/office/drawing/2014/main" xmlns="" val="1777404879"/>
                  </a:ext>
                </a:extLst>
              </a:tr>
              <a:tr h="370840">
                <a:tc>
                  <a:txBody>
                    <a:bodyPr/>
                    <a:lstStyle/>
                    <a:p>
                      <a:r>
                        <a:rPr lang="en-US" sz="1400" dirty="0">
                          <a:latin typeface="Arial" panose="020B0604020202020204" pitchFamily="34" charset="0"/>
                          <a:cs typeface="Arial" panose="020B0604020202020204" pitchFamily="34" charset="0"/>
                        </a:rPr>
                        <a:t>5</a:t>
                      </a:r>
                    </a:p>
                  </a:txBody>
                  <a:tcPr>
                    <a:solidFill>
                      <a:srgbClr val="F2DDBA"/>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400" kern="1200" dirty="0">
                          <a:solidFill>
                            <a:schemeClr val="dk1"/>
                          </a:solidFill>
                          <a:effectLst/>
                          <a:latin typeface="Arial" panose="020B0604020202020204" pitchFamily="34" charset="0"/>
                          <a:ea typeface="+mn-ea"/>
                          <a:cs typeface="Arial" panose="020B0604020202020204" pitchFamily="34" charset="0"/>
                        </a:rPr>
                        <a:t>Department of Social Development delegated the Chief Director on Substance Abuse and Social Crime Directorate and employed the Secretariat comprising 2 social work policy officials and 2 administrators</a:t>
                      </a:r>
                      <a:endParaRPr lang="en-ZA" sz="1400" dirty="0">
                        <a:latin typeface="Arial" panose="020B0604020202020204" pitchFamily="34" charset="0"/>
                        <a:cs typeface="Arial" panose="020B0604020202020204" pitchFamily="34" charset="0"/>
                      </a:endParaRPr>
                    </a:p>
                  </a:txBody>
                  <a:tcPr>
                    <a:solidFill>
                      <a:srgbClr val="F2DDBA"/>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400" kern="1200" dirty="0">
                          <a:solidFill>
                            <a:schemeClr val="dk1"/>
                          </a:solidFill>
                          <a:effectLst/>
                          <a:latin typeface="Arial" panose="020B0604020202020204" pitchFamily="34" charset="0"/>
                          <a:ea typeface="+mn-ea"/>
                          <a:cs typeface="Arial" panose="020B0604020202020204" pitchFamily="34" charset="0"/>
                        </a:rPr>
                        <a:t>Secretariat has limited capacity to effectively support the CDA </a:t>
                      </a:r>
                      <a:endParaRPr lang="en-ZA" sz="1400" dirty="0">
                        <a:latin typeface="Arial" panose="020B0604020202020204" pitchFamily="34" charset="0"/>
                        <a:cs typeface="Arial" panose="020B0604020202020204" pitchFamily="34" charset="0"/>
                      </a:endParaRPr>
                    </a:p>
                    <a:p>
                      <a:endParaRPr lang="en-ZA" sz="1400" dirty="0">
                        <a:effectLst/>
                        <a:latin typeface="Arial" panose="020B0604020202020204" pitchFamily="34" charset="0"/>
                        <a:cs typeface="Arial" panose="020B0604020202020204" pitchFamily="34" charset="0"/>
                      </a:endParaRPr>
                    </a:p>
                  </a:txBody>
                  <a:tcPr>
                    <a:solidFill>
                      <a:srgbClr val="F2DDBA"/>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400" kern="1200" dirty="0">
                          <a:solidFill>
                            <a:schemeClr val="dk1"/>
                          </a:solidFill>
                          <a:effectLst/>
                          <a:latin typeface="Arial" panose="020B0604020202020204" pitchFamily="34" charset="0"/>
                          <a:ea typeface="+mn-ea"/>
                          <a:cs typeface="Arial" panose="020B0604020202020204" pitchFamily="34" charset="0"/>
                        </a:rPr>
                        <a:t>DSD to employ a Director as prescribed by the Act (No. 70 of 2008). </a:t>
                      </a:r>
                      <a:endParaRPr lang="en-ZA" sz="1400" dirty="0">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ZA" sz="1400" dirty="0">
                        <a:latin typeface="Arial" panose="020B0604020202020204" pitchFamily="34" charset="0"/>
                        <a:cs typeface="Arial" panose="020B0604020202020204" pitchFamily="34" charset="0"/>
                      </a:endParaRPr>
                    </a:p>
                  </a:txBody>
                  <a:tcPr>
                    <a:solidFill>
                      <a:srgbClr val="F2DDBA"/>
                    </a:solidFill>
                  </a:tcPr>
                </a:tc>
                <a:extLst>
                  <a:ext uri="{0D108BD9-81ED-4DB2-BD59-A6C34878D82A}">
                    <a16:rowId xmlns:a16="http://schemas.microsoft.com/office/drawing/2014/main" xmlns="" val="1248700131"/>
                  </a:ext>
                </a:extLst>
              </a:tr>
              <a:tr h="370840">
                <a:tc>
                  <a:txBody>
                    <a:bodyPr/>
                    <a:lstStyle/>
                    <a:p>
                      <a:endParaRPr lang="en-US" sz="1400" dirty="0">
                        <a:latin typeface="Arial" panose="020B0604020202020204" pitchFamily="34" charset="0"/>
                        <a:cs typeface="Arial" panose="020B0604020202020204" pitchFamily="34" charset="0"/>
                      </a:endParaRPr>
                    </a:p>
                  </a:txBody>
                  <a:tcPr>
                    <a:solidFill>
                      <a:srgbClr val="F2DDBA"/>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400" kern="1200" dirty="0">
                          <a:solidFill>
                            <a:schemeClr val="dk1"/>
                          </a:solidFill>
                          <a:effectLst/>
                          <a:latin typeface="Arial" panose="020B0604020202020204" pitchFamily="34" charset="0"/>
                          <a:ea typeface="+mn-ea"/>
                          <a:cs typeface="Arial" panose="020B0604020202020204" pitchFamily="34" charset="0"/>
                        </a:rPr>
                        <a:t>CDA successfully held meetings with departments and entities towards appointment of representatives</a:t>
                      </a:r>
                      <a:endParaRPr lang="en-ZA" sz="1400" dirty="0">
                        <a:latin typeface="Arial" panose="020B0604020202020204" pitchFamily="34" charset="0"/>
                        <a:cs typeface="Arial" panose="020B0604020202020204" pitchFamily="34" charset="0"/>
                      </a:endParaRPr>
                    </a:p>
                  </a:txBody>
                  <a:tcPr>
                    <a:solidFill>
                      <a:srgbClr val="F2DDBA"/>
                    </a:solidFill>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1400" dirty="0">
                        <a:effectLst/>
                        <a:latin typeface="Arial" panose="020B0604020202020204" pitchFamily="34" charset="0"/>
                        <a:cs typeface="Arial" panose="020B0604020202020204" pitchFamily="34" charset="0"/>
                      </a:endParaRPr>
                    </a:p>
                  </a:txBody>
                  <a:tcPr>
                    <a:solidFill>
                      <a:srgbClr val="F2DDBA"/>
                    </a:solidFill>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kern="1200" dirty="0">
                          <a:solidFill>
                            <a:schemeClr val="dk1"/>
                          </a:solidFill>
                          <a:effectLst/>
                          <a:latin typeface="Arial" panose="020B0604020202020204" pitchFamily="34" charset="0"/>
                          <a:ea typeface="+mn-ea"/>
                          <a:cs typeface="Arial" panose="020B0604020202020204" pitchFamily="34" charset="0"/>
                        </a:rPr>
                        <a:t>Government departments, entities and PSAFs to develop their sector drug master plans</a:t>
                      </a:r>
                      <a:endParaRPr lang="en-ZA" sz="1400" dirty="0">
                        <a:latin typeface="Arial" panose="020B0604020202020204" pitchFamily="34" charset="0"/>
                        <a:cs typeface="Arial" panose="020B0604020202020204" pitchFamily="34" charset="0"/>
                      </a:endParaRPr>
                    </a:p>
                  </a:txBody>
                  <a:tcPr>
                    <a:solidFill>
                      <a:srgbClr val="F2DDBA"/>
                    </a:solidFill>
                  </a:tcPr>
                </a:tc>
                <a:extLst>
                  <a:ext uri="{0D108BD9-81ED-4DB2-BD59-A6C34878D82A}">
                    <a16:rowId xmlns:a16="http://schemas.microsoft.com/office/drawing/2014/main" xmlns="" val="1645821882"/>
                  </a:ext>
                </a:extLst>
              </a:tr>
              <a:tr h="370840">
                <a:tc>
                  <a:txBody>
                    <a:bodyPr/>
                    <a:lstStyle/>
                    <a:p>
                      <a:endParaRPr lang="en-US" sz="1400" dirty="0">
                        <a:latin typeface="Arial" panose="020B0604020202020204" pitchFamily="34" charset="0"/>
                        <a:cs typeface="Arial" panose="020B0604020202020204" pitchFamily="34" charset="0"/>
                      </a:endParaRPr>
                    </a:p>
                  </a:txBody>
                  <a:tcPr>
                    <a:solidFill>
                      <a:srgbClr val="F2DDBA"/>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400" kern="1200" dirty="0">
                          <a:solidFill>
                            <a:schemeClr val="dk1"/>
                          </a:solidFill>
                          <a:effectLst/>
                          <a:latin typeface="Arial" panose="020B0604020202020204" pitchFamily="34" charset="0"/>
                          <a:ea typeface="+mn-ea"/>
                          <a:cs typeface="Arial" panose="020B0604020202020204" pitchFamily="34" charset="0"/>
                        </a:rPr>
                        <a:t>CDA delegated each independent member to a province, in order to ensure the PSAFs and LDACs were functioning, capacitated on the NDMP and encouraged to report to the CDA </a:t>
                      </a:r>
                      <a:endParaRPr lang="en-ZA" sz="1400" dirty="0">
                        <a:latin typeface="Arial" panose="020B0604020202020204" pitchFamily="34" charset="0"/>
                        <a:cs typeface="Arial" panose="020B0604020202020204" pitchFamily="34" charset="0"/>
                      </a:endParaRPr>
                    </a:p>
                  </a:txBody>
                  <a:tcPr>
                    <a:solidFill>
                      <a:srgbClr val="F2DDBA"/>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ZA" sz="1400" dirty="0">
                        <a:effectLst/>
                        <a:latin typeface="Arial" panose="020B0604020202020204" pitchFamily="34" charset="0"/>
                        <a:cs typeface="Arial" panose="020B0604020202020204" pitchFamily="34" charset="0"/>
                      </a:endParaRPr>
                    </a:p>
                  </a:txBody>
                  <a:tcPr>
                    <a:solidFill>
                      <a:srgbClr val="F2DDBA"/>
                    </a:solidFill>
                  </a:tcPr>
                </a:tc>
                <a:tc>
                  <a:txBody>
                    <a:bodyPr/>
                    <a:lstStyle/>
                    <a:p>
                      <a:pPr marL="285750" indent="-2857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txBody>
                  <a:tcPr>
                    <a:solidFill>
                      <a:srgbClr val="F2DDBA"/>
                    </a:solidFill>
                  </a:tcPr>
                </a:tc>
                <a:extLst>
                  <a:ext uri="{0D108BD9-81ED-4DB2-BD59-A6C34878D82A}">
                    <a16:rowId xmlns:a16="http://schemas.microsoft.com/office/drawing/2014/main" xmlns="" val="2409453349"/>
                  </a:ext>
                </a:extLst>
              </a:tr>
              <a:tr h="370840">
                <a:tc>
                  <a:txBody>
                    <a:bodyPr/>
                    <a:lstStyle/>
                    <a:p>
                      <a:endParaRPr lang="en-US" sz="1400" dirty="0">
                        <a:latin typeface="Arial" panose="020B0604020202020204" pitchFamily="34" charset="0"/>
                        <a:cs typeface="Arial" panose="020B0604020202020204" pitchFamily="34" charset="0"/>
                      </a:endParaRPr>
                    </a:p>
                  </a:txBody>
                  <a:tcPr>
                    <a:solidFill>
                      <a:srgbClr val="F2DDBA"/>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400" kern="1200" dirty="0">
                          <a:solidFill>
                            <a:schemeClr val="dk1"/>
                          </a:solidFill>
                          <a:effectLst/>
                          <a:latin typeface="Arial" panose="020B0604020202020204" pitchFamily="34" charset="0"/>
                          <a:ea typeface="+mn-ea"/>
                          <a:cs typeface="Arial" panose="020B0604020202020204" pitchFamily="34" charset="0"/>
                        </a:rPr>
                        <a:t>undertook a strategic planning session jointly with the government departments and developed the 2022–25 Medium Term Performance Plan and the 2022–23 Annual Performance Plan </a:t>
                      </a:r>
                      <a:endParaRPr lang="en-ZA" sz="1400" dirty="0">
                        <a:latin typeface="Arial" panose="020B0604020202020204" pitchFamily="34" charset="0"/>
                        <a:cs typeface="Arial" panose="020B0604020202020204" pitchFamily="34" charset="0"/>
                      </a:endParaRPr>
                    </a:p>
                  </a:txBody>
                  <a:tcPr>
                    <a:solidFill>
                      <a:srgbClr val="F2DDBA"/>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ZA" sz="1400" dirty="0">
                        <a:effectLst/>
                        <a:latin typeface="Arial" panose="020B0604020202020204" pitchFamily="34" charset="0"/>
                        <a:cs typeface="Arial" panose="020B0604020202020204" pitchFamily="34" charset="0"/>
                      </a:endParaRPr>
                    </a:p>
                  </a:txBody>
                  <a:tcPr>
                    <a:solidFill>
                      <a:srgbClr val="F2DDBA"/>
                    </a:solidFill>
                  </a:tcPr>
                </a:tc>
                <a:tc>
                  <a:txBody>
                    <a:bodyPr/>
                    <a:lstStyle/>
                    <a:p>
                      <a:pPr marL="285750" indent="-2857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txBody>
                  <a:tcPr>
                    <a:solidFill>
                      <a:srgbClr val="F2DDBA"/>
                    </a:solidFill>
                  </a:tcPr>
                </a:tc>
                <a:extLst>
                  <a:ext uri="{0D108BD9-81ED-4DB2-BD59-A6C34878D82A}">
                    <a16:rowId xmlns:a16="http://schemas.microsoft.com/office/drawing/2014/main" xmlns="" val="2660162712"/>
                  </a:ext>
                </a:extLst>
              </a:tr>
            </a:tbl>
          </a:graphicData>
        </a:graphic>
      </p:graphicFrame>
    </p:spTree>
    <p:extLst>
      <p:ext uri="{BB962C8B-B14F-4D97-AF65-F5344CB8AC3E}">
        <p14:creationId xmlns:p14="http://schemas.microsoft.com/office/powerpoint/2010/main" xmlns="" val="36294290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EAD60D-8DF9-4A6E-82DA-76F5162AFB46}"/>
              </a:ext>
            </a:extLst>
          </p:cNvPr>
          <p:cNvSpPr>
            <a:spLocks noGrp="1"/>
          </p:cNvSpPr>
          <p:nvPr>
            <p:ph type="title"/>
          </p:nvPr>
        </p:nvSpPr>
        <p:spPr>
          <a:xfrm>
            <a:off x="495300" y="-503932"/>
            <a:ext cx="8915400" cy="2126555"/>
          </a:xfrm>
        </p:spPr>
        <p:txBody>
          <a:bodyPr>
            <a:normAutofit/>
          </a:bodyPr>
          <a:lstStyle/>
          <a:p>
            <a:r>
              <a:rPr lang="en-US" sz="2400" b="1" dirty="0"/>
              <a:t/>
            </a:r>
            <a:br>
              <a:rPr lang="en-US" sz="2400" b="1" dirty="0"/>
            </a:br>
            <a:r>
              <a:rPr lang="en-ZA" sz="2400" b="1" dirty="0"/>
              <a:t>NDMP 2019-2024 IMPLEMENTATION ANALYSIS </a:t>
            </a:r>
            <a:br>
              <a:rPr lang="en-ZA" sz="2400" b="1" dirty="0"/>
            </a:br>
            <a:endParaRPr lang="en-US" sz="2400" b="1" dirty="0"/>
          </a:p>
        </p:txBody>
      </p:sp>
      <p:pic>
        <p:nvPicPr>
          <p:cNvPr id="4" name="Picture 3" descr="cid:image001.jpg@01CE6DEC.67D4ECC0">
            <a:extLst>
              <a:ext uri="{FF2B5EF4-FFF2-40B4-BE49-F238E27FC236}">
                <a16:creationId xmlns:a16="http://schemas.microsoft.com/office/drawing/2014/main" xmlns="" id="{4BAD28BC-9373-A406-60D0-BA92AAEFB7F7}"/>
              </a:ext>
            </a:extLst>
          </p:cNvPr>
          <p:cNvPicPr/>
          <p:nvPr/>
        </p:nvPicPr>
        <p:blipFill>
          <a:blip r:embed="rId2" r:link="rId3" cstate="print">
            <a:extLst>
              <a:ext uri="{28A0092B-C50C-407E-A947-70E740481C1C}">
                <a14:useLocalDpi xmlns:a14="http://schemas.microsoft.com/office/drawing/2010/main" xmlns="" val="0"/>
              </a:ext>
            </a:extLst>
          </a:blip>
          <a:srcRect/>
          <a:stretch>
            <a:fillRect/>
          </a:stretch>
        </p:blipFill>
        <p:spPr bwMode="auto">
          <a:xfrm>
            <a:off x="3134811" y="5831457"/>
            <a:ext cx="1087315" cy="750498"/>
          </a:xfrm>
          <a:prstGeom prst="rect">
            <a:avLst/>
          </a:prstGeom>
          <a:noFill/>
          <a:ln>
            <a:noFill/>
          </a:ln>
        </p:spPr>
      </p:pic>
      <p:graphicFrame>
        <p:nvGraphicFramePr>
          <p:cNvPr id="5" name="Table 8">
            <a:extLst>
              <a:ext uri="{FF2B5EF4-FFF2-40B4-BE49-F238E27FC236}">
                <a16:creationId xmlns:a16="http://schemas.microsoft.com/office/drawing/2014/main" xmlns="" id="{AA3A24BF-DB1B-C016-B05B-D76AC0DFB6D2}"/>
              </a:ext>
            </a:extLst>
          </p:cNvPr>
          <p:cNvGraphicFramePr>
            <a:graphicFrameLocks noGrp="1"/>
          </p:cNvGraphicFramePr>
          <p:nvPr>
            <p:extLst>
              <p:ext uri="{D42A27DB-BD31-4B8C-83A1-F6EECF244321}">
                <p14:modId xmlns:p14="http://schemas.microsoft.com/office/powerpoint/2010/main" xmlns="" val="1525091895"/>
              </p:ext>
            </p:extLst>
          </p:nvPr>
        </p:nvGraphicFramePr>
        <p:xfrm>
          <a:off x="166281" y="792789"/>
          <a:ext cx="9392686" cy="4790440"/>
        </p:xfrm>
        <a:graphic>
          <a:graphicData uri="http://schemas.openxmlformats.org/drawingml/2006/table">
            <a:tbl>
              <a:tblPr firstRow="1" bandRow="1">
                <a:tableStyleId>{5C22544A-7EE6-4342-B048-85BDC9FD1C3A}</a:tableStyleId>
              </a:tblPr>
              <a:tblGrid>
                <a:gridCol w="928873">
                  <a:extLst>
                    <a:ext uri="{9D8B030D-6E8A-4147-A177-3AD203B41FA5}">
                      <a16:colId xmlns:a16="http://schemas.microsoft.com/office/drawing/2014/main" xmlns="" val="3473514227"/>
                    </a:ext>
                  </a:extLst>
                </a:gridCol>
                <a:gridCol w="3795823">
                  <a:extLst>
                    <a:ext uri="{9D8B030D-6E8A-4147-A177-3AD203B41FA5}">
                      <a16:colId xmlns:a16="http://schemas.microsoft.com/office/drawing/2014/main" xmlns="" val="823725079"/>
                    </a:ext>
                  </a:extLst>
                </a:gridCol>
                <a:gridCol w="2466753">
                  <a:extLst>
                    <a:ext uri="{9D8B030D-6E8A-4147-A177-3AD203B41FA5}">
                      <a16:colId xmlns:a16="http://schemas.microsoft.com/office/drawing/2014/main" xmlns="" val="3914931348"/>
                    </a:ext>
                  </a:extLst>
                </a:gridCol>
                <a:gridCol w="2201237">
                  <a:extLst>
                    <a:ext uri="{9D8B030D-6E8A-4147-A177-3AD203B41FA5}">
                      <a16:colId xmlns:a16="http://schemas.microsoft.com/office/drawing/2014/main" xmlns="" val="3936206844"/>
                    </a:ext>
                  </a:extLst>
                </a:gridCol>
              </a:tblGrid>
              <a:tr h="370840">
                <a:tc>
                  <a:txBody>
                    <a:bodyPr/>
                    <a:lstStyle/>
                    <a:p>
                      <a:r>
                        <a:rPr lang="en-US" sz="1400" dirty="0">
                          <a:latin typeface="Arial" panose="020B0604020202020204" pitchFamily="34" charset="0"/>
                          <a:cs typeface="Arial" panose="020B0604020202020204" pitchFamily="34" charset="0"/>
                        </a:rPr>
                        <a:t>GOAL</a:t>
                      </a:r>
                    </a:p>
                  </a:txBody>
                  <a:tcPr>
                    <a:solidFill>
                      <a:srgbClr val="A15B27"/>
                    </a:solidFill>
                  </a:tcPr>
                </a:tc>
                <a:tc>
                  <a:txBody>
                    <a:bodyPr/>
                    <a:lstStyle/>
                    <a:p>
                      <a:r>
                        <a:rPr lang="en-US" sz="1400" dirty="0">
                          <a:latin typeface="Arial" panose="020B0604020202020204" pitchFamily="34" charset="0"/>
                          <a:cs typeface="Arial" panose="020B0604020202020204" pitchFamily="34" charset="0"/>
                        </a:rPr>
                        <a:t>ACHIEVEMENT 2021/22</a:t>
                      </a:r>
                    </a:p>
                  </a:txBody>
                  <a:tcPr>
                    <a:solidFill>
                      <a:srgbClr val="A15B27"/>
                    </a:solidFill>
                  </a:tcPr>
                </a:tc>
                <a:tc>
                  <a:txBody>
                    <a:bodyPr/>
                    <a:lstStyle/>
                    <a:p>
                      <a:r>
                        <a:rPr lang="en-US" sz="1400" dirty="0">
                          <a:latin typeface="Arial" panose="020B0604020202020204" pitchFamily="34" charset="0"/>
                          <a:cs typeface="Arial" panose="020B0604020202020204" pitchFamily="34" charset="0"/>
                        </a:rPr>
                        <a:t>ANALYSIS</a:t>
                      </a:r>
                    </a:p>
                  </a:txBody>
                  <a:tcPr>
                    <a:solidFill>
                      <a:srgbClr val="A15B27"/>
                    </a:solidFill>
                  </a:tcPr>
                </a:tc>
                <a:tc>
                  <a:txBody>
                    <a:bodyPr/>
                    <a:lstStyle/>
                    <a:p>
                      <a:r>
                        <a:rPr lang="en-US" sz="1400" dirty="0">
                          <a:latin typeface="Arial" panose="020B0604020202020204" pitchFamily="34" charset="0"/>
                          <a:cs typeface="Arial" panose="020B0604020202020204" pitchFamily="34" charset="0"/>
                        </a:rPr>
                        <a:t>RECOMMENDATIONS</a:t>
                      </a:r>
                    </a:p>
                  </a:txBody>
                  <a:tcPr>
                    <a:solidFill>
                      <a:srgbClr val="A15B27"/>
                    </a:solidFill>
                  </a:tcPr>
                </a:tc>
                <a:extLst>
                  <a:ext uri="{0D108BD9-81ED-4DB2-BD59-A6C34878D82A}">
                    <a16:rowId xmlns:a16="http://schemas.microsoft.com/office/drawing/2014/main" xmlns="" val="1777404879"/>
                  </a:ext>
                </a:extLst>
              </a:tr>
              <a:tr h="370840">
                <a:tc>
                  <a:txBody>
                    <a:bodyPr/>
                    <a:lstStyle/>
                    <a:p>
                      <a:r>
                        <a:rPr lang="en-US" sz="1400" dirty="0">
                          <a:latin typeface="Arial" panose="020B0604020202020204" pitchFamily="34" charset="0"/>
                          <a:cs typeface="Arial" panose="020B0604020202020204" pitchFamily="34" charset="0"/>
                        </a:rPr>
                        <a:t>5</a:t>
                      </a:r>
                    </a:p>
                  </a:txBody>
                  <a:tcPr>
                    <a:solidFill>
                      <a:srgbClr val="F2DDBA"/>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400" kern="1200" dirty="0">
                          <a:solidFill>
                            <a:schemeClr val="dk1"/>
                          </a:solidFill>
                          <a:effectLst/>
                          <a:latin typeface="+mn-lt"/>
                          <a:ea typeface="+mn-ea"/>
                          <a:cs typeface="+mn-cs"/>
                        </a:rPr>
                        <a:t>Involved strategic stakeholders who are not necessarily members of the CDA, to review the 3rd CDA‘s Annual Report, which the 4th CDA had prepared. </a:t>
                      </a:r>
                      <a:endParaRPr lang="en-ZA" sz="1400" dirty="0"/>
                    </a:p>
                  </a:txBody>
                  <a:tcPr>
                    <a:solidFill>
                      <a:srgbClr val="F2DDBA"/>
                    </a:solidFill>
                  </a:tcPr>
                </a:tc>
                <a:tc>
                  <a:txBody>
                    <a:bodyPr/>
                    <a:lstStyle/>
                    <a:p>
                      <a:endParaRPr lang="en-ZA" sz="1400" dirty="0">
                        <a:effectLst/>
                        <a:latin typeface="Arial" panose="020B0604020202020204" pitchFamily="34" charset="0"/>
                        <a:cs typeface="Arial" panose="020B0604020202020204" pitchFamily="34" charset="0"/>
                      </a:endParaRPr>
                    </a:p>
                  </a:txBody>
                  <a:tcPr>
                    <a:solidFill>
                      <a:srgbClr val="F2DDBA"/>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400" kern="1200" dirty="0">
                          <a:solidFill>
                            <a:schemeClr val="dk1"/>
                          </a:solidFill>
                          <a:effectLst/>
                          <a:latin typeface="+mn-lt"/>
                          <a:ea typeface="+mn-ea"/>
                          <a:cs typeface="+mn-cs"/>
                        </a:rPr>
                        <a:t>The CDA will involve these and other more strategic stakeholders in planning and in reviewing the implementation of the NDMP. </a:t>
                      </a:r>
                      <a:endParaRPr lang="en-ZA" sz="1400"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ZA" sz="1400" dirty="0">
                        <a:latin typeface="Arial" panose="020B0604020202020204" pitchFamily="34" charset="0"/>
                        <a:cs typeface="Arial" panose="020B0604020202020204" pitchFamily="34" charset="0"/>
                      </a:endParaRPr>
                    </a:p>
                  </a:txBody>
                  <a:tcPr>
                    <a:solidFill>
                      <a:srgbClr val="F2DDBA"/>
                    </a:solidFill>
                  </a:tcPr>
                </a:tc>
                <a:extLst>
                  <a:ext uri="{0D108BD9-81ED-4DB2-BD59-A6C34878D82A}">
                    <a16:rowId xmlns:a16="http://schemas.microsoft.com/office/drawing/2014/main" xmlns="" val="1248700131"/>
                  </a:ext>
                </a:extLst>
              </a:tr>
              <a:tr h="370840">
                <a:tc>
                  <a:txBody>
                    <a:bodyPr/>
                    <a:lstStyle/>
                    <a:p>
                      <a:endParaRPr lang="en-US" sz="1400" dirty="0">
                        <a:latin typeface="Arial" panose="020B0604020202020204" pitchFamily="34" charset="0"/>
                        <a:cs typeface="Arial" panose="020B0604020202020204" pitchFamily="34" charset="0"/>
                      </a:endParaRPr>
                    </a:p>
                  </a:txBody>
                  <a:tcPr>
                    <a:solidFill>
                      <a:srgbClr val="F2DDBA"/>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400" kern="1200" dirty="0">
                          <a:solidFill>
                            <a:schemeClr val="dk1"/>
                          </a:solidFill>
                          <a:effectLst/>
                          <a:latin typeface="+mn-lt"/>
                          <a:ea typeface="+mn-ea"/>
                          <a:cs typeface="+mn-cs"/>
                        </a:rPr>
                        <a:t>CDA has been encouraging government departments and entities to allocate budgets for the rollout of the NDMP </a:t>
                      </a:r>
                      <a:endParaRPr lang="en-ZA" sz="1400"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ZA" sz="1400" dirty="0">
                        <a:latin typeface="Arial" panose="020B0604020202020204" pitchFamily="34" charset="0"/>
                        <a:cs typeface="Arial" panose="020B0604020202020204" pitchFamily="34" charset="0"/>
                      </a:endParaRPr>
                    </a:p>
                  </a:txBody>
                  <a:tcPr>
                    <a:solidFill>
                      <a:srgbClr val="F2DDBA"/>
                    </a:solidFill>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1400" dirty="0">
                        <a:effectLst/>
                        <a:latin typeface="Arial" panose="020B0604020202020204" pitchFamily="34" charset="0"/>
                        <a:cs typeface="Arial" panose="020B0604020202020204" pitchFamily="34" charset="0"/>
                      </a:endParaRPr>
                    </a:p>
                  </a:txBody>
                  <a:tcPr>
                    <a:solidFill>
                      <a:srgbClr val="F2DDBA"/>
                    </a:solidFill>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dirty="0">
                          <a:latin typeface="Arial" panose="020B0604020202020204" pitchFamily="34" charset="0"/>
                          <a:cs typeface="Arial" panose="020B0604020202020204" pitchFamily="34" charset="0"/>
                        </a:rPr>
                        <a:t>CDA will continue to pursue the allocation of budgets for the roll-out of the NDMP</a:t>
                      </a:r>
                    </a:p>
                  </a:txBody>
                  <a:tcPr>
                    <a:solidFill>
                      <a:srgbClr val="F2DDBA"/>
                    </a:solidFill>
                  </a:tcPr>
                </a:tc>
                <a:extLst>
                  <a:ext uri="{0D108BD9-81ED-4DB2-BD59-A6C34878D82A}">
                    <a16:rowId xmlns:a16="http://schemas.microsoft.com/office/drawing/2014/main" xmlns="" val="1645821882"/>
                  </a:ext>
                </a:extLst>
              </a:tr>
              <a:tr h="370840">
                <a:tc>
                  <a:txBody>
                    <a:bodyPr/>
                    <a:lstStyle/>
                    <a:p>
                      <a:endParaRPr lang="en-US" sz="1400" dirty="0">
                        <a:latin typeface="Arial" panose="020B0604020202020204" pitchFamily="34" charset="0"/>
                        <a:cs typeface="Arial" panose="020B0604020202020204" pitchFamily="34" charset="0"/>
                      </a:endParaRPr>
                    </a:p>
                  </a:txBody>
                  <a:tcPr>
                    <a:solidFill>
                      <a:srgbClr val="F2DDBA"/>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400" kern="1200" dirty="0">
                          <a:solidFill>
                            <a:schemeClr val="dk1"/>
                          </a:solidFill>
                          <a:effectLst/>
                          <a:latin typeface="+mn-lt"/>
                          <a:ea typeface="+mn-ea"/>
                          <a:cs typeface="+mn-cs"/>
                        </a:rPr>
                        <a:t>CDA has not had direct contact and engagement with the World Health Organisation (WHO) and the African Union (AU) </a:t>
                      </a:r>
                      <a:endParaRPr lang="en-ZA" sz="1400" dirty="0"/>
                    </a:p>
                  </a:txBody>
                  <a:tcPr>
                    <a:solidFill>
                      <a:srgbClr val="F2DDBA"/>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ZA" sz="1400" dirty="0">
                        <a:effectLst/>
                        <a:latin typeface="Arial" panose="020B0604020202020204" pitchFamily="34" charset="0"/>
                        <a:cs typeface="Arial" panose="020B0604020202020204" pitchFamily="34" charset="0"/>
                      </a:endParaRPr>
                    </a:p>
                  </a:txBody>
                  <a:tcPr>
                    <a:solidFill>
                      <a:srgbClr val="F2DDBA"/>
                    </a:solidFill>
                  </a:tcPr>
                </a:tc>
                <a:tc>
                  <a:txBody>
                    <a:bodyPr/>
                    <a:lstStyle/>
                    <a:p>
                      <a:pPr marL="285750" indent="-2857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txBody>
                  <a:tcPr>
                    <a:solidFill>
                      <a:srgbClr val="F2DDBA"/>
                    </a:solidFill>
                  </a:tcPr>
                </a:tc>
                <a:extLst>
                  <a:ext uri="{0D108BD9-81ED-4DB2-BD59-A6C34878D82A}">
                    <a16:rowId xmlns:a16="http://schemas.microsoft.com/office/drawing/2014/main" xmlns="" val="2409453349"/>
                  </a:ext>
                </a:extLst>
              </a:tr>
              <a:tr h="370840">
                <a:tc>
                  <a:txBody>
                    <a:bodyPr/>
                    <a:lstStyle/>
                    <a:p>
                      <a:endParaRPr lang="en-US" sz="1400" dirty="0">
                        <a:latin typeface="Arial" panose="020B0604020202020204" pitchFamily="34" charset="0"/>
                        <a:cs typeface="Arial" panose="020B0604020202020204" pitchFamily="34" charset="0"/>
                      </a:endParaRPr>
                    </a:p>
                  </a:txBody>
                  <a:tcPr>
                    <a:solidFill>
                      <a:srgbClr val="F2DDBA"/>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400" kern="1200" dirty="0">
                          <a:solidFill>
                            <a:schemeClr val="dk1"/>
                          </a:solidFill>
                          <a:effectLst/>
                          <a:latin typeface="+mn-lt"/>
                          <a:ea typeface="+mn-ea"/>
                          <a:cs typeface="+mn-cs"/>
                        </a:rPr>
                        <a:t>SAHPRA has added 20 substances to Schedule 7 of the Schedules to the Medicines Act in line with the recommendations of the 63rd meeting of the Commission on Narcotic Drugs </a:t>
                      </a:r>
                      <a:endParaRPr lang="en-ZA" sz="1400"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ZA" sz="1400" dirty="0">
                        <a:latin typeface="Arial" panose="020B0604020202020204" pitchFamily="34" charset="0"/>
                        <a:cs typeface="Arial" panose="020B0604020202020204" pitchFamily="34" charset="0"/>
                      </a:endParaRPr>
                    </a:p>
                  </a:txBody>
                  <a:tcPr>
                    <a:solidFill>
                      <a:srgbClr val="F2DDBA"/>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ZA" sz="1400" dirty="0">
                        <a:effectLst/>
                        <a:latin typeface="Arial" panose="020B0604020202020204" pitchFamily="34" charset="0"/>
                        <a:cs typeface="Arial" panose="020B0604020202020204" pitchFamily="34" charset="0"/>
                      </a:endParaRPr>
                    </a:p>
                  </a:txBody>
                  <a:tcPr>
                    <a:solidFill>
                      <a:srgbClr val="F2DDBA"/>
                    </a:solidFill>
                  </a:tcPr>
                </a:tc>
                <a:tc>
                  <a:txBody>
                    <a:bodyPr/>
                    <a:lstStyle/>
                    <a:p>
                      <a:pPr marL="285750" indent="-2857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txBody>
                  <a:tcPr>
                    <a:solidFill>
                      <a:srgbClr val="F2DDBA"/>
                    </a:solidFill>
                  </a:tcPr>
                </a:tc>
                <a:extLst>
                  <a:ext uri="{0D108BD9-81ED-4DB2-BD59-A6C34878D82A}">
                    <a16:rowId xmlns:a16="http://schemas.microsoft.com/office/drawing/2014/main" xmlns="" val="2660162712"/>
                  </a:ext>
                </a:extLst>
              </a:tr>
            </a:tbl>
          </a:graphicData>
        </a:graphic>
      </p:graphicFrame>
    </p:spTree>
    <p:extLst>
      <p:ext uri="{BB962C8B-B14F-4D97-AF65-F5344CB8AC3E}">
        <p14:creationId xmlns:p14="http://schemas.microsoft.com/office/powerpoint/2010/main" xmlns="" val="913826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BB2179-EA45-4A28-8F4D-7C2A34C5D508}"/>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INTRODUCTION</a:t>
            </a:r>
            <a:r>
              <a:rPr lang="en-US" dirty="0"/>
              <a:t> </a:t>
            </a:r>
          </a:p>
        </p:txBody>
      </p:sp>
      <p:sp>
        <p:nvSpPr>
          <p:cNvPr id="3" name="Content Placeholder 2">
            <a:extLst>
              <a:ext uri="{FF2B5EF4-FFF2-40B4-BE49-F238E27FC236}">
                <a16:creationId xmlns:a16="http://schemas.microsoft.com/office/drawing/2014/main" xmlns="" id="{C7D5A616-D6C3-415F-B04A-2886727ED7C0}"/>
              </a:ext>
            </a:extLst>
          </p:cNvPr>
          <p:cNvSpPr>
            <a:spLocks noGrp="1"/>
          </p:cNvSpPr>
          <p:nvPr>
            <p:ph idx="1"/>
          </p:nvPr>
        </p:nvSpPr>
        <p:spPr/>
        <p:txBody>
          <a:bodyPr>
            <a:normAutofit/>
          </a:bodyPr>
          <a:lstStyle/>
          <a:p>
            <a:pPr marL="0" indent="0" algn="just">
              <a:buNone/>
            </a:pPr>
            <a:r>
              <a:rPr lang="en-US" dirty="0">
                <a:latin typeface="Arial" panose="020B0604020202020204" pitchFamily="34" charset="0"/>
                <a:cs typeface="Arial" panose="020B0604020202020204" pitchFamily="34" charset="0"/>
              </a:rPr>
              <a:t>This presentation will highlight progress on the on the implementation of the National Drug Master Plan 2019-2024 from 1 April 2021 to 31 March 2022 as contained in the 2021/2022 Annual Report. </a:t>
            </a:r>
          </a:p>
        </p:txBody>
      </p:sp>
    </p:spTree>
    <p:extLst>
      <p:ext uri="{BB962C8B-B14F-4D97-AF65-F5344CB8AC3E}">
        <p14:creationId xmlns:p14="http://schemas.microsoft.com/office/powerpoint/2010/main" xmlns="" val="21945893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EAD60D-8DF9-4A6E-82DA-76F5162AFB46}"/>
              </a:ext>
            </a:extLst>
          </p:cNvPr>
          <p:cNvSpPr>
            <a:spLocks noGrp="1"/>
          </p:cNvSpPr>
          <p:nvPr>
            <p:ph type="title"/>
          </p:nvPr>
        </p:nvSpPr>
        <p:spPr>
          <a:xfrm>
            <a:off x="495300" y="-503932"/>
            <a:ext cx="8915400" cy="2126555"/>
          </a:xfrm>
        </p:spPr>
        <p:txBody>
          <a:bodyPr>
            <a:normAutofit/>
          </a:bodyPr>
          <a:lstStyle/>
          <a:p>
            <a:r>
              <a:rPr lang="en-US" sz="2400" b="1" dirty="0"/>
              <a:t/>
            </a:r>
            <a:br>
              <a:rPr lang="en-US" sz="2400" b="1" dirty="0"/>
            </a:br>
            <a:r>
              <a:rPr lang="en-ZA" sz="2400" b="1" dirty="0"/>
              <a:t>NDMP 2019-2024 IMPLEMENTATION ANALYSIS </a:t>
            </a:r>
            <a:br>
              <a:rPr lang="en-ZA" sz="2400" b="1" dirty="0"/>
            </a:br>
            <a:endParaRPr lang="en-US" sz="2400" b="1" dirty="0"/>
          </a:p>
        </p:txBody>
      </p:sp>
      <p:pic>
        <p:nvPicPr>
          <p:cNvPr id="4" name="Picture 3" descr="cid:image001.jpg@01CE6DEC.67D4ECC0">
            <a:extLst>
              <a:ext uri="{FF2B5EF4-FFF2-40B4-BE49-F238E27FC236}">
                <a16:creationId xmlns:a16="http://schemas.microsoft.com/office/drawing/2014/main" xmlns="" id="{4BAD28BC-9373-A406-60D0-BA92AAEFB7F7}"/>
              </a:ext>
            </a:extLst>
          </p:cNvPr>
          <p:cNvPicPr/>
          <p:nvPr/>
        </p:nvPicPr>
        <p:blipFill>
          <a:blip r:embed="rId2" r:link="rId3" cstate="print">
            <a:extLst>
              <a:ext uri="{28A0092B-C50C-407E-A947-70E740481C1C}">
                <a14:useLocalDpi xmlns:a14="http://schemas.microsoft.com/office/drawing/2010/main" xmlns="" val="0"/>
              </a:ext>
            </a:extLst>
          </a:blip>
          <a:srcRect/>
          <a:stretch>
            <a:fillRect/>
          </a:stretch>
        </p:blipFill>
        <p:spPr bwMode="auto">
          <a:xfrm>
            <a:off x="3134811" y="5831457"/>
            <a:ext cx="1087315" cy="750498"/>
          </a:xfrm>
          <a:prstGeom prst="rect">
            <a:avLst/>
          </a:prstGeom>
          <a:noFill/>
          <a:ln>
            <a:noFill/>
          </a:ln>
        </p:spPr>
      </p:pic>
      <p:graphicFrame>
        <p:nvGraphicFramePr>
          <p:cNvPr id="5" name="Table 8">
            <a:extLst>
              <a:ext uri="{FF2B5EF4-FFF2-40B4-BE49-F238E27FC236}">
                <a16:creationId xmlns:a16="http://schemas.microsoft.com/office/drawing/2014/main" xmlns="" id="{AA3A24BF-DB1B-C016-B05B-D76AC0DFB6D2}"/>
              </a:ext>
            </a:extLst>
          </p:cNvPr>
          <p:cNvGraphicFramePr>
            <a:graphicFrameLocks noGrp="1"/>
          </p:cNvGraphicFramePr>
          <p:nvPr>
            <p:extLst>
              <p:ext uri="{D42A27DB-BD31-4B8C-83A1-F6EECF244321}">
                <p14:modId xmlns:p14="http://schemas.microsoft.com/office/powerpoint/2010/main" xmlns="" val="1462616804"/>
              </p:ext>
            </p:extLst>
          </p:nvPr>
        </p:nvGraphicFramePr>
        <p:xfrm>
          <a:off x="155649" y="718834"/>
          <a:ext cx="9392686" cy="4790440"/>
        </p:xfrm>
        <a:graphic>
          <a:graphicData uri="http://schemas.openxmlformats.org/drawingml/2006/table">
            <a:tbl>
              <a:tblPr firstRow="1" bandRow="1">
                <a:tableStyleId>{5C22544A-7EE6-4342-B048-85BDC9FD1C3A}</a:tableStyleId>
              </a:tblPr>
              <a:tblGrid>
                <a:gridCol w="928873">
                  <a:extLst>
                    <a:ext uri="{9D8B030D-6E8A-4147-A177-3AD203B41FA5}">
                      <a16:colId xmlns:a16="http://schemas.microsoft.com/office/drawing/2014/main" xmlns="" val="3473514227"/>
                    </a:ext>
                  </a:extLst>
                </a:gridCol>
                <a:gridCol w="3795823">
                  <a:extLst>
                    <a:ext uri="{9D8B030D-6E8A-4147-A177-3AD203B41FA5}">
                      <a16:colId xmlns:a16="http://schemas.microsoft.com/office/drawing/2014/main" xmlns="" val="823725079"/>
                    </a:ext>
                  </a:extLst>
                </a:gridCol>
                <a:gridCol w="2466753">
                  <a:extLst>
                    <a:ext uri="{9D8B030D-6E8A-4147-A177-3AD203B41FA5}">
                      <a16:colId xmlns:a16="http://schemas.microsoft.com/office/drawing/2014/main" xmlns="" val="3914931348"/>
                    </a:ext>
                  </a:extLst>
                </a:gridCol>
                <a:gridCol w="2201237">
                  <a:extLst>
                    <a:ext uri="{9D8B030D-6E8A-4147-A177-3AD203B41FA5}">
                      <a16:colId xmlns:a16="http://schemas.microsoft.com/office/drawing/2014/main" xmlns="" val="3936206844"/>
                    </a:ext>
                  </a:extLst>
                </a:gridCol>
              </a:tblGrid>
              <a:tr h="370840">
                <a:tc>
                  <a:txBody>
                    <a:bodyPr/>
                    <a:lstStyle/>
                    <a:p>
                      <a:r>
                        <a:rPr lang="en-US" sz="1400" dirty="0">
                          <a:latin typeface="Arial" panose="020B0604020202020204" pitchFamily="34" charset="0"/>
                          <a:cs typeface="Arial" panose="020B0604020202020204" pitchFamily="34" charset="0"/>
                        </a:rPr>
                        <a:t>GOAL</a:t>
                      </a:r>
                    </a:p>
                  </a:txBody>
                  <a:tcPr>
                    <a:solidFill>
                      <a:srgbClr val="A15B27"/>
                    </a:solidFill>
                  </a:tcPr>
                </a:tc>
                <a:tc>
                  <a:txBody>
                    <a:bodyPr/>
                    <a:lstStyle/>
                    <a:p>
                      <a:r>
                        <a:rPr lang="en-US" sz="1400" dirty="0">
                          <a:latin typeface="Arial" panose="020B0604020202020204" pitchFamily="34" charset="0"/>
                          <a:cs typeface="Arial" panose="020B0604020202020204" pitchFamily="34" charset="0"/>
                        </a:rPr>
                        <a:t>ACHIEVEMENT 2021/22</a:t>
                      </a:r>
                    </a:p>
                  </a:txBody>
                  <a:tcPr>
                    <a:solidFill>
                      <a:srgbClr val="A15B27"/>
                    </a:solidFill>
                  </a:tcPr>
                </a:tc>
                <a:tc>
                  <a:txBody>
                    <a:bodyPr/>
                    <a:lstStyle/>
                    <a:p>
                      <a:r>
                        <a:rPr lang="en-US" sz="1400" dirty="0">
                          <a:latin typeface="Arial" panose="020B0604020202020204" pitchFamily="34" charset="0"/>
                          <a:cs typeface="Arial" panose="020B0604020202020204" pitchFamily="34" charset="0"/>
                        </a:rPr>
                        <a:t>ANALYSISS</a:t>
                      </a:r>
                    </a:p>
                  </a:txBody>
                  <a:tcPr>
                    <a:solidFill>
                      <a:srgbClr val="A15B27"/>
                    </a:solidFill>
                  </a:tcPr>
                </a:tc>
                <a:tc>
                  <a:txBody>
                    <a:bodyPr/>
                    <a:lstStyle/>
                    <a:p>
                      <a:r>
                        <a:rPr lang="en-US" sz="1400" dirty="0">
                          <a:latin typeface="Arial" panose="020B0604020202020204" pitchFamily="34" charset="0"/>
                          <a:cs typeface="Arial" panose="020B0604020202020204" pitchFamily="34" charset="0"/>
                        </a:rPr>
                        <a:t>RECOMMENDATIONS</a:t>
                      </a:r>
                    </a:p>
                  </a:txBody>
                  <a:tcPr>
                    <a:solidFill>
                      <a:srgbClr val="A15B27"/>
                    </a:solidFill>
                  </a:tcPr>
                </a:tc>
                <a:extLst>
                  <a:ext uri="{0D108BD9-81ED-4DB2-BD59-A6C34878D82A}">
                    <a16:rowId xmlns:a16="http://schemas.microsoft.com/office/drawing/2014/main" xmlns="" val="1777404879"/>
                  </a:ext>
                </a:extLst>
              </a:tr>
              <a:tr h="370840">
                <a:tc>
                  <a:txBody>
                    <a:bodyPr/>
                    <a:lstStyle/>
                    <a:p>
                      <a:r>
                        <a:rPr lang="en-US" sz="1400" dirty="0">
                          <a:latin typeface="Arial" panose="020B0604020202020204" pitchFamily="34" charset="0"/>
                          <a:cs typeface="Arial" panose="020B0604020202020204" pitchFamily="34" charset="0"/>
                        </a:rPr>
                        <a:t>5</a:t>
                      </a:r>
                    </a:p>
                  </a:txBody>
                  <a:tcPr>
                    <a:solidFill>
                      <a:srgbClr val="F2DDBA"/>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400" kern="1200" dirty="0">
                          <a:solidFill>
                            <a:schemeClr val="dk1"/>
                          </a:solidFill>
                          <a:effectLst/>
                          <a:latin typeface="+mn-lt"/>
                          <a:ea typeface="+mn-ea"/>
                          <a:cs typeface="+mn-cs"/>
                        </a:rPr>
                        <a:t>Involved strategic stakeholders who are not necessarily members of the CDA, to review the 3rd CDA‘s Annual Report, which the 4th CDA had prepared. </a:t>
                      </a:r>
                      <a:endParaRPr lang="en-ZA" sz="1400" dirty="0"/>
                    </a:p>
                  </a:txBody>
                  <a:tcPr>
                    <a:solidFill>
                      <a:srgbClr val="F2DDBA"/>
                    </a:solidFill>
                  </a:tcPr>
                </a:tc>
                <a:tc>
                  <a:txBody>
                    <a:bodyPr/>
                    <a:lstStyle/>
                    <a:p>
                      <a:endParaRPr lang="en-ZA" sz="1400" dirty="0">
                        <a:effectLst/>
                        <a:latin typeface="Arial" panose="020B0604020202020204" pitchFamily="34" charset="0"/>
                        <a:cs typeface="Arial" panose="020B0604020202020204" pitchFamily="34" charset="0"/>
                      </a:endParaRPr>
                    </a:p>
                  </a:txBody>
                  <a:tcPr>
                    <a:solidFill>
                      <a:srgbClr val="F2DDBA"/>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400" kern="1200" dirty="0">
                          <a:solidFill>
                            <a:schemeClr val="dk1"/>
                          </a:solidFill>
                          <a:effectLst/>
                          <a:latin typeface="+mn-lt"/>
                          <a:ea typeface="+mn-ea"/>
                          <a:cs typeface="+mn-cs"/>
                        </a:rPr>
                        <a:t>The CDA will involve these and other more strategic stakeholders in planning and in reviewing the implementation of the NDMP. </a:t>
                      </a:r>
                      <a:endParaRPr lang="en-ZA" sz="1400"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ZA" sz="1400" dirty="0">
                        <a:latin typeface="Arial" panose="020B0604020202020204" pitchFamily="34" charset="0"/>
                        <a:cs typeface="Arial" panose="020B0604020202020204" pitchFamily="34" charset="0"/>
                      </a:endParaRPr>
                    </a:p>
                  </a:txBody>
                  <a:tcPr>
                    <a:solidFill>
                      <a:srgbClr val="F2DDBA"/>
                    </a:solidFill>
                  </a:tcPr>
                </a:tc>
                <a:extLst>
                  <a:ext uri="{0D108BD9-81ED-4DB2-BD59-A6C34878D82A}">
                    <a16:rowId xmlns:a16="http://schemas.microsoft.com/office/drawing/2014/main" xmlns="" val="1248700131"/>
                  </a:ext>
                </a:extLst>
              </a:tr>
              <a:tr h="370840">
                <a:tc>
                  <a:txBody>
                    <a:bodyPr/>
                    <a:lstStyle/>
                    <a:p>
                      <a:endParaRPr lang="en-US" sz="1400" dirty="0">
                        <a:latin typeface="Arial" panose="020B0604020202020204" pitchFamily="34" charset="0"/>
                        <a:cs typeface="Arial" panose="020B0604020202020204" pitchFamily="34" charset="0"/>
                      </a:endParaRPr>
                    </a:p>
                  </a:txBody>
                  <a:tcPr>
                    <a:solidFill>
                      <a:srgbClr val="F2DDBA"/>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400" kern="1200" dirty="0">
                          <a:solidFill>
                            <a:schemeClr val="dk1"/>
                          </a:solidFill>
                          <a:effectLst/>
                          <a:latin typeface="+mn-lt"/>
                          <a:ea typeface="+mn-ea"/>
                          <a:cs typeface="+mn-cs"/>
                        </a:rPr>
                        <a:t>CDA has been encouraging government departments and entities to allocate budgets for the rollout of the NDMP </a:t>
                      </a:r>
                      <a:endParaRPr lang="en-ZA" sz="1400"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ZA" sz="1400" dirty="0">
                        <a:latin typeface="Arial" panose="020B0604020202020204" pitchFamily="34" charset="0"/>
                        <a:cs typeface="Arial" panose="020B0604020202020204" pitchFamily="34" charset="0"/>
                      </a:endParaRPr>
                    </a:p>
                  </a:txBody>
                  <a:tcPr>
                    <a:solidFill>
                      <a:srgbClr val="F2DDBA"/>
                    </a:solidFill>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1400" dirty="0">
                        <a:effectLst/>
                        <a:latin typeface="Arial" panose="020B0604020202020204" pitchFamily="34" charset="0"/>
                        <a:cs typeface="Arial" panose="020B0604020202020204" pitchFamily="34" charset="0"/>
                      </a:endParaRPr>
                    </a:p>
                  </a:txBody>
                  <a:tcPr>
                    <a:solidFill>
                      <a:srgbClr val="F2DDBA"/>
                    </a:solidFill>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dirty="0">
                          <a:latin typeface="Arial" panose="020B0604020202020204" pitchFamily="34" charset="0"/>
                          <a:cs typeface="Arial" panose="020B0604020202020204" pitchFamily="34" charset="0"/>
                        </a:rPr>
                        <a:t>CDA will continue to pursue the allocation of budgets for the roll-out of the NDMP</a:t>
                      </a:r>
                    </a:p>
                  </a:txBody>
                  <a:tcPr>
                    <a:solidFill>
                      <a:srgbClr val="F2DDBA"/>
                    </a:solidFill>
                  </a:tcPr>
                </a:tc>
                <a:extLst>
                  <a:ext uri="{0D108BD9-81ED-4DB2-BD59-A6C34878D82A}">
                    <a16:rowId xmlns:a16="http://schemas.microsoft.com/office/drawing/2014/main" xmlns="" val="1645821882"/>
                  </a:ext>
                </a:extLst>
              </a:tr>
              <a:tr h="370840">
                <a:tc>
                  <a:txBody>
                    <a:bodyPr/>
                    <a:lstStyle/>
                    <a:p>
                      <a:endParaRPr lang="en-US" sz="1400" dirty="0">
                        <a:latin typeface="Arial" panose="020B0604020202020204" pitchFamily="34" charset="0"/>
                        <a:cs typeface="Arial" panose="020B0604020202020204" pitchFamily="34" charset="0"/>
                      </a:endParaRPr>
                    </a:p>
                  </a:txBody>
                  <a:tcPr>
                    <a:solidFill>
                      <a:srgbClr val="F2DDBA"/>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400" kern="1200" dirty="0">
                          <a:solidFill>
                            <a:schemeClr val="dk1"/>
                          </a:solidFill>
                          <a:effectLst/>
                          <a:latin typeface="+mn-lt"/>
                          <a:ea typeface="+mn-ea"/>
                          <a:cs typeface="+mn-cs"/>
                        </a:rPr>
                        <a:t>CDA has not had direct contact and engagement with the World Health Organisation (WHO) and the African Union (AU) </a:t>
                      </a:r>
                      <a:endParaRPr lang="en-ZA" sz="1400" dirty="0"/>
                    </a:p>
                  </a:txBody>
                  <a:tcPr>
                    <a:solidFill>
                      <a:srgbClr val="F2DDBA"/>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ZA" sz="1400" dirty="0">
                        <a:effectLst/>
                        <a:latin typeface="Arial" panose="020B0604020202020204" pitchFamily="34" charset="0"/>
                        <a:cs typeface="Arial" panose="020B0604020202020204" pitchFamily="34" charset="0"/>
                      </a:endParaRPr>
                    </a:p>
                  </a:txBody>
                  <a:tcPr>
                    <a:solidFill>
                      <a:srgbClr val="F2DDBA"/>
                    </a:solidFill>
                  </a:tcPr>
                </a:tc>
                <a:tc>
                  <a:txBody>
                    <a:bodyPr/>
                    <a:lstStyle/>
                    <a:p>
                      <a:pPr marL="285750" indent="-2857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txBody>
                  <a:tcPr>
                    <a:solidFill>
                      <a:srgbClr val="F2DDBA"/>
                    </a:solidFill>
                  </a:tcPr>
                </a:tc>
                <a:extLst>
                  <a:ext uri="{0D108BD9-81ED-4DB2-BD59-A6C34878D82A}">
                    <a16:rowId xmlns:a16="http://schemas.microsoft.com/office/drawing/2014/main" xmlns="" val="2409453349"/>
                  </a:ext>
                </a:extLst>
              </a:tr>
              <a:tr h="370840">
                <a:tc>
                  <a:txBody>
                    <a:bodyPr/>
                    <a:lstStyle/>
                    <a:p>
                      <a:endParaRPr lang="en-US" sz="1400" dirty="0">
                        <a:latin typeface="Arial" panose="020B0604020202020204" pitchFamily="34" charset="0"/>
                        <a:cs typeface="Arial" panose="020B0604020202020204" pitchFamily="34" charset="0"/>
                      </a:endParaRPr>
                    </a:p>
                  </a:txBody>
                  <a:tcPr>
                    <a:solidFill>
                      <a:srgbClr val="F2DDBA"/>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400" kern="1200" dirty="0">
                          <a:solidFill>
                            <a:schemeClr val="dk1"/>
                          </a:solidFill>
                          <a:effectLst/>
                          <a:latin typeface="+mn-lt"/>
                          <a:ea typeface="+mn-ea"/>
                          <a:cs typeface="+mn-cs"/>
                        </a:rPr>
                        <a:t>SAHPRA has added 20 substances to Schedule 7 of the Schedules to the Medicines Act in line with the recommendations of the 63rd meeting of the Commission on Narcotic Drugs </a:t>
                      </a:r>
                      <a:endParaRPr lang="en-ZA" sz="1400"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ZA" sz="1400" dirty="0">
                        <a:latin typeface="Arial" panose="020B0604020202020204" pitchFamily="34" charset="0"/>
                        <a:cs typeface="Arial" panose="020B0604020202020204" pitchFamily="34" charset="0"/>
                      </a:endParaRPr>
                    </a:p>
                  </a:txBody>
                  <a:tcPr>
                    <a:solidFill>
                      <a:srgbClr val="F2DDBA"/>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ZA" sz="1400" dirty="0">
                        <a:effectLst/>
                        <a:latin typeface="Arial" panose="020B0604020202020204" pitchFamily="34" charset="0"/>
                        <a:cs typeface="Arial" panose="020B0604020202020204" pitchFamily="34" charset="0"/>
                      </a:endParaRPr>
                    </a:p>
                  </a:txBody>
                  <a:tcPr>
                    <a:solidFill>
                      <a:srgbClr val="F2DDBA"/>
                    </a:solidFill>
                  </a:tcPr>
                </a:tc>
                <a:tc>
                  <a:txBody>
                    <a:bodyPr/>
                    <a:lstStyle/>
                    <a:p>
                      <a:pPr marL="285750" indent="-2857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txBody>
                  <a:tcPr>
                    <a:solidFill>
                      <a:srgbClr val="F2DDBA"/>
                    </a:solidFill>
                  </a:tcPr>
                </a:tc>
                <a:extLst>
                  <a:ext uri="{0D108BD9-81ED-4DB2-BD59-A6C34878D82A}">
                    <a16:rowId xmlns:a16="http://schemas.microsoft.com/office/drawing/2014/main" xmlns="" val="2660162712"/>
                  </a:ext>
                </a:extLst>
              </a:tr>
            </a:tbl>
          </a:graphicData>
        </a:graphic>
      </p:graphicFrame>
    </p:spTree>
    <p:extLst>
      <p:ext uri="{BB962C8B-B14F-4D97-AF65-F5344CB8AC3E}">
        <p14:creationId xmlns:p14="http://schemas.microsoft.com/office/powerpoint/2010/main" xmlns="" val="36474624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EAD60D-8DF9-4A6E-82DA-76F5162AFB46}"/>
              </a:ext>
            </a:extLst>
          </p:cNvPr>
          <p:cNvSpPr>
            <a:spLocks noGrp="1"/>
          </p:cNvSpPr>
          <p:nvPr>
            <p:ph type="title"/>
          </p:nvPr>
        </p:nvSpPr>
        <p:spPr>
          <a:xfrm>
            <a:off x="495300" y="-503932"/>
            <a:ext cx="8915400" cy="2126555"/>
          </a:xfrm>
        </p:spPr>
        <p:txBody>
          <a:bodyPr>
            <a:normAutofit/>
          </a:bodyPr>
          <a:lstStyle/>
          <a:p>
            <a:r>
              <a:rPr lang="en-US" sz="2400" b="1" dirty="0"/>
              <a:t/>
            </a:r>
            <a:br>
              <a:rPr lang="en-US" sz="2400" b="1" dirty="0"/>
            </a:br>
            <a:r>
              <a:rPr lang="en-ZA" sz="2400" b="1" dirty="0"/>
              <a:t>NDMP 2019-2024 IMPLEMENTATION ANALYSIS </a:t>
            </a:r>
            <a:br>
              <a:rPr lang="en-ZA" sz="2400" b="1" dirty="0"/>
            </a:br>
            <a:endParaRPr lang="en-US" sz="2400" b="1" dirty="0"/>
          </a:p>
        </p:txBody>
      </p:sp>
      <p:pic>
        <p:nvPicPr>
          <p:cNvPr id="4" name="Picture 3" descr="cid:image001.jpg@01CE6DEC.67D4ECC0">
            <a:extLst>
              <a:ext uri="{FF2B5EF4-FFF2-40B4-BE49-F238E27FC236}">
                <a16:creationId xmlns:a16="http://schemas.microsoft.com/office/drawing/2014/main" xmlns="" id="{4BAD28BC-9373-A406-60D0-BA92AAEFB7F7}"/>
              </a:ext>
            </a:extLst>
          </p:cNvPr>
          <p:cNvPicPr/>
          <p:nvPr/>
        </p:nvPicPr>
        <p:blipFill>
          <a:blip r:embed="rId2" r:link="rId3" cstate="print">
            <a:extLst>
              <a:ext uri="{28A0092B-C50C-407E-A947-70E740481C1C}">
                <a14:useLocalDpi xmlns:a14="http://schemas.microsoft.com/office/drawing/2010/main" xmlns="" val="0"/>
              </a:ext>
            </a:extLst>
          </a:blip>
          <a:srcRect/>
          <a:stretch>
            <a:fillRect/>
          </a:stretch>
        </p:blipFill>
        <p:spPr bwMode="auto">
          <a:xfrm>
            <a:off x="3134811" y="5831457"/>
            <a:ext cx="1087315" cy="750498"/>
          </a:xfrm>
          <a:prstGeom prst="rect">
            <a:avLst/>
          </a:prstGeom>
          <a:noFill/>
          <a:ln>
            <a:noFill/>
          </a:ln>
        </p:spPr>
      </p:pic>
      <p:graphicFrame>
        <p:nvGraphicFramePr>
          <p:cNvPr id="5" name="Table 8">
            <a:extLst>
              <a:ext uri="{FF2B5EF4-FFF2-40B4-BE49-F238E27FC236}">
                <a16:creationId xmlns:a16="http://schemas.microsoft.com/office/drawing/2014/main" xmlns="" id="{AA3A24BF-DB1B-C016-B05B-D76AC0DFB6D2}"/>
              </a:ext>
            </a:extLst>
          </p:cNvPr>
          <p:cNvGraphicFramePr>
            <a:graphicFrameLocks noGrp="1"/>
          </p:cNvGraphicFramePr>
          <p:nvPr>
            <p:extLst>
              <p:ext uri="{D42A27DB-BD31-4B8C-83A1-F6EECF244321}">
                <p14:modId xmlns:p14="http://schemas.microsoft.com/office/powerpoint/2010/main" xmlns="" val="3022882658"/>
              </p:ext>
            </p:extLst>
          </p:nvPr>
        </p:nvGraphicFramePr>
        <p:xfrm>
          <a:off x="166281" y="792789"/>
          <a:ext cx="9392686" cy="4577080"/>
        </p:xfrm>
        <a:graphic>
          <a:graphicData uri="http://schemas.openxmlformats.org/drawingml/2006/table">
            <a:tbl>
              <a:tblPr firstRow="1" bandRow="1">
                <a:tableStyleId>{5C22544A-7EE6-4342-B048-85BDC9FD1C3A}</a:tableStyleId>
              </a:tblPr>
              <a:tblGrid>
                <a:gridCol w="928873">
                  <a:extLst>
                    <a:ext uri="{9D8B030D-6E8A-4147-A177-3AD203B41FA5}">
                      <a16:colId xmlns:a16="http://schemas.microsoft.com/office/drawing/2014/main" xmlns="" val="3473514227"/>
                    </a:ext>
                  </a:extLst>
                </a:gridCol>
                <a:gridCol w="3795823">
                  <a:extLst>
                    <a:ext uri="{9D8B030D-6E8A-4147-A177-3AD203B41FA5}">
                      <a16:colId xmlns:a16="http://schemas.microsoft.com/office/drawing/2014/main" xmlns="" val="823725079"/>
                    </a:ext>
                  </a:extLst>
                </a:gridCol>
                <a:gridCol w="2466753">
                  <a:extLst>
                    <a:ext uri="{9D8B030D-6E8A-4147-A177-3AD203B41FA5}">
                      <a16:colId xmlns:a16="http://schemas.microsoft.com/office/drawing/2014/main" xmlns="" val="3914931348"/>
                    </a:ext>
                  </a:extLst>
                </a:gridCol>
                <a:gridCol w="2201237">
                  <a:extLst>
                    <a:ext uri="{9D8B030D-6E8A-4147-A177-3AD203B41FA5}">
                      <a16:colId xmlns:a16="http://schemas.microsoft.com/office/drawing/2014/main" xmlns="" val="3936206844"/>
                    </a:ext>
                  </a:extLst>
                </a:gridCol>
              </a:tblGrid>
              <a:tr h="370840">
                <a:tc>
                  <a:txBody>
                    <a:bodyPr/>
                    <a:lstStyle/>
                    <a:p>
                      <a:r>
                        <a:rPr lang="en-US" sz="1400" dirty="0">
                          <a:latin typeface="Arial" panose="020B0604020202020204" pitchFamily="34" charset="0"/>
                          <a:cs typeface="Arial" panose="020B0604020202020204" pitchFamily="34" charset="0"/>
                        </a:rPr>
                        <a:t>GOAL</a:t>
                      </a:r>
                    </a:p>
                  </a:txBody>
                  <a:tcPr>
                    <a:solidFill>
                      <a:srgbClr val="A15B27"/>
                    </a:solidFill>
                  </a:tcPr>
                </a:tc>
                <a:tc>
                  <a:txBody>
                    <a:bodyPr/>
                    <a:lstStyle/>
                    <a:p>
                      <a:r>
                        <a:rPr lang="en-US" sz="1400" dirty="0">
                          <a:latin typeface="Arial" panose="020B0604020202020204" pitchFamily="34" charset="0"/>
                          <a:cs typeface="Arial" panose="020B0604020202020204" pitchFamily="34" charset="0"/>
                        </a:rPr>
                        <a:t>ACHIEVEMENT 2021/22</a:t>
                      </a:r>
                    </a:p>
                  </a:txBody>
                  <a:tcPr>
                    <a:solidFill>
                      <a:srgbClr val="A15B27"/>
                    </a:solidFill>
                  </a:tcPr>
                </a:tc>
                <a:tc>
                  <a:txBody>
                    <a:bodyPr/>
                    <a:lstStyle/>
                    <a:p>
                      <a:r>
                        <a:rPr lang="en-US" sz="1400" dirty="0">
                          <a:latin typeface="Arial" panose="020B0604020202020204" pitchFamily="34" charset="0"/>
                          <a:cs typeface="Arial" panose="020B0604020202020204" pitchFamily="34" charset="0"/>
                        </a:rPr>
                        <a:t>ANALYSIS</a:t>
                      </a:r>
                    </a:p>
                  </a:txBody>
                  <a:tcPr>
                    <a:solidFill>
                      <a:srgbClr val="A15B27"/>
                    </a:solidFill>
                  </a:tcPr>
                </a:tc>
                <a:tc>
                  <a:txBody>
                    <a:bodyPr/>
                    <a:lstStyle/>
                    <a:p>
                      <a:r>
                        <a:rPr lang="en-US" sz="1400" dirty="0">
                          <a:latin typeface="Arial" panose="020B0604020202020204" pitchFamily="34" charset="0"/>
                          <a:cs typeface="Arial" panose="020B0604020202020204" pitchFamily="34" charset="0"/>
                        </a:rPr>
                        <a:t>RECOMMENDATIONS</a:t>
                      </a:r>
                    </a:p>
                  </a:txBody>
                  <a:tcPr>
                    <a:solidFill>
                      <a:srgbClr val="A15B27"/>
                    </a:solidFill>
                  </a:tcPr>
                </a:tc>
                <a:extLst>
                  <a:ext uri="{0D108BD9-81ED-4DB2-BD59-A6C34878D82A}">
                    <a16:rowId xmlns:a16="http://schemas.microsoft.com/office/drawing/2014/main" xmlns="" val="1777404879"/>
                  </a:ext>
                </a:extLst>
              </a:tr>
              <a:tr h="370840">
                <a:tc>
                  <a:txBody>
                    <a:bodyPr/>
                    <a:lstStyle/>
                    <a:p>
                      <a:r>
                        <a:rPr lang="en-US" sz="1400" dirty="0">
                          <a:latin typeface="Arial" panose="020B0604020202020204" pitchFamily="34" charset="0"/>
                          <a:cs typeface="Arial" panose="020B0604020202020204" pitchFamily="34" charset="0"/>
                        </a:rPr>
                        <a:t>5</a:t>
                      </a:r>
                    </a:p>
                  </a:txBody>
                  <a:tcPr>
                    <a:solidFill>
                      <a:srgbClr val="F2DDBA"/>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400" kern="1200" dirty="0">
                          <a:solidFill>
                            <a:schemeClr val="dk1"/>
                          </a:solidFill>
                          <a:effectLst/>
                          <a:latin typeface="+mn-lt"/>
                          <a:ea typeface="+mn-ea"/>
                          <a:cs typeface="+mn-cs"/>
                        </a:rPr>
                        <a:t>All nine PSAFs have been established in accordance with the Act, and eight are functional </a:t>
                      </a:r>
                      <a:endParaRPr lang="en-ZA" sz="1400"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ZA" sz="1400" dirty="0"/>
                    </a:p>
                  </a:txBody>
                  <a:tcPr>
                    <a:solidFill>
                      <a:srgbClr val="F2DDBA"/>
                    </a:solidFill>
                  </a:tcPr>
                </a:tc>
                <a:tc>
                  <a:txBody>
                    <a:bodyPr/>
                    <a:lstStyle/>
                    <a:p>
                      <a:pPr marL="285750" indent="-285750">
                        <a:buFont typeface="Arial" panose="020B0604020202020204" pitchFamily="34" charset="0"/>
                        <a:buChar char="•"/>
                      </a:pPr>
                      <a:r>
                        <a:rPr lang="en-ZA" sz="1400" dirty="0">
                          <a:effectLst/>
                          <a:latin typeface="Arial" panose="020B0604020202020204" pitchFamily="34" charset="0"/>
                          <a:cs typeface="Arial" panose="020B0604020202020204" pitchFamily="34" charset="0"/>
                        </a:rPr>
                        <a:t>N/ Cape is planning to establish the PSAF</a:t>
                      </a:r>
                    </a:p>
                  </a:txBody>
                  <a:tcPr>
                    <a:solidFill>
                      <a:srgbClr val="F2DDBA"/>
                    </a:solidFill>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dirty="0">
                          <a:latin typeface="Arial" panose="020B0604020202020204" pitchFamily="34" charset="0"/>
                          <a:cs typeface="Arial" panose="020B0604020202020204" pitchFamily="34" charset="0"/>
                        </a:rPr>
                        <a:t>CDA to ensure that the 9</a:t>
                      </a:r>
                      <a:r>
                        <a:rPr lang="en-ZA" sz="1400" baseline="30000" dirty="0">
                          <a:latin typeface="Arial" panose="020B0604020202020204" pitchFamily="34" charset="0"/>
                          <a:cs typeface="Arial" panose="020B0604020202020204" pitchFamily="34" charset="0"/>
                        </a:rPr>
                        <a:t>th</a:t>
                      </a:r>
                      <a:r>
                        <a:rPr lang="en-ZA" sz="1400" dirty="0">
                          <a:latin typeface="Arial" panose="020B0604020202020204" pitchFamily="34" charset="0"/>
                          <a:cs typeface="Arial" panose="020B0604020202020204" pitchFamily="34" charset="0"/>
                        </a:rPr>
                        <a:t> PSAF is established</a:t>
                      </a:r>
                    </a:p>
                  </a:txBody>
                  <a:tcPr>
                    <a:solidFill>
                      <a:srgbClr val="F2DDBA"/>
                    </a:solidFill>
                  </a:tcPr>
                </a:tc>
                <a:extLst>
                  <a:ext uri="{0D108BD9-81ED-4DB2-BD59-A6C34878D82A}">
                    <a16:rowId xmlns:a16="http://schemas.microsoft.com/office/drawing/2014/main" xmlns="" val="1248700131"/>
                  </a:ext>
                </a:extLst>
              </a:tr>
              <a:tr h="370840">
                <a:tc>
                  <a:txBody>
                    <a:bodyPr/>
                    <a:lstStyle/>
                    <a:p>
                      <a:endParaRPr lang="en-US" sz="1400" dirty="0">
                        <a:latin typeface="Arial" panose="020B0604020202020204" pitchFamily="34" charset="0"/>
                        <a:cs typeface="Arial" panose="020B0604020202020204" pitchFamily="34" charset="0"/>
                      </a:endParaRPr>
                    </a:p>
                  </a:txBody>
                  <a:tcPr>
                    <a:solidFill>
                      <a:srgbClr val="F2DDBA"/>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400" kern="1200" dirty="0">
                          <a:solidFill>
                            <a:schemeClr val="dk1"/>
                          </a:solidFill>
                          <a:effectLst/>
                          <a:latin typeface="+mn-lt"/>
                          <a:ea typeface="+mn-ea"/>
                          <a:cs typeface="+mn-cs"/>
                        </a:rPr>
                        <a:t>31 Local Drug Action Committees (LDACs) have been established and are functioning at varying levels </a:t>
                      </a:r>
                      <a:endParaRPr lang="en-ZA" sz="1400"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ZA" sz="1400" dirty="0">
                        <a:latin typeface="Arial" panose="020B0604020202020204" pitchFamily="34" charset="0"/>
                        <a:cs typeface="Arial" panose="020B0604020202020204" pitchFamily="34" charset="0"/>
                      </a:endParaRPr>
                    </a:p>
                  </a:txBody>
                  <a:tcPr>
                    <a:solidFill>
                      <a:srgbClr val="F2DDBA"/>
                    </a:solidFill>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kern="1200" dirty="0">
                          <a:solidFill>
                            <a:schemeClr val="dk1"/>
                          </a:solidFill>
                          <a:effectLst/>
                          <a:latin typeface="+mn-lt"/>
                          <a:ea typeface="+mn-ea"/>
                          <a:cs typeface="+mn-cs"/>
                        </a:rPr>
                        <a:t>The CDA is collaborating with SALGA and the PSAFs to encourage and capacitate mayors to establish and support LDACs </a:t>
                      </a:r>
                      <a:endParaRPr lang="en-ZA" sz="1400" dirty="0"/>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1400" dirty="0">
                        <a:effectLst/>
                        <a:latin typeface="Arial" panose="020B0604020202020204" pitchFamily="34" charset="0"/>
                        <a:cs typeface="Arial" panose="020B0604020202020204" pitchFamily="34" charset="0"/>
                      </a:endParaRPr>
                    </a:p>
                  </a:txBody>
                  <a:tcPr>
                    <a:solidFill>
                      <a:srgbClr val="F2DDBA"/>
                    </a:solidFill>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dirty="0">
                          <a:latin typeface="Arial" panose="020B0604020202020204" pitchFamily="34" charset="0"/>
                          <a:cs typeface="Arial" panose="020B0604020202020204" pitchFamily="34" charset="0"/>
                        </a:rPr>
                        <a:t>An audit of established and functional  LDAC’s has to be conducted</a:t>
                      </a:r>
                    </a:p>
                  </a:txBody>
                  <a:tcPr>
                    <a:solidFill>
                      <a:srgbClr val="F2DDBA"/>
                    </a:solidFill>
                  </a:tcPr>
                </a:tc>
                <a:extLst>
                  <a:ext uri="{0D108BD9-81ED-4DB2-BD59-A6C34878D82A}">
                    <a16:rowId xmlns:a16="http://schemas.microsoft.com/office/drawing/2014/main" xmlns="" val="1645821882"/>
                  </a:ext>
                </a:extLst>
              </a:tr>
              <a:tr h="370840">
                <a:tc>
                  <a:txBody>
                    <a:bodyPr/>
                    <a:lstStyle/>
                    <a:p>
                      <a:r>
                        <a:rPr lang="en-US" sz="1400" dirty="0">
                          <a:latin typeface="Arial" panose="020B0604020202020204" pitchFamily="34" charset="0"/>
                          <a:cs typeface="Arial" panose="020B0604020202020204" pitchFamily="34" charset="0"/>
                        </a:rPr>
                        <a:t>6</a:t>
                      </a:r>
                    </a:p>
                  </a:txBody>
                  <a:tcPr>
                    <a:solidFill>
                      <a:srgbClr val="F2DDBA"/>
                    </a:solidFill>
                  </a:tcPr>
                </a:tc>
                <a:tc>
                  <a:txBody>
                    <a:bodyPr/>
                    <a:lstStyle/>
                    <a:p>
                      <a:r>
                        <a:rPr lang="en-ZA" sz="1400" kern="1200" dirty="0">
                          <a:solidFill>
                            <a:schemeClr val="dk1"/>
                          </a:solidFill>
                          <a:effectLst/>
                          <a:latin typeface="+mn-lt"/>
                          <a:ea typeface="+mn-ea"/>
                          <a:cs typeface="+mn-cs"/>
                        </a:rPr>
                        <a:t>Department of Health has a contract with the SAMRC for SACENDU to collect data on drug use, </a:t>
                      </a:r>
                      <a:endParaRPr lang="en-ZA" sz="1400" dirty="0">
                        <a:latin typeface="Arial" panose="020B0604020202020204" pitchFamily="34" charset="0"/>
                        <a:cs typeface="Arial" panose="020B0604020202020204" pitchFamily="34" charset="0"/>
                      </a:endParaRPr>
                    </a:p>
                  </a:txBody>
                  <a:tcPr>
                    <a:solidFill>
                      <a:srgbClr val="F2DDBA"/>
                    </a:solidFill>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dirty="0">
                          <a:effectLst/>
                          <a:latin typeface="Arial" panose="020B0604020202020204" pitchFamily="34" charset="0"/>
                          <a:cs typeface="Arial" panose="020B0604020202020204" pitchFamily="34" charset="0"/>
                        </a:rPr>
                        <a:t>Contract has been extended</a:t>
                      </a:r>
                    </a:p>
                  </a:txBody>
                  <a:tcPr>
                    <a:solidFill>
                      <a:srgbClr val="F2DDBA"/>
                    </a:solidFill>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kern="1200" dirty="0">
                          <a:solidFill>
                            <a:schemeClr val="dk1"/>
                          </a:solidFill>
                          <a:effectLst/>
                          <a:latin typeface="+mn-lt"/>
                          <a:ea typeface="+mn-ea"/>
                          <a:cs typeface="+mn-cs"/>
                        </a:rPr>
                        <a:t>Much more work still needs to be done to achieve this goal. </a:t>
                      </a:r>
                      <a:endParaRPr lang="en-ZA" sz="1400" dirty="0"/>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1400" dirty="0">
                        <a:latin typeface="Arial" panose="020B0604020202020204" pitchFamily="34" charset="0"/>
                        <a:cs typeface="Arial" panose="020B0604020202020204" pitchFamily="34" charset="0"/>
                      </a:endParaRPr>
                    </a:p>
                  </a:txBody>
                  <a:tcPr>
                    <a:solidFill>
                      <a:srgbClr val="F2DDBA"/>
                    </a:solidFill>
                  </a:tcPr>
                </a:tc>
                <a:extLst>
                  <a:ext uri="{0D108BD9-81ED-4DB2-BD59-A6C34878D82A}">
                    <a16:rowId xmlns:a16="http://schemas.microsoft.com/office/drawing/2014/main" xmlns="" val="3613044712"/>
                  </a:ext>
                </a:extLst>
              </a:tr>
              <a:tr h="370840">
                <a:tc>
                  <a:txBody>
                    <a:bodyPr/>
                    <a:lstStyle/>
                    <a:p>
                      <a:endParaRPr lang="en-US" sz="1400" dirty="0">
                        <a:latin typeface="Arial" panose="020B0604020202020204" pitchFamily="34" charset="0"/>
                        <a:cs typeface="Arial" panose="020B0604020202020204" pitchFamily="34" charset="0"/>
                      </a:endParaRPr>
                    </a:p>
                  </a:txBody>
                  <a:tcPr>
                    <a:solidFill>
                      <a:srgbClr val="F2DDBA"/>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400" kern="1200" dirty="0">
                          <a:solidFill>
                            <a:schemeClr val="dk1"/>
                          </a:solidFill>
                          <a:effectLst/>
                          <a:latin typeface="+mn-lt"/>
                          <a:ea typeface="+mn-ea"/>
                          <a:cs typeface="+mn-cs"/>
                        </a:rPr>
                        <a:t>Four quarterly reports were received, which highlighted a significant decrease (51%) in the number of children arrested for possession and/or use of drugs. </a:t>
                      </a:r>
                      <a:endParaRPr lang="en-ZA" sz="1400" dirty="0"/>
                    </a:p>
                  </a:txBody>
                  <a:tcPr>
                    <a:solidFill>
                      <a:srgbClr val="F2DDBA"/>
                    </a:solidFill>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1400" dirty="0">
                        <a:effectLst/>
                        <a:latin typeface="Arial" panose="020B0604020202020204" pitchFamily="34" charset="0"/>
                        <a:cs typeface="Arial" panose="020B0604020202020204" pitchFamily="34" charset="0"/>
                      </a:endParaRPr>
                    </a:p>
                  </a:txBody>
                  <a:tcPr>
                    <a:solidFill>
                      <a:srgbClr val="F2DDBA"/>
                    </a:solidFill>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1400" dirty="0">
                        <a:latin typeface="Arial" panose="020B0604020202020204" pitchFamily="34" charset="0"/>
                        <a:cs typeface="Arial" panose="020B0604020202020204" pitchFamily="34" charset="0"/>
                      </a:endParaRPr>
                    </a:p>
                  </a:txBody>
                  <a:tcPr>
                    <a:solidFill>
                      <a:srgbClr val="F2DDBA"/>
                    </a:solidFill>
                  </a:tcPr>
                </a:tc>
                <a:extLst>
                  <a:ext uri="{0D108BD9-81ED-4DB2-BD59-A6C34878D82A}">
                    <a16:rowId xmlns:a16="http://schemas.microsoft.com/office/drawing/2014/main" xmlns="" val="1634598420"/>
                  </a:ext>
                </a:extLst>
              </a:tr>
            </a:tbl>
          </a:graphicData>
        </a:graphic>
      </p:graphicFrame>
    </p:spTree>
    <p:extLst>
      <p:ext uri="{BB962C8B-B14F-4D97-AF65-F5344CB8AC3E}">
        <p14:creationId xmlns:p14="http://schemas.microsoft.com/office/powerpoint/2010/main" xmlns="" val="12069440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EAD60D-8DF9-4A6E-82DA-76F5162AFB46}"/>
              </a:ext>
            </a:extLst>
          </p:cNvPr>
          <p:cNvSpPr>
            <a:spLocks noGrp="1"/>
          </p:cNvSpPr>
          <p:nvPr>
            <p:ph type="title"/>
          </p:nvPr>
        </p:nvSpPr>
        <p:spPr>
          <a:xfrm>
            <a:off x="495300" y="-503932"/>
            <a:ext cx="8915400" cy="2126555"/>
          </a:xfrm>
        </p:spPr>
        <p:txBody>
          <a:bodyPr>
            <a:normAutofit/>
          </a:bodyPr>
          <a:lstStyle/>
          <a:p>
            <a:r>
              <a:rPr lang="en-US" sz="2400" b="1" dirty="0"/>
              <a:t/>
            </a:r>
            <a:br>
              <a:rPr lang="en-US" sz="2400" b="1" dirty="0"/>
            </a:br>
            <a:r>
              <a:rPr lang="en-ZA" sz="2400" b="1" dirty="0"/>
              <a:t>NDMP 2019-2024 IMPLEMENTATION ANALYSIS </a:t>
            </a:r>
            <a:br>
              <a:rPr lang="en-ZA" sz="2400" b="1" dirty="0"/>
            </a:br>
            <a:endParaRPr lang="en-US" sz="2400" b="1" dirty="0"/>
          </a:p>
        </p:txBody>
      </p:sp>
      <p:pic>
        <p:nvPicPr>
          <p:cNvPr id="4" name="Picture 3" descr="cid:image001.jpg@01CE6DEC.67D4ECC0">
            <a:extLst>
              <a:ext uri="{FF2B5EF4-FFF2-40B4-BE49-F238E27FC236}">
                <a16:creationId xmlns:a16="http://schemas.microsoft.com/office/drawing/2014/main" xmlns="" id="{4BAD28BC-9373-A406-60D0-BA92AAEFB7F7}"/>
              </a:ext>
            </a:extLst>
          </p:cNvPr>
          <p:cNvPicPr/>
          <p:nvPr/>
        </p:nvPicPr>
        <p:blipFill>
          <a:blip r:embed="rId2" r:link="rId3" cstate="print">
            <a:extLst>
              <a:ext uri="{28A0092B-C50C-407E-A947-70E740481C1C}">
                <a14:useLocalDpi xmlns:a14="http://schemas.microsoft.com/office/drawing/2010/main" xmlns="" val="0"/>
              </a:ext>
            </a:extLst>
          </a:blip>
          <a:srcRect/>
          <a:stretch>
            <a:fillRect/>
          </a:stretch>
        </p:blipFill>
        <p:spPr bwMode="auto">
          <a:xfrm>
            <a:off x="3134811" y="5831457"/>
            <a:ext cx="1087315" cy="750498"/>
          </a:xfrm>
          <a:prstGeom prst="rect">
            <a:avLst/>
          </a:prstGeom>
          <a:noFill/>
          <a:ln>
            <a:noFill/>
          </a:ln>
        </p:spPr>
      </p:pic>
      <p:graphicFrame>
        <p:nvGraphicFramePr>
          <p:cNvPr id="5" name="Table 8">
            <a:extLst>
              <a:ext uri="{FF2B5EF4-FFF2-40B4-BE49-F238E27FC236}">
                <a16:creationId xmlns:a16="http://schemas.microsoft.com/office/drawing/2014/main" xmlns="" id="{AA3A24BF-DB1B-C016-B05B-D76AC0DFB6D2}"/>
              </a:ext>
            </a:extLst>
          </p:cNvPr>
          <p:cNvGraphicFramePr>
            <a:graphicFrameLocks noGrp="1"/>
          </p:cNvGraphicFramePr>
          <p:nvPr>
            <p:extLst>
              <p:ext uri="{D42A27DB-BD31-4B8C-83A1-F6EECF244321}">
                <p14:modId xmlns:p14="http://schemas.microsoft.com/office/powerpoint/2010/main" xmlns="" val="2599719697"/>
              </p:ext>
            </p:extLst>
          </p:nvPr>
        </p:nvGraphicFramePr>
        <p:xfrm>
          <a:off x="256657" y="899115"/>
          <a:ext cx="9392686" cy="4485640"/>
        </p:xfrm>
        <a:graphic>
          <a:graphicData uri="http://schemas.openxmlformats.org/drawingml/2006/table">
            <a:tbl>
              <a:tblPr firstRow="1" bandRow="1">
                <a:tableStyleId>{5C22544A-7EE6-4342-B048-85BDC9FD1C3A}</a:tableStyleId>
              </a:tblPr>
              <a:tblGrid>
                <a:gridCol w="928873">
                  <a:extLst>
                    <a:ext uri="{9D8B030D-6E8A-4147-A177-3AD203B41FA5}">
                      <a16:colId xmlns:a16="http://schemas.microsoft.com/office/drawing/2014/main" xmlns="" val="3473514227"/>
                    </a:ext>
                  </a:extLst>
                </a:gridCol>
                <a:gridCol w="3795823">
                  <a:extLst>
                    <a:ext uri="{9D8B030D-6E8A-4147-A177-3AD203B41FA5}">
                      <a16:colId xmlns:a16="http://schemas.microsoft.com/office/drawing/2014/main" xmlns="" val="823725079"/>
                    </a:ext>
                  </a:extLst>
                </a:gridCol>
                <a:gridCol w="2466753">
                  <a:extLst>
                    <a:ext uri="{9D8B030D-6E8A-4147-A177-3AD203B41FA5}">
                      <a16:colId xmlns:a16="http://schemas.microsoft.com/office/drawing/2014/main" xmlns="" val="3914931348"/>
                    </a:ext>
                  </a:extLst>
                </a:gridCol>
                <a:gridCol w="2201237">
                  <a:extLst>
                    <a:ext uri="{9D8B030D-6E8A-4147-A177-3AD203B41FA5}">
                      <a16:colId xmlns:a16="http://schemas.microsoft.com/office/drawing/2014/main" xmlns="" val="3936206844"/>
                    </a:ext>
                  </a:extLst>
                </a:gridCol>
              </a:tblGrid>
              <a:tr h="370840">
                <a:tc>
                  <a:txBody>
                    <a:bodyPr/>
                    <a:lstStyle/>
                    <a:p>
                      <a:r>
                        <a:rPr lang="en-US" sz="1400" dirty="0">
                          <a:latin typeface="Arial" panose="020B0604020202020204" pitchFamily="34" charset="0"/>
                          <a:cs typeface="Arial" panose="020B0604020202020204" pitchFamily="34" charset="0"/>
                        </a:rPr>
                        <a:t>GOAL</a:t>
                      </a:r>
                    </a:p>
                  </a:txBody>
                  <a:tcPr>
                    <a:solidFill>
                      <a:srgbClr val="A15B27"/>
                    </a:solidFill>
                  </a:tcPr>
                </a:tc>
                <a:tc>
                  <a:txBody>
                    <a:bodyPr/>
                    <a:lstStyle/>
                    <a:p>
                      <a:r>
                        <a:rPr lang="en-US" sz="1400" dirty="0">
                          <a:latin typeface="Arial" panose="020B0604020202020204" pitchFamily="34" charset="0"/>
                          <a:cs typeface="Arial" panose="020B0604020202020204" pitchFamily="34" charset="0"/>
                        </a:rPr>
                        <a:t>ACHIEVEMENT 2021/22</a:t>
                      </a:r>
                    </a:p>
                  </a:txBody>
                  <a:tcPr>
                    <a:solidFill>
                      <a:srgbClr val="A15B27"/>
                    </a:solidFill>
                  </a:tcPr>
                </a:tc>
                <a:tc>
                  <a:txBody>
                    <a:bodyPr/>
                    <a:lstStyle/>
                    <a:p>
                      <a:r>
                        <a:rPr lang="en-US" sz="1400" dirty="0">
                          <a:latin typeface="Arial" panose="020B0604020202020204" pitchFamily="34" charset="0"/>
                          <a:cs typeface="Arial" panose="020B0604020202020204" pitchFamily="34" charset="0"/>
                        </a:rPr>
                        <a:t>ANALYSIS</a:t>
                      </a:r>
                    </a:p>
                  </a:txBody>
                  <a:tcPr>
                    <a:solidFill>
                      <a:srgbClr val="A15B27"/>
                    </a:solidFill>
                  </a:tcPr>
                </a:tc>
                <a:tc>
                  <a:txBody>
                    <a:bodyPr/>
                    <a:lstStyle/>
                    <a:p>
                      <a:r>
                        <a:rPr lang="en-US" sz="1400" dirty="0">
                          <a:latin typeface="Arial" panose="020B0604020202020204" pitchFamily="34" charset="0"/>
                          <a:cs typeface="Arial" panose="020B0604020202020204" pitchFamily="34" charset="0"/>
                        </a:rPr>
                        <a:t>RECOMMENDATIONS</a:t>
                      </a:r>
                    </a:p>
                  </a:txBody>
                  <a:tcPr>
                    <a:solidFill>
                      <a:srgbClr val="A15B27"/>
                    </a:solidFill>
                  </a:tcPr>
                </a:tc>
                <a:extLst>
                  <a:ext uri="{0D108BD9-81ED-4DB2-BD59-A6C34878D82A}">
                    <a16:rowId xmlns:a16="http://schemas.microsoft.com/office/drawing/2014/main" xmlns="" val="1777404879"/>
                  </a:ext>
                </a:extLst>
              </a:tr>
              <a:tr h="370840">
                <a:tc>
                  <a:txBody>
                    <a:bodyPr/>
                    <a:lstStyle/>
                    <a:p>
                      <a:r>
                        <a:rPr lang="en-US" sz="1400" dirty="0">
                          <a:latin typeface="Arial" panose="020B0604020202020204" pitchFamily="34" charset="0"/>
                          <a:cs typeface="Arial" panose="020B0604020202020204" pitchFamily="34" charset="0"/>
                        </a:rPr>
                        <a:t>6</a:t>
                      </a:r>
                    </a:p>
                  </a:txBody>
                  <a:tcPr>
                    <a:solidFill>
                      <a:srgbClr val="F2DDBA"/>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400" kern="1200" dirty="0">
                          <a:solidFill>
                            <a:schemeClr val="dk1"/>
                          </a:solidFill>
                          <a:effectLst/>
                          <a:latin typeface="+mn-lt"/>
                          <a:ea typeface="+mn-ea"/>
                          <a:cs typeface="+mn-cs"/>
                        </a:rPr>
                        <a:t>One province reported to have developed a provincial database and has conducted monitoring sessions for compliance of treatment centres with norms and standards. </a:t>
                      </a:r>
                      <a:endParaRPr lang="en-ZA" sz="1400" dirty="0"/>
                    </a:p>
                  </a:txBody>
                  <a:tcPr>
                    <a:solidFill>
                      <a:srgbClr val="F2DDBA"/>
                    </a:solidFill>
                  </a:tcPr>
                </a:tc>
                <a:tc>
                  <a:txBody>
                    <a:bodyPr/>
                    <a:lstStyle/>
                    <a:p>
                      <a:pPr marL="285750" indent="-285750">
                        <a:buFont typeface="Arial" panose="020B0604020202020204" pitchFamily="34" charset="0"/>
                        <a:buChar char="•"/>
                      </a:pPr>
                      <a:r>
                        <a:rPr lang="en-ZA" sz="1400" dirty="0">
                          <a:effectLst/>
                          <a:latin typeface="Arial" panose="020B0604020202020204" pitchFamily="34" charset="0"/>
                          <a:cs typeface="Arial" panose="020B0604020202020204" pitchFamily="34" charset="0"/>
                        </a:rPr>
                        <a:t>There’s no national research agenda </a:t>
                      </a:r>
                    </a:p>
                  </a:txBody>
                  <a:tcPr>
                    <a:solidFill>
                      <a:srgbClr val="F2DDBA"/>
                    </a:solidFill>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dirty="0">
                          <a:latin typeface="Arial" panose="020B0604020202020204" pitchFamily="34" charset="0"/>
                          <a:cs typeface="Arial" panose="020B0604020202020204" pitchFamily="34" charset="0"/>
                        </a:rPr>
                        <a:t>CDA to collaborate with research institutions to undertake the national prevalence survey on drugs and alcohol</a:t>
                      </a:r>
                    </a:p>
                  </a:txBody>
                  <a:tcPr>
                    <a:solidFill>
                      <a:srgbClr val="F2DDBA"/>
                    </a:solidFill>
                  </a:tcPr>
                </a:tc>
                <a:extLst>
                  <a:ext uri="{0D108BD9-81ED-4DB2-BD59-A6C34878D82A}">
                    <a16:rowId xmlns:a16="http://schemas.microsoft.com/office/drawing/2014/main" xmlns="" val="1248700131"/>
                  </a:ext>
                </a:extLst>
              </a:tr>
              <a:tr h="370840">
                <a:tc>
                  <a:txBody>
                    <a:bodyPr/>
                    <a:lstStyle/>
                    <a:p>
                      <a:r>
                        <a:rPr lang="en-US" sz="1400" dirty="0">
                          <a:latin typeface="Arial" panose="020B0604020202020204" pitchFamily="34" charset="0"/>
                          <a:cs typeface="Arial" panose="020B0604020202020204" pitchFamily="34" charset="0"/>
                        </a:rPr>
                        <a:t>7</a:t>
                      </a:r>
                    </a:p>
                  </a:txBody>
                  <a:tcPr>
                    <a:solidFill>
                      <a:srgbClr val="F2DDBA"/>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400" kern="1200" dirty="0">
                          <a:solidFill>
                            <a:schemeClr val="dk1"/>
                          </a:solidFill>
                          <a:effectLst/>
                          <a:latin typeface="+mn-lt"/>
                          <a:ea typeface="+mn-ea"/>
                          <a:cs typeface="+mn-cs"/>
                        </a:rPr>
                        <a:t>None of the departments reported on this goal. </a:t>
                      </a:r>
                      <a:endParaRPr lang="en-ZA" sz="1400"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ZA" sz="1400" dirty="0">
                        <a:latin typeface="Arial" panose="020B0604020202020204" pitchFamily="34" charset="0"/>
                        <a:cs typeface="Arial" panose="020B0604020202020204" pitchFamily="34" charset="0"/>
                      </a:endParaRPr>
                    </a:p>
                  </a:txBody>
                  <a:tcPr>
                    <a:solidFill>
                      <a:srgbClr val="F2DDBA"/>
                    </a:solidFill>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dirty="0">
                          <a:effectLst/>
                          <a:latin typeface="Arial" panose="020B0604020202020204" pitchFamily="34" charset="0"/>
                          <a:cs typeface="Arial" panose="020B0604020202020204" pitchFamily="34" charset="0"/>
                        </a:rPr>
                        <a:t>Departmental representatives in the CDA have been alerted to report on this goal as work is known to have been done but it is not reported on</a:t>
                      </a:r>
                    </a:p>
                  </a:txBody>
                  <a:tcPr>
                    <a:solidFill>
                      <a:srgbClr val="F2DDBA"/>
                    </a:solidFill>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dirty="0">
                          <a:latin typeface="Arial" panose="020B0604020202020204" pitchFamily="34" charset="0"/>
                          <a:cs typeface="Arial" panose="020B0604020202020204" pitchFamily="34" charset="0"/>
                        </a:rPr>
                        <a:t>CDA to engage economic cluster departments in the 2022/23 FY towards implementation of this goal</a:t>
                      </a:r>
                    </a:p>
                  </a:txBody>
                  <a:tcPr>
                    <a:solidFill>
                      <a:srgbClr val="F2DDBA"/>
                    </a:solidFill>
                  </a:tcPr>
                </a:tc>
                <a:extLst>
                  <a:ext uri="{0D108BD9-81ED-4DB2-BD59-A6C34878D82A}">
                    <a16:rowId xmlns:a16="http://schemas.microsoft.com/office/drawing/2014/main" xmlns="" val="1645821882"/>
                  </a:ext>
                </a:extLst>
              </a:tr>
              <a:tr h="370840">
                <a:tc>
                  <a:txBody>
                    <a:bodyPr/>
                    <a:lstStyle/>
                    <a:p>
                      <a:endParaRPr lang="en-US" sz="1400" dirty="0">
                        <a:latin typeface="Arial" panose="020B0604020202020204" pitchFamily="34" charset="0"/>
                        <a:cs typeface="Arial" panose="020B0604020202020204" pitchFamily="34" charset="0"/>
                      </a:endParaRPr>
                    </a:p>
                  </a:txBody>
                  <a:tcPr>
                    <a:solidFill>
                      <a:srgbClr val="F2DDBA"/>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400" kern="1200" dirty="0">
                          <a:solidFill>
                            <a:schemeClr val="dk1"/>
                          </a:solidFill>
                          <a:effectLst/>
                          <a:latin typeface="+mn-lt"/>
                          <a:ea typeface="+mn-ea"/>
                          <a:cs typeface="+mn-cs"/>
                        </a:rPr>
                        <a:t>7 provinces carried out activities aimed at reducing poverty, unemployment and inequalities especially among substance users who are recovering, including their families. </a:t>
                      </a:r>
                      <a:endParaRPr lang="en-ZA" sz="1400" dirty="0"/>
                    </a:p>
                  </a:txBody>
                  <a:tcPr>
                    <a:solidFill>
                      <a:srgbClr val="F2DDBA"/>
                    </a:solidFill>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dirty="0">
                          <a:effectLst/>
                          <a:latin typeface="Arial" panose="020B0604020202020204" pitchFamily="34" charset="0"/>
                          <a:cs typeface="Arial" panose="020B0604020202020204" pitchFamily="34" charset="0"/>
                        </a:rPr>
                        <a:t>All provinces must execute this critical goal to address root causes of drug and alcohol abuse</a:t>
                      </a:r>
                    </a:p>
                  </a:txBody>
                  <a:tcPr>
                    <a:solidFill>
                      <a:srgbClr val="F2DDBA"/>
                    </a:solidFill>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dirty="0">
                          <a:latin typeface="Arial" panose="020B0604020202020204" pitchFamily="34" charset="0"/>
                          <a:cs typeface="Arial" panose="020B0604020202020204" pitchFamily="34" charset="0"/>
                        </a:rPr>
                        <a:t>CDA to monitor implementation of this goal closely</a:t>
                      </a:r>
                    </a:p>
                  </a:txBody>
                  <a:tcPr>
                    <a:solidFill>
                      <a:srgbClr val="F2DDBA"/>
                    </a:solidFill>
                  </a:tcPr>
                </a:tc>
                <a:extLst>
                  <a:ext uri="{0D108BD9-81ED-4DB2-BD59-A6C34878D82A}">
                    <a16:rowId xmlns:a16="http://schemas.microsoft.com/office/drawing/2014/main" xmlns="" val="1506733864"/>
                  </a:ext>
                </a:extLst>
              </a:tr>
            </a:tbl>
          </a:graphicData>
        </a:graphic>
      </p:graphicFrame>
    </p:spTree>
    <p:extLst>
      <p:ext uri="{BB962C8B-B14F-4D97-AF65-F5344CB8AC3E}">
        <p14:creationId xmlns:p14="http://schemas.microsoft.com/office/powerpoint/2010/main" xmlns="" val="10012205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5AE925-ED08-4F3D-8042-B7A0839F2B20}"/>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RECOMMENDATIONS</a:t>
            </a:r>
          </a:p>
        </p:txBody>
      </p:sp>
      <p:sp>
        <p:nvSpPr>
          <p:cNvPr id="3" name="Content Placeholder 2">
            <a:extLst>
              <a:ext uri="{FF2B5EF4-FFF2-40B4-BE49-F238E27FC236}">
                <a16:creationId xmlns:a16="http://schemas.microsoft.com/office/drawing/2014/main" xmlns="" id="{F1D8518B-77C3-4F86-ADC4-BC3FECF3B28D}"/>
              </a:ext>
            </a:extLst>
          </p:cNvPr>
          <p:cNvSpPr>
            <a:spLocks noGrp="1"/>
          </p:cNvSpPr>
          <p:nvPr>
            <p:ph idx="1"/>
          </p:nvPr>
        </p:nvSpPr>
        <p:spPr/>
        <p:txBody>
          <a:bodyPr>
            <a:normAutofit/>
          </a:bodyPr>
          <a:lstStyle/>
          <a:p>
            <a:pPr marL="0" indent="0" algn="just">
              <a:buNone/>
            </a:pPr>
            <a:r>
              <a:rPr lang="en-US" dirty="0">
                <a:latin typeface="Arial" panose="020B0604020202020204" pitchFamily="34" charset="0"/>
                <a:cs typeface="Arial" panose="020B0604020202020204" pitchFamily="34" charset="0"/>
              </a:rPr>
              <a:t>It is recommended that the Select Committee on Health and Social Services: </a:t>
            </a:r>
          </a:p>
          <a:p>
            <a:pPr algn="just"/>
            <a:r>
              <a:rPr lang="en-US" dirty="0">
                <a:latin typeface="Arial" panose="020B0604020202020204" pitchFamily="34" charset="0"/>
                <a:cs typeface="Arial" panose="020B0604020202020204" pitchFamily="34" charset="0"/>
              </a:rPr>
              <a:t>Note </a:t>
            </a:r>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2021/2022 annual report of CDA</a:t>
            </a:r>
          </a:p>
          <a:p>
            <a:pPr algn="just"/>
            <a:r>
              <a:rPr lang="en-US" dirty="0">
                <a:latin typeface="Arial" panose="020B0604020202020204" pitchFamily="34" charset="0"/>
                <a:cs typeface="Arial" panose="020B0604020202020204" pitchFamily="34" charset="0"/>
              </a:rPr>
              <a:t>Provide continuous support to CDA</a:t>
            </a:r>
          </a:p>
          <a:p>
            <a:pPr algn="just"/>
            <a:r>
              <a:rPr lang="en-US" dirty="0">
                <a:latin typeface="Arial" panose="020B0604020202020204" pitchFamily="34" charset="0"/>
                <a:cs typeface="Arial" panose="020B0604020202020204" pitchFamily="34" charset="0"/>
              </a:rPr>
              <a:t>Encourage departments and its entities falling within </a:t>
            </a:r>
            <a:r>
              <a:rPr lang="en-US" dirty="0" smtClean="0">
                <a:latin typeface="Arial" panose="020B0604020202020204" pitchFamily="34" charset="0"/>
                <a:cs typeface="Arial" panose="020B0604020202020204" pitchFamily="34" charset="0"/>
              </a:rPr>
              <a:t>its ambit to </a:t>
            </a:r>
            <a:r>
              <a:rPr lang="en-US" dirty="0">
                <a:latin typeface="Arial" panose="020B0604020202020204" pitchFamily="34" charset="0"/>
                <a:cs typeface="Arial" panose="020B0604020202020204" pitchFamily="34" charset="0"/>
              </a:rPr>
              <a:t>participate in the CDA structures</a:t>
            </a:r>
          </a:p>
          <a:p>
            <a:endParaRPr lang="en-US" dirty="0"/>
          </a:p>
        </p:txBody>
      </p:sp>
    </p:spTree>
    <p:extLst>
      <p:ext uri="{BB962C8B-B14F-4D97-AF65-F5344CB8AC3E}">
        <p14:creationId xmlns:p14="http://schemas.microsoft.com/office/powerpoint/2010/main" xmlns="" val="9490632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ZA" sz="3000" dirty="0">
                <a:latin typeface="Arial" panose="020B0604020202020204" pitchFamily="34" charset="0"/>
                <a:cs typeface="Arial" panose="020B0604020202020204" pitchFamily="34" charset="0"/>
              </a:rPr>
              <a:t>						</a:t>
            </a:r>
          </a:p>
          <a:p>
            <a:pPr marL="0" indent="0" algn="ctr">
              <a:buNone/>
            </a:pPr>
            <a:endParaRPr lang="en-ZA" sz="3000" b="1" dirty="0">
              <a:latin typeface="Arial" panose="020B0604020202020204" pitchFamily="34" charset="0"/>
              <a:cs typeface="Arial" panose="020B0604020202020204" pitchFamily="34" charset="0"/>
            </a:endParaRPr>
          </a:p>
          <a:p>
            <a:pPr marL="0" indent="0" algn="ctr">
              <a:buNone/>
            </a:pPr>
            <a:r>
              <a:rPr lang="en-ZA" sz="3000" b="1" dirty="0">
                <a:latin typeface="Arial" panose="020B0604020202020204" pitchFamily="34" charset="0"/>
                <a:cs typeface="Arial" panose="020B0604020202020204" pitchFamily="34" charset="0"/>
              </a:rPr>
              <a:t>THANK YOU</a:t>
            </a:r>
          </a:p>
          <a:p>
            <a:pPr algn="ctr"/>
            <a:endParaRPr lang="en-ZA" dirty="0">
              <a:latin typeface="Arial" panose="020B0604020202020204" pitchFamily="34" charset="0"/>
              <a:cs typeface="Arial" panose="020B0604020202020204" pitchFamily="34" charset="0"/>
            </a:endParaRPr>
          </a:p>
        </p:txBody>
      </p:sp>
      <p:pic>
        <p:nvPicPr>
          <p:cNvPr id="4" name="Picture 3" descr="cid:image001.jpg@01CE6DEC.67D4ECC0">
            <a:extLst>
              <a:ext uri="{FF2B5EF4-FFF2-40B4-BE49-F238E27FC236}">
                <a16:creationId xmlns:a16="http://schemas.microsoft.com/office/drawing/2014/main" xmlns="" id="{AF1E0AB6-793E-FED0-58B2-D0E8B43B5238}"/>
              </a:ext>
            </a:extLst>
          </p:cNvPr>
          <p:cNvPicPr/>
          <p:nvPr/>
        </p:nvPicPr>
        <p:blipFill>
          <a:blip r:embed="rId2" r:link="rId3" cstate="print">
            <a:extLst>
              <a:ext uri="{28A0092B-C50C-407E-A947-70E740481C1C}">
                <a14:useLocalDpi xmlns:a14="http://schemas.microsoft.com/office/drawing/2010/main" xmlns="" val="0"/>
              </a:ext>
            </a:extLst>
          </a:blip>
          <a:srcRect/>
          <a:stretch>
            <a:fillRect/>
          </a:stretch>
        </p:blipFill>
        <p:spPr bwMode="auto">
          <a:xfrm>
            <a:off x="3134811" y="5831457"/>
            <a:ext cx="1087315" cy="750498"/>
          </a:xfrm>
          <a:prstGeom prst="rect">
            <a:avLst/>
          </a:prstGeom>
          <a:noFill/>
          <a:ln>
            <a:noFill/>
          </a:ln>
        </p:spPr>
      </p:pic>
    </p:spTree>
    <p:extLst>
      <p:ext uri="{BB962C8B-B14F-4D97-AF65-F5344CB8AC3E}">
        <p14:creationId xmlns:p14="http://schemas.microsoft.com/office/powerpoint/2010/main" xmlns="" val="2114685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1EB49C-3C90-46B4-971E-BD6FC546A5D6}"/>
              </a:ext>
            </a:extLst>
          </p:cNvPr>
          <p:cNvSpPr>
            <a:spLocks noGrp="1"/>
          </p:cNvSpPr>
          <p:nvPr>
            <p:ph type="title"/>
          </p:nvPr>
        </p:nvSpPr>
        <p:spPr/>
        <p:txBody>
          <a:bodyPr/>
          <a:lstStyle/>
          <a:p>
            <a:r>
              <a:rPr lang="en-US" b="1" dirty="0"/>
              <a:t>BACKGROUND </a:t>
            </a:r>
          </a:p>
        </p:txBody>
      </p:sp>
      <p:sp>
        <p:nvSpPr>
          <p:cNvPr id="3" name="Content Placeholder 2">
            <a:extLst>
              <a:ext uri="{FF2B5EF4-FFF2-40B4-BE49-F238E27FC236}">
                <a16:creationId xmlns:a16="http://schemas.microsoft.com/office/drawing/2014/main" xmlns="" id="{44314AAF-2155-435E-807E-D7F166C5BC90}"/>
              </a:ext>
            </a:extLst>
          </p:cNvPr>
          <p:cNvSpPr>
            <a:spLocks noGrp="1"/>
          </p:cNvSpPr>
          <p:nvPr>
            <p:ph idx="1"/>
          </p:nvPr>
        </p:nvSpPr>
        <p:spPr/>
        <p:txBody>
          <a:bodyPr>
            <a:normAutofit/>
          </a:bodyPr>
          <a:lstStyle/>
          <a:p>
            <a:pPr marL="342900" marR="0" lvl="0" indent="-342900" algn="just" defTabSz="457200" rtl="0" eaLnBrk="1" fontAlgn="auto" latinLnBrk="0" hangingPunct="1">
              <a:lnSpc>
                <a:spcPct val="100000"/>
              </a:lnSpc>
              <a:spcBef>
                <a:spcPct val="20000"/>
              </a:spcBef>
              <a:spcAft>
                <a:spcPts val="0"/>
              </a:spcAft>
              <a:buClrTx/>
              <a:buSzTx/>
              <a:buFont typeface="Arial"/>
              <a:buChar char="•"/>
              <a:tabLst/>
              <a:defRPr/>
            </a:pPr>
            <a:r>
              <a:rPr kumimoji="0" lang="en-ZA" sz="2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The Central Drug Authority (CDA) is a statutory body </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established in terms of Section of the Prevention of and Treatment for Substance Abuse to monitor and oversee the implementation of the National Drug Master Plan. </a:t>
            </a:r>
            <a:r>
              <a:rPr kumimoji="0" lang="en-ZA" sz="2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p>
          <a:p>
            <a:pPr marL="342900" marR="0" lvl="0" indent="-342900" algn="just" defTabSz="457200" rtl="0" eaLnBrk="1" fontAlgn="auto" latinLnBrk="0" hangingPunct="1">
              <a:lnSpc>
                <a:spcPct val="100000"/>
              </a:lnSpc>
              <a:spcBef>
                <a:spcPct val="20000"/>
              </a:spcBef>
              <a:spcAft>
                <a:spcPts val="0"/>
              </a:spcAft>
              <a:buClrTx/>
              <a:buSzTx/>
              <a:buFont typeface="Arial"/>
              <a:buChar char="•"/>
              <a:tabLst/>
              <a:defRPr/>
            </a:pPr>
            <a:r>
              <a:rPr kumimoji="0" lang="en-ZA" sz="2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CDA is comprised of 11 members who have special knowledge and experience in the field of substance abuse and 21 National departments</a:t>
            </a:r>
          </a:p>
          <a:p>
            <a:pPr marL="342900" marR="0" lvl="0" indent="-342900" algn="just" defTabSz="457200" rtl="0" eaLnBrk="1" fontAlgn="auto" latinLnBrk="0" hangingPunct="1">
              <a:lnSpc>
                <a:spcPct val="100000"/>
              </a:lnSpc>
              <a:spcBef>
                <a:spcPct val="20000"/>
              </a:spcBef>
              <a:spcAft>
                <a:spcPts val="0"/>
              </a:spcAft>
              <a:buClrTx/>
              <a:buSzTx/>
              <a:buFont typeface="Arial"/>
              <a:buChar char="•"/>
              <a:tabLst/>
              <a:defRPr/>
            </a:pPr>
            <a:r>
              <a:rPr kumimoji="0" lang="en-ZA" sz="2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The current members of CDA were appointed and inaugurated in May 2021 by the Minister of Social Development. </a:t>
            </a:r>
            <a:endParaRPr lang="en-US" sz="2400" dirty="0"/>
          </a:p>
        </p:txBody>
      </p:sp>
    </p:spTree>
    <p:extLst>
      <p:ext uri="{BB962C8B-B14F-4D97-AF65-F5344CB8AC3E}">
        <p14:creationId xmlns:p14="http://schemas.microsoft.com/office/powerpoint/2010/main" xmlns="" val="3160136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F76898-4EB6-462B-867D-2BE2A996B9DF}"/>
              </a:ext>
            </a:extLst>
          </p:cNvPr>
          <p:cNvSpPr>
            <a:spLocks noGrp="1"/>
          </p:cNvSpPr>
          <p:nvPr>
            <p:ph type="title"/>
          </p:nvPr>
        </p:nvSpPr>
        <p:spPr/>
        <p:txBody>
          <a:bodyPr/>
          <a:lstStyle/>
          <a:p>
            <a:r>
              <a:rPr lang="en-US" b="1" dirty="0"/>
              <a:t>LEGISLATIVE MANDATE</a:t>
            </a:r>
          </a:p>
        </p:txBody>
      </p:sp>
      <p:sp>
        <p:nvSpPr>
          <p:cNvPr id="3" name="Content Placeholder 2">
            <a:extLst>
              <a:ext uri="{FF2B5EF4-FFF2-40B4-BE49-F238E27FC236}">
                <a16:creationId xmlns:a16="http://schemas.microsoft.com/office/drawing/2014/main" xmlns="" id="{B2BCAE2A-4B50-4FB7-AC73-688F71AD22FE}"/>
              </a:ext>
            </a:extLst>
          </p:cNvPr>
          <p:cNvSpPr>
            <a:spLocks noGrp="1"/>
          </p:cNvSpPr>
          <p:nvPr>
            <p:ph idx="1"/>
          </p:nvPr>
        </p:nvSpPr>
        <p:spPr/>
        <p:txBody>
          <a:bodyPr/>
          <a:lstStyle/>
          <a:p>
            <a:pPr marL="0" marR="0" lvl="0" indent="0" algn="just" defTabSz="457200" rtl="0" eaLnBrk="1" fontAlgn="auto" latinLnBrk="0" hangingPunct="1">
              <a:lnSpc>
                <a:spcPct val="100000"/>
              </a:lnSpc>
              <a:spcBef>
                <a:spcPct val="20000"/>
              </a:spcBef>
              <a:spcAft>
                <a:spcPts val="0"/>
              </a:spcAft>
              <a:buClrTx/>
              <a:buSzTx/>
              <a:buFont typeface="Arial"/>
              <a:buNone/>
              <a:tabLst/>
              <a:defRPr/>
            </a:pPr>
            <a:r>
              <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legislative mandate is derived from the Prevention of and Treatment for Substance Abuse Act, No. 70 of 2008 and its Regulations.</a:t>
            </a: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just" defTabSz="457200" rtl="0" eaLnBrk="1" fontAlgn="auto" latinLnBrk="0" hangingPunct="1">
              <a:lnSpc>
                <a:spcPct val="100000"/>
              </a:lnSpc>
              <a:spcBef>
                <a:spcPct val="20000"/>
              </a:spcBef>
              <a:spcAft>
                <a:spcPts val="0"/>
              </a:spcAft>
              <a:buClrTx/>
              <a:buSzTx/>
              <a:buFont typeface="Arial"/>
              <a:buChar char="•"/>
              <a:tabLst/>
              <a:defRPr/>
            </a:pPr>
            <a:r>
              <a:rPr kumimoji="0" lang="en-US" sz="2400" b="0" i="0" u="none" strike="noStrike" kern="1200" cap="none" spc="0" normalizeH="0" baseline="0" noProof="0" dirty="0">
                <a:ln>
                  <a:noFill/>
                </a:ln>
                <a:solidFill>
                  <a:prstClr val="black"/>
                </a:solidFill>
                <a:effectLst/>
                <a:uLnTx/>
                <a:uFillTx/>
                <a:latin typeface="Arial" charset="0"/>
                <a:ea typeface="+mn-ea"/>
                <a:cs typeface="Arial" charset="0"/>
              </a:rPr>
              <a:t>Act, No 70 of 2008, mandates the Central Drug Authority to coordinate national efforts in the fight against substance abuse and to submit an annual report that sets out a comprehensive description of the national effort relating to the problem of substance abuse. </a:t>
            </a: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endParaRPr lang="en-US" dirty="0"/>
          </a:p>
        </p:txBody>
      </p:sp>
    </p:spTree>
    <p:extLst>
      <p:ext uri="{BB962C8B-B14F-4D97-AF65-F5344CB8AC3E}">
        <p14:creationId xmlns:p14="http://schemas.microsoft.com/office/powerpoint/2010/main" xmlns="" val="469174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1341" y="350600"/>
            <a:ext cx="3710206" cy="452846"/>
          </a:xfrm>
        </p:spPr>
        <p:txBody>
          <a:bodyPr>
            <a:noAutofit/>
          </a:bodyPr>
          <a:lstStyle/>
          <a:p>
            <a:pPr>
              <a:lnSpc>
                <a:spcPct val="150000"/>
              </a:lnSpc>
            </a:pPr>
            <a:r>
              <a:rPr lang="en-ZA" sz="2400" b="1" dirty="0">
                <a:latin typeface="Arial" panose="020B0604020202020204" pitchFamily="34" charset="0"/>
                <a:cs typeface="Arial" panose="020B0604020202020204" pitchFamily="34" charset="0"/>
              </a:rPr>
              <a:t>POWERS AND DUTIES</a:t>
            </a:r>
          </a:p>
        </p:txBody>
      </p:sp>
      <p:sp>
        <p:nvSpPr>
          <p:cNvPr id="3" name="Content Placeholder 2"/>
          <p:cNvSpPr>
            <a:spLocks noGrp="1"/>
          </p:cNvSpPr>
          <p:nvPr>
            <p:ph idx="1"/>
          </p:nvPr>
        </p:nvSpPr>
        <p:spPr>
          <a:xfrm>
            <a:off x="298268" y="803446"/>
            <a:ext cx="9309463" cy="5460275"/>
          </a:xfrm>
        </p:spPr>
        <p:txBody>
          <a:bodyPr>
            <a:normAutofit/>
          </a:bodyPr>
          <a:lstStyle/>
          <a:p>
            <a:pPr marL="0" indent="0">
              <a:lnSpc>
                <a:spcPct val="110000"/>
              </a:lnSpc>
              <a:buNone/>
            </a:pPr>
            <a:r>
              <a:rPr lang="en-US" sz="2400" dirty="0">
                <a:solidFill>
                  <a:srgbClr val="000000"/>
                </a:solidFill>
                <a:latin typeface="Arial" panose="020B0604020202020204" pitchFamily="34" charset="0"/>
                <a:cs typeface="Arial" panose="020B0604020202020204" pitchFamily="34" charset="0"/>
              </a:rPr>
              <a:t>The following are powers and duties of the CDA: </a:t>
            </a:r>
          </a:p>
          <a:p>
            <a:pPr lvl="1" algn="just">
              <a:lnSpc>
                <a:spcPct val="110000"/>
              </a:lnSpc>
              <a:buFont typeface="Arial" panose="020B0604020202020204" pitchFamily="34" charset="0"/>
              <a:buChar char="•"/>
              <a:defRPr/>
            </a:pPr>
            <a:r>
              <a:rPr lang="en-US" sz="2400" dirty="0">
                <a:latin typeface="Arial" panose="020B0604020202020204" pitchFamily="34" charset="0"/>
                <a:cs typeface="Arial" panose="020B0604020202020204" pitchFamily="34" charset="0"/>
              </a:rPr>
              <a:t>Oversee and monitor the implementation of the National Drug Master Plan;</a:t>
            </a:r>
          </a:p>
          <a:p>
            <a:pPr lvl="1" algn="just">
              <a:lnSpc>
                <a:spcPct val="110000"/>
              </a:lnSpc>
              <a:buFont typeface="Arial" panose="020B0604020202020204" pitchFamily="34" charset="0"/>
              <a:buChar char="•"/>
              <a:defRPr/>
            </a:pPr>
            <a:r>
              <a:rPr lang="en-US" sz="2400" dirty="0">
                <a:latin typeface="Arial" panose="020B0604020202020204" pitchFamily="34" charset="0"/>
                <a:cs typeface="Arial" panose="020B0604020202020204" pitchFamily="34" charset="0"/>
              </a:rPr>
              <a:t>Facilitate and encourage the coordination of strategic projects;</a:t>
            </a:r>
          </a:p>
          <a:p>
            <a:pPr lvl="1" algn="just">
              <a:lnSpc>
                <a:spcPct val="110000"/>
              </a:lnSpc>
              <a:buFont typeface="Arial" panose="020B0604020202020204" pitchFamily="34" charset="0"/>
              <a:buChar char="•"/>
              <a:defRPr/>
            </a:pPr>
            <a:r>
              <a:rPr lang="en-US" sz="2400" dirty="0">
                <a:latin typeface="Arial" panose="020B0604020202020204" pitchFamily="34" charset="0"/>
                <a:cs typeface="Arial" panose="020B0604020202020204" pitchFamily="34" charset="0"/>
              </a:rPr>
              <a:t>Facilitate the </a:t>
            </a:r>
            <a:r>
              <a:rPr lang="en-US" sz="2400" dirty="0" err="1">
                <a:latin typeface="Arial" panose="020B0604020202020204" pitchFamily="34" charset="0"/>
                <a:cs typeface="Arial" panose="020B0604020202020204" pitchFamily="34" charset="0"/>
              </a:rPr>
              <a:t>rationalisation</a:t>
            </a:r>
            <a:r>
              <a:rPr lang="en-US" sz="2400" dirty="0">
                <a:latin typeface="Arial" panose="020B0604020202020204" pitchFamily="34" charset="0"/>
                <a:cs typeface="Arial" panose="020B0604020202020204" pitchFamily="34" charset="0"/>
              </a:rPr>
              <a:t> of existing resources and monitor their effective use;</a:t>
            </a:r>
          </a:p>
          <a:p>
            <a:pPr lvl="1" algn="just">
              <a:lnSpc>
                <a:spcPct val="110000"/>
              </a:lnSpc>
              <a:buFont typeface="Arial" panose="020B0604020202020204" pitchFamily="34" charset="0"/>
              <a:buChar char="•"/>
              <a:defRPr/>
            </a:pPr>
            <a:r>
              <a:rPr lang="en-US" sz="2400" dirty="0">
                <a:latin typeface="Arial" panose="020B0604020202020204" pitchFamily="34" charset="0"/>
                <a:cs typeface="Arial" panose="020B0604020202020204" pitchFamily="34" charset="0"/>
              </a:rPr>
              <a:t>Encourage government departments and private institutions to compile plans to address substance abuse in line with the goals of the National Drug Master Plan;</a:t>
            </a:r>
          </a:p>
          <a:p>
            <a:pPr algn="just">
              <a:lnSpc>
                <a:spcPct val="160000"/>
              </a:lnSpc>
              <a:buFont typeface="Arial" panose="020B0604020202020204" pitchFamily="34" charset="0"/>
              <a:buChar char="•"/>
              <a:defRPr/>
            </a:pPr>
            <a:endParaRPr lang="en-ZA" sz="2200" dirty="0">
              <a:latin typeface="Arial" panose="020B0604020202020204" pitchFamily="34" charset="0"/>
              <a:cs typeface="Arial" panose="020B0604020202020204" pitchFamily="34" charset="0"/>
            </a:endParaRPr>
          </a:p>
          <a:p>
            <a:pPr algn="just">
              <a:lnSpc>
                <a:spcPct val="160000"/>
              </a:lnSpc>
              <a:buFont typeface="Arial" panose="020B0604020202020204" pitchFamily="34" charset="0"/>
              <a:buChar char="•"/>
              <a:defRPr/>
            </a:pPr>
            <a:endParaRPr lang="en-ZA" sz="2200" dirty="0">
              <a:latin typeface="Arial" panose="020B0604020202020204" pitchFamily="34" charset="0"/>
              <a:cs typeface="Arial" panose="020B0604020202020204" pitchFamily="34" charset="0"/>
            </a:endParaRPr>
          </a:p>
          <a:p>
            <a:pPr algn="just">
              <a:lnSpc>
                <a:spcPct val="160000"/>
              </a:lnSpc>
              <a:buFont typeface="Arial" panose="020B0604020202020204" pitchFamily="34" charset="0"/>
              <a:buChar char="•"/>
              <a:defRPr/>
            </a:pPr>
            <a:endParaRPr lang="en-ZA" sz="2200" dirty="0">
              <a:latin typeface="Arial" panose="020B0604020202020204" pitchFamily="34" charset="0"/>
              <a:cs typeface="Arial" panose="020B0604020202020204" pitchFamily="34" charset="0"/>
            </a:endParaRPr>
          </a:p>
          <a:p>
            <a:pPr marL="0" indent="0" algn="just">
              <a:buNone/>
            </a:pPr>
            <a:endParaRPr lang="en-US" sz="2200" dirty="0">
              <a:latin typeface="Arial" panose="020B0604020202020204" pitchFamily="34" charset="0"/>
              <a:cs typeface="Arial" panose="020B0604020202020204" pitchFamily="34" charset="0"/>
            </a:endParaRPr>
          </a:p>
          <a:p>
            <a:pPr marL="0" indent="0" algn="just">
              <a:buNone/>
            </a:pPr>
            <a:endParaRPr lang="en-US" sz="2200" dirty="0">
              <a:latin typeface="Arial" panose="020B0604020202020204" pitchFamily="34" charset="0"/>
              <a:cs typeface="Arial" panose="020B0604020202020204" pitchFamily="34" charset="0"/>
            </a:endParaRPr>
          </a:p>
        </p:txBody>
      </p:sp>
      <p:pic>
        <p:nvPicPr>
          <p:cNvPr id="4" name="Picture 3" descr="cid:image001.jpg@01CE6DEC.67D4ECC0">
            <a:extLst>
              <a:ext uri="{FF2B5EF4-FFF2-40B4-BE49-F238E27FC236}">
                <a16:creationId xmlns:a16="http://schemas.microsoft.com/office/drawing/2014/main" xmlns="" id="{E57EB330-3FBE-AD36-A6DB-68AFC56985B7}"/>
              </a:ext>
            </a:extLst>
          </p:cNvPr>
          <p:cNvPicPr/>
          <p:nvPr/>
        </p:nvPicPr>
        <p:blipFill>
          <a:blip r:embed="rId2" r:link="rId3" cstate="print">
            <a:extLst>
              <a:ext uri="{28A0092B-C50C-407E-A947-70E740481C1C}">
                <a14:useLocalDpi xmlns:a14="http://schemas.microsoft.com/office/drawing/2010/main" xmlns="" val="0"/>
              </a:ext>
            </a:extLst>
          </a:blip>
          <a:srcRect/>
          <a:stretch>
            <a:fillRect/>
          </a:stretch>
        </p:blipFill>
        <p:spPr bwMode="auto">
          <a:xfrm>
            <a:off x="3134811" y="5831457"/>
            <a:ext cx="1087315" cy="750498"/>
          </a:xfrm>
          <a:prstGeom prst="rect">
            <a:avLst/>
          </a:prstGeom>
          <a:noFill/>
          <a:ln>
            <a:noFill/>
          </a:ln>
        </p:spPr>
      </p:pic>
      <p:sp>
        <p:nvSpPr>
          <p:cNvPr id="5" name="TextBox 18">
            <a:extLst>
              <a:ext uri="{FF2B5EF4-FFF2-40B4-BE49-F238E27FC236}">
                <a16:creationId xmlns:a16="http://schemas.microsoft.com/office/drawing/2014/main" xmlns="" id="{99995610-B924-B04E-FCBF-C99BDFAFC0A1}"/>
              </a:ext>
            </a:extLst>
          </p:cNvPr>
          <p:cNvSpPr txBox="1"/>
          <p:nvPr/>
        </p:nvSpPr>
        <p:spPr>
          <a:xfrm>
            <a:off x="298268" y="1278797"/>
            <a:ext cx="9409258" cy="754502"/>
          </a:xfrm>
          <a:prstGeom prst="rect">
            <a:avLst/>
          </a:prstGeom>
        </p:spPr>
        <p:txBody>
          <a:bodyPr wrap="square" lIns="0" tIns="0" rIns="0" bIns="0" rtlCol="0" anchor="t">
            <a:spAutoFit/>
          </a:bodyPr>
          <a:lstStyle/>
          <a:p>
            <a:pPr marL="342900" indent="-342900">
              <a:lnSpc>
                <a:spcPts val="2988"/>
              </a:lnSpc>
              <a:buFont typeface="Arial" panose="020B0604020202020204" pitchFamily="34" charset="0"/>
              <a:buChar char="•"/>
            </a:pPr>
            <a:endParaRPr lang="en-US" sz="2400" dirty="0">
              <a:solidFill>
                <a:srgbClr val="000000"/>
              </a:solidFill>
              <a:latin typeface="Open Sauce Light"/>
            </a:endParaRPr>
          </a:p>
          <a:p>
            <a:pPr marL="342900" lvl="0" indent="-342900">
              <a:lnSpc>
                <a:spcPts val="2988"/>
              </a:lnSpc>
              <a:spcBef>
                <a:spcPct val="0"/>
              </a:spcBef>
              <a:buFont typeface="Arial" panose="020B0604020202020204" pitchFamily="34" charset="0"/>
              <a:buChar char="•"/>
            </a:pPr>
            <a:endParaRPr lang="en-US" sz="2400" dirty="0">
              <a:solidFill>
                <a:srgbClr val="000000"/>
              </a:solidFill>
              <a:latin typeface="Open Sauce Light"/>
            </a:endParaRPr>
          </a:p>
        </p:txBody>
      </p:sp>
    </p:spTree>
    <p:extLst>
      <p:ext uri="{BB962C8B-B14F-4D97-AF65-F5344CB8AC3E}">
        <p14:creationId xmlns:p14="http://schemas.microsoft.com/office/powerpoint/2010/main" xmlns="" val="737497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94F6B3-AF9B-403E-8F11-9763D33B994A}"/>
              </a:ext>
            </a:extLst>
          </p:cNvPr>
          <p:cNvSpPr>
            <a:spLocks noGrp="1"/>
          </p:cNvSpPr>
          <p:nvPr>
            <p:ph type="title"/>
          </p:nvPr>
        </p:nvSpPr>
        <p:spPr/>
        <p:txBody>
          <a:bodyPr/>
          <a:lstStyle/>
          <a:p>
            <a:r>
              <a:rPr lang="en-US" b="1" dirty="0"/>
              <a:t>POWERS AND DUTIES OF CDA</a:t>
            </a:r>
          </a:p>
        </p:txBody>
      </p:sp>
      <p:sp>
        <p:nvSpPr>
          <p:cNvPr id="3" name="Content Placeholder 2">
            <a:extLst>
              <a:ext uri="{FF2B5EF4-FFF2-40B4-BE49-F238E27FC236}">
                <a16:creationId xmlns:a16="http://schemas.microsoft.com/office/drawing/2014/main" xmlns="" id="{8F25AD0E-96BD-4407-A343-2FD02DCC9F85}"/>
              </a:ext>
            </a:extLst>
          </p:cNvPr>
          <p:cNvSpPr>
            <a:spLocks noGrp="1"/>
          </p:cNvSpPr>
          <p:nvPr>
            <p:ph idx="1"/>
          </p:nvPr>
        </p:nvSpPr>
        <p:spPr/>
        <p:txBody>
          <a:bodyPr>
            <a:normAutofit fontScale="92500" lnSpcReduction="20000"/>
          </a:bodyPr>
          <a:lstStyle/>
          <a:p>
            <a:pPr algn="just"/>
            <a:r>
              <a:rPr lang="en-US" dirty="0">
                <a:latin typeface="Arial" panose="020B0604020202020204" pitchFamily="34" charset="0"/>
                <a:cs typeface="Arial" panose="020B0604020202020204" pitchFamily="34" charset="0"/>
              </a:rPr>
              <a:t>Ensure that each department of state has its own performance indicators; facilitate the initiation and promotion of measures to combat the use of substances;</a:t>
            </a:r>
          </a:p>
          <a:p>
            <a:pPr algn="just"/>
            <a:r>
              <a:rPr lang="en-US" dirty="0">
                <a:latin typeface="Arial" panose="020B0604020202020204" pitchFamily="34" charset="0"/>
                <a:cs typeface="Arial" panose="020B0604020202020204" pitchFamily="34" charset="0"/>
              </a:rPr>
              <a:t>Ensure the establishment and maintenance of information systems which will support the implementation, evaluation and ongoing development of the National Drug Master Plan;</a:t>
            </a:r>
          </a:p>
          <a:p>
            <a:pPr algn="just"/>
            <a:r>
              <a:rPr lang="en-US" dirty="0">
                <a:latin typeface="Arial" panose="020B0604020202020204" pitchFamily="34" charset="0"/>
                <a:cs typeface="Arial" panose="020B0604020202020204" pitchFamily="34" charset="0"/>
              </a:rPr>
              <a:t>Submit an annual report that sets out a comprehensive description of the national effort relating to the problem of substance abuse; </a:t>
            </a:r>
          </a:p>
        </p:txBody>
      </p:sp>
    </p:spTree>
    <p:extLst>
      <p:ext uri="{BB962C8B-B14F-4D97-AF65-F5344CB8AC3E}">
        <p14:creationId xmlns:p14="http://schemas.microsoft.com/office/powerpoint/2010/main" xmlns="" val="2948922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BC31ED-ADAB-4386-BCC6-93689CD83CB1}"/>
              </a:ext>
            </a:extLst>
          </p:cNvPr>
          <p:cNvSpPr>
            <a:spLocks noGrp="1"/>
          </p:cNvSpPr>
          <p:nvPr>
            <p:ph type="title"/>
          </p:nvPr>
        </p:nvSpPr>
        <p:spPr/>
        <p:txBody>
          <a:bodyPr/>
          <a:lstStyle/>
          <a:p>
            <a:r>
              <a:rPr lang="en-US" b="1" dirty="0"/>
              <a:t>POWERS AND DUTIES OF CDA</a:t>
            </a:r>
          </a:p>
        </p:txBody>
      </p:sp>
      <p:sp>
        <p:nvSpPr>
          <p:cNvPr id="3" name="Content Placeholder 2">
            <a:extLst>
              <a:ext uri="{FF2B5EF4-FFF2-40B4-BE49-F238E27FC236}">
                <a16:creationId xmlns:a16="http://schemas.microsoft.com/office/drawing/2014/main" xmlns="" id="{BCCCB5CA-281E-4595-8DB1-60E90B95CF6F}"/>
              </a:ext>
            </a:extLst>
          </p:cNvPr>
          <p:cNvSpPr>
            <a:spLocks noGrp="1"/>
          </p:cNvSpPr>
          <p:nvPr>
            <p:ph idx="1"/>
          </p:nvPr>
        </p:nvSpPr>
        <p:spPr/>
        <p:txBody>
          <a:bodyPr>
            <a:normAutofit fontScale="70000" lnSpcReduction="20000"/>
          </a:bodyPr>
          <a:lstStyle/>
          <a:p>
            <a:pPr algn="just"/>
            <a:r>
              <a:rPr lang="en-US" dirty="0">
                <a:latin typeface="Arial" panose="020B0604020202020204" pitchFamily="34" charset="0"/>
                <a:cs typeface="Arial" panose="020B0604020202020204" pitchFamily="34" charset="0"/>
              </a:rPr>
              <a:t>Ensure the development of effective strategies on prevention, early intervention, reintegration and aftercare services, and in particular ensure the development of effective strategies regarding the prevention of HIV infection and other medical consequences related to substance abuse; </a:t>
            </a:r>
          </a:p>
          <a:p>
            <a:pPr algn="just"/>
            <a:r>
              <a:rPr lang="en-US" dirty="0">
                <a:latin typeface="Arial" panose="020B0604020202020204" pitchFamily="34" charset="0"/>
                <a:cs typeface="Arial" panose="020B0604020202020204" pitchFamily="34" charset="0"/>
              </a:rPr>
              <a:t>Advise Government on policies and programmes in the field of substance abuse and drug trafficking;</a:t>
            </a:r>
          </a:p>
          <a:p>
            <a:pPr algn="just"/>
            <a:r>
              <a:rPr lang="en-US" dirty="0">
                <a:latin typeface="Arial" panose="020B0604020202020204" pitchFamily="34" charset="0"/>
                <a:cs typeface="Arial" panose="020B0604020202020204" pitchFamily="34" charset="0"/>
              </a:rPr>
              <a:t>Recommend to Cabinet the review of the National Drug Master Plan every five years;</a:t>
            </a:r>
          </a:p>
          <a:p>
            <a:pPr algn="just"/>
            <a:r>
              <a:rPr lang="en-US" dirty="0" err="1">
                <a:latin typeface="Arial" panose="020B0604020202020204" pitchFamily="34" charset="0"/>
                <a:cs typeface="Arial" panose="020B0604020202020204" pitchFamily="34" charset="0"/>
              </a:rPr>
              <a:t>Organise</a:t>
            </a:r>
            <a:r>
              <a:rPr lang="en-US" dirty="0">
                <a:latin typeface="Arial" panose="020B0604020202020204" pitchFamily="34" charset="0"/>
                <a:cs typeface="Arial" panose="020B0604020202020204" pitchFamily="34" charset="0"/>
              </a:rPr>
              <a:t> a biennial summit on substance abuse to enable role-players in the field of substance abuse to share information; and</a:t>
            </a:r>
          </a:p>
          <a:p>
            <a:pPr algn="just"/>
            <a:r>
              <a:rPr lang="en-US" dirty="0">
                <a:latin typeface="Arial" panose="020B0604020202020204" pitchFamily="34" charset="0"/>
                <a:cs typeface="Arial" panose="020B0604020202020204" pitchFamily="34" charset="0"/>
              </a:rPr>
              <a:t>May exercise such powers and must perform such duties as may be determined by the Minister from time to time.</a:t>
            </a:r>
          </a:p>
        </p:txBody>
      </p:sp>
    </p:spTree>
    <p:extLst>
      <p:ext uri="{BB962C8B-B14F-4D97-AF65-F5344CB8AC3E}">
        <p14:creationId xmlns:p14="http://schemas.microsoft.com/office/powerpoint/2010/main" xmlns="" val="1885455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EAD60D-8DF9-4A6E-82DA-76F5162AFB46}"/>
              </a:ext>
            </a:extLst>
          </p:cNvPr>
          <p:cNvSpPr>
            <a:spLocks noGrp="1"/>
          </p:cNvSpPr>
          <p:nvPr>
            <p:ph type="title"/>
          </p:nvPr>
        </p:nvSpPr>
        <p:spPr>
          <a:xfrm>
            <a:off x="495300" y="-708917"/>
            <a:ext cx="8915400" cy="2126555"/>
          </a:xfrm>
        </p:spPr>
        <p:txBody>
          <a:bodyPr>
            <a:normAutofit/>
          </a:bodyPr>
          <a:lstStyle/>
          <a:p>
            <a:r>
              <a:rPr lang="en-US" sz="2400" b="1" dirty="0"/>
              <a:t/>
            </a:r>
            <a:br>
              <a:rPr lang="en-US" sz="2400" b="1" dirty="0"/>
            </a:br>
            <a:r>
              <a:rPr lang="en-US" sz="2400" b="1" dirty="0"/>
              <a:t/>
            </a:r>
            <a:br>
              <a:rPr lang="en-US" sz="2400" b="1" dirty="0"/>
            </a:br>
            <a:r>
              <a:rPr lang="en-US" sz="2400" b="1" dirty="0"/>
              <a:t>NATIONAL DRUG MASTER PLAN 2019-2024 </a:t>
            </a:r>
            <a:br>
              <a:rPr lang="en-US" sz="2400" b="1" dirty="0"/>
            </a:br>
            <a:r>
              <a:rPr lang="en-US" sz="2400" b="1" dirty="0"/>
              <a:t>Strategic Approach</a:t>
            </a:r>
          </a:p>
        </p:txBody>
      </p:sp>
      <p:sp>
        <p:nvSpPr>
          <p:cNvPr id="3" name="Content Placeholder 2">
            <a:extLst>
              <a:ext uri="{FF2B5EF4-FFF2-40B4-BE49-F238E27FC236}">
                <a16:creationId xmlns:a16="http://schemas.microsoft.com/office/drawing/2014/main" xmlns="" id="{E26A6749-531D-47EA-8E04-B4CBA3F2D827}"/>
              </a:ext>
            </a:extLst>
          </p:cNvPr>
          <p:cNvSpPr>
            <a:spLocks noGrp="1"/>
          </p:cNvSpPr>
          <p:nvPr>
            <p:ph idx="1"/>
          </p:nvPr>
        </p:nvSpPr>
        <p:spPr>
          <a:xfrm>
            <a:off x="495300" y="773430"/>
            <a:ext cx="8915400" cy="4841894"/>
          </a:xfrm>
        </p:spPr>
        <p:txBody>
          <a:bodyPr>
            <a:normAutofit lnSpcReduction="10000"/>
          </a:bodyPr>
          <a:lstStyle/>
          <a:p>
            <a:pPr marL="0" indent="0" algn="just">
              <a:buNone/>
            </a:pPr>
            <a:endParaRPr lang="en-US" sz="2400" b="1" dirty="0">
              <a:latin typeface="Arial" panose="020B0604020202020204" pitchFamily="34" charset="0"/>
              <a:cs typeface="Arial" panose="020B0604020202020204" pitchFamily="34" charset="0"/>
            </a:endParaRPr>
          </a:p>
          <a:p>
            <a:pPr marL="0" indent="0" algn="just">
              <a:buNone/>
            </a:pPr>
            <a:r>
              <a:rPr lang="en-US" sz="2200" b="1" dirty="0">
                <a:latin typeface="Arial" panose="020B0604020202020204" pitchFamily="34" charset="0"/>
                <a:cs typeface="Arial" panose="020B0604020202020204" pitchFamily="34" charset="0"/>
              </a:rPr>
              <a:t>Vision</a:t>
            </a:r>
          </a:p>
          <a:p>
            <a:pPr marL="0" indent="0" algn="just">
              <a:buNone/>
            </a:pPr>
            <a:r>
              <a:rPr lang="en-US" sz="2200" i="1" dirty="0">
                <a:latin typeface="Arial" panose="020B0604020202020204" pitchFamily="34" charset="0"/>
                <a:cs typeface="Arial" panose="020B0604020202020204" pitchFamily="34" charset="0"/>
              </a:rPr>
              <a:t>A South Africa Free of Substance Abuse</a:t>
            </a:r>
          </a:p>
          <a:p>
            <a:pPr marL="0" indent="0" algn="just">
              <a:buNone/>
            </a:pPr>
            <a:endParaRPr lang="en-US" sz="2200" i="1" dirty="0">
              <a:latin typeface="Arial" panose="020B0604020202020204" pitchFamily="34" charset="0"/>
              <a:cs typeface="Arial" panose="020B0604020202020204" pitchFamily="34" charset="0"/>
            </a:endParaRPr>
          </a:p>
          <a:p>
            <a:pPr marL="0" indent="0" algn="just">
              <a:buNone/>
            </a:pPr>
            <a:r>
              <a:rPr lang="en-US" sz="2200" b="1" dirty="0">
                <a:latin typeface="Arial" panose="020B0604020202020204" pitchFamily="34" charset="0"/>
                <a:cs typeface="Arial" panose="020B0604020202020204" pitchFamily="34" charset="0"/>
              </a:rPr>
              <a:t>Mission</a:t>
            </a:r>
          </a:p>
          <a:p>
            <a:pPr marL="568978" lvl="1" indent="-284489">
              <a:lnSpc>
                <a:spcPct val="120000"/>
              </a:lnSpc>
              <a:buFont typeface="Arial"/>
              <a:buChar char="•"/>
            </a:pPr>
            <a:r>
              <a:rPr lang="en-US" sz="2200" dirty="0">
                <a:solidFill>
                  <a:srgbClr val="000000"/>
                </a:solidFill>
                <a:latin typeface="Arial" panose="020B0604020202020204" pitchFamily="34" charset="0"/>
                <a:cs typeface="Arial" panose="020B0604020202020204" pitchFamily="34" charset="0"/>
              </a:rPr>
              <a:t>Embrace a balanced integrated &amp; evidence-based approach to domestic drug use , misuse &amp; abuse;</a:t>
            </a:r>
          </a:p>
          <a:p>
            <a:pPr marL="568978" lvl="1" indent="-284489">
              <a:lnSpc>
                <a:spcPct val="120000"/>
              </a:lnSpc>
              <a:buFont typeface="Arial"/>
              <a:buChar char="•"/>
            </a:pPr>
            <a:r>
              <a:rPr lang="en-US" sz="2200" dirty="0">
                <a:solidFill>
                  <a:srgbClr val="000000"/>
                </a:solidFill>
                <a:latin typeface="Arial" panose="020B0604020202020204" pitchFamily="34" charset="0"/>
                <a:cs typeface="Arial" panose="020B0604020202020204" pitchFamily="34" charset="0"/>
              </a:rPr>
              <a:t>Invest in building safe communities through appropriate drug prevention &amp; </a:t>
            </a:r>
            <a:r>
              <a:rPr lang="en-US" sz="2200" b="1" dirty="0">
                <a:solidFill>
                  <a:srgbClr val="000000"/>
                </a:solidFill>
                <a:latin typeface="Arial" panose="020B0604020202020204" pitchFamily="34" charset="0"/>
                <a:cs typeface="Arial" panose="020B0604020202020204" pitchFamily="34" charset="0"/>
              </a:rPr>
              <a:t>impact minimization </a:t>
            </a:r>
            <a:r>
              <a:rPr lang="en-US" sz="2200" dirty="0">
                <a:solidFill>
                  <a:srgbClr val="000000"/>
                </a:solidFill>
                <a:latin typeface="Arial" panose="020B0604020202020204" pitchFamily="34" charset="0"/>
                <a:cs typeface="Arial" panose="020B0604020202020204" pitchFamily="34" charset="0"/>
              </a:rPr>
              <a:t>strategies;</a:t>
            </a:r>
          </a:p>
          <a:p>
            <a:pPr marL="568978" lvl="1" indent="-284489">
              <a:lnSpc>
                <a:spcPct val="120000"/>
              </a:lnSpc>
              <a:buFont typeface="Arial"/>
              <a:buChar char="•"/>
            </a:pPr>
            <a:r>
              <a:rPr lang="en-US" sz="2200" dirty="0">
                <a:solidFill>
                  <a:srgbClr val="000000"/>
                </a:solidFill>
                <a:latin typeface="Arial" panose="020B0604020202020204" pitchFamily="34" charset="0"/>
                <a:cs typeface="Arial" panose="020B0604020202020204" pitchFamily="34" charset="0"/>
              </a:rPr>
              <a:t>Control the demand &amp; supply of substance abuse &amp; misuse;</a:t>
            </a:r>
          </a:p>
          <a:p>
            <a:pPr marL="568978" lvl="1" indent="-284489">
              <a:lnSpc>
                <a:spcPct val="120000"/>
              </a:lnSpc>
              <a:spcBef>
                <a:spcPct val="0"/>
              </a:spcBef>
              <a:buFont typeface="Arial"/>
              <a:buChar char="•"/>
            </a:pPr>
            <a:r>
              <a:rPr lang="en-US" sz="2200" dirty="0">
                <a:solidFill>
                  <a:srgbClr val="000000"/>
                </a:solidFill>
                <a:latin typeface="Arial" panose="020B0604020202020204" pitchFamily="34" charset="0"/>
                <a:cs typeface="Arial" panose="020B0604020202020204" pitchFamily="34" charset="0"/>
              </a:rPr>
              <a:t>Effectively control substance for therapeutic use and the emergence of </a:t>
            </a:r>
            <a:r>
              <a:rPr lang="en-US" sz="2200" b="1" dirty="0">
                <a:solidFill>
                  <a:srgbClr val="000000"/>
                </a:solidFill>
                <a:latin typeface="Arial" panose="020B0604020202020204" pitchFamily="34" charset="0"/>
                <a:cs typeface="Arial" panose="020B0604020202020204" pitchFamily="34" charset="0"/>
              </a:rPr>
              <a:t>New Psycho-Active Substances</a:t>
            </a:r>
            <a:endParaRPr lang="en-US" sz="2200" dirty="0">
              <a:latin typeface="Arial" panose="020B0604020202020204" pitchFamily="34" charset="0"/>
              <a:cs typeface="Arial" panose="020B0604020202020204" pitchFamily="34" charset="0"/>
            </a:endParaRPr>
          </a:p>
        </p:txBody>
      </p:sp>
      <p:pic>
        <p:nvPicPr>
          <p:cNvPr id="4" name="Picture 3" descr="cid:image001.jpg@01CE6DEC.67D4ECC0">
            <a:extLst>
              <a:ext uri="{FF2B5EF4-FFF2-40B4-BE49-F238E27FC236}">
                <a16:creationId xmlns:a16="http://schemas.microsoft.com/office/drawing/2014/main" xmlns="" id="{4BAD28BC-9373-A406-60D0-BA92AAEFB7F7}"/>
              </a:ext>
            </a:extLst>
          </p:cNvPr>
          <p:cNvPicPr/>
          <p:nvPr/>
        </p:nvPicPr>
        <p:blipFill>
          <a:blip r:embed="rId2" r:link="rId3" cstate="print">
            <a:extLst>
              <a:ext uri="{28A0092B-C50C-407E-A947-70E740481C1C}">
                <a14:useLocalDpi xmlns:a14="http://schemas.microsoft.com/office/drawing/2010/main" xmlns="" val="0"/>
              </a:ext>
            </a:extLst>
          </a:blip>
          <a:srcRect/>
          <a:stretch>
            <a:fillRect/>
          </a:stretch>
        </p:blipFill>
        <p:spPr bwMode="auto">
          <a:xfrm>
            <a:off x="3134811" y="5831457"/>
            <a:ext cx="1087315" cy="750498"/>
          </a:xfrm>
          <a:prstGeom prst="rect">
            <a:avLst/>
          </a:prstGeom>
          <a:noFill/>
          <a:ln>
            <a:noFill/>
          </a:ln>
        </p:spPr>
      </p:pic>
    </p:spTree>
    <p:extLst>
      <p:ext uri="{BB962C8B-B14F-4D97-AF65-F5344CB8AC3E}">
        <p14:creationId xmlns:p14="http://schemas.microsoft.com/office/powerpoint/2010/main" xmlns="" val="5159182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9622</TotalTime>
  <Words>3553</Words>
  <Application>Microsoft Office PowerPoint</Application>
  <PresentationFormat>A4 Paper (210x297 mm)</PresentationFormat>
  <Paragraphs>448</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PRESENTATION ON THE 2021/2022 ANNUAL REPORT OF THE CENTRAL DRUG AUTHORTY (CDA)</vt:lpstr>
      <vt:lpstr>PURPOSE OF THE PRESENTATION</vt:lpstr>
      <vt:lpstr>INTRODUCTION </vt:lpstr>
      <vt:lpstr>BACKGROUND </vt:lpstr>
      <vt:lpstr>LEGISLATIVE MANDATE</vt:lpstr>
      <vt:lpstr>POWERS AND DUTIES</vt:lpstr>
      <vt:lpstr>POWERS AND DUTIES OF CDA</vt:lpstr>
      <vt:lpstr>POWERS AND DUTIES OF CDA</vt:lpstr>
      <vt:lpstr>  NATIONAL DRUG MASTER PLAN 2019-2024  Strategic Approach</vt:lpstr>
      <vt:lpstr>  NATIONAL DRUG MASTER PLAN 2019-2024  Strategic Approach</vt:lpstr>
      <vt:lpstr>  NATIONAL DRUG MASTER PLAN 2019-2024  Strategic Intent</vt:lpstr>
      <vt:lpstr> </vt:lpstr>
      <vt:lpstr> </vt:lpstr>
      <vt:lpstr> GLOBAL SITUATIONAL ANALYSIS </vt:lpstr>
      <vt:lpstr>  SOUTH AFRICAN SITUATIONAL ANALYSIS…… </vt:lpstr>
      <vt:lpstr> </vt:lpstr>
      <vt:lpstr> </vt:lpstr>
      <vt:lpstr> </vt:lpstr>
      <vt:lpstr> </vt:lpstr>
      <vt:lpstr> PERFORMANCE MANAGEMENT AND MONITORING</vt:lpstr>
      <vt:lpstr> </vt:lpstr>
      <vt:lpstr> NDMP 2019-2024 IMPLEMENTATION ANALYSIS  </vt:lpstr>
      <vt:lpstr> NDMP 2019-2024 IMPLEMENTATION ANALYSIS  </vt:lpstr>
      <vt:lpstr> NDMP 2019-2024 IMPLEMENTATION ANALYSIS  </vt:lpstr>
      <vt:lpstr> NDMP 2019-2024 IMPLEMENTATION ANALYSIS  </vt:lpstr>
      <vt:lpstr> NDMP 2019-2024 IMPLEMENTATION ANALYSIS  </vt:lpstr>
      <vt:lpstr> NDMP 2019-2024 IMPLEMENTATION ANALYSIS  </vt:lpstr>
      <vt:lpstr> NDMP 2019-2024 IMPLEMENTATION ANALYSIS  </vt:lpstr>
      <vt:lpstr> NDMP 2019-2024 IMPLEMENTATION ANALYSIS  </vt:lpstr>
      <vt:lpstr> NDMP 2019-2024 IMPLEMENTATION ANALYSIS  </vt:lpstr>
      <vt:lpstr> NDMP 2019-2024 IMPLEMENTATION ANALYSIS  </vt:lpstr>
      <vt:lpstr> NDMP 2019-2024 IMPLEMENTATION ANALYSIS  </vt:lpstr>
      <vt:lpstr>RECOMMENDATIONS</vt:lpstr>
      <vt:lpstr>Slide 34</vt:lpstr>
    </vt:vector>
  </TitlesOfParts>
  <Company>DSD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Lucky Lebelo</dc:creator>
  <cp:lastModifiedBy>USER</cp:lastModifiedBy>
  <cp:revision>513</cp:revision>
  <dcterms:created xsi:type="dcterms:W3CDTF">2017-04-24T13:16:48Z</dcterms:created>
  <dcterms:modified xsi:type="dcterms:W3CDTF">2023-04-19T07:57:32Z</dcterms:modified>
</cp:coreProperties>
</file>