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6"/>
  </p:notesMasterIdLst>
  <p:sldIdLst>
    <p:sldId id="2145709473" r:id="rId5"/>
    <p:sldId id="2147470502" r:id="rId6"/>
    <p:sldId id="2147470503" r:id="rId7"/>
    <p:sldId id="2145709453" r:id="rId8"/>
    <p:sldId id="2147470492" r:id="rId9"/>
    <p:sldId id="3307" r:id="rId10"/>
    <p:sldId id="2147470291" r:id="rId11"/>
    <p:sldId id="2147470504" r:id="rId12"/>
    <p:sldId id="2147470393" r:id="rId13"/>
    <p:sldId id="2145709474" r:id="rId14"/>
    <p:sldId id="2145709446" r:id="rId15"/>
    <p:sldId id="2145708879" r:id="rId16"/>
    <p:sldId id="2147470507" r:id="rId17"/>
    <p:sldId id="2147470494" r:id="rId18"/>
    <p:sldId id="1549" r:id="rId19"/>
    <p:sldId id="2145708857" r:id="rId20"/>
    <p:sldId id="258" r:id="rId21"/>
    <p:sldId id="2147470508" r:id="rId22"/>
    <p:sldId id="2147470513" r:id="rId23"/>
    <p:sldId id="2147470512" r:id="rId24"/>
    <p:sldId id="2147470514" r:id="rId25"/>
    <p:sldId id="2147470509" r:id="rId26"/>
    <p:sldId id="2145708898" r:id="rId27"/>
    <p:sldId id="2147470347" r:id="rId28"/>
    <p:sldId id="2145709507" r:id="rId29"/>
    <p:sldId id="2141412120" r:id="rId30"/>
    <p:sldId id="2147470506" r:id="rId31"/>
    <p:sldId id="2147470498" r:id="rId32"/>
    <p:sldId id="276" r:id="rId33"/>
    <p:sldId id="2145708843" r:id="rId34"/>
    <p:sldId id="14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84"/>
    <a:srgbClr val="003398"/>
    <a:srgbClr val="71A1A7"/>
    <a:srgbClr val="D5E3E5"/>
    <a:srgbClr val="DFF0CB"/>
    <a:srgbClr val="A6A6A6"/>
    <a:srgbClr val="CBDFEF"/>
    <a:srgbClr val="FFFF00"/>
    <a:srgbClr val="EBF2F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EE124-3BE1-438A-9835-3E16E556DFE1}" v="5" dt="2023-04-12T11:58:2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Western Cape Suicide Data 1 January 2019 to 31 December 2021</a:t>
            </a:r>
          </a:p>
        </c:rich>
      </c:tx>
      <c:spPr>
        <a:noFill/>
        <a:ln>
          <a:noFill/>
        </a:ln>
        <a:effectLst/>
      </c:spPr>
    </c:title>
    <c:plotArea>
      <c:layout/>
      <c:areaChart>
        <c:grouping val="stacked"/>
        <c:ser>
          <c:idx val="0"/>
          <c:order val="0"/>
          <c:tx>
            <c:strRef>
              <c:f>Sheet1!$G$4</c:f>
              <c:strCache>
                <c:ptCount val="1"/>
                <c:pt idx="0">
                  <c:v>Number of suicides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Sheet1!$F$5:$F$40</c:f>
              <c:numCache>
                <c:formatCode>mmm\-yy</c:formatCode>
                <c:ptCount val="3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</c:numCache>
            </c:numRef>
          </c:cat>
          <c:val>
            <c:numRef>
              <c:f>Sheet1!$G$5:$G$40</c:f>
              <c:numCache>
                <c:formatCode>General</c:formatCode>
                <c:ptCount val="36"/>
                <c:pt idx="0">
                  <c:v>58</c:v>
                </c:pt>
                <c:pt idx="1">
                  <c:v>59</c:v>
                </c:pt>
                <c:pt idx="2">
                  <c:v>53</c:v>
                </c:pt>
                <c:pt idx="3">
                  <c:v>59</c:v>
                </c:pt>
                <c:pt idx="4">
                  <c:v>48</c:v>
                </c:pt>
                <c:pt idx="5">
                  <c:v>48</c:v>
                </c:pt>
                <c:pt idx="6">
                  <c:v>52</c:v>
                </c:pt>
                <c:pt idx="7">
                  <c:v>50</c:v>
                </c:pt>
                <c:pt idx="8">
                  <c:v>57</c:v>
                </c:pt>
                <c:pt idx="9">
                  <c:v>68</c:v>
                </c:pt>
                <c:pt idx="10">
                  <c:v>63</c:v>
                </c:pt>
                <c:pt idx="11">
                  <c:v>70</c:v>
                </c:pt>
                <c:pt idx="12">
                  <c:v>55</c:v>
                </c:pt>
                <c:pt idx="13">
                  <c:v>54</c:v>
                </c:pt>
                <c:pt idx="14">
                  <c:v>50</c:v>
                </c:pt>
                <c:pt idx="15">
                  <c:v>29</c:v>
                </c:pt>
                <c:pt idx="16">
                  <c:v>39</c:v>
                </c:pt>
                <c:pt idx="17">
                  <c:v>54</c:v>
                </c:pt>
                <c:pt idx="18">
                  <c:v>49</c:v>
                </c:pt>
                <c:pt idx="19">
                  <c:v>50</c:v>
                </c:pt>
                <c:pt idx="20">
                  <c:v>71</c:v>
                </c:pt>
                <c:pt idx="21">
                  <c:v>80</c:v>
                </c:pt>
                <c:pt idx="22">
                  <c:v>61</c:v>
                </c:pt>
                <c:pt idx="23">
                  <c:v>94</c:v>
                </c:pt>
                <c:pt idx="24">
                  <c:v>54</c:v>
                </c:pt>
                <c:pt idx="25">
                  <c:v>72</c:v>
                </c:pt>
                <c:pt idx="26">
                  <c:v>61</c:v>
                </c:pt>
                <c:pt idx="27">
                  <c:v>66</c:v>
                </c:pt>
                <c:pt idx="28">
                  <c:v>55</c:v>
                </c:pt>
                <c:pt idx="29">
                  <c:v>64</c:v>
                </c:pt>
                <c:pt idx="30">
                  <c:v>40</c:v>
                </c:pt>
                <c:pt idx="31">
                  <c:v>76</c:v>
                </c:pt>
                <c:pt idx="32">
                  <c:v>82</c:v>
                </c:pt>
                <c:pt idx="33">
                  <c:v>82</c:v>
                </c:pt>
                <c:pt idx="34">
                  <c:v>80</c:v>
                </c:pt>
                <c:pt idx="35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20-4DB6-9A39-9687958D6747}"/>
            </c:ext>
          </c:extLst>
        </c:ser>
        <c:dLbls/>
        <c:axId val="94406528"/>
        <c:axId val="94408064"/>
      </c:areaChart>
      <c:dateAx>
        <c:axId val="94406528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08064"/>
        <c:crosses val="autoZero"/>
        <c:auto val="1"/>
        <c:lblOffset val="100"/>
        <c:baseTimeUnit val="months"/>
      </c:dateAx>
      <c:valAx>
        <c:axId val="94408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2B71B-A2E2-48E9-9E7C-886C8FB3978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54FE051-18F5-4025-959B-58ACB1793646}">
      <dgm:prSet phldrT="[Text]" custT="1"/>
      <dgm:spPr/>
      <dgm:t>
        <a:bodyPr/>
        <a:lstStyle/>
        <a:p>
          <a:r>
            <a:rPr lang="en-US" sz="2800" b="1" dirty="0"/>
            <a:t>Two-pronged approach</a:t>
          </a:r>
        </a:p>
      </dgm:t>
    </dgm:pt>
    <dgm:pt modelId="{15C54790-4913-4320-89D0-92503AD2F2FC}" type="parTrans" cxnId="{A2602457-39CD-42BB-BE67-E5E65331A869}">
      <dgm:prSet/>
      <dgm:spPr/>
      <dgm:t>
        <a:bodyPr/>
        <a:lstStyle/>
        <a:p>
          <a:endParaRPr lang="en-US"/>
        </a:p>
      </dgm:t>
    </dgm:pt>
    <dgm:pt modelId="{A33ED6A8-B09B-40F3-9532-0848C6234419}" type="sibTrans" cxnId="{A2602457-39CD-42BB-BE67-E5E65331A869}">
      <dgm:prSet/>
      <dgm:spPr/>
      <dgm:t>
        <a:bodyPr/>
        <a:lstStyle/>
        <a:p>
          <a:endParaRPr lang="en-US"/>
        </a:p>
      </dgm:t>
    </dgm:pt>
    <dgm:pt modelId="{EA4F1B2C-3D2A-4EB6-B78F-2EE95034D5E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1" dirty="0"/>
            <a:t>Address </a:t>
          </a:r>
          <a:r>
            <a:rPr lang="en-GB" dirty="0"/>
            <a:t>and </a:t>
          </a:r>
          <a:r>
            <a:rPr lang="en-GB" b="1" dirty="0"/>
            <a:t>manage</a:t>
          </a:r>
          <a:r>
            <a:rPr lang="en-GB" dirty="0"/>
            <a:t> the </a:t>
          </a:r>
          <a:r>
            <a:rPr lang="en-GB" b="1" dirty="0"/>
            <a:t>BOD</a:t>
          </a:r>
          <a:r>
            <a:rPr lang="en-GB" dirty="0"/>
            <a:t> through </a:t>
          </a:r>
          <a:r>
            <a:rPr lang="en-GB" b="1" dirty="0"/>
            <a:t>disease prevention</a:t>
          </a:r>
          <a:r>
            <a:rPr lang="en-GB" dirty="0"/>
            <a:t>, </a:t>
          </a:r>
          <a:r>
            <a:rPr lang="en-GB" b="1" dirty="0"/>
            <a:t>health promotion</a:t>
          </a:r>
          <a:r>
            <a:rPr lang="en-GB" dirty="0"/>
            <a:t> and </a:t>
          </a:r>
          <a:r>
            <a:rPr lang="en-GB" b="1" dirty="0"/>
            <a:t>early detection of disease, treatment</a:t>
          </a:r>
          <a:r>
            <a:rPr lang="en-GB" dirty="0"/>
            <a:t> and </a:t>
          </a:r>
          <a:r>
            <a:rPr lang="en-GB" b="1" dirty="0"/>
            <a:t>rehabilitation</a:t>
          </a:r>
          <a:r>
            <a:rPr lang="en-GB" dirty="0"/>
            <a:t> through the provision of </a:t>
          </a:r>
          <a:r>
            <a:rPr lang="en-GB" b="1" dirty="0"/>
            <a:t>comprehensive health services</a:t>
          </a:r>
          <a:r>
            <a:rPr lang="en-GB" dirty="0"/>
            <a:t>.</a:t>
          </a:r>
          <a:endParaRPr lang="en-US" dirty="0"/>
        </a:p>
      </dgm:t>
    </dgm:pt>
    <dgm:pt modelId="{06899A1A-BBB7-4BD4-AB9E-D4CE7BC7FD79}" type="parTrans" cxnId="{18BC0F43-1D6A-4A32-B77F-75C3503AB55B}">
      <dgm:prSet/>
      <dgm:spPr/>
      <dgm:t>
        <a:bodyPr/>
        <a:lstStyle/>
        <a:p>
          <a:endParaRPr lang="en-US"/>
        </a:p>
      </dgm:t>
    </dgm:pt>
    <dgm:pt modelId="{9BD1324C-4E2A-4D3D-9E96-E261CC1E6E77}" type="sibTrans" cxnId="{18BC0F43-1D6A-4A32-B77F-75C3503AB55B}">
      <dgm:prSet/>
      <dgm:spPr/>
      <dgm:t>
        <a:bodyPr/>
        <a:lstStyle/>
        <a:p>
          <a:endParaRPr lang="en-US"/>
        </a:p>
      </dgm:t>
    </dgm:pt>
    <dgm:pt modelId="{E9BA7A71-FB19-4AF6-87C0-E2EFAB6953B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1" dirty="0"/>
            <a:t>Whole of government</a:t>
          </a:r>
          <a:r>
            <a:rPr lang="en-GB" dirty="0"/>
            <a:t> and </a:t>
          </a:r>
          <a:r>
            <a:rPr lang="en-GB" b="1" dirty="0"/>
            <a:t>whole of society</a:t>
          </a:r>
          <a:r>
            <a:rPr lang="en-GB" dirty="0"/>
            <a:t> approach to </a:t>
          </a:r>
          <a:r>
            <a:rPr lang="en-GB" b="1" dirty="0"/>
            <a:t>address upstream</a:t>
          </a:r>
          <a:r>
            <a:rPr lang="en-GB" dirty="0"/>
            <a:t> (incl. </a:t>
          </a:r>
          <a:r>
            <a:rPr lang="en-GB" b="1" dirty="0"/>
            <a:t>midstream</a:t>
          </a:r>
          <a:r>
            <a:rPr lang="en-GB" dirty="0"/>
            <a:t> and </a:t>
          </a:r>
          <a:r>
            <a:rPr lang="en-GB" b="1" dirty="0"/>
            <a:t>downstream</a:t>
          </a:r>
          <a:r>
            <a:rPr lang="en-GB" dirty="0"/>
            <a:t> as possible) factors.</a:t>
          </a:r>
          <a:endParaRPr lang="en-US" dirty="0"/>
        </a:p>
      </dgm:t>
    </dgm:pt>
    <dgm:pt modelId="{70AFFE35-CCEC-47F4-B4F9-BFEB17FD5CF9}" type="parTrans" cxnId="{1B336CD5-790A-4A0E-8415-87935318BAC0}">
      <dgm:prSet/>
      <dgm:spPr/>
      <dgm:t>
        <a:bodyPr/>
        <a:lstStyle/>
        <a:p>
          <a:endParaRPr lang="en-US"/>
        </a:p>
      </dgm:t>
    </dgm:pt>
    <dgm:pt modelId="{6A502F7C-AEC6-45AE-8EC0-3DE591DDA71C}" type="sibTrans" cxnId="{1B336CD5-790A-4A0E-8415-87935318BAC0}">
      <dgm:prSet/>
      <dgm:spPr/>
      <dgm:t>
        <a:bodyPr/>
        <a:lstStyle/>
        <a:p>
          <a:endParaRPr lang="en-US"/>
        </a:p>
      </dgm:t>
    </dgm:pt>
    <dgm:pt modelId="{2943526D-78B1-42F5-8900-68B9F98BB55A}" type="pres">
      <dgm:prSet presAssocID="{CB52B71B-A2E2-48E9-9E7C-886C8FB3978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30DBD72-0AAD-4155-9DC7-1A1175FEF184}" type="pres">
      <dgm:prSet presAssocID="{854FE051-18F5-4025-959B-58ACB1793646}" presName="root" presStyleCnt="0">
        <dgm:presLayoutVars>
          <dgm:chMax/>
          <dgm:chPref val="4"/>
        </dgm:presLayoutVars>
      </dgm:prSet>
      <dgm:spPr/>
    </dgm:pt>
    <dgm:pt modelId="{1C2FF940-4B9A-49C5-89A2-F88EA17BD21A}" type="pres">
      <dgm:prSet presAssocID="{854FE051-18F5-4025-959B-58ACB1793646}" presName="rootComposite" presStyleCnt="0">
        <dgm:presLayoutVars/>
      </dgm:prSet>
      <dgm:spPr/>
    </dgm:pt>
    <dgm:pt modelId="{840BC700-71E2-4B69-9EA3-7485C4C91A6A}" type="pres">
      <dgm:prSet presAssocID="{854FE051-18F5-4025-959B-58ACB179364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ZA"/>
        </a:p>
      </dgm:t>
    </dgm:pt>
    <dgm:pt modelId="{45F8AEFC-0D18-44C9-A0F5-5A5EEF8DE9D8}" type="pres">
      <dgm:prSet presAssocID="{854FE051-18F5-4025-959B-58ACB1793646}" presName="childShape" presStyleCnt="0">
        <dgm:presLayoutVars>
          <dgm:chMax val="0"/>
          <dgm:chPref val="0"/>
        </dgm:presLayoutVars>
      </dgm:prSet>
      <dgm:spPr/>
    </dgm:pt>
    <dgm:pt modelId="{079FF1EB-3348-4315-9C63-E8FD95AD9447}" type="pres">
      <dgm:prSet presAssocID="{EA4F1B2C-3D2A-4EB6-B78F-2EE95034D5ED}" presName="childComposite" presStyleCnt="0">
        <dgm:presLayoutVars>
          <dgm:chMax val="0"/>
          <dgm:chPref val="0"/>
        </dgm:presLayoutVars>
      </dgm:prSet>
      <dgm:spPr/>
    </dgm:pt>
    <dgm:pt modelId="{810084A8-6B45-4531-9473-A23BC1B924FB}" type="pres">
      <dgm:prSet presAssocID="{EA4F1B2C-3D2A-4EB6-B78F-2EE95034D5ED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7EBA5949-10DB-4C39-A80D-DD66611A87F7}" type="pres">
      <dgm:prSet presAssocID="{EA4F1B2C-3D2A-4EB6-B78F-2EE95034D5E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C5C3075-DB55-4B60-90BC-74D740C92BD0}" type="pres">
      <dgm:prSet presAssocID="{E9BA7A71-FB19-4AF6-87C0-E2EFAB6953BE}" presName="childComposite" presStyleCnt="0">
        <dgm:presLayoutVars>
          <dgm:chMax val="0"/>
          <dgm:chPref val="0"/>
        </dgm:presLayoutVars>
      </dgm:prSet>
      <dgm:spPr/>
    </dgm:pt>
    <dgm:pt modelId="{145B368C-313E-4A08-BECA-CDE8A2084B00}" type="pres">
      <dgm:prSet presAssocID="{E9BA7A71-FB19-4AF6-87C0-E2EFAB6953BE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377E87F9-EA35-487F-9731-0042B0AE5BE3}" type="pres">
      <dgm:prSet presAssocID="{E9BA7A71-FB19-4AF6-87C0-E2EFAB6953B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B336CD5-790A-4A0E-8415-87935318BAC0}" srcId="{854FE051-18F5-4025-959B-58ACB1793646}" destId="{E9BA7A71-FB19-4AF6-87C0-E2EFAB6953BE}" srcOrd="1" destOrd="0" parTransId="{70AFFE35-CCEC-47F4-B4F9-BFEB17FD5CF9}" sibTransId="{6A502F7C-AEC6-45AE-8EC0-3DE591DDA71C}"/>
    <dgm:cxn modelId="{CD58E7E2-7816-46A3-8A6D-452B7C444ACE}" type="presOf" srcId="{EA4F1B2C-3D2A-4EB6-B78F-2EE95034D5ED}" destId="{7EBA5949-10DB-4C39-A80D-DD66611A87F7}" srcOrd="0" destOrd="0" presId="urn:microsoft.com/office/officeart/2008/layout/PictureAccentList"/>
    <dgm:cxn modelId="{76983911-46E6-4CC1-9DC0-F2AED72B59FB}" type="presOf" srcId="{E9BA7A71-FB19-4AF6-87C0-E2EFAB6953BE}" destId="{377E87F9-EA35-487F-9731-0042B0AE5BE3}" srcOrd="0" destOrd="0" presId="urn:microsoft.com/office/officeart/2008/layout/PictureAccentList"/>
    <dgm:cxn modelId="{A2602457-39CD-42BB-BE67-E5E65331A869}" srcId="{CB52B71B-A2E2-48E9-9E7C-886C8FB39782}" destId="{854FE051-18F5-4025-959B-58ACB1793646}" srcOrd="0" destOrd="0" parTransId="{15C54790-4913-4320-89D0-92503AD2F2FC}" sibTransId="{A33ED6A8-B09B-40F3-9532-0848C6234419}"/>
    <dgm:cxn modelId="{B46732D3-6997-47AD-813B-DA0E7907C17B}" type="presOf" srcId="{CB52B71B-A2E2-48E9-9E7C-886C8FB39782}" destId="{2943526D-78B1-42F5-8900-68B9F98BB55A}" srcOrd="0" destOrd="0" presId="urn:microsoft.com/office/officeart/2008/layout/PictureAccentList"/>
    <dgm:cxn modelId="{18BC0F43-1D6A-4A32-B77F-75C3503AB55B}" srcId="{854FE051-18F5-4025-959B-58ACB1793646}" destId="{EA4F1B2C-3D2A-4EB6-B78F-2EE95034D5ED}" srcOrd="0" destOrd="0" parTransId="{06899A1A-BBB7-4BD4-AB9E-D4CE7BC7FD79}" sibTransId="{9BD1324C-4E2A-4D3D-9E96-E261CC1E6E77}"/>
    <dgm:cxn modelId="{BDD3AD40-DC46-415C-8C94-20F0D35D98A6}" type="presOf" srcId="{854FE051-18F5-4025-959B-58ACB1793646}" destId="{840BC700-71E2-4B69-9EA3-7485C4C91A6A}" srcOrd="0" destOrd="0" presId="urn:microsoft.com/office/officeart/2008/layout/PictureAccentList"/>
    <dgm:cxn modelId="{74E7B54E-CA0B-4098-A06A-A0AFC3690603}" type="presParOf" srcId="{2943526D-78B1-42F5-8900-68B9F98BB55A}" destId="{330DBD72-0AAD-4155-9DC7-1A1175FEF184}" srcOrd="0" destOrd="0" presId="urn:microsoft.com/office/officeart/2008/layout/PictureAccentList"/>
    <dgm:cxn modelId="{E85D2750-462F-4357-9B3F-DD03453197BA}" type="presParOf" srcId="{330DBD72-0AAD-4155-9DC7-1A1175FEF184}" destId="{1C2FF940-4B9A-49C5-89A2-F88EA17BD21A}" srcOrd="0" destOrd="0" presId="urn:microsoft.com/office/officeart/2008/layout/PictureAccentList"/>
    <dgm:cxn modelId="{33DE0658-6C1C-4CEA-82DF-ED6F4B46A4E1}" type="presParOf" srcId="{1C2FF940-4B9A-49C5-89A2-F88EA17BD21A}" destId="{840BC700-71E2-4B69-9EA3-7485C4C91A6A}" srcOrd="0" destOrd="0" presId="urn:microsoft.com/office/officeart/2008/layout/PictureAccentList"/>
    <dgm:cxn modelId="{1B19F56A-F13D-4D27-8F5B-D57DD6163F0E}" type="presParOf" srcId="{330DBD72-0AAD-4155-9DC7-1A1175FEF184}" destId="{45F8AEFC-0D18-44C9-A0F5-5A5EEF8DE9D8}" srcOrd="1" destOrd="0" presId="urn:microsoft.com/office/officeart/2008/layout/PictureAccentList"/>
    <dgm:cxn modelId="{AA522CA7-03B5-44A2-AE13-F758B9FD0EFF}" type="presParOf" srcId="{45F8AEFC-0D18-44C9-A0F5-5A5EEF8DE9D8}" destId="{079FF1EB-3348-4315-9C63-E8FD95AD9447}" srcOrd="0" destOrd="0" presId="urn:microsoft.com/office/officeart/2008/layout/PictureAccentList"/>
    <dgm:cxn modelId="{2358E21D-FF9D-4876-8E7B-25F48F6ECEAD}" type="presParOf" srcId="{079FF1EB-3348-4315-9C63-E8FD95AD9447}" destId="{810084A8-6B45-4531-9473-A23BC1B924FB}" srcOrd="0" destOrd="0" presId="urn:microsoft.com/office/officeart/2008/layout/PictureAccentList"/>
    <dgm:cxn modelId="{64FB4696-3FA9-49B2-8020-0D1CDAEC95C7}" type="presParOf" srcId="{079FF1EB-3348-4315-9C63-E8FD95AD9447}" destId="{7EBA5949-10DB-4C39-A80D-DD66611A87F7}" srcOrd="1" destOrd="0" presId="urn:microsoft.com/office/officeart/2008/layout/PictureAccentList"/>
    <dgm:cxn modelId="{20F51BC1-DF1E-4652-B666-3A2F756F053D}" type="presParOf" srcId="{45F8AEFC-0D18-44C9-A0F5-5A5EEF8DE9D8}" destId="{DC5C3075-DB55-4B60-90BC-74D740C92BD0}" srcOrd="1" destOrd="0" presId="urn:microsoft.com/office/officeart/2008/layout/PictureAccentList"/>
    <dgm:cxn modelId="{07AA597C-55EC-4940-99CA-8560174CE6E1}" type="presParOf" srcId="{DC5C3075-DB55-4B60-90BC-74D740C92BD0}" destId="{145B368C-313E-4A08-BECA-CDE8A2084B00}" srcOrd="0" destOrd="0" presId="urn:microsoft.com/office/officeart/2008/layout/PictureAccentList"/>
    <dgm:cxn modelId="{B7A79DD2-B623-430C-AF20-2A2B791190AB}" type="presParOf" srcId="{DC5C3075-DB55-4B60-90BC-74D740C92BD0}" destId="{377E87F9-EA35-487F-9731-0042B0AE5B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61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Impacting policy for the whole system</a:t>
            </a:r>
          </a:p>
          <a:p>
            <a:pPr marL="228600" indent="-228600">
              <a:buAutoNum type="arabicPeriod"/>
            </a:pPr>
            <a:r>
              <a:rPr lang="en-US" dirty="0"/>
              <a:t>Integrated the disease prevention and health promotion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1E8F-6643-476F-8A2A-F160EF0B4B12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994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72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5923F-580B-A047-9C0E-6EE78A3965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75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95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to ensure recovery from the pandemic, </a:t>
            </a:r>
            <a:r>
              <a:rPr lang="en-ZA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“Health is Everybody’s Business – A framework for action over the 2022 MTEF”,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developed to outline priorities for service re-design and transformation.  Action in the area of service delivery reform is focussed on making health services person-centric with greater capability for health promotion and prevention, delivered by interdisciplinary teams*, responsible for a defined geographic area. Placing people at the heart of the health system requires a human-centred service design approach that should drive improvements in effectiveness, quality, efficiency, and equity while optimising care where people live, learn, work, socialise and access services.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1E8F-6643-476F-8A2A-F160EF0B4B12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4753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13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58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99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drop on slide</a:t>
            </a:r>
          </a:p>
          <a:p>
            <a:r>
              <a:rPr lang="en-US" dirty="0"/>
              <a:t>Include MH slides 10-11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025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drop on slide</a:t>
            </a:r>
          </a:p>
          <a:p>
            <a:r>
              <a:rPr lang="en-US" dirty="0"/>
              <a:t>Include MH slides 10-11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4263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923F-580B-A047-9C0E-6EE78A39653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12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2" y="6163537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9386403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0855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3E89-E4B9-4D86-B69B-40ABCEE06B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940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12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797" y="6295516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98" r:id="rId25"/>
    <p:sldLayoutId id="2147483703" r:id="rId26"/>
    <p:sldLayoutId id="2147483704" r:id="rId2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69033" y="5788637"/>
            <a:ext cx="579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MS C DEAN / DR N FIRFIREY / MS M ROELOFSE </a:t>
            </a:r>
          </a:p>
          <a:p>
            <a:pPr algn="r"/>
            <a:r>
              <a:rPr lang="en-ZA" dirty="0">
                <a:solidFill>
                  <a:schemeClr val="bg1"/>
                </a:solidFill>
              </a:rPr>
              <a:t>28 FEBRUARY 2023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00071B-640D-374E-8045-5A510B76C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04" y="4009057"/>
            <a:ext cx="11180680" cy="14654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UPDATE ON PROVINCIAL STRATEGY FOR MENTAL HEALTTH</a:t>
            </a:r>
          </a:p>
        </p:txBody>
      </p:sp>
    </p:spTree>
    <p:extLst>
      <p:ext uri="{BB962C8B-B14F-4D97-AF65-F5344CB8AC3E}">
        <p14:creationId xmlns:p14="http://schemas.microsoft.com/office/powerpoint/2010/main" xmlns="" val="52420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95A50-12B4-2B46-9313-FC077295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Our Reset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342BB9-09C9-F14F-9A9B-AFAC23B6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56" t="2915" r="4950" b="6245"/>
          <a:stretch/>
        </p:blipFill>
        <p:spPr>
          <a:xfrm>
            <a:off x="7043665" y="1039979"/>
            <a:ext cx="5015813" cy="50295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7BEC566F-F50E-9549-A367-745723C19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187116"/>
            <a:ext cx="6520446" cy="4882381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DO</a:t>
            </a:r>
            <a:r>
              <a:rPr lang="en-US" sz="2000" dirty="0"/>
              <a:t> - Provides the </a:t>
            </a:r>
            <a:r>
              <a:rPr lang="en-US" sz="2000" b="1" dirty="0"/>
              <a:t>right care</a:t>
            </a:r>
            <a:r>
              <a:rPr lang="en-US" sz="2000" dirty="0"/>
              <a:t>, at the </a:t>
            </a:r>
            <a:r>
              <a:rPr lang="en-US" sz="2000" b="1" dirty="0"/>
              <a:t>right time</a:t>
            </a:r>
            <a:r>
              <a:rPr lang="en-US" sz="2000" dirty="0"/>
              <a:t>, </a:t>
            </a:r>
            <a:r>
              <a:rPr lang="en-US" sz="2000" b="1" dirty="0"/>
              <a:t>in the right place</a:t>
            </a:r>
            <a:r>
              <a:rPr lang="en-US" sz="2000" dirty="0"/>
              <a:t>, at </a:t>
            </a:r>
            <a:r>
              <a:rPr lang="en-US" sz="2000" b="1" dirty="0"/>
              <a:t>the right price</a:t>
            </a:r>
            <a:r>
              <a:rPr lang="en-US" sz="2000" dirty="0"/>
              <a:t>; putting people first.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BE</a:t>
            </a:r>
            <a:r>
              <a:rPr lang="en-US" sz="2000" dirty="0"/>
              <a:t> - A </a:t>
            </a:r>
            <a:r>
              <a:rPr lang="en-US" sz="2000" b="1" dirty="0"/>
              <a:t>resilient system</a:t>
            </a:r>
            <a:r>
              <a:rPr lang="en-US" sz="2000" dirty="0"/>
              <a:t>, with </a:t>
            </a:r>
            <a:r>
              <a:rPr lang="en-US" sz="2000" b="1" dirty="0"/>
              <a:t>connected value-based leader</a:t>
            </a:r>
            <a:r>
              <a:rPr lang="en-US" sz="2000" dirty="0"/>
              <a:t>s, acting as </a:t>
            </a:r>
            <a:r>
              <a:rPr lang="en-US" sz="2000" b="1" dirty="0"/>
              <a:t>stewards</a:t>
            </a:r>
            <a:r>
              <a:rPr lang="en-US" sz="2000" dirty="0"/>
              <a:t> for people’s health &amp; well-being; a </a:t>
            </a:r>
            <a:r>
              <a:rPr lang="en-US" sz="2000" b="1" dirty="0"/>
              <a:t>health system </a:t>
            </a:r>
            <a:r>
              <a:rPr lang="en-US" sz="2000" dirty="0"/>
              <a:t>for </a:t>
            </a:r>
            <a:r>
              <a:rPr lang="en-US" sz="2000" b="1" dirty="0"/>
              <a:t>every person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BECOME</a:t>
            </a:r>
            <a:r>
              <a:rPr lang="en-US" sz="2000" dirty="0"/>
              <a:t> - We </a:t>
            </a:r>
            <a:r>
              <a:rPr lang="en-US" sz="2000" b="1" dirty="0"/>
              <a:t>aspire to become </a:t>
            </a:r>
            <a:r>
              <a:rPr lang="en-US" sz="2000" dirty="0"/>
              <a:t>a health system that is </a:t>
            </a:r>
            <a:r>
              <a:rPr lang="en-US" sz="2000" b="1" dirty="0"/>
              <a:t>people-centric, trusted, </a:t>
            </a:r>
            <a:r>
              <a:rPr lang="en-US" sz="2000" dirty="0"/>
              <a:t>and</a:t>
            </a:r>
            <a:r>
              <a:rPr lang="en-US" sz="2000" b="1" dirty="0"/>
              <a:t> equitable </a:t>
            </a:r>
            <a:r>
              <a:rPr lang="en-US" sz="2000" dirty="0"/>
              <a:t>towards</a:t>
            </a:r>
            <a:r>
              <a:rPr lang="en-US" sz="2000" b="1" dirty="0"/>
              <a:t> a healthy society</a:t>
            </a:r>
            <a:r>
              <a:rPr lang="en-US" sz="2000" dirty="0"/>
              <a:t>.</a:t>
            </a:r>
            <a:endParaRPr lang="en-ZA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2380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4905DE4-775B-7644-9A99-09ECCC937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MENTAL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268866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398" y="205917"/>
            <a:ext cx="8597205" cy="559256"/>
          </a:xfrm>
        </p:spPr>
        <p:txBody>
          <a:bodyPr/>
          <a:lstStyle/>
          <a:p>
            <a:r>
              <a:rPr lang="en-ZA" sz="2800" dirty="0"/>
              <a:t>DEFINITION OF MENTAL HEALTH (WHO)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Mental health</a:t>
            </a:r>
            <a:r>
              <a:rPr lang="en-US" sz="1800" b="0" dirty="0"/>
              <a:t> is </a:t>
            </a:r>
            <a:r>
              <a:rPr lang="en-US" sz="1800" dirty="0"/>
              <a:t>defined</a:t>
            </a:r>
            <a:r>
              <a:rPr lang="en-US" sz="1800" b="0" dirty="0"/>
              <a:t> as  a state of well-being , individual realizes full potential, cope with the normal stresses of life, can work productively, and is able to contribute to her or his community.</a:t>
            </a:r>
            <a:endParaRPr lang="en-ZA" sz="1800" dirty="0"/>
          </a:p>
          <a:p>
            <a:endParaRPr lang="en-US" sz="1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070F57D1-690F-092D-14BF-B35FE94BF4AA}"/>
              </a:ext>
            </a:extLst>
          </p:cNvPr>
          <p:cNvSpPr txBox="1">
            <a:spLocks/>
          </p:cNvSpPr>
          <p:nvPr/>
        </p:nvSpPr>
        <p:spPr>
          <a:xfrm>
            <a:off x="335359" y="2329702"/>
            <a:ext cx="11462940" cy="3331545"/>
          </a:xfrm>
          <a:prstGeom prst="rect">
            <a:avLst/>
          </a:prstGeom>
        </p:spPr>
        <p:txBody>
          <a:bodyPr vert="horz" lIns="72000" tIns="72000" rIns="72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ZA" sz="1800" dirty="0"/>
              <a:t>Population-based approach </a:t>
            </a:r>
            <a:r>
              <a:rPr lang="en-ZA" sz="1800" b="0" dirty="0"/>
              <a:t>to mental health</a:t>
            </a:r>
            <a:endParaRPr lang="en-US" sz="1800" b="0" dirty="0"/>
          </a:p>
          <a:p>
            <a:pPr marL="342900" indent="-342900">
              <a:buFont typeface="+mj-lt"/>
              <a:buAutoNum type="arabicPeriod"/>
            </a:pPr>
            <a:endParaRPr lang="en-GB" sz="1800" b="0" dirty="0"/>
          </a:p>
          <a:p>
            <a:pPr marL="342900" indent="-342900">
              <a:buFont typeface="+mj-lt"/>
              <a:buAutoNum type="arabicPeriod"/>
            </a:pPr>
            <a:r>
              <a:rPr lang="en-ZA" sz="1800" b="0" dirty="0"/>
              <a:t>Use of </a:t>
            </a:r>
            <a:r>
              <a:rPr lang="en-ZA" sz="1800" dirty="0"/>
              <a:t>knowledge and evidence </a:t>
            </a:r>
            <a:r>
              <a:rPr lang="en-ZA" sz="1800" b="0" dirty="0"/>
              <a:t>from research to solve public mental health problems</a:t>
            </a:r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r>
              <a:rPr lang="en-ZA" sz="1800" b="0" dirty="0"/>
              <a:t>Engagement with the </a:t>
            </a:r>
            <a:r>
              <a:rPr lang="en-ZA" sz="1800" dirty="0"/>
              <a:t>political, economic and ethical dimensions </a:t>
            </a:r>
            <a:r>
              <a:rPr lang="en-ZA" sz="1800" b="0" dirty="0"/>
              <a:t>of the choices underlying MH care</a:t>
            </a:r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r>
              <a:rPr lang="en-ZA" sz="1800" b="0" dirty="0"/>
              <a:t>Objective of </a:t>
            </a:r>
            <a:r>
              <a:rPr lang="en-ZA" sz="1800" dirty="0"/>
              <a:t>achieving equity </a:t>
            </a:r>
            <a:r>
              <a:rPr lang="en-ZA" sz="1800" b="0" dirty="0"/>
              <a:t>in </a:t>
            </a:r>
            <a:r>
              <a:rPr lang="en-ZA" sz="1800" dirty="0"/>
              <a:t>Mental Health </a:t>
            </a:r>
            <a:r>
              <a:rPr lang="en-ZA" sz="1800" b="0" dirty="0"/>
              <a:t>and </a:t>
            </a:r>
            <a:r>
              <a:rPr lang="en-ZA" sz="1800" dirty="0"/>
              <a:t>Mental Health care</a:t>
            </a:r>
            <a:r>
              <a:rPr lang="en-ZA" sz="1800" b="0" dirty="0"/>
              <a:t>, including a </a:t>
            </a:r>
            <a:r>
              <a:rPr lang="en-ZA" sz="1800" dirty="0"/>
              <a:t>PHC approach </a:t>
            </a:r>
            <a:r>
              <a:rPr lang="en-ZA" sz="1800" b="0" dirty="0"/>
              <a:t>to health systems</a:t>
            </a:r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r>
              <a:rPr lang="en-ZA" sz="1800" b="0" dirty="0"/>
              <a:t>Includes </a:t>
            </a:r>
            <a:r>
              <a:rPr lang="en-ZA" sz="1800" dirty="0"/>
              <a:t>promotion, prevention, treatment &amp; rehabilitation</a:t>
            </a:r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r>
              <a:rPr lang="en-ZA" sz="1800" b="0" dirty="0"/>
              <a:t>Mental health </a:t>
            </a:r>
            <a:r>
              <a:rPr lang="en-ZA" sz="1800" dirty="0"/>
              <a:t>cannot be separated from physical health </a:t>
            </a:r>
            <a:r>
              <a:rPr lang="en-ZA" sz="1800" b="0" dirty="0"/>
              <a:t>– need for </a:t>
            </a:r>
            <a:r>
              <a:rPr lang="en-ZA" sz="1800" dirty="0"/>
              <a:t>integration of mental health </a:t>
            </a:r>
            <a:r>
              <a:rPr lang="en-ZA" sz="1800" b="0" dirty="0"/>
              <a:t>into </a:t>
            </a:r>
            <a:r>
              <a:rPr lang="en-ZA" sz="1800" dirty="0"/>
              <a:t>general health care</a:t>
            </a:r>
            <a:r>
              <a:rPr lang="en-ZA" sz="1800" b="0" dirty="0"/>
              <a:t>, and appropriate resource allocations to mental health</a:t>
            </a:r>
            <a:endParaRPr lang="en-US" sz="18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239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DB4BE-409F-8F71-5393-780532E8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" y="170481"/>
            <a:ext cx="11500180" cy="569751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Mental Health Continuum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36B8C-2481-3901-50AB-5CDB81F2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2EFFF2-62A2-BC30-CF22-4CC653C2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26" name="Picture 2" descr="Porter's Diamond Model EXPLAINED with EXAMPLES | B2U">
            <a:extLst>
              <a:ext uri="{FF2B5EF4-FFF2-40B4-BE49-F238E27FC236}">
                <a16:creationId xmlns:a16="http://schemas.microsoft.com/office/drawing/2014/main" xmlns="" id="{4C157598-9D43-DB67-882C-3A2055E75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069" y="1196975"/>
            <a:ext cx="9804599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71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5BB2699-2CDA-44A8-BE6E-DA302536D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2050" y="2249551"/>
            <a:ext cx="8820000" cy="1430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4000" dirty="0"/>
              <a:t>BURDEN OF DISEASE</a:t>
            </a: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340B7-E868-F04C-B720-8293F336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socio-economic impact – NIDSCRAM: Mental Health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F13BFCB7-D9C2-497A-B781-B93FD06CC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965366"/>
            <a:ext cx="11302999" cy="5146676"/>
          </a:xfrm>
        </p:spPr>
        <p:txBody>
          <a:bodyPr>
            <a:noAutofit/>
          </a:bodyPr>
          <a:lstStyle/>
          <a:p>
            <a:pPr marL="285750" marR="0" lvl="1" indent="-285750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Consistently </a:t>
            </a:r>
            <a:r>
              <a:rPr lang="en-US" sz="2000" b="1" dirty="0"/>
              <a:t>higher rates of depressive symptoms </a:t>
            </a:r>
            <a:r>
              <a:rPr lang="en-US" sz="2000" dirty="0"/>
              <a:t>during the pandemic (24-29% positive screen compared to 21% pre-COVID).</a:t>
            </a:r>
          </a:p>
          <a:p>
            <a:pPr marL="285750" marR="0" lvl="1" indent="-285750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52% reported ever experienced depressive symptoms </a:t>
            </a:r>
            <a:r>
              <a:rPr lang="en-US" sz="2000" dirty="0"/>
              <a:t>since start of pandemic.</a:t>
            </a:r>
          </a:p>
          <a:p>
            <a:pPr marL="285750" marR="0" lvl="1" indent="-285750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Link with </a:t>
            </a:r>
            <a:r>
              <a:rPr lang="en-US" sz="2000" b="1" dirty="0"/>
              <a:t>hunger/food insecurity </a:t>
            </a:r>
            <a:r>
              <a:rPr lang="en-US" sz="2000" dirty="0"/>
              <a:t>(fewer depressive symptoms when child not reported as hungry).</a:t>
            </a:r>
          </a:p>
          <a:p>
            <a:pPr marL="285750" marR="0" lvl="1" indent="-285750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Self assessed health indicators: </a:t>
            </a:r>
          </a:p>
          <a:p>
            <a:pPr lvl="3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Font typeface="System Font Regular"/>
              <a:buChar char="−"/>
              <a:defRPr/>
            </a:pPr>
            <a:r>
              <a:rPr lang="en-US" sz="2000" dirty="0"/>
              <a:t>More </a:t>
            </a:r>
            <a:r>
              <a:rPr lang="en-US" sz="2000" b="1" dirty="0"/>
              <a:t>poor individuals reported ill health </a:t>
            </a:r>
          </a:p>
          <a:p>
            <a:pPr lvl="3" algn="just" fontAlgn="base">
              <a:lnSpc>
                <a:spcPct val="170000"/>
              </a:lnSpc>
              <a:spcAft>
                <a:spcPct val="0"/>
              </a:spcAft>
              <a:buClr>
                <a:srgbClr val="002060"/>
              </a:buClr>
              <a:buFont typeface="System Font Regular"/>
              <a:buChar char="−"/>
              <a:defRPr/>
            </a:pPr>
            <a:r>
              <a:rPr lang="en-US" sz="2000" dirty="0"/>
              <a:t>More </a:t>
            </a:r>
            <a:r>
              <a:rPr lang="en-US" sz="2000" b="1" dirty="0"/>
              <a:t>‘non-poor’ individuals reported depressive symptoms</a:t>
            </a:r>
          </a:p>
        </p:txBody>
      </p:sp>
    </p:spTree>
    <p:extLst>
      <p:ext uri="{BB962C8B-B14F-4D97-AF65-F5344CB8AC3E}">
        <p14:creationId xmlns:p14="http://schemas.microsoft.com/office/powerpoint/2010/main" xmlns="" val="325419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25BC3-D838-4984-835A-87F65C4F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Mental Health Data (pre-Covid) – WC Burden of Disease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A24E5A-8FB5-43F9-A94B-B25D680B4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E9E070-EAC3-4A7B-9A3D-D9051C59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F66956-A3EC-4D2A-8C1D-E416DDDD9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7" y="1014154"/>
            <a:ext cx="8597205" cy="5220391"/>
          </a:xfrm>
        </p:spPr>
        <p:txBody>
          <a:bodyPr>
            <a:normAutofit/>
          </a:bodyPr>
          <a:lstStyle/>
          <a:p>
            <a:pPr marL="498600" lvl="2" indent="-228600"/>
            <a:endParaRPr lang="en-GB" dirty="0"/>
          </a:p>
          <a:p>
            <a:pPr marL="361950" indent="-3619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Prevalence: </a:t>
            </a:r>
            <a:r>
              <a:rPr lang="en-GB" b="0" dirty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Western Cape had the highest 12-month and lifetime prevalence of mental illness in SA (39%): </a:t>
            </a:r>
          </a:p>
          <a:p>
            <a:pPr marL="674688" lvl="2" indent="-312738"/>
            <a:r>
              <a:rPr lang="en-GB" dirty="0">
                <a:solidFill>
                  <a:srgbClr val="000000"/>
                </a:solidFill>
              </a:rPr>
              <a:t>Anxiety disorders was 19%, </a:t>
            </a:r>
          </a:p>
          <a:p>
            <a:pPr marL="674688" lvl="2" indent="-312738"/>
            <a:r>
              <a:rPr lang="en-GB" dirty="0">
                <a:solidFill>
                  <a:srgbClr val="000000"/>
                </a:solidFill>
              </a:rPr>
              <a:t>Mood disorders 14% </a:t>
            </a:r>
          </a:p>
          <a:p>
            <a:pPr marL="674688" lvl="2" indent="-312738"/>
            <a:r>
              <a:rPr lang="en-GB" dirty="0">
                <a:solidFill>
                  <a:srgbClr val="000000"/>
                </a:solidFill>
              </a:rPr>
              <a:t>Substance use disorders 21%</a:t>
            </a: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 marL="361950" indent="-361950">
              <a:buAutoNum type="arabicPeriod"/>
            </a:pPr>
            <a:r>
              <a:rPr lang="en-GB" dirty="0"/>
              <a:t>Suicides : </a:t>
            </a:r>
          </a:p>
          <a:p>
            <a:pPr marL="725488" lvl="2" indent="-363538"/>
            <a:r>
              <a:rPr lang="en-GB" dirty="0"/>
              <a:t>Worrying trajectory, increase since April 2020</a:t>
            </a: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n-GB" b="1" dirty="0">
                <a:solidFill>
                  <a:srgbClr val="FF0000"/>
                </a:solidFill>
              </a:rPr>
              <a:t>Huge unmet need</a:t>
            </a:r>
            <a:r>
              <a:rPr lang="en-GB" dirty="0">
                <a:solidFill>
                  <a:srgbClr val="FF0000"/>
                </a:solidFill>
              </a:rPr>
              <a:t>: less than 1 in 4 people with mental illness seek care</a:t>
            </a:r>
          </a:p>
          <a:p>
            <a:pPr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178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78257-F8CE-4A4F-BD16-FEF91FBE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98" y="247479"/>
            <a:ext cx="8597205" cy="41944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Deaths due to suicide from 1 January 2019 to 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 January 2022 in the Western 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DF2B84-BDA0-48DC-B8DA-9E1773CC5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2" y="4297680"/>
            <a:ext cx="8413403" cy="1371600"/>
          </a:xfrm>
        </p:spPr>
        <p:txBody>
          <a:bodyPr>
            <a:noAutofit/>
          </a:bodyPr>
          <a:lstStyle/>
          <a:p>
            <a:r>
              <a:rPr lang="en-US" dirty="0"/>
              <a:t>From 1 January 2019 to 31 December 2021, the Forensic Pathology Services recorded 2 188 deaths due to suicide in the Western Cape</a:t>
            </a:r>
          </a:p>
          <a:p>
            <a:endParaRPr lang="en-US" dirty="0"/>
          </a:p>
          <a:p>
            <a:r>
              <a:rPr lang="en-US" dirty="0"/>
              <a:t>The peak number of deaths each year occur in the month of December. </a:t>
            </a:r>
          </a:p>
          <a:p>
            <a:endParaRPr lang="en-US" dirty="0"/>
          </a:p>
          <a:p>
            <a:r>
              <a:rPr lang="en-US" dirty="0"/>
              <a:t>There was a marked drop in suicides April 2020, at the time of the lockdown.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There has been upward trajectory since April 2020 to date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Data courtesy of FPS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3033ABA-1C53-436A-BA69-7ED5F1A12C39}"/>
              </a:ext>
            </a:extLst>
          </p:cNvPr>
          <p:cNvGraphicFramePr>
            <a:graphicFrameLocks/>
          </p:cNvGraphicFramePr>
          <p:nvPr/>
        </p:nvGraphicFramePr>
        <p:xfrm>
          <a:off x="1981202" y="1828800"/>
          <a:ext cx="822959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0E27D5D-18FD-4C20-AC7D-483C9276D9BC}"/>
              </a:ext>
            </a:extLst>
          </p:cNvPr>
          <p:cNvCxnSpPr/>
          <p:nvPr/>
        </p:nvCxnSpPr>
        <p:spPr>
          <a:xfrm flipV="1">
            <a:off x="5638800" y="2514600"/>
            <a:ext cx="434340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617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4905DE4-775B-7644-9A99-09ECCC937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 DATA</a:t>
            </a:r>
          </a:p>
        </p:txBody>
      </p:sp>
    </p:spTree>
    <p:extLst>
      <p:ext uri="{BB962C8B-B14F-4D97-AF65-F5344CB8AC3E}">
        <p14:creationId xmlns:p14="http://schemas.microsoft.com/office/powerpoint/2010/main" xmlns="" val="40038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7517ECB-39B4-47E7-9F25-704CCC68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Admissions: Acute Adults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391C4F-CCE9-4A11-908E-0EF7648FF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685800"/>
              <a:t>19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3087-921A-4BFF-B4DD-B938D19E6CED}"/>
              </a:ext>
            </a:extLst>
          </p:cNvPr>
          <p:cNvSpPr txBox="1"/>
          <p:nvPr/>
        </p:nvSpPr>
        <p:spPr>
          <a:xfrm>
            <a:off x="8892479" y="5391397"/>
            <a:ext cx="2905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Mental Health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0205CD-D2E5-840C-C2E5-36AB8BBEF4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6984"/>
            <a:ext cx="12192000" cy="36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57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FF6BF-E091-B5B2-719E-86BD912C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4B1D9A-C8AE-7425-E0DA-27347F82F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D1E9A2-1876-3ACD-91F7-13669A917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Departmental strategy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Strategic Approach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Defining Mental Health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Burden of Disease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Wellness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Make Every Contact Count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 err="1"/>
              <a:t>Prioritisation</a:t>
            </a:r>
            <a:r>
              <a:rPr lang="en-US" b="0" dirty="0"/>
              <a:t> of Mental Health in the Province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01546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7517ECB-39B4-47E7-9F25-704CCC68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Admissions: Substance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391C4F-CCE9-4A11-908E-0EF7648FF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685800"/>
              <a:t>20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3087-921A-4BFF-B4DD-B938D19E6CED}"/>
              </a:ext>
            </a:extLst>
          </p:cNvPr>
          <p:cNvSpPr txBox="1"/>
          <p:nvPr/>
        </p:nvSpPr>
        <p:spPr>
          <a:xfrm>
            <a:off x="8892479" y="5391397"/>
            <a:ext cx="2905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Mental Health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D8B227-CABA-4EE1-08B7-4B424205D5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20" y="1027466"/>
            <a:ext cx="11375755" cy="52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48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795A9-3756-860E-7E7E-7F745049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30" y="159018"/>
            <a:ext cx="11462940" cy="559256"/>
          </a:xfrm>
        </p:spPr>
        <p:txBody>
          <a:bodyPr/>
          <a:lstStyle/>
          <a:p>
            <a:r>
              <a:rPr lang="en-US" dirty="0"/>
              <a:t>Diagnoses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A97BDD-FCA7-4930-73CE-B1D9D250E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>
              <a:solidFill>
                <a:srgbClr val="998F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41234B-5D47-256F-89E8-CD44D3EF3C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64" y="1653685"/>
            <a:ext cx="11866536" cy="42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63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4905DE4-775B-7644-9A99-09ECCC937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 SERVICES and Strategies</a:t>
            </a:r>
          </a:p>
        </p:txBody>
      </p:sp>
    </p:spTree>
    <p:extLst>
      <p:ext uri="{BB962C8B-B14F-4D97-AF65-F5344CB8AC3E}">
        <p14:creationId xmlns:p14="http://schemas.microsoft.com/office/powerpoint/2010/main" xmlns="" val="15865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7262-E601-457F-BC63-D63C832F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SERVICES ARE DELIVERED AT: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0C6539-AF58-453E-9D80-E75B52EA9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C13F5-A049-4DC9-971B-B34A260B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489FF9-2920-4734-8F8A-E7C346155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39" cy="548027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PHC</a:t>
            </a:r>
            <a:r>
              <a:rPr lang="en-US" sz="1800" b="0" dirty="0"/>
              <a:t> , Generalist and Medical Officers, Mental Health Nurse</a:t>
            </a:r>
          </a:p>
          <a:p>
            <a:pPr marL="342900" indent="-342900">
              <a:buAutoNum type="arabicPeriod"/>
            </a:pPr>
            <a:r>
              <a:rPr lang="en-US" sz="1800" dirty="0"/>
              <a:t>District and Regional Hospitals </a:t>
            </a:r>
            <a:r>
              <a:rPr lang="en-US" sz="1800" b="0" dirty="0"/>
              <a:t>(New Somerset Hospitals, Paarl, Worcester and George), provide Acute Services and OPD</a:t>
            </a:r>
          </a:p>
          <a:p>
            <a:pPr marL="342900" indent="-342900">
              <a:buAutoNum type="arabicPeriod"/>
            </a:pPr>
            <a:r>
              <a:rPr lang="en-US" sz="1800" dirty="0"/>
              <a:t>Tertiary Hospitals:</a:t>
            </a:r>
            <a:r>
              <a:rPr lang="en-US" sz="1800" b="0" dirty="0"/>
              <a:t> GSH, TBH and Red Cross</a:t>
            </a:r>
          </a:p>
          <a:p>
            <a:r>
              <a:rPr lang="en-US" sz="1800" b="0" dirty="0"/>
              <a:t>4.   </a:t>
            </a:r>
            <a:r>
              <a:rPr lang="en-US" sz="1800" dirty="0"/>
              <a:t>Psychiatric Hospitals: </a:t>
            </a:r>
            <a:r>
              <a:rPr lang="en-US" sz="1800" b="0" dirty="0"/>
              <a:t>Alexandra, </a:t>
            </a:r>
            <a:r>
              <a:rPr lang="en-US" sz="1800" b="0" dirty="0" err="1"/>
              <a:t>Lentegeur</a:t>
            </a:r>
            <a:r>
              <a:rPr lang="en-US" sz="1800" b="0" dirty="0"/>
              <a:t>, </a:t>
            </a:r>
            <a:r>
              <a:rPr lang="en-US" sz="1800" b="0" dirty="0" err="1"/>
              <a:t>Stikland</a:t>
            </a:r>
            <a:r>
              <a:rPr lang="en-US" sz="1800" b="0" dirty="0"/>
              <a:t> and Valkenberg</a:t>
            </a:r>
          </a:p>
          <a:p>
            <a:r>
              <a:rPr lang="en-US" sz="1800" dirty="0"/>
              <a:t>Inpatient Services at Various Hospitals include: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Child and Adolescent Services (</a:t>
            </a:r>
            <a:r>
              <a:rPr lang="en-US" sz="1800" dirty="0" err="1"/>
              <a:t>Lentegeur</a:t>
            </a:r>
            <a:r>
              <a:rPr lang="en-US" sz="1800" dirty="0"/>
              <a:t>, Red Cross, Tygerberg)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Services for Persons with Intellectual Disability (Alexandra and </a:t>
            </a:r>
            <a:r>
              <a:rPr lang="en-US" sz="1800" dirty="0" err="1"/>
              <a:t>Lentegeur</a:t>
            </a:r>
            <a:r>
              <a:rPr lang="en-US" sz="1800" dirty="0"/>
              <a:t>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Therapeutic Services (all Psych Hospitals)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Opioid Detox and Alcohol Rehab (</a:t>
            </a:r>
            <a:r>
              <a:rPr lang="en-US" sz="1800" dirty="0" err="1"/>
              <a:t>Stikland</a:t>
            </a:r>
            <a:r>
              <a:rPr lang="en-US" sz="1800" dirty="0"/>
              <a:t>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Forensic Observations (Valkenberg Hospital)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Forensic Services for state patients (Valkenberg, </a:t>
            </a:r>
            <a:r>
              <a:rPr lang="en-US" sz="1800" dirty="0" err="1"/>
              <a:t>Lentegeur</a:t>
            </a:r>
            <a:r>
              <a:rPr lang="en-US" sz="1800" dirty="0"/>
              <a:t> and Alexandra)</a:t>
            </a:r>
          </a:p>
          <a:p>
            <a:pPr marL="477900" lvl="1" indent="-342900">
              <a:buFontTx/>
              <a:buChar char="-"/>
            </a:pPr>
            <a:r>
              <a:rPr lang="en-US" sz="1800" dirty="0"/>
              <a:t>Psychogeriatric Services (</a:t>
            </a:r>
            <a:r>
              <a:rPr lang="en-US" sz="1800" dirty="0" err="1"/>
              <a:t>Stikland</a:t>
            </a:r>
            <a:r>
              <a:rPr lang="en-US" sz="1800" dirty="0"/>
              <a:t>, and a few beds at Alexandra)</a:t>
            </a:r>
          </a:p>
          <a:p>
            <a:pPr marL="342900" indent="-342900">
              <a:buFontTx/>
              <a:buChar char="-"/>
            </a:pPr>
            <a:r>
              <a:rPr lang="en-US" sz="1800" b="0" dirty="0"/>
              <a:t>  Outpatients Services at all psychiatric and Tertiary Hospitals</a:t>
            </a:r>
          </a:p>
          <a:p>
            <a:endParaRPr lang="en-US" sz="1800" b="0" dirty="0"/>
          </a:p>
          <a:p>
            <a:pPr marL="342900" indent="-342900">
              <a:buFontTx/>
              <a:buChar char="-"/>
            </a:pPr>
            <a:r>
              <a:rPr lang="en-US" sz="1800" b="0" dirty="0"/>
              <a:t>Above in addition to </a:t>
            </a:r>
            <a:r>
              <a:rPr lang="en-US" sz="1800" dirty="0"/>
              <a:t>NPO funding </a:t>
            </a:r>
          </a:p>
          <a:p>
            <a:pPr marL="342900" indent="-342900">
              <a:buFontTx/>
              <a:buChar char="-"/>
            </a:pPr>
            <a:endParaRPr lang="en-US" sz="2000" b="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pPr marL="342900" indent="-342900">
              <a:buFont typeface="+mj-lt"/>
              <a:buAutoNum type="arabicPeriod"/>
            </a:pPr>
            <a:endParaRPr lang="en-ZA" sz="18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677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F5D0F-6B2F-4563-29EB-341DD0CF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9" y="284343"/>
            <a:ext cx="10343243" cy="55925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Influencing Public policy and communities we serve towards increasing Wellness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A54B446E-E998-E387-3A4D-6228C3B6C8D4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3491699-558C-A571-07DD-A9BCB4043EF9}"/>
              </a:ext>
            </a:extLst>
          </p:cNvPr>
          <p:cNvSpPr/>
          <p:nvPr/>
        </p:nvSpPr>
        <p:spPr>
          <a:xfrm>
            <a:off x="9783197" y="1717482"/>
            <a:ext cx="2015102" cy="930302"/>
          </a:xfrm>
          <a:prstGeom prst="ellipse">
            <a:avLst/>
          </a:prstGeom>
          <a:solidFill>
            <a:srgbClr val="FF993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Grounded in research and evidence led</a:t>
            </a:r>
          </a:p>
        </p:txBody>
      </p:sp>
    </p:spTree>
    <p:extLst>
      <p:ext uri="{BB962C8B-B14F-4D97-AF65-F5344CB8AC3E}">
        <p14:creationId xmlns:p14="http://schemas.microsoft.com/office/powerpoint/2010/main" xmlns="" val="74816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728EB-2679-4624-90AD-F97E6E16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4" y="192551"/>
            <a:ext cx="9386403" cy="559256"/>
          </a:xfrm>
        </p:spPr>
        <p:txBody>
          <a:bodyPr/>
          <a:lstStyle/>
          <a:p>
            <a:r>
              <a:rPr lang="en-US" sz="2200" dirty="0"/>
              <a:t>Community Oriented Primary Care (COPC)- a service redesign priority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992887-94BB-FFBA-835A-032CB7732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543" y="2195216"/>
            <a:ext cx="7270266" cy="4083716"/>
          </a:xfrm>
        </p:spPr>
        <p:txBody>
          <a:bodyPr/>
          <a:lstStyle/>
          <a:p>
            <a:pPr marL="270510" marR="520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“COPC is </a:t>
            </a:r>
            <a:r>
              <a:rPr lang="en-ZA" sz="18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continuous process by which primary care is provided to a defined community on the basis of its assessed health needs through the planned integration of public health practice with the delivery of primary care services</a:t>
            </a:r>
            <a:r>
              <a:rPr lang="en-ZA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” </a:t>
            </a:r>
          </a:p>
          <a:p>
            <a:pPr marL="270510" marR="5207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Fitzhugh Mullan, Leon Epstein, </a:t>
            </a:r>
            <a:r>
              <a:rPr lang="en-ZA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“Community-Oriented Primary Care: New Relevance in a Changing World”, </a:t>
            </a:r>
            <a:r>
              <a:rPr lang="en-ZA" sz="1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 Journal of Public Health</a:t>
            </a:r>
            <a:r>
              <a:rPr lang="en-ZA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92, no. 11 (November 1, 2002): pp. 1748-1755.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8B3C88-E137-4BCE-A009-C2FF2A834A51}"/>
              </a:ext>
            </a:extLst>
          </p:cNvPr>
          <p:cNvSpPr txBox="1"/>
          <p:nvPr/>
        </p:nvSpPr>
        <p:spPr>
          <a:xfrm>
            <a:off x="300371" y="1214141"/>
            <a:ext cx="1145923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COPC approach informs our </a:t>
            </a:r>
            <a:r>
              <a:rPr lang="en-GB" b="1" dirty="0"/>
              <a:t>re-design of primary health care </a:t>
            </a:r>
            <a:r>
              <a:rPr lang="en-GB" dirty="0"/>
              <a:t>and </a:t>
            </a:r>
            <a:r>
              <a:rPr lang="en-GB" b="1" dirty="0"/>
              <a:t>community-based service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9A9BA2-71B3-4311-90A5-A46FB5DD4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809" y="1711841"/>
            <a:ext cx="3735800" cy="4331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7069AC-80E5-48F7-8658-7E004767773A}"/>
              </a:ext>
            </a:extLst>
          </p:cNvPr>
          <p:cNvSpPr txBox="1"/>
          <p:nvPr/>
        </p:nvSpPr>
        <p:spPr>
          <a:xfrm>
            <a:off x="300371" y="5519902"/>
            <a:ext cx="801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For further details on WCGH COPC approach, refer to </a:t>
            </a:r>
            <a:r>
              <a:rPr lang="en-ZA" sz="1400" b="1" dirty="0"/>
              <a:t>Circular H11 of 2023</a:t>
            </a:r>
            <a:r>
              <a:rPr lang="en-ZA" sz="1400" dirty="0"/>
              <a:t>_the Western Cape position Statement on COPC towards UHC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737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48D40C0-CA3E-AC97-0527-CA74E1FD3222}"/>
              </a:ext>
            </a:extLst>
          </p:cNvPr>
          <p:cNvSpPr/>
          <p:nvPr/>
        </p:nvSpPr>
        <p:spPr>
          <a:xfrm>
            <a:off x="471170" y="2851266"/>
            <a:ext cx="5547360" cy="34497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dirty="0"/>
              <a:t>Focus of the approach</a:t>
            </a:r>
          </a:p>
          <a:p>
            <a:pPr algn="just"/>
            <a:r>
              <a:rPr lang="en-US" sz="1100" b="1" dirty="0" err="1"/>
              <a:t>Capitalising</a:t>
            </a:r>
            <a:r>
              <a:rPr lang="en-US" sz="1100" b="1" dirty="0"/>
              <a:t> on the existing opportunities </a:t>
            </a:r>
            <a:r>
              <a:rPr lang="en-US" sz="1100" b="0" dirty="0"/>
              <a:t>within health facilities, during </a:t>
            </a:r>
            <a:r>
              <a:rPr lang="en-US" sz="1100" dirty="0"/>
              <a:t>routine visits, </a:t>
            </a:r>
            <a:r>
              <a:rPr lang="en-US" sz="1100" b="0" dirty="0"/>
              <a:t>to make a difference to people’s health and wellbeing. </a:t>
            </a:r>
          </a:p>
          <a:p>
            <a:pPr algn="just"/>
            <a:endParaRPr lang="en-US" sz="1100" b="0" dirty="0"/>
          </a:p>
          <a:p>
            <a:pPr algn="just"/>
            <a:r>
              <a:rPr lang="en-US" sz="1100" b="0" dirty="0"/>
              <a:t>Build a </a:t>
            </a:r>
            <a:r>
              <a:rPr lang="en-US" sz="1100" b="1" dirty="0"/>
              <a:t>culture and environment that supports and facilitates continuous health improvement </a:t>
            </a:r>
            <a:r>
              <a:rPr lang="en-US" sz="1100" b="0" dirty="0"/>
              <a:t>through each contact with people entering the health system.  MECC needs to be </a:t>
            </a:r>
            <a:r>
              <a:rPr lang="en-US" sz="1100" b="1" dirty="0"/>
              <a:t>embedded in the current service. </a:t>
            </a:r>
          </a:p>
          <a:p>
            <a:pPr algn="just"/>
            <a:endParaRPr lang="en-US" sz="1100" dirty="0"/>
          </a:p>
          <a:p>
            <a:pPr algn="just"/>
            <a:r>
              <a:rPr lang="en-US" sz="1100" b="0" dirty="0"/>
              <a:t>MECC is </a:t>
            </a:r>
            <a:r>
              <a:rPr lang="en-US" sz="1100" b="1" dirty="0"/>
              <a:t>not intended to be an “add-on” </a:t>
            </a:r>
            <a:r>
              <a:rPr lang="en-US" sz="1100" b="0" dirty="0"/>
              <a:t>to</a:t>
            </a:r>
            <a:r>
              <a:rPr lang="en-US" sz="1100" dirty="0"/>
              <a:t> </a:t>
            </a:r>
            <a:r>
              <a:rPr lang="en-US" sz="1100" b="0" dirty="0"/>
              <a:t>and already busy environment and does not require staff to be </a:t>
            </a:r>
            <a:r>
              <a:rPr lang="en-US" sz="1100" b="0" dirty="0" err="1"/>
              <a:t>behaviour</a:t>
            </a:r>
            <a:r>
              <a:rPr lang="en-US" sz="1100" b="0" dirty="0"/>
              <a:t> change specialists or counsellors</a:t>
            </a:r>
            <a:r>
              <a:rPr lang="en-US" sz="1100" dirty="0"/>
              <a:t>.  </a:t>
            </a:r>
            <a:r>
              <a:rPr lang="en-US" sz="1100" b="0" dirty="0"/>
              <a:t>It however entails </a:t>
            </a:r>
            <a:r>
              <a:rPr lang="en-US" sz="1100" dirty="0"/>
              <a:t>adapting the way in which they engage with patients </a:t>
            </a:r>
            <a:r>
              <a:rPr lang="en-US" sz="1100" b="0" dirty="0"/>
              <a:t>so that they are not enforcing their opinions onto them.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CC0E6D-E13D-2B79-5803-7D1CCA2B5C18}"/>
              </a:ext>
            </a:extLst>
          </p:cNvPr>
          <p:cNvSpPr/>
          <p:nvPr/>
        </p:nvSpPr>
        <p:spPr>
          <a:xfrm>
            <a:off x="393701" y="1092669"/>
            <a:ext cx="5702299" cy="15544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dirty="0"/>
              <a:t>What is MECC?</a:t>
            </a:r>
          </a:p>
          <a:p>
            <a:pPr algn="just"/>
            <a:r>
              <a:rPr lang="en-GB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behaviour change approach </a:t>
            </a:r>
            <a:r>
              <a:rPr lang="en-GB" sz="1100" b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assists </a:t>
            </a:r>
            <a:r>
              <a:rPr lang="en-GB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health facilities </a:t>
            </a:r>
            <a:r>
              <a:rPr lang="en-GB" sz="1100" b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are responsible for well-being, care and safety of the public </a:t>
            </a:r>
            <a:r>
              <a:rPr lang="en-GB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implement and deliver positive health messages </a:t>
            </a:r>
            <a:r>
              <a:rPr lang="en-GB" sz="1100" b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the population to make better health behaviour choices.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FDD814-5683-9978-77B1-9520EB7D0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89BD0D-05B1-CFAB-2FA5-11F09A8EF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C43F5B-9AE2-2DF4-26C0-8DD1D780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 Every Contact Count (MECC)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BB81EC-8CBD-1C91-1422-4050322AD6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952" y="1003702"/>
            <a:ext cx="5422344" cy="56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12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C08FB4A-2A9D-A104-29C4-3D4E7531F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PRIORITISATION OF MENTAL HEALTH IN THE PROVINCE</a:t>
            </a:r>
          </a:p>
        </p:txBody>
      </p:sp>
    </p:spTree>
    <p:extLst>
      <p:ext uri="{BB962C8B-B14F-4D97-AF65-F5344CB8AC3E}">
        <p14:creationId xmlns:p14="http://schemas.microsoft.com/office/powerpoint/2010/main" xmlns="" val="381484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9EC6E-EF79-4680-A7ED-4F036DDD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Provincial Focus on Mental Health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0036039-6E08-4513-BEA2-7BF5C1CB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A96C39-40B7-425A-A127-4CAD036F1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Go to Insert &gt; Header &amp; Footer &gt; Enter presentation name into footer field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8F8335-01F0-4B12-A77B-E7C4F6893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191189"/>
            <a:ext cx="10227519" cy="5219811"/>
          </a:xfrm>
        </p:spPr>
        <p:txBody>
          <a:bodyPr>
            <a:normAutofit/>
          </a:bodyPr>
          <a:lstStyle/>
          <a:p>
            <a:pPr fontAlgn="t"/>
            <a:endParaRPr lang="en-ZA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WC government initiated an intergovernmental Mental Health Steercom in February 2022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Mental Health Steercom is chaired by the HOD of Department of Health and Wellness, attended, and/or represented by HODs, in Departments of Social Development, Education, Culture Arts and Sport, Local Government and the Department of the Premier.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en-US" sz="1700" dirty="0">
                <a:solidFill>
                  <a:prstClr val="black"/>
                </a:solidFill>
              </a:rPr>
              <a:t>The Focus is to jointly address a response to burden of mental illness by having a Whole of Government Approach/Whole of Society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sites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Nyanga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Gugulethu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in the Metro,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Witzenberg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in the Rural), we have completed mapping exercise of all resources available in areas.. 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Communication: working towards promotion </a:t>
            </a:r>
            <a:r>
              <a:rPr lang="en-US" dirty="0">
                <a:solidFill>
                  <a:prstClr val="black"/>
                </a:solidFill>
              </a:rPr>
              <a:t>to prevent Mental Illness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Evidence: working on data base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</a:rPr>
              <a:t>Provincial  Focus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Increasing Compliance in accordance with Legislation</a:t>
            </a:r>
          </a:p>
          <a:p>
            <a:pPr marL="360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97FD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050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Description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A4ED3C0-C757-41F9-BB87-484569C2818F}"/>
              </a:ext>
            </a:extLst>
          </p:cNvPr>
          <p:cNvGrpSpPr/>
          <p:nvPr/>
        </p:nvGrpSpPr>
        <p:grpSpPr>
          <a:xfrm>
            <a:off x="3567523" y="1324374"/>
            <a:ext cx="5056956" cy="5056954"/>
            <a:chOff x="4491632" y="2186260"/>
            <a:chExt cx="3341728" cy="3341728"/>
          </a:xfrm>
          <a:solidFill>
            <a:schemeClr val="bg1">
              <a:lumMod val="95000"/>
            </a:schemeClr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xmlns="" id="{40BACDDB-5644-4393-976C-E7044EBB478B}"/>
                </a:ext>
              </a:extLst>
            </p:cNvPr>
            <p:cNvSpPr/>
            <p:nvPr/>
          </p:nvSpPr>
          <p:spPr>
            <a:xfrm>
              <a:off x="5230316" y="2924944"/>
              <a:ext cx="1864360" cy="1864360"/>
            </a:xfrm>
            <a:prstGeom prst="donut">
              <a:avLst>
                <a:gd name="adj" fmla="val 22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xmlns="" id="{76479620-E65C-465E-9007-1B767DCEBE21}"/>
                </a:ext>
              </a:extLst>
            </p:cNvPr>
            <p:cNvSpPr/>
            <p:nvPr/>
          </p:nvSpPr>
          <p:spPr>
            <a:xfrm>
              <a:off x="4491632" y="2186260"/>
              <a:ext cx="3341728" cy="3341728"/>
            </a:xfrm>
            <a:prstGeom prst="donut">
              <a:avLst>
                <a:gd name="adj" fmla="val 137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35104B-6CF2-4515-8914-E62ABA891799}"/>
              </a:ext>
            </a:extLst>
          </p:cNvPr>
          <p:cNvGrpSpPr/>
          <p:nvPr/>
        </p:nvGrpSpPr>
        <p:grpSpPr>
          <a:xfrm>
            <a:off x="1136333" y="1615692"/>
            <a:ext cx="4918008" cy="2195983"/>
            <a:chOff x="609440" y="1340768"/>
            <a:chExt cx="5460544" cy="2438235"/>
          </a:xfrm>
          <a:effectLst/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FFA3A477-B460-401B-A803-33F4EAC03669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" name="Arrow: Chevron 5">
              <a:extLst>
                <a:ext uri="{FF2B5EF4-FFF2-40B4-BE49-F238E27FC236}">
                  <a16:creationId xmlns:a16="http://schemas.microsoft.com/office/drawing/2014/main" xmlns="" id="{3851688C-C9FF-4FC8-8CB4-4A38CF5C5DB2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1CD21C5-9B05-4C3E-9DAF-FE5999DC7DA0}"/>
              </a:ext>
            </a:extLst>
          </p:cNvPr>
          <p:cNvGrpSpPr/>
          <p:nvPr/>
        </p:nvGrpSpPr>
        <p:grpSpPr>
          <a:xfrm flipH="1">
            <a:off x="6137661" y="1615692"/>
            <a:ext cx="4918008" cy="2195983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10" name="Arrow: Chevron 5">
              <a:extLst>
                <a:ext uri="{FF2B5EF4-FFF2-40B4-BE49-F238E27FC236}">
                  <a16:creationId xmlns:a16="http://schemas.microsoft.com/office/drawing/2014/main" xmlns="" id="{30AC135C-DC13-4F8F-BD47-4AF583722B82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5">
              <a:extLst>
                <a:ext uri="{FF2B5EF4-FFF2-40B4-BE49-F238E27FC236}">
                  <a16:creationId xmlns:a16="http://schemas.microsoft.com/office/drawing/2014/main" xmlns="" id="{35E41C2D-1547-4A9C-B846-0A63749A308D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6EF6122-4552-49B5-BA53-7D837F6E4FEF}"/>
              </a:ext>
            </a:extLst>
          </p:cNvPr>
          <p:cNvGrpSpPr/>
          <p:nvPr/>
        </p:nvGrpSpPr>
        <p:grpSpPr>
          <a:xfrm flipV="1">
            <a:off x="1136333" y="3894029"/>
            <a:ext cx="4918008" cy="2195983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xmlns="" id="{FA4CDDDF-CE4D-401F-8013-205565CAED34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5">
              <a:extLst>
                <a:ext uri="{FF2B5EF4-FFF2-40B4-BE49-F238E27FC236}">
                  <a16:creationId xmlns:a16="http://schemas.microsoft.com/office/drawing/2014/main" xmlns="" id="{22FC6223-6E69-409A-9D20-E69CF942722E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6024488-910E-4022-AB32-B5312D457AAC}"/>
              </a:ext>
            </a:extLst>
          </p:cNvPr>
          <p:cNvGrpSpPr/>
          <p:nvPr/>
        </p:nvGrpSpPr>
        <p:grpSpPr>
          <a:xfrm flipH="1" flipV="1">
            <a:off x="6137661" y="3894029"/>
            <a:ext cx="4918008" cy="2195983"/>
            <a:chOff x="609440" y="1340768"/>
            <a:chExt cx="5460544" cy="2438235"/>
          </a:xfrm>
          <a:solidFill>
            <a:schemeClr val="accent6"/>
          </a:solidFill>
        </p:grpSpPr>
        <p:sp>
          <p:nvSpPr>
            <p:cNvPr id="16" name="Arrow: Chevron 5">
              <a:extLst>
                <a:ext uri="{FF2B5EF4-FFF2-40B4-BE49-F238E27FC236}">
                  <a16:creationId xmlns:a16="http://schemas.microsoft.com/office/drawing/2014/main" xmlns="" id="{8FB82849-F9C1-43E8-A574-0FE18AF41B2D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xmlns="" id="{6418F76A-1E9F-4E7E-8D59-327F84D4647E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B1210A8-F71D-449D-91D5-B5F5AB9EE339}"/>
              </a:ext>
            </a:extLst>
          </p:cNvPr>
          <p:cNvGrpSpPr/>
          <p:nvPr/>
        </p:nvGrpSpPr>
        <p:grpSpPr>
          <a:xfrm>
            <a:off x="2131329" y="1832740"/>
            <a:ext cx="2468286" cy="1005684"/>
            <a:chOff x="1695542" y="1853213"/>
            <a:chExt cx="2521646" cy="1005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0A45269-9C6D-4EF1-AA78-76C5A60B9330}"/>
                </a:ext>
              </a:extLst>
            </p:cNvPr>
            <p:cNvSpPr txBox="1"/>
            <p:nvPr/>
          </p:nvSpPr>
          <p:spPr>
            <a:xfrm>
              <a:off x="1695542" y="1853213"/>
              <a:ext cx="25216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CF2CC97-0329-4263-9C7D-524E0764088B}"/>
                </a:ext>
              </a:extLst>
            </p:cNvPr>
            <p:cNvSpPr txBox="1"/>
            <p:nvPr/>
          </p:nvSpPr>
          <p:spPr>
            <a:xfrm>
              <a:off x="1695542" y="2212566"/>
              <a:ext cx="2521646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Strengthening mental health capacity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R43.8m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0705B53-28B0-4414-B9FE-4946A08A55D8}"/>
              </a:ext>
            </a:extLst>
          </p:cNvPr>
          <p:cNvGrpSpPr/>
          <p:nvPr/>
        </p:nvGrpSpPr>
        <p:grpSpPr>
          <a:xfrm>
            <a:off x="2131329" y="5022980"/>
            <a:ext cx="2468286" cy="913351"/>
            <a:chOff x="1695542" y="1853213"/>
            <a:chExt cx="2521646" cy="91335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FC1C5E9-C7CD-44B1-8447-ACE23F3DCDEA}"/>
                </a:ext>
              </a:extLst>
            </p:cNvPr>
            <p:cNvSpPr txBox="1"/>
            <p:nvPr/>
          </p:nvSpPr>
          <p:spPr>
            <a:xfrm>
              <a:off x="1695542" y="1853213"/>
              <a:ext cx="25216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79564C9-E9D7-4971-BB86-902069E365DD}"/>
                </a:ext>
              </a:extLst>
            </p:cNvPr>
            <p:cNvSpPr txBox="1"/>
            <p:nvPr/>
          </p:nvSpPr>
          <p:spPr>
            <a:xfrm>
              <a:off x="1695542" y="2212566"/>
              <a:ext cx="252164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Provision of additional Mental Health Beds(C&amp;A-George)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R13.8m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25F321D-D254-4CBF-A059-D9743424D3EA}"/>
              </a:ext>
            </a:extLst>
          </p:cNvPr>
          <p:cNvGrpSpPr/>
          <p:nvPr/>
        </p:nvGrpSpPr>
        <p:grpSpPr>
          <a:xfrm>
            <a:off x="7580521" y="1832740"/>
            <a:ext cx="2476675" cy="790240"/>
            <a:chOff x="1686972" y="1853213"/>
            <a:chExt cx="2530216" cy="79024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088DC96-8B86-4A92-ACE0-F7D8CB71B2E4}"/>
                </a:ext>
              </a:extLst>
            </p:cNvPr>
            <p:cNvSpPr txBox="1"/>
            <p:nvPr/>
          </p:nvSpPr>
          <p:spPr>
            <a:xfrm>
              <a:off x="1695542" y="1853213"/>
              <a:ext cx="25216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IN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 2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191ECCE-B649-4C1C-AB52-A3418BCE5B3B}"/>
                </a:ext>
              </a:extLst>
            </p:cNvPr>
            <p:cNvSpPr txBox="1"/>
            <p:nvPr/>
          </p:nvSpPr>
          <p:spPr>
            <a:xfrm>
              <a:off x="1686972" y="2212566"/>
              <a:ext cx="252164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IN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Equitable NPO Funding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R5m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FFBA31C-32EF-4E18-AC98-FEF3903C2091}"/>
              </a:ext>
            </a:extLst>
          </p:cNvPr>
          <p:cNvGrpSpPr/>
          <p:nvPr/>
        </p:nvGrpSpPr>
        <p:grpSpPr>
          <a:xfrm>
            <a:off x="7588909" y="4855200"/>
            <a:ext cx="2468286" cy="1313460"/>
            <a:chOff x="1695542" y="1853213"/>
            <a:chExt cx="2521646" cy="13134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07371ED-DCD0-46B0-A5AA-5AA78255550F}"/>
                </a:ext>
              </a:extLst>
            </p:cNvPr>
            <p:cNvSpPr txBox="1"/>
            <p:nvPr/>
          </p:nvSpPr>
          <p:spPr>
            <a:xfrm>
              <a:off x="1695542" y="1853213"/>
              <a:ext cx="25216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IN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Additional project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41B2123-7BFD-49E3-AA82-5EC938593596}"/>
                </a:ext>
              </a:extLst>
            </p:cNvPr>
            <p:cNvSpPr txBox="1"/>
            <p:nvPr/>
          </p:nvSpPr>
          <p:spPr>
            <a:xfrm>
              <a:off x="1695542" y="2212566"/>
              <a:ext cx="2521646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IN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Child and Adolescent Strengthening</a:t>
              </a:r>
            </a:p>
            <a:p>
              <a:pPr algn="r"/>
              <a:r>
                <a:rPr lang="en-IN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Psychogeriatrics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IN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R7.8m</a:t>
              </a:r>
            </a:p>
            <a:p>
              <a:pPr algn="r"/>
              <a:endParaRPr lang="en-IN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AE1B35-E803-4CC4-8373-ED0506DC4E2F}"/>
              </a:ext>
            </a:extLst>
          </p:cNvPr>
          <p:cNvSpPr txBox="1"/>
          <p:nvPr/>
        </p:nvSpPr>
        <p:spPr>
          <a:xfrm>
            <a:off x="1360004" y="193672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D1C4571-E19E-45FB-8D36-2E75FD79FD9B}"/>
              </a:ext>
            </a:extLst>
          </p:cNvPr>
          <p:cNvSpPr txBox="1"/>
          <p:nvPr/>
        </p:nvSpPr>
        <p:spPr>
          <a:xfrm>
            <a:off x="10174471" y="193672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30DAAE6-E681-43A5-A9DD-7AFEDFD44EAF}"/>
              </a:ext>
            </a:extLst>
          </p:cNvPr>
          <p:cNvSpPr txBox="1"/>
          <p:nvPr/>
        </p:nvSpPr>
        <p:spPr>
          <a:xfrm>
            <a:off x="1360004" y="513241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7114F0-B42B-4B4D-B350-FE37C8DDF5B1}"/>
              </a:ext>
            </a:extLst>
          </p:cNvPr>
          <p:cNvSpPr txBox="1"/>
          <p:nvPr/>
        </p:nvSpPr>
        <p:spPr>
          <a:xfrm>
            <a:off x="10174471" y="513241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7A68E85-EBD3-4636-B6A1-25F15B71D529}"/>
              </a:ext>
            </a:extLst>
          </p:cNvPr>
          <p:cNvSpPr/>
          <p:nvPr/>
        </p:nvSpPr>
        <p:spPr>
          <a:xfrm>
            <a:off x="5122958" y="2879808"/>
            <a:ext cx="1946084" cy="1946084"/>
          </a:xfrm>
          <a:prstGeom prst="ellipse">
            <a:avLst/>
          </a:prstGeom>
          <a:ln>
            <a:noFill/>
          </a:ln>
          <a:effectLst>
            <a:outerShdw blurRad="304800" dist="1778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E896EDF-CE8F-4188-809A-BAE80EB3FDA1}"/>
              </a:ext>
            </a:extLst>
          </p:cNvPr>
          <p:cNvSpPr/>
          <p:nvPr/>
        </p:nvSpPr>
        <p:spPr>
          <a:xfrm>
            <a:off x="5436952" y="3193802"/>
            <a:ext cx="1318097" cy="131809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3" name="Graphic 12" descr="Mental Health outline">
            <a:extLst>
              <a:ext uri="{FF2B5EF4-FFF2-40B4-BE49-F238E27FC236}">
                <a16:creationId xmlns:a16="http://schemas.microsoft.com/office/drawing/2014/main" xmlns="" id="{10474F75-A9D4-976B-2611-EEE17C23B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0" y="3274119"/>
            <a:ext cx="994756" cy="9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CA3C64-29CF-3460-D47B-5568B897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DEPARTMENTAL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029734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3C2AFB-1F4C-4DE8-89B7-C74949BF7E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717" y="401054"/>
            <a:ext cx="5823284" cy="5599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DB4F4-5D4A-A74E-9B89-6A6CE7C7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76" y="30661"/>
            <a:ext cx="8597205" cy="559256"/>
          </a:xfrm>
        </p:spPr>
        <p:txBody>
          <a:bodyPr/>
          <a:lstStyle/>
          <a:p>
            <a:r>
              <a:rPr lang="en-US" dirty="0"/>
              <a:t> CONCLUSION: Intervention Framework – “Mental Health For You”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0FD3E3-4458-B642-8D2F-10E756704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9275" y="1356379"/>
            <a:ext cx="3137736" cy="227978"/>
          </a:xfrm>
        </p:spPr>
        <p:txBody>
          <a:bodyPr/>
          <a:lstStyle/>
          <a:p>
            <a:r>
              <a:rPr lang="en-US" dirty="0"/>
              <a:t>Mental Health is everybody’s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F3B90E-C50C-2A4C-B058-759BD25F1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8406839F-D7A4-4E5D-B93D-768AD4D1DB36}" type="slidenum">
              <a:rPr lang="en-ZA">
                <a:solidFill>
                  <a:srgbClr val="003399"/>
                </a:solidFill>
              </a:rPr>
              <a:pPr defTabSz="685800"/>
              <a:t>30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081B9B7A-8982-164C-A37C-C7AEBC934680}"/>
              </a:ext>
            </a:extLst>
          </p:cNvPr>
          <p:cNvSpPr txBox="1">
            <a:spLocks/>
          </p:cNvSpPr>
          <p:nvPr/>
        </p:nvSpPr>
        <p:spPr>
          <a:xfrm>
            <a:off x="1819276" y="1804434"/>
            <a:ext cx="3025441" cy="4323650"/>
          </a:xfrm>
          <a:prstGeom prst="rect">
            <a:avLst/>
          </a:prstGeom>
        </p:spPr>
        <p:txBody>
          <a:bodyPr vert="horz" lIns="54000" tIns="54000" rIns="54000" bIns="5400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Poor mental health is not limited to people with a psychosocial disability only, </a:t>
            </a:r>
            <a:r>
              <a:rPr lang="en-US" sz="1200" b="1" dirty="0">
                <a:solidFill>
                  <a:prstClr val="black"/>
                </a:solidFill>
                <a:latin typeface="Century Gothic"/>
              </a:rPr>
              <a:t>anyone can experience poor mental health </a:t>
            </a:r>
            <a:r>
              <a:rPr lang="en-US" sz="1200" dirty="0">
                <a:solidFill>
                  <a:prstClr val="black"/>
                </a:solidFill>
                <a:latin typeface="Century Gothic"/>
              </a:rPr>
              <a:t>when stressors become overwhelming</a:t>
            </a: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endParaRPr lang="en-US" sz="675" dirty="0">
              <a:solidFill>
                <a:prstClr val="black"/>
              </a:solidFill>
              <a:latin typeface="Century Gothic"/>
            </a:endParaRP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Century Gothic"/>
              </a:rPr>
              <a:t>pandemic has exacerbated the existing drivers</a:t>
            </a:r>
            <a:r>
              <a:rPr lang="en-US" sz="1200" dirty="0">
                <a:solidFill>
                  <a:prstClr val="black"/>
                </a:solidFill>
                <a:latin typeface="Century Gothic"/>
              </a:rPr>
              <a:t> of poor mental health and is likely to have significant implications particularly for the vulnerable</a:t>
            </a: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entury Gothic"/>
            </a:endParaRP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Addressing the mental health needs of people </a:t>
            </a:r>
            <a:r>
              <a:rPr lang="en-US" sz="1200" b="1" dirty="0">
                <a:solidFill>
                  <a:prstClr val="black"/>
                </a:solidFill>
                <a:latin typeface="Century Gothic"/>
              </a:rPr>
              <a:t>requires a </a:t>
            </a:r>
            <a:r>
              <a:rPr lang="en-US" sz="1200" b="1" dirty="0" err="1">
                <a:solidFill>
                  <a:prstClr val="black"/>
                </a:solidFill>
                <a:latin typeface="Century Gothic"/>
              </a:rPr>
              <a:t>WoSA</a:t>
            </a:r>
            <a:r>
              <a:rPr lang="en-US" sz="1200" b="1" dirty="0">
                <a:solidFill>
                  <a:prstClr val="black"/>
                </a:solidFill>
                <a:latin typeface="Century Gothic"/>
              </a:rPr>
              <a:t>/ </a:t>
            </a:r>
            <a:r>
              <a:rPr lang="en-US" sz="1200" b="1" dirty="0" err="1">
                <a:solidFill>
                  <a:prstClr val="black"/>
                </a:solidFill>
                <a:latin typeface="Century Gothic"/>
              </a:rPr>
              <a:t>WoGA</a:t>
            </a:r>
            <a:endParaRPr lang="en-US" sz="1200" b="1" dirty="0">
              <a:solidFill>
                <a:prstClr val="black"/>
              </a:solidFill>
              <a:latin typeface="Century Gothic"/>
            </a:endParaRPr>
          </a:p>
          <a:p>
            <a:pPr marL="0" lvl="1" indent="0" defTabSz="685800">
              <a:lnSpc>
                <a:spcPct val="130000"/>
              </a:lnSpc>
              <a:spcBef>
                <a:spcPts val="225"/>
              </a:spcBef>
              <a:buNone/>
            </a:pPr>
            <a:endParaRPr lang="en-US" sz="1200" b="1" dirty="0">
              <a:solidFill>
                <a:prstClr val="black"/>
              </a:solidFill>
              <a:latin typeface="Century Gothic"/>
            </a:endParaRP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It requires </a:t>
            </a:r>
            <a:r>
              <a:rPr lang="en-US" sz="1200" b="1" dirty="0">
                <a:solidFill>
                  <a:prstClr val="black"/>
                </a:solidFill>
                <a:latin typeface="Century Gothic"/>
              </a:rPr>
              <a:t>a re-design of service provision </a:t>
            </a:r>
            <a:r>
              <a:rPr lang="en-US" sz="1200" dirty="0">
                <a:solidFill>
                  <a:prstClr val="black"/>
                </a:solidFill>
                <a:latin typeface="Century Gothic"/>
              </a:rPr>
              <a:t>across all sectors</a:t>
            </a:r>
          </a:p>
          <a:p>
            <a:pPr marL="135000" lvl="1" indent="-135000" defTabSz="685800">
              <a:lnSpc>
                <a:spcPct val="13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FD5B8625-64C7-8F4A-9F06-0A7858F77D18}"/>
              </a:ext>
            </a:extLst>
          </p:cNvPr>
          <p:cNvSpPr/>
          <p:nvPr/>
        </p:nvSpPr>
        <p:spPr>
          <a:xfrm rot="18004923">
            <a:off x="6067619" y="2578587"/>
            <a:ext cx="899141" cy="4020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0443528B-0188-3F4F-B6F9-7B218F23EB19}"/>
              </a:ext>
            </a:extLst>
          </p:cNvPr>
          <p:cNvSpPr/>
          <p:nvPr/>
        </p:nvSpPr>
        <p:spPr>
          <a:xfrm rot="1559047">
            <a:off x="7740091" y="1981079"/>
            <a:ext cx="899141" cy="4020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B207747A-CEF4-3B4F-9ED5-FADB8FA2FEE5}"/>
              </a:ext>
            </a:extLst>
          </p:cNvPr>
          <p:cNvSpPr/>
          <p:nvPr/>
        </p:nvSpPr>
        <p:spPr>
          <a:xfrm rot="7697303">
            <a:off x="8611809" y="4265492"/>
            <a:ext cx="899141" cy="4020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04737849-C091-4D41-974F-BC28455FA831}"/>
              </a:ext>
            </a:extLst>
          </p:cNvPr>
          <p:cNvSpPr/>
          <p:nvPr/>
        </p:nvSpPr>
        <p:spPr>
          <a:xfrm rot="13047718">
            <a:off x="6319194" y="4533948"/>
            <a:ext cx="899141" cy="4020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125909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1B18C-F62B-C44E-9E87-001BA6A4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24" y="195297"/>
            <a:ext cx="11462940" cy="559256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1484"/>
                </a:solidFill>
              </a:rPr>
              <a:t>Our WCG Health &amp; </a:t>
            </a:r>
            <a:r>
              <a:rPr lang="en-ZA" u="sng" dirty="0">
                <a:solidFill>
                  <a:srgbClr val="92D050"/>
                </a:solidFill>
              </a:rPr>
              <a:t>Wellness</a:t>
            </a:r>
            <a:r>
              <a:rPr lang="en-ZA" dirty="0">
                <a:solidFill>
                  <a:srgbClr val="92D050"/>
                </a:solidFill>
              </a:rPr>
              <a:t> </a:t>
            </a:r>
            <a:r>
              <a:rPr lang="en-ZA" dirty="0">
                <a:solidFill>
                  <a:srgbClr val="001484"/>
                </a:solidFill>
              </a:rPr>
              <a:t>Strategic Focus</a:t>
            </a:r>
            <a:endParaRPr lang="en-US" dirty="0">
              <a:solidFill>
                <a:srgbClr val="00148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973C1A-0EC9-7A4F-8A1B-FDDACBA25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124" y="1218946"/>
            <a:ext cx="11329363" cy="443370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800" dirty="0"/>
              <a:t>Vision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400" b="0" dirty="0"/>
              <a:t>Access to person-</a:t>
            </a:r>
            <a:r>
              <a:rPr lang="en-US" sz="1400" b="0" dirty="0" err="1"/>
              <a:t>centred</a:t>
            </a:r>
            <a:r>
              <a:rPr lang="en-US" sz="1400" b="0" dirty="0"/>
              <a:t> quality care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800" dirty="0"/>
              <a:t>Mission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400" b="0" dirty="0"/>
              <a:t>We undertake to provide equitable access to quality health services in partnership with the relevant  stakeholders within a balanced and well-managed health system to the people of the Western Cape and beyond.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800" dirty="0"/>
              <a:t>Values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endParaRPr lang="en-US" sz="14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8146C75-FE9B-41F6-B24B-E83E2BABE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892" y="3902668"/>
            <a:ext cx="7645235" cy="17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9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763F8-524A-BE12-D1BB-FB095179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strategy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C7CCEB4-7895-115F-0B3C-B6E1BE6C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028" y="1340767"/>
            <a:ext cx="429555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CB571C1B-D073-4A13-B361-14933A2D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494" y="1340767"/>
            <a:ext cx="549430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4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B47CBE-311B-492E-97B3-50CF9669A4AD}"/>
              </a:ext>
            </a:extLst>
          </p:cNvPr>
          <p:cNvGrpSpPr/>
          <p:nvPr/>
        </p:nvGrpSpPr>
        <p:grpSpPr>
          <a:xfrm>
            <a:off x="1594884" y="1190847"/>
            <a:ext cx="9548037" cy="4763386"/>
            <a:chOff x="1369920" y="1077235"/>
            <a:chExt cx="9983788" cy="5144586"/>
          </a:xfrm>
        </p:grpSpPr>
        <p:sp>
          <p:nvSpPr>
            <p:cNvPr id="22" name="Shape 398">
              <a:extLst>
                <a:ext uri="{FF2B5EF4-FFF2-40B4-BE49-F238E27FC236}">
                  <a16:creationId xmlns:a16="http://schemas.microsoft.com/office/drawing/2014/main" xmlns="" id="{21445507-ADCD-7048-8D69-4B6ADC3C7A79}"/>
                </a:ext>
              </a:extLst>
            </p:cNvPr>
            <p:cNvSpPr/>
            <p:nvPr/>
          </p:nvSpPr>
          <p:spPr>
            <a:xfrm>
              <a:off x="1369920" y="1088155"/>
              <a:ext cx="3167598" cy="511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" y="0"/>
                  </a:moveTo>
                  <a:lnTo>
                    <a:pt x="10970" y="0"/>
                  </a:lnTo>
                  <a:lnTo>
                    <a:pt x="21600" y="10759"/>
                  </a:lnTo>
                  <a:lnTo>
                    <a:pt x="11045" y="21600"/>
                  </a:lnTo>
                  <a:lnTo>
                    <a:pt x="0" y="21553"/>
                  </a:lnTo>
                  <a:lnTo>
                    <a:pt x="0" y="1071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20" name="Shape 401">
              <a:extLst>
                <a:ext uri="{FF2B5EF4-FFF2-40B4-BE49-F238E27FC236}">
                  <a16:creationId xmlns:a16="http://schemas.microsoft.com/office/drawing/2014/main" xmlns="" id="{403204BE-F73E-8D4B-AB9D-0525BDF1A596}"/>
                </a:ext>
              </a:extLst>
            </p:cNvPr>
            <p:cNvSpPr/>
            <p:nvPr/>
          </p:nvSpPr>
          <p:spPr>
            <a:xfrm>
              <a:off x="3096672" y="4968111"/>
              <a:ext cx="7476818" cy="125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" y="0"/>
                  </a:moveTo>
                  <a:lnTo>
                    <a:pt x="21600" y="0"/>
                  </a:lnTo>
                  <a:lnTo>
                    <a:pt x="19498" y="21599"/>
                  </a:lnTo>
                  <a:lnTo>
                    <a:pt x="0" y="2160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18" name="Shape 404">
              <a:extLst>
                <a:ext uri="{FF2B5EF4-FFF2-40B4-BE49-F238E27FC236}">
                  <a16:creationId xmlns:a16="http://schemas.microsoft.com/office/drawing/2014/main" xmlns="" id="{C2642BB4-DABE-214D-B216-00E3D6154189}"/>
                </a:ext>
              </a:extLst>
            </p:cNvPr>
            <p:cNvSpPr/>
            <p:nvPr/>
          </p:nvSpPr>
          <p:spPr>
            <a:xfrm>
              <a:off x="3078081" y="1077235"/>
              <a:ext cx="2380537" cy="12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"/>
                  </a:moveTo>
                  <a:lnTo>
                    <a:pt x="14822" y="0"/>
                  </a:lnTo>
                  <a:lnTo>
                    <a:pt x="21600" y="21600"/>
                  </a:lnTo>
                  <a:lnTo>
                    <a:pt x="6794" y="2160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16" name="Shape 407">
              <a:extLst>
                <a:ext uri="{FF2B5EF4-FFF2-40B4-BE49-F238E27FC236}">
                  <a16:creationId xmlns:a16="http://schemas.microsoft.com/office/drawing/2014/main" xmlns="" id="{37E40953-CBCE-7749-BFCE-CEA1FF77ABF8}"/>
                </a:ext>
              </a:extLst>
            </p:cNvPr>
            <p:cNvSpPr/>
            <p:nvPr/>
          </p:nvSpPr>
          <p:spPr>
            <a:xfrm>
              <a:off x="4779521" y="1077235"/>
              <a:ext cx="2380537" cy="12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"/>
                  </a:moveTo>
                  <a:lnTo>
                    <a:pt x="14822" y="0"/>
                  </a:lnTo>
                  <a:lnTo>
                    <a:pt x="21600" y="21600"/>
                  </a:lnTo>
                  <a:lnTo>
                    <a:pt x="6794" y="2160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14" name="Shape 410">
              <a:extLst>
                <a:ext uri="{FF2B5EF4-FFF2-40B4-BE49-F238E27FC236}">
                  <a16:creationId xmlns:a16="http://schemas.microsoft.com/office/drawing/2014/main" xmlns="" id="{8B0DFF56-247C-4945-9B27-3E895356CC50}"/>
                </a:ext>
              </a:extLst>
            </p:cNvPr>
            <p:cNvSpPr/>
            <p:nvPr/>
          </p:nvSpPr>
          <p:spPr>
            <a:xfrm>
              <a:off x="6483913" y="1077235"/>
              <a:ext cx="2380537" cy="12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"/>
                  </a:moveTo>
                  <a:lnTo>
                    <a:pt x="14822" y="0"/>
                  </a:lnTo>
                  <a:lnTo>
                    <a:pt x="21600" y="21600"/>
                  </a:lnTo>
                  <a:lnTo>
                    <a:pt x="6794" y="2160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12" name="Shape 413">
              <a:extLst>
                <a:ext uri="{FF2B5EF4-FFF2-40B4-BE49-F238E27FC236}">
                  <a16:creationId xmlns:a16="http://schemas.microsoft.com/office/drawing/2014/main" xmlns="" id="{635EDA9E-207B-4141-BFB3-FBF18BBA6D18}"/>
                </a:ext>
              </a:extLst>
            </p:cNvPr>
            <p:cNvSpPr/>
            <p:nvPr/>
          </p:nvSpPr>
          <p:spPr>
            <a:xfrm>
              <a:off x="8188306" y="1077235"/>
              <a:ext cx="2380537" cy="12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"/>
                  </a:moveTo>
                  <a:lnTo>
                    <a:pt x="14822" y="0"/>
                  </a:lnTo>
                  <a:lnTo>
                    <a:pt x="21600" y="21600"/>
                  </a:lnTo>
                  <a:lnTo>
                    <a:pt x="6794" y="2160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10" name="Shape 416">
              <a:extLst>
                <a:ext uri="{FF2B5EF4-FFF2-40B4-BE49-F238E27FC236}">
                  <a16:creationId xmlns:a16="http://schemas.microsoft.com/office/drawing/2014/main" xmlns="" id="{F58A271D-FC65-1E40-A5F6-BFAEC9697F15}"/>
                </a:ext>
              </a:extLst>
            </p:cNvPr>
            <p:cNvSpPr/>
            <p:nvPr/>
          </p:nvSpPr>
          <p:spPr>
            <a:xfrm>
              <a:off x="3846929" y="2374175"/>
              <a:ext cx="7506779" cy="255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371" y="0"/>
                  </a:lnTo>
                  <a:lnTo>
                    <a:pt x="21600" y="10861"/>
                  </a:lnTo>
                  <a:lnTo>
                    <a:pt x="19420" y="21600"/>
                  </a:lnTo>
                  <a:lnTo>
                    <a:pt x="0" y="21600"/>
                  </a:lnTo>
                  <a:lnTo>
                    <a:pt x="2302" y="10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62E6D10-7799-8A48-A2FB-9BCFCEE05628}"/>
                </a:ext>
              </a:extLst>
            </p:cNvPr>
            <p:cNvSpPr txBox="1"/>
            <p:nvPr/>
          </p:nvSpPr>
          <p:spPr>
            <a:xfrm>
              <a:off x="1656795" y="3023676"/>
              <a:ext cx="2380537" cy="1251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Poppins" pitchFamily="2" charset="77"/>
                </a:rPr>
                <a:t>HEALTHCARE 2030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AC27415-9E9D-2040-8891-FA28DC388047}"/>
                </a:ext>
              </a:extLst>
            </p:cNvPr>
            <p:cNvSpPr txBox="1"/>
            <p:nvPr/>
          </p:nvSpPr>
          <p:spPr>
            <a:xfrm>
              <a:off x="3548687" y="1250505"/>
              <a:ext cx="1475817" cy="8974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PERSON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CENTRED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APPROACH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A9A932-9D27-5D42-A326-3B6C48836240}"/>
                </a:ext>
              </a:extLst>
            </p:cNvPr>
            <p:cNvSpPr txBox="1"/>
            <p:nvPr/>
          </p:nvSpPr>
          <p:spPr>
            <a:xfrm>
              <a:off x="5218481" y="1388302"/>
              <a:ext cx="1475817" cy="6315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LIFE COURSE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APPROACH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5BF8B88-4851-FC4D-9A51-51670465120C}"/>
                </a:ext>
              </a:extLst>
            </p:cNvPr>
            <p:cNvSpPr txBox="1"/>
            <p:nvPr/>
          </p:nvSpPr>
          <p:spPr>
            <a:xfrm>
              <a:off x="6951059" y="1388302"/>
              <a:ext cx="1475817" cy="6315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INTEGRATED CARE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9BEF63E-F22F-BA43-A5C9-893BC1DD18F9}"/>
                </a:ext>
              </a:extLst>
            </p:cNvPr>
            <p:cNvSpPr txBox="1"/>
            <p:nvPr/>
          </p:nvSpPr>
          <p:spPr>
            <a:xfrm>
              <a:off x="8619491" y="1388302"/>
              <a:ext cx="1475817" cy="6315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Poppins" pitchFamily="2" charset="77"/>
                </a:rPr>
                <a:t>CONTINUITY OF CARE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511A2DC-AA63-3A42-B438-E54E3E046520}"/>
                </a:ext>
              </a:extLst>
            </p:cNvPr>
            <p:cNvSpPr txBox="1"/>
            <p:nvPr/>
          </p:nvSpPr>
          <p:spPr>
            <a:xfrm>
              <a:off x="4686464" y="3023676"/>
              <a:ext cx="5975433" cy="12407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 algn="just">
                <a:lnSpc>
                  <a:spcPts val="175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Healthcare 2030, the WCGH’s long term strategy, focuses on health and wellness, rather than diseases.</a:t>
              </a:r>
            </a:p>
            <a:p>
              <a:pPr marL="285750" indent="-285750" algn="just">
                <a:lnSpc>
                  <a:spcPts val="175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It values quality of life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50AC315-9979-2E45-AF87-41CC799A0A9D}"/>
                </a:ext>
              </a:extLst>
            </p:cNvPr>
            <p:cNvSpPr txBox="1"/>
            <p:nvPr/>
          </p:nvSpPr>
          <p:spPr>
            <a:xfrm>
              <a:off x="3935212" y="5420452"/>
              <a:ext cx="5823324" cy="349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1750"/>
                </a:lnSpc>
              </a:pPr>
              <a:r>
                <a:rPr lang="en-US" b="1" cap="all" dirty="0">
                  <a:solidFill>
                    <a:schemeClr val="bg1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Healthcare 2030 drives self-management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45E4547B-4714-433F-AB9E-D44A4E59D553}"/>
              </a:ext>
            </a:extLst>
          </p:cNvPr>
          <p:cNvSpPr txBox="1">
            <a:spLocks/>
          </p:cNvSpPr>
          <p:nvPr/>
        </p:nvSpPr>
        <p:spPr>
          <a:xfrm>
            <a:off x="393701" y="180976"/>
            <a:ext cx="9446038" cy="559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ZA"/>
              <a:t>Vision: Access to person centred quality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3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9BA8-F3F8-491F-87BC-23E4076D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course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7C8964-04F9-448F-9238-E9F9C22246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1" y="1156447"/>
            <a:ext cx="8996643" cy="4911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1EE37C-6D6A-490D-AB8B-BA6BC61C64C9}"/>
              </a:ext>
            </a:extLst>
          </p:cNvPr>
          <p:cNvSpPr txBox="1"/>
          <p:nvPr/>
        </p:nvSpPr>
        <p:spPr>
          <a:xfrm>
            <a:off x="9780103" y="1541928"/>
            <a:ext cx="2277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Sense making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Consultation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Prioritization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Century Gothic" panose="020B0502020202020204" pitchFamily="34" charset="0"/>
              <a:buChar char="═"/>
            </a:pPr>
            <a:r>
              <a:rPr lang="en-US" dirty="0"/>
              <a:t>Service implementation based on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92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975F8E-D46E-003C-D04C-428842038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368533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B8816-3331-42F4-97D4-88664891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Health is Everybody’s Business</a:t>
            </a:r>
            <a:r>
              <a:rPr lang="en-US" dirty="0"/>
              <a:t>- Where do we want to go?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19EBE2-A548-41EB-9DB4-6B04562A4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229803"/>
            <a:ext cx="11462940" cy="48960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want to support </a:t>
            </a:r>
            <a:r>
              <a:rPr lang="en-US" sz="1800" dirty="0"/>
              <a:t>people to live healthy and longer lives </a:t>
            </a:r>
            <a:r>
              <a:rPr lang="en-US" sz="1800" b="0" dirty="0"/>
              <a:t>and improve health </a:t>
            </a:r>
            <a:r>
              <a:rPr lang="en-US" sz="1800" b="0" i="1" dirty="0"/>
              <a:t>socio-economic outcomes </a:t>
            </a:r>
            <a:r>
              <a:rPr lang="en-US" sz="1800" b="0" dirty="0"/>
              <a:t>for the population as a whole.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want the people we serve to know that </a:t>
            </a:r>
            <a:r>
              <a:rPr lang="en-US" sz="1800" dirty="0"/>
              <a:t>they matter </a:t>
            </a:r>
            <a:r>
              <a:rPr lang="en-US" sz="1800" b="0" dirty="0"/>
              <a:t>and with every human contact, make people feel a sense of </a:t>
            </a:r>
            <a:r>
              <a:rPr lang="en-US" sz="1800" dirty="0"/>
              <a:t>optimism and worth.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aspire to become a health system that is </a:t>
            </a:r>
            <a:r>
              <a:rPr lang="en-US" sz="1800" dirty="0"/>
              <a:t>people-centric, trusted, and equitable</a:t>
            </a:r>
            <a:r>
              <a:rPr lang="en-US" sz="1800" b="0" dirty="0"/>
              <a:t>, built on a </a:t>
            </a:r>
            <a:r>
              <a:rPr lang="en-US" sz="1800" dirty="0"/>
              <a:t>caring and competent, empowered workforce; clean governance; innovative and accessible service delivery </a:t>
            </a:r>
            <a:r>
              <a:rPr lang="en-US" sz="1800" b="0" dirty="0"/>
              <a:t>and a </a:t>
            </a:r>
            <a:r>
              <a:rPr lang="en-US" sz="1800" dirty="0"/>
              <a:t>health system for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Our goal is to provide the </a:t>
            </a:r>
            <a:r>
              <a:rPr lang="en-US" sz="1800" dirty="0"/>
              <a:t>right care, at the right time, in the right place, at the right price</a:t>
            </a:r>
            <a:r>
              <a:rPr lang="en-US" sz="1800" b="0" dirty="0"/>
              <a:t>; care that puts people first.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understand that this requires of us to </a:t>
            </a:r>
            <a:r>
              <a:rPr lang="en-US" sz="1800" dirty="0"/>
              <a:t>‘do’ and ‘be’ differently </a:t>
            </a:r>
            <a:r>
              <a:rPr lang="en-US" sz="1800" b="0" dirty="0"/>
              <a:t>as individuals and as a Department; and that change starts with 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want to </a:t>
            </a:r>
            <a:r>
              <a:rPr lang="en-US" sz="1800" dirty="0"/>
              <a:t>work with community members, community structures and partners </a:t>
            </a:r>
            <a:r>
              <a:rPr lang="en-US" sz="1800" b="0" dirty="0"/>
              <a:t>to become and stay a healthy society. </a:t>
            </a:r>
          </a:p>
          <a:p>
            <a:endParaRPr lang="en-US" sz="1800" dirty="0"/>
          </a:p>
        </p:txBody>
      </p:sp>
      <p:pic>
        <p:nvPicPr>
          <p:cNvPr id="16386" name="Picture 2" descr="Vector: association | Association icon, team symbol — Stock Vector ...">
            <a:extLst>
              <a:ext uri="{FF2B5EF4-FFF2-40B4-BE49-F238E27FC236}">
                <a16:creationId xmlns:a16="http://schemas.microsoft.com/office/drawing/2014/main" xmlns="" id="{3C955546-92E6-470F-B7C6-BB2CE957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912" y="1096330"/>
            <a:ext cx="4392558" cy="43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307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9628de-23e3-4a63-b87e-072be48653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A8135EB9A1B40ADB7FAD0C0D2CFBD" ma:contentTypeVersion="15" ma:contentTypeDescription="Create a new document." ma:contentTypeScope="" ma:versionID="929f69a442e787658aad67fcd2aea8f0">
  <xsd:schema xmlns:xsd="http://www.w3.org/2001/XMLSchema" xmlns:xs="http://www.w3.org/2001/XMLSchema" xmlns:p="http://schemas.microsoft.com/office/2006/metadata/properties" xmlns:ns3="539628de-23e3-4a63-b87e-072be4865365" xmlns:ns4="f3109f4e-0acb-4696-a384-8883159a2ae0" targetNamespace="http://schemas.microsoft.com/office/2006/metadata/properties" ma:root="true" ma:fieldsID="f063cd7ffaaab69da6b25df3de1ed59b" ns3:_="" ns4:_="">
    <xsd:import namespace="539628de-23e3-4a63-b87e-072be4865365"/>
    <xsd:import namespace="f3109f4e-0acb-4696-a384-8883159a2a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628de-23e3-4a63-b87e-072be4865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09f4e-0acb-4696-a384-8883159a2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5F933-795C-4C13-809A-8C758E0DAED1}">
  <ds:schemaRefs>
    <ds:schemaRef ds:uri="f3109f4e-0acb-4696-a384-8883159a2ae0"/>
    <ds:schemaRef ds:uri="http://purl.org/dc/elements/1.1/"/>
    <ds:schemaRef ds:uri="http://www.w3.org/XML/1998/namespace"/>
    <ds:schemaRef ds:uri="539628de-23e3-4a63-b87e-072be486536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91FE86C-7096-4065-825A-336403C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628de-23e3-4a63-b87e-072be4865365"/>
    <ds:schemaRef ds:uri="f3109f4e-0acb-4696-a384-8883159a2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A5730F-7960-400C-928D-9A2F3096D9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21742</TotalTime>
  <Words>1685</Words>
  <Application>Microsoft Office PowerPoint</Application>
  <PresentationFormat>Custom</PresentationFormat>
  <Paragraphs>225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WCG-PPT Master-121022-amc</vt:lpstr>
      <vt:lpstr>Slide 1</vt:lpstr>
      <vt:lpstr>Outline</vt:lpstr>
      <vt:lpstr>Slide 3</vt:lpstr>
      <vt:lpstr>Our WCG Health &amp; Wellness Strategic Focus</vt:lpstr>
      <vt:lpstr>Background and strategy</vt:lpstr>
      <vt:lpstr>Slide 6</vt:lpstr>
      <vt:lpstr>Life course approach</vt:lpstr>
      <vt:lpstr>Slide 8</vt:lpstr>
      <vt:lpstr>Health is Everybody’s Business- Where do we want to go? </vt:lpstr>
      <vt:lpstr> Our Reset Agenda</vt:lpstr>
      <vt:lpstr>Slide 11</vt:lpstr>
      <vt:lpstr>DEFINITION OF MENTAL HEALTH (WHO)</vt:lpstr>
      <vt:lpstr>Mental Health Continuum</vt:lpstr>
      <vt:lpstr>Slide 14</vt:lpstr>
      <vt:lpstr>The socio-economic impact – NIDSCRAM: Mental Health</vt:lpstr>
      <vt:lpstr>Mental Health Data (pre-Covid) – WC Burden of Disease report</vt:lpstr>
      <vt:lpstr>Deaths due to suicide from 1 January 2019 to  10 January 2022 in the Western Cape</vt:lpstr>
      <vt:lpstr>Slide 18</vt:lpstr>
      <vt:lpstr>Admissions: Acute Adults</vt:lpstr>
      <vt:lpstr>Admissions: Substance</vt:lpstr>
      <vt:lpstr>Diagnoses</vt:lpstr>
      <vt:lpstr>Slide 22</vt:lpstr>
      <vt:lpstr>MENTAL HEALTH SERVICES ARE DELIVERED AT:</vt:lpstr>
      <vt:lpstr>Influencing Public policy and communities we serve towards increasing Wellness</vt:lpstr>
      <vt:lpstr>Community Oriented Primary Care (COPC)- a service redesign priority</vt:lpstr>
      <vt:lpstr>Make Every Contact Count (MECC)</vt:lpstr>
      <vt:lpstr>Slide 27</vt:lpstr>
      <vt:lpstr>Provincial Focus on Mental Health</vt:lpstr>
      <vt:lpstr>Project Description</vt:lpstr>
      <vt:lpstr> CONCLUSION: Intervention Framework – “Mental Health For You”</vt:lpstr>
      <vt:lpstr>Slide 31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1517</cp:revision>
  <cp:lastPrinted>2019-01-28T07:09:01Z</cp:lastPrinted>
  <dcterms:created xsi:type="dcterms:W3CDTF">2017-01-19T08:56:34Z</dcterms:created>
  <dcterms:modified xsi:type="dcterms:W3CDTF">2023-04-14T06:12:08Z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0x01010025EA8135EB9A1B40ADB7FAD0C0D2CFBD</vt:lpwstr>
  </property>
</Properties>
</file>