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theme/theme4.xml" ContentType="application/vnd.openxmlformats-officedocument.theme+xml"/>
  <Override PartName="/ppt/theme/theme5.xml" ContentType="application/vnd.openxmlformats-officedocument.them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4" r:id="rId7"/>
  </p:sldMasterIdLst>
  <p:notesMasterIdLst>
    <p:notesMasterId r:id="rId19"/>
  </p:notesMasterIdLst>
  <p:sldIdLst>
    <p:sldId id="280" r:id="rId8"/>
    <p:sldId id="286" r:id="rId9"/>
    <p:sldId id="1955" r:id="rId10"/>
    <p:sldId id="391" r:id="rId11"/>
    <p:sldId id="393" r:id="rId12"/>
    <p:sldId id="382" r:id="rId13"/>
    <p:sldId id="387" r:id="rId14"/>
    <p:sldId id="389" r:id="rId15"/>
    <p:sldId id="390" r:id="rId16"/>
    <p:sldId id="386" r:id="rId17"/>
    <p:sldId id="258"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76" autoAdjust="0"/>
  </p:normalViewPr>
  <p:slideViewPr>
    <p:cSldViewPr snapToGrid="0" snapToObjects="1">
      <p:cViewPr varScale="1">
        <p:scale>
          <a:sx n="73" d="100"/>
          <a:sy n="73" d="100"/>
        </p:scale>
        <p:origin x="-132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CC26E50E-D6AB-4A05-ACBC-CDB5FE54E1A2}" type="datetimeFigureOut">
              <a:rPr lang="en-ZA" smtClean="0"/>
              <a:pPr/>
              <a:t>2023/04/12</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A6E8C1DF-8197-404D-AFA2-EC3312787D94}" type="slidenum">
              <a:rPr lang="en-ZA" smtClean="0"/>
              <a:pPr/>
              <a:t>‹#›</a:t>
            </a:fld>
            <a:endParaRPr lang="en-ZA" dirty="0"/>
          </a:p>
        </p:txBody>
      </p:sp>
    </p:spTree>
    <p:extLst>
      <p:ext uri="{BB962C8B-B14F-4D97-AF65-F5344CB8AC3E}">
        <p14:creationId xmlns:p14="http://schemas.microsoft.com/office/powerpoint/2010/main" xmlns="" val="415054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030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8990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2763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xmlns="" val="4096720659"/>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xmlns="" val="557531394"/>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G_ppt_01.jpg"/>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353692669"/>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30200" y="3642036"/>
            <a:ext cx="6627999" cy="1764986"/>
          </a:xfrm>
          <a:prstGeom prst="rect">
            <a:avLst/>
          </a:prstGeom>
        </p:spPr>
        <p:txBody>
          <a:bodyPr wrap="none" anchor="t">
            <a:normAutofit fontScale="90000"/>
          </a:bodyPr>
          <a:lstStyle/>
          <a:p>
            <a:pPr algn="l">
              <a:spcAft>
                <a:spcPts val="2400"/>
              </a:spcAft>
            </a:pPr>
            <a:r>
              <a:rPr lang="en-US" sz="3200" b="1" dirty="0">
                <a:solidFill>
                  <a:schemeClr val="bg1"/>
                </a:solidFill>
                <a:latin typeface="Century Gothic" pitchFamily="34" charset="0"/>
              </a:rPr>
              <a:t>VOTE 7: SOCIAL DEVELOPMENT</a:t>
            </a:r>
            <a:br>
              <a:rPr lang="en-US" sz="3200" b="1" dirty="0">
                <a:solidFill>
                  <a:schemeClr val="bg1"/>
                </a:solidFill>
                <a:latin typeface="Century Gothic" pitchFamily="34" charset="0"/>
              </a:rPr>
            </a:br>
            <a:r>
              <a:rPr lang="en-US" sz="3200" b="1" dirty="0">
                <a:solidFill>
                  <a:schemeClr val="bg1"/>
                </a:solidFill>
                <a:latin typeface="Century Gothic" pitchFamily="34" charset="0"/>
              </a:rPr>
              <a:t>PUBLIC ACCOUNTS COMMITTEE(PAC)</a:t>
            </a:r>
            <a:br>
              <a:rPr lang="en-US" sz="3200" b="1" dirty="0">
                <a:solidFill>
                  <a:schemeClr val="bg1"/>
                </a:solidFill>
                <a:latin typeface="Century Gothic" pitchFamily="34" charset="0"/>
              </a:rPr>
            </a:br>
            <a:r>
              <a:rPr lang="en-US" sz="3200" b="1" dirty="0">
                <a:solidFill>
                  <a:schemeClr val="bg1"/>
                </a:solidFill>
                <a:latin typeface="Century Gothic" pitchFamily="34" charset="0"/>
              </a:rPr>
              <a:t>REPORT BACK 12 APRIL 2023</a:t>
            </a:r>
            <a:br>
              <a:rPr lang="en-US" sz="3200" b="1" dirty="0">
                <a:solidFill>
                  <a:schemeClr val="bg1"/>
                </a:solidFill>
                <a:latin typeface="Century Gothic" pitchFamily="34" charset="0"/>
              </a:rPr>
            </a:br>
            <a:r>
              <a:rPr lang="en-US" sz="3200" b="1" dirty="0">
                <a:solidFill>
                  <a:schemeClr val="bg1"/>
                </a:solidFill>
                <a:latin typeface="Century Gothic" pitchFamily="34" charset="0"/>
              </a:rPr>
              <a:t/>
            </a:r>
            <a:br>
              <a:rPr lang="en-US" sz="3200" b="1" dirty="0">
                <a:solidFill>
                  <a:schemeClr val="bg1"/>
                </a:solidFill>
                <a:latin typeface="Century Gothic" pitchFamily="34" charset="0"/>
              </a:rPr>
            </a:br>
            <a:endParaRPr lang="en-US" sz="1400" dirty="0">
              <a:solidFill>
                <a:schemeClr val="bg1"/>
              </a:solidFill>
              <a:latin typeface="Century Gothic"/>
              <a:cs typeface="Century Gothic"/>
            </a:endParaRPr>
          </a:p>
        </p:txBody>
      </p:sp>
    </p:spTree>
    <p:extLst>
      <p:ext uri="{BB962C8B-B14F-4D97-AF65-F5344CB8AC3E}">
        <p14:creationId xmlns:p14="http://schemas.microsoft.com/office/powerpoint/2010/main" xmlns="" val="407225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D19C93-5D87-953C-E74F-72B760EAF50E}"/>
              </a:ext>
            </a:extLst>
          </p:cNvPr>
          <p:cNvSpPr txBox="1"/>
          <p:nvPr/>
        </p:nvSpPr>
        <p:spPr>
          <a:xfrm>
            <a:off x="328474" y="1402672"/>
            <a:ext cx="8487052" cy="3416320"/>
          </a:xfrm>
          <a:prstGeom prst="rect">
            <a:avLst/>
          </a:prstGeom>
          <a:noFill/>
        </p:spPr>
        <p:txBody>
          <a:bodyPr wrap="square" rtlCol="0">
            <a:spAutoFit/>
          </a:bodyPr>
          <a:lstStyle/>
          <a:p>
            <a:r>
              <a:rPr lang="en-US" b="1" dirty="0"/>
              <a:t>BACKGROUND:</a:t>
            </a:r>
          </a:p>
          <a:p>
            <a:r>
              <a:rPr lang="en-US" dirty="0"/>
              <a:t>11.4.5. A copy of the Audit Deviation File as mentioned in the meeting by the officials of the</a:t>
            </a:r>
          </a:p>
          <a:p>
            <a:r>
              <a:rPr lang="en-US" dirty="0"/>
              <a:t>Department.</a:t>
            </a:r>
          </a:p>
          <a:p>
            <a:endParaRPr lang="en-US" b="1" dirty="0"/>
          </a:p>
          <a:p>
            <a:r>
              <a:rPr lang="en-US" b="1" dirty="0"/>
              <a:t>RESOLUTION:</a:t>
            </a:r>
          </a:p>
          <a:p>
            <a:r>
              <a:rPr lang="en-US" dirty="0">
                <a:solidFill>
                  <a:srgbClr val="FF0000"/>
                </a:solidFill>
              </a:rPr>
              <a:t>The specific request for information (Audit Deviation File) has been removed from the SCOPA Report that will be </a:t>
            </a:r>
            <a:r>
              <a:rPr lang="en-US" dirty="0" err="1">
                <a:solidFill>
                  <a:srgbClr val="FF0000"/>
                </a:solidFill>
              </a:rPr>
              <a:t>ATC’ed</a:t>
            </a:r>
            <a:r>
              <a:rPr lang="en-US" dirty="0">
                <a:solidFill>
                  <a:srgbClr val="FF0000"/>
                </a:solidFill>
              </a:rPr>
              <a:t> soon within the Western Cape.</a:t>
            </a:r>
          </a:p>
          <a:p>
            <a:endParaRPr lang="en-US" b="1" dirty="0"/>
          </a:p>
          <a:p>
            <a:r>
              <a:rPr lang="en-US" b="1" dirty="0"/>
              <a:t>DEPARTMENT’S RESPONSE:</a:t>
            </a:r>
          </a:p>
          <a:p>
            <a:r>
              <a:rPr lang="en-US" dirty="0">
                <a:solidFill>
                  <a:srgbClr val="FF0000"/>
                </a:solidFill>
              </a:rPr>
              <a:t>Request removed</a:t>
            </a:r>
          </a:p>
          <a:p>
            <a:endParaRPr lang="en-US" dirty="0"/>
          </a:p>
        </p:txBody>
      </p:sp>
      <p:sp>
        <p:nvSpPr>
          <p:cNvPr id="3" name="TextBox 2">
            <a:extLst>
              <a:ext uri="{FF2B5EF4-FFF2-40B4-BE49-F238E27FC236}">
                <a16:creationId xmlns:a16="http://schemas.microsoft.com/office/drawing/2014/main" xmlns="" id="{6205E0D4-3539-7CF2-DB05-79448A9E0F1B}"/>
              </a:ext>
            </a:extLst>
          </p:cNvPr>
          <p:cNvSpPr txBox="1"/>
          <p:nvPr/>
        </p:nvSpPr>
        <p:spPr>
          <a:xfrm>
            <a:off x="408372" y="316921"/>
            <a:ext cx="8416031" cy="461665"/>
          </a:xfrm>
          <a:prstGeom prst="rect">
            <a:avLst/>
          </a:prstGeom>
          <a:noFill/>
        </p:spPr>
        <p:txBody>
          <a:bodyPr wrap="square">
            <a:spAutoFit/>
          </a:bodyPr>
          <a:lstStyle/>
          <a:p>
            <a:pPr algn="ctr"/>
            <a:r>
              <a:rPr lang="en-US" sz="2400" dirty="0"/>
              <a:t>11.4, page 18 List of Information Requested</a:t>
            </a:r>
          </a:p>
        </p:txBody>
      </p:sp>
    </p:spTree>
    <p:extLst>
      <p:ext uri="{BB962C8B-B14F-4D97-AF65-F5344CB8AC3E}">
        <p14:creationId xmlns:p14="http://schemas.microsoft.com/office/powerpoint/2010/main" xmlns="" val="14995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516188" y="3641725"/>
            <a:ext cx="6627812" cy="1765300"/>
          </a:xfrm>
          <a:prstGeom prst="rect">
            <a:avLst/>
          </a:prstGeom>
        </p:spPr>
        <p:txBody>
          <a:bodyPr wrap="none" anchor="t">
            <a:normAutofit/>
          </a:bodyPr>
          <a:lstStyle/>
          <a:p>
            <a:pPr algn="l">
              <a:spcAft>
                <a:spcPts val="2400"/>
              </a:spcAft>
            </a:pPr>
            <a:r>
              <a:rPr lang="en-US" sz="2222" dirty="0">
                <a:solidFill>
                  <a:schemeClr val="bg1"/>
                </a:solidFill>
                <a:latin typeface="Century Gothic"/>
                <a:cs typeface="Century Gothic"/>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1600" y="1485900"/>
            <a:ext cx="8418700" cy="2425700"/>
          </a:xfrm>
          <a:prstGeom prst="rect">
            <a:avLst/>
          </a:prstGeom>
        </p:spPr>
        <p:txBody>
          <a:bodyPr vert="horz" wrap="none" lIns="91440" tIns="45720" rIns="91440" bIns="45720" rtlCol="0" anchor="t">
            <a:noAutofit/>
          </a:bodyPr>
          <a:lstStyle/>
          <a:p>
            <a:pPr marL="0" marR="0" lvl="0" indent="0" algn="l" defTabSz="457200" rtl="0" eaLnBrk="1" fontAlgn="auto" latinLnBrk="0" hangingPunct="1">
              <a:lnSpc>
                <a:spcPct val="100000"/>
              </a:lnSpc>
              <a:spcBef>
                <a:spcPct val="0"/>
              </a:spcBef>
              <a:spcAft>
                <a:spcPts val="2400"/>
              </a:spcAft>
              <a:buClrTx/>
              <a:buSzTx/>
              <a:buFontTx/>
              <a:buNone/>
              <a:tabLst/>
              <a:defRPr/>
            </a:pPr>
            <a:endParaRPr lang="en-US" dirty="0">
              <a:solidFill>
                <a:srgbClr val="003399"/>
              </a:solidFill>
              <a:latin typeface="Century Gothic"/>
              <a:ea typeface="+mj-ea"/>
              <a:cs typeface="Century Gothic"/>
            </a:endParaRPr>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US" sz="1400" b="0" i="0" u="none" strike="noStrike" kern="1200" cap="none" spc="0" normalizeH="0" baseline="0" noProof="0" dirty="0">
              <a:ln>
                <a:noFill/>
              </a:ln>
              <a:solidFill>
                <a:srgbClr val="003399"/>
              </a:solidFill>
              <a:effectLst/>
              <a:uLnTx/>
              <a:uFillTx/>
              <a:latin typeface="Century Gothic"/>
              <a:ea typeface="+mj-ea"/>
              <a:cs typeface="Century Gothic"/>
            </a:endParaRPr>
          </a:p>
        </p:txBody>
      </p:sp>
      <p:sp>
        <p:nvSpPr>
          <p:cNvPr id="5" name="Title 1"/>
          <p:cNvSpPr txBox="1">
            <a:spLocks/>
          </p:cNvSpPr>
          <p:nvPr/>
        </p:nvSpPr>
        <p:spPr>
          <a:xfrm>
            <a:off x="426850" y="-3976"/>
            <a:ext cx="8717150" cy="784225"/>
          </a:xfrm>
          <a:prstGeom prst="rect">
            <a:avLst/>
          </a:prstGeom>
        </p:spPr>
        <p:txBody>
          <a:bodyPr wrap="none"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2400"/>
              </a:spcAft>
            </a:pPr>
            <a:r>
              <a:rPr lang="en-US" sz="2400" dirty="0">
                <a:latin typeface="Century Gothic" pitchFamily="34" charset="0"/>
              </a:rPr>
              <a:t>ITEM 4 – Page 2: Transversal Departmental resolutions</a:t>
            </a:r>
          </a:p>
          <a:p>
            <a:pPr>
              <a:spcAft>
                <a:spcPts val="2400"/>
              </a:spcAft>
            </a:pPr>
            <a:r>
              <a:rPr lang="en-US" sz="2400" dirty="0">
                <a:latin typeface="Century Gothic" pitchFamily="34" charset="0"/>
              </a:rPr>
              <a:t>RESOLUTIONS</a:t>
            </a:r>
            <a:endParaRPr lang="en-US" sz="2400" dirty="0">
              <a:solidFill>
                <a:schemeClr val="tx2">
                  <a:lumMod val="75000"/>
                </a:schemeClr>
              </a:solidFill>
              <a:latin typeface="Century Gothic" panose="020B0502020202020204" pitchFamily="34" charset="0"/>
              <a:cs typeface="Century Gothic"/>
            </a:endParaRPr>
          </a:p>
        </p:txBody>
      </p:sp>
      <p:sp>
        <p:nvSpPr>
          <p:cNvPr id="3" name="Rectangle 2"/>
          <p:cNvSpPr/>
          <p:nvPr/>
        </p:nvSpPr>
        <p:spPr>
          <a:xfrm>
            <a:off x="331600" y="1181413"/>
            <a:ext cx="8723623" cy="4785926"/>
          </a:xfrm>
          <a:prstGeom prst="rect">
            <a:avLst/>
          </a:prstGeom>
        </p:spPr>
        <p:txBody>
          <a:bodyPr wrap="square">
            <a:spAutoFit/>
          </a:bodyPr>
          <a:lstStyle/>
          <a:p>
            <a:r>
              <a:rPr lang="en-US" sz="1400" b="1" u="sng" dirty="0">
                <a:latin typeface="Century Gothic" panose="020B0502020202020204" pitchFamily="34" charset="0"/>
              </a:rPr>
              <a:t>BACKGROUND/CONCERNS</a:t>
            </a:r>
          </a:p>
          <a:p>
            <a:endParaRPr lang="en-US" sz="1400" dirty="0">
              <a:latin typeface="Century Gothic" panose="020B0502020202020204" pitchFamily="34" charset="0"/>
            </a:endParaRPr>
          </a:p>
          <a:p>
            <a:r>
              <a:rPr lang="en-US" sz="1400" b="1" dirty="0">
                <a:latin typeface="Century Gothic" panose="020B0502020202020204" pitchFamily="34" charset="0"/>
              </a:rPr>
              <a:t>Broad-Based Black Economic Empowerment (BBBEE)</a:t>
            </a:r>
          </a:p>
          <a:p>
            <a:r>
              <a:rPr lang="en-US" sz="1400" dirty="0">
                <a:latin typeface="Century Gothic" panose="020B0502020202020204" pitchFamily="34" charset="0"/>
              </a:rPr>
              <a:t>While engaging the departments and entities on the status of their BBBEE compliance rate, the Committee became aware that there is a challenge with the certification of the departments and entities, who are of the opinion that they do prescribe to the BBBEE prescripts, but that the annual certification costs are too much just to indicate that they are compliant to the prescript.	</a:t>
            </a:r>
          </a:p>
          <a:p>
            <a:r>
              <a:rPr lang="en-US" sz="1400" b="1" u="sng" dirty="0">
                <a:latin typeface="Century Gothic" panose="020B0502020202020204" pitchFamily="34" charset="0"/>
              </a:rPr>
              <a:t>RESOLUTIONS</a:t>
            </a:r>
          </a:p>
          <a:p>
            <a:r>
              <a:rPr lang="en-US" sz="1400" dirty="0"/>
              <a:t>4.1. That the Public Accounts Committee engages the relevant stakeholders to determine the most effective way forward in this manner.</a:t>
            </a:r>
          </a:p>
          <a:p>
            <a:endParaRPr lang="en-US" sz="1700" dirty="0"/>
          </a:p>
          <a:p>
            <a:r>
              <a:rPr lang="en-US" sz="1600" b="1" u="sng" dirty="0">
                <a:latin typeface="Century Gothic" panose="020B0502020202020204" pitchFamily="34" charset="0"/>
              </a:rPr>
              <a:t>Management Response:</a:t>
            </a:r>
          </a:p>
          <a:p>
            <a:pPr marL="171450" indent="-171450">
              <a:buFont typeface="Arial" panose="020B0604020202020204" pitchFamily="34" charset="0"/>
              <a:buChar char="•"/>
            </a:pPr>
            <a:r>
              <a:rPr lang="en-US" sz="1200" dirty="0">
                <a:latin typeface="Century Gothic" panose="020B0502020202020204" pitchFamily="34" charset="0"/>
              </a:rPr>
              <a:t>National Treasury is the authority of the BBBEE reporting template that departments use as part of the Annual Reporting Guideline.</a:t>
            </a:r>
          </a:p>
          <a:p>
            <a:pPr marL="171450" indent="-171450">
              <a:buFont typeface="Arial" panose="020B0604020202020204" pitchFamily="34" charset="0"/>
              <a:buChar char="•"/>
            </a:pPr>
            <a:r>
              <a:rPr lang="en-US" sz="1200" dirty="0">
                <a:latin typeface="Century Gothic" panose="020B0502020202020204" pitchFamily="34" charset="0"/>
              </a:rPr>
              <a:t>The BBBEE Commissioner is the authority of the deadline date relating to the reporting of the BBEE reporting template.</a:t>
            </a:r>
          </a:p>
          <a:p>
            <a:pPr marL="171450" indent="-171450">
              <a:buFont typeface="Arial" panose="020B0604020202020204" pitchFamily="34" charset="0"/>
              <a:buChar char="•"/>
            </a:pPr>
            <a:endParaRPr lang="en-US" sz="1200" dirty="0">
              <a:solidFill>
                <a:srgbClr val="000000"/>
              </a:solidFill>
              <a:latin typeface="Century Gothic" panose="020B0502020202020204" pitchFamily="34" charset="0"/>
            </a:endParaRPr>
          </a:p>
          <a:p>
            <a:pPr marL="171450" indent="-171450">
              <a:buFont typeface="Arial" panose="020B0604020202020204" pitchFamily="34" charset="0"/>
              <a:buChar char="•"/>
            </a:pPr>
            <a:r>
              <a:rPr lang="en-US" sz="1200" dirty="0">
                <a:solidFill>
                  <a:srgbClr val="000000"/>
                </a:solidFill>
                <a:latin typeface="Century Gothic" panose="020B0502020202020204" pitchFamily="34" charset="0"/>
              </a:rPr>
              <a:t>the Regulations are contradictory to the extent that the regulations require organs of state and public entities to be verified in the manner which are suggested. To this end, the DTIC, as custodian of the B-BBEE legislation, has indicated that it has embarked on a process to amend the regulations and align them with the requirements of the Act, which does not require the B-BBEE compliance of organs of state and public entities to be verified by a verification agency/professional. </a:t>
            </a:r>
          </a:p>
          <a:p>
            <a:pPr marL="171450" indent="-171450">
              <a:buFont typeface="Arial" panose="020B0604020202020204" pitchFamily="34" charset="0"/>
              <a:buChar char="•"/>
            </a:pPr>
            <a:r>
              <a:rPr lang="en-US" sz="1200" dirty="0">
                <a:latin typeface="Century Gothic" panose="020B0502020202020204" pitchFamily="34" charset="0"/>
              </a:rPr>
              <a:t>Thus the status quo remains</a:t>
            </a:r>
          </a:p>
        </p:txBody>
      </p:sp>
    </p:spTree>
    <p:extLst>
      <p:ext uri="{BB962C8B-B14F-4D97-AF65-F5344CB8AC3E}">
        <p14:creationId xmlns:p14="http://schemas.microsoft.com/office/powerpoint/2010/main" xmlns="" val="413837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566731-0635-8DE5-1501-F243527B0FCD}"/>
              </a:ext>
            </a:extLst>
          </p:cNvPr>
          <p:cNvSpPr txBox="1"/>
          <p:nvPr/>
        </p:nvSpPr>
        <p:spPr>
          <a:xfrm>
            <a:off x="337351" y="1447060"/>
            <a:ext cx="8487053" cy="4801314"/>
          </a:xfrm>
          <a:prstGeom prst="rect">
            <a:avLst/>
          </a:prstGeom>
          <a:noFill/>
        </p:spPr>
        <p:txBody>
          <a:bodyPr wrap="square" rtlCol="0">
            <a:spAutoFit/>
          </a:bodyPr>
          <a:lstStyle/>
          <a:p>
            <a:r>
              <a:rPr lang="en-US" b="1" dirty="0"/>
              <a:t>BACKGROUND / CONCERNS</a:t>
            </a:r>
          </a:p>
          <a:p>
            <a:r>
              <a:rPr lang="en-US" b="1" dirty="0"/>
              <a:t>Compliance Audits versus Performance Audits</a:t>
            </a:r>
          </a:p>
          <a:p>
            <a:r>
              <a:rPr lang="en-US" dirty="0"/>
              <a:t>The Committee recognizes the constant year-on-year clean audit outcomes of most of the departments and entities of the WCG. The Committee is of the opinion that there should be a move towards performance auditing in order to audit the value for money appropriated to departments and entities in relation to their service delivery mandates.</a:t>
            </a:r>
          </a:p>
          <a:p>
            <a:endParaRPr lang="en-US" dirty="0"/>
          </a:p>
          <a:p>
            <a:r>
              <a:rPr lang="en-US" b="1" dirty="0"/>
              <a:t>RESOLUTIONS:</a:t>
            </a:r>
          </a:p>
          <a:p>
            <a:r>
              <a:rPr lang="en-US" dirty="0"/>
              <a:t>That the Public Accounts Committee engages with the AGSA, Audit Committee and Provincial Treasury to ascertain whether the WCG is at a state of readiness to conduct performance audits.</a:t>
            </a:r>
          </a:p>
          <a:p>
            <a:endParaRPr lang="en-US" dirty="0"/>
          </a:p>
          <a:p>
            <a:r>
              <a:rPr lang="en-US" b="1" dirty="0"/>
              <a:t>MANAGEMENT RESPONSE:</a:t>
            </a:r>
          </a:p>
          <a:p>
            <a:r>
              <a:rPr lang="en-US" dirty="0"/>
              <a:t>Relevant stakeholders to respond.</a:t>
            </a:r>
          </a:p>
          <a:p>
            <a:r>
              <a:rPr lang="en-US" dirty="0"/>
              <a:t>The Department awaits the guidance from Provincial Treasury.</a:t>
            </a:r>
          </a:p>
          <a:p>
            <a:endParaRPr lang="en-US" dirty="0">
              <a:solidFill>
                <a:srgbClr val="FF0000"/>
              </a:solidFill>
            </a:endParaRPr>
          </a:p>
          <a:p>
            <a:endParaRPr lang="en-US" dirty="0"/>
          </a:p>
        </p:txBody>
      </p:sp>
      <p:sp>
        <p:nvSpPr>
          <p:cNvPr id="3" name="TextBox 2">
            <a:extLst>
              <a:ext uri="{FF2B5EF4-FFF2-40B4-BE49-F238E27FC236}">
                <a16:creationId xmlns:a16="http://schemas.microsoft.com/office/drawing/2014/main" xmlns="" id="{E56CC98E-416B-1ED0-7DB1-14AD98C7253A}"/>
              </a:ext>
            </a:extLst>
          </p:cNvPr>
          <p:cNvSpPr txBox="1"/>
          <p:nvPr/>
        </p:nvSpPr>
        <p:spPr>
          <a:xfrm>
            <a:off x="408372" y="316921"/>
            <a:ext cx="8416031" cy="461665"/>
          </a:xfrm>
          <a:prstGeom prst="rect">
            <a:avLst/>
          </a:prstGeom>
          <a:noFill/>
        </p:spPr>
        <p:txBody>
          <a:bodyPr wrap="square">
            <a:spAutoFit/>
          </a:bodyPr>
          <a:lstStyle/>
          <a:p>
            <a:pPr algn="ctr"/>
            <a:r>
              <a:rPr lang="en-US" sz="2400" dirty="0"/>
              <a:t>11.4, page 18 - List of Information Requested</a:t>
            </a:r>
          </a:p>
        </p:txBody>
      </p:sp>
    </p:spTree>
    <p:extLst>
      <p:ext uri="{BB962C8B-B14F-4D97-AF65-F5344CB8AC3E}">
        <p14:creationId xmlns:p14="http://schemas.microsoft.com/office/powerpoint/2010/main" xmlns="" val="132109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1600" y="1485900"/>
            <a:ext cx="8418700" cy="2425700"/>
          </a:xfrm>
          <a:prstGeom prst="rect">
            <a:avLst/>
          </a:prstGeom>
        </p:spPr>
        <p:txBody>
          <a:bodyPr vert="horz" wrap="none" lIns="91440" tIns="45720" rIns="91440" bIns="45720" rtlCol="0" anchor="t">
            <a:noAutofit/>
          </a:bodyPr>
          <a:lstStyle/>
          <a:p>
            <a:pPr marL="0" marR="0" lvl="0" indent="0" algn="l" defTabSz="457200" rtl="0" eaLnBrk="1" fontAlgn="auto" latinLnBrk="0" hangingPunct="1">
              <a:lnSpc>
                <a:spcPct val="100000"/>
              </a:lnSpc>
              <a:spcBef>
                <a:spcPct val="0"/>
              </a:spcBef>
              <a:spcAft>
                <a:spcPts val="2400"/>
              </a:spcAft>
              <a:buClrTx/>
              <a:buSzTx/>
              <a:buFontTx/>
              <a:buNone/>
              <a:tabLst/>
              <a:defRPr/>
            </a:pPr>
            <a:endParaRPr lang="en-US" dirty="0">
              <a:solidFill>
                <a:srgbClr val="003399"/>
              </a:solidFill>
              <a:latin typeface="Century Gothic"/>
              <a:ea typeface="+mj-ea"/>
              <a:cs typeface="Century Gothic"/>
            </a:endParaRPr>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US" sz="1400" b="0" i="0" u="none" strike="noStrike" kern="1200" cap="none" spc="0" normalizeH="0" baseline="0" noProof="0" dirty="0">
              <a:ln>
                <a:noFill/>
              </a:ln>
              <a:solidFill>
                <a:srgbClr val="003399"/>
              </a:solidFill>
              <a:effectLst/>
              <a:uLnTx/>
              <a:uFillTx/>
              <a:latin typeface="Century Gothic"/>
              <a:ea typeface="+mj-ea"/>
              <a:cs typeface="Century Gothic"/>
            </a:endParaRPr>
          </a:p>
        </p:txBody>
      </p:sp>
      <p:sp>
        <p:nvSpPr>
          <p:cNvPr id="5" name="Title 1"/>
          <p:cNvSpPr txBox="1">
            <a:spLocks/>
          </p:cNvSpPr>
          <p:nvPr/>
        </p:nvSpPr>
        <p:spPr>
          <a:xfrm>
            <a:off x="426850" y="-3976"/>
            <a:ext cx="8717150" cy="784225"/>
          </a:xfrm>
          <a:prstGeom prst="rect">
            <a:avLst/>
          </a:prstGeom>
        </p:spPr>
        <p:txBody>
          <a:bodyPr wrap="none"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2400"/>
              </a:spcAft>
            </a:pPr>
            <a:r>
              <a:rPr lang="en-US" sz="2400" dirty="0">
                <a:latin typeface="Century Gothic" pitchFamily="34" charset="0"/>
              </a:rPr>
              <a:t>ITEM 4 – Page 3: Transversal Departmental resolutions</a:t>
            </a:r>
          </a:p>
          <a:p>
            <a:pPr>
              <a:spcAft>
                <a:spcPts val="2400"/>
              </a:spcAft>
            </a:pPr>
            <a:r>
              <a:rPr lang="en-US" sz="2400" dirty="0">
                <a:latin typeface="Century Gothic" pitchFamily="34" charset="0"/>
              </a:rPr>
              <a:t>RESOLUTIONS</a:t>
            </a:r>
            <a:endParaRPr lang="en-US" sz="2400" dirty="0">
              <a:solidFill>
                <a:schemeClr val="tx2">
                  <a:lumMod val="75000"/>
                </a:schemeClr>
              </a:solidFill>
              <a:latin typeface="Century Gothic" panose="020B0502020202020204" pitchFamily="34" charset="0"/>
              <a:cs typeface="Century Gothic"/>
            </a:endParaRPr>
          </a:p>
        </p:txBody>
      </p:sp>
      <p:sp>
        <p:nvSpPr>
          <p:cNvPr id="3" name="Rectangle 2"/>
          <p:cNvSpPr/>
          <p:nvPr/>
        </p:nvSpPr>
        <p:spPr>
          <a:xfrm>
            <a:off x="331600" y="1181413"/>
            <a:ext cx="8650475" cy="4385816"/>
          </a:xfrm>
          <a:prstGeom prst="rect">
            <a:avLst/>
          </a:prstGeom>
        </p:spPr>
        <p:txBody>
          <a:bodyPr wrap="square">
            <a:spAutoFit/>
          </a:bodyPr>
          <a:lstStyle/>
          <a:p>
            <a:r>
              <a:rPr lang="en-US" sz="1700" b="1" u="sng" dirty="0">
                <a:latin typeface="Century Gothic" panose="020B0502020202020204" pitchFamily="34" charset="0"/>
              </a:rPr>
              <a:t>BACKGROUND/CONCERNS</a:t>
            </a:r>
          </a:p>
          <a:p>
            <a:endParaRPr lang="en-US" sz="1700" b="1" u="sng" dirty="0">
              <a:latin typeface="Century Gothic" panose="020B0502020202020204" pitchFamily="34" charset="0"/>
            </a:endParaRPr>
          </a:p>
          <a:p>
            <a:r>
              <a:rPr lang="en-US" sz="1600" b="1" dirty="0">
                <a:latin typeface="Century Gothic" panose="020B0502020202020204" pitchFamily="34" charset="0"/>
              </a:rPr>
              <a:t>Transfers of funds from departments to municipalities in the Western Cape.</a:t>
            </a:r>
          </a:p>
          <a:p>
            <a:r>
              <a:rPr lang="en-US" sz="1600" dirty="0">
                <a:latin typeface="Century Gothic" panose="020B0502020202020204" pitchFamily="34" charset="0"/>
              </a:rPr>
              <a:t>The Committee engaged the departments on the annual financial statements of departments and entities. The Committee is interested to engage departments on the value for money that were derived from the transfers that were made to the municipalities. The Committee has a keen interest on the transfers that were made to Beaufort West and Cederberg municipalities with the aim to assist these municipalities in rendering a quality service to the residents of the jurisdictions.</a:t>
            </a:r>
          </a:p>
          <a:p>
            <a:endParaRPr lang="en-US" sz="1700" dirty="0">
              <a:latin typeface="Century Gothic" panose="020B0502020202020204" pitchFamily="34" charset="0"/>
            </a:endParaRPr>
          </a:p>
          <a:p>
            <a:r>
              <a:rPr lang="en-US" sz="1700" b="1" u="sng" dirty="0">
                <a:latin typeface="Century Gothic" panose="020B0502020202020204" pitchFamily="34" charset="0"/>
              </a:rPr>
              <a:t>RESOLUTIONS</a:t>
            </a:r>
          </a:p>
          <a:p>
            <a:endParaRPr lang="en-US" sz="1700" b="1" u="sng" dirty="0">
              <a:latin typeface="Century Gothic" panose="020B0502020202020204" pitchFamily="34" charset="0"/>
            </a:endParaRPr>
          </a:p>
          <a:p>
            <a:r>
              <a:rPr lang="en-US" sz="1700" dirty="0"/>
              <a:t>4.3. That the Public Accounts Committee engages with the respective departments and entities and engage them on funds that were transferred to municipalities.</a:t>
            </a:r>
          </a:p>
          <a:p>
            <a:endParaRPr lang="en-US" sz="1600" b="1" u="sng" dirty="0">
              <a:latin typeface="Century Gothic" panose="020B0502020202020204" pitchFamily="34" charset="0"/>
            </a:endParaRPr>
          </a:p>
          <a:p>
            <a:r>
              <a:rPr lang="en-US" sz="1600" b="1" u="sng" dirty="0">
                <a:latin typeface="Century Gothic" panose="020B0502020202020204" pitchFamily="34" charset="0"/>
              </a:rPr>
              <a:t>Management Response:</a:t>
            </a:r>
          </a:p>
          <a:p>
            <a:r>
              <a:rPr lang="en-US" sz="1600" dirty="0">
                <a:latin typeface="Century Gothic" panose="020B0502020202020204" pitchFamily="34" charset="0"/>
              </a:rPr>
              <a:t>The Department do not transfer funding to Municipalities.</a:t>
            </a:r>
          </a:p>
        </p:txBody>
      </p:sp>
    </p:spTree>
    <p:extLst>
      <p:ext uri="{BB962C8B-B14F-4D97-AF65-F5344CB8AC3E}">
        <p14:creationId xmlns:p14="http://schemas.microsoft.com/office/powerpoint/2010/main" xmlns="" val="289339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1600" y="1485900"/>
            <a:ext cx="8418700" cy="2425700"/>
          </a:xfrm>
          <a:prstGeom prst="rect">
            <a:avLst/>
          </a:prstGeom>
        </p:spPr>
        <p:txBody>
          <a:bodyPr vert="horz" wrap="none" lIns="91440" tIns="45720" rIns="91440" bIns="45720" rtlCol="0" anchor="t">
            <a:noAutofit/>
          </a:bodyPr>
          <a:lstStyle/>
          <a:p>
            <a:pPr marL="0" marR="0" lvl="0" indent="0" algn="l" defTabSz="457200" rtl="0" eaLnBrk="1" fontAlgn="auto" latinLnBrk="0" hangingPunct="1">
              <a:lnSpc>
                <a:spcPct val="100000"/>
              </a:lnSpc>
              <a:spcBef>
                <a:spcPct val="0"/>
              </a:spcBef>
              <a:spcAft>
                <a:spcPts val="2400"/>
              </a:spcAft>
              <a:buClrTx/>
              <a:buSzTx/>
              <a:buFontTx/>
              <a:buNone/>
              <a:tabLst/>
              <a:defRPr/>
            </a:pPr>
            <a:endParaRPr lang="en-US" dirty="0">
              <a:solidFill>
                <a:srgbClr val="003399"/>
              </a:solidFill>
              <a:latin typeface="Century Gothic"/>
              <a:ea typeface="+mj-ea"/>
              <a:cs typeface="Century Gothic"/>
            </a:endParaRPr>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US" sz="1400" b="0" i="0" u="none" strike="noStrike" kern="1200" cap="none" spc="0" normalizeH="0" baseline="0" noProof="0" dirty="0">
              <a:ln>
                <a:noFill/>
              </a:ln>
              <a:solidFill>
                <a:srgbClr val="003399"/>
              </a:solidFill>
              <a:effectLst/>
              <a:uLnTx/>
              <a:uFillTx/>
              <a:latin typeface="Century Gothic"/>
              <a:ea typeface="+mj-ea"/>
              <a:cs typeface="Century Gothic"/>
            </a:endParaRPr>
          </a:p>
        </p:txBody>
      </p:sp>
      <p:sp>
        <p:nvSpPr>
          <p:cNvPr id="5" name="Title 1"/>
          <p:cNvSpPr txBox="1">
            <a:spLocks/>
          </p:cNvSpPr>
          <p:nvPr/>
        </p:nvSpPr>
        <p:spPr>
          <a:xfrm>
            <a:off x="426850" y="-3976"/>
            <a:ext cx="8717150" cy="784225"/>
          </a:xfrm>
          <a:prstGeom prst="rect">
            <a:avLst/>
          </a:prstGeom>
        </p:spPr>
        <p:txBody>
          <a:bodyPr wrap="none"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2400"/>
              </a:spcAft>
            </a:pPr>
            <a:r>
              <a:rPr lang="en-US" sz="2400" dirty="0">
                <a:latin typeface="Century Gothic" pitchFamily="34" charset="0"/>
              </a:rPr>
              <a:t>ITEM 4 – Page 3: Transversal Departmental resolutions</a:t>
            </a:r>
          </a:p>
          <a:p>
            <a:pPr>
              <a:spcAft>
                <a:spcPts val="2400"/>
              </a:spcAft>
            </a:pPr>
            <a:r>
              <a:rPr lang="en-US" sz="2400" dirty="0">
                <a:latin typeface="Century Gothic" pitchFamily="34" charset="0"/>
              </a:rPr>
              <a:t>RESOLUTIONS</a:t>
            </a:r>
            <a:endParaRPr lang="en-US" sz="2400" dirty="0">
              <a:solidFill>
                <a:schemeClr val="tx2">
                  <a:lumMod val="75000"/>
                </a:schemeClr>
              </a:solidFill>
              <a:latin typeface="Century Gothic" panose="020B0502020202020204" pitchFamily="34" charset="0"/>
              <a:cs typeface="Century Gothic"/>
            </a:endParaRPr>
          </a:p>
        </p:txBody>
      </p:sp>
      <p:sp>
        <p:nvSpPr>
          <p:cNvPr id="3" name="Rectangle 2"/>
          <p:cNvSpPr/>
          <p:nvPr/>
        </p:nvSpPr>
        <p:spPr>
          <a:xfrm>
            <a:off x="331600" y="1181413"/>
            <a:ext cx="8650475" cy="4385816"/>
          </a:xfrm>
          <a:prstGeom prst="rect">
            <a:avLst/>
          </a:prstGeom>
        </p:spPr>
        <p:txBody>
          <a:bodyPr wrap="square">
            <a:spAutoFit/>
          </a:bodyPr>
          <a:lstStyle/>
          <a:p>
            <a:r>
              <a:rPr lang="en-US" sz="1700" b="1" u="sng" dirty="0">
                <a:latin typeface="Century Gothic" panose="020B0502020202020204" pitchFamily="34" charset="0"/>
              </a:rPr>
              <a:t>BACKGROUND/CONCERNS</a:t>
            </a:r>
          </a:p>
          <a:p>
            <a:endParaRPr lang="en-US" sz="1700" b="1" u="sng" dirty="0">
              <a:latin typeface="Century Gothic" panose="020B0502020202020204" pitchFamily="34" charset="0"/>
            </a:endParaRPr>
          </a:p>
          <a:p>
            <a:r>
              <a:rPr lang="en-US" sz="1600" b="1" dirty="0" err="1">
                <a:latin typeface="Century Gothic" panose="020B0502020202020204" pitchFamily="34" charset="0"/>
              </a:rPr>
              <a:t>Componentisation</a:t>
            </a:r>
            <a:r>
              <a:rPr lang="en-US" sz="1600" b="1" dirty="0">
                <a:latin typeface="Century Gothic" panose="020B0502020202020204" pitchFamily="34" charset="0"/>
              </a:rPr>
              <a:t> of assets</a:t>
            </a:r>
          </a:p>
          <a:p>
            <a:r>
              <a:rPr lang="en-US" sz="1600" dirty="0">
                <a:latin typeface="Century Gothic" panose="020B0502020202020204" pitchFamily="34" charset="0"/>
              </a:rPr>
              <a:t>The Committee noted the repeated briefings of the Auditor-General of South Africa regarding the </a:t>
            </a:r>
            <a:r>
              <a:rPr lang="en-US" sz="1600" dirty="0" err="1">
                <a:latin typeface="Century Gothic" panose="020B0502020202020204" pitchFamily="34" charset="0"/>
              </a:rPr>
              <a:t>componentisation</a:t>
            </a:r>
            <a:r>
              <a:rPr lang="en-US" sz="1600" dirty="0">
                <a:latin typeface="Century Gothic" panose="020B0502020202020204" pitchFamily="34" charset="0"/>
              </a:rPr>
              <a:t> of assets and that departments are encouraged to </a:t>
            </a:r>
            <a:r>
              <a:rPr lang="en-US" sz="1600" dirty="0" err="1">
                <a:latin typeface="Century Gothic" panose="020B0502020202020204" pitchFamily="34" charset="0"/>
              </a:rPr>
              <a:t>componentise</a:t>
            </a:r>
            <a:r>
              <a:rPr lang="en-US" sz="1600" dirty="0">
                <a:latin typeface="Century Gothic" panose="020B0502020202020204" pitchFamily="34" charset="0"/>
              </a:rPr>
              <a:t> assets in their asset registers as it will become a requirement in future. The effective date to </a:t>
            </a:r>
            <a:r>
              <a:rPr lang="en-US" sz="1600" dirty="0" err="1">
                <a:latin typeface="Century Gothic" panose="020B0502020202020204" pitchFamily="34" charset="0"/>
              </a:rPr>
              <a:t>componentise</a:t>
            </a:r>
            <a:r>
              <a:rPr lang="en-US" sz="1600" dirty="0">
                <a:latin typeface="Century Gothic" panose="020B0502020202020204" pitchFamily="34" charset="0"/>
              </a:rPr>
              <a:t> assets has not been determined yet.</a:t>
            </a:r>
          </a:p>
          <a:p>
            <a:endParaRPr lang="en-US" sz="1600" b="1" u="sng" dirty="0">
              <a:latin typeface="Century Gothic" panose="020B0502020202020204" pitchFamily="34" charset="0"/>
            </a:endParaRPr>
          </a:p>
          <a:p>
            <a:r>
              <a:rPr lang="en-US" sz="1700" b="1" u="sng" dirty="0">
                <a:latin typeface="Century Gothic" panose="020B0502020202020204" pitchFamily="34" charset="0"/>
              </a:rPr>
              <a:t>RESOLUTIONS</a:t>
            </a:r>
          </a:p>
          <a:p>
            <a:endParaRPr lang="en-US" sz="1700" b="1" u="sng" dirty="0">
              <a:latin typeface="Century Gothic" panose="020B0502020202020204" pitchFamily="34" charset="0"/>
            </a:endParaRPr>
          </a:p>
          <a:p>
            <a:r>
              <a:rPr lang="en-US" sz="1700" dirty="0"/>
              <a:t>That the Public Accounts Committee engages with the Provincial Treasury on the readiness</a:t>
            </a:r>
          </a:p>
          <a:p>
            <a:r>
              <a:rPr lang="en-US" sz="1700" dirty="0"/>
              <a:t>of the departments and entities of the WCG on this matter.</a:t>
            </a:r>
          </a:p>
          <a:p>
            <a:endParaRPr lang="en-US" sz="1700" dirty="0"/>
          </a:p>
          <a:p>
            <a:r>
              <a:rPr lang="en-US" sz="1600" b="1" u="sng" dirty="0">
                <a:latin typeface="Century Gothic" panose="020B0502020202020204" pitchFamily="34" charset="0"/>
              </a:rPr>
              <a:t>Management Response:</a:t>
            </a:r>
          </a:p>
          <a:p>
            <a:endParaRPr lang="en-US" sz="1600" b="1" u="sng" dirty="0">
              <a:latin typeface="Century Gothic" panose="020B0502020202020204" pitchFamily="34" charset="0"/>
            </a:endParaRPr>
          </a:p>
          <a:p>
            <a:r>
              <a:rPr lang="en-US" sz="1600" dirty="0">
                <a:latin typeface="Century Gothic" panose="020B0502020202020204" pitchFamily="34" charset="0"/>
              </a:rPr>
              <a:t>The department awaits the requirements from National and Provincial Treasury as no Instruction / Policy has been issued to date.</a:t>
            </a:r>
          </a:p>
        </p:txBody>
      </p:sp>
    </p:spTree>
    <p:extLst>
      <p:ext uri="{BB962C8B-B14F-4D97-AF65-F5344CB8AC3E}">
        <p14:creationId xmlns:p14="http://schemas.microsoft.com/office/powerpoint/2010/main" xmlns="" val="214651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1600" y="1485900"/>
            <a:ext cx="8418700" cy="2425700"/>
          </a:xfrm>
          <a:prstGeom prst="rect">
            <a:avLst/>
          </a:prstGeom>
        </p:spPr>
        <p:txBody>
          <a:bodyPr vert="horz" wrap="none" lIns="91440" tIns="45720" rIns="91440" bIns="45720" rtlCol="0" anchor="t">
            <a:noAutofit/>
          </a:bodyPr>
          <a:lstStyle/>
          <a:p>
            <a:pPr marL="0" marR="0" lvl="0" indent="0" algn="l" defTabSz="457200" rtl="0" eaLnBrk="1" fontAlgn="auto" latinLnBrk="0" hangingPunct="1">
              <a:lnSpc>
                <a:spcPct val="100000"/>
              </a:lnSpc>
              <a:spcBef>
                <a:spcPct val="0"/>
              </a:spcBef>
              <a:spcAft>
                <a:spcPts val="2400"/>
              </a:spcAft>
              <a:buClrTx/>
              <a:buSzTx/>
              <a:buFontTx/>
              <a:buNone/>
              <a:tabLst/>
              <a:defRPr/>
            </a:pPr>
            <a:endParaRPr lang="en-US" dirty="0">
              <a:solidFill>
                <a:srgbClr val="003399"/>
              </a:solidFill>
              <a:latin typeface="Century Gothic"/>
              <a:ea typeface="+mj-ea"/>
              <a:cs typeface="Century Gothic"/>
            </a:endParaRPr>
          </a:p>
          <a:p>
            <a:pPr marL="0" marR="0" lvl="0" indent="0" algn="l" defTabSz="457200" rtl="0" eaLnBrk="1" fontAlgn="auto" latinLnBrk="0" hangingPunct="1">
              <a:lnSpc>
                <a:spcPct val="100000"/>
              </a:lnSpc>
              <a:spcBef>
                <a:spcPct val="0"/>
              </a:spcBef>
              <a:spcAft>
                <a:spcPts val="2400"/>
              </a:spcAft>
              <a:buClrTx/>
              <a:buSzTx/>
              <a:buFontTx/>
              <a:buNone/>
              <a:tabLst/>
              <a:defRPr/>
            </a:pPr>
            <a:endParaRPr kumimoji="0" lang="en-US" sz="1400" b="0" i="0" u="none" strike="noStrike" kern="1200" cap="none" spc="0" normalizeH="0" baseline="0" noProof="0" dirty="0">
              <a:ln>
                <a:noFill/>
              </a:ln>
              <a:solidFill>
                <a:srgbClr val="003399"/>
              </a:solidFill>
              <a:effectLst/>
              <a:uLnTx/>
              <a:uFillTx/>
              <a:latin typeface="Century Gothic"/>
              <a:ea typeface="+mj-ea"/>
              <a:cs typeface="Century Gothic"/>
            </a:endParaRPr>
          </a:p>
        </p:txBody>
      </p:sp>
      <p:sp>
        <p:nvSpPr>
          <p:cNvPr id="5" name="Title 1"/>
          <p:cNvSpPr txBox="1">
            <a:spLocks/>
          </p:cNvSpPr>
          <p:nvPr/>
        </p:nvSpPr>
        <p:spPr>
          <a:xfrm>
            <a:off x="331600" y="333375"/>
            <a:ext cx="8717150" cy="784225"/>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2400"/>
              </a:spcAft>
            </a:pPr>
            <a:r>
              <a:rPr lang="en-US" sz="2400" dirty="0">
                <a:latin typeface="Century Gothic" pitchFamily="34" charset="0"/>
              </a:rPr>
              <a:t>11.4, page 18 - List of Information Requested</a:t>
            </a:r>
            <a:endParaRPr lang="en-US" sz="2400" dirty="0">
              <a:solidFill>
                <a:schemeClr val="tx2">
                  <a:lumMod val="75000"/>
                </a:schemeClr>
              </a:solidFill>
              <a:latin typeface="Century Gothic" panose="020B0502020202020204" pitchFamily="34" charset="0"/>
              <a:cs typeface="Century Gothic"/>
            </a:endParaRPr>
          </a:p>
        </p:txBody>
      </p:sp>
      <p:sp>
        <p:nvSpPr>
          <p:cNvPr id="3" name="Rectangle 2"/>
          <p:cNvSpPr/>
          <p:nvPr/>
        </p:nvSpPr>
        <p:spPr>
          <a:xfrm>
            <a:off x="331600" y="1230840"/>
            <a:ext cx="8650475" cy="4370427"/>
          </a:xfrm>
          <a:prstGeom prst="rect">
            <a:avLst/>
          </a:prstGeom>
        </p:spPr>
        <p:txBody>
          <a:bodyPr wrap="square">
            <a:spAutoFit/>
          </a:bodyPr>
          <a:lstStyle/>
          <a:p>
            <a:endParaRPr lang="en-US" sz="2000" b="1" u="sng" dirty="0">
              <a:latin typeface="Century Gothic" panose="020B0502020202020204" pitchFamily="34" charset="0"/>
            </a:endParaRPr>
          </a:p>
          <a:p>
            <a:r>
              <a:rPr lang="en-US" sz="2000" b="1" u="sng" dirty="0">
                <a:latin typeface="Century Gothic" panose="020B0502020202020204" pitchFamily="34" charset="0"/>
              </a:rPr>
              <a:t>BACKGROUND/CONCERNS</a:t>
            </a:r>
          </a:p>
          <a:p>
            <a:endParaRPr lang="en-US" b="1" dirty="0">
              <a:latin typeface="Century Gothic" panose="020B0502020202020204" pitchFamily="34" charset="0"/>
            </a:endParaRPr>
          </a:p>
          <a:p>
            <a:r>
              <a:rPr lang="en-US" b="1" dirty="0">
                <a:latin typeface="Century Gothic" panose="020B0502020202020204" pitchFamily="34" charset="0"/>
              </a:rPr>
              <a:t>11.4.1. </a:t>
            </a:r>
            <a:r>
              <a:rPr lang="en-US" dirty="0">
                <a:latin typeface="Century Gothic" panose="020B0502020202020204" pitchFamily="34" charset="0"/>
              </a:rPr>
              <a:t>A copy of the Disability Court Case as mentioned by the Head of</a:t>
            </a:r>
          </a:p>
          <a:p>
            <a:r>
              <a:rPr lang="en-US" dirty="0">
                <a:latin typeface="Century Gothic" panose="020B0502020202020204" pitchFamily="34" charset="0"/>
              </a:rPr>
              <a:t>            Department in the meeting and indicated on page 80 of the Annual</a:t>
            </a:r>
          </a:p>
          <a:p>
            <a:r>
              <a:rPr lang="en-US" dirty="0">
                <a:latin typeface="Century Gothic" panose="020B0502020202020204" pitchFamily="34" charset="0"/>
              </a:rPr>
              <a:t>            Report.</a:t>
            </a:r>
          </a:p>
          <a:p>
            <a:pPr marL="342900" lvl="0" indent="-342900">
              <a:buAutoNum type="arabicPeriod"/>
            </a:pPr>
            <a:endParaRPr lang="en-US" sz="2000" dirty="0">
              <a:latin typeface="Century Gothic" panose="020B0502020202020204" pitchFamily="34" charset="0"/>
            </a:endParaRPr>
          </a:p>
          <a:p>
            <a:r>
              <a:rPr lang="en-US" sz="2000" b="1" u="sng" dirty="0">
                <a:latin typeface="Century Gothic" panose="020B0502020202020204" pitchFamily="34" charset="0"/>
              </a:rPr>
              <a:t>RESOLUTIONS</a:t>
            </a:r>
          </a:p>
          <a:p>
            <a:pPr lvl="0"/>
            <a:endParaRPr lang="en-US" u="sng" dirty="0">
              <a:latin typeface="Century Gothic" panose="020B0502020202020204" pitchFamily="34" charset="0"/>
            </a:endParaRPr>
          </a:p>
          <a:p>
            <a:pPr lvl="0"/>
            <a:r>
              <a:rPr lang="en-US" dirty="0">
                <a:latin typeface="Century Gothic" panose="020B0502020202020204" pitchFamily="34" charset="0"/>
              </a:rPr>
              <a:t>A copy of the Disability Court Case to be provided to the Committee</a:t>
            </a:r>
          </a:p>
          <a:p>
            <a:pPr marL="285750" lvl="0" indent="-285750">
              <a:buFont typeface="Arial" panose="020B0604020202020204" pitchFamily="34" charset="0"/>
              <a:buChar char="•"/>
            </a:pPr>
            <a:endParaRPr lang="en-US" dirty="0">
              <a:latin typeface="Century Gothic" panose="020B0502020202020204" pitchFamily="34" charset="0"/>
            </a:endParaRPr>
          </a:p>
          <a:p>
            <a:pPr marL="285750" lvl="0" indent="-285750">
              <a:buFont typeface="Arial" panose="020B0604020202020204" pitchFamily="34" charset="0"/>
              <a:buChar char="•"/>
            </a:pPr>
            <a:endParaRPr lang="en-US" dirty="0">
              <a:latin typeface="Century Gothic" panose="020B0502020202020204" pitchFamily="34" charset="0"/>
            </a:endParaRPr>
          </a:p>
          <a:p>
            <a:pPr lvl="0"/>
            <a:r>
              <a:rPr lang="en-US" b="1" dirty="0">
                <a:latin typeface="Century Gothic" panose="020B0502020202020204" pitchFamily="34" charset="0"/>
              </a:rPr>
              <a:t>DEPARTMENT’S RESPONSE:</a:t>
            </a:r>
          </a:p>
          <a:p>
            <a:pPr lvl="0"/>
            <a:r>
              <a:rPr lang="en-US" dirty="0">
                <a:latin typeface="Century Gothic" panose="020B0502020202020204" pitchFamily="34" charset="0"/>
              </a:rPr>
              <a:t>A copy of the case was provided.</a:t>
            </a:r>
          </a:p>
          <a:p>
            <a:pPr lvl="0"/>
            <a:r>
              <a:rPr lang="en-US" dirty="0">
                <a:latin typeface="Century Gothic" panose="020B0502020202020204" pitchFamily="34" charset="0"/>
              </a:rPr>
              <a:t>Case no. 16678-2007 Disability Case Judgement</a:t>
            </a:r>
          </a:p>
        </p:txBody>
      </p:sp>
    </p:spTree>
    <p:extLst>
      <p:ext uri="{BB962C8B-B14F-4D97-AF65-F5344CB8AC3E}">
        <p14:creationId xmlns:p14="http://schemas.microsoft.com/office/powerpoint/2010/main" xmlns="" val="92894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566731-0635-8DE5-1501-F243527B0FCD}"/>
              </a:ext>
            </a:extLst>
          </p:cNvPr>
          <p:cNvSpPr txBox="1"/>
          <p:nvPr/>
        </p:nvSpPr>
        <p:spPr>
          <a:xfrm>
            <a:off x="337351" y="1447060"/>
            <a:ext cx="8487053" cy="4524315"/>
          </a:xfrm>
          <a:prstGeom prst="rect">
            <a:avLst/>
          </a:prstGeom>
          <a:noFill/>
        </p:spPr>
        <p:txBody>
          <a:bodyPr wrap="square" rtlCol="0">
            <a:spAutoFit/>
          </a:bodyPr>
          <a:lstStyle/>
          <a:p>
            <a:r>
              <a:rPr lang="en-US" b="1" dirty="0"/>
              <a:t>BACKGROUND:</a:t>
            </a:r>
          </a:p>
          <a:p>
            <a:endParaRPr lang="en-US" b="1" dirty="0"/>
          </a:p>
          <a:p>
            <a:r>
              <a:rPr lang="en-US" b="1" dirty="0"/>
              <a:t>11.4.2. </a:t>
            </a:r>
            <a:r>
              <a:rPr lang="en-US" dirty="0"/>
              <a:t>A progress report on the </a:t>
            </a:r>
            <a:r>
              <a:rPr lang="en-US" dirty="0" err="1"/>
              <a:t>organisational</a:t>
            </a:r>
            <a:r>
              <a:rPr lang="en-US" dirty="0"/>
              <a:t> design processed which are highlighted under bullet nr. 4 of the key risks considered and addressed during the year on page 89 of the Annual Report.</a:t>
            </a:r>
          </a:p>
          <a:p>
            <a:r>
              <a:rPr lang="en-US" b="1" dirty="0"/>
              <a:t>RISK:</a:t>
            </a:r>
          </a:p>
          <a:p>
            <a:r>
              <a:rPr lang="en-US" sz="1200" b="1" dirty="0"/>
              <a:t>Inadequate human resources (within DSD) to deliver on the Department’s strategic mandate”. Major contributing factors to this risk is the limiting </a:t>
            </a:r>
            <a:r>
              <a:rPr lang="en-US" sz="1200" b="1" dirty="0" err="1"/>
              <a:t>CoE</a:t>
            </a:r>
            <a:r>
              <a:rPr lang="en-US" sz="1200" b="1" dirty="0"/>
              <a:t> budget and the non-</a:t>
            </a:r>
            <a:r>
              <a:rPr lang="en-US" sz="1200" b="1" dirty="0" err="1"/>
              <a:t>finalisation</a:t>
            </a:r>
            <a:r>
              <a:rPr lang="en-US" sz="1200" b="1" dirty="0"/>
              <a:t> of </a:t>
            </a:r>
            <a:r>
              <a:rPr lang="en-US" sz="1200" b="1" dirty="0" err="1"/>
              <a:t>Organisational</a:t>
            </a:r>
            <a:r>
              <a:rPr lang="en-US" sz="1200" b="1" dirty="0"/>
              <a:t> Design processes. This risk is further exacerbated by the</a:t>
            </a:r>
          </a:p>
          <a:p>
            <a:r>
              <a:rPr lang="en-US" sz="1200" b="1" dirty="0"/>
              <a:t>increased demand for DSD services by the most vulnerable citizens within the province as a result of the COVID-19 pandemic. It was reported during the quarter four ERMCO that an official was allocated to work specifically on the regions </a:t>
            </a:r>
            <a:r>
              <a:rPr lang="en-US" sz="1200" b="1" dirty="0" err="1"/>
              <a:t>Organisational</a:t>
            </a:r>
            <a:r>
              <a:rPr lang="en-US" sz="1200" b="1" dirty="0"/>
              <a:t> Design investigation, which will include a certain portion of the facilities for the 2022/23 financial year. The committee confirmed that this did not change the severity of the risk at that stage.</a:t>
            </a:r>
          </a:p>
          <a:p>
            <a:endParaRPr lang="en-US" dirty="0"/>
          </a:p>
          <a:p>
            <a:r>
              <a:rPr lang="en-US" b="1" dirty="0"/>
              <a:t>DEPARTMENT’S RESPONSE:</a:t>
            </a:r>
          </a:p>
          <a:p>
            <a:endParaRPr lang="en-US" dirty="0"/>
          </a:p>
          <a:p>
            <a:r>
              <a:rPr lang="en-US" dirty="0"/>
              <a:t>The progress made by the Organizational Design unit in respect of this Department’s Organizational Design investigation has been limited, hence the risk referred to remains.</a:t>
            </a:r>
          </a:p>
          <a:p>
            <a:endParaRPr lang="en-US" dirty="0"/>
          </a:p>
        </p:txBody>
      </p:sp>
      <p:sp>
        <p:nvSpPr>
          <p:cNvPr id="4" name="TextBox 3">
            <a:extLst>
              <a:ext uri="{FF2B5EF4-FFF2-40B4-BE49-F238E27FC236}">
                <a16:creationId xmlns:a16="http://schemas.microsoft.com/office/drawing/2014/main" xmlns="" id="{1359C9E7-2896-DE5C-F783-3EF8BD82A1EA}"/>
              </a:ext>
            </a:extLst>
          </p:cNvPr>
          <p:cNvSpPr txBox="1"/>
          <p:nvPr/>
        </p:nvSpPr>
        <p:spPr>
          <a:xfrm>
            <a:off x="408372" y="316921"/>
            <a:ext cx="8416031" cy="461665"/>
          </a:xfrm>
          <a:prstGeom prst="rect">
            <a:avLst/>
          </a:prstGeom>
          <a:noFill/>
        </p:spPr>
        <p:txBody>
          <a:bodyPr wrap="square">
            <a:spAutoFit/>
          </a:bodyPr>
          <a:lstStyle/>
          <a:p>
            <a:pPr algn="ctr"/>
            <a:r>
              <a:rPr lang="en-US" sz="2400" dirty="0"/>
              <a:t>11.4, page 18 - List of Information Requested</a:t>
            </a:r>
          </a:p>
        </p:txBody>
      </p:sp>
    </p:spTree>
    <p:extLst>
      <p:ext uri="{BB962C8B-B14F-4D97-AF65-F5344CB8AC3E}">
        <p14:creationId xmlns:p14="http://schemas.microsoft.com/office/powerpoint/2010/main" xmlns="" val="48722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566731-0635-8DE5-1501-F243527B0FCD}"/>
              </a:ext>
            </a:extLst>
          </p:cNvPr>
          <p:cNvSpPr txBox="1"/>
          <p:nvPr/>
        </p:nvSpPr>
        <p:spPr>
          <a:xfrm>
            <a:off x="328473" y="1065320"/>
            <a:ext cx="8487053" cy="1015663"/>
          </a:xfrm>
          <a:prstGeom prst="rect">
            <a:avLst/>
          </a:prstGeom>
          <a:noFill/>
        </p:spPr>
        <p:txBody>
          <a:bodyPr wrap="square" rtlCol="0">
            <a:spAutoFit/>
          </a:bodyPr>
          <a:lstStyle/>
          <a:p>
            <a:r>
              <a:rPr lang="en-US" sz="1400" b="1" dirty="0"/>
              <a:t>BACKGROUND:</a:t>
            </a:r>
          </a:p>
          <a:p>
            <a:r>
              <a:rPr lang="en-US" sz="1400" b="1" dirty="0"/>
              <a:t>11.4.3. </a:t>
            </a:r>
            <a:r>
              <a:rPr lang="en-US" sz="1400" dirty="0"/>
              <a:t>A report which provides a detailed breakdown and further explanation of the contingent assets as highlighted under note 16.2 on page 195 of the Annual Report.</a:t>
            </a:r>
          </a:p>
          <a:p>
            <a:endParaRPr lang="en-US" dirty="0"/>
          </a:p>
        </p:txBody>
      </p:sp>
      <p:sp>
        <p:nvSpPr>
          <p:cNvPr id="3" name="TextBox 2">
            <a:extLst>
              <a:ext uri="{FF2B5EF4-FFF2-40B4-BE49-F238E27FC236}">
                <a16:creationId xmlns:a16="http://schemas.microsoft.com/office/drawing/2014/main" xmlns="" id="{EF997868-A8AD-D3AF-B616-5A90A80B8727}"/>
              </a:ext>
            </a:extLst>
          </p:cNvPr>
          <p:cNvSpPr txBox="1"/>
          <p:nvPr/>
        </p:nvSpPr>
        <p:spPr>
          <a:xfrm>
            <a:off x="408372" y="316921"/>
            <a:ext cx="8416031" cy="461665"/>
          </a:xfrm>
          <a:prstGeom prst="rect">
            <a:avLst/>
          </a:prstGeom>
          <a:noFill/>
        </p:spPr>
        <p:txBody>
          <a:bodyPr wrap="square">
            <a:spAutoFit/>
          </a:bodyPr>
          <a:lstStyle/>
          <a:p>
            <a:pPr algn="ctr"/>
            <a:r>
              <a:rPr lang="en-US" sz="2400" dirty="0"/>
              <a:t>11.4, page 18 List of Information Requested</a:t>
            </a:r>
          </a:p>
        </p:txBody>
      </p:sp>
      <p:pic>
        <p:nvPicPr>
          <p:cNvPr id="6" name="Picture 5">
            <a:extLst>
              <a:ext uri="{FF2B5EF4-FFF2-40B4-BE49-F238E27FC236}">
                <a16:creationId xmlns:a16="http://schemas.microsoft.com/office/drawing/2014/main" xmlns="" id="{CFCEC5F4-61AD-AEC6-4917-6E864B7F4FA1}"/>
              </a:ext>
            </a:extLst>
          </p:cNvPr>
          <p:cNvPicPr>
            <a:picLocks noChangeAspect="1"/>
          </p:cNvPicPr>
          <p:nvPr/>
        </p:nvPicPr>
        <p:blipFill>
          <a:blip r:embed="rId2"/>
          <a:stretch>
            <a:fillRect/>
          </a:stretch>
        </p:blipFill>
        <p:spPr>
          <a:xfrm>
            <a:off x="53265" y="1716494"/>
            <a:ext cx="9037468" cy="4262616"/>
          </a:xfrm>
          <a:prstGeom prst="rect">
            <a:avLst/>
          </a:prstGeom>
        </p:spPr>
      </p:pic>
    </p:spTree>
    <p:extLst>
      <p:ext uri="{BB962C8B-B14F-4D97-AF65-F5344CB8AC3E}">
        <p14:creationId xmlns:p14="http://schemas.microsoft.com/office/powerpoint/2010/main" xmlns="" val="183845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566731-0635-8DE5-1501-F243527B0FCD}"/>
              </a:ext>
            </a:extLst>
          </p:cNvPr>
          <p:cNvSpPr txBox="1"/>
          <p:nvPr/>
        </p:nvSpPr>
        <p:spPr>
          <a:xfrm>
            <a:off x="337351" y="1447060"/>
            <a:ext cx="8487053" cy="3970318"/>
          </a:xfrm>
          <a:prstGeom prst="rect">
            <a:avLst/>
          </a:prstGeom>
          <a:noFill/>
        </p:spPr>
        <p:txBody>
          <a:bodyPr wrap="square" rtlCol="0">
            <a:spAutoFit/>
          </a:bodyPr>
          <a:lstStyle/>
          <a:p>
            <a:r>
              <a:rPr lang="en-US" b="1" dirty="0"/>
              <a:t>BACKGROUND:</a:t>
            </a:r>
          </a:p>
          <a:p>
            <a:r>
              <a:rPr lang="en-US" dirty="0"/>
              <a:t>11.4.4. A copy of the Department’s funding policy which applies to all non-governmental </a:t>
            </a:r>
            <a:r>
              <a:rPr lang="en-US" dirty="0" err="1"/>
              <a:t>organisations</a:t>
            </a:r>
            <a:r>
              <a:rPr lang="en-US" dirty="0"/>
              <a:t> who make application to the Department for funding.</a:t>
            </a:r>
          </a:p>
          <a:p>
            <a:endParaRPr lang="en-US" dirty="0"/>
          </a:p>
          <a:p>
            <a:r>
              <a:rPr lang="en-US" b="1" dirty="0"/>
              <a:t>RESOLUTION:</a:t>
            </a:r>
          </a:p>
          <a:p>
            <a:r>
              <a:rPr lang="en-US" dirty="0"/>
              <a:t>Require a copy of the Department’s funding Policy</a:t>
            </a:r>
          </a:p>
          <a:p>
            <a:endParaRPr lang="en-US" dirty="0"/>
          </a:p>
          <a:p>
            <a:endParaRPr lang="en-US" dirty="0"/>
          </a:p>
          <a:p>
            <a:r>
              <a:rPr lang="en-US" b="1" dirty="0"/>
              <a:t>DEPARTMENT’S RESPONSE:</a:t>
            </a:r>
          </a:p>
          <a:p>
            <a:endParaRPr lang="en-US" b="1" dirty="0"/>
          </a:p>
          <a:p>
            <a:r>
              <a:rPr lang="en-US" dirty="0"/>
              <a:t>A copy of the funding policy provided.</a:t>
            </a:r>
          </a:p>
          <a:p>
            <a:r>
              <a:rPr lang="en-US" dirty="0"/>
              <a:t>DSD Policy on Funding of NGOs for Provision of Social Welfare Community Services (Dec-2017)</a:t>
            </a:r>
          </a:p>
          <a:p>
            <a:endParaRPr lang="en-US" dirty="0"/>
          </a:p>
        </p:txBody>
      </p:sp>
      <p:sp>
        <p:nvSpPr>
          <p:cNvPr id="3" name="TextBox 2">
            <a:extLst>
              <a:ext uri="{FF2B5EF4-FFF2-40B4-BE49-F238E27FC236}">
                <a16:creationId xmlns:a16="http://schemas.microsoft.com/office/drawing/2014/main" xmlns="" id="{E56CC98E-416B-1ED0-7DB1-14AD98C7253A}"/>
              </a:ext>
            </a:extLst>
          </p:cNvPr>
          <p:cNvSpPr txBox="1"/>
          <p:nvPr/>
        </p:nvSpPr>
        <p:spPr>
          <a:xfrm>
            <a:off x="408372" y="316921"/>
            <a:ext cx="8416031" cy="461665"/>
          </a:xfrm>
          <a:prstGeom prst="rect">
            <a:avLst/>
          </a:prstGeom>
          <a:noFill/>
        </p:spPr>
        <p:txBody>
          <a:bodyPr wrap="square">
            <a:spAutoFit/>
          </a:bodyPr>
          <a:lstStyle/>
          <a:p>
            <a:pPr algn="ctr"/>
            <a:r>
              <a:rPr lang="en-US" sz="2400" dirty="0"/>
              <a:t>11.4, page 18 - List of Information Requested</a:t>
            </a:r>
          </a:p>
        </p:txBody>
      </p:sp>
    </p:spTree>
    <p:extLst>
      <p:ext uri="{BB962C8B-B14F-4D97-AF65-F5344CB8AC3E}">
        <p14:creationId xmlns:p14="http://schemas.microsoft.com/office/powerpoint/2010/main" xmlns="" val="3001792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3FEDD5CEB18A489036C93A4FE03F00" ma:contentTypeVersion="8" ma:contentTypeDescription="Create a new document." ma:contentTypeScope="" ma:versionID="8bfd6ef4b633b350a49365b6bba99513">
  <xsd:schema xmlns:xsd="http://www.w3.org/2001/XMLSchema" xmlns:xs="http://www.w3.org/2001/XMLSchema" xmlns:p="http://schemas.microsoft.com/office/2006/metadata/properties" xmlns:ns3="d0382349-3a9b-4abd-bd4d-9791b61cf4e3" targetNamespace="http://schemas.microsoft.com/office/2006/metadata/properties" ma:root="true" ma:fieldsID="071afe67b7be20ab62fbc0fc78ec7b86" ns3:_="">
    <xsd:import namespace="d0382349-3a9b-4abd-bd4d-9791b61cf4e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82349-3a9b-4abd-bd4d-9791b61cf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B0C029-7E1F-4368-85A3-8A21C08CD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82349-3a9b-4abd-bd4d-9791b61cf4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468EE0-53FA-4354-BC3C-C993117551E8}">
  <ds:schemaRefs>
    <ds:schemaRef ds:uri="http://schemas.microsoft.com/sharepoint/v3/contenttype/forms"/>
  </ds:schemaRefs>
</ds:datastoreItem>
</file>

<file path=customXml/itemProps3.xml><?xml version="1.0" encoding="utf-8"?>
<ds:datastoreItem xmlns:ds="http://schemas.openxmlformats.org/officeDocument/2006/customXml" ds:itemID="{C370BA6B-E967-482E-B6B6-BB282B02852E}">
  <ds:schemaRefs>
    <ds:schemaRef ds:uri="http://purl.org/dc/dcmitype/"/>
    <ds:schemaRef ds:uri="http://schemas.openxmlformats.org/package/2006/metadata/core-properties"/>
    <ds:schemaRef ds:uri="http://schemas.microsoft.com/office/2006/documentManagement/types"/>
    <ds:schemaRef ds:uri="d0382349-3a9b-4abd-bd4d-9791b61cf4e3"/>
    <ds:schemaRef ds:uri="http://purl.org/dc/terms/"/>
    <ds:schemaRef ds:uri="http://www.w3.org/XML/1998/namespace"/>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11118</TotalTime>
  <Words>912</Words>
  <Application>Microsoft Office PowerPoint</Application>
  <PresentationFormat>On-screen Show (4:3)</PresentationFormat>
  <Paragraphs>108</Paragraphs>
  <Slides>11</Slides>
  <Notes>0</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Custom Design</vt:lpstr>
      <vt:lpstr>1_Custom Design</vt:lpstr>
      <vt:lpstr>2_Custom Design</vt:lpstr>
      <vt:lpstr>VOTE 7: SOCIAL DEVELOPMENT PUBLIC ACCOUNTS COMMITTEE(PAC) REPORT BACK 12 APRIL 2023  </vt:lpstr>
      <vt:lpstr>Slide 2</vt:lpstr>
      <vt:lpstr>Slide 3</vt:lpstr>
      <vt:lpstr>Slide 4</vt:lpstr>
      <vt:lpstr>Slide 5</vt:lpstr>
      <vt:lpstr>Slide 6</vt:lpstr>
      <vt:lpstr>Slide 7</vt:lpstr>
      <vt:lpstr>Slide 8</vt:lpstr>
      <vt:lpstr>Slide 9</vt:lpstr>
      <vt:lpstr>Slide 10</vt:lpstr>
      <vt:lpstr>Thank you</vt:lpstr>
    </vt:vector>
  </TitlesOfParts>
  <Company>YWood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sub-title  Date of presentation</dc:title>
  <dc:creator>Marios</dc:creator>
  <cp:lastModifiedBy>USER</cp:lastModifiedBy>
  <cp:revision>281</cp:revision>
  <cp:lastPrinted>2023-04-11T09:57:55Z</cp:lastPrinted>
  <dcterms:created xsi:type="dcterms:W3CDTF">2011-10-06T13:46:04Z</dcterms:created>
  <dcterms:modified xsi:type="dcterms:W3CDTF">2023-04-12T11:42:57Z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0x010100723FEDD5CEB18A489036C93A4FE03F00</vt:lpwstr>
  </property>
</Properties>
</file>