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175B53-35D2-6AC4-37CE-2AB50C501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0DD213B-9EA4-6672-5C46-A3A048285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E50262-0B49-754C-28B2-26902FC2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E6E-5E48-4AD2-ACA0-6F05FECE19D0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60921A-B3F1-FDC6-634B-F0F91D89F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9945B0-B9DF-2F3A-35EE-5DBB10CE3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75B-14A4-4A42-A03F-6325B1467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998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47C385-0CD1-C78D-E516-1DE31F92B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64C67A6-D35E-B1E3-2CF3-A663FBFF0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F083B5-02FC-0183-E406-8527AD1C2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E6E-5E48-4AD2-ACA0-6F05FECE19D0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9BFD3A-9639-A3DD-245F-BB91B6FC4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7A798E-F11F-52AC-489A-B350A40C9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75B-14A4-4A42-A03F-6325B1467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643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0F8DC54-C4B7-1812-83D7-C13E2859F7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73F370-6CE9-C6AA-5A5D-C8D529CF4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D79AD3-A632-9D62-6D08-6ADB215E6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E6E-5E48-4AD2-ACA0-6F05FECE19D0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D260F0-E9C9-5858-5FBC-4725E2365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E29817-D1FC-A717-ECE1-3BD81DB80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75B-14A4-4A42-A03F-6325B1467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38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61B7AC-EFA3-5316-BCA2-775840E2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A9A658-BFF8-422A-B37D-96B8F6592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2384FF-D33F-7076-EFC7-738951727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E6E-5E48-4AD2-ACA0-6F05FECE19D0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B0BCAA-42BC-16BD-6999-8820E630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C6B6A6-A0EA-CAA5-74D9-6EB248AE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75B-14A4-4A42-A03F-6325B1467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968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99ED1E-2668-BC29-470A-6CEB3D332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479584-416D-0656-A8D6-62ABD1C94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B7FB94-C4C3-B05F-5021-30B1022B4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E6E-5E48-4AD2-ACA0-6F05FECE19D0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06C865-F674-993A-6900-FA0FD933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9950A8-C758-30B4-3536-E7B2B5BDA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75B-14A4-4A42-A03F-6325B1467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430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F53541-06F4-911F-EF61-07757B628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EEE5CC-541C-38B3-315A-70BC622BE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9F530B4-7E5B-B477-8C65-D05F066DA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4848ED-2FBB-CFA3-2757-72CE3D4F2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E6E-5E48-4AD2-ACA0-6F05FECE19D0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4A53B4-A299-BFCA-3008-6E9FDA995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0A7354-120F-2FFC-1B20-C896E54E8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75B-14A4-4A42-A03F-6325B1467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339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137EF1-1821-32BD-6C38-5E6ED4BB9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F97208-7CB2-4C1B-C862-820A917CB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CA3F74-9547-8ED5-F211-A449C03A1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2FB1BD8-42FF-FCAF-391F-C572CF561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574A76F-1C1D-87E2-5104-45BC86DD31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96AF81E-FA7E-40A9-2EC7-21E1AA14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E6E-5E48-4AD2-ACA0-6F05FECE19D0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94E292C-0B67-4F3C-C462-CF872CC12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BB8EC87-EA9C-C8AA-CEE7-8BED720B5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75B-14A4-4A42-A03F-6325B1467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32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4CC9A3-47F2-9484-7A5B-00C88DD4C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83B12D2-59E2-40E0-E2BA-0018644A4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E6E-5E48-4AD2-ACA0-6F05FECE19D0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2626BFF-3C26-C528-268E-234043A04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88EA68-C8E1-7667-7E0E-0F8918B9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75B-14A4-4A42-A03F-6325B1467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986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87F29F8-0C05-2484-3AC9-782FF59A5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E6E-5E48-4AD2-ACA0-6F05FECE19D0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9FFE89-A178-CF8D-815B-581AD289E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667E712-FF67-4683-B1AC-3257E30C4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75B-14A4-4A42-A03F-6325B1467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682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3CAA92-F911-C338-4E64-DFA794411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9F2C73-1767-DD53-026B-57817005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4DED68C-D5B2-0835-A6FE-8089813AD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D66990-48E1-914C-86DD-C35B4279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E6E-5E48-4AD2-ACA0-6F05FECE19D0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253BCF-F36E-BC67-F78F-58881D502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F23700-4517-8463-7EEA-9866D9690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75B-14A4-4A42-A03F-6325B1467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10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4F785F-5829-397F-6EA3-8A4C17E61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237B8B-34FA-8C62-769E-09226FD93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5D7E1D-5457-4174-8228-DC6D3201D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6F7548-95B9-75B7-1B6C-90EE3915A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E6E-5E48-4AD2-ACA0-6F05FECE19D0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E3F375-235E-F4D8-221B-A35739A3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BA8C76E-77F2-12F5-2FE3-D18CAF77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75B-14A4-4A42-A03F-6325B1467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363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BE643B2-616B-32BA-6D7B-5378695F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3625D8-0344-E3E3-F426-A722F58A3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B57E3F-CA6B-BBD7-3980-1438C91AA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A4E6E-5E48-4AD2-ACA0-6F05FECE19D0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7FD94B-5241-230D-AD39-E7B7387479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9F9306-CFB2-65D8-7C33-21C5D9A957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1F75B-14A4-4A42-A03F-6325B1467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144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816AA9-0CEC-46A3-1BB5-4C1375AB6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8010" y="1122363"/>
            <a:ext cx="9689990" cy="2387600"/>
          </a:xfrm>
        </p:spPr>
        <p:txBody>
          <a:bodyPr>
            <a:normAutofit/>
          </a:bodyPr>
          <a:lstStyle/>
          <a:p>
            <a:r>
              <a:rPr lang="en-US" sz="4800" dirty="0"/>
              <a:t>Briefing by the Audit Committee  (AC) of the Department of Social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ABBDC6-F830-FB73-F68A-95B992FBC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dirty="0"/>
              <a:t>12 April 2023</a:t>
            </a:r>
          </a:p>
        </p:txBody>
      </p:sp>
    </p:spTree>
    <p:extLst>
      <p:ext uri="{BB962C8B-B14F-4D97-AF65-F5344CB8AC3E}">
        <p14:creationId xmlns:p14="http://schemas.microsoft.com/office/powerpoint/2010/main" xmlns="" val="63920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21410D-C91E-3455-7E18-7CC542D6E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the AC managed emerging risks for the 2021/2022 financial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C6DF08-F05F-7F83-43D5-04BFEC005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54"/>
            <a:ext cx="10515600" cy="435133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AC has an oversight function over risk management</a:t>
            </a:r>
          </a:p>
          <a:p>
            <a:pPr algn="l"/>
            <a:r>
              <a:rPr lang="en-US" dirty="0"/>
              <a:t>6 emerging risks</a:t>
            </a:r>
          </a:p>
          <a:p>
            <a:pPr algn="l"/>
            <a:r>
              <a:rPr lang="en-US" dirty="0"/>
              <a:t>4 raised by AGSA</a:t>
            </a:r>
          </a:p>
          <a:p>
            <a:pPr algn="l"/>
            <a:r>
              <a:rPr lang="en-US" dirty="0"/>
              <a:t>AC oversight role includes quarterly meetings with the Department and Enterprise Risk management</a:t>
            </a:r>
          </a:p>
          <a:p>
            <a:pPr algn="l"/>
            <a:r>
              <a:rPr lang="en-US" dirty="0"/>
              <a:t>AC has closed sessions with the HOD where relevant matters are discussed</a:t>
            </a:r>
          </a:p>
        </p:txBody>
      </p:sp>
    </p:spTree>
    <p:extLst>
      <p:ext uri="{BB962C8B-B14F-4D97-AF65-F5344CB8AC3E}">
        <p14:creationId xmlns:p14="http://schemas.microsoft.com/office/powerpoint/2010/main" xmlns="" val="366425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8E1DED-D865-5C06-891B-A9D81D0E8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Briefing on the 15 risks that was not covered and that constitutes an assurance gap of 15%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487994-8058-A06F-677D-269A9520F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en-US" dirty="0"/>
              <a:t>A combined assurance framework has been implemented throughout all departments</a:t>
            </a:r>
          </a:p>
          <a:p>
            <a:r>
              <a:rPr lang="en-US" dirty="0"/>
              <a:t>The Department has a very good record on audit outcomes</a:t>
            </a:r>
          </a:p>
          <a:p>
            <a:r>
              <a:rPr lang="en-US" dirty="0"/>
              <a:t>The current coverage is 65%</a:t>
            </a:r>
          </a:p>
        </p:txBody>
      </p:sp>
    </p:spTree>
    <p:extLst>
      <p:ext uri="{BB962C8B-B14F-4D97-AF65-F5344CB8AC3E}">
        <p14:creationId xmlns:p14="http://schemas.microsoft.com/office/powerpoint/2010/main" xmlns="" val="165053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3A7549-12C8-EEE4-DBF7-C5BE6D6B4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Deferential Audit Methodology (DAM)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86A9CB-65FD-0116-AF11-66BC39517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Methodology by AGSA</a:t>
            </a:r>
          </a:p>
          <a:p>
            <a:r>
              <a:rPr lang="en-US" dirty="0"/>
              <a:t>AC engage with AGSA on the methodology </a:t>
            </a:r>
            <a:r>
              <a:rPr lang="en-US"/>
              <a:t>and cost </a:t>
            </a:r>
            <a:r>
              <a:rPr lang="en-US" dirty="0"/>
              <a:t>containment</a:t>
            </a:r>
          </a:p>
          <a:p>
            <a:r>
              <a:rPr lang="en-US" dirty="0"/>
              <a:t>Not applicable to this Department at this point in time</a:t>
            </a:r>
          </a:p>
        </p:txBody>
      </p:sp>
    </p:spTree>
    <p:extLst>
      <p:ext uri="{BB962C8B-B14F-4D97-AF65-F5344CB8AC3E}">
        <p14:creationId xmlns:p14="http://schemas.microsoft.com/office/powerpoint/2010/main" xmlns="" val="2889101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142</Words>
  <Application>Microsoft Office PowerPoint</Application>
  <PresentationFormat>Custom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Briefing by the Audit Committee  (AC) of the Department of Social Development</vt:lpstr>
      <vt:lpstr>How the AC managed emerging risks for the 2021/2022 financial year</vt:lpstr>
      <vt:lpstr>Briefing on the 15 risks that was not covered and that constitutes an assurance gap of 15%</vt:lpstr>
      <vt:lpstr>The Deferential Audit Methodology (DAM)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by the Audit Committee  (AC) of the Department of Social Development</dc:title>
  <dc:creator>Pieter Strauss</dc:creator>
  <cp:lastModifiedBy>USER</cp:lastModifiedBy>
  <cp:revision>1</cp:revision>
  <dcterms:created xsi:type="dcterms:W3CDTF">2023-04-11T16:53:33Z</dcterms:created>
  <dcterms:modified xsi:type="dcterms:W3CDTF">2023-04-12T11:42:20Z</dcterms:modified>
</cp:coreProperties>
</file>