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1442" r:id="rId2"/>
    <p:sldId id="1513" r:id="rId3"/>
    <p:sldId id="1510" r:id="rId4"/>
    <p:sldId id="1520" r:id="rId5"/>
    <p:sldId id="1514" r:id="rId6"/>
    <p:sldId id="1515" r:id="rId7"/>
    <p:sldId id="1516" r:id="rId8"/>
    <p:sldId id="1517" r:id="rId9"/>
    <p:sldId id="1518" r:id="rId10"/>
    <p:sldId id="1521" r:id="rId11"/>
    <p:sldId id="1519" r:id="rId12"/>
    <p:sldId id="14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Eliott" initials="HE" lastIdx="1" clrIdx="0"/>
  <p:cmAuthor id="2" name="Kerry Gibbs" initials="KG" lastIdx="9" clrIdx="1">
    <p:extLst>
      <p:ext uri="{19B8F6BF-5375-455C-9EA6-DF929625EA0E}">
        <p15:presenceInfo xmlns:p15="http://schemas.microsoft.com/office/powerpoint/2012/main" xmlns="" userId="S-1-5-21-1141132434-301294435-860360866-27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8"/>
    <a:srgbClr val="001489"/>
    <a:srgbClr val="001484"/>
    <a:srgbClr val="71A1A7"/>
    <a:srgbClr val="D5E3E5"/>
    <a:srgbClr val="DFF0CB"/>
    <a:srgbClr val="A6A6A6"/>
    <a:srgbClr val="CBDFEF"/>
    <a:srgbClr val="FFFF00"/>
    <a:srgbClr val="EBF2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5501" autoAdjust="0"/>
  </p:normalViewPr>
  <p:slideViewPr>
    <p:cSldViewPr snapToGrid="0">
      <p:cViewPr varScale="1">
        <p:scale>
          <a:sx n="73" d="100"/>
          <a:sy n="73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5E3CE-E9E3-CB47-80F0-33520EC85D2E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5923F-580B-A047-9C0E-6EE78A3965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26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3429001"/>
            <a:ext cx="10945216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4532528"/>
            <a:ext cx="10945216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9552384" y="5398046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4847397" y="5398046"/>
            <a:ext cx="2112235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960096" y="5398046"/>
            <a:ext cx="2592288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xmlns="" id="{8F4B28A5-175F-4616-AB3B-7AD74BC551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0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045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249427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11462940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1468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99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40265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14918" y="2276873"/>
            <a:ext cx="11041721" cy="93662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8" name="Picture 11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42872" y="6163537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290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5"/>
            <a:ext cx="3878097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97929" y="1412777"/>
            <a:ext cx="729681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53971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688289" y="1412776"/>
            <a:ext cx="3206023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31801" y="1412777"/>
            <a:ext cx="8006556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74805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3532181"/>
            <a:ext cx="11462940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08184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1480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8636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>
            <a:lvl1pPr>
              <a:defRPr>
                <a:solidFill>
                  <a:srgbClr val="00148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48960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06776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3703287"/>
            <a:ext cx="11462940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45169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1801" y="2975180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31801" y="4537584"/>
            <a:ext cx="3878097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97929" y="1412776"/>
            <a:ext cx="7296811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29851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016644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016644" y="2976533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016644" y="4540290"/>
            <a:ext cx="3878097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8"/>
            <a:ext cx="7405311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40363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913435" y="1790072"/>
            <a:ext cx="6336704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779997" y="2696461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779997" y="2963910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46240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779996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40159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373915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779997" y="3768568"/>
            <a:ext cx="4978745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779996" y="4043102"/>
            <a:ext cx="4978745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3700" y="565702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ea typeface="+mj-ea"/>
                <a:cs typeface="+mj-cs"/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779995" y="4333520"/>
            <a:ext cx="4465773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029719" y="1859446"/>
            <a:ext cx="2217710" cy="84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xmlns="" id="{4B218B1C-103E-40ED-AFB3-E83144F682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95" y="3331665"/>
            <a:ext cx="5470144" cy="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635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2351584" y="3861049"/>
            <a:ext cx="9601067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xmlns="" id="{964789CB-CD92-405B-9055-78FC1169E8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700" y="3364896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449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442373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247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02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412777"/>
            <a:ext cx="11462940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676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470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5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3701" y="1196752"/>
            <a:ext cx="11462940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65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701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42373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7556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393701" y="180976"/>
            <a:ext cx="11462940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393701" y="1196752"/>
            <a:ext cx="11462940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8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pic>
        <p:nvPicPr>
          <p:cNvPr id="11" name="Picture 115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7797" y="6295516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xmlns="" id="{F3003D39-787E-4DD7-BD33-D06DC937071E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700" y="931933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024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03398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1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T.helpme@westerncape.gov.z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3044655"/>
            <a:ext cx="10945216" cy="2118187"/>
          </a:xfrm>
        </p:spPr>
        <p:txBody>
          <a:bodyPr>
            <a:normAutofit/>
          </a:bodyPr>
          <a:lstStyle/>
          <a:p>
            <a:r>
              <a:rPr lang="en-US" sz="3200" b="1" dirty="0"/>
              <a:t>PROCESS ON HOW PT DEALS WITH IRREGULAR EXPENDITURES; INCLUDING THE CONDONATION PROCESS AND REQUIREMENTS</a:t>
            </a:r>
            <a:endParaRPr lang="en-ZA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40526" y="5788637"/>
            <a:ext cx="382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dirty="0">
                <a:solidFill>
                  <a:schemeClr val="bg1"/>
                </a:solidFill>
              </a:rPr>
              <a:t>05 April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5602CD-A313-43E5-8AB4-3FEDB048D88F}"/>
              </a:ext>
            </a:extLst>
          </p:cNvPr>
          <p:cNvSpPr txBox="1"/>
          <p:nvPr/>
        </p:nvSpPr>
        <p:spPr>
          <a:xfrm>
            <a:off x="7740526" y="2675324"/>
            <a:ext cx="382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dirty="0">
                <a:solidFill>
                  <a:schemeClr val="bg1"/>
                </a:solidFill>
              </a:rPr>
              <a:t>Provincial Treasury</a:t>
            </a:r>
          </a:p>
        </p:txBody>
      </p:sp>
    </p:spTree>
    <p:extLst>
      <p:ext uri="{BB962C8B-B14F-4D97-AF65-F5344CB8AC3E}">
        <p14:creationId xmlns:p14="http://schemas.microsoft.com/office/powerpoint/2010/main" xmlns="" val="190966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BEF95F-AE1B-1121-1B49-2C512AB1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Summary of cases received for condonation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2D95FA9-9F3E-A581-2AA0-F317771F4D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588036"/>
            <a:ext cx="11462940" cy="5088988"/>
          </a:xfrm>
        </p:spPr>
        <p:txBody>
          <a:bodyPr>
            <a:normAutofit/>
          </a:bodyPr>
          <a:lstStyle/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en-ZA" dirty="0"/>
              <a:t/>
            </a:r>
            <a:br>
              <a:rPr lang="en-ZA" dirty="0"/>
            </a:br>
            <a:r>
              <a:rPr lang="en-ZA" dirty="0"/>
              <a:t>Applications not condoned:</a:t>
            </a:r>
          </a:p>
          <a:p>
            <a:pPr marL="365125" lvl="1" indent="-365125" algn="just">
              <a:lnSpc>
                <a:spcPct val="160000"/>
              </a:lnSpc>
              <a:defRPr/>
            </a:pPr>
            <a:r>
              <a:rPr lang="en-US" sz="1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IE related to administrative errors and transactions incorrectly classified as irregular expenditure by Department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en-ZA" dirty="0"/>
              <a:t>Applications referred back:</a:t>
            </a:r>
          </a:p>
          <a:p>
            <a:pPr marL="365125" lvl="1" indent="-365125" algn="just">
              <a:lnSpc>
                <a:spcPct val="160000"/>
              </a:lnSpc>
              <a:defRPr/>
            </a:pPr>
            <a:r>
              <a:rPr lang="en-US" sz="1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Department to provide more information regarding the disciplinary action and remedial steps to prevent re-occurrence of IE</a:t>
            </a:r>
          </a:p>
          <a:p>
            <a:pPr marL="0" marR="0" lvl="1" indent="0" algn="just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The oldest case dates back to 2013/14 to date 2022/23, 9 years.</a:t>
            </a:r>
          </a:p>
          <a:p>
            <a:pPr marL="0" marR="0" lvl="1" indent="0" algn="just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The assessments were done since 2020/21, 2021/22 and 2022/23 - 3 financial year cycles.</a:t>
            </a:r>
          </a:p>
          <a:p>
            <a:pPr marL="0" marR="0" lvl="1" indent="0" algn="just" defTabSz="914400" rtl="0" eaLnBrk="1" fontAlgn="auto" latinLnBrk="0" hangingPunct="1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None/>
              <a:tabLst/>
              <a:defRPr/>
            </a:pPr>
            <a:endParaRPr lang="en-US" sz="1300" b="0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91A1BAA9-09FF-3001-C9F3-8A32D3643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3675715"/>
              </p:ext>
            </p:extLst>
          </p:nvPr>
        </p:nvGraphicFramePr>
        <p:xfrm>
          <a:off x="393701" y="1038225"/>
          <a:ext cx="10429876" cy="2795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38">
                  <a:extLst>
                    <a:ext uri="{9D8B030D-6E8A-4147-A177-3AD203B41FA5}">
                      <a16:colId xmlns:a16="http://schemas.microsoft.com/office/drawing/2014/main" xmlns="" val="164773856"/>
                    </a:ext>
                  </a:extLst>
                </a:gridCol>
                <a:gridCol w="5214938">
                  <a:extLst>
                    <a:ext uri="{9D8B030D-6E8A-4147-A177-3AD203B41FA5}">
                      <a16:colId xmlns:a16="http://schemas.microsoft.com/office/drawing/2014/main" xmlns="" val="3172297476"/>
                    </a:ext>
                  </a:extLst>
                </a:gridCol>
              </a:tblGrid>
              <a:tr h="332992">
                <a:tc>
                  <a:txBody>
                    <a:bodyPr/>
                    <a:lstStyle/>
                    <a:p>
                      <a:r>
                        <a:rPr lang="en-US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1164204"/>
                  </a:ext>
                </a:extLst>
              </a:tr>
              <a:tr h="332992">
                <a:tc>
                  <a:txBody>
                    <a:bodyPr/>
                    <a:lstStyle/>
                    <a:p>
                      <a:r>
                        <a:rPr lang="en-US" sz="1400" dirty="0"/>
                        <a:t>Total applications received for condonation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141417"/>
                  </a:ext>
                </a:extLst>
              </a:tr>
              <a:tr h="332992">
                <a:tc>
                  <a:txBody>
                    <a:bodyPr/>
                    <a:lstStyle/>
                    <a:p>
                      <a:r>
                        <a:rPr lang="en-US" sz="1400" dirty="0"/>
                        <a:t>Total applications assessed by the CWC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2845464"/>
                  </a:ext>
                </a:extLst>
              </a:tr>
              <a:tr h="332992">
                <a:tc>
                  <a:txBody>
                    <a:bodyPr/>
                    <a:lstStyle/>
                    <a:p>
                      <a:r>
                        <a:rPr lang="en-US" sz="1400" dirty="0"/>
                        <a:t>Applications Condoned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5906761"/>
                  </a:ext>
                </a:extLst>
              </a:tr>
              <a:tr h="464522">
                <a:tc>
                  <a:txBody>
                    <a:bodyPr/>
                    <a:lstStyle/>
                    <a:p>
                      <a:r>
                        <a:rPr lang="en-US" sz="1400" dirty="0"/>
                        <a:t>Applications previously condoned by National Treasury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5850078"/>
                  </a:ext>
                </a:extLst>
              </a:tr>
              <a:tr h="332992">
                <a:tc>
                  <a:txBody>
                    <a:bodyPr/>
                    <a:lstStyle/>
                    <a:p>
                      <a:r>
                        <a:rPr lang="en-US" sz="1400" dirty="0"/>
                        <a:t>Applications not condoned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5303513"/>
                  </a:ext>
                </a:extLst>
              </a:tr>
              <a:tr h="332992">
                <a:tc>
                  <a:txBody>
                    <a:bodyPr/>
                    <a:lstStyle/>
                    <a:p>
                      <a:r>
                        <a:rPr lang="en-US" sz="1400" dirty="0"/>
                        <a:t>Applications received - condonation 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2841406"/>
                  </a:ext>
                </a:extLst>
              </a:tr>
              <a:tr h="332992">
                <a:tc>
                  <a:txBody>
                    <a:bodyPr/>
                    <a:lstStyle/>
                    <a:p>
                      <a:r>
                        <a:rPr lang="en-US" sz="1400" dirty="0"/>
                        <a:t>Applications for condonation referred back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2928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0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55ACEF-F4E5-6D72-8ABF-C4E5A772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dirty="0"/>
              <a:t>Way Forward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945E5E-6148-1BAA-8D64-AB4FCB1071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marL="285716" indent="-285716" algn="just">
              <a:lnSpc>
                <a:spcPct val="170000"/>
              </a:lnSpc>
              <a:spcAft>
                <a:spcPts val="300"/>
              </a:spcAft>
              <a:buBlip>
                <a:blip r:embed="rId2"/>
              </a:buBlip>
            </a:pPr>
            <a:r>
              <a:rPr lang="en-ZA" sz="2000" b="0" dirty="0"/>
              <a:t>A workshop was held on 3 March 2023, to consult departments IC unit on the new requirements introduced by NT; </a:t>
            </a:r>
          </a:p>
          <a:p>
            <a:pPr marL="285716" indent="-285716" algn="just">
              <a:lnSpc>
                <a:spcPct val="170000"/>
              </a:lnSpc>
              <a:spcAft>
                <a:spcPts val="300"/>
              </a:spcAft>
              <a:buBlip>
                <a:blip r:embed="rId2"/>
              </a:buBlip>
            </a:pPr>
            <a:r>
              <a:rPr lang="en-ZA" sz="2000" b="0" dirty="0"/>
              <a:t>A PT/NT information session took place on 16 March 2023, where PT communicated the WCG’s concerns i.t.o the new requirements, specifically </a:t>
            </a:r>
            <a:r>
              <a:rPr lang="en-ZA" sz="2000" b="0" dirty="0" err="1"/>
              <a:t>i.r.o.</a:t>
            </a:r>
            <a:r>
              <a:rPr lang="en-ZA" sz="2000" b="0" dirty="0"/>
              <a:t>: </a:t>
            </a:r>
          </a:p>
          <a:p>
            <a:pPr marL="717550" lvl="2" indent="-358775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ZA" sz="2000" b="0" dirty="0"/>
              <a:t>Lack of guidance/clarity to distinguish when the AO/AA is the relevant authority to condone IE versus PT;</a:t>
            </a:r>
          </a:p>
          <a:p>
            <a:pPr marL="717550" lvl="2" indent="-358775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ZA" sz="2000" dirty="0"/>
              <a:t>The completeness risks identified i.t.o disclosure of IE in the AFS and annual report.</a:t>
            </a:r>
          </a:p>
          <a:p>
            <a:pPr marL="285716" indent="-285716" algn="just">
              <a:lnSpc>
                <a:spcPct val="170000"/>
              </a:lnSpc>
              <a:spcAft>
                <a:spcPts val="300"/>
              </a:spcAft>
              <a:buBlip>
                <a:blip r:embed="rId2"/>
              </a:buBlip>
            </a:pPr>
            <a:r>
              <a:rPr lang="en-ZA" sz="2000" b="0" dirty="0"/>
              <a:t>PT is in the process of documenting the WCG’s concerns i.r.o the new NT requirements and the commentary will be submitted to the National Accountant General for consideration.</a:t>
            </a:r>
          </a:p>
          <a:p>
            <a:pPr marL="285716" indent="-285716" algn="just">
              <a:lnSpc>
                <a:spcPct val="170000"/>
              </a:lnSpc>
              <a:spcAft>
                <a:spcPts val="300"/>
              </a:spcAft>
              <a:buBlip>
                <a:blip r:embed="rId2"/>
              </a:buBlip>
            </a:pPr>
            <a:r>
              <a:rPr lang="en-ZA" sz="2000" b="0" dirty="0"/>
              <a:t>A Treasury Circular will be issued to AO’s and AA’s with the interpretation and implementation of the new NT requirements, by 31 March 2023. </a:t>
            </a:r>
          </a:p>
          <a:p>
            <a:pPr marL="285716" indent="-285716" algn="just">
              <a:lnSpc>
                <a:spcPct val="170000"/>
              </a:lnSpc>
              <a:spcAft>
                <a:spcPts val="300"/>
              </a:spcAft>
              <a:buBlip>
                <a:blip r:embed="rId2"/>
              </a:buBlip>
            </a:pPr>
            <a:r>
              <a:rPr lang="en-ZA" sz="2000" b="0" dirty="0"/>
              <a:t>An updated Transversal SOP on IE will also be issued to departments and public entities to assist with the same.  </a:t>
            </a:r>
          </a:p>
          <a:p>
            <a:pPr marL="285716" indent="-285716" algn="just">
              <a:lnSpc>
                <a:spcPct val="170000"/>
              </a:lnSpc>
              <a:spcAft>
                <a:spcPts val="300"/>
              </a:spcAft>
              <a:buBlip>
                <a:blip r:embed="rId2"/>
              </a:buBlip>
            </a:pPr>
            <a:r>
              <a:rPr lang="en-ZA" sz="2000" b="0" dirty="0"/>
              <a:t>The Directorate: PG Accounting and Compliance will introduce quarterly compliance testing to review IE condoned by AO’s and AA’s. </a:t>
            </a:r>
          </a:p>
          <a:p>
            <a:pPr marL="285716" indent="-285716" algn="just">
              <a:lnSpc>
                <a:spcPct val="170000"/>
              </a:lnSpc>
              <a:spcAft>
                <a:spcPts val="300"/>
              </a:spcAft>
              <a:buBlip>
                <a:blip r:embed="rId2"/>
              </a:buBlip>
            </a:pPr>
            <a:r>
              <a:rPr lang="en-ZA" sz="2000" b="0" dirty="0"/>
              <a:t>PT partnered with the National School of Government(NSG) to update the NSG’s IE training material and roll-out of the training to all WCG departments and public entities during the 2023/24 financial year.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3137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6739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EC2DE6-276D-2457-6D8D-B880D7A7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dirty="0"/>
              <a:t>Definition of Irregular Expenditure</a:t>
            </a:r>
            <a:endParaRPr lang="en-ZA" b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0E223C-D27B-847C-ACC4-5BF120A186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4896073"/>
          </a:xfrm>
        </p:spPr>
        <p:txBody>
          <a:bodyPr>
            <a:normAutofit/>
          </a:bodyPr>
          <a:lstStyle/>
          <a:p>
            <a:pPr marR="0" lv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</a:pPr>
            <a:r>
              <a:rPr lang="en-ZA" sz="1400" b="0" dirty="0"/>
              <a:t>Irregular expenditure is defined as expenditure, other than unauthorised expenditure, that is incurred in contravention of or that is not in accordance with a requirement of any applicable legislation, including:</a:t>
            </a:r>
            <a:endParaRPr lang="en-US" sz="1400" b="0" dirty="0"/>
          </a:p>
          <a:p>
            <a:pPr marL="342900" marR="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ZA" sz="1400" b="0" dirty="0"/>
              <a:t>The PFMA*,</a:t>
            </a:r>
            <a:endParaRPr lang="en-US" sz="1400" b="0" dirty="0"/>
          </a:p>
          <a:p>
            <a:pPr marL="342900" marR="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ZA" sz="1400" b="0" dirty="0"/>
              <a:t>The State Tender Board Act, 1968 (act no. 86 of 1968) or any regulations in terms of that act</a:t>
            </a:r>
          </a:p>
          <a:p>
            <a:pPr marL="342900" indent="-342900" algn="just">
              <a:lnSpc>
                <a:spcPct val="115000"/>
              </a:lnSpc>
              <a:spcBef>
                <a:spcPts val="1000"/>
              </a:spcBef>
              <a:buFont typeface="+mj-lt"/>
              <a:buAutoNum type="alphaLcParenBoth"/>
            </a:pPr>
            <a:r>
              <a:rPr lang="en-ZA" sz="1400" b="0" dirty="0"/>
              <a:t>Any provincial legislation providing for procurement in that provincial government</a:t>
            </a:r>
            <a:r>
              <a:rPr lang="en-US" sz="1400" b="0" dirty="0"/>
              <a:t> </a:t>
            </a:r>
            <a:r>
              <a:rPr lang="en-ZA" sz="1400" b="0" dirty="0"/>
              <a:t>	</a:t>
            </a:r>
          </a:p>
          <a:p>
            <a:pPr algn="just">
              <a:lnSpc>
                <a:spcPct val="115000"/>
              </a:lnSpc>
              <a:spcBef>
                <a:spcPts val="1000"/>
              </a:spcBef>
            </a:pPr>
            <a:endParaRPr lang="en-ZA" sz="1400" b="0" dirty="0"/>
          </a:p>
          <a:p>
            <a:pPr marR="0" lv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endParaRPr lang="en-ZA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None/>
              <a:tabLst/>
              <a:defRPr/>
            </a:pPr>
            <a:endParaRPr lang="en-ZA" sz="1400" b="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1635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Regulations of Irregular Expenditure (IE) introduced by NT</a:t>
            </a:r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93701" y="1024335"/>
            <a:ext cx="11462940" cy="5531210"/>
          </a:xfrm>
        </p:spPr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D2E16B4-1211-A086-032B-EEF257CA7E34}"/>
              </a:ext>
            </a:extLst>
          </p:cNvPr>
          <p:cNvSpPr/>
          <p:nvPr/>
        </p:nvSpPr>
        <p:spPr>
          <a:xfrm>
            <a:off x="2611231" y="1103326"/>
            <a:ext cx="6049146" cy="83433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>
                <a:solidFill>
                  <a:schemeClr val="tx1"/>
                </a:solidFill>
              </a:rPr>
              <a:t>NTI2 of 2019 and IE Framework issued on </a:t>
            </a:r>
            <a:r>
              <a:rPr lang="en-ZA" sz="1600" b="1" dirty="0">
                <a:solidFill>
                  <a:schemeClr val="tx1"/>
                </a:solidFill>
              </a:rPr>
              <a:t>16 May 2019 </a:t>
            </a:r>
            <a:r>
              <a:rPr lang="en-ZA" sz="1600" dirty="0">
                <a:solidFill>
                  <a:schemeClr val="tx1"/>
                </a:solidFill>
              </a:rPr>
              <a:t>to further regulate IE for institutions that are subject to the PFMA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502EED37-45B4-EE86-85B1-E4B0C3731AB8}"/>
              </a:ext>
            </a:extLst>
          </p:cNvPr>
          <p:cNvSpPr/>
          <p:nvPr/>
        </p:nvSpPr>
        <p:spPr>
          <a:xfrm>
            <a:off x="792508" y="2071184"/>
            <a:ext cx="4232434" cy="7247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</a:rPr>
              <a:t>Legal opinion on the </a:t>
            </a:r>
            <a:r>
              <a:rPr lang="en-ZA" sz="1400" i="1" dirty="0">
                <a:solidFill>
                  <a:schemeClr val="tx1"/>
                </a:solidFill>
              </a:rPr>
              <a:t>Legislative mandate of the MEC: Finance to condone IE, </a:t>
            </a:r>
            <a:r>
              <a:rPr lang="en-ZA" sz="1400" b="1" i="1" dirty="0">
                <a:solidFill>
                  <a:schemeClr val="tx1"/>
                </a:solidFill>
              </a:rPr>
              <a:t>0</a:t>
            </a:r>
            <a:r>
              <a:rPr lang="en-ZA" sz="1400" b="1" dirty="0">
                <a:solidFill>
                  <a:schemeClr val="tx1"/>
                </a:solidFill>
              </a:rPr>
              <a:t>2 July 2019</a:t>
            </a:r>
            <a:r>
              <a:rPr lang="en-ZA" sz="1400" i="1" dirty="0">
                <a:solidFill>
                  <a:schemeClr val="tx1"/>
                </a:solidFill>
              </a:rPr>
              <a:t> </a:t>
            </a:r>
            <a:endParaRPr lang="en-ZA" sz="14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EA3553E4-381A-6B06-5EDD-95E5932FC13E}"/>
              </a:ext>
            </a:extLst>
          </p:cNvPr>
          <p:cNvSpPr/>
          <p:nvPr/>
        </p:nvSpPr>
        <p:spPr>
          <a:xfrm>
            <a:off x="792507" y="3041583"/>
            <a:ext cx="4232433" cy="66183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PT workshop held with departments on IE Framework, </a:t>
            </a:r>
            <a:r>
              <a:rPr lang="en-ZA" sz="1400" b="1" dirty="0"/>
              <a:t>13 August 2019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37A4BCC3-6C1C-B046-5EEF-3DFD6525F9CB}"/>
              </a:ext>
            </a:extLst>
          </p:cNvPr>
          <p:cNvSpPr/>
          <p:nvPr/>
        </p:nvSpPr>
        <p:spPr>
          <a:xfrm>
            <a:off x="792507" y="3863250"/>
            <a:ext cx="4232433" cy="7247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</a:rPr>
              <a:t>Revised Legal opinion on Mandate of MEC to condone IE, </a:t>
            </a:r>
            <a:r>
              <a:rPr lang="en-ZA" sz="1400" b="1" dirty="0">
                <a:solidFill>
                  <a:schemeClr val="tx1"/>
                </a:solidFill>
              </a:rPr>
              <a:t>23 December 2019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73836581-8F9E-8059-94AC-B955A9B7DBE0}"/>
              </a:ext>
            </a:extLst>
          </p:cNvPr>
          <p:cNvSpPr/>
          <p:nvPr/>
        </p:nvSpPr>
        <p:spPr>
          <a:xfrm>
            <a:off x="792507" y="4890095"/>
            <a:ext cx="4232433" cy="5729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</a:rPr>
              <a:t>Delegation of Authority, </a:t>
            </a:r>
            <a:r>
              <a:rPr lang="en-ZA" sz="1400" b="1" dirty="0">
                <a:solidFill>
                  <a:schemeClr val="tx1"/>
                </a:solidFill>
              </a:rPr>
              <a:t>04 August 2020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041A3397-BABF-AA4E-CAB7-BD2453829FA8}"/>
              </a:ext>
            </a:extLst>
          </p:cNvPr>
          <p:cNvSpPr/>
          <p:nvPr/>
        </p:nvSpPr>
        <p:spPr>
          <a:xfrm>
            <a:off x="792507" y="5612612"/>
            <a:ext cx="4232432" cy="66183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PT Circular 27 of 2020 issued to AO’s/ AA’s, </a:t>
            </a:r>
          </a:p>
          <a:p>
            <a:pPr algn="ctr"/>
            <a:r>
              <a:rPr lang="en-ZA" sz="1400" b="1" dirty="0"/>
              <a:t>13 August 2020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EE2DC7A8-CC0E-60A4-A274-44188325B0B7}"/>
              </a:ext>
            </a:extLst>
          </p:cNvPr>
          <p:cNvSpPr/>
          <p:nvPr/>
        </p:nvSpPr>
        <p:spPr>
          <a:xfrm>
            <a:off x="6125171" y="2550627"/>
            <a:ext cx="4232433" cy="167502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>
                <a:solidFill>
                  <a:schemeClr val="tx1"/>
                </a:solidFill>
              </a:rPr>
              <a:t>PT processes </a:t>
            </a:r>
          </a:p>
          <a:p>
            <a:pPr algn="ctr"/>
            <a:endParaRPr lang="en-ZA" sz="9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ZA" sz="1400" dirty="0" err="1">
                <a:solidFill>
                  <a:schemeClr val="tx1"/>
                </a:solidFill>
              </a:rPr>
              <a:t>ToR</a:t>
            </a:r>
            <a:r>
              <a:rPr lang="en-ZA" sz="1400" dirty="0">
                <a:solidFill>
                  <a:schemeClr val="tx1"/>
                </a:solidFill>
              </a:rPr>
              <a:t> for Condonation Working Committee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ZA" sz="1400" dirty="0">
                <a:solidFill>
                  <a:schemeClr val="tx1"/>
                </a:solidFill>
              </a:rPr>
              <a:t>Transversal SOP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ZA" sz="1400" dirty="0">
                <a:solidFill>
                  <a:schemeClr val="tx1"/>
                </a:solidFill>
              </a:rPr>
              <a:t>Process Map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ZA" sz="1400" dirty="0">
                <a:solidFill>
                  <a:schemeClr val="tx1"/>
                </a:solidFill>
              </a:rPr>
              <a:t>Disclosure note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ZA" sz="1400" dirty="0">
                <a:solidFill>
                  <a:schemeClr val="tx1"/>
                </a:solidFill>
              </a:rPr>
              <a:t>Condonation request register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9FD690-C582-238E-CF84-D5F45F4CC92E}"/>
              </a:ext>
            </a:extLst>
          </p:cNvPr>
          <p:cNvSpPr/>
          <p:nvPr/>
        </p:nvSpPr>
        <p:spPr>
          <a:xfrm>
            <a:off x="6914920" y="4686233"/>
            <a:ext cx="4716077" cy="1147432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</a:rPr>
              <a:t>NTI 4 of 2022/23 and PFMA Compliance &amp; Reporting Framework issued on </a:t>
            </a:r>
            <a:r>
              <a:rPr lang="en-ZA" sz="1400" b="1" dirty="0">
                <a:solidFill>
                  <a:schemeClr val="tx1"/>
                </a:solidFill>
              </a:rPr>
              <a:t>23 December 2022 </a:t>
            </a:r>
            <a:r>
              <a:rPr lang="en-ZA" sz="1400" dirty="0">
                <a:solidFill>
                  <a:schemeClr val="tx1"/>
                </a:solidFill>
              </a:rPr>
              <a:t>to further regulate IE</a:t>
            </a:r>
          </a:p>
        </p:txBody>
      </p:sp>
    </p:spTree>
    <p:extLst>
      <p:ext uri="{BB962C8B-B14F-4D97-AF65-F5344CB8AC3E}">
        <p14:creationId xmlns:p14="http://schemas.microsoft.com/office/powerpoint/2010/main" xmlns="" val="54469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EC2DE6-276D-2457-6D8D-B880D7A7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dirty="0"/>
              <a:t>Duties and responsibility of AO’s and AA’s</a:t>
            </a:r>
            <a:endParaRPr lang="en-ZA" b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0E223C-D27B-847C-ACC4-5BF120A186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4896073"/>
          </a:xfrm>
        </p:spPr>
        <p:txBody>
          <a:bodyPr>
            <a:normAutofit fontScale="47500" lnSpcReduction="20000"/>
          </a:bodyPr>
          <a:lstStyle/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2900" b="0" dirty="0"/>
              <a:t>Section 38 and 51 of the PFMA defines the general responsibilities of an AO and AA – includes the requirement to take effective and appropriate steps to prevent IE. </a:t>
            </a:r>
          </a:p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None/>
              <a:tabLst/>
              <a:defRPr/>
            </a:pPr>
            <a:endParaRPr lang="en-ZA" sz="3800" b="0" dirty="0"/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2900" b="0" dirty="0"/>
              <a:t>If the AO’ and AA’s is made aware of alleged IE, NTI2 of 2019 and IE Framework prescribe that the AO/AA do the following:  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900" b="0" dirty="0"/>
              <a:t>Perform an </a:t>
            </a:r>
            <a:r>
              <a:rPr lang="en-US" sz="2900" b="1" dirty="0"/>
              <a:t>assessment/determination test </a:t>
            </a:r>
            <a:r>
              <a:rPr lang="en-US" sz="2900" b="0" dirty="0"/>
              <a:t>to determine the facts and collect information on what caused the transgression, who is responsible, and whether a financial loss was (or will be) suffered;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900" b="0" dirty="0"/>
              <a:t>If fraud, corruption or other criminal conduct is suspected, i</a:t>
            </a:r>
            <a:r>
              <a:rPr lang="en-US" sz="2900" dirty="0"/>
              <a:t>nstitute a formal </a:t>
            </a:r>
            <a:r>
              <a:rPr lang="en-US" sz="2900" b="1" dirty="0"/>
              <a:t>investigation</a:t>
            </a:r>
            <a:r>
              <a:rPr lang="en-US" sz="2900" dirty="0"/>
              <a:t> by referring the matter to the Provincial Forensic Services;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900" dirty="0"/>
              <a:t>If fraud, corruption or other criminal conduct is confirmed, </a:t>
            </a:r>
            <a:r>
              <a:rPr lang="en-US" sz="2900" b="0" dirty="0"/>
              <a:t>take further action (e.g., </a:t>
            </a:r>
            <a:r>
              <a:rPr lang="en-US" sz="2900" b="1" dirty="0"/>
              <a:t>report</a:t>
            </a:r>
            <a:r>
              <a:rPr lang="en-US" sz="2900" b="0" dirty="0"/>
              <a:t> the matter to </a:t>
            </a:r>
            <a:r>
              <a:rPr lang="en-US" sz="2900" b="1" dirty="0"/>
              <a:t>SAPS</a:t>
            </a:r>
            <a:r>
              <a:rPr lang="en-US" sz="2900" dirty="0"/>
              <a:t>);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900" b="1" dirty="0"/>
              <a:t>Recover any financial losses </a:t>
            </a:r>
            <a:r>
              <a:rPr lang="en-US" sz="2900" b="0" dirty="0"/>
              <a:t>from an external party or responsible official/s, where applicable;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900" b="0" dirty="0"/>
              <a:t>Take </a:t>
            </a:r>
            <a:r>
              <a:rPr lang="en-US" sz="2900" b="1" dirty="0"/>
              <a:t>disciplinary steps </a:t>
            </a:r>
            <a:r>
              <a:rPr lang="en-US" sz="2900" b="0" dirty="0"/>
              <a:t>against the responsible official/s (which can include a financial misconduct investigation);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900" dirty="0"/>
              <a:t>Address the </a:t>
            </a:r>
            <a:r>
              <a:rPr lang="en-US" sz="2900" b="1" dirty="0"/>
              <a:t>control environment </a:t>
            </a:r>
            <a:r>
              <a:rPr lang="en-US" sz="2900" dirty="0"/>
              <a:t>in order to prevent reoccurrence.</a:t>
            </a:r>
            <a:endParaRPr lang="en-US" sz="2900" b="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6861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0082D8-09F0-5497-AB4D-F38B1D34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dirty="0"/>
              <a:t>Processes implemented in WCG to deal with IE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53338E-3CF1-CA77-904F-9203301131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9634" y="959307"/>
            <a:ext cx="11462940" cy="5543549"/>
          </a:xfrm>
        </p:spPr>
        <p:txBody>
          <a:bodyPr>
            <a:normAutofit fontScale="25000" lnSpcReduction="20000"/>
          </a:bodyPr>
          <a:lstStyle/>
          <a:p>
            <a:pPr marL="365125" marR="0" lvl="1" indent="-3651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endParaRPr lang="en-ZA" sz="1300" b="1" dirty="0"/>
          </a:p>
          <a:p>
            <a:pPr marL="365125" marR="0" lvl="1" indent="-3651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endParaRPr lang="en-ZA" sz="1500" dirty="0"/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5200" dirty="0"/>
              <a:t>Departments and public entities conduct pre-checking of orders to proactively detect and prevent IE in process, where practical;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5200" b="0" dirty="0"/>
              <a:t>All departments conduct post audit testing on payment batches to detect IE in process and to address governance requirements in line with the IE Framework;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5200" b="0" dirty="0"/>
              <a:t>Transversal SOP on IE issued by PT to assist and guide departments and public entities in managing IE;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5200" b="0" dirty="0"/>
              <a:t>The Directorate: PG Supply Chain Management within PT introduced the </a:t>
            </a:r>
            <a:r>
              <a:rPr lang="en-US" sz="5200" b="0" dirty="0"/>
              <a:t>SCM policy commentary process and associated engagements/</a:t>
            </a:r>
            <a:r>
              <a:rPr lang="en-US" sz="5200" dirty="0"/>
              <a:t>communications</a:t>
            </a:r>
            <a:r>
              <a:rPr lang="en-US" sz="5200" b="0" dirty="0"/>
              <a:t> whereby departments and public entities can proactively prevent IE.;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5200" b="0" dirty="0"/>
              <a:t>Directorate: PG Accounting and Compliance within PT assist departments and public entities with the assessment of IE and  provide guidance and advice on the interpretation of legislation;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5200" b="0" dirty="0"/>
              <a:t>From time to time, the Directorate: PG Accounting and Compliance rolled-out training initiatives to departments and public entities on the assessment and determination of IE;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5200" b="0" dirty="0"/>
              <a:t>The Provincial Internal Control Forum was also reintroduced to create a platform where departments can share information and best practices;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5200" b="0" dirty="0"/>
              <a:t>During 2022, the Provincial Internal Audit unit within the Department of the Premier conducted a transversal audit on the implementation of the IE Framework to assist WCG departments in bringing a systematic, disciplined approach to evaluate and improve the effectiveness of governance, risk management and control processes in the implementation of the IE Framework.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0216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131111-7954-E25C-2333-6D22A25E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Institutionalisation of Condonation of IE by PT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C02A31-E5C0-75FF-4E7D-441EAA61FC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069145"/>
            <a:ext cx="11462940" cy="5134707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spcAft>
                <a:spcPts val="300"/>
              </a:spcAft>
            </a:pPr>
            <a:r>
              <a:rPr lang="en-ZA" sz="3300" dirty="0"/>
              <a:t>Delegation of Authority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2300" b="0" dirty="0"/>
              <a:t>DDG: Governance and Asset Management condone IE up to R10 million and PT: Head Official condone IE above R10 million.</a:t>
            </a:r>
          </a:p>
          <a:p>
            <a:pPr algn="just">
              <a:lnSpc>
                <a:spcPct val="170000"/>
              </a:lnSpc>
              <a:spcAft>
                <a:spcPts val="300"/>
              </a:spcAft>
            </a:pPr>
            <a:endParaRPr lang="en-ZA" sz="1100" dirty="0"/>
          </a:p>
          <a:p>
            <a:pPr algn="just">
              <a:lnSpc>
                <a:spcPct val="170000"/>
              </a:lnSpc>
              <a:spcAft>
                <a:spcPts val="300"/>
              </a:spcAft>
            </a:pPr>
            <a:r>
              <a:rPr lang="en-ZA" sz="3300" dirty="0"/>
              <a:t>Treasury Circular 27 of 2020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2400" b="0" dirty="0"/>
              <a:t>PT advised AO’s/AA’s on the interpretation and implementation of the IE Framework and process flow to submit requests for condonation of IE to the PAG’s office at  </a:t>
            </a:r>
            <a:r>
              <a:rPr lang="en-ZA" sz="2400" b="0" dirty="0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PT.helpme@westerncape.gov.za</a:t>
            </a:r>
            <a:r>
              <a:rPr lang="en-ZA" sz="2400" b="0" dirty="0"/>
              <a:t>;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2400" b="0" dirty="0"/>
              <a:t>Requirements by AO/AA when requesting condonation of IE by PT (IE Framework criteria)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b="0" dirty="0"/>
              <a:t>AO/AA confirms that a determination test was conducted;  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b="0" dirty="0"/>
              <a:t>findings and recommendations of the Unit/Function that conducted the determination test; 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b="0" dirty="0"/>
              <a:t>AO/AA confirms that an investigation was conducted in cases of identified fraudulent, corrupt or other criminal conduct; 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AO/AA confirms that a criminal charge has been laid in the case of alleged fraudulent, corrupt or other criminal conduct; 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findings and recommendations of a functionary that conducted the investigation; </a:t>
            </a:r>
          </a:p>
          <a:p>
            <a:pPr marL="645707" lvl="2" indent="-285750" algn="just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confirm that losses were not incurred and that value for money was achieved;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0773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1836A3-6786-0E44-CDD3-B47F7B67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dirty="0"/>
              <a:t>Institutionalisation of Condonation of IE by PT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4A0F44-D04F-45A7-D8E1-FE5B6432D2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987377"/>
            <a:ext cx="11462940" cy="53823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en-ZA" sz="1800" dirty="0"/>
              <a:t>Treasury Circular 27 of 2020 (cont.)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1400" dirty="0"/>
              <a:t>confirm disciplinary action was taken against the responsible employee(s); and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1400" dirty="0"/>
              <a:t>confirm remedial actions taken or being taken by the AO/AA to prevent the </a:t>
            </a:r>
            <a:r>
              <a:rPr lang="en-US" sz="1400" b="0" dirty="0"/>
              <a:t>recurrence of IE in similar circumstances.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en-ZA" sz="1100" dirty="0"/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en-ZA" sz="1800" dirty="0"/>
              <a:t>Terms of Reference of Condonation Working Committee (CWC)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1400" b="0" dirty="0"/>
              <a:t>PT established a CWC to assist the PT: Head Official in discharging his responsibility i.t.o NTI2 of 2019;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1400" dirty="0"/>
              <a:t>Purpose of the CWC </a:t>
            </a:r>
            <a:r>
              <a:rPr lang="en-US" sz="1400" b="0" dirty="0"/>
              <a:t>is to </a:t>
            </a:r>
            <a:r>
              <a:rPr lang="en-ZA" sz="1400" b="0" dirty="0"/>
              <a:t>consider all  requests from AO’s/AA’s and provide clarity and guidance to the delegated PT officials, entrusted with the responsibility to condone/ not condone IE requests as well as to provide reasons and recommendations to AO/AA, when IE is not condoned;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1400" b="0" dirty="0"/>
              <a:t>The CWC is chaired by the </a:t>
            </a:r>
            <a:r>
              <a:rPr lang="en-US" sz="1400" b="0" dirty="0"/>
              <a:t>Provincial Accountant General (PAG) and its members consist of 5 SMS from across the PT functional areas</a:t>
            </a:r>
            <a:r>
              <a:rPr lang="en-ZA" sz="1400" b="0" dirty="0"/>
              <a:t>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ZA" sz="1400" b="0" dirty="0"/>
              <a:t>The PG Accounting &amp; Compliance unit  within the PAG’s office is responsible for the secretariat function. 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en-ZA" sz="1000" dirty="0"/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en-ZA" sz="1800" dirty="0"/>
              <a:t>Review of request to condone IE</a:t>
            </a:r>
            <a:endParaRPr lang="en-ZA" sz="1800" b="0" dirty="0"/>
          </a:p>
          <a:p>
            <a:pPr marL="365125" marR="0" lvl="1" indent="-365125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1400" b="0" dirty="0"/>
              <a:t>PT: PG Accounting &amp; Compliance unit (secretariat) update its online </a:t>
            </a:r>
            <a:r>
              <a:rPr lang="en-US" sz="1400" dirty="0"/>
              <a:t>condonation register</a:t>
            </a:r>
            <a:r>
              <a:rPr lang="en-US" sz="1400" b="0" dirty="0"/>
              <a:t>, upon receipt of requests from AO’s/AA’s.</a:t>
            </a:r>
          </a:p>
        </p:txBody>
      </p:sp>
    </p:spTree>
    <p:extLst>
      <p:ext uri="{BB962C8B-B14F-4D97-AF65-F5344CB8AC3E}">
        <p14:creationId xmlns:p14="http://schemas.microsoft.com/office/powerpoint/2010/main" xmlns="" val="290109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3DAD2E-D9D9-2BF3-45E6-EEF19DCF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Process implemented to manage condonation of IE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E350850-ED02-4279-A9E2-07E6D8C936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099038"/>
            <a:ext cx="11462940" cy="521969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ZA" sz="4300" dirty="0"/>
              <a:t>Review of request to condone IE (cont.)</a:t>
            </a:r>
            <a:endParaRPr lang="en-ZA" sz="4300" b="0" dirty="0"/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700" dirty="0"/>
              <a:t>Preliminary compliance checks </a:t>
            </a:r>
            <a:r>
              <a:rPr lang="en-US" sz="3700" b="0" dirty="0"/>
              <a:t>conducted against the NT prescribed criteria, by </a:t>
            </a:r>
            <a:r>
              <a:rPr lang="en-US" sz="3700" dirty="0"/>
              <a:t>U</a:t>
            </a:r>
            <a:r>
              <a:rPr lang="en-US" sz="3700" b="0" dirty="0"/>
              <a:t>nit;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700" b="0" dirty="0"/>
              <a:t>Details of </a:t>
            </a:r>
            <a:r>
              <a:rPr lang="en-US" sz="3700" dirty="0"/>
              <a:t>compliant requests</a:t>
            </a:r>
            <a:r>
              <a:rPr lang="en-US" sz="3700" b="0" dirty="0"/>
              <a:t> taken up in a presentation, per IE case, per department/public entity and Secretariat share required supporting documentation of IE cases up for discussion at CWC meetings; 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700" dirty="0"/>
              <a:t>Non-compliant requests </a:t>
            </a:r>
            <a:r>
              <a:rPr lang="en-US" sz="3700" b="0" dirty="0"/>
              <a:t>followed-up to address shortcomings and/or further info from AO’s/AA’s. Secretariat issues a IC compliance report if necessary to highlighted concerns and recommend corrective actions, when deemed necessary.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endParaRPr lang="en-ZA" sz="3700" dirty="0"/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ZA" sz="4300" dirty="0"/>
              <a:t>CWC meetings</a:t>
            </a:r>
            <a:endParaRPr lang="en-ZA" sz="4300" b="0" dirty="0"/>
          </a:p>
          <a:p>
            <a:pPr marL="365125" marR="0" lvl="1" indent="-365125" algn="just" defTabSz="914400" rtl="0" eaLnBrk="1" fontAlgn="auto" latinLnBrk="0" hangingPunct="1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700" b="0" dirty="0"/>
              <a:t>Meetings held when meetings quorate (50 per cent + 1 member);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700" b="0" dirty="0"/>
              <a:t>Members are not allowed to vote on a matter where a </a:t>
            </a:r>
            <a:r>
              <a:rPr lang="en-US" sz="3700" dirty="0"/>
              <a:t>conflict of interest is identified</a:t>
            </a:r>
            <a:r>
              <a:rPr lang="en-US" sz="3700" b="0" dirty="0"/>
              <a:t>;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700" b="0" dirty="0"/>
              <a:t>Secretariat tables individual cases, followed by deliberation by members prior to voting which takes place on the individual cases;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700" b="0" dirty="0"/>
              <a:t>When CWC members identify shortcomings or require additional info, the secretariat follow-up outstanding info with the department or public entity;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700" b="0" dirty="0"/>
              <a:t>CWC also </a:t>
            </a:r>
            <a:r>
              <a:rPr lang="en-US" sz="3700" dirty="0"/>
              <a:t>invite AO’s, AA’s or CFOs to attend CWC meetings </a:t>
            </a:r>
            <a:r>
              <a:rPr lang="en-US" sz="3700" b="0" dirty="0"/>
              <a:t>to provide clarity when required and engage department or public entity based on the information on hand;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700" b="0" dirty="0"/>
              <a:t>Meetings are minuted, and </a:t>
            </a:r>
            <a:r>
              <a:rPr lang="en-US" sz="3700" dirty="0"/>
              <a:t>decisions to condone/not </a:t>
            </a:r>
            <a:r>
              <a:rPr lang="en-US" sz="3300" dirty="0"/>
              <a:t>condone </a:t>
            </a:r>
            <a:r>
              <a:rPr lang="en-US" sz="3300" b="0" dirty="0"/>
              <a:t>together with reasons for decision taken up in PT response letter for review by PAG (chairperson).   </a:t>
            </a:r>
          </a:p>
        </p:txBody>
      </p:sp>
    </p:spTree>
    <p:extLst>
      <p:ext uri="{BB962C8B-B14F-4D97-AF65-F5344CB8AC3E}">
        <p14:creationId xmlns:p14="http://schemas.microsoft.com/office/powerpoint/2010/main" xmlns="" val="140929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BEF95F-AE1B-1121-1B49-2C512AB1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Process implemented to manage condonation of IE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2D95FA9-9F3E-A581-2AA0-F317771F4D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083212"/>
            <a:ext cx="11462940" cy="508898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en-ZA" dirty="0"/>
              <a:t>Approval of requests to condone IE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1300" b="0" dirty="0"/>
              <a:t>PT delegated official consider CWC response and recommendation for approval upon request from PAG</a:t>
            </a:r>
            <a:r>
              <a:rPr lang="en-US" sz="1300" dirty="0"/>
              <a:t>; </a:t>
            </a:r>
            <a:r>
              <a:rPr lang="en-US" sz="1300" b="0" dirty="0"/>
              <a:t>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1300" b="0" dirty="0"/>
              <a:t>Delegated official may request additional information prior to approval of PT response letter.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en-ZA" dirty="0"/>
              <a:t>Removal 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1300" b="0" dirty="0"/>
              <a:t>AO’s/AA’s may remove IE </a:t>
            </a:r>
            <a:r>
              <a:rPr lang="en-US" sz="1300" b="0" u="sng" dirty="0"/>
              <a:t>not</a:t>
            </a:r>
            <a:r>
              <a:rPr lang="en-US" sz="1300" b="0" dirty="0"/>
              <a:t> condoned by PT, if satisfied that the recommendations confirms: </a:t>
            </a:r>
          </a:p>
          <a:p>
            <a:pPr marL="717550" lvl="2" indent="-352425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300" dirty="0"/>
              <a:t>the matter is free of fraudulent, corrupt or other criminal conduct; </a:t>
            </a:r>
          </a:p>
          <a:p>
            <a:pPr marL="717550" lvl="2" indent="-352425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300" dirty="0"/>
              <a:t>disciplinary action was taken/in the process of being against the responsible employee(s); </a:t>
            </a:r>
          </a:p>
          <a:p>
            <a:pPr marL="717550" lvl="2" indent="-352425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300" dirty="0"/>
              <a:t>the department did not suffer any losses; </a:t>
            </a:r>
          </a:p>
          <a:p>
            <a:pPr marL="717550" lvl="2" indent="-352425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300" dirty="0"/>
              <a:t>the non-compliance that led to the IE has been addressed to ensure that such expenditure does not recur under similar circumstances.</a:t>
            </a:r>
            <a:endParaRPr lang="en-GB" sz="1300" dirty="0"/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en-GB" b="1" dirty="0"/>
              <a:t>New NT requirements introduced to manage IE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GB" sz="1300" b="0" dirty="0"/>
              <a:t>PFMA Compliance and Reporting Framework is effective, 3 January 2023;</a:t>
            </a:r>
          </a:p>
          <a:p>
            <a:pPr marL="365125" marR="0" lvl="1" indent="-365125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GB" sz="1300" b="0" dirty="0"/>
              <a:t>AO’s and AA’s assigned the power to condone IE, </a:t>
            </a:r>
            <a:r>
              <a:rPr lang="en-ZA" sz="1300" b="0" dirty="0"/>
              <a:t>when IE results from an employee exercising a power or performed a duty that falls outside their delegation of authority.</a:t>
            </a:r>
            <a:endParaRPr lang="en-US" sz="1300" b="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25937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heme/theme1.xml><?xml version="1.0" encoding="utf-8"?>
<a:theme xmlns:a="http://schemas.openxmlformats.org/drawingml/2006/main" name="WCG-PPT Master-121022-amc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21173</TotalTime>
  <Words>1671</Words>
  <Application>Microsoft Office PowerPoint</Application>
  <PresentationFormat>Custom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WCG-PPT Master-121022-amc</vt:lpstr>
      <vt:lpstr>Slide 1</vt:lpstr>
      <vt:lpstr>Definition of Irregular Expenditure</vt:lpstr>
      <vt:lpstr>Regulations of Irregular Expenditure (IE) introduced by NT</vt:lpstr>
      <vt:lpstr>Duties and responsibility of AO’s and AA’s</vt:lpstr>
      <vt:lpstr>Processes implemented in WCG to deal with IE</vt:lpstr>
      <vt:lpstr>Institutionalisation of Condonation of IE by PT</vt:lpstr>
      <vt:lpstr>Institutionalisation of Condonation of IE by PT</vt:lpstr>
      <vt:lpstr>Process implemented to manage condonation of IE</vt:lpstr>
      <vt:lpstr>Process implemented to manage condonation of IE</vt:lpstr>
      <vt:lpstr>Summary of cases received for condonation</vt:lpstr>
      <vt:lpstr>Way Forward</vt:lpstr>
      <vt:lpstr>Slide 12</vt:lpstr>
    </vt:vector>
  </TitlesOfParts>
  <Company>PGWC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Hector Eliott</dc:creator>
  <cp:lastModifiedBy>USER</cp:lastModifiedBy>
  <cp:revision>1500</cp:revision>
  <cp:lastPrinted>2019-01-28T07:09:01Z</cp:lastPrinted>
  <dcterms:created xsi:type="dcterms:W3CDTF">2017-01-19T08:56:34Z</dcterms:created>
  <dcterms:modified xsi:type="dcterms:W3CDTF">2023-04-06T10:15:09Z</dcterms:modified>
</cp:coreProperties>
</file>