
<file path=[Content_Types].xml><?xml version="1.0" encoding="utf-8"?>
<Types xmlns="http://schemas.openxmlformats.org/package/2006/content-types">
  <Override PartName="/ppt/tags/tag8.xml" ContentType="application/vnd.openxmlformats-officedocument.presentationml.tags+xml"/>
  <Override PartName="/ppt/tags/tag140.xml" ContentType="application/vnd.openxmlformats-officedocument.presentationml.tags+xml"/>
  <Override PartName="/ppt/theme/theme5.xml" ContentType="application/vnd.openxmlformats-officedocument.theme+xml"/>
  <Override PartName="/ppt/tags/tag238.xml" ContentType="application/vnd.openxmlformats-officedocument.presentationml.tags+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2.xml" ContentType="application/vnd.openxmlformats-officedocument.presentationml.slideLayout+xml"/>
  <Override PartName="/ppt/tags/tag216.xml" ContentType="application/vnd.openxmlformats-officedocument.presentationml.tags+xml"/>
  <Override PartName="/ppt/slideLayouts/slideLayout124.xml" ContentType="application/vnd.openxmlformats-officedocument.presentationml.slideLayout+xml"/>
  <Override PartName="/ppt/tags/tag263.xml" ContentType="application/vnd.openxmlformats-officedocument.presentationml.tags+xml"/>
  <Default Extension="xml" ContentType="application/xml"/>
  <Override PartName="/ppt/slideLayouts/slideLayout24.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slideLayouts/slideLayout71.xml" ContentType="application/vnd.openxmlformats-officedocument.presentationml.slideLayout+xml"/>
  <Override PartName="/ppt/tags/tag241.xml" ContentType="application/vnd.openxmlformats-officedocument.presentationml.tags+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slideLayouts/slideLayout102.xml" ContentType="application/vnd.openxmlformats-officedocument.presentationml.slideLayout+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Default Extension="xlsx" ContentType="application/vnd.openxmlformats-officedocument.spreadsheetml.sheet"/>
  <Override PartName="/ppt/charts/chart3.xml" ContentType="application/vnd.openxmlformats-officedocument.drawingml.chart+xml"/>
  <Override PartName="/ppt/slideLayouts/slideLayout87.xml" ContentType="application/vnd.openxmlformats-officedocument.presentationml.slideLayout+xml"/>
  <Override PartName="/ppt/tags/tag134.xml" ContentType="application/vnd.openxmlformats-officedocument.presentationml.tags+xml"/>
  <Override PartName="/ppt/tags/tag181.xml" ContentType="application/vnd.openxmlformats-officedocument.presentationml.tags+xml"/>
  <Default Extension="png" ContentType="image/png"/>
  <Override PartName="/ppt/tags/tag112.xml" ContentType="application/vnd.openxmlformats-officedocument.presentationml.tags+xml"/>
  <Override PartName="/ppt/slideLayouts/slideLayout118.xml" ContentType="application/vnd.openxmlformats-officedocument.presentationml.slideLayout+xml"/>
  <Override PartName="/ppt/tags/tag257.xml" ContentType="application/vnd.openxmlformats-officedocument.presentationml.tags+xml"/>
  <Override PartName="/ppt/slideLayouts/slideLayout18.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slideLayouts/slideLayout65.xml" ContentType="application/vnd.openxmlformats-officedocument.presentationml.slideLayout+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tags/tag235.xml" ContentType="application/vnd.openxmlformats-officedocument.presentationml.tags+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slideLayouts/slideLayout21.xml" ContentType="application/vnd.openxmlformats-officedocument.presentationml.slideLayout+xml"/>
  <Override PartName="/ppt/tags/tag35.xml" ContentType="application/vnd.openxmlformats-officedocument.presentationml.tags+xml"/>
  <Override PartName="/ppt/tags/tag82.xml" ContentType="application/vnd.openxmlformats-officedocument.presentationml.tags+xml"/>
  <Override PartName="/ppt/slideLayouts/slideLayout121.xml" ContentType="application/vnd.openxmlformats-officedocument.presentationml.slideLayout+xml"/>
  <Override PartName="/ppt/tags/tag197.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theme/theme7.xml" ContentType="application/vnd.openxmlformats-officedocument.theme+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tags/tag131.xml" ContentType="application/vnd.openxmlformats-officedocument.presentationml.tags+xml"/>
  <Override PartName="/ppt/slideLayouts/slideLayout137.xml" ContentType="application/vnd.openxmlformats-officedocument.presentationml.slideLayout+xml"/>
  <Override PartName="/ppt/tags/tag229.xml" ContentType="application/vnd.openxmlformats-officedocument.presentationml.tags+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slideLayouts/slideLayout84.xml" ContentType="application/vnd.openxmlformats-officedocument.presentationml.slideLayout+xml"/>
  <Override PartName="/ppt/tags/tag207.xml" ContentType="application/vnd.openxmlformats-officedocument.presentationml.tags+xml"/>
  <Override PartName="/ppt/tags/tag218.xml" ContentType="application/vnd.openxmlformats-officedocument.presentationml.tags+xml"/>
  <Override PartName="/ppt/slideLayouts/slideLayout126.xml" ContentType="application/vnd.openxmlformats-officedocument.presentationml.slideLayout+xml"/>
  <Override PartName="/ppt/tags/tag254.xml" ContentType="application/vnd.openxmlformats-officedocument.presentationml.tags+xml"/>
  <Override PartName="/ppt/tags/tag265.xml" ContentType="application/vnd.openxmlformats-officedocument.presentationml.tags+xml"/>
  <Override PartName="/ppt/slides/slide2.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tags/tag87.xml" ContentType="application/vnd.openxmlformats-officedocument.presentationml.tags+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tags/tag243.xml" ContentType="application/vnd.openxmlformats-officedocument.presentationml.tags+xml"/>
  <Override PartName="/ppt/theme/themeOverride3.xml" ContentType="application/vnd.openxmlformats-officedocument.themeOverride+xml"/>
  <Override PartName="/ppt/tags/tag29.xml" ContentType="application/vnd.openxmlformats-officedocument.presentationml.tags+xml"/>
  <Override PartName="/ppt/tags/tag76.xml" ContentType="application/vnd.openxmlformats-officedocument.presentationml.tags+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tags/tag232.xml" ContentType="application/vnd.openxmlformats-officedocument.presentationml.tags+xml"/>
  <Override PartName="/ppt/tags/tag18.xml" ContentType="application/vnd.openxmlformats-officedocument.presentationml.tags+xml"/>
  <Override PartName="/ppt/slideLayouts/slideLayout40.xml" ContentType="application/vnd.openxmlformats-officedocument.presentationml.slideLayout+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slideLayouts/slideLayout89.xml" ContentType="application/vnd.openxmlformats-officedocument.presentationml.slideLayout+xml"/>
  <Override PartName="/ppt/tags/tag136.xml" ContentType="application/vnd.openxmlformats-officedocument.presentationml.tags+xml"/>
  <Override PartName="/ppt/tags/tag183.xml" ContentType="application/vnd.openxmlformats-officedocument.presentationml.tags+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slideLayouts/slideLayout78.xml" ContentType="application/vnd.openxmlformats-officedocument.presentationml.slideLayout+xml"/>
  <Override PartName="/ppt/tags/tag161.xml" ContentType="application/vnd.openxmlformats-officedocument.presentationml.tags+xml"/>
  <Override PartName="/ppt/tags/tag172.xml" ContentType="application/vnd.openxmlformats-officedocument.presentationml.tags+xml"/>
  <Override PartName="/ppt/tags/tag259.xml" ContentType="application/vnd.openxmlformats-officedocument.presentationml.tags+xml"/>
  <Override PartName="/ppt/slideMasters/slideMaster2.xml" ContentType="application/vnd.openxmlformats-officedocument.presentationml.slideMaster+xml"/>
  <Override PartName="/ppt/tags/tag7.xml" ContentType="application/vnd.openxmlformats-officedocument.presentationml.tags+xml"/>
  <Override PartName="/ppt/slideLayouts/slideLayout67.xml" ContentType="application/vnd.openxmlformats-officedocument.presentationml.slideLayout+xml"/>
  <Override PartName="/ppt/tags/tag103.xml" ContentType="application/vnd.openxmlformats-officedocument.presentationml.tags+xml"/>
  <Override PartName="/ppt/theme/theme4.xml" ContentType="application/vnd.openxmlformats-officedocument.theme+xml"/>
  <Override PartName="/ppt/tags/tag150.xml" ContentType="application/vnd.openxmlformats-officedocument.presentationml.tags+xml"/>
  <Override PartName="/ppt/slideLayouts/slideLayout109.xml" ContentType="application/vnd.openxmlformats-officedocument.presentationml.slideLayout+xml"/>
  <Override PartName="/ppt/tags/tag248.xml" ContentType="application/vnd.openxmlformats-officedocument.presentationml.tags+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tags/tag226.xml" ContentType="application/vnd.openxmlformats-officedocument.presentationml.tags+xml"/>
  <Override PartName="/ppt/tags/tag237.xml" ContentType="application/vnd.openxmlformats-officedocument.presentationml.tags+xml"/>
  <Override PartName="/ppt/slideLayouts/slideLayout34.xml" ContentType="application/vnd.openxmlformats-officedocument.presentationml.slideLayout+xml"/>
  <Override PartName="/ppt/tags/tag59.xml" ContentType="application/vnd.openxmlformats-officedocument.presentationml.tags+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tags/tag215.xml" ContentType="application/vnd.openxmlformats-officedocument.presentationml.tags+xml"/>
  <Override PartName="/ppt/slideLayouts/slideLayout134.xml" ContentType="application/vnd.openxmlformats-officedocument.presentationml.slideLayout+xml"/>
  <Override PartName="/ppt/tags/tag262.xml" ContentType="application/vnd.openxmlformats-officedocument.presentationml.tags+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slideLayouts/slideLayout70.xml" ContentType="application/vnd.openxmlformats-officedocument.presentationml.slideLayout+xml"/>
  <Override PartName="/ppt/tags/tag95.xml" ContentType="application/vnd.openxmlformats-officedocument.presentationml.tags+xml"/>
  <Override PartName="/ppt/slideLayouts/slideLayout112.xml" ContentType="application/vnd.openxmlformats-officedocument.presentationml.slideLayout+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slideLayouts/slideLayout123.xml" ContentType="application/vnd.openxmlformats-officedocument.presentationml.slideLayout+xml"/>
  <Override PartName="/ppt/tags/tag251.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slideLayouts/slideLayout101.xml" ContentType="application/vnd.openxmlformats-officedocument.presentationml.slideLayout+xml"/>
  <Override PartName="/ppt/tags/tag240.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slideMasters/slideMaster7.xml" ContentType="application/vnd.openxmlformats-officedocument.presentationml.slideMaster+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notesSlides/notesSlide6.xml" ContentType="application/vnd.openxmlformats-officedocument.presentationml.notesSlide+xml"/>
  <Override PartName="/ppt/tags/tag133.xml" ContentType="application/vnd.openxmlformats-officedocument.presentationml.tags+xml"/>
  <Override PartName="/ppt/tags/tag144.xml" ContentType="application/vnd.openxmlformats-officedocument.presentationml.tags+xml"/>
  <Override PartName="/ppt/slideLayouts/slideLayout97.xml" ContentType="application/vnd.openxmlformats-officedocument.presentationml.slideLayout+xml"/>
  <Override PartName="/ppt/tags/tag180.xml" ContentType="application/vnd.openxmlformats-officedocument.presentationml.tags+xml"/>
  <Override PartName="/ppt/tags/tag191.xml" ContentType="application/vnd.openxmlformats-officedocument.presentationml.tags+xml"/>
  <Override PartName="/ppt/slideLayouts/slideLayout139.xml" ContentType="application/vnd.openxmlformats-officedocument.presentationml.slideLayout+xml"/>
  <Override PartName="/ppt/charts/chart2.xml" ContentType="application/vnd.openxmlformats-officedocument.drawingml.chart+xml"/>
  <Override PartName="/ppt/slideLayouts/slideLayout39.xml" ContentType="application/vnd.openxmlformats-officedocument.presentationml.slideLayout+xml"/>
  <Override PartName="/ppt/tags/tag122.xml" ContentType="application/vnd.openxmlformats-officedocument.presentationml.tags+xml"/>
  <Override PartName="/ppt/slideLayouts/slideLayout86.xml" ContentType="application/vnd.openxmlformats-officedocument.presentationml.slideLayout+xml"/>
  <Override PartName="/ppt/tags/tag209.xml" ContentType="application/vnd.openxmlformats-officedocument.presentationml.tags+xml"/>
  <Override PartName="/ppt/slideLayouts/slideLayout128.xml" ContentType="application/vnd.openxmlformats-officedocument.presentationml.slideLayout+xml"/>
  <Override PartName="/ppt/tags/tag256.xml" ContentType="application/vnd.openxmlformats-officedocument.presentationml.tags+xml"/>
  <Override PartName="/ppt/tags/tag267.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tags/tag89.xml" ContentType="application/vnd.openxmlformats-officedocument.presentationml.tags+xml"/>
  <Override PartName="/ppt/tags/tag111.xml" ContentType="application/vnd.openxmlformats-officedocument.presentationml.tags+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ags/tag245.xml" ContentType="application/vnd.openxmlformats-officedocument.presentationml.tags+xml"/>
  <Override PartName="/ppt/theme/themeOverride5.xml" ContentType="application/vnd.openxmlformats-officedocument.themeOverride+xml"/>
  <Override PartName="/ppt/theme/theme1.xml" ContentType="application/vnd.openxmlformats-officedocument.theme+xml"/>
  <Override PartName="/ppt/tags/tag78.xml" ContentType="application/vnd.openxmlformats-officedocument.presentationml.tags+xml"/>
  <Override PartName="/ppt/slideLayouts/slideLayout53.xml" ContentType="application/vnd.openxmlformats-officedocument.presentationml.slideLayout+xml"/>
  <Override PartName="/ppt/tags/tag100.xml" ContentType="application/vnd.openxmlformats-officedocument.presentationml.tags+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tags/tag234.xml" ContentType="application/vnd.openxmlformats-officedocument.presentationml.tags+xml"/>
  <Override PartName="/ppt/slideLayouts/slideLayout42.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slideLayouts/slideLayout131.xml" ContentType="application/vnd.openxmlformats-officedocument.presentationml.slideLayout+xml"/>
  <Override PartName="/ppt/tags/tag223.xml" ContentType="application/vnd.openxmlformats-officedocument.presentationml.tag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slideLayouts/slideLayout120.xml" ContentType="application/vnd.openxmlformats-officedocument.presentationml.slideLayout+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Masters/slideMaster4.xml" ContentType="application/vnd.openxmlformats-officedocument.presentationml.slideMaster+xml"/>
  <Override PartName="/ppt/viewProps.xml" ContentType="application/vnd.openxmlformats-officedocument.presentationml.viewProps+xml"/>
  <Override PartName="/ppt/tags/tag9.xml" ContentType="application/vnd.openxmlformats-officedocument.presentationml.tags+xml"/>
  <Override PartName="/ppt/slideLayouts/slideLayout69.xml" ContentType="application/vnd.openxmlformats-officedocument.presentationml.slideLayout+xml"/>
  <Override PartName="/ppt/tags/tag105.xml" ContentType="application/vnd.openxmlformats-officedocument.presentationml.tags+xml"/>
  <Override PartName="/ppt/tags/tag152.xml" ContentType="application/vnd.openxmlformats-officedocument.presentationml.tags+xml"/>
  <Override PartName="/ppt/theme/theme6.xml" ContentType="application/vnd.openxmlformats-officedocument.theme+xml"/>
  <Override PartName="/ppt/slideLayouts/slideLayout58.xml" ContentType="application/vnd.openxmlformats-officedocument.presentationml.slideLayout+xml"/>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tags/tag130.xml" ContentType="application/vnd.openxmlformats-officedocument.presentationml.tags+xml"/>
  <Override PartName="/ppt/tags/tag217.xml" ContentType="application/vnd.openxmlformats-officedocument.presentationml.tags+xml"/>
  <Override PartName="/ppt/slideLayouts/slideLayout136.xml" ContentType="application/vnd.openxmlformats-officedocument.presentationml.slideLayout+xml"/>
  <Override PartName="/ppt/tags/tag264.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slideLayouts/slideLayout25.xml" ContentType="application/vnd.openxmlformats-officedocument.presentationml.slideLayout+xml"/>
  <Override PartName="/ppt/tags/tag86.xml" ContentType="application/vnd.openxmlformats-officedocument.presentationml.tags+xml"/>
  <Override PartName="/ppt/slideLayouts/slideLayout72.xml" ContentType="application/vnd.openxmlformats-officedocument.presentationml.slideLayout+xml"/>
  <Override PartName="/ppt/tags/tag97.xml" ContentType="application/vnd.openxmlformats-officedocument.presentationml.tags+xml"/>
  <Override PartName="/ppt/slideLayouts/slideLayout114.xml" ContentType="application/vnd.openxmlformats-officedocument.presentationml.slideLayout+xml"/>
  <Override PartName="/ppt/tags/tag206.xml" ContentType="application/vnd.openxmlformats-officedocument.presentationml.tags+xml"/>
  <Override PartName="/ppt/slideLayouts/slideLayout125.xml" ContentType="application/vnd.openxmlformats-officedocument.presentationml.slideLayout+xml"/>
  <Override PartName="/ppt/tags/tag253.xml" ContentType="application/vnd.openxmlformats-officedocument.presentationml.tags+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slideLayouts/slideLayout61.xml" ContentType="application/vnd.openxmlformats-officedocument.presentationml.slideLayout+xml"/>
  <Override PartName="/ppt/tags/tag179.xml" ContentType="application/vnd.openxmlformats-officedocument.presentationml.tags+xml"/>
  <Override PartName="/ppt/slideLayouts/slideLayout103.xml" ContentType="application/vnd.openxmlformats-officedocument.presentationml.slideLayout+xml"/>
  <Override PartName="/ppt/tags/tag231.xml" ContentType="application/vnd.openxmlformats-officedocument.presentationml.tags+xml"/>
  <Override PartName="/ppt/tags/tag242.xml" ContentType="application/vnd.openxmlformats-officedocument.presentationml.tags+xml"/>
  <Override PartName="/ppt/theme/themeOverride2.xml" ContentType="application/vnd.openxmlformats-officedocument.themeOverride+xml"/>
  <Override PartName="/ppt/tags/tag17.xml" ContentType="application/vnd.openxmlformats-officedocument.presentationml.tags+xml"/>
  <Override PartName="/ppt/tags/tag64.xml" ContentType="application/vnd.openxmlformats-officedocument.presentationml.tags+xml"/>
  <Override PartName="/ppt/slideLayouts/slideLayout50.xml" ContentType="application/vnd.openxmlformats-officedocument.presentationml.slideLayout+xml"/>
  <Override PartName="/ppt/tags/tag168.xml" ContentType="application/vnd.openxmlformats-officedocument.presentationml.tags+xml"/>
  <Override PartName="/ppt/tags/tag220.xml" ContentType="application/vnd.openxmlformats-officedocument.presentationml.tags+xml"/>
  <Override PartName="/ppt/tags/tag53.xml" ContentType="application/vnd.openxmlformats-officedocument.presentationml.tags+xml"/>
  <Override PartName="/ppt/tags/tag157.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slideLayouts/slideLayout99.xml" ContentType="application/vnd.openxmlformats-officedocument.presentationml.slideLayout+xml"/>
  <Override PartName="/ppt/tags/tag182.xml" ContentType="application/vnd.openxmlformats-officedocument.presentationml.tags+xml"/>
  <Override PartName="/ppt/tags/tag193.xml" ContentType="application/vnd.openxmlformats-officedocument.presentationml.tags+xml"/>
  <Override PartName="/ppt/charts/chart4.xml" ContentType="application/vnd.openxmlformats-officedocument.drawingml.chart+xml"/>
  <Override PartName="/ppt/tags/tag20.xml" ContentType="application/vnd.openxmlformats-officedocument.presentationml.tags+xml"/>
  <Override PartName="/ppt/tags/tag124.xml" ContentType="application/vnd.openxmlformats-officedocument.presentationml.tags+xml"/>
  <Override PartName="/ppt/slideLayouts/slideLayout88.xml" ContentType="application/vnd.openxmlformats-officedocument.presentationml.slideLayout+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Layouts/slideLayout66.xml" ContentType="application/vnd.openxmlformats-officedocument.presentationml.slideLayout+xml"/>
  <Override PartName="/ppt/tags/tag113.xml" ContentType="application/vnd.openxmlformats-officedocument.presentationml.tags+xml"/>
  <Override PartName="/ppt/slideLayouts/slideLayout77.xml" ContentType="application/vnd.openxmlformats-officedocument.presentationml.slideLayout+xml"/>
  <Override PartName="/ppt/tags/tag160.xml" ContentType="application/vnd.openxmlformats-officedocument.presentationml.tags+xml"/>
  <Override PartName="/ppt/slideLayouts/slideLayout119.xml" ContentType="application/vnd.openxmlformats-officedocument.presentationml.slideLayout+xml"/>
  <Override PartName="/ppt/tags/tag247.xml" ContentType="application/vnd.openxmlformats-officedocument.presentationml.tags+xml"/>
  <Override PartName="/ppt/tags/tag258.xml" ContentType="application/vnd.openxmlformats-officedocument.presentationml.tags+xml"/>
  <Override PartName="/ppt/slideMasters/slideMaster1.xml" ContentType="application/vnd.openxmlformats-officedocument.presentationml.slideMaster+xml"/>
  <Override PartName="/ppt/slideLayouts/slideLayout55.xml" ContentType="application/vnd.openxmlformats-officedocument.presentationml.slideLayout+xml"/>
  <Override PartName="/ppt/theme/theme3.xml" ContentType="application/vnd.openxmlformats-officedocument.theme+xml"/>
  <Override PartName="/ppt/tags/tag102.xml" ContentType="application/vnd.openxmlformats-officedocument.presentationml.tags+xml"/>
  <Override PartName="/ppt/slideLayouts/slideLayout108.xml" ContentType="application/vnd.openxmlformats-officedocument.presentationml.slideLayout+xml"/>
  <Override PartName="/ppt/tags/tag236.xml" ContentType="application/vnd.openxmlformats-officedocument.presentationml.tags+xml"/>
  <Override PartName="/ppt/slideLayouts/slideLayout44.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tags/tag225.xml" ContentType="application/vnd.openxmlformats-officedocument.presentationml.tags+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47.xml" ContentType="application/vnd.openxmlformats-officedocument.presentationml.tags+xml"/>
  <Override PartName="/ppt/tags/tag94.xml" ContentType="application/vnd.openxmlformats-officedocument.presentationml.tags+xml"/>
  <Override PartName="/ppt/slideLayouts/slideLayout80.xml" ContentType="application/vnd.openxmlformats-officedocument.presentationml.slideLayout+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slideLayouts/slideLayout122.xml" ContentType="application/vnd.openxmlformats-officedocument.presentationml.slideLayout+xml"/>
  <Override PartName="/ppt/tags/tag250.xml" ContentType="application/vnd.openxmlformats-officedocument.presentationml.tags+xml"/>
  <Override PartName="/ppt/tags/tag261.xml" ContentType="application/vnd.openxmlformats-officedocument.presentationml.tags+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slideLayouts/slideLayout111.xml" ContentType="application/vnd.openxmlformats-officedocument.presentationml.slideLayout+xml"/>
  <Override PartName="/ppt/tags/tag18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heme/theme8.xml" ContentType="application/vnd.openxmlformats-officedocument.theme+xml"/>
  <Override PartName="/ppt/tags/tag143.xml" ContentType="application/vnd.openxmlformats-officedocument.presentationml.tags+xml"/>
  <Override PartName="/ppt/tags/tag190.xml" ContentType="application/vnd.openxmlformats-officedocument.presentationml.tags+xml"/>
  <Override PartName="/ppt/charts/chart1.xml" ContentType="application/vnd.openxmlformats-officedocument.drawingml.chart+xml"/>
  <Override PartName="/ppt/notesSlides/notesSlide5.xml" ContentType="application/vnd.openxmlformats-officedocument.presentationml.notes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ags/tag132.xml" ContentType="application/vnd.openxmlformats-officedocument.presentationml.tags+xml"/>
  <Override PartName="/ppt/tags/tag219.xml" ContentType="application/vnd.openxmlformats-officedocument.presentationml.tags+xml"/>
  <Override PartName="/ppt/slideLayouts/slideLayout138.xml" ContentType="application/vnd.openxmlformats-officedocument.presentationml.slideLayout+xml"/>
  <Override PartName="/ppt/tags/tag266.xml" ContentType="application/vnd.openxmlformats-officedocument.presentationml.tags+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tags/tag208.xml" ContentType="application/vnd.openxmlformats-officedocument.presentationml.tags+xml"/>
  <Override PartName="/ppt/slideLayouts/slideLayout127.xml" ContentType="application/vnd.openxmlformats-officedocument.presentationml.slideLayout+xml"/>
  <Override PartName="/ppt/tags/tag255.xml" ContentType="application/vnd.openxmlformats-officedocument.presentationml.tags+xml"/>
  <Override PartName="/ppt/slideLayouts/slideLayout16.xml" ContentType="application/vnd.openxmlformats-officedocument.presentationml.slideLayout+xml"/>
  <Override PartName="/ppt/tags/tag3.xml" ContentType="application/vnd.openxmlformats-officedocument.presentationml.tags+xml"/>
  <Override PartName="/ppt/tags/tag77.xml" ContentType="application/vnd.openxmlformats-officedocument.presentationml.tags+xml"/>
  <Override PartName="/ppt/slideLayouts/slideLayout63.xml" ContentType="application/vnd.openxmlformats-officedocument.presentationml.slideLayout+xml"/>
  <Override PartName="/ppt/tags/tag88.xml" ContentType="application/vnd.openxmlformats-officedocument.presentationml.tags+xml"/>
  <Override PartName="/ppt/slideLayouts/slideLayout105.xml" ContentType="application/vnd.openxmlformats-officedocument.presentationml.slideLayout+xml"/>
  <Override PartName="/ppt/tags/tag233.xml" ContentType="application/vnd.openxmlformats-officedocument.presentationml.tags+xml"/>
  <Override PartName="/ppt/tags/tag244.xml" ContentType="application/vnd.openxmlformats-officedocument.presentationml.tags+xml"/>
  <Override PartName="/ppt/theme/themeOverride4.xml" ContentType="application/vnd.openxmlformats-officedocument.themeOverride+xml"/>
  <Override PartName="/ppt/tags/tag19.xml" ContentType="application/vnd.openxmlformats-officedocument.presentationml.tags+xml"/>
  <Override PartName="/ppt/slideLayouts/slideLayout41.xml" ContentType="application/vnd.openxmlformats-officedocument.presentationml.slideLayout+xml"/>
  <Override PartName="/ppt/tags/tag66.xml" ContentType="application/vnd.openxmlformats-officedocument.presentationml.tags+xml"/>
  <Override PartName="/ppt/slideLayouts/slideLayout52.xml" ContentType="application/vnd.openxmlformats-officedocument.presentationml.slideLayout+xml"/>
  <Override PartName="/ppt/tags/tag222.xml" ContentType="application/vnd.openxmlformats-officedocument.presentationml.tags+xml"/>
  <Override PartName="/ppt/slideLayouts/slideLayout141.xml" ContentType="application/vnd.openxmlformats-officedocument.presentationml.slideLayout+xml"/>
  <Override PartName="/ppt/slideLayouts/slideLayout30.xml" ContentType="application/vnd.openxmlformats-officedocument.presentationml.slideLayout+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slideLayouts/slideLayout130.xml" ContentType="application/vnd.openxmlformats-officedocument.presentationml.slideLayout+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charts/chart6.xml" ContentType="application/vnd.openxmlformats-officedocument.drawingml.chart+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slideLayouts/slideLayout68.xml" ContentType="application/vnd.openxmlformats-officedocument.presentationml.slideLayout+xml"/>
  <Override PartName="/ppt/tags/tag115.xml" ContentType="application/vnd.openxmlformats-officedocument.presentationml.tags+xml"/>
  <Override PartName="/ppt/slideLayouts/slideLayout79.xml" ContentType="application/vnd.openxmlformats-officedocument.presentationml.slideLayout+xml"/>
  <Override PartName="/ppt/tags/tag162.xml" ContentType="application/vnd.openxmlformats-officedocument.presentationml.tags+xml"/>
  <Override PartName="/ppt/tags/tag249.xml" ContentType="application/vnd.openxmlformats-officedocument.presentationml.tags+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ags/tag104.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slideLayouts/slideLayout135.xml" ContentType="application/vnd.openxmlformats-officedocument.presentationml.slideLayout+xml"/>
  <Override PartName="/ppt/tags/tag227.xml" ContentType="application/vnd.openxmlformats-officedocument.presentationml.tags+xml"/>
  <Override PartName="/ppt/slideLayouts/slideLayout35.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slideLayouts/slideLayout82.xml" ContentType="application/vnd.openxmlformats-officedocument.presentationml.slideLayout+xml"/>
  <Override PartName="/ppt/tags/tag205.xml" ContentType="application/vnd.openxmlformats-officedocument.presentationml.tags+xml"/>
  <Override PartName="/ppt/tags/tag252.xml" ContentType="application/vnd.openxmlformats-officedocument.presentationml.tags+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tags/tag189.xml" ContentType="application/vnd.openxmlformats-officedocument.presentationml.tags+xml"/>
  <Override PartName="/ppt/theme/themeOverride1.xml" ContentType="application/vnd.openxmlformats-officedocument.themeOverride+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slideLayouts/slideLayout9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ags/tag123.xml" ContentType="application/vnd.openxmlformats-officedocument.presentationml.tags+xml"/>
  <Override PartName="/ppt/slideLayouts/slideLayout76.xml" ContentType="application/vnd.openxmlformats-officedocument.presentationml.slideLayout+xml"/>
  <Override PartName="/ppt/tags/tag170.xml" ContentType="application/vnd.openxmlformats-officedocument.presentationml.tags+xml"/>
  <Override PartName="/ppt/slideLayouts/slideLayout129.xml" ContentType="application/vnd.openxmlformats-officedocument.presentationml.slideLayout+xml"/>
  <Override PartName="/ppt/tags/tag101.xml" ContentType="application/vnd.openxmlformats-officedocument.presentationml.tags+xml"/>
  <Override PartName="/ppt/slideLayouts/slideLayout107.xml" ContentType="application/vnd.openxmlformats-officedocument.presentationml.slideLayout+xml"/>
  <Override PartName="/ppt/tags/tag246.xml" ContentType="application/vnd.openxmlformats-officedocument.presentationml.tags+xml"/>
  <Override PartName="/ppt/tags/tag68.xml" ContentType="application/vnd.openxmlformats-officedocument.presentationml.tags+xml"/>
  <Override PartName="/ppt/slideLayouts/slideLayout54.xml" ContentType="application/vnd.openxmlformats-officedocument.presentationml.slideLayout+xml"/>
  <Override PartName="/ppt/tags/tag224.xml" ContentType="application/vnd.openxmlformats-officedocument.presentationml.tags+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Layouts/slideLayout110.xml" ContentType="application/vnd.openxmlformats-officedocument.presentationml.slideLayout+xml"/>
  <Override PartName="/ppt/tags/tag186.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736" r:id="rId4"/>
    <p:sldMasterId id="2147483761" r:id="rId5"/>
    <p:sldMasterId id="2147483778" r:id="rId6"/>
    <p:sldMasterId id="2147483804" r:id="rId7"/>
  </p:sldMasterIdLst>
  <p:notesMasterIdLst>
    <p:notesMasterId r:id="rId16"/>
  </p:notesMasterIdLst>
  <p:sldIdLst>
    <p:sldId id="256" r:id="rId8"/>
    <p:sldId id="2145708466" r:id="rId9"/>
    <p:sldId id="2145708467" r:id="rId10"/>
    <p:sldId id="2145708468" r:id="rId11"/>
    <p:sldId id="2145708469" r:id="rId12"/>
    <p:sldId id="2145708470" r:id="rId13"/>
    <p:sldId id="2145708473" r:id="rId14"/>
    <p:sldId id="262" r:id="rId15"/>
  </p:sldIdLst>
  <p:sldSz cx="12192000" cy="6858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96" autoAdjust="0"/>
    <p:restoredTop sz="71370" autoAdjust="0"/>
  </p:normalViewPr>
  <p:slideViewPr>
    <p:cSldViewPr snapToGrid="0">
      <p:cViewPr varScale="1">
        <p:scale>
          <a:sx n="51" d="100"/>
          <a:sy n="51" d="100"/>
        </p:scale>
        <p:origin x="-1542"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2" Type="http://schemas.openxmlformats.org/officeDocument/2006/relationships/oleObject" Target="file:///C:\Users\53574761\Documents\2022-04-16_QPR_Q4_202122_Data_sheet.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file:///C:\Users\53574761\Documents\2022-04-16_QPR_Q4_202122_Data_sheet.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US"/>
              <a:t>Provincial Treasury 2021/22</a:t>
            </a:r>
          </a:p>
          <a:p>
            <a:pPr>
              <a:defRPr/>
            </a:pPr>
            <a:r>
              <a:rPr lang="en-US"/>
              <a:t>Financial</a:t>
            </a:r>
            <a:r>
              <a:rPr lang="en-US" baseline="0"/>
              <a:t> versus non-financial performance</a:t>
            </a:r>
            <a:endParaRPr lang="en-US"/>
          </a:p>
        </c:rich>
      </c:tx>
      <c:layout/>
    </c:title>
    <c:plotArea>
      <c:layout/>
      <c:barChart>
        <c:barDir val="col"/>
        <c:grouping val="clustered"/>
        <c:ser>
          <c:idx val="0"/>
          <c:order val="0"/>
          <c:tx>
            <c:strRef>
              <c:f>'Per Prog'!$U$1</c:f>
              <c:strCache>
                <c:ptCount val="1"/>
                <c:pt idx="0">
                  <c:v>TargetsAchieved 
100% and above</c:v>
                </c:pt>
              </c:strCache>
            </c:strRef>
          </c:tx>
          <c:spPr>
            <a:solidFill>
              <a:srgbClr val="00B050"/>
            </a:solidFill>
            <a:ln>
              <a:noFill/>
            </a:ln>
          </c:spPr>
          <c:dPt>
            <c:idx val="5"/>
            <c:spPr>
              <a:solidFill>
                <a:srgbClr val="00B050"/>
              </a:solidFill>
              <a:ln w="31750">
                <a:noFill/>
              </a:ln>
            </c:spPr>
            <c:extLst xmlns:c16r2="http://schemas.microsoft.com/office/drawing/2015/06/chart">
              <c:ext xmlns:c16="http://schemas.microsoft.com/office/drawing/2014/chart" uri="{C3380CC4-5D6E-409C-BE32-E72D297353CC}">
                <c16:uniqueId val="{00000001-587D-42C8-A97A-3927CCD5E55A}"/>
              </c:ext>
            </c:extLst>
          </c:dPt>
          <c:dPt>
            <c:idx val="6"/>
            <c:spPr>
              <a:solidFill>
                <a:srgbClr val="00B050"/>
              </a:solidFill>
              <a:ln w="25400">
                <a:noFill/>
              </a:ln>
            </c:spPr>
            <c:extLst xmlns:c16r2="http://schemas.microsoft.com/office/drawing/2015/06/chart">
              <c:ext xmlns:c16="http://schemas.microsoft.com/office/drawing/2014/chart" uri="{C3380CC4-5D6E-409C-BE32-E72D297353CC}">
                <c16:uniqueId val="{00000003-587D-42C8-A97A-3927CCD5E55A}"/>
              </c:ext>
            </c:extLst>
          </c:dPt>
          <c:dLbls>
            <c:spPr>
              <a:noFill/>
              <a:ln>
                <a:noFill/>
              </a:ln>
              <a:effectLst/>
            </c:spPr>
            <c:showVal val="1"/>
            <c:extLst xmlns:c16r2="http://schemas.microsoft.com/office/drawing/2015/06/chart">
              <c:ext xmlns:c15="http://schemas.microsoft.com/office/drawing/2012/chart" uri="{CE6537A1-D6FC-4f65-9D91-7224C49458BB}">
                <c15:showLeaderLines val="1"/>
              </c:ext>
            </c:extLst>
          </c:dLbls>
          <c:cat>
            <c:strRef>
              <c:f>'Per Prog'!$O$2:$O$6</c:f>
              <c:strCache>
                <c:ptCount val="5"/>
                <c:pt idx="0">
                  <c:v>Prog 1</c:v>
                </c:pt>
                <c:pt idx="1">
                  <c:v>Prog 2</c:v>
                </c:pt>
                <c:pt idx="2">
                  <c:v>Prog 3</c:v>
                </c:pt>
                <c:pt idx="3">
                  <c:v>Prog 4</c:v>
                </c:pt>
                <c:pt idx="4">
                  <c:v>PT</c:v>
                </c:pt>
              </c:strCache>
            </c:strRef>
          </c:cat>
          <c:val>
            <c:numRef>
              <c:f>'Per Prog'!$U$2:$U$6</c:f>
              <c:numCache>
                <c:formatCode>0%</c:formatCode>
                <c:ptCount val="5"/>
                <c:pt idx="0">
                  <c:v>0.87500000000000011</c:v>
                </c:pt>
                <c:pt idx="1">
                  <c:v>0.88461538461538469</c:v>
                </c:pt>
                <c:pt idx="2">
                  <c:v>0.92307692307692302</c:v>
                </c:pt>
                <c:pt idx="3">
                  <c:v>0.84615384615384626</c:v>
                </c:pt>
                <c:pt idx="4">
                  <c:v>0.8833333333333333</c:v>
                </c:pt>
              </c:numCache>
            </c:numRef>
          </c:val>
          <c:extLst xmlns:c16r2="http://schemas.microsoft.com/office/drawing/2015/06/chart">
            <c:ext xmlns:c16="http://schemas.microsoft.com/office/drawing/2014/chart" uri="{C3380CC4-5D6E-409C-BE32-E72D297353CC}">
              <c16:uniqueId val="{00000004-587D-42C8-A97A-3927CCD5E55A}"/>
            </c:ext>
          </c:extLst>
        </c:ser>
        <c:ser>
          <c:idx val="1"/>
          <c:order val="1"/>
          <c:tx>
            <c:strRef>
              <c:f>'Per Prog'!$V$1</c:f>
              <c:strCache>
                <c:ptCount val="1"/>
                <c:pt idx="0">
                  <c:v>Actual Expenditure</c:v>
                </c:pt>
              </c:strCache>
            </c:strRef>
          </c:tx>
          <c:spPr>
            <a:solidFill>
              <a:srgbClr val="FFC000"/>
            </a:solidFill>
            <a:ln>
              <a:noFill/>
            </a:ln>
          </c:spPr>
          <c:dPt>
            <c:idx val="5"/>
            <c:spPr>
              <a:solidFill>
                <a:srgbClr val="FFC000"/>
              </a:solidFill>
              <a:ln w="31750">
                <a:noFill/>
              </a:ln>
            </c:spPr>
            <c:extLst xmlns:c16r2="http://schemas.microsoft.com/office/drawing/2015/06/chart">
              <c:ext xmlns:c16="http://schemas.microsoft.com/office/drawing/2014/chart" uri="{C3380CC4-5D6E-409C-BE32-E72D297353CC}">
                <c16:uniqueId val="{00000006-587D-42C8-A97A-3927CCD5E55A}"/>
              </c:ext>
            </c:extLst>
          </c:dPt>
          <c:dPt>
            <c:idx val="6"/>
            <c:spPr>
              <a:solidFill>
                <a:srgbClr val="FFC000"/>
              </a:solidFill>
              <a:ln w="25400">
                <a:noFill/>
              </a:ln>
            </c:spPr>
            <c:extLst xmlns:c16r2="http://schemas.microsoft.com/office/drawing/2015/06/chart">
              <c:ext xmlns:c16="http://schemas.microsoft.com/office/drawing/2014/chart" uri="{C3380CC4-5D6E-409C-BE32-E72D297353CC}">
                <c16:uniqueId val="{00000008-587D-42C8-A97A-3927CCD5E55A}"/>
              </c:ext>
            </c:extLst>
          </c:dPt>
          <c:dLbls>
            <c:spPr>
              <a:noFill/>
              <a:ln>
                <a:noFill/>
              </a:ln>
              <a:effectLst/>
            </c:spPr>
            <c:showVal val="1"/>
            <c:extLst xmlns:c16r2="http://schemas.microsoft.com/office/drawing/2015/06/chart">
              <c:ext xmlns:c15="http://schemas.microsoft.com/office/drawing/2012/chart" uri="{CE6537A1-D6FC-4f65-9D91-7224C49458BB}">
                <c15:showLeaderLines val="1"/>
              </c:ext>
            </c:extLst>
          </c:dLbls>
          <c:cat>
            <c:strRef>
              <c:f>'Per Prog'!$O$2:$O$6</c:f>
              <c:strCache>
                <c:ptCount val="5"/>
                <c:pt idx="0">
                  <c:v>Prog 1</c:v>
                </c:pt>
                <c:pt idx="1">
                  <c:v>Prog 2</c:v>
                </c:pt>
                <c:pt idx="2">
                  <c:v>Prog 3</c:v>
                </c:pt>
                <c:pt idx="3">
                  <c:v>Prog 4</c:v>
                </c:pt>
                <c:pt idx="4">
                  <c:v>PT</c:v>
                </c:pt>
              </c:strCache>
            </c:strRef>
          </c:cat>
          <c:val>
            <c:numRef>
              <c:f>'Per Prog'!$V$2:$V$6</c:f>
              <c:numCache>
                <c:formatCode>0%</c:formatCode>
                <c:ptCount val="5"/>
                <c:pt idx="0">
                  <c:v>0.91900000000000004</c:v>
                </c:pt>
                <c:pt idx="1">
                  <c:v>0.93300000000000005</c:v>
                </c:pt>
                <c:pt idx="2">
                  <c:v>0.96200000000000008</c:v>
                </c:pt>
                <c:pt idx="3">
                  <c:v>0.9709000000000001</c:v>
                </c:pt>
                <c:pt idx="4">
                  <c:v>0.94622499999999998</c:v>
                </c:pt>
              </c:numCache>
            </c:numRef>
          </c:val>
          <c:extLst xmlns:c16r2="http://schemas.microsoft.com/office/drawing/2015/06/chart">
            <c:ext xmlns:c16="http://schemas.microsoft.com/office/drawing/2014/chart" uri="{C3380CC4-5D6E-409C-BE32-E72D297353CC}">
              <c16:uniqueId val="{00000009-587D-42C8-A97A-3927CCD5E55A}"/>
            </c:ext>
          </c:extLst>
        </c:ser>
        <c:dLbls/>
        <c:gapWidth val="75"/>
        <c:overlap val="-25"/>
        <c:axId val="105089280"/>
        <c:axId val="105103360"/>
      </c:barChart>
      <c:catAx>
        <c:axId val="105089280"/>
        <c:scaling>
          <c:orientation val="minMax"/>
        </c:scaling>
        <c:axPos val="b"/>
        <c:numFmt formatCode="General" sourceLinked="0"/>
        <c:majorTickMark val="none"/>
        <c:tickLblPos val="nextTo"/>
        <c:crossAx val="105103360"/>
        <c:crosses val="autoZero"/>
        <c:auto val="1"/>
        <c:lblAlgn val="ctr"/>
        <c:lblOffset val="100"/>
      </c:catAx>
      <c:valAx>
        <c:axId val="105103360"/>
        <c:scaling>
          <c:orientation val="minMax"/>
          <c:max val="1"/>
          <c:min val="0"/>
        </c:scaling>
        <c:axPos val="l"/>
        <c:majorGridlines>
          <c:spPr>
            <a:ln>
              <a:noFill/>
            </a:ln>
          </c:spPr>
        </c:majorGridlines>
        <c:numFmt formatCode="0%" sourceLinked="1"/>
        <c:majorTickMark val="none"/>
        <c:tickLblPos val="nextTo"/>
        <c:spPr>
          <a:ln w="9525">
            <a:noFill/>
          </a:ln>
        </c:spPr>
        <c:crossAx val="105089280"/>
        <c:crosses val="autoZero"/>
        <c:crossBetween val="between"/>
      </c:valAx>
    </c:plotArea>
    <c:legend>
      <c:legendPos val="r"/>
      <c:layout/>
    </c:legend>
    <c:plotVisOnly val="1"/>
    <c:dispBlanksAs val="gap"/>
  </c:chart>
  <c:spPr>
    <a:ln>
      <a:noFill/>
    </a:ln>
  </c:spPr>
  <c:txPr>
    <a:bodyPr/>
    <a:lstStyle/>
    <a:p>
      <a:pPr>
        <a:defRPr sz="1400" b="0">
          <a:latin typeface="Century Gothic" panose="020B0502020202020204" pitchFamily="34" charset="0"/>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US"/>
              <a:t>Provincial</a:t>
            </a:r>
            <a:r>
              <a:rPr lang="en-US" baseline="0"/>
              <a:t> Treasury 2021/22</a:t>
            </a:r>
          </a:p>
          <a:p>
            <a:pPr>
              <a:defRPr/>
            </a:pPr>
            <a:r>
              <a:rPr lang="en-US" baseline="0"/>
              <a:t>Number of targets achieved per Programme</a:t>
            </a:r>
            <a:endParaRPr lang="en-US"/>
          </a:p>
        </c:rich>
      </c:tx>
      <c:layout/>
    </c:title>
    <c:plotArea>
      <c:layout/>
      <c:barChart>
        <c:barDir val="col"/>
        <c:grouping val="percentStacked"/>
        <c:ser>
          <c:idx val="0"/>
          <c:order val="0"/>
          <c:tx>
            <c:strRef>
              <c:f>'Per Prog'!$Q$1</c:f>
              <c:strCache>
                <c:ptCount val="1"/>
                <c:pt idx="0">
                  <c:v>Not Achieved 
0% - 49%</c:v>
                </c:pt>
              </c:strCache>
            </c:strRef>
          </c:tx>
          <c:spPr>
            <a:solidFill>
              <a:srgbClr val="FF0000"/>
            </a:solidFill>
            <a:ln>
              <a:noFill/>
            </a:ln>
          </c:spPr>
          <c:dPt>
            <c:idx val="5"/>
            <c:spPr>
              <a:solidFill>
                <a:srgbClr val="FF0000"/>
              </a:solidFill>
              <a:ln w="31750">
                <a:noFill/>
              </a:ln>
            </c:spPr>
            <c:extLst xmlns:c16r2="http://schemas.microsoft.com/office/drawing/2015/06/chart">
              <c:ext xmlns:c16="http://schemas.microsoft.com/office/drawing/2014/chart" uri="{C3380CC4-5D6E-409C-BE32-E72D297353CC}">
                <c16:uniqueId val="{00000001-8836-43B7-8F91-5AE609FC33B0}"/>
              </c:ext>
            </c:extLst>
          </c:dPt>
          <c:dPt>
            <c:idx val="6"/>
            <c:spPr>
              <a:solidFill>
                <a:srgbClr val="FF0000"/>
              </a:solidFill>
              <a:ln w="25400">
                <a:noFill/>
              </a:ln>
            </c:spPr>
            <c:extLst xmlns:c16r2="http://schemas.microsoft.com/office/drawing/2015/06/chart">
              <c:ext xmlns:c16="http://schemas.microsoft.com/office/drawing/2014/chart" uri="{C3380CC4-5D6E-409C-BE32-E72D297353CC}">
                <c16:uniqueId val="{00000003-8836-43B7-8F91-5AE609FC33B0}"/>
              </c:ext>
            </c:extLst>
          </c:dPt>
          <c:cat>
            <c:strRef>
              <c:f>'Per Prog'!$O$2:$O$6</c:f>
              <c:strCache>
                <c:ptCount val="5"/>
                <c:pt idx="0">
                  <c:v>Prog 1</c:v>
                </c:pt>
                <c:pt idx="1">
                  <c:v>Prog 2</c:v>
                </c:pt>
                <c:pt idx="2">
                  <c:v>Prog 3</c:v>
                </c:pt>
                <c:pt idx="3">
                  <c:v>Prog 4</c:v>
                </c:pt>
                <c:pt idx="4">
                  <c:v>PT</c:v>
                </c:pt>
              </c:strCache>
            </c:strRef>
          </c:cat>
          <c:val>
            <c:numRef>
              <c:f>'Per Prog'!$Q$2:$Q$6</c:f>
              <c:numCache>
                <c:formatCode>0</c:formatCode>
                <c:ptCount val="5"/>
                <c:pt idx="0">
                  <c:v>0</c:v>
                </c:pt>
                <c:pt idx="1">
                  <c:v>0</c:v>
                </c:pt>
                <c:pt idx="2">
                  <c:v>0</c:v>
                </c:pt>
                <c:pt idx="3">
                  <c:v>0</c:v>
                </c:pt>
                <c:pt idx="4">
                  <c:v>0</c:v>
                </c:pt>
              </c:numCache>
            </c:numRef>
          </c:val>
          <c:extLst xmlns:c16r2="http://schemas.microsoft.com/office/drawing/2015/06/chart">
            <c:ext xmlns:c16="http://schemas.microsoft.com/office/drawing/2014/chart" uri="{C3380CC4-5D6E-409C-BE32-E72D297353CC}">
              <c16:uniqueId val="{00000004-8836-43B7-8F91-5AE609FC33B0}"/>
            </c:ext>
          </c:extLst>
        </c:ser>
        <c:ser>
          <c:idx val="1"/>
          <c:order val="1"/>
          <c:tx>
            <c:strRef>
              <c:f>'Per Prog'!$R$1</c:f>
              <c:strCache>
                <c:ptCount val="1"/>
                <c:pt idx="0">
                  <c:v>Partially Achieved 
50% - 99%</c:v>
                </c:pt>
              </c:strCache>
            </c:strRef>
          </c:tx>
          <c:spPr>
            <a:solidFill>
              <a:srgbClr val="FFC000"/>
            </a:solidFill>
            <a:ln>
              <a:noFill/>
            </a:ln>
          </c:spPr>
          <c:dPt>
            <c:idx val="5"/>
            <c:spPr>
              <a:solidFill>
                <a:srgbClr val="FFC000"/>
              </a:solidFill>
              <a:ln w="31750">
                <a:noFill/>
              </a:ln>
            </c:spPr>
            <c:extLst xmlns:c16r2="http://schemas.microsoft.com/office/drawing/2015/06/chart">
              <c:ext xmlns:c16="http://schemas.microsoft.com/office/drawing/2014/chart" uri="{C3380CC4-5D6E-409C-BE32-E72D297353CC}">
                <c16:uniqueId val="{00000006-8836-43B7-8F91-5AE609FC33B0}"/>
              </c:ext>
            </c:extLst>
          </c:dPt>
          <c:dPt>
            <c:idx val="6"/>
            <c:spPr>
              <a:solidFill>
                <a:srgbClr val="FFC000"/>
              </a:solidFill>
              <a:ln w="25400">
                <a:noFill/>
              </a:ln>
            </c:spPr>
            <c:extLst xmlns:c16r2="http://schemas.microsoft.com/office/drawing/2015/06/chart">
              <c:ext xmlns:c16="http://schemas.microsoft.com/office/drawing/2014/chart" uri="{C3380CC4-5D6E-409C-BE32-E72D297353CC}">
                <c16:uniqueId val="{00000008-8836-43B7-8F91-5AE609FC33B0}"/>
              </c:ext>
            </c:extLst>
          </c:dPt>
          <c:dLbls>
            <c:spPr>
              <a:noFill/>
              <a:ln>
                <a:noFill/>
              </a:ln>
              <a:effectLst/>
            </c:spPr>
            <c:showVal val="1"/>
            <c:extLst xmlns:c16r2="http://schemas.microsoft.com/office/drawing/2015/06/chart">
              <c:ext xmlns:c15="http://schemas.microsoft.com/office/drawing/2012/chart" uri="{CE6537A1-D6FC-4f65-9D91-7224C49458BB}">
                <c15:showLeaderLines val="1"/>
              </c:ext>
            </c:extLst>
          </c:dLbls>
          <c:cat>
            <c:strRef>
              <c:f>'Per Prog'!$O$2:$O$6</c:f>
              <c:strCache>
                <c:ptCount val="5"/>
                <c:pt idx="0">
                  <c:v>Prog 1</c:v>
                </c:pt>
                <c:pt idx="1">
                  <c:v>Prog 2</c:v>
                </c:pt>
                <c:pt idx="2">
                  <c:v>Prog 3</c:v>
                </c:pt>
                <c:pt idx="3">
                  <c:v>Prog 4</c:v>
                </c:pt>
                <c:pt idx="4">
                  <c:v>PT</c:v>
                </c:pt>
              </c:strCache>
            </c:strRef>
          </c:cat>
          <c:val>
            <c:numRef>
              <c:f>'Per Prog'!$R$2:$R$6</c:f>
              <c:numCache>
                <c:formatCode>0</c:formatCode>
                <c:ptCount val="5"/>
                <c:pt idx="0">
                  <c:v>1</c:v>
                </c:pt>
                <c:pt idx="1">
                  <c:v>3</c:v>
                </c:pt>
                <c:pt idx="2">
                  <c:v>1</c:v>
                </c:pt>
                <c:pt idx="3">
                  <c:v>2</c:v>
                </c:pt>
                <c:pt idx="4">
                  <c:v>7</c:v>
                </c:pt>
              </c:numCache>
            </c:numRef>
          </c:val>
          <c:extLst xmlns:c16r2="http://schemas.microsoft.com/office/drawing/2015/06/chart">
            <c:ext xmlns:c16="http://schemas.microsoft.com/office/drawing/2014/chart" uri="{C3380CC4-5D6E-409C-BE32-E72D297353CC}">
              <c16:uniqueId val="{00000009-8836-43B7-8F91-5AE609FC33B0}"/>
            </c:ext>
          </c:extLst>
        </c:ser>
        <c:ser>
          <c:idx val="2"/>
          <c:order val="2"/>
          <c:tx>
            <c:strRef>
              <c:f>'Per Prog'!$S$1</c:f>
              <c:strCache>
                <c:ptCount val="1"/>
                <c:pt idx="0">
                  <c:v>TargetsAchieved 
100% and above</c:v>
                </c:pt>
              </c:strCache>
            </c:strRef>
          </c:tx>
          <c:spPr>
            <a:solidFill>
              <a:srgbClr val="00B050"/>
            </a:solidFill>
            <a:ln>
              <a:noFill/>
            </a:ln>
          </c:spPr>
          <c:dPt>
            <c:idx val="5"/>
            <c:spPr>
              <a:solidFill>
                <a:srgbClr val="00B050"/>
              </a:solidFill>
              <a:ln w="31750">
                <a:noFill/>
              </a:ln>
            </c:spPr>
            <c:extLst xmlns:c16r2="http://schemas.microsoft.com/office/drawing/2015/06/chart">
              <c:ext xmlns:c16="http://schemas.microsoft.com/office/drawing/2014/chart" uri="{C3380CC4-5D6E-409C-BE32-E72D297353CC}">
                <c16:uniqueId val="{0000000B-8836-43B7-8F91-5AE609FC33B0}"/>
              </c:ext>
            </c:extLst>
          </c:dPt>
          <c:dPt>
            <c:idx val="6"/>
            <c:spPr>
              <a:solidFill>
                <a:srgbClr val="00B050"/>
              </a:solidFill>
              <a:ln w="25400">
                <a:noFill/>
              </a:ln>
            </c:spPr>
            <c:extLst xmlns:c16r2="http://schemas.microsoft.com/office/drawing/2015/06/chart">
              <c:ext xmlns:c16="http://schemas.microsoft.com/office/drawing/2014/chart" uri="{C3380CC4-5D6E-409C-BE32-E72D297353CC}">
                <c16:uniqueId val="{0000000D-8836-43B7-8F91-5AE609FC33B0}"/>
              </c:ext>
            </c:extLst>
          </c:dPt>
          <c:dLbls>
            <c:spPr>
              <a:noFill/>
              <a:ln>
                <a:noFill/>
              </a:ln>
              <a:effectLst/>
            </c:spPr>
            <c:showVal val="1"/>
            <c:extLst xmlns:c16r2="http://schemas.microsoft.com/office/drawing/2015/06/chart">
              <c:ext xmlns:c15="http://schemas.microsoft.com/office/drawing/2012/chart" uri="{CE6537A1-D6FC-4f65-9D91-7224C49458BB}">
                <c15:showLeaderLines val="1"/>
              </c:ext>
            </c:extLst>
          </c:dLbls>
          <c:cat>
            <c:strRef>
              <c:f>'Per Prog'!$O$2:$O$6</c:f>
              <c:strCache>
                <c:ptCount val="5"/>
                <c:pt idx="0">
                  <c:v>Prog 1</c:v>
                </c:pt>
                <c:pt idx="1">
                  <c:v>Prog 2</c:v>
                </c:pt>
                <c:pt idx="2">
                  <c:v>Prog 3</c:v>
                </c:pt>
                <c:pt idx="3">
                  <c:v>Prog 4</c:v>
                </c:pt>
                <c:pt idx="4">
                  <c:v>PT</c:v>
                </c:pt>
              </c:strCache>
            </c:strRef>
          </c:cat>
          <c:val>
            <c:numRef>
              <c:f>'Per Prog'!$S$2:$S$6</c:f>
              <c:numCache>
                <c:formatCode>0</c:formatCode>
                <c:ptCount val="5"/>
                <c:pt idx="0">
                  <c:v>7</c:v>
                </c:pt>
                <c:pt idx="1">
                  <c:v>23</c:v>
                </c:pt>
                <c:pt idx="2">
                  <c:v>12</c:v>
                </c:pt>
                <c:pt idx="3">
                  <c:v>11</c:v>
                </c:pt>
                <c:pt idx="4">
                  <c:v>53</c:v>
                </c:pt>
              </c:numCache>
            </c:numRef>
          </c:val>
          <c:extLst xmlns:c16r2="http://schemas.microsoft.com/office/drawing/2015/06/chart">
            <c:ext xmlns:c16="http://schemas.microsoft.com/office/drawing/2014/chart" uri="{C3380CC4-5D6E-409C-BE32-E72D297353CC}">
              <c16:uniqueId val="{0000000E-8836-43B7-8F91-5AE609FC33B0}"/>
            </c:ext>
          </c:extLst>
        </c:ser>
        <c:dLbls/>
        <c:gapWidth val="55"/>
        <c:overlap val="100"/>
        <c:axId val="106889600"/>
        <c:axId val="106891136"/>
      </c:barChart>
      <c:catAx>
        <c:axId val="106889600"/>
        <c:scaling>
          <c:orientation val="minMax"/>
        </c:scaling>
        <c:axPos val="b"/>
        <c:numFmt formatCode="General" sourceLinked="0"/>
        <c:majorTickMark val="none"/>
        <c:tickLblPos val="nextTo"/>
        <c:crossAx val="106891136"/>
        <c:crosses val="autoZero"/>
        <c:auto val="1"/>
        <c:lblAlgn val="ctr"/>
        <c:lblOffset val="100"/>
      </c:catAx>
      <c:valAx>
        <c:axId val="106891136"/>
        <c:scaling>
          <c:orientation val="minMax"/>
        </c:scaling>
        <c:axPos val="l"/>
        <c:majorGridlines>
          <c:spPr>
            <a:ln>
              <a:noFill/>
            </a:ln>
          </c:spPr>
        </c:majorGridlines>
        <c:numFmt formatCode="0%" sourceLinked="1"/>
        <c:majorTickMark val="none"/>
        <c:tickLblPos val="nextTo"/>
        <c:crossAx val="106889600"/>
        <c:crosses val="autoZero"/>
        <c:crossBetween val="between"/>
      </c:valAx>
    </c:plotArea>
    <c:legend>
      <c:legendPos val="r"/>
      <c:layout/>
    </c:legend>
    <c:plotVisOnly val="1"/>
    <c:dispBlanksAs val="gap"/>
  </c:chart>
  <c:spPr>
    <a:ln>
      <a:noFill/>
    </a:ln>
  </c:spPr>
  <c:txPr>
    <a:bodyPr/>
    <a:lstStyle/>
    <a:p>
      <a:pPr>
        <a:defRPr sz="1400" b="0">
          <a:latin typeface="Century Gothic" panose="020B0502020202020204"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US" dirty="0"/>
              <a:t>Programme 1 2021/22</a:t>
            </a:r>
          </a:p>
          <a:p>
            <a:pPr>
              <a:defRPr/>
            </a:pPr>
            <a:r>
              <a:rPr lang="en-US" dirty="0"/>
              <a:t>Non financial</a:t>
            </a:r>
            <a:r>
              <a:rPr lang="en-US" baseline="0" dirty="0"/>
              <a:t> versus Financial performance</a:t>
            </a:r>
            <a:endParaRPr lang="en-US" dirty="0"/>
          </a:p>
        </c:rich>
      </c:tx>
      <c:layout/>
    </c:title>
    <c:plotArea>
      <c:layout/>
      <c:barChart>
        <c:barDir val="col"/>
        <c:grouping val="clustered"/>
        <c:ser>
          <c:idx val="0"/>
          <c:order val="0"/>
          <c:tx>
            <c:strRef>
              <c:f>'Per Prog'!$U$1</c:f>
              <c:strCache>
                <c:ptCount val="1"/>
                <c:pt idx="0">
                  <c:v>TargetsAchieved 
100% and above</c:v>
                </c:pt>
              </c:strCache>
            </c:strRef>
          </c:tx>
          <c:spPr>
            <a:solidFill>
              <a:srgbClr val="00B050"/>
            </a:solidFill>
            <a:ln>
              <a:noFill/>
            </a:ln>
          </c:spPr>
          <c:dPt>
            <c:idx val="5"/>
            <c:spPr>
              <a:solidFill>
                <a:srgbClr val="00B050"/>
              </a:solidFill>
              <a:ln w="31750">
                <a:noFill/>
              </a:ln>
            </c:spPr>
            <c:extLst xmlns:c16r2="http://schemas.microsoft.com/office/drawing/2015/06/chart">
              <c:ext xmlns:c16="http://schemas.microsoft.com/office/drawing/2014/chart" uri="{C3380CC4-5D6E-409C-BE32-E72D297353CC}">
                <c16:uniqueId val="{00000001-E59F-4B74-8089-9D816BF07DB1}"/>
              </c:ext>
            </c:extLst>
          </c:dPt>
          <c:dPt>
            <c:idx val="6"/>
            <c:spPr>
              <a:solidFill>
                <a:srgbClr val="00B050"/>
              </a:solidFill>
              <a:ln w="25400">
                <a:noFill/>
              </a:ln>
            </c:spPr>
            <c:extLst xmlns:c16r2="http://schemas.microsoft.com/office/drawing/2015/06/chart">
              <c:ext xmlns:c16="http://schemas.microsoft.com/office/drawing/2014/chart" uri="{C3380CC4-5D6E-409C-BE32-E72D297353CC}">
                <c16:uniqueId val="{00000003-E59F-4B74-8089-9D816BF07DB1}"/>
              </c:ext>
            </c:extLst>
          </c:dPt>
          <c:dLbls>
            <c:spPr>
              <a:noFill/>
              <a:ln>
                <a:noFill/>
              </a:ln>
              <a:effectLst/>
            </c:spPr>
            <c:showVal val="1"/>
            <c:extLst xmlns:c16r2="http://schemas.microsoft.com/office/drawing/2015/06/chart">
              <c:ext xmlns:c15="http://schemas.microsoft.com/office/drawing/2012/chart" uri="{CE6537A1-D6FC-4f65-9D91-7224C49458BB}">
                <c15:showLeaderLines val="1"/>
              </c:ext>
            </c:extLst>
          </c:dLbls>
          <c:cat>
            <c:strRef>
              <c:f>'Per Prog'!$O$2</c:f>
              <c:strCache>
                <c:ptCount val="1"/>
                <c:pt idx="0">
                  <c:v>Prog 1</c:v>
                </c:pt>
              </c:strCache>
            </c:strRef>
          </c:cat>
          <c:val>
            <c:numRef>
              <c:f>'Per Prog'!$U$2</c:f>
              <c:numCache>
                <c:formatCode>0%</c:formatCode>
                <c:ptCount val="1"/>
                <c:pt idx="0">
                  <c:v>0.87500000000000011</c:v>
                </c:pt>
              </c:numCache>
            </c:numRef>
          </c:val>
          <c:extLst xmlns:c16r2="http://schemas.microsoft.com/office/drawing/2015/06/chart">
            <c:ext xmlns:c16="http://schemas.microsoft.com/office/drawing/2014/chart" uri="{C3380CC4-5D6E-409C-BE32-E72D297353CC}">
              <c16:uniqueId val="{00000004-E59F-4B74-8089-9D816BF07DB1}"/>
            </c:ext>
          </c:extLst>
        </c:ser>
        <c:ser>
          <c:idx val="1"/>
          <c:order val="1"/>
          <c:tx>
            <c:strRef>
              <c:f>'Per Prog'!$V$1</c:f>
              <c:strCache>
                <c:ptCount val="1"/>
                <c:pt idx="0">
                  <c:v>Actual Expenditure</c:v>
                </c:pt>
              </c:strCache>
            </c:strRef>
          </c:tx>
          <c:spPr>
            <a:solidFill>
              <a:srgbClr val="FFC000"/>
            </a:solidFill>
            <a:ln>
              <a:noFill/>
            </a:ln>
          </c:spPr>
          <c:dPt>
            <c:idx val="5"/>
            <c:spPr>
              <a:solidFill>
                <a:srgbClr val="FFC000"/>
              </a:solidFill>
              <a:ln w="31750">
                <a:noFill/>
              </a:ln>
            </c:spPr>
            <c:extLst xmlns:c16r2="http://schemas.microsoft.com/office/drawing/2015/06/chart">
              <c:ext xmlns:c16="http://schemas.microsoft.com/office/drawing/2014/chart" uri="{C3380CC4-5D6E-409C-BE32-E72D297353CC}">
                <c16:uniqueId val="{00000006-E59F-4B74-8089-9D816BF07DB1}"/>
              </c:ext>
            </c:extLst>
          </c:dPt>
          <c:dPt>
            <c:idx val="6"/>
            <c:spPr>
              <a:solidFill>
                <a:srgbClr val="FFC000"/>
              </a:solidFill>
              <a:ln w="25400">
                <a:noFill/>
              </a:ln>
            </c:spPr>
            <c:extLst xmlns:c16r2="http://schemas.microsoft.com/office/drawing/2015/06/chart">
              <c:ext xmlns:c16="http://schemas.microsoft.com/office/drawing/2014/chart" uri="{C3380CC4-5D6E-409C-BE32-E72D297353CC}">
                <c16:uniqueId val="{00000008-E59F-4B74-8089-9D816BF07DB1}"/>
              </c:ext>
            </c:extLst>
          </c:dPt>
          <c:dLbls>
            <c:spPr>
              <a:noFill/>
              <a:ln>
                <a:noFill/>
              </a:ln>
              <a:effectLst/>
            </c:spPr>
            <c:showVal val="1"/>
            <c:extLst xmlns:c16r2="http://schemas.microsoft.com/office/drawing/2015/06/chart">
              <c:ext xmlns:c15="http://schemas.microsoft.com/office/drawing/2012/chart" uri="{CE6537A1-D6FC-4f65-9D91-7224C49458BB}">
                <c15:showLeaderLines val="1"/>
              </c:ext>
            </c:extLst>
          </c:dLbls>
          <c:cat>
            <c:strRef>
              <c:f>'Per Prog'!$O$2</c:f>
              <c:strCache>
                <c:ptCount val="1"/>
                <c:pt idx="0">
                  <c:v>Prog 1</c:v>
                </c:pt>
              </c:strCache>
            </c:strRef>
          </c:cat>
          <c:val>
            <c:numRef>
              <c:f>'Per Prog'!$V$2</c:f>
              <c:numCache>
                <c:formatCode>0%</c:formatCode>
                <c:ptCount val="1"/>
                <c:pt idx="0">
                  <c:v>0.91900000000000004</c:v>
                </c:pt>
              </c:numCache>
            </c:numRef>
          </c:val>
          <c:extLst xmlns:c16r2="http://schemas.microsoft.com/office/drawing/2015/06/chart">
            <c:ext xmlns:c16="http://schemas.microsoft.com/office/drawing/2014/chart" uri="{C3380CC4-5D6E-409C-BE32-E72D297353CC}">
              <c16:uniqueId val="{00000009-E59F-4B74-8089-9D816BF07DB1}"/>
            </c:ext>
          </c:extLst>
        </c:ser>
        <c:dLbls/>
        <c:gapWidth val="75"/>
        <c:overlap val="-25"/>
        <c:axId val="97166080"/>
        <c:axId val="97167616"/>
      </c:barChart>
      <c:catAx>
        <c:axId val="97166080"/>
        <c:scaling>
          <c:orientation val="minMax"/>
        </c:scaling>
        <c:axPos val="b"/>
        <c:numFmt formatCode="General" sourceLinked="0"/>
        <c:majorTickMark val="none"/>
        <c:tickLblPos val="nextTo"/>
        <c:crossAx val="97167616"/>
        <c:crosses val="autoZero"/>
        <c:auto val="1"/>
        <c:lblAlgn val="ctr"/>
        <c:lblOffset val="100"/>
      </c:catAx>
      <c:valAx>
        <c:axId val="97167616"/>
        <c:scaling>
          <c:orientation val="minMax"/>
          <c:min val="0"/>
        </c:scaling>
        <c:axPos val="l"/>
        <c:majorGridlines>
          <c:spPr>
            <a:ln>
              <a:noFill/>
            </a:ln>
          </c:spPr>
        </c:majorGridlines>
        <c:numFmt formatCode="0%" sourceLinked="1"/>
        <c:majorTickMark val="none"/>
        <c:tickLblPos val="nextTo"/>
        <c:spPr>
          <a:ln w="9525">
            <a:noFill/>
          </a:ln>
        </c:spPr>
        <c:crossAx val="97166080"/>
        <c:crosses val="autoZero"/>
        <c:crossBetween val="between"/>
      </c:valAx>
    </c:plotArea>
    <c:legend>
      <c:legendPos val="b"/>
      <c:layout/>
    </c:legend>
    <c:plotVisOnly val="1"/>
    <c:dispBlanksAs val="gap"/>
  </c:chart>
  <c:spPr>
    <a:ln>
      <a:noFill/>
    </a:ln>
  </c:spPr>
  <c:txPr>
    <a:bodyPr/>
    <a:lstStyle/>
    <a:p>
      <a:pPr>
        <a:defRPr sz="1400" b="0">
          <a:latin typeface="Century Gothic" panose="020B0502020202020204" pitchFamily="34" charset="0"/>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US"/>
              <a:t>Provincial Treasury 2021/22</a:t>
            </a:r>
          </a:p>
          <a:p>
            <a:pPr>
              <a:defRPr/>
            </a:pPr>
            <a:r>
              <a:rPr lang="en-US"/>
              <a:t>Financial</a:t>
            </a:r>
            <a:r>
              <a:rPr lang="en-US" baseline="0"/>
              <a:t> versus non-financial performance</a:t>
            </a:r>
            <a:endParaRPr lang="en-US"/>
          </a:p>
        </c:rich>
      </c:tx>
      <c:layout/>
    </c:title>
    <c:plotArea>
      <c:layout/>
      <c:barChart>
        <c:barDir val="col"/>
        <c:grouping val="clustered"/>
        <c:ser>
          <c:idx val="0"/>
          <c:order val="0"/>
          <c:tx>
            <c:strRef>
              <c:f>'Per Prog'!$U$1</c:f>
              <c:strCache>
                <c:ptCount val="1"/>
                <c:pt idx="0">
                  <c:v>TargetsAchieved 
100% and above</c:v>
                </c:pt>
              </c:strCache>
            </c:strRef>
          </c:tx>
          <c:spPr>
            <a:solidFill>
              <a:srgbClr val="00B050"/>
            </a:solidFill>
            <a:ln>
              <a:noFill/>
            </a:ln>
          </c:spPr>
          <c:dPt>
            <c:idx val="5"/>
            <c:spPr>
              <a:solidFill>
                <a:srgbClr val="00B050"/>
              </a:solidFill>
              <a:ln w="31750">
                <a:noFill/>
              </a:ln>
            </c:spPr>
            <c:extLst xmlns:c16r2="http://schemas.microsoft.com/office/drawing/2015/06/chart">
              <c:ext xmlns:c16="http://schemas.microsoft.com/office/drawing/2014/chart" uri="{C3380CC4-5D6E-409C-BE32-E72D297353CC}">
                <c16:uniqueId val="{00000001-C391-4DE9-AD0F-BC804752AF08}"/>
              </c:ext>
            </c:extLst>
          </c:dPt>
          <c:dPt>
            <c:idx val="6"/>
            <c:spPr>
              <a:solidFill>
                <a:srgbClr val="00B050"/>
              </a:solidFill>
              <a:ln w="25400">
                <a:noFill/>
              </a:ln>
            </c:spPr>
            <c:extLst xmlns:c16r2="http://schemas.microsoft.com/office/drawing/2015/06/chart">
              <c:ext xmlns:c16="http://schemas.microsoft.com/office/drawing/2014/chart" uri="{C3380CC4-5D6E-409C-BE32-E72D297353CC}">
                <c16:uniqueId val="{00000003-C391-4DE9-AD0F-BC804752AF08}"/>
              </c:ext>
            </c:extLst>
          </c:dPt>
          <c:dLbls>
            <c:spPr>
              <a:noFill/>
              <a:ln>
                <a:noFill/>
              </a:ln>
              <a:effectLst/>
            </c:spPr>
            <c:showVal val="1"/>
            <c:extLst xmlns:c16r2="http://schemas.microsoft.com/office/drawing/2015/06/chart">
              <c:ext xmlns:c15="http://schemas.microsoft.com/office/drawing/2012/chart" uri="{CE6537A1-D6FC-4f65-9D91-7224C49458BB}">
                <c15:showLeaderLines val="1"/>
              </c:ext>
            </c:extLst>
          </c:dLbls>
          <c:cat>
            <c:strRef>
              <c:f>'Per Prog'!$O$3</c:f>
              <c:strCache>
                <c:ptCount val="1"/>
                <c:pt idx="0">
                  <c:v>Prog 2</c:v>
                </c:pt>
              </c:strCache>
            </c:strRef>
          </c:cat>
          <c:val>
            <c:numRef>
              <c:f>'Per Prog'!$U$3</c:f>
              <c:numCache>
                <c:formatCode>0%</c:formatCode>
                <c:ptCount val="1"/>
                <c:pt idx="0">
                  <c:v>0.88461538461538469</c:v>
                </c:pt>
              </c:numCache>
            </c:numRef>
          </c:val>
          <c:extLst xmlns:c16r2="http://schemas.microsoft.com/office/drawing/2015/06/chart">
            <c:ext xmlns:c16="http://schemas.microsoft.com/office/drawing/2014/chart" uri="{C3380CC4-5D6E-409C-BE32-E72D297353CC}">
              <c16:uniqueId val="{00000004-C391-4DE9-AD0F-BC804752AF08}"/>
            </c:ext>
          </c:extLst>
        </c:ser>
        <c:ser>
          <c:idx val="1"/>
          <c:order val="1"/>
          <c:tx>
            <c:strRef>
              <c:f>'Per Prog'!$V$1</c:f>
              <c:strCache>
                <c:ptCount val="1"/>
                <c:pt idx="0">
                  <c:v>Actual Expenditure</c:v>
                </c:pt>
              </c:strCache>
            </c:strRef>
          </c:tx>
          <c:spPr>
            <a:solidFill>
              <a:srgbClr val="FFC000"/>
            </a:solidFill>
            <a:ln>
              <a:noFill/>
            </a:ln>
          </c:spPr>
          <c:dPt>
            <c:idx val="5"/>
            <c:spPr>
              <a:solidFill>
                <a:srgbClr val="FFC000"/>
              </a:solidFill>
              <a:ln w="31750">
                <a:noFill/>
              </a:ln>
            </c:spPr>
            <c:extLst xmlns:c16r2="http://schemas.microsoft.com/office/drawing/2015/06/chart">
              <c:ext xmlns:c16="http://schemas.microsoft.com/office/drawing/2014/chart" uri="{C3380CC4-5D6E-409C-BE32-E72D297353CC}">
                <c16:uniqueId val="{00000006-C391-4DE9-AD0F-BC804752AF08}"/>
              </c:ext>
            </c:extLst>
          </c:dPt>
          <c:dPt>
            <c:idx val="6"/>
            <c:spPr>
              <a:solidFill>
                <a:srgbClr val="FFC000"/>
              </a:solidFill>
              <a:ln w="25400">
                <a:noFill/>
              </a:ln>
            </c:spPr>
            <c:extLst xmlns:c16r2="http://schemas.microsoft.com/office/drawing/2015/06/chart">
              <c:ext xmlns:c16="http://schemas.microsoft.com/office/drawing/2014/chart" uri="{C3380CC4-5D6E-409C-BE32-E72D297353CC}">
                <c16:uniqueId val="{00000008-C391-4DE9-AD0F-BC804752AF08}"/>
              </c:ext>
            </c:extLst>
          </c:dPt>
          <c:dLbls>
            <c:spPr>
              <a:noFill/>
              <a:ln>
                <a:noFill/>
              </a:ln>
              <a:effectLst/>
            </c:spPr>
            <c:showVal val="1"/>
            <c:extLst xmlns:c16r2="http://schemas.microsoft.com/office/drawing/2015/06/chart">
              <c:ext xmlns:c15="http://schemas.microsoft.com/office/drawing/2012/chart" uri="{CE6537A1-D6FC-4f65-9D91-7224C49458BB}">
                <c15:showLeaderLines val="1"/>
              </c:ext>
            </c:extLst>
          </c:dLbls>
          <c:cat>
            <c:strRef>
              <c:f>'Per Prog'!$O$3</c:f>
              <c:strCache>
                <c:ptCount val="1"/>
                <c:pt idx="0">
                  <c:v>Prog 2</c:v>
                </c:pt>
              </c:strCache>
            </c:strRef>
          </c:cat>
          <c:val>
            <c:numRef>
              <c:f>'Per Prog'!$V$3</c:f>
              <c:numCache>
                <c:formatCode>0%</c:formatCode>
                <c:ptCount val="1"/>
                <c:pt idx="0">
                  <c:v>0.93300000000000005</c:v>
                </c:pt>
              </c:numCache>
            </c:numRef>
          </c:val>
          <c:extLst xmlns:c16r2="http://schemas.microsoft.com/office/drawing/2015/06/chart">
            <c:ext xmlns:c16="http://schemas.microsoft.com/office/drawing/2014/chart" uri="{C3380CC4-5D6E-409C-BE32-E72D297353CC}">
              <c16:uniqueId val="{00000009-C391-4DE9-AD0F-BC804752AF08}"/>
            </c:ext>
          </c:extLst>
        </c:ser>
        <c:dLbls/>
        <c:gapWidth val="75"/>
        <c:overlap val="-25"/>
        <c:axId val="110040576"/>
        <c:axId val="110042112"/>
      </c:barChart>
      <c:catAx>
        <c:axId val="110040576"/>
        <c:scaling>
          <c:orientation val="minMax"/>
        </c:scaling>
        <c:axPos val="b"/>
        <c:numFmt formatCode="General" sourceLinked="0"/>
        <c:majorTickMark val="none"/>
        <c:tickLblPos val="nextTo"/>
        <c:crossAx val="110042112"/>
        <c:crosses val="autoZero"/>
        <c:auto val="1"/>
        <c:lblAlgn val="ctr"/>
        <c:lblOffset val="100"/>
      </c:catAx>
      <c:valAx>
        <c:axId val="110042112"/>
        <c:scaling>
          <c:orientation val="minMax"/>
          <c:max val="1"/>
          <c:min val="0"/>
        </c:scaling>
        <c:axPos val="l"/>
        <c:majorGridlines>
          <c:spPr>
            <a:ln>
              <a:noFill/>
            </a:ln>
          </c:spPr>
        </c:majorGridlines>
        <c:numFmt formatCode="0%" sourceLinked="1"/>
        <c:majorTickMark val="none"/>
        <c:tickLblPos val="nextTo"/>
        <c:spPr>
          <a:ln w="9525">
            <a:noFill/>
          </a:ln>
        </c:spPr>
        <c:crossAx val="110040576"/>
        <c:crosses val="autoZero"/>
        <c:crossBetween val="between"/>
      </c:valAx>
    </c:plotArea>
    <c:legend>
      <c:legendPos val="b"/>
      <c:layout/>
    </c:legend>
    <c:plotVisOnly val="1"/>
    <c:dispBlanksAs val="gap"/>
  </c:chart>
  <c:spPr>
    <a:ln>
      <a:solidFill>
        <a:schemeClr val="tx1"/>
      </a:solidFill>
    </a:ln>
  </c:spPr>
  <c:txPr>
    <a:bodyPr/>
    <a:lstStyle/>
    <a:p>
      <a:pPr>
        <a:defRPr sz="1400" b="0">
          <a:latin typeface="Century Gothic" panose="020B0502020202020204" pitchFamily="34" charset="0"/>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US" dirty="0"/>
              <a:t>Programme 3 2021/22</a:t>
            </a:r>
          </a:p>
          <a:p>
            <a:pPr>
              <a:defRPr/>
            </a:pPr>
            <a:r>
              <a:rPr lang="en-US" dirty="0"/>
              <a:t>Non financial</a:t>
            </a:r>
            <a:r>
              <a:rPr lang="en-US" baseline="0" dirty="0"/>
              <a:t> versus Financial performance</a:t>
            </a:r>
            <a:endParaRPr lang="en-US" dirty="0"/>
          </a:p>
        </c:rich>
      </c:tx>
      <c:layout/>
    </c:title>
    <c:plotArea>
      <c:layout/>
      <c:barChart>
        <c:barDir val="col"/>
        <c:grouping val="clustered"/>
        <c:ser>
          <c:idx val="0"/>
          <c:order val="0"/>
          <c:tx>
            <c:strRef>
              <c:f>'Per Prog'!$U$1</c:f>
              <c:strCache>
                <c:ptCount val="1"/>
                <c:pt idx="0">
                  <c:v>TargetsAchieved 
100% and above</c:v>
                </c:pt>
              </c:strCache>
            </c:strRef>
          </c:tx>
          <c:spPr>
            <a:solidFill>
              <a:srgbClr val="00B050"/>
            </a:solidFill>
            <a:ln>
              <a:noFill/>
            </a:ln>
          </c:spPr>
          <c:dPt>
            <c:idx val="5"/>
            <c:spPr>
              <a:solidFill>
                <a:srgbClr val="00B050"/>
              </a:solidFill>
              <a:ln w="31750">
                <a:noFill/>
              </a:ln>
            </c:spPr>
            <c:extLst xmlns:c16r2="http://schemas.microsoft.com/office/drawing/2015/06/chart">
              <c:ext xmlns:c16="http://schemas.microsoft.com/office/drawing/2014/chart" uri="{C3380CC4-5D6E-409C-BE32-E72D297353CC}">
                <c16:uniqueId val="{00000001-6EDA-4AC9-9D90-9D64D83C1A96}"/>
              </c:ext>
            </c:extLst>
          </c:dPt>
          <c:dPt>
            <c:idx val="6"/>
            <c:spPr>
              <a:solidFill>
                <a:srgbClr val="00B050"/>
              </a:solidFill>
              <a:ln w="25400">
                <a:noFill/>
              </a:ln>
            </c:spPr>
            <c:extLst xmlns:c16r2="http://schemas.microsoft.com/office/drawing/2015/06/chart">
              <c:ext xmlns:c16="http://schemas.microsoft.com/office/drawing/2014/chart" uri="{C3380CC4-5D6E-409C-BE32-E72D297353CC}">
                <c16:uniqueId val="{00000003-6EDA-4AC9-9D90-9D64D83C1A96}"/>
              </c:ext>
            </c:extLst>
          </c:dPt>
          <c:dLbls>
            <c:spPr>
              <a:noFill/>
              <a:ln>
                <a:noFill/>
              </a:ln>
              <a:effectLst/>
            </c:spPr>
            <c:showVal val="1"/>
            <c:extLst xmlns:c16r2="http://schemas.microsoft.com/office/drawing/2015/06/chart">
              <c:ext xmlns:c15="http://schemas.microsoft.com/office/drawing/2012/chart" uri="{CE6537A1-D6FC-4f65-9D91-7224C49458BB}">
                <c15:showLeaderLines val="1"/>
              </c:ext>
            </c:extLst>
          </c:dLbls>
          <c:cat>
            <c:strRef>
              <c:f>'Per Prog'!$O$4</c:f>
              <c:strCache>
                <c:ptCount val="1"/>
                <c:pt idx="0">
                  <c:v>Prog 3</c:v>
                </c:pt>
              </c:strCache>
            </c:strRef>
          </c:cat>
          <c:val>
            <c:numRef>
              <c:f>'Per Prog'!$U$4</c:f>
              <c:numCache>
                <c:formatCode>0%</c:formatCode>
                <c:ptCount val="1"/>
                <c:pt idx="0">
                  <c:v>0.92307692307692302</c:v>
                </c:pt>
              </c:numCache>
            </c:numRef>
          </c:val>
          <c:extLst xmlns:c16r2="http://schemas.microsoft.com/office/drawing/2015/06/chart">
            <c:ext xmlns:c16="http://schemas.microsoft.com/office/drawing/2014/chart" uri="{C3380CC4-5D6E-409C-BE32-E72D297353CC}">
              <c16:uniqueId val="{00000004-6EDA-4AC9-9D90-9D64D83C1A96}"/>
            </c:ext>
          </c:extLst>
        </c:ser>
        <c:ser>
          <c:idx val="1"/>
          <c:order val="1"/>
          <c:tx>
            <c:strRef>
              <c:f>'Per Prog'!$V$1</c:f>
              <c:strCache>
                <c:ptCount val="1"/>
                <c:pt idx="0">
                  <c:v>Actual Expenditure</c:v>
                </c:pt>
              </c:strCache>
            </c:strRef>
          </c:tx>
          <c:spPr>
            <a:solidFill>
              <a:srgbClr val="FFC000"/>
            </a:solidFill>
            <a:ln>
              <a:noFill/>
            </a:ln>
          </c:spPr>
          <c:dPt>
            <c:idx val="5"/>
            <c:spPr>
              <a:solidFill>
                <a:srgbClr val="FFC000"/>
              </a:solidFill>
              <a:ln w="31750">
                <a:noFill/>
              </a:ln>
            </c:spPr>
            <c:extLst xmlns:c16r2="http://schemas.microsoft.com/office/drawing/2015/06/chart">
              <c:ext xmlns:c16="http://schemas.microsoft.com/office/drawing/2014/chart" uri="{C3380CC4-5D6E-409C-BE32-E72D297353CC}">
                <c16:uniqueId val="{00000006-6EDA-4AC9-9D90-9D64D83C1A96}"/>
              </c:ext>
            </c:extLst>
          </c:dPt>
          <c:dPt>
            <c:idx val="6"/>
            <c:spPr>
              <a:solidFill>
                <a:srgbClr val="FFC000"/>
              </a:solidFill>
              <a:ln w="25400">
                <a:noFill/>
              </a:ln>
            </c:spPr>
            <c:extLst xmlns:c16r2="http://schemas.microsoft.com/office/drawing/2015/06/chart">
              <c:ext xmlns:c16="http://schemas.microsoft.com/office/drawing/2014/chart" uri="{C3380CC4-5D6E-409C-BE32-E72D297353CC}">
                <c16:uniqueId val="{00000008-6EDA-4AC9-9D90-9D64D83C1A96}"/>
              </c:ext>
            </c:extLst>
          </c:dPt>
          <c:dLbls>
            <c:spPr>
              <a:noFill/>
              <a:ln>
                <a:noFill/>
              </a:ln>
              <a:effectLst/>
            </c:spPr>
            <c:showVal val="1"/>
            <c:extLst xmlns:c16r2="http://schemas.microsoft.com/office/drawing/2015/06/chart">
              <c:ext xmlns:c15="http://schemas.microsoft.com/office/drawing/2012/chart" uri="{CE6537A1-D6FC-4f65-9D91-7224C49458BB}">
                <c15:showLeaderLines val="1"/>
              </c:ext>
            </c:extLst>
          </c:dLbls>
          <c:cat>
            <c:strRef>
              <c:f>'Per Prog'!$O$4</c:f>
              <c:strCache>
                <c:ptCount val="1"/>
                <c:pt idx="0">
                  <c:v>Prog 3</c:v>
                </c:pt>
              </c:strCache>
            </c:strRef>
          </c:cat>
          <c:val>
            <c:numRef>
              <c:f>'Per Prog'!$V$4</c:f>
              <c:numCache>
                <c:formatCode>0%</c:formatCode>
                <c:ptCount val="1"/>
                <c:pt idx="0">
                  <c:v>0.96200000000000008</c:v>
                </c:pt>
              </c:numCache>
            </c:numRef>
          </c:val>
          <c:extLst xmlns:c16r2="http://schemas.microsoft.com/office/drawing/2015/06/chart">
            <c:ext xmlns:c16="http://schemas.microsoft.com/office/drawing/2014/chart" uri="{C3380CC4-5D6E-409C-BE32-E72D297353CC}">
              <c16:uniqueId val="{00000009-6EDA-4AC9-9D90-9D64D83C1A96}"/>
            </c:ext>
          </c:extLst>
        </c:ser>
        <c:dLbls/>
        <c:gapWidth val="75"/>
        <c:overlap val="-25"/>
        <c:axId val="100029952"/>
        <c:axId val="100031488"/>
      </c:barChart>
      <c:catAx>
        <c:axId val="100029952"/>
        <c:scaling>
          <c:orientation val="minMax"/>
        </c:scaling>
        <c:axPos val="b"/>
        <c:numFmt formatCode="General" sourceLinked="0"/>
        <c:majorTickMark val="none"/>
        <c:tickLblPos val="nextTo"/>
        <c:crossAx val="100031488"/>
        <c:crosses val="autoZero"/>
        <c:auto val="1"/>
        <c:lblAlgn val="ctr"/>
        <c:lblOffset val="100"/>
      </c:catAx>
      <c:valAx>
        <c:axId val="100031488"/>
        <c:scaling>
          <c:orientation val="minMax"/>
          <c:max val="1"/>
          <c:min val="0"/>
        </c:scaling>
        <c:axPos val="l"/>
        <c:majorGridlines>
          <c:spPr>
            <a:ln>
              <a:noFill/>
            </a:ln>
          </c:spPr>
        </c:majorGridlines>
        <c:numFmt formatCode="0%" sourceLinked="1"/>
        <c:majorTickMark val="none"/>
        <c:tickLblPos val="nextTo"/>
        <c:spPr>
          <a:ln w="9525">
            <a:noFill/>
          </a:ln>
        </c:spPr>
        <c:crossAx val="100029952"/>
        <c:crosses val="autoZero"/>
        <c:crossBetween val="between"/>
      </c:valAx>
    </c:plotArea>
    <c:legend>
      <c:legendPos val="b"/>
      <c:layout/>
    </c:legend>
    <c:plotVisOnly val="1"/>
    <c:dispBlanksAs val="gap"/>
  </c:chart>
  <c:spPr>
    <a:ln>
      <a:noFill/>
    </a:ln>
  </c:spPr>
  <c:txPr>
    <a:bodyPr/>
    <a:lstStyle/>
    <a:p>
      <a:pPr>
        <a:defRPr sz="1400" b="0">
          <a:latin typeface="Century Gothic" panose="020B0502020202020204" pitchFamily="34" charset="0"/>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680" b="0" i="0" u="none" strike="noStrike" kern="1200" baseline="0">
                <a:solidFill>
                  <a:prstClr val="black"/>
                </a:solidFill>
                <a:latin typeface="Century Gothic" panose="020B0502020202020204" pitchFamily="34" charset="0"/>
                <a:ea typeface="+mn-ea"/>
                <a:cs typeface="+mn-cs"/>
              </a:defRPr>
            </a:pPr>
            <a:r>
              <a:rPr lang="en-US" dirty="0"/>
              <a:t>Programm4</a:t>
            </a:r>
            <a:r>
              <a:rPr lang="en-US" baseline="0" dirty="0"/>
              <a:t>e 4</a:t>
            </a:r>
            <a:r>
              <a:rPr lang="en-US" dirty="0"/>
              <a:t> 2021/22</a:t>
            </a:r>
          </a:p>
          <a:p>
            <a:pPr marL="0" marR="0" lvl="0" indent="0" algn="ctr" defTabSz="914400" rtl="0" eaLnBrk="1" fontAlgn="auto" latinLnBrk="0" hangingPunct="1">
              <a:lnSpc>
                <a:spcPct val="100000"/>
              </a:lnSpc>
              <a:spcBef>
                <a:spcPts val="0"/>
              </a:spcBef>
              <a:spcAft>
                <a:spcPts val="0"/>
              </a:spcAft>
              <a:buClrTx/>
              <a:buSzTx/>
              <a:buFontTx/>
              <a:buNone/>
              <a:tabLst/>
              <a:defRPr sz="1680" b="0" i="0" u="none" strike="noStrike" kern="1200" baseline="0">
                <a:solidFill>
                  <a:prstClr val="black"/>
                </a:solidFill>
                <a:latin typeface="Century Gothic" panose="020B0502020202020204" pitchFamily="34" charset="0"/>
                <a:ea typeface="+mn-ea"/>
                <a:cs typeface="+mn-cs"/>
              </a:defRPr>
            </a:pPr>
            <a:r>
              <a:rPr lang="en-US" sz="1800" b="0" i="0" baseline="0" dirty="0">
                <a:effectLst/>
              </a:rPr>
              <a:t>Non financial versus Financial performance</a:t>
            </a:r>
            <a:endParaRPr lang="en-US"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680" b="0" i="0" u="none" strike="noStrike" kern="1200" baseline="0">
                <a:solidFill>
                  <a:prstClr val="black"/>
                </a:solidFill>
                <a:latin typeface="Century Gothic" panose="020B0502020202020204" pitchFamily="34" charset="0"/>
                <a:ea typeface="+mn-ea"/>
                <a:cs typeface="+mn-cs"/>
              </a:defRPr>
            </a:pPr>
            <a:endParaRPr lang="en-US" dirty="0"/>
          </a:p>
        </c:rich>
      </c:tx>
      <c:layout/>
    </c:title>
    <c:plotArea>
      <c:layout/>
      <c:barChart>
        <c:barDir val="col"/>
        <c:grouping val="clustered"/>
        <c:ser>
          <c:idx val="0"/>
          <c:order val="0"/>
          <c:tx>
            <c:strRef>
              <c:f>'Per Prog'!$U$1</c:f>
              <c:strCache>
                <c:ptCount val="1"/>
                <c:pt idx="0">
                  <c:v>TargetsAchieved 
100% and above</c:v>
                </c:pt>
              </c:strCache>
            </c:strRef>
          </c:tx>
          <c:spPr>
            <a:solidFill>
              <a:srgbClr val="00B050"/>
            </a:solidFill>
            <a:ln>
              <a:noFill/>
            </a:ln>
          </c:spPr>
          <c:dPt>
            <c:idx val="5"/>
            <c:spPr>
              <a:solidFill>
                <a:srgbClr val="00B050"/>
              </a:solidFill>
              <a:ln w="31750">
                <a:noFill/>
              </a:ln>
            </c:spPr>
            <c:extLst xmlns:c16r2="http://schemas.microsoft.com/office/drawing/2015/06/chart">
              <c:ext xmlns:c16="http://schemas.microsoft.com/office/drawing/2014/chart" uri="{C3380CC4-5D6E-409C-BE32-E72D297353CC}">
                <c16:uniqueId val="{00000001-6C04-49F5-AA4E-7DC74DDF1ED3}"/>
              </c:ext>
            </c:extLst>
          </c:dPt>
          <c:dPt>
            <c:idx val="6"/>
            <c:spPr>
              <a:solidFill>
                <a:srgbClr val="00B050"/>
              </a:solidFill>
              <a:ln w="25400">
                <a:noFill/>
              </a:ln>
            </c:spPr>
            <c:extLst xmlns:c16r2="http://schemas.microsoft.com/office/drawing/2015/06/chart">
              <c:ext xmlns:c16="http://schemas.microsoft.com/office/drawing/2014/chart" uri="{C3380CC4-5D6E-409C-BE32-E72D297353CC}">
                <c16:uniqueId val="{00000003-6C04-49F5-AA4E-7DC74DDF1ED3}"/>
              </c:ext>
            </c:extLst>
          </c:dPt>
          <c:dLbls>
            <c:spPr>
              <a:noFill/>
              <a:ln>
                <a:noFill/>
              </a:ln>
              <a:effectLst/>
            </c:spPr>
            <c:showVal val="1"/>
            <c:extLst xmlns:c16r2="http://schemas.microsoft.com/office/drawing/2015/06/chart">
              <c:ext xmlns:c15="http://schemas.microsoft.com/office/drawing/2012/chart" uri="{CE6537A1-D6FC-4f65-9D91-7224C49458BB}">
                <c15:showLeaderLines val="1"/>
              </c:ext>
            </c:extLst>
          </c:dLbls>
          <c:cat>
            <c:strRef>
              <c:f>'Per Prog'!$O$5</c:f>
              <c:strCache>
                <c:ptCount val="1"/>
                <c:pt idx="0">
                  <c:v>Prog 4</c:v>
                </c:pt>
              </c:strCache>
            </c:strRef>
          </c:cat>
          <c:val>
            <c:numRef>
              <c:f>'Per Prog'!$U$5</c:f>
              <c:numCache>
                <c:formatCode>0%</c:formatCode>
                <c:ptCount val="1"/>
                <c:pt idx="0">
                  <c:v>0.84615384615384626</c:v>
                </c:pt>
              </c:numCache>
            </c:numRef>
          </c:val>
          <c:extLst xmlns:c16r2="http://schemas.microsoft.com/office/drawing/2015/06/chart">
            <c:ext xmlns:c16="http://schemas.microsoft.com/office/drawing/2014/chart" uri="{C3380CC4-5D6E-409C-BE32-E72D297353CC}">
              <c16:uniqueId val="{00000004-6C04-49F5-AA4E-7DC74DDF1ED3}"/>
            </c:ext>
          </c:extLst>
        </c:ser>
        <c:ser>
          <c:idx val="1"/>
          <c:order val="1"/>
          <c:tx>
            <c:strRef>
              <c:f>'Per Prog'!$V$1</c:f>
              <c:strCache>
                <c:ptCount val="1"/>
                <c:pt idx="0">
                  <c:v>Actual Expenditure</c:v>
                </c:pt>
              </c:strCache>
            </c:strRef>
          </c:tx>
          <c:spPr>
            <a:solidFill>
              <a:srgbClr val="FFC000"/>
            </a:solidFill>
            <a:ln>
              <a:noFill/>
            </a:ln>
          </c:spPr>
          <c:dPt>
            <c:idx val="5"/>
            <c:spPr>
              <a:solidFill>
                <a:srgbClr val="FFC000"/>
              </a:solidFill>
              <a:ln w="31750">
                <a:noFill/>
              </a:ln>
            </c:spPr>
            <c:extLst xmlns:c16r2="http://schemas.microsoft.com/office/drawing/2015/06/chart">
              <c:ext xmlns:c16="http://schemas.microsoft.com/office/drawing/2014/chart" uri="{C3380CC4-5D6E-409C-BE32-E72D297353CC}">
                <c16:uniqueId val="{00000006-6C04-49F5-AA4E-7DC74DDF1ED3}"/>
              </c:ext>
            </c:extLst>
          </c:dPt>
          <c:dPt>
            <c:idx val="6"/>
            <c:spPr>
              <a:solidFill>
                <a:srgbClr val="FFC000"/>
              </a:solidFill>
              <a:ln w="25400">
                <a:noFill/>
              </a:ln>
            </c:spPr>
            <c:extLst xmlns:c16r2="http://schemas.microsoft.com/office/drawing/2015/06/chart">
              <c:ext xmlns:c16="http://schemas.microsoft.com/office/drawing/2014/chart" uri="{C3380CC4-5D6E-409C-BE32-E72D297353CC}">
                <c16:uniqueId val="{00000008-6C04-49F5-AA4E-7DC74DDF1ED3}"/>
              </c:ext>
            </c:extLst>
          </c:dPt>
          <c:dLbls>
            <c:spPr>
              <a:noFill/>
              <a:ln>
                <a:noFill/>
              </a:ln>
              <a:effectLst/>
            </c:spPr>
            <c:showVal val="1"/>
            <c:extLst xmlns:c16r2="http://schemas.microsoft.com/office/drawing/2015/06/chart">
              <c:ext xmlns:c15="http://schemas.microsoft.com/office/drawing/2012/chart" uri="{CE6537A1-D6FC-4f65-9D91-7224C49458BB}">
                <c15:showLeaderLines val="1"/>
              </c:ext>
            </c:extLst>
          </c:dLbls>
          <c:cat>
            <c:strRef>
              <c:f>'Per Prog'!$O$5</c:f>
              <c:strCache>
                <c:ptCount val="1"/>
                <c:pt idx="0">
                  <c:v>Prog 4</c:v>
                </c:pt>
              </c:strCache>
            </c:strRef>
          </c:cat>
          <c:val>
            <c:numRef>
              <c:f>'Per Prog'!$V$5</c:f>
              <c:numCache>
                <c:formatCode>0%</c:formatCode>
                <c:ptCount val="1"/>
                <c:pt idx="0">
                  <c:v>0.9709000000000001</c:v>
                </c:pt>
              </c:numCache>
            </c:numRef>
          </c:val>
          <c:extLst xmlns:c16r2="http://schemas.microsoft.com/office/drawing/2015/06/chart">
            <c:ext xmlns:c16="http://schemas.microsoft.com/office/drawing/2014/chart" uri="{C3380CC4-5D6E-409C-BE32-E72D297353CC}">
              <c16:uniqueId val="{00000009-6C04-49F5-AA4E-7DC74DDF1ED3}"/>
            </c:ext>
          </c:extLst>
        </c:ser>
        <c:dLbls/>
        <c:gapWidth val="75"/>
        <c:overlap val="-25"/>
        <c:axId val="98436224"/>
        <c:axId val="98437760"/>
      </c:barChart>
      <c:catAx>
        <c:axId val="98436224"/>
        <c:scaling>
          <c:orientation val="minMax"/>
        </c:scaling>
        <c:axPos val="b"/>
        <c:numFmt formatCode="General" sourceLinked="0"/>
        <c:majorTickMark val="none"/>
        <c:tickLblPos val="nextTo"/>
        <c:crossAx val="98437760"/>
        <c:crosses val="autoZero"/>
        <c:auto val="1"/>
        <c:lblAlgn val="ctr"/>
        <c:lblOffset val="100"/>
      </c:catAx>
      <c:valAx>
        <c:axId val="98437760"/>
        <c:scaling>
          <c:orientation val="minMax"/>
          <c:min val="0"/>
        </c:scaling>
        <c:axPos val="l"/>
        <c:majorGridlines>
          <c:spPr>
            <a:ln>
              <a:noFill/>
            </a:ln>
          </c:spPr>
        </c:majorGridlines>
        <c:numFmt formatCode="0%" sourceLinked="1"/>
        <c:majorTickMark val="none"/>
        <c:tickLblPos val="nextTo"/>
        <c:spPr>
          <a:ln w="9525">
            <a:noFill/>
          </a:ln>
        </c:spPr>
        <c:crossAx val="98436224"/>
        <c:crosses val="autoZero"/>
        <c:crossBetween val="between"/>
        <c:majorUnit val="0.1"/>
      </c:valAx>
    </c:plotArea>
    <c:legend>
      <c:legendPos val="b"/>
      <c:layout/>
    </c:legend>
    <c:plotVisOnly val="1"/>
    <c:dispBlanksAs val="gap"/>
  </c:chart>
  <c:spPr>
    <a:ln>
      <a:noFill/>
    </a:ln>
  </c:spPr>
  <c:txPr>
    <a:bodyPr/>
    <a:lstStyle/>
    <a:p>
      <a:pPr>
        <a:defRPr sz="1400" b="0">
          <a:latin typeface="Century Gothic" panose="020B0502020202020204" pitchFamily="34" charset="0"/>
        </a:defRPr>
      </a:pPr>
      <a:endParaRPr lang="en-US"/>
    </a:p>
  </c:tx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85E3CE-E9E3-CB47-80F0-33520EC85D2E}" type="datetimeFigureOut">
              <a:rPr lang="en-US" smtClean="0"/>
              <a:pPr/>
              <a:t>4/6/2023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25923F-580B-A047-9C0E-6EE78A396537}" type="slidenum">
              <a:rPr lang="en-US" smtClean="0"/>
              <a:pPr/>
              <a:t>‹#›</a:t>
            </a:fld>
            <a:endParaRPr lang="en-US" dirty="0"/>
          </a:p>
        </p:txBody>
      </p:sp>
    </p:spTree>
    <p:extLst>
      <p:ext uri="{BB962C8B-B14F-4D97-AF65-F5344CB8AC3E}">
        <p14:creationId xmlns:p14="http://schemas.microsoft.com/office/powerpoint/2010/main" xmlns="" val="970267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25923F-580B-A047-9C0E-6EE78A396537}" type="slidenum">
              <a:rPr lang="en-US" smtClean="0"/>
              <a:pPr/>
              <a:t>2</a:t>
            </a:fld>
            <a:endParaRPr lang="en-US" dirty="0"/>
          </a:p>
        </p:txBody>
      </p:sp>
    </p:spTree>
    <p:extLst>
      <p:ext uri="{BB962C8B-B14F-4D97-AF65-F5344CB8AC3E}">
        <p14:creationId xmlns:p14="http://schemas.microsoft.com/office/powerpoint/2010/main" xmlns="" val="1124616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black"/>
                </a:solidFill>
                <a:latin typeface="Century Gothic"/>
                <a:cs typeface="Arial"/>
              </a:rPr>
              <a:t>PDO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prstClr val="black"/>
              </a:solidFill>
              <a:latin typeface="Century Gothic"/>
              <a:cs typeface="Arial"/>
            </a:endParaRPr>
          </a:p>
          <a:p>
            <a:pPr marL="0" marR="0" algn="just">
              <a:lnSpc>
                <a:spcPct val="150000"/>
              </a:lnSpc>
              <a:spcBef>
                <a:spcPts val="0"/>
              </a:spcBef>
              <a:spcAft>
                <a:spcPts val="0"/>
              </a:spcAft>
            </a:pPr>
            <a:r>
              <a:rPr lang="en-ZA" sz="1800" b="1" dirty="0">
                <a:effectLst/>
                <a:latin typeface="Century Gothic" panose="020B0502020202020204" pitchFamily="34" charset="0"/>
                <a:ea typeface="Calibri" panose="020F0502020204030204" pitchFamily="34" charset="0"/>
                <a:cs typeface="Times New Roman" panose="02020603050405020304" pitchFamily="18" charset="0"/>
              </a:rPr>
              <a:t>PROGRAMME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startAt="2"/>
            </a:pPr>
            <a:r>
              <a:rPr lang="en-ZA" sz="1800" b="1" dirty="0">
                <a:effectLst/>
                <a:latin typeface="Century Gothic" panose="020B0502020202020204" pitchFamily="34" charset="0"/>
                <a:ea typeface="Calibri" panose="020F0502020204030204" pitchFamily="34" charset="0"/>
                <a:cs typeface="Times New Roman" panose="02020603050405020304" pitchFamily="18" charset="0"/>
              </a:rPr>
              <a:t>Management Services: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prstClr val="black"/>
              </a:solidFill>
              <a:latin typeface="Century Gothic"/>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black"/>
                </a:solidFill>
                <a:latin typeface="Century Gothic"/>
                <a:cs typeface="Arial"/>
              </a:rPr>
              <a:t>In Programme 1 there was one indicator: Percentage of procured communication services implemented that did not meet it’s target: given that not all of the  procured  communication services (paid for campaign) were implemented. </a:t>
            </a:r>
            <a:r>
              <a:rPr lang="en-US" sz="1200" dirty="0">
                <a:solidFill>
                  <a:prstClr val="black"/>
                </a:solidFill>
                <a:latin typeface="Century Gothic"/>
                <a:cs typeface="Arial"/>
              </a:rPr>
              <a:t>Budget  Day and Bursaries, </a:t>
            </a:r>
            <a:r>
              <a:rPr lang="en-US" sz="1200" b="1" dirty="0">
                <a:solidFill>
                  <a:prstClr val="black"/>
                </a:solidFill>
                <a:latin typeface="Century Gothic"/>
                <a:cs typeface="Arial"/>
              </a:rPr>
              <a:t>The budget for the campaign for the CAA</a:t>
            </a:r>
            <a:r>
              <a:rPr lang="en-US" sz="1200" dirty="0">
                <a:solidFill>
                  <a:prstClr val="black"/>
                </a:solidFill>
                <a:latin typeface="Century Gothic"/>
                <a:cs typeface="Arial"/>
              </a:rPr>
              <a:t> was delayed and the service  was rendered by the Corporate Services Centre -henceforth  a free  service-supporting the need to </a:t>
            </a:r>
            <a:r>
              <a:rPr lang="en-US" sz="1200" b="1" dirty="0">
                <a:solidFill>
                  <a:prstClr val="black"/>
                </a:solidFill>
                <a:latin typeface="Century Gothic"/>
                <a:cs typeface="Arial"/>
              </a:rPr>
              <a:t>was </a:t>
            </a:r>
            <a:r>
              <a:rPr lang="en-US" sz="1200" b="1" dirty="0" err="1">
                <a:solidFill>
                  <a:prstClr val="black"/>
                </a:solidFill>
                <a:latin typeface="Century Gothic"/>
                <a:cs typeface="Arial"/>
              </a:rPr>
              <a:t>reprioritised</a:t>
            </a:r>
            <a:r>
              <a:rPr lang="en-US" sz="1200" b="1" dirty="0">
                <a:solidFill>
                  <a:prstClr val="black"/>
                </a:solidFill>
                <a:latin typeface="Century Gothic"/>
                <a:cs typeface="Arial"/>
              </a:rPr>
              <a:t> in </a:t>
            </a:r>
            <a:r>
              <a:rPr lang="en-US" sz="1200" b="1" dirty="0" err="1">
                <a:solidFill>
                  <a:prstClr val="black"/>
                </a:solidFill>
                <a:latin typeface="Century Gothic"/>
                <a:cs typeface="Arial"/>
              </a:rPr>
              <a:t>favour</a:t>
            </a:r>
            <a:r>
              <a:rPr lang="en-US" sz="1200" b="1" dirty="0">
                <a:solidFill>
                  <a:prstClr val="black"/>
                </a:solidFill>
                <a:latin typeface="Century Gothic"/>
                <a:cs typeface="Arial"/>
              </a:rPr>
              <a:t> of Covid-19 initiatives.</a:t>
            </a:r>
          </a:p>
          <a:p>
            <a:endParaRPr lang="en-US" dirty="0"/>
          </a:p>
          <a:p>
            <a:r>
              <a:rPr lang="en-US" dirty="0"/>
              <a:t>Non PDO</a:t>
            </a:r>
          </a:p>
          <a:p>
            <a:endParaRPr lang="en-US" dirty="0"/>
          </a:p>
          <a:p>
            <a:pPr marL="342900" marR="0" lvl="0" indent="-342900" algn="just">
              <a:lnSpc>
                <a:spcPct val="150000"/>
              </a:lnSpc>
              <a:spcBef>
                <a:spcPts val="0"/>
              </a:spcBef>
              <a:spcAft>
                <a:spcPts val="0"/>
              </a:spcAft>
              <a:buSzPts val="800"/>
              <a:buFont typeface="Symbol" panose="05050102010706020507" pitchFamily="18" charset="2"/>
              <a:buBlip>
                <a:blip r:embed="rId3"/>
              </a:buBlip>
              <a:tabLst>
                <a:tab pos="571500" algn="l"/>
              </a:tabLst>
            </a:pPr>
            <a:r>
              <a:rPr lang="en-ZA" sz="1800" dirty="0">
                <a:effectLst/>
                <a:latin typeface="Century Gothic" panose="020B0502020202020204" pitchFamily="34" charset="0"/>
                <a:ea typeface="Calibri" panose="020F0502020204030204" pitchFamily="34" charset="0"/>
                <a:cs typeface="Times New Roman" panose="02020603050405020304" pitchFamily="18" charset="0"/>
              </a:rPr>
              <a:t>Two (2) analysts were appointed for the Business Process Re-engineering (BPR) project through a memorandum of agreement with the Department of the Premier (</a:t>
            </a:r>
            <a:r>
              <a:rPr lang="en-ZA" sz="1800" dirty="0" err="1">
                <a:effectLst/>
                <a:latin typeface="Century Gothic" panose="020B0502020202020204" pitchFamily="34" charset="0"/>
                <a:ea typeface="Calibri" panose="020F0502020204030204" pitchFamily="34" charset="0"/>
                <a:cs typeface="Times New Roman" panose="02020603050405020304" pitchFamily="18" charset="0"/>
              </a:rPr>
              <a:t>DotP</a:t>
            </a:r>
            <a:r>
              <a:rPr lang="en-ZA" sz="1800" dirty="0">
                <a:effectLst/>
                <a:latin typeface="Century Gothic" panose="020B0502020202020204" pitchFamily="34" charset="0"/>
                <a:ea typeface="Calibri" panose="020F0502020204030204" pitchFamily="34" charset="0"/>
                <a:cs typeface="Times New Roman" panose="02020603050405020304" pitchFamily="18" charset="0"/>
              </a:rPr>
              <a:t>). The work was executed, however not all interdepartmental claims were received from </a:t>
            </a:r>
            <a:r>
              <a:rPr lang="en-ZA" sz="1800" dirty="0" err="1">
                <a:effectLst/>
                <a:latin typeface="Century Gothic" panose="020B0502020202020204" pitchFamily="34" charset="0"/>
                <a:ea typeface="Calibri" panose="020F0502020204030204" pitchFamily="34" charset="0"/>
                <a:cs typeface="Times New Roman" panose="02020603050405020304" pitchFamily="18" charset="0"/>
              </a:rPr>
              <a:t>DotP</a:t>
            </a:r>
            <a:r>
              <a:rPr lang="en-ZA" sz="1800" dirty="0">
                <a:effectLst/>
                <a:latin typeface="Century Gothic" panose="020B0502020202020204" pitchFamily="34" charset="0"/>
                <a:ea typeface="Calibri" panose="020F0502020204030204" pitchFamily="34" charset="0"/>
                <a:cs typeface="Times New Roman" panose="02020603050405020304" pitchFamily="18" charset="0"/>
              </a:rPr>
              <a:t>, resulting in an underspending.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algn="just">
              <a:lnSpc>
                <a:spcPct val="150000"/>
              </a:lnSpc>
              <a:spcBef>
                <a:spcPts val="0"/>
              </a:spcBef>
              <a:spcAft>
                <a:spcPts val="0"/>
              </a:spcAft>
              <a:tabLst>
                <a:tab pos="571500" algn="l"/>
              </a:tabLst>
            </a:pPr>
            <a:r>
              <a:rPr lang="en-ZA"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SzPts val="800"/>
              <a:buFont typeface="Symbol" panose="05050102010706020507" pitchFamily="18" charset="2"/>
              <a:buBlip>
                <a:blip r:embed="rId3"/>
              </a:buBlip>
              <a:tabLst>
                <a:tab pos="571500" algn="l"/>
              </a:tabLst>
            </a:pPr>
            <a:r>
              <a:rPr lang="en-ZA" sz="1800" dirty="0">
                <a:effectLst/>
                <a:latin typeface="Century Gothic" panose="020B0502020202020204" pitchFamily="34" charset="0"/>
                <a:ea typeface="Calibri" panose="020F0502020204030204" pitchFamily="34" charset="0"/>
                <a:cs typeface="Times New Roman" panose="02020603050405020304" pitchFamily="18" charset="0"/>
              </a:rPr>
              <a:t>The External Bursary Programme had an under expenditure due to students who declined the awarded bursaries. In 2021/22, the Sub-programme did not have a performance target linked to this programme and it did not impact the mandate of the Department. However, it does form part of the Talent Management lever of the Department, alongside training &amp; development, internal bursaries, etc.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342900" marR="0" lvl="0" indent="-342900" algn="just">
              <a:lnSpc>
                <a:spcPct val="150000"/>
              </a:lnSpc>
              <a:spcBef>
                <a:spcPts val="0"/>
              </a:spcBef>
              <a:spcAft>
                <a:spcPts val="0"/>
              </a:spcAft>
              <a:buFont typeface="+mj-lt"/>
              <a:buAutoNum type="arabicPeriod" startAt="2"/>
              <a:tabLst>
                <a:tab pos="571500" algn="l"/>
              </a:tabLst>
            </a:pPr>
            <a:r>
              <a:rPr lang="en-ZA" sz="1800" b="1" dirty="0">
                <a:effectLst/>
                <a:latin typeface="Century Gothic" panose="020B0502020202020204" pitchFamily="34" charset="0"/>
                <a:ea typeface="Calibri" panose="020F0502020204030204" pitchFamily="34" charset="0"/>
                <a:cs typeface="Times New Roman" panose="02020603050405020304" pitchFamily="18" charset="0"/>
              </a:rPr>
              <a:t>Financial Management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SzPts val="800"/>
              <a:buFont typeface="Symbol" panose="05050102010706020507" pitchFamily="18" charset="2"/>
              <a:buBlip>
                <a:blip r:embed="rId3"/>
              </a:buBlip>
              <a:tabLst>
                <a:tab pos="571500" algn="l"/>
                <a:tab pos="628650" algn="l"/>
              </a:tabLst>
            </a:pPr>
            <a:r>
              <a:rPr lang="en-ZA" sz="1800" dirty="0">
                <a:effectLst/>
                <a:latin typeface="Century Gothic" panose="020B0502020202020204" pitchFamily="34" charset="0"/>
                <a:ea typeface="Calibri" panose="020F0502020204030204" pitchFamily="34" charset="0"/>
                <a:cs typeface="Times New Roman" panose="02020603050405020304" pitchFamily="18" charset="0"/>
              </a:rPr>
              <a:t>The Sub-programme achieved all its performance targets. However, as a result of the delay of the procurement of laptops due to suppliers not having the departmentally preferred brand of laptops in-stock, the Sub-programme underspent on the Capital Assets budget. Previously, the Department had replaced computer equipment once it reached it useful life of three (3) years. This underspending did not impact the mandate of the Department as officials were still able to execute their duties while awaiting a replacement. Also, where equipment was faulty, it was temporarily replaced with one of those from officials that left the Department. The laptops were delivered and paid for in 2022/23 financial 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6025923F-580B-A047-9C0E-6EE78A396537}" type="slidenum">
              <a:rPr lang="en-US" smtClean="0"/>
              <a:pPr/>
              <a:t>3</a:t>
            </a:fld>
            <a:endParaRPr lang="en-US" dirty="0"/>
          </a:p>
        </p:txBody>
      </p:sp>
    </p:spTree>
    <p:extLst>
      <p:ext uri="{BB962C8B-B14F-4D97-AF65-F5344CB8AC3E}">
        <p14:creationId xmlns:p14="http://schemas.microsoft.com/office/powerpoint/2010/main" xmlns="" val="265774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50000"/>
              </a:lnSpc>
              <a:spcBef>
                <a:spcPts val="0"/>
              </a:spcBef>
              <a:spcAft>
                <a:spcPts val="0"/>
              </a:spcAft>
              <a:buFont typeface="+mj-lt"/>
              <a:buAutoNum type="arabicPeriod"/>
            </a:pPr>
            <a:r>
              <a:rPr lang="en-ZA" sz="1200" b="1" dirty="0">
                <a:effectLst/>
                <a:latin typeface="Century Gothic" panose="020B0502020202020204" pitchFamily="34" charset="0"/>
                <a:ea typeface="Calibri" panose="020F0502020204030204" pitchFamily="34" charset="0"/>
                <a:cs typeface="Times New Roman" panose="02020603050405020304" pitchFamily="18" charset="0"/>
              </a:rPr>
              <a:t>Fiscal Policy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SzPts val="800"/>
              <a:buFont typeface="Symbol" panose="05050102010706020507" pitchFamily="18" charset="2"/>
              <a:buBlip>
                <a:blip r:embed="rId3"/>
              </a:buBlip>
            </a:pPr>
            <a:r>
              <a:rPr lang="en-ZA" sz="1200" dirty="0">
                <a:effectLst/>
                <a:latin typeface="Century Gothic" panose="020B0502020202020204" pitchFamily="34" charset="0"/>
                <a:ea typeface="Calibri" panose="020F0502020204030204" pitchFamily="34" charset="0"/>
                <a:cs typeface="Times New Roman" panose="02020603050405020304" pitchFamily="18" charset="0"/>
              </a:rPr>
              <a:t>The Sub-programme achieved all its performance targets.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algn="just">
              <a:lnSpc>
                <a:spcPct val="150000"/>
              </a:lnSpc>
              <a:spcBef>
                <a:spcPts val="0"/>
              </a:spcBef>
              <a:spcAft>
                <a:spcPts val="0"/>
              </a:spcAft>
            </a:pPr>
            <a:r>
              <a:rPr lang="en-ZA" sz="12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SzPts val="800"/>
              <a:buFont typeface="Symbol" panose="05050102010706020507" pitchFamily="18" charset="2"/>
              <a:buBlip>
                <a:blip r:embed="rId3"/>
              </a:buBlip>
            </a:pPr>
            <a:r>
              <a:rPr lang="en-ZA" sz="1200" dirty="0">
                <a:effectLst/>
                <a:latin typeface="Century Gothic" panose="020B0502020202020204" pitchFamily="34" charset="0"/>
                <a:ea typeface="Calibri" panose="020F0502020204030204" pitchFamily="34" charset="0"/>
                <a:cs typeface="Times New Roman" panose="02020603050405020304" pitchFamily="18" charset="0"/>
              </a:rPr>
              <a:t>The Sub-programme underspent on the 20</a:t>
            </a:r>
            <a:r>
              <a:rPr lang="en-ZA" sz="1200" baseline="30000" dirty="0">
                <a:effectLst/>
                <a:latin typeface="Century Gothic" panose="020B0502020202020204" pitchFamily="34" charset="0"/>
                <a:ea typeface="Calibri" panose="020F0502020204030204" pitchFamily="34" charset="0"/>
                <a:cs typeface="Times New Roman" panose="02020603050405020304" pitchFamily="18" charset="0"/>
              </a:rPr>
              <a:t>th</a:t>
            </a:r>
            <a:r>
              <a:rPr lang="en-ZA" sz="1200" dirty="0">
                <a:effectLst/>
                <a:latin typeface="Century Gothic" panose="020B0502020202020204" pitchFamily="34" charset="0"/>
                <a:ea typeface="Calibri" panose="020F0502020204030204" pitchFamily="34" charset="0"/>
                <a:cs typeface="Times New Roman" panose="02020603050405020304" pitchFamily="18" charset="0"/>
              </a:rPr>
              <a:t> and 21</a:t>
            </a:r>
            <a:r>
              <a:rPr lang="en-ZA" sz="1200" baseline="30000" dirty="0">
                <a:effectLst/>
                <a:latin typeface="Century Gothic" panose="020B0502020202020204" pitchFamily="34" charset="0"/>
                <a:ea typeface="Calibri" panose="020F0502020204030204" pitchFamily="34" charset="0"/>
                <a:cs typeface="Times New Roman" panose="02020603050405020304" pitchFamily="18" charset="0"/>
              </a:rPr>
              <a:t>st</a:t>
            </a:r>
            <a:r>
              <a:rPr lang="en-ZA" sz="1200" dirty="0">
                <a:effectLst/>
                <a:latin typeface="Century Gothic" panose="020B0502020202020204" pitchFamily="34" charset="0"/>
                <a:ea typeface="Calibri" panose="020F0502020204030204" pitchFamily="34" charset="0"/>
                <a:cs typeface="Times New Roman" panose="02020603050405020304" pitchFamily="18" charset="0"/>
              </a:rPr>
              <a:t> Amendment Bill project. It was for the background research for the review of gambling policy in the Western Cape. The Service Level Agreement was for a period two (2) financial years and not all deliverables could be achieved before the end of the 2021/22 financial year. The project was finalised in the 2022/23 financial year.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algn="just">
              <a:lnSpc>
                <a:spcPct val="150000"/>
              </a:lnSpc>
              <a:spcBef>
                <a:spcPts val="0"/>
              </a:spcBef>
              <a:spcAft>
                <a:spcPts val="0"/>
              </a:spcAft>
            </a:pPr>
            <a:r>
              <a:rPr lang="en-ZA" sz="12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SzPts val="800"/>
              <a:buFont typeface="Symbol" panose="05050102010706020507" pitchFamily="18" charset="2"/>
              <a:buBlip>
                <a:blip r:embed="rId3"/>
              </a:buBlip>
            </a:pPr>
            <a:r>
              <a:rPr lang="en-ZA" sz="1200" dirty="0">
                <a:effectLst/>
                <a:latin typeface="Century Gothic" panose="020B0502020202020204" pitchFamily="34" charset="0"/>
                <a:ea typeface="Calibri" panose="020F0502020204030204" pitchFamily="34" charset="0"/>
                <a:cs typeface="Times New Roman" panose="02020603050405020304" pitchFamily="18" charset="0"/>
              </a:rPr>
              <a:t>The Sub-programme also underspent on the Fiscal Futures project due to it still being in the specification phase of the procurement. The Western Cape government (WCG) fiscal futures project will create a tool with which the WCG can plan future expenditures based on revenue expectations in light of potential national and provincial economic changes over a 10-year projection period. The delay in this procurement did not impact the mandate of the Department, however, </a:t>
            </a:r>
            <a:r>
              <a:rPr lang="en-ZA" sz="1200" dirty="0">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is a pro-active measure of the Department to assist the Province in the near future with decision making.</a:t>
            </a:r>
            <a:r>
              <a:rPr lang="en-ZA" sz="1200" dirty="0">
                <a:effectLst/>
                <a:latin typeface="Century Gothic" panose="020B0502020202020204" pitchFamily="34" charset="0"/>
                <a:ea typeface="Calibri" panose="020F0502020204030204" pitchFamily="34" charset="0"/>
                <a:cs typeface="Times New Roman" panose="02020603050405020304" pitchFamily="18" charset="0"/>
              </a:rPr>
              <a:t> The Project commenced in the 2022/23 financial year.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algn="just">
              <a:lnSpc>
                <a:spcPct val="150000"/>
              </a:lnSpc>
              <a:spcBef>
                <a:spcPts val="0"/>
              </a:spcBef>
              <a:spcAft>
                <a:spcPts val="0"/>
              </a:spcAft>
            </a:pPr>
            <a:r>
              <a:rPr lang="en-ZA" sz="12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startAt="2"/>
            </a:pPr>
            <a:r>
              <a:rPr lang="en-ZA" sz="1200" b="1" dirty="0">
                <a:effectLst/>
                <a:latin typeface="Century Gothic" panose="020B0502020202020204" pitchFamily="34" charset="0"/>
                <a:ea typeface="Calibri" panose="020F0502020204030204" pitchFamily="34" charset="0"/>
                <a:cs typeface="Times New Roman" panose="02020603050405020304" pitchFamily="18" charset="0"/>
              </a:rPr>
              <a:t>Local Government Budget Office (LGBO):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SzPts val="800"/>
              <a:buFont typeface="Symbol" panose="05050102010706020507" pitchFamily="18" charset="2"/>
              <a:buBlip>
                <a:blip r:embed="rId3"/>
              </a:buBlip>
            </a:pPr>
            <a:r>
              <a:rPr lang="en-ZA" sz="1200" u="sng" dirty="0">
                <a:effectLst/>
                <a:latin typeface="Century Gothic" panose="020B0502020202020204" pitchFamily="34" charset="0"/>
                <a:ea typeface="Calibri" panose="020F0502020204030204" pitchFamily="34" charset="0"/>
                <a:cs typeface="Times New Roman" panose="02020603050405020304" pitchFamily="18" charset="0"/>
              </a:rPr>
              <a:t>The Element underperformed by one (1) on the Integrated municipal budget policy assessment reports</a:t>
            </a:r>
            <a:r>
              <a:rPr lang="en-ZA" sz="1200" dirty="0">
                <a:effectLst/>
                <a:latin typeface="Century Gothic" panose="020B0502020202020204" pitchFamily="34" charset="0"/>
                <a:ea typeface="Calibri" panose="020F0502020204030204" pitchFamily="34" charset="0"/>
                <a:cs typeface="Times New Roman" panose="02020603050405020304" pitchFamily="18" charset="0"/>
              </a:rPr>
              <a:t>. The purpose of the budget assessment process is to provide feedback to municipalities on their draft budgets ahead of the adoption thereof before the start of the municipal financial year. Assessment reports are prepared for each tabled budget. The Central Karoo District Municipality did not table or adopt their 2021/22 Budget before the start of the financial year, prompting the Provincial Executive to intervene in terms of Section 139(4) of the Constitution. The budget was only tabled and approved after the start of the financial year, hence the reason no assessment report was compiled.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algn="just">
              <a:lnSpc>
                <a:spcPct val="150000"/>
              </a:lnSpc>
              <a:spcBef>
                <a:spcPts val="0"/>
              </a:spcBef>
              <a:spcAft>
                <a:spcPts val="0"/>
              </a:spcAft>
            </a:pPr>
            <a:r>
              <a:rPr lang="en-ZA" sz="12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SzPts val="800"/>
              <a:buFont typeface="Symbol" panose="05050102010706020507" pitchFamily="18" charset="2"/>
              <a:buBlip>
                <a:blip r:embed="rId3"/>
              </a:buBlip>
            </a:pPr>
            <a:r>
              <a:rPr lang="en-ZA" sz="1200" dirty="0">
                <a:effectLst/>
                <a:latin typeface="Century Gothic" panose="020B0502020202020204" pitchFamily="34" charset="0"/>
                <a:ea typeface="Calibri" panose="020F0502020204030204" pitchFamily="34" charset="0"/>
                <a:cs typeface="Times New Roman" panose="02020603050405020304" pitchFamily="18" charset="0"/>
              </a:rPr>
              <a:t>Due to uncertainties in the local government election, the MERO publication was tabled two (2) months later. The target was achieved within the financial year, but just at a later than originally planned date. The underspending on this item was due to the actual printing cost being less than previous financial years and what was originally projected.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ZA" sz="12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SzPts val="800"/>
              <a:buFont typeface="Symbol" panose="05050102010706020507" pitchFamily="18" charset="2"/>
              <a:buBlip>
                <a:blip r:embed="rId3"/>
              </a:buBlip>
            </a:pPr>
            <a:r>
              <a:rPr lang="en-ZA" sz="1200" dirty="0">
                <a:effectLst/>
                <a:latin typeface="Century Gothic" panose="020B0502020202020204" pitchFamily="34" charset="0"/>
                <a:ea typeface="Calibri" panose="020F0502020204030204" pitchFamily="34" charset="0"/>
                <a:cs typeface="Times New Roman" panose="02020603050405020304" pitchFamily="18" charset="0"/>
              </a:rPr>
              <a:t>In terms of the budget, the Sub-programme underspent on the annual subscription for financial sustainability rating service (municipal sustainability) to compare the municipalities of the Western Cape to those in the rest of South Africa. The anticipated subscription service will support and supplement PT’s current research and analysis scope regarding long –term financial stability and sustainability. The data will assist PT to assess a municipality’s ability to mitigate systemic financial risks and to ensure the continuation of essential services across the medium-term revenue and expenditure framework (MTREF). The procurement was finalised in the 2022/23 financial year for a period of three (3) years.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ZA" sz="12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en-ZA" sz="1200" b="1" dirty="0">
                <a:effectLst/>
                <a:latin typeface="Century Gothic" panose="020B0502020202020204" pitchFamily="34" charset="0"/>
                <a:ea typeface="Calibri" panose="020F0502020204030204" pitchFamily="34" charset="0"/>
                <a:cs typeface="Times New Roman" panose="02020603050405020304" pitchFamily="18" charset="0"/>
              </a:rPr>
              <a:t>Local Government Finance (Group 1 and 2) and MFMA Coordination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SzPts val="800"/>
              <a:buFont typeface="Symbol" panose="05050102010706020507" pitchFamily="18" charset="2"/>
              <a:buBlip>
                <a:blip r:embed="rId3"/>
              </a:buBlip>
            </a:pPr>
            <a:r>
              <a:rPr lang="en-ZA" sz="1200" u="sng" dirty="0">
                <a:effectLst/>
                <a:latin typeface="Century Gothic" panose="020B0502020202020204" pitchFamily="34" charset="0"/>
                <a:ea typeface="Calibri" panose="020F0502020204030204" pitchFamily="34" charset="0"/>
                <a:cs typeface="Times New Roman" panose="02020603050405020304" pitchFamily="18" charset="0"/>
              </a:rPr>
              <a:t>The Elements under performed on the IYM assessment on sustainable implementation of the budget </a:t>
            </a:r>
            <a:r>
              <a:rPr lang="en-ZA" sz="1200" dirty="0">
                <a:effectLst/>
                <a:latin typeface="Century Gothic" panose="020B0502020202020204" pitchFamily="34" charset="0"/>
                <a:ea typeface="Calibri" panose="020F0502020204030204" pitchFamily="34" charset="0"/>
                <a:cs typeface="Times New Roman" panose="02020603050405020304" pitchFamily="18" charset="0"/>
              </a:rPr>
              <a:t>target by two (2) due to Central Karoo District Municipality failing to submit the IYM reports for the M03 and the M04 and submitted a Schedule G application requesting extension hence no IYM. They also underperformed on the budget assessment target as mentioned above by LGBO.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algn="just">
              <a:lnSpc>
                <a:spcPct val="150000"/>
              </a:lnSpc>
              <a:spcBef>
                <a:spcPts val="0"/>
              </a:spcBef>
              <a:spcAft>
                <a:spcPts val="0"/>
              </a:spcAft>
            </a:pPr>
            <a:r>
              <a:rPr lang="en-ZA" sz="12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SzPts val="800"/>
              <a:buFont typeface="Symbol" panose="05050102010706020507" pitchFamily="18" charset="2"/>
              <a:buBlip>
                <a:blip r:embed="rId3"/>
              </a:buBlip>
            </a:pPr>
            <a:r>
              <a:rPr lang="en-ZA" sz="1200" dirty="0">
                <a:effectLst/>
                <a:latin typeface="Century Gothic" panose="020B0502020202020204" pitchFamily="34" charset="0"/>
                <a:ea typeface="Calibri" panose="020F0502020204030204" pitchFamily="34" charset="0"/>
                <a:cs typeface="Times New Roman" panose="02020603050405020304" pitchFamily="18" charset="0"/>
              </a:rPr>
              <a:t>The Element: LG Finance (Group 1) underspent on its consultancy services budget allocated for training to municipalities. Due to Covid-19, all the training could not take place as planned. However, the Department is busy with specifications to appoint a service provider to provide multidisciplinary training and capacity building to municipalities.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algn="just">
              <a:lnSpc>
                <a:spcPct val="150000"/>
              </a:lnSpc>
              <a:spcBef>
                <a:spcPts val="0"/>
              </a:spcBef>
              <a:spcAft>
                <a:spcPts val="0"/>
              </a:spcAft>
            </a:pPr>
            <a:r>
              <a:rPr lang="en-ZA" sz="12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SzPts val="800"/>
              <a:buFont typeface="Symbol" panose="05050102010706020507" pitchFamily="18" charset="2"/>
              <a:buBlip>
                <a:blip r:embed="rId3"/>
              </a:buBlip>
            </a:pPr>
            <a:r>
              <a:rPr lang="en-ZA" sz="1200" dirty="0">
                <a:effectLst/>
                <a:latin typeface="Century Gothic" panose="020B0502020202020204" pitchFamily="34" charset="0"/>
                <a:ea typeface="Calibri" panose="020F0502020204030204" pitchFamily="34" charset="0"/>
                <a:cs typeface="Times New Roman" panose="02020603050405020304" pitchFamily="18" charset="0"/>
              </a:rPr>
              <a:t>The Element: LG Finance (Group 2) underspent the earmarked funding for the Municipal Interventions. The Western Cape Municipal Financial Recovery Services grant could not be allocated and transferred timeously to be in line with Division of Revenue Act (</a:t>
            </a:r>
            <a:r>
              <a:rPr lang="en-ZA" sz="1200" dirty="0" err="1">
                <a:effectLst/>
                <a:latin typeface="Century Gothic" panose="020B0502020202020204" pitchFamily="34" charset="0"/>
                <a:ea typeface="Calibri" panose="020F0502020204030204" pitchFamily="34" charset="0"/>
                <a:cs typeface="Times New Roman" panose="02020603050405020304" pitchFamily="18" charset="0"/>
              </a:rPr>
              <a:t>DoRA</a:t>
            </a:r>
            <a:r>
              <a:rPr lang="en-ZA" sz="1200" dirty="0">
                <a:effectLst/>
                <a:latin typeface="Century Gothic" panose="020B0502020202020204" pitchFamily="34" charset="0"/>
                <a:ea typeface="Calibri" panose="020F0502020204030204" pitchFamily="34" charset="0"/>
                <a:cs typeface="Times New Roman" panose="02020603050405020304" pitchFamily="18" charset="0"/>
              </a:rPr>
              <a:t>) as the financial recovery plan (FRP) of the Beaufort West Municipality was only instituted on 7 March 2022. The consultancy services portion was to appoint a service provider to support the implementation of a mandatory FRP at Beaufort West municipality. This was executed in 2022/23 financial year.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ZA" sz="12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en-ZA" sz="1200" b="1" dirty="0">
                <a:effectLst/>
                <a:latin typeface="Century Gothic" panose="020B0502020202020204" pitchFamily="34" charset="0"/>
                <a:ea typeface="Calibri" panose="020F0502020204030204" pitchFamily="34" charset="0"/>
                <a:cs typeface="Times New Roman" panose="02020603050405020304" pitchFamily="18" charset="0"/>
              </a:rPr>
              <a:t>Infrastructure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SzPts val="800"/>
              <a:buFont typeface="Symbol" panose="05050102010706020507" pitchFamily="18" charset="2"/>
              <a:buBlip>
                <a:blip r:embed="rId3"/>
              </a:buBlip>
            </a:pPr>
            <a:r>
              <a:rPr lang="en-ZA" sz="1200" dirty="0">
                <a:effectLst/>
                <a:latin typeface="Century Gothic" panose="020B0502020202020204" pitchFamily="34" charset="0"/>
                <a:ea typeface="Calibri" panose="020F0502020204030204" pitchFamily="34" charset="0"/>
                <a:cs typeface="Times New Roman" panose="02020603050405020304" pitchFamily="18" charset="0"/>
              </a:rPr>
              <a:t>The Element achieved all its performance targets but underspent on the Infrastructure Development Improvement Programme Shift Earmarked funding. The procurement is still in the specification phase for the appointment of a pool of suitably qualified professionals/experts to undertake research and provide advisory services to identify, attract, secure and retain alternative funding support for the roll-out of public sector social and economic infrastructure initiatives in the Western Cape.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6025923F-580B-A047-9C0E-6EE78A396537}" type="slidenum">
              <a:rPr lang="en-US" smtClean="0"/>
              <a:pPr/>
              <a:t>4</a:t>
            </a:fld>
            <a:endParaRPr lang="en-US" dirty="0"/>
          </a:p>
        </p:txBody>
      </p:sp>
    </p:spTree>
    <p:extLst>
      <p:ext uri="{BB962C8B-B14F-4D97-AF65-F5344CB8AC3E}">
        <p14:creationId xmlns:p14="http://schemas.microsoft.com/office/powerpoint/2010/main" xmlns="" val="118634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9875" lvl="1" indent="-269875" algn="just">
              <a:lnSpc>
                <a:spcPct val="120000"/>
              </a:lnSpc>
              <a:spcBef>
                <a:spcPts val="600"/>
              </a:spcBef>
              <a:defRPr/>
            </a:pPr>
            <a:r>
              <a:rPr lang="en-US" sz="1200" b="1" dirty="0">
                <a:solidFill>
                  <a:prstClr val="black"/>
                </a:solidFill>
                <a:latin typeface="Century Gothic"/>
                <a:cs typeface="Arial"/>
              </a:rPr>
              <a:t>One </a:t>
            </a:r>
            <a:r>
              <a:rPr lang="en-US" sz="1200" b="1" dirty="0" err="1">
                <a:solidFill>
                  <a:prstClr val="black"/>
                </a:solidFill>
                <a:latin typeface="Century Gothic"/>
                <a:cs typeface="Arial"/>
              </a:rPr>
              <a:t>indictaor</a:t>
            </a:r>
            <a:r>
              <a:rPr lang="en-US" sz="1200" b="1" dirty="0">
                <a:solidFill>
                  <a:prstClr val="black"/>
                </a:solidFill>
                <a:latin typeface="Century Gothic"/>
                <a:cs typeface="Arial"/>
              </a:rPr>
              <a:t> in </a:t>
            </a:r>
            <a:r>
              <a:rPr lang="en-US" sz="1200" b="1" dirty="0" err="1">
                <a:solidFill>
                  <a:prstClr val="black"/>
                </a:solidFill>
                <a:latin typeface="Century Gothic"/>
                <a:cs typeface="Arial"/>
              </a:rPr>
              <a:t>Pr</a:t>
            </a:r>
            <a:r>
              <a:rPr lang="en-US" sz="1200" b="1" dirty="0">
                <a:solidFill>
                  <a:prstClr val="black"/>
                </a:solidFill>
                <a:latin typeface="Century Gothic"/>
                <a:cs typeface="Arial"/>
              </a:rPr>
              <a:t> 3 that did not reach it’s target</a:t>
            </a:r>
          </a:p>
          <a:p>
            <a:pPr marL="269875" lvl="1" indent="-269875" algn="just">
              <a:lnSpc>
                <a:spcPct val="120000"/>
              </a:lnSpc>
              <a:spcBef>
                <a:spcPts val="600"/>
              </a:spcBef>
              <a:defRPr/>
            </a:pPr>
            <a:endParaRPr lang="en-US" sz="1200" b="1" dirty="0">
              <a:solidFill>
                <a:prstClr val="black"/>
              </a:solidFill>
              <a:latin typeface="Century Gothic"/>
              <a:cs typeface="Arial"/>
            </a:endParaRPr>
          </a:p>
          <a:p>
            <a:pPr marL="269875" lvl="1" indent="-269875" algn="just">
              <a:lnSpc>
                <a:spcPct val="120000"/>
              </a:lnSpc>
              <a:spcBef>
                <a:spcPts val="600"/>
              </a:spcBef>
              <a:defRPr/>
            </a:pPr>
            <a:r>
              <a:rPr lang="en-US" sz="1200" b="1" dirty="0">
                <a:solidFill>
                  <a:prstClr val="black"/>
                </a:solidFill>
                <a:latin typeface="Century Gothic"/>
                <a:cs typeface="Arial"/>
              </a:rPr>
              <a:t>3.2.1.7. Number of commodity procurement strategies developed</a:t>
            </a:r>
            <a:r>
              <a:rPr lang="en-US" sz="1200" dirty="0">
                <a:solidFill>
                  <a:prstClr val="black"/>
                </a:solidFill>
                <a:latin typeface="Century Gothic"/>
                <a:cs typeface="Arial"/>
              </a:rPr>
              <a:t>:</a:t>
            </a:r>
            <a:r>
              <a:rPr lang="en-US" sz="1200" b="1" dirty="0">
                <a:solidFill>
                  <a:prstClr val="black"/>
                </a:solidFill>
                <a:latin typeface="Century Gothic"/>
                <a:cs typeface="Arial"/>
              </a:rPr>
              <a:t> The intervention that was planned was an externally focused intervention and dependent on external stakeholders </a:t>
            </a:r>
            <a:r>
              <a:rPr lang="en-US" sz="1200" dirty="0">
                <a:solidFill>
                  <a:prstClr val="black"/>
                </a:solidFill>
                <a:latin typeface="Century Gothic"/>
                <a:cs typeface="Arial"/>
              </a:rPr>
              <a:t>which was in respect of the MER tender (Department of Economic Development and Tourism) and the SAHPRA  requirement enablement on the </a:t>
            </a:r>
            <a:r>
              <a:rPr lang="en-US" sz="1200" dirty="0" err="1">
                <a:solidFill>
                  <a:prstClr val="black"/>
                </a:solidFill>
                <a:latin typeface="Century Gothic"/>
                <a:cs typeface="Arial"/>
              </a:rPr>
              <a:t>ePS</a:t>
            </a:r>
            <a:r>
              <a:rPr lang="en-US" sz="1200" dirty="0">
                <a:solidFill>
                  <a:prstClr val="black"/>
                </a:solidFill>
                <a:latin typeface="Century Gothic"/>
                <a:cs typeface="Arial"/>
              </a:rPr>
              <a:t>  (dependent of DOH).  However, </a:t>
            </a:r>
            <a:r>
              <a:rPr lang="en-US" sz="1200" u="sng" dirty="0">
                <a:solidFill>
                  <a:prstClr val="black"/>
                </a:solidFill>
                <a:latin typeface="Century Gothic"/>
                <a:cs typeface="Arial"/>
              </a:rPr>
              <a:t>the unit was however, approached to </a:t>
            </a:r>
            <a:r>
              <a:rPr lang="en-US" sz="1200" u="sng" dirty="0" err="1">
                <a:solidFill>
                  <a:prstClr val="black"/>
                </a:solidFill>
                <a:latin typeface="Century Gothic"/>
                <a:cs typeface="Arial"/>
              </a:rPr>
              <a:t>facililate</a:t>
            </a:r>
            <a:r>
              <a:rPr lang="en-US" sz="1200" u="sng" dirty="0">
                <a:solidFill>
                  <a:prstClr val="black"/>
                </a:solidFill>
                <a:latin typeface="Century Gothic"/>
                <a:cs typeface="Arial"/>
              </a:rPr>
              <a:t> a transversal tender for a panel of experts for policy, economic and fiscal research. </a:t>
            </a:r>
            <a:r>
              <a:rPr lang="en-US" sz="1200" dirty="0">
                <a:solidFill>
                  <a:prstClr val="black"/>
                </a:solidFill>
                <a:latin typeface="Century Gothic"/>
                <a:cs typeface="Arial"/>
              </a:rPr>
              <a:t>The unit  was involved in the preparatory work for the tender process  which has subsequently been put on hold  due to technical matters that requires discussion between the client departments. The unit also maintained the status quo in respect of the maintenance of the Security Framework Agreement contracting model for the Province.</a:t>
            </a:r>
          </a:p>
          <a:p>
            <a:pPr marL="269875" lvl="1" indent="-269875" algn="just">
              <a:lnSpc>
                <a:spcPct val="120000"/>
              </a:lnSpc>
              <a:spcBef>
                <a:spcPts val="600"/>
              </a:spcBef>
              <a:defRPr/>
            </a:pPr>
            <a:r>
              <a:rPr lang="en-US" sz="1200" dirty="0">
                <a:solidFill>
                  <a:prstClr val="black"/>
                </a:solidFill>
                <a:latin typeface="Century Gothic"/>
                <a:cs typeface="Arial"/>
              </a:rPr>
              <a:t>The unit maintained the status quo  in respect of the maintenance of the Security Framework Agreement</a:t>
            </a:r>
          </a:p>
          <a:p>
            <a:endParaRPr lang="en-US" dirty="0"/>
          </a:p>
          <a:p>
            <a:endParaRPr lang="en-US" dirty="0"/>
          </a:p>
          <a:p>
            <a:pPr marL="0" marR="0" algn="just">
              <a:lnSpc>
                <a:spcPct val="150000"/>
              </a:lnSpc>
              <a:spcBef>
                <a:spcPts val="0"/>
              </a:spcBef>
              <a:spcAft>
                <a:spcPts val="0"/>
              </a:spcAft>
            </a:pPr>
            <a:r>
              <a:rPr lang="en-ZA" sz="1800" b="1" dirty="0">
                <a:effectLst/>
                <a:latin typeface="Century Gothic" panose="020B0502020202020204" pitchFamily="34" charset="0"/>
                <a:ea typeface="Calibri" panose="020F0502020204030204" pitchFamily="34" charset="0"/>
                <a:cs typeface="Times New Roman" panose="02020603050405020304" pitchFamily="18" charset="0"/>
              </a:rPr>
              <a:t>PROGRAMME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SzPts val="1000"/>
              <a:buFont typeface="Century Gothic" panose="020B0502020202020204" pitchFamily="34" charset="0"/>
              <a:buAutoNum type="arabicPeriod"/>
            </a:pPr>
            <a:r>
              <a:rPr lang="en-ZA" sz="1800" b="1" dirty="0">
                <a:effectLst/>
                <a:latin typeface="Century Gothic" panose="020B0502020202020204" pitchFamily="34" charset="0"/>
                <a:ea typeface="Arial Narrow" panose="020B0606020202030204" pitchFamily="34" charset="0"/>
                <a:cs typeface="Arial" panose="020B0604020202020204" pitchFamily="34" charset="0"/>
              </a:rPr>
              <a:t>Programme Support</a:t>
            </a:r>
            <a:endParaRPr lang="en-US" sz="1800" dirty="0">
              <a:effectLst/>
              <a:latin typeface="Calibri" panose="020F0502020204030204" pitchFamily="34" charset="0"/>
              <a:ea typeface="Arial Narrow" panose="020B0606020202030204" pitchFamily="34" charset="0"/>
              <a:cs typeface="Arial" panose="020B0604020202020204" pitchFamily="34" charset="0"/>
            </a:endParaRPr>
          </a:p>
          <a:p>
            <a:pPr marL="342900" marR="0" lvl="0" indent="-342900" algn="just">
              <a:lnSpc>
                <a:spcPct val="150000"/>
              </a:lnSpc>
              <a:spcBef>
                <a:spcPts val="0"/>
              </a:spcBef>
              <a:spcAft>
                <a:spcPts val="0"/>
              </a:spcAft>
              <a:buSzPts val="800"/>
              <a:buFont typeface="Symbol" panose="05050102010706020507" pitchFamily="18" charset="2"/>
              <a:buBlip>
                <a:blip r:embed="rId3"/>
              </a:buBlip>
            </a:pPr>
            <a:r>
              <a:rPr lang="en-ZA" sz="1800" dirty="0">
                <a:effectLst/>
                <a:latin typeface="Century Gothic" panose="020B0502020202020204" pitchFamily="34" charset="0"/>
                <a:ea typeface="Calibri" panose="020F0502020204030204" pitchFamily="34" charset="0"/>
                <a:cs typeface="Times New Roman" panose="02020603050405020304" pitchFamily="18" charset="0"/>
              </a:rPr>
              <a:t>The Sub-programme does not have performance targets, however, plays a supportive and administrative role to the Programme.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algn="just">
              <a:lnSpc>
                <a:spcPct val="150000"/>
              </a:lnSpc>
              <a:spcBef>
                <a:spcPts val="0"/>
              </a:spcBef>
              <a:spcAft>
                <a:spcPts val="0"/>
              </a:spcAft>
            </a:pPr>
            <a:r>
              <a:rPr lang="en-ZA"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SzPts val="800"/>
              <a:buFont typeface="Symbol" panose="05050102010706020507" pitchFamily="18" charset="2"/>
              <a:buBlip>
                <a:blip r:embed="rId3"/>
              </a:buBlip>
            </a:pPr>
            <a:r>
              <a:rPr lang="en-ZA" sz="1800" dirty="0">
                <a:effectLst/>
                <a:latin typeface="Century Gothic" panose="020B0502020202020204" pitchFamily="34" charset="0"/>
                <a:ea typeface="Calibri" panose="020F0502020204030204" pitchFamily="34" charset="0"/>
                <a:cs typeface="Times New Roman" panose="02020603050405020304" pitchFamily="18" charset="0"/>
              </a:rPr>
              <a:t>The Sub-programme underspent on the Training &amp; Development budget allocated for the Programme. As mentioned above, it does not impact the mandate of the Department but is linked to the Talent Management lever. Officials did attend data analytics training, free courses provided by the National school of government, etc.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ZA"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SzPts val="1000"/>
              <a:buFont typeface="Century Gothic" panose="020B0502020202020204" pitchFamily="34" charset="0"/>
              <a:buAutoNum type="arabicPeriod"/>
            </a:pPr>
            <a:r>
              <a:rPr lang="en-ZA" sz="1800" b="1" dirty="0">
                <a:effectLst/>
                <a:latin typeface="Century Gothic" panose="020B0502020202020204" pitchFamily="34" charset="0"/>
                <a:ea typeface="Arial Narrow" panose="020B0606020202030204" pitchFamily="34" charset="0"/>
                <a:cs typeface="Arial" panose="020B0604020202020204" pitchFamily="34" charset="0"/>
              </a:rPr>
              <a:t>Supply Chain Management (Provincial and Local Government)</a:t>
            </a:r>
            <a:endParaRPr lang="en-US" sz="1800" dirty="0">
              <a:effectLst/>
              <a:latin typeface="Calibri" panose="020F0502020204030204" pitchFamily="34" charset="0"/>
              <a:ea typeface="Arial Narrow" panose="020B0606020202030204" pitchFamily="34" charset="0"/>
              <a:cs typeface="Arial" panose="020B0604020202020204" pitchFamily="34" charset="0"/>
            </a:endParaRPr>
          </a:p>
          <a:p>
            <a:pPr marL="342900" marR="0" lvl="0" indent="-342900" algn="just">
              <a:lnSpc>
                <a:spcPct val="150000"/>
              </a:lnSpc>
              <a:spcBef>
                <a:spcPts val="0"/>
              </a:spcBef>
              <a:spcAft>
                <a:spcPts val="0"/>
              </a:spcAft>
              <a:buSzPts val="800"/>
              <a:buFont typeface="Symbol" panose="05050102010706020507" pitchFamily="18" charset="2"/>
              <a:buBlip>
                <a:blip r:embed="rId3"/>
              </a:buBlip>
            </a:pPr>
            <a:r>
              <a:rPr lang="en-ZA" sz="1800" u="sng" dirty="0">
                <a:effectLst/>
                <a:latin typeface="Century Gothic" panose="020B0502020202020204" pitchFamily="34" charset="0"/>
                <a:ea typeface="Calibri" panose="020F0502020204030204" pitchFamily="34" charset="0"/>
                <a:cs typeface="Times New Roman" panose="02020603050405020304" pitchFamily="18" charset="0"/>
              </a:rPr>
              <a:t>The Sub-programme underperformed on the Commodity procurement strategies by one</a:t>
            </a:r>
            <a:r>
              <a:rPr lang="en-ZA" sz="1800" dirty="0">
                <a:effectLst/>
                <a:latin typeface="Century Gothic" panose="020B0502020202020204" pitchFamily="34" charset="0"/>
                <a:ea typeface="Calibri" panose="020F0502020204030204" pitchFamily="34" charset="0"/>
                <a:cs typeface="Times New Roman" panose="02020603050405020304" pitchFamily="18" charset="0"/>
              </a:rPr>
              <a:t> (1) due to capacity constraints.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algn="just">
              <a:lnSpc>
                <a:spcPct val="150000"/>
              </a:lnSpc>
              <a:spcBef>
                <a:spcPts val="0"/>
              </a:spcBef>
              <a:spcAft>
                <a:spcPts val="0"/>
              </a:spcAft>
            </a:pPr>
            <a:r>
              <a:rPr lang="en-ZA"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SzPts val="800"/>
              <a:buFont typeface="Symbol" panose="05050102010706020507" pitchFamily="18" charset="2"/>
              <a:buBlip>
                <a:blip r:embed="rId3"/>
              </a:buBlip>
            </a:pPr>
            <a:r>
              <a:rPr lang="en-ZA" sz="1800" dirty="0">
                <a:effectLst/>
                <a:latin typeface="Century Gothic" panose="020B0502020202020204" pitchFamily="34" charset="0"/>
                <a:ea typeface="Calibri" panose="020F0502020204030204" pitchFamily="34" charset="0"/>
                <a:cs typeface="Times New Roman" panose="02020603050405020304" pitchFamily="18" charset="0"/>
              </a:rPr>
              <a:t>In terms of the budget, the Sub-programme underspent on the Asset Management project. The project is building capacity through training and development that include the review, improvement and formulation of an asset management system of governance at six (6) municipalities in the Western Cape. Due to the project commencing later than anticipated, it carried over two (2) financial years and was finalised in 2022/23.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ZA"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SzPts val="1000"/>
              <a:buFont typeface="Century Gothic" panose="020B0502020202020204" pitchFamily="34" charset="0"/>
              <a:buAutoNum type="arabicPeriod"/>
            </a:pPr>
            <a:r>
              <a:rPr lang="en-ZA" sz="1800" b="1" dirty="0">
                <a:effectLst/>
                <a:latin typeface="Century Gothic" panose="020B0502020202020204" pitchFamily="34" charset="0"/>
                <a:ea typeface="Arial Narrow" panose="020B0606020202030204" pitchFamily="34" charset="0"/>
                <a:cs typeface="Arial" panose="020B0604020202020204" pitchFamily="34" charset="0"/>
              </a:rPr>
              <a:t>Supporting and Interlinked Financial Systems</a:t>
            </a:r>
            <a:endParaRPr lang="en-US" sz="1800" dirty="0">
              <a:effectLst/>
              <a:latin typeface="Calibri" panose="020F0502020204030204" pitchFamily="34" charset="0"/>
              <a:ea typeface="Arial Narrow" panose="020B0606020202030204" pitchFamily="34" charset="0"/>
              <a:cs typeface="Arial" panose="020B0604020202020204" pitchFamily="34" charset="0"/>
            </a:endParaRPr>
          </a:p>
          <a:p>
            <a:pPr marL="342900" marR="0" lvl="0" indent="-342900" algn="just">
              <a:lnSpc>
                <a:spcPct val="150000"/>
              </a:lnSpc>
              <a:spcBef>
                <a:spcPts val="0"/>
              </a:spcBef>
              <a:spcAft>
                <a:spcPts val="0"/>
              </a:spcAft>
              <a:buSzPts val="800"/>
              <a:buFont typeface="Symbol" panose="05050102010706020507" pitchFamily="18" charset="2"/>
              <a:buBlip>
                <a:blip r:embed="rId3"/>
              </a:buBlip>
            </a:pPr>
            <a:r>
              <a:rPr lang="en-ZA" sz="1800" dirty="0">
                <a:effectLst/>
                <a:latin typeface="Century Gothic" panose="020B0502020202020204" pitchFamily="34" charset="0"/>
                <a:ea typeface="Calibri" panose="020F0502020204030204" pitchFamily="34" charset="0"/>
                <a:cs typeface="Times New Roman" panose="02020603050405020304" pitchFamily="18" charset="0"/>
              </a:rPr>
              <a:t>The Sub-programme met all its performance targets.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algn="just">
              <a:lnSpc>
                <a:spcPct val="150000"/>
              </a:lnSpc>
              <a:spcBef>
                <a:spcPts val="0"/>
              </a:spcBef>
              <a:spcAft>
                <a:spcPts val="0"/>
              </a:spcAft>
            </a:pPr>
            <a:r>
              <a:rPr lang="en-ZA"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SzPts val="800"/>
              <a:buFont typeface="Symbol" panose="05050102010706020507" pitchFamily="18" charset="2"/>
              <a:buBlip>
                <a:blip r:embed="rId3"/>
              </a:buBlip>
            </a:pPr>
            <a:r>
              <a:rPr lang="en-ZA" sz="1800" dirty="0">
                <a:effectLst/>
                <a:latin typeface="Century Gothic" panose="020B0502020202020204" pitchFamily="34" charset="0"/>
                <a:ea typeface="Calibri" panose="020F0502020204030204" pitchFamily="34" charset="0"/>
                <a:cs typeface="Times New Roman" panose="02020603050405020304" pitchFamily="18" charset="0"/>
              </a:rPr>
              <a:t>It terms of the budget, provision was made for a six-month contract with two (2) resources for the provision of functional, technical and management support of PERSAL, however, the later than anticipated commencement of the contract as well as the allocation of only one (1) resource resulted in a saving.</a:t>
            </a:r>
            <a:r>
              <a:rPr lang="en-ZA" sz="1800" dirty="0">
                <a:effectLst/>
                <a:latin typeface="Calibri" panose="020F0502020204030204" pitchFamily="34" charset="0"/>
                <a:ea typeface="Calibri" panose="020F0502020204030204" pitchFamily="34" charset="0"/>
                <a:cs typeface="Times New Roman" panose="02020603050405020304" pitchFamily="18" charset="0"/>
              </a:rPr>
              <a:t> </a:t>
            </a:r>
            <a:r>
              <a:rPr lang="en-ZA" sz="1800" dirty="0">
                <a:effectLst/>
                <a:latin typeface="Century Gothic" panose="020B0502020202020204" pitchFamily="34" charset="0"/>
                <a:ea typeface="Calibri" panose="020F0502020204030204" pitchFamily="34" charset="0"/>
                <a:cs typeface="Times New Roman" panose="02020603050405020304" pitchFamily="18" charset="0"/>
              </a:rPr>
              <a:t>Also, there was a delay in the acquisition and activation of the additional licenses required in order to onboard the LOGIS system controllers on the new SITA BMC ITSM via </a:t>
            </a:r>
            <a:r>
              <a:rPr lang="en-ZA" sz="1800" dirty="0" err="1">
                <a:effectLst/>
                <a:latin typeface="Century Gothic" panose="020B0502020202020204" pitchFamily="34" charset="0"/>
                <a:ea typeface="Calibri" panose="020F0502020204030204" pitchFamily="34" charset="0"/>
                <a:cs typeface="Times New Roman" panose="02020603050405020304" pitchFamily="18" charset="0"/>
              </a:rPr>
              <a:t>DotP</a:t>
            </a:r>
            <a:r>
              <a:rPr lang="en-ZA" sz="1800" dirty="0">
                <a:effectLst/>
                <a:latin typeface="Century Gothic" panose="020B0502020202020204" pitchFamily="34" charset="0"/>
                <a:ea typeface="Calibri" panose="020F0502020204030204" pitchFamily="34" charset="0"/>
                <a:cs typeface="Times New Roman" panose="02020603050405020304" pitchFamily="18" charset="0"/>
              </a:rPr>
              <a:t>.  The mandate was not impacted as the implementation, management and oversight of provincially operated financial systems was still provided.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6025923F-580B-A047-9C0E-6EE78A396537}" type="slidenum">
              <a:rPr lang="en-US" smtClean="0"/>
              <a:pPr/>
              <a:t>5</a:t>
            </a:fld>
            <a:endParaRPr lang="en-US" dirty="0"/>
          </a:p>
        </p:txBody>
      </p:sp>
    </p:spTree>
    <p:extLst>
      <p:ext uri="{BB962C8B-B14F-4D97-AF65-F5344CB8AC3E}">
        <p14:creationId xmlns:p14="http://schemas.microsoft.com/office/powerpoint/2010/main" xmlns="" val="3236269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a:t>
            </a:r>
            <a:r>
              <a:rPr lang="en-US" b="1" dirty="0" err="1"/>
              <a:t>Pr</a:t>
            </a:r>
            <a:r>
              <a:rPr lang="en-US" b="1" dirty="0"/>
              <a:t> 4 2 indicators did not meet their targets in full. </a:t>
            </a:r>
          </a:p>
          <a:p>
            <a:endParaRPr lang="en-US" b="1" dirty="0"/>
          </a:p>
          <a:p>
            <a:r>
              <a:rPr lang="en-US" b="1" dirty="0"/>
              <a:t>Beaufort West, </a:t>
            </a:r>
            <a:r>
              <a:rPr lang="en-US" b="1" dirty="0" err="1"/>
              <a:t>Kannaland</a:t>
            </a:r>
            <a:r>
              <a:rPr lang="en-US" b="1" dirty="0"/>
              <a:t> and Laingsburg audit was only finalised in mid March 2022 and henceforth why they did submit their data strings in time. </a:t>
            </a:r>
            <a:r>
              <a:rPr lang="en-US" dirty="0"/>
              <a:t>The unit was engaging the municipalities to determine the reason for non submission</a:t>
            </a:r>
          </a:p>
          <a:p>
            <a:endParaRPr lang="en-US" dirty="0"/>
          </a:p>
          <a:p>
            <a:r>
              <a:rPr lang="en-US" b="1" dirty="0"/>
              <a:t>The one trainee on SAICA’s training programme did not complete the required hours of training due to ill health – the contract was extended to respond to this and to ensure that the official completes the Programme</a:t>
            </a:r>
            <a:r>
              <a:rPr lang="en-US" dirty="0"/>
              <a:t> </a:t>
            </a:r>
          </a:p>
          <a:p>
            <a:endParaRPr lang="en-US" dirty="0"/>
          </a:p>
          <a:p>
            <a:pPr marL="0" marR="0" algn="just">
              <a:lnSpc>
                <a:spcPct val="150000"/>
              </a:lnSpc>
              <a:spcBef>
                <a:spcPts val="0"/>
              </a:spcBef>
              <a:spcAft>
                <a:spcPts val="0"/>
              </a:spcAft>
            </a:pPr>
            <a:r>
              <a:rPr lang="en-ZA" sz="1800" b="1" dirty="0">
                <a:effectLst/>
                <a:latin typeface="Century Gothic" panose="020B0502020202020204" pitchFamily="34" charset="0"/>
                <a:ea typeface="Calibri" panose="020F0502020204030204" pitchFamily="34" charset="0"/>
                <a:cs typeface="Times New Roman" panose="02020603050405020304" pitchFamily="18" charset="0"/>
              </a:rPr>
              <a:t>PROGRAMME 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SzPts val="1000"/>
              <a:buFont typeface="Century Gothic" panose="020B0502020202020204" pitchFamily="34" charset="0"/>
              <a:buAutoNum type="arabicPeriod" startAt="2"/>
            </a:pPr>
            <a:r>
              <a:rPr lang="en-ZA" sz="1800" b="1" dirty="0">
                <a:effectLst/>
                <a:latin typeface="Century Gothic" panose="020B0502020202020204" pitchFamily="34" charset="0"/>
                <a:ea typeface="Arial Narrow" panose="020B0606020202030204" pitchFamily="34" charset="0"/>
                <a:cs typeface="Arial" panose="020B0604020202020204" pitchFamily="34" charset="0"/>
              </a:rPr>
              <a:t>Accounting Services</a:t>
            </a:r>
            <a:endParaRPr lang="en-US" sz="1800" dirty="0">
              <a:effectLst/>
              <a:latin typeface="Calibri" panose="020F0502020204030204" pitchFamily="34" charset="0"/>
              <a:ea typeface="Arial Narrow" panose="020B0606020202030204" pitchFamily="34" charset="0"/>
              <a:cs typeface="Arial" panose="020B0604020202020204" pitchFamily="34" charset="0"/>
            </a:endParaRPr>
          </a:p>
          <a:p>
            <a:pPr marL="342900" marR="0" lvl="0" indent="-342900" algn="just">
              <a:lnSpc>
                <a:spcPct val="150000"/>
              </a:lnSpc>
              <a:spcBef>
                <a:spcPts val="0"/>
              </a:spcBef>
              <a:spcAft>
                <a:spcPts val="0"/>
              </a:spcAft>
              <a:buSzPts val="800"/>
              <a:buFont typeface="Symbol" panose="05050102010706020507" pitchFamily="18" charset="2"/>
              <a:buBlip>
                <a:blip r:embed="rId3"/>
              </a:buBlip>
            </a:pPr>
            <a:r>
              <a:rPr lang="en-ZA" sz="1800" u="sng" dirty="0">
                <a:effectLst/>
                <a:latin typeface="Century Gothic" panose="020B0502020202020204" pitchFamily="34" charset="0"/>
                <a:ea typeface="Calibri" panose="020F0502020204030204" pitchFamily="34" charset="0"/>
                <a:cs typeface="Times New Roman" panose="02020603050405020304" pitchFamily="18" charset="0"/>
              </a:rPr>
              <a:t>The Element: Provincial Government Accounting and Compliance only tabled the ACFS on 29 April 2022</a:t>
            </a:r>
            <a:r>
              <a:rPr lang="en-ZA" sz="1800" dirty="0">
                <a:effectLst/>
                <a:latin typeface="Century Gothic" panose="020B0502020202020204" pitchFamily="34" charset="0"/>
                <a:ea typeface="Calibri" panose="020F0502020204030204" pitchFamily="34" charset="0"/>
                <a:cs typeface="Times New Roman" panose="02020603050405020304" pitchFamily="18" charset="0"/>
              </a:rPr>
              <a:t>, therefore the target was not achieved in the 2021/22 financial 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50000"/>
              </a:lnSpc>
              <a:spcBef>
                <a:spcPts val="0"/>
              </a:spcBef>
              <a:spcAft>
                <a:spcPts val="0"/>
              </a:spcAft>
            </a:pPr>
            <a:r>
              <a:rPr lang="en-ZA"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SzPts val="800"/>
              <a:buFont typeface="Symbol" panose="05050102010706020507" pitchFamily="18" charset="2"/>
              <a:buBlip>
                <a:blip r:embed="rId3"/>
              </a:buBlip>
            </a:pPr>
            <a:r>
              <a:rPr lang="en-ZA" sz="1800" dirty="0">
                <a:effectLst/>
                <a:latin typeface="Century Gothic" panose="020B0502020202020204" pitchFamily="34" charset="0"/>
                <a:ea typeface="Calibri" panose="020F0502020204030204" pitchFamily="34" charset="0"/>
                <a:cs typeface="Times New Roman" panose="02020603050405020304" pitchFamily="18" charset="0"/>
              </a:rPr>
              <a:t>In terms of the budget, the underspending is mainly as a result of delays in the appointment of a service provider to perform a review of the Western Cape Provincial Public Entities due to technical matters that arose during the procurement process. The project was finalised in 2022/23.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ZA"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SzPts val="1000"/>
              <a:buFont typeface="Century Gothic" panose="020B0502020202020204" pitchFamily="34" charset="0"/>
              <a:buAutoNum type="arabicPeriod" startAt="2"/>
            </a:pPr>
            <a:r>
              <a:rPr lang="en-ZA" sz="1800" b="1" dirty="0">
                <a:effectLst/>
                <a:latin typeface="Century Gothic" panose="020B0502020202020204" pitchFamily="34" charset="0"/>
                <a:ea typeface="Arial Narrow" panose="020B0606020202030204" pitchFamily="34" charset="0"/>
                <a:cs typeface="Arial" panose="020B0604020202020204" pitchFamily="34" charset="0"/>
              </a:rPr>
              <a:t>Corporate Governance</a:t>
            </a:r>
            <a:endParaRPr lang="en-US" sz="1800" dirty="0">
              <a:effectLst/>
              <a:latin typeface="Calibri" panose="020F0502020204030204" pitchFamily="34" charset="0"/>
              <a:ea typeface="Arial Narrow" panose="020B0606020202030204" pitchFamily="34" charset="0"/>
              <a:cs typeface="Arial" panose="020B0604020202020204" pitchFamily="34" charset="0"/>
            </a:endParaRPr>
          </a:p>
          <a:p>
            <a:pPr marL="342900" marR="0" lvl="0" indent="-342900" algn="just">
              <a:lnSpc>
                <a:spcPct val="150000"/>
              </a:lnSpc>
              <a:spcBef>
                <a:spcPts val="0"/>
              </a:spcBef>
              <a:spcAft>
                <a:spcPts val="0"/>
              </a:spcAft>
              <a:buSzPts val="800"/>
              <a:buFont typeface="Symbol" panose="05050102010706020507" pitchFamily="18" charset="2"/>
              <a:buBlip>
                <a:blip r:embed="rId3"/>
              </a:buBlip>
            </a:pPr>
            <a:r>
              <a:rPr lang="en-ZA" sz="1800" u="sng" dirty="0">
                <a:effectLst/>
                <a:latin typeface="Century Gothic" panose="020B0502020202020204" pitchFamily="34" charset="0"/>
                <a:ea typeface="Calibri" panose="020F0502020204030204" pitchFamily="34" charset="0"/>
                <a:cs typeface="Times New Roman" panose="02020603050405020304" pitchFamily="18" charset="0"/>
              </a:rPr>
              <a:t>The Sub-programme under performed by one (1) for the Accredited SAICA training programme. </a:t>
            </a:r>
            <a:r>
              <a:rPr lang="en-ZA" sz="1800" dirty="0">
                <a:effectLst/>
                <a:latin typeface="Century Gothic" panose="020B0502020202020204" pitchFamily="34" charset="0"/>
                <a:ea typeface="Calibri" panose="020F0502020204030204" pitchFamily="34" charset="0"/>
                <a:cs typeface="Times New Roman" panose="02020603050405020304" pitchFamily="18" charset="0"/>
              </a:rPr>
              <a:t>One (1) trainee’s contract was extended until August 2022, as the trainee did not meet the core hours due to ill health.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50000"/>
              </a:lnSpc>
              <a:spcBef>
                <a:spcPts val="0"/>
              </a:spcBef>
              <a:spcAft>
                <a:spcPts val="0"/>
              </a:spcAft>
            </a:pPr>
            <a:r>
              <a:rPr lang="en-ZA"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SzPts val="800"/>
              <a:buFont typeface="Symbol" panose="05050102010706020507" pitchFamily="18" charset="2"/>
              <a:buBlip>
                <a:blip r:embed="rId3"/>
              </a:buBlip>
            </a:pPr>
            <a:r>
              <a:rPr lang="en-ZA" sz="1800" dirty="0">
                <a:effectLst/>
                <a:latin typeface="Century Gothic" panose="020B0502020202020204" pitchFamily="34" charset="0"/>
                <a:ea typeface="Calibri" panose="020F0502020204030204" pitchFamily="34" charset="0"/>
                <a:cs typeface="Times New Roman" panose="02020603050405020304" pitchFamily="18" charset="0"/>
              </a:rPr>
              <a:t>In terms of Section 34 of the Municipal Finance Management Act, 56 of 2003, PT must assist municipalities in building capacity to enable them to provide efficient, effective and transparent financial management. However, the Sub-programme underspent on the </a:t>
            </a:r>
            <a:r>
              <a:rPr lang="en-ZA" sz="1800" dirty="0" err="1">
                <a:effectLst/>
                <a:latin typeface="Century Gothic" panose="020B0502020202020204" pitchFamily="34" charset="0"/>
                <a:ea typeface="Calibri" panose="020F0502020204030204" pitchFamily="34" charset="0"/>
                <a:cs typeface="Times New Roman" panose="02020603050405020304" pitchFamily="18" charset="0"/>
              </a:rPr>
              <a:t>Kannaland</a:t>
            </a:r>
            <a:r>
              <a:rPr lang="en-ZA" sz="1800" dirty="0">
                <a:effectLst/>
                <a:latin typeface="Century Gothic" panose="020B0502020202020204" pitchFamily="34" charset="0"/>
                <a:ea typeface="Calibri" panose="020F0502020204030204" pitchFamily="34" charset="0"/>
                <a:cs typeface="Times New Roman" panose="02020603050405020304" pitchFamily="18" charset="0"/>
              </a:rPr>
              <a:t> Support - Risk Management and Internal Audit projects. The need to access the panel of experts twice resulted in the underspending, as initially the bidders were found to be non-compliant regarding the terms of reference, resulting in delaying the finalisation of the procurement of the services. These services are being carried out in 2022/23.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6025923F-580B-A047-9C0E-6EE78A396537}" type="slidenum">
              <a:rPr lang="en-US" smtClean="0"/>
              <a:pPr/>
              <a:t>6</a:t>
            </a:fld>
            <a:endParaRPr lang="en-US" dirty="0"/>
          </a:p>
        </p:txBody>
      </p:sp>
    </p:spTree>
    <p:extLst>
      <p:ext uri="{BB962C8B-B14F-4D97-AF65-F5344CB8AC3E}">
        <p14:creationId xmlns:p14="http://schemas.microsoft.com/office/powerpoint/2010/main" xmlns="" val="95960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25923F-580B-A047-9C0E-6EE78A396537}" type="slidenum">
              <a:rPr lang="en-US" smtClean="0"/>
              <a:pPr/>
              <a:t>7</a:t>
            </a:fld>
            <a:endParaRPr lang="en-US" dirty="0"/>
          </a:p>
        </p:txBody>
      </p:sp>
    </p:spTree>
    <p:extLst>
      <p:ext uri="{BB962C8B-B14F-4D97-AF65-F5344CB8AC3E}">
        <p14:creationId xmlns:p14="http://schemas.microsoft.com/office/powerpoint/2010/main" xmlns="" val="2103813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6.xml"/><Relationship Id="rId1" Type="http://schemas.openxmlformats.org/officeDocument/2006/relationships/tags" Target="../tags/tag185.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8.xml"/><Relationship Id="rId1" Type="http://schemas.openxmlformats.org/officeDocument/2006/relationships/tags" Target="../tags/tag187.xml"/></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90.xml"/><Relationship Id="rId1" Type="http://schemas.openxmlformats.org/officeDocument/2006/relationships/tags" Target="../tags/tag189.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92.xml"/><Relationship Id="rId1" Type="http://schemas.openxmlformats.org/officeDocument/2006/relationships/tags" Target="../tags/tag191.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94.xml"/><Relationship Id="rId1" Type="http://schemas.openxmlformats.org/officeDocument/2006/relationships/tags" Target="../tags/tag193.xml"/></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96.xml"/><Relationship Id="rId1" Type="http://schemas.openxmlformats.org/officeDocument/2006/relationships/tags" Target="../tags/tag195.xml"/></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98.xml"/><Relationship Id="rId1" Type="http://schemas.openxmlformats.org/officeDocument/2006/relationships/tags" Target="../tags/tag197.xml"/></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00.xml"/><Relationship Id="rId1" Type="http://schemas.openxmlformats.org/officeDocument/2006/relationships/tags" Target="../tags/tag199.xml"/></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02.xml"/><Relationship Id="rId1" Type="http://schemas.openxmlformats.org/officeDocument/2006/relationships/tags" Target="../tags/tag201.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04.xml"/><Relationship Id="rId1" Type="http://schemas.openxmlformats.org/officeDocument/2006/relationships/tags" Target="../tags/tag203.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06.xml"/><Relationship Id="rId1" Type="http://schemas.openxmlformats.org/officeDocument/2006/relationships/tags" Target="../tags/tag20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08.xml"/><Relationship Id="rId1" Type="http://schemas.openxmlformats.org/officeDocument/2006/relationships/tags" Target="../tags/tag207.xml"/></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10.xml"/><Relationship Id="rId1" Type="http://schemas.openxmlformats.org/officeDocument/2006/relationships/tags" Target="../tags/tag209.xml"/></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12.xml"/><Relationship Id="rId1" Type="http://schemas.openxmlformats.org/officeDocument/2006/relationships/tags" Target="../tags/tag211.xml"/></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14.xml"/><Relationship Id="rId1" Type="http://schemas.openxmlformats.org/officeDocument/2006/relationships/tags" Target="../tags/tag213.xml"/></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16.xml"/><Relationship Id="rId1" Type="http://schemas.openxmlformats.org/officeDocument/2006/relationships/tags" Target="../tags/tag215.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18.xml"/><Relationship Id="rId1" Type="http://schemas.openxmlformats.org/officeDocument/2006/relationships/tags" Target="../tags/tag217.xml"/></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0.xml"/><Relationship Id="rId1" Type="http://schemas.openxmlformats.org/officeDocument/2006/relationships/tags" Target="../tags/tag219.xml"/></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2.xml"/><Relationship Id="rId1" Type="http://schemas.openxmlformats.org/officeDocument/2006/relationships/tags" Target="../tags/tag22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9.xml"/><Relationship Id="rId1" Type="http://schemas.openxmlformats.org/officeDocument/2006/relationships/tags" Target="../tags/tag228.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31.xml"/><Relationship Id="rId1" Type="http://schemas.openxmlformats.org/officeDocument/2006/relationships/tags" Target="../tags/tag230.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33.xml"/><Relationship Id="rId1" Type="http://schemas.openxmlformats.org/officeDocument/2006/relationships/tags" Target="../tags/tag232.xml"/></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35.xml"/><Relationship Id="rId1" Type="http://schemas.openxmlformats.org/officeDocument/2006/relationships/tags" Target="../tags/tag234.xml"/></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37.xml"/><Relationship Id="rId1" Type="http://schemas.openxmlformats.org/officeDocument/2006/relationships/tags" Target="../tags/tag236.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39.xml"/><Relationship Id="rId1" Type="http://schemas.openxmlformats.org/officeDocument/2006/relationships/tags" Target="../tags/tag238.xml"/></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41.xml"/><Relationship Id="rId1" Type="http://schemas.openxmlformats.org/officeDocument/2006/relationships/tags" Target="../tags/tag240.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43.xml"/><Relationship Id="rId1" Type="http://schemas.openxmlformats.org/officeDocument/2006/relationships/tags" Target="../tags/tag242.xml"/></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45.xml"/><Relationship Id="rId1" Type="http://schemas.openxmlformats.org/officeDocument/2006/relationships/tags" Target="../tags/tag244.xml"/></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47.xml"/><Relationship Id="rId1" Type="http://schemas.openxmlformats.org/officeDocument/2006/relationships/tags" Target="../tags/tag246.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49.xml"/><Relationship Id="rId1" Type="http://schemas.openxmlformats.org/officeDocument/2006/relationships/tags" Target="../tags/tag248.xml"/></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51.xml"/><Relationship Id="rId1" Type="http://schemas.openxmlformats.org/officeDocument/2006/relationships/tags" Target="../tags/tag250.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53.xml"/><Relationship Id="rId1" Type="http://schemas.openxmlformats.org/officeDocument/2006/relationships/tags" Target="../tags/tag252.xml"/></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55.xml"/><Relationship Id="rId1" Type="http://schemas.openxmlformats.org/officeDocument/2006/relationships/tags" Target="../tags/tag254.xml"/></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57.xml"/><Relationship Id="rId1" Type="http://schemas.openxmlformats.org/officeDocument/2006/relationships/tags" Target="../tags/tag256.xml"/></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59.xml"/><Relationship Id="rId1" Type="http://schemas.openxmlformats.org/officeDocument/2006/relationships/tags" Target="../tags/tag25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61.xml"/><Relationship Id="rId1" Type="http://schemas.openxmlformats.org/officeDocument/2006/relationships/tags" Target="../tags/tag260.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63.xml"/><Relationship Id="rId1" Type="http://schemas.openxmlformats.org/officeDocument/2006/relationships/tags" Target="../tags/tag262.xml"/></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65.xml"/><Relationship Id="rId1" Type="http://schemas.openxmlformats.org/officeDocument/2006/relationships/tags" Target="../tags/tag264.xml"/></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67.xml"/><Relationship Id="rId1" Type="http://schemas.openxmlformats.org/officeDocument/2006/relationships/tags" Target="../tags/tag266.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8.xml"/><Relationship Id="rId1" Type="http://schemas.openxmlformats.org/officeDocument/2006/relationships/tags" Target="../tags/tag47.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0.xml"/><Relationship Id="rId1" Type="http://schemas.openxmlformats.org/officeDocument/2006/relationships/tags" Target="../tags/tag49.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2.xml"/><Relationship Id="rId1" Type="http://schemas.openxmlformats.org/officeDocument/2006/relationships/tags" Target="../tags/tag51.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4.xml"/><Relationship Id="rId1" Type="http://schemas.openxmlformats.org/officeDocument/2006/relationships/tags" Target="../tags/tag5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6.xml"/><Relationship Id="rId1" Type="http://schemas.openxmlformats.org/officeDocument/2006/relationships/tags" Target="../tags/tag55.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8.xml"/><Relationship Id="rId1" Type="http://schemas.openxmlformats.org/officeDocument/2006/relationships/tags" Target="../tags/tag57.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0.xml"/><Relationship Id="rId1" Type="http://schemas.openxmlformats.org/officeDocument/2006/relationships/tags" Target="../tags/tag59.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2.xml"/><Relationship Id="rId1" Type="http://schemas.openxmlformats.org/officeDocument/2006/relationships/tags" Target="../tags/tag61.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4.xml"/><Relationship Id="rId1" Type="http://schemas.openxmlformats.org/officeDocument/2006/relationships/tags" Target="../tags/tag63.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tags" Target="../tags/tag65.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8.xml"/><Relationship Id="rId1" Type="http://schemas.openxmlformats.org/officeDocument/2006/relationships/tags" Target="../tags/tag67.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0.xml"/><Relationship Id="rId1" Type="http://schemas.openxmlformats.org/officeDocument/2006/relationships/tags" Target="../tags/tag69.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2.xml"/><Relationship Id="rId1" Type="http://schemas.openxmlformats.org/officeDocument/2006/relationships/tags" Target="../tags/tag7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tags" Target="../tags/tag73.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tags" Target="../tags/tag75.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tags" Target="../tags/tag77.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tags" Target="../tags/tag79.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tags" Target="../tags/tag81.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tags" Target="../tags/tag8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tags" Target="../tags/tag8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1.xml"/><Relationship Id="rId1" Type="http://schemas.openxmlformats.org/officeDocument/2006/relationships/tags" Target="../tags/tag90.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3.xml"/><Relationship Id="rId1" Type="http://schemas.openxmlformats.org/officeDocument/2006/relationships/tags" Target="../tags/tag92.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5.xml"/><Relationship Id="rId1" Type="http://schemas.openxmlformats.org/officeDocument/2006/relationships/tags" Target="../tags/tag94.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7.xml"/><Relationship Id="rId1" Type="http://schemas.openxmlformats.org/officeDocument/2006/relationships/tags" Target="../tags/tag96.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9.xml"/><Relationship Id="rId1" Type="http://schemas.openxmlformats.org/officeDocument/2006/relationships/tags" Target="../tags/tag98.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1.xml"/><Relationship Id="rId1" Type="http://schemas.openxmlformats.org/officeDocument/2006/relationships/tags" Target="../tags/tag100.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3.xml"/><Relationship Id="rId1" Type="http://schemas.openxmlformats.org/officeDocument/2006/relationships/tags" Target="../tags/tag102.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5.xml"/><Relationship Id="rId1" Type="http://schemas.openxmlformats.org/officeDocument/2006/relationships/tags" Target="../tags/tag104.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7.xml"/><Relationship Id="rId1" Type="http://schemas.openxmlformats.org/officeDocument/2006/relationships/tags" Target="../tags/tag106.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9.xml"/><Relationship Id="rId1" Type="http://schemas.openxmlformats.org/officeDocument/2006/relationships/tags" Target="../tags/tag108.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1.xml"/><Relationship Id="rId1" Type="http://schemas.openxmlformats.org/officeDocument/2006/relationships/tags" Target="../tags/tag110.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3.xml"/><Relationship Id="rId1" Type="http://schemas.openxmlformats.org/officeDocument/2006/relationships/tags" Target="../tags/tag11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5.xml"/><Relationship Id="rId1" Type="http://schemas.openxmlformats.org/officeDocument/2006/relationships/tags" Target="../tags/tag114.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7.xml"/><Relationship Id="rId1" Type="http://schemas.openxmlformats.org/officeDocument/2006/relationships/tags" Target="../tags/tag116.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9.xml"/><Relationship Id="rId1" Type="http://schemas.openxmlformats.org/officeDocument/2006/relationships/tags" Target="../tags/tag118.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1.xml"/><Relationship Id="rId1" Type="http://schemas.openxmlformats.org/officeDocument/2006/relationships/tags" Target="../tags/tag120.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3.xml"/><Relationship Id="rId1" Type="http://schemas.openxmlformats.org/officeDocument/2006/relationships/tags" Target="../tags/tag122.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5.xml"/><Relationship Id="rId1" Type="http://schemas.openxmlformats.org/officeDocument/2006/relationships/tags" Target="../tags/tag124.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7.xml"/><Relationship Id="rId1" Type="http://schemas.openxmlformats.org/officeDocument/2006/relationships/tags" Target="../tags/tag126.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9.xml"/><Relationship Id="rId1" Type="http://schemas.openxmlformats.org/officeDocument/2006/relationships/tags" Target="../tags/tag12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34.xml"/><Relationship Id="rId1" Type="http://schemas.openxmlformats.org/officeDocument/2006/relationships/tags" Target="../tags/tag133.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36.xml"/><Relationship Id="rId1" Type="http://schemas.openxmlformats.org/officeDocument/2006/relationships/tags" Target="../tags/tag135.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38.xml"/><Relationship Id="rId1" Type="http://schemas.openxmlformats.org/officeDocument/2006/relationships/tags" Target="../tags/tag137.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0.xml"/><Relationship Id="rId1" Type="http://schemas.openxmlformats.org/officeDocument/2006/relationships/tags" Target="../tags/tag139.xml"/></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2.xml"/><Relationship Id="rId1" Type="http://schemas.openxmlformats.org/officeDocument/2006/relationships/tags" Target="../tags/tag141.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4.xml"/><Relationship Id="rId1" Type="http://schemas.openxmlformats.org/officeDocument/2006/relationships/tags" Target="../tags/tag143.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6.xml"/><Relationship Id="rId1" Type="http://schemas.openxmlformats.org/officeDocument/2006/relationships/tags" Target="../tags/tag145.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8.xml"/><Relationship Id="rId1" Type="http://schemas.openxmlformats.org/officeDocument/2006/relationships/tags" Target="../tags/tag147.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0.xml"/><Relationship Id="rId1" Type="http://schemas.openxmlformats.org/officeDocument/2006/relationships/tags" Target="../tags/tag149.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2.xml"/><Relationship Id="rId1" Type="http://schemas.openxmlformats.org/officeDocument/2006/relationships/tags" Target="../tags/tag151.xml"/></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4.xml"/><Relationship Id="rId1" Type="http://schemas.openxmlformats.org/officeDocument/2006/relationships/tags" Target="../tags/tag153.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6.xml"/><Relationship Id="rId1" Type="http://schemas.openxmlformats.org/officeDocument/2006/relationships/tags" Target="../tags/tag15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8.xml"/><Relationship Id="rId1" Type="http://schemas.openxmlformats.org/officeDocument/2006/relationships/tags" Target="../tags/tag157.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0.xml"/><Relationship Id="rId1" Type="http://schemas.openxmlformats.org/officeDocument/2006/relationships/tags" Target="../tags/tag159.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2.xml"/><Relationship Id="rId1" Type="http://schemas.openxmlformats.org/officeDocument/2006/relationships/tags" Target="../tags/tag16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4.xml"/><Relationship Id="rId1" Type="http://schemas.openxmlformats.org/officeDocument/2006/relationships/tags" Target="../tags/tag163.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6.xml"/><Relationship Id="rId1" Type="http://schemas.openxmlformats.org/officeDocument/2006/relationships/tags" Target="../tags/tag165.xml"/></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8.xml"/><Relationship Id="rId1" Type="http://schemas.openxmlformats.org/officeDocument/2006/relationships/tags" Target="../tags/tag167.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0.xml"/><Relationship Id="rId1" Type="http://schemas.openxmlformats.org/officeDocument/2006/relationships/tags" Target="../tags/tag169.xml"/></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2.xml"/><Relationship Id="rId1" Type="http://schemas.openxmlformats.org/officeDocument/2006/relationships/tags" Target="../tags/tag171.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79.xml"/><Relationship Id="rId1" Type="http://schemas.openxmlformats.org/officeDocument/2006/relationships/tags" Target="../tags/tag17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4.xml"/><Relationship Id="rId1" Type="http://schemas.openxmlformats.org/officeDocument/2006/relationships/tags" Target="../tags/tag18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6" name="Picture 5" descr="Shape, rectangle&#10;&#10;Description automatically generated">
            <a:extLst>
              <a:ext uri="{FF2B5EF4-FFF2-40B4-BE49-F238E27FC236}">
                <a16:creationId xmlns:a16="http://schemas.microsoft.com/office/drawing/2014/main" xmlns=""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2700190"/>
          </a:xfrm>
          <a:prstGeom prst="rect">
            <a:avLst/>
          </a:prstGeom>
        </p:spPr>
      </p:pic>
    </p:spTree>
    <p:extLst>
      <p:ext uri="{BB962C8B-B14F-4D97-AF65-F5344CB8AC3E}">
        <p14:creationId xmlns:p14="http://schemas.microsoft.com/office/powerpoint/2010/main" xmlns="" val="331045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4942708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a:t>
            </a:r>
            <a:endParaRPr lang="en-GB" dirty="0">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9207246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r>
              <a:rPr lang="en-GB">
                <a:solidFill>
                  <a:srgbClr val="998F86"/>
                </a:solidFill>
              </a:rPr>
              <a:t>Integrated Talent Management Strategy</a:t>
            </a:r>
            <a:endParaRPr lang="en-GB" dirty="0">
              <a:solidFill>
                <a:srgbClr val="998F86"/>
              </a:solidFill>
            </a:endParaRPr>
          </a:p>
        </p:txBody>
      </p:sp>
    </p:spTree>
    <p:extLst>
      <p:ext uri="{BB962C8B-B14F-4D97-AF65-F5344CB8AC3E}">
        <p14:creationId xmlns:p14="http://schemas.microsoft.com/office/powerpoint/2010/main" xmlns="" val="88450881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a:t>
            </a:r>
            <a:endParaRPr lang="en-GB" dirty="0">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483823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a:t>
            </a:r>
            <a:endParaRPr lang="en-GB" dirty="0">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3747453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a:t>
            </a:r>
            <a:endParaRPr lang="en-GB" dirty="0">
              <a:solidFill>
                <a:srgbClr val="998F86"/>
              </a:solidFill>
            </a:endParaRPr>
          </a:p>
        </p:txBody>
      </p:sp>
    </p:spTree>
    <p:extLst>
      <p:ext uri="{BB962C8B-B14F-4D97-AF65-F5344CB8AC3E}">
        <p14:creationId xmlns:p14="http://schemas.microsoft.com/office/powerpoint/2010/main" xmlns="" val="31484086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a:t>
            </a:r>
            <a:endParaRPr lang="en-GB" dirty="0">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4669082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a:t>
            </a:r>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4223053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a:t>
            </a:r>
            <a:endParaRPr lang="en-GB" dirty="0">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0442124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a:t>
            </a:r>
            <a:endParaRPr lang="en-GB" dirty="0">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621196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a:t>
            </a:r>
            <a:endParaRPr lang="en-GB" dirty="0">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73644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314685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a:t>
            </a:r>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450245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242872" y="6163537"/>
            <a:ext cx="1115548" cy="4271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77762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a:t>
            </a:r>
            <a:endParaRPr lang="en-GB" dirty="0">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6810178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a:t>
            </a:r>
            <a:endParaRPr lang="en-GB" dirty="0">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805940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a:t>
            </a:r>
            <a:endParaRPr lang="en-GB" dirty="0">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536968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a:t>
            </a:r>
            <a:endParaRPr lang="en-GB" dirty="0">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379251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a:t>
            </a:r>
            <a:endParaRPr lang="en-GB" dirty="0">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0279609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a:t>
            </a:r>
            <a:endParaRPr lang="en-GB" dirty="0">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386683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a:t>
            </a:r>
            <a:endParaRPr lang="en-GB" dirty="0">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2126829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a:t>
            </a:r>
            <a:endParaRPr lang="en-GB" dirty="0">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28295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699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3029719" y="1859446"/>
            <a:ext cx="2217710" cy="84921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Shape, rectangle&#10;&#10;Description automatically generated">
            <a:extLst>
              <a:ext uri="{FF2B5EF4-FFF2-40B4-BE49-F238E27FC236}">
                <a16:creationId xmlns:a16="http://schemas.microsoft.com/office/drawing/2014/main" xmlns=""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779995" y="3331665"/>
            <a:ext cx="5470144" cy="64873"/>
          </a:xfrm>
          <a:prstGeom prst="rect">
            <a:avLst/>
          </a:prstGeom>
        </p:spPr>
      </p:pic>
    </p:spTree>
    <p:extLst>
      <p:ext uri="{BB962C8B-B14F-4D97-AF65-F5344CB8AC3E}">
        <p14:creationId xmlns:p14="http://schemas.microsoft.com/office/powerpoint/2010/main" xmlns="" val="6185698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4" name="Picture 3" descr="Shape, rectangle&#10;&#10;Description automatically generated">
            <a:extLst>
              <a:ext uri="{FF2B5EF4-FFF2-40B4-BE49-F238E27FC236}">
                <a16:creationId xmlns:a16="http://schemas.microsoft.com/office/drawing/2014/main" xmlns=""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93700" y="3364896"/>
            <a:ext cx="11798299" cy="64104"/>
          </a:xfrm>
          <a:prstGeom prst="rect">
            <a:avLst/>
          </a:prstGeom>
        </p:spPr>
      </p:pic>
    </p:spTree>
    <p:extLst>
      <p:ext uri="{BB962C8B-B14F-4D97-AF65-F5344CB8AC3E}">
        <p14:creationId xmlns:p14="http://schemas.microsoft.com/office/powerpoint/2010/main" xmlns="" val="181121265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39350" y="382908"/>
            <a:ext cx="4875909" cy="1566836"/>
          </a:xfrm>
          <a:prstGeom prst="rect">
            <a:avLst/>
          </a:prstGeom>
        </p:spPr>
      </p:pic>
      <p:sp>
        <p:nvSpPr>
          <p:cNvPr id="4" name="Right Triangle 3"/>
          <p:cNvSpPr/>
          <p:nvPr userDrawn="1"/>
        </p:nvSpPr>
        <p:spPr>
          <a:xfrm flipH="1">
            <a:off x="2063552" y="2276873"/>
            <a:ext cx="10128448"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21699017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2021 Pre- PG MTEC 1 Technical Engagements: Department of Provincial Treasury</a:t>
            </a:r>
            <a:endParaRPr lang="en-GB" dirty="0">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375820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2021 Pre- PG MTEC 1 Technical Engagements: Department of Provincial Treasury</a:t>
            </a:r>
            <a:endParaRPr lang="en-GB" dirty="0">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662723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2021 Pre- PG MTEC 1 Technical Engagements: Department of Provincial Treasury</a:t>
            </a:r>
            <a:endParaRPr lang="en-GB" dirty="0">
              <a:solidFill>
                <a:srgbClr val="998F86"/>
              </a:solidFill>
            </a:endParaRPr>
          </a:p>
        </p:txBody>
      </p:sp>
    </p:spTree>
    <p:extLst>
      <p:ext uri="{BB962C8B-B14F-4D97-AF65-F5344CB8AC3E}">
        <p14:creationId xmlns:p14="http://schemas.microsoft.com/office/powerpoint/2010/main" xmlns="" val="11111141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2021 Pre- PG MTEC 1 Technical Engagements: Department of Provincial Treasury</a:t>
            </a:r>
            <a:endParaRPr lang="en-GB" dirty="0">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6092232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2021 Pre- PG MTEC 1 Technical Engagements: Department of Provincial Treasury</a:t>
            </a:r>
            <a:endParaRPr lang="en-GB" dirty="0">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5916903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2021 Pre- PG MTEC 1 Technical Engagements: Department of Provincial Treasury</a:t>
            </a:r>
            <a:endParaRPr lang="en-GB" dirty="0">
              <a:solidFill>
                <a:srgbClr val="998F86"/>
              </a:solidFill>
            </a:endParaRPr>
          </a:p>
        </p:txBody>
      </p:sp>
    </p:spTree>
    <p:extLst>
      <p:ext uri="{BB962C8B-B14F-4D97-AF65-F5344CB8AC3E}">
        <p14:creationId xmlns:p14="http://schemas.microsoft.com/office/powerpoint/2010/main" xmlns="" val="179267676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2021 Pre- PG MTEC 1 Technical Engagements: Department of Provincial Treasury</a:t>
            </a:r>
            <a:endParaRPr lang="en-GB" dirty="0">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86628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4026576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2021 Pre- PG MTEC 1 Technical Engagements: Department of Provincial Treasury</a:t>
            </a:r>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595376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2021 Pre- PG MTEC 1 Technical Engagements: Department of Provincial Treasury</a:t>
            </a:r>
            <a:endParaRPr lang="en-GB" dirty="0">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03251350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2021 Pre- PG MTEC 1 Technical Engagements: Department of Provincial Treasury</a:t>
            </a:r>
            <a:endParaRPr lang="en-GB" dirty="0">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4958509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2021 Pre- PG MTEC 1 Technical Engagements: Department of Provincial Treasury</a:t>
            </a:r>
            <a:endParaRPr lang="en-GB" dirty="0">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42264512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2021 Pre- PG MTEC 1 Technical Engagements: Department of Provincial Treasury</a:t>
            </a:r>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5719737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39350" y="6102308"/>
            <a:ext cx="1824201"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1007435" y="5805264"/>
            <a:ext cx="11184565"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77414739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2021 Pre- PG MTEC 1 Technical Engagements: Department of Provincial Treasury</a:t>
            </a:r>
            <a:endParaRPr lang="en-GB" dirty="0">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19502392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2021 Pre- PG MTEC 1 Technical Engagements: Department of Provincial Treasury</a:t>
            </a:r>
            <a:endParaRPr lang="en-GB" dirty="0">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01669229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2021 Pre- PG MTEC 1 Technical Engagements: Department of Provincial Treasury</a:t>
            </a:r>
            <a:endParaRPr lang="en-GB" dirty="0">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34688400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2021 Pre- PG MTEC 1 Technical Engagements: Department of Provincial Treasury</a:t>
            </a:r>
            <a:endParaRPr lang="en-GB" dirty="0">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212245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242872" y="6163537"/>
            <a:ext cx="1115548" cy="4271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290667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2021 Pre- PG MTEC 1 Technical Engagements: Department of Provincial Treasury</a:t>
            </a:r>
            <a:endParaRPr lang="en-GB" dirty="0">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07533766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2021 Pre- PG MTEC 1 Technical Engagements: Department of Provincial Treasury</a:t>
            </a:r>
            <a:endParaRPr lang="en-GB" dirty="0">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14219345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2021 Pre- PG MTEC 1 Technical Engagements: Department of Provincial Treasury</a:t>
            </a:r>
            <a:endParaRPr lang="en-GB" dirty="0">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66059142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2021 Pre- PG MTEC 1 Technical Engagements: Department of Provincial Treasury</a:t>
            </a:r>
            <a:endParaRPr lang="en-GB" dirty="0">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78915902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929117" y="1835226"/>
            <a:ext cx="2494808"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393700" y="565702"/>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3779995" y="3284985"/>
            <a:ext cx="5470144"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366517605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2063552" y="3140969"/>
            <a:ext cx="10128448"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1652928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53971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74805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08184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14807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86364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lvl1pPr>
              <a:defRPr>
                <a:solidFill>
                  <a:srgbClr val="001489"/>
                </a:solidFill>
              </a:defRPr>
            </a:lvl1pPr>
          </a:lstStyle>
          <a:p>
            <a:r>
              <a:rPr lang="en-US" dirty="0"/>
              <a:t>Click to edit Master title style</a:t>
            </a:r>
            <a:endParaRPr lang="en-ZA" dirty="0"/>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3106776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45169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29851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4036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3029719" y="1859446"/>
            <a:ext cx="2217710" cy="84921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Shape, rectangle&#10;&#10;Description automatically generated">
            <a:extLst>
              <a:ext uri="{FF2B5EF4-FFF2-40B4-BE49-F238E27FC236}">
                <a16:creationId xmlns:a16="http://schemas.microsoft.com/office/drawing/2014/main" xmlns=""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779995" y="3331665"/>
            <a:ext cx="5470144" cy="64873"/>
          </a:xfrm>
          <a:prstGeom prst="rect">
            <a:avLst/>
          </a:prstGeom>
        </p:spPr>
      </p:pic>
    </p:spTree>
    <p:extLst>
      <p:ext uri="{BB962C8B-B14F-4D97-AF65-F5344CB8AC3E}">
        <p14:creationId xmlns:p14="http://schemas.microsoft.com/office/powerpoint/2010/main" xmlns="" val="60635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4" name="Picture 3" descr="Shape, rectangle&#10;&#10;Description automatically generated">
            <a:extLst>
              <a:ext uri="{FF2B5EF4-FFF2-40B4-BE49-F238E27FC236}">
                <a16:creationId xmlns:a16="http://schemas.microsoft.com/office/drawing/2014/main" xmlns=""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93700" y="3364896"/>
            <a:ext cx="11798299" cy="64104"/>
          </a:xfrm>
          <a:prstGeom prst="rect">
            <a:avLst/>
          </a:prstGeom>
        </p:spPr>
      </p:pic>
    </p:spTree>
    <p:extLst>
      <p:ext uri="{BB962C8B-B14F-4D97-AF65-F5344CB8AC3E}">
        <p14:creationId xmlns:p14="http://schemas.microsoft.com/office/powerpoint/2010/main" xmlns="" val="3904491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6" name="Picture 5" descr="Shape, rectangle&#10;&#10;Description automatically generated">
            <a:extLst>
              <a:ext uri="{FF2B5EF4-FFF2-40B4-BE49-F238E27FC236}">
                <a16:creationId xmlns:a16="http://schemas.microsoft.com/office/drawing/2014/main" xmlns=""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2700190"/>
          </a:xfrm>
          <a:prstGeom prst="rect">
            <a:avLst/>
          </a:prstGeom>
        </p:spPr>
      </p:pic>
    </p:spTree>
    <p:extLst>
      <p:ext uri="{BB962C8B-B14F-4D97-AF65-F5344CB8AC3E}">
        <p14:creationId xmlns:p14="http://schemas.microsoft.com/office/powerpoint/2010/main" xmlns="" val="32989397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lvl1pPr>
              <a:defRPr>
                <a:solidFill>
                  <a:srgbClr val="001489"/>
                </a:solidFill>
              </a:defRPr>
            </a:lvl1pPr>
          </a:lstStyle>
          <a:p>
            <a:r>
              <a:rPr lang="en-US" dirty="0"/>
              <a:t>Click to edit Master title style</a:t>
            </a:r>
            <a:endParaRPr lang="en-ZA" dirty="0"/>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r>
              <a:rPr lang="en-GB">
                <a:solidFill>
                  <a:srgbClr val="998F86"/>
                </a:solidFill>
              </a:rPr>
              <a:t>Integrated Talent Management Strategy/Programme</a:t>
            </a:r>
            <a:endParaRPr lang="en-GB" dirty="0">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330091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Strategy/Programme</a:t>
            </a:r>
            <a:endParaRPr lang="en-GB" dirty="0">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09980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r>
              <a:rPr lang="en-GB">
                <a:solidFill>
                  <a:srgbClr val="998F86"/>
                </a:solidFill>
              </a:rPr>
              <a:t>Integrated Talent Management Strategy/Programme</a:t>
            </a:r>
            <a:endParaRPr lang="en-GB" dirty="0">
              <a:solidFill>
                <a:srgbClr val="998F86"/>
              </a:solidFill>
            </a:endParaRPr>
          </a:p>
        </p:txBody>
      </p:sp>
    </p:spTree>
    <p:extLst>
      <p:ext uri="{BB962C8B-B14F-4D97-AF65-F5344CB8AC3E}">
        <p14:creationId xmlns:p14="http://schemas.microsoft.com/office/powerpoint/2010/main" xmlns="" val="4431730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Strategy/Programme</a:t>
            </a:r>
            <a:endParaRPr lang="en-GB" dirty="0">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639866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424711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Strategy/Programme</a:t>
            </a:r>
            <a:endParaRPr lang="en-GB" dirty="0">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98667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Strategy/Programme</a:t>
            </a:r>
            <a:endParaRPr lang="en-GB" dirty="0">
              <a:solidFill>
                <a:srgbClr val="998F86"/>
              </a:solidFill>
            </a:endParaRPr>
          </a:p>
        </p:txBody>
      </p:sp>
    </p:spTree>
    <p:extLst>
      <p:ext uri="{BB962C8B-B14F-4D97-AF65-F5344CB8AC3E}">
        <p14:creationId xmlns:p14="http://schemas.microsoft.com/office/powerpoint/2010/main" xmlns="" val="2401876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Strategy/Programme</a:t>
            </a:r>
            <a:endParaRPr lang="en-GB" dirty="0">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833798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Strategy/Programme</a:t>
            </a:r>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539762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Strategy/Programme</a:t>
            </a:r>
            <a:endParaRPr lang="en-GB" dirty="0">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6824183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Strategy/Programme</a:t>
            </a:r>
            <a:endParaRPr lang="en-GB" dirty="0">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995387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Strategy/Programme</a:t>
            </a:r>
            <a:endParaRPr lang="en-GB" dirty="0">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8852981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Strategy/Programme</a:t>
            </a:r>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074556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242872" y="6163537"/>
            <a:ext cx="1115548" cy="4271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911617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Strategy/Programme</a:t>
            </a:r>
            <a:endParaRPr lang="en-GB" dirty="0">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26839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16602451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Strategy/Programme</a:t>
            </a:r>
            <a:endParaRPr lang="en-GB" dirty="0">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477482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Strategy/Programme</a:t>
            </a:r>
            <a:endParaRPr lang="en-GB" dirty="0">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67805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Strategy/Programme</a:t>
            </a:r>
            <a:endParaRPr lang="en-GB" dirty="0">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184323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Strategy/Programme</a:t>
            </a:r>
            <a:endParaRPr lang="en-GB" dirty="0">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799583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Strategy/Programme</a:t>
            </a:r>
            <a:endParaRPr lang="en-GB" dirty="0">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378714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Strategy/Programme</a:t>
            </a:r>
            <a:endParaRPr lang="en-GB" dirty="0">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048313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Integrated Talent Management Strategy/Programme</a:t>
            </a:r>
            <a:endParaRPr lang="en-GB" dirty="0">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621197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3029719" y="1859446"/>
            <a:ext cx="2217710" cy="84921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Shape, rectangle&#10;&#10;Description automatically generated">
            <a:extLst>
              <a:ext uri="{FF2B5EF4-FFF2-40B4-BE49-F238E27FC236}">
                <a16:creationId xmlns:a16="http://schemas.microsoft.com/office/drawing/2014/main" xmlns=""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779995" y="3331665"/>
            <a:ext cx="5470144" cy="64873"/>
          </a:xfrm>
          <a:prstGeom prst="rect">
            <a:avLst/>
          </a:prstGeom>
        </p:spPr>
      </p:pic>
    </p:spTree>
    <p:extLst>
      <p:ext uri="{BB962C8B-B14F-4D97-AF65-F5344CB8AC3E}">
        <p14:creationId xmlns:p14="http://schemas.microsoft.com/office/powerpoint/2010/main" xmlns="" val="11691459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4" name="Picture 3" descr="Shape, rectangle&#10;&#10;Description automatically generated">
            <a:extLst>
              <a:ext uri="{FF2B5EF4-FFF2-40B4-BE49-F238E27FC236}">
                <a16:creationId xmlns:a16="http://schemas.microsoft.com/office/drawing/2014/main" xmlns=""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93700" y="3364896"/>
            <a:ext cx="11798299" cy="64104"/>
          </a:xfrm>
          <a:prstGeom prst="rect">
            <a:avLst/>
          </a:prstGeom>
        </p:spPr>
      </p:pic>
    </p:spTree>
    <p:extLst>
      <p:ext uri="{BB962C8B-B14F-4D97-AF65-F5344CB8AC3E}">
        <p14:creationId xmlns:p14="http://schemas.microsoft.com/office/powerpoint/2010/main" xmlns="" val="34147956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6" name="Picture 5" descr="Shape, rectangle&#10;&#10;Description automatically generated">
            <a:extLst>
              <a:ext uri="{FF2B5EF4-FFF2-40B4-BE49-F238E27FC236}">
                <a16:creationId xmlns:a16="http://schemas.microsoft.com/office/drawing/2014/main" xmlns=""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2700190"/>
          </a:xfrm>
          <a:prstGeom prst="rect">
            <a:avLst/>
          </a:prstGeom>
        </p:spPr>
      </p:pic>
    </p:spTree>
    <p:extLst>
      <p:ext uri="{BB962C8B-B14F-4D97-AF65-F5344CB8AC3E}">
        <p14:creationId xmlns:p14="http://schemas.microsoft.com/office/powerpoint/2010/main" xmlns="" val="415822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167691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0962206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0891119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1566269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045059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5992059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12511628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3668928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2260678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0972590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081565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347081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5687502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500203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242872" y="6163537"/>
            <a:ext cx="1115548" cy="4271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27673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917128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707342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88984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187264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474646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27896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07465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27185981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897502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3029719" y="1859446"/>
            <a:ext cx="2217710" cy="84921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Shape, rectangle&#10;&#10;Description automatically generated">
            <a:extLst>
              <a:ext uri="{FF2B5EF4-FFF2-40B4-BE49-F238E27FC236}">
                <a16:creationId xmlns:a16="http://schemas.microsoft.com/office/drawing/2014/main" xmlns=""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779995" y="3331665"/>
            <a:ext cx="5470144" cy="64873"/>
          </a:xfrm>
          <a:prstGeom prst="rect">
            <a:avLst/>
          </a:prstGeom>
        </p:spPr>
      </p:pic>
    </p:spTree>
    <p:extLst>
      <p:ext uri="{BB962C8B-B14F-4D97-AF65-F5344CB8AC3E}">
        <p14:creationId xmlns:p14="http://schemas.microsoft.com/office/powerpoint/2010/main" xmlns="" val="2382068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4" name="Picture 3" descr="Shape, rectangle&#10;&#10;Description automatically generated">
            <a:extLst>
              <a:ext uri="{FF2B5EF4-FFF2-40B4-BE49-F238E27FC236}">
                <a16:creationId xmlns:a16="http://schemas.microsoft.com/office/drawing/2014/main" xmlns=""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93700" y="3364896"/>
            <a:ext cx="11798299" cy="64104"/>
          </a:xfrm>
          <a:prstGeom prst="rect">
            <a:avLst/>
          </a:prstGeom>
        </p:spPr>
      </p:pic>
    </p:spTree>
    <p:extLst>
      <p:ext uri="{BB962C8B-B14F-4D97-AF65-F5344CB8AC3E}">
        <p14:creationId xmlns:p14="http://schemas.microsoft.com/office/powerpoint/2010/main" xmlns="" val="29947853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3" y="3429001"/>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226"/>
              </a:spcBef>
              <a:defRPr sz="1957"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3" y="4532528"/>
            <a:ext cx="10945216" cy="508552"/>
          </a:xfrm>
        </p:spPr>
        <p:txBody>
          <a:bodyPr lIns="72000" tIns="0" rIns="72000" bIns="0" anchor="ctr">
            <a:normAutofit/>
          </a:bodyPr>
          <a:lstStyle>
            <a:lvl1pPr marL="0" indent="0" algn="r">
              <a:buNone/>
              <a:defRPr sz="1505" b="0">
                <a:solidFill>
                  <a:schemeClr val="bg1"/>
                </a:solidFill>
              </a:defRPr>
            </a:lvl1pPr>
            <a:lvl2pPr marL="344089" indent="0" algn="ctr">
              <a:buNone/>
              <a:defRPr>
                <a:solidFill>
                  <a:schemeClr val="tx1">
                    <a:tint val="75000"/>
                  </a:schemeClr>
                </a:solidFill>
              </a:defRPr>
            </a:lvl2pPr>
            <a:lvl3pPr marL="688177" indent="0" algn="ctr">
              <a:buNone/>
              <a:defRPr>
                <a:solidFill>
                  <a:schemeClr val="tx1">
                    <a:tint val="75000"/>
                  </a:schemeClr>
                </a:solidFill>
              </a:defRPr>
            </a:lvl3pPr>
            <a:lvl4pPr marL="1032266" indent="0" algn="ctr">
              <a:buNone/>
              <a:defRPr>
                <a:solidFill>
                  <a:schemeClr val="tx1">
                    <a:tint val="75000"/>
                  </a:schemeClr>
                </a:solidFill>
              </a:defRPr>
            </a:lvl4pPr>
            <a:lvl5pPr marL="1376355" indent="0" algn="ctr">
              <a:buNone/>
              <a:defRPr>
                <a:solidFill>
                  <a:schemeClr val="tx1">
                    <a:tint val="75000"/>
                  </a:schemeClr>
                </a:solidFill>
              </a:defRPr>
            </a:lvl5pPr>
            <a:lvl6pPr marL="1720444" indent="0" algn="ctr">
              <a:buNone/>
              <a:defRPr>
                <a:solidFill>
                  <a:schemeClr val="tx1">
                    <a:tint val="75000"/>
                  </a:schemeClr>
                </a:solidFill>
              </a:defRPr>
            </a:lvl6pPr>
            <a:lvl7pPr marL="2064532" indent="0" algn="ctr">
              <a:buNone/>
              <a:defRPr>
                <a:solidFill>
                  <a:schemeClr val="tx1">
                    <a:tint val="75000"/>
                  </a:schemeClr>
                </a:solidFill>
              </a:defRPr>
            </a:lvl7pPr>
            <a:lvl8pPr marL="2408621" indent="0" algn="ctr">
              <a:buNone/>
              <a:defRPr>
                <a:solidFill>
                  <a:schemeClr val="tx1">
                    <a:tint val="75000"/>
                  </a:schemeClr>
                </a:solidFill>
              </a:defRPr>
            </a:lvl8pPr>
            <a:lvl9pPr marL="275271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8"/>
            <a:ext cx="2016224" cy="365125"/>
          </a:xfrm>
          <a:prstGeom prst="rect">
            <a:avLst/>
          </a:prstGeom>
        </p:spPr>
        <p:txBody>
          <a:bodyPr vert="horz" lIns="91440" tIns="45720" rIns="91440" bIns="45720" rtlCol="0" anchor="ctr"/>
          <a:lstStyle>
            <a:lvl1pPr algn="r">
              <a:defRPr sz="828">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8" y="5398048"/>
            <a:ext cx="2112235" cy="365125"/>
          </a:xfrm>
        </p:spPr>
        <p:txBody>
          <a:bodyPr>
            <a:normAutofit/>
          </a:bodyPr>
          <a:lstStyle>
            <a:lvl1pPr algn="r">
              <a:defRPr sz="828"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8"/>
            <a:ext cx="2592288" cy="365125"/>
          </a:xfrm>
        </p:spPr>
        <p:txBody>
          <a:bodyPr>
            <a:normAutofit/>
          </a:bodyPr>
          <a:lstStyle>
            <a:lvl1pPr algn="r">
              <a:defRPr sz="828" b="0" baseline="0">
                <a:solidFill>
                  <a:schemeClr val="bg1"/>
                </a:solidFill>
              </a:defRPr>
            </a:lvl1pPr>
          </a:lstStyle>
          <a:p>
            <a:pPr lvl="0"/>
            <a:r>
              <a:rPr lang="en-US" dirty="0"/>
              <a:t>Initial. Surname  |</a:t>
            </a:r>
            <a:endParaRPr lang="en-GB" dirty="0"/>
          </a:p>
        </p:txBody>
      </p:sp>
      <p:pic>
        <p:nvPicPr>
          <p:cNvPr id="6" name="Picture 5" descr="Shape, rectangle&#10;&#10;Description automatically generated">
            <a:extLst>
              <a:ext uri="{FF2B5EF4-FFF2-40B4-BE49-F238E27FC236}">
                <a16:creationId xmlns:a16="http://schemas.microsoft.com/office/drawing/2014/main" xmlns=""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2700190"/>
          </a:xfrm>
          <a:prstGeom prst="rect">
            <a:avLst/>
          </a:prstGeom>
        </p:spPr>
      </p:pic>
    </p:spTree>
    <p:extLst>
      <p:ext uri="{BB962C8B-B14F-4D97-AF65-F5344CB8AC3E}">
        <p14:creationId xmlns:p14="http://schemas.microsoft.com/office/powerpoint/2010/main" xmlns="" val="2444722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lvl1pPr>
              <a:defRPr>
                <a:solidFill>
                  <a:srgbClr val="001489"/>
                </a:solidFill>
              </a:defRPr>
            </a:lvl1pPr>
          </a:lstStyle>
          <a:p>
            <a:r>
              <a:rPr lang="en-US" dirty="0"/>
              <a:t>Click to edit Master title style</a:t>
            </a:r>
            <a:endParaRPr lang="en-ZA" dirty="0"/>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677">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1355">
                <a:solidFill>
                  <a:schemeClr val="accent3"/>
                </a:solidFill>
              </a:defRPr>
            </a:lvl1pPr>
          </a:lstStyle>
          <a:p>
            <a:r>
              <a:rPr lang="en-GB">
                <a:solidFill>
                  <a:srgbClr val="998F86"/>
                </a:solidFill>
              </a:rPr>
              <a:t>PT Strategic Session</a:t>
            </a:r>
            <a:endParaRPr lang="en-GB" dirty="0">
              <a:solidFill>
                <a:srgbClr val="998F86"/>
              </a:solidFill>
            </a:endParaRPr>
          </a:p>
        </p:txBody>
      </p:sp>
      <p:sp>
        <p:nvSpPr>
          <p:cNvPr id="10" name="Text Placeholder 4"/>
          <p:cNvSpPr>
            <a:spLocks noGrp="1"/>
          </p:cNvSpPr>
          <p:nvPr>
            <p:ph type="body" sz="quarter" idx="10"/>
          </p:nvPr>
        </p:nvSpPr>
        <p:spPr>
          <a:xfrm>
            <a:off x="393701" y="1196755"/>
            <a:ext cx="11462940" cy="4896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20344795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677">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602">
                <a:solidFill>
                  <a:schemeClr val="accent3"/>
                </a:solidFill>
              </a:defRPr>
            </a:lvl1pPr>
          </a:lstStyle>
          <a:p>
            <a:r>
              <a:rPr lang="en-GB">
                <a:solidFill>
                  <a:srgbClr val="998F86"/>
                </a:solidFill>
              </a:rPr>
              <a:t>PT Strategic Session</a:t>
            </a:r>
            <a:endParaRPr lang="en-GB" dirty="0">
              <a:solidFill>
                <a:srgbClr val="998F86"/>
              </a:solidFill>
            </a:endParaRPr>
          </a:p>
        </p:txBody>
      </p:sp>
      <p:sp>
        <p:nvSpPr>
          <p:cNvPr id="14" name="Text Placeholder 4"/>
          <p:cNvSpPr>
            <a:spLocks noGrp="1"/>
          </p:cNvSpPr>
          <p:nvPr>
            <p:ph type="body" sz="quarter" idx="10"/>
          </p:nvPr>
        </p:nvSpPr>
        <p:spPr>
          <a:xfrm>
            <a:off x="393701" y="1196755"/>
            <a:ext cx="5414268" cy="4896073"/>
          </a:xfrm>
        </p:spPr>
        <p:txBody>
          <a:bodyPr>
            <a:normAutofit/>
          </a:bodyPr>
          <a:lstStyle>
            <a:lvl1pPr>
              <a:defRPr sz="1054"/>
            </a:lvl1pPr>
            <a:lvl2pPr>
              <a:defRPr sz="1054"/>
            </a:lvl2pPr>
            <a:lvl3pPr>
              <a:defRPr sz="1054"/>
            </a:lvl3pPr>
            <a:lvl4pPr>
              <a:defRPr sz="1054"/>
            </a:lvl4pPr>
            <a:lvl5pPr>
              <a:defRPr sz="105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5"/>
            <a:ext cx="5414268" cy="4896073"/>
          </a:xfrm>
        </p:spPr>
        <p:txBody>
          <a:bodyPr>
            <a:normAutofit/>
          </a:bodyPr>
          <a:lstStyle>
            <a:lvl1pPr>
              <a:defRPr sz="1054"/>
            </a:lvl1pPr>
            <a:lvl2pPr>
              <a:defRPr sz="1054"/>
            </a:lvl2pPr>
            <a:lvl3pPr>
              <a:defRPr sz="1054"/>
            </a:lvl3pPr>
            <a:lvl4pPr>
              <a:defRPr sz="1054"/>
            </a:lvl4pPr>
            <a:lvl5pPr>
              <a:defRPr sz="105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0449512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677">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1355">
                <a:solidFill>
                  <a:schemeClr val="accent3"/>
                </a:solidFill>
              </a:defRPr>
            </a:lvl1pPr>
          </a:lstStyle>
          <a:p>
            <a:r>
              <a:rPr lang="en-GB">
                <a:solidFill>
                  <a:srgbClr val="998F86"/>
                </a:solidFill>
              </a:rPr>
              <a:t>PT Strategic Session</a:t>
            </a:r>
            <a:endParaRPr lang="en-GB" dirty="0">
              <a:solidFill>
                <a:srgbClr val="998F86"/>
              </a:solidFill>
            </a:endParaRPr>
          </a:p>
        </p:txBody>
      </p:sp>
    </p:spTree>
    <p:extLst>
      <p:ext uri="{BB962C8B-B14F-4D97-AF65-F5344CB8AC3E}">
        <p14:creationId xmlns:p14="http://schemas.microsoft.com/office/powerpoint/2010/main" xmlns="" val="16497694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81"/>
            <a:ext cx="11462940" cy="288925"/>
          </a:xfrm>
        </p:spPr>
        <p:txBody>
          <a:bodyPr anchor="ctr">
            <a:noAutofit/>
          </a:bodyPr>
          <a:lstStyle>
            <a:lvl1pPr>
              <a:defRPr sz="1355"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677">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602">
                <a:solidFill>
                  <a:schemeClr val="accent3"/>
                </a:solidFill>
              </a:defRPr>
            </a:lvl1pPr>
          </a:lstStyle>
          <a:p>
            <a:r>
              <a:rPr lang="en-GB">
                <a:solidFill>
                  <a:srgbClr val="998F86"/>
                </a:solidFill>
              </a:rPr>
              <a:t>PT Strategic Session</a:t>
            </a:r>
            <a:endParaRPr lang="en-GB" dirty="0">
              <a:solidFill>
                <a:srgbClr val="998F86"/>
              </a:solidFill>
            </a:endParaRPr>
          </a:p>
        </p:txBody>
      </p:sp>
      <p:sp>
        <p:nvSpPr>
          <p:cNvPr id="11" name="Text Placeholder 4"/>
          <p:cNvSpPr>
            <a:spLocks noGrp="1"/>
          </p:cNvSpPr>
          <p:nvPr>
            <p:ph type="body" sz="quarter" idx="10"/>
          </p:nvPr>
        </p:nvSpPr>
        <p:spPr>
          <a:xfrm>
            <a:off x="393701" y="1412779"/>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734560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81"/>
            <a:ext cx="11462940" cy="288925"/>
          </a:xfrm>
        </p:spPr>
        <p:txBody>
          <a:bodyPr anchor="ctr">
            <a:noAutofit/>
          </a:bodyPr>
          <a:lstStyle>
            <a:lvl1pPr>
              <a:defRPr sz="1355"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677">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602">
                <a:solidFill>
                  <a:schemeClr val="accent3"/>
                </a:solidFill>
              </a:defRPr>
            </a:lvl1pPr>
          </a:lstStyle>
          <a:p>
            <a:r>
              <a:rPr lang="en-GB">
                <a:solidFill>
                  <a:srgbClr val="998F86"/>
                </a:solidFill>
              </a:rPr>
              <a:t>PT Strategic Session</a:t>
            </a:r>
            <a:endParaRPr lang="en-GB" dirty="0">
              <a:solidFill>
                <a:srgbClr val="998F86"/>
              </a:solidFill>
            </a:endParaRPr>
          </a:p>
        </p:txBody>
      </p:sp>
      <p:sp>
        <p:nvSpPr>
          <p:cNvPr id="14" name="Text Placeholder 4"/>
          <p:cNvSpPr>
            <a:spLocks noGrp="1"/>
          </p:cNvSpPr>
          <p:nvPr>
            <p:ph type="body" sz="quarter" idx="14"/>
          </p:nvPr>
        </p:nvSpPr>
        <p:spPr>
          <a:xfrm>
            <a:off x="393701" y="1412779"/>
            <a:ext cx="5414268" cy="4680049"/>
          </a:xfrm>
        </p:spPr>
        <p:txBody>
          <a:bodyPr>
            <a:normAutofit/>
          </a:bodyPr>
          <a:lstStyle>
            <a:lvl1pPr>
              <a:defRPr sz="1054"/>
            </a:lvl1pPr>
            <a:lvl2pPr>
              <a:defRPr sz="1054"/>
            </a:lvl2pPr>
            <a:lvl3pPr>
              <a:defRPr sz="1054"/>
            </a:lvl3pPr>
            <a:lvl4pPr>
              <a:defRPr sz="1054"/>
            </a:lvl4pPr>
            <a:lvl5pPr>
              <a:defRPr sz="105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9"/>
            <a:ext cx="5414268" cy="4680049"/>
          </a:xfrm>
        </p:spPr>
        <p:txBody>
          <a:bodyPr>
            <a:normAutofit/>
          </a:bodyPr>
          <a:lstStyle>
            <a:lvl1pPr>
              <a:defRPr sz="1054"/>
            </a:lvl1pPr>
            <a:lvl2pPr>
              <a:defRPr sz="1054"/>
            </a:lvl2pPr>
            <a:lvl3pPr>
              <a:defRPr sz="1054"/>
            </a:lvl3pPr>
            <a:lvl4pPr>
              <a:defRPr sz="1054"/>
            </a:lvl4pPr>
            <a:lvl5pPr>
              <a:defRPr sz="105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2912547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81"/>
            <a:ext cx="11462940" cy="288925"/>
          </a:xfrm>
        </p:spPr>
        <p:txBody>
          <a:bodyPr anchor="ctr">
            <a:noAutofit/>
          </a:bodyPr>
          <a:lstStyle>
            <a:lvl1pPr>
              <a:defRPr sz="1355"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677">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602">
                <a:solidFill>
                  <a:schemeClr val="accent3"/>
                </a:solidFill>
              </a:defRPr>
            </a:lvl1pPr>
          </a:lstStyle>
          <a:p>
            <a:r>
              <a:rPr lang="en-GB">
                <a:solidFill>
                  <a:srgbClr val="998F86"/>
                </a:solidFill>
              </a:rPr>
              <a:t>PT Strategic Session</a:t>
            </a:r>
            <a:endParaRPr lang="en-GB" dirty="0">
              <a:solidFill>
                <a:srgbClr val="998F86"/>
              </a:solidFill>
            </a:endParaRPr>
          </a:p>
        </p:txBody>
      </p:sp>
    </p:spTree>
    <p:extLst>
      <p:ext uri="{BB962C8B-B14F-4D97-AF65-F5344CB8AC3E}">
        <p14:creationId xmlns:p14="http://schemas.microsoft.com/office/powerpoint/2010/main" xmlns="" val="3070045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06579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677">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393701" y="5681851"/>
            <a:ext cx="11462940" cy="409469"/>
          </a:xfrm>
        </p:spPr>
        <p:txBody>
          <a:bodyPr bIns="0" anchor="b">
            <a:noAutofit/>
          </a:bodyPr>
          <a:lstStyle>
            <a:lvl1pPr>
              <a:spcBef>
                <a:spcPts val="0"/>
              </a:spcBef>
              <a:defRPr sz="602"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602">
                <a:solidFill>
                  <a:schemeClr val="accent3"/>
                </a:solidFill>
              </a:defRPr>
            </a:lvl1pPr>
          </a:lstStyle>
          <a:p>
            <a:r>
              <a:rPr lang="en-GB">
                <a:solidFill>
                  <a:srgbClr val="998F86"/>
                </a:solidFill>
              </a:rPr>
              <a:t>PT Strategic Session</a:t>
            </a:r>
            <a:endParaRPr lang="en-GB" dirty="0">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6370734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677">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602">
                <a:solidFill>
                  <a:schemeClr val="accent3"/>
                </a:solidFill>
              </a:defRPr>
            </a:lvl1pPr>
          </a:lstStyle>
          <a:p>
            <a:r>
              <a:rPr lang="en-GB">
                <a:solidFill>
                  <a:srgbClr val="998F86"/>
                </a:solidFill>
              </a:rPr>
              <a:t>PT Strategic Session</a:t>
            </a:r>
            <a:endParaRPr lang="en-GB" dirty="0">
              <a:solidFill>
                <a:srgbClr val="998F86"/>
              </a:solidFill>
            </a:endParaRPr>
          </a:p>
        </p:txBody>
      </p:sp>
      <p:sp>
        <p:nvSpPr>
          <p:cNvPr id="9" name="Text Placeholder 4"/>
          <p:cNvSpPr>
            <a:spLocks noGrp="1"/>
          </p:cNvSpPr>
          <p:nvPr>
            <p:ph type="body" sz="quarter" idx="10" hasCustomPrompt="1"/>
          </p:nvPr>
        </p:nvSpPr>
        <p:spPr>
          <a:xfrm>
            <a:off x="393701" y="5681851"/>
            <a:ext cx="11462940" cy="409469"/>
          </a:xfrm>
        </p:spPr>
        <p:txBody>
          <a:bodyPr bIns="0" anchor="b">
            <a:noAutofit/>
          </a:bodyPr>
          <a:lstStyle>
            <a:lvl1pPr>
              <a:spcBef>
                <a:spcPts val="0"/>
              </a:spcBef>
              <a:defRPr sz="602"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054"/>
            </a:lvl1pPr>
            <a:lvl2pPr>
              <a:defRPr sz="1054"/>
            </a:lvl2pPr>
            <a:lvl3pPr>
              <a:defRPr sz="1054"/>
            </a:lvl3pPr>
            <a:lvl4pPr>
              <a:defRPr sz="1054"/>
            </a:lvl4pPr>
            <a:lvl5pPr>
              <a:defRPr sz="105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054"/>
            </a:lvl1pPr>
            <a:lvl2pPr>
              <a:defRPr sz="1054"/>
            </a:lvl2pPr>
            <a:lvl3pPr>
              <a:defRPr sz="1054"/>
            </a:lvl3pPr>
            <a:lvl4pPr>
              <a:defRPr sz="1054"/>
            </a:lvl4pPr>
            <a:lvl5pPr>
              <a:defRPr sz="105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4199963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677">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602">
                <a:solidFill>
                  <a:schemeClr val="accent3"/>
                </a:solidFill>
              </a:defRPr>
            </a:lvl1pPr>
          </a:lstStyle>
          <a:p>
            <a:r>
              <a:rPr lang="en-GB">
                <a:solidFill>
                  <a:srgbClr val="998F86"/>
                </a:solidFill>
              </a:rPr>
              <a:t>PT Strategic Session</a:t>
            </a:r>
            <a:endParaRPr lang="en-GB" dirty="0">
              <a:solidFill>
                <a:srgbClr val="998F86"/>
              </a:solidFill>
            </a:endParaRPr>
          </a:p>
        </p:txBody>
      </p:sp>
      <p:sp>
        <p:nvSpPr>
          <p:cNvPr id="8" name="Text Placeholder 4"/>
          <p:cNvSpPr>
            <a:spLocks noGrp="1"/>
          </p:cNvSpPr>
          <p:nvPr>
            <p:ph type="body" sz="quarter" idx="10" hasCustomPrompt="1"/>
          </p:nvPr>
        </p:nvSpPr>
        <p:spPr>
          <a:xfrm>
            <a:off x="393701" y="5681851"/>
            <a:ext cx="11462940" cy="409469"/>
          </a:xfrm>
        </p:spPr>
        <p:txBody>
          <a:bodyPr bIns="0" anchor="b">
            <a:noAutofit/>
          </a:bodyPr>
          <a:lstStyle>
            <a:lvl1pPr>
              <a:spcBef>
                <a:spcPts val="0"/>
              </a:spcBef>
              <a:defRPr sz="602" b="0"/>
            </a:lvl1pPr>
          </a:lstStyle>
          <a:p>
            <a:pPr lvl="0"/>
            <a:r>
              <a:rPr lang="en-US" dirty="0"/>
              <a:t>Source: Xxx</a:t>
            </a:r>
          </a:p>
        </p:txBody>
      </p:sp>
    </p:spTree>
    <p:extLst>
      <p:ext uri="{BB962C8B-B14F-4D97-AF65-F5344CB8AC3E}">
        <p14:creationId xmlns:p14="http://schemas.microsoft.com/office/powerpoint/2010/main" xmlns="" val="2662863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677">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602">
                <a:solidFill>
                  <a:schemeClr val="accent3"/>
                </a:solidFill>
              </a:defRPr>
            </a:lvl1pPr>
          </a:lstStyle>
          <a:p>
            <a:r>
              <a:rPr lang="en-GB">
                <a:solidFill>
                  <a:srgbClr val="998F86"/>
                </a:solidFill>
              </a:rPr>
              <a:t>PT Strategic Session</a:t>
            </a:r>
            <a:endParaRPr lang="en-GB" dirty="0">
              <a:solidFill>
                <a:srgbClr val="998F86"/>
              </a:solidFill>
            </a:endParaRPr>
          </a:p>
        </p:txBody>
      </p:sp>
      <p:sp>
        <p:nvSpPr>
          <p:cNvPr id="12" name="Text Placeholder 4"/>
          <p:cNvSpPr>
            <a:spLocks noGrp="1"/>
          </p:cNvSpPr>
          <p:nvPr>
            <p:ph type="body" sz="quarter" idx="10" hasCustomPrompt="1"/>
          </p:nvPr>
        </p:nvSpPr>
        <p:spPr>
          <a:xfrm>
            <a:off x="393701" y="5681851"/>
            <a:ext cx="11462940" cy="409469"/>
          </a:xfrm>
        </p:spPr>
        <p:txBody>
          <a:bodyPr bIns="0" anchor="b">
            <a:noAutofit/>
          </a:bodyPr>
          <a:lstStyle>
            <a:lvl1pPr>
              <a:spcBef>
                <a:spcPts val="0"/>
              </a:spcBef>
              <a:defRPr sz="602"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81"/>
            <a:ext cx="11462940" cy="288925"/>
          </a:xfrm>
        </p:spPr>
        <p:txBody>
          <a:bodyPr anchor="ctr">
            <a:noAutofit/>
          </a:bodyPr>
          <a:lstStyle>
            <a:lvl1pPr>
              <a:defRPr sz="1355"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573350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677">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602">
                <a:solidFill>
                  <a:schemeClr val="accent3"/>
                </a:solidFill>
              </a:defRPr>
            </a:lvl1pPr>
          </a:lstStyle>
          <a:p>
            <a:r>
              <a:rPr lang="en-GB">
                <a:solidFill>
                  <a:srgbClr val="998F86"/>
                </a:solidFill>
              </a:rPr>
              <a:t>PT Strategic Session</a:t>
            </a:r>
            <a:endParaRPr lang="en-GB" dirty="0">
              <a:solidFill>
                <a:srgbClr val="998F86"/>
              </a:solidFill>
            </a:endParaRPr>
          </a:p>
        </p:txBody>
      </p:sp>
      <p:sp>
        <p:nvSpPr>
          <p:cNvPr id="15" name="Text Placeholder 4"/>
          <p:cNvSpPr>
            <a:spLocks noGrp="1"/>
          </p:cNvSpPr>
          <p:nvPr>
            <p:ph type="body" sz="quarter" idx="14"/>
          </p:nvPr>
        </p:nvSpPr>
        <p:spPr>
          <a:xfrm>
            <a:off x="393701" y="1412779"/>
            <a:ext cx="5414268" cy="4281441"/>
          </a:xfrm>
        </p:spPr>
        <p:txBody>
          <a:bodyPr>
            <a:normAutofit/>
          </a:bodyPr>
          <a:lstStyle>
            <a:lvl1pPr>
              <a:defRPr sz="1054"/>
            </a:lvl1pPr>
            <a:lvl2pPr>
              <a:defRPr sz="1054"/>
            </a:lvl2pPr>
            <a:lvl3pPr>
              <a:defRPr sz="1054"/>
            </a:lvl3pPr>
            <a:lvl4pPr>
              <a:defRPr sz="1054"/>
            </a:lvl4pPr>
            <a:lvl5pPr>
              <a:defRPr sz="105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51"/>
            <a:ext cx="11462940" cy="409469"/>
          </a:xfrm>
        </p:spPr>
        <p:txBody>
          <a:bodyPr bIns="0" anchor="b">
            <a:noAutofit/>
          </a:bodyPr>
          <a:lstStyle>
            <a:lvl1pPr>
              <a:spcBef>
                <a:spcPts val="0"/>
              </a:spcBef>
              <a:defRPr sz="602" b="0"/>
            </a:lvl1pPr>
          </a:lstStyle>
          <a:p>
            <a:pPr lvl="0"/>
            <a:r>
              <a:rPr lang="en-US" dirty="0"/>
              <a:t>Source: Xxx</a:t>
            </a:r>
          </a:p>
        </p:txBody>
      </p:sp>
      <p:sp>
        <p:nvSpPr>
          <p:cNvPr id="9" name="Text Placeholder 4"/>
          <p:cNvSpPr>
            <a:spLocks noGrp="1"/>
          </p:cNvSpPr>
          <p:nvPr>
            <p:ph type="body" sz="quarter" idx="13"/>
          </p:nvPr>
        </p:nvSpPr>
        <p:spPr>
          <a:xfrm>
            <a:off x="393701" y="1039981"/>
            <a:ext cx="11462940" cy="288925"/>
          </a:xfrm>
        </p:spPr>
        <p:txBody>
          <a:bodyPr anchor="ctr">
            <a:noAutofit/>
          </a:bodyPr>
          <a:lstStyle>
            <a:lvl1pPr>
              <a:defRPr sz="1355"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9"/>
            <a:ext cx="5414268" cy="4281441"/>
          </a:xfrm>
        </p:spPr>
        <p:txBody>
          <a:bodyPr>
            <a:normAutofit/>
          </a:bodyPr>
          <a:lstStyle>
            <a:lvl1pPr>
              <a:defRPr sz="1054"/>
            </a:lvl1pPr>
            <a:lvl2pPr>
              <a:defRPr sz="1054"/>
            </a:lvl2pPr>
            <a:lvl3pPr>
              <a:defRPr sz="1054"/>
            </a:lvl3pPr>
            <a:lvl4pPr>
              <a:defRPr sz="1054"/>
            </a:lvl4pPr>
            <a:lvl5pPr>
              <a:defRPr sz="105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8636216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677">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602">
                <a:solidFill>
                  <a:schemeClr val="accent3"/>
                </a:solidFill>
              </a:defRPr>
            </a:lvl1pPr>
          </a:lstStyle>
          <a:p>
            <a:r>
              <a:rPr lang="en-GB">
                <a:solidFill>
                  <a:srgbClr val="998F86"/>
                </a:solidFill>
              </a:rPr>
              <a:t>PT Strategic Session</a:t>
            </a:r>
            <a:endParaRPr lang="en-GB" dirty="0">
              <a:solidFill>
                <a:srgbClr val="998F86"/>
              </a:solidFill>
            </a:endParaRPr>
          </a:p>
        </p:txBody>
      </p:sp>
      <p:sp>
        <p:nvSpPr>
          <p:cNvPr id="9" name="Text Placeholder 4"/>
          <p:cNvSpPr>
            <a:spLocks noGrp="1"/>
          </p:cNvSpPr>
          <p:nvPr>
            <p:ph type="body" sz="quarter" idx="10" hasCustomPrompt="1"/>
          </p:nvPr>
        </p:nvSpPr>
        <p:spPr>
          <a:xfrm>
            <a:off x="393701" y="5681851"/>
            <a:ext cx="11462940" cy="409469"/>
          </a:xfrm>
        </p:spPr>
        <p:txBody>
          <a:bodyPr bIns="0" anchor="b">
            <a:noAutofit/>
          </a:bodyPr>
          <a:lstStyle>
            <a:lvl1pPr>
              <a:spcBef>
                <a:spcPts val="0"/>
              </a:spcBef>
              <a:defRPr sz="602" b="0"/>
            </a:lvl1pPr>
          </a:lstStyle>
          <a:p>
            <a:pPr lvl="0"/>
            <a:r>
              <a:rPr lang="en-US" dirty="0"/>
              <a:t>Source: Xxx</a:t>
            </a:r>
          </a:p>
        </p:txBody>
      </p:sp>
      <p:sp>
        <p:nvSpPr>
          <p:cNvPr id="10" name="Text Placeholder 4"/>
          <p:cNvSpPr>
            <a:spLocks noGrp="1"/>
          </p:cNvSpPr>
          <p:nvPr>
            <p:ph type="body" sz="quarter" idx="13"/>
          </p:nvPr>
        </p:nvSpPr>
        <p:spPr>
          <a:xfrm>
            <a:off x="393701" y="1039981"/>
            <a:ext cx="11462940" cy="288925"/>
          </a:xfrm>
        </p:spPr>
        <p:txBody>
          <a:bodyPr anchor="ctr">
            <a:noAutofit/>
          </a:bodyPr>
          <a:lstStyle>
            <a:lvl1pPr>
              <a:defRPr sz="1355"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197252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9" y="2276875"/>
            <a:ext cx="11041721" cy="936625"/>
          </a:xfrm>
          <a:prstGeom prst="rect">
            <a:avLst/>
          </a:prstGeom>
          <a:noFill/>
        </p:spPr>
        <p:txBody>
          <a:bodyPr anchor="ctr">
            <a:normAutofit/>
          </a:bodyPr>
          <a:lstStyle>
            <a:lvl1pPr>
              <a:defRPr sz="2408"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242872" y="6163539"/>
            <a:ext cx="1115548" cy="4271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212533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677">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602">
                <a:solidFill>
                  <a:schemeClr val="accent3"/>
                </a:solidFill>
              </a:defRPr>
            </a:lvl1pPr>
          </a:lstStyle>
          <a:p>
            <a:r>
              <a:rPr lang="en-GB">
                <a:solidFill>
                  <a:srgbClr val="998F86"/>
                </a:solidFill>
              </a:rPr>
              <a:t>PT Strategic Session</a:t>
            </a:r>
            <a:endParaRPr lang="en-GB" dirty="0">
              <a:solidFill>
                <a:srgbClr val="998F86"/>
              </a:solidFill>
            </a:endParaRPr>
          </a:p>
        </p:txBody>
      </p:sp>
      <p:sp>
        <p:nvSpPr>
          <p:cNvPr id="4" name="Picture Placeholder 3"/>
          <p:cNvSpPr>
            <a:spLocks noGrp="1"/>
          </p:cNvSpPr>
          <p:nvPr>
            <p:ph type="pic" sz="quarter" idx="14" hasCustomPrompt="1"/>
          </p:nvPr>
        </p:nvSpPr>
        <p:spPr>
          <a:xfrm>
            <a:off x="431802" y="1412775"/>
            <a:ext cx="3878097" cy="4680049"/>
          </a:xfrm>
          <a:prstGeom prst="round2DiagRect">
            <a:avLst/>
          </a:prstGeom>
        </p:spPr>
        <p:txBody>
          <a:bodyPr vert="horz" lIns="72000" tIns="72000" rIns="72000" bIns="72000" rtlCol="0">
            <a:normAutofit/>
          </a:bodyPr>
          <a:lstStyle>
            <a:lvl1pPr>
              <a:defRPr lang="en-GB" sz="1054"/>
            </a:lvl1pPr>
          </a:lstStyle>
          <a:p>
            <a:pPr lvl="0"/>
            <a:r>
              <a:rPr lang="en-GB" dirty="0"/>
              <a:t>Picture placeholder</a:t>
            </a:r>
          </a:p>
        </p:txBody>
      </p:sp>
      <p:sp>
        <p:nvSpPr>
          <p:cNvPr id="14" name="Text Placeholder 4"/>
          <p:cNvSpPr>
            <a:spLocks noGrp="1"/>
          </p:cNvSpPr>
          <p:nvPr>
            <p:ph type="body" sz="quarter" idx="15"/>
          </p:nvPr>
        </p:nvSpPr>
        <p:spPr>
          <a:xfrm>
            <a:off x="4597930" y="1412779"/>
            <a:ext cx="7296811" cy="4680049"/>
          </a:xfrm>
        </p:spPr>
        <p:txBody>
          <a:bodyPr>
            <a:normAutofit/>
          </a:bodyPr>
          <a:lstStyle>
            <a:lvl1pPr>
              <a:defRPr sz="1054"/>
            </a:lvl1pPr>
            <a:lvl2pPr>
              <a:defRPr sz="1054"/>
            </a:lvl2pPr>
            <a:lvl3pPr>
              <a:defRPr sz="1054"/>
            </a:lvl3pPr>
            <a:lvl4pPr>
              <a:defRPr sz="1054"/>
            </a:lvl4pPr>
            <a:lvl5pPr>
              <a:defRPr sz="105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81"/>
            <a:ext cx="11462940" cy="288925"/>
          </a:xfrm>
        </p:spPr>
        <p:txBody>
          <a:bodyPr anchor="ctr">
            <a:noAutofit/>
          </a:bodyPr>
          <a:lstStyle>
            <a:lvl1pPr>
              <a:defRPr sz="1355"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513771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677">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602">
                <a:solidFill>
                  <a:schemeClr val="accent3"/>
                </a:solidFill>
              </a:defRPr>
            </a:lvl1pPr>
          </a:lstStyle>
          <a:p>
            <a:r>
              <a:rPr lang="en-GB">
                <a:solidFill>
                  <a:srgbClr val="998F86"/>
                </a:solidFill>
              </a:rPr>
              <a:t>PT Strategic Session</a:t>
            </a:r>
            <a:endParaRPr lang="en-GB" dirty="0">
              <a:solidFill>
                <a:srgbClr val="998F86"/>
              </a:solidFill>
            </a:endParaRPr>
          </a:p>
        </p:txBody>
      </p:sp>
      <p:sp>
        <p:nvSpPr>
          <p:cNvPr id="13" name="Picture Placeholder 3"/>
          <p:cNvSpPr>
            <a:spLocks noGrp="1"/>
          </p:cNvSpPr>
          <p:nvPr>
            <p:ph type="pic" sz="quarter" idx="14" hasCustomPrompt="1"/>
          </p:nvPr>
        </p:nvSpPr>
        <p:spPr>
          <a:xfrm>
            <a:off x="8688290" y="1412776"/>
            <a:ext cx="3206023" cy="4680048"/>
          </a:xfrm>
          <a:prstGeom prst="round2DiagRect">
            <a:avLst/>
          </a:prstGeom>
        </p:spPr>
        <p:txBody>
          <a:bodyPr vert="horz" lIns="72000" tIns="72000" rIns="72000" bIns="72000" rtlCol="0">
            <a:normAutofit/>
          </a:bodyPr>
          <a:lstStyle>
            <a:lvl1pPr>
              <a:defRPr lang="en-GB" sz="1054"/>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054"/>
            </a:lvl1pPr>
            <a:lvl2pPr>
              <a:defRPr sz="1054"/>
            </a:lvl2pPr>
            <a:lvl3pPr>
              <a:defRPr sz="1054"/>
            </a:lvl3pPr>
            <a:lvl4pPr>
              <a:defRPr sz="1054"/>
            </a:lvl4pPr>
            <a:lvl5pPr>
              <a:defRPr sz="105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81"/>
            <a:ext cx="11462940" cy="288925"/>
          </a:xfrm>
        </p:spPr>
        <p:txBody>
          <a:bodyPr anchor="ctr">
            <a:noAutofit/>
          </a:bodyPr>
          <a:lstStyle>
            <a:lvl1pPr>
              <a:defRPr sz="1355"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457975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677">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602">
                <a:solidFill>
                  <a:schemeClr val="accent3"/>
                </a:solidFill>
              </a:defRPr>
            </a:lvl1pPr>
          </a:lstStyle>
          <a:p>
            <a:r>
              <a:rPr lang="en-GB">
                <a:solidFill>
                  <a:srgbClr val="998F86"/>
                </a:solidFill>
              </a:rPr>
              <a:t>PT Strategic Session</a:t>
            </a:r>
            <a:endParaRPr lang="en-GB" dirty="0">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054"/>
            </a:lvl1pPr>
          </a:lstStyle>
          <a:p>
            <a:pPr lvl="0"/>
            <a:r>
              <a:rPr lang="en-GB" dirty="0"/>
              <a:t>Picture placeholder</a:t>
            </a:r>
          </a:p>
        </p:txBody>
      </p:sp>
      <p:sp>
        <p:nvSpPr>
          <p:cNvPr id="14" name="Picture Placeholder 3"/>
          <p:cNvSpPr>
            <a:spLocks noGrp="1"/>
          </p:cNvSpPr>
          <p:nvPr>
            <p:ph type="pic" sz="quarter" idx="15" hasCustomPrompt="1"/>
          </p:nvPr>
        </p:nvSpPr>
        <p:spPr>
          <a:xfrm>
            <a:off x="6665842" y="1412776"/>
            <a:ext cx="5228899" cy="1872208"/>
          </a:xfrm>
          <a:prstGeom prst="round2DiagRect">
            <a:avLst/>
          </a:prstGeom>
        </p:spPr>
        <p:txBody>
          <a:bodyPr vert="horz" lIns="72000" tIns="72000" rIns="72000" bIns="72000" rtlCol="0">
            <a:normAutofit/>
          </a:bodyPr>
          <a:lstStyle>
            <a:lvl1pPr>
              <a:defRPr lang="en-GB" sz="1054"/>
            </a:lvl1pPr>
          </a:lstStyle>
          <a:p>
            <a:pPr lvl="0"/>
            <a:r>
              <a:rPr lang="en-GB" dirty="0"/>
              <a:t>Picture placeholder</a:t>
            </a:r>
          </a:p>
        </p:txBody>
      </p:sp>
      <p:sp>
        <p:nvSpPr>
          <p:cNvPr id="15" name="Text Placeholder 4"/>
          <p:cNvSpPr>
            <a:spLocks noGrp="1"/>
          </p:cNvSpPr>
          <p:nvPr>
            <p:ph type="body" sz="quarter" idx="16"/>
          </p:nvPr>
        </p:nvSpPr>
        <p:spPr>
          <a:xfrm>
            <a:off x="431802" y="3532181"/>
            <a:ext cx="11462940" cy="2551450"/>
          </a:xfrm>
        </p:spPr>
        <p:txBody>
          <a:bodyPr>
            <a:normAutofit/>
          </a:bodyPr>
          <a:lstStyle>
            <a:lvl1pPr>
              <a:defRPr sz="1054"/>
            </a:lvl1pPr>
            <a:lvl2pPr>
              <a:defRPr sz="1054"/>
            </a:lvl2pPr>
            <a:lvl3pPr>
              <a:defRPr sz="1054"/>
            </a:lvl3pPr>
            <a:lvl4pPr>
              <a:defRPr sz="1054"/>
            </a:lvl4pPr>
            <a:lvl5pPr>
              <a:defRPr sz="105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81"/>
            <a:ext cx="11462940" cy="288925"/>
          </a:xfrm>
        </p:spPr>
        <p:txBody>
          <a:bodyPr anchor="ctr">
            <a:noAutofit/>
          </a:bodyPr>
          <a:lstStyle>
            <a:lvl1pPr>
              <a:defRPr sz="1355"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5436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755606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677">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602">
                <a:solidFill>
                  <a:schemeClr val="accent3"/>
                </a:solidFill>
              </a:defRPr>
            </a:lvl1pPr>
          </a:lstStyle>
          <a:p>
            <a:r>
              <a:rPr lang="en-GB">
                <a:solidFill>
                  <a:srgbClr val="998F86"/>
                </a:solidFill>
              </a:rPr>
              <a:t>PT Strategic Session</a:t>
            </a:r>
            <a:endParaRPr lang="en-GB" dirty="0">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054"/>
            </a:lvl1pPr>
          </a:lstStyle>
          <a:p>
            <a:pPr lvl="0"/>
            <a:r>
              <a:rPr lang="en-GB" dirty="0"/>
              <a:t>Picture placeholder</a:t>
            </a:r>
          </a:p>
        </p:txBody>
      </p:sp>
      <p:sp>
        <p:nvSpPr>
          <p:cNvPr id="14" name="Picture Placeholder 3"/>
          <p:cNvSpPr>
            <a:spLocks noGrp="1"/>
          </p:cNvSpPr>
          <p:nvPr>
            <p:ph type="pic" sz="quarter" idx="15" hasCustomPrompt="1"/>
          </p:nvPr>
        </p:nvSpPr>
        <p:spPr>
          <a:xfrm>
            <a:off x="6665842" y="3645024"/>
            <a:ext cx="5228899" cy="2304256"/>
          </a:xfrm>
          <a:prstGeom prst="round2DiagRect">
            <a:avLst/>
          </a:prstGeom>
        </p:spPr>
        <p:txBody>
          <a:bodyPr vert="horz" lIns="72000" tIns="72000" rIns="72000" bIns="72000" rtlCol="0">
            <a:normAutofit/>
          </a:bodyPr>
          <a:lstStyle>
            <a:lvl1pPr>
              <a:defRPr lang="en-GB" sz="1054"/>
            </a:lvl1pPr>
          </a:lstStyle>
          <a:p>
            <a:pPr lvl="0"/>
            <a:r>
              <a:rPr lang="en-GB" dirty="0"/>
              <a:t>Picture placeholder</a:t>
            </a:r>
          </a:p>
        </p:txBody>
      </p:sp>
      <p:sp>
        <p:nvSpPr>
          <p:cNvPr id="15" name="Text Placeholder 4"/>
          <p:cNvSpPr>
            <a:spLocks noGrp="1"/>
          </p:cNvSpPr>
          <p:nvPr>
            <p:ph type="body" sz="quarter" idx="16"/>
          </p:nvPr>
        </p:nvSpPr>
        <p:spPr>
          <a:xfrm>
            <a:off x="431802" y="1412776"/>
            <a:ext cx="11462940" cy="2143224"/>
          </a:xfrm>
        </p:spPr>
        <p:txBody>
          <a:bodyPr>
            <a:normAutofit/>
          </a:bodyPr>
          <a:lstStyle>
            <a:lvl1pPr>
              <a:defRPr sz="1054"/>
            </a:lvl1pPr>
            <a:lvl2pPr>
              <a:defRPr sz="1054"/>
            </a:lvl2pPr>
            <a:lvl3pPr>
              <a:defRPr sz="1054"/>
            </a:lvl3pPr>
            <a:lvl4pPr>
              <a:defRPr sz="1054"/>
            </a:lvl4pPr>
            <a:lvl5pPr>
              <a:defRPr sz="105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81"/>
            <a:ext cx="11462940" cy="288925"/>
          </a:xfrm>
        </p:spPr>
        <p:txBody>
          <a:bodyPr anchor="ctr">
            <a:noAutofit/>
          </a:bodyPr>
          <a:lstStyle>
            <a:lvl1pPr>
              <a:defRPr sz="1355"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072689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677">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602">
                <a:solidFill>
                  <a:schemeClr val="accent3"/>
                </a:solidFill>
              </a:defRPr>
            </a:lvl1pPr>
          </a:lstStyle>
          <a:p>
            <a:r>
              <a:rPr lang="en-GB">
                <a:solidFill>
                  <a:srgbClr val="998F86"/>
                </a:solidFill>
              </a:rPr>
              <a:t>PT Strategic Session</a:t>
            </a:r>
            <a:endParaRPr lang="en-GB" dirty="0">
              <a:solidFill>
                <a:srgbClr val="998F86"/>
              </a:solidFill>
            </a:endParaRPr>
          </a:p>
        </p:txBody>
      </p:sp>
      <p:sp>
        <p:nvSpPr>
          <p:cNvPr id="13" name="Picture Placeholder 3"/>
          <p:cNvSpPr>
            <a:spLocks noGrp="1"/>
          </p:cNvSpPr>
          <p:nvPr>
            <p:ph type="pic" sz="quarter" idx="14" hasCustomPrompt="1"/>
          </p:nvPr>
        </p:nvSpPr>
        <p:spPr>
          <a:xfrm>
            <a:off x="387051" y="3645024"/>
            <a:ext cx="3500705" cy="2304256"/>
          </a:xfrm>
          <a:prstGeom prst="round2DiagRect">
            <a:avLst/>
          </a:prstGeom>
        </p:spPr>
        <p:txBody>
          <a:bodyPr vert="horz" lIns="72000" tIns="72000" rIns="72000" bIns="72000" rtlCol="0">
            <a:normAutofit/>
          </a:bodyPr>
          <a:lstStyle>
            <a:lvl1pPr>
              <a:defRPr lang="en-GB" sz="1054"/>
            </a:lvl1pPr>
          </a:lstStyle>
          <a:p>
            <a:pPr lvl="0"/>
            <a:r>
              <a:rPr lang="en-GB" dirty="0"/>
              <a:t>Picture placeholder</a:t>
            </a:r>
          </a:p>
        </p:txBody>
      </p:sp>
      <p:sp>
        <p:nvSpPr>
          <p:cNvPr id="17" name="Picture Placeholder 3"/>
          <p:cNvSpPr>
            <a:spLocks noGrp="1"/>
          </p:cNvSpPr>
          <p:nvPr>
            <p:ph type="pic" sz="quarter" idx="15" hasCustomPrompt="1"/>
          </p:nvPr>
        </p:nvSpPr>
        <p:spPr>
          <a:xfrm>
            <a:off x="4390545" y="3645024"/>
            <a:ext cx="3500705" cy="2304256"/>
          </a:xfrm>
          <a:prstGeom prst="round2DiagRect">
            <a:avLst/>
          </a:prstGeom>
        </p:spPr>
        <p:txBody>
          <a:bodyPr vert="horz" lIns="72000" tIns="72000" rIns="72000" bIns="72000" rtlCol="0">
            <a:normAutofit/>
          </a:bodyPr>
          <a:lstStyle>
            <a:lvl1pPr>
              <a:defRPr lang="en-GB" sz="1054"/>
            </a:lvl1pPr>
          </a:lstStyle>
          <a:p>
            <a:pPr lvl="0"/>
            <a:r>
              <a:rPr lang="en-GB" dirty="0"/>
              <a:t>Picture placeholder</a:t>
            </a:r>
          </a:p>
        </p:txBody>
      </p:sp>
      <p:sp>
        <p:nvSpPr>
          <p:cNvPr id="18" name="Picture Placeholder 3"/>
          <p:cNvSpPr>
            <a:spLocks noGrp="1"/>
          </p:cNvSpPr>
          <p:nvPr>
            <p:ph type="pic" sz="quarter" idx="16" hasCustomPrompt="1"/>
          </p:nvPr>
        </p:nvSpPr>
        <p:spPr>
          <a:xfrm>
            <a:off x="8394037" y="3645024"/>
            <a:ext cx="3500705" cy="2304256"/>
          </a:xfrm>
          <a:prstGeom prst="round2DiagRect">
            <a:avLst/>
          </a:prstGeom>
        </p:spPr>
        <p:txBody>
          <a:bodyPr vert="horz" lIns="72000" tIns="72000" rIns="72000" bIns="72000" rtlCol="0">
            <a:normAutofit/>
          </a:bodyPr>
          <a:lstStyle>
            <a:lvl1pPr>
              <a:defRPr lang="en-GB" sz="1054"/>
            </a:lvl1pPr>
          </a:lstStyle>
          <a:p>
            <a:pPr lvl="0"/>
            <a:r>
              <a:rPr lang="en-GB" dirty="0"/>
              <a:t>Picture placeholder</a:t>
            </a:r>
          </a:p>
        </p:txBody>
      </p:sp>
      <p:sp>
        <p:nvSpPr>
          <p:cNvPr id="19" name="Text Placeholder 4"/>
          <p:cNvSpPr>
            <a:spLocks noGrp="1"/>
          </p:cNvSpPr>
          <p:nvPr>
            <p:ph type="body" sz="quarter" idx="17"/>
          </p:nvPr>
        </p:nvSpPr>
        <p:spPr>
          <a:xfrm>
            <a:off x="431802" y="1412776"/>
            <a:ext cx="11462940" cy="2143224"/>
          </a:xfrm>
        </p:spPr>
        <p:txBody>
          <a:bodyPr>
            <a:normAutofit/>
          </a:bodyPr>
          <a:lstStyle>
            <a:lvl1pPr>
              <a:defRPr sz="1054"/>
            </a:lvl1pPr>
            <a:lvl2pPr>
              <a:defRPr sz="1054"/>
            </a:lvl2pPr>
            <a:lvl3pPr>
              <a:defRPr sz="1054"/>
            </a:lvl3pPr>
            <a:lvl4pPr>
              <a:defRPr sz="1054"/>
            </a:lvl4pPr>
            <a:lvl5pPr>
              <a:defRPr sz="105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81"/>
            <a:ext cx="11462940" cy="288925"/>
          </a:xfrm>
        </p:spPr>
        <p:txBody>
          <a:bodyPr anchor="ctr">
            <a:noAutofit/>
          </a:bodyPr>
          <a:lstStyle>
            <a:lvl1pPr>
              <a:defRPr sz="1355"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542395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677">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602">
                <a:solidFill>
                  <a:schemeClr val="accent3"/>
                </a:solidFill>
              </a:defRPr>
            </a:lvl1pPr>
          </a:lstStyle>
          <a:p>
            <a:r>
              <a:rPr lang="en-GB">
                <a:solidFill>
                  <a:srgbClr val="998F86"/>
                </a:solidFill>
              </a:rPr>
              <a:t>PT Strategic Session</a:t>
            </a:r>
            <a:endParaRPr lang="en-GB" dirty="0">
              <a:solidFill>
                <a:srgbClr val="998F86"/>
              </a:solidFill>
            </a:endParaRPr>
          </a:p>
        </p:txBody>
      </p:sp>
      <p:sp>
        <p:nvSpPr>
          <p:cNvPr id="16" name="Picture Placeholder 3"/>
          <p:cNvSpPr>
            <a:spLocks noGrp="1"/>
          </p:cNvSpPr>
          <p:nvPr>
            <p:ph type="pic" sz="quarter" idx="14" hasCustomPrompt="1"/>
          </p:nvPr>
        </p:nvSpPr>
        <p:spPr>
          <a:xfrm>
            <a:off x="387051" y="1412776"/>
            <a:ext cx="3500705" cy="2160240"/>
          </a:xfrm>
          <a:prstGeom prst="round2DiagRect">
            <a:avLst/>
          </a:prstGeom>
        </p:spPr>
        <p:txBody>
          <a:bodyPr vert="horz" lIns="72000" tIns="72000" rIns="72000" bIns="72000" rtlCol="0">
            <a:normAutofit/>
          </a:bodyPr>
          <a:lstStyle>
            <a:lvl1pPr>
              <a:defRPr lang="en-GB" sz="1054"/>
            </a:lvl1pPr>
          </a:lstStyle>
          <a:p>
            <a:pPr lvl="0"/>
            <a:r>
              <a:rPr lang="en-GB" dirty="0"/>
              <a:t>Picture placeholder</a:t>
            </a:r>
          </a:p>
        </p:txBody>
      </p:sp>
      <p:sp>
        <p:nvSpPr>
          <p:cNvPr id="17" name="Picture Placeholder 3"/>
          <p:cNvSpPr>
            <a:spLocks noGrp="1"/>
          </p:cNvSpPr>
          <p:nvPr>
            <p:ph type="pic" sz="quarter" idx="15" hasCustomPrompt="1"/>
          </p:nvPr>
        </p:nvSpPr>
        <p:spPr>
          <a:xfrm>
            <a:off x="4390545" y="1412776"/>
            <a:ext cx="3500705" cy="2160240"/>
          </a:xfrm>
          <a:prstGeom prst="round2DiagRect">
            <a:avLst/>
          </a:prstGeom>
        </p:spPr>
        <p:txBody>
          <a:bodyPr vert="horz" lIns="72000" tIns="72000" rIns="72000" bIns="72000" rtlCol="0">
            <a:normAutofit/>
          </a:bodyPr>
          <a:lstStyle>
            <a:lvl1pPr>
              <a:defRPr lang="en-GB" sz="1054"/>
            </a:lvl1pPr>
          </a:lstStyle>
          <a:p>
            <a:pPr lvl="0"/>
            <a:r>
              <a:rPr lang="en-GB" dirty="0"/>
              <a:t>Picture placeholder</a:t>
            </a:r>
          </a:p>
        </p:txBody>
      </p:sp>
      <p:sp>
        <p:nvSpPr>
          <p:cNvPr id="18" name="Picture Placeholder 3"/>
          <p:cNvSpPr>
            <a:spLocks noGrp="1"/>
          </p:cNvSpPr>
          <p:nvPr>
            <p:ph type="pic" sz="quarter" idx="16" hasCustomPrompt="1"/>
          </p:nvPr>
        </p:nvSpPr>
        <p:spPr>
          <a:xfrm>
            <a:off x="8394037" y="1412776"/>
            <a:ext cx="3500705" cy="2160240"/>
          </a:xfrm>
          <a:prstGeom prst="round2DiagRect">
            <a:avLst/>
          </a:prstGeom>
        </p:spPr>
        <p:txBody>
          <a:bodyPr vert="horz" lIns="72000" tIns="72000" rIns="72000" bIns="72000" rtlCol="0">
            <a:normAutofit/>
          </a:bodyPr>
          <a:lstStyle>
            <a:lvl1pPr>
              <a:defRPr lang="en-GB" sz="1054"/>
            </a:lvl1pPr>
          </a:lstStyle>
          <a:p>
            <a:pPr lvl="0"/>
            <a:r>
              <a:rPr lang="en-GB" dirty="0"/>
              <a:t>Picture placeholder</a:t>
            </a:r>
          </a:p>
        </p:txBody>
      </p:sp>
      <p:sp>
        <p:nvSpPr>
          <p:cNvPr id="20" name="Text Placeholder 4"/>
          <p:cNvSpPr>
            <a:spLocks noGrp="1"/>
          </p:cNvSpPr>
          <p:nvPr>
            <p:ph type="body" sz="quarter" idx="17"/>
          </p:nvPr>
        </p:nvSpPr>
        <p:spPr>
          <a:xfrm>
            <a:off x="431802" y="3703287"/>
            <a:ext cx="11462940" cy="2380344"/>
          </a:xfrm>
        </p:spPr>
        <p:txBody>
          <a:bodyPr>
            <a:normAutofit/>
          </a:bodyPr>
          <a:lstStyle>
            <a:lvl1pPr>
              <a:defRPr sz="1054"/>
            </a:lvl1pPr>
            <a:lvl2pPr>
              <a:defRPr sz="1054"/>
            </a:lvl2pPr>
            <a:lvl3pPr>
              <a:defRPr sz="1054"/>
            </a:lvl3pPr>
            <a:lvl4pPr>
              <a:defRPr sz="1054"/>
            </a:lvl4pPr>
            <a:lvl5pPr>
              <a:defRPr sz="105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81"/>
            <a:ext cx="11462940" cy="288925"/>
          </a:xfrm>
        </p:spPr>
        <p:txBody>
          <a:bodyPr anchor="ctr">
            <a:noAutofit/>
          </a:bodyPr>
          <a:lstStyle>
            <a:lvl1pPr>
              <a:defRPr sz="1355"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331635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677">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602">
                <a:solidFill>
                  <a:schemeClr val="accent3"/>
                </a:solidFill>
              </a:defRPr>
            </a:lvl1pPr>
          </a:lstStyle>
          <a:p>
            <a:r>
              <a:rPr lang="en-GB">
                <a:solidFill>
                  <a:srgbClr val="998F86"/>
                </a:solidFill>
              </a:rPr>
              <a:t>PT Strategic Session</a:t>
            </a:r>
            <a:endParaRPr lang="en-GB" dirty="0">
              <a:solidFill>
                <a:srgbClr val="998F86"/>
              </a:solidFill>
            </a:endParaRPr>
          </a:p>
        </p:txBody>
      </p:sp>
      <p:sp>
        <p:nvSpPr>
          <p:cNvPr id="17" name="Picture Placeholder 3"/>
          <p:cNvSpPr>
            <a:spLocks noGrp="1"/>
          </p:cNvSpPr>
          <p:nvPr>
            <p:ph type="pic" sz="quarter" idx="14" hasCustomPrompt="1"/>
          </p:nvPr>
        </p:nvSpPr>
        <p:spPr>
          <a:xfrm>
            <a:off x="431802" y="1412776"/>
            <a:ext cx="3878097" cy="1512168"/>
          </a:xfrm>
          <a:prstGeom prst="round2DiagRect">
            <a:avLst/>
          </a:prstGeom>
        </p:spPr>
        <p:txBody>
          <a:bodyPr vert="horz" lIns="72000" tIns="72000" rIns="72000" bIns="72000" rtlCol="0">
            <a:normAutofit/>
          </a:bodyPr>
          <a:lstStyle>
            <a:lvl1pPr>
              <a:defRPr lang="en-GB" sz="1054"/>
            </a:lvl1pPr>
          </a:lstStyle>
          <a:p>
            <a:pPr lvl="0"/>
            <a:r>
              <a:rPr lang="en-GB" dirty="0"/>
              <a:t>Picture placeholder</a:t>
            </a:r>
          </a:p>
        </p:txBody>
      </p:sp>
      <p:sp>
        <p:nvSpPr>
          <p:cNvPr id="19" name="Picture Placeholder 3"/>
          <p:cNvSpPr>
            <a:spLocks noGrp="1"/>
          </p:cNvSpPr>
          <p:nvPr>
            <p:ph type="pic" sz="quarter" idx="15" hasCustomPrompt="1"/>
          </p:nvPr>
        </p:nvSpPr>
        <p:spPr>
          <a:xfrm>
            <a:off x="431802" y="2975180"/>
            <a:ext cx="3878097" cy="1512168"/>
          </a:xfrm>
          <a:prstGeom prst="round2DiagRect">
            <a:avLst/>
          </a:prstGeom>
        </p:spPr>
        <p:txBody>
          <a:bodyPr vert="horz" lIns="72000" tIns="72000" rIns="72000" bIns="72000" rtlCol="0">
            <a:normAutofit/>
          </a:bodyPr>
          <a:lstStyle>
            <a:lvl1pPr>
              <a:defRPr lang="en-GB" sz="1054"/>
            </a:lvl1pPr>
          </a:lstStyle>
          <a:p>
            <a:pPr lvl="0"/>
            <a:r>
              <a:rPr lang="en-GB" dirty="0"/>
              <a:t>Picture placeholder</a:t>
            </a:r>
          </a:p>
        </p:txBody>
      </p:sp>
      <p:sp>
        <p:nvSpPr>
          <p:cNvPr id="20" name="Picture Placeholder 3"/>
          <p:cNvSpPr>
            <a:spLocks noGrp="1"/>
          </p:cNvSpPr>
          <p:nvPr>
            <p:ph type="pic" sz="quarter" idx="16" hasCustomPrompt="1"/>
          </p:nvPr>
        </p:nvSpPr>
        <p:spPr>
          <a:xfrm>
            <a:off x="431802" y="4537584"/>
            <a:ext cx="3878097" cy="1541098"/>
          </a:xfrm>
          <a:prstGeom prst="round2DiagRect">
            <a:avLst/>
          </a:prstGeom>
        </p:spPr>
        <p:txBody>
          <a:bodyPr vert="horz" lIns="72000" tIns="72000" rIns="72000" bIns="72000" rtlCol="0">
            <a:normAutofit/>
          </a:bodyPr>
          <a:lstStyle>
            <a:lvl1pPr>
              <a:defRPr lang="en-GB" sz="1054"/>
            </a:lvl1pPr>
          </a:lstStyle>
          <a:p>
            <a:pPr lvl="0"/>
            <a:r>
              <a:rPr lang="en-GB" dirty="0"/>
              <a:t>Picture placeholder</a:t>
            </a:r>
          </a:p>
        </p:txBody>
      </p:sp>
      <p:sp>
        <p:nvSpPr>
          <p:cNvPr id="21" name="Text Placeholder 4"/>
          <p:cNvSpPr>
            <a:spLocks noGrp="1"/>
          </p:cNvSpPr>
          <p:nvPr>
            <p:ph type="body" sz="quarter" idx="17"/>
          </p:nvPr>
        </p:nvSpPr>
        <p:spPr>
          <a:xfrm>
            <a:off x="4597930" y="1412776"/>
            <a:ext cx="7296811" cy="4664677"/>
          </a:xfrm>
        </p:spPr>
        <p:txBody>
          <a:bodyPr>
            <a:normAutofit/>
          </a:bodyPr>
          <a:lstStyle>
            <a:lvl1pPr>
              <a:defRPr sz="1054"/>
            </a:lvl1pPr>
            <a:lvl2pPr>
              <a:defRPr sz="1054"/>
            </a:lvl2pPr>
            <a:lvl3pPr>
              <a:defRPr sz="1054"/>
            </a:lvl3pPr>
            <a:lvl4pPr>
              <a:defRPr sz="1054"/>
            </a:lvl4pPr>
            <a:lvl5pPr>
              <a:defRPr sz="105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81"/>
            <a:ext cx="11462940" cy="288925"/>
          </a:xfrm>
        </p:spPr>
        <p:txBody>
          <a:bodyPr anchor="ctr">
            <a:noAutofit/>
          </a:bodyPr>
          <a:lstStyle>
            <a:lvl1pPr>
              <a:defRPr sz="1355"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359021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677">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602">
                <a:solidFill>
                  <a:schemeClr val="accent3"/>
                </a:solidFill>
              </a:defRPr>
            </a:lvl1pPr>
          </a:lstStyle>
          <a:p>
            <a:r>
              <a:rPr lang="en-GB">
                <a:solidFill>
                  <a:srgbClr val="998F86"/>
                </a:solidFill>
              </a:rPr>
              <a:t>PT Strategic Session</a:t>
            </a:r>
            <a:endParaRPr lang="en-GB" dirty="0">
              <a:solidFill>
                <a:srgbClr val="998F86"/>
              </a:solidFill>
            </a:endParaRPr>
          </a:p>
        </p:txBody>
      </p:sp>
      <p:sp>
        <p:nvSpPr>
          <p:cNvPr id="17" name="Picture Placeholder 3"/>
          <p:cNvSpPr>
            <a:spLocks noGrp="1"/>
          </p:cNvSpPr>
          <p:nvPr>
            <p:ph type="pic" sz="quarter" idx="14" hasCustomPrompt="1"/>
          </p:nvPr>
        </p:nvSpPr>
        <p:spPr>
          <a:xfrm>
            <a:off x="8016645" y="1412776"/>
            <a:ext cx="3878097" cy="1512168"/>
          </a:xfrm>
          <a:prstGeom prst="round2DiagRect">
            <a:avLst/>
          </a:prstGeom>
        </p:spPr>
        <p:txBody>
          <a:bodyPr vert="horz" lIns="72000" tIns="72000" rIns="72000" bIns="72000" rtlCol="0">
            <a:normAutofit/>
          </a:bodyPr>
          <a:lstStyle>
            <a:lvl1pPr>
              <a:defRPr lang="en-GB" sz="1054"/>
            </a:lvl1pPr>
          </a:lstStyle>
          <a:p>
            <a:pPr lvl="0"/>
            <a:r>
              <a:rPr lang="en-GB" dirty="0"/>
              <a:t>Picture placeholder</a:t>
            </a:r>
          </a:p>
        </p:txBody>
      </p:sp>
      <p:sp>
        <p:nvSpPr>
          <p:cNvPr id="19" name="Picture Placeholder 3"/>
          <p:cNvSpPr>
            <a:spLocks noGrp="1"/>
          </p:cNvSpPr>
          <p:nvPr>
            <p:ph type="pic" sz="quarter" idx="15" hasCustomPrompt="1"/>
          </p:nvPr>
        </p:nvSpPr>
        <p:spPr>
          <a:xfrm>
            <a:off x="8016645" y="2976533"/>
            <a:ext cx="3878097" cy="1512168"/>
          </a:xfrm>
          <a:prstGeom prst="round2DiagRect">
            <a:avLst/>
          </a:prstGeom>
        </p:spPr>
        <p:txBody>
          <a:bodyPr vert="horz" lIns="72000" tIns="72000" rIns="72000" bIns="72000" rtlCol="0">
            <a:normAutofit/>
          </a:bodyPr>
          <a:lstStyle>
            <a:lvl1pPr>
              <a:defRPr lang="en-GB" sz="1054"/>
            </a:lvl1pPr>
          </a:lstStyle>
          <a:p>
            <a:pPr lvl="0"/>
            <a:r>
              <a:rPr lang="en-GB" dirty="0"/>
              <a:t>Picture placeholder</a:t>
            </a:r>
          </a:p>
        </p:txBody>
      </p:sp>
      <p:sp>
        <p:nvSpPr>
          <p:cNvPr id="20" name="Picture Placeholder 3"/>
          <p:cNvSpPr>
            <a:spLocks noGrp="1"/>
          </p:cNvSpPr>
          <p:nvPr>
            <p:ph type="pic" sz="quarter" idx="16" hasCustomPrompt="1"/>
          </p:nvPr>
        </p:nvSpPr>
        <p:spPr>
          <a:xfrm>
            <a:off x="8016645" y="4540292"/>
            <a:ext cx="3878097" cy="1548783"/>
          </a:xfrm>
          <a:prstGeom prst="round2DiagRect">
            <a:avLst/>
          </a:prstGeom>
        </p:spPr>
        <p:txBody>
          <a:bodyPr vert="horz" lIns="72000" tIns="72000" rIns="72000" bIns="72000" rtlCol="0">
            <a:normAutofit/>
          </a:bodyPr>
          <a:lstStyle>
            <a:lvl1pPr>
              <a:defRPr lang="en-GB" sz="1054"/>
            </a:lvl1pPr>
          </a:lstStyle>
          <a:p>
            <a:pPr lvl="0"/>
            <a:r>
              <a:rPr lang="en-GB" dirty="0"/>
              <a:t>Picture placeholder</a:t>
            </a:r>
          </a:p>
        </p:txBody>
      </p:sp>
      <p:sp>
        <p:nvSpPr>
          <p:cNvPr id="10" name="Text Placeholder 4"/>
          <p:cNvSpPr>
            <a:spLocks noGrp="1"/>
          </p:cNvSpPr>
          <p:nvPr>
            <p:ph type="body" sz="quarter" idx="17"/>
          </p:nvPr>
        </p:nvSpPr>
        <p:spPr>
          <a:xfrm>
            <a:off x="431802" y="1412780"/>
            <a:ext cx="7405311" cy="4665905"/>
          </a:xfrm>
        </p:spPr>
        <p:txBody>
          <a:bodyPr>
            <a:normAutofit/>
          </a:bodyPr>
          <a:lstStyle>
            <a:lvl1pPr>
              <a:defRPr sz="1054"/>
            </a:lvl1pPr>
            <a:lvl2pPr>
              <a:defRPr sz="1054"/>
            </a:lvl2pPr>
            <a:lvl3pPr>
              <a:defRPr sz="1054"/>
            </a:lvl3pPr>
            <a:lvl4pPr>
              <a:defRPr sz="1054"/>
            </a:lvl4pPr>
            <a:lvl5pPr>
              <a:defRPr sz="105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81"/>
            <a:ext cx="11462940" cy="288925"/>
          </a:xfrm>
        </p:spPr>
        <p:txBody>
          <a:bodyPr anchor="ctr">
            <a:noAutofit/>
          </a:bodyPr>
          <a:lstStyle>
            <a:lvl1pPr>
              <a:defRPr sz="1355"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745846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6"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5" dirty="0">
              <a:solidFill>
                <a:prstClr val="white"/>
              </a:solidFill>
            </a:endParaRPr>
          </a:p>
        </p:txBody>
      </p:sp>
      <p:sp>
        <p:nvSpPr>
          <p:cNvPr id="12" name="Text Placeholder 5"/>
          <p:cNvSpPr>
            <a:spLocks noGrp="1"/>
          </p:cNvSpPr>
          <p:nvPr>
            <p:ph type="body" sz="quarter" idx="10" hasCustomPrompt="1"/>
          </p:nvPr>
        </p:nvSpPr>
        <p:spPr>
          <a:xfrm>
            <a:off x="3779998" y="2696461"/>
            <a:ext cx="5196324" cy="266322"/>
          </a:xfrm>
        </p:spPr>
        <p:txBody>
          <a:bodyPr lIns="36000" rIns="36000" anchor="ctr">
            <a:noAutofit/>
          </a:bodyPr>
          <a:lstStyle>
            <a:lvl1pPr>
              <a:defRPr sz="1054">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8" y="2963910"/>
            <a:ext cx="5196324" cy="266322"/>
          </a:xfrm>
        </p:spPr>
        <p:txBody>
          <a:bodyPr lIns="36000" rIns="36000" anchor="ctr">
            <a:noAutofit/>
          </a:bodyPr>
          <a:lstStyle>
            <a:lvl1pPr>
              <a:defRPr sz="828"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1" y="3494035"/>
            <a:ext cx="1920213" cy="266322"/>
          </a:xfrm>
        </p:spPr>
        <p:txBody>
          <a:bodyPr lIns="36000" rIns="36000" anchor="ctr">
            <a:noAutofit/>
          </a:bodyPr>
          <a:lstStyle>
            <a:lvl1pPr>
              <a:defRPr sz="828" b="0">
                <a:solidFill>
                  <a:schemeClr val="tx2"/>
                </a:solidFill>
              </a:defRPr>
            </a:lvl1pPr>
          </a:lstStyle>
          <a:p>
            <a:pPr lvl="0"/>
            <a:r>
              <a:rPr lang="en-US" dirty="0"/>
              <a:t>+27 (0)21 XXX XXXX</a:t>
            </a:r>
            <a:endParaRPr lang="en-GB" dirty="0"/>
          </a:p>
        </p:txBody>
      </p:sp>
      <p:sp>
        <p:nvSpPr>
          <p:cNvPr id="15" name="Rectangle 14"/>
          <p:cNvSpPr/>
          <p:nvPr userDrawn="1"/>
        </p:nvSpPr>
        <p:spPr>
          <a:xfrm>
            <a:off x="3779997" y="3497483"/>
            <a:ext cx="536899" cy="261610"/>
          </a:xfrm>
          <a:prstGeom prst="rect">
            <a:avLst/>
          </a:prstGeom>
        </p:spPr>
        <p:txBody>
          <a:bodyPr vert="horz" lIns="27093" tIns="54185" rIns="27093" bIns="54185" rtlCol="0" anchor="ctr">
            <a:noAutofit/>
          </a:bodyPr>
          <a:lstStyle/>
          <a:p>
            <a:pPr>
              <a:spcBef>
                <a:spcPts val="226"/>
              </a:spcBef>
              <a:buFont typeface="Arial" pitchFamily="34" charset="0"/>
              <a:buNone/>
            </a:pPr>
            <a:r>
              <a:rPr lang="en-GB" sz="828" b="1" dirty="0">
                <a:solidFill>
                  <a:srgbClr val="003399"/>
                </a:solidFill>
              </a:rPr>
              <a:t>Tel:</a:t>
            </a:r>
          </a:p>
        </p:txBody>
      </p:sp>
      <p:sp>
        <p:nvSpPr>
          <p:cNvPr id="16" name="Text Placeholder 5"/>
          <p:cNvSpPr>
            <a:spLocks noGrp="1"/>
          </p:cNvSpPr>
          <p:nvPr>
            <p:ph type="body" sz="quarter" idx="13" hasCustomPrompt="1"/>
          </p:nvPr>
        </p:nvSpPr>
        <p:spPr>
          <a:xfrm>
            <a:off x="6840160" y="3494035"/>
            <a:ext cx="1920213" cy="266322"/>
          </a:xfrm>
        </p:spPr>
        <p:txBody>
          <a:bodyPr lIns="36000" rIns="36000" anchor="ctr">
            <a:noAutofit/>
          </a:bodyPr>
          <a:lstStyle>
            <a:lvl1pPr>
              <a:defRPr sz="828" b="0">
                <a:solidFill>
                  <a:schemeClr val="tx2"/>
                </a:solidFill>
              </a:defRPr>
            </a:lvl1pPr>
          </a:lstStyle>
          <a:p>
            <a:pPr lvl="0"/>
            <a:r>
              <a:rPr lang="en-US" dirty="0"/>
              <a:t>+27 (0)21 XXX XXXX</a:t>
            </a:r>
            <a:endParaRPr lang="en-GB" dirty="0"/>
          </a:p>
        </p:txBody>
      </p:sp>
      <p:sp>
        <p:nvSpPr>
          <p:cNvPr id="17" name="Rectangle 16"/>
          <p:cNvSpPr/>
          <p:nvPr userDrawn="1"/>
        </p:nvSpPr>
        <p:spPr>
          <a:xfrm>
            <a:off x="6373916" y="3497483"/>
            <a:ext cx="536899" cy="261610"/>
          </a:xfrm>
          <a:prstGeom prst="rect">
            <a:avLst/>
          </a:prstGeom>
        </p:spPr>
        <p:txBody>
          <a:bodyPr vert="horz" lIns="27093" tIns="54185" rIns="27093" bIns="54185" rtlCol="0" anchor="ctr">
            <a:noAutofit/>
          </a:bodyPr>
          <a:lstStyle/>
          <a:p>
            <a:pPr>
              <a:spcBef>
                <a:spcPts val="226"/>
              </a:spcBef>
              <a:buFont typeface="Arial" pitchFamily="34" charset="0"/>
              <a:buNone/>
            </a:pPr>
            <a:r>
              <a:rPr lang="en-GB" sz="828" b="1" dirty="0">
                <a:solidFill>
                  <a:srgbClr val="003399"/>
                </a:solidFill>
              </a:rPr>
              <a:t>Fax:</a:t>
            </a:r>
          </a:p>
        </p:txBody>
      </p:sp>
      <p:sp>
        <p:nvSpPr>
          <p:cNvPr id="18" name="Text Placeholder 5"/>
          <p:cNvSpPr>
            <a:spLocks noGrp="1"/>
          </p:cNvSpPr>
          <p:nvPr>
            <p:ph type="body" sz="quarter" idx="14" hasCustomPrompt="1"/>
          </p:nvPr>
        </p:nvSpPr>
        <p:spPr>
          <a:xfrm>
            <a:off x="3779998" y="3768568"/>
            <a:ext cx="4978745" cy="266322"/>
          </a:xfrm>
        </p:spPr>
        <p:txBody>
          <a:bodyPr lIns="36000" rIns="36000" anchor="ctr">
            <a:noAutofit/>
          </a:bodyPr>
          <a:lstStyle>
            <a:lvl1pPr>
              <a:defRPr sz="828"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7" y="4043102"/>
            <a:ext cx="4978745" cy="261610"/>
          </a:xfrm>
          <a:prstGeom prst="rect">
            <a:avLst/>
          </a:prstGeom>
        </p:spPr>
        <p:txBody>
          <a:bodyPr vert="horz" lIns="27093" tIns="54185" rIns="27093" bIns="54185" rtlCol="0" anchor="ctr">
            <a:noAutofit/>
          </a:bodyPr>
          <a:lstStyle/>
          <a:p>
            <a:pPr>
              <a:spcBef>
                <a:spcPts val="226"/>
              </a:spcBef>
              <a:buFont typeface="Arial" pitchFamily="34" charset="0"/>
              <a:buNone/>
            </a:pPr>
            <a:r>
              <a:rPr lang="en-GB" sz="828" b="1" dirty="0">
                <a:solidFill>
                  <a:srgbClr val="003399"/>
                </a:solidFill>
              </a:rPr>
              <a:t>www.westerncape.gov.za</a:t>
            </a:r>
          </a:p>
        </p:txBody>
      </p:sp>
      <p:sp>
        <p:nvSpPr>
          <p:cNvPr id="6" name="Rectangle 5"/>
          <p:cNvSpPr/>
          <p:nvPr userDrawn="1"/>
        </p:nvSpPr>
        <p:spPr>
          <a:xfrm>
            <a:off x="393700" y="565702"/>
            <a:ext cx="1853392" cy="462884"/>
          </a:xfrm>
          <a:prstGeom prst="rect">
            <a:avLst/>
          </a:prstGeom>
        </p:spPr>
        <p:txBody>
          <a:bodyPr wrap="none">
            <a:spAutoFit/>
          </a:bodyPr>
          <a:lstStyle/>
          <a:p>
            <a:r>
              <a:rPr lang="en-US" sz="2408" dirty="0">
                <a:solidFill>
                  <a:prstClr val="white"/>
                </a:solidFill>
                <a:ea typeface="+mj-ea"/>
                <a:cs typeface="+mj-cs"/>
              </a:rPr>
              <a:t>Contact Us</a:t>
            </a:r>
            <a:endParaRPr lang="en-GB" sz="1806" dirty="0">
              <a:solidFill>
                <a:prstClr val="white"/>
              </a:solidFill>
            </a:endParaRPr>
          </a:p>
        </p:txBody>
      </p:sp>
      <p:sp>
        <p:nvSpPr>
          <p:cNvPr id="24" name="Text Placeholder 5"/>
          <p:cNvSpPr>
            <a:spLocks noGrp="1"/>
          </p:cNvSpPr>
          <p:nvPr>
            <p:ph type="body" sz="quarter" idx="15" hasCustomPrompt="1"/>
          </p:nvPr>
        </p:nvSpPr>
        <p:spPr>
          <a:xfrm>
            <a:off x="3779996" y="4333520"/>
            <a:ext cx="4465773" cy="266322"/>
          </a:xfrm>
        </p:spPr>
        <p:txBody>
          <a:bodyPr lIns="36000" rIns="36000" anchor="ctr">
            <a:noAutofit/>
          </a:bodyPr>
          <a:lstStyle>
            <a:lvl1pPr>
              <a:defRPr sz="828" b="0" baseline="0">
                <a:solidFill>
                  <a:schemeClr val="tx2"/>
                </a:solidFill>
              </a:defRPr>
            </a:lvl1pPr>
          </a:lstStyle>
          <a:p>
            <a:pPr lvl="0"/>
            <a:r>
              <a:rPr lang="en-ZA" dirty="0"/>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3029719" y="1859448"/>
            <a:ext cx="2217710" cy="84921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Shape, rectangle&#10;&#10;Description automatically generated">
            <a:extLst>
              <a:ext uri="{FF2B5EF4-FFF2-40B4-BE49-F238E27FC236}">
                <a16:creationId xmlns:a16="http://schemas.microsoft.com/office/drawing/2014/main" xmlns=""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779996" y="3331667"/>
            <a:ext cx="5470144" cy="64873"/>
          </a:xfrm>
          <a:prstGeom prst="rect">
            <a:avLst/>
          </a:prstGeom>
        </p:spPr>
      </p:pic>
    </p:spTree>
    <p:extLst>
      <p:ext uri="{BB962C8B-B14F-4D97-AF65-F5344CB8AC3E}">
        <p14:creationId xmlns:p14="http://schemas.microsoft.com/office/powerpoint/2010/main" xmlns="" val="4903909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51"/>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806"/>
              </a:spcAft>
            </a:pPr>
            <a:r>
              <a:rPr lang="en-US" sz="2408" dirty="0">
                <a:solidFill>
                  <a:prstClr val="white"/>
                </a:solidFill>
                <a:cs typeface="Century Gothic"/>
              </a:rPr>
              <a:t>Thank you</a:t>
            </a:r>
          </a:p>
        </p:txBody>
      </p:sp>
      <p:pic>
        <p:nvPicPr>
          <p:cNvPr id="4" name="Picture 3" descr="Shape, rectangle&#10;&#10;Description automatically generated">
            <a:extLst>
              <a:ext uri="{FF2B5EF4-FFF2-40B4-BE49-F238E27FC236}">
                <a16:creationId xmlns:a16="http://schemas.microsoft.com/office/drawing/2014/main" xmlns=""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93701" y="3364896"/>
            <a:ext cx="11798299" cy="64104"/>
          </a:xfrm>
          <a:prstGeom prst="rect">
            <a:avLst/>
          </a:prstGeom>
        </p:spPr>
      </p:pic>
    </p:spTree>
    <p:extLst>
      <p:ext uri="{BB962C8B-B14F-4D97-AF65-F5344CB8AC3E}">
        <p14:creationId xmlns:p14="http://schemas.microsoft.com/office/powerpoint/2010/main" xmlns="" val="34088773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custDataLst>
              <p:tags r:id="rId1"/>
            </p:custDataLst>
          </p:nvPr>
        </p:nvSpPr>
        <p:spPr>
          <a:xfrm>
            <a:off x="11170775" y="6468151"/>
            <a:ext cx="685866" cy="230832"/>
          </a:xfrm>
          <a:prstGeom prst="rect">
            <a:avLst/>
          </a:prstGeom>
        </p:spPr>
        <p:txBody>
          <a:bodyPr vert="horz" lIns="72000" tIns="72000" rIns="0" bIns="0" rtlCol="0" anchor="ctr"/>
          <a:lstStyle>
            <a:lvl1pPr algn="r">
              <a:defRPr sz="508">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5390775" y="6468151"/>
            <a:ext cx="5518098" cy="230832"/>
          </a:xfrm>
          <a:prstGeom prst="rect">
            <a:avLst/>
          </a:prstGeom>
        </p:spPr>
        <p:txBody>
          <a:bodyPr vert="horz" lIns="0" tIns="72000" rIns="72000" bIns="0" rtlCol="0" anchor="b"/>
          <a:lstStyle>
            <a:lvl1pPr algn="l">
              <a:defRPr sz="452">
                <a:solidFill>
                  <a:schemeClr val="accent3"/>
                </a:solidFill>
              </a:defRPr>
            </a:lvl1pPr>
          </a:lstStyle>
          <a:p>
            <a:r>
              <a:rPr lang="en-ZA" dirty="0"/>
              <a:t>Premier's Coordinating Forum</a:t>
            </a:r>
            <a:endParaRPr lang="en-GB" dirty="0"/>
          </a:p>
        </p:txBody>
      </p:sp>
      <p:sp>
        <p:nvSpPr>
          <p:cNvPr id="10" name="Text Placeholder 4"/>
          <p:cNvSpPr>
            <a:spLocks noGrp="1"/>
          </p:cNvSpPr>
          <p:nvPr>
            <p:ph type="body" sz="quarter" idx="10"/>
          </p:nvPr>
        </p:nvSpPr>
        <p:spPr>
          <a:xfrm>
            <a:off x="393703" y="1196755"/>
            <a:ext cx="11462940"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xmlns="" id="{03F22B5A-3AB1-4B25-8BBC-614B1D19815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25037224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6" name="Picture 5" descr="Shape, rectangle&#10;&#10;Description automatically generated">
            <a:extLst>
              <a:ext uri="{FF2B5EF4-FFF2-40B4-BE49-F238E27FC236}">
                <a16:creationId xmlns:a16="http://schemas.microsoft.com/office/drawing/2014/main" xmlns=""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2700190"/>
          </a:xfrm>
          <a:prstGeom prst="rect">
            <a:avLst/>
          </a:prstGeom>
        </p:spPr>
      </p:pic>
    </p:spTree>
    <p:extLst>
      <p:ext uri="{BB962C8B-B14F-4D97-AF65-F5344CB8AC3E}">
        <p14:creationId xmlns:p14="http://schemas.microsoft.com/office/powerpoint/2010/main" xmlns="" val="42149026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lvl1pPr>
              <a:defRPr>
                <a:solidFill>
                  <a:srgbClr val="001489"/>
                </a:solidFill>
              </a:defRPr>
            </a:lvl1pPr>
          </a:lstStyle>
          <a:p>
            <a:r>
              <a:rPr lang="en-US" dirty="0"/>
              <a:t>Click to edit Master title style</a:t>
            </a:r>
            <a:endParaRPr lang="en-ZA" dirty="0"/>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r>
              <a:rPr lang="en-GB">
                <a:solidFill>
                  <a:srgbClr val="998F86"/>
                </a:solidFill>
              </a:rPr>
              <a:t>Integrated Talent Management Strategy</a:t>
            </a:r>
            <a:endParaRPr lang="en-GB" dirty="0">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3884017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tags" Target="../tags/tag44.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tags" Target="../tags/tag46.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image" Target="../media/image3.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tags" Target="../tags/tag45.xml"/><Relationship Id="rId30"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tags" Target="../tags/tag87.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theme" Target="../theme/theme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image" Target="../media/image1.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tags" Target="../tags/tag89.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image" Target="../media/image3.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tags" Target="../tags/tag88.xml"/><Relationship Id="rId30"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tags" Target="../tags/tag130.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theme" Target="../theme/theme4.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image" Target="../media/image1.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tags" Target="../tags/tag132.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31" Type="http://schemas.openxmlformats.org/officeDocument/2006/relationships/image" Target="../media/image3.png"/><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tags" Target="../tags/tag131.xml"/><Relationship Id="rId30"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73.xml"/><Relationship Id="rId7" Type="http://schemas.openxmlformats.org/officeDocument/2006/relationships/tags" Target="../tags/tag177.xml"/><Relationship Id="rId2" Type="http://schemas.openxmlformats.org/officeDocument/2006/relationships/theme" Target="../theme/theme5.xml"/><Relationship Id="rId1" Type="http://schemas.openxmlformats.org/officeDocument/2006/relationships/slideLayout" Target="../slideLayouts/slideLayout97.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26" Type="http://schemas.openxmlformats.org/officeDocument/2006/relationships/tags" Target="../tags/tag180.xml"/><Relationship Id="rId3" Type="http://schemas.openxmlformats.org/officeDocument/2006/relationships/slideLayout" Target="../slideLayouts/slideLayout100.xml"/><Relationship Id="rId21" Type="http://schemas.openxmlformats.org/officeDocument/2006/relationships/slideLayout" Target="../slideLayouts/slideLayout118.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5" Type="http://schemas.openxmlformats.org/officeDocument/2006/relationships/theme" Target="../theme/theme6.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slideLayout" Target="../slideLayouts/slideLayout117.xml"/><Relationship Id="rId29" Type="http://schemas.openxmlformats.org/officeDocument/2006/relationships/image" Target="../media/image1.png"/><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24" Type="http://schemas.openxmlformats.org/officeDocument/2006/relationships/slideLayout" Target="../slideLayouts/slideLayout121.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28" Type="http://schemas.openxmlformats.org/officeDocument/2006/relationships/tags" Target="../tags/tag182.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31" Type="http://schemas.openxmlformats.org/officeDocument/2006/relationships/image" Target="../media/image3.png"/><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 Id="rId27" Type="http://schemas.openxmlformats.org/officeDocument/2006/relationships/tags" Target="../tags/tag181.xml"/><Relationship Id="rId30"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26" Type="http://schemas.openxmlformats.org/officeDocument/2006/relationships/tags" Target="../tags/tag223.xml"/><Relationship Id="rId3" Type="http://schemas.openxmlformats.org/officeDocument/2006/relationships/slideLayout" Target="../slideLayouts/slideLayout124.xml"/><Relationship Id="rId21" Type="http://schemas.openxmlformats.org/officeDocument/2006/relationships/slideLayout" Target="../slideLayouts/slideLayout142.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5" Type="http://schemas.openxmlformats.org/officeDocument/2006/relationships/theme" Target="../theme/theme7.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slideLayout" Target="../slideLayouts/slideLayout141.xml"/><Relationship Id="rId29" Type="http://schemas.openxmlformats.org/officeDocument/2006/relationships/tags" Target="../tags/tag226.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24" Type="http://schemas.openxmlformats.org/officeDocument/2006/relationships/slideLayout" Target="../slideLayouts/slideLayout145.xml"/><Relationship Id="rId32" Type="http://schemas.openxmlformats.org/officeDocument/2006/relationships/image" Target="../media/image3.png"/><Relationship Id="rId5" Type="http://schemas.openxmlformats.org/officeDocument/2006/relationships/slideLayout" Target="../slideLayouts/slideLayout126.xml"/><Relationship Id="rId15" Type="http://schemas.openxmlformats.org/officeDocument/2006/relationships/slideLayout" Target="../slideLayouts/slideLayout136.xml"/><Relationship Id="rId23" Type="http://schemas.openxmlformats.org/officeDocument/2006/relationships/slideLayout" Target="../slideLayouts/slideLayout144.xml"/><Relationship Id="rId28" Type="http://schemas.openxmlformats.org/officeDocument/2006/relationships/tags" Target="../tags/tag225.xml"/><Relationship Id="rId10" Type="http://schemas.openxmlformats.org/officeDocument/2006/relationships/slideLayout" Target="../slideLayouts/slideLayout131.xml"/><Relationship Id="rId19" Type="http://schemas.openxmlformats.org/officeDocument/2006/relationships/slideLayout" Target="../slideLayouts/slideLayout140.xml"/><Relationship Id="rId31" Type="http://schemas.openxmlformats.org/officeDocument/2006/relationships/image" Target="../media/image9.png"/><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 Id="rId22" Type="http://schemas.openxmlformats.org/officeDocument/2006/relationships/slideLayout" Target="../slideLayouts/slideLayout143.xml"/><Relationship Id="rId27" Type="http://schemas.openxmlformats.org/officeDocument/2006/relationships/tags" Target="../tags/tag224.xml"/><Relationship Id="rId30" Type="http://schemas.openxmlformats.org/officeDocument/2006/relationships/tags" Target="../tags/tag2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26"/>
            </p:custDataLst>
          </p:nvPr>
        </p:nvSpPr>
        <p:spPr>
          <a:xfrm>
            <a:off x="393701"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7"/>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8"/>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pic>
        <p:nvPicPr>
          <p:cNvPr id="11" name="Picture 115"/>
          <p:cNvPicPr>
            <a:picLocks noChangeAspect="1" noChangeArrowheads="1"/>
          </p:cNvPicPr>
          <p:nvPr/>
        </p:nvPicPr>
        <p:blipFill>
          <a:blip r:embed="rId29" cstate="print">
            <a:extLst>
              <a:ext uri="{28A0092B-C50C-407E-A947-70E740481C1C}">
                <a14:useLocalDpi xmlns:a14="http://schemas.microsoft.com/office/drawing/2010/main" xmlns="" val="0"/>
              </a:ext>
            </a:extLst>
          </a:blip>
          <a:srcRect/>
          <a:stretch/>
        </p:blipFill>
        <p:spPr bwMode="auto">
          <a:xfrm>
            <a:off x="327797" y="6295516"/>
            <a:ext cx="1115548" cy="42717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Shape, rectangle&#10;&#10;Description automatically generated">
            <a:extLst>
              <a:ext uri="{FF2B5EF4-FFF2-40B4-BE49-F238E27FC236}">
                <a16:creationId xmlns:a16="http://schemas.microsoft.com/office/drawing/2014/main" xmlns="" id="{F3003D39-787E-4DD7-BD33-D06DC937071E}"/>
              </a:ext>
            </a:extLst>
          </p:cNvPr>
          <p:cNvPicPr>
            <a:picLocks noChangeAspect="1"/>
          </p:cNvPicPr>
          <p:nvPr userDrawn="1"/>
        </p:nvPicPr>
        <p:blipFill>
          <a:blip r:embed="rId30" cstate="print">
            <a:extLst>
              <a:ext uri="{28A0092B-C50C-407E-A947-70E740481C1C}">
                <a14:useLocalDpi xmlns:a14="http://schemas.microsoft.com/office/drawing/2010/main" xmlns="" val="0"/>
              </a:ext>
            </a:extLst>
          </a:blip>
          <a:stretch>
            <a:fillRect/>
          </a:stretch>
        </p:blipFill>
        <p:spPr>
          <a:xfrm>
            <a:off x="393700" y="931933"/>
            <a:ext cx="11798299" cy="64104"/>
          </a:xfrm>
          <a:prstGeom prst="rect">
            <a:avLst/>
          </a:prstGeom>
        </p:spPr>
      </p:pic>
    </p:spTree>
    <p:extLst>
      <p:ext uri="{BB962C8B-B14F-4D97-AF65-F5344CB8AC3E}">
        <p14:creationId xmlns:p14="http://schemas.microsoft.com/office/powerpoint/2010/main" xmlns="" val="39602435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Lst>
  <p:hf sldNum="0" hdr="0"/>
  <p:txStyles>
    <p:titleStyle>
      <a:lvl1pPr algn="l" defTabSz="914400" rtl="0" eaLnBrk="1" latinLnBrk="0" hangingPunct="1">
        <a:spcBef>
          <a:spcPct val="0"/>
        </a:spcBef>
        <a:buNone/>
        <a:defRPr sz="2400" b="1" kern="1200">
          <a:solidFill>
            <a:srgbClr val="003398"/>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1"/>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26"/>
            </p:custDataLst>
          </p:nvPr>
        </p:nvSpPr>
        <p:spPr>
          <a:xfrm>
            <a:off x="393701"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7"/>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8"/>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pic>
        <p:nvPicPr>
          <p:cNvPr id="11" name="Picture 115"/>
          <p:cNvPicPr>
            <a:picLocks noChangeAspect="1" noChangeArrowheads="1"/>
          </p:cNvPicPr>
          <p:nvPr/>
        </p:nvPicPr>
        <p:blipFill>
          <a:blip r:embed="rId29" cstate="print">
            <a:extLst>
              <a:ext uri="{28A0092B-C50C-407E-A947-70E740481C1C}">
                <a14:useLocalDpi xmlns:a14="http://schemas.microsoft.com/office/drawing/2010/main" xmlns="" val="0"/>
              </a:ext>
            </a:extLst>
          </a:blip>
          <a:srcRect/>
          <a:stretch/>
        </p:blipFill>
        <p:spPr bwMode="auto">
          <a:xfrm>
            <a:off x="327797" y="6295516"/>
            <a:ext cx="1115548" cy="42717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Shape, rectangle&#10;&#10;Description automatically generated">
            <a:extLst>
              <a:ext uri="{FF2B5EF4-FFF2-40B4-BE49-F238E27FC236}">
                <a16:creationId xmlns:a16="http://schemas.microsoft.com/office/drawing/2014/main" xmlns="" id="{F3003D39-787E-4DD7-BD33-D06DC937071E}"/>
              </a:ext>
            </a:extLst>
          </p:cNvPr>
          <p:cNvPicPr>
            <a:picLocks noChangeAspect="1"/>
          </p:cNvPicPr>
          <p:nvPr userDrawn="1"/>
        </p:nvPicPr>
        <p:blipFill>
          <a:blip r:embed="rId30" cstate="print">
            <a:extLst>
              <a:ext uri="{28A0092B-C50C-407E-A947-70E740481C1C}">
                <a14:useLocalDpi xmlns:a14="http://schemas.microsoft.com/office/drawing/2010/main" xmlns="" val="0"/>
              </a:ext>
            </a:extLst>
          </a:blip>
          <a:stretch>
            <a:fillRect/>
          </a:stretch>
        </p:blipFill>
        <p:spPr>
          <a:xfrm>
            <a:off x="393700" y="931933"/>
            <a:ext cx="11798299" cy="64104"/>
          </a:xfrm>
          <a:prstGeom prst="rect">
            <a:avLst/>
          </a:prstGeom>
        </p:spPr>
      </p:pic>
    </p:spTree>
    <p:extLst>
      <p:ext uri="{BB962C8B-B14F-4D97-AF65-F5344CB8AC3E}">
        <p14:creationId xmlns:p14="http://schemas.microsoft.com/office/powerpoint/2010/main" xmlns="" val="292686612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Lst>
  <p:hf hdr="0" dt="0"/>
  <p:txStyles>
    <p:titleStyle>
      <a:lvl1pPr algn="l" defTabSz="914400" rtl="0" eaLnBrk="1" latinLnBrk="0" hangingPunct="1">
        <a:spcBef>
          <a:spcPct val="0"/>
        </a:spcBef>
        <a:buNone/>
        <a:defRPr sz="2400" b="1" kern="1200">
          <a:solidFill>
            <a:srgbClr val="003398"/>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1"/>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26"/>
            </p:custDataLst>
          </p:nvPr>
        </p:nvSpPr>
        <p:spPr>
          <a:xfrm>
            <a:off x="393701"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7"/>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8"/>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pic>
        <p:nvPicPr>
          <p:cNvPr id="11" name="Picture 115"/>
          <p:cNvPicPr>
            <a:picLocks noChangeAspect="1" noChangeArrowheads="1"/>
          </p:cNvPicPr>
          <p:nvPr/>
        </p:nvPicPr>
        <p:blipFill>
          <a:blip r:embed="rId29" cstate="print">
            <a:extLst>
              <a:ext uri="{28A0092B-C50C-407E-A947-70E740481C1C}">
                <a14:useLocalDpi xmlns:a14="http://schemas.microsoft.com/office/drawing/2010/main" xmlns="" val="0"/>
              </a:ext>
            </a:extLst>
          </a:blip>
          <a:srcRect/>
          <a:stretch/>
        </p:blipFill>
        <p:spPr bwMode="auto">
          <a:xfrm>
            <a:off x="327797" y="6295516"/>
            <a:ext cx="1115548" cy="42717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Shape, rectangle&#10;&#10;Description automatically generated">
            <a:extLst>
              <a:ext uri="{FF2B5EF4-FFF2-40B4-BE49-F238E27FC236}">
                <a16:creationId xmlns:a16="http://schemas.microsoft.com/office/drawing/2014/main" xmlns="" id="{F3003D39-787E-4DD7-BD33-D06DC937071E}"/>
              </a:ext>
            </a:extLst>
          </p:cNvPr>
          <p:cNvPicPr>
            <a:picLocks noChangeAspect="1"/>
          </p:cNvPicPr>
          <p:nvPr userDrawn="1"/>
        </p:nvPicPr>
        <p:blipFill>
          <a:blip r:embed="rId30" cstate="print">
            <a:extLst>
              <a:ext uri="{28A0092B-C50C-407E-A947-70E740481C1C}">
                <a14:useLocalDpi xmlns:a14="http://schemas.microsoft.com/office/drawing/2010/main" xmlns="" val="0"/>
              </a:ext>
            </a:extLst>
          </a:blip>
          <a:stretch>
            <a:fillRect/>
          </a:stretch>
        </p:blipFill>
        <p:spPr>
          <a:xfrm>
            <a:off x="393700" y="931933"/>
            <a:ext cx="11798299" cy="64104"/>
          </a:xfrm>
          <a:prstGeom prst="rect">
            <a:avLst/>
          </a:prstGeom>
        </p:spPr>
      </p:pic>
    </p:spTree>
    <p:extLst>
      <p:ext uri="{BB962C8B-B14F-4D97-AF65-F5344CB8AC3E}">
        <p14:creationId xmlns:p14="http://schemas.microsoft.com/office/powerpoint/2010/main" xmlns="" val="327304829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Lst>
  <p:hf sldNum="0"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1"/>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26"/>
            </p:custDataLst>
          </p:nvPr>
        </p:nvSpPr>
        <p:spPr>
          <a:xfrm>
            <a:off x="393701"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7"/>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8"/>
            </p:custDataLst>
          </p:nvPr>
        </p:nvSpPr>
        <p:spPr>
          <a:xfrm>
            <a:off x="11170773" y="6468150"/>
            <a:ext cx="685867" cy="230832"/>
          </a:xfrm>
          <a:prstGeom prst="rect">
            <a:avLst/>
          </a:prstGeom>
        </p:spPr>
        <p:txBody>
          <a:bodyPr vert="horz" lIns="72000" tIns="72000" rIns="0" bIns="0" rtlCol="0" anchor="ctr"/>
          <a:lstStyle>
            <a:lvl1pPr algn="r">
              <a:defRPr sz="677">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pic>
        <p:nvPicPr>
          <p:cNvPr id="11" name="Picture 115"/>
          <p:cNvPicPr>
            <a:picLocks noChangeAspect="1" noChangeArrowheads="1"/>
          </p:cNvPicPr>
          <p:nvPr/>
        </p:nvPicPr>
        <p:blipFill>
          <a:blip r:embed="rId29" cstate="print">
            <a:extLst>
              <a:ext uri="{28A0092B-C50C-407E-A947-70E740481C1C}">
                <a14:useLocalDpi xmlns:a14="http://schemas.microsoft.com/office/drawing/2010/main" xmlns="" val="0"/>
              </a:ext>
            </a:extLst>
          </a:blip>
          <a:srcRect/>
          <a:stretch/>
        </p:blipFill>
        <p:spPr bwMode="auto">
          <a:xfrm>
            <a:off x="327797" y="6295518"/>
            <a:ext cx="1115548" cy="42717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Shape, rectangle&#10;&#10;Description automatically generated">
            <a:extLst>
              <a:ext uri="{FF2B5EF4-FFF2-40B4-BE49-F238E27FC236}">
                <a16:creationId xmlns:a16="http://schemas.microsoft.com/office/drawing/2014/main" xmlns="" id="{F3003D39-787E-4DD7-BD33-D06DC937071E}"/>
              </a:ext>
            </a:extLst>
          </p:cNvPr>
          <p:cNvPicPr>
            <a:picLocks noChangeAspect="1"/>
          </p:cNvPicPr>
          <p:nvPr userDrawn="1"/>
        </p:nvPicPr>
        <p:blipFill>
          <a:blip r:embed="rId30" cstate="print">
            <a:extLst>
              <a:ext uri="{28A0092B-C50C-407E-A947-70E740481C1C}">
                <a14:useLocalDpi xmlns:a14="http://schemas.microsoft.com/office/drawing/2010/main" xmlns="" val="0"/>
              </a:ext>
            </a:extLst>
          </a:blip>
          <a:stretch>
            <a:fillRect/>
          </a:stretch>
        </p:blipFill>
        <p:spPr>
          <a:xfrm>
            <a:off x="393701" y="931933"/>
            <a:ext cx="11798299" cy="64104"/>
          </a:xfrm>
          <a:prstGeom prst="rect">
            <a:avLst/>
          </a:prstGeom>
        </p:spPr>
      </p:pic>
    </p:spTree>
    <p:extLst>
      <p:ext uri="{BB962C8B-B14F-4D97-AF65-F5344CB8AC3E}">
        <p14:creationId xmlns:p14="http://schemas.microsoft.com/office/powerpoint/2010/main" xmlns="" val="422150222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Lst>
  <p:hf hdr="0" dt="0"/>
  <p:txStyles>
    <p:titleStyle>
      <a:lvl1pPr algn="l" defTabSz="688177" rtl="0" eaLnBrk="1" latinLnBrk="0" hangingPunct="1">
        <a:spcBef>
          <a:spcPct val="0"/>
        </a:spcBef>
        <a:buNone/>
        <a:defRPr sz="1806" b="1" kern="1200">
          <a:solidFill>
            <a:srgbClr val="003398"/>
          </a:solidFill>
          <a:latin typeface="Century Gothic" pitchFamily="34" charset="0"/>
          <a:ea typeface="+mj-ea"/>
          <a:cs typeface="+mj-cs"/>
        </a:defRPr>
      </a:lvl1pPr>
    </p:titleStyle>
    <p:bodyStyle>
      <a:lvl1pPr marL="0" indent="0" algn="l" defTabSz="688177" rtl="0" eaLnBrk="1" latinLnBrk="0" hangingPunct="1">
        <a:spcBef>
          <a:spcPts val="226"/>
        </a:spcBef>
        <a:buFont typeface="Arial" pitchFamily="34" charset="0"/>
        <a:buNone/>
        <a:defRPr sz="1204" b="1" kern="1200">
          <a:solidFill>
            <a:schemeClr val="tx1"/>
          </a:solidFill>
          <a:latin typeface="Century Gothic" pitchFamily="34" charset="0"/>
          <a:ea typeface="+mn-ea"/>
          <a:cs typeface="+mn-cs"/>
        </a:defRPr>
      </a:lvl1pPr>
      <a:lvl2pPr marL="135468" indent="-135468" algn="l" defTabSz="688177" rtl="0" eaLnBrk="1" latinLnBrk="0" hangingPunct="1">
        <a:spcBef>
          <a:spcPts val="226"/>
        </a:spcBef>
        <a:buClr>
          <a:srgbClr val="002060"/>
        </a:buClr>
        <a:buFontTx/>
        <a:buBlip>
          <a:blip r:embed="rId31"/>
        </a:buBlip>
        <a:defRPr sz="1204" kern="1200">
          <a:solidFill>
            <a:schemeClr val="tx1"/>
          </a:solidFill>
          <a:latin typeface="Century Gothic" pitchFamily="34" charset="0"/>
          <a:ea typeface="+mn-ea"/>
          <a:cs typeface="+mn-cs"/>
        </a:defRPr>
      </a:lvl2pPr>
      <a:lvl3pPr marL="270936" indent="-135468" algn="l" defTabSz="688177" rtl="0" eaLnBrk="1" latinLnBrk="0" hangingPunct="1">
        <a:spcBef>
          <a:spcPts val="226"/>
        </a:spcBef>
        <a:buClr>
          <a:schemeClr val="accent3"/>
        </a:buClr>
        <a:buFont typeface="Arial" pitchFamily="34" charset="0"/>
        <a:buChar char="•"/>
        <a:defRPr lang="en-US" sz="1204" kern="1200" dirty="0" smtClean="0">
          <a:solidFill>
            <a:schemeClr val="tx1"/>
          </a:solidFill>
          <a:latin typeface="Century Gothic" pitchFamily="34" charset="0"/>
          <a:ea typeface="+mn-ea"/>
          <a:cs typeface="+mn-cs"/>
        </a:defRPr>
      </a:lvl3pPr>
      <a:lvl4pPr marL="406404" indent="-135468" algn="l" defTabSz="688177" rtl="0" eaLnBrk="1" latinLnBrk="0" hangingPunct="1">
        <a:spcBef>
          <a:spcPts val="226"/>
        </a:spcBef>
        <a:buClr>
          <a:schemeClr val="accent3"/>
        </a:buClr>
        <a:buFont typeface="Arial" pitchFamily="34" charset="0"/>
        <a:buChar char="–"/>
        <a:defRPr sz="1204" kern="1200">
          <a:solidFill>
            <a:schemeClr val="tx1"/>
          </a:solidFill>
          <a:latin typeface="Century Gothic" pitchFamily="34" charset="0"/>
          <a:ea typeface="+mn-ea"/>
          <a:cs typeface="+mn-cs"/>
        </a:defRPr>
      </a:lvl4pPr>
      <a:lvl5pPr marL="1354680" indent="-1354680" algn="l" defTabSz="688177" rtl="0" eaLnBrk="1" latinLnBrk="0" hangingPunct="1">
        <a:spcBef>
          <a:spcPts val="226"/>
        </a:spcBef>
        <a:buFont typeface="Arial" pitchFamily="34" charset="0"/>
        <a:buNone/>
        <a:defRPr sz="1204" kern="1200">
          <a:solidFill>
            <a:schemeClr val="tx2"/>
          </a:solidFill>
          <a:latin typeface="+mn-lt"/>
          <a:ea typeface="+mn-ea"/>
          <a:cs typeface="+mn-cs"/>
        </a:defRPr>
      </a:lvl5pPr>
      <a:lvl6pPr marL="1892488" indent="-172044" algn="l" defTabSz="688177" rtl="0" eaLnBrk="1" latinLnBrk="0" hangingPunct="1">
        <a:spcBef>
          <a:spcPct val="20000"/>
        </a:spcBef>
        <a:buFont typeface="Arial" pitchFamily="34" charset="0"/>
        <a:buChar char="•"/>
        <a:defRPr sz="1505" kern="1200">
          <a:solidFill>
            <a:schemeClr val="tx1"/>
          </a:solidFill>
          <a:latin typeface="+mn-lt"/>
          <a:ea typeface="+mn-ea"/>
          <a:cs typeface="+mn-cs"/>
        </a:defRPr>
      </a:lvl6pPr>
      <a:lvl7pPr marL="2236577" indent="-172044" algn="l" defTabSz="688177" rtl="0" eaLnBrk="1" latinLnBrk="0" hangingPunct="1">
        <a:spcBef>
          <a:spcPct val="20000"/>
        </a:spcBef>
        <a:buFont typeface="Arial" pitchFamily="34" charset="0"/>
        <a:buChar char="•"/>
        <a:defRPr sz="1505" kern="1200">
          <a:solidFill>
            <a:schemeClr val="tx1"/>
          </a:solidFill>
          <a:latin typeface="+mn-lt"/>
          <a:ea typeface="+mn-ea"/>
          <a:cs typeface="+mn-cs"/>
        </a:defRPr>
      </a:lvl7pPr>
      <a:lvl8pPr marL="2580665" indent="-172044" algn="l" defTabSz="688177" rtl="0" eaLnBrk="1" latinLnBrk="0" hangingPunct="1">
        <a:spcBef>
          <a:spcPct val="20000"/>
        </a:spcBef>
        <a:buFont typeface="Arial" pitchFamily="34" charset="0"/>
        <a:buChar char="•"/>
        <a:defRPr sz="1505" kern="1200">
          <a:solidFill>
            <a:schemeClr val="tx1"/>
          </a:solidFill>
          <a:latin typeface="+mn-lt"/>
          <a:ea typeface="+mn-ea"/>
          <a:cs typeface="+mn-cs"/>
        </a:defRPr>
      </a:lvl8pPr>
      <a:lvl9pPr marL="2924754" indent="-172044" algn="l" defTabSz="688177" rtl="0" eaLnBrk="1" latinLnBrk="0" hangingPunct="1">
        <a:spcBef>
          <a:spcPct val="20000"/>
        </a:spcBef>
        <a:buFont typeface="Arial" pitchFamily="34" charset="0"/>
        <a:buChar char="•"/>
        <a:defRPr sz="1505" kern="1200">
          <a:solidFill>
            <a:schemeClr val="tx1"/>
          </a:solidFill>
          <a:latin typeface="+mn-lt"/>
          <a:ea typeface="+mn-ea"/>
          <a:cs typeface="+mn-cs"/>
        </a:defRPr>
      </a:lvl9pPr>
    </p:bodyStyle>
    <p:otherStyle>
      <a:defPPr>
        <a:defRPr lang="en-US"/>
      </a:defPPr>
      <a:lvl1pPr marL="0" algn="l" defTabSz="688177" rtl="0" eaLnBrk="1" latinLnBrk="0" hangingPunct="1">
        <a:defRPr sz="1355" kern="1200">
          <a:solidFill>
            <a:schemeClr val="tx1"/>
          </a:solidFill>
          <a:latin typeface="+mn-lt"/>
          <a:ea typeface="+mn-ea"/>
          <a:cs typeface="+mn-cs"/>
        </a:defRPr>
      </a:lvl1pPr>
      <a:lvl2pPr marL="344089" algn="l" defTabSz="688177" rtl="0" eaLnBrk="1" latinLnBrk="0" hangingPunct="1">
        <a:defRPr sz="1355" kern="1200">
          <a:solidFill>
            <a:schemeClr val="tx1"/>
          </a:solidFill>
          <a:latin typeface="+mn-lt"/>
          <a:ea typeface="+mn-ea"/>
          <a:cs typeface="+mn-cs"/>
        </a:defRPr>
      </a:lvl2pPr>
      <a:lvl3pPr marL="688177" algn="l" defTabSz="688177" rtl="0" eaLnBrk="1" latinLnBrk="0" hangingPunct="1">
        <a:defRPr sz="1355" kern="1200">
          <a:solidFill>
            <a:schemeClr val="tx1"/>
          </a:solidFill>
          <a:latin typeface="+mn-lt"/>
          <a:ea typeface="+mn-ea"/>
          <a:cs typeface="+mn-cs"/>
        </a:defRPr>
      </a:lvl3pPr>
      <a:lvl4pPr marL="1032266" algn="l" defTabSz="688177" rtl="0" eaLnBrk="1" latinLnBrk="0" hangingPunct="1">
        <a:defRPr sz="1355" kern="1200">
          <a:solidFill>
            <a:schemeClr val="tx1"/>
          </a:solidFill>
          <a:latin typeface="+mn-lt"/>
          <a:ea typeface="+mn-ea"/>
          <a:cs typeface="+mn-cs"/>
        </a:defRPr>
      </a:lvl4pPr>
      <a:lvl5pPr marL="1376355" algn="l" defTabSz="688177" rtl="0" eaLnBrk="1" latinLnBrk="0" hangingPunct="1">
        <a:defRPr sz="1355" kern="1200">
          <a:solidFill>
            <a:schemeClr val="tx1"/>
          </a:solidFill>
          <a:latin typeface="+mn-lt"/>
          <a:ea typeface="+mn-ea"/>
          <a:cs typeface="+mn-cs"/>
        </a:defRPr>
      </a:lvl5pPr>
      <a:lvl6pPr marL="1720444" algn="l" defTabSz="688177" rtl="0" eaLnBrk="1" latinLnBrk="0" hangingPunct="1">
        <a:defRPr sz="1355" kern="1200">
          <a:solidFill>
            <a:schemeClr val="tx1"/>
          </a:solidFill>
          <a:latin typeface="+mn-lt"/>
          <a:ea typeface="+mn-ea"/>
          <a:cs typeface="+mn-cs"/>
        </a:defRPr>
      </a:lvl6pPr>
      <a:lvl7pPr marL="2064532" algn="l" defTabSz="688177" rtl="0" eaLnBrk="1" latinLnBrk="0" hangingPunct="1">
        <a:defRPr sz="1355" kern="1200">
          <a:solidFill>
            <a:schemeClr val="tx1"/>
          </a:solidFill>
          <a:latin typeface="+mn-lt"/>
          <a:ea typeface="+mn-ea"/>
          <a:cs typeface="+mn-cs"/>
        </a:defRPr>
      </a:lvl7pPr>
      <a:lvl8pPr marL="2408621" algn="l" defTabSz="688177" rtl="0" eaLnBrk="1" latinLnBrk="0" hangingPunct="1">
        <a:defRPr sz="1355" kern="1200">
          <a:solidFill>
            <a:schemeClr val="tx1"/>
          </a:solidFill>
          <a:latin typeface="+mn-lt"/>
          <a:ea typeface="+mn-ea"/>
          <a:cs typeface="+mn-cs"/>
        </a:defRPr>
      </a:lvl8pPr>
      <a:lvl9pPr marL="2752710" algn="l" defTabSz="688177" rtl="0" eaLnBrk="1" latinLnBrk="0" hangingPunct="1">
        <a:defRPr sz="135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3"/>
            </p:custDataLst>
          </p:nvPr>
        </p:nvSpPr>
        <p:spPr>
          <a:xfrm>
            <a:off x="393703"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4"/>
            </p:custDataLst>
          </p:nvPr>
        </p:nvSpPr>
        <p:spPr>
          <a:xfrm>
            <a:off x="393703"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5"/>
            </p:custDataLst>
          </p:nvPr>
        </p:nvSpPr>
        <p:spPr>
          <a:xfrm>
            <a:off x="11170775" y="6468151"/>
            <a:ext cx="685866" cy="230832"/>
          </a:xfrm>
          <a:prstGeom prst="rect">
            <a:avLst/>
          </a:prstGeom>
        </p:spPr>
        <p:txBody>
          <a:bodyPr vert="horz" lIns="72000" tIns="72000" rIns="0" bIns="0" rtlCol="0" anchor="ctr"/>
          <a:lstStyle>
            <a:lvl1pPr algn="r">
              <a:defRPr sz="508">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6"/>
            </p:custDataLst>
          </p:nvPr>
        </p:nvSpPr>
        <p:spPr>
          <a:xfrm>
            <a:off x="5390775" y="6468151"/>
            <a:ext cx="5518098" cy="230832"/>
          </a:xfrm>
          <a:prstGeom prst="rect">
            <a:avLst/>
          </a:prstGeom>
        </p:spPr>
        <p:txBody>
          <a:bodyPr vert="horz" lIns="0" tIns="72000" rIns="72000" bIns="0" rtlCol="0" anchor="b"/>
          <a:lstStyle>
            <a:lvl1pPr algn="l">
              <a:defRPr sz="452">
                <a:solidFill>
                  <a:schemeClr val="accent3"/>
                </a:solidFill>
              </a:defRPr>
            </a:lvl1pPr>
          </a:lstStyle>
          <a:p>
            <a:r>
              <a:rPr lang="en-ZA" dirty="0"/>
              <a:t>Premier's Coordinating Forum</a:t>
            </a:r>
            <a:endParaRPr lang="en-GB" dirty="0"/>
          </a:p>
        </p:txBody>
      </p:sp>
      <p:sp>
        <p:nvSpPr>
          <p:cNvPr id="7" name="Rectangle 6"/>
          <p:cNvSpPr>
            <a:spLocks/>
          </p:cNvSpPr>
          <p:nvPr>
            <p:custDataLst>
              <p:tags r:id="rId7"/>
            </p:custDataLst>
          </p:nvPr>
        </p:nvSpPr>
        <p:spPr>
          <a:xfrm>
            <a:off x="2747964" y="6468151"/>
            <a:ext cx="2592288" cy="230832"/>
          </a:xfrm>
          <a:prstGeom prst="rect">
            <a:avLst/>
          </a:prstGeom>
        </p:spPr>
        <p:txBody>
          <a:bodyPr vert="horz" lIns="40639" tIns="40639" rIns="0" bIns="0" rtlCol="0" anchor="b"/>
          <a:lstStyle/>
          <a:p>
            <a:pPr lvl="0"/>
            <a:r>
              <a:rPr lang="en-US" sz="452" dirty="0">
                <a:solidFill>
                  <a:schemeClr val="accent3"/>
                </a:solidFill>
              </a:rPr>
              <a:t>© Western Cape Government 2012  |</a:t>
            </a:r>
            <a:endParaRPr lang="en-GB" sz="452" dirty="0">
              <a:solidFill>
                <a:schemeClr val="accent3"/>
              </a:solidFill>
            </a:endParaRPr>
          </a:p>
        </p:txBody>
      </p:sp>
      <p:pic>
        <p:nvPicPr>
          <p:cNvPr id="11" name="Picture 115"/>
          <p:cNvPicPr>
            <a:picLocks noChangeAspect="1" noChangeArrowheads="1"/>
          </p:cNvPicPr>
          <p:nvPr userDrawn="1"/>
        </p:nvPicPr>
        <p:blipFill>
          <a:blip r:embed="rId8" cstate="print">
            <a:extLst>
              <a:ext uri="{28A0092B-C50C-407E-A947-70E740481C1C}">
                <a14:useLocalDpi xmlns:a14="http://schemas.microsoft.com/office/drawing/2010/main" xmlns="" val="0"/>
              </a:ext>
            </a:extLst>
          </a:blip>
          <a:stretch>
            <a:fillRect/>
          </a:stretch>
        </p:blipFill>
        <p:spPr bwMode="auto">
          <a:xfrm>
            <a:off x="239349" y="6149083"/>
            <a:ext cx="1285816" cy="413187"/>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ight Triangle 11"/>
          <p:cNvSpPr/>
          <p:nvPr userDrawn="1"/>
        </p:nvSpPr>
        <p:spPr>
          <a:xfrm flipH="1">
            <a:off x="393696" y="836713"/>
            <a:ext cx="11798300" cy="144016"/>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77" dirty="0"/>
          </a:p>
        </p:txBody>
      </p:sp>
    </p:spTree>
    <p:extLst>
      <p:ext uri="{BB962C8B-B14F-4D97-AF65-F5344CB8AC3E}">
        <p14:creationId xmlns:p14="http://schemas.microsoft.com/office/powerpoint/2010/main" xmlns="" val="1371172895"/>
      </p:ext>
    </p:extLst>
  </p:cSld>
  <p:clrMap bg1="lt1" tx1="dk1" bg2="lt2" tx2="dk2" accent1="accent1" accent2="accent2" accent3="accent3" accent4="accent4" accent5="accent5" accent6="accent6" hlink="hlink" folHlink="folHlink"/>
  <p:sldLayoutIdLst>
    <p:sldLayoutId id="2147483762" r:id="rId1"/>
  </p:sldLayoutIdLst>
  <p:hf hdr="0" dt="0"/>
  <p:txStyles>
    <p:titleStyle>
      <a:lvl1pPr algn="l" defTabSz="483875" rtl="0" eaLnBrk="1" latinLnBrk="0" hangingPunct="1">
        <a:spcBef>
          <a:spcPct val="0"/>
        </a:spcBef>
        <a:buNone/>
        <a:defRPr sz="1270" b="1" kern="1200">
          <a:solidFill>
            <a:schemeClr val="tx2"/>
          </a:solidFill>
          <a:latin typeface="Century Gothic" pitchFamily="34" charset="0"/>
          <a:ea typeface="+mj-ea"/>
          <a:cs typeface="+mj-cs"/>
        </a:defRPr>
      </a:lvl1pPr>
    </p:titleStyle>
    <p:bodyStyle>
      <a:lvl1pPr marL="0" indent="0" algn="l" defTabSz="483875" rtl="0" eaLnBrk="1" latinLnBrk="0" hangingPunct="1">
        <a:spcBef>
          <a:spcPts val="159"/>
        </a:spcBef>
        <a:buFont typeface="Arial" pitchFamily="34" charset="0"/>
        <a:buNone/>
        <a:defRPr sz="847" b="1" kern="1200">
          <a:solidFill>
            <a:schemeClr val="tx1"/>
          </a:solidFill>
          <a:latin typeface="Century Gothic" pitchFamily="34" charset="0"/>
          <a:ea typeface="+mn-ea"/>
          <a:cs typeface="+mn-cs"/>
        </a:defRPr>
      </a:lvl1pPr>
      <a:lvl2pPr marL="95251" indent="-95251" algn="l" defTabSz="483875" rtl="0" eaLnBrk="1" latinLnBrk="0" hangingPunct="1">
        <a:spcBef>
          <a:spcPts val="159"/>
        </a:spcBef>
        <a:buClr>
          <a:srgbClr val="002060"/>
        </a:buClr>
        <a:buFontTx/>
        <a:buBlip>
          <a:blip r:embed="rId9"/>
        </a:buBlip>
        <a:defRPr sz="847" kern="1200">
          <a:solidFill>
            <a:schemeClr val="tx1"/>
          </a:solidFill>
          <a:latin typeface="Century Gothic" pitchFamily="34" charset="0"/>
          <a:ea typeface="+mn-ea"/>
          <a:cs typeface="+mn-cs"/>
        </a:defRPr>
      </a:lvl2pPr>
      <a:lvl3pPr marL="190502" indent="-95251" algn="l" defTabSz="483875" rtl="0" eaLnBrk="1" latinLnBrk="0" hangingPunct="1">
        <a:spcBef>
          <a:spcPts val="159"/>
        </a:spcBef>
        <a:buClr>
          <a:schemeClr val="accent3"/>
        </a:buClr>
        <a:buFont typeface="Arial" pitchFamily="34" charset="0"/>
        <a:buChar char="•"/>
        <a:defRPr lang="en-US" sz="847" kern="1200" dirty="0" smtClean="0">
          <a:solidFill>
            <a:schemeClr val="tx1"/>
          </a:solidFill>
          <a:latin typeface="Century Gothic" pitchFamily="34" charset="0"/>
          <a:ea typeface="+mn-ea"/>
          <a:cs typeface="+mn-cs"/>
        </a:defRPr>
      </a:lvl3pPr>
      <a:lvl4pPr marL="285753" indent="-95251" algn="l" defTabSz="483875" rtl="0" eaLnBrk="1" latinLnBrk="0" hangingPunct="1">
        <a:spcBef>
          <a:spcPts val="159"/>
        </a:spcBef>
        <a:buClr>
          <a:schemeClr val="accent3"/>
        </a:buClr>
        <a:buFont typeface="Arial" pitchFamily="34" charset="0"/>
        <a:buChar char="–"/>
        <a:defRPr sz="847" kern="1200">
          <a:solidFill>
            <a:schemeClr val="tx1"/>
          </a:solidFill>
          <a:latin typeface="Century Gothic" pitchFamily="34" charset="0"/>
          <a:ea typeface="+mn-ea"/>
          <a:cs typeface="+mn-cs"/>
        </a:defRPr>
      </a:lvl4pPr>
      <a:lvl5pPr marL="952509" indent="-952509" algn="l" defTabSz="483875" rtl="0" eaLnBrk="1" latinLnBrk="0" hangingPunct="1">
        <a:spcBef>
          <a:spcPts val="159"/>
        </a:spcBef>
        <a:buFont typeface="Arial" pitchFamily="34" charset="0"/>
        <a:buNone/>
        <a:defRPr sz="847" kern="1200">
          <a:solidFill>
            <a:schemeClr val="tx2"/>
          </a:solidFill>
          <a:latin typeface="+mn-lt"/>
          <a:ea typeface="+mn-ea"/>
          <a:cs typeface="+mn-cs"/>
        </a:defRPr>
      </a:lvl5pPr>
      <a:lvl6pPr marL="1330656" indent="-120968" algn="l" defTabSz="483875" rtl="0" eaLnBrk="1" latinLnBrk="0" hangingPunct="1">
        <a:spcBef>
          <a:spcPct val="20000"/>
        </a:spcBef>
        <a:buFont typeface="Arial" pitchFamily="34" charset="0"/>
        <a:buChar char="•"/>
        <a:defRPr sz="1058" kern="1200">
          <a:solidFill>
            <a:schemeClr val="tx1"/>
          </a:solidFill>
          <a:latin typeface="+mn-lt"/>
          <a:ea typeface="+mn-ea"/>
          <a:cs typeface="+mn-cs"/>
        </a:defRPr>
      </a:lvl6pPr>
      <a:lvl7pPr marL="1572593" indent="-120968" algn="l" defTabSz="483875" rtl="0" eaLnBrk="1" latinLnBrk="0" hangingPunct="1">
        <a:spcBef>
          <a:spcPct val="20000"/>
        </a:spcBef>
        <a:buFont typeface="Arial" pitchFamily="34" charset="0"/>
        <a:buChar char="•"/>
        <a:defRPr sz="1058" kern="1200">
          <a:solidFill>
            <a:schemeClr val="tx1"/>
          </a:solidFill>
          <a:latin typeface="+mn-lt"/>
          <a:ea typeface="+mn-ea"/>
          <a:cs typeface="+mn-cs"/>
        </a:defRPr>
      </a:lvl7pPr>
      <a:lvl8pPr marL="1814531" indent="-120968" algn="l" defTabSz="483875" rtl="0" eaLnBrk="1" latinLnBrk="0" hangingPunct="1">
        <a:spcBef>
          <a:spcPct val="20000"/>
        </a:spcBef>
        <a:buFont typeface="Arial" pitchFamily="34" charset="0"/>
        <a:buChar char="•"/>
        <a:defRPr sz="1058" kern="1200">
          <a:solidFill>
            <a:schemeClr val="tx1"/>
          </a:solidFill>
          <a:latin typeface="+mn-lt"/>
          <a:ea typeface="+mn-ea"/>
          <a:cs typeface="+mn-cs"/>
        </a:defRPr>
      </a:lvl8pPr>
      <a:lvl9pPr marL="2056467" indent="-120968" algn="l" defTabSz="483875" rtl="0" eaLnBrk="1" latinLnBrk="0" hangingPunct="1">
        <a:spcBef>
          <a:spcPct val="20000"/>
        </a:spcBef>
        <a:buFont typeface="Arial" pitchFamily="34" charset="0"/>
        <a:buChar char="•"/>
        <a:defRPr sz="1058" kern="1200">
          <a:solidFill>
            <a:schemeClr val="tx1"/>
          </a:solidFill>
          <a:latin typeface="+mn-lt"/>
          <a:ea typeface="+mn-ea"/>
          <a:cs typeface="+mn-cs"/>
        </a:defRPr>
      </a:lvl9pPr>
    </p:bodyStyle>
    <p:otherStyle>
      <a:defPPr>
        <a:defRPr lang="en-US"/>
      </a:defPPr>
      <a:lvl1pPr marL="0" algn="l" defTabSz="483875" rtl="0" eaLnBrk="1" latinLnBrk="0" hangingPunct="1">
        <a:defRPr sz="953" kern="1200">
          <a:solidFill>
            <a:schemeClr val="tx1"/>
          </a:solidFill>
          <a:latin typeface="+mn-lt"/>
          <a:ea typeface="+mn-ea"/>
          <a:cs typeface="+mn-cs"/>
        </a:defRPr>
      </a:lvl1pPr>
      <a:lvl2pPr marL="241938" algn="l" defTabSz="483875" rtl="0" eaLnBrk="1" latinLnBrk="0" hangingPunct="1">
        <a:defRPr sz="953" kern="1200">
          <a:solidFill>
            <a:schemeClr val="tx1"/>
          </a:solidFill>
          <a:latin typeface="+mn-lt"/>
          <a:ea typeface="+mn-ea"/>
          <a:cs typeface="+mn-cs"/>
        </a:defRPr>
      </a:lvl2pPr>
      <a:lvl3pPr marL="483875" algn="l" defTabSz="483875" rtl="0" eaLnBrk="1" latinLnBrk="0" hangingPunct="1">
        <a:defRPr sz="953" kern="1200">
          <a:solidFill>
            <a:schemeClr val="tx1"/>
          </a:solidFill>
          <a:latin typeface="+mn-lt"/>
          <a:ea typeface="+mn-ea"/>
          <a:cs typeface="+mn-cs"/>
        </a:defRPr>
      </a:lvl3pPr>
      <a:lvl4pPr marL="725812" algn="l" defTabSz="483875" rtl="0" eaLnBrk="1" latinLnBrk="0" hangingPunct="1">
        <a:defRPr sz="953" kern="1200">
          <a:solidFill>
            <a:schemeClr val="tx1"/>
          </a:solidFill>
          <a:latin typeface="+mn-lt"/>
          <a:ea typeface="+mn-ea"/>
          <a:cs typeface="+mn-cs"/>
        </a:defRPr>
      </a:lvl4pPr>
      <a:lvl5pPr marL="967750" algn="l" defTabSz="483875" rtl="0" eaLnBrk="1" latinLnBrk="0" hangingPunct="1">
        <a:defRPr sz="953" kern="1200">
          <a:solidFill>
            <a:schemeClr val="tx1"/>
          </a:solidFill>
          <a:latin typeface="+mn-lt"/>
          <a:ea typeface="+mn-ea"/>
          <a:cs typeface="+mn-cs"/>
        </a:defRPr>
      </a:lvl5pPr>
      <a:lvl6pPr marL="1209687" algn="l" defTabSz="483875" rtl="0" eaLnBrk="1" latinLnBrk="0" hangingPunct="1">
        <a:defRPr sz="953" kern="1200">
          <a:solidFill>
            <a:schemeClr val="tx1"/>
          </a:solidFill>
          <a:latin typeface="+mn-lt"/>
          <a:ea typeface="+mn-ea"/>
          <a:cs typeface="+mn-cs"/>
        </a:defRPr>
      </a:lvl6pPr>
      <a:lvl7pPr marL="1451625" algn="l" defTabSz="483875" rtl="0" eaLnBrk="1" latinLnBrk="0" hangingPunct="1">
        <a:defRPr sz="953" kern="1200">
          <a:solidFill>
            <a:schemeClr val="tx1"/>
          </a:solidFill>
          <a:latin typeface="+mn-lt"/>
          <a:ea typeface="+mn-ea"/>
          <a:cs typeface="+mn-cs"/>
        </a:defRPr>
      </a:lvl7pPr>
      <a:lvl8pPr marL="1693561" algn="l" defTabSz="483875" rtl="0" eaLnBrk="1" latinLnBrk="0" hangingPunct="1">
        <a:defRPr sz="953" kern="1200">
          <a:solidFill>
            <a:schemeClr val="tx1"/>
          </a:solidFill>
          <a:latin typeface="+mn-lt"/>
          <a:ea typeface="+mn-ea"/>
          <a:cs typeface="+mn-cs"/>
        </a:defRPr>
      </a:lvl8pPr>
      <a:lvl9pPr marL="1935499" algn="l" defTabSz="483875" rtl="0" eaLnBrk="1" latinLnBrk="0" hangingPunct="1">
        <a:defRPr sz="95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26"/>
            </p:custDataLst>
          </p:nvPr>
        </p:nvSpPr>
        <p:spPr>
          <a:xfrm>
            <a:off x="393701"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7"/>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8"/>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pic>
        <p:nvPicPr>
          <p:cNvPr id="11" name="Picture 115"/>
          <p:cNvPicPr>
            <a:picLocks noChangeAspect="1" noChangeArrowheads="1"/>
          </p:cNvPicPr>
          <p:nvPr/>
        </p:nvPicPr>
        <p:blipFill>
          <a:blip r:embed="rId29" cstate="print">
            <a:extLst>
              <a:ext uri="{28A0092B-C50C-407E-A947-70E740481C1C}">
                <a14:useLocalDpi xmlns:a14="http://schemas.microsoft.com/office/drawing/2010/main" xmlns="" val="0"/>
              </a:ext>
            </a:extLst>
          </a:blip>
          <a:srcRect/>
          <a:stretch/>
        </p:blipFill>
        <p:spPr bwMode="auto">
          <a:xfrm>
            <a:off x="327797" y="6295516"/>
            <a:ext cx="1115548" cy="42717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Shape, rectangle&#10;&#10;Description automatically generated">
            <a:extLst>
              <a:ext uri="{FF2B5EF4-FFF2-40B4-BE49-F238E27FC236}">
                <a16:creationId xmlns:a16="http://schemas.microsoft.com/office/drawing/2014/main" xmlns="" id="{F3003D39-787E-4DD7-BD33-D06DC937071E}"/>
              </a:ext>
            </a:extLst>
          </p:cNvPr>
          <p:cNvPicPr>
            <a:picLocks noChangeAspect="1"/>
          </p:cNvPicPr>
          <p:nvPr userDrawn="1"/>
        </p:nvPicPr>
        <p:blipFill>
          <a:blip r:embed="rId30" cstate="print">
            <a:extLst>
              <a:ext uri="{28A0092B-C50C-407E-A947-70E740481C1C}">
                <a14:useLocalDpi xmlns:a14="http://schemas.microsoft.com/office/drawing/2010/main" xmlns="" val="0"/>
              </a:ext>
            </a:extLst>
          </a:blip>
          <a:stretch>
            <a:fillRect/>
          </a:stretch>
        </p:blipFill>
        <p:spPr>
          <a:xfrm>
            <a:off x="393700" y="931933"/>
            <a:ext cx="11798299" cy="64104"/>
          </a:xfrm>
          <a:prstGeom prst="rect">
            <a:avLst/>
          </a:prstGeom>
        </p:spPr>
      </p:pic>
    </p:spTree>
    <p:extLst>
      <p:ext uri="{BB962C8B-B14F-4D97-AF65-F5344CB8AC3E}">
        <p14:creationId xmlns:p14="http://schemas.microsoft.com/office/powerpoint/2010/main" xmlns="" val="348822384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 id="2147483802" r:id="rId24"/>
  </p:sldLayoutIdLst>
  <p:hf hdr="0" dt="0"/>
  <p:txStyles>
    <p:titleStyle>
      <a:lvl1pPr algn="l" defTabSz="914400" rtl="0" eaLnBrk="1" latinLnBrk="0" hangingPunct="1">
        <a:spcBef>
          <a:spcPct val="0"/>
        </a:spcBef>
        <a:buNone/>
        <a:defRPr sz="2400" b="1" kern="1200">
          <a:solidFill>
            <a:srgbClr val="003398"/>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1"/>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26"/>
            </p:custDataLst>
          </p:nvPr>
        </p:nvSpPr>
        <p:spPr>
          <a:xfrm>
            <a:off x="393701"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7"/>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8"/>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9"/>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2021 Pre- PG MTEC 1 Technical Engagements: Department of Provincial Treasury</a:t>
            </a:r>
            <a:endParaRPr lang="en-GB" dirty="0">
              <a:solidFill>
                <a:srgbClr val="998F86"/>
              </a:solidFill>
            </a:endParaRPr>
          </a:p>
        </p:txBody>
      </p:sp>
      <p:sp>
        <p:nvSpPr>
          <p:cNvPr id="7" name="Rectangle 6"/>
          <p:cNvSpPr>
            <a:spLocks/>
          </p:cNvSpPr>
          <p:nvPr>
            <p:custDataLst>
              <p:tags r:id="rId30"/>
            </p:custDataLst>
          </p:nvPr>
        </p:nvSpPr>
        <p:spPr>
          <a:xfrm>
            <a:off x="2747964" y="6468150"/>
            <a:ext cx="2592288"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p:cNvPicPr>
            <a:picLocks noChangeAspect="1" noChangeArrowheads="1"/>
          </p:cNvPicPr>
          <p:nvPr userDrawn="1"/>
        </p:nvPicPr>
        <p:blipFill>
          <a:blip r:embed="rId31" cstate="print">
            <a:extLst>
              <a:ext uri="{28A0092B-C50C-407E-A947-70E740481C1C}">
                <a14:useLocalDpi xmlns:a14="http://schemas.microsoft.com/office/drawing/2010/main" xmlns="" val="0"/>
              </a:ext>
            </a:extLst>
          </a:blip>
          <a:stretch>
            <a:fillRect/>
          </a:stretch>
        </p:blipFill>
        <p:spPr bwMode="auto">
          <a:xfrm>
            <a:off x="256433" y="6309320"/>
            <a:ext cx="1386995" cy="4457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ight Triangle 10"/>
          <p:cNvSpPr/>
          <p:nvPr userDrawn="1"/>
        </p:nvSpPr>
        <p:spPr>
          <a:xfrm flipH="1">
            <a:off x="719403" y="898354"/>
            <a:ext cx="11472597"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8526869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 id="2147483825" r:id="rId21"/>
    <p:sldLayoutId id="2147483826" r:id="rId22"/>
    <p:sldLayoutId id="2147483827" r:id="rId23"/>
    <p:sldLayoutId id="2147483828"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2"/>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623392" y="3525624"/>
            <a:ext cx="10945216" cy="1873674"/>
          </a:xfrm>
        </p:spPr>
        <p:txBody>
          <a:bodyPr>
            <a:normAutofit fontScale="92500" lnSpcReduction="10000"/>
          </a:bodyPr>
          <a:lstStyle/>
          <a:p>
            <a:r>
              <a:rPr lang="en-ZA" sz="3600" b="1" dirty="0"/>
              <a:t>SCOPA REPORT ON THE 2021/22 ANNUAL REPORT PERIOD</a:t>
            </a:r>
          </a:p>
          <a:p>
            <a:r>
              <a:rPr lang="en-ZA" sz="3200" dirty="0"/>
              <a:t>How the underspending impacted PT’s mandate and predetermined objectives for the 2021/22 financial year</a:t>
            </a:r>
            <a:endParaRPr lang="en-ZA" sz="2800" b="0" dirty="0"/>
          </a:p>
        </p:txBody>
      </p:sp>
      <p:sp>
        <p:nvSpPr>
          <p:cNvPr id="12" name="TextBox 11"/>
          <p:cNvSpPr txBox="1"/>
          <p:nvPr/>
        </p:nvSpPr>
        <p:spPr>
          <a:xfrm>
            <a:off x="7740526" y="5788637"/>
            <a:ext cx="3828082" cy="369332"/>
          </a:xfrm>
          <a:prstGeom prst="rect">
            <a:avLst/>
          </a:prstGeom>
          <a:noFill/>
        </p:spPr>
        <p:txBody>
          <a:bodyPr wrap="square" rtlCol="0">
            <a:spAutoFit/>
          </a:bodyPr>
          <a:lstStyle/>
          <a:p>
            <a:pPr algn="r"/>
            <a:r>
              <a:rPr lang="en-ZA" dirty="0">
                <a:solidFill>
                  <a:schemeClr val="bg1"/>
                </a:solidFill>
              </a:rPr>
              <a:t>5 April 2023</a:t>
            </a:r>
          </a:p>
        </p:txBody>
      </p:sp>
      <p:sp>
        <p:nvSpPr>
          <p:cNvPr id="4" name="TextBox 3">
            <a:extLst>
              <a:ext uri="{FF2B5EF4-FFF2-40B4-BE49-F238E27FC236}">
                <a16:creationId xmlns:a16="http://schemas.microsoft.com/office/drawing/2014/main" xmlns="" id="{2E5602CD-A313-43E5-8AB4-3FEDB048D88F}"/>
              </a:ext>
            </a:extLst>
          </p:cNvPr>
          <p:cNvSpPr txBox="1"/>
          <p:nvPr/>
        </p:nvSpPr>
        <p:spPr>
          <a:xfrm>
            <a:off x="7740526" y="2675324"/>
            <a:ext cx="3828082" cy="369332"/>
          </a:xfrm>
          <a:prstGeom prst="rect">
            <a:avLst/>
          </a:prstGeom>
          <a:noFill/>
        </p:spPr>
        <p:txBody>
          <a:bodyPr wrap="square" rtlCol="0">
            <a:spAutoFit/>
          </a:bodyPr>
          <a:lstStyle/>
          <a:p>
            <a:pPr algn="r"/>
            <a:r>
              <a:rPr lang="en-ZA" dirty="0">
                <a:solidFill>
                  <a:schemeClr val="bg1"/>
                </a:solidFill>
              </a:rPr>
              <a:t>Provincial Treasury</a:t>
            </a:r>
          </a:p>
        </p:txBody>
      </p:sp>
    </p:spTree>
    <p:extLst>
      <p:ext uri="{BB962C8B-B14F-4D97-AF65-F5344CB8AC3E}">
        <p14:creationId xmlns:p14="http://schemas.microsoft.com/office/powerpoint/2010/main" xmlns="" val="1909661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C3AFB972-EB29-4D26-1DD0-D3A0F204F46C}"/>
              </a:ext>
            </a:extLst>
          </p:cNvPr>
          <p:cNvSpPr>
            <a:spLocks noGrp="1"/>
          </p:cNvSpPr>
          <p:nvPr>
            <p:ph type="sldNum" sz="quarter" idx="4"/>
          </p:nvPr>
        </p:nvSpPr>
        <p:spPr/>
        <p:txBody>
          <a:bodyPr/>
          <a:lstStyle/>
          <a:p>
            <a:fld id="{8406839F-D7A4-4E5D-B93D-768AD4D1DB36}" type="slidenum">
              <a:rPr lang="en-ZA" smtClean="0">
                <a:solidFill>
                  <a:srgbClr val="003399"/>
                </a:solidFill>
              </a:rPr>
              <a:pPr/>
              <a:t>2</a:t>
            </a:fld>
            <a:endParaRPr lang="en-ZA" dirty="0">
              <a:solidFill>
                <a:srgbClr val="003399"/>
              </a:solidFill>
            </a:endParaRPr>
          </a:p>
        </p:txBody>
      </p:sp>
      <p:sp>
        <p:nvSpPr>
          <p:cNvPr id="10" name="Title 5">
            <a:extLst>
              <a:ext uri="{FF2B5EF4-FFF2-40B4-BE49-F238E27FC236}">
                <a16:creationId xmlns:a16="http://schemas.microsoft.com/office/drawing/2014/main" xmlns="" id="{644E8AB0-D04E-A8FD-F2F5-9E814DAFF084}"/>
              </a:ext>
            </a:extLst>
          </p:cNvPr>
          <p:cNvSpPr txBox="1">
            <a:spLocks/>
          </p:cNvSpPr>
          <p:nvPr/>
        </p:nvSpPr>
        <p:spPr>
          <a:xfrm>
            <a:off x="342232" y="88678"/>
            <a:ext cx="11662341" cy="727747"/>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Autofit/>
          </a:bodyPr>
          <a:lstStyle>
            <a:lvl1pPr algn="l" defTabSz="914400" rtl="0" eaLnBrk="1" latinLnBrk="0" hangingPunct="1">
              <a:spcBef>
                <a:spcPct val="0"/>
              </a:spcBef>
              <a:buNone/>
              <a:defRPr sz="2400" b="1" kern="1200">
                <a:solidFill>
                  <a:srgbClr val="003398"/>
                </a:solidFill>
                <a:latin typeface="Century Gothic" pitchFamily="34" charset="0"/>
                <a:ea typeface="+mj-ea"/>
                <a:cs typeface="+mj-cs"/>
              </a:defRPr>
            </a:lvl1pPr>
          </a:lstStyle>
          <a:p>
            <a:r>
              <a:rPr lang="en-GB" sz="2800" dirty="0"/>
              <a:t>2021/22 Departmental Performance</a:t>
            </a:r>
          </a:p>
        </p:txBody>
      </p:sp>
      <p:sp>
        <p:nvSpPr>
          <p:cNvPr id="11" name="Footer Placeholder 3">
            <a:extLst>
              <a:ext uri="{FF2B5EF4-FFF2-40B4-BE49-F238E27FC236}">
                <a16:creationId xmlns:a16="http://schemas.microsoft.com/office/drawing/2014/main" xmlns="" id="{D58934D4-7570-4402-3819-11DF995C55EC}"/>
              </a:ext>
            </a:extLst>
          </p:cNvPr>
          <p:cNvSpPr>
            <a:spLocks noGrp="1"/>
          </p:cNvSpPr>
          <p:nvPr>
            <p:ph type="ftr" sz="quarter" idx="3"/>
          </p:nvPr>
        </p:nvSpPr>
        <p:spPr>
          <a:xfrm>
            <a:off x="5390774" y="6468150"/>
            <a:ext cx="5518097" cy="230832"/>
          </a:xfrm>
        </p:spPr>
        <p:txBody>
          <a:bodyPr/>
          <a:lstStyle/>
          <a:p>
            <a:r>
              <a:rPr lang="en-GB" sz="900" dirty="0">
                <a:solidFill>
                  <a:srgbClr val="998F86"/>
                </a:solidFill>
              </a:rPr>
              <a:t>SCOPA</a:t>
            </a:r>
          </a:p>
        </p:txBody>
      </p:sp>
      <p:graphicFrame>
        <p:nvGraphicFramePr>
          <p:cNvPr id="2" name="Chart 1">
            <a:extLst>
              <a:ext uri="{FF2B5EF4-FFF2-40B4-BE49-F238E27FC236}">
                <a16:creationId xmlns:a16="http://schemas.microsoft.com/office/drawing/2014/main" xmlns="" id="{090E2BA6-C747-47D6-AE72-1466476C8BFB}"/>
              </a:ext>
            </a:extLst>
          </p:cNvPr>
          <p:cNvGraphicFramePr>
            <a:graphicFrameLocks/>
          </p:cNvGraphicFramePr>
          <p:nvPr>
            <p:extLst>
              <p:ext uri="{D42A27DB-BD31-4B8C-83A1-F6EECF244321}">
                <p14:modId xmlns:p14="http://schemas.microsoft.com/office/powerpoint/2010/main" xmlns="" val="265275240"/>
              </p:ext>
            </p:extLst>
          </p:nvPr>
        </p:nvGraphicFramePr>
        <p:xfrm>
          <a:off x="342232" y="1089765"/>
          <a:ext cx="11456065" cy="27807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xmlns="" id="{5C4DDA22-B801-4889-A624-D81BDAF1DF24}"/>
              </a:ext>
            </a:extLst>
          </p:cNvPr>
          <p:cNvGraphicFramePr>
            <a:graphicFrameLocks/>
          </p:cNvGraphicFramePr>
          <p:nvPr>
            <p:extLst>
              <p:ext uri="{D42A27DB-BD31-4B8C-83A1-F6EECF244321}">
                <p14:modId xmlns:p14="http://schemas.microsoft.com/office/powerpoint/2010/main" xmlns="" val="1619712996"/>
              </p:ext>
            </p:extLst>
          </p:nvPr>
        </p:nvGraphicFramePr>
        <p:xfrm>
          <a:off x="335359" y="3918204"/>
          <a:ext cx="11301319" cy="27807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328525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C3AFB972-EB29-4D26-1DD0-D3A0F204F46C}"/>
              </a:ext>
            </a:extLst>
          </p:cNvPr>
          <p:cNvSpPr>
            <a:spLocks noGrp="1"/>
          </p:cNvSpPr>
          <p:nvPr>
            <p:ph type="sldNum" sz="quarter" idx="4"/>
          </p:nvPr>
        </p:nvSpPr>
        <p:spPr/>
        <p:txBody>
          <a:bodyPr/>
          <a:lstStyle/>
          <a:p>
            <a:fld id="{8406839F-D7A4-4E5D-B93D-768AD4D1DB36}" type="slidenum">
              <a:rPr lang="en-ZA" smtClean="0">
                <a:solidFill>
                  <a:srgbClr val="003399"/>
                </a:solidFill>
              </a:rPr>
              <a:pPr/>
              <a:t>3</a:t>
            </a:fld>
            <a:endParaRPr lang="en-ZA" dirty="0">
              <a:solidFill>
                <a:srgbClr val="003399"/>
              </a:solidFill>
            </a:endParaRPr>
          </a:p>
        </p:txBody>
      </p:sp>
      <p:sp>
        <p:nvSpPr>
          <p:cNvPr id="10" name="Title 5">
            <a:extLst>
              <a:ext uri="{FF2B5EF4-FFF2-40B4-BE49-F238E27FC236}">
                <a16:creationId xmlns:a16="http://schemas.microsoft.com/office/drawing/2014/main" xmlns="" id="{644E8AB0-D04E-A8FD-F2F5-9E814DAFF084}"/>
              </a:ext>
            </a:extLst>
          </p:cNvPr>
          <p:cNvSpPr txBox="1">
            <a:spLocks/>
          </p:cNvSpPr>
          <p:nvPr/>
        </p:nvSpPr>
        <p:spPr>
          <a:xfrm>
            <a:off x="342232" y="88678"/>
            <a:ext cx="11662341" cy="727747"/>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Autofit/>
          </a:bodyPr>
          <a:lstStyle>
            <a:lvl1pPr algn="l" defTabSz="914400" rtl="0" eaLnBrk="1" latinLnBrk="0" hangingPunct="1">
              <a:spcBef>
                <a:spcPct val="0"/>
              </a:spcBef>
              <a:buNone/>
              <a:defRPr sz="2400" b="1" kern="1200">
                <a:solidFill>
                  <a:srgbClr val="003398"/>
                </a:solidFill>
                <a:latin typeface="Century Gothic" pitchFamily="34" charset="0"/>
                <a:ea typeface="+mj-ea"/>
                <a:cs typeface="+mj-cs"/>
              </a:defRPr>
            </a:lvl1pPr>
          </a:lstStyle>
          <a:p>
            <a:r>
              <a:rPr lang="en-GB" sz="2800" dirty="0"/>
              <a:t>2021/22 Programme 1: Administration  </a:t>
            </a:r>
            <a:endParaRPr lang="en-GB" dirty="0"/>
          </a:p>
        </p:txBody>
      </p:sp>
      <p:graphicFrame>
        <p:nvGraphicFramePr>
          <p:cNvPr id="2" name="Chart 1">
            <a:extLst>
              <a:ext uri="{FF2B5EF4-FFF2-40B4-BE49-F238E27FC236}">
                <a16:creationId xmlns:a16="http://schemas.microsoft.com/office/drawing/2014/main" xmlns="" id="{090E2BA6-C747-47D6-AE72-1466476C8BFB}"/>
              </a:ext>
            </a:extLst>
          </p:cNvPr>
          <p:cNvGraphicFramePr>
            <a:graphicFrameLocks/>
          </p:cNvGraphicFramePr>
          <p:nvPr>
            <p:extLst>
              <p:ext uri="{D42A27DB-BD31-4B8C-83A1-F6EECF244321}">
                <p14:modId xmlns:p14="http://schemas.microsoft.com/office/powerpoint/2010/main" xmlns="" val="1930708202"/>
              </p:ext>
            </p:extLst>
          </p:nvPr>
        </p:nvGraphicFramePr>
        <p:xfrm>
          <a:off x="3834062" y="1219200"/>
          <a:ext cx="4555959" cy="5085347"/>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3">
            <a:extLst>
              <a:ext uri="{FF2B5EF4-FFF2-40B4-BE49-F238E27FC236}">
                <a16:creationId xmlns:a16="http://schemas.microsoft.com/office/drawing/2014/main" xmlns="" id="{8A027BEF-2251-E605-177A-30B2955B849E}"/>
              </a:ext>
            </a:extLst>
          </p:cNvPr>
          <p:cNvSpPr>
            <a:spLocks noGrp="1"/>
          </p:cNvSpPr>
          <p:nvPr>
            <p:ph type="ftr" sz="quarter" idx="3"/>
          </p:nvPr>
        </p:nvSpPr>
        <p:spPr>
          <a:xfrm>
            <a:off x="5390774" y="6468150"/>
            <a:ext cx="5518097" cy="230832"/>
          </a:xfrm>
        </p:spPr>
        <p:txBody>
          <a:bodyPr/>
          <a:lstStyle/>
          <a:p>
            <a:r>
              <a:rPr lang="en-GB" sz="900" dirty="0">
                <a:solidFill>
                  <a:srgbClr val="998F86"/>
                </a:solidFill>
              </a:rPr>
              <a:t>SCOPA</a:t>
            </a:r>
          </a:p>
        </p:txBody>
      </p:sp>
      <p:sp>
        <p:nvSpPr>
          <p:cNvPr id="6" name="Text Placeholder 8">
            <a:extLst>
              <a:ext uri="{FF2B5EF4-FFF2-40B4-BE49-F238E27FC236}">
                <a16:creationId xmlns:a16="http://schemas.microsoft.com/office/drawing/2014/main" xmlns="" id="{FDAFCDDC-0350-0957-63CF-DE2F936D41D5}"/>
              </a:ext>
            </a:extLst>
          </p:cNvPr>
          <p:cNvSpPr txBox="1">
            <a:spLocks/>
          </p:cNvSpPr>
          <p:nvPr/>
        </p:nvSpPr>
        <p:spPr>
          <a:xfrm>
            <a:off x="460784" y="1221619"/>
            <a:ext cx="3004312" cy="5082928"/>
          </a:xfrm>
          <a:prstGeom prst="rect">
            <a:avLst/>
          </a:prstGeom>
        </p:spPr>
        <p:txBody>
          <a:bodyPr vert="horz" lIns="72000" tIns="72000" rIns="72000" bIns="72000" rtlCol="0">
            <a:no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9875" lvl="1" indent="-269875">
              <a:lnSpc>
                <a:spcPct val="120000"/>
              </a:lnSpc>
              <a:spcBef>
                <a:spcPts val="600"/>
              </a:spcBef>
              <a:defRPr/>
            </a:pPr>
            <a:r>
              <a:rPr lang="en-US" sz="1400" b="1" dirty="0">
                <a:solidFill>
                  <a:prstClr val="black"/>
                </a:solidFill>
                <a:latin typeface="Century Gothic"/>
                <a:cs typeface="Arial"/>
              </a:rPr>
              <a:t>Targets not fully achieved:</a:t>
            </a:r>
          </a:p>
          <a:p>
            <a:pPr marL="407003" lvl="2" indent="-227008" algn="just" defTabSz="914377">
              <a:lnSpc>
                <a:spcPct val="120000"/>
              </a:lnSpc>
              <a:buSzPct val="90000"/>
              <a:tabLst>
                <a:tab pos="457200" algn="l"/>
              </a:tabLst>
              <a:defRPr/>
            </a:pPr>
            <a:r>
              <a:rPr lang="en-US" sz="1400" b="1" dirty="0"/>
              <a:t>1.2.1.3 Percentage of procured communication services implemented:  </a:t>
            </a:r>
            <a:r>
              <a:rPr lang="en-US" sz="1400" dirty="0"/>
              <a:t>Needed to </a:t>
            </a:r>
            <a:r>
              <a:rPr lang="en-US" sz="1400" dirty="0" err="1"/>
              <a:t>reprioritise</a:t>
            </a:r>
            <a:r>
              <a:rPr lang="en-US" sz="1400" dirty="0"/>
              <a:t>  the budget in </a:t>
            </a:r>
            <a:r>
              <a:rPr lang="en-US" sz="1400" dirty="0" err="1"/>
              <a:t>favour</a:t>
            </a:r>
            <a:r>
              <a:rPr lang="en-US" sz="1400" dirty="0"/>
              <a:t> of Covid-19 initiatives. </a:t>
            </a:r>
            <a:r>
              <a:rPr lang="en-US" sz="1400" dirty="0">
                <a:solidFill>
                  <a:srgbClr val="FF0000"/>
                </a:solidFill>
              </a:rPr>
              <a:t>R75 000; 04%</a:t>
            </a:r>
          </a:p>
          <a:p>
            <a:pPr marL="269875" lvl="1" indent="-269875" algn="just">
              <a:lnSpc>
                <a:spcPct val="120000"/>
              </a:lnSpc>
              <a:spcBef>
                <a:spcPts val="600"/>
              </a:spcBef>
              <a:defRPr/>
            </a:pPr>
            <a:endParaRPr lang="en-US" sz="1400" dirty="0">
              <a:solidFill>
                <a:prstClr val="black"/>
              </a:solidFill>
              <a:latin typeface="Century Gothic"/>
              <a:cs typeface="Arial"/>
            </a:endParaRPr>
          </a:p>
        </p:txBody>
      </p:sp>
      <p:sp>
        <p:nvSpPr>
          <p:cNvPr id="7" name="Text Placeholder 8">
            <a:extLst>
              <a:ext uri="{FF2B5EF4-FFF2-40B4-BE49-F238E27FC236}">
                <a16:creationId xmlns:a16="http://schemas.microsoft.com/office/drawing/2014/main" xmlns="" id="{9AEB8158-3D45-7786-AD3C-285079456C40}"/>
              </a:ext>
            </a:extLst>
          </p:cNvPr>
          <p:cNvSpPr txBox="1">
            <a:spLocks/>
          </p:cNvSpPr>
          <p:nvPr/>
        </p:nvSpPr>
        <p:spPr>
          <a:xfrm>
            <a:off x="8509394" y="1219200"/>
            <a:ext cx="3221822" cy="5082928"/>
          </a:xfrm>
          <a:prstGeom prst="rect">
            <a:avLst/>
          </a:prstGeom>
        </p:spPr>
        <p:txBody>
          <a:bodyPr vert="horz" lIns="72000" tIns="72000" rIns="72000" bIns="72000" rtlCol="0">
            <a:no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9875" lvl="1" indent="-269875" algn="just">
              <a:lnSpc>
                <a:spcPct val="120000"/>
              </a:lnSpc>
              <a:spcBef>
                <a:spcPts val="600"/>
              </a:spcBef>
              <a:defRPr/>
            </a:pPr>
            <a:r>
              <a:rPr lang="en-US" sz="1400" b="1" dirty="0">
                <a:solidFill>
                  <a:prstClr val="black"/>
                </a:solidFill>
                <a:latin typeface="Century Gothic"/>
                <a:cs typeface="Arial"/>
              </a:rPr>
              <a:t>Underspending on:</a:t>
            </a:r>
          </a:p>
          <a:p>
            <a:pPr marL="407003" lvl="2" indent="-227008" algn="just" defTabSz="914377">
              <a:buSzPct val="90000"/>
              <a:tabLst>
                <a:tab pos="457200" algn="l"/>
              </a:tabLst>
              <a:defRPr/>
            </a:pPr>
            <a:r>
              <a:rPr lang="en-US" sz="1400" dirty="0"/>
              <a:t>Delay in procurement of </a:t>
            </a:r>
            <a:r>
              <a:rPr lang="en-US" sz="1400" b="1" dirty="0"/>
              <a:t>laptops</a:t>
            </a:r>
            <a:r>
              <a:rPr lang="en-US" sz="1400" dirty="0"/>
              <a:t>. </a:t>
            </a:r>
            <a:r>
              <a:rPr lang="en-US" sz="1400" dirty="0">
                <a:solidFill>
                  <a:srgbClr val="FF0000"/>
                </a:solidFill>
              </a:rPr>
              <a:t>R2.080 million; 11.8%</a:t>
            </a:r>
          </a:p>
          <a:p>
            <a:pPr marL="407003" lvl="2" indent="-227008" algn="just" defTabSz="914377">
              <a:buSzPct val="90000"/>
              <a:tabLst>
                <a:tab pos="457200" algn="l"/>
              </a:tabLst>
              <a:defRPr/>
            </a:pPr>
            <a:r>
              <a:rPr lang="en-US" sz="1400" dirty="0"/>
              <a:t>External </a:t>
            </a:r>
            <a:r>
              <a:rPr lang="en-US" sz="1400" b="1" dirty="0"/>
              <a:t>Bursary </a:t>
            </a:r>
            <a:r>
              <a:rPr lang="en-US" sz="1400" b="1" dirty="0" err="1"/>
              <a:t>programme</a:t>
            </a:r>
            <a:r>
              <a:rPr lang="en-US" sz="1400" b="1" dirty="0"/>
              <a:t> </a:t>
            </a:r>
            <a:r>
              <a:rPr lang="en-US" sz="1400" dirty="0"/>
              <a:t>students declined bursaries </a:t>
            </a:r>
            <a:r>
              <a:rPr lang="en-US" sz="1400" dirty="0">
                <a:solidFill>
                  <a:srgbClr val="FF0000"/>
                </a:solidFill>
              </a:rPr>
              <a:t>R1.697 million; 9.6%</a:t>
            </a:r>
          </a:p>
          <a:p>
            <a:pPr marL="407003" lvl="2" indent="-227008" algn="just" defTabSz="914377">
              <a:buSzPct val="90000"/>
              <a:tabLst>
                <a:tab pos="457200" algn="l"/>
              </a:tabLst>
              <a:defRPr/>
            </a:pPr>
            <a:r>
              <a:rPr lang="en-US" sz="1400" dirty="0"/>
              <a:t>Interdepartmental claims for </a:t>
            </a:r>
            <a:r>
              <a:rPr lang="en-US" sz="1400" b="1" dirty="0"/>
              <a:t>BPR process analysts </a:t>
            </a:r>
            <a:r>
              <a:rPr lang="en-US" sz="1400" dirty="0"/>
              <a:t>not received from </a:t>
            </a:r>
            <a:r>
              <a:rPr lang="en-US" sz="1400" dirty="0" err="1"/>
              <a:t>DotP</a:t>
            </a:r>
            <a:r>
              <a:rPr lang="en-US" sz="1400" dirty="0"/>
              <a:t>. </a:t>
            </a:r>
            <a:r>
              <a:rPr lang="en-US" sz="1400" dirty="0">
                <a:solidFill>
                  <a:srgbClr val="FF0000"/>
                </a:solidFill>
              </a:rPr>
              <a:t>R666 401; 3.8%</a:t>
            </a:r>
          </a:p>
          <a:p>
            <a:pPr marL="0" lvl="1" indent="0" algn="just">
              <a:lnSpc>
                <a:spcPct val="120000"/>
              </a:lnSpc>
              <a:spcBef>
                <a:spcPts val="600"/>
              </a:spcBef>
              <a:buNone/>
              <a:defRPr/>
            </a:pPr>
            <a:endParaRPr lang="en-US" sz="1400" dirty="0">
              <a:solidFill>
                <a:prstClr val="black"/>
              </a:solidFill>
              <a:latin typeface="Century Gothic"/>
              <a:cs typeface="Arial"/>
            </a:endParaRPr>
          </a:p>
        </p:txBody>
      </p:sp>
    </p:spTree>
    <p:extLst>
      <p:ext uri="{BB962C8B-B14F-4D97-AF65-F5344CB8AC3E}">
        <p14:creationId xmlns:p14="http://schemas.microsoft.com/office/powerpoint/2010/main" xmlns="" val="4223271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C3AFB972-EB29-4D26-1DD0-D3A0F204F46C}"/>
              </a:ext>
            </a:extLst>
          </p:cNvPr>
          <p:cNvSpPr>
            <a:spLocks noGrp="1"/>
          </p:cNvSpPr>
          <p:nvPr>
            <p:ph type="sldNum" sz="quarter" idx="4"/>
          </p:nvPr>
        </p:nvSpPr>
        <p:spPr/>
        <p:txBody>
          <a:bodyPr/>
          <a:lstStyle/>
          <a:p>
            <a:fld id="{8406839F-D7A4-4E5D-B93D-768AD4D1DB36}" type="slidenum">
              <a:rPr lang="en-ZA" smtClean="0">
                <a:solidFill>
                  <a:srgbClr val="003399"/>
                </a:solidFill>
              </a:rPr>
              <a:pPr/>
              <a:t>4</a:t>
            </a:fld>
            <a:endParaRPr lang="en-ZA" dirty="0">
              <a:solidFill>
                <a:srgbClr val="003399"/>
              </a:solidFill>
            </a:endParaRPr>
          </a:p>
        </p:txBody>
      </p:sp>
      <p:sp>
        <p:nvSpPr>
          <p:cNvPr id="10" name="Title 5">
            <a:extLst>
              <a:ext uri="{FF2B5EF4-FFF2-40B4-BE49-F238E27FC236}">
                <a16:creationId xmlns:a16="http://schemas.microsoft.com/office/drawing/2014/main" xmlns="" id="{644E8AB0-D04E-A8FD-F2F5-9E814DAFF084}"/>
              </a:ext>
            </a:extLst>
          </p:cNvPr>
          <p:cNvSpPr txBox="1">
            <a:spLocks/>
          </p:cNvSpPr>
          <p:nvPr/>
        </p:nvSpPr>
        <p:spPr>
          <a:xfrm>
            <a:off x="342232" y="88678"/>
            <a:ext cx="11662341" cy="727747"/>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Autofit/>
          </a:bodyPr>
          <a:lstStyle>
            <a:lvl1pPr algn="l" defTabSz="914400" rtl="0" eaLnBrk="1" latinLnBrk="0" hangingPunct="1">
              <a:spcBef>
                <a:spcPct val="0"/>
              </a:spcBef>
              <a:buNone/>
              <a:defRPr sz="2400" b="1" kern="1200">
                <a:solidFill>
                  <a:srgbClr val="003398"/>
                </a:solidFill>
                <a:latin typeface="Century Gothic" pitchFamily="34" charset="0"/>
                <a:ea typeface="+mj-ea"/>
                <a:cs typeface="+mj-cs"/>
              </a:defRPr>
            </a:lvl1pPr>
          </a:lstStyle>
          <a:p>
            <a:r>
              <a:rPr lang="en-GB" sz="2800" dirty="0"/>
              <a:t>2021/22 Programme 2: Sustainable Resource Management  </a:t>
            </a:r>
            <a:endParaRPr lang="en-GB" sz="2000" dirty="0"/>
          </a:p>
        </p:txBody>
      </p:sp>
      <p:sp>
        <p:nvSpPr>
          <p:cNvPr id="6" name="Footer Placeholder 3">
            <a:extLst>
              <a:ext uri="{FF2B5EF4-FFF2-40B4-BE49-F238E27FC236}">
                <a16:creationId xmlns:a16="http://schemas.microsoft.com/office/drawing/2014/main" xmlns="" id="{6780F9BD-F923-87F2-14BD-3829064F7BE9}"/>
              </a:ext>
            </a:extLst>
          </p:cNvPr>
          <p:cNvSpPr>
            <a:spLocks noGrp="1"/>
          </p:cNvSpPr>
          <p:nvPr>
            <p:ph type="ftr" sz="quarter" idx="3"/>
          </p:nvPr>
        </p:nvSpPr>
        <p:spPr>
          <a:xfrm>
            <a:off x="5390774" y="6468150"/>
            <a:ext cx="5518097" cy="230832"/>
          </a:xfrm>
        </p:spPr>
        <p:txBody>
          <a:bodyPr/>
          <a:lstStyle/>
          <a:p>
            <a:r>
              <a:rPr lang="en-GB" sz="900" dirty="0">
                <a:solidFill>
                  <a:srgbClr val="998F86"/>
                </a:solidFill>
              </a:rPr>
              <a:t>SCOPA</a:t>
            </a:r>
          </a:p>
        </p:txBody>
      </p:sp>
      <p:sp>
        <p:nvSpPr>
          <p:cNvPr id="7" name="Text Placeholder 8">
            <a:extLst>
              <a:ext uri="{FF2B5EF4-FFF2-40B4-BE49-F238E27FC236}">
                <a16:creationId xmlns:a16="http://schemas.microsoft.com/office/drawing/2014/main" xmlns="" id="{4A2D123D-B215-3EC6-054E-14A35C44A4C4}"/>
              </a:ext>
            </a:extLst>
          </p:cNvPr>
          <p:cNvSpPr txBox="1">
            <a:spLocks/>
          </p:cNvSpPr>
          <p:nvPr/>
        </p:nvSpPr>
        <p:spPr>
          <a:xfrm>
            <a:off x="130478" y="1403332"/>
            <a:ext cx="2805106" cy="5295650"/>
          </a:xfrm>
          <a:prstGeom prst="rect">
            <a:avLst/>
          </a:prstGeom>
        </p:spPr>
        <p:txBody>
          <a:bodyPr vert="horz" lIns="72000" tIns="72000" rIns="72000" bIns="72000" rtlCol="0">
            <a:no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9875" marR="0" lvl="1" indent="-269875">
              <a:lnSpc>
                <a:spcPct val="120000"/>
              </a:lnSpc>
              <a:spcBef>
                <a:spcPts val="600"/>
              </a:spcBef>
              <a:spcAft>
                <a:spcPts val="0"/>
              </a:spcAft>
              <a:defRPr/>
            </a:pPr>
            <a:r>
              <a:rPr lang="en-US" sz="1400" b="1" dirty="0">
                <a:solidFill>
                  <a:prstClr val="black"/>
                </a:solidFill>
                <a:latin typeface="Century Gothic"/>
                <a:cs typeface="Arial"/>
              </a:rPr>
              <a:t>Targets not fully achieved </a:t>
            </a:r>
            <a:r>
              <a:rPr lang="en-ZA" sz="1400" b="1" dirty="0">
                <a:solidFill>
                  <a:prstClr val="black"/>
                </a:solidFill>
                <a:latin typeface="Century Gothic"/>
                <a:cs typeface="Arial"/>
              </a:rPr>
              <a:t>:</a:t>
            </a:r>
          </a:p>
          <a:p>
            <a:pPr marL="407003" marR="0" lvl="2" indent="-227008" algn="just" defTabSz="914377">
              <a:lnSpc>
                <a:spcPct val="120000"/>
              </a:lnSpc>
              <a:spcAft>
                <a:spcPts val="0"/>
              </a:spcAft>
              <a:buSzPct val="90000"/>
              <a:tabLst>
                <a:tab pos="457200" algn="l"/>
              </a:tabLst>
              <a:defRPr/>
            </a:pPr>
            <a:r>
              <a:rPr lang="en-ZA" sz="1400" b="1" dirty="0"/>
              <a:t>2.3.2.1 Integrated municipal budget policy assessment reports: </a:t>
            </a:r>
            <a:r>
              <a:rPr lang="en-ZA" sz="1400" dirty="0">
                <a:effectLst/>
                <a:latin typeface="Century Gothic" panose="020B0502020202020204" pitchFamily="34" charset="0"/>
                <a:ea typeface="Calibri" panose="020F0502020204030204" pitchFamily="34" charset="0"/>
                <a:cs typeface="Times New Roman" panose="02020603050405020304" pitchFamily="18" charset="0"/>
              </a:rPr>
              <a:t>CKDM tabled and approved the budget after the start of the financial year.</a:t>
            </a:r>
            <a:endParaRPr lang="en-ZA" sz="1400" dirty="0"/>
          </a:p>
          <a:p>
            <a:pPr marL="407003" marR="0" lvl="2" indent="-227008" algn="just" defTabSz="914377">
              <a:lnSpc>
                <a:spcPct val="120000"/>
              </a:lnSpc>
              <a:spcAft>
                <a:spcPts val="0"/>
              </a:spcAft>
              <a:buSzPct val="90000"/>
              <a:tabLst>
                <a:tab pos="457200" algn="l"/>
              </a:tabLst>
              <a:defRPr/>
            </a:pPr>
            <a:r>
              <a:rPr lang="en-US" sz="1400" b="1" dirty="0"/>
              <a:t>2.4.2.1 IYM assessment on sustainable implementation of the budget: </a:t>
            </a:r>
            <a:r>
              <a:rPr lang="en-ZA" sz="1400" dirty="0">
                <a:effectLst/>
                <a:latin typeface="Century Gothic" panose="020B0502020202020204" pitchFamily="34" charset="0"/>
                <a:ea typeface="Calibri" panose="020F0502020204030204" pitchFamily="34" charset="0"/>
                <a:cs typeface="Times New Roman" panose="02020603050405020304" pitchFamily="18" charset="0"/>
              </a:rPr>
              <a:t>CKDM failed to submit the IYM reports for the M03 and the M04 and submitted a Schedule G application requesting extension.</a:t>
            </a:r>
            <a:r>
              <a:rPr lang="en-US" sz="1400" dirty="0"/>
              <a:t> </a:t>
            </a:r>
          </a:p>
        </p:txBody>
      </p:sp>
      <p:sp>
        <p:nvSpPr>
          <p:cNvPr id="8" name="Text Placeholder 8">
            <a:extLst>
              <a:ext uri="{FF2B5EF4-FFF2-40B4-BE49-F238E27FC236}">
                <a16:creationId xmlns:a16="http://schemas.microsoft.com/office/drawing/2014/main" xmlns="" id="{0938A4C8-8B7B-0336-A04D-41B24AB5AC96}"/>
              </a:ext>
            </a:extLst>
          </p:cNvPr>
          <p:cNvSpPr txBox="1">
            <a:spLocks/>
          </p:cNvSpPr>
          <p:nvPr/>
        </p:nvSpPr>
        <p:spPr>
          <a:xfrm>
            <a:off x="5887234" y="1029147"/>
            <a:ext cx="6027696" cy="5082928"/>
          </a:xfrm>
          <a:prstGeom prst="rect">
            <a:avLst/>
          </a:prstGeom>
        </p:spPr>
        <p:txBody>
          <a:bodyPr vert="horz" lIns="72000" tIns="72000" rIns="72000" bIns="72000" rtlCol="0">
            <a:no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9875" lvl="1" indent="-269875" algn="just">
              <a:lnSpc>
                <a:spcPct val="120000"/>
              </a:lnSpc>
              <a:spcBef>
                <a:spcPts val="600"/>
              </a:spcBef>
              <a:defRPr/>
            </a:pPr>
            <a:r>
              <a:rPr lang="en-US" sz="1400" b="1" dirty="0">
                <a:solidFill>
                  <a:prstClr val="black"/>
                </a:solidFill>
                <a:latin typeface="Century Gothic"/>
                <a:cs typeface="Arial"/>
              </a:rPr>
              <a:t>Underspending on:</a:t>
            </a:r>
          </a:p>
          <a:p>
            <a:pPr marL="407003" lvl="2" indent="-227008" algn="just" defTabSz="914377">
              <a:buSzPct val="90000"/>
              <a:tabLst>
                <a:tab pos="457200" algn="l"/>
              </a:tabLst>
              <a:defRPr/>
            </a:pPr>
            <a:r>
              <a:rPr lang="en-ZA" sz="1400" b="1" dirty="0">
                <a:ea typeface="Calibri" panose="020F0502020204030204" pitchFamily="34" charset="0"/>
                <a:cs typeface="Times New Roman" panose="02020603050405020304" pitchFamily="18" charset="0"/>
              </a:rPr>
              <a:t>Earmarked funding for the Municipal Interventions: </a:t>
            </a:r>
            <a:r>
              <a:rPr lang="en-ZA" sz="1400" dirty="0">
                <a:ea typeface="Calibri" panose="020F0502020204030204" pitchFamily="34" charset="0"/>
                <a:cs typeface="Times New Roman" panose="02020603050405020304" pitchFamily="18" charset="0"/>
              </a:rPr>
              <a:t>The Western Cape Municipal Financial Recovery Services grant could not be allocated and transferred timeously to be in line with DoRA as the financial recovery plan  of the BWM was only instituted on 7 March 2022. </a:t>
            </a:r>
            <a:r>
              <a:rPr lang="en-ZA" sz="1400" dirty="0">
                <a:solidFill>
                  <a:srgbClr val="FF0000"/>
                </a:solidFill>
                <a:ea typeface="Calibri" panose="020F0502020204030204" pitchFamily="34" charset="0"/>
                <a:cs typeface="Times New Roman" panose="02020603050405020304" pitchFamily="18" charset="0"/>
              </a:rPr>
              <a:t>R1.964 million; 11.2%</a:t>
            </a:r>
          </a:p>
          <a:p>
            <a:pPr marL="407003" lvl="2" indent="-227008" algn="just" defTabSz="914377">
              <a:buSzPct val="90000"/>
              <a:tabLst>
                <a:tab pos="457200" algn="l"/>
              </a:tabLst>
              <a:defRPr/>
            </a:pPr>
            <a:r>
              <a:rPr lang="en-ZA" sz="1400" b="1" dirty="0">
                <a:ea typeface="Calibri" panose="020F0502020204030204" pitchFamily="34" charset="0"/>
                <a:cs typeface="Times New Roman" panose="02020603050405020304" pitchFamily="18" charset="0"/>
              </a:rPr>
              <a:t>Consultancy services budget allocated for training to municipalities:</a:t>
            </a:r>
            <a:r>
              <a:rPr lang="en-ZA" sz="1400" dirty="0">
                <a:ea typeface="Calibri" panose="020F0502020204030204" pitchFamily="34" charset="0"/>
                <a:cs typeface="Times New Roman" panose="02020603050405020304" pitchFamily="18" charset="0"/>
              </a:rPr>
              <a:t> Due to Covid-19, all the training could not take place as planned. </a:t>
            </a:r>
            <a:r>
              <a:rPr lang="en-ZA" sz="1400" dirty="0">
                <a:solidFill>
                  <a:srgbClr val="FF0000"/>
                </a:solidFill>
                <a:ea typeface="Calibri" panose="020F0502020204030204" pitchFamily="34" charset="0"/>
                <a:cs typeface="Times New Roman" panose="02020603050405020304" pitchFamily="18" charset="0"/>
              </a:rPr>
              <a:t>R675 560; 3.8%</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07003" lvl="2" indent="-227008" algn="just" defTabSz="914377">
              <a:buSzPct val="90000"/>
              <a:tabLst>
                <a:tab pos="457200" algn="l"/>
              </a:tabLst>
              <a:defRPr/>
            </a:pPr>
            <a:r>
              <a:rPr lang="en-ZA" sz="1400" b="1" dirty="0"/>
              <a:t>Fiscal futures project: </a:t>
            </a:r>
            <a:r>
              <a:rPr lang="en-ZA" sz="1400" dirty="0"/>
              <a:t>Procurement  delay </a:t>
            </a:r>
            <a:r>
              <a:rPr lang="en-ZA" sz="1400" dirty="0">
                <a:solidFill>
                  <a:srgbClr val="FF0000"/>
                </a:solidFill>
              </a:rPr>
              <a:t>R </a:t>
            </a:r>
            <a:r>
              <a:rPr lang="en-ZA" sz="1400" dirty="0">
                <a:solidFill>
                  <a:srgbClr val="FF0000"/>
                </a:solidFill>
                <a:ea typeface="Calibri" panose="020F0502020204030204" pitchFamily="34" charset="0"/>
                <a:cs typeface="Times New Roman" panose="02020603050405020304" pitchFamily="18" charset="0"/>
              </a:rPr>
              <a:t>500 000; 2.8%</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07003" lvl="2" indent="-227008" algn="just" defTabSz="914377">
              <a:buSzPct val="90000"/>
              <a:tabLst>
                <a:tab pos="457200" algn="l"/>
              </a:tabLst>
              <a:defRPr/>
            </a:pPr>
            <a:r>
              <a:rPr lang="en-ZA" sz="1400" b="1" dirty="0">
                <a:cs typeface="Times New Roman" panose="02020603050405020304" pitchFamily="18" charset="0"/>
              </a:rPr>
              <a:t>Training: </a:t>
            </a:r>
            <a:r>
              <a:rPr lang="en-US" sz="1400" dirty="0">
                <a:cs typeface="Times New Roman" panose="02020603050405020304" pitchFamily="18" charset="0"/>
              </a:rPr>
              <a:t>Officials attended MMC training, free courses provided by the NSG, and expenditure review training captured under Consultancy Services. </a:t>
            </a:r>
            <a:r>
              <a:rPr lang="en-ZA" sz="1400" dirty="0">
                <a:solidFill>
                  <a:srgbClr val="FF0000"/>
                </a:solidFill>
                <a:ea typeface="Calibri" panose="020F0502020204030204" pitchFamily="34" charset="0"/>
                <a:cs typeface="Times New Roman" panose="02020603050405020304" pitchFamily="18" charset="0"/>
              </a:rPr>
              <a:t>R317 058; 1.8%</a:t>
            </a:r>
            <a:endParaRPr lang="en-US" sz="1400" b="1" dirty="0"/>
          </a:p>
          <a:p>
            <a:pPr marL="407003" lvl="2" indent="-227008" algn="just" defTabSz="914377">
              <a:buSzPct val="90000"/>
              <a:tabLst>
                <a:tab pos="457200" algn="l"/>
              </a:tabLst>
              <a:defRPr/>
            </a:pPr>
            <a:r>
              <a:rPr lang="en-ZA" sz="1400" b="1" dirty="0"/>
              <a:t>Annual subscription for financial sustainability rating service:</a:t>
            </a:r>
            <a:r>
              <a:rPr lang="en-ZA" sz="1400" dirty="0"/>
              <a:t> </a:t>
            </a:r>
            <a:r>
              <a:rPr lang="en-ZA" sz="1400" dirty="0">
                <a:ea typeface="Calibri" panose="020F0502020204030204" pitchFamily="34" charset="0"/>
                <a:cs typeface="Times New Roman" panose="02020603050405020304" pitchFamily="18" charset="0"/>
              </a:rPr>
              <a:t>The procurement was finalised in the 2022/23 financial year for a period of three (3) years. </a:t>
            </a:r>
            <a:r>
              <a:rPr lang="en-ZA" sz="1400" dirty="0">
                <a:solidFill>
                  <a:srgbClr val="FF0000"/>
                </a:solidFill>
                <a:ea typeface="Calibri" panose="020F0502020204030204" pitchFamily="34" charset="0"/>
                <a:cs typeface="Times New Roman" panose="02020603050405020304" pitchFamily="18" charset="0"/>
              </a:rPr>
              <a:t>R361 000; 2.1%</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07003" lvl="2" indent="-227008" algn="just" defTabSz="914377">
              <a:buSzPct val="90000"/>
              <a:tabLst>
                <a:tab pos="457200" algn="l"/>
              </a:tabLst>
              <a:defRPr/>
            </a:pPr>
            <a:r>
              <a:rPr lang="en-ZA" sz="1400" b="1" dirty="0">
                <a:ea typeface="Calibri" panose="020F0502020204030204" pitchFamily="34" charset="0"/>
                <a:cs typeface="Times New Roman" panose="02020603050405020304" pitchFamily="18" charset="0"/>
              </a:rPr>
              <a:t>Infrastructure Development Improvement Programme Shift Earmarked funding.</a:t>
            </a:r>
            <a:r>
              <a:rPr lang="en-ZA" sz="1400" dirty="0">
                <a:ea typeface="Calibri" panose="020F0502020204030204" pitchFamily="34" charset="0"/>
                <a:cs typeface="Times New Roman" panose="02020603050405020304" pitchFamily="18" charset="0"/>
              </a:rPr>
              <a:t> Procurement for the appointment of a pool of suitably qualified professionals/experts delayed</a:t>
            </a:r>
            <a:r>
              <a:rPr lang="en-ZA" sz="1400" dirty="0">
                <a:solidFill>
                  <a:srgbClr val="FF0000"/>
                </a:solidFill>
                <a:ea typeface="Calibri" panose="020F0502020204030204" pitchFamily="34" charset="0"/>
                <a:cs typeface="Times New Roman" panose="02020603050405020304" pitchFamily="18" charset="0"/>
              </a:rPr>
              <a:t>. R300 000; 1.7%</a:t>
            </a:r>
            <a:r>
              <a:rPr lang="en-ZA" sz="1400" dirty="0">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07003" lvl="2" indent="-227008" algn="just" defTabSz="914377">
              <a:buSzPct val="90000"/>
              <a:tabLst>
                <a:tab pos="457200" algn="l"/>
              </a:tabLst>
              <a:defRPr/>
            </a:pPr>
            <a:r>
              <a:rPr lang="en-ZA" sz="1400" dirty="0"/>
              <a:t>20th and 21st Amendment Bill project. </a:t>
            </a:r>
            <a:r>
              <a:rPr lang="en-ZA" sz="1400"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R72 215; 0.4%</a:t>
            </a: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p>
            <a:pPr marL="407003" lvl="2" indent="-227008" algn="just" defTabSz="914377">
              <a:buSzPct val="90000"/>
              <a:tabLst>
                <a:tab pos="457200" algn="l"/>
              </a:tabLst>
              <a:defRPr/>
            </a:pPr>
            <a:r>
              <a:rPr lang="en-US" sz="1400" b="1" dirty="0"/>
              <a:t>Budget for the printing of the MERO </a:t>
            </a:r>
            <a:r>
              <a:rPr lang="en-US" sz="1400" dirty="0"/>
              <a:t>underspent due to the actual printing cost being less than previous financial years and what was originally projected. </a:t>
            </a:r>
            <a:r>
              <a:rPr lang="en-ZA" sz="1400"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R71 963; 04%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Chart 1">
            <a:extLst>
              <a:ext uri="{FF2B5EF4-FFF2-40B4-BE49-F238E27FC236}">
                <a16:creationId xmlns:a16="http://schemas.microsoft.com/office/drawing/2014/main" xmlns="" id="{090E2BA6-C747-47D6-AE72-1466476C8BFB}"/>
              </a:ext>
            </a:extLst>
          </p:cNvPr>
          <p:cNvGraphicFramePr>
            <a:graphicFrameLocks/>
          </p:cNvGraphicFramePr>
          <p:nvPr>
            <p:extLst>
              <p:ext uri="{D42A27DB-BD31-4B8C-83A1-F6EECF244321}">
                <p14:modId xmlns:p14="http://schemas.microsoft.com/office/powerpoint/2010/main" xmlns="" val="1896645577"/>
              </p:ext>
            </p:extLst>
          </p:nvPr>
        </p:nvGraphicFramePr>
        <p:xfrm>
          <a:off x="3131508" y="1172500"/>
          <a:ext cx="2592888" cy="52956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200013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C3AFB972-EB29-4D26-1DD0-D3A0F204F46C}"/>
              </a:ext>
            </a:extLst>
          </p:cNvPr>
          <p:cNvSpPr>
            <a:spLocks noGrp="1"/>
          </p:cNvSpPr>
          <p:nvPr>
            <p:ph type="sldNum" sz="quarter" idx="4"/>
          </p:nvPr>
        </p:nvSpPr>
        <p:spPr/>
        <p:txBody>
          <a:bodyPr/>
          <a:lstStyle/>
          <a:p>
            <a:fld id="{8406839F-D7A4-4E5D-B93D-768AD4D1DB36}" type="slidenum">
              <a:rPr lang="en-ZA" smtClean="0">
                <a:solidFill>
                  <a:srgbClr val="003399"/>
                </a:solidFill>
              </a:rPr>
              <a:pPr/>
              <a:t>5</a:t>
            </a:fld>
            <a:endParaRPr lang="en-ZA" dirty="0">
              <a:solidFill>
                <a:srgbClr val="003399"/>
              </a:solidFill>
            </a:endParaRPr>
          </a:p>
        </p:txBody>
      </p:sp>
      <p:sp>
        <p:nvSpPr>
          <p:cNvPr id="10" name="Title 5">
            <a:extLst>
              <a:ext uri="{FF2B5EF4-FFF2-40B4-BE49-F238E27FC236}">
                <a16:creationId xmlns:a16="http://schemas.microsoft.com/office/drawing/2014/main" xmlns="" id="{644E8AB0-D04E-A8FD-F2F5-9E814DAFF084}"/>
              </a:ext>
            </a:extLst>
          </p:cNvPr>
          <p:cNvSpPr txBox="1">
            <a:spLocks/>
          </p:cNvSpPr>
          <p:nvPr/>
        </p:nvSpPr>
        <p:spPr>
          <a:xfrm>
            <a:off x="342232" y="88678"/>
            <a:ext cx="11662341" cy="727747"/>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Autofit/>
          </a:bodyPr>
          <a:lstStyle>
            <a:lvl1pPr algn="l" defTabSz="914400" rtl="0" eaLnBrk="1" latinLnBrk="0" hangingPunct="1">
              <a:spcBef>
                <a:spcPct val="0"/>
              </a:spcBef>
              <a:buNone/>
              <a:defRPr sz="2400" b="1" kern="1200">
                <a:solidFill>
                  <a:srgbClr val="003398"/>
                </a:solidFill>
                <a:latin typeface="Century Gothic" pitchFamily="34" charset="0"/>
                <a:ea typeface="+mj-ea"/>
                <a:cs typeface="+mj-cs"/>
              </a:defRPr>
            </a:lvl1pPr>
          </a:lstStyle>
          <a:p>
            <a:r>
              <a:rPr lang="en-GB" sz="2800" dirty="0"/>
              <a:t>2021/22 Programme 3: Asset Management  </a:t>
            </a:r>
            <a:endParaRPr lang="en-GB" sz="2000" dirty="0"/>
          </a:p>
        </p:txBody>
      </p:sp>
      <p:sp>
        <p:nvSpPr>
          <p:cNvPr id="6" name="Footer Placeholder 3">
            <a:extLst>
              <a:ext uri="{FF2B5EF4-FFF2-40B4-BE49-F238E27FC236}">
                <a16:creationId xmlns:a16="http://schemas.microsoft.com/office/drawing/2014/main" xmlns="" id="{75476F73-43F3-3511-7CE2-092EBA40D66E}"/>
              </a:ext>
            </a:extLst>
          </p:cNvPr>
          <p:cNvSpPr>
            <a:spLocks noGrp="1"/>
          </p:cNvSpPr>
          <p:nvPr>
            <p:ph type="ftr" sz="quarter" idx="3"/>
          </p:nvPr>
        </p:nvSpPr>
        <p:spPr>
          <a:xfrm>
            <a:off x="5390774" y="6468150"/>
            <a:ext cx="5518097" cy="230832"/>
          </a:xfrm>
        </p:spPr>
        <p:txBody>
          <a:bodyPr/>
          <a:lstStyle/>
          <a:p>
            <a:r>
              <a:rPr lang="en-GB" sz="900" dirty="0">
                <a:solidFill>
                  <a:srgbClr val="998F86"/>
                </a:solidFill>
              </a:rPr>
              <a:t>SCOPA</a:t>
            </a:r>
          </a:p>
        </p:txBody>
      </p:sp>
      <p:sp>
        <p:nvSpPr>
          <p:cNvPr id="7" name="Text Placeholder 8">
            <a:extLst>
              <a:ext uri="{FF2B5EF4-FFF2-40B4-BE49-F238E27FC236}">
                <a16:creationId xmlns:a16="http://schemas.microsoft.com/office/drawing/2014/main" xmlns="" id="{593C7DBA-ED29-7E17-96EC-6F97D5EDA575}"/>
              </a:ext>
            </a:extLst>
          </p:cNvPr>
          <p:cNvSpPr txBox="1">
            <a:spLocks/>
          </p:cNvSpPr>
          <p:nvPr/>
        </p:nvSpPr>
        <p:spPr>
          <a:xfrm>
            <a:off x="277074" y="2528236"/>
            <a:ext cx="2883222" cy="5082928"/>
          </a:xfrm>
          <a:prstGeom prst="rect">
            <a:avLst/>
          </a:prstGeom>
        </p:spPr>
        <p:txBody>
          <a:bodyPr vert="horz" lIns="72000" tIns="72000" rIns="72000" bIns="72000" rtlCol="0">
            <a:no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9875" lvl="1" indent="-269875" algn="just">
              <a:lnSpc>
                <a:spcPct val="120000"/>
              </a:lnSpc>
              <a:spcBef>
                <a:spcPts val="600"/>
              </a:spcBef>
              <a:defRPr/>
            </a:pPr>
            <a:r>
              <a:rPr lang="en-US" sz="1400" b="1" dirty="0">
                <a:solidFill>
                  <a:prstClr val="black"/>
                </a:solidFill>
                <a:latin typeface="Century Gothic"/>
                <a:cs typeface="Arial"/>
              </a:rPr>
              <a:t>Targets not fully achieved:</a:t>
            </a:r>
          </a:p>
          <a:p>
            <a:pPr marL="407003" lvl="2" indent="-227008" algn="just" defTabSz="914377">
              <a:lnSpc>
                <a:spcPct val="120000"/>
              </a:lnSpc>
              <a:buSzPct val="90000"/>
              <a:tabLst>
                <a:tab pos="457200" algn="l"/>
              </a:tabLst>
              <a:defRPr/>
            </a:pPr>
            <a:r>
              <a:rPr lang="en-US" sz="1400" b="1" dirty="0"/>
              <a:t>3.2.1.7 Commodity procurement strategies developed: </a:t>
            </a:r>
            <a:r>
              <a:rPr lang="en-US" sz="1400" dirty="0"/>
              <a:t>The intervention that was planned was an externally focused intervention and dependent on external stakeholders</a:t>
            </a:r>
          </a:p>
        </p:txBody>
      </p:sp>
      <p:sp>
        <p:nvSpPr>
          <p:cNvPr id="8" name="Text Placeholder 8">
            <a:extLst>
              <a:ext uri="{FF2B5EF4-FFF2-40B4-BE49-F238E27FC236}">
                <a16:creationId xmlns:a16="http://schemas.microsoft.com/office/drawing/2014/main" xmlns="" id="{448D77CD-0178-F3CB-B0CD-F93C45FBB057}"/>
              </a:ext>
            </a:extLst>
          </p:cNvPr>
          <p:cNvSpPr txBox="1">
            <a:spLocks/>
          </p:cNvSpPr>
          <p:nvPr/>
        </p:nvSpPr>
        <p:spPr>
          <a:xfrm>
            <a:off x="7391001" y="1154390"/>
            <a:ext cx="4262843" cy="5313760"/>
          </a:xfrm>
          <a:prstGeom prst="rect">
            <a:avLst/>
          </a:prstGeom>
        </p:spPr>
        <p:txBody>
          <a:bodyPr vert="horz" lIns="72000" tIns="72000" rIns="72000" bIns="72000" rtlCol="0">
            <a:no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9875" lvl="1" indent="-269875" algn="just">
              <a:lnSpc>
                <a:spcPct val="120000"/>
              </a:lnSpc>
              <a:spcBef>
                <a:spcPts val="600"/>
              </a:spcBef>
              <a:defRPr/>
            </a:pPr>
            <a:r>
              <a:rPr lang="en-US" sz="1400" b="1" dirty="0">
                <a:solidFill>
                  <a:prstClr val="black"/>
                </a:solidFill>
                <a:latin typeface="Century Gothic"/>
                <a:cs typeface="Arial"/>
              </a:rPr>
              <a:t>Underspending on:</a:t>
            </a:r>
          </a:p>
          <a:p>
            <a:pPr marL="407003" lvl="2" indent="-227008" algn="just" defTabSz="914377">
              <a:buSzPct val="90000"/>
              <a:tabLst>
                <a:tab pos="457200" algn="l"/>
              </a:tabLst>
              <a:defRPr/>
            </a:pPr>
            <a:r>
              <a:rPr lang="en-US" sz="1400" b="1" dirty="0"/>
              <a:t>Contract with two (2) resources for the provision of functional, technical &amp; management support of PERSAL: </a:t>
            </a:r>
            <a:r>
              <a:rPr lang="en-ZA" sz="1400" dirty="0">
                <a:ea typeface="Calibri" panose="020F0502020204030204" pitchFamily="34" charset="0"/>
                <a:cs typeface="Times New Roman" panose="02020603050405020304" pitchFamily="18" charset="0"/>
              </a:rPr>
              <a:t>later than anticipated commencement of the </a:t>
            </a:r>
            <a:r>
              <a:rPr lang="en-ZA" sz="1400" b="1" dirty="0">
                <a:cs typeface="Times New Roman" panose="02020603050405020304" pitchFamily="18" charset="0"/>
              </a:rPr>
              <a:t>contract &amp;the allocation of only 1 resource resulted in a saving. </a:t>
            </a:r>
          </a:p>
          <a:p>
            <a:pPr marL="587003" lvl="3" indent="-227008" algn="just" defTabSz="914377">
              <a:buSzPct val="90000"/>
              <a:tabLst>
                <a:tab pos="457200" algn="l"/>
              </a:tabLst>
              <a:defRPr/>
            </a:pPr>
            <a:r>
              <a:rPr lang="en-ZA" sz="1400" b="1" dirty="0" err="1">
                <a:cs typeface="Times New Roman" panose="02020603050405020304" pitchFamily="18" charset="0"/>
              </a:rPr>
              <a:t>Persal</a:t>
            </a:r>
            <a:r>
              <a:rPr lang="en-ZA" sz="1400" b="1" dirty="0">
                <a:cs typeface="Times New Roman" panose="02020603050405020304" pitchFamily="18" charset="0"/>
              </a:rPr>
              <a:t> support </a:t>
            </a:r>
            <a:r>
              <a:rPr lang="en-ZA" sz="1400" dirty="0">
                <a:solidFill>
                  <a:srgbClr val="FF0000"/>
                </a:solidFill>
                <a:cs typeface="Times New Roman" panose="02020603050405020304" pitchFamily="18" charset="0"/>
              </a:rPr>
              <a:t>R1.104 million; 6.3%. </a:t>
            </a:r>
          </a:p>
          <a:p>
            <a:pPr marL="587003" lvl="3" indent="-227008" algn="just" defTabSz="914377">
              <a:buSzPct val="90000"/>
              <a:tabLst>
                <a:tab pos="457200" algn="l"/>
              </a:tabLst>
              <a:defRPr/>
            </a:pPr>
            <a:r>
              <a:rPr lang="en-ZA" sz="1400" b="1" dirty="0"/>
              <a:t>ITSM </a:t>
            </a:r>
            <a:r>
              <a:rPr lang="en-ZA" sz="1400" dirty="0">
                <a:solidFill>
                  <a:srgbClr val="FF0000"/>
                </a:solidFill>
                <a:cs typeface="Times New Roman" panose="02020603050405020304" pitchFamily="18" charset="0"/>
              </a:rPr>
              <a:t>R667 000; 3.8%</a:t>
            </a:r>
            <a:endParaRPr lang="en-US" sz="1400" dirty="0">
              <a:solidFill>
                <a:srgbClr val="FF0000"/>
              </a:solidFill>
              <a:cs typeface="Times New Roman" panose="02020603050405020304" pitchFamily="18" charset="0"/>
            </a:endParaRPr>
          </a:p>
          <a:p>
            <a:pPr marL="407003" lvl="2" indent="-227008" algn="just" defTabSz="914377">
              <a:buSzPct val="90000"/>
              <a:tabLst>
                <a:tab pos="457200" algn="l"/>
              </a:tabLst>
              <a:defRPr/>
            </a:pPr>
            <a:r>
              <a:rPr lang="en-ZA" sz="1400" b="1" dirty="0">
                <a:ea typeface="Calibri" panose="020F0502020204030204" pitchFamily="34" charset="0"/>
                <a:cs typeface="Times New Roman" panose="02020603050405020304" pitchFamily="18" charset="0"/>
              </a:rPr>
              <a:t>Asset Management project. </a:t>
            </a:r>
            <a:r>
              <a:rPr lang="en-ZA" sz="1400" dirty="0">
                <a:ea typeface="Calibri" panose="020F0502020204030204" pitchFamily="34" charset="0"/>
                <a:cs typeface="Times New Roman" panose="02020603050405020304" pitchFamily="18" charset="0"/>
              </a:rPr>
              <a:t>Building capacity through training and development that include the review, improvement and formulation of an asset management system of governance at six (6) municipalities in the Western Cape. Due to the project commencing later than anticipated, it carried over two (2) financial years and was finalised in 2022/23. </a:t>
            </a:r>
            <a:r>
              <a:rPr lang="en-ZA" sz="1400" dirty="0">
                <a:solidFill>
                  <a:srgbClr val="FF0000"/>
                </a:solidFill>
                <a:ea typeface="Calibri" panose="020F0502020204030204" pitchFamily="34" charset="0"/>
                <a:cs typeface="Times New Roman" panose="02020603050405020304" pitchFamily="18" charset="0"/>
              </a:rPr>
              <a:t>R599 600; 3.4%</a:t>
            </a:r>
            <a:r>
              <a:rPr lang="en-ZA" sz="1400" dirty="0">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07003" lvl="2" indent="-227008" algn="just" defTabSz="914377">
              <a:buSzPct val="90000"/>
              <a:tabLst>
                <a:tab pos="457200" algn="l"/>
              </a:tabLst>
              <a:defRPr/>
            </a:pPr>
            <a:r>
              <a:rPr lang="en-ZA" sz="1400" b="1" dirty="0"/>
              <a:t>Training and development budget: </a:t>
            </a:r>
            <a:r>
              <a:rPr lang="en-ZA" sz="1400" dirty="0">
                <a:effectLst/>
                <a:latin typeface="Century Gothic" panose="020B0502020202020204" pitchFamily="34" charset="0"/>
                <a:ea typeface="Calibri" panose="020F0502020204030204" pitchFamily="34" charset="0"/>
                <a:cs typeface="Times New Roman" panose="02020603050405020304" pitchFamily="18" charset="0"/>
              </a:rPr>
              <a:t>Officials did attend data analytics training, free courses provided by the National school of government. </a:t>
            </a:r>
            <a:r>
              <a:rPr lang="en-ZA" sz="1400"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R118 268; 0.7%.</a:t>
            </a: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p>
            <a:pPr marL="407003" lvl="2" indent="-227008" algn="just" defTabSz="914377">
              <a:buSzPct val="90000"/>
              <a:tabLst>
                <a:tab pos="457200" algn="l"/>
              </a:tabLst>
              <a:defRPr/>
            </a:pPr>
            <a:endParaRPr lang="en-US" sz="1400" dirty="0"/>
          </a:p>
        </p:txBody>
      </p:sp>
      <p:graphicFrame>
        <p:nvGraphicFramePr>
          <p:cNvPr id="2" name="Chart 1">
            <a:extLst>
              <a:ext uri="{FF2B5EF4-FFF2-40B4-BE49-F238E27FC236}">
                <a16:creationId xmlns:a16="http://schemas.microsoft.com/office/drawing/2014/main" xmlns="" id="{090E2BA6-C747-47D6-AE72-1466476C8BFB}"/>
              </a:ext>
            </a:extLst>
          </p:cNvPr>
          <p:cNvGraphicFramePr>
            <a:graphicFrameLocks/>
          </p:cNvGraphicFramePr>
          <p:nvPr>
            <p:extLst>
              <p:ext uri="{D42A27DB-BD31-4B8C-83A1-F6EECF244321}">
                <p14:modId xmlns:p14="http://schemas.microsoft.com/office/powerpoint/2010/main" xmlns="" val="2680690878"/>
              </p:ext>
            </p:extLst>
          </p:nvPr>
        </p:nvGraphicFramePr>
        <p:xfrm>
          <a:off x="3382028" y="1154390"/>
          <a:ext cx="3594970" cy="53137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203171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C3AFB972-EB29-4D26-1DD0-D3A0F204F46C}"/>
              </a:ext>
            </a:extLst>
          </p:cNvPr>
          <p:cNvSpPr>
            <a:spLocks noGrp="1"/>
          </p:cNvSpPr>
          <p:nvPr>
            <p:ph type="sldNum" sz="quarter" idx="4"/>
          </p:nvPr>
        </p:nvSpPr>
        <p:spPr/>
        <p:txBody>
          <a:bodyPr/>
          <a:lstStyle/>
          <a:p>
            <a:fld id="{8406839F-D7A4-4E5D-B93D-768AD4D1DB36}" type="slidenum">
              <a:rPr lang="en-ZA" smtClean="0">
                <a:solidFill>
                  <a:srgbClr val="003399"/>
                </a:solidFill>
              </a:rPr>
              <a:pPr/>
              <a:t>6</a:t>
            </a:fld>
            <a:endParaRPr lang="en-ZA" dirty="0">
              <a:solidFill>
                <a:srgbClr val="003399"/>
              </a:solidFill>
            </a:endParaRPr>
          </a:p>
        </p:txBody>
      </p:sp>
      <p:sp>
        <p:nvSpPr>
          <p:cNvPr id="4" name="Footer Placeholder 3">
            <a:extLst>
              <a:ext uri="{FF2B5EF4-FFF2-40B4-BE49-F238E27FC236}">
                <a16:creationId xmlns:a16="http://schemas.microsoft.com/office/drawing/2014/main" xmlns="" id="{70CD66C9-B8A6-7E7E-F033-0E1E96432943}"/>
              </a:ext>
            </a:extLst>
          </p:cNvPr>
          <p:cNvSpPr>
            <a:spLocks noGrp="1"/>
          </p:cNvSpPr>
          <p:nvPr>
            <p:ph type="ftr" sz="quarter" idx="3"/>
          </p:nvPr>
        </p:nvSpPr>
        <p:spPr/>
        <p:txBody>
          <a:bodyPr/>
          <a:lstStyle/>
          <a:p>
            <a:r>
              <a:rPr lang="en-GB" sz="900" dirty="0">
                <a:solidFill>
                  <a:srgbClr val="998F86"/>
                </a:solidFill>
              </a:rPr>
              <a:t>SCOPA</a:t>
            </a:r>
          </a:p>
        </p:txBody>
      </p:sp>
      <p:sp>
        <p:nvSpPr>
          <p:cNvPr id="10" name="Title 5">
            <a:extLst>
              <a:ext uri="{FF2B5EF4-FFF2-40B4-BE49-F238E27FC236}">
                <a16:creationId xmlns:a16="http://schemas.microsoft.com/office/drawing/2014/main" xmlns="" id="{644E8AB0-D04E-A8FD-F2F5-9E814DAFF084}"/>
              </a:ext>
            </a:extLst>
          </p:cNvPr>
          <p:cNvSpPr txBox="1">
            <a:spLocks/>
          </p:cNvSpPr>
          <p:nvPr/>
        </p:nvSpPr>
        <p:spPr>
          <a:xfrm>
            <a:off x="342232" y="88678"/>
            <a:ext cx="11662341" cy="727747"/>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Autofit/>
          </a:bodyPr>
          <a:lstStyle>
            <a:lvl1pPr algn="l" defTabSz="914400" rtl="0" eaLnBrk="1" latinLnBrk="0" hangingPunct="1">
              <a:spcBef>
                <a:spcPct val="0"/>
              </a:spcBef>
              <a:buNone/>
              <a:defRPr sz="2400" b="1" kern="1200">
                <a:solidFill>
                  <a:srgbClr val="003398"/>
                </a:solidFill>
                <a:latin typeface="Century Gothic" pitchFamily="34" charset="0"/>
                <a:ea typeface="+mj-ea"/>
                <a:cs typeface="+mj-cs"/>
              </a:defRPr>
            </a:lvl1pPr>
          </a:lstStyle>
          <a:p>
            <a:r>
              <a:rPr lang="en-GB" sz="2800" dirty="0"/>
              <a:t>2021/22 Programme 4: Financial Governance  </a:t>
            </a:r>
            <a:endParaRPr lang="en-GB" sz="2000" dirty="0"/>
          </a:p>
        </p:txBody>
      </p:sp>
      <p:graphicFrame>
        <p:nvGraphicFramePr>
          <p:cNvPr id="5" name="Chart 4">
            <a:extLst>
              <a:ext uri="{FF2B5EF4-FFF2-40B4-BE49-F238E27FC236}">
                <a16:creationId xmlns:a16="http://schemas.microsoft.com/office/drawing/2014/main" xmlns="" id="{090E2BA6-C747-47D6-AE72-1466476C8BFB}"/>
              </a:ext>
            </a:extLst>
          </p:cNvPr>
          <p:cNvGraphicFramePr>
            <a:graphicFrameLocks/>
          </p:cNvGraphicFramePr>
          <p:nvPr>
            <p:extLst>
              <p:ext uri="{D42A27DB-BD31-4B8C-83A1-F6EECF244321}">
                <p14:modId xmlns:p14="http://schemas.microsoft.com/office/powerpoint/2010/main" xmlns="" val="3361689986"/>
              </p:ext>
            </p:extLst>
          </p:nvPr>
        </p:nvGraphicFramePr>
        <p:xfrm>
          <a:off x="3818022" y="1155030"/>
          <a:ext cx="4604084" cy="531311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8">
            <a:extLst>
              <a:ext uri="{FF2B5EF4-FFF2-40B4-BE49-F238E27FC236}">
                <a16:creationId xmlns:a16="http://schemas.microsoft.com/office/drawing/2014/main" xmlns="" id="{F2F00B75-FA4B-544E-9E72-062B36179FD1}"/>
              </a:ext>
            </a:extLst>
          </p:cNvPr>
          <p:cNvSpPr txBox="1">
            <a:spLocks/>
          </p:cNvSpPr>
          <p:nvPr/>
        </p:nvSpPr>
        <p:spPr>
          <a:xfrm>
            <a:off x="342232" y="1540037"/>
            <a:ext cx="3333297" cy="5082928"/>
          </a:xfrm>
          <a:prstGeom prst="rect">
            <a:avLst/>
          </a:prstGeom>
        </p:spPr>
        <p:txBody>
          <a:bodyPr vert="horz" lIns="72000" tIns="72000" rIns="72000" bIns="72000" rtlCol="0">
            <a:no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9875" lvl="1" indent="-269875" algn="just">
              <a:lnSpc>
                <a:spcPct val="120000"/>
              </a:lnSpc>
              <a:spcBef>
                <a:spcPts val="600"/>
              </a:spcBef>
              <a:defRPr/>
            </a:pPr>
            <a:r>
              <a:rPr lang="en-US" sz="1400" b="1" dirty="0">
                <a:solidFill>
                  <a:prstClr val="black"/>
                </a:solidFill>
                <a:latin typeface="Century Gothic"/>
                <a:cs typeface="Arial"/>
              </a:rPr>
              <a:t>Targets not fully achieved:</a:t>
            </a:r>
          </a:p>
          <a:p>
            <a:pPr marL="407003" lvl="2" indent="-227008" algn="just" defTabSz="914377">
              <a:lnSpc>
                <a:spcPct val="120000"/>
              </a:lnSpc>
              <a:buSzPct val="90000"/>
              <a:tabLst>
                <a:tab pos="457200" algn="l"/>
              </a:tabLst>
              <a:defRPr/>
            </a:pPr>
            <a:r>
              <a:rPr lang="en-US" sz="1400" b="1" dirty="0"/>
              <a:t>4.2.1.3 Data strings reconciled to audited AFS:</a:t>
            </a:r>
            <a:r>
              <a:rPr lang="en-US" sz="1400" dirty="0"/>
              <a:t> Beaufort West, </a:t>
            </a:r>
            <a:r>
              <a:rPr lang="en-US" sz="1400" dirty="0" err="1"/>
              <a:t>Kannaland</a:t>
            </a:r>
            <a:r>
              <a:rPr lang="en-US" sz="1400" dirty="0"/>
              <a:t> and Laingsburg audit was only finalised in mid March 2022 and henceforth why they did submit their data strings in time.</a:t>
            </a:r>
          </a:p>
          <a:p>
            <a:pPr marL="407003" lvl="2" indent="-227008" algn="just" defTabSz="914377">
              <a:lnSpc>
                <a:spcPct val="120000"/>
              </a:lnSpc>
              <a:buSzPct val="90000"/>
              <a:tabLst>
                <a:tab pos="457200" algn="l"/>
              </a:tabLst>
              <a:defRPr/>
            </a:pPr>
            <a:r>
              <a:rPr lang="en-US" sz="1400" b="1" dirty="0"/>
              <a:t>4.3.1.6 Individuals that have successfully completed the SAICA training programme:</a:t>
            </a:r>
            <a:r>
              <a:rPr lang="en-US" sz="1400" dirty="0"/>
              <a:t> due to ill health – the contract was extended to respond to this and to ensure that the official completes the Programme </a:t>
            </a:r>
          </a:p>
        </p:txBody>
      </p:sp>
      <p:sp>
        <p:nvSpPr>
          <p:cNvPr id="7" name="Text Placeholder 8">
            <a:extLst>
              <a:ext uri="{FF2B5EF4-FFF2-40B4-BE49-F238E27FC236}">
                <a16:creationId xmlns:a16="http://schemas.microsoft.com/office/drawing/2014/main" xmlns="" id="{8FD31327-083B-6659-136D-CAECF052932F}"/>
              </a:ext>
            </a:extLst>
          </p:cNvPr>
          <p:cNvSpPr txBox="1">
            <a:spLocks/>
          </p:cNvSpPr>
          <p:nvPr/>
        </p:nvSpPr>
        <p:spPr>
          <a:xfrm>
            <a:off x="8149968" y="1270125"/>
            <a:ext cx="3582467" cy="5082928"/>
          </a:xfrm>
          <a:prstGeom prst="rect">
            <a:avLst/>
          </a:prstGeom>
        </p:spPr>
        <p:txBody>
          <a:bodyPr vert="horz" lIns="72000" tIns="72000" rIns="72000" bIns="72000" rtlCol="0">
            <a:no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9875" lvl="1" indent="-269875" algn="just">
              <a:lnSpc>
                <a:spcPct val="120000"/>
              </a:lnSpc>
              <a:spcBef>
                <a:spcPts val="600"/>
              </a:spcBef>
              <a:defRPr/>
            </a:pPr>
            <a:r>
              <a:rPr lang="en-US" sz="1400" b="1" dirty="0">
                <a:solidFill>
                  <a:prstClr val="black"/>
                </a:solidFill>
                <a:latin typeface="Century Gothic"/>
                <a:cs typeface="Arial"/>
              </a:rPr>
              <a:t>Underspending on:</a:t>
            </a:r>
          </a:p>
          <a:p>
            <a:pPr marL="407003" lvl="2" indent="-227008" algn="just" defTabSz="914377">
              <a:buSzPct val="90000"/>
              <a:tabLst>
                <a:tab pos="457200" algn="l"/>
              </a:tabLst>
              <a:defRPr/>
            </a:pPr>
            <a:r>
              <a:rPr lang="en-ZA" sz="1400" b="1" dirty="0"/>
              <a:t>Review of the Western Cape Provincial Public Entities: </a:t>
            </a:r>
            <a:r>
              <a:rPr lang="en-ZA" sz="1400" dirty="0">
                <a:effectLst/>
                <a:latin typeface="Century Gothic" panose="020B0502020202020204" pitchFamily="34" charset="0"/>
                <a:ea typeface="Calibri" panose="020F0502020204030204" pitchFamily="34" charset="0"/>
                <a:cs typeface="Times New Roman" panose="02020603050405020304" pitchFamily="18" charset="0"/>
              </a:rPr>
              <a:t>delays in the appointment of a service due to technical matters that arose during the procurement process. The project was finalised in 2022/23. </a:t>
            </a:r>
            <a:r>
              <a:rPr lang="en-ZA" sz="1400"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R1.204 million; 6.8%</a:t>
            </a: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407003" lvl="2" indent="-227008" algn="just" defTabSz="914377">
              <a:buSzPct val="90000"/>
              <a:tabLst>
                <a:tab pos="457200" algn="l"/>
              </a:tabLst>
              <a:defRPr/>
            </a:pPr>
            <a:r>
              <a:rPr lang="en-ZA" sz="1400" b="1" dirty="0">
                <a:effectLst/>
                <a:latin typeface="Century Gothic" panose="020B0502020202020204" pitchFamily="34" charset="0"/>
                <a:ea typeface="Calibri" panose="020F0502020204030204" pitchFamily="34" charset="0"/>
                <a:cs typeface="Times New Roman" panose="02020603050405020304" pitchFamily="18" charset="0"/>
              </a:rPr>
              <a:t>Kannaland Support – Risk Management and Internal Audit projects: </a:t>
            </a:r>
            <a:r>
              <a:rPr lang="en-ZA" sz="1400" dirty="0">
                <a:effectLst/>
                <a:latin typeface="Century Gothic" panose="020B0502020202020204" pitchFamily="34" charset="0"/>
                <a:ea typeface="Calibri" panose="020F0502020204030204" pitchFamily="34" charset="0"/>
                <a:cs typeface="Times New Roman" panose="02020603050405020304" pitchFamily="18" charset="0"/>
              </a:rPr>
              <a:t>The need to access the panel of experts twice resulted in the underspending, as initially the bidders were found to be non-compliant regarding the terms of reference, resulting in delaying the finalisation of the procurement of the services. </a:t>
            </a:r>
          </a:p>
          <a:p>
            <a:pPr marL="587003" lvl="3" indent="-227008" algn="just" defTabSz="914377">
              <a:buSzPct val="90000"/>
              <a:tabLst>
                <a:tab pos="457200" algn="l"/>
              </a:tabLst>
              <a:defRPr/>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Kannaland Internal Audit </a:t>
            </a:r>
            <a:r>
              <a:rPr lang="en-US" sz="1400"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R200 000; 1.1%</a:t>
            </a:r>
          </a:p>
          <a:p>
            <a:pPr marL="587003" lvl="3" indent="-227008" algn="just" defTabSz="914377">
              <a:buSzPct val="90000"/>
              <a:tabLst>
                <a:tab pos="457200" algn="l"/>
              </a:tabLst>
              <a:defRPr/>
            </a:pPr>
            <a:r>
              <a:rPr lang="en-US" sz="1400" dirty="0" err="1">
                <a:effectLst/>
                <a:latin typeface="Century Gothic" panose="020B0502020202020204" pitchFamily="34" charset="0"/>
                <a:ea typeface="Calibri" panose="020F0502020204030204" pitchFamily="34" charset="0"/>
                <a:cs typeface="Times New Roman" panose="02020603050405020304" pitchFamily="18" charset="0"/>
              </a:rPr>
              <a:t>Kannaland</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Risk Management </a:t>
            </a:r>
            <a:r>
              <a:rPr lang="en-US" sz="1400"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R150 000; 0.9%</a:t>
            </a:r>
          </a:p>
          <a:p>
            <a:pPr marL="407003" lvl="2" indent="-227008" algn="just" defTabSz="914377">
              <a:buSzPct val="90000"/>
              <a:tabLst>
                <a:tab pos="457200" algn="l"/>
              </a:tabLst>
              <a:defRPr/>
            </a:pPr>
            <a:endParaRPr lang="en-ZA" sz="1400" b="1" dirty="0"/>
          </a:p>
          <a:p>
            <a:pPr marL="407003" lvl="2" indent="-227008" algn="just" defTabSz="914377">
              <a:buSzPct val="90000"/>
              <a:tabLst>
                <a:tab pos="457200" algn="l"/>
              </a:tabLst>
              <a:defRPr/>
            </a:pPr>
            <a:endParaRPr lang="en-US" sz="1400" dirty="0"/>
          </a:p>
        </p:txBody>
      </p:sp>
    </p:spTree>
    <p:extLst>
      <p:ext uri="{BB962C8B-B14F-4D97-AF65-F5344CB8AC3E}">
        <p14:creationId xmlns:p14="http://schemas.microsoft.com/office/powerpoint/2010/main" xmlns="" val="573714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9066BE-C59E-4A1F-96B3-02C3F550C993}"/>
              </a:ext>
            </a:extLst>
          </p:cNvPr>
          <p:cNvSpPr>
            <a:spLocks noGrp="1"/>
          </p:cNvSpPr>
          <p:nvPr>
            <p:ph type="title"/>
          </p:nvPr>
        </p:nvSpPr>
        <p:spPr>
          <a:xfrm>
            <a:off x="368648" y="242957"/>
            <a:ext cx="11462940" cy="559256"/>
          </a:xfrm>
        </p:spPr>
        <p:txBody>
          <a:bodyPr>
            <a:normAutofit fontScale="90000"/>
          </a:bodyPr>
          <a:lstStyle/>
          <a:p>
            <a:r>
              <a:rPr lang="en-ZA" sz="2800" dirty="0">
                <a:solidFill>
                  <a:srgbClr val="003398"/>
                </a:solidFill>
              </a:rPr>
              <a:t>Addressing Spending Performance</a:t>
            </a:r>
            <a:endParaRPr lang="en-US" sz="2800" dirty="0">
              <a:solidFill>
                <a:srgbClr val="003398"/>
              </a:solidFill>
            </a:endParaRPr>
          </a:p>
        </p:txBody>
      </p:sp>
      <p:sp>
        <p:nvSpPr>
          <p:cNvPr id="4" name="Slide Number Placeholder 3">
            <a:extLst>
              <a:ext uri="{FF2B5EF4-FFF2-40B4-BE49-F238E27FC236}">
                <a16:creationId xmlns:a16="http://schemas.microsoft.com/office/drawing/2014/main" xmlns="" id="{6A98C44B-33F3-4E48-85B8-F9A89629CCB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grpSp>
        <p:nvGrpSpPr>
          <p:cNvPr id="7" name="Group 6">
            <a:extLst>
              <a:ext uri="{FF2B5EF4-FFF2-40B4-BE49-F238E27FC236}">
                <a16:creationId xmlns:a16="http://schemas.microsoft.com/office/drawing/2014/main" xmlns="" id="{8CCA5830-789B-26A3-55CF-D248EAC92612}"/>
              </a:ext>
            </a:extLst>
          </p:cNvPr>
          <p:cNvGrpSpPr/>
          <p:nvPr/>
        </p:nvGrpSpPr>
        <p:grpSpPr>
          <a:xfrm>
            <a:off x="395843" y="1071196"/>
            <a:ext cx="11460797" cy="1785290"/>
            <a:chOff x="395843" y="2381304"/>
            <a:chExt cx="10971975" cy="2742993"/>
          </a:xfrm>
        </p:grpSpPr>
        <p:sp>
          <p:nvSpPr>
            <p:cNvPr id="9" name="Freeform: Shape 8">
              <a:extLst>
                <a:ext uri="{FF2B5EF4-FFF2-40B4-BE49-F238E27FC236}">
                  <a16:creationId xmlns:a16="http://schemas.microsoft.com/office/drawing/2014/main" xmlns="" id="{1810782C-870D-7894-F05F-4F158BE6C7CA}"/>
                </a:ext>
              </a:extLst>
            </p:cNvPr>
            <p:cNvSpPr/>
            <p:nvPr/>
          </p:nvSpPr>
          <p:spPr>
            <a:xfrm>
              <a:off x="395843" y="2381304"/>
              <a:ext cx="4571656" cy="2742993"/>
            </a:xfrm>
            <a:custGeom>
              <a:avLst/>
              <a:gdLst>
                <a:gd name="connsiteX0" fmla="*/ 0 w 4571656"/>
                <a:gd name="connsiteY0" fmla="*/ 274299 h 2742993"/>
                <a:gd name="connsiteX1" fmla="*/ 274299 w 4571656"/>
                <a:gd name="connsiteY1" fmla="*/ 0 h 2742993"/>
                <a:gd name="connsiteX2" fmla="*/ 4297357 w 4571656"/>
                <a:gd name="connsiteY2" fmla="*/ 0 h 2742993"/>
                <a:gd name="connsiteX3" fmla="*/ 4571656 w 4571656"/>
                <a:gd name="connsiteY3" fmla="*/ 274299 h 2742993"/>
                <a:gd name="connsiteX4" fmla="*/ 4571656 w 4571656"/>
                <a:gd name="connsiteY4" fmla="*/ 2468694 h 2742993"/>
                <a:gd name="connsiteX5" fmla="*/ 4297357 w 4571656"/>
                <a:gd name="connsiteY5" fmla="*/ 2742993 h 2742993"/>
                <a:gd name="connsiteX6" fmla="*/ 274299 w 4571656"/>
                <a:gd name="connsiteY6" fmla="*/ 2742993 h 2742993"/>
                <a:gd name="connsiteX7" fmla="*/ 0 w 4571656"/>
                <a:gd name="connsiteY7" fmla="*/ 2468694 h 2742993"/>
                <a:gd name="connsiteX8" fmla="*/ 0 w 4571656"/>
                <a:gd name="connsiteY8" fmla="*/ 274299 h 274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656" h="2742993">
                  <a:moveTo>
                    <a:pt x="0" y="274299"/>
                  </a:moveTo>
                  <a:cubicBezTo>
                    <a:pt x="0" y="122808"/>
                    <a:pt x="122808" y="0"/>
                    <a:pt x="274299" y="0"/>
                  </a:cubicBezTo>
                  <a:lnTo>
                    <a:pt x="4297357" y="0"/>
                  </a:lnTo>
                  <a:cubicBezTo>
                    <a:pt x="4448848" y="0"/>
                    <a:pt x="4571656" y="122808"/>
                    <a:pt x="4571656" y="274299"/>
                  </a:cubicBezTo>
                  <a:lnTo>
                    <a:pt x="4571656" y="2468694"/>
                  </a:lnTo>
                  <a:cubicBezTo>
                    <a:pt x="4571656" y="2620185"/>
                    <a:pt x="4448848" y="2742993"/>
                    <a:pt x="4297357" y="2742993"/>
                  </a:cubicBezTo>
                  <a:lnTo>
                    <a:pt x="274299" y="2742993"/>
                  </a:lnTo>
                  <a:cubicBezTo>
                    <a:pt x="122808" y="2742993"/>
                    <a:pt x="0" y="2620185"/>
                    <a:pt x="0" y="2468694"/>
                  </a:cubicBezTo>
                  <a:lnTo>
                    <a:pt x="0" y="274299"/>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79400" tIns="179400" rIns="179400" bIns="179400" numCol="1" spcCol="1270" anchor="t" anchorCtr="0">
              <a:noAutofit/>
            </a:bodyPr>
            <a:lstStyle/>
            <a:p>
              <a:pPr marL="0" lvl="0" indent="0" algn="l" defTabSz="1155700">
                <a:lnSpc>
                  <a:spcPct val="90000"/>
                </a:lnSpc>
                <a:spcBef>
                  <a:spcPct val="0"/>
                </a:spcBef>
                <a:spcAft>
                  <a:spcPct val="35000"/>
                </a:spcAft>
                <a:buNone/>
              </a:pPr>
              <a:r>
                <a:rPr lang="en-ZA" b="1" kern="1200" dirty="0"/>
                <a:t>Underlying issues</a:t>
              </a:r>
              <a:endParaRPr lang="en-US" kern="1200" dirty="0"/>
            </a:p>
            <a:p>
              <a:pPr marL="228600" lvl="1" indent="-228600" algn="l" defTabSz="889000">
                <a:lnSpc>
                  <a:spcPct val="90000"/>
                </a:lnSpc>
                <a:spcBef>
                  <a:spcPct val="0"/>
                </a:spcBef>
                <a:spcAft>
                  <a:spcPct val="15000"/>
                </a:spcAft>
                <a:buChar char="•"/>
              </a:pPr>
              <a:r>
                <a:rPr lang="en-ZA" sz="1400" b="1" kern="1200" dirty="0"/>
                <a:t>Quality commitments: No wastage</a:t>
              </a:r>
              <a:endParaRPr lang="en-US" sz="1400" kern="1200" dirty="0"/>
            </a:p>
            <a:p>
              <a:pPr marL="228600" lvl="1" indent="-228600" algn="l" defTabSz="889000">
                <a:lnSpc>
                  <a:spcPct val="90000"/>
                </a:lnSpc>
                <a:spcBef>
                  <a:spcPct val="0"/>
                </a:spcBef>
                <a:spcAft>
                  <a:spcPct val="15000"/>
                </a:spcAft>
                <a:buChar char="•"/>
              </a:pPr>
              <a:r>
                <a:rPr lang="en-ZA" sz="1400" b="1" kern="1200" dirty="0"/>
                <a:t>Poor planning</a:t>
              </a:r>
              <a:endParaRPr lang="en-US" sz="1400" kern="1200" dirty="0"/>
            </a:p>
            <a:p>
              <a:pPr marL="228600" lvl="1" indent="-228600" algn="l" defTabSz="889000">
                <a:lnSpc>
                  <a:spcPct val="90000"/>
                </a:lnSpc>
                <a:spcBef>
                  <a:spcPct val="0"/>
                </a:spcBef>
                <a:spcAft>
                  <a:spcPct val="15000"/>
                </a:spcAft>
                <a:buChar char="•"/>
              </a:pPr>
              <a:r>
                <a:rPr lang="en-ZA" sz="1400" b="1" kern="1200" dirty="0"/>
                <a:t>Inadequate and fragmented capacity</a:t>
              </a:r>
              <a:endParaRPr lang="en-US" sz="1400" kern="1200" dirty="0"/>
            </a:p>
          </p:txBody>
        </p:sp>
        <p:sp>
          <p:nvSpPr>
            <p:cNvPr id="10" name="Freeform: Shape 9">
              <a:extLst>
                <a:ext uri="{FF2B5EF4-FFF2-40B4-BE49-F238E27FC236}">
                  <a16:creationId xmlns:a16="http://schemas.microsoft.com/office/drawing/2014/main" xmlns="" id="{1CCB4366-471E-1D56-A8F0-78BEA9009084}"/>
                </a:ext>
              </a:extLst>
            </p:cNvPr>
            <p:cNvSpPr/>
            <p:nvPr/>
          </p:nvSpPr>
          <p:spPr>
            <a:xfrm>
              <a:off x="5424665" y="3185916"/>
              <a:ext cx="969191" cy="1133770"/>
            </a:xfrm>
            <a:custGeom>
              <a:avLst/>
              <a:gdLst>
                <a:gd name="connsiteX0" fmla="*/ 0 w 969191"/>
                <a:gd name="connsiteY0" fmla="*/ 226754 h 1133770"/>
                <a:gd name="connsiteX1" fmla="*/ 484596 w 969191"/>
                <a:gd name="connsiteY1" fmla="*/ 226754 h 1133770"/>
                <a:gd name="connsiteX2" fmla="*/ 484596 w 969191"/>
                <a:gd name="connsiteY2" fmla="*/ 0 h 1133770"/>
                <a:gd name="connsiteX3" fmla="*/ 969191 w 969191"/>
                <a:gd name="connsiteY3" fmla="*/ 566885 h 1133770"/>
                <a:gd name="connsiteX4" fmla="*/ 484596 w 969191"/>
                <a:gd name="connsiteY4" fmla="*/ 1133770 h 1133770"/>
                <a:gd name="connsiteX5" fmla="*/ 484596 w 969191"/>
                <a:gd name="connsiteY5" fmla="*/ 907016 h 1133770"/>
                <a:gd name="connsiteX6" fmla="*/ 0 w 969191"/>
                <a:gd name="connsiteY6" fmla="*/ 907016 h 1133770"/>
                <a:gd name="connsiteX7" fmla="*/ 0 w 969191"/>
                <a:gd name="connsiteY7" fmla="*/ 226754 h 113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9191" h="1133770">
                  <a:moveTo>
                    <a:pt x="0" y="226754"/>
                  </a:moveTo>
                  <a:lnTo>
                    <a:pt x="484596" y="226754"/>
                  </a:lnTo>
                  <a:lnTo>
                    <a:pt x="484596" y="0"/>
                  </a:lnTo>
                  <a:lnTo>
                    <a:pt x="969191" y="566885"/>
                  </a:lnTo>
                  <a:lnTo>
                    <a:pt x="484596" y="1133770"/>
                  </a:lnTo>
                  <a:lnTo>
                    <a:pt x="484596" y="907016"/>
                  </a:lnTo>
                  <a:lnTo>
                    <a:pt x="0" y="907016"/>
                  </a:lnTo>
                  <a:lnTo>
                    <a:pt x="0" y="226754"/>
                  </a:lnTo>
                  <a:close/>
                </a:path>
              </a:pathLst>
            </a:cu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txBody>
            <a:bodyPr spcFirstLastPara="0" vert="horz" wrap="square" lIns="0" tIns="226754" rIns="290757" bIns="226754" numCol="1" spcCol="1270" anchor="ctr" anchorCtr="0">
              <a:noAutofit/>
            </a:bodyPr>
            <a:lstStyle/>
            <a:p>
              <a:pPr marL="0" lvl="0" indent="0" algn="ctr" defTabSz="933450">
                <a:lnSpc>
                  <a:spcPct val="90000"/>
                </a:lnSpc>
                <a:spcBef>
                  <a:spcPct val="0"/>
                </a:spcBef>
                <a:spcAft>
                  <a:spcPct val="35000"/>
                </a:spcAft>
                <a:buNone/>
              </a:pPr>
              <a:endParaRPr lang="en-US" sz="1400" kern="1200"/>
            </a:p>
          </p:txBody>
        </p:sp>
        <p:sp>
          <p:nvSpPr>
            <p:cNvPr id="11" name="Freeform: Shape 10">
              <a:extLst>
                <a:ext uri="{FF2B5EF4-FFF2-40B4-BE49-F238E27FC236}">
                  <a16:creationId xmlns:a16="http://schemas.microsoft.com/office/drawing/2014/main" xmlns="" id="{A8126D9F-6FB2-7019-029B-21FF9F243FCA}"/>
                </a:ext>
              </a:extLst>
            </p:cNvPr>
            <p:cNvSpPr/>
            <p:nvPr/>
          </p:nvSpPr>
          <p:spPr>
            <a:xfrm>
              <a:off x="6796162" y="2381304"/>
              <a:ext cx="4571656" cy="2742993"/>
            </a:xfrm>
            <a:custGeom>
              <a:avLst/>
              <a:gdLst>
                <a:gd name="connsiteX0" fmla="*/ 0 w 4571656"/>
                <a:gd name="connsiteY0" fmla="*/ 274299 h 2742993"/>
                <a:gd name="connsiteX1" fmla="*/ 274299 w 4571656"/>
                <a:gd name="connsiteY1" fmla="*/ 0 h 2742993"/>
                <a:gd name="connsiteX2" fmla="*/ 4297357 w 4571656"/>
                <a:gd name="connsiteY2" fmla="*/ 0 h 2742993"/>
                <a:gd name="connsiteX3" fmla="*/ 4571656 w 4571656"/>
                <a:gd name="connsiteY3" fmla="*/ 274299 h 2742993"/>
                <a:gd name="connsiteX4" fmla="*/ 4571656 w 4571656"/>
                <a:gd name="connsiteY4" fmla="*/ 2468694 h 2742993"/>
                <a:gd name="connsiteX5" fmla="*/ 4297357 w 4571656"/>
                <a:gd name="connsiteY5" fmla="*/ 2742993 h 2742993"/>
                <a:gd name="connsiteX6" fmla="*/ 274299 w 4571656"/>
                <a:gd name="connsiteY6" fmla="*/ 2742993 h 2742993"/>
                <a:gd name="connsiteX7" fmla="*/ 0 w 4571656"/>
                <a:gd name="connsiteY7" fmla="*/ 2468694 h 2742993"/>
                <a:gd name="connsiteX8" fmla="*/ 0 w 4571656"/>
                <a:gd name="connsiteY8" fmla="*/ 274299 h 274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656" h="2742993">
                  <a:moveTo>
                    <a:pt x="0" y="274299"/>
                  </a:moveTo>
                  <a:cubicBezTo>
                    <a:pt x="0" y="122808"/>
                    <a:pt x="122808" y="0"/>
                    <a:pt x="274299" y="0"/>
                  </a:cubicBezTo>
                  <a:lnTo>
                    <a:pt x="4297357" y="0"/>
                  </a:lnTo>
                  <a:cubicBezTo>
                    <a:pt x="4448848" y="0"/>
                    <a:pt x="4571656" y="122808"/>
                    <a:pt x="4571656" y="274299"/>
                  </a:cubicBezTo>
                  <a:lnTo>
                    <a:pt x="4571656" y="2468694"/>
                  </a:lnTo>
                  <a:cubicBezTo>
                    <a:pt x="4571656" y="2620185"/>
                    <a:pt x="4448848" y="2742993"/>
                    <a:pt x="4297357" y="2742993"/>
                  </a:cubicBezTo>
                  <a:lnTo>
                    <a:pt x="274299" y="2742993"/>
                  </a:lnTo>
                  <a:cubicBezTo>
                    <a:pt x="122808" y="2742993"/>
                    <a:pt x="0" y="2620185"/>
                    <a:pt x="0" y="2468694"/>
                  </a:cubicBezTo>
                  <a:lnTo>
                    <a:pt x="0" y="274299"/>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79400" tIns="179400" rIns="179400" bIns="179400" numCol="1" spcCol="1270" anchor="t" anchorCtr="0">
              <a:noAutofit/>
            </a:bodyPr>
            <a:lstStyle/>
            <a:p>
              <a:pPr marL="0" lvl="0" indent="0" algn="l" defTabSz="1155700">
                <a:lnSpc>
                  <a:spcPct val="90000"/>
                </a:lnSpc>
                <a:spcBef>
                  <a:spcPct val="0"/>
                </a:spcBef>
                <a:buNone/>
              </a:pPr>
              <a:r>
                <a:rPr lang="en-ZA" b="1" kern="1200" dirty="0"/>
                <a:t>Approach</a:t>
              </a:r>
              <a:endParaRPr lang="en-US" kern="1200" dirty="0"/>
            </a:p>
            <a:p>
              <a:pPr marL="228600" lvl="1" indent="-228600" algn="l" defTabSz="889000">
                <a:lnSpc>
                  <a:spcPct val="90000"/>
                </a:lnSpc>
                <a:spcBef>
                  <a:spcPct val="0"/>
                </a:spcBef>
                <a:spcAft>
                  <a:spcPct val="15000"/>
                </a:spcAft>
                <a:buChar char="•"/>
              </a:pPr>
              <a:r>
                <a:rPr lang="en-ZA" sz="1400" b="1" kern="1200" dirty="0"/>
                <a:t>Clarify accountabilities</a:t>
              </a:r>
              <a:endParaRPr lang="en-US" sz="1400" kern="1200" dirty="0"/>
            </a:p>
            <a:p>
              <a:pPr marL="228600" lvl="1" indent="-228600" algn="l" defTabSz="889000">
                <a:lnSpc>
                  <a:spcPct val="90000"/>
                </a:lnSpc>
                <a:spcBef>
                  <a:spcPct val="0"/>
                </a:spcBef>
                <a:spcAft>
                  <a:spcPct val="15000"/>
                </a:spcAft>
                <a:buChar char="•"/>
              </a:pPr>
              <a:r>
                <a:rPr lang="en-ZA" sz="1400" b="1" kern="1200" dirty="0"/>
                <a:t>Procurement planning (toolkit) and monitoring</a:t>
              </a:r>
              <a:endParaRPr lang="en-US" sz="1400" kern="1200" dirty="0"/>
            </a:p>
            <a:p>
              <a:pPr marL="228600" lvl="1" indent="-228600" algn="l" defTabSz="889000">
                <a:lnSpc>
                  <a:spcPct val="90000"/>
                </a:lnSpc>
                <a:spcBef>
                  <a:spcPct val="0"/>
                </a:spcBef>
                <a:spcAft>
                  <a:spcPct val="15000"/>
                </a:spcAft>
                <a:buChar char="•"/>
              </a:pPr>
              <a:r>
                <a:rPr lang="en-ZA" sz="1400" b="1" kern="1200" dirty="0"/>
                <a:t>Enhanced transfers management</a:t>
              </a:r>
              <a:endParaRPr lang="en-US" sz="1400" kern="1200" dirty="0"/>
            </a:p>
            <a:p>
              <a:pPr marL="228600" lvl="1" indent="-228600" algn="l" defTabSz="889000">
                <a:lnSpc>
                  <a:spcPct val="90000"/>
                </a:lnSpc>
                <a:spcBef>
                  <a:spcPct val="0"/>
                </a:spcBef>
                <a:spcAft>
                  <a:spcPct val="15000"/>
                </a:spcAft>
                <a:buChar char="•"/>
              </a:pPr>
              <a:r>
                <a:rPr lang="en-ZA" sz="1400" b="1" kern="1200" dirty="0"/>
                <a:t>Consequence management</a:t>
              </a:r>
            </a:p>
            <a:p>
              <a:pPr marL="228600" lvl="1" indent="-228600" algn="l" defTabSz="889000">
                <a:lnSpc>
                  <a:spcPct val="90000"/>
                </a:lnSpc>
                <a:spcBef>
                  <a:spcPct val="0"/>
                </a:spcBef>
                <a:spcAft>
                  <a:spcPct val="15000"/>
                </a:spcAft>
                <a:buChar char="•"/>
              </a:pPr>
              <a:r>
                <a:rPr lang="en-ZA" sz="1400" b="1" dirty="0"/>
                <a:t>Tightening up on PDO design and reporting</a:t>
              </a:r>
            </a:p>
            <a:p>
              <a:pPr marL="228600" lvl="1" indent="-228600" algn="l" defTabSz="889000">
                <a:lnSpc>
                  <a:spcPct val="90000"/>
                </a:lnSpc>
                <a:spcBef>
                  <a:spcPct val="0"/>
                </a:spcBef>
                <a:spcAft>
                  <a:spcPct val="15000"/>
                </a:spcAft>
                <a:buChar char="•"/>
              </a:pPr>
              <a:r>
                <a:rPr lang="en-ZA" sz="1400" b="1" kern="1200" dirty="0"/>
                <a:t>Tightening up of spending performance</a:t>
              </a:r>
              <a:endParaRPr lang="en-US" sz="1400" kern="1200" dirty="0"/>
            </a:p>
          </p:txBody>
        </p:sp>
      </p:grpSp>
      <p:graphicFrame>
        <p:nvGraphicFramePr>
          <p:cNvPr id="6" name="Table 5">
            <a:extLst>
              <a:ext uri="{FF2B5EF4-FFF2-40B4-BE49-F238E27FC236}">
                <a16:creationId xmlns:a16="http://schemas.microsoft.com/office/drawing/2014/main" xmlns="" id="{2A8FB646-D599-818B-6931-AACBFBAE39EB}"/>
              </a:ext>
            </a:extLst>
          </p:cNvPr>
          <p:cNvGraphicFramePr>
            <a:graphicFrameLocks noGrp="1"/>
          </p:cNvGraphicFramePr>
          <p:nvPr>
            <p:extLst>
              <p:ext uri="{D42A27DB-BD31-4B8C-83A1-F6EECF244321}">
                <p14:modId xmlns:p14="http://schemas.microsoft.com/office/powerpoint/2010/main" xmlns="" val="911510846"/>
              </p:ext>
            </p:extLst>
          </p:nvPr>
        </p:nvGraphicFramePr>
        <p:xfrm>
          <a:off x="594358" y="2977351"/>
          <a:ext cx="10919348" cy="3320927"/>
        </p:xfrm>
        <a:graphic>
          <a:graphicData uri="http://schemas.openxmlformats.org/drawingml/2006/table">
            <a:tbl>
              <a:tblPr/>
              <a:tblGrid>
                <a:gridCol w="2710632">
                  <a:extLst>
                    <a:ext uri="{9D8B030D-6E8A-4147-A177-3AD203B41FA5}">
                      <a16:colId xmlns:a16="http://schemas.microsoft.com/office/drawing/2014/main" xmlns="" val="1186814067"/>
                    </a:ext>
                  </a:extLst>
                </a:gridCol>
                <a:gridCol w="1558339">
                  <a:extLst>
                    <a:ext uri="{9D8B030D-6E8A-4147-A177-3AD203B41FA5}">
                      <a16:colId xmlns:a16="http://schemas.microsoft.com/office/drawing/2014/main" xmlns="" val="131178717"/>
                    </a:ext>
                  </a:extLst>
                </a:gridCol>
                <a:gridCol w="1690030">
                  <a:extLst>
                    <a:ext uri="{9D8B030D-6E8A-4147-A177-3AD203B41FA5}">
                      <a16:colId xmlns:a16="http://schemas.microsoft.com/office/drawing/2014/main" xmlns="" val="3490816805"/>
                    </a:ext>
                  </a:extLst>
                </a:gridCol>
                <a:gridCol w="1163267">
                  <a:extLst>
                    <a:ext uri="{9D8B030D-6E8A-4147-A177-3AD203B41FA5}">
                      <a16:colId xmlns:a16="http://schemas.microsoft.com/office/drawing/2014/main" xmlns="" val="3693501893"/>
                    </a:ext>
                  </a:extLst>
                </a:gridCol>
                <a:gridCol w="1799772">
                  <a:extLst>
                    <a:ext uri="{9D8B030D-6E8A-4147-A177-3AD203B41FA5}">
                      <a16:colId xmlns:a16="http://schemas.microsoft.com/office/drawing/2014/main" xmlns="" val="1624536980"/>
                    </a:ext>
                  </a:extLst>
                </a:gridCol>
                <a:gridCol w="1997308">
                  <a:extLst>
                    <a:ext uri="{9D8B030D-6E8A-4147-A177-3AD203B41FA5}">
                      <a16:colId xmlns:a16="http://schemas.microsoft.com/office/drawing/2014/main" xmlns="" val="2007897893"/>
                    </a:ext>
                  </a:extLst>
                </a:gridCol>
              </a:tblGrid>
              <a:tr h="424755">
                <a:tc gridSpan="6">
                  <a:txBody>
                    <a:bodyPr/>
                    <a:lstStyle/>
                    <a:p>
                      <a:pPr algn="ctr" fontAlgn="b"/>
                      <a:r>
                        <a:rPr lang="en-US" sz="1100" b="1" i="0" u="none" strike="noStrike" dirty="0">
                          <a:solidFill>
                            <a:srgbClr val="000000"/>
                          </a:solidFill>
                          <a:effectLst/>
                          <a:latin typeface="Century Gothic" panose="020B0502020202020204" pitchFamily="34" charset="0"/>
                        </a:rPr>
                        <a:t>Preliminary 2022/23 Expenditure at 31 March 2023</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613339677"/>
                  </a:ext>
                </a:extLst>
              </a:tr>
              <a:tr h="317151">
                <a:tc>
                  <a:txBody>
                    <a:bodyPr/>
                    <a:lstStyle/>
                    <a:p>
                      <a:pPr algn="l" fontAlgn="b"/>
                      <a:r>
                        <a:rPr lang="en-US" sz="1100" b="1" i="0" u="none" strike="noStrike">
                          <a:solidFill>
                            <a:srgbClr val="FFFFFF"/>
                          </a:solidFill>
                          <a:effectLst/>
                          <a:latin typeface="Century Gothic" panose="020B0502020202020204" pitchFamily="34" charset="0"/>
                        </a:rPr>
                        <a:t>Programme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489"/>
                    </a:solidFill>
                  </a:tcPr>
                </a:tc>
                <a:tc>
                  <a:txBody>
                    <a:bodyPr/>
                    <a:lstStyle/>
                    <a:p>
                      <a:pPr algn="l" fontAlgn="b"/>
                      <a:r>
                        <a:rPr lang="en-US" sz="1100" b="1" i="0" u="none" strike="noStrike">
                          <a:solidFill>
                            <a:srgbClr val="FFFFFF"/>
                          </a:solidFill>
                          <a:effectLst/>
                          <a:latin typeface="Century Gothic" panose="020B0502020202020204" pitchFamily="34" charset="0"/>
                        </a:rPr>
                        <a:t>Adjusted Budget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489"/>
                    </a:solidFill>
                  </a:tcPr>
                </a:tc>
                <a:tc>
                  <a:txBody>
                    <a:bodyPr/>
                    <a:lstStyle/>
                    <a:p>
                      <a:pPr algn="l" fontAlgn="b"/>
                      <a:r>
                        <a:rPr lang="en-US" sz="1100" b="1" i="0" u="none" strike="noStrike" dirty="0">
                          <a:solidFill>
                            <a:srgbClr val="FFFFFF"/>
                          </a:solidFill>
                          <a:effectLst/>
                          <a:latin typeface="Century Gothic" panose="020B0502020202020204" pitchFamily="34" charset="0"/>
                        </a:rPr>
                        <a:t>Actual Expenditure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489"/>
                    </a:solidFill>
                  </a:tcPr>
                </a:tc>
                <a:tc>
                  <a:txBody>
                    <a:bodyPr/>
                    <a:lstStyle/>
                    <a:p>
                      <a:pPr algn="l" fontAlgn="b"/>
                      <a:r>
                        <a:rPr lang="en-US" sz="1100" b="1" i="0" u="none" strike="noStrike">
                          <a:solidFill>
                            <a:srgbClr val="FFFFFF"/>
                          </a:solidFill>
                          <a:effectLst/>
                          <a:latin typeface="Century Gothic" panose="020B0502020202020204" pitchFamily="34" charset="0"/>
                        </a:rPr>
                        <a:t>% Spent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489"/>
                    </a:solidFill>
                  </a:tcPr>
                </a:tc>
                <a:tc>
                  <a:txBody>
                    <a:bodyPr/>
                    <a:lstStyle/>
                    <a:p>
                      <a:pPr algn="l" fontAlgn="b"/>
                      <a:r>
                        <a:rPr lang="en-US" sz="1100" b="1" i="0" u="none" strike="noStrike">
                          <a:solidFill>
                            <a:srgbClr val="FFFFFF"/>
                          </a:solidFill>
                          <a:effectLst/>
                          <a:latin typeface="Century Gothic" panose="020B0502020202020204" pitchFamily="34" charset="0"/>
                        </a:rPr>
                        <a:t>Under/(Over) expenditure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489"/>
                    </a:solidFill>
                  </a:tcPr>
                </a:tc>
                <a:tc>
                  <a:txBody>
                    <a:bodyPr/>
                    <a:lstStyle/>
                    <a:p>
                      <a:pPr algn="l" fontAlgn="b"/>
                      <a:r>
                        <a:rPr lang="en-US" sz="1100" b="1" i="0" u="none" strike="noStrike">
                          <a:solidFill>
                            <a:srgbClr val="FFFFFF"/>
                          </a:solidFill>
                          <a:effectLst/>
                          <a:latin typeface="Century Gothic" panose="020B0502020202020204" pitchFamily="34" charset="0"/>
                        </a:rPr>
                        <a:t>% Under/(Over) expenditure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489"/>
                    </a:solidFill>
                  </a:tcPr>
                </a:tc>
                <a:extLst>
                  <a:ext uri="{0D108BD9-81ED-4DB2-BD59-A6C34878D82A}">
                    <a16:rowId xmlns:a16="http://schemas.microsoft.com/office/drawing/2014/main" xmlns="" val="2444793625"/>
                  </a:ext>
                </a:extLst>
              </a:tr>
              <a:tr h="158575">
                <a:tc>
                  <a:txBody>
                    <a:bodyPr/>
                    <a:lstStyle/>
                    <a:p>
                      <a:pPr algn="l" fontAlgn="b"/>
                      <a:r>
                        <a:rPr lang="en-US" sz="1100" b="1" i="0" u="none" strike="noStrike">
                          <a:solidFill>
                            <a:srgbClr val="000000"/>
                          </a:solidFill>
                          <a:effectLst/>
                          <a:latin typeface="Century Gothic" panose="020B0502020202020204" pitchFamily="34" charset="0"/>
                        </a:rPr>
                        <a:t>Programme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entury Gothic" panose="020B0502020202020204" pitchFamily="34" charset="0"/>
                        </a:rPr>
                        <a:t>R62,133,000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entury Gothic" panose="020B0502020202020204" pitchFamily="34" charset="0"/>
                        </a:rPr>
                        <a:t>R61,047,196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entury Gothic" panose="020B0502020202020204" pitchFamily="34" charset="0"/>
                        </a:rPr>
                        <a:t>98.3%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entury Gothic" panose="020B0502020202020204" pitchFamily="34" charset="0"/>
                        </a:rPr>
                        <a:t>R1,085,804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entury Gothic" panose="020B0502020202020204" pitchFamily="34" charset="0"/>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10138172"/>
                  </a:ext>
                </a:extLst>
              </a:tr>
              <a:tr h="158575">
                <a:tc>
                  <a:txBody>
                    <a:bodyPr/>
                    <a:lstStyle/>
                    <a:p>
                      <a:pPr algn="l" fontAlgn="b"/>
                      <a:r>
                        <a:rPr lang="en-US" sz="1100" b="1" i="0" u="none" strike="noStrike" dirty="0">
                          <a:solidFill>
                            <a:srgbClr val="000000"/>
                          </a:solidFill>
                          <a:effectLst/>
                          <a:latin typeface="Century Gothic" panose="020B0502020202020204" pitchFamily="34" charset="0"/>
                        </a:rPr>
                        <a:t>Programme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entury Gothic" panose="020B0502020202020204" pitchFamily="34" charset="0"/>
                        </a:rPr>
                        <a:t>R127,979,000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entury Gothic" panose="020B0502020202020204" pitchFamily="34" charset="0"/>
                        </a:rPr>
                        <a:t>R127,430,946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entury Gothic" panose="020B0502020202020204" pitchFamily="34" charset="0"/>
                        </a:rPr>
                        <a:t>99.6%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entury Gothic" panose="020B0502020202020204" pitchFamily="34" charset="0"/>
                        </a:rPr>
                        <a:t>R548,054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entury Gothic" panose="020B0502020202020204" pitchFamily="34" charset="0"/>
                        </a:rPr>
                        <a:t>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27966750"/>
                  </a:ext>
                </a:extLst>
              </a:tr>
              <a:tr h="158575">
                <a:tc>
                  <a:txBody>
                    <a:bodyPr/>
                    <a:lstStyle/>
                    <a:p>
                      <a:pPr algn="l" fontAlgn="b"/>
                      <a:r>
                        <a:rPr lang="en-US" sz="1100" b="1" i="0" u="none" strike="noStrike">
                          <a:solidFill>
                            <a:srgbClr val="000000"/>
                          </a:solidFill>
                          <a:effectLst/>
                          <a:latin typeface="Century Gothic" panose="020B0502020202020204" pitchFamily="34" charset="0"/>
                        </a:rPr>
                        <a:t>Programme 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entury Gothic" panose="020B0502020202020204" pitchFamily="34" charset="0"/>
                        </a:rPr>
                        <a:t>R76,937,000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entury Gothic" panose="020B0502020202020204" pitchFamily="34" charset="0"/>
                        </a:rPr>
                        <a:t>R77,561,424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entury Gothic" panose="020B0502020202020204" pitchFamily="34" charset="0"/>
                        </a:rPr>
                        <a:t>100.8%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FF0000"/>
                          </a:solidFill>
                          <a:effectLst/>
                          <a:latin typeface="Century Gothic" panose="020B0502020202020204" pitchFamily="34" charset="0"/>
                        </a:rPr>
                        <a:t>-R624,425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FF0000"/>
                          </a:solidFill>
                          <a:effectLst/>
                          <a:latin typeface="Century Gothic" panose="020B0502020202020204" pitchFamily="34" charset="0"/>
                        </a:rPr>
                        <a:t>-0.8%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18827516"/>
                  </a:ext>
                </a:extLst>
              </a:tr>
              <a:tr h="158575">
                <a:tc>
                  <a:txBody>
                    <a:bodyPr/>
                    <a:lstStyle/>
                    <a:p>
                      <a:pPr algn="l" fontAlgn="b"/>
                      <a:r>
                        <a:rPr lang="en-US" sz="1100" b="1" i="0" u="none" strike="noStrike">
                          <a:solidFill>
                            <a:srgbClr val="000000"/>
                          </a:solidFill>
                          <a:effectLst/>
                          <a:latin typeface="Century Gothic" panose="020B0502020202020204" pitchFamily="34" charset="0"/>
                        </a:rPr>
                        <a:t>Programme 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entury Gothic" panose="020B0502020202020204" pitchFamily="34" charset="0"/>
                        </a:rPr>
                        <a:t>R51,771,000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entury Gothic" panose="020B0502020202020204" pitchFamily="34" charset="0"/>
                        </a:rPr>
                        <a:t>R51,085,850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entury Gothic" panose="020B0502020202020204" pitchFamily="34" charset="0"/>
                        </a:rPr>
                        <a:t>98.7%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entury Gothic" panose="020B0502020202020204" pitchFamily="34" charset="0"/>
                        </a:rPr>
                        <a:t>R685,150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entury Gothic" panose="020B050202020202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73766949"/>
                  </a:ext>
                </a:extLst>
              </a:tr>
              <a:tr h="158575">
                <a:tc>
                  <a:txBody>
                    <a:bodyPr/>
                    <a:lstStyle/>
                    <a:p>
                      <a:pPr algn="l" fontAlgn="b"/>
                      <a:r>
                        <a:rPr lang="en-US" sz="1100" b="1" i="0" u="none" strike="noStrike">
                          <a:solidFill>
                            <a:srgbClr val="000000"/>
                          </a:solidFill>
                          <a:effectLst/>
                          <a:latin typeface="Century Gothic" panose="020B0502020202020204" pitchFamily="34"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fontAlgn="b"/>
                      <a:r>
                        <a:rPr lang="en-US" sz="1100" b="1" i="0" u="none" strike="noStrike">
                          <a:solidFill>
                            <a:srgbClr val="000000"/>
                          </a:solidFill>
                          <a:effectLst/>
                          <a:latin typeface="Century Gothic" panose="020B0502020202020204" pitchFamily="34" charset="0"/>
                        </a:rPr>
                        <a:t>R318,820,000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fontAlgn="b"/>
                      <a:r>
                        <a:rPr lang="en-US" sz="1100" b="1" i="0" u="none" strike="noStrike">
                          <a:solidFill>
                            <a:srgbClr val="000000"/>
                          </a:solidFill>
                          <a:effectLst/>
                          <a:latin typeface="Century Gothic" panose="020B0502020202020204" pitchFamily="34" charset="0"/>
                        </a:rPr>
                        <a:t>R317,125,417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fontAlgn="b"/>
                      <a:r>
                        <a:rPr lang="en-US" sz="1100" b="1" i="0" u="none" strike="noStrike">
                          <a:solidFill>
                            <a:srgbClr val="000000"/>
                          </a:solidFill>
                          <a:effectLst/>
                          <a:latin typeface="Century Gothic" panose="020B0502020202020204" pitchFamily="34" charset="0"/>
                        </a:rPr>
                        <a:t>99.5%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fontAlgn="b"/>
                      <a:r>
                        <a:rPr lang="en-US" sz="1100" b="1" i="0" u="none" strike="noStrike">
                          <a:solidFill>
                            <a:srgbClr val="000000"/>
                          </a:solidFill>
                          <a:effectLst/>
                          <a:latin typeface="Century Gothic" panose="020B0502020202020204" pitchFamily="34" charset="0"/>
                        </a:rPr>
                        <a:t>R1,694,583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fontAlgn="b"/>
                      <a:r>
                        <a:rPr lang="en-US" sz="1100" b="1" i="0" u="none" strike="noStrike">
                          <a:solidFill>
                            <a:srgbClr val="000000"/>
                          </a:solidFill>
                          <a:effectLst/>
                          <a:latin typeface="Century Gothic" panose="020B0502020202020204" pitchFamily="34" charset="0"/>
                        </a:rPr>
                        <a:t>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xmlns="" val="3897723687"/>
                  </a:ext>
                </a:extLst>
              </a:tr>
              <a:tr h="155177">
                <a:tc>
                  <a:txBody>
                    <a:bodyPr/>
                    <a:lstStyle/>
                    <a:p>
                      <a:pPr algn="l" fontAlgn="b"/>
                      <a:r>
                        <a:rPr lang="en-US" sz="1100" b="0" i="0" u="none" strike="noStrike">
                          <a:solidFill>
                            <a:srgbClr val="000000"/>
                          </a:solidFill>
                          <a:effectLst/>
                          <a:latin typeface="Century Gothic" panose="020B0502020202020204" pitchFamily="34" charset="0"/>
                        </a:rPr>
                        <a:t> </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entury Gothic" panose="020B0502020202020204" pitchFamily="34" charset="0"/>
                        </a:rPr>
                        <a:t> </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entury Gothic" panose="020B0502020202020204" pitchFamily="34" charset="0"/>
                        </a:rPr>
                        <a:t> </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entury Gothic" panose="020B0502020202020204" pitchFamily="34" charset="0"/>
                        </a:rPr>
                        <a:t> </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entury Gothic" panose="020B0502020202020204" pitchFamily="34" charset="0"/>
                        </a:rPr>
                        <a:t> </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entury Gothic" panose="020B0502020202020204" pitchFamily="34" charset="0"/>
                        </a:rPr>
                        <a:t> </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0531535"/>
                  </a:ext>
                </a:extLst>
              </a:tr>
              <a:tr h="317151">
                <a:tc>
                  <a:txBody>
                    <a:bodyPr/>
                    <a:lstStyle/>
                    <a:p>
                      <a:pPr algn="l" fontAlgn="b"/>
                      <a:r>
                        <a:rPr lang="en-US" sz="1100" b="1" i="0" u="none" strike="noStrike">
                          <a:solidFill>
                            <a:srgbClr val="FFFFFF"/>
                          </a:solidFill>
                          <a:effectLst/>
                          <a:latin typeface="Century Gothic" panose="020B0502020202020204" pitchFamily="34" charset="0"/>
                        </a:rPr>
                        <a:t>Economic Classification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489"/>
                    </a:solidFill>
                  </a:tcPr>
                </a:tc>
                <a:tc>
                  <a:txBody>
                    <a:bodyPr/>
                    <a:lstStyle/>
                    <a:p>
                      <a:pPr algn="l" fontAlgn="b"/>
                      <a:r>
                        <a:rPr lang="en-US" sz="1100" b="1" i="0" u="none" strike="noStrike">
                          <a:solidFill>
                            <a:srgbClr val="FFFFFF"/>
                          </a:solidFill>
                          <a:effectLst/>
                          <a:latin typeface="Century Gothic" panose="020B0502020202020204" pitchFamily="34" charset="0"/>
                        </a:rPr>
                        <a:t>Adjusted Budget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489"/>
                    </a:solidFill>
                  </a:tcPr>
                </a:tc>
                <a:tc>
                  <a:txBody>
                    <a:bodyPr/>
                    <a:lstStyle/>
                    <a:p>
                      <a:pPr algn="l" fontAlgn="b"/>
                      <a:r>
                        <a:rPr lang="en-US" sz="1100" b="1" i="0" u="none" strike="noStrike">
                          <a:solidFill>
                            <a:srgbClr val="FFFFFF"/>
                          </a:solidFill>
                          <a:effectLst/>
                          <a:latin typeface="Century Gothic" panose="020B0502020202020204" pitchFamily="34" charset="0"/>
                        </a:rPr>
                        <a:t>Actual Expenditure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489"/>
                    </a:solidFill>
                  </a:tcPr>
                </a:tc>
                <a:tc>
                  <a:txBody>
                    <a:bodyPr/>
                    <a:lstStyle/>
                    <a:p>
                      <a:pPr algn="l" fontAlgn="b"/>
                      <a:r>
                        <a:rPr lang="en-US" sz="1100" b="1" i="0" u="none" strike="noStrike">
                          <a:solidFill>
                            <a:srgbClr val="FFFFFF"/>
                          </a:solidFill>
                          <a:effectLst/>
                          <a:latin typeface="Century Gothic" panose="020B0502020202020204" pitchFamily="34" charset="0"/>
                        </a:rPr>
                        <a:t>% Spent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489"/>
                    </a:solidFill>
                  </a:tcPr>
                </a:tc>
                <a:tc>
                  <a:txBody>
                    <a:bodyPr/>
                    <a:lstStyle/>
                    <a:p>
                      <a:pPr algn="l" fontAlgn="b"/>
                      <a:r>
                        <a:rPr lang="en-US" sz="1100" b="1" i="0" u="none" strike="noStrike">
                          <a:solidFill>
                            <a:srgbClr val="FFFFFF"/>
                          </a:solidFill>
                          <a:effectLst/>
                          <a:latin typeface="Century Gothic" panose="020B0502020202020204" pitchFamily="34" charset="0"/>
                        </a:rPr>
                        <a:t>Under/(Over) expenditure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489"/>
                    </a:solidFill>
                  </a:tcPr>
                </a:tc>
                <a:tc>
                  <a:txBody>
                    <a:bodyPr/>
                    <a:lstStyle/>
                    <a:p>
                      <a:pPr algn="l" fontAlgn="b"/>
                      <a:r>
                        <a:rPr lang="en-US" sz="1100" b="1" i="0" u="none" strike="noStrike">
                          <a:solidFill>
                            <a:srgbClr val="FFFFFF"/>
                          </a:solidFill>
                          <a:effectLst/>
                          <a:latin typeface="Century Gothic" panose="020B0502020202020204" pitchFamily="34" charset="0"/>
                        </a:rPr>
                        <a:t>% Under/(Over) expenditure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489"/>
                    </a:solidFill>
                  </a:tcPr>
                </a:tc>
                <a:extLst>
                  <a:ext uri="{0D108BD9-81ED-4DB2-BD59-A6C34878D82A}">
                    <a16:rowId xmlns:a16="http://schemas.microsoft.com/office/drawing/2014/main" xmlns="" val="4094240111"/>
                  </a:ext>
                </a:extLst>
              </a:tr>
              <a:tr h="158575">
                <a:tc>
                  <a:txBody>
                    <a:bodyPr/>
                    <a:lstStyle/>
                    <a:p>
                      <a:pPr algn="l" fontAlgn="b"/>
                      <a:r>
                        <a:rPr lang="en-US" sz="1100" b="1" i="0" u="none" strike="noStrike">
                          <a:solidFill>
                            <a:srgbClr val="000000"/>
                          </a:solidFill>
                          <a:effectLst/>
                          <a:latin typeface="Century Gothic" panose="020B0502020202020204" pitchFamily="34" charset="0"/>
                        </a:rPr>
                        <a:t>Compensation of Employees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entury Gothic" panose="020B0502020202020204" pitchFamily="34" charset="0"/>
                        </a:rPr>
                        <a:t>R200,277,000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entury Gothic" panose="020B0502020202020204" pitchFamily="34" charset="0"/>
                        </a:rPr>
                        <a:t>R198,964,595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entury Gothic" panose="020B0502020202020204" pitchFamily="34" charset="0"/>
                        </a:rPr>
                        <a:t>99.3%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entury Gothic" panose="020B0502020202020204" pitchFamily="34" charset="0"/>
                        </a:rPr>
                        <a:t>R1,312,405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entury Gothic" panose="020B0502020202020204" pitchFamily="34" charset="0"/>
                        </a:rPr>
                        <a:t>0.7%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59628099"/>
                  </a:ext>
                </a:extLst>
              </a:tr>
              <a:tr h="158575">
                <a:tc>
                  <a:txBody>
                    <a:bodyPr/>
                    <a:lstStyle/>
                    <a:p>
                      <a:pPr algn="l" fontAlgn="b"/>
                      <a:r>
                        <a:rPr lang="en-US" sz="1100" b="1" i="0" u="none" strike="noStrike">
                          <a:solidFill>
                            <a:srgbClr val="000000"/>
                          </a:solidFill>
                          <a:effectLst/>
                          <a:latin typeface="Century Gothic" panose="020B0502020202020204" pitchFamily="34" charset="0"/>
                        </a:rPr>
                        <a:t>Goods &amp; Services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entury Gothic" panose="020B0502020202020204" pitchFamily="34" charset="0"/>
                        </a:rPr>
                        <a:t>R61,331,000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entury Gothic" panose="020B0502020202020204" pitchFamily="34" charset="0"/>
                        </a:rPr>
                        <a:t>R60,329,082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entury Gothic" panose="020B0502020202020204" pitchFamily="34" charset="0"/>
                        </a:rPr>
                        <a:t>98.4%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FF0000"/>
                          </a:solidFill>
                          <a:effectLst/>
                          <a:latin typeface="Century Gothic" panose="020B0502020202020204" pitchFamily="34" charset="0"/>
                        </a:rPr>
                        <a:t>R1,001,918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FF0000"/>
                          </a:solidFill>
                          <a:effectLst/>
                          <a:latin typeface="Century Gothic" panose="020B0502020202020204" pitchFamily="34" charset="0"/>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87451732"/>
                  </a:ext>
                </a:extLst>
              </a:tr>
              <a:tr h="158575">
                <a:tc>
                  <a:txBody>
                    <a:bodyPr/>
                    <a:lstStyle/>
                    <a:p>
                      <a:pPr algn="l" fontAlgn="b"/>
                      <a:r>
                        <a:rPr lang="en-US" sz="1100" b="1" i="0" u="none" strike="noStrike">
                          <a:solidFill>
                            <a:srgbClr val="000000"/>
                          </a:solidFill>
                          <a:effectLst/>
                          <a:latin typeface="Century Gothic" panose="020B0502020202020204" pitchFamily="34" charset="0"/>
                        </a:rPr>
                        <a:t>Transfers &amp; Subsidies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entury Gothic" panose="020B0502020202020204" pitchFamily="34" charset="0"/>
                        </a:rPr>
                        <a:t>R48,298,000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entury Gothic" panose="020B0502020202020204" pitchFamily="34" charset="0"/>
                        </a:rPr>
                        <a:t>R48,558,488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entury Gothic" panose="020B0502020202020204" pitchFamily="34" charset="0"/>
                        </a:rPr>
                        <a:t>100.5%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FF0000"/>
                          </a:solidFill>
                          <a:effectLst/>
                          <a:latin typeface="Century Gothic" panose="020B0502020202020204" pitchFamily="34" charset="0"/>
                        </a:rPr>
                        <a:t>-R260,488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FF0000"/>
                          </a:solidFill>
                          <a:effectLst/>
                          <a:latin typeface="Century Gothic" panose="020B0502020202020204" pitchFamily="34" charset="0"/>
                        </a:rPr>
                        <a:t>-0.5%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32225114"/>
                  </a:ext>
                </a:extLst>
              </a:tr>
              <a:tr h="158575">
                <a:tc>
                  <a:txBody>
                    <a:bodyPr/>
                    <a:lstStyle/>
                    <a:p>
                      <a:pPr algn="l" fontAlgn="b"/>
                      <a:r>
                        <a:rPr lang="en-US" sz="1100" b="1" i="0" u="none" strike="noStrike">
                          <a:solidFill>
                            <a:srgbClr val="000000"/>
                          </a:solidFill>
                          <a:effectLst/>
                          <a:latin typeface="Century Gothic" panose="020B0502020202020204" pitchFamily="34" charset="0"/>
                        </a:rPr>
                        <a:t>Capital Assets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entury Gothic" panose="020B0502020202020204" pitchFamily="34" charset="0"/>
                        </a:rPr>
                        <a:t>R8,677,000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entury Gothic" panose="020B0502020202020204" pitchFamily="34" charset="0"/>
                        </a:rPr>
                        <a:t>R8,985,332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entury Gothic" panose="020B0502020202020204" pitchFamily="34" charset="0"/>
                        </a:rPr>
                        <a:t>103.6%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FF0000"/>
                          </a:solidFill>
                          <a:effectLst/>
                          <a:latin typeface="Century Gothic" panose="020B0502020202020204" pitchFamily="34" charset="0"/>
                        </a:rPr>
                        <a:t>-R308,332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FF0000"/>
                          </a:solidFill>
                          <a:effectLst/>
                          <a:latin typeface="Century Gothic" panose="020B0502020202020204" pitchFamily="34" charset="0"/>
                        </a:rPr>
                        <a:t>-3.6%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60604998"/>
                  </a:ext>
                </a:extLst>
              </a:tr>
              <a:tr h="158575">
                <a:tc>
                  <a:txBody>
                    <a:bodyPr/>
                    <a:lstStyle/>
                    <a:p>
                      <a:pPr algn="l" fontAlgn="b"/>
                      <a:r>
                        <a:rPr lang="en-US" sz="1100" b="1" i="0" u="none" strike="noStrike">
                          <a:solidFill>
                            <a:srgbClr val="000000"/>
                          </a:solidFill>
                          <a:effectLst/>
                          <a:latin typeface="Century Gothic" panose="020B0502020202020204" pitchFamily="34" charset="0"/>
                        </a:rPr>
                        <a:t>Payments for Financial Assets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entury Gothic" panose="020B0502020202020204" pitchFamily="34" charset="0"/>
                        </a:rPr>
                        <a:t>R237,000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entury Gothic" panose="020B0502020202020204" pitchFamily="34" charset="0"/>
                        </a:rPr>
                        <a:t>R287,920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entury Gothic" panose="020B0502020202020204" pitchFamily="34" charset="0"/>
                        </a:rPr>
                        <a:t>121.5%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FF0000"/>
                          </a:solidFill>
                          <a:effectLst/>
                          <a:latin typeface="Century Gothic" panose="020B0502020202020204" pitchFamily="34" charset="0"/>
                        </a:rPr>
                        <a:t>-R50,920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FF0000"/>
                          </a:solidFill>
                          <a:effectLst/>
                          <a:latin typeface="Century Gothic" panose="020B0502020202020204" pitchFamily="34" charset="0"/>
                        </a:rPr>
                        <a:t>-21.5%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39296620"/>
                  </a:ext>
                </a:extLst>
              </a:tr>
              <a:tr h="158575">
                <a:tc>
                  <a:txBody>
                    <a:bodyPr/>
                    <a:lstStyle/>
                    <a:p>
                      <a:pPr algn="l" fontAlgn="b"/>
                      <a:r>
                        <a:rPr lang="en-US" sz="1100" b="1" i="0" u="none" strike="noStrike">
                          <a:solidFill>
                            <a:srgbClr val="000000"/>
                          </a:solidFill>
                          <a:effectLst/>
                          <a:latin typeface="Century Gothic" panose="020B0502020202020204" pitchFamily="34"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n-US" sz="1100" b="1" i="0" u="none" strike="noStrike">
                          <a:solidFill>
                            <a:srgbClr val="000000"/>
                          </a:solidFill>
                          <a:effectLst/>
                          <a:latin typeface="Century Gothic" panose="020B0502020202020204" pitchFamily="34" charset="0"/>
                        </a:rPr>
                        <a:t>R318,820,000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n-US" sz="1100" b="1" i="0" u="none" strike="noStrike">
                          <a:solidFill>
                            <a:srgbClr val="000000"/>
                          </a:solidFill>
                          <a:effectLst/>
                          <a:latin typeface="Century Gothic" panose="020B0502020202020204" pitchFamily="34" charset="0"/>
                        </a:rPr>
                        <a:t>R317,125,417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n-US" sz="1100" b="1" i="0" u="none" strike="noStrike">
                          <a:solidFill>
                            <a:srgbClr val="000000"/>
                          </a:solidFill>
                          <a:effectLst/>
                          <a:latin typeface="Century Gothic" panose="020B0502020202020204" pitchFamily="34" charset="0"/>
                        </a:rPr>
                        <a:t>99.5%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n-US" sz="1100" b="1" i="0" u="none" strike="noStrike">
                          <a:solidFill>
                            <a:srgbClr val="000000"/>
                          </a:solidFill>
                          <a:effectLst/>
                          <a:latin typeface="Century Gothic" panose="020B0502020202020204" pitchFamily="34" charset="0"/>
                        </a:rPr>
                        <a:t>R1,694,583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n-US" sz="1100" b="1" i="0" u="none" strike="noStrike">
                          <a:solidFill>
                            <a:srgbClr val="000000"/>
                          </a:solidFill>
                          <a:effectLst/>
                          <a:latin typeface="Century Gothic" panose="020B0502020202020204" pitchFamily="34" charset="0"/>
                        </a:rPr>
                        <a:t>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xmlns="" val="4094397667"/>
                  </a:ext>
                </a:extLst>
              </a:tr>
              <a:tr h="158575">
                <a:tc gridSpan="6">
                  <a:txBody>
                    <a:bodyPr/>
                    <a:lstStyle/>
                    <a:p>
                      <a:pPr algn="l" fontAlgn="b"/>
                      <a:r>
                        <a:rPr lang="en-US" sz="1100" b="1" i="0" u="none" strike="noStrike" dirty="0">
                          <a:solidFill>
                            <a:srgbClr val="000000"/>
                          </a:solidFill>
                          <a:effectLst/>
                          <a:latin typeface="Century Gothic" panose="020B0502020202020204" pitchFamily="34" charset="0"/>
                        </a:rPr>
                        <a:t>Note:</a:t>
                      </a:r>
                      <a:r>
                        <a:rPr lang="en-US" sz="1100" b="0" i="0" u="none" strike="noStrike" dirty="0">
                          <a:solidFill>
                            <a:srgbClr val="000000"/>
                          </a:solidFill>
                          <a:effectLst/>
                          <a:latin typeface="Century Gothic" panose="020B0502020202020204" pitchFamily="34" charset="0"/>
                        </a:rPr>
                        <a:t> G&amp;S over/under contains R1.27 million that is Earmarked.</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729213132"/>
                  </a:ext>
                </a:extLst>
              </a:tr>
            </a:tbl>
          </a:graphicData>
        </a:graphic>
      </p:graphicFrame>
      <p:sp>
        <p:nvSpPr>
          <p:cNvPr id="8" name="Freeform: Shape 7">
            <a:extLst>
              <a:ext uri="{FF2B5EF4-FFF2-40B4-BE49-F238E27FC236}">
                <a16:creationId xmlns:a16="http://schemas.microsoft.com/office/drawing/2014/main" xmlns="" id="{59C2BD71-1E41-F000-04BA-EE17128405E0}"/>
              </a:ext>
            </a:extLst>
          </p:cNvPr>
          <p:cNvSpPr/>
          <p:nvPr/>
        </p:nvSpPr>
        <p:spPr>
          <a:xfrm rot="5400000">
            <a:off x="10669487" y="2625614"/>
            <a:ext cx="1012370" cy="533602"/>
          </a:xfrm>
          <a:custGeom>
            <a:avLst/>
            <a:gdLst>
              <a:gd name="connsiteX0" fmla="*/ 0 w 969191"/>
              <a:gd name="connsiteY0" fmla="*/ 226754 h 1133770"/>
              <a:gd name="connsiteX1" fmla="*/ 484596 w 969191"/>
              <a:gd name="connsiteY1" fmla="*/ 226754 h 1133770"/>
              <a:gd name="connsiteX2" fmla="*/ 484596 w 969191"/>
              <a:gd name="connsiteY2" fmla="*/ 0 h 1133770"/>
              <a:gd name="connsiteX3" fmla="*/ 969191 w 969191"/>
              <a:gd name="connsiteY3" fmla="*/ 566885 h 1133770"/>
              <a:gd name="connsiteX4" fmla="*/ 484596 w 969191"/>
              <a:gd name="connsiteY4" fmla="*/ 1133770 h 1133770"/>
              <a:gd name="connsiteX5" fmla="*/ 484596 w 969191"/>
              <a:gd name="connsiteY5" fmla="*/ 907016 h 1133770"/>
              <a:gd name="connsiteX6" fmla="*/ 0 w 969191"/>
              <a:gd name="connsiteY6" fmla="*/ 907016 h 1133770"/>
              <a:gd name="connsiteX7" fmla="*/ 0 w 969191"/>
              <a:gd name="connsiteY7" fmla="*/ 226754 h 113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9191" h="1133770">
                <a:moveTo>
                  <a:pt x="0" y="226754"/>
                </a:moveTo>
                <a:lnTo>
                  <a:pt x="484596" y="226754"/>
                </a:lnTo>
                <a:lnTo>
                  <a:pt x="484596" y="0"/>
                </a:lnTo>
                <a:lnTo>
                  <a:pt x="969191" y="566885"/>
                </a:lnTo>
                <a:lnTo>
                  <a:pt x="484596" y="1133770"/>
                </a:lnTo>
                <a:lnTo>
                  <a:pt x="484596" y="907016"/>
                </a:lnTo>
                <a:lnTo>
                  <a:pt x="0" y="907016"/>
                </a:lnTo>
                <a:lnTo>
                  <a:pt x="0" y="226754"/>
                </a:lnTo>
                <a:close/>
              </a:path>
            </a:pathLst>
          </a:cu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txBody>
          <a:bodyPr spcFirstLastPara="0" vert="horz" wrap="square" lIns="0" tIns="226754" rIns="290757" bIns="226754" numCol="1" spcCol="1270" anchor="ctr" anchorCtr="0">
            <a:noAutofit/>
          </a:bodyPr>
          <a:lstStyle/>
          <a:p>
            <a:pPr marL="0" lvl="0" indent="0" algn="ctr" defTabSz="933450">
              <a:lnSpc>
                <a:spcPct val="90000"/>
              </a:lnSpc>
              <a:spcBef>
                <a:spcPct val="0"/>
              </a:spcBef>
              <a:spcAft>
                <a:spcPct val="35000"/>
              </a:spcAft>
              <a:buNone/>
            </a:pPr>
            <a:endParaRPr lang="en-US" sz="1200" kern="1200"/>
          </a:p>
        </p:txBody>
      </p:sp>
      <p:sp>
        <p:nvSpPr>
          <p:cNvPr id="3" name="Footer Placeholder 3">
            <a:extLst>
              <a:ext uri="{FF2B5EF4-FFF2-40B4-BE49-F238E27FC236}">
                <a16:creationId xmlns:a16="http://schemas.microsoft.com/office/drawing/2014/main" xmlns="" id="{5D115694-D843-38AB-D03E-87A9ACA64C49}"/>
              </a:ext>
            </a:extLst>
          </p:cNvPr>
          <p:cNvSpPr>
            <a:spLocks noGrp="1"/>
          </p:cNvSpPr>
          <p:nvPr>
            <p:ph type="ftr" sz="quarter" idx="3"/>
          </p:nvPr>
        </p:nvSpPr>
        <p:spPr>
          <a:xfrm>
            <a:off x="5390774" y="6468150"/>
            <a:ext cx="5518097" cy="230832"/>
          </a:xfrm>
        </p:spPr>
        <p:txBody>
          <a:bodyPr/>
          <a:lstStyle/>
          <a:p>
            <a:r>
              <a:rPr lang="en-GB" sz="900" dirty="0">
                <a:solidFill>
                  <a:srgbClr val="998F86"/>
                </a:solidFill>
              </a:rPr>
              <a:t>SCOPA</a:t>
            </a:r>
          </a:p>
        </p:txBody>
      </p:sp>
    </p:spTree>
    <p:extLst>
      <p:ext uri="{BB962C8B-B14F-4D97-AF65-F5344CB8AC3E}">
        <p14:creationId xmlns:p14="http://schemas.microsoft.com/office/powerpoint/2010/main" xmlns="" val="733047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512425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heme/theme1.xml><?xml version="1.0" encoding="utf-8"?>
<a:theme xmlns:a="http://schemas.openxmlformats.org/drawingml/2006/main" name="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2_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3_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4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5_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10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9853</TotalTime>
  <Words>1487</Words>
  <Application>Microsoft Office PowerPoint</Application>
  <PresentationFormat>Custom</PresentationFormat>
  <Paragraphs>246</Paragraphs>
  <Slides>8</Slides>
  <Notes>6</Notes>
  <HiddenSlides>0</HiddenSlides>
  <MMClips>0</MMClips>
  <ScaleCrop>false</ScaleCrop>
  <HeadingPairs>
    <vt:vector size="4" baseType="variant">
      <vt:variant>
        <vt:lpstr>Theme</vt:lpstr>
      </vt:variant>
      <vt:variant>
        <vt:i4>7</vt:i4>
      </vt:variant>
      <vt:variant>
        <vt:lpstr>Slide Titles</vt:lpstr>
      </vt:variant>
      <vt:variant>
        <vt:i4>8</vt:i4>
      </vt:variant>
    </vt:vector>
  </HeadingPairs>
  <TitlesOfParts>
    <vt:vector size="15" baseType="lpstr">
      <vt:lpstr>WCG-PPT Master-121022-amc</vt:lpstr>
      <vt:lpstr>1_WCG-PPT Master-121022-amc</vt:lpstr>
      <vt:lpstr>2_WCG-PPT Master-121022-amc</vt:lpstr>
      <vt:lpstr>3_WCG-PPT Master-121022-amc</vt:lpstr>
      <vt:lpstr>4_WCG-PPT Master-121022-amc</vt:lpstr>
      <vt:lpstr>5_WCG-PPT Master-121022-amc</vt:lpstr>
      <vt:lpstr>10_WCG-PPT Master-121022-amc</vt:lpstr>
      <vt:lpstr>Slide 1</vt:lpstr>
      <vt:lpstr>Slide 2</vt:lpstr>
      <vt:lpstr>Slide 3</vt:lpstr>
      <vt:lpstr>Slide 4</vt:lpstr>
      <vt:lpstr>Slide 5</vt:lpstr>
      <vt:lpstr>Slide 6</vt:lpstr>
      <vt:lpstr>Addressing Spending Performance</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van Niekerk</dc:creator>
  <cp:lastModifiedBy>USER</cp:lastModifiedBy>
  <cp:revision>30</cp:revision>
  <dcterms:modified xsi:type="dcterms:W3CDTF">2023-04-06T10:14:11Z</dcterms:modified>
</cp:coreProperties>
</file>