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6"/>
  </p:notesMasterIdLst>
  <p:handoutMasterIdLst>
    <p:handoutMasterId r:id="rId17"/>
  </p:handoutMasterIdLst>
  <p:sldIdLst>
    <p:sldId id="345" r:id="rId2"/>
    <p:sldId id="409" r:id="rId3"/>
    <p:sldId id="413" r:id="rId4"/>
    <p:sldId id="412" r:id="rId5"/>
    <p:sldId id="417" r:id="rId6"/>
    <p:sldId id="420" r:id="rId7"/>
    <p:sldId id="421" r:id="rId8"/>
    <p:sldId id="422" r:id="rId9"/>
    <p:sldId id="423" r:id="rId10"/>
    <p:sldId id="425" r:id="rId11"/>
    <p:sldId id="430" r:id="rId12"/>
    <p:sldId id="431" r:id="rId13"/>
    <p:sldId id="432" r:id="rId14"/>
    <p:sldId id="433"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DC22EBB-4088-4BAC-9D80-0B323AD6A309}">
          <p14:sldIdLst>
            <p14:sldId id="345"/>
            <p14:sldId id="409"/>
            <p14:sldId id="413"/>
            <p14:sldId id="412"/>
            <p14:sldId id="417"/>
            <p14:sldId id="420"/>
            <p14:sldId id="421"/>
            <p14:sldId id="422"/>
            <p14:sldId id="423"/>
            <p14:sldId id="425"/>
            <p14:sldId id="430"/>
            <p14:sldId id="431"/>
            <p14:sldId id="432"/>
            <p14:sldId id="43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0488" autoAdjust="0"/>
  </p:normalViewPr>
  <p:slideViewPr>
    <p:cSldViewPr>
      <p:cViewPr varScale="1">
        <p:scale>
          <a:sx n="72" d="100"/>
          <a:sy n="72" d="100"/>
        </p:scale>
        <p:origin x="1350"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8909235-FCA6-450F-8FD8-1E8A0B670632}" type="datetimeFigureOut">
              <a:rPr lang="en-ZA" smtClean="0"/>
              <a:pPr/>
              <a:t>2023/04/04</a:t>
            </a:fld>
            <a:endParaRPr lang="en-ZA"/>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187764B-F05B-4CC8-A903-941B2B0740E6}" type="slidenum">
              <a:rPr lang="en-ZA" smtClean="0"/>
              <a:pPr/>
              <a:t>‹#›</a:t>
            </a:fld>
            <a:endParaRPr lang="en-ZA"/>
          </a:p>
        </p:txBody>
      </p:sp>
    </p:spTree>
    <p:extLst>
      <p:ext uri="{BB962C8B-B14F-4D97-AF65-F5344CB8AC3E}">
        <p14:creationId xmlns:p14="http://schemas.microsoft.com/office/powerpoint/2010/main" val="2606825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752E1D-8BE2-4332-A66A-C2DAD400BFB7}" type="datetimeFigureOut">
              <a:rPr lang="en-US" smtClean="0"/>
              <a:pPr/>
              <a:t>4/4/2023</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2119FE5-4F05-48AB-AD02-C052AC1BA296}" type="slidenum">
              <a:rPr lang="en-US" smtClean="0"/>
              <a:pPr/>
              <a:t>‹#›</a:t>
            </a:fld>
            <a:endParaRPr lang="en-US"/>
          </a:p>
        </p:txBody>
      </p:sp>
    </p:spTree>
    <p:extLst>
      <p:ext uri="{BB962C8B-B14F-4D97-AF65-F5344CB8AC3E}">
        <p14:creationId xmlns:p14="http://schemas.microsoft.com/office/powerpoint/2010/main" val="4178832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41C2A2-1C13-4244-B500-615490F0303C}" type="slidenum">
              <a:rPr lang="en-US" smtClean="0"/>
              <a:pPr/>
              <a:t>1</a:t>
            </a:fld>
            <a:endParaRPr lang="en-US"/>
          </a:p>
        </p:txBody>
      </p:sp>
    </p:spTree>
    <p:extLst>
      <p:ext uri="{BB962C8B-B14F-4D97-AF65-F5344CB8AC3E}">
        <p14:creationId xmlns:p14="http://schemas.microsoft.com/office/powerpoint/2010/main" val="265357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119FE5-4F05-48AB-AD02-C052AC1BA296}" type="slidenum">
              <a:rPr lang="en-US" smtClean="0"/>
              <a:pPr/>
              <a:t>11</a:t>
            </a:fld>
            <a:endParaRPr lang="en-US"/>
          </a:p>
        </p:txBody>
      </p:sp>
    </p:spTree>
    <p:extLst>
      <p:ext uri="{BB962C8B-B14F-4D97-AF65-F5344CB8AC3E}">
        <p14:creationId xmlns:p14="http://schemas.microsoft.com/office/powerpoint/2010/main" val="1282601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119FE5-4F05-48AB-AD02-C052AC1BA296}" type="slidenum">
              <a:rPr lang="en-US" smtClean="0"/>
              <a:pPr/>
              <a:t>12</a:t>
            </a:fld>
            <a:endParaRPr lang="en-US"/>
          </a:p>
        </p:txBody>
      </p:sp>
    </p:spTree>
    <p:extLst>
      <p:ext uri="{BB962C8B-B14F-4D97-AF65-F5344CB8AC3E}">
        <p14:creationId xmlns:p14="http://schemas.microsoft.com/office/powerpoint/2010/main" val="3924656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119FE5-4F05-48AB-AD02-C052AC1BA296}" type="slidenum">
              <a:rPr lang="en-US" smtClean="0"/>
              <a:pPr/>
              <a:t>13</a:t>
            </a:fld>
            <a:endParaRPr lang="en-US"/>
          </a:p>
        </p:txBody>
      </p:sp>
    </p:spTree>
    <p:extLst>
      <p:ext uri="{BB962C8B-B14F-4D97-AF65-F5344CB8AC3E}">
        <p14:creationId xmlns:p14="http://schemas.microsoft.com/office/powerpoint/2010/main" val="3805091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119FE5-4F05-48AB-AD02-C052AC1BA296}" type="slidenum">
              <a:rPr lang="en-US" smtClean="0"/>
              <a:pPr/>
              <a:t>14</a:t>
            </a:fld>
            <a:endParaRPr lang="en-US"/>
          </a:p>
        </p:txBody>
      </p:sp>
    </p:spTree>
    <p:extLst>
      <p:ext uri="{BB962C8B-B14F-4D97-AF65-F5344CB8AC3E}">
        <p14:creationId xmlns:p14="http://schemas.microsoft.com/office/powerpoint/2010/main" val="1531340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119FE5-4F05-48AB-AD02-C052AC1BA296}" type="slidenum">
              <a:rPr lang="en-US" smtClean="0"/>
              <a:pPr/>
              <a:t>3</a:t>
            </a:fld>
            <a:endParaRPr lang="en-US"/>
          </a:p>
        </p:txBody>
      </p:sp>
    </p:spTree>
    <p:extLst>
      <p:ext uri="{BB962C8B-B14F-4D97-AF65-F5344CB8AC3E}">
        <p14:creationId xmlns:p14="http://schemas.microsoft.com/office/powerpoint/2010/main" val="341285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2119FE5-4F05-48AB-AD02-C052AC1BA296}" type="slidenum">
              <a:rPr lang="en-US" smtClean="0"/>
              <a:pPr/>
              <a:t>4</a:t>
            </a:fld>
            <a:endParaRPr lang="en-US"/>
          </a:p>
        </p:txBody>
      </p:sp>
    </p:spTree>
    <p:extLst>
      <p:ext uri="{BB962C8B-B14F-4D97-AF65-F5344CB8AC3E}">
        <p14:creationId xmlns:p14="http://schemas.microsoft.com/office/powerpoint/2010/main" val="899656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119FE5-4F05-48AB-AD02-C052AC1BA296}" type="slidenum">
              <a:rPr lang="en-US" smtClean="0"/>
              <a:pPr/>
              <a:t>5</a:t>
            </a:fld>
            <a:endParaRPr lang="en-US"/>
          </a:p>
        </p:txBody>
      </p:sp>
    </p:spTree>
    <p:extLst>
      <p:ext uri="{BB962C8B-B14F-4D97-AF65-F5344CB8AC3E}">
        <p14:creationId xmlns:p14="http://schemas.microsoft.com/office/powerpoint/2010/main" val="3455627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119FE5-4F05-48AB-AD02-C052AC1BA296}" type="slidenum">
              <a:rPr lang="en-US" smtClean="0"/>
              <a:pPr/>
              <a:t>6</a:t>
            </a:fld>
            <a:endParaRPr lang="en-US"/>
          </a:p>
        </p:txBody>
      </p:sp>
    </p:spTree>
    <p:extLst>
      <p:ext uri="{BB962C8B-B14F-4D97-AF65-F5344CB8AC3E}">
        <p14:creationId xmlns:p14="http://schemas.microsoft.com/office/powerpoint/2010/main" val="1268660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119FE5-4F05-48AB-AD02-C052AC1BA296}" type="slidenum">
              <a:rPr lang="en-US" smtClean="0"/>
              <a:pPr/>
              <a:t>7</a:t>
            </a:fld>
            <a:endParaRPr lang="en-US"/>
          </a:p>
        </p:txBody>
      </p:sp>
    </p:spTree>
    <p:extLst>
      <p:ext uri="{BB962C8B-B14F-4D97-AF65-F5344CB8AC3E}">
        <p14:creationId xmlns:p14="http://schemas.microsoft.com/office/powerpoint/2010/main" val="1827020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119FE5-4F05-48AB-AD02-C052AC1BA296}" type="slidenum">
              <a:rPr lang="en-US" smtClean="0"/>
              <a:pPr/>
              <a:t>8</a:t>
            </a:fld>
            <a:endParaRPr lang="en-US"/>
          </a:p>
        </p:txBody>
      </p:sp>
    </p:spTree>
    <p:extLst>
      <p:ext uri="{BB962C8B-B14F-4D97-AF65-F5344CB8AC3E}">
        <p14:creationId xmlns:p14="http://schemas.microsoft.com/office/powerpoint/2010/main" val="1643506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119FE5-4F05-48AB-AD02-C052AC1BA296}" type="slidenum">
              <a:rPr lang="en-US" smtClean="0"/>
              <a:pPr/>
              <a:t>9</a:t>
            </a:fld>
            <a:endParaRPr lang="en-US"/>
          </a:p>
        </p:txBody>
      </p:sp>
    </p:spTree>
    <p:extLst>
      <p:ext uri="{BB962C8B-B14F-4D97-AF65-F5344CB8AC3E}">
        <p14:creationId xmlns:p14="http://schemas.microsoft.com/office/powerpoint/2010/main" val="1491115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119FE5-4F05-48AB-AD02-C052AC1BA296}" type="slidenum">
              <a:rPr lang="en-US" smtClean="0"/>
              <a:pPr/>
              <a:t>10</a:t>
            </a:fld>
            <a:endParaRPr lang="en-US"/>
          </a:p>
        </p:txBody>
      </p:sp>
    </p:spTree>
    <p:extLst>
      <p:ext uri="{BB962C8B-B14F-4D97-AF65-F5344CB8AC3E}">
        <p14:creationId xmlns:p14="http://schemas.microsoft.com/office/powerpoint/2010/main" val="3500727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10EF0A3-23FE-42DE-9DC4-CD469FB79F2F}" type="datetime1">
              <a:rPr lang="en-US" smtClean="0"/>
              <a:pPr/>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val="654725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229FA9-4C86-4CBE-8DA8-DDE822B25B85}" type="datetime1">
              <a:rPr lang="en-US" smtClean="0"/>
              <a:pPr/>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val="1640114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F5F027-EDAE-42B1-8DC5-A26D15E25324}" type="datetime1">
              <a:rPr lang="en-US" smtClean="0"/>
              <a:pPr/>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val="200441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78CD1-D643-4B34-9F7B-0AF615D19F1A}" type="datetime1">
              <a:rPr lang="en-US" smtClean="0"/>
              <a:pPr/>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8B901-4B89-400A-9326-FD413AFBC764}" type="slidenum">
              <a:rPr lang="en-US" smtClean="0"/>
              <a:pPr/>
              <a:t>‹#›</a:t>
            </a:fld>
            <a:endParaRPr lang="en-US"/>
          </a:p>
        </p:txBody>
      </p:sp>
      <p:sp>
        <p:nvSpPr>
          <p:cNvPr id="7" name="Title 1"/>
          <p:cNvSpPr txBox="1">
            <a:spLocks/>
          </p:cNvSpPr>
          <p:nvPr userDrawn="1"/>
        </p:nvSpPr>
        <p:spPr>
          <a:xfrm>
            <a:off x="0" y="0"/>
            <a:ext cx="9144000" cy="990600"/>
          </a:xfrm>
          <a:prstGeom prst="rect">
            <a:avLst/>
          </a:prstGeom>
          <a:solidFill>
            <a:srgbClr val="FFC000"/>
          </a:solidFill>
          <a:ln w="9525">
            <a:noFill/>
            <a:miter lim="800000"/>
            <a:headEnd/>
            <a:tailEnd/>
          </a:ln>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63538" lvl="1" algn="l" rtl="0">
              <a:lnSpc>
                <a:spcPct val="95000"/>
              </a:lnSpc>
              <a:spcBef>
                <a:spcPct val="0"/>
              </a:spcBef>
              <a:defRPr/>
            </a:pPr>
            <a:endParaRPr lang="en-ZA" sz="3200" b="1" dirty="0">
              <a:ln w="1905"/>
              <a:solidFill>
                <a:schemeClr val="accent6">
                  <a:lumMod val="50000"/>
                </a:schemeClr>
              </a:solidFill>
              <a:effectLst>
                <a:reflection blurRad="6350" stA="60000" endA="900" endPos="58000" dir="5400000" sy="-100000" algn="bl" rotWithShape="0"/>
              </a:effectLst>
              <a:latin typeface="Arial" pitchFamily="34" charset="0"/>
              <a:cs typeface="Arial" pitchFamily="34" charset="0"/>
            </a:endParaRPr>
          </a:p>
        </p:txBody>
      </p:sp>
      <p:sp>
        <p:nvSpPr>
          <p:cNvPr id="2" name="Title 1"/>
          <p:cNvSpPr>
            <a:spLocks noGrp="1"/>
          </p:cNvSpPr>
          <p:nvPr>
            <p:ph type="title"/>
          </p:nvPr>
        </p:nvSpPr>
        <p:spPr>
          <a:xfrm>
            <a:off x="457200" y="0"/>
            <a:ext cx="8229600" cy="990600"/>
          </a:xfrm>
        </p:spPr>
        <p:txBody>
          <a:bodyPr>
            <a:normAutofit/>
          </a:bodyPr>
          <a:lstStyle>
            <a:lvl1pPr algn="l">
              <a:defRPr sz="2000">
                <a:solidFill>
                  <a:schemeClr val="accent6">
                    <a:lumMod val="50000"/>
                  </a:schemeClr>
                </a:solidFill>
                <a:latin typeface="Arial" pitchFamily="34" charset="0"/>
                <a:cs typeface="Arial"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37081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39C026-33DC-4FE1-84ED-FF660258700A}" type="datetime1">
              <a:rPr lang="en-US" smtClean="0"/>
              <a:pPr/>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val="634014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5BD0B8-FAF9-4077-A324-85EDA9970CD5}" type="datetime1">
              <a:rPr lang="en-US" smtClean="0"/>
              <a:pPr/>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val="3321517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DDF3709-DB2E-4596-AC07-0F1E8C4BB222}" type="datetime1">
              <a:rPr lang="en-US" smtClean="0"/>
              <a:pPr/>
              <a:t>4/4/2023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val="2218621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0AA123-9862-466B-BF9D-1398E0E0C66D}" type="datetime1">
              <a:rPr lang="en-US" smtClean="0"/>
              <a:pPr/>
              <a:t>4/4/2023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val="587267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01015-F471-4802-8E13-E8939E8B9674}" type="datetime1">
              <a:rPr lang="en-US" smtClean="0"/>
              <a:pPr/>
              <a:t>4/4/2023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val="2078550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5FF17F-CE1B-4BCF-AEA8-B8CF7501D546}" type="datetime1">
              <a:rPr lang="en-US" smtClean="0"/>
              <a:pPr/>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val="4143941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131E8D-6B6D-40A8-86F9-F49298259B12}" type="datetime1">
              <a:rPr lang="en-US" smtClean="0"/>
              <a:pPr/>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val="116368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D2CBA-24D1-4591-BCC7-2351676B7C27}" type="datetime1">
              <a:rPr lang="en-US" smtClean="0"/>
              <a:pPr/>
              <a:t>4/4/2023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88B901-4B89-400A-9326-FD413AFBC764}" type="slidenum">
              <a:rPr lang="en-US" smtClean="0"/>
              <a:pPr/>
              <a:t>‹#›</a:t>
            </a:fld>
            <a:endParaRPr lang="en-US"/>
          </a:p>
        </p:txBody>
      </p:sp>
    </p:spTree>
    <p:extLst>
      <p:ext uri="{BB962C8B-B14F-4D97-AF65-F5344CB8AC3E}">
        <p14:creationId xmlns:p14="http://schemas.microsoft.com/office/powerpoint/2010/main" val="2969534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type="title"/>
          </p:nvPr>
        </p:nvSpPr>
        <p:spPr>
          <a:xfrm>
            <a:off x="3019926" y="894896"/>
            <a:ext cx="6124073" cy="6003925"/>
          </a:xfrm>
          <a:solidFill>
            <a:srgbClr val="FFC000"/>
          </a:solidFill>
        </p:spPr>
        <p:txBody>
          <a:bodyPr>
            <a:normAutofit/>
          </a:bodyPr>
          <a:lstStyle/>
          <a:p>
            <a:pPr marL="174625" defTabSz="1184275">
              <a:lnSpc>
                <a:spcPct val="95000"/>
              </a:lnSpc>
              <a:spcBef>
                <a:spcPct val="50000"/>
              </a:spcBef>
              <a:defRPr/>
            </a:pPr>
            <a:r>
              <a:rPr lang="en-US" sz="2400" b="1" dirty="0"/>
              <a:t>DEPARTMENT OF PUBLIC WORKS &amp; INFRASTRUCTURE</a:t>
            </a:r>
            <a:br>
              <a:rPr lang="en-US" b="1" dirty="0"/>
            </a:br>
            <a:br>
              <a:rPr lang="en-US" b="1" dirty="0"/>
            </a:br>
            <a:br>
              <a:rPr lang="en-US" b="1" dirty="0"/>
            </a:br>
            <a:r>
              <a:rPr lang="en-US" b="1" dirty="0"/>
              <a:t>PRESENTATION: EXPROPRIATION BILL</a:t>
            </a:r>
            <a:br>
              <a:rPr lang="en-US" b="1" dirty="0"/>
            </a:br>
            <a:r>
              <a:rPr lang="en-US" b="1" dirty="0"/>
              <a:t>                              [B23B-2020] </a:t>
            </a:r>
            <a:br>
              <a:rPr lang="en-US" b="1" dirty="0"/>
            </a:br>
            <a:br>
              <a:rPr lang="en-US" b="1" dirty="0"/>
            </a:br>
            <a:r>
              <a:rPr lang="en-US" b="1" dirty="0"/>
              <a:t>WESTERN CAPE PROVINCIAL LEGISLATURE         BRIEFING </a:t>
            </a:r>
            <a:br>
              <a:rPr lang="en-US" b="1" dirty="0"/>
            </a:br>
            <a:br>
              <a:rPr lang="en-US" b="1" dirty="0"/>
            </a:br>
            <a:r>
              <a:rPr lang="en-US" b="1" dirty="0"/>
              <a:t>DATE:     04 APRIL 2023</a:t>
            </a:r>
            <a:br>
              <a:rPr lang="en-US" b="1" dirty="0"/>
            </a:br>
            <a:r>
              <a:rPr lang="en-ZA" baseline="30000" dirty="0">
                <a:latin typeface="+mn-lt"/>
              </a:rPr>
              <a:t> </a:t>
            </a:r>
            <a:r>
              <a:rPr lang="en-ZA" dirty="0">
                <a:latin typeface="+mn-lt"/>
              </a:rPr>
              <a:t> </a:t>
            </a:r>
            <a:endParaRPr lang="en-US" dirty="0">
              <a:latin typeface="+mn-lt"/>
            </a:endParaRPr>
          </a:p>
        </p:txBody>
      </p:sp>
      <p:sp>
        <p:nvSpPr>
          <p:cNvPr id="6" name="Slide Number Placeholder 5"/>
          <p:cNvSpPr>
            <a:spLocks noGrp="1"/>
          </p:cNvSpPr>
          <p:nvPr>
            <p:ph type="sldNum" sz="quarter" idx="12"/>
          </p:nvPr>
        </p:nvSpPr>
        <p:spPr/>
        <p:txBody>
          <a:bodyPr/>
          <a:lstStyle/>
          <a:p>
            <a:fld id="{6D88B901-4B89-400A-9326-FD413AFBC764}" type="slidenum">
              <a:rPr lang="en-US" smtClean="0"/>
              <a:pPr/>
              <a:t>1</a:t>
            </a:fld>
            <a:endParaRPr lang="en-US"/>
          </a:p>
        </p:txBody>
      </p:sp>
      <p:pic>
        <p:nvPicPr>
          <p:cNvPr id="5" name="Picture 2" descr="Publi Works &amp; Infrastructu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1" y="0"/>
            <a:ext cx="301591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5023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1"/>
            <a:ext cx="8229600" cy="5524723"/>
          </a:xfrm>
        </p:spPr>
        <p:txBody>
          <a:bodyPr>
            <a:normAutofit/>
          </a:bodyPr>
          <a:lstStyle/>
          <a:p>
            <a:pPr marL="0" indent="0" algn="just">
              <a:lnSpc>
                <a:spcPct val="90000"/>
              </a:lnSpc>
              <a:spcBef>
                <a:spcPts val="1200"/>
              </a:spcBef>
              <a:buNone/>
            </a:pPr>
            <a:r>
              <a:rPr lang="en-ZA" sz="2000" dirty="0">
                <a:latin typeface="Arial" panose="020B0604020202020204" pitchFamily="34" charset="0"/>
                <a:cs typeface="Arial" panose="020B0604020202020204" pitchFamily="34" charset="0"/>
              </a:rPr>
              <a:t>4. </a:t>
            </a:r>
            <a:r>
              <a:rPr lang="en-ZA" sz="2000" b="1" dirty="0">
                <a:latin typeface="Arial" panose="020B0604020202020204" pitchFamily="34" charset="0"/>
                <a:cs typeface="Arial" panose="020B0604020202020204" pitchFamily="34" charset="0"/>
              </a:rPr>
              <a:t>Possession of expropriated property</a:t>
            </a:r>
            <a:endParaRPr lang="en-ZA" sz="2000"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en-ZA" sz="2000" dirty="0">
                <a:latin typeface="Arial" panose="020B0604020202020204" pitchFamily="34" charset="0"/>
                <a:cs typeface="Arial" panose="020B0604020202020204" pitchFamily="34" charset="0"/>
              </a:rPr>
              <a:t>The expropriated person may by arrangement retain possession until the date on which the right to possession passes.</a:t>
            </a:r>
          </a:p>
          <a:p>
            <a:pPr algn="just">
              <a:buFont typeface="Wingdings" panose="05000000000000000000" pitchFamily="2" charset="2"/>
              <a:buChar char="ü"/>
            </a:pPr>
            <a:r>
              <a:rPr lang="en-ZA" sz="2000" dirty="0">
                <a:latin typeface="Arial" panose="020B0604020202020204" pitchFamily="34" charset="0"/>
                <a:cs typeface="Arial" panose="020B0604020202020204" pitchFamily="34" charset="0"/>
              </a:rPr>
              <a:t>The expropriated person will be responsible for paying municipal rates, charges and maintaining the property.</a:t>
            </a:r>
          </a:p>
          <a:p>
            <a:pPr algn="just">
              <a:buFont typeface="Wingdings" panose="05000000000000000000" pitchFamily="2" charset="2"/>
              <a:buChar char="ü"/>
            </a:pPr>
            <a:r>
              <a:rPr lang="en-ZA" sz="2000" dirty="0">
                <a:latin typeface="Arial" panose="020B0604020202020204" pitchFamily="34" charset="0"/>
                <a:cs typeface="Arial" panose="020B0604020202020204" pitchFamily="34" charset="0"/>
              </a:rPr>
              <a:t>The expropriated authority must pay the compensation to the expropriated person before the date on which the right to possession passes.</a:t>
            </a:r>
          </a:p>
          <a:p>
            <a:pPr marL="0" indent="0" algn="just">
              <a:buNone/>
            </a:pPr>
            <a:r>
              <a:rPr lang="en-ZA" sz="2000" dirty="0">
                <a:latin typeface="Arial" panose="020B0604020202020204" pitchFamily="34" charset="0"/>
                <a:cs typeface="Arial" panose="020B0604020202020204" pitchFamily="34" charset="0"/>
              </a:rPr>
              <a:t>5. </a:t>
            </a:r>
            <a:r>
              <a:rPr lang="en-ZA" sz="2000" b="1" dirty="0">
                <a:latin typeface="Arial" panose="020B0604020202020204" pitchFamily="34" charset="0"/>
                <a:cs typeface="Arial" panose="020B0604020202020204" pitchFamily="34" charset="0"/>
              </a:rPr>
              <a:t>Compensation claims</a:t>
            </a:r>
          </a:p>
          <a:p>
            <a:pPr algn="just">
              <a:buFont typeface="Wingdings" panose="05000000000000000000" pitchFamily="2" charset="2"/>
              <a:buChar char="ü"/>
            </a:pPr>
            <a:r>
              <a:rPr lang="en-ZA" sz="2000" dirty="0">
                <a:latin typeface="Arial" panose="020B0604020202020204" pitchFamily="34" charset="0"/>
                <a:cs typeface="Arial" panose="020B0604020202020204" pitchFamily="34" charset="0"/>
              </a:rPr>
              <a:t>The expropriating authority may reduce the amount of compensation agreed or decided by a court in proportion to the value of the late claim to pay any person who belatedly claims and proves a right to the expropriated property.</a:t>
            </a:r>
          </a:p>
          <a:p>
            <a:pPr algn="just">
              <a:buFont typeface="Wingdings" panose="05000000000000000000" pitchFamily="2" charset="2"/>
              <a:buChar char="ü"/>
            </a:pPr>
            <a:r>
              <a:rPr lang="en-ZA" sz="2000" dirty="0">
                <a:latin typeface="Arial" panose="020B0604020202020204" pitchFamily="34" charset="0"/>
                <a:cs typeface="Arial" panose="020B0604020202020204" pitchFamily="34" charset="0"/>
              </a:rPr>
              <a:t>The expropriating authority may deposit the compensation with the Master where there is a dispute about who is entitled to receive compensation.</a:t>
            </a:r>
          </a:p>
          <a:p>
            <a:pPr marL="0" indent="0" algn="just">
              <a:buNone/>
            </a:pPr>
            <a:endParaRPr lang="en-ZA" sz="2000" dirty="0">
              <a:latin typeface="Arial" panose="020B0604020202020204" pitchFamily="34" charset="0"/>
              <a:cs typeface="Arial" panose="020B0604020202020204" pitchFamily="34" charset="0"/>
            </a:endParaRPr>
          </a:p>
          <a:p>
            <a:pPr marL="0" indent="0">
              <a:buNone/>
            </a:pPr>
            <a:endParaRPr lang="en-ZA" sz="2000" dirty="0">
              <a:latin typeface="Arial" panose="020B0604020202020204" pitchFamily="34" charset="0"/>
              <a:cs typeface="Arial" panose="020B0604020202020204" pitchFamily="34" charset="0"/>
            </a:endParaRPr>
          </a:p>
          <a:p>
            <a:pPr marL="0" indent="0" algn="ctr">
              <a:buNone/>
            </a:pPr>
            <a:endParaRPr lang="en-ZA" sz="3600"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rmAutofit/>
          </a:bodyPr>
          <a:lstStyle/>
          <a:p>
            <a:pPr algn="ctr"/>
            <a:r>
              <a:rPr lang="en-ZA" b="1" dirty="0"/>
              <a:t>3. EXPROPRIATION PROCESS IN TERMS OF THE BILL (</a:t>
            </a:r>
            <a:r>
              <a:rPr lang="en-ZA" b="1" dirty="0" err="1"/>
              <a:t>cont</a:t>
            </a:r>
            <a:r>
              <a:rPr lang="en-ZA" b="1" dirty="0"/>
              <a:t>)</a:t>
            </a:r>
          </a:p>
        </p:txBody>
      </p:sp>
      <p:sp>
        <p:nvSpPr>
          <p:cNvPr id="8" name="Slide Number Placeholder 7"/>
          <p:cNvSpPr>
            <a:spLocks noGrp="1"/>
          </p:cNvSpPr>
          <p:nvPr>
            <p:ph type="sldNum" sz="quarter" idx="12"/>
          </p:nvPr>
        </p:nvSpPr>
        <p:spPr/>
        <p:txBody>
          <a:bodyPr/>
          <a:lstStyle/>
          <a:p>
            <a:fld id="{6D88B901-4B89-400A-9326-FD413AFBC764}" type="slidenum">
              <a:rPr lang="en-US" smtClean="0"/>
              <a:pPr/>
              <a:t>10</a:t>
            </a:fld>
            <a:endParaRPr lang="en-US"/>
          </a:p>
        </p:txBody>
      </p:sp>
    </p:spTree>
    <p:extLst>
      <p:ext uri="{BB962C8B-B14F-4D97-AF65-F5344CB8AC3E}">
        <p14:creationId xmlns:p14="http://schemas.microsoft.com/office/powerpoint/2010/main" val="4271340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599"/>
            <a:ext cx="8229600" cy="5867401"/>
          </a:xfrm>
        </p:spPr>
        <p:txBody>
          <a:bodyPr>
            <a:noAutofit/>
          </a:bodyPr>
          <a:lstStyle/>
          <a:p>
            <a:pPr marL="0" indent="0" algn="just">
              <a:buNone/>
            </a:pPr>
            <a:r>
              <a:rPr lang="en-ZA" sz="2400" dirty="0">
                <a:latin typeface="Arial" panose="020B0604020202020204" pitchFamily="34" charset="0"/>
                <a:cs typeface="Arial" panose="020B0604020202020204" pitchFamily="34" charset="0"/>
              </a:rPr>
              <a:t>6. </a:t>
            </a:r>
            <a:r>
              <a:rPr lang="en-ZA" sz="2400" b="1" dirty="0">
                <a:latin typeface="Arial" panose="020B0604020202020204" pitchFamily="34" charset="0"/>
                <a:cs typeface="Arial" panose="020B0604020202020204" pitchFamily="34" charset="0"/>
              </a:rPr>
              <a:t>Urgent Expropriation</a:t>
            </a:r>
          </a:p>
          <a:p>
            <a:pPr algn="just">
              <a:buFont typeface="Wingdings" panose="05000000000000000000" pitchFamily="2" charset="2"/>
              <a:buChar char="ü"/>
            </a:pPr>
            <a:r>
              <a:rPr lang="en-ZA" sz="2400" dirty="0">
                <a:latin typeface="Arial" panose="020B0604020202020204" pitchFamily="34" charset="0"/>
                <a:cs typeface="Arial" panose="020B0604020202020204" pitchFamily="34" charset="0"/>
              </a:rPr>
              <a:t>Clause 20 of the Bill provides for urgent expropriation.</a:t>
            </a:r>
          </a:p>
          <a:p>
            <a:pPr algn="just">
              <a:buFont typeface="Wingdings" panose="05000000000000000000" pitchFamily="2" charset="2"/>
              <a:buChar char="ü"/>
            </a:pPr>
            <a:r>
              <a:rPr lang="en-ZA" sz="2400" dirty="0">
                <a:latin typeface="Arial" panose="020B0604020202020204" pitchFamily="34" charset="0"/>
                <a:cs typeface="Arial" panose="020B0604020202020204" pitchFamily="34" charset="0"/>
              </a:rPr>
              <a:t>Urgent expropriation may be required in an emergency where the state requires to use property temporarily.</a:t>
            </a:r>
          </a:p>
          <a:p>
            <a:pPr algn="just">
              <a:buFont typeface="Wingdings" panose="05000000000000000000" pitchFamily="2" charset="2"/>
              <a:buChar char="ü"/>
            </a:pPr>
            <a:r>
              <a:rPr lang="en-ZA" sz="2400" dirty="0">
                <a:latin typeface="Arial" panose="020B0604020202020204" pitchFamily="34" charset="0"/>
                <a:cs typeface="Arial" panose="020B0604020202020204" pitchFamily="34" charset="0"/>
              </a:rPr>
              <a:t>The normal  expropriation process is short–circuited by an urgent expropriation .</a:t>
            </a:r>
          </a:p>
          <a:p>
            <a:pPr algn="just">
              <a:buFont typeface="Wingdings" panose="05000000000000000000" pitchFamily="2" charset="2"/>
              <a:buChar char="ü"/>
            </a:pPr>
            <a:r>
              <a:rPr lang="en-ZA" sz="2400" dirty="0">
                <a:latin typeface="Arial" panose="020B0604020202020204" pitchFamily="34" charset="0"/>
                <a:cs typeface="Arial" panose="020B0604020202020204" pitchFamily="34" charset="0"/>
              </a:rPr>
              <a:t>An urgent expropriation is temporary and may not last for more than a year.</a:t>
            </a:r>
          </a:p>
          <a:p>
            <a:pPr algn="just">
              <a:buFont typeface="Wingdings" panose="05000000000000000000" pitchFamily="2" charset="2"/>
              <a:buChar char="ü"/>
            </a:pPr>
            <a:r>
              <a:rPr lang="en-ZA" sz="2400" dirty="0">
                <a:latin typeface="Arial" panose="020B0604020202020204" pitchFamily="34" charset="0"/>
                <a:cs typeface="Arial" panose="020B0604020202020204" pitchFamily="34" charset="0"/>
              </a:rPr>
              <a:t>Compensation must be calculated and offered as soon as reasonably possible within 30 days from date of expropriation.</a:t>
            </a:r>
          </a:p>
          <a:p>
            <a:pPr algn="just">
              <a:buFont typeface="Wingdings" panose="05000000000000000000" pitchFamily="2" charset="2"/>
              <a:buChar char="ü"/>
            </a:pPr>
            <a:r>
              <a:rPr lang="en-ZA" sz="2400" dirty="0">
                <a:latin typeface="Arial" panose="020B0604020202020204" pitchFamily="34" charset="0"/>
                <a:cs typeface="Arial" panose="020B0604020202020204" pitchFamily="34" charset="0"/>
              </a:rPr>
              <a:t>The expropriating authority may commence with an expropriation of property at any time during the temporary use of property (clause 20(9)).  </a:t>
            </a:r>
          </a:p>
          <a:p>
            <a:pPr marL="0" indent="0" algn="just">
              <a:buNone/>
            </a:pPr>
            <a:endParaRPr lang="en-ZA" sz="2400" dirty="0">
              <a:latin typeface="Arial" panose="020B0604020202020204" pitchFamily="34" charset="0"/>
              <a:cs typeface="Arial" panose="020B0604020202020204" pitchFamily="34" charset="0"/>
            </a:endParaRPr>
          </a:p>
          <a:p>
            <a:pPr marL="0" indent="0">
              <a:buNone/>
            </a:pPr>
            <a:endParaRPr lang="en-ZA" sz="2400" dirty="0">
              <a:latin typeface="Arial" panose="020B0604020202020204" pitchFamily="34" charset="0"/>
              <a:cs typeface="Arial" panose="020B0604020202020204" pitchFamily="34" charset="0"/>
            </a:endParaRPr>
          </a:p>
          <a:p>
            <a:pPr marL="0" indent="0" algn="ctr">
              <a:buNone/>
            </a:pPr>
            <a:endParaRPr lang="en-ZA" sz="2400"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rmAutofit/>
          </a:bodyPr>
          <a:lstStyle/>
          <a:p>
            <a:pPr algn="ctr"/>
            <a:r>
              <a:rPr lang="en-ZA" b="1" dirty="0"/>
              <a:t>3. EXPROPRIATION PROCESS IN TERMS OF THE BILL (</a:t>
            </a:r>
            <a:r>
              <a:rPr lang="en-ZA" b="1" dirty="0" err="1"/>
              <a:t>cont</a:t>
            </a:r>
            <a:r>
              <a:rPr lang="en-ZA" b="1" dirty="0"/>
              <a:t>)</a:t>
            </a:r>
          </a:p>
        </p:txBody>
      </p:sp>
      <p:sp>
        <p:nvSpPr>
          <p:cNvPr id="8" name="Slide Number Placeholder 7"/>
          <p:cNvSpPr>
            <a:spLocks noGrp="1"/>
          </p:cNvSpPr>
          <p:nvPr>
            <p:ph type="sldNum" sz="quarter" idx="12"/>
          </p:nvPr>
        </p:nvSpPr>
        <p:spPr/>
        <p:txBody>
          <a:bodyPr/>
          <a:lstStyle/>
          <a:p>
            <a:fld id="{6D88B901-4B89-400A-9326-FD413AFBC764}" type="slidenum">
              <a:rPr lang="en-US" smtClean="0"/>
              <a:pPr/>
              <a:t>11</a:t>
            </a:fld>
            <a:endParaRPr lang="en-US"/>
          </a:p>
        </p:txBody>
      </p:sp>
    </p:spTree>
    <p:extLst>
      <p:ext uri="{BB962C8B-B14F-4D97-AF65-F5344CB8AC3E}">
        <p14:creationId xmlns:p14="http://schemas.microsoft.com/office/powerpoint/2010/main" val="1439450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599"/>
            <a:ext cx="8229600" cy="5730875"/>
          </a:xfrm>
        </p:spPr>
        <p:txBody>
          <a:bodyPr>
            <a:normAutofit/>
          </a:bodyPr>
          <a:lstStyle/>
          <a:p>
            <a:pPr marL="533400" indent="-533400" algn="just">
              <a:lnSpc>
                <a:spcPct val="90000"/>
              </a:lnSpc>
              <a:spcBef>
                <a:spcPts val="300"/>
              </a:spcBef>
              <a:buNone/>
            </a:pPr>
            <a:r>
              <a:rPr lang="en-ZA" sz="2000" dirty="0">
                <a:latin typeface="Arial" panose="020B0604020202020204" pitchFamily="34" charset="0"/>
                <a:cs typeface="Arial" panose="020B0604020202020204" pitchFamily="34" charset="0"/>
              </a:rPr>
              <a:t>7</a:t>
            </a:r>
            <a:r>
              <a:rPr lang="en-ZA" sz="2400" dirty="0">
                <a:latin typeface="Arial" panose="020B0604020202020204" pitchFamily="34" charset="0"/>
                <a:cs typeface="Arial" panose="020B0604020202020204" pitchFamily="34" charset="0"/>
              </a:rPr>
              <a:t>. </a:t>
            </a:r>
            <a:r>
              <a:rPr lang="en-ZA" sz="2400" b="1" dirty="0">
                <a:latin typeface="Arial" panose="020B0604020202020204" pitchFamily="34" charset="0"/>
                <a:cs typeface="Arial" panose="020B0604020202020204" pitchFamily="34" charset="0"/>
              </a:rPr>
              <a:t>Withdrawal of Expropriation</a:t>
            </a:r>
          </a:p>
          <a:p>
            <a:pPr algn="just">
              <a:lnSpc>
                <a:spcPct val="90000"/>
              </a:lnSpc>
              <a:spcBef>
                <a:spcPts val="300"/>
              </a:spcBef>
              <a:buFont typeface="Wingdings" panose="05000000000000000000" pitchFamily="2" charset="2"/>
              <a:buChar char="ü"/>
            </a:pPr>
            <a:r>
              <a:rPr lang="en-ZA" sz="2400" dirty="0">
                <a:latin typeface="Arial" panose="020B0604020202020204" pitchFamily="34" charset="0"/>
                <a:cs typeface="Arial" panose="020B0604020202020204" pitchFamily="34" charset="0"/>
              </a:rPr>
              <a:t>The withdrawal of an expropriation may be achieved in terms of clause 21 if it is in the public interest or the reason for the expropriation is no longer applicable.</a:t>
            </a:r>
          </a:p>
          <a:p>
            <a:pPr algn="just">
              <a:lnSpc>
                <a:spcPct val="90000"/>
              </a:lnSpc>
              <a:spcBef>
                <a:spcPts val="300"/>
              </a:spcBef>
              <a:buFont typeface="Wingdings" panose="05000000000000000000" pitchFamily="2" charset="2"/>
              <a:buChar char="ü"/>
            </a:pPr>
            <a:r>
              <a:rPr lang="en-ZA" sz="2400" dirty="0">
                <a:latin typeface="Arial" panose="020B0604020202020204" pitchFamily="34" charset="0"/>
                <a:cs typeface="Arial" panose="020B0604020202020204" pitchFamily="34" charset="0"/>
              </a:rPr>
              <a:t>The power to withdraw an expropriation must be exercised within three months from the date of expropriation.</a:t>
            </a:r>
          </a:p>
          <a:p>
            <a:pPr algn="just">
              <a:lnSpc>
                <a:spcPct val="90000"/>
              </a:lnSpc>
              <a:spcBef>
                <a:spcPts val="300"/>
              </a:spcBef>
              <a:buFont typeface="Wingdings" panose="05000000000000000000" pitchFamily="2" charset="2"/>
              <a:buChar char="ü"/>
            </a:pPr>
            <a:r>
              <a:rPr lang="en-ZA" sz="2400" dirty="0">
                <a:latin typeface="Arial" panose="020B0604020202020204" pitchFamily="34" charset="0"/>
                <a:cs typeface="Arial" panose="020B0604020202020204" pitchFamily="34" charset="0"/>
              </a:rPr>
              <a:t>The effect of the withdrawal is that it restores the affected parties to the position they were in before the expropriation.</a:t>
            </a:r>
          </a:p>
          <a:p>
            <a:pPr algn="just">
              <a:lnSpc>
                <a:spcPct val="90000"/>
              </a:lnSpc>
              <a:spcBef>
                <a:spcPts val="300"/>
              </a:spcBef>
              <a:buFont typeface="Wingdings" panose="05000000000000000000" pitchFamily="2" charset="2"/>
              <a:buChar char="ü"/>
            </a:pPr>
            <a:r>
              <a:rPr lang="en-ZA" sz="2400" dirty="0">
                <a:latin typeface="Arial" panose="020B0604020202020204" pitchFamily="34" charset="0"/>
                <a:cs typeface="Arial" panose="020B0604020202020204" pitchFamily="34" charset="0"/>
              </a:rPr>
              <a:t>The expropriating authority is liable for reasonable costs and damages incurred by a claimant.</a:t>
            </a:r>
          </a:p>
          <a:p>
            <a:pPr marL="0" indent="0" algn="just">
              <a:lnSpc>
                <a:spcPct val="90000"/>
              </a:lnSpc>
              <a:spcBef>
                <a:spcPts val="300"/>
              </a:spcBef>
              <a:buNone/>
            </a:pPr>
            <a:r>
              <a:rPr lang="en-ZA" sz="2400" dirty="0">
                <a:latin typeface="Arial" panose="020B0604020202020204" pitchFamily="34" charset="0"/>
                <a:cs typeface="Arial" panose="020B0604020202020204" pitchFamily="34" charset="0"/>
              </a:rPr>
              <a:t>8. </a:t>
            </a:r>
            <a:r>
              <a:rPr lang="en-ZA" sz="2400" b="1" dirty="0">
                <a:latin typeface="Arial" panose="020B0604020202020204" pitchFamily="34" charset="0"/>
                <a:cs typeface="Arial" panose="020B0604020202020204" pitchFamily="34" charset="0"/>
              </a:rPr>
              <a:t>Expropriation Register</a:t>
            </a:r>
          </a:p>
          <a:p>
            <a:pPr algn="just">
              <a:lnSpc>
                <a:spcPct val="90000"/>
              </a:lnSpc>
              <a:spcBef>
                <a:spcPts val="300"/>
              </a:spcBef>
              <a:buFont typeface="Wingdings" panose="05000000000000000000" pitchFamily="2" charset="2"/>
              <a:buChar char="ü"/>
            </a:pPr>
            <a:r>
              <a:rPr lang="en-ZA" sz="2400" dirty="0">
                <a:latin typeface="Arial" panose="020B0604020202020204" pitchFamily="34" charset="0"/>
                <a:cs typeface="Arial" panose="020B0604020202020204" pitchFamily="34" charset="0"/>
              </a:rPr>
              <a:t>All expropriations must be recorded in an expropriation register.</a:t>
            </a:r>
          </a:p>
          <a:p>
            <a:pPr algn="just">
              <a:lnSpc>
                <a:spcPct val="90000"/>
              </a:lnSpc>
              <a:spcBef>
                <a:spcPts val="300"/>
              </a:spcBef>
              <a:buFont typeface="Wingdings" panose="05000000000000000000" pitchFamily="2" charset="2"/>
              <a:buChar char="ü"/>
            </a:pPr>
            <a:r>
              <a:rPr lang="en-ZA" sz="2400" dirty="0">
                <a:latin typeface="Arial" panose="020B0604020202020204" pitchFamily="34" charset="0"/>
                <a:cs typeface="Arial" panose="020B0604020202020204" pitchFamily="34" charset="0"/>
              </a:rPr>
              <a:t>The expropriation register is open to the public.</a:t>
            </a:r>
          </a:p>
          <a:p>
            <a:pPr algn="just">
              <a:lnSpc>
                <a:spcPct val="90000"/>
              </a:lnSpc>
              <a:spcBef>
                <a:spcPts val="300"/>
              </a:spcBef>
              <a:buFont typeface="Wingdings" panose="05000000000000000000" pitchFamily="2" charset="2"/>
              <a:buChar char="ü"/>
            </a:pPr>
            <a:endParaRPr lang="en-ZA" sz="2400" dirty="0">
              <a:latin typeface="Arial" panose="020B0604020202020204" pitchFamily="34" charset="0"/>
              <a:cs typeface="Arial" panose="020B0604020202020204" pitchFamily="34" charset="0"/>
            </a:endParaRPr>
          </a:p>
          <a:p>
            <a:pPr marL="0" indent="0">
              <a:buNone/>
            </a:pPr>
            <a:endParaRPr lang="en-ZA" sz="2000" dirty="0">
              <a:latin typeface="Arial" panose="020B0604020202020204" pitchFamily="34" charset="0"/>
              <a:cs typeface="Arial" panose="020B0604020202020204" pitchFamily="34" charset="0"/>
            </a:endParaRPr>
          </a:p>
          <a:p>
            <a:pPr marL="0" indent="0" algn="ctr">
              <a:buNone/>
            </a:pPr>
            <a:endParaRPr lang="en-ZA" sz="3600"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rmAutofit/>
          </a:bodyPr>
          <a:lstStyle/>
          <a:p>
            <a:pPr algn="ctr"/>
            <a:r>
              <a:rPr lang="en-ZA" b="1" dirty="0"/>
              <a:t>3. EXPROPRIATION PROCESS IN TERMS OF THE BILL (</a:t>
            </a:r>
            <a:r>
              <a:rPr lang="en-ZA" b="1" dirty="0" err="1"/>
              <a:t>cont</a:t>
            </a:r>
            <a:r>
              <a:rPr lang="en-ZA" b="1" dirty="0"/>
              <a:t>)</a:t>
            </a:r>
          </a:p>
        </p:txBody>
      </p:sp>
      <p:sp>
        <p:nvSpPr>
          <p:cNvPr id="8" name="Slide Number Placeholder 7"/>
          <p:cNvSpPr>
            <a:spLocks noGrp="1"/>
          </p:cNvSpPr>
          <p:nvPr>
            <p:ph type="sldNum" sz="quarter" idx="12"/>
          </p:nvPr>
        </p:nvSpPr>
        <p:spPr/>
        <p:txBody>
          <a:bodyPr/>
          <a:lstStyle/>
          <a:p>
            <a:fld id="{6D88B901-4B89-400A-9326-FD413AFBC764}" type="slidenum">
              <a:rPr lang="en-US" smtClean="0"/>
              <a:pPr/>
              <a:t>12</a:t>
            </a:fld>
            <a:endParaRPr lang="en-US"/>
          </a:p>
        </p:txBody>
      </p:sp>
    </p:spTree>
    <p:extLst>
      <p:ext uri="{BB962C8B-B14F-4D97-AF65-F5344CB8AC3E}">
        <p14:creationId xmlns:p14="http://schemas.microsoft.com/office/powerpoint/2010/main" val="2527907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76800"/>
          </a:xfrm>
        </p:spPr>
        <p:txBody>
          <a:bodyPr>
            <a:normAutofit/>
          </a:bodyPr>
          <a:lstStyle/>
          <a:p>
            <a:pPr algn="just">
              <a:lnSpc>
                <a:spcPct val="90000"/>
              </a:lnSpc>
              <a:spcBef>
                <a:spcPts val="0"/>
              </a:spcBef>
              <a:buFont typeface="Wingdings" panose="05000000000000000000" pitchFamily="2" charset="2"/>
              <a:buChar char="§"/>
            </a:pPr>
            <a:r>
              <a:rPr lang="en-ZA" sz="2000" dirty="0">
                <a:latin typeface="Arial" panose="020B0604020202020204" pitchFamily="34" charset="0"/>
                <a:cs typeface="Arial" panose="020B0604020202020204" pitchFamily="34" charset="0"/>
              </a:rPr>
              <a:t>Finally, the Bill also deals with matters like delivering and publishing notices, language of communications, electronic communications, extending time periods for steps in the expropriation process, consequences for non-compliance with the Act and transitional provisions (Clauses </a:t>
            </a:r>
            <a:r>
              <a:rPr lang="en-ZA" sz="2000">
                <a:latin typeface="Arial" panose="020B0604020202020204" pitchFamily="34" charset="0"/>
                <a:cs typeface="Arial" panose="020B0604020202020204" pitchFamily="34" charset="0"/>
              </a:rPr>
              <a:t>22, 23</a:t>
            </a:r>
            <a:r>
              <a:rPr lang="en-ZA" sz="2000" dirty="0">
                <a:latin typeface="Arial" panose="020B0604020202020204" pitchFamily="34" charset="0"/>
                <a:cs typeface="Arial" panose="020B0604020202020204" pitchFamily="34" charset="0"/>
              </a:rPr>
              <a:t>, </a:t>
            </a:r>
            <a:r>
              <a:rPr lang="en-ZA" sz="2000">
                <a:latin typeface="Arial" panose="020B0604020202020204" pitchFamily="34" charset="0"/>
                <a:cs typeface="Arial" panose="020B0604020202020204" pitchFamily="34" charset="0"/>
              </a:rPr>
              <a:t>25, 27 </a:t>
            </a:r>
            <a:r>
              <a:rPr lang="en-ZA" sz="2000" dirty="0">
                <a:latin typeface="Arial" panose="020B0604020202020204" pitchFamily="34" charset="0"/>
                <a:cs typeface="Arial" panose="020B0604020202020204" pitchFamily="34" charset="0"/>
              </a:rPr>
              <a:t>and 30).</a:t>
            </a:r>
          </a:p>
          <a:p>
            <a:pPr marL="0" indent="0" algn="just">
              <a:lnSpc>
                <a:spcPct val="90000"/>
              </a:lnSpc>
              <a:spcBef>
                <a:spcPts val="600"/>
              </a:spcBef>
              <a:buNone/>
            </a:pPr>
            <a:endParaRPr lang="en-ZA" sz="2000" dirty="0">
              <a:latin typeface="Arial" panose="020B0604020202020204" pitchFamily="34" charset="0"/>
              <a:cs typeface="Arial" panose="020B0604020202020204" pitchFamily="34" charset="0"/>
            </a:endParaRPr>
          </a:p>
          <a:p>
            <a:pPr marL="0" indent="0" algn="just">
              <a:buNone/>
            </a:pPr>
            <a:endParaRPr lang="en-ZA" sz="2000" dirty="0">
              <a:latin typeface="Arial" panose="020B0604020202020204" pitchFamily="34" charset="0"/>
              <a:cs typeface="Arial" panose="020B0604020202020204" pitchFamily="34" charset="0"/>
            </a:endParaRPr>
          </a:p>
          <a:p>
            <a:pPr marL="0" indent="0" algn="just">
              <a:lnSpc>
                <a:spcPct val="200000"/>
              </a:lnSpc>
              <a:buNone/>
            </a:pPr>
            <a:endParaRPr lang="en-ZA" sz="2000" dirty="0">
              <a:latin typeface="Arial" panose="020B0604020202020204" pitchFamily="34" charset="0"/>
              <a:cs typeface="Arial" panose="020B0604020202020204" pitchFamily="34" charset="0"/>
            </a:endParaRPr>
          </a:p>
          <a:p>
            <a:pPr marL="0" indent="0" algn="just">
              <a:buNone/>
            </a:pPr>
            <a:endParaRPr lang="en-ZA" sz="2000" dirty="0">
              <a:latin typeface="Arial" panose="020B0604020202020204" pitchFamily="34" charset="0"/>
              <a:cs typeface="Arial" panose="020B0604020202020204" pitchFamily="34" charset="0"/>
            </a:endParaRPr>
          </a:p>
          <a:p>
            <a:pPr marL="0" indent="0">
              <a:buNone/>
            </a:pPr>
            <a:endParaRPr lang="en-ZA" sz="2000" dirty="0">
              <a:latin typeface="Arial" panose="020B0604020202020204" pitchFamily="34" charset="0"/>
              <a:cs typeface="Arial" panose="020B0604020202020204" pitchFamily="34" charset="0"/>
            </a:endParaRPr>
          </a:p>
          <a:p>
            <a:pPr marL="0" indent="0" algn="ctr">
              <a:buNone/>
            </a:pPr>
            <a:endParaRPr lang="en-ZA" sz="3600"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rmAutofit/>
          </a:bodyPr>
          <a:lstStyle/>
          <a:p>
            <a:pPr algn="ctr"/>
            <a:r>
              <a:rPr lang="en-ZA" b="1" dirty="0"/>
              <a:t>3. EXPROPRIATION PROCESS IN TERMS OF THE BILL (</a:t>
            </a:r>
            <a:r>
              <a:rPr lang="en-ZA" b="1" dirty="0" err="1"/>
              <a:t>cont</a:t>
            </a:r>
            <a:r>
              <a:rPr lang="en-ZA" b="1" dirty="0"/>
              <a:t>)</a:t>
            </a:r>
          </a:p>
        </p:txBody>
      </p:sp>
      <p:sp>
        <p:nvSpPr>
          <p:cNvPr id="8" name="Slide Number Placeholder 7"/>
          <p:cNvSpPr>
            <a:spLocks noGrp="1"/>
          </p:cNvSpPr>
          <p:nvPr>
            <p:ph type="sldNum" sz="quarter" idx="12"/>
          </p:nvPr>
        </p:nvSpPr>
        <p:spPr/>
        <p:txBody>
          <a:bodyPr/>
          <a:lstStyle/>
          <a:p>
            <a:fld id="{6D88B901-4B89-400A-9326-FD413AFBC764}" type="slidenum">
              <a:rPr lang="en-US" smtClean="0"/>
              <a:pPr/>
              <a:t>13</a:t>
            </a:fld>
            <a:endParaRPr lang="en-US"/>
          </a:p>
        </p:txBody>
      </p:sp>
    </p:spTree>
    <p:extLst>
      <p:ext uri="{BB962C8B-B14F-4D97-AF65-F5344CB8AC3E}">
        <p14:creationId xmlns:p14="http://schemas.microsoft.com/office/powerpoint/2010/main" val="828331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5616624"/>
          </a:xfrm>
        </p:spPr>
        <p:txBody>
          <a:bodyPr>
            <a:normAutofit/>
          </a:bodyPr>
          <a:lstStyle/>
          <a:p>
            <a:pPr marL="0" indent="0" algn="just">
              <a:lnSpc>
                <a:spcPct val="200000"/>
              </a:lnSpc>
              <a:buNone/>
            </a:pPr>
            <a:endParaRPr lang="en-ZA" sz="2000" dirty="0">
              <a:latin typeface="Arial" panose="020B0604020202020204" pitchFamily="34" charset="0"/>
              <a:cs typeface="Arial" panose="020B0604020202020204" pitchFamily="34" charset="0"/>
            </a:endParaRPr>
          </a:p>
          <a:p>
            <a:pPr marL="0" indent="0" algn="just">
              <a:buNone/>
            </a:pPr>
            <a:endParaRPr lang="en-ZA" sz="2000" dirty="0">
              <a:latin typeface="Arial" panose="020B0604020202020204" pitchFamily="34" charset="0"/>
              <a:cs typeface="Arial" panose="020B0604020202020204" pitchFamily="34" charset="0"/>
            </a:endParaRPr>
          </a:p>
          <a:p>
            <a:pPr marL="0" indent="0">
              <a:buNone/>
            </a:pPr>
            <a:endParaRPr lang="en-ZA" sz="2000" dirty="0">
              <a:latin typeface="Arial" panose="020B0604020202020204" pitchFamily="34" charset="0"/>
              <a:cs typeface="Arial" panose="020B0604020202020204" pitchFamily="34" charset="0"/>
            </a:endParaRPr>
          </a:p>
          <a:p>
            <a:pPr marL="0" indent="0" algn="ctr">
              <a:buNone/>
            </a:pPr>
            <a:endParaRPr lang="en-ZA" sz="3600"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rmAutofit/>
          </a:bodyPr>
          <a:lstStyle/>
          <a:p>
            <a:pPr algn="ctr"/>
            <a:endParaRPr lang="en-ZA" b="1" dirty="0"/>
          </a:p>
        </p:txBody>
      </p:sp>
      <p:sp>
        <p:nvSpPr>
          <p:cNvPr id="8" name="Slide Number Placeholder 7"/>
          <p:cNvSpPr>
            <a:spLocks noGrp="1"/>
          </p:cNvSpPr>
          <p:nvPr>
            <p:ph type="sldNum" sz="quarter" idx="12"/>
          </p:nvPr>
        </p:nvSpPr>
        <p:spPr/>
        <p:txBody>
          <a:bodyPr/>
          <a:lstStyle/>
          <a:p>
            <a:fld id="{6D88B901-4B89-400A-9326-FD413AFBC764}" type="slidenum">
              <a:rPr lang="en-US" smtClean="0"/>
              <a:pPr/>
              <a:t>14</a:t>
            </a:fld>
            <a:endParaRPr lang="en-US"/>
          </a:p>
        </p:txBody>
      </p:sp>
      <p:sp>
        <p:nvSpPr>
          <p:cNvPr id="4" name="Rectangle 3"/>
          <p:cNvSpPr/>
          <p:nvPr/>
        </p:nvSpPr>
        <p:spPr>
          <a:xfrm>
            <a:off x="2756631" y="2967335"/>
            <a:ext cx="3630738"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THANK YOU</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2996386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lnSpc>
                <a:spcPct val="115000"/>
              </a:lnSpc>
              <a:spcAft>
                <a:spcPts val="1000"/>
              </a:spcAft>
            </a:pPr>
            <a:r>
              <a:rPr lang="en-ZA" b="1" dirty="0">
                <a:latin typeface="Arial"/>
                <a:ea typeface="Times New Roman"/>
                <a:cs typeface="Times New Roman"/>
              </a:rPr>
              <a:t>TABLE OF CONTENTS</a:t>
            </a:r>
            <a:br>
              <a:rPr lang="en-ZA" sz="1800" b="1" dirty="0">
                <a:latin typeface="Calibri"/>
                <a:ea typeface="Calibri"/>
                <a:cs typeface="Times New Roman"/>
              </a:rPr>
            </a:br>
            <a:endParaRPr lang="en-ZA" b="1" dirty="0"/>
          </a:p>
        </p:txBody>
      </p:sp>
      <p:sp>
        <p:nvSpPr>
          <p:cNvPr id="6" name="Content Placeholder 5"/>
          <p:cNvSpPr>
            <a:spLocks noGrp="1"/>
          </p:cNvSpPr>
          <p:nvPr>
            <p:ph idx="1"/>
          </p:nvPr>
        </p:nvSpPr>
        <p:spPr/>
        <p:txBody>
          <a:bodyPr>
            <a:normAutofit/>
          </a:bodyPr>
          <a:lstStyle/>
          <a:p>
            <a:pPr marL="0" indent="0">
              <a:buNone/>
            </a:pPr>
            <a:r>
              <a:rPr lang="en-US" sz="2000" dirty="0">
                <a:latin typeface="Arial" panose="020B0604020202020204" pitchFamily="34" charset="0"/>
                <a:cs typeface="Arial" panose="020B0604020202020204" pitchFamily="34" charset="0"/>
              </a:rPr>
              <a:t> </a:t>
            </a:r>
          </a:p>
          <a:p>
            <a:pPr marL="514350" indent="-514350">
              <a:lnSpc>
                <a:spcPct val="200000"/>
              </a:lnSpc>
              <a:buAutoNum type="arabicPeriod"/>
            </a:pPr>
            <a:r>
              <a:rPr lang="en-US" sz="2000" dirty="0">
                <a:latin typeface="Arial" panose="020B0604020202020204" pitchFamily="34" charset="0"/>
                <a:cs typeface="Arial" panose="020B0604020202020204" pitchFamily="34" charset="0"/>
              </a:rPr>
              <a:t>Purpose</a:t>
            </a:r>
          </a:p>
          <a:p>
            <a:pPr marL="514350" indent="-514350">
              <a:lnSpc>
                <a:spcPct val="200000"/>
              </a:lnSpc>
              <a:buAutoNum type="arabicPeriod"/>
            </a:pPr>
            <a:r>
              <a:rPr lang="en-US" sz="2000" dirty="0">
                <a:latin typeface="Arial" panose="020B0604020202020204" pitchFamily="34" charset="0"/>
                <a:cs typeface="Arial" panose="020B0604020202020204" pitchFamily="34" charset="0"/>
              </a:rPr>
              <a:t>Overview of the Expropriation Bill [B23B-2020]  </a:t>
            </a:r>
          </a:p>
          <a:p>
            <a:pPr marL="514350" indent="-514350">
              <a:lnSpc>
                <a:spcPct val="200000"/>
              </a:lnSpc>
              <a:buAutoNum type="arabicPeriod"/>
            </a:pPr>
            <a:r>
              <a:rPr lang="en-US" sz="2000" dirty="0">
                <a:latin typeface="Arial" panose="020B0604020202020204" pitchFamily="34" charset="0"/>
                <a:cs typeface="Arial" panose="020B0604020202020204" pitchFamily="34" charset="0"/>
              </a:rPr>
              <a:t>Expropriation process in terms of the Bill</a:t>
            </a:r>
          </a:p>
          <a:p>
            <a:pPr marL="0" indent="0">
              <a:lnSpc>
                <a:spcPct val="200000"/>
              </a:lnSpc>
              <a:buNone/>
            </a:pPr>
            <a:endParaRPr lang="en-US" sz="2000" dirty="0">
              <a:latin typeface="Arial" panose="020B0604020202020204" pitchFamily="34" charset="0"/>
              <a:cs typeface="Arial" panose="020B0604020202020204" pitchFamily="34" charset="0"/>
            </a:endParaRPr>
          </a:p>
          <a:p>
            <a:pPr marL="0" indent="0">
              <a:lnSpc>
                <a:spcPct val="200000"/>
              </a:lnSpc>
              <a:buNone/>
            </a:pPr>
            <a:r>
              <a:rPr lang="en-US" sz="2000" dirty="0">
                <a:latin typeface="Arial" panose="020B0604020202020204" pitchFamily="34" charset="0"/>
                <a:cs typeface="Arial" panose="020B0604020202020204" pitchFamily="34" charset="0"/>
              </a:rPr>
              <a:t> </a:t>
            </a:r>
          </a:p>
          <a:p>
            <a:pPr marL="514350" indent="-514350">
              <a:lnSpc>
                <a:spcPct val="200000"/>
              </a:lnSpc>
              <a:buAutoNum type="arabicPeriod"/>
            </a:pPr>
            <a:endParaRPr lang="en-US" sz="20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6D88B901-4B89-400A-9326-FD413AFBC764}" type="slidenum">
              <a:rPr lang="en-US" smtClean="0"/>
              <a:pPr/>
              <a:t>2</a:t>
            </a:fld>
            <a:endParaRPr lang="en-US"/>
          </a:p>
        </p:txBody>
      </p:sp>
    </p:spTree>
    <p:extLst>
      <p:ext uri="{BB962C8B-B14F-4D97-AF65-F5344CB8AC3E}">
        <p14:creationId xmlns:p14="http://schemas.microsoft.com/office/powerpoint/2010/main" val="276716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495800"/>
          </a:xfrm>
        </p:spPr>
        <p:txBody>
          <a:bodyPr>
            <a:normAutofit/>
          </a:bodyPr>
          <a:lstStyle/>
          <a:p>
            <a:pPr marL="0" indent="0">
              <a:buNone/>
            </a:pPr>
            <a:endParaRPr lang="en-ZA" sz="2000" dirty="0">
              <a:latin typeface="Arial" panose="020B0604020202020204" pitchFamily="34" charset="0"/>
              <a:cs typeface="Arial" panose="020B0604020202020204" pitchFamily="34" charset="0"/>
            </a:endParaRPr>
          </a:p>
          <a:p>
            <a:pPr marL="0" indent="0">
              <a:lnSpc>
                <a:spcPct val="150000"/>
              </a:lnSpc>
              <a:buNone/>
            </a:pPr>
            <a:r>
              <a:rPr lang="en-ZA" sz="2400" dirty="0">
                <a:latin typeface="Arial" panose="020B0604020202020204" pitchFamily="34" charset="0"/>
                <a:cs typeface="Arial" panose="020B0604020202020204" pitchFamily="34" charset="0"/>
              </a:rPr>
              <a:t>This presentation is intended to;</a:t>
            </a:r>
          </a:p>
          <a:p>
            <a:pPr marL="360363" lvl="1" indent="-360363">
              <a:lnSpc>
                <a:spcPct val="150000"/>
              </a:lnSpc>
              <a:buFont typeface="Wingdings" panose="05000000000000000000" pitchFamily="2" charset="2"/>
              <a:buChar char="§"/>
            </a:pPr>
            <a:r>
              <a:rPr lang="en-ZA" sz="2400" dirty="0">
                <a:latin typeface="Arial" panose="020B0604020202020204" pitchFamily="34" charset="0"/>
                <a:cs typeface="Arial" panose="020B0604020202020204" pitchFamily="34" charset="0"/>
              </a:rPr>
              <a:t>Brief the Western Cape Provincial Legislature on the Expropriation  Bill [B23B-2020]</a:t>
            </a:r>
          </a:p>
          <a:p>
            <a:pPr marL="0" indent="0">
              <a:buNone/>
            </a:pPr>
            <a:endParaRPr lang="en-ZA" sz="20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pPr algn="ctr"/>
            <a:br>
              <a:rPr lang="en-ZA" dirty="0">
                <a:solidFill>
                  <a:srgbClr val="F79646">
                    <a:lumMod val="50000"/>
                  </a:srgbClr>
                </a:solidFill>
                <a:ea typeface="Calibri"/>
              </a:rPr>
            </a:br>
            <a:r>
              <a:rPr lang="en-ZA" b="1" dirty="0">
                <a:solidFill>
                  <a:srgbClr val="F79646">
                    <a:lumMod val="50000"/>
                  </a:srgbClr>
                </a:solidFill>
                <a:ea typeface="Calibri"/>
              </a:rPr>
              <a:t>1. PURPOSE</a:t>
            </a:r>
            <a:endParaRPr lang="en-ZA" b="1" dirty="0"/>
          </a:p>
        </p:txBody>
      </p:sp>
      <p:sp>
        <p:nvSpPr>
          <p:cNvPr id="4" name="Slide Number Placeholder 3"/>
          <p:cNvSpPr>
            <a:spLocks noGrp="1"/>
          </p:cNvSpPr>
          <p:nvPr>
            <p:ph type="sldNum" sz="quarter" idx="12"/>
          </p:nvPr>
        </p:nvSpPr>
        <p:spPr/>
        <p:txBody>
          <a:bodyPr/>
          <a:lstStyle/>
          <a:p>
            <a:fld id="{6D88B901-4B89-400A-9326-FD413AFBC764}" type="slidenum">
              <a:rPr lang="en-US" smtClean="0"/>
              <a:pPr/>
              <a:t>3</a:t>
            </a:fld>
            <a:endParaRPr lang="en-US"/>
          </a:p>
        </p:txBody>
      </p:sp>
    </p:spTree>
    <p:extLst>
      <p:ext uri="{BB962C8B-B14F-4D97-AF65-F5344CB8AC3E}">
        <p14:creationId xmlns:p14="http://schemas.microsoft.com/office/powerpoint/2010/main" val="225885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867400"/>
          </a:xfrm>
        </p:spPr>
        <p:txBody>
          <a:bodyPr>
            <a:noAutofit/>
          </a:bodyPr>
          <a:lstStyle/>
          <a:p>
            <a:pPr marL="450850" lvl="1" indent="-450850" algn="just">
              <a:lnSpc>
                <a:spcPct val="80000"/>
              </a:lnSpc>
              <a:spcBef>
                <a:spcPts val="600"/>
              </a:spcBef>
              <a:buClr>
                <a:schemeClr val="accent1"/>
              </a:buClr>
              <a:buSzPct val="100000"/>
              <a:buFont typeface="Wingdings" panose="05000000000000000000" pitchFamily="2" charset="2"/>
              <a:buChar char="§"/>
            </a:pPr>
            <a:r>
              <a:rPr lang="en-ZA" sz="2000" dirty="0">
                <a:latin typeface="Arial" panose="020B0604020202020204" pitchFamily="34" charset="0"/>
                <a:cs typeface="Arial" panose="020B0604020202020204" pitchFamily="34" charset="0"/>
              </a:rPr>
              <a:t>Expropriation Act, 1975 is currently law according to the transitional provisions in Schedule 6 to the Constitution,1996. </a:t>
            </a:r>
          </a:p>
          <a:p>
            <a:pPr marL="0" lvl="1" indent="0" algn="just">
              <a:lnSpc>
                <a:spcPct val="80000"/>
              </a:lnSpc>
              <a:spcBef>
                <a:spcPts val="600"/>
              </a:spcBef>
              <a:buClr>
                <a:schemeClr val="accent1"/>
              </a:buClr>
              <a:buSzPct val="100000"/>
              <a:buNone/>
            </a:pPr>
            <a:r>
              <a:rPr lang="en-ZA" sz="2000" dirty="0">
                <a:latin typeface="Arial" panose="020B0604020202020204" pitchFamily="34" charset="0"/>
                <a:cs typeface="Arial" panose="020B0604020202020204" pitchFamily="34" charset="0"/>
              </a:rPr>
              <a:t> </a:t>
            </a:r>
          </a:p>
          <a:p>
            <a:pPr marL="450850" lvl="1" indent="-450850" algn="just">
              <a:lnSpc>
                <a:spcPct val="80000"/>
              </a:lnSpc>
              <a:spcBef>
                <a:spcPts val="600"/>
              </a:spcBef>
              <a:buClr>
                <a:schemeClr val="accent1"/>
              </a:buClr>
              <a:buSzPct val="100000"/>
              <a:buFont typeface="Wingdings" panose="05000000000000000000" pitchFamily="2" charset="2"/>
              <a:buChar char="§"/>
            </a:pPr>
            <a:r>
              <a:rPr lang="en-ZA" sz="2000" dirty="0">
                <a:latin typeface="Arial" panose="020B0604020202020204" pitchFamily="34" charset="0"/>
                <a:cs typeface="Arial" panose="020B0604020202020204" pitchFamily="34" charset="0"/>
              </a:rPr>
              <a:t>This 1975 expropriation law has been interpreted by the courts in harmony with the expropriation provisions of section 25 of the Constitution (property clause).</a:t>
            </a:r>
          </a:p>
          <a:p>
            <a:pPr marL="0" lvl="1" indent="0" algn="just">
              <a:lnSpc>
                <a:spcPct val="80000"/>
              </a:lnSpc>
              <a:spcBef>
                <a:spcPts val="600"/>
              </a:spcBef>
              <a:buClr>
                <a:schemeClr val="accent1"/>
              </a:buClr>
              <a:buSzPct val="100000"/>
              <a:buNone/>
            </a:pPr>
            <a:endParaRPr lang="en-ZA" sz="2000" dirty="0">
              <a:latin typeface="Arial" panose="020B0604020202020204" pitchFamily="34" charset="0"/>
              <a:cs typeface="Arial" panose="020B0604020202020204" pitchFamily="34" charset="0"/>
            </a:endParaRPr>
          </a:p>
          <a:p>
            <a:pPr marL="450850" lvl="1" indent="-450850" algn="just">
              <a:lnSpc>
                <a:spcPct val="80000"/>
              </a:lnSpc>
              <a:spcBef>
                <a:spcPts val="600"/>
              </a:spcBef>
              <a:buClr>
                <a:schemeClr val="accent1"/>
              </a:buClr>
              <a:buSzPct val="100000"/>
              <a:buFont typeface="Wingdings" panose="05000000000000000000" pitchFamily="2" charset="2"/>
              <a:buChar char="§"/>
            </a:pPr>
            <a:r>
              <a:rPr lang="en-ZA" sz="2000" dirty="0">
                <a:latin typeface="Arial" panose="020B0604020202020204" pitchFamily="34" charset="0"/>
                <a:cs typeface="Arial" panose="020B0604020202020204" pitchFamily="34" charset="0"/>
              </a:rPr>
              <a:t>However, the Expropriation Act,1975 was not enacted in accordance with the property clause.</a:t>
            </a:r>
          </a:p>
          <a:p>
            <a:pPr marL="0" lvl="1" indent="0" algn="just">
              <a:lnSpc>
                <a:spcPct val="80000"/>
              </a:lnSpc>
              <a:spcBef>
                <a:spcPts val="600"/>
              </a:spcBef>
              <a:buClr>
                <a:schemeClr val="accent1"/>
              </a:buClr>
              <a:buSzPct val="100000"/>
              <a:buNone/>
            </a:pPr>
            <a:endParaRPr lang="en-ZA" sz="2000" dirty="0">
              <a:latin typeface="Arial" panose="020B0604020202020204" pitchFamily="34" charset="0"/>
              <a:cs typeface="Arial" panose="020B0604020202020204" pitchFamily="34" charset="0"/>
            </a:endParaRPr>
          </a:p>
          <a:p>
            <a:pPr marL="450850" lvl="1" indent="-450850" algn="just">
              <a:lnSpc>
                <a:spcPct val="80000"/>
              </a:lnSpc>
              <a:spcBef>
                <a:spcPts val="600"/>
              </a:spcBef>
              <a:buClr>
                <a:schemeClr val="accent1"/>
              </a:buClr>
              <a:buSzPct val="100000"/>
              <a:buFont typeface="Wingdings" panose="05000000000000000000" pitchFamily="2" charset="2"/>
              <a:buChar char="§"/>
            </a:pPr>
            <a:r>
              <a:rPr lang="en-ZA" sz="2000" dirty="0">
                <a:latin typeface="Arial" panose="020B0604020202020204" pitchFamily="34" charset="0"/>
                <a:cs typeface="Arial" panose="020B0604020202020204" pitchFamily="34" charset="0"/>
              </a:rPr>
              <a:t>The Expropriation Bill [B23B-2020], on the other hand, is purposefully developed to give effect to the property clause.</a:t>
            </a:r>
          </a:p>
          <a:p>
            <a:pPr marL="0" lvl="1" indent="0" algn="just">
              <a:lnSpc>
                <a:spcPct val="80000"/>
              </a:lnSpc>
              <a:spcBef>
                <a:spcPts val="600"/>
              </a:spcBef>
              <a:buClr>
                <a:schemeClr val="accent1"/>
              </a:buClr>
              <a:buSzPct val="100000"/>
              <a:buNone/>
            </a:pPr>
            <a:endParaRPr lang="en-ZA" sz="2000" dirty="0">
              <a:latin typeface="Arial" panose="020B0604020202020204" pitchFamily="34" charset="0"/>
              <a:cs typeface="Arial" panose="020B0604020202020204" pitchFamily="34" charset="0"/>
            </a:endParaRPr>
          </a:p>
          <a:p>
            <a:pPr marL="450850" lvl="1" indent="-450850" algn="just">
              <a:lnSpc>
                <a:spcPct val="80000"/>
              </a:lnSpc>
              <a:spcBef>
                <a:spcPts val="600"/>
              </a:spcBef>
              <a:buClr>
                <a:schemeClr val="accent1"/>
              </a:buClr>
              <a:buSzPct val="100000"/>
              <a:buFont typeface="Wingdings" panose="05000000000000000000" pitchFamily="2" charset="2"/>
              <a:buChar char="§"/>
            </a:pPr>
            <a:r>
              <a:rPr lang="en-ZA" sz="2000" dirty="0">
                <a:latin typeface="Arial" panose="020B0604020202020204" pitchFamily="34" charset="0"/>
                <a:cs typeface="Arial" panose="020B0604020202020204" pitchFamily="34" charset="0"/>
              </a:rPr>
              <a:t>Thus, the property clause serves as the foundation for the substantive and procedural aspects of the Bill which is simultaneously aligned to the tenets of the Constitution.</a:t>
            </a:r>
          </a:p>
          <a:p>
            <a:pPr marL="450850" lvl="1" indent="-450850" algn="just">
              <a:lnSpc>
                <a:spcPct val="80000"/>
              </a:lnSpc>
              <a:spcBef>
                <a:spcPts val="600"/>
              </a:spcBef>
              <a:buClr>
                <a:schemeClr val="accent1"/>
              </a:buClr>
              <a:buSzPct val="100000"/>
              <a:buFont typeface="Wingdings" panose="05000000000000000000" pitchFamily="2" charset="2"/>
              <a:buChar char="§"/>
            </a:pPr>
            <a:r>
              <a:rPr lang="en-ZA" sz="2000" dirty="0">
                <a:latin typeface="Arial" panose="020B0604020202020204" pitchFamily="34" charset="0"/>
                <a:cs typeface="Arial" panose="020B0604020202020204" pitchFamily="34" charset="0"/>
              </a:rPr>
              <a:t>The Bill governs administrative and judicial expropriations. Administrative law consequently covers administrative decisions to expropriate. Expropriation in terms of the Labour Tenants Act,1996 is a form of judicial expropriation.</a:t>
            </a:r>
            <a:endParaRPr lang="en-GB" sz="1800" dirty="0"/>
          </a:p>
        </p:txBody>
      </p:sp>
      <p:sp>
        <p:nvSpPr>
          <p:cNvPr id="3" name="Title 2"/>
          <p:cNvSpPr>
            <a:spLocks noGrp="1"/>
          </p:cNvSpPr>
          <p:nvPr>
            <p:ph type="title"/>
          </p:nvPr>
        </p:nvSpPr>
        <p:spPr/>
        <p:txBody>
          <a:bodyPr/>
          <a:lstStyle/>
          <a:p>
            <a:pPr algn="ctr"/>
            <a:r>
              <a:rPr lang="en-ZA" b="1" dirty="0">
                <a:solidFill>
                  <a:srgbClr val="F79646">
                    <a:lumMod val="50000"/>
                  </a:srgbClr>
                </a:solidFill>
              </a:rPr>
              <a:t>2. OVERVIEW OF THE EXPROPRIATION BILL, 2020</a:t>
            </a:r>
            <a:endParaRPr lang="en-ZA" b="1" dirty="0"/>
          </a:p>
        </p:txBody>
      </p:sp>
      <p:sp>
        <p:nvSpPr>
          <p:cNvPr id="8" name="Slide Number Placeholder 7"/>
          <p:cNvSpPr>
            <a:spLocks noGrp="1"/>
          </p:cNvSpPr>
          <p:nvPr>
            <p:ph type="sldNum" sz="quarter" idx="12"/>
          </p:nvPr>
        </p:nvSpPr>
        <p:spPr/>
        <p:txBody>
          <a:bodyPr/>
          <a:lstStyle/>
          <a:p>
            <a:r>
              <a:rPr lang="en-US" dirty="0"/>
              <a:t>t</a:t>
            </a:r>
            <a:fld id="{6D88B901-4B89-400A-9326-FD413AFBC764}" type="slidenum">
              <a:rPr lang="en-US" smtClean="0"/>
              <a:pPr/>
              <a:t>4</a:t>
            </a:fld>
            <a:endParaRPr lang="en-US" dirty="0"/>
          </a:p>
        </p:txBody>
      </p:sp>
    </p:spTree>
    <p:extLst>
      <p:ext uri="{BB962C8B-B14F-4D97-AF65-F5344CB8AC3E}">
        <p14:creationId xmlns:p14="http://schemas.microsoft.com/office/powerpoint/2010/main" val="637703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2999"/>
            <a:ext cx="8229600" cy="5578475"/>
          </a:xfrm>
        </p:spPr>
        <p:txBody>
          <a:bodyPr>
            <a:normAutofit fontScale="92500" lnSpcReduction="20000"/>
          </a:bodyPr>
          <a:lstStyle/>
          <a:p>
            <a:pPr>
              <a:buFont typeface="Wingdings" panose="05000000000000000000" pitchFamily="2" charset="2"/>
              <a:buChar char="§"/>
            </a:pPr>
            <a:r>
              <a:rPr lang="en-ZA" sz="2000" dirty="0">
                <a:latin typeface="Arial" panose="020B0604020202020204" pitchFamily="34" charset="0"/>
                <a:cs typeface="Arial" panose="020B0604020202020204" pitchFamily="34" charset="0"/>
              </a:rPr>
              <a:t>Expropriations in terms of this Bill will be mainly administrative in nature.</a:t>
            </a:r>
          </a:p>
          <a:p>
            <a:pPr>
              <a:buFont typeface="Wingdings" panose="05000000000000000000" pitchFamily="2" charset="2"/>
              <a:buChar char="§"/>
            </a:pPr>
            <a:r>
              <a:rPr lang="en-ZA" sz="2000" dirty="0">
                <a:latin typeface="Arial" panose="020B0604020202020204" pitchFamily="34" charset="0"/>
                <a:cs typeface="Arial" panose="020B0604020202020204" pitchFamily="34" charset="0"/>
              </a:rPr>
              <a:t>The following administrative law principles and rules will inevitably apply to the Bill;</a:t>
            </a:r>
          </a:p>
          <a:p>
            <a:pPr marL="809625" indent="-447675">
              <a:buFont typeface="Wingdings" panose="05000000000000000000" pitchFamily="2" charset="2"/>
              <a:buChar char="Ø"/>
            </a:pPr>
            <a:r>
              <a:rPr lang="en-ZA" sz="2000" dirty="0">
                <a:latin typeface="Arial" panose="020B0604020202020204" pitchFamily="34" charset="0"/>
                <a:cs typeface="Arial" panose="020B0604020202020204" pitchFamily="34" charset="0"/>
              </a:rPr>
              <a:t>Decisions must be procedurally fair and rational. This implies the right to be heard or to make representations before a decision is taken;</a:t>
            </a:r>
          </a:p>
          <a:p>
            <a:pPr marL="809625" indent="-447675">
              <a:buFont typeface="Wingdings" panose="05000000000000000000" pitchFamily="2" charset="2"/>
              <a:buChar char="Ø"/>
            </a:pPr>
            <a:r>
              <a:rPr lang="en-ZA" sz="2000" dirty="0">
                <a:latin typeface="Arial" panose="020B0604020202020204" pitchFamily="34" charset="0"/>
                <a:cs typeface="Arial" panose="020B0604020202020204" pitchFamily="34" charset="0"/>
              </a:rPr>
              <a:t>Decisions must be reasonable, taking into account all relevant factors and considering all affected interests to reach an outcome; and</a:t>
            </a:r>
          </a:p>
          <a:p>
            <a:pPr marL="809625" indent="-447675">
              <a:buFont typeface="Wingdings" panose="05000000000000000000" pitchFamily="2" charset="2"/>
              <a:buChar char="Ø"/>
            </a:pPr>
            <a:r>
              <a:rPr lang="en-ZA" sz="2000" dirty="0">
                <a:latin typeface="Arial" panose="020B0604020202020204" pitchFamily="34" charset="0"/>
                <a:cs typeface="Arial" panose="020B0604020202020204" pitchFamily="34" charset="0"/>
              </a:rPr>
              <a:t>Decisions must be permitted by law of general application.</a:t>
            </a:r>
          </a:p>
          <a:p>
            <a:pPr>
              <a:buFont typeface="Wingdings" panose="05000000000000000000" pitchFamily="2" charset="2"/>
              <a:buChar char="§"/>
            </a:pPr>
            <a:r>
              <a:rPr lang="en-ZA" sz="2000" dirty="0">
                <a:latin typeface="Arial" panose="020B0604020202020204" pitchFamily="34" charset="0"/>
                <a:cs typeface="Arial" panose="020B0604020202020204" pitchFamily="34" charset="0"/>
              </a:rPr>
              <a:t>The Constitution permits expropriation of property only for a public purpose or in the public interest. </a:t>
            </a:r>
          </a:p>
          <a:p>
            <a:pPr>
              <a:buFont typeface="Wingdings" panose="05000000000000000000" pitchFamily="2" charset="2"/>
              <a:buChar char="§"/>
            </a:pPr>
            <a:r>
              <a:rPr lang="en-ZA" sz="2000" dirty="0">
                <a:latin typeface="Arial" panose="020B0604020202020204" pitchFamily="34" charset="0"/>
                <a:cs typeface="Arial" panose="020B0604020202020204" pitchFamily="34" charset="0"/>
              </a:rPr>
              <a:t>Public purpose expropriation include the building of a dam, road or hospital in terms of legislation.</a:t>
            </a:r>
          </a:p>
          <a:p>
            <a:pPr>
              <a:buFont typeface="Wingdings" panose="05000000000000000000" pitchFamily="2" charset="2"/>
              <a:buChar char="§"/>
            </a:pPr>
            <a:r>
              <a:rPr lang="en-ZA" sz="2000" dirty="0">
                <a:latin typeface="Arial" panose="020B0604020202020204" pitchFamily="34" charset="0"/>
                <a:cs typeface="Arial" panose="020B0604020202020204" pitchFamily="34" charset="0"/>
              </a:rPr>
              <a:t>Public interest expropriations include the state’s commitment to land reform and reforms to bring about equitable access to natural resources.</a:t>
            </a:r>
          </a:p>
          <a:p>
            <a:pPr>
              <a:buFont typeface="Wingdings" panose="05000000000000000000" pitchFamily="2" charset="2"/>
              <a:buChar char="§"/>
            </a:pPr>
            <a:r>
              <a:rPr lang="en-ZA" sz="2000" dirty="0">
                <a:latin typeface="Arial" panose="020B0604020202020204" pitchFamily="34" charset="0"/>
                <a:cs typeface="Arial" panose="020B0604020202020204" pitchFamily="34" charset="0"/>
              </a:rPr>
              <a:t>The Bill sets the framework for public purpose and public interest expropriations.</a:t>
            </a:r>
          </a:p>
          <a:p>
            <a:pPr>
              <a:buFont typeface="Wingdings" panose="05000000000000000000" pitchFamily="2" charset="2"/>
              <a:buChar char="§"/>
            </a:pPr>
            <a:endParaRPr lang="en-ZA" sz="2000" dirty="0">
              <a:latin typeface="Arial" panose="020B0604020202020204" pitchFamily="34" charset="0"/>
              <a:cs typeface="Arial" panose="020B0604020202020204" pitchFamily="34" charset="0"/>
            </a:endParaRPr>
          </a:p>
          <a:p>
            <a:pPr marL="809625" indent="-447675">
              <a:buFont typeface="Wingdings" panose="05000000000000000000" pitchFamily="2" charset="2"/>
              <a:buChar char="Ø"/>
            </a:pPr>
            <a:endParaRPr lang="en-ZA" sz="2000" dirty="0">
              <a:latin typeface="Arial" panose="020B0604020202020204" pitchFamily="34" charset="0"/>
              <a:cs typeface="Arial" panose="020B0604020202020204" pitchFamily="34" charset="0"/>
            </a:endParaRPr>
          </a:p>
          <a:p>
            <a:pPr marL="0" indent="0">
              <a:lnSpc>
                <a:spcPct val="200000"/>
              </a:lnSpc>
              <a:buNone/>
            </a:pPr>
            <a:endParaRPr lang="en-ZA" sz="8000" dirty="0">
              <a:latin typeface="Arial" panose="020B0604020202020204" pitchFamily="34" charset="0"/>
              <a:cs typeface="Arial" panose="020B0604020202020204" pitchFamily="34" charset="0"/>
            </a:endParaRPr>
          </a:p>
          <a:p>
            <a:pPr marL="0" indent="0">
              <a:lnSpc>
                <a:spcPct val="200000"/>
              </a:lnSpc>
              <a:buNone/>
            </a:pPr>
            <a:endParaRPr lang="en-ZA" sz="8000" dirty="0">
              <a:latin typeface="Arial" panose="020B0604020202020204" pitchFamily="34" charset="0"/>
              <a:cs typeface="Arial" panose="020B0604020202020204" pitchFamily="34" charset="0"/>
            </a:endParaRPr>
          </a:p>
          <a:p>
            <a:pPr marL="0" indent="0">
              <a:lnSpc>
                <a:spcPct val="200000"/>
              </a:lnSpc>
              <a:buNone/>
            </a:pPr>
            <a:endParaRPr lang="en-ZA" sz="8000" dirty="0">
              <a:latin typeface="Arial" panose="020B0604020202020204" pitchFamily="34" charset="0"/>
              <a:cs typeface="Arial" panose="020B0604020202020204" pitchFamily="34" charset="0"/>
            </a:endParaRPr>
          </a:p>
          <a:p>
            <a:pPr marL="0" indent="0">
              <a:buNone/>
            </a:pPr>
            <a:endParaRPr lang="en-ZA" sz="8000" dirty="0">
              <a:latin typeface="Arial" panose="020B0604020202020204" pitchFamily="34" charset="0"/>
              <a:cs typeface="Arial" panose="020B0604020202020204" pitchFamily="34" charset="0"/>
            </a:endParaRPr>
          </a:p>
          <a:p>
            <a:pPr marL="0" indent="0">
              <a:buNone/>
            </a:pPr>
            <a:endParaRPr lang="en-ZA" sz="8000" dirty="0">
              <a:latin typeface="Arial" panose="020B0604020202020204" pitchFamily="34" charset="0"/>
              <a:cs typeface="Arial" panose="020B0604020202020204" pitchFamily="34" charset="0"/>
            </a:endParaRPr>
          </a:p>
          <a:p>
            <a:pPr marL="0" indent="0" algn="ctr">
              <a:buNone/>
            </a:pPr>
            <a:endParaRPr lang="en-ZA" sz="3600"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pPr algn="ctr"/>
            <a:r>
              <a:rPr lang="en-ZA" b="1" dirty="0"/>
              <a:t>2. </a:t>
            </a:r>
            <a:r>
              <a:rPr lang="en-ZA" b="1" dirty="0">
                <a:solidFill>
                  <a:srgbClr val="F79646">
                    <a:lumMod val="50000"/>
                  </a:srgbClr>
                </a:solidFill>
              </a:rPr>
              <a:t>OVERVIEW OF THE EXPROPRIATION BILL, 2020 (</a:t>
            </a:r>
            <a:r>
              <a:rPr lang="en-ZA" b="1" dirty="0" err="1">
                <a:solidFill>
                  <a:srgbClr val="F79646">
                    <a:lumMod val="50000"/>
                  </a:srgbClr>
                </a:solidFill>
              </a:rPr>
              <a:t>cont</a:t>
            </a:r>
            <a:r>
              <a:rPr lang="en-ZA" b="1" dirty="0">
                <a:solidFill>
                  <a:srgbClr val="F79646">
                    <a:lumMod val="50000"/>
                  </a:srgbClr>
                </a:solidFill>
              </a:rPr>
              <a:t>)</a:t>
            </a:r>
            <a:endParaRPr lang="en-ZA" b="1" dirty="0"/>
          </a:p>
        </p:txBody>
      </p:sp>
      <p:sp>
        <p:nvSpPr>
          <p:cNvPr id="8" name="Slide Number Placeholder 7"/>
          <p:cNvSpPr>
            <a:spLocks noGrp="1"/>
          </p:cNvSpPr>
          <p:nvPr>
            <p:ph type="sldNum" sz="quarter" idx="12"/>
          </p:nvPr>
        </p:nvSpPr>
        <p:spPr/>
        <p:txBody>
          <a:bodyPr/>
          <a:lstStyle/>
          <a:p>
            <a:fld id="{6D88B901-4B89-400A-9326-FD413AFBC764}" type="slidenum">
              <a:rPr lang="en-US" smtClean="0"/>
              <a:pPr/>
              <a:t>5</a:t>
            </a:fld>
            <a:endParaRPr lang="en-US"/>
          </a:p>
        </p:txBody>
      </p:sp>
    </p:spTree>
    <p:extLst>
      <p:ext uri="{BB962C8B-B14F-4D97-AF65-F5344CB8AC3E}">
        <p14:creationId xmlns:p14="http://schemas.microsoft.com/office/powerpoint/2010/main" val="578905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648200"/>
          </a:xfrm>
        </p:spPr>
        <p:txBody>
          <a:bodyPr>
            <a:normAutofit/>
          </a:bodyPr>
          <a:lstStyle/>
          <a:p>
            <a:pPr marL="361950" lvl="1" indent="-361950" algn="just">
              <a:lnSpc>
                <a:spcPct val="80000"/>
              </a:lnSpc>
              <a:spcBef>
                <a:spcPts val="600"/>
              </a:spcBef>
              <a:buClr>
                <a:schemeClr val="accent1"/>
              </a:buClr>
              <a:buFont typeface="Wingdings" panose="05000000000000000000" pitchFamily="2" charset="2"/>
              <a:buChar char="§"/>
              <a:tabLst>
                <a:tab pos="266700" algn="l"/>
              </a:tabLst>
              <a:defRPr/>
            </a:pPr>
            <a:r>
              <a:rPr lang="en-ZA" sz="2000" dirty="0">
                <a:latin typeface="Arial" panose="020B0604020202020204" pitchFamily="34" charset="0"/>
                <a:cs typeface="Arial" panose="020B0604020202020204" pitchFamily="34" charset="0"/>
              </a:rPr>
              <a:t>Other functionaries are empowered to expropriate for purposes relevant to their respective functional areas of legislative competence. </a:t>
            </a:r>
            <a:r>
              <a:rPr lang="en-ZA" sz="2000" dirty="0" err="1">
                <a:latin typeface="Arial" panose="020B0604020202020204" pitchFamily="34" charset="0"/>
                <a:cs typeface="Arial" panose="020B0604020202020204" pitchFamily="34" charset="0"/>
              </a:rPr>
              <a:t>e.g</a:t>
            </a:r>
            <a:r>
              <a:rPr lang="en-ZA" sz="2000" dirty="0">
                <a:latin typeface="Arial" panose="020B0604020202020204" pitchFamily="34" charset="0"/>
                <a:cs typeface="Arial" panose="020B0604020202020204" pitchFamily="34" charset="0"/>
              </a:rPr>
              <a:t> Education.</a:t>
            </a:r>
          </a:p>
          <a:p>
            <a:pPr marL="0" lvl="1" indent="0" algn="just">
              <a:lnSpc>
                <a:spcPct val="80000"/>
              </a:lnSpc>
              <a:spcBef>
                <a:spcPts val="600"/>
              </a:spcBef>
              <a:buClr>
                <a:schemeClr val="accent1"/>
              </a:buClr>
              <a:buNone/>
              <a:tabLst>
                <a:tab pos="266700" algn="l"/>
              </a:tabLst>
              <a:defRPr/>
            </a:pPr>
            <a:endParaRPr lang="en-ZA" sz="2000" dirty="0">
              <a:latin typeface="Arial" panose="020B0604020202020204" pitchFamily="34" charset="0"/>
              <a:cs typeface="Arial" panose="020B0604020202020204" pitchFamily="34" charset="0"/>
            </a:endParaRPr>
          </a:p>
          <a:p>
            <a:pPr marL="361950" lvl="1" indent="-361950" algn="just">
              <a:lnSpc>
                <a:spcPct val="80000"/>
              </a:lnSpc>
              <a:spcBef>
                <a:spcPts val="600"/>
              </a:spcBef>
              <a:buClr>
                <a:schemeClr val="accent1"/>
              </a:buClr>
              <a:buFont typeface="Wingdings" panose="05000000000000000000" pitchFamily="2" charset="2"/>
              <a:buChar char="§"/>
              <a:tabLst>
                <a:tab pos="266700" algn="l"/>
              </a:tabLst>
              <a:defRPr/>
            </a:pPr>
            <a:r>
              <a:rPr lang="en-ZA" sz="2000" dirty="0">
                <a:latin typeface="Arial" panose="020B0604020202020204" pitchFamily="34" charset="0"/>
                <a:cs typeface="Arial" panose="020B0604020202020204" pitchFamily="34" charset="0"/>
              </a:rPr>
              <a:t>Clause 3 of the Bill empowers the Minister responsible for public works to expropriate for public works-related purposes. Other expropriating authorities derive those powers from their own legislation.</a:t>
            </a:r>
          </a:p>
          <a:p>
            <a:pPr marL="361950" lvl="1" indent="-361950" algn="just">
              <a:lnSpc>
                <a:spcPct val="80000"/>
              </a:lnSpc>
              <a:spcBef>
                <a:spcPts val="600"/>
              </a:spcBef>
              <a:buClr>
                <a:schemeClr val="accent1"/>
              </a:buClr>
              <a:buFont typeface="Wingdings" panose="05000000000000000000" pitchFamily="2" charset="2"/>
              <a:buChar char="§"/>
              <a:tabLst>
                <a:tab pos="266700" algn="l"/>
              </a:tabLst>
              <a:defRPr/>
            </a:pPr>
            <a:endParaRPr lang="en-ZA" sz="2000" dirty="0">
              <a:latin typeface="Arial" panose="020B0604020202020204" pitchFamily="34" charset="0"/>
              <a:cs typeface="Arial" panose="020B0604020202020204" pitchFamily="34" charset="0"/>
            </a:endParaRPr>
          </a:p>
          <a:p>
            <a:pPr marL="361950" lvl="1" indent="-361950" algn="just">
              <a:lnSpc>
                <a:spcPct val="80000"/>
              </a:lnSpc>
              <a:spcBef>
                <a:spcPts val="600"/>
              </a:spcBef>
              <a:buClr>
                <a:schemeClr val="accent1"/>
              </a:buClr>
              <a:buFont typeface="Wingdings" panose="05000000000000000000" pitchFamily="2" charset="2"/>
              <a:buChar char="§"/>
              <a:tabLst>
                <a:tab pos="625475" algn="l"/>
              </a:tabLst>
              <a:defRPr/>
            </a:pPr>
            <a:endParaRPr lang="en-ZA" sz="1800" dirty="0">
              <a:latin typeface="Arial" panose="020B0604020202020204" pitchFamily="34" charset="0"/>
              <a:cs typeface="Arial" panose="020B0604020202020204" pitchFamily="34" charset="0"/>
            </a:endParaRPr>
          </a:p>
          <a:p>
            <a:pPr>
              <a:lnSpc>
                <a:spcPct val="200000"/>
              </a:lnSpc>
            </a:pPr>
            <a:endParaRPr lang="en-ZA" sz="2800" dirty="0">
              <a:latin typeface="Arial" panose="020B0604020202020204" pitchFamily="34" charset="0"/>
              <a:cs typeface="Arial" panose="020B0604020202020204" pitchFamily="34" charset="0"/>
            </a:endParaRPr>
          </a:p>
          <a:p>
            <a:pPr marL="0" indent="0">
              <a:lnSpc>
                <a:spcPct val="200000"/>
              </a:lnSpc>
              <a:buNone/>
            </a:pPr>
            <a:endParaRPr lang="en-ZA" sz="2000" dirty="0">
              <a:latin typeface="Arial" panose="020B0604020202020204" pitchFamily="34" charset="0"/>
              <a:cs typeface="Arial" panose="020B0604020202020204" pitchFamily="34" charset="0"/>
            </a:endParaRPr>
          </a:p>
          <a:p>
            <a:pPr marL="0" indent="0">
              <a:lnSpc>
                <a:spcPct val="200000"/>
              </a:lnSpc>
              <a:buNone/>
            </a:pPr>
            <a:endParaRPr lang="en-ZA" sz="2000" dirty="0">
              <a:latin typeface="Arial" panose="020B0604020202020204" pitchFamily="34" charset="0"/>
              <a:cs typeface="Arial" panose="020B0604020202020204" pitchFamily="34" charset="0"/>
            </a:endParaRPr>
          </a:p>
          <a:p>
            <a:pPr marL="0" indent="0">
              <a:buNone/>
            </a:pPr>
            <a:endParaRPr lang="en-ZA" sz="2000" dirty="0">
              <a:latin typeface="Arial" panose="020B0604020202020204" pitchFamily="34" charset="0"/>
              <a:cs typeface="Arial" panose="020B0604020202020204" pitchFamily="34" charset="0"/>
            </a:endParaRPr>
          </a:p>
          <a:p>
            <a:pPr marL="0" indent="0">
              <a:buNone/>
            </a:pPr>
            <a:endParaRPr lang="en-ZA" sz="2000" dirty="0">
              <a:latin typeface="Arial" panose="020B0604020202020204" pitchFamily="34" charset="0"/>
              <a:cs typeface="Arial" panose="020B0604020202020204" pitchFamily="34" charset="0"/>
            </a:endParaRPr>
          </a:p>
          <a:p>
            <a:pPr marL="0" indent="0" algn="ctr">
              <a:buNone/>
            </a:pPr>
            <a:endParaRPr lang="en-ZA" sz="3600"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pPr algn="ctr"/>
            <a:r>
              <a:rPr lang="en-ZA" b="1" dirty="0"/>
              <a:t>2. </a:t>
            </a:r>
            <a:r>
              <a:rPr lang="en-ZA" b="1" dirty="0">
                <a:solidFill>
                  <a:srgbClr val="F79646">
                    <a:lumMod val="50000"/>
                  </a:srgbClr>
                </a:solidFill>
              </a:rPr>
              <a:t>OVERVIEW OF THE EXPROPRIATION BILL, 2020 (</a:t>
            </a:r>
            <a:r>
              <a:rPr lang="en-ZA" b="1" dirty="0" err="1">
                <a:solidFill>
                  <a:srgbClr val="F79646">
                    <a:lumMod val="50000"/>
                  </a:srgbClr>
                </a:solidFill>
              </a:rPr>
              <a:t>cont</a:t>
            </a:r>
            <a:r>
              <a:rPr lang="en-ZA" b="1" dirty="0">
                <a:solidFill>
                  <a:srgbClr val="F79646">
                    <a:lumMod val="50000"/>
                  </a:srgbClr>
                </a:solidFill>
              </a:rPr>
              <a:t>)</a:t>
            </a:r>
            <a:endParaRPr lang="en-ZA" b="1" dirty="0"/>
          </a:p>
        </p:txBody>
      </p:sp>
      <p:sp>
        <p:nvSpPr>
          <p:cNvPr id="8" name="Slide Number Placeholder 7"/>
          <p:cNvSpPr>
            <a:spLocks noGrp="1"/>
          </p:cNvSpPr>
          <p:nvPr>
            <p:ph type="sldNum" sz="quarter" idx="12"/>
          </p:nvPr>
        </p:nvSpPr>
        <p:spPr/>
        <p:txBody>
          <a:bodyPr/>
          <a:lstStyle/>
          <a:p>
            <a:fld id="{6D88B901-4B89-400A-9326-FD413AFBC764}" type="slidenum">
              <a:rPr lang="en-US" smtClean="0"/>
              <a:pPr/>
              <a:t>6</a:t>
            </a:fld>
            <a:endParaRPr lang="en-US"/>
          </a:p>
        </p:txBody>
      </p:sp>
    </p:spTree>
    <p:extLst>
      <p:ext uri="{BB962C8B-B14F-4D97-AF65-F5344CB8AC3E}">
        <p14:creationId xmlns:p14="http://schemas.microsoft.com/office/powerpoint/2010/main" val="814367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599"/>
            <a:ext cx="8229600" cy="5730875"/>
          </a:xfrm>
        </p:spPr>
        <p:txBody>
          <a:bodyPr>
            <a:normAutofit fontScale="77500" lnSpcReduction="20000"/>
          </a:bodyPr>
          <a:lstStyle/>
          <a:p>
            <a:pPr marL="450850" lvl="1" indent="-450850" algn="just">
              <a:lnSpc>
                <a:spcPct val="90000"/>
              </a:lnSpc>
              <a:spcBef>
                <a:spcPts val="1200"/>
              </a:spcBef>
              <a:buClr>
                <a:schemeClr val="accent1"/>
              </a:buClr>
              <a:buSzPct val="100000"/>
              <a:buNone/>
            </a:pPr>
            <a:endParaRPr lang="en-ZA" sz="2200" b="1" dirty="0">
              <a:latin typeface="Arial" panose="020B0604020202020204" pitchFamily="34" charset="0"/>
              <a:cs typeface="Arial" panose="020B0604020202020204" pitchFamily="34" charset="0"/>
            </a:endParaRPr>
          </a:p>
          <a:p>
            <a:pPr marL="450850" lvl="1" indent="-450850" algn="just">
              <a:lnSpc>
                <a:spcPct val="90000"/>
              </a:lnSpc>
              <a:spcBef>
                <a:spcPts val="1200"/>
              </a:spcBef>
              <a:buClr>
                <a:schemeClr val="accent1"/>
              </a:buClr>
              <a:buSzPct val="100000"/>
              <a:buFont typeface="Wingdings" panose="05000000000000000000" pitchFamily="2" charset="2"/>
              <a:buChar char="§"/>
            </a:pPr>
            <a:r>
              <a:rPr lang="en-ZA" sz="2200" dirty="0">
                <a:latin typeface="Arial" panose="020B0604020202020204" pitchFamily="34" charset="0"/>
                <a:cs typeface="Arial" panose="020B0604020202020204" pitchFamily="34" charset="0"/>
              </a:rPr>
              <a:t>The expropriation method of the Bill is more detailed than that of the Expropriation Act,1975.</a:t>
            </a:r>
          </a:p>
          <a:p>
            <a:pPr marL="457200" lvl="1" indent="-457200" algn="just">
              <a:lnSpc>
                <a:spcPct val="90000"/>
              </a:lnSpc>
              <a:spcBef>
                <a:spcPts val="1200"/>
              </a:spcBef>
              <a:buClr>
                <a:schemeClr val="accent1"/>
              </a:buClr>
              <a:buSzPct val="100000"/>
              <a:buFont typeface="+mj-lt"/>
              <a:buAutoNum type="arabicPeriod"/>
            </a:pPr>
            <a:r>
              <a:rPr lang="en-ZA" sz="2200" b="1" dirty="0">
                <a:latin typeface="Arial" panose="020B0604020202020204" pitchFamily="34" charset="0"/>
                <a:cs typeface="Arial" panose="020B0604020202020204" pitchFamily="34" charset="0"/>
              </a:rPr>
              <a:t>Public purpose or public interest needs identification</a:t>
            </a:r>
          </a:p>
          <a:p>
            <a:pPr marL="809625" lvl="1" indent="-447675" algn="just">
              <a:lnSpc>
                <a:spcPct val="90000"/>
              </a:lnSpc>
              <a:spcBef>
                <a:spcPts val="1200"/>
              </a:spcBef>
              <a:buClr>
                <a:schemeClr val="accent1"/>
              </a:buClr>
              <a:buSzPct val="100000"/>
              <a:buFont typeface="Wingdings" panose="05000000000000000000" pitchFamily="2" charset="2"/>
              <a:buChar char="ü"/>
            </a:pPr>
            <a:r>
              <a:rPr lang="en-ZA" sz="2200" dirty="0">
                <a:latin typeface="Arial" panose="020B0604020202020204" pitchFamily="34" charset="0"/>
                <a:cs typeface="Arial" panose="020B0604020202020204" pitchFamily="34" charset="0"/>
              </a:rPr>
              <a:t>Clause 5 requires the expropriating authority to investigate the suitability of property for the identified need.</a:t>
            </a:r>
          </a:p>
          <a:p>
            <a:pPr marL="809625" lvl="1" indent="-447675" algn="just">
              <a:lnSpc>
                <a:spcPct val="90000"/>
              </a:lnSpc>
              <a:spcBef>
                <a:spcPts val="1200"/>
              </a:spcBef>
              <a:buClr>
                <a:schemeClr val="accent1"/>
              </a:buClr>
              <a:buSzPct val="100000"/>
              <a:buFont typeface="Wingdings" panose="05000000000000000000" pitchFamily="2" charset="2"/>
              <a:buChar char="ü"/>
            </a:pPr>
            <a:r>
              <a:rPr lang="en-ZA" sz="2200" dirty="0">
                <a:latin typeface="Arial" panose="020B0604020202020204" pitchFamily="34" charset="0"/>
                <a:cs typeface="Arial" panose="020B0604020202020204" pitchFamily="34" charset="0"/>
              </a:rPr>
              <a:t>The rights and vesting that attach to the identified property must be determined, </a:t>
            </a:r>
            <a:r>
              <a:rPr lang="en-ZA" sz="2200" dirty="0" err="1">
                <a:latin typeface="Arial" panose="020B0604020202020204" pitchFamily="34" charset="0"/>
                <a:cs typeface="Arial" panose="020B0604020202020204" pitchFamily="34" charset="0"/>
              </a:rPr>
              <a:t>viz</a:t>
            </a:r>
            <a:r>
              <a:rPr lang="en-ZA" sz="2200" dirty="0">
                <a:latin typeface="Arial" panose="020B0604020202020204" pitchFamily="34" charset="0"/>
                <a:cs typeface="Arial" panose="020B0604020202020204" pitchFamily="34" charset="0"/>
              </a:rPr>
              <a:t>, ownership, servitudes, restitution claims etc.</a:t>
            </a:r>
          </a:p>
          <a:p>
            <a:pPr marL="809625" lvl="1" indent="-447675" algn="just">
              <a:lnSpc>
                <a:spcPct val="90000"/>
              </a:lnSpc>
              <a:spcBef>
                <a:spcPts val="1200"/>
              </a:spcBef>
              <a:buClr>
                <a:schemeClr val="accent1"/>
              </a:buClr>
              <a:buSzPct val="100000"/>
              <a:buFont typeface="Wingdings" panose="05000000000000000000" pitchFamily="2" charset="2"/>
              <a:buChar char="ü"/>
            </a:pPr>
            <a:r>
              <a:rPr lang="en-ZA" sz="2200" dirty="0">
                <a:latin typeface="Arial" panose="020B0604020202020204" pitchFamily="34" charset="0"/>
                <a:cs typeface="Arial" panose="020B0604020202020204" pitchFamily="34" charset="0"/>
              </a:rPr>
              <a:t>The rights and impact inquiry is intended to assess the suitability of the property for an intended expropriation.</a:t>
            </a:r>
          </a:p>
          <a:p>
            <a:pPr marL="809625" lvl="1" indent="-447675" algn="just">
              <a:lnSpc>
                <a:spcPct val="90000"/>
              </a:lnSpc>
              <a:spcBef>
                <a:spcPts val="1200"/>
              </a:spcBef>
              <a:buClr>
                <a:schemeClr val="accent1"/>
              </a:buClr>
              <a:buSzPct val="100000"/>
              <a:buFont typeface="Wingdings" panose="05000000000000000000" pitchFamily="2" charset="2"/>
              <a:buChar char="ü"/>
            </a:pPr>
            <a:r>
              <a:rPr lang="en-ZA" sz="2200" dirty="0">
                <a:latin typeface="Arial" panose="020B0604020202020204" pitchFamily="34" charset="0"/>
                <a:cs typeface="Arial" panose="020B0604020202020204" pitchFamily="34" charset="0"/>
              </a:rPr>
              <a:t>Characteristics of the property are also relevant to assess suitability. Inspectors and </a:t>
            </a:r>
            <a:r>
              <a:rPr lang="en-ZA" sz="2200" dirty="0" err="1">
                <a:latin typeface="Arial" panose="020B0604020202020204" pitchFamily="34" charset="0"/>
                <a:cs typeface="Arial" panose="020B0604020202020204" pitchFamily="34" charset="0"/>
              </a:rPr>
              <a:t>valuers</a:t>
            </a:r>
            <a:r>
              <a:rPr lang="en-ZA" sz="2200" dirty="0">
                <a:latin typeface="Arial" panose="020B0604020202020204" pitchFamily="34" charset="0"/>
                <a:cs typeface="Arial" panose="020B0604020202020204" pitchFamily="34" charset="0"/>
              </a:rPr>
              <a:t> will thus be engaged.</a:t>
            </a:r>
          </a:p>
          <a:p>
            <a:pPr marL="809625" lvl="1" indent="-447675" algn="just">
              <a:lnSpc>
                <a:spcPct val="90000"/>
              </a:lnSpc>
              <a:spcBef>
                <a:spcPts val="1200"/>
              </a:spcBef>
              <a:buClr>
                <a:schemeClr val="accent1"/>
              </a:buClr>
              <a:buSzPct val="100000"/>
              <a:buFont typeface="Wingdings" panose="05000000000000000000" pitchFamily="2" charset="2"/>
              <a:buChar char="ü"/>
            </a:pPr>
            <a:r>
              <a:rPr lang="en-ZA" sz="2200" dirty="0">
                <a:latin typeface="Arial" panose="020B0604020202020204" pitchFamily="34" charset="0"/>
                <a:cs typeface="Arial" panose="020B0604020202020204" pitchFamily="34" charset="0"/>
              </a:rPr>
              <a:t>During the investigation phase, the owner or occupier’s privacy must be respected. They should be consulted to obtain information about the property and possible unregistered rights in the property. </a:t>
            </a:r>
          </a:p>
          <a:p>
            <a:pPr marL="809625" lvl="1" indent="-447675" algn="just">
              <a:lnSpc>
                <a:spcPct val="90000"/>
              </a:lnSpc>
              <a:spcBef>
                <a:spcPts val="1200"/>
              </a:spcBef>
              <a:buClr>
                <a:schemeClr val="accent1"/>
              </a:buClr>
              <a:buSzPct val="100000"/>
              <a:buFont typeface="Wingdings" panose="05000000000000000000" pitchFamily="2" charset="2"/>
              <a:buChar char="ü"/>
            </a:pPr>
            <a:r>
              <a:rPr lang="en-ZA" sz="2200" dirty="0">
                <a:latin typeface="Arial" panose="020B0604020202020204" pitchFamily="34" charset="0"/>
                <a:cs typeface="Arial" panose="020B0604020202020204" pitchFamily="34" charset="0"/>
              </a:rPr>
              <a:t>In the case of land, the municipality should also be engaged to establish the zoning, outstanding property rates, other charges and the availability of services. This information is crucial for the assessment of suitability of the property.</a:t>
            </a:r>
          </a:p>
          <a:p>
            <a:pPr marL="809625" lvl="1" indent="-447675" algn="just">
              <a:lnSpc>
                <a:spcPct val="90000"/>
              </a:lnSpc>
              <a:spcBef>
                <a:spcPts val="1200"/>
              </a:spcBef>
              <a:buClr>
                <a:schemeClr val="accent1"/>
              </a:buClr>
              <a:buSzPct val="100000"/>
              <a:buFont typeface="Wingdings" panose="05000000000000000000" pitchFamily="2" charset="2"/>
              <a:buChar char="ü"/>
            </a:pPr>
            <a:r>
              <a:rPr lang="en-ZA" sz="2200" dirty="0">
                <a:latin typeface="Arial" panose="020B0604020202020204" pitchFamily="34" charset="0"/>
                <a:cs typeface="Arial" panose="020B0604020202020204" pitchFamily="34" charset="0"/>
              </a:rPr>
              <a:t>Certain immovable property may be subject to mortgage. It will be important to identify the mortgagee and how much is outstanding on the bond.</a:t>
            </a:r>
            <a:endParaRPr lang="en-ZA" sz="2400" dirty="0">
              <a:latin typeface="Arial" panose="020B0604020202020204" pitchFamily="34" charset="0"/>
              <a:cs typeface="Arial" panose="020B0604020202020204" pitchFamily="34" charset="0"/>
            </a:endParaRPr>
          </a:p>
          <a:p>
            <a:pPr marL="0" indent="0" algn="just">
              <a:lnSpc>
                <a:spcPct val="200000"/>
              </a:lnSpc>
              <a:buNone/>
            </a:pPr>
            <a:endParaRPr lang="en-ZA" sz="2000" dirty="0">
              <a:latin typeface="Arial" panose="020B0604020202020204" pitchFamily="34" charset="0"/>
              <a:cs typeface="Arial" panose="020B0604020202020204" pitchFamily="34" charset="0"/>
            </a:endParaRPr>
          </a:p>
          <a:p>
            <a:pPr marL="0" indent="0">
              <a:lnSpc>
                <a:spcPct val="200000"/>
              </a:lnSpc>
              <a:buNone/>
            </a:pPr>
            <a:endParaRPr lang="en-ZA" sz="2000" dirty="0">
              <a:latin typeface="Arial" panose="020B0604020202020204" pitchFamily="34" charset="0"/>
              <a:cs typeface="Arial" panose="020B0604020202020204" pitchFamily="34" charset="0"/>
            </a:endParaRPr>
          </a:p>
          <a:p>
            <a:pPr marL="0" indent="0">
              <a:buNone/>
            </a:pPr>
            <a:endParaRPr lang="en-ZA" sz="2000" dirty="0">
              <a:latin typeface="Arial" panose="020B0604020202020204" pitchFamily="34" charset="0"/>
              <a:cs typeface="Arial" panose="020B0604020202020204" pitchFamily="34" charset="0"/>
            </a:endParaRPr>
          </a:p>
          <a:p>
            <a:pPr marL="0" indent="0">
              <a:buNone/>
            </a:pPr>
            <a:endParaRPr lang="en-ZA" sz="2000" dirty="0">
              <a:latin typeface="Arial" panose="020B0604020202020204" pitchFamily="34" charset="0"/>
              <a:cs typeface="Arial" panose="020B0604020202020204" pitchFamily="34" charset="0"/>
            </a:endParaRPr>
          </a:p>
          <a:p>
            <a:pPr marL="0" indent="0" algn="ctr">
              <a:buNone/>
            </a:pPr>
            <a:endParaRPr lang="en-ZA" sz="3600"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rmAutofit/>
          </a:bodyPr>
          <a:lstStyle/>
          <a:p>
            <a:pPr algn="ctr"/>
            <a:r>
              <a:rPr lang="en-ZA" b="1" dirty="0"/>
              <a:t>3. EXPROPRIATION PROCESS IN TERMS OF THE BILL </a:t>
            </a:r>
          </a:p>
        </p:txBody>
      </p:sp>
      <p:sp>
        <p:nvSpPr>
          <p:cNvPr id="8" name="Slide Number Placeholder 7"/>
          <p:cNvSpPr>
            <a:spLocks noGrp="1"/>
          </p:cNvSpPr>
          <p:nvPr>
            <p:ph type="sldNum" sz="quarter" idx="12"/>
          </p:nvPr>
        </p:nvSpPr>
        <p:spPr/>
        <p:txBody>
          <a:bodyPr/>
          <a:lstStyle/>
          <a:p>
            <a:fld id="{6D88B901-4B89-400A-9326-FD413AFBC764}" type="slidenum">
              <a:rPr lang="en-US" smtClean="0"/>
              <a:pPr/>
              <a:t>7</a:t>
            </a:fld>
            <a:endParaRPr lang="en-US" dirty="0"/>
          </a:p>
        </p:txBody>
      </p:sp>
    </p:spTree>
    <p:extLst>
      <p:ext uri="{BB962C8B-B14F-4D97-AF65-F5344CB8AC3E}">
        <p14:creationId xmlns:p14="http://schemas.microsoft.com/office/powerpoint/2010/main" val="1744618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029200"/>
          </a:xfrm>
        </p:spPr>
        <p:txBody>
          <a:bodyPr>
            <a:normAutofit lnSpcReduction="10000"/>
          </a:bodyPr>
          <a:lstStyle/>
          <a:p>
            <a:pPr marL="361950" indent="-361950" algn="just">
              <a:lnSpc>
                <a:spcPct val="90000"/>
              </a:lnSpc>
              <a:spcBef>
                <a:spcPts val="300"/>
              </a:spcBef>
              <a:buNone/>
            </a:pPr>
            <a:r>
              <a:rPr lang="en-ZA" sz="2000" dirty="0">
                <a:latin typeface="Arial" panose="020B0604020202020204" pitchFamily="34" charset="0"/>
                <a:cs typeface="Arial" panose="020B0604020202020204" pitchFamily="34" charset="0"/>
              </a:rPr>
              <a:t>2. </a:t>
            </a:r>
            <a:r>
              <a:rPr lang="en-ZA" sz="2000" b="1" dirty="0">
                <a:latin typeface="Arial" panose="020B0604020202020204" pitchFamily="34" charset="0"/>
                <a:cs typeface="Arial" panose="020B0604020202020204" pitchFamily="34" charset="0"/>
              </a:rPr>
              <a:t>Notice of intention to expropriate</a:t>
            </a:r>
          </a:p>
          <a:p>
            <a:pPr marL="361950" indent="-361950" algn="just">
              <a:lnSpc>
                <a:spcPct val="90000"/>
              </a:lnSpc>
              <a:spcBef>
                <a:spcPts val="300"/>
              </a:spcBef>
              <a:buNone/>
            </a:pPr>
            <a:endParaRPr lang="en-ZA" sz="2000" b="1" dirty="0">
              <a:latin typeface="Arial" panose="020B0604020202020204" pitchFamily="34" charset="0"/>
              <a:cs typeface="Arial" panose="020B0604020202020204" pitchFamily="34" charset="0"/>
            </a:endParaRPr>
          </a:p>
          <a:p>
            <a:pPr algn="just">
              <a:lnSpc>
                <a:spcPct val="90000"/>
              </a:lnSpc>
              <a:spcBef>
                <a:spcPts val="300"/>
              </a:spcBef>
              <a:buFont typeface="Wingdings" panose="05000000000000000000" pitchFamily="2" charset="2"/>
              <a:buChar char="ü"/>
            </a:pPr>
            <a:r>
              <a:rPr lang="en-ZA" sz="2000" dirty="0">
                <a:latin typeface="Arial" panose="020B0604020202020204" pitchFamily="34" charset="0"/>
                <a:cs typeface="Arial" panose="020B0604020202020204" pitchFamily="34" charset="0"/>
              </a:rPr>
              <a:t>The expropriating authority must take into account the clause 12 factors to calculate just and equitable compensation where the property is deemed suitable for expropriation.</a:t>
            </a:r>
          </a:p>
          <a:p>
            <a:pPr algn="just">
              <a:lnSpc>
                <a:spcPct val="90000"/>
              </a:lnSpc>
              <a:spcBef>
                <a:spcPts val="300"/>
              </a:spcBef>
              <a:buFont typeface="Wingdings" panose="05000000000000000000" pitchFamily="2" charset="2"/>
              <a:buChar char="ü"/>
            </a:pPr>
            <a:r>
              <a:rPr lang="en-ZA" sz="2000" dirty="0">
                <a:latin typeface="Arial" panose="020B0604020202020204" pitchFamily="34" charset="0"/>
                <a:cs typeface="Arial" panose="020B0604020202020204" pitchFamily="34" charset="0"/>
              </a:rPr>
              <a:t>Notice of intention to expropriate in terms of clause 7 must be served on everyone who has an interest in the property.</a:t>
            </a:r>
          </a:p>
          <a:p>
            <a:pPr algn="just">
              <a:lnSpc>
                <a:spcPct val="90000"/>
              </a:lnSpc>
              <a:spcBef>
                <a:spcPts val="300"/>
              </a:spcBef>
              <a:buFont typeface="Wingdings" panose="05000000000000000000" pitchFamily="2" charset="2"/>
              <a:buChar char="ü"/>
            </a:pPr>
            <a:r>
              <a:rPr lang="en-ZA" sz="2000" dirty="0">
                <a:latin typeface="Arial" panose="020B0604020202020204" pitchFamily="34" charset="0"/>
                <a:cs typeface="Arial" panose="020B0604020202020204" pitchFamily="34" charset="0"/>
              </a:rPr>
              <a:t>This notice invites interested parties to accept offers of compensation, request more information or dispute the offer of compensation.</a:t>
            </a:r>
          </a:p>
          <a:p>
            <a:pPr algn="just">
              <a:lnSpc>
                <a:spcPct val="90000"/>
              </a:lnSpc>
              <a:spcBef>
                <a:spcPts val="300"/>
              </a:spcBef>
              <a:buFont typeface="Wingdings" panose="05000000000000000000" pitchFamily="2" charset="2"/>
              <a:buChar char="ü"/>
            </a:pPr>
            <a:r>
              <a:rPr lang="en-ZA" sz="2000" dirty="0">
                <a:latin typeface="Arial" panose="020B0604020202020204" pitchFamily="34" charset="0"/>
                <a:cs typeface="Arial" panose="020B0604020202020204" pitchFamily="34" charset="0"/>
              </a:rPr>
              <a:t>The notice of intention to expropriate is not an invitation to purchase due to the compulsory nature of the acquisition.</a:t>
            </a:r>
          </a:p>
          <a:p>
            <a:pPr algn="just">
              <a:lnSpc>
                <a:spcPct val="90000"/>
              </a:lnSpc>
              <a:spcBef>
                <a:spcPts val="300"/>
              </a:spcBef>
              <a:buFont typeface="Wingdings" panose="05000000000000000000" pitchFamily="2" charset="2"/>
              <a:buChar char="ü"/>
            </a:pPr>
            <a:r>
              <a:rPr lang="en-ZA" sz="2000" dirty="0">
                <a:latin typeface="Arial" panose="020B0604020202020204" pitchFamily="34" charset="0"/>
                <a:cs typeface="Arial" panose="020B0604020202020204" pitchFamily="34" charset="0"/>
              </a:rPr>
              <a:t>The notice should nonetheless give the potential </a:t>
            </a:r>
            <a:r>
              <a:rPr lang="en-ZA" sz="2000" dirty="0" err="1">
                <a:latin typeface="Arial" panose="020B0604020202020204" pitchFamily="34" charset="0"/>
                <a:cs typeface="Arial" panose="020B0604020202020204" pitchFamily="34" charset="0"/>
              </a:rPr>
              <a:t>expropriatee</a:t>
            </a:r>
            <a:r>
              <a:rPr lang="en-ZA" sz="2000" dirty="0">
                <a:latin typeface="Arial" panose="020B0604020202020204" pitchFamily="34" charset="0"/>
                <a:cs typeface="Arial" panose="020B0604020202020204" pitchFamily="34" charset="0"/>
              </a:rPr>
              <a:t> the chance to agree to an amount of compensation.</a:t>
            </a:r>
          </a:p>
          <a:p>
            <a:pPr algn="just">
              <a:lnSpc>
                <a:spcPct val="90000"/>
              </a:lnSpc>
              <a:spcBef>
                <a:spcPts val="300"/>
              </a:spcBef>
              <a:buFont typeface="Wingdings" panose="05000000000000000000" pitchFamily="2" charset="2"/>
              <a:buChar char="ü"/>
            </a:pPr>
            <a:r>
              <a:rPr lang="en-ZA" sz="2000" dirty="0">
                <a:latin typeface="Arial" panose="020B0604020202020204" pitchFamily="34" charset="0"/>
                <a:cs typeface="Arial" panose="020B0604020202020204" pitchFamily="34" charset="0"/>
              </a:rPr>
              <a:t>Mediation could follow where there is no agreement on compensation between the expropriating authority and the party to be expropriated.</a:t>
            </a:r>
          </a:p>
          <a:p>
            <a:pPr algn="just">
              <a:lnSpc>
                <a:spcPct val="90000"/>
              </a:lnSpc>
              <a:spcBef>
                <a:spcPts val="300"/>
              </a:spcBef>
              <a:buFont typeface="Wingdings" panose="05000000000000000000" pitchFamily="2" charset="2"/>
              <a:buChar char="ü"/>
            </a:pPr>
            <a:r>
              <a:rPr lang="en-ZA" sz="2000" dirty="0">
                <a:latin typeface="Arial" panose="020B0604020202020204" pitchFamily="34" charset="0"/>
                <a:cs typeface="Arial" panose="020B0604020202020204" pitchFamily="34" charset="0"/>
              </a:rPr>
              <a:t>If mediation does not yield results, a court must decide the offer of just &amp; equitable compensation ( Clause 19) </a:t>
            </a:r>
          </a:p>
          <a:p>
            <a:pPr>
              <a:lnSpc>
                <a:spcPct val="200000"/>
              </a:lnSpc>
              <a:buFont typeface="Wingdings" panose="05000000000000000000" pitchFamily="2" charset="2"/>
              <a:buChar char="§"/>
            </a:pPr>
            <a:endParaRPr lang="en-ZA" sz="2000" dirty="0">
              <a:latin typeface="Arial" panose="020B0604020202020204" pitchFamily="34" charset="0"/>
              <a:cs typeface="Arial" panose="020B0604020202020204" pitchFamily="34" charset="0"/>
            </a:endParaRPr>
          </a:p>
          <a:p>
            <a:pPr marL="0" indent="0">
              <a:lnSpc>
                <a:spcPct val="200000"/>
              </a:lnSpc>
              <a:buNone/>
            </a:pPr>
            <a:endParaRPr lang="en-ZA" sz="2000" dirty="0">
              <a:latin typeface="Arial" panose="020B0604020202020204" pitchFamily="34" charset="0"/>
              <a:cs typeface="Arial" panose="020B0604020202020204" pitchFamily="34" charset="0"/>
            </a:endParaRPr>
          </a:p>
          <a:p>
            <a:pPr marL="0" indent="0">
              <a:lnSpc>
                <a:spcPct val="200000"/>
              </a:lnSpc>
              <a:buNone/>
            </a:pPr>
            <a:endParaRPr lang="en-ZA" sz="2000" dirty="0">
              <a:latin typeface="Arial" panose="020B0604020202020204" pitchFamily="34" charset="0"/>
              <a:cs typeface="Arial" panose="020B0604020202020204" pitchFamily="34" charset="0"/>
            </a:endParaRPr>
          </a:p>
          <a:p>
            <a:pPr marL="0" indent="0">
              <a:buNone/>
            </a:pPr>
            <a:endParaRPr lang="en-ZA" sz="2000" dirty="0">
              <a:latin typeface="Arial" panose="020B0604020202020204" pitchFamily="34" charset="0"/>
              <a:cs typeface="Arial" panose="020B0604020202020204" pitchFamily="34" charset="0"/>
            </a:endParaRPr>
          </a:p>
          <a:p>
            <a:pPr marL="0" indent="0">
              <a:buNone/>
            </a:pPr>
            <a:endParaRPr lang="en-ZA" sz="2000" dirty="0">
              <a:latin typeface="Arial" panose="020B0604020202020204" pitchFamily="34" charset="0"/>
              <a:cs typeface="Arial" panose="020B0604020202020204" pitchFamily="34" charset="0"/>
            </a:endParaRPr>
          </a:p>
          <a:p>
            <a:pPr marL="0" indent="0" algn="ctr">
              <a:buNone/>
            </a:pPr>
            <a:endParaRPr lang="en-ZA" sz="3600"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pPr algn="ctr"/>
            <a:r>
              <a:rPr lang="en-ZA" b="1" dirty="0"/>
              <a:t>3. EXPROPRIATION PROCESS IN TERMS OF THE BILL (</a:t>
            </a:r>
            <a:r>
              <a:rPr lang="en-ZA" b="1" dirty="0" err="1"/>
              <a:t>cont</a:t>
            </a:r>
            <a:r>
              <a:rPr lang="en-ZA" b="1" dirty="0"/>
              <a:t>)</a:t>
            </a:r>
          </a:p>
        </p:txBody>
      </p:sp>
      <p:sp>
        <p:nvSpPr>
          <p:cNvPr id="8" name="Slide Number Placeholder 7"/>
          <p:cNvSpPr>
            <a:spLocks noGrp="1"/>
          </p:cNvSpPr>
          <p:nvPr>
            <p:ph type="sldNum" sz="quarter" idx="12"/>
          </p:nvPr>
        </p:nvSpPr>
        <p:spPr/>
        <p:txBody>
          <a:bodyPr/>
          <a:lstStyle/>
          <a:p>
            <a:fld id="{6D88B901-4B89-400A-9326-FD413AFBC764}" type="slidenum">
              <a:rPr lang="en-US" smtClean="0"/>
              <a:pPr/>
              <a:t>8</a:t>
            </a:fld>
            <a:endParaRPr lang="en-US"/>
          </a:p>
        </p:txBody>
      </p:sp>
    </p:spTree>
    <p:extLst>
      <p:ext uri="{BB962C8B-B14F-4D97-AF65-F5344CB8AC3E}">
        <p14:creationId xmlns:p14="http://schemas.microsoft.com/office/powerpoint/2010/main" val="1403859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81100"/>
            <a:ext cx="8229600" cy="5382344"/>
          </a:xfrm>
        </p:spPr>
        <p:txBody>
          <a:bodyPr>
            <a:normAutofit/>
          </a:bodyPr>
          <a:lstStyle/>
          <a:p>
            <a:pPr marL="0" indent="0" algn="just">
              <a:lnSpc>
                <a:spcPct val="90000"/>
              </a:lnSpc>
              <a:spcBef>
                <a:spcPts val="1200"/>
              </a:spcBef>
              <a:buNone/>
            </a:pPr>
            <a:r>
              <a:rPr lang="en-ZA" sz="2400" dirty="0">
                <a:latin typeface="Arial" panose="020B0604020202020204" pitchFamily="34" charset="0"/>
                <a:cs typeface="Arial" panose="020B0604020202020204" pitchFamily="34" charset="0"/>
              </a:rPr>
              <a:t>3.</a:t>
            </a:r>
            <a:r>
              <a:rPr lang="en-ZA" sz="2400" b="1" dirty="0">
                <a:latin typeface="Arial" panose="020B0604020202020204" pitchFamily="34" charset="0"/>
                <a:cs typeface="Arial" panose="020B0604020202020204" pitchFamily="34" charset="0"/>
              </a:rPr>
              <a:t> Notice of Expropriation</a:t>
            </a:r>
          </a:p>
          <a:p>
            <a:pPr algn="just">
              <a:lnSpc>
                <a:spcPct val="90000"/>
              </a:lnSpc>
              <a:spcBef>
                <a:spcPts val="1200"/>
              </a:spcBef>
              <a:buFont typeface="Wingdings" panose="05000000000000000000" pitchFamily="2" charset="2"/>
              <a:buChar char="ü"/>
            </a:pPr>
            <a:r>
              <a:rPr lang="en-ZA" sz="2400" dirty="0">
                <a:latin typeface="Arial" panose="020B0604020202020204" pitchFamily="34" charset="0"/>
                <a:cs typeface="Arial" panose="020B0604020202020204" pitchFamily="34" charset="0"/>
              </a:rPr>
              <a:t>Clause 8 regulates the issuing of the notice of expropriation where there is agreement or decision on the amount of compensation</a:t>
            </a:r>
          </a:p>
          <a:p>
            <a:pPr algn="just">
              <a:lnSpc>
                <a:spcPct val="90000"/>
              </a:lnSpc>
              <a:spcBef>
                <a:spcPts val="1200"/>
              </a:spcBef>
              <a:buFont typeface="Wingdings" panose="05000000000000000000" pitchFamily="2" charset="2"/>
              <a:buChar char="ü"/>
            </a:pPr>
            <a:r>
              <a:rPr lang="en-ZA" sz="2400" dirty="0">
                <a:latin typeface="Arial" panose="020B0604020202020204" pitchFamily="34" charset="0"/>
                <a:cs typeface="Arial" panose="020B0604020202020204" pitchFamily="34" charset="0"/>
              </a:rPr>
              <a:t>The notice states when ownership passes. </a:t>
            </a:r>
          </a:p>
          <a:p>
            <a:pPr algn="just">
              <a:lnSpc>
                <a:spcPct val="90000"/>
              </a:lnSpc>
              <a:spcBef>
                <a:spcPts val="1200"/>
              </a:spcBef>
              <a:buFont typeface="Wingdings" panose="05000000000000000000" pitchFamily="2" charset="2"/>
              <a:buChar char="ü"/>
            </a:pPr>
            <a:r>
              <a:rPr lang="en-ZA" sz="2400" dirty="0">
                <a:latin typeface="Arial" panose="020B0604020202020204" pitchFamily="34" charset="0"/>
                <a:cs typeface="Arial" panose="020B0604020202020204" pitchFamily="34" charset="0"/>
              </a:rPr>
              <a:t>The notice also identifies the date when the right to possession passes.</a:t>
            </a:r>
          </a:p>
          <a:p>
            <a:pPr algn="just">
              <a:lnSpc>
                <a:spcPct val="90000"/>
              </a:lnSpc>
              <a:spcBef>
                <a:spcPts val="1200"/>
              </a:spcBef>
              <a:buFont typeface="Wingdings" panose="05000000000000000000" pitchFamily="2" charset="2"/>
              <a:buChar char="ü"/>
            </a:pPr>
            <a:r>
              <a:rPr lang="en-ZA" sz="2400" dirty="0">
                <a:latin typeface="Arial" panose="020B0604020202020204" pitchFamily="34" charset="0"/>
                <a:cs typeface="Arial" panose="020B0604020202020204" pitchFamily="34" charset="0"/>
              </a:rPr>
              <a:t>Physical control of the property can only be exerted when the right to possession takes place and usually after the date of expropriation.</a:t>
            </a:r>
          </a:p>
          <a:p>
            <a:pPr algn="just">
              <a:lnSpc>
                <a:spcPct val="90000"/>
              </a:lnSpc>
              <a:spcBef>
                <a:spcPts val="1200"/>
              </a:spcBef>
              <a:buFont typeface="Wingdings" panose="05000000000000000000" pitchFamily="2" charset="2"/>
              <a:buChar char="ü"/>
            </a:pPr>
            <a:r>
              <a:rPr lang="en-ZA" sz="2400" dirty="0">
                <a:latin typeface="Arial" panose="020B0604020202020204" pitchFamily="34" charset="0"/>
                <a:cs typeface="Arial" panose="020B0604020202020204" pitchFamily="34" charset="0"/>
              </a:rPr>
              <a:t>The issuing of the notice of expropriation will give the expropriating authority the right to claim proof of ownership in the form of a title deed.</a:t>
            </a:r>
          </a:p>
          <a:p>
            <a:pPr marL="0" indent="0">
              <a:lnSpc>
                <a:spcPct val="200000"/>
              </a:lnSpc>
              <a:buNone/>
            </a:pPr>
            <a:endParaRPr lang="en-ZA" sz="2000" dirty="0">
              <a:latin typeface="Arial" panose="020B0604020202020204" pitchFamily="34" charset="0"/>
              <a:cs typeface="Arial" panose="020B0604020202020204" pitchFamily="34" charset="0"/>
            </a:endParaRPr>
          </a:p>
          <a:p>
            <a:pPr marL="0" indent="0">
              <a:lnSpc>
                <a:spcPct val="200000"/>
              </a:lnSpc>
              <a:buNone/>
            </a:pPr>
            <a:endParaRPr lang="en-ZA" sz="2000" dirty="0">
              <a:latin typeface="Arial" panose="020B0604020202020204" pitchFamily="34" charset="0"/>
              <a:cs typeface="Arial" panose="020B0604020202020204" pitchFamily="34" charset="0"/>
            </a:endParaRPr>
          </a:p>
          <a:p>
            <a:pPr marL="0" indent="0">
              <a:buNone/>
            </a:pPr>
            <a:endParaRPr lang="en-ZA" sz="2000" dirty="0">
              <a:latin typeface="Arial" panose="020B0604020202020204" pitchFamily="34" charset="0"/>
              <a:cs typeface="Arial" panose="020B0604020202020204" pitchFamily="34" charset="0"/>
            </a:endParaRPr>
          </a:p>
          <a:p>
            <a:pPr marL="0" indent="0">
              <a:buNone/>
            </a:pPr>
            <a:endParaRPr lang="en-ZA" sz="2000" dirty="0">
              <a:latin typeface="Arial" panose="020B0604020202020204" pitchFamily="34" charset="0"/>
              <a:cs typeface="Arial" panose="020B0604020202020204" pitchFamily="34" charset="0"/>
            </a:endParaRPr>
          </a:p>
          <a:p>
            <a:pPr marL="0" indent="0" algn="ctr">
              <a:buNone/>
            </a:pPr>
            <a:endParaRPr lang="en-ZA" sz="3600"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pPr algn="ctr"/>
            <a:r>
              <a:rPr lang="en-ZA" b="1" dirty="0"/>
              <a:t>3. EXPROPRIATION PROCESS IN TERMS OF THE BILL (</a:t>
            </a:r>
            <a:r>
              <a:rPr lang="en-ZA" b="1" dirty="0" err="1"/>
              <a:t>cont</a:t>
            </a:r>
            <a:r>
              <a:rPr lang="en-ZA" b="1" dirty="0"/>
              <a:t>)</a:t>
            </a:r>
          </a:p>
        </p:txBody>
      </p:sp>
      <p:sp>
        <p:nvSpPr>
          <p:cNvPr id="8" name="Slide Number Placeholder 7"/>
          <p:cNvSpPr>
            <a:spLocks noGrp="1"/>
          </p:cNvSpPr>
          <p:nvPr>
            <p:ph type="sldNum" sz="quarter" idx="12"/>
          </p:nvPr>
        </p:nvSpPr>
        <p:spPr/>
        <p:txBody>
          <a:bodyPr/>
          <a:lstStyle/>
          <a:p>
            <a:fld id="{6D88B901-4B89-400A-9326-FD413AFBC764}" type="slidenum">
              <a:rPr lang="en-US" smtClean="0"/>
              <a:pPr/>
              <a:t>9</a:t>
            </a:fld>
            <a:endParaRPr lang="en-US"/>
          </a:p>
        </p:txBody>
      </p:sp>
    </p:spTree>
    <p:extLst>
      <p:ext uri="{BB962C8B-B14F-4D97-AF65-F5344CB8AC3E}">
        <p14:creationId xmlns:p14="http://schemas.microsoft.com/office/powerpoint/2010/main" val="42100917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6-07-2017) Information sharing session on the Expropriation Bill" id="{41F17C10-3689-4274-AC62-F6D2055CA175}" vid="{92FE86B3-49DE-48E6-90BE-5B01373978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((21-08-2017) ANC Study Group Briefing on the Expropriation Bill[B4D-2015]</Template>
  <TotalTime>677</TotalTime>
  <Words>1436</Words>
  <Application>Microsoft Office PowerPoint</Application>
  <PresentationFormat>On-screen Show (4:3)</PresentationFormat>
  <Paragraphs>151</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Office Theme</vt:lpstr>
      <vt:lpstr>DEPARTMENT OF PUBLIC WORKS &amp; INFRASTRUCTURE   PRESENTATION: EXPROPRIATION BILL                               [B23B-2020]   WESTERN CAPE PROVINCIAL LEGISLATURE         BRIEFING   DATE:     04 APRIL 2023   </vt:lpstr>
      <vt:lpstr>TABLE OF CONTENTS </vt:lpstr>
      <vt:lpstr> 1. PURPOSE</vt:lpstr>
      <vt:lpstr>2. OVERVIEW OF THE EXPROPRIATION BILL, 2020</vt:lpstr>
      <vt:lpstr>2. OVERVIEW OF THE EXPROPRIATION BILL, 2020 (cont)</vt:lpstr>
      <vt:lpstr>2. OVERVIEW OF THE EXPROPRIATION BILL, 2020 (cont)</vt:lpstr>
      <vt:lpstr>3. EXPROPRIATION PROCESS IN TERMS OF THE BILL </vt:lpstr>
      <vt:lpstr>3. EXPROPRIATION PROCESS IN TERMS OF THE BILL (cont)</vt:lpstr>
      <vt:lpstr>3. EXPROPRIATION PROCESS IN TERMS OF THE BILL (cont)</vt:lpstr>
      <vt:lpstr>3. EXPROPRIATION PROCESS IN TERMS OF THE BILL (cont)</vt:lpstr>
      <vt:lpstr>3. EXPROPRIATION PROCESS IN TERMS OF THE BILL (cont)</vt:lpstr>
      <vt:lpstr>3. EXPROPRIATION PROCESS IN TERMS OF THE BILL (cont)</vt:lpstr>
      <vt:lpstr>3. EXPROPRIATION PROCESS IN TERMS OF THE BILL (cont)</vt:lpstr>
      <vt:lpstr>PowerPoint Presentation</vt:lpstr>
    </vt:vector>
  </TitlesOfParts>
  <Company>Department of Public Works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PUBLIC WORKS     PRESENTATION: EXPROPRIATION BILL [B4D-                     2015]   BRANCH NAME: POLICY, RESEARCH AND                                REGULATION  PRESENTER:       MS. LYDIA BICI- DDG/CPPR DATE:                   26 JULY 2017</dc:title>
  <dc:creator>Johannes Lekala</dc:creator>
  <cp:lastModifiedBy>Sandile</cp:lastModifiedBy>
  <cp:revision>219</cp:revision>
  <cp:lastPrinted>2023-03-14T11:56:19Z</cp:lastPrinted>
  <dcterms:created xsi:type="dcterms:W3CDTF">2017-08-21T10:16:32Z</dcterms:created>
  <dcterms:modified xsi:type="dcterms:W3CDTF">2023-04-04T16:56:22Z</dcterms:modified>
</cp:coreProperties>
</file>