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docProps/custom.xml" ContentType="application/vnd.openxmlformats-officedocument.custom-properties+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diagrams/quickStyle3.xml" ContentType="application/vnd.openxmlformats-officedocument.drawingml.diagramStyl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charts/style3.xml" ContentType="application/vnd.ms-office.chartstyl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diagrams/colors2.xml" ContentType="application/vnd.openxmlformats-officedocument.drawingml.diagramColors+xml"/>
  <Override PartName="/ppt/notesSlides/notesSlide1.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authors.xml" ContentType="application/vnd.ms-powerpoint.authors+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charts/colors1.xml" ContentType="application/vnd.ms-office.chartcolorstyl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charts/style4.xml" ContentType="application/vnd.ms-office.chartstyl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4"/>
    <p:sldMasterId id="2147483703" r:id="rId5"/>
    <p:sldMasterId id="2147483715" r:id="rId6"/>
    <p:sldMasterId id="2147483728" r:id="rId7"/>
  </p:sldMasterIdLst>
  <p:notesMasterIdLst>
    <p:notesMasterId r:id="rId90"/>
  </p:notesMasterIdLst>
  <p:sldIdLst>
    <p:sldId id="628" r:id="rId8"/>
    <p:sldId id="434" r:id="rId9"/>
    <p:sldId id="629" r:id="rId10"/>
    <p:sldId id="630" r:id="rId11"/>
    <p:sldId id="266" r:id="rId12"/>
    <p:sldId id="615" r:id="rId13"/>
    <p:sldId id="517" r:id="rId14"/>
    <p:sldId id="597" r:id="rId15"/>
    <p:sldId id="599" r:id="rId16"/>
    <p:sldId id="549" r:id="rId17"/>
    <p:sldId id="583" r:id="rId18"/>
    <p:sldId id="584" r:id="rId19"/>
    <p:sldId id="570" r:id="rId20"/>
    <p:sldId id="548" r:id="rId21"/>
    <p:sldId id="575" r:id="rId22"/>
    <p:sldId id="609" r:id="rId23"/>
    <p:sldId id="552" r:id="rId24"/>
    <p:sldId id="611" r:id="rId25"/>
    <p:sldId id="617" r:id="rId26"/>
    <p:sldId id="613" r:id="rId27"/>
    <p:sldId id="614" r:id="rId28"/>
    <p:sldId id="580" r:id="rId29"/>
    <p:sldId id="604" r:id="rId30"/>
    <p:sldId id="571" r:id="rId31"/>
    <p:sldId id="605" r:id="rId32"/>
    <p:sldId id="592" r:id="rId33"/>
    <p:sldId id="593" r:id="rId34"/>
    <p:sldId id="594" r:id="rId35"/>
    <p:sldId id="438" r:id="rId36"/>
    <p:sldId id="507" r:id="rId37"/>
    <p:sldId id="591" r:id="rId38"/>
    <p:sldId id="621" r:id="rId39"/>
    <p:sldId id="493" r:id="rId40"/>
    <p:sldId id="494" r:id="rId41"/>
    <p:sldId id="495" r:id="rId42"/>
    <p:sldId id="496" r:id="rId43"/>
    <p:sldId id="497" r:id="rId44"/>
    <p:sldId id="498" r:id="rId45"/>
    <p:sldId id="499" r:id="rId46"/>
    <p:sldId id="500" r:id="rId47"/>
    <p:sldId id="501" r:id="rId48"/>
    <p:sldId id="502" r:id="rId49"/>
    <p:sldId id="564" r:id="rId50"/>
    <p:sldId id="503" r:id="rId51"/>
    <p:sldId id="504" r:id="rId52"/>
    <p:sldId id="506" r:id="rId53"/>
    <p:sldId id="511" r:id="rId54"/>
    <p:sldId id="427" r:id="rId55"/>
    <p:sldId id="618" r:id="rId56"/>
    <p:sldId id="620" r:id="rId57"/>
    <p:sldId id="626" r:id="rId58"/>
    <p:sldId id="559" r:id="rId59"/>
    <p:sldId id="560" r:id="rId60"/>
    <p:sldId id="565" r:id="rId61"/>
    <p:sldId id="631" r:id="rId62"/>
    <p:sldId id="566" r:id="rId63"/>
    <p:sldId id="627" r:id="rId64"/>
    <p:sldId id="313" r:id="rId65"/>
    <p:sldId id="343" r:id="rId66"/>
    <p:sldId id="372" r:id="rId67"/>
    <p:sldId id="378" r:id="rId68"/>
    <p:sldId id="379" r:id="rId69"/>
    <p:sldId id="380" r:id="rId70"/>
    <p:sldId id="381" r:id="rId71"/>
    <p:sldId id="382" r:id="rId72"/>
    <p:sldId id="353" r:id="rId73"/>
    <p:sldId id="344" r:id="rId74"/>
    <p:sldId id="371" r:id="rId75"/>
    <p:sldId id="316" r:id="rId76"/>
    <p:sldId id="370" r:id="rId77"/>
    <p:sldId id="318" r:id="rId78"/>
    <p:sldId id="317" r:id="rId79"/>
    <p:sldId id="333" r:id="rId80"/>
    <p:sldId id="383" r:id="rId81"/>
    <p:sldId id="366" r:id="rId82"/>
    <p:sldId id="367" r:id="rId83"/>
    <p:sldId id="623" r:id="rId84"/>
    <p:sldId id="624" r:id="rId85"/>
    <p:sldId id="625" r:id="rId86"/>
    <p:sldId id="368" r:id="rId87"/>
    <p:sldId id="369" r:id="rId88"/>
    <p:sldId id="330" r:id="rId89"/>
  </p:sldIdLst>
  <p:sldSz cx="9144000" cy="6840538"/>
  <p:notesSz cx="70104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11A252-5D06-0871-E516-510293DCFCC0}" name="Zikho Twantwa" initials="ZT" userId="S::Zikho.Twantwa@dst.gov.za::8bd20181-b51d-4239-ba9b-2189529be2cf" providerId="AD"/>
  <p188:author id="{762898AD-F1EC-DF89-BFCC-A2209EE8B8C9}" name="Beryl Judd Beryl Judd" initials="BJBJ" userId="S::Beryl.Judd@dst.gov.za::195b4ede-f9c5-475a-8889-41a76ad3b72d" providerId="AD"/>
  <p188:author id="{43AEE3FD-B741-0CAA-2A4D-DEB0C664AA9A}" name="Matilda Nyalungu" initials="MN" userId="S::Matilda.Nyalungu@dst.gov.za::e1639492-31f9-4d79-b70d-0d14900570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00"/>
    <a:srgbClr val="00A3DB"/>
    <a:srgbClr val="0033A1"/>
    <a:srgbClr val="21409A"/>
    <a:srgbClr val="FF461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094E89-D904-479C-ACCF-8006CE006B9B}" v="21" dt="2023-03-23T07:06:26.4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51" autoAdjust="0"/>
    <p:restoredTop sz="87199" autoAdjust="0"/>
  </p:normalViewPr>
  <p:slideViewPr>
    <p:cSldViewPr snapToGrid="0" snapToObjects="1">
      <p:cViewPr varScale="1">
        <p:scale>
          <a:sx n="63" d="100"/>
          <a:sy n="63" d="100"/>
        </p:scale>
        <p:origin x="-1362" y="-114"/>
      </p:cViewPr>
      <p:guideLst>
        <p:guide orient="horz" pos="2154"/>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notesMaster" Target="notesMasters/notesMaster1.xml"/><Relationship Id="rId95"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ZA"/>
  <c:chart>
    <c:autoTitleDeleted val="1"/>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dPt>
            <c:idx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3720-41EF-830A-922F57347B6C}"/>
              </c:ext>
            </c:extLst>
          </c:dPt>
          <c:dPt>
            <c:idx val="1"/>
            <c:spPr>
              <a:solidFill>
                <a:srgbClr val="FF0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3720-41EF-830A-922F57347B6C}"/>
              </c:ext>
            </c:extLst>
          </c:dPt>
          <c:dLbls>
            <c:dLbl>
              <c:idx val="0"/>
              <c:layout>
                <c:manualLayout>
                  <c:x val="-0.23424426789367225"/>
                  <c:y val="-0.18525447020278385"/>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sz="1400" b="1" i="1" dirty="0"/>
                      <a:t>68%</a:t>
                    </a:r>
                  </a:p>
                </c:rich>
              </c:tx>
              <c:spPr>
                <a:noFill/>
                <a:ln>
                  <a:noFill/>
                </a:ln>
                <a:effectLst/>
              </c:spPr>
              <c:showVal val="1"/>
              <c:extLst xmlns:c16r2="http://schemas.microsoft.com/office/drawing/2015/06/chart">
                <c:ext xmlns:c15="http://schemas.microsoft.com/office/drawing/2012/chart" uri="{CE6537A1-D6FC-4f65-9D91-7224C49458BB}">
                  <c15:layout>
                    <c:manualLayout>
                      <c:w val="0.14981872967366117"/>
                      <c:h val="0.18881296296771666"/>
                    </c:manualLayout>
                  </c15:layout>
                </c:ext>
                <c:ext xmlns:c16="http://schemas.microsoft.com/office/drawing/2014/chart" uri="{C3380CC4-5D6E-409C-BE32-E72D297353CC}">
                  <c16:uniqueId val="{00000001-3720-41EF-830A-922F57347B6C}"/>
                </c:ext>
              </c:extLst>
            </c:dLbl>
            <c:dLbl>
              <c:idx val="1"/>
              <c:layout>
                <c:manualLayout>
                  <c:x val="0.16885107644002204"/>
                  <c:y val="5.8409123774368243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sz="1400" b="1" dirty="0"/>
                      <a:t>32%</a:t>
                    </a:r>
                  </a:p>
                </c:rich>
              </c:tx>
              <c:spPr>
                <a:noFill/>
                <a:ln>
                  <a:noFill/>
                </a:ln>
                <a:effectLst/>
              </c:spPr>
              <c:showVal val="1"/>
              <c:extLst xmlns:c16r2="http://schemas.microsoft.com/office/drawing/2015/06/chart">
                <c:ext xmlns:c15="http://schemas.microsoft.com/office/drawing/2012/chart" uri="{CE6537A1-D6FC-4f65-9D91-7224C49458BB}">
                  <c15:layout>
                    <c:manualLayout>
                      <c:w val="0.16592302309135112"/>
                      <c:h val="0.13719503064560706"/>
                    </c:manualLayout>
                  </c15:layout>
                </c:ext>
                <c:ext xmlns:c16="http://schemas.microsoft.com/office/drawing/2014/chart" uri="{C3380CC4-5D6E-409C-BE32-E72D297353CC}">
                  <c16:uniqueId val="{00000003-3720-41EF-830A-922F57347B6C}"/>
                </c:ext>
              </c:extLst>
            </c:dLbl>
            <c:delete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extLst xmlns:c16r2="http://schemas.microsoft.com/office/drawing/2015/06/chart">
              <c:ext xmlns:c15="http://schemas.microsoft.com/office/drawing/2012/chart" uri="{CE6537A1-D6FC-4f65-9D91-7224C49458BB}"/>
            </c:extLst>
          </c:dLbls>
          <c:cat>
            <c:strRef>
              <c:f>Sheet1!$H$8:$H$9</c:f>
              <c:strCache>
                <c:ptCount val="2"/>
                <c:pt idx="0">
                  <c:v>Targets achieved</c:v>
                </c:pt>
                <c:pt idx="1">
                  <c:v>Targets not achieved</c:v>
                </c:pt>
              </c:strCache>
            </c:strRef>
          </c:cat>
          <c:val>
            <c:numRef>
              <c:f>Sheet1!$I$8:$I$9</c:f>
              <c:numCache>
                <c:formatCode>General</c:formatCode>
                <c:ptCount val="2"/>
                <c:pt idx="0">
                  <c:v>23</c:v>
                </c:pt>
                <c:pt idx="1">
                  <c:v>11</c:v>
                </c:pt>
              </c:numCache>
            </c:numRef>
          </c:val>
          <c:extLst xmlns:c16r2="http://schemas.microsoft.com/office/drawing/2015/06/chart">
            <c:ext xmlns:c16="http://schemas.microsoft.com/office/drawing/2014/chart" uri="{C3380CC4-5D6E-409C-BE32-E72D297353CC}">
              <c16:uniqueId val="{00000004-3720-41EF-830A-922F57347B6C}"/>
            </c:ext>
          </c:extLst>
        </c:ser>
        <c:dLbls/>
      </c:pie3DChart>
      <c:spPr>
        <a:noFill/>
        <a:ln>
          <a:noFill/>
        </a:ln>
        <a:effectLst/>
      </c:spPr>
    </c:plotArea>
    <c:legend>
      <c:legendPos val="r"/>
      <c:layout>
        <c:manualLayout>
          <c:xMode val="edge"/>
          <c:yMode val="edge"/>
          <c:x val="0.6201000641097667"/>
          <c:y val="0.68764712073333845"/>
          <c:w val="0.34476329570618275"/>
          <c:h val="0.16261894799530757"/>
        </c:manualLayout>
      </c:layout>
      <c:spPr>
        <a:noFill/>
        <a:ln>
          <a:noFill/>
        </a:ln>
        <a:effectLst/>
      </c:spPr>
      <c:txPr>
        <a:bodyPr rot="0" spcFirstLastPara="1" vertOverflow="ellipsis" vert="horz" wrap="square" anchor="ctr" anchorCtr="1"/>
        <a:lstStyle/>
        <a:p>
          <a:pPr>
            <a:defRPr sz="1350" b="1" i="1" u="none" strike="noStrike" kern="1200" baseline="0">
              <a:solidFill>
                <a:schemeClr val="tx1"/>
              </a:solidFill>
              <a:latin typeface="Arial" panose="020B0604020202020204" pitchFamily="34" charset="0"/>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Century Gothic" panose="020B0502020202020204" pitchFamily="34" charset="0"/>
                <a:ea typeface="+mn-ea"/>
                <a:cs typeface="+mn-cs"/>
              </a:defRPr>
            </a:pPr>
            <a:r>
              <a:rPr lang="en-US" b="1" dirty="0"/>
              <a:t>DSI Performance Information per Quarter</a:t>
            </a:r>
          </a:p>
        </c:rich>
      </c:tx>
      <c:spPr>
        <a:noFill/>
        <a:ln>
          <a:noFill/>
        </a:ln>
        <a:effectLst/>
      </c:spPr>
    </c:title>
    <c:plotArea>
      <c:layout/>
      <c:barChart>
        <c:barDir val="col"/>
        <c:grouping val="clustered"/>
        <c:ser>
          <c:idx val="0"/>
          <c:order val="0"/>
          <c:tx>
            <c:strRef>
              <c:f>'Q3'!$N$3</c:f>
              <c:strCache>
                <c:ptCount val="1"/>
                <c:pt idx="0">
                  <c:v>Target</c:v>
                </c:pt>
              </c:strCache>
            </c:strRef>
          </c:tx>
          <c:spPr>
            <a:solidFill>
              <a:srgbClr val="00B050"/>
            </a:solidFill>
            <a:ln>
              <a:noFill/>
            </a:ln>
            <a:effectLst/>
          </c:spPr>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Century Gothic" panose="020B0502020202020204" pitchFamily="34" charset="0"/>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'Q3'!$O$2:$Q$2</c:f>
              <c:strCache>
                <c:ptCount val="3"/>
                <c:pt idx="0">
                  <c:v>Quarter 1</c:v>
                </c:pt>
                <c:pt idx="1">
                  <c:v>Quarter 2</c:v>
                </c:pt>
                <c:pt idx="2">
                  <c:v>Quarter 3</c:v>
                </c:pt>
              </c:strCache>
            </c:strRef>
          </c:cat>
          <c:val>
            <c:numRef>
              <c:f>'Q3'!$O$3:$Q$3</c:f>
              <c:numCache>
                <c:formatCode>General</c:formatCode>
                <c:ptCount val="3"/>
                <c:pt idx="0">
                  <c:v>28</c:v>
                </c:pt>
                <c:pt idx="1">
                  <c:v>33</c:v>
                </c:pt>
                <c:pt idx="2">
                  <c:v>34</c:v>
                </c:pt>
              </c:numCache>
            </c:numRef>
          </c:val>
          <c:extLst xmlns:c16r2="http://schemas.microsoft.com/office/drawing/2015/06/chart">
            <c:ext xmlns:c16="http://schemas.microsoft.com/office/drawing/2014/chart" uri="{C3380CC4-5D6E-409C-BE32-E72D297353CC}">
              <c16:uniqueId val="{00000000-965D-48A2-B9FE-5EF99D9B53D1}"/>
            </c:ext>
          </c:extLst>
        </c:ser>
        <c:ser>
          <c:idx val="1"/>
          <c:order val="1"/>
          <c:tx>
            <c:strRef>
              <c:f>'Q3'!$N$4</c:f>
              <c:strCache>
                <c:ptCount val="1"/>
                <c:pt idx="0">
                  <c:v>Achieved Targets</c:v>
                </c:pt>
              </c:strCache>
            </c:strRef>
          </c:tx>
          <c:spPr>
            <a:solidFill>
              <a:srgbClr val="00B0F0"/>
            </a:solidFill>
            <a:ln>
              <a:noFill/>
            </a:ln>
            <a:effectLst/>
          </c:spPr>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Century Gothic" panose="020B0502020202020204" pitchFamily="34" charset="0"/>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trendline>
          <c:cat>
            <c:strRef>
              <c:f>'Q3'!$O$2:$Q$2</c:f>
              <c:strCache>
                <c:ptCount val="3"/>
                <c:pt idx="0">
                  <c:v>Quarter 1</c:v>
                </c:pt>
                <c:pt idx="1">
                  <c:v>Quarter 2</c:v>
                </c:pt>
                <c:pt idx="2">
                  <c:v>Quarter 3</c:v>
                </c:pt>
              </c:strCache>
            </c:strRef>
          </c:cat>
          <c:val>
            <c:numRef>
              <c:f>'Q3'!$O$4:$Q$4</c:f>
              <c:numCache>
                <c:formatCode>General</c:formatCode>
                <c:ptCount val="3"/>
                <c:pt idx="0">
                  <c:v>22</c:v>
                </c:pt>
                <c:pt idx="1">
                  <c:v>26</c:v>
                </c:pt>
                <c:pt idx="2">
                  <c:v>23</c:v>
                </c:pt>
              </c:numCache>
            </c:numRef>
          </c:val>
          <c:extLst xmlns:c16r2="http://schemas.microsoft.com/office/drawing/2015/06/chart">
            <c:ext xmlns:c16="http://schemas.microsoft.com/office/drawing/2014/chart" uri="{C3380CC4-5D6E-409C-BE32-E72D297353CC}">
              <c16:uniqueId val="{00000002-965D-48A2-B9FE-5EF99D9B53D1}"/>
            </c:ext>
          </c:extLst>
        </c:ser>
        <c:ser>
          <c:idx val="2"/>
          <c:order val="2"/>
          <c:tx>
            <c:strRef>
              <c:f>'Q3'!$N$5</c:f>
              <c:strCache>
                <c:ptCount val="1"/>
                <c:pt idx="0">
                  <c:v>Not Achieved Targets</c:v>
                </c:pt>
              </c:strCache>
            </c:strRef>
          </c:tx>
          <c:spPr>
            <a:solidFill>
              <a:srgbClr val="FF0000"/>
            </a:solidFill>
            <a:ln>
              <a:noFill/>
            </a:ln>
            <a:effectLst/>
          </c:spPr>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Century Gothic" panose="020B0502020202020204" pitchFamily="34" charset="0"/>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'Q3'!$O$2:$Q$2</c:f>
              <c:strCache>
                <c:ptCount val="3"/>
                <c:pt idx="0">
                  <c:v>Quarter 1</c:v>
                </c:pt>
                <c:pt idx="1">
                  <c:v>Quarter 2</c:v>
                </c:pt>
                <c:pt idx="2">
                  <c:v>Quarter 3</c:v>
                </c:pt>
              </c:strCache>
            </c:strRef>
          </c:cat>
          <c:val>
            <c:numRef>
              <c:f>'Q3'!$O$5:$Q$5</c:f>
              <c:numCache>
                <c:formatCode>General</c:formatCode>
                <c:ptCount val="3"/>
                <c:pt idx="0">
                  <c:v>-6</c:v>
                </c:pt>
                <c:pt idx="1">
                  <c:v>-7</c:v>
                </c:pt>
                <c:pt idx="2">
                  <c:v>-11</c:v>
                </c:pt>
              </c:numCache>
            </c:numRef>
          </c:val>
          <c:extLst xmlns:c16r2="http://schemas.microsoft.com/office/drawing/2015/06/chart">
            <c:ext xmlns:c16="http://schemas.microsoft.com/office/drawing/2014/chart" uri="{C3380CC4-5D6E-409C-BE32-E72D297353CC}">
              <c16:uniqueId val="{00000003-965D-48A2-B9FE-5EF99D9B53D1}"/>
            </c:ext>
          </c:extLst>
        </c:ser>
        <c:ser>
          <c:idx val="3"/>
          <c:order val="3"/>
          <c:tx>
            <c:strRef>
              <c:f>'Q3'!$N$6</c:f>
              <c:strCache>
                <c:ptCount val="1"/>
                <c:pt idx="0">
                  <c:v>% Percentage Performance </c:v>
                </c:pt>
              </c:strCache>
            </c:strRef>
          </c:tx>
          <c:spPr>
            <a:solidFill>
              <a:schemeClr val="accent4"/>
            </a:solidFill>
            <a:ln>
              <a:noFill/>
            </a:ln>
            <a:effectLst/>
          </c:spPr>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Century Gothic" panose="020B0502020202020204" pitchFamily="34" charset="0"/>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'Q3'!$O$2:$Q$2</c:f>
              <c:strCache>
                <c:ptCount val="3"/>
                <c:pt idx="0">
                  <c:v>Quarter 1</c:v>
                </c:pt>
                <c:pt idx="1">
                  <c:v>Quarter 2</c:v>
                </c:pt>
                <c:pt idx="2">
                  <c:v>Quarter 3</c:v>
                </c:pt>
              </c:strCache>
            </c:strRef>
          </c:cat>
          <c:val>
            <c:numRef>
              <c:f>'Q3'!$O$6:$Q$6</c:f>
              <c:numCache>
                <c:formatCode>0%</c:formatCode>
                <c:ptCount val="3"/>
                <c:pt idx="0">
                  <c:v>0.78571428571428559</c:v>
                </c:pt>
                <c:pt idx="1">
                  <c:v>0.78787878787878785</c:v>
                </c:pt>
                <c:pt idx="2">
                  <c:v>0.67647058823529427</c:v>
                </c:pt>
              </c:numCache>
            </c:numRef>
          </c:val>
          <c:extLst xmlns:c16r2="http://schemas.microsoft.com/office/drawing/2015/06/chart">
            <c:ext xmlns:c16="http://schemas.microsoft.com/office/drawing/2014/chart" uri="{C3380CC4-5D6E-409C-BE32-E72D297353CC}">
              <c16:uniqueId val="{00000004-965D-48A2-B9FE-5EF99D9B53D1}"/>
            </c:ext>
          </c:extLst>
        </c:ser>
        <c:dLbls>
          <c:showVal val="1"/>
        </c:dLbls>
        <c:gapWidth val="219"/>
        <c:overlap val="-27"/>
        <c:axId val="131668608"/>
        <c:axId val="131690880"/>
      </c:barChart>
      <c:catAx>
        <c:axId val="13166860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Century Gothic" panose="020B0502020202020204" pitchFamily="34" charset="0"/>
                <a:ea typeface="+mn-ea"/>
                <a:cs typeface="+mn-cs"/>
              </a:defRPr>
            </a:pPr>
            <a:endParaRPr lang="en-US"/>
          </a:p>
        </c:txPr>
        <c:crossAx val="131690880"/>
        <c:crosses val="autoZero"/>
        <c:auto val="1"/>
        <c:lblAlgn val="ctr"/>
        <c:lblOffset val="100"/>
      </c:catAx>
      <c:valAx>
        <c:axId val="131690880"/>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Century Gothic" panose="020B0502020202020204" pitchFamily="34" charset="0"/>
                <a:ea typeface="+mn-ea"/>
                <a:cs typeface="+mn-cs"/>
              </a:defRPr>
            </a:pPr>
            <a:endParaRPr lang="en-US"/>
          </a:p>
        </c:txPr>
        <c:crossAx val="131668608"/>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Century Gothic" panose="020B0502020202020204" pitchFamily="34" charset="0"/>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Century Gothic" panose="020B0502020202020204" pitchFamily="34" charset="0"/>
        </a:defRPr>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en-ZA"/>
  <c:chart>
    <c:autoTitleDeleted val="1"/>
    <c:plotArea>
      <c:layout/>
      <c:barChart>
        <c:barDir val="col"/>
        <c:grouping val="clustered"/>
        <c:ser>
          <c:idx val="0"/>
          <c:order val="0"/>
          <c:tx>
            <c:strRef>
              <c:f>Sheet1!$B$1</c:f>
              <c:strCache>
                <c:ptCount val="1"/>
                <c:pt idx="0">
                  <c:v>Achieved</c:v>
                </c:pt>
              </c:strCache>
            </c:strRef>
          </c:tx>
          <c:spPr>
            <a:solidFill>
              <a:srgbClr val="00B05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Programme 1 (50%)</c:v>
                </c:pt>
                <c:pt idx="1">
                  <c:v>Programme  (50%)</c:v>
                </c:pt>
                <c:pt idx="2">
                  <c:v>Programme 3 (78%)</c:v>
                </c:pt>
                <c:pt idx="3">
                  <c:v>Programme 4 (89%)</c:v>
                </c:pt>
                <c:pt idx="4">
                  <c:v>Programme 5 (50%)</c:v>
                </c:pt>
              </c:strCache>
            </c:strRef>
          </c:cat>
          <c:val>
            <c:numRef>
              <c:f>Sheet1!$B$2:$B$6</c:f>
              <c:numCache>
                <c:formatCode>General</c:formatCode>
                <c:ptCount val="5"/>
                <c:pt idx="0">
                  <c:v>1</c:v>
                </c:pt>
                <c:pt idx="1">
                  <c:v>3</c:v>
                </c:pt>
                <c:pt idx="2">
                  <c:v>7</c:v>
                </c:pt>
                <c:pt idx="3">
                  <c:v>8</c:v>
                </c:pt>
                <c:pt idx="4">
                  <c:v>4</c:v>
                </c:pt>
              </c:numCache>
            </c:numRef>
          </c:val>
          <c:extLst xmlns:c16r2="http://schemas.microsoft.com/office/drawing/2015/06/chart">
            <c:ext xmlns:c16="http://schemas.microsoft.com/office/drawing/2014/chart" uri="{C3380CC4-5D6E-409C-BE32-E72D297353CC}">
              <c16:uniqueId val="{00000000-8AD9-44D8-BA26-F55978E4C2DD}"/>
            </c:ext>
          </c:extLst>
        </c:ser>
        <c:ser>
          <c:idx val="1"/>
          <c:order val="1"/>
          <c:tx>
            <c:strRef>
              <c:f>Sheet1!$C$1</c:f>
              <c:strCache>
                <c:ptCount val="1"/>
                <c:pt idx="0">
                  <c:v>Not Achieved</c:v>
                </c:pt>
              </c:strCache>
            </c:strRef>
          </c:tx>
          <c:spPr>
            <a:solidFill>
              <a:srgbClr val="FF0000"/>
            </a:solidFill>
            <a:ln>
              <a:solidFill>
                <a:srgbClr val="FF0000"/>
              </a:solidFill>
            </a:ln>
            <a:effectLst/>
          </c:spP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Programme 1 (50%)</c:v>
                </c:pt>
                <c:pt idx="1">
                  <c:v>Programme  (50%)</c:v>
                </c:pt>
                <c:pt idx="2">
                  <c:v>Programme 3 (78%)</c:v>
                </c:pt>
                <c:pt idx="3">
                  <c:v>Programme 4 (89%)</c:v>
                </c:pt>
                <c:pt idx="4">
                  <c:v>Programme 5 (50%)</c:v>
                </c:pt>
              </c:strCache>
            </c:strRef>
          </c:cat>
          <c:val>
            <c:numRef>
              <c:f>Sheet1!$C$2:$C$6</c:f>
              <c:numCache>
                <c:formatCode>General</c:formatCode>
                <c:ptCount val="5"/>
                <c:pt idx="0">
                  <c:v>1</c:v>
                </c:pt>
                <c:pt idx="1">
                  <c:v>3</c:v>
                </c:pt>
                <c:pt idx="2">
                  <c:v>2</c:v>
                </c:pt>
                <c:pt idx="3">
                  <c:v>1</c:v>
                </c:pt>
                <c:pt idx="4">
                  <c:v>4</c:v>
                </c:pt>
              </c:numCache>
            </c:numRef>
          </c:val>
          <c:extLst xmlns:c16r2="http://schemas.microsoft.com/office/drawing/2015/06/chart">
            <c:ext xmlns:c16="http://schemas.microsoft.com/office/drawing/2014/chart" uri="{C3380CC4-5D6E-409C-BE32-E72D297353CC}">
              <c16:uniqueId val="{00000001-8AD9-44D8-BA26-F55978E4C2DD}"/>
            </c:ext>
          </c:extLst>
        </c:ser>
        <c:dLbls/>
        <c:gapWidth val="219"/>
        <c:overlap val="-27"/>
        <c:axId val="94530176"/>
        <c:axId val="94544256"/>
      </c:barChart>
      <c:catAx>
        <c:axId val="9453017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4544256"/>
        <c:crosses val="autoZero"/>
        <c:auto val="1"/>
        <c:lblAlgn val="ctr"/>
        <c:lblOffset val="100"/>
      </c:catAx>
      <c:valAx>
        <c:axId val="9454425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530176"/>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ZA" b="1" dirty="0">
                <a:latin typeface="Arial" panose="020B0604020202020204" pitchFamily="34" charset="0"/>
                <a:cs typeface="Arial" panose="020B0604020202020204" pitchFamily="34" charset="0"/>
              </a:rPr>
              <a:t>Planned</a:t>
            </a:r>
            <a:r>
              <a:rPr lang="en-ZA" b="1" baseline="0" dirty="0">
                <a:latin typeface="Arial" panose="020B0604020202020204" pitchFamily="34" charset="0"/>
                <a:cs typeface="Arial" panose="020B0604020202020204" pitchFamily="34" charset="0"/>
              </a:rPr>
              <a:t> </a:t>
            </a:r>
            <a:r>
              <a:rPr lang="en-ZA" b="1" dirty="0">
                <a:latin typeface="Arial" panose="020B0604020202020204" pitchFamily="34" charset="0"/>
                <a:cs typeface="Arial" panose="020B0604020202020204" pitchFamily="34" charset="0"/>
              </a:rPr>
              <a:t>vs actual expenditure</a:t>
            </a:r>
          </a:p>
        </c:rich>
      </c:tx>
      <c:spPr>
        <a:noFill/>
        <a:ln>
          <a:noFill/>
        </a:ln>
        <a:effectLst/>
      </c:spPr>
    </c:title>
    <c:view3D>
      <c:depthPercent val="100"/>
      <c:rAngAx val="1"/>
    </c:view3D>
    <c:floor>
      <c:spPr>
        <a:noFill/>
        <a:ln>
          <a:noFill/>
        </a:ln>
        <a:effectLst/>
        <a:sp3d/>
      </c:spPr>
    </c:floor>
    <c:sideWall>
      <c:spPr>
        <a:noFill/>
        <a:ln w="25400">
          <a:noFill/>
        </a:ln>
        <a:effectLst/>
        <a:sp3d/>
      </c:spPr>
    </c:sideWall>
    <c:backWall>
      <c:spPr>
        <a:noFill/>
        <a:ln w="25400">
          <a:noFill/>
        </a:ln>
        <a:effectLst/>
        <a:sp3d/>
      </c:spPr>
    </c:backWall>
    <c:plotArea>
      <c:layout/>
      <c:bar3DChart>
        <c:barDir val="col"/>
        <c:grouping val="clustered"/>
        <c:ser>
          <c:idx val="0"/>
          <c:order val="0"/>
          <c:tx>
            <c:strRef>
              <c:f>Sheet1!$B$2</c:f>
              <c:strCache>
                <c:ptCount val="1"/>
                <c:pt idx="0">
                  <c:v>Planned expenditure</c:v>
                </c:pt>
              </c:strCache>
            </c:strRef>
          </c:tx>
          <c:spPr>
            <a:solidFill>
              <a:schemeClr val="accent1"/>
            </a:solidFill>
            <a:ln>
              <a:noFill/>
            </a:ln>
            <a:effectLst/>
            <a:sp3d/>
          </c:spPr>
          <c:dLbls>
            <c:dLbl>
              <c:idx val="0"/>
              <c:layout>
                <c:manualLayout>
                  <c:x val="4.8872588904177797E-3"/>
                  <c:y val="-2.37016061104109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117-469E-8B4E-4CE7898748D1}"/>
                </c:ext>
              </c:extLst>
            </c:dLbl>
            <c:dLbl>
              <c:idx val="2"/>
              <c:layout>
                <c:manualLayout>
                  <c:x val="0"/>
                  <c:y val="0.2130230208199378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117-469E-8B4E-4CE7898748D1}"/>
                </c:ext>
              </c:extLst>
            </c:dLbl>
            <c:spPr>
              <a:noFill/>
              <a:ln>
                <a:noFill/>
              </a:ln>
              <a:effectLst/>
            </c:spPr>
            <c:txPr>
              <a:bodyPr rot="-5400000" spcFirstLastPara="1" vertOverflow="ellipsis"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Compensation of employees</c:v>
                </c:pt>
                <c:pt idx="1">
                  <c:v>Goods and services</c:v>
                </c:pt>
                <c:pt idx="2">
                  <c:v>Transfers and subsidies</c:v>
                </c:pt>
                <c:pt idx="3">
                  <c:v>Payments for capital assets</c:v>
                </c:pt>
                <c:pt idx="4">
                  <c:v>Payments for financial assets</c:v>
                </c:pt>
              </c:strCache>
            </c:strRef>
          </c:cat>
          <c:val>
            <c:numRef>
              <c:f>Sheet1!$B$3:$B$7</c:f>
              <c:numCache>
                <c:formatCode>_ * #\ ##0_ ;_ * \-#\ ##0_ ;_ * "-"??_ ;_ @_ </c:formatCode>
                <c:ptCount val="5"/>
                <c:pt idx="0">
                  <c:v>266856</c:v>
                </c:pt>
                <c:pt idx="1">
                  <c:v>185908</c:v>
                </c:pt>
                <c:pt idx="2">
                  <c:v>7047523</c:v>
                </c:pt>
                <c:pt idx="3">
                  <c:v>3015</c:v>
                </c:pt>
              </c:numCache>
            </c:numRef>
          </c:val>
          <c:extLst xmlns:c16r2="http://schemas.microsoft.com/office/drawing/2015/06/chart">
            <c:ext xmlns:c16="http://schemas.microsoft.com/office/drawing/2014/chart" uri="{C3380CC4-5D6E-409C-BE32-E72D297353CC}">
              <c16:uniqueId val="{00000002-5117-469E-8B4E-4CE7898748D1}"/>
            </c:ext>
          </c:extLst>
        </c:ser>
        <c:ser>
          <c:idx val="1"/>
          <c:order val="1"/>
          <c:tx>
            <c:strRef>
              <c:f>Sheet1!$C$2</c:f>
              <c:strCache>
                <c:ptCount val="1"/>
                <c:pt idx="0">
                  <c:v>Actual expenditure</c:v>
                </c:pt>
              </c:strCache>
            </c:strRef>
          </c:tx>
          <c:spPr>
            <a:solidFill>
              <a:schemeClr val="accent2"/>
            </a:solidFill>
            <a:ln>
              <a:noFill/>
            </a:ln>
            <a:effectLst/>
            <a:sp3d/>
          </c:spPr>
          <c:dLbls>
            <c:dLbl>
              <c:idx val="0"/>
              <c:layout>
                <c:manualLayout>
                  <c:x val="1.6290862968059263E-3"/>
                  <c:y val="-1.580107074027394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117-469E-8B4E-4CE7898748D1}"/>
                </c:ext>
              </c:extLst>
            </c:dLbl>
            <c:dLbl>
              <c:idx val="2"/>
              <c:layout>
                <c:manualLayout>
                  <c:x val="-6.0958002153374763E-17"/>
                  <c:y val="0.20334015623721341"/>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117-469E-8B4E-4CE7898748D1}"/>
                </c:ext>
              </c:extLst>
            </c:dLbl>
            <c:spPr>
              <a:noFill/>
              <a:ln>
                <a:noFill/>
              </a:ln>
              <a:effectLst/>
            </c:spPr>
            <c:txPr>
              <a:bodyPr rot="-5400000" spcFirstLastPara="1" vertOverflow="ellipsis"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Compensation of employees</c:v>
                </c:pt>
                <c:pt idx="1">
                  <c:v>Goods and services</c:v>
                </c:pt>
                <c:pt idx="2">
                  <c:v>Transfers and subsidies</c:v>
                </c:pt>
                <c:pt idx="3">
                  <c:v>Payments for capital assets</c:v>
                </c:pt>
                <c:pt idx="4">
                  <c:v>Payments for financial assets</c:v>
                </c:pt>
              </c:strCache>
            </c:strRef>
          </c:cat>
          <c:val>
            <c:numRef>
              <c:f>Sheet1!$C$3:$C$7</c:f>
              <c:numCache>
                <c:formatCode>_ * #\ ##0_ ;_ * \-#\ ##0_ ;_ * "-"??_ ;_ @_ </c:formatCode>
                <c:ptCount val="5"/>
                <c:pt idx="0">
                  <c:v>255301</c:v>
                </c:pt>
                <c:pt idx="1">
                  <c:v>182156</c:v>
                </c:pt>
                <c:pt idx="2">
                  <c:v>6605887</c:v>
                </c:pt>
                <c:pt idx="3">
                  <c:v>4847</c:v>
                </c:pt>
              </c:numCache>
            </c:numRef>
          </c:val>
          <c:extLst xmlns:c16r2="http://schemas.microsoft.com/office/drawing/2015/06/chart">
            <c:ext xmlns:c16="http://schemas.microsoft.com/office/drawing/2014/chart" uri="{C3380CC4-5D6E-409C-BE32-E72D297353CC}">
              <c16:uniqueId val="{00000005-5117-469E-8B4E-4CE7898748D1}"/>
            </c:ext>
          </c:extLst>
        </c:ser>
        <c:ser>
          <c:idx val="2"/>
          <c:order val="2"/>
          <c:tx>
            <c:strRef>
              <c:f>Sheet1!$D$2</c:f>
              <c:strCache>
                <c:ptCount val="1"/>
                <c:pt idx="0">
                  <c:v>Variance</c:v>
                </c:pt>
              </c:strCache>
            </c:strRef>
          </c:tx>
          <c:spPr>
            <a:solidFill>
              <a:schemeClr val="accent3"/>
            </a:solidFill>
            <a:ln>
              <a:noFill/>
            </a:ln>
            <a:effectLst/>
            <a:sp3d/>
          </c:spPr>
          <c:dLbls>
            <c:dLbl>
              <c:idx val="2"/>
              <c:layout>
                <c:manualLayout>
                  <c:x val="9.9750610383410234E-3"/>
                  <c:y val="-3.227621527574816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5117-469E-8B4E-4CE7898748D1}"/>
                </c:ext>
              </c:extLst>
            </c:dLbl>
            <c:dLbl>
              <c:idx val="3"/>
              <c:layout>
                <c:manualLayout>
                  <c:x val="6.6834868757857605E-3"/>
                  <c:y val="0.16455011116737578"/>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117-469E-8B4E-4CE7898748D1}"/>
                </c:ext>
              </c:extLst>
            </c:dLbl>
            <c:spPr>
              <a:noFill/>
              <a:ln>
                <a:noFill/>
              </a:ln>
              <a:effectLst/>
            </c:spPr>
            <c:txPr>
              <a:bodyPr rot="-5400000" spcFirstLastPara="1" vertOverflow="ellipsis"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Compensation of employees</c:v>
                </c:pt>
                <c:pt idx="1">
                  <c:v>Goods and services</c:v>
                </c:pt>
                <c:pt idx="2">
                  <c:v>Transfers and subsidies</c:v>
                </c:pt>
                <c:pt idx="3">
                  <c:v>Payments for capital assets</c:v>
                </c:pt>
                <c:pt idx="4">
                  <c:v>Payments for financial assets</c:v>
                </c:pt>
              </c:strCache>
            </c:strRef>
          </c:cat>
          <c:val>
            <c:numRef>
              <c:f>Sheet1!$D$3:$D$7</c:f>
              <c:numCache>
                <c:formatCode>_ * #\ ##0_ ;_ * \-#\ ##0_ ;_ * "-"??_ ;_ @_ </c:formatCode>
                <c:ptCount val="5"/>
                <c:pt idx="0">
                  <c:v>11555</c:v>
                </c:pt>
                <c:pt idx="1">
                  <c:v>3752</c:v>
                </c:pt>
                <c:pt idx="2">
                  <c:v>441636</c:v>
                </c:pt>
                <c:pt idx="3">
                  <c:v>-1832</c:v>
                </c:pt>
                <c:pt idx="4">
                  <c:v>0</c:v>
                </c:pt>
              </c:numCache>
            </c:numRef>
          </c:val>
          <c:extLst xmlns:c16r2="http://schemas.microsoft.com/office/drawing/2015/06/chart">
            <c:ext xmlns:c16="http://schemas.microsoft.com/office/drawing/2014/chart" uri="{C3380CC4-5D6E-409C-BE32-E72D297353CC}">
              <c16:uniqueId val="{00000008-5117-469E-8B4E-4CE7898748D1}"/>
            </c:ext>
          </c:extLst>
        </c:ser>
        <c:ser>
          <c:idx val="3"/>
          <c:order val="3"/>
          <c:tx>
            <c:strRef>
              <c:f>Sheet1!$E$2</c:f>
              <c:strCache>
                <c:ptCount val="1"/>
                <c:pt idx="0">
                  <c:v>% Variance</c:v>
                </c:pt>
              </c:strCache>
            </c:strRef>
          </c:tx>
          <c:spPr>
            <a:solidFill>
              <a:schemeClr val="accent4"/>
            </a:solidFill>
            <a:ln>
              <a:noFill/>
            </a:ln>
            <a:effectLst/>
            <a:sp3d/>
          </c:spPr>
          <c:dLbls>
            <c:dLbl>
              <c:idx val="2"/>
              <c:layout>
                <c:manualLayout>
                  <c:x val="2.3275142422795721E-2"/>
                  <c:y val="-5.809718749634670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5117-469E-8B4E-4CE7898748D1}"/>
                </c:ext>
              </c:extLst>
            </c:dLbl>
            <c:dLbl>
              <c:idx val="3"/>
              <c:layout>
                <c:manualLayout>
                  <c:x val="2.2974349843844909E-2"/>
                  <c:y val="-4.420076584166912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5117-469E-8B4E-4CE7898748D1}"/>
                </c:ext>
              </c:extLst>
            </c:dLbl>
            <c:spPr>
              <a:noFill/>
              <a:ln>
                <a:noFill/>
              </a:ln>
              <a:effectLst/>
            </c:spPr>
            <c:txPr>
              <a:bodyPr rot="-5400000" spcFirstLastPara="1" vertOverflow="ellipsis"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Compensation of employees</c:v>
                </c:pt>
                <c:pt idx="1">
                  <c:v>Goods and services</c:v>
                </c:pt>
                <c:pt idx="2">
                  <c:v>Transfers and subsidies</c:v>
                </c:pt>
                <c:pt idx="3">
                  <c:v>Payments for capital assets</c:v>
                </c:pt>
                <c:pt idx="4">
                  <c:v>Payments for financial assets</c:v>
                </c:pt>
              </c:strCache>
            </c:strRef>
          </c:cat>
          <c:val>
            <c:numRef>
              <c:f>Sheet1!$E$3:$E$7</c:f>
              <c:numCache>
                <c:formatCode>0.0%</c:formatCode>
                <c:ptCount val="5"/>
                <c:pt idx="0">
                  <c:v>4.3300506640285404E-2</c:v>
                </c:pt>
                <c:pt idx="1">
                  <c:v>2.0182025517998151E-2</c:v>
                </c:pt>
                <c:pt idx="2">
                  <c:v>6.2665421595644324E-2</c:v>
                </c:pt>
                <c:pt idx="3">
                  <c:v>-0.60762852404643464</c:v>
                </c:pt>
                <c:pt idx="4">
                  <c:v>0</c:v>
                </c:pt>
              </c:numCache>
            </c:numRef>
          </c:val>
          <c:extLst xmlns:c16r2="http://schemas.microsoft.com/office/drawing/2015/06/chart">
            <c:ext xmlns:c16="http://schemas.microsoft.com/office/drawing/2014/chart" uri="{C3380CC4-5D6E-409C-BE32-E72D297353CC}">
              <c16:uniqueId val="{0000000B-5117-469E-8B4E-4CE7898748D1}"/>
            </c:ext>
          </c:extLst>
        </c:ser>
        <c:dLbls>
          <c:showVal val="1"/>
        </c:dLbls>
        <c:shape val="box"/>
        <c:axId val="160435200"/>
        <c:axId val="160465664"/>
        <c:axId val="0"/>
      </c:bar3DChart>
      <c:catAx>
        <c:axId val="160435200"/>
        <c:scaling>
          <c:orientation val="minMax"/>
        </c:scaling>
        <c:axPos val="b"/>
        <c:numFmt formatCode="General" sourceLinked="1"/>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0465664"/>
        <c:crosses val="autoZero"/>
        <c:auto val="1"/>
        <c:lblAlgn val="ctr"/>
        <c:lblOffset val="100"/>
      </c:catAx>
      <c:valAx>
        <c:axId val="160465664"/>
        <c:scaling>
          <c:orientation val="minMax"/>
        </c:scaling>
        <c:axPos val="l"/>
        <c:numFmt formatCode="_ * #\ ##0_ ;_ * \-#\ ##0_ ;_ * &quot;-&quot;??_ ;_ @_ " sourceLinked="1"/>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0435200"/>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50D56-DA35-4BAC-9EBC-F587B3C949C0}"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n-ZA"/>
        </a:p>
      </dgm:t>
    </dgm:pt>
    <dgm:pt modelId="{85D90C2D-9378-4EDB-B1F5-3504E5D66D8D}">
      <dgm:prSet/>
      <dgm:spPr/>
      <dgm:t>
        <a:bodyPr/>
        <a:lstStyle/>
        <a:p>
          <a:pPr marL="0" indent="179388" algn="l"/>
          <a:r>
            <a:rPr lang="en-US" b="1" i="0" dirty="0">
              <a:latin typeface="Arial" panose="020B0604020202020204" pitchFamily="34" charset="0"/>
              <a:cs typeface="Arial" panose="020B0604020202020204" pitchFamily="34" charset="0"/>
            </a:rPr>
            <a:t>Vision and mission</a:t>
          </a:r>
          <a:endParaRPr lang="en-ZA" dirty="0">
            <a:latin typeface="Arial" panose="020B0604020202020204" pitchFamily="34" charset="0"/>
            <a:cs typeface="Arial" panose="020B0604020202020204" pitchFamily="34" charset="0"/>
          </a:endParaRPr>
        </a:p>
      </dgm:t>
    </dgm:pt>
    <dgm:pt modelId="{FFAF496D-B54D-4C84-B984-DA8D5BA0ED97}" type="parTrans" cxnId="{3548FE8F-88B1-4927-A463-3C11E7A5E4A3}">
      <dgm:prSet/>
      <dgm:spPr/>
      <dgm:t>
        <a:bodyPr/>
        <a:lstStyle/>
        <a:p>
          <a:endParaRPr lang="en-ZA"/>
        </a:p>
      </dgm:t>
    </dgm:pt>
    <dgm:pt modelId="{29F83AF1-638E-4683-9F01-D311B868B789}" type="sibTrans" cxnId="{3548FE8F-88B1-4927-A463-3C11E7A5E4A3}">
      <dgm:prSet/>
      <dgm:spPr/>
      <dgm:t>
        <a:bodyPr/>
        <a:lstStyle/>
        <a:p>
          <a:endParaRPr lang="en-ZA"/>
        </a:p>
      </dgm:t>
    </dgm:pt>
    <dgm:pt modelId="{66E51876-BB21-450C-A1D0-ADF2653AA1AE}">
      <dgm:prSet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36316" tIns="76200" rIns="142240" bIns="76200" numCol="1" spcCol="1270" anchor="ctr" anchorCtr="0"/>
        <a:lstStyle/>
        <a:p>
          <a:pPr marL="0" lvl="0" indent="179388" algn="l" defTabSz="889000">
            <a:lnSpc>
              <a:spcPct val="90000"/>
            </a:lnSpc>
            <a:spcBef>
              <a:spcPct val="0"/>
            </a:spcBef>
            <a:spcAft>
              <a:spcPct val="35000"/>
            </a:spcAft>
            <a:buNone/>
          </a:pPr>
          <a:r>
            <a:rPr lang="en-US" sz="2100" b="1" i="0" kern="1200" dirty="0">
              <a:solidFill>
                <a:prstClr val="white"/>
              </a:solidFill>
              <a:latin typeface="Arial" panose="020B0604020202020204" pitchFamily="34" charset="0"/>
              <a:ea typeface="+mn-ea"/>
              <a:cs typeface="Arial" panose="020B0604020202020204" pitchFamily="34" charset="0"/>
            </a:rPr>
            <a:t>Outcome goals</a:t>
          </a:r>
          <a:endParaRPr lang="en-ZA" sz="2100" b="1" i="0" kern="1200" dirty="0">
            <a:solidFill>
              <a:prstClr val="white"/>
            </a:solidFill>
            <a:latin typeface="Arial" panose="020B0604020202020204" pitchFamily="34" charset="0"/>
            <a:ea typeface="+mn-ea"/>
            <a:cs typeface="Arial" panose="020B0604020202020204" pitchFamily="34" charset="0"/>
          </a:endParaRPr>
        </a:p>
      </dgm:t>
    </dgm:pt>
    <dgm:pt modelId="{732AC193-BB81-4312-89C8-808ED1B73BE2}" type="parTrans" cxnId="{D8824697-04E5-4DCB-B525-33606586F8E2}">
      <dgm:prSet/>
      <dgm:spPr/>
      <dgm:t>
        <a:bodyPr/>
        <a:lstStyle/>
        <a:p>
          <a:endParaRPr lang="en-ZA"/>
        </a:p>
      </dgm:t>
    </dgm:pt>
    <dgm:pt modelId="{3E0FCAEA-DE04-412D-9CA2-DAB2E8FC4FE7}" type="sibTrans" cxnId="{D8824697-04E5-4DCB-B525-33606586F8E2}">
      <dgm:prSet/>
      <dgm:spPr/>
      <dgm:t>
        <a:bodyPr/>
        <a:lstStyle/>
        <a:p>
          <a:endParaRPr lang="en-ZA"/>
        </a:p>
      </dgm:t>
    </dgm:pt>
    <dgm:pt modelId="{CC347D95-4F51-4D85-B3CD-00A11953E9A9}">
      <dgm:prSet/>
      <dgm:spPr/>
      <dgm:t>
        <a:bodyPr/>
        <a:lstStyle/>
        <a:p>
          <a:pPr marL="0" indent="179388" algn="l"/>
          <a:r>
            <a:rPr lang="en-US" b="1" i="0" dirty="0">
              <a:latin typeface="Arial" panose="020B0604020202020204" pitchFamily="34" charset="0"/>
              <a:cs typeface="Arial" panose="020B0604020202020204" pitchFamily="34" charset="0"/>
            </a:rPr>
            <a:t>Key achievements per outcome goal</a:t>
          </a:r>
          <a:endParaRPr lang="en-ZA" dirty="0">
            <a:latin typeface="Arial" panose="020B0604020202020204" pitchFamily="34" charset="0"/>
            <a:cs typeface="Arial" panose="020B0604020202020204" pitchFamily="34" charset="0"/>
          </a:endParaRPr>
        </a:p>
      </dgm:t>
    </dgm:pt>
    <dgm:pt modelId="{A08C0CC5-EB64-45DE-A4BB-A2B33C96A8A6}" type="parTrans" cxnId="{407DC938-E293-4F8C-83E4-5F29A383FF15}">
      <dgm:prSet/>
      <dgm:spPr/>
      <dgm:t>
        <a:bodyPr/>
        <a:lstStyle/>
        <a:p>
          <a:endParaRPr lang="en-ZA"/>
        </a:p>
      </dgm:t>
    </dgm:pt>
    <dgm:pt modelId="{5A171580-D691-4A53-9E4F-D7C8B6936886}" type="sibTrans" cxnId="{407DC938-E293-4F8C-83E4-5F29A383FF15}">
      <dgm:prSet/>
      <dgm:spPr/>
      <dgm:t>
        <a:bodyPr/>
        <a:lstStyle/>
        <a:p>
          <a:endParaRPr lang="en-ZA"/>
        </a:p>
      </dgm:t>
    </dgm:pt>
    <dgm:pt modelId="{1B05E235-40C1-4635-8420-CD55E5D12C80}">
      <dgm:prSet/>
      <dgm:spPr/>
      <dgm:t>
        <a:bodyPr/>
        <a:lstStyle/>
        <a:p>
          <a:pPr marL="0" indent="179388" algn="l"/>
          <a:r>
            <a:rPr lang="en-US" b="1" i="0" dirty="0">
              <a:latin typeface="Arial" panose="020B0604020202020204" pitchFamily="34" charset="0"/>
              <a:cs typeface="Arial" panose="020B0604020202020204" pitchFamily="34" charset="0"/>
            </a:rPr>
            <a:t>Performance highlights</a:t>
          </a:r>
          <a:endParaRPr lang="en-ZA" dirty="0">
            <a:latin typeface="Arial" panose="020B0604020202020204" pitchFamily="34" charset="0"/>
            <a:cs typeface="Arial" panose="020B0604020202020204" pitchFamily="34" charset="0"/>
          </a:endParaRPr>
        </a:p>
      </dgm:t>
    </dgm:pt>
    <dgm:pt modelId="{9A83A8F7-87AC-48F2-B4B9-70D3D5A7EA7F}" type="parTrans" cxnId="{D7AC76A3-B562-43BA-93DC-4FCD581CD691}">
      <dgm:prSet/>
      <dgm:spPr/>
      <dgm:t>
        <a:bodyPr/>
        <a:lstStyle/>
        <a:p>
          <a:endParaRPr lang="en-ZA"/>
        </a:p>
      </dgm:t>
    </dgm:pt>
    <dgm:pt modelId="{C78E6121-F2A7-457A-BCF7-862DA50B0B6B}" type="sibTrans" cxnId="{D7AC76A3-B562-43BA-93DC-4FCD581CD691}">
      <dgm:prSet/>
      <dgm:spPr/>
      <dgm:t>
        <a:bodyPr/>
        <a:lstStyle/>
        <a:p>
          <a:endParaRPr lang="en-ZA"/>
        </a:p>
      </dgm:t>
    </dgm:pt>
    <dgm:pt modelId="{CBFF0AC2-A2CB-47C1-BF1E-F97B66C5EDFB}">
      <dgm:prSet/>
      <dgm:spPr/>
      <dgm:t>
        <a:bodyPr/>
        <a:lstStyle/>
        <a:p>
          <a:pPr marL="0" indent="179388" algn="l"/>
          <a:r>
            <a:rPr lang="en-US" b="1" i="0" dirty="0">
              <a:latin typeface="Arial" panose="020B0604020202020204" pitchFamily="34" charset="0"/>
              <a:cs typeface="Arial" panose="020B0604020202020204" pitchFamily="34" charset="0"/>
            </a:rPr>
            <a:t>Overall performance</a:t>
          </a:r>
          <a:endParaRPr lang="en-ZA" dirty="0">
            <a:latin typeface="Arial" panose="020B0604020202020204" pitchFamily="34" charset="0"/>
            <a:cs typeface="Arial" panose="020B0604020202020204" pitchFamily="34" charset="0"/>
          </a:endParaRPr>
        </a:p>
      </dgm:t>
    </dgm:pt>
    <dgm:pt modelId="{F46FA56E-E22B-4683-BB48-96EB42EEC5D3}" type="parTrans" cxnId="{4DA8927B-4F46-4DB1-82AE-73E4A0D92930}">
      <dgm:prSet/>
      <dgm:spPr/>
      <dgm:t>
        <a:bodyPr/>
        <a:lstStyle/>
        <a:p>
          <a:endParaRPr lang="en-ZA"/>
        </a:p>
      </dgm:t>
    </dgm:pt>
    <dgm:pt modelId="{8AF1CFE9-B716-4E33-8C29-4F7FAA28E176}" type="sibTrans" cxnId="{4DA8927B-4F46-4DB1-82AE-73E4A0D92930}">
      <dgm:prSet/>
      <dgm:spPr/>
      <dgm:t>
        <a:bodyPr/>
        <a:lstStyle/>
        <a:p>
          <a:endParaRPr lang="en-ZA"/>
        </a:p>
      </dgm:t>
    </dgm:pt>
    <dgm:pt modelId="{9B52BC5B-445E-4A03-8FAC-C50453253840}">
      <dgm:prSet/>
      <dgm:spPr/>
      <dgm:t>
        <a:bodyPr/>
        <a:lstStyle/>
        <a:p>
          <a:pPr marL="179388" indent="0" algn="l"/>
          <a:r>
            <a:rPr lang="en-US" b="1" i="0" dirty="0">
              <a:latin typeface="Arial" panose="020B0604020202020204" pitchFamily="34" charset="0"/>
              <a:cs typeface="Arial" panose="020B0604020202020204" pitchFamily="34" charset="0"/>
            </a:rPr>
            <a:t>Overview of performance per Programme</a:t>
          </a:r>
          <a:endParaRPr lang="en-ZA" dirty="0">
            <a:latin typeface="Arial" panose="020B0604020202020204" pitchFamily="34" charset="0"/>
            <a:cs typeface="Arial" panose="020B0604020202020204" pitchFamily="34" charset="0"/>
          </a:endParaRPr>
        </a:p>
      </dgm:t>
    </dgm:pt>
    <dgm:pt modelId="{4EDD5844-7FF0-480F-A559-A082FE78C85B}" type="parTrans" cxnId="{A8C4D24A-9326-4E09-8286-C71C2123ECB9}">
      <dgm:prSet/>
      <dgm:spPr/>
      <dgm:t>
        <a:bodyPr/>
        <a:lstStyle/>
        <a:p>
          <a:endParaRPr lang="en-ZA"/>
        </a:p>
      </dgm:t>
    </dgm:pt>
    <dgm:pt modelId="{659F674F-7B4E-4F43-8D97-44DC9BD2368E}" type="sibTrans" cxnId="{A8C4D24A-9326-4E09-8286-C71C2123ECB9}">
      <dgm:prSet/>
      <dgm:spPr/>
      <dgm:t>
        <a:bodyPr/>
        <a:lstStyle/>
        <a:p>
          <a:endParaRPr lang="en-ZA"/>
        </a:p>
      </dgm:t>
    </dgm:pt>
    <dgm:pt modelId="{9DDBDFF0-C696-4C45-8C6D-E3FB85BF03C1}">
      <dgm:prSet/>
      <dgm:spPr/>
      <dgm:t>
        <a:bodyPr/>
        <a:lstStyle/>
        <a:p>
          <a:pPr marL="0" indent="179388" algn="l"/>
          <a:r>
            <a:rPr lang="en-US" b="1" i="0" dirty="0">
              <a:latin typeface="Arial" panose="020B0604020202020204" pitchFamily="34" charset="0"/>
              <a:cs typeface="Arial" panose="020B0604020202020204" pitchFamily="34" charset="0"/>
            </a:rPr>
            <a:t>Financial performance</a:t>
          </a:r>
          <a:endParaRPr lang="en-ZA" dirty="0">
            <a:latin typeface="Arial" panose="020B0604020202020204" pitchFamily="34" charset="0"/>
            <a:cs typeface="Arial" panose="020B0604020202020204" pitchFamily="34" charset="0"/>
          </a:endParaRPr>
        </a:p>
      </dgm:t>
    </dgm:pt>
    <dgm:pt modelId="{21995DD0-C278-4582-8E9D-BF67AF0DF795}" type="parTrans" cxnId="{0B40C4B0-E94A-4167-BAF7-9B5E6F3A6B1B}">
      <dgm:prSet/>
      <dgm:spPr/>
      <dgm:t>
        <a:bodyPr/>
        <a:lstStyle/>
        <a:p>
          <a:endParaRPr lang="en-ZA"/>
        </a:p>
      </dgm:t>
    </dgm:pt>
    <dgm:pt modelId="{D5C7FF09-0D04-437D-8463-7D88980F5DDA}" type="sibTrans" cxnId="{0B40C4B0-E94A-4167-BAF7-9B5E6F3A6B1B}">
      <dgm:prSet/>
      <dgm:spPr/>
      <dgm:t>
        <a:bodyPr/>
        <a:lstStyle/>
        <a:p>
          <a:endParaRPr lang="en-ZA"/>
        </a:p>
      </dgm:t>
    </dgm:pt>
    <dgm:pt modelId="{F8CB2D02-D024-4D76-B3E7-56D9DA15BF35}">
      <dgm:prSet/>
      <dgm:spPr/>
      <dgm:t>
        <a:bodyPr/>
        <a:lstStyle/>
        <a:p>
          <a:pPr marL="0" indent="179388" algn="l"/>
          <a:r>
            <a:rPr lang="en-US" b="1" i="0" dirty="0">
              <a:latin typeface="Arial" panose="020B0604020202020204" pitchFamily="34" charset="0"/>
              <a:cs typeface="Arial" panose="020B0604020202020204" pitchFamily="34" charset="0"/>
            </a:rPr>
            <a:t>Conclusion</a:t>
          </a:r>
          <a:endParaRPr lang="en-ZA" dirty="0">
            <a:latin typeface="Arial" panose="020B0604020202020204" pitchFamily="34" charset="0"/>
            <a:cs typeface="Arial" panose="020B0604020202020204" pitchFamily="34" charset="0"/>
          </a:endParaRPr>
        </a:p>
      </dgm:t>
    </dgm:pt>
    <dgm:pt modelId="{C87525E4-B786-4A9A-B569-4E276AFA89A5}" type="parTrans" cxnId="{51E0B42C-75CC-4288-A374-4061B9446DC7}">
      <dgm:prSet/>
      <dgm:spPr/>
      <dgm:t>
        <a:bodyPr/>
        <a:lstStyle/>
        <a:p>
          <a:endParaRPr lang="en-ZA"/>
        </a:p>
      </dgm:t>
    </dgm:pt>
    <dgm:pt modelId="{8D8A87D9-03D4-4724-B166-0D1BE7CA2FA5}" type="sibTrans" cxnId="{51E0B42C-75CC-4288-A374-4061B9446DC7}">
      <dgm:prSet/>
      <dgm:spPr/>
      <dgm:t>
        <a:bodyPr/>
        <a:lstStyle/>
        <a:p>
          <a:endParaRPr lang="en-ZA"/>
        </a:p>
      </dgm:t>
    </dgm:pt>
    <dgm:pt modelId="{B31D798B-D056-443D-B8E8-4F296640C0CA}" type="pres">
      <dgm:prSet presAssocID="{29850D56-DA35-4BAC-9EBC-F587B3C949C0}" presName="linearFlow" presStyleCnt="0">
        <dgm:presLayoutVars>
          <dgm:dir/>
          <dgm:resizeHandles val="exact"/>
        </dgm:presLayoutVars>
      </dgm:prSet>
      <dgm:spPr/>
      <dgm:t>
        <a:bodyPr/>
        <a:lstStyle/>
        <a:p>
          <a:endParaRPr lang="en-US"/>
        </a:p>
      </dgm:t>
    </dgm:pt>
    <dgm:pt modelId="{21183E2C-0891-4FEF-9895-DC987E1D9C50}" type="pres">
      <dgm:prSet presAssocID="{85D90C2D-9378-4EDB-B1F5-3504E5D66D8D}" presName="composite" presStyleCnt="0"/>
      <dgm:spPr/>
    </dgm:pt>
    <dgm:pt modelId="{43BBD6BC-1C64-4875-AB3F-8A757C7C9B81}" type="pres">
      <dgm:prSet presAssocID="{85D90C2D-9378-4EDB-B1F5-3504E5D66D8D}" presName="imgShp" presStyleLbl="fgImgPlace1" presStyleIdx="0" presStyleCnt="8"/>
      <dgm:spPr/>
    </dgm:pt>
    <dgm:pt modelId="{6C899422-E95A-4146-B588-7D2B0D1C3A62}" type="pres">
      <dgm:prSet presAssocID="{85D90C2D-9378-4EDB-B1F5-3504E5D66D8D}" presName="txShp" presStyleLbl="node1" presStyleIdx="0" presStyleCnt="8">
        <dgm:presLayoutVars>
          <dgm:bulletEnabled val="1"/>
        </dgm:presLayoutVars>
      </dgm:prSet>
      <dgm:spPr/>
      <dgm:t>
        <a:bodyPr/>
        <a:lstStyle/>
        <a:p>
          <a:endParaRPr lang="en-US"/>
        </a:p>
      </dgm:t>
    </dgm:pt>
    <dgm:pt modelId="{CBA34B6D-3CC9-4B5F-811D-E4E50E31FFDB}" type="pres">
      <dgm:prSet presAssocID="{29F83AF1-638E-4683-9F01-D311B868B789}" presName="spacing" presStyleCnt="0"/>
      <dgm:spPr/>
    </dgm:pt>
    <dgm:pt modelId="{72EA909F-B63E-4E9F-AC27-DEB9F9FE30CF}" type="pres">
      <dgm:prSet presAssocID="{66E51876-BB21-450C-A1D0-ADF2653AA1AE}" presName="composite" presStyleCnt="0"/>
      <dgm:spPr/>
    </dgm:pt>
    <dgm:pt modelId="{A89E7D0E-0F11-483C-B0D4-496E8AEC12C6}" type="pres">
      <dgm:prSet presAssocID="{66E51876-BB21-450C-A1D0-ADF2653AA1AE}" presName="imgShp" presStyleLbl="fgImgPlace1" presStyleIdx="1" presStyleCnt="8"/>
      <dgm:spPr/>
    </dgm:pt>
    <dgm:pt modelId="{08495026-1886-4FB4-BFE0-44FA819D696F}" type="pres">
      <dgm:prSet presAssocID="{66E51876-BB21-450C-A1D0-ADF2653AA1AE}" presName="txShp" presStyleLbl="node1" presStyleIdx="1" presStyleCnt="8">
        <dgm:presLayoutVars>
          <dgm:bulletEnabled val="1"/>
        </dgm:presLayoutVars>
      </dgm:prSet>
      <dgm:spPr>
        <a:xfrm rot="10800000">
          <a:off x="1649885" y="698635"/>
          <a:ext cx="6018392" cy="535898"/>
        </a:xfrm>
        <a:prstGeom prst="homePlate">
          <a:avLst/>
        </a:prstGeom>
      </dgm:spPr>
      <dgm:t>
        <a:bodyPr/>
        <a:lstStyle/>
        <a:p>
          <a:endParaRPr lang="en-US"/>
        </a:p>
      </dgm:t>
    </dgm:pt>
    <dgm:pt modelId="{47EEEC03-0DED-4A43-B3AC-1874A40802A8}" type="pres">
      <dgm:prSet presAssocID="{3E0FCAEA-DE04-412D-9CA2-DAB2E8FC4FE7}" presName="spacing" presStyleCnt="0"/>
      <dgm:spPr/>
    </dgm:pt>
    <dgm:pt modelId="{E0BF0535-B7B3-4603-A974-7B08B0FF9D97}" type="pres">
      <dgm:prSet presAssocID="{CC347D95-4F51-4D85-B3CD-00A11953E9A9}" presName="composite" presStyleCnt="0"/>
      <dgm:spPr/>
    </dgm:pt>
    <dgm:pt modelId="{0429B799-8351-4D68-AE1F-94F3A8A01C51}" type="pres">
      <dgm:prSet presAssocID="{CC347D95-4F51-4D85-B3CD-00A11953E9A9}" presName="imgShp" presStyleLbl="fgImgPlace1" presStyleIdx="2" presStyleCnt="8"/>
      <dgm:spPr/>
    </dgm:pt>
    <dgm:pt modelId="{5B240D58-DBBD-4451-8A70-9714F0FA8660}" type="pres">
      <dgm:prSet presAssocID="{CC347D95-4F51-4D85-B3CD-00A11953E9A9}" presName="txShp" presStyleLbl="node1" presStyleIdx="2" presStyleCnt="8">
        <dgm:presLayoutVars>
          <dgm:bulletEnabled val="1"/>
        </dgm:presLayoutVars>
      </dgm:prSet>
      <dgm:spPr/>
      <dgm:t>
        <a:bodyPr/>
        <a:lstStyle/>
        <a:p>
          <a:endParaRPr lang="en-US"/>
        </a:p>
      </dgm:t>
    </dgm:pt>
    <dgm:pt modelId="{5D96EA87-DC30-4AF1-8752-B7E71E9C6BB2}" type="pres">
      <dgm:prSet presAssocID="{5A171580-D691-4A53-9E4F-D7C8B6936886}" presName="spacing" presStyleCnt="0"/>
      <dgm:spPr/>
    </dgm:pt>
    <dgm:pt modelId="{B6F8B819-2367-49B2-8E2B-32EDCB4AA34D}" type="pres">
      <dgm:prSet presAssocID="{1B05E235-40C1-4635-8420-CD55E5D12C80}" presName="composite" presStyleCnt="0"/>
      <dgm:spPr/>
    </dgm:pt>
    <dgm:pt modelId="{42F5C1D4-AA5A-45FF-BF69-99F38ED9CB50}" type="pres">
      <dgm:prSet presAssocID="{1B05E235-40C1-4635-8420-CD55E5D12C80}" presName="imgShp" presStyleLbl="fgImgPlace1" presStyleIdx="3" presStyleCnt="8"/>
      <dgm:spPr/>
    </dgm:pt>
    <dgm:pt modelId="{339BE4E6-116A-4E1D-A9D5-9463E058D817}" type="pres">
      <dgm:prSet presAssocID="{1B05E235-40C1-4635-8420-CD55E5D12C80}" presName="txShp" presStyleLbl="node1" presStyleIdx="3" presStyleCnt="8">
        <dgm:presLayoutVars>
          <dgm:bulletEnabled val="1"/>
        </dgm:presLayoutVars>
      </dgm:prSet>
      <dgm:spPr/>
      <dgm:t>
        <a:bodyPr/>
        <a:lstStyle/>
        <a:p>
          <a:endParaRPr lang="en-US"/>
        </a:p>
      </dgm:t>
    </dgm:pt>
    <dgm:pt modelId="{CE0E7541-2AC0-4CA6-8852-89E1432A97BB}" type="pres">
      <dgm:prSet presAssocID="{C78E6121-F2A7-457A-BCF7-862DA50B0B6B}" presName="spacing" presStyleCnt="0"/>
      <dgm:spPr/>
    </dgm:pt>
    <dgm:pt modelId="{87798750-93EE-4047-9387-7B284A83BE91}" type="pres">
      <dgm:prSet presAssocID="{CBFF0AC2-A2CB-47C1-BF1E-F97B66C5EDFB}" presName="composite" presStyleCnt="0"/>
      <dgm:spPr/>
    </dgm:pt>
    <dgm:pt modelId="{A72557D3-8440-466C-85E6-9FE1F2069A4A}" type="pres">
      <dgm:prSet presAssocID="{CBFF0AC2-A2CB-47C1-BF1E-F97B66C5EDFB}" presName="imgShp" presStyleLbl="fgImgPlace1" presStyleIdx="4" presStyleCnt="8"/>
      <dgm:spPr/>
    </dgm:pt>
    <dgm:pt modelId="{DBA02E9E-319D-4800-BC80-750DAFA601DC}" type="pres">
      <dgm:prSet presAssocID="{CBFF0AC2-A2CB-47C1-BF1E-F97B66C5EDFB}" presName="txShp" presStyleLbl="node1" presStyleIdx="4" presStyleCnt="8">
        <dgm:presLayoutVars>
          <dgm:bulletEnabled val="1"/>
        </dgm:presLayoutVars>
      </dgm:prSet>
      <dgm:spPr/>
      <dgm:t>
        <a:bodyPr/>
        <a:lstStyle/>
        <a:p>
          <a:endParaRPr lang="en-US"/>
        </a:p>
      </dgm:t>
    </dgm:pt>
    <dgm:pt modelId="{601A24E0-8AB8-49E0-901E-35E09EFF9EDB}" type="pres">
      <dgm:prSet presAssocID="{8AF1CFE9-B716-4E33-8C29-4F7FAA28E176}" presName="spacing" presStyleCnt="0"/>
      <dgm:spPr/>
    </dgm:pt>
    <dgm:pt modelId="{5DB7C14D-E016-46B0-87C5-B7E1F40033C3}" type="pres">
      <dgm:prSet presAssocID="{9B52BC5B-445E-4A03-8FAC-C50453253840}" presName="composite" presStyleCnt="0"/>
      <dgm:spPr/>
    </dgm:pt>
    <dgm:pt modelId="{28455AAE-FB2A-4698-877F-9539972C4C71}" type="pres">
      <dgm:prSet presAssocID="{9B52BC5B-445E-4A03-8FAC-C50453253840}" presName="imgShp" presStyleLbl="fgImgPlace1" presStyleIdx="5" presStyleCnt="8"/>
      <dgm:spPr/>
    </dgm:pt>
    <dgm:pt modelId="{EA80FB89-8B9D-4643-997F-4CF05FDD1E16}" type="pres">
      <dgm:prSet presAssocID="{9B52BC5B-445E-4A03-8FAC-C50453253840}" presName="txShp" presStyleLbl="node1" presStyleIdx="5" presStyleCnt="8">
        <dgm:presLayoutVars>
          <dgm:bulletEnabled val="1"/>
        </dgm:presLayoutVars>
      </dgm:prSet>
      <dgm:spPr/>
      <dgm:t>
        <a:bodyPr/>
        <a:lstStyle/>
        <a:p>
          <a:endParaRPr lang="en-US"/>
        </a:p>
      </dgm:t>
    </dgm:pt>
    <dgm:pt modelId="{D6624642-1894-4E39-8758-927FA6BB3975}" type="pres">
      <dgm:prSet presAssocID="{659F674F-7B4E-4F43-8D97-44DC9BD2368E}" presName="spacing" presStyleCnt="0"/>
      <dgm:spPr/>
    </dgm:pt>
    <dgm:pt modelId="{1AA8C556-6638-4236-8AB1-C44D9C673F1D}" type="pres">
      <dgm:prSet presAssocID="{9DDBDFF0-C696-4C45-8C6D-E3FB85BF03C1}" presName="composite" presStyleCnt="0"/>
      <dgm:spPr/>
    </dgm:pt>
    <dgm:pt modelId="{09656021-9C12-4179-B6A5-C3288A4E1CCB}" type="pres">
      <dgm:prSet presAssocID="{9DDBDFF0-C696-4C45-8C6D-E3FB85BF03C1}" presName="imgShp" presStyleLbl="fgImgPlace1" presStyleIdx="6" presStyleCnt="8"/>
      <dgm:spPr/>
    </dgm:pt>
    <dgm:pt modelId="{53719904-7C5B-4934-8CFB-16A95DF34F6E}" type="pres">
      <dgm:prSet presAssocID="{9DDBDFF0-C696-4C45-8C6D-E3FB85BF03C1}" presName="txShp" presStyleLbl="node1" presStyleIdx="6" presStyleCnt="8">
        <dgm:presLayoutVars>
          <dgm:bulletEnabled val="1"/>
        </dgm:presLayoutVars>
      </dgm:prSet>
      <dgm:spPr/>
      <dgm:t>
        <a:bodyPr/>
        <a:lstStyle/>
        <a:p>
          <a:endParaRPr lang="en-US"/>
        </a:p>
      </dgm:t>
    </dgm:pt>
    <dgm:pt modelId="{4D9C621F-8F6C-4A23-A054-8CA737956BA7}" type="pres">
      <dgm:prSet presAssocID="{D5C7FF09-0D04-437D-8463-7D88980F5DDA}" presName="spacing" presStyleCnt="0"/>
      <dgm:spPr/>
    </dgm:pt>
    <dgm:pt modelId="{3E63C3B0-045C-4466-A97B-09DE2ABDE01D}" type="pres">
      <dgm:prSet presAssocID="{F8CB2D02-D024-4D76-B3E7-56D9DA15BF35}" presName="composite" presStyleCnt="0"/>
      <dgm:spPr/>
    </dgm:pt>
    <dgm:pt modelId="{DFEDAB5C-5A1A-4EE9-B58C-FB8C9BAB6ECE}" type="pres">
      <dgm:prSet presAssocID="{F8CB2D02-D024-4D76-B3E7-56D9DA15BF35}" presName="imgShp" presStyleLbl="fgImgPlace1" presStyleIdx="7" presStyleCnt="8"/>
      <dgm:spPr/>
    </dgm:pt>
    <dgm:pt modelId="{178ED068-91C1-4EA5-9324-957119B28334}" type="pres">
      <dgm:prSet presAssocID="{F8CB2D02-D024-4D76-B3E7-56D9DA15BF35}" presName="txShp" presStyleLbl="node1" presStyleIdx="7" presStyleCnt="8">
        <dgm:presLayoutVars>
          <dgm:bulletEnabled val="1"/>
        </dgm:presLayoutVars>
      </dgm:prSet>
      <dgm:spPr/>
      <dgm:t>
        <a:bodyPr/>
        <a:lstStyle/>
        <a:p>
          <a:endParaRPr lang="en-US"/>
        </a:p>
      </dgm:t>
    </dgm:pt>
  </dgm:ptLst>
  <dgm:cxnLst>
    <dgm:cxn modelId="{3548FE8F-88B1-4927-A463-3C11E7A5E4A3}" srcId="{29850D56-DA35-4BAC-9EBC-F587B3C949C0}" destId="{85D90C2D-9378-4EDB-B1F5-3504E5D66D8D}" srcOrd="0" destOrd="0" parTransId="{FFAF496D-B54D-4C84-B984-DA8D5BA0ED97}" sibTransId="{29F83AF1-638E-4683-9F01-D311B868B789}"/>
    <dgm:cxn modelId="{4DA8927B-4F46-4DB1-82AE-73E4A0D92930}" srcId="{29850D56-DA35-4BAC-9EBC-F587B3C949C0}" destId="{CBFF0AC2-A2CB-47C1-BF1E-F97B66C5EDFB}" srcOrd="4" destOrd="0" parTransId="{F46FA56E-E22B-4683-BB48-96EB42EEC5D3}" sibTransId="{8AF1CFE9-B716-4E33-8C29-4F7FAA28E176}"/>
    <dgm:cxn modelId="{CCC8D369-210B-4424-8179-89633E9D9D9A}" type="presOf" srcId="{85D90C2D-9378-4EDB-B1F5-3504E5D66D8D}" destId="{6C899422-E95A-4146-B588-7D2B0D1C3A62}" srcOrd="0" destOrd="0" presId="urn:microsoft.com/office/officeart/2005/8/layout/vList3#1"/>
    <dgm:cxn modelId="{C72D9F12-2766-4719-8C9D-0183B71EF38D}" type="presOf" srcId="{CBFF0AC2-A2CB-47C1-BF1E-F97B66C5EDFB}" destId="{DBA02E9E-319D-4800-BC80-750DAFA601DC}" srcOrd="0" destOrd="0" presId="urn:microsoft.com/office/officeart/2005/8/layout/vList3#1"/>
    <dgm:cxn modelId="{16A2EDDA-913A-4B36-8FD3-86C6CD8D42FC}" type="presOf" srcId="{F8CB2D02-D024-4D76-B3E7-56D9DA15BF35}" destId="{178ED068-91C1-4EA5-9324-957119B28334}" srcOrd="0" destOrd="0" presId="urn:microsoft.com/office/officeart/2005/8/layout/vList3#1"/>
    <dgm:cxn modelId="{D7AC76A3-B562-43BA-93DC-4FCD581CD691}" srcId="{29850D56-DA35-4BAC-9EBC-F587B3C949C0}" destId="{1B05E235-40C1-4635-8420-CD55E5D12C80}" srcOrd="3" destOrd="0" parTransId="{9A83A8F7-87AC-48F2-B4B9-70D3D5A7EA7F}" sibTransId="{C78E6121-F2A7-457A-BCF7-862DA50B0B6B}"/>
    <dgm:cxn modelId="{2B0EC4D2-476A-4741-B6D4-8625B4BF27A2}" type="presOf" srcId="{29850D56-DA35-4BAC-9EBC-F587B3C949C0}" destId="{B31D798B-D056-443D-B8E8-4F296640C0CA}" srcOrd="0" destOrd="0" presId="urn:microsoft.com/office/officeart/2005/8/layout/vList3#1"/>
    <dgm:cxn modelId="{51E0B42C-75CC-4288-A374-4061B9446DC7}" srcId="{29850D56-DA35-4BAC-9EBC-F587B3C949C0}" destId="{F8CB2D02-D024-4D76-B3E7-56D9DA15BF35}" srcOrd="7" destOrd="0" parTransId="{C87525E4-B786-4A9A-B569-4E276AFA89A5}" sibTransId="{8D8A87D9-03D4-4724-B166-0D1BE7CA2FA5}"/>
    <dgm:cxn modelId="{407DC938-E293-4F8C-83E4-5F29A383FF15}" srcId="{29850D56-DA35-4BAC-9EBC-F587B3C949C0}" destId="{CC347D95-4F51-4D85-B3CD-00A11953E9A9}" srcOrd="2" destOrd="0" parTransId="{A08C0CC5-EB64-45DE-A4BB-A2B33C96A8A6}" sibTransId="{5A171580-D691-4A53-9E4F-D7C8B6936886}"/>
    <dgm:cxn modelId="{78ACF196-2B38-4BA6-9440-964317A8CE19}" type="presOf" srcId="{66E51876-BB21-450C-A1D0-ADF2653AA1AE}" destId="{08495026-1886-4FB4-BFE0-44FA819D696F}" srcOrd="0" destOrd="0" presId="urn:microsoft.com/office/officeart/2005/8/layout/vList3#1"/>
    <dgm:cxn modelId="{B80A7B39-65CB-4114-848B-43A04C351A48}" type="presOf" srcId="{9DDBDFF0-C696-4C45-8C6D-E3FB85BF03C1}" destId="{53719904-7C5B-4934-8CFB-16A95DF34F6E}" srcOrd="0" destOrd="0" presId="urn:microsoft.com/office/officeart/2005/8/layout/vList3#1"/>
    <dgm:cxn modelId="{E7D571BD-DFA8-41D3-9054-C99DA44F3F19}" type="presOf" srcId="{1B05E235-40C1-4635-8420-CD55E5D12C80}" destId="{339BE4E6-116A-4E1D-A9D5-9463E058D817}" srcOrd="0" destOrd="0" presId="urn:microsoft.com/office/officeart/2005/8/layout/vList3#1"/>
    <dgm:cxn modelId="{61743E61-6928-4C5C-9CA5-DEE2D6071645}" type="presOf" srcId="{9B52BC5B-445E-4A03-8FAC-C50453253840}" destId="{EA80FB89-8B9D-4643-997F-4CF05FDD1E16}" srcOrd="0" destOrd="0" presId="urn:microsoft.com/office/officeart/2005/8/layout/vList3#1"/>
    <dgm:cxn modelId="{D8824697-04E5-4DCB-B525-33606586F8E2}" srcId="{29850D56-DA35-4BAC-9EBC-F587B3C949C0}" destId="{66E51876-BB21-450C-A1D0-ADF2653AA1AE}" srcOrd="1" destOrd="0" parTransId="{732AC193-BB81-4312-89C8-808ED1B73BE2}" sibTransId="{3E0FCAEA-DE04-412D-9CA2-DAB2E8FC4FE7}"/>
    <dgm:cxn modelId="{0B40C4B0-E94A-4167-BAF7-9B5E6F3A6B1B}" srcId="{29850D56-DA35-4BAC-9EBC-F587B3C949C0}" destId="{9DDBDFF0-C696-4C45-8C6D-E3FB85BF03C1}" srcOrd="6" destOrd="0" parTransId="{21995DD0-C278-4582-8E9D-BF67AF0DF795}" sibTransId="{D5C7FF09-0D04-437D-8463-7D88980F5DDA}"/>
    <dgm:cxn modelId="{A8C4D24A-9326-4E09-8286-C71C2123ECB9}" srcId="{29850D56-DA35-4BAC-9EBC-F587B3C949C0}" destId="{9B52BC5B-445E-4A03-8FAC-C50453253840}" srcOrd="5" destOrd="0" parTransId="{4EDD5844-7FF0-480F-A559-A082FE78C85B}" sibTransId="{659F674F-7B4E-4F43-8D97-44DC9BD2368E}"/>
    <dgm:cxn modelId="{DD892F7E-60E7-43B7-BD24-1A76998BCA57}" type="presOf" srcId="{CC347D95-4F51-4D85-B3CD-00A11953E9A9}" destId="{5B240D58-DBBD-4451-8A70-9714F0FA8660}" srcOrd="0" destOrd="0" presId="urn:microsoft.com/office/officeart/2005/8/layout/vList3#1"/>
    <dgm:cxn modelId="{AFC38584-EE3C-4B2F-BCB9-EB1110FEA34C}" type="presParOf" srcId="{B31D798B-D056-443D-B8E8-4F296640C0CA}" destId="{21183E2C-0891-4FEF-9895-DC987E1D9C50}" srcOrd="0" destOrd="0" presId="urn:microsoft.com/office/officeart/2005/8/layout/vList3#1"/>
    <dgm:cxn modelId="{A9656CC1-D88A-4FCA-86F5-4FDBEFB041CB}" type="presParOf" srcId="{21183E2C-0891-4FEF-9895-DC987E1D9C50}" destId="{43BBD6BC-1C64-4875-AB3F-8A757C7C9B81}" srcOrd="0" destOrd="0" presId="urn:microsoft.com/office/officeart/2005/8/layout/vList3#1"/>
    <dgm:cxn modelId="{3CE68771-8311-4929-B7E1-A69FD44526AD}" type="presParOf" srcId="{21183E2C-0891-4FEF-9895-DC987E1D9C50}" destId="{6C899422-E95A-4146-B588-7D2B0D1C3A62}" srcOrd="1" destOrd="0" presId="urn:microsoft.com/office/officeart/2005/8/layout/vList3#1"/>
    <dgm:cxn modelId="{B667CB77-5935-47AC-8DC9-D946C3C4D170}" type="presParOf" srcId="{B31D798B-D056-443D-B8E8-4F296640C0CA}" destId="{CBA34B6D-3CC9-4B5F-811D-E4E50E31FFDB}" srcOrd="1" destOrd="0" presId="urn:microsoft.com/office/officeart/2005/8/layout/vList3#1"/>
    <dgm:cxn modelId="{6920AB51-E4DB-4BEE-A0FD-0829D50B306A}" type="presParOf" srcId="{B31D798B-D056-443D-B8E8-4F296640C0CA}" destId="{72EA909F-B63E-4E9F-AC27-DEB9F9FE30CF}" srcOrd="2" destOrd="0" presId="urn:microsoft.com/office/officeart/2005/8/layout/vList3#1"/>
    <dgm:cxn modelId="{89DE7752-AC5E-4A25-AA57-4813A95EFFF9}" type="presParOf" srcId="{72EA909F-B63E-4E9F-AC27-DEB9F9FE30CF}" destId="{A89E7D0E-0F11-483C-B0D4-496E8AEC12C6}" srcOrd="0" destOrd="0" presId="urn:microsoft.com/office/officeart/2005/8/layout/vList3#1"/>
    <dgm:cxn modelId="{6D588AAD-E5CD-4CDA-9707-20DE61CA7663}" type="presParOf" srcId="{72EA909F-B63E-4E9F-AC27-DEB9F9FE30CF}" destId="{08495026-1886-4FB4-BFE0-44FA819D696F}" srcOrd="1" destOrd="0" presId="urn:microsoft.com/office/officeart/2005/8/layout/vList3#1"/>
    <dgm:cxn modelId="{236671F4-D775-4851-A302-6E17D9E5635E}" type="presParOf" srcId="{B31D798B-D056-443D-B8E8-4F296640C0CA}" destId="{47EEEC03-0DED-4A43-B3AC-1874A40802A8}" srcOrd="3" destOrd="0" presId="urn:microsoft.com/office/officeart/2005/8/layout/vList3#1"/>
    <dgm:cxn modelId="{13EF2F3A-9BCF-4946-B3B0-6DE847D204AD}" type="presParOf" srcId="{B31D798B-D056-443D-B8E8-4F296640C0CA}" destId="{E0BF0535-B7B3-4603-A974-7B08B0FF9D97}" srcOrd="4" destOrd="0" presId="urn:microsoft.com/office/officeart/2005/8/layout/vList3#1"/>
    <dgm:cxn modelId="{7E3550A6-AA54-4503-A3D1-5835130DC7D7}" type="presParOf" srcId="{E0BF0535-B7B3-4603-A974-7B08B0FF9D97}" destId="{0429B799-8351-4D68-AE1F-94F3A8A01C51}" srcOrd="0" destOrd="0" presId="urn:microsoft.com/office/officeart/2005/8/layout/vList3#1"/>
    <dgm:cxn modelId="{66DA1999-1BA8-42A9-9ED2-9BDD646B2052}" type="presParOf" srcId="{E0BF0535-B7B3-4603-A974-7B08B0FF9D97}" destId="{5B240D58-DBBD-4451-8A70-9714F0FA8660}" srcOrd="1" destOrd="0" presId="urn:microsoft.com/office/officeart/2005/8/layout/vList3#1"/>
    <dgm:cxn modelId="{B6838979-84E3-40C0-B0CA-F53F0E53C4B6}" type="presParOf" srcId="{B31D798B-D056-443D-B8E8-4F296640C0CA}" destId="{5D96EA87-DC30-4AF1-8752-B7E71E9C6BB2}" srcOrd="5" destOrd="0" presId="urn:microsoft.com/office/officeart/2005/8/layout/vList3#1"/>
    <dgm:cxn modelId="{D8EC6F25-64B7-4B03-9639-2150AB6A7F6D}" type="presParOf" srcId="{B31D798B-D056-443D-B8E8-4F296640C0CA}" destId="{B6F8B819-2367-49B2-8E2B-32EDCB4AA34D}" srcOrd="6" destOrd="0" presId="urn:microsoft.com/office/officeart/2005/8/layout/vList3#1"/>
    <dgm:cxn modelId="{3C63F92D-F64F-4AE5-982F-87A5BDBC403F}" type="presParOf" srcId="{B6F8B819-2367-49B2-8E2B-32EDCB4AA34D}" destId="{42F5C1D4-AA5A-45FF-BF69-99F38ED9CB50}" srcOrd="0" destOrd="0" presId="urn:microsoft.com/office/officeart/2005/8/layout/vList3#1"/>
    <dgm:cxn modelId="{6990942D-9105-4CEF-91E7-95AF0D6D669B}" type="presParOf" srcId="{B6F8B819-2367-49B2-8E2B-32EDCB4AA34D}" destId="{339BE4E6-116A-4E1D-A9D5-9463E058D817}" srcOrd="1" destOrd="0" presId="urn:microsoft.com/office/officeart/2005/8/layout/vList3#1"/>
    <dgm:cxn modelId="{DAB46DD7-9B7D-4CA0-9908-A474F94A11C2}" type="presParOf" srcId="{B31D798B-D056-443D-B8E8-4F296640C0CA}" destId="{CE0E7541-2AC0-4CA6-8852-89E1432A97BB}" srcOrd="7" destOrd="0" presId="urn:microsoft.com/office/officeart/2005/8/layout/vList3#1"/>
    <dgm:cxn modelId="{0970D083-CE87-447F-94D7-1B31ABD42A2F}" type="presParOf" srcId="{B31D798B-D056-443D-B8E8-4F296640C0CA}" destId="{87798750-93EE-4047-9387-7B284A83BE91}" srcOrd="8" destOrd="0" presId="urn:microsoft.com/office/officeart/2005/8/layout/vList3#1"/>
    <dgm:cxn modelId="{590034A6-0C6C-4908-90E8-9018F764748E}" type="presParOf" srcId="{87798750-93EE-4047-9387-7B284A83BE91}" destId="{A72557D3-8440-466C-85E6-9FE1F2069A4A}" srcOrd="0" destOrd="0" presId="urn:microsoft.com/office/officeart/2005/8/layout/vList3#1"/>
    <dgm:cxn modelId="{1E703A3F-35FA-4DB7-831A-1004F43A2EF0}" type="presParOf" srcId="{87798750-93EE-4047-9387-7B284A83BE91}" destId="{DBA02E9E-319D-4800-BC80-750DAFA601DC}" srcOrd="1" destOrd="0" presId="urn:microsoft.com/office/officeart/2005/8/layout/vList3#1"/>
    <dgm:cxn modelId="{B7AA92AF-57F1-4C04-AB73-51407F058059}" type="presParOf" srcId="{B31D798B-D056-443D-B8E8-4F296640C0CA}" destId="{601A24E0-8AB8-49E0-901E-35E09EFF9EDB}" srcOrd="9" destOrd="0" presId="urn:microsoft.com/office/officeart/2005/8/layout/vList3#1"/>
    <dgm:cxn modelId="{E408CF93-2AB0-4EEE-A126-6032BF66DFB9}" type="presParOf" srcId="{B31D798B-D056-443D-B8E8-4F296640C0CA}" destId="{5DB7C14D-E016-46B0-87C5-B7E1F40033C3}" srcOrd="10" destOrd="0" presId="urn:microsoft.com/office/officeart/2005/8/layout/vList3#1"/>
    <dgm:cxn modelId="{9761E096-5938-4348-964F-17FD1BCD6B04}" type="presParOf" srcId="{5DB7C14D-E016-46B0-87C5-B7E1F40033C3}" destId="{28455AAE-FB2A-4698-877F-9539972C4C71}" srcOrd="0" destOrd="0" presId="urn:microsoft.com/office/officeart/2005/8/layout/vList3#1"/>
    <dgm:cxn modelId="{C94EE94D-5F23-480D-B8B7-EBA770CD382A}" type="presParOf" srcId="{5DB7C14D-E016-46B0-87C5-B7E1F40033C3}" destId="{EA80FB89-8B9D-4643-997F-4CF05FDD1E16}" srcOrd="1" destOrd="0" presId="urn:microsoft.com/office/officeart/2005/8/layout/vList3#1"/>
    <dgm:cxn modelId="{A53BBA8B-EC1E-4380-B235-631EAFC271AF}" type="presParOf" srcId="{B31D798B-D056-443D-B8E8-4F296640C0CA}" destId="{D6624642-1894-4E39-8758-927FA6BB3975}" srcOrd="11" destOrd="0" presId="urn:microsoft.com/office/officeart/2005/8/layout/vList3#1"/>
    <dgm:cxn modelId="{783EBB9C-9065-4940-9A8A-E7AD75B98B61}" type="presParOf" srcId="{B31D798B-D056-443D-B8E8-4F296640C0CA}" destId="{1AA8C556-6638-4236-8AB1-C44D9C673F1D}" srcOrd="12" destOrd="0" presId="urn:microsoft.com/office/officeart/2005/8/layout/vList3#1"/>
    <dgm:cxn modelId="{B1D93FC5-2E8A-4497-A260-744D88F26FEE}" type="presParOf" srcId="{1AA8C556-6638-4236-8AB1-C44D9C673F1D}" destId="{09656021-9C12-4179-B6A5-C3288A4E1CCB}" srcOrd="0" destOrd="0" presId="urn:microsoft.com/office/officeart/2005/8/layout/vList3#1"/>
    <dgm:cxn modelId="{43746775-3FD1-4601-B6CC-12A39721C951}" type="presParOf" srcId="{1AA8C556-6638-4236-8AB1-C44D9C673F1D}" destId="{53719904-7C5B-4934-8CFB-16A95DF34F6E}" srcOrd="1" destOrd="0" presId="urn:microsoft.com/office/officeart/2005/8/layout/vList3#1"/>
    <dgm:cxn modelId="{1D862C8B-333B-48BC-9A34-0E2323C8B642}" type="presParOf" srcId="{B31D798B-D056-443D-B8E8-4F296640C0CA}" destId="{4D9C621F-8F6C-4A23-A054-8CA737956BA7}" srcOrd="13" destOrd="0" presId="urn:microsoft.com/office/officeart/2005/8/layout/vList3#1"/>
    <dgm:cxn modelId="{94E4A15E-11E0-48EF-922B-E32E07236A7B}" type="presParOf" srcId="{B31D798B-D056-443D-B8E8-4F296640C0CA}" destId="{3E63C3B0-045C-4466-A97B-09DE2ABDE01D}" srcOrd="14" destOrd="0" presId="urn:microsoft.com/office/officeart/2005/8/layout/vList3#1"/>
    <dgm:cxn modelId="{3F758F07-3BA7-4031-9F60-A93CAE6AE8A6}" type="presParOf" srcId="{3E63C3B0-045C-4466-A97B-09DE2ABDE01D}" destId="{DFEDAB5C-5A1A-4EE9-B58C-FB8C9BAB6ECE}" srcOrd="0" destOrd="0" presId="urn:microsoft.com/office/officeart/2005/8/layout/vList3#1"/>
    <dgm:cxn modelId="{8F87B139-9648-49F4-9574-714318D66DE6}" type="presParOf" srcId="{3E63C3B0-045C-4466-A97B-09DE2ABDE01D}" destId="{178ED068-91C1-4EA5-9324-957119B28334}" srcOrd="1" destOrd="0" presId="urn:microsoft.com/office/officeart/2005/8/layout/vList3#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endParaRPr lang="en-US" sz="3200" b="1" dirty="0">
            <a:solidFill>
              <a:schemeClr val="bg1"/>
            </a:solidFill>
            <a:latin typeface="Century Gothic" panose="020B0502020202020204" pitchFamily="34" charset="0"/>
            <a:cs typeface="Arial" panose="020B0604020202020204" pitchFamily="34" charset="0"/>
          </a:endParaRPr>
        </a:p>
        <a:p>
          <a:pPr algn="ctr"/>
          <a:r>
            <a:rPr lang="en-US" sz="3200" b="1" dirty="0">
              <a:solidFill>
                <a:schemeClr val="bg1"/>
              </a:solidFill>
              <a:latin typeface="Gill Sans MT" panose="020B0502020104020203" pitchFamily="34" charset="0"/>
              <a:cs typeface="Arial" panose="020B0604020202020204" pitchFamily="34" charset="0"/>
            </a:rPr>
            <a:t>PERFORMANCE HIGHLIGHTS</a:t>
          </a:r>
        </a:p>
        <a:p>
          <a:pPr algn="ctr"/>
          <a:endParaRPr lang="en-GB" sz="3200" b="1" dirty="0">
            <a:solidFill>
              <a:schemeClr val="bg1"/>
            </a:solidFill>
            <a:latin typeface="Century Gothic" panose="020B0502020202020204" pitchFamily="34" charset="0"/>
            <a:cs typeface="Arial" panose="020B0604020202020204" pitchFamily="34" charset="0"/>
          </a:endParaRPr>
        </a:p>
      </dgm:t>
    </dgm:pt>
    <dgm:pt modelId="{91C5A170-9B67-4EE4-A5C7-B554F7C2AFFC}" type="parTrans" cxnId="{403F4171-5307-477F-A2CE-AAA6DA22F4B2}">
      <dgm:prSet/>
      <dgm:spPr/>
      <dgm:t>
        <a:bodyPr/>
        <a:lstStyle/>
        <a:p>
          <a:endParaRPr lang="en-GB" sz="3200"/>
        </a:p>
      </dgm:t>
    </dgm:pt>
    <dgm:pt modelId="{C0749945-6830-4AF9-B746-03615859FBBE}" type="sibTrans" cxnId="{403F4171-5307-477F-A2CE-AAA6DA22F4B2}">
      <dgm:prSet/>
      <dgm:spPr/>
      <dgm:t>
        <a:bodyPr/>
        <a:lstStyle/>
        <a:p>
          <a:endParaRPr lang="en-GB" sz="3200"/>
        </a:p>
      </dgm:t>
    </dgm:pt>
    <dgm:pt modelId="{CE195D97-4810-468D-933E-CAC6DE4C5A87}">
      <dgm:prSet phldrT="[Text]" custT="1"/>
      <dgm:spPr/>
      <dgm:t>
        <a:bodyPr/>
        <a:lstStyle/>
        <a:p>
          <a:endParaRPr lang="en-GB" sz="3200" dirty="0"/>
        </a:p>
      </dgm:t>
    </dgm:pt>
    <dgm:pt modelId="{A06DAAA3-7715-4AFE-A04E-00C69501CD6F}" type="parTrans" cxnId="{AC5F4D28-9034-467A-9F95-7B166B7CC8E5}">
      <dgm:prSet/>
      <dgm:spPr/>
      <dgm:t>
        <a:bodyPr/>
        <a:lstStyle/>
        <a:p>
          <a:endParaRPr lang="en-GB" sz="3200"/>
        </a:p>
      </dgm:t>
    </dgm:pt>
    <dgm:pt modelId="{2125CC21-1BA1-4340-8CBF-6A179699022E}" type="sibTrans" cxnId="{AC5F4D28-9034-467A-9F95-7B166B7CC8E5}">
      <dgm:prSet/>
      <dgm:spPr/>
      <dgm:t>
        <a:bodyPr/>
        <a:lstStyle/>
        <a:p>
          <a:endParaRPr lang="en-GB" sz="3200"/>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US"/>
        </a:p>
      </dgm:t>
    </dgm:pt>
    <dgm:pt modelId="{EC8DC889-2541-4582-880E-89E3AD5F2B91}" type="pres">
      <dgm:prSet presAssocID="{E69819B2-C778-4D75-A019-9C1017CEBFE5}" presName="parentText" presStyleLbl="node1" presStyleIdx="0" presStyleCnt="1" custScaleX="96639" custScaleY="52261" custLinFactY="17819" custLinFactNeighborX="26" custLinFactNeighborY="100000">
        <dgm:presLayoutVars>
          <dgm:chMax val="0"/>
          <dgm:bulletEnabled val="1"/>
        </dgm:presLayoutVars>
      </dgm:prSet>
      <dgm:spPr/>
      <dgm:t>
        <a:bodyPr/>
        <a:lstStyle/>
        <a:p>
          <a:endParaRPr lang="en-US"/>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US"/>
        </a:p>
      </dgm:t>
    </dgm:pt>
  </dgm:ptLst>
  <dgm:cxnLst>
    <dgm:cxn modelId="{150B889C-0197-4844-9BFB-A2440F826CFD}" type="presOf" srcId="{CE195D97-4810-468D-933E-CAC6DE4C5A87}" destId="{E1C91CC1-E606-4BE9-9E4E-F496581E7F73}" srcOrd="0" destOrd="0" presId="urn:microsoft.com/office/officeart/2005/8/layout/vList2"/>
    <dgm:cxn modelId="{AC5F4D28-9034-467A-9F95-7B166B7CC8E5}" srcId="{E69819B2-C778-4D75-A019-9C1017CEBFE5}" destId="{CE195D97-4810-468D-933E-CAC6DE4C5A87}" srcOrd="0" destOrd="0" parTransId="{A06DAAA3-7715-4AFE-A04E-00C69501CD6F}" sibTransId="{2125CC21-1BA1-4340-8CBF-6A179699022E}"/>
    <dgm:cxn modelId="{403F4171-5307-477F-A2CE-AAA6DA22F4B2}" srcId="{08F6CE17-D923-42B5-82B2-41DDB9072B93}" destId="{E69819B2-C778-4D75-A019-9C1017CEBFE5}" srcOrd="0" destOrd="0" parTransId="{91C5A170-9B67-4EE4-A5C7-B554F7C2AFFC}" sibTransId="{C0749945-6830-4AF9-B746-03615859FBBE}"/>
    <dgm:cxn modelId="{921658FE-F9E5-FB45-87DC-55EEA740EA71}" type="presOf" srcId="{E69819B2-C778-4D75-A019-9C1017CEBFE5}" destId="{EC8DC889-2541-4582-880E-89E3AD5F2B91}" srcOrd="0" destOrd="0" presId="urn:microsoft.com/office/officeart/2005/8/layout/vList2"/>
    <dgm:cxn modelId="{F2766300-BA4F-7F48-9D24-B2C59CD7EFA0}" type="presOf" srcId="{08F6CE17-D923-42B5-82B2-41DDB9072B93}" destId="{F1DE9BB3-A5F2-4251-99AD-0D2D11B76D9C}" srcOrd="0" destOrd="0" presId="urn:microsoft.com/office/officeart/2005/8/layout/vList2"/>
    <dgm:cxn modelId="{B5FF634C-3014-3345-94E2-CAAF1E54DCBB}" type="presParOf" srcId="{F1DE9BB3-A5F2-4251-99AD-0D2D11B76D9C}" destId="{EC8DC889-2541-4582-880E-89E3AD5F2B91}" srcOrd="0" destOrd="0" presId="urn:microsoft.com/office/officeart/2005/8/layout/vList2"/>
    <dgm:cxn modelId="{EC1716E8-DCCA-8746-A09A-DF28FC8B6FC6}" type="presParOf" srcId="{F1DE9BB3-A5F2-4251-99AD-0D2D11B76D9C}" destId="{E1C91CC1-E606-4BE9-9E4E-F496581E7F73}" srcOrd="1"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ZA" sz="3000" b="1" dirty="0">
              <a:solidFill>
                <a:schemeClr val="bg1"/>
              </a:solidFill>
              <a:latin typeface="Century Gothic" panose="020B0502020202020204" pitchFamily="34" charset="0"/>
              <a:cs typeface="Arial" pitchFamily="34" charset="0"/>
            </a:rPr>
            <a:t>2022/23 PERFORMANCE OVERVIEW </a:t>
          </a:r>
        </a:p>
        <a:p>
          <a:pPr algn="ctr"/>
          <a:r>
            <a:rPr lang="en-US" sz="3000" b="1" dirty="0">
              <a:solidFill>
                <a:schemeClr val="bg1"/>
              </a:solidFill>
              <a:latin typeface="Century Gothic" panose="020B0502020202020204" pitchFamily="34" charset="0"/>
              <a:cs typeface="Arial" pitchFamily="34" charset="0"/>
            </a:rPr>
            <a:t>TARGETS FOR THE QUARTER</a:t>
          </a:r>
          <a:endParaRPr lang="en-GB" sz="3000" b="1" dirty="0">
            <a:solidFill>
              <a:schemeClr val="bg1"/>
            </a:solidFill>
            <a:latin typeface="Century Gothic" panose="020B0502020202020204" pitchFamily="34" charset="0"/>
            <a:cs typeface="Arial" pitchFamily="34" charset="0"/>
          </a:endParaRPr>
        </a:p>
      </dgm:t>
    </dgm:pt>
    <dgm:pt modelId="{91C5A170-9B67-4EE4-A5C7-B554F7C2AFFC}" type="parTrans" cxnId="{403F4171-5307-477F-A2CE-AAA6DA22F4B2}">
      <dgm:prSet/>
      <dgm:spPr/>
      <dgm:t>
        <a:bodyPr/>
        <a:lstStyle/>
        <a:p>
          <a:endParaRPr lang="en-GB" sz="3200">
            <a:latin typeface="Century Gothic" panose="020B0502020202020204" pitchFamily="34" charset="0"/>
          </a:endParaRPr>
        </a:p>
      </dgm:t>
    </dgm:pt>
    <dgm:pt modelId="{C0749945-6830-4AF9-B746-03615859FBBE}" type="sibTrans" cxnId="{403F4171-5307-477F-A2CE-AAA6DA22F4B2}">
      <dgm:prSet/>
      <dgm:spPr/>
      <dgm:t>
        <a:bodyPr/>
        <a:lstStyle/>
        <a:p>
          <a:endParaRPr lang="en-GB" sz="3200">
            <a:latin typeface="Century Gothic" panose="020B0502020202020204" pitchFamily="34" charset="0"/>
          </a:endParaRPr>
        </a:p>
      </dgm:t>
    </dgm:pt>
    <dgm:pt modelId="{CE195D97-4810-468D-933E-CAC6DE4C5A87}">
      <dgm:prSet phldrT="[Text]" custT="1"/>
      <dgm:spPr/>
      <dgm:t>
        <a:bodyPr/>
        <a:lstStyle/>
        <a:p>
          <a:endParaRPr lang="en-GB" sz="3200" dirty="0">
            <a:latin typeface="Century Gothic" panose="020B0502020202020204" pitchFamily="34" charset="0"/>
          </a:endParaRPr>
        </a:p>
      </dgm:t>
    </dgm:pt>
    <dgm:pt modelId="{A06DAAA3-7715-4AFE-A04E-00C69501CD6F}" type="parTrans" cxnId="{AC5F4D28-9034-467A-9F95-7B166B7CC8E5}">
      <dgm:prSet/>
      <dgm:spPr/>
      <dgm:t>
        <a:bodyPr/>
        <a:lstStyle/>
        <a:p>
          <a:endParaRPr lang="en-GB" sz="3200">
            <a:latin typeface="Century Gothic" panose="020B0502020202020204" pitchFamily="34" charset="0"/>
          </a:endParaRPr>
        </a:p>
      </dgm:t>
    </dgm:pt>
    <dgm:pt modelId="{2125CC21-1BA1-4340-8CBF-6A179699022E}" type="sibTrans" cxnId="{AC5F4D28-9034-467A-9F95-7B166B7CC8E5}">
      <dgm:prSet/>
      <dgm:spPr/>
      <dgm:t>
        <a:bodyPr/>
        <a:lstStyle/>
        <a:p>
          <a:endParaRPr lang="en-GB" sz="3200">
            <a:latin typeface="Century Gothic" panose="020B0502020202020204" pitchFamily="34" charset="0"/>
          </a:endParaRPr>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US"/>
        </a:p>
      </dgm:t>
    </dgm:pt>
    <dgm:pt modelId="{EC8DC889-2541-4582-880E-89E3AD5F2B91}" type="pres">
      <dgm:prSet presAssocID="{E69819B2-C778-4D75-A019-9C1017CEBFE5}" presName="parentText" presStyleLbl="node1" presStyleIdx="0" presStyleCnt="1" custScaleX="100000" custScaleY="344679" custLinFactY="-653175" custLinFactNeighborX="913" custLinFactNeighborY="-700000">
        <dgm:presLayoutVars>
          <dgm:chMax val="0"/>
          <dgm:bulletEnabled val="1"/>
        </dgm:presLayoutVars>
      </dgm:prSet>
      <dgm:spPr/>
      <dgm:t>
        <a:bodyPr/>
        <a:lstStyle/>
        <a:p>
          <a:endParaRPr lang="en-US"/>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US"/>
        </a:p>
      </dgm:t>
    </dgm:pt>
  </dgm:ptLst>
  <dgm:cxnLst>
    <dgm:cxn modelId="{150B889C-0197-4844-9BFB-A2440F826CFD}" type="presOf" srcId="{CE195D97-4810-468D-933E-CAC6DE4C5A87}" destId="{E1C91CC1-E606-4BE9-9E4E-F496581E7F73}" srcOrd="0" destOrd="0" presId="urn:microsoft.com/office/officeart/2005/8/layout/vList2"/>
    <dgm:cxn modelId="{AC5F4D28-9034-467A-9F95-7B166B7CC8E5}" srcId="{E69819B2-C778-4D75-A019-9C1017CEBFE5}" destId="{CE195D97-4810-468D-933E-CAC6DE4C5A87}" srcOrd="0" destOrd="0" parTransId="{A06DAAA3-7715-4AFE-A04E-00C69501CD6F}" sibTransId="{2125CC21-1BA1-4340-8CBF-6A179699022E}"/>
    <dgm:cxn modelId="{403F4171-5307-477F-A2CE-AAA6DA22F4B2}" srcId="{08F6CE17-D923-42B5-82B2-41DDB9072B93}" destId="{E69819B2-C778-4D75-A019-9C1017CEBFE5}" srcOrd="0" destOrd="0" parTransId="{91C5A170-9B67-4EE4-A5C7-B554F7C2AFFC}" sibTransId="{C0749945-6830-4AF9-B746-03615859FBBE}"/>
    <dgm:cxn modelId="{921658FE-F9E5-FB45-87DC-55EEA740EA71}" type="presOf" srcId="{E69819B2-C778-4D75-A019-9C1017CEBFE5}" destId="{EC8DC889-2541-4582-880E-89E3AD5F2B91}" srcOrd="0" destOrd="0" presId="urn:microsoft.com/office/officeart/2005/8/layout/vList2"/>
    <dgm:cxn modelId="{F2766300-BA4F-7F48-9D24-B2C59CD7EFA0}" type="presOf" srcId="{08F6CE17-D923-42B5-82B2-41DDB9072B93}" destId="{F1DE9BB3-A5F2-4251-99AD-0D2D11B76D9C}" srcOrd="0" destOrd="0" presId="urn:microsoft.com/office/officeart/2005/8/layout/vList2"/>
    <dgm:cxn modelId="{B5FF634C-3014-3345-94E2-CAAF1E54DCBB}" type="presParOf" srcId="{F1DE9BB3-A5F2-4251-99AD-0D2D11B76D9C}" destId="{EC8DC889-2541-4582-880E-89E3AD5F2B91}" srcOrd="0" destOrd="0" presId="urn:microsoft.com/office/officeart/2005/8/layout/vList2"/>
    <dgm:cxn modelId="{EC1716E8-DCCA-8746-A09A-DF28FC8B6FC6}" type="presParOf" srcId="{F1DE9BB3-A5F2-4251-99AD-0D2D11B76D9C}" destId="{E1C91CC1-E606-4BE9-9E4E-F496581E7F73}" srcOrd="1"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2800" b="1" dirty="0">
              <a:solidFill>
                <a:schemeClr val="bg1"/>
              </a:solidFill>
              <a:latin typeface="Century Gothic" panose="020B0502020202020204" pitchFamily="34" charset="0"/>
              <a:cs typeface="Arial" pitchFamily="34" charset="0"/>
            </a:rPr>
            <a:t>TARGETS THAT WERE NOT ACHIEVED – Q3</a:t>
          </a:r>
          <a:endParaRPr lang="en-GB" sz="2800" b="1" dirty="0">
            <a:solidFill>
              <a:schemeClr val="bg1"/>
            </a:solidFill>
            <a:latin typeface="Century Gothic" panose="020B0502020202020204" pitchFamily="34" charset="0"/>
            <a:cs typeface="Arial" pitchFamily="34" charset="0"/>
          </a:endParaRPr>
        </a:p>
      </dgm:t>
    </dgm:pt>
    <dgm:pt modelId="{91C5A170-9B67-4EE4-A5C7-B554F7C2AFFC}" type="parTrans" cxnId="{403F4171-5307-477F-A2CE-AAA6DA22F4B2}">
      <dgm:prSet/>
      <dgm:spPr/>
      <dgm:t>
        <a:bodyPr/>
        <a:lstStyle/>
        <a:p>
          <a:endParaRPr lang="en-GB">
            <a:latin typeface="Century Gothic" panose="020B0502020202020204" pitchFamily="34" charset="0"/>
          </a:endParaRPr>
        </a:p>
      </dgm:t>
    </dgm:pt>
    <dgm:pt modelId="{C0749945-6830-4AF9-B746-03615859FBBE}" type="sibTrans" cxnId="{403F4171-5307-477F-A2CE-AAA6DA22F4B2}">
      <dgm:prSet/>
      <dgm:spPr/>
      <dgm:t>
        <a:bodyPr/>
        <a:lstStyle/>
        <a:p>
          <a:endParaRPr lang="en-GB">
            <a:latin typeface="Century Gothic" panose="020B0502020202020204" pitchFamily="34" charset="0"/>
          </a:endParaRPr>
        </a:p>
      </dgm:t>
    </dgm:pt>
    <dgm:pt modelId="{CE195D97-4810-468D-933E-CAC6DE4C5A87}">
      <dgm:prSet phldrT="[Text]"/>
      <dgm:spPr/>
      <dgm:t>
        <a:bodyPr/>
        <a:lstStyle/>
        <a:p>
          <a:endParaRPr lang="en-GB" dirty="0">
            <a:latin typeface="Century Gothic" panose="020B0502020202020204" pitchFamily="34" charset="0"/>
          </a:endParaRPr>
        </a:p>
      </dgm:t>
    </dgm:pt>
    <dgm:pt modelId="{A06DAAA3-7715-4AFE-A04E-00C69501CD6F}" type="parTrans" cxnId="{AC5F4D28-9034-467A-9F95-7B166B7CC8E5}">
      <dgm:prSet/>
      <dgm:spPr/>
      <dgm:t>
        <a:bodyPr/>
        <a:lstStyle/>
        <a:p>
          <a:endParaRPr lang="en-GB">
            <a:latin typeface="Century Gothic" panose="020B0502020202020204" pitchFamily="34" charset="0"/>
          </a:endParaRPr>
        </a:p>
      </dgm:t>
    </dgm:pt>
    <dgm:pt modelId="{2125CC21-1BA1-4340-8CBF-6A179699022E}" type="sibTrans" cxnId="{AC5F4D28-9034-467A-9F95-7B166B7CC8E5}">
      <dgm:prSet/>
      <dgm:spPr/>
      <dgm:t>
        <a:bodyPr/>
        <a:lstStyle/>
        <a:p>
          <a:endParaRPr lang="en-GB">
            <a:latin typeface="Century Gothic" panose="020B0502020202020204" pitchFamily="34" charset="0"/>
          </a:endParaRPr>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US"/>
        </a:p>
      </dgm:t>
    </dgm:pt>
    <dgm:pt modelId="{EC8DC889-2541-4582-880E-89E3AD5F2B91}" type="pres">
      <dgm:prSet presAssocID="{E69819B2-C778-4D75-A019-9C1017CEBFE5}" presName="parentText" presStyleLbl="node1" presStyleIdx="0" presStyleCnt="1" custScaleY="76687" custLinFactY="60979" custLinFactNeighborY="100000">
        <dgm:presLayoutVars>
          <dgm:chMax val="0"/>
          <dgm:bulletEnabled val="1"/>
        </dgm:presLayoutVars>
      </dgm:prSet>
      <dgm:spPr/>
      <dgm:t>
        <a:bodyPr/>
        <a:lstStyle/>
        <a:p>
          <a:endParaRPr lang="en-US"/>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US"/>
        </a:p>
      </dgm:t>
    </dgm:pt>
  </dgm:ptLst>
  <dgm:cxnLst>
    <dgm:cxn modelId="{3C4586BB-5D74-2144-903B-E41B02F1E9F2}" type="presOf" srcId="{E69819B2-C778-4D75-A019-9C1017CEBFE5}" destId="{EC8DC889-2541-4582-880E-89E3AD5F2B91}" srcOrd="0" destOrd="0" presId="urn:microsoft.com/office/officeart/2005/8/layout/vList2"/>
    <dgm:cxn modelId="{9B7A609F-0C45-0D47-8937-42EE735329F5}" type="presOf" srcId="{CE195D97-4810-468D-933E-CAC6DE4C5A87}" destId="{E1C91CC1-E606-4BE9-9E4E-F496581E7F73}" srcOrd="0" destOrd="0" presId="urn:microsoft.com/office/officeart/2005/8/layout/vList2"/>
    <dgm:cxn modelId="{403F4171-5307-477F-A2CE-AAA6DA22F4B2}" srcId="{08F6CE17-D923-42B5-82B2-41DDB9072B93}" destId="{E69819B2-C778-4D75-A019-9C1017CEBFE5}" srcOrd="0" destOrd="0" parTransId="{91C5A170-9B67-4EE4-A5C7-B554F7C2AFFC}" sibTransId="{C0749945-6830-4AF9-B746-03615859FBBE}"/>
    <dgm:cxn modelId="{E769DB0A-85F8-A349-8E4F-F43F70DF0BC2}" type="presOf" srcId="{08F6CE17-D923-42B5-82B2-41DDB9072B93}" destId="{F1DE9BB3-A5F2-4251-99AD-0D2D11B76D9C}" srcOrd="0" destOrd="0" presId="urn:microsoft.com/office/officeart/2005/8/layout/vList2"/>
    <dgm:cxn modelId="{AC5F4D28-9034-467A-9F95-7B166B7CC8E5}" srcId="{E69819B2-C778-4D75-A019-9C1017CEBFE5}" destId="{CE195D97-4810-468D-933E-CAC6DE4C5A87}" srcOrd="0" destOrd="0" parTransId="{A06DAAA3-7715-4AFE-A04E-00C69501CD6F}" sibTransId="{2125CC21-1BA1-4340-8CBF-6A179699022E}"/>
    <dgm:cxn modelId="{F39E8C40-BB6E-5E48-8469-21921BE334DE}" type="presParOf" srcId="{F1DE9BB3-A5F2-4251-99AD-0D2D11B76D9C}" destId="{EC8DC889-2541-4582-880E-89E3AD5F2B91}" srcOrd="0" destOrd="0" presId="urn:microsoft.com/office/officeart/2005/8/layout/vList2"/>
    <dgm:cxn modelId="{4BB59EF8-555D-3C4A-BF92-ADF297E62DA6}" type="presParOf" srcId="{F1DE9BB3-A5F2-4251-99AD-0D2D11B76D9C}" destId="{E1C91CC1-E606-4BE9-9E4E-F496581E7F73}" srcOrd="1"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3200" b="1" dirty="0">
              <a:solidFill>
                <a:schemeClr val="bg1"/>
              </a:solidFill>
              <a:latin typeface="Century Gothic" panose="020B0502020202020204" pitchFamily="34" charset="0"/>
              <a:cs typeface="Arial" panose="020B0604020202020204" pitchFamily="34" charset="0"/>
            </a:rPr>
            <a:t>2022/23 Q3</a:t>
          </a:r>
        </a:p>
        <a:p>
          <a:pPr algn="ctr"/>
          <a:r>
            <a:rPr lang="en-US" sz="3200" b="1" dirty="0">
              <a:solidFill>
                <a:schemeClr val="bg1"/>
              </a:solidFill>
              <a:latin typeface="Century Gothic" panose="020B0502020202020204" pitchFamily="34" charset="0"/>
              <a:cs typeface="Arial" panose="020B0604020202020204" pitchFamily="34" charset="0"/>
            </a:rPr>
            <a:t>  FINANCIAL REPORTING</a:t>
          </a:r>
          <a:endParaRPr lang="en-GB" sz="3200" b="1" dirty="0">
            <a:solidFill>
              <a:schemeClr val="bg1"/>
            </a:solidFill>
            <a:latin typeface="Century Gothic" panose="020B0502020202020204" pitchFamily="34" charset="0"/>
            <a:cs typeface="Arial" panose="020B0604020202020204" pitchFamily="34" charset="0"/>
          </a:endParaRPr>
        </a:p>
      </dgm:t>
    </dgm:pt>
    <dgm:pt modelId="{91C5A170-9B67-4EE4-A5C7-B554F7C2AFFC}" type="parTrans" cxnId="{403F4171-5307-477F-A2CE-AAA6DA22F4B2}">
      <dgm:prSet/>
      <dgm:spPr/>
      <dgm:t>
        <a:bodyPr/>
        <a:lstStyle/>
        <a:p>
          <a:endParaRPr lang="en-GB"/>
        </a:p>
      </dgm:t>
    </dgm:pt>
    <dgm:pt modelId="{C0749945-6830-4AF9-B746-03615859FBBE}" type="sibTrans" cxnId="{403F4171-5307-477F-A2CE-AAA6DA22F4B2}">
      <dgm:prSet/>
      <dgm:spPr/>
      <dgm:t>
        <a:bodyPr/>
        <a:lstStyle/>
        <a:p>
          <a:endParaRPr lang="en-GB"/>
        </a:p>
      </dgm:t>
    </dgm:pt>
    <dgm:pt modelId="{CE195D97-4810-468D-933E-CAC6DE4C5A87}">
      <dgm:prSet phldrT="[Text]"/>
      <dgm:spPr/>
      <dgm:t>
        <a:bodyPr/>
        <a:lstStyle/>
        <a:p>
          <a:endParaRPr lang="en-GB" dirty="0">
            <a:latin typeface="Century Gothic" panose="020B0502020202020204" pitchFamily="34" charset="0"/>
          </a:endParaRPr>
        </a:p>
      </dgm:t>
    </dgm:pt>
    <dgm:pt modelId="{A06DAAA3-7715-4AFE-A04E-00C69501CD6F}" type="parTrans" cxnId="{AC5F4D28-9034-467A-9F95-7B166B7CC8E5}">
      <dgm:prSet/>
      <dgm:spPr/>
      <dgm:t>
        <a:bodyPr/>
        <a:lstStyle/>
        <a:p>
          <a:endParaRPr lang="en-GB"/>
        </a:p>
      </dgm:t>
    </dgm:pt>
    <dgm:pt modelId="{2125CC21-1BA1-4340-8CBF-6A179699022E}" type="sibTrans" cxnId="{AC5F4D28-9034-467A-9F95-7B166B7CC8E5}">
      <dgm:prSet/>
      <dgm:spPr/>
      <dgm:t>
        <a:bodyPr/>
        <a:lstStyle/>
        <a:p>
          <a:endParaRPr lang="en-GB"/>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US"/>
        </a:p>
      </dgm:t>
    </dgm:pt>
    <dgm:pt modelId="{EC8DC889-2541-4582-880E-89E3AD5F2B91}" type="pres">
      <dgm:prSet presAssocID="{E69819B2-C778-4D75-A019-9C1017CEBFE5}" presName="parentText" presStyleLbl="node1" presStyleIdx="0" presStyleCnt="1" custLinFactY="-5016" custLinFactNeighborX="1860" custLinFactNeighborY="-100000">
        <dgm:presLayoutVars>
          <dgm:chMax val="0"/>
          <dgm:bulletEnabled val="1"/>
        </dgm:presLayoutVars>
      </dgm:prSet>
      <dgm:spPr/>
      <dgm:t>
        <a:bodyPr/>
        <a:lstStyle/>
        <a:p>
          <a:endParaRPr lang="en-US"/>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US"/>
        </a:p>
      </dgm:t>
    </dgm:pt>
  </dgm:ptLst>
  <dgm:cxnLst>
    <dgm:cxn modelId="{A4CEB1A5-E71D-E941-A203-A253C25EEA41}" type="presOf" srcId="{CE195D97-4810-468D-933E-CAC6DE4C5A87}" destId="{E1C91CC1-E606-4BE9-9E4E-F496581E7F73}" srcOrd="0" destOrd="0" presId="urn:microsoft.com/office/officeart/2005/8/layout/vList2"/>
    <dgm:cxn modelId="{BDAE2621-7539-814A-91A3-FC48E5E6F7CB}" type="presOf" srcId="{08F6CE17-D923-42B5-82B2-41DDB9072B93}" destId="{F1DE9BB3-A5F2-4251-99AD-0D2D11B76D9C}" srcOrd="0" destOrd="0" presId="urn:microsoft.com/office/officeart/2005/8/layout/vList2"/>
    <dgm:cxn modelId="{AC5F4D28-9034-467A-9F95-7B166B7CC8E5}" srcId="{E69819B2-C778-4D75-A019-9C1017CEBFE5}" destId="{CE195D97-4810-468D-933E-CAC6DE4C5A87}" srcOrd="0" destOrd="0" parTransId="{A06DAAA3-7715-4AFE-A04E-00C69501CD6F}" sibTransId="{2125CC21-1BA1-4340-8CBF-6A179699022E}"/>
    <dgm:cxn modelId="{80FDBE33-B396-2B4B-8E52-F4DA319DF98A}" type="presOf" srcId="{E69819B2-C778-4D75-A019-9C1017CEBFE5}" destId="{EC8DC889-2541-4582-880E-89E3AD5F2B91}" srcOrd="0" destOrd="0" presId="urn:microsoft.com/office/officeart/2005/8/layout/vList2"/>
    <dgm:cxn modelId="{403F4171-5307-477F-A2CE-AAA6DA22F4B2}" srcId="{08F6CE17-D923-42B5-82B2-41DDB9072B93}" destId="{E69819B2-C778-4D75-A019-9C1017CEBFE5}" srcOrd="0" destOrd="0" parTransId="{91C5A170-9B67-4EE4-A5C7-B554F7C2AFFC}" sibTransId="{C0749945-6830-4AF9-B746-03615859FBBE}"/>
    <dgm:cxn modelId="{DA713364-41E3-3645-9C19-638F3E003EF6}" type="presParOf" srcId="{F1DE9BB3-A5F2-4251-99AD-0D2D11B76D9C}" destId="{EC8DC889-2541-4582-880E-89E3AD5F2B91}" srcOrd="0" destOrd="0" presId="urn:microsoft.com/office/officeart/2005/8/layout/vList2"/>
    <dgm:cxn modelId="{505514C8-800E-6E4B-9913-0F79B464D493}" type="presParOf" srcId="{F1DE9BB3-A5F2-4251-99AD-0D2D11B76D9C}" destId="{E1C91CC1-E606-4BE9-9E4E-F496581E7F73}" srcOrd="1"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C899422-E95A-4146-B588-7D2B0D1C3A62}">
      <dsp:nvSpPr>
        <dsp:cNvPr id="0" name=""/>
        <dsp:cNvSpPr/>
      </dsp:nvSpPr>
      <dsp:spPr>
        <a:xfrm rot="10800000">
          <a:off x="1649885" y="2768"/>
          <a:ext cx="6018392" cy="53589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316" tIns="80010" rIns="149352" bIns="80010" numCol="1" spcCol="1270" anchor="ctr" anchorCtr="0">
          <a:noAutofit/>
        </a:bodyPr>
        <a:lstStyle/>
        <a:p>
          <a:pPr marL="0" lvl="0" indent="179388" algn="l" defTabSz="933450">
            <a:lnSpc>
              <a:spcPct val="90000"/>
            </a:lnSpc>
            <a:spcBef>
              <a:spcPct val="0"/>
            </a:spcBef>
            <a:spcAft>
              <a:spcPct val="35000"/>
            </a:spcAft>
          </a:pPr>
          <a:r>
            <a:rPr lang="en-US" sz="2100" b="1" i="0" kern="1200" dirty="0">
              <a:latin typeface="Arial" panose="020B0604020202020204" pitchFamily="34" charset="0"/>
              <a:cs typeface="Arial" panose="020B0604020202020204" pitchFamily="34" charset="0"/>
            </a:rPr>
            <a:t>Vision and mission</a:t>
          </a:r>
          <a:endParaRPr lang="en-ZA" sz="2100" kern="1200" dirty="0">
            <a:latin typeface="Arial" panose="020B0604020202020204" pitchFamily="34" charset="0"/>
            <a:cs typeface="Arial" panose="020B0604020202020204" pitchFamily="34" charset="0"/>
          </a:endParaRPr>
        </a:p>
      </dsp:txBody>
      <dsp:txXfrm rot="10800000">
        <a:off x="1649885" y="2768"/>
        <a:ext cx="6018392" cy="535898"/>
      </dsp:txXfrm>
    </dsp:sp>
    <dsp:sp modelId="{43BBD6BC-1C64-4875-AB3F-8A757C7C9B81}">
      <dsp:nvSpPr>
        <dsp:cNvPr id="0" name=""/>
        <dsp:cNvSpPr/>
      </dsp:nvSpPr>
      <dsp:spPr>
        <a:xfrm>
          <a:off x="1381936" y="2768"/>
          <a:ext cx="535898" cy="53589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495026-1886-4FB4-BFE0-44FA819D696F}">
      <dsp:nvSpPr>
        <dsp:cNvPr id="0" name=""/>
        <dsp:cNvSpPr/>
      </dsp:nvSpPr>
      <dsp:spPr>
        <a:xfrm rot="10800000">
          <a:off x="1649885" y="698635"/>
          <a:ext cx="6018392" cy="535898"/>
        </a:xfrm>
        <a:prstGeom prst="homePlate">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316" tIns="76200" rIns="142240" bIns="76200" numCol="1" spcCol="1270" anchor="ctr" anchorCtr="0">
          <a:noAutofit/>
        </a:bodyPr>
        <a:lstStyle/>
        <a:p>
          <a:pPr marL="0" lvl="0" indent="179388" algn="l" defTabSz="889000">
            <a:lnSpc>
              <a:spcPct val="90000"/>
            </a:lnSpc>
            <a:spcBef>
              <a:spcPct val="0"/>
            </a:spcBef>
            <a:spcAft>
              <a:spcPct val="35000"/>
            </a:spcAft>
            <a:buNone/>
          </a:pPr>
          <a:r>
            <a:rPr lang="en-US" sz="2100" b="1" i="0" kern="1200" dirty="0">
              <a:solidFill>
                <a:prstClr val="white"/>
              </a:solidFill>
              <a:latin typeface="Arial" panose="020B0604020202020204" pitchFamily="34" charset="0"/>
              <a:ea typeface="+mn-ea"/>
              <a:cs typeface="Arial" panose="020B0604020202020204" pitchFamily="34" charset="0"/>
            </a:rPr>
            <a:t>Outcome goals</a:t>
          </a:r>
          <a:endParaRPr lang="en-ZA" sz="2100" b="1" i="0" kern="1200" dirty="0">
            <a:solidFill>
              <a:prstClr val="white"/>
            </a:solidFill>
            <a:latin typeface="Arial" panose="020B0604020202020204" pitchFamily="34" charset="0"/>
            <a:ea typeface="+mn-ea"/>
            <a:cs typeface="Arial" panose="020B0604020202020204" pitchFamily="34" charset="0"/>
          </a:endParaRPr>
        </a:p>
      </dsp:txBody>
      <dsp:txXfrm rot="10800000">
        <a:off x="1649885" y="698635"/>
        <a:ext cx="6018392" cy="535898"/>
      </dsp:txXfrm>
    </dsp:sp>
    <dsp:sp modelId="{A89E7D0E-0F11-483C-B0D4-496E8AEC12C6}">
      <dsp:nvSpPr>
        <dsp:cNvPr id="0" name=""/>
        <dsp:cNvSpPr/>
      </dsp:nvSpPr>
      <dsp:spPr>
        <a:xfrm>
          <a:off x="1381936" y="698635"/>
          <a:ext cx="535898" cy="53589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240D58-DBBD-4451-8A70-9714F0FA8660}">
      <dsp:nvSpPr>
        <dsp:cNvPr id="0" name=""/>
        <dsp:cNvSpPr/>
      </dsp:nvSpPr>
      <dsp:spPr>
        <a:xfrm rot="10800000">
          <a:off x="1649885" y="1394503"/>
          <a:ext cx="6018392" cy="53589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316" tIns="80010" rIns="149352" bIns="80010" numCol="1" spcCol="1270" anchor="ctr" anchorCtr="0">
          <a:noAutofit/>
        </a:bodyPr>
        <a:lstStyle/>
        <a:p>
          <a:pPr marL="0" lvl="0" indent="179388" algn="l" defTabSz="933450">
            <a:lnSpc>
              <a:spcPct val="90000"/>
            </a:lnSpc>
            <a:spcBef>
              <a:spcPct val="0"/>
            </a:spcBef>
            <a:spcAft>
              <a:spcPct val="35000"/>
            </a:spcAft>
          </a:pPr>
          <a:r>
            <a:rPr lang="en-US" sz="2100" b="1" i="0" kern="1200" dirty="0">
              <a:latin typeface="Arial" panose="020B0604020202020204" pitchFamily="34" charset="0"/>
              <a:cs typeface="Arial" panose="020B0604020202020204" pitchFamily="34" charset="0"/>
            </a:rPr>
            <a:t>Key achievements per outcome goal</a:t>
          </a:r>
          <a:endParaRPr lang="en-ZA" sz="2100" kern="1200" dirty="0">
            <a:latin typeface="Arial" panose="020B0604020202020204" pitchFamily="34" charset="0"/>
            <a:cs typeface="Arial" panose="020B0604020202020204" pitchFamily="34" charset="0"/>
          </a:endParaRPr>
        </a:p>
      </dsp:txBody>
      <dsp:txXfrm rot="10800000">
        <a:off x="1649885" y="1394503"/>
        <a:ext cx="6018392" cy="535898"/>
      </dsp:txXfrm>
    </dsp:sp>
    <dsp:sp modelId="{0429B799-8351-4D68-AE1F-94F3A8A01C51}">
      <dsp:nvSpPr>
        <dsp:cNvPr id="0" name=""/>
        <dsp:cNvSpPr/>
      </dsp:nvSpPr>
      <dsp:spPr>
        <a:xfrm>
          <a:off x="1381936" y="1394503"/>
          <a:ext cx="535898" cy="53589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9BE4E6-116A-4E1D-A9D5-9463E058D817}">
      <dsp:nvSpPr>
        <dsp:cNvPr id="0" name=""/>
        <dsp:cNvSpPr/>
      </dsp:nvSpPr>
      <dsp:spPr>
        <a:xfrm rot="10800000">
          <a:off x="1649885" y="2090371"/>
          <a:ext cx="6018392" cy="53589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316" tIns="80010" rIns="149352" bIns="80010" numCol="1" spcCol="1270" anchor="ctr" anchorCtr="0">
          <a:noAutofit/>
        </a:bodyPr>
        <a:lstStyle/>
        <a:p>
          <a:pPr marL="0" lvl="0" indent="179388" algn="l" defTabSz="933450">
            <a:lnSpc>
              <a:spcPct val="90000"/>
            </a:lnSpc>
            <a:spcBef>
              <a:spcPct val="0"/>
            </a:spcBef>
            <a:spcAft>
              <a:spcPct val="35000"/>
            </a:spcAft>
          </a:pPr>
          <a:r>
            <a:rPr lang="en-US" sz="2100" b="1" i="0" kern="1200" dirty="0">
              <a:latin typeface="Arial" panose="020B0604020202020204" pitchFamily="34" charset="0"/>
              <a:cs typeface="Arial" panose="020B0604020202020204" pitchFamily="34" charset="0"/>
            </a:rPr>
            <a:t>Performance highlights</a:t>
          </a:r>
          <a:endParaRPr lang="en-ZA" sz="2100" kern="1200" dirty="0">
            <a:latin typeface="Arial" panose="020B0604020202020204" pitchFamily="34" charset="0"/>
            <a:cs typeface="Arial" panose="020B0604020202020204" pitchFamily="34" charset="0"/>
          </a:endParaRPr>
        </a:p>
      </dsp:txBody>
      <dsp:txXfrm rot="10800000">
        <a:off x="1649885" y="2090371"/>
        <a:ext cx="6018392" cy="535898"/>
      </dsp:txXfrm>
    </dsp:sp>
    <dsp:sp modelId="{42F5C1D4-AA5A-45FF-BF69-99F38ED9CB50}">
      <dsp:nvSpPr>
        <dsp:cNvPr id="0" name=""/>
        <dsp:cNvSpPr/>
      </dsp:nvSpPr>
      <dsp:spPr>
        <a:xfrm>
          <a:off x="1381936" y="2090371"/>
          <a:ext cx="535898" cy="53589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A02E9E-319D-4800-BC80-750DAFA601DC}">
      <dsp:nvSpPr>
        <dsp:cNvPr id="0" name=""/>
        <dsp:cNvSpPr/>
      </dsp:nvSpPr>
      <dsp:spPr>
        <a:xfrm rot="10800000">
          <a:off x="1649885" y="2786239"/>
          <a:ext cx="6018392" cy="53589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316" tIns="80010" rIns="149352" bIns="80010" numCol="1" spcCol="1270" anchor="ctr" anchorCtr="0">
          <a:noAutofit/>
        </a:bodyPr>
        <a:lstStyle/>
        <a:p>
          <a:pPr marL="0" lvl="0" indent="179388" algn="l" defTabSz="933450">
            <a:lnSpc>
              <a:spcPct val="90000"/>
            </a:lnSpc>
            <a:spcBef>
              <a:spcPct val="0"/>
            </a:spcBef>
            <a:spcAft>
              <a:spcPct val="35000"/>
            </a:spcAft>
          </a:pPr>
          <a:r>
            <a:rPr lang="en-US" sz="2100" b="1" i="0" kern="1200" dirty="0">
              <a:latin typeface="Arial" panose="020B0604020202020204" pitchFamily="34" charset="0"/>
              <a:cs typeface="Arial" panose="020B0604020202020204" pitchFamily="34" charset="0"/>
            </a:rPr>
            <a:t>Overall performance</a:t>
          </a:r>
          <a:endParaRPr lang="en-ZA" sz="2100" kern="1200" dirty="0">
            <a:latin typeface="Arial" panose="020B0604020202020204" pitchFamily="34" charset="0"/>
            <a:cs typeface="Arial" panose="020B0604020202020204" pitchFamily="34" charset="0"/>
          </a:endParaRPr>
        </a:p>
      </dsp:txBody>
      <dsp:txXfrm rot="10800000">
        <a:off x="1649885" y="2786239"/>
        <a:ext cx="6018392" cy="535898"/>
      </dsp:txXfrm>
    </dsp:sp>
    <dsp:sp modelId="{A72557D3-8440-466C-85E6-9FE1F2069A4A}">
      <dsp:nvSpPr>
        <dsp:cNvPr id="0" name=""/>
        <dsp:cNvSpPr/>
      </dsp:nvSpPr>
      <dsp:spPr>
        <a:xfrm>
          <a:off x="1381936" y="2786239"/>
          <a:ext cx="535898" cy="53589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80FB89-8B9D-4643-997F-4CF05FDD1E16}">
      <dsp:nvSpPr>
        <dsp:cNvPr id="0" name=""/>
        <dsp:cNvSpPr/>
      </dsp:nvSpPr>
      <dsp:spPr>
        <a:xfrm rot="10800000">
          <a:off x="1649885" y="3482107"/>
          <a:ext cx="6018392" cy="53589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316" tIns="80010" rIns="149352" bIns="80010" numCol="1" spcCol="1270" anchor="ctr" anchorCtr="0">
          <a:noAutofit/>
        </a:bodyPr>
        <a:lstStyle/>
        <a:p>
          <a:pPr marL="179388" lvl="0" indent="0" algn="l" defTabSz="933450">
            <a:lnSpc>
              <a:spcPct val="90000"/>
            </a:lnSpc>
            <a:spcBef>
              <a:spcPct val="0"/>
            </a:spcBef>
            <a:spcAft>
              <a:spcPct val="35000"/>
            </a:spcAft>
          </a:pPr>
          <a:r>
            <a:rPr lang="en-US" sz="2100" b="1" i="0" kern="1200" dirty="0">
              <a:latin typeface="Arial" panose="020B0604020202020204" pitchFamily="34" charset="0"/>
              <a:cs typeface="Arial" panose="020B0604020202020204" pitchFamily="34" charset="0"/>
            </a:rPr>
            <a:t>Overview of performance per Programme</a:t>
          </a:r>
          <a:endParaRPr lang="en-ZA" sz="2100" kern="1200" dirty="0">
            <a:latin typeface="Arial" panose="020B0604020202020204" pitchFamily="34" charset="0"/>
            <a:cs typeface="Arial" panose="020B0604020202020204" pitchFamily="34" charset="0"/>
          </a:endParaRPr>
        </a:p>
      </dsp:txBody>
      <dsp:txXfrm rot="10800000">
        <a:off x="1649885" y="3482107"/>
        <a:ext cx="6018392" cy="535898"/>
      </dsp:txXfrm>
    </dsp:sp>
    <dsp:sp modelId="{28455AAE-FB2A-4698-877F-9539972C4C71}">
      <dsp:nvSpPr>
        <dsp:cNvPr id="0" name=""/>
        <dsp:cNvSpPr/>
      </dsp:nvSpPr>
      <dsp:spPr>
        <a:xfrm>
          <a:off x="1381936" y="3482107"/>
          <a:ext cx="535898" cy="53589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719904-7C5B-4934-8CFB-16A95DF34F6E}">
      <dsp:nvSpPr>
        <dsp:cNvPr id="0" name=""/>
        <dsp:cNvSpPr/>
      </dsp:nvSpPr>
      <dsp:spPr>
        <a:xfrm rot="10800000">
          <a:off x="1649885" y="4177974"/>
          <a:ext cx="6018392" cy="53589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316" tIns="80010" rIns="149352" bIns="80010" numCol="1" spcCol="1270" anchor="ctr" anchorCtr="0">
          <a:noAutofit/>
        </a:bodyPr>
        <a:lstStyle/>
        <a:p>
          <a:pPr marL="0" lvl="0" indent="179388" algn="l" defTabSz="933450">
            <a:lnSpc>
              <a:spcPct val="90000"/>
            </a:lnSpc>
            <a:spcBef>
              <a:spcPct val="0"/>
            </a:spcBef>
            <a:spcAft>
              <a:spcPct val="35000"/>
            </a:spcAft>
          </a:pPr>
          <a:r>
            <a:rPr lang="en-US" sz="2100" b="1" i="0" kern="1200" dirty="0">
              <a:latin typeface="Arial" panose="020B0604020202020204" pitchFamily="34" charset="0"/>
              <a:cs typeface="Arial" panose="020B0604020202020204" pitchFamily="34" charset="0"/>
            </a:rPr>
            <a:t>Financial performance</a:t>
          </a:r>
          <a:endParaRPr lang="en-ZA" sz="2100" kern="1200" dirty="0">
            <a:latin typeface="Arial" panose="020B0604020202020204" pitchFamily="34" charset="0"/>
            <a:cs typeface="Arial" panose="020B0604020202020204" pitchFamily="34" charset="0"/>
          </a:endParaRPr>
        </a:p>
      </dsp:txBody>
      <dsp:txXfrm rot="10800000">
        <a:off x="1649885" y="4177974"/>
        <a:ext cx="6018392" cy="535898"/>
      </dsp:txXfrm>
    </dsp:sp>
    <dsp:sp modelId="{09656021-9C12-4179-B6A5-C3288A4E1CCB}">
      <dsp:nvSpPr>
        <dsp:cNvPr id="0" name=""/>
        <dsp:cNvSpPr/>
      </dsp:nvSpPr>
      <dsp:spPr>
        <a:xfrm>
          <a:off x="1381936" y="4177974"/>
          <a:ext cx="535898" cy="53589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8ED068-91C1-4EA5-9324-957119B28334}">
      <dsp:nvSpPr>
        <dsp:cNvPr id="0" name=""/>
        <dsp:cNvSpPr/>
      </dsp:nvSpPr>
      <dsp:spPr>
        <a:xfrm rot="10800000">
          <a:off x="1649885" y="4873842"/>
          <a:ext cx="6018392" cy="53589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316" tIns="80010" rIns="149352" bIns="80010" numCol="1" spcCol="1270" anchor="ctr" anchorCtr="0">
          <a:noAutofit/>
        </a:bodyPr>
        <a:lstStyle/>
        <a:p>
          <a:pPr marL="0" lvl="0" indent="179388" algn="l" defTabSz="933450">
            <a:lnSpc>
              <a:spcPct val="90000"/>
            </a:lnSpc>
            <a:spcBef>
              <a:spcPct val="0"/>
            </a:spcBef>
            <a:spcAft>
              <a:spcPct val="35000"/>
            </a:spcAft>
          </a:pPr>
          <a:r>
            <a:rPr lang="en-US" sz="2100" b="1" i="0" kern="1200" dirty="0">
              <a:latin typeface="Arial" panose="020B0604020202020204" pitchFamily="34" charset="0"/>
              <a:cs typeface="Arial" panose="020B0604020202020204" pitchFamily="34" charset="0"/>
            </a:rPr>
            <a:t>Conclusion</a:t>
          </a:r>
          <a:endParaRPr lang="en-ZA" sz="2100" kern="1200" dirty="0">
            <a:latin typeface="Arial" panose="020B0604020202020204" pitchFamily="34" charset="0"/>
            <a:cs typeface="Arial" panose="020B0604020202020204" pitchFamily="34" charset="0"/>
          </a:endParaRPr>
        </a:p>
      </dsp:txBody>
      <dsp:txXfrm rot="10800000">
        <a:off x="1649885" y="4873842"/>
        <a:ext cx="6018392" cy="535898"/>
      </dsp:txXfrm>
    </dsp:sp>
    <dsp:sp modelId="{DFEDAB5C-5A1A-4EE9-B58C-FB8C9BAB6ECE}">
      <dsp:nvSpPr>
        <dsp:cNvPr id="0" name=""/>
        <dsp:cNvSpPr/>
      </dsp:nvSpPr>
      <dsp:spPr>
        <a:xfrm>
          <a:off x="1381936" y="4873842"/>
          <a:ext cx="535898" cy="53589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B002038-5549-194A-AF75-2172F97EC8AA}" type="datetimeFigureOut">
              <a:rPr lang="en-US" smtClean="0"/>
              <a:pPr/>
              <a:t>3/31/2023</a:t>
            </a:fld>
            <a:endParaRPr lang="en-US" dirty="0"/>
          </a:p>
        </p:txBody>
      </p:sp>
      <p:sp>
        <p:nvSpPr>
          <p:cNvPr id="4" name="Slide Image Placeholder 3"/>
          <p:cNvSpPr>
            <a:spLocks noGrp="1" noRot="1" noChangeAspect="1"/>
          </p:cNvSpPr>
          <p:nvPr>
            <p:ph type="sldImg" idx="2"/>
          </p:nvPr>
        </p:nvSpPr>
        <p:spPr>
          <a:xfrm>
            <a:off x="1408113" y="1162050"/>
            <a:ext cx="41941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C18A5F-2E17-3646-BF95-FE7126A34F3F}" type="slidenum">
              <a:rPr lang="en-US" smtClean="0"/>
              <a:pPr/>
              <a:t>‹#›</a:t>
            </a:fld>
            <a:endParaRPr lang="en-US" dirty="0"/>
          </a:p>
        </p:txBody>
      </p:sp>
    </p:spTree>
    <p:extLst>
      <p:ext uri="{BB962C8B-B14F-4D97-AF65-F5344CB8AC3E}">
        <p14:creationId xmlns:p14="http://schemas.microsoft.com/office/powerpoint/2010/main" xmlns="" val="1410993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NIPMO: </a:t>
            </a:r>
            <a:r>
              <a:rPr kumimoji="0" lang="en-US" sz="1800" b="1" i="0" u="none" strike="noStrike" kern="1200" cap="none" spc="0" normalizeH="0" baseline="0" noProof="0" dirty="0">
                <a:ln>
                  <a:noFill/>
                </a:ln>
                <a:solidFill>
                  <a:srgbClr val="0E101A"/>
                </a:solidFill>
                <a:effectLst/>
                <a:uLnTx/>
                <a:uFillTx/>
                <a:latin typeface="Century Gothic" panose="020B0502020202020204" pitchFamily="34" charset="0"/>
                <a:ea typeface="+mn-ea"/>
                <a:cs typeface="+mn-cs"/>
              </a:rPr>
              <a:t>National Intellectual Property Management Office </a:t>
            </a:r>
          </a:p>
          <a:p>
            <a:endParaRPr kumimoji="0" lang="en-US" sz="1800" b="1" i="0" u="none" strike="noStrike" kern="1200" cap="none" spc="0" normalizeH="0" baseline="0" noProof="0" dirty="0">
              <a:ln>
                <a:noFill/>
              </a:ln>
              <a:solidFill>
                <a:srgbClr val="0E101A"/>
              </a:solidFill>
              <a:effectLst/>
              <a:uLnTx/>
              <a:uFillTx/>
              <a:latin typeface="Century Gothic" panose="020B0502020202020204" pitchFamily="34" charset="0"/>
              <a:ea typeface="+mn-ea"/>
              <a:cs typeface="+mn-cs"/>
            </a:endParaRPr>
          </a:p>
          <a:p>
            <a:r>
              <a:rPr lang="en-US" b="1" dirty="0">
                <a:latin typeface="Century Gothic" panose="020B0502020202020204" pitchFamily="34" charset="0"/>
              </a:rPr>
              <a:t>WIPO: </a:t>
            </a:r>
            <a:r>
              <a:rPr kumimoji="0" lang="en-US" sz="1800" b="1" i="0" u="none" strike="noStrike" kern="1200" cap="none" spc="0" normalizeH="0" baseline="0" noProof="0" dirty="0">
                <a:ln>
                  <a:noFill/>
                </a:ln>
                <a:solidFill>
                  <a:srgbClr val="0E101A"/>
                </a:solidFill>
                <a:effectLst/>
                <a:uLnTx/>
                <a:uFillTx/>
                <a:latin typeface="Century Gothic" panose="020B0502020202020204" pitchFamily="34" charset="0"/>
                <a:ea typeface="+mn-ea"/>
                <a:cs typeface="+mn-cs"/>
              </a:rPr>
              <a:t> World Intellectual Property Organization </a:t>
            </a:r>
            <a:endParaRPr lang="en-US" b="1"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F3C18A5F-2E17-3646-BF95-FE7126A34F3F}" type="slidenum">
              <a:rPr lang="en-US" smtClean="0"/>
              <a:pPr/>
              <a:t>5</a:t>
            </a:fld>
            <a:endParaRPr lang="en-US" dirty="0"/>
          </a:p>
        </p:txBody>
      </p:sp>
    </p:spTree>
    <p:extLst>
      <p:ext uri="{BB962C8B-B14F-4D97-AF65-F5344CB8AC3E}">
        <p14:creationId xmlns:p14="http://schemas.microsoft.com/office/powerpoint/2010/main" xmlns="" val="944416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52</a:t>
            </a:fld>
            <a:endParaRPr lang="en-US" dirty="0"/>
          </a:p>
        </p:txBody>
      </p:sp>
    </p:spTree>
    <p:extLst>
      <p:ext uri="{BB962C8B-B14F-4D97-AF65-F5344CB8AC3E}">
        <p14:creationId xmlns:p14="http://schemas.microsoft.com/office/powerpoint/2010/main" xmlns="" val="793236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55</a:t>
            </a:fld>
            <a:endParaRPr lang="en-US" dirty="0"/>
          </a:p>
        </p:txBody>
      </p:sp>
    </p:spTree>
    <p:extLst>
      <p:ext uri="{BB962C8B-B14F-4D97-AF65-F5344CB8AC3E}">
        <p14:creationId xmlns:p14="http://schemas.microsoft.com/office/powerpoint/2010/main" xmlns="" val="399762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56</a:t>
            </a:fld>
            <a:endParaRPr lang="en-US" dirty="0"/>
          </a:p>
        </p:txBody>
      </p:sp>
    </p:spTree>
    <p:extLst>
      <p:ext uri="{BB962C8B-B14F-4D97-AF65-F5344CB8AC3E}">
        <p14:creationId xmlns:p14="http://schemas.microsoft.com/office/powerpoint/2010/main" xmlns="" val="3941829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62</a:t>
            </a:fld>
            <a:endParaRPr lang="en-US" dirty="0"/>
          </a:p>
        </p:txBody>
      </p:sp>
    </p:spTree>
    <p:extLst>
      <p:ext uri="{BB962C8B-B14F-4D97-AF65-F5344CB8AC3E}">
        <p14:creationId xmlns:p14="http://schemas.microsoft.com/office/powerpoint/2010/main" xmlns="" val="1516697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79</a:t>
            </a:fld>
            <a:endParaRPr lang="en-US" dirty="0"/>
          </a:p>
        </p:txBody>
      </p:sp>
    </p:spTree>
    <p:extLst>
      <p:ext uri="{BB962C8B-B14F-4D97-AF65-F5344CB8AC3E}">
        <p14:creationId xmlns:p14="http://schemas.microsoft.com/office/powerpoint/2010/main" xmlns="" val="224011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Student numbers are cumulative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3C18A5F-2E17-3646-BF95-FE7126A34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6400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NIPMO: </a:t>
            </a:r>
            <a:r>
              <a:rPr kumimoji="0" lang="en-US" sz="1800" b="1" i="0" u="none" strike="noStrike" kern="1200" cap="none" spc="0" normalizeH="0" baseline="0" noProof="0" dirty="0">
                <a:ln>
                  <a:noFill/>
                </a:ln>
                <a:solidFill>
                  <a:srgbClr val="0E101A"/>
                </a:solidFill>
                <a:effectLst/>
                <a:uLnTx/>
                <a:uFillTx/>
                <a:latin typeface="Century Gothic" panose="020B0502020202020204" pitchFamily="34" charset="0"/>
                <a:ea typeface="+mn-ea"/>
                <a:cs typeface="+mn-cs"/>
              </a:rPr>
              <a:t>National Intellectual Property Management Office </a:t>
            </a:r>
          </a:p>
          <a:p>
            <a:endParaRPr kumimoji="0" lang="en-US" sz="1800" b="1" i="0" u="none" strike="noStrike" kern="1200" cap="none" spc="0" normalizeH="0" baseline="0" noProof="0" dirty="0">
              <a:ln>
                <a:noFill/>
              </a:ln>
              <a:solidFill>
                <a:srgbClr val="0E101A"/>
              </a:solidFill>
              <a:effectLst/>
              <a:uLnTx/>
              <a:uFillTx/>
              <a:latin typeface="Century Gothic" panose="020B0502020202020204" pitchFamily="34" charset="0"/>
              <a:ea typeface="+mn-ea"/>
              <a:cs typeface="+mn-cs"/>
            </a:endParaRPr>
          </a:p>
          <a:p>
            <a:r>
              <a:rPr lang="en-US" b="1" dirty="0">
                <a:latin typeface="Century Gothic" panose="020B0502020202020204" pitchFamily="34" charset="0"/>
              </a:rPr>
              <a:t>WIPO: </a:t>
            </a:r>
            <a:r>
              <a:rPr kumimoji="0" lang="en-US" sz="1800" b="1" i="0" u="none" strike="noStrike" kern="1200" cap="none" spc="0" normalizeH="0" baseline="0" noProof="0" dirty="0">
                <a:ln>
                  <a:noFill/>
                </a:ln>
                <a:solidFill>
                  <a:srgbClr val="0E101A"/>
                </a:solidFill>
                <a:effectLst/>
                <a:uLnTx/>
                <a:uFillTx/>
                <a:latin typeface="Century Gothic" panose="020B0502020202020204" pitchFamily="34" charset="0"/>
                <a:ea typeface="+mn-ea"/>
                <a:cs typeface="+mn-cs"/>
              </a:rPr>
              <a:t> World Intellectual Property Organization </a:t>
            </a:r>
            <a:endParaRPr lang="en-US" b="1"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F3C18A5F-2E17-3646-BF95-FE7126A34F3F}" type="slidenum">
              <a:rPr lang="en-US" smtClean="0"/>
              <a:pPr/>
              <a:t>7</a:t>
            </a:fld>
            <a:endParaRPr lang="en-US" dirty="0"/>
          </a:p>
        </p:txBody>
      </p:sp>
    </p:spTree>
    <p:extLst>
      <p:ext uri="{BB962C8B-B14F-4D97-AF65-F5344CB8AC3E}">
        <p14:creationId xmlns:p14="http://schemas.microsoft.com/office/powerpoint/2010/main" xmlns="" val="2750952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3C18A5F-2E17-3646-BF95-FE7126A34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430350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3C18A5F-2E17-3646-BF95-FE7126A34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57742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F3C18A5F-2E17-3646-BF95-FE7126A34F3F}" type="slidenum">
              <a:rPr lang="en-US" smtClean="0"/>
              <a:pPr/>
              <a:t>29</a:t>
            </a:fld>
            <a:endParaRPr lang="en-US" dirty="0"/>
          </a:p>
        </p:txBody>
      </p:sp>
    </p:spTree>
    <p:extLst>
      <p:ext uri="{BB962C8B-B14F-4D97-AF65-F5344CB8AC3E}">
        <p14:creationId xmlns:p14="http://schemas.microsoft.com/office/powerpoint/2010/main" xmlns="" val="1080744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3C18A5F-2E17-3646-BF95-FE7126A34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46072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3C18A5F-2E17-3646-BF95-FE7126A34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48633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3C18A5F-2E17-3646-BF95-FE7126A34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83910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flipH="1">
            <a:off x="0" y="-10160"/>
            <a:ext cx="9144000" cy="6489452"/>
          </a:xfrm>
          <a:prstGeom prst="rect">
            <a:avLst/>
          </a:prstGeom>
        </p:spPr>
      </p:pic>
      <p:pic>
        <p:nvPicPr>
          <p:cNvPr id="9" name="Picture 8">
            <a:extLst>
              <a:ext uri="{FF2B5EF4-FFF2-40B4-BE49-F238E27FC236}">
                <a16:creationId xmlns:a16="http://schemas.microsoft.com/office/drawing/2014/main" xmlns="" id="{E9576BA0-BF6C-C94D-A688-ED3796899673}"/>
              </a:ext>
            </a:extLst>
          </p:cNvPr>
          <p:cNvPicPr>
            <a:picLocks noChangeAspect="1"/>
          </p:cNvPicPr>
          <p:nvPr userDrawn="1"/>
        </p:nvPicPr>
        <p:blipFill>
          <a:blip r:embed="rId3" cstate="email">
            <a:alphaModFix amt="38000"/>
            <a:extLst>
              <a:ext uri="{28A0092B-C50C-407E-A947-70E740481C1C}">
                <a14:useLocalDpi xmlns:a14="http://schemas.microsoft.com/office/drawing/2010/main" xmlns=""/>
              </a:ext>
            </a:extLst>
          </a:blip>
          <a:stretch>
            <a:fillRect/>
          </a:stretch>
        </p:blipFill>
        <p:spPr>
          <a:xfrm>
            <a:off x="-77504" y="-1760128"/>
            <a:ext cx="5960144" cy="7888027"/>
          </a:xfrm>
          <a:prstGeom prst="rect">
            <a:avLst/>
          </a:prstGeom>
        </p:spPr>
      </p:pic>
      <p:pic>
        <p:nvPicPr>
          <p:cNvPr id="6" name="Picture 5">
            <a:extLst>
              <a:ext uri="{FF2B5EF4-FFF2-40B4-BE49-F238E27FC236}">
                <a16:creationId xmlns:a16="http://schemas.microsoft.com/office/drawing/2014/main" xmlns="" id="{4892B201-90C9-BB40-953A-EE0256AA7232}"/>
              </a:ext>
            </a:extLst>
          </p:cNvPr>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345440" y="351083"/>
            <a:ext cx="3917374" cy="3408115"/>
          </a:xfrm>
          <a:prstGeom prst="rect">
            <a:avLst/>
          </a:prstGeom>
        </p:spPr>
      </p:pic>
      <p:sp>
        <p:nvSpPr>
          <p:cNvPr id="2" name="Title 1"/>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a:t>
            </a:r>
            <a:br>
              <a:rPr lang="en-US" dirty="0"/>
            </a:br>
            <a:r>
              <a:rPr lang="en-US" dirty="0"/>
              <a:t>EDIT MASTER </a:t>
            </a:r>
            <a:br>
              <a:rPr lang="en-US" dirty="0"/>
            </a:br>
            <a:r>
              <a:rPr lang="en-US" dirty="0"/>
              <a:t>TITLE STYLE</a:t>
            </a:r>
          </a:p>
        </p:txBody>
      </p:sp>
      <p:sp>
        <p:nvSpPr>
          <p:cNvPr id="3" name="Subtitle 2"/>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CLICK TO EDIT </a:t>
            </a:r>
            <a:br>
              <a:rPr lang="en-US" dirty="0"/>
            </a:br>
            <a:r>
              <a:rPr lang="en-US" dirty="0"/>
              <a:t>MASTER SUBTITLE </a:t>
            </a:r>
            <a:br>
              <a:rPr lang="en-US" dirty="0"/>
            </a:br>
            <a:r>
              <a:rPr lang="en-US" dirty="0"/>
              <a:t>STYLE</a:t>
            </a:r>
          </a:p>
        </p:txBody>
      </p:sp>
      <p:sp>
        <p:nvSpPr>
          <p:cNvPr id="11" name="Rectangle 10">
            <a:extLst>
              <a:ext uri="{FF2B5EF4-FFF2-40B4-BE49-F238E27FC236}">
                <a16:creationId xmlns:a16="http://schemas.microsoft.com/office/drawing/2014/main" xmlns="" id="{12EC9CD5-DFB4-D74C-A409-C994E729D442}"/>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xmlns="" id="{2F874529-6894-6E4C-9874-5DCB230A3098}"/>
              </a:ext>
            </a:extLst>
          </p:cNvPr>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xmlns="" id="{D0337991-596E-9942-8A04-2CEE8574C384}"/>
              </a:ext>
            </a:extLst>
          </p:cNvPr>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171428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24569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19188"/>
            <a:ext cx="6858000" cy="238125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592513"/>
            <a:ext cx="6858000" cy="16525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18A5B6-D4B4-47D3-9D5E-7EF3066F66BA}" type="datetimeFigureOut">
              <a:rPr lang="en-US" smtClean="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166406-81CA-4350-891D-5C2ED100BE19}" type="slidenum">
              <a:rPr lang="en-US" smtClean="0"/>
              <a:pPr/>
              <a:t>‹#›</a:t>
            </a:fld>
            <a:endParaRPr lang="en-US" dirty="0"/>
          </a:p>
        </p:txBody>
      </p:sp>
    </p:spTree>
    <p:extLst>
      <p:ext uri="{BB962C8B-B14F-4D97-AF65-F5344CB8AC3E}">
        <p14:creationId xmlns:p14="http://schemas.microsoft.com/office/powerpoint/2010/main" xmlns="" val="603120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8A5B6-D4B4-47D3-9D5E-7EF3066F66BA}" type="datetimeFigureOut">
              <a:rPr lang="en-US" smtClean="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166406-81CA-4350-891D-5C2ED100BE19}" type="slidenum">
              <a:rPr lang="en-US" smtClean="0"/>
              <a:pPr/>
              <a:t>‹#›</a:t>
            </a:fld>
            <a:endParaRPr lang="en-US" dirty="0"/>
          </a:p>
        </p:txBody>
      </p:sp>
    </p:spTree>
    <p:extLst>
      <p:ext uri="{BB962C8B-B14F-4D97-AF65-F5344CB8AC3E}">
        <p14:creationId xmlns:p14="http://schemas.microsoft.com/office/powerpoint/2010/main" xmlns="" val="827246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4975"/>
            <a:ext cx="7886700" cy="284638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78350"/>
            <a:ext cx="7886700" cy="14954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18A5B6-D4B4-47D3-9D5E-7EF3066F66BA}" type="datetimeFigureOut">
              <a:rPr lang="en-US" smtClean="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166406-81CA-4350-891D-5C2ED100BE19}" type="slidenum">
              <a:rPr lang="en-US" smtClean="0"/>
              <a:pPr/>
              <a:t>‹#›</a:t>
            </a:fld>
            <a:endParaRPr lang="en-US" dirty="0"/>
          </a:p>
        </p:txBody>
      </p:sp>
    </p:spTree>
    <p:extLst>
      <p:ext uri="{BB962C8B-B14F-4D97-AF65-F5344CB8AC3E}">
        <p14:creationId xmlns:p14="http://schemas.microsoft.com/office/powerpoint/2010/main" xmlns="" val="422196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0863"/>
            <a:ext cx="3867150" cy="4340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0863"/>
            <a:ext cx="3867150" cy="4340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18A5B6-D4B4-47D3-9D5E-7EF3066F66BA}" type="datetimeFigureOut">
              <a:rPr lang="en-US" smtClean="0"/>
              <a:pPr/>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166406-81CA-4350-891D-5C2ED100BE19}" type="slidenum">
              <a:rPr lang="en-US" smtClean="0"/>
              <a:pPr/>
              <a:t>‹#›</a:t>
            </a:fld>
            <a:endParaRPr lang="en-US" dirty="0"/>
          </a:p>
        </p:txBody>
      </p:sp>
    </p:spTree>
    <p:extLst>
      <p:ext uri="{BB962C8B-B14F-4D97-AF65-F5344CB8AC3E}">
        <p14:creationId xmlns:p14="http://schemas.microsoft.com/office/powerpoint/2010/main" xmlns="" val="887188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3538"/>
            <a:ext cx="7886700" cy="1322387"/>
          </a:xfrm>
        </p:spPr>
        <p:txBody>
          <a:bodyPr/>
          <a:lstStyle/>
          <a:p>
            <a:r>
              <a:rPr lang="en-US"/>
              <a:t>Click to edit Master title style</a:t>
            </a:r>
          </a:p>
        </p:txBody>
      </p:sp>
      <p:sp>
        <p:nvSpPr>
          <p:cNvPr id="3" name="Text Placeholder 2"/>
          <p:cNvSpPr>
            <a:spLocks noGrp="1"/>
          </p:cNvSpPr>
          <p:nvPr>
            <p:ph type="body" idx="1"/>
          </p:nvPr>
        </p:nvSpPr>
        <p:spPr>
          <a:xfrm>
            <a:off x="630238" y="1676400"/>
            <a:ext cx="3868737" cy="8223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498725"/>
            <a:ext cx="3868737" cy="3675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76400"/>
            <a:ext cx="3887788" cy="8223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498725"/>
            <a:ext cx="3887788" cy="3675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18A5B6-D4B4-47D3-9D5E-7EF3066F66BA}" type="datetimeFigureOut">
              <a:rPr lang="en-US" smtClean="0"/>
              <a:pPr/>
              <a:t>3/31/2023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166406-81CA-4350-891D-5C2ED100BE19}" type="slidenum">
              <a:rPr lang="en-US" smtClean="0"/>
              <a:pPr/>
              <a:t>‹#›</a:t>
            </a:fld>
            <a:endParaRPr lang="en-US" dirty="0"/>
          </a:p>
        </p:txBody>
      </p:sp>
    </p:spTree>
    <p:extLst>
      <p:ext uri="{BB962C8B-B14F-4D97-AF65-F5344CB8AC3E}">
        <p14:creationId xmlns:p14="http://schemas.microsoft.com/office/powerpoint/2010/main" xmlns="" val="2519682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18A5B6-D4B4-47D3-9D5E-7EF3066F66BA}" type="datetimeFigureOut">
              <a:rPr lang="en-US" smtClean="0"/>
              <a:pPr/>
              <a:t>3/31/2023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166406-81CA-4350-891D-5C2ED100BE19}" type="slidenum">
              <a:rPr lang="en-US" smtClean="0"/>
              <a:pPr/>
              <a:t>‹#›</a:t>
            </a:fld>
            <a:endParaRPr lang="en-US" dirty="0"/>
          </a:p>
        </p:txBody>
      </p:sp>
    </p:spTree>
    <p:extLst>
      <p:ext uri="{BB962C8B-B14F-4D97-AF65-F5344CB8AC3E}">
        <p14:creationId xmlns:p14="http://schemas.microsoft.com/office/powerpoint/2010/main" xmlns="" val="1319738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8A5B6-D4B4-47D3-9D5E-7EF3066F66BA}" type="datetimeFigureOut">
              <a:rPr lang="en-US" smtClean="0"/>
              <a:pPr/>
              <a:t>3/31/2023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166406-81CA-4350-891D-5C2ED100BE19}" type="slidenum">
              <a:rPr lang="en-US" smtClean="0"/>
              <a:pPr/>
              <a:t>‹#›</a:t>
            </a:fld>
            <a:endParaRPr lang="en-US" dirty="0"/>
          </a:p>
        </p:txBody>
      </p:sp>
    </p:spTree>
    <p:extLst>
      <p:ext uri="{BB962C8B-B14F-4D97-AF65-F5344CB8AC3E}">
        <p14:creationId xmlns:p14="http://schemas.microsoft.com/office/powerpoint/2010/main" xmlns="" val="2390118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5613"/>
            <a:ext cx="2949575" cy="159702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4250"/>
            <a:ext cx="4629150" cy="48625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2638"/>
            <a:ext cx="2949575" cy="38020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18A5B6-D4B4-47D3-9D5E-7EF3066F66BA}" type="datetimeFigureOut">
              <a:rPr lang="en-US" smtClean="0"/>
              <a:pPr/>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166406-81CA-4350-891D-5C2ED100BE19}" type="slidenum">
              <a:rPr lang="en-US" smtClean="0"/>
              <a:pPr/>
              <a:t>‹#›</a:t>
            </a:fld>
            <a:endParaRPr lang="en-US" dirty="0"/>
          </a:p>
        </p:txBody>
      </p:sp>
    </p:spTree>
    <p:extLst>
      <p:ext uri="{BB962C8B-B14F-4D97-AF65-F5344CB8AC3E}">
        <p14:creationId xmlns:p14="http://schemas.microsoft.com/office/powerpoint/2010/main" xmlns="" val="3159676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5613"/>
            <a:ext cx="2949575" cy="1597025"/>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4250"/>
            <a:ext cx="4629150" cy="48625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2638"/>
            <a:ext cx="2949575" cy="38020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18A5B6-D4B4-47D3-9D5E-7EF3066F66BA}" type="datetimeFigureOut">
              <a:rPr lang="en-US" smtClean="0"/>
              <a:pPr/>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166406-81CA-4350-891D-5C2ED100BE19}" type="slidenum">
              <a:rPr lang="en-US" smtClean="0"/>
              <a:pPr/>
              <a:t>‹#›</a:t>
            </a:fld>
            <a:endParaRPr lang="en-US" dirty="0"/>
          </a:p>
        </p:txBody>
      </p:sp>
    </p:spTree>
    <p:extLst>
      <p:ext uri="{BB962C8B-B14F-4D97-AF65-F5344CB8AC3E}">
        <p14:creationId xmlns:p14="http://schemas.microsoft.com/office/powerpoint/2010/main" xmlns="" val="259269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524D5BD-501B-0245-B85F-395BB1B12949}"/>
              </a:ext>
            </a:extLst>
          </p:cNvPr>
          <p:cNvPicPr>
            <a:picLocks noChangeAspect="1"/>
          </p:cNvPicPr>
          <p:nvPr userDrawn="1"/>
        </p:nvPicPr>
        <p:blipFill rotWithShape="1">
          <a:blip r:embed="rId2" cstate="email">
            <a:extLst>
              <a:ext uri="{28A0092B-C50C-407E-A947-70E740481C1C}">
                <a14:useLocalDpi xmlns:a14="http://schemas.microsoft.com/office/drawing/2010/main" xmlns=""/>
              </a:ext>
            </a:extLst>
          </a:blip>
          <a:srcRect r="-731"/>
          <a:stretch/>
        </p:blipFill>
        <p:spPr>
          <a:xfrm>
            <a:off x="0" y="0"/>
            <a:ext cx="9144000" cy="972000"/>
          </a:xfrm>
          <a:prstGeom prst="rect">
            <a:avLst/>
          </a:prstGeom>
        </p:spPr>
      </p:pic>
      <p:sp>
        <p:nvSpPr>
          <p:cNvPr id="2" name="Title 1"/>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sp>
        <p:nvSpPr>
          <p:cNvPr id="3" name="Content Placeholder 2"/>
          <p:cNvSpPr>
            <a:spLocks noGrp="1"/>
          </p:cNvSpPr>
          <p:nvPr>
            <p:ph idx="1"/>
          </p:nvPr>
        </p:nvSpPr>
        <p:spPr>
          <a:xfrm>
            <a:off x="628650" y="1177904"/>
            <a:ext cx="7886700" cy="5316414"/>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4EDCEE93-61CC-6B42-963B-2ED834403ECE}"/>
              </a:ext>
            </a:extLst>
          </p:cNvPr>
          <p:cNvPicPr>
            <a:picLocks noChangeAspect="1"/>
          </p:cNvPicPr>
          <p:nvPr userDrawn="1"/>
        </p:nvPicPr>
        <p:blipFill rotWithShape="1">
          <a:blip r:embed="rId3" cstate="email">
            <a:alphaModFix amt="56000"/>
            <a:extLst>
              <a:ext uri="{28A0092B-C50C-407E-A947-70E740481C1C}">
                <a14:useLocalDpi xmlns:a14="http://schemas.microsoft.com/office/drawing/2010/main" xmlns=""/>
              </a:ext>
            </a:extLst>
          </a:blip>
          <a:srcRect/>
          <a:stretch/>
        </p:blipFill>
        <p:spPr>
          <a:xfrm>
            <a:off x="3426316" y="0"/>
            <a:ext cx="5168668" cy="972000"/>
          </a:xfrm>
          <a:prstGeom prst="rect">
            <a:avLst/>
          </a:prstGeom>
        </p:spPr>
      </p:pic>
      <p:sp>
        <p:nvSpPr>
          <p:cNvPr id="6" name="Slide Number Placeholder 5">
            <a:extLst>
              <a:ext uri="{FF2B5EF4-FFF2-40B4-BE49-F238E27FC236}">
                <a16:creationId xmlns:a16="http://schemas.microsoft.com/office/drawing/2014/main" xmlns="" id="{6D8844DC-9044-F647-BD42-20025F15F66C}"/>
              </a:ext>
            </a:extLst>
          </p:cNvPr>
          <p:cNvSpPr>
            <a:spLocks noGrp="1"/>
          </p:cNvSpPr>
          <p:nvPr>
            <p:ph type="sldNum" sz="quarter" idx="12"/>
          </p:nvPr>
        </p:nvSpPr>
        <p:spPr>
          <a:xfrm>
            <a:off x="5851784" y="6293778"/>
            <a:ext cx="2743200" cy="365125"/>
          </a:xfrm>
        </p:spPr>
        <p:txBody>
          <a:bodyPr/>
          <a:lstStyle>
            <a:lvl1pPr>
              <a:defRPr/>
            </a:lvl1pPr>
          </a:lstStyle>
          <a:p>
            <a:fld id="{6BEAD508-187F-9C41-8168-FD791BBC9830}" type="slidenum">
              <a:rPr lang="en-US" smtClean="0"/>
              <a:pPr/>
              <a:t>‹#›</a:t>
            </a:fld>
            <a:endParaRPr lang="en-US" dirty="0"/>
          </a:p>
        </p:txBody>
      </p:sp>
    </p:spTree>
    <p:extLst>
      <p:ext uri="{BB962C8B-B14F-4D97-AF65-F5344CB8AC3E}">
        <p14:creationId xmlns:p14="http://schemas.microsoft.com/office/powerpoint/2010/main" xmlns="" val="192581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8A5B6-D4B4-47D3-9D5E-7EF3066F66BA}" type="datetimeFigureOut">
              <a:rPr lang="en-US" smtClean="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166406-81CA-4350-891D-5C2ED100BE19}" type="slidenum">
              <a:rPr lang="en-US" smtClean="0"/>
              <a:pPr/>
              <a:t>‹#›</a:t>
            </a:fld>
            <a:endParaRPr lang="en-US" dirty="0"/>
          </a:p>
        </p:txBody>
      </p:sp>
    </p:spTree>
    <p:extLst>
      <p:ext uri="{BB962C8B-B14F-4D97-AF65-F5344CB8AC3E}">
        <p14:creationId xmlns:p14="http://schemas.microsoft.com/office/powerpoint/2010/main" xmlns="" val="1245218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3538"/>
            <a:ext cx="1971675" cy="5797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3538"/>
            <a:ext cx="5762625" cy="57975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8A5B6-D4B4-47D3-9D5E-7EF3066F66BA}" type="datetimeFigureOut">
              <a:rPr lang="en-US" smtClean="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166406-81CA-4350-891D-5C2ED100BE19}" type="slidenum">
              <a:rPr lang="en-US" smtClean="0"/>
              <a:pPr/>
              <a:t>‹#›</a:t>
            </a:fld>
            <a:endParaRPr lang="en-US" dirty="0"/>
          </a:p>
        </p:txBody>
      </p:sp>
    </p:spTree>
    <p:extLst>
      <p:ext uri="{BB962C8B-B14F-4D97-AF65-F5344CB8AC3E}">
        <p14:creationId xmlns:p14="http://schemas.microsoft.com/office/powerpoint/2010/main" xmlns="" val="3754674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flipH="1">
            <a:off x="0" y="-10160"/>
            <a:ext cx="9144000" cy="6489452"/>
          </a:xfrm>
          <a:prstGeom prst="rect">
            <a:avLst/>
          </a:prstGeom>
        </p:spPr>
      </p:pic>
      <p:pic>
        <p:nvPicPr>
          <p:cNvPr id="9" name="Picture 8">
            <a:extLst>
              <a:ext uri="{FF2B5EF4-FFF2-40B4-BE49-F238E27FC236}">
                <a16:creationId xmlns:a16="http://schemas.microsoft.com/office/drawing/2014/main" xmlns="" id="{E9576BA0-BF6C-C94D-A688-ED3796899673}"/>
              </a:ext>
            </a:extLst>
          </p:cNvPr>
          <p:cNvPicPr>
            <a:picLocks noChangeAspect="1"/>
          </p:cNvPicPr>
          <p:nvPr userDrawn="1"/>
        </p:nvPicPr>
        <p:blipFill>
          <a:blip r:embed="rId3" cstate="email">
            <a:alphaModFix amt="38000"/>
            <a:extLst>
              <a:ext uri="{28A0092B-C50C-407E-A947-70E740481C1C}">
                <a14:useLocalDpi xmlns:a14="http://schemas.microsoft.com/office/drawing/2010/main" xmlns=""/>
              </a:ext>
            </a:extLst>
          </a:blip>
          <a:stretch>
            <a:fillRect/>
          </a:stretch>
        </p:blipFill>
        <p:spPr>
          <a:xfrm>
            <a:off x="-77504" y="-1760128"/>
            <a:ext cx="5960144" cy="7888027"/>
          </a:xfrm>
          <a:prstGeom prst="rect">
            <a:avLst/>
          </a:prstGeom>
        </p:spPr>
      </p:pic>
      <p:pic>
        <p:nvPicPr>
          <p:cNvPr id="6" name="Picture 5">
            <a:extLst>
              <a:ext uri="{FF2B5EF4-FFF2-40B4-BE49-F238E27FC236}">
                <a16:creationId xmlns:a16="http://schemas.microsoft.com/office/drawing/2014/main" xmlns="" id="{4892B201-90C9-BB40-953A-EE0256AA7232}"/>
              </a:ext>
            </a:extLst>
          </p:cNvPr>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345440" y="351083"/>
            <a:ext cx="3917374" cy="3408115"/>
          </a:xfrm>
          <a:prstGeom prst="rect">
            <a:avLst/>
          </a:prstGeom>
        </p:spPr>
      </p:pic>
      <p:sp>
        <p:nvSpPr>
          <p:cNvPr id="2" name="Title 1"/>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a:t>
            </a:r>
            <a:br>
              <a:rPr lang="en-US" dirty="0"/>
            </a:br>
            <a:r>
              <a:rPr lang="en-US" dirty="0"/>
              <a:t>EDIT MASTER </a:t>
            </a:r>
            <a:br>
              <a:rPr lang="en-US" dirty="0"/>
            </a:br>
            <a:r>
              <a:rPr lang="en-US" dirty="0"/>
              <a:t>TITLE STYLE</a:t>
            </a:r>
          </a:p>
        </p:txBody>
      </p:sp>
      <p:sp>
        <p:nvSpPr>
          <p:cNvPr id="3" name="Subtitle 2"/>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CLICK TO EDIT </a:t>
            </a:r>
            <a:br>
              <a:rPr lang="en-US" dirty="0"/>
            </a:br>
            <a:r>
              <a:rPr lang="en-US" dirty="0"/>
              <a:t>MASTER SUBTITLE </a:t>
            </a:r>
            <a:br>
              <a:rPr lang="en-US" dirty="0"/>
            </a:br>
            <a:r>
              <a:rPr lang="en-US" dirty="0"/>
              <a:t>STYLE</a:t>
            </a:r>
          </a:p>
        </p:txBody>
      </p:sp>
      <p:sp>
        <p:nvSpPr>
          <p:cNvPr id="11" name="Rectangle 10">
            <a:extLst>
              <a:ext uri="{FF2B5EF4-FFF2-40B4-BE49-F238E27FC236}">
                <a16:creationId xmlns:a16="http://schemas.microsoft.com/office/drawing/2014/main" xmlns="" id="{12EC9CD5-DFB4-D74C-A409-C994E729D442}"/>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xmlns="" id="{2F874529-6894-6E4C-9874-5DCB230A3098}"/>
              </a:ext>
            </a:extLst>
          </p:cNvPr>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xmlns="" id="{D0337991-596E-9942-8A04-2CEE8574C384}"/>
              </a:ext>
            </a:extLst>
          </p:cNvPr>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2417172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03D7C19-5DAD-7E45-A4CC-D0ED2F9ACA37}"/>
              </a:ext>
            </a:extLst>
          </p:cNvPr>
          <p:cNvPicPr>
            <a:picLocks noChangeAspect="1"/>
          </p:cNvPicPr>
          <p:nvPr userDrawn="1"/>
        </p:nvPicPr>
        <p:blipFill rotWithShape="1">
          <a:blip r:embed="rId2" cstate="email">
            <a:extLst>
              <a:ext uri="{28A0092B-C50C-407E-A947-70E740481C1C}">
                <a14:useLocalDpi xmlns:a14="http://schemas.microsoft.com/office/drawing/2010/main" xmlns=""/>
              </a:ext>
            </a:extLst>
          </a:blip>
          <a:srcRect l="-37546" b="-26693"/>
          <a:stretch/>
        </p:blipFill>
        <p:spPr>
          <a:xfrm>
            <a:off x="-3437075" y="-93879"/>
            <a:ext cx="12581074" cy="8342333"/>
          </a:xfrm>
          <a:prstGeom prst="rect">
            <a:avLst/>
          </a:prstGeom>
        </p:spPr>
      </p:pic>
      <p:sp>
        <p:nvSpPr>
          <p:cNvPr id="14" name="Rectangle 13">
            <a:extLst>
              <a:ext uri="{FF2B5EF4-FFF2-40B4-BE49-F238E27FC236}">
                <a16:creationId xmlns:a16="http://schemas.microsoft.com/office/drawing/2014/main" xmlns="" id="{8AA89B66-893A-6F44-A8FC-2C228AA6C757}"/>
              </a:ext>
            </a:extLst>
          </p:cNvPr>
          <p:cNvSpPr/>
          <p:nvPr userDrawn="1"/>
        </p:nvSpPr>
        <p:spPr>
          <a:xfrm>
            <a:off x="-89480" y="-93879"/>
            <a:ext cx="9233479" cy="5676771"/>
          </a:xfrm>
          <a:prstGeom prst="rect">
            <a:avLst/>
          </a:prstGeom>
          <a:solidFill>
            <a:srgbClr val="00A3DB">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xmlns="" id="{31024C8F-0C9E-3549-9CC7-C046097F530E}"/>
              </a:ext>
            </a:extLst>
          </p:cNvPr>
          <p:cNvPicPr>
            <a:picLocks noChangeAspect="1"/>
          </p:cNvPicPr>
          <p:nvPr userDrawn="1"/>
        </p:nvPicPr>
        <p:blipFill>
          <a:blip r:embed="rId3" cstate="email">
            <a:extLst>
              <a:ext uri="{28A0092B-C50C-407E-A947-70E740481C1C}">
                <a14:useLocalDpi xmlns:a14="http://schemas.microsoft.com/office/drawing/2010/main" xmlns=""/>
              </a:ext>
            </a:extLst>
          </a:blip>
          <a:srcRect/>
          <a:stretch/>
        </p:blipFill>
        <p:spPr>
          <a:xfrm>
            <a:off x="342451" y="349342"/>
            <a:ext cx="5659120" cy="4895138"/>
          </a:xfrm>
          <a:prstGeom prst="rect">
            <a:avLst/>
          </a:prstGeom>
        </p:spPr>
      </p:pic>
      <p:sp>
        <p:nvSpPr>
          <p:cNvPr id="2" name="Title 1"/>
          <p:cNvSpPr>
            <a:spLocks noGrp="1"/>
          </p:cNvSpPr>
          <p:nvPr>
            <p:ph type="title" hasCustomPrompt="1"/>
          </p:nvPr>
        </p:nvSpPr>
        <p:spPr>
          <a:xfrm>
            <a:off x="628650" y="791027"/>
            <a:ext cx="4041944" cy="543508"/>
          </a:xfrm>
        </p:spPr>
        <p:txBody>
          <a:bodyPr>
            <a:normAutofit/>
          </a:bodyPr>
          <a:lstStyle>
            <a:lvl1pPr>
              <a:defRPr sz="2200">
                <a:solidFill>
                  <a:schemeClr val="bg1"/>
                </a:solidFill>
              </a:defRPr>
            </a:lvl1pPr>
          </a:lstStyle>
          <a:p>
            <a:r>
              <a:rPr lang="en-US" dirty="0"/>
              <a:t>Click to edit Contents</a:t>
            </a:r>
          </a:p>
        </p:txBody>
      </p:sp>
      <p:sp>
        <p:nvSpPr>
          <p:cNvPr id="3" name="Content Placeholder 2"/>
          <p:cNvSpPr>
            <a:spLocks noGrp="1"/>
          </p:cNvSpPr>
          <p:nvPr>
            <p:ph idx="1"/>
          </p:nvPr>
        </p:nvSpPr>
        <p:spPr>
          <a:xfrm>
            <a:off x="628650" y="1334535"/>
            <a:ext cx="4041944" cy="2854933"/>
          </a:xfrm>
        </p:spPr>
        <p:txBody>
          <a:bodyPr>
            <a:normAutofit/>
          </a:bodyPr>
          <a:lstStyle>
            <a:lvl1pPr marL="342900" indent="-342900">
              <a:buFont typeface="+mj-lt"/>
              <a:buAutoNum type="arabicPeriod"/>
              <a:defRPr sz="1800">
                <a:solidFill>
                  <a:schemeClr val="bg1"/>
                </a:solidFill>
              </a:defRPr>
            </a:lvl1pPr>
            <a:lvl2pPr marL="456057" indent="0">
              <a:buFontTx/>
              <a:buNone/>
              <a:defRPr sz="1800">
                <a:solidFill>
                  <a:schemeClr val="bg1"/>
                </a:solidFill>
              </a:defRPr>
            </a:lvl2pPr>
            <a:lvl3pPr marL="912114" indent="0">
              <a:buFontTx/>
              <a:buNone/>
              <a:defRPr sz="1800">
                <a:solidFill>
                  <a:schemeClr val="bg1"/>
                </a:solidFill>
              </a:defRPr>
            </a:lvl3pPr>
            <a:lvl4pPr marL="1368171" indent="0">
              <a:buFontTx/>
              <a:buNone/>
              <a:defRPr sz="1800">
                <a:solidFill>
                  <a:schemeClr val="bg1"/>
                </a:solidFill>
              </a:defRPr>
            </a:lvl4pPr>
            <a:lvl5pPr marL="1824228" indent="0">
              <a:buFontTx/>
              <a:buNone/>
              <a:defRPr sz="1800">
                <a:solidFill>
                  <a:schemeClr val="bg1"/>
                </a:solidFill>
              </a:defRPr>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1309A23-CB97-FF4D-9DB6-0E242015F0E2}"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A57954D5-02D4-E54C-9C3C-D00A821595BA}"/>
              </a:ext>
            </a:extLst>
          </p:cNvPr>
          <p:cNvSpPr/>
          <p:nvPr userDrawn="1"/>
        </p:nvSpPr>
        <p:spPr>
          <a:xfrm>
            <a:off x="353291" y="1392382"/>
            <a:ext cx="5112789" cy="3852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56A62023-D7EF-6C48-84CE-873EFB7D2B5A}"/>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xmlns="" id="{358C6F26-40CE-844F-9EFF-056DD9CAAA9D}"/>
              </a:ext>
            </a:extLst>
          </p:cNvPr>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9" name="Picture 18">
            <a:extLst>
              <a:ext uri="{FF2B5EF4-FFF2-40B4-BE49-F238E27FC236}">
                <a16:creationId xmlns:a16="http://schemas.microsoft.com/office/drawing/2014/main" xmlns="" id="{814931CE-96CA-5341-BC65-28A2FAD31428}"/>
              </a:ext>
            </a:extLst>
          </p:cNvPr>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1451694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524D5BD-501B-0245-B85F-395BB1B12949}"/>
              </a:ext>
            </a:extLst>
          </p:cNvPr>
          <p:cNvPicPr>
            <a:picLocks noChangeAspect="1"/>
          </p:cNvPicPr>
          <p:nvPr userDrawn="1"/>
        </p:nvPicPr>
        <p:blipFill rotWithShape="1">
          <a:blip r:embed="rId2" cstate="email">
            <a:extLst>
              <a:ext uri="{28A0092B-C50C-407E-A947-70E740481C1C}">
                <a14:useLocalDpi xmlns:a14="http://schemas.microsoft.com/office/drawing/2010/main" xmlns=""/>
              </a:ext>
            </a:extLst>
          </a:blip>
          <a:srcRect r="-731"/>
          <a:stretch/>
        </p:blipFill>
        <p:spPr>
          <a:xfrm>
            <a:off x="0" y="0"/>
            <a:ext cx="9144000" cy="972000"/>
          </a:xfrm>
          <a:prstGeom prst="rect">
            <a:avLst/>
          </a:prstGeom>
        </p:spPr>
      </p:pic>
      <p:sp>
        <p:nvSpPr>
          <p:cNvPr id="2" name="Title 1"/>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sp>
        <p:nvSpPr>
          <p:cNvPr id="3" name="Content Placeholder 2"/>
          <p:cNvSpPr>
            <a:spLocks noGrp="1"/>
          </p:cNvSpPr>
          <p:nvPr>
            <p:ph idx="1"/>
          </p:nvPr>
        </p:nvSpPr>
        <p:spPr>
          <a:xfrm>
            <a:off x="628650" y="1177904"/>
            <a:ext cx="7886700" cy="5316414"/>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4EDCEE93-61CC-6B42-963B-2ED834403ECE}"/>
              </a:ext>
            </a:extLst>
          </p:cNvPr>
          <p:cNvPicPr>
            <a:picLocks noChangeAspect="1"/>
          </p:cNvPicPr>
          <p:nvPr userDrawn="1"/>
        </p:nvPicPr>
        <p:blipFill rotWithShape="1">
          <a:blip r:embed="rId3" cstate="email">
            <a:alphaModFix amt="56000"/>
            <a:extLst>
              <a:ext uri="{28A0092B-C50C-407E-A947-70E740481C1C}">
                <a14:useLocalDpi xmlns:a14="http://schemas.microsoft.com/office/drawing/2010/main" xmlns=""/>
              </a:ext>
            </a:extLst>
          </a:blip>
          <a:srcRect/>
          <a:stretch/>
        </p:blipFill>
        <p:spPr>
          <a:xfrm>
            <a:off x="3426316" y="0"/>
            <a:ext cx="5168668" cy="972000"/>
          </a:xfrm>
          <a:prstGeom prst="rect">
            <a:avLst/>
          </a:prstGeom>
        </p:spPr>
      </p:pic>
      <p:sp>
        <p:nvSpPr>
          <p:cNvPr id="6" name="Slide Number Placeholder 5">
            <a:extLst>
              <a:ext uri="{FF2B5EF4-FFF2-40B4-BE49-F238E27FC236}">
                <a16:creationId xmlns:a16="http://schemas.microsoft.com/office/drawing/2014/main" xmlns="" id="{6D8844DC-9044-F647-BD42-20025F15F66C}"/>
              </a:ext>
            </a:extLst>
          </p:cNvPr>
          <p:cNvSpPr>
            <a:spLocks noGrp="1"/>
          </p:cNvSpPr>
          <p:nvPr>
            <p:ph type="sldNum" sz="quarter" idx="12"/>
          </p:nvPr>
        </p:nvSpPr>
        <p:spPr>
          <a:xfrm>
            <a:off x="5851784" y="6293778"/>
            <a:ext cx="2743200" cy="365125"/>
          </a:xfrm>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95005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7904"/>
            <a:ext cx="7886700" cy="2032887"/>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28650" y="3385417"/>
            <a:ext cx="7886700" cy="3088119"/>
          </a:xfrm>
          <a:solidFill>
            <a:schemeClr val="bg2">
              <a:lumMod val="90000"/>
            </a:schemeClr>
          </a:solidFill>
        </p:spPr>
        <p:txBody>
          <a:bodyPr>
            <a:normAutofit/>
          </a:bodyPr>
          <a:lstStyle>
            <a:lvl1pPr>
              <a:defRPr sz="1800"/>
            </a:lvl1pPr>
            <a:lvl2pPr>
              <a:defRPr sz="1800"/>
            </a:lvl2pPr>
            <a:lvl3pPr>
              <a:defRPr sz="1800"/>
            </a:lvl3pPr>
            <a:lvl4pPr>
              <a:defRPr sz="1800"/>
            </a:lvl4pPr>
            <a:lvl5pPr>
              <a:defRPr sz="1800"/>
            </a:lvl5pPr>
          </a:lstStyle>
          <a:p>
            <a:pPr marL="228029" marR="0" lvl="0" indent="-228029" algn="l" defTabSz="912114" rtl="0" eaLnBrk="1" fontAlgn="auto" latinLnBrk="0" hangingPunct="1">
              <a:lnSpc>
                <a:spcPct val="90000"/>
              </a:lnSpc>
              <a:spcBef>
                <a:spcPts val="998"/>
              </a:spcBef>
              <a:spcAft>
                <a:spcPts val="0"/>
              </a:spcAft>
              <a:buClrTx/>
              <a:buSzTx/>
              <a:buFont typeface="Arial" panose="020B0604020202020204" pitchFamily="34" charset="0"/>
              <a:buNone/>
              <a:tabLst/>
              <a:defRPr/>
            </a:pPr>
            <a:endParaRPr lang="en-US" dirty="0"/>
          </a:p>
        </p:txBody>
      </p:sp>
      <p:pic>
        <p:nvPicPr>
          <p:cNvPr id="7" name="Picture 6">
            <a:extLst>
              <a:ext uri="{FF2B5EF4-FFF2-40B4-BE49-F238E27FC236}">
                <a16:creationId xmlns:a16="http://schemas.microsoft.com/office/drawing/2014/main" xmlns="" id="{4E59D671-F671-5949-9980-AC6A79832408}"/>
              </a:ext>
            </a:extLst>
          </p:cNvPr>
          <p:cNvPicPr>
            <a:picLocks noChangeAspect="1"/>
          </p:cNvPicPr>
          <p:nvPr userDrawn="1"/>
        </p:nvPicPr>
        <p:blipFill rotWithShape="1">
          <a:blip r:embed="rId2" cstate="email">
            <a:extLst>
              <a:ext uri="{28A0092B-C50C-407E-A947-70E740481C1C}">
                <a14:useLocalDpi xmlns:a14="http://schemas.microsoft.com/office/drawing/2010/main" xmlns=""/>
              </a:ext>
            </a:extLst>
          </a:blip>
          <a:srcRect r="-731"/>
          <a:stretch/>
        </p:blipFill>
        <p:spPr>
          <a:xfrm>
            <a:off x="0" y="0"/>
            <a:ext cx="9144000" cy="972000"/>
          </a:xfrm>
          <a:prstGeom prst="rect">
            <a:avLst/>
          </a:prstGeom>
        </p:spPr>
      </p:pic>
      <p:sp>
        <p:nvSpPr>
          <p:cNvPr id="9" name="Title 1">
            <a:extLst>
              <a:ext uri="{FF2B5EF4-FFF2-40B4-BE49-F238E27FC236}">
                <a16:creationId xmlns:a16="http://schemas.microsoft.com/office/drawing/2014/main" xmlns="" id="{37657274-F933-3145-9ADA-4E1A781B9698}"/>
              </a:ext>
            </a:extLst>
          </p:cNvPr>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pic>
        <p:nvPicPr>
          <p:cNvPr id="12" name="Picture 11">
            <a:extLst>
              <a:ext uri="{FF2B5EF4-FFF2-40B4-BE49-F238E27FC236}">
                <a16:creationId xmlns:a16="http://schemas.microsoft.com/office/drawing/2014/main" xmlns="" id="{CB391B19-7772-A346-8C3D-ED2EA7A33AB8}"/>
              </a:ext>
            </a:extLst>
          </p:cNvPr>
          <p:cNvPicPr>
            <a:picLocks noChangeAspect="1"/>
          </p:cNvPicPr>
          <p:nvPr userDrawn="1"/>
        </p:nvPicPr>
        <p:blipFill rotWithShape="1">
          <a:blip r:embed="rId3" cstate="email">
            <a:alphaModFix amt="56000"/>
            <a:extLst>
              <a:ext uri="{28A0092B-C50C-407E-A947-70E740481C1C}">
                <a14:useLocalDpi xmlns:a14="http://schemas.microsoft.com/office/drawing/2010/main" xmlns=""/>
              </a:ext>
            </a:extLst>
          </a:blip>
          <a:srcRect/>
          <a:stretch/>
        </p:blipFill>
        <p:spPr>
          <a:xfrm>
            <a:off x="3426316" y="0"/>
            <a:ext cx="5168668" cy="972000"/>
          </a:xfrm>
          <a:prstGeom prst="rect">
            <a:avLst/>
          </a:prstGeom>
        </p:spPr>
      </p:pic>
      <p:sp>
        <p:nvSpPr>
          <p:cNvPr id="8" name="Slide Number Placeholder 5">
            <a:extLst>
              <a:ext uri="{FF2B5EF4-FFF2-40B4-BE49-F238E27FC236}">
                <a16:creationId xmlns:a16="http://schemas.microsoft.com/office/drawing/2014/main" xmlns="" id="{31A1296C-4116-1947-BB69-8B1FF8FAA77B}"/>
              </a:ext>
            </a:extLst>
          </p:cNvPr>
          <p:cNvSpPr>
            <a:spLocks noGrp="1"/>
          </p:cNvSpPr>
          <p:nvPr>
            <p:ph type="sldNum" sz="quarter" idx="12"/>
          </p:nvPr>
        </p:nvSpPr>
        <p:spPr>
          <a:xfrm>
            <a:off x="5851784" y="6293778"/>
            <a:ext cx="2743200" cy="365125"/>
          </a:xfrm>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24395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A62ED21-75D0-954B-A4A6-63628B0D2AB7}"/>
              </a:ext>
            </a:extLst>
          </p:cNvPr>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rot="5400000" flipH="1">
            <a:off x="1336560" y="-1336562"/>
            <a:ext cx="6470879" cy="9143999"/>
          </a:xfrm>
          <a:prstGeom prst="rect">
            <a:avLst/>
          </a:prstGeom>
        </p:spPr>
      </p:pic>
      <p:pic>
        <p:nvPicPr>
          <p:cNvPr id="9" name="Picture 8">
            <a:extLst>
              <a:ext uri="{FF2B5EF4-FFF2-40B4-BE49-F238E27FC236}">
                <a16:creationId xmlns:a16="http://schemas.microsoft.com/office/drawing/2014/main" xmlns="" id="{160CC4E8-B89A-5A4D-9418-4A4C9F43A0C1}"/>
              </a:ext>
            </a:extLst>
          </p:cNvPr>
          <p:cNvPicPr>
            <a:picLocks noChangeAspect="1"/>
          </p:cNvPicPr>
          <p:nvPr userDrawn="1"/>
        </p:nvPicPr>
        <p:blipFill>
          <a:blip r:embed="rId3" cstate="email">
            <a:alphaModFix amt="38000"/>
            <a:extLst>
              <a:ext uri="{28A0092B-C50C-407E-A947-70E740481C1C}">
                <a14:useLocalDpi xmlns:a14="http://schemas.microsoft.com/office/drawing/2010/main" xmlns=""/>
              </a:ext>
            </a:extLst>
          </a:blip>
          <a:stretch>
            <a:fillRect/>
          </a:stretch>
        </p:blipFill>
        <p:spPr>
          <a:xfrm>
            <a:off x="-77504" y="-1760128"/>
            <a:ext cx="5960144" cy="7888027"/>
          </a:xfrm>
          <a:prstGeom prst="rect">
            <a:avLst/>
          </a:prstGeom>
        </p:spPr>
      </p:pic>
      <p:pic>
        <p:nvPicPr>
          <p:cNvPr id="10" name="Picture 9">
            <a:extLst>
              <a:ext uri="{FF2B5EF4-FFF2-40B4-BE49-F238E27FC236}">
                <a16:creationId xmlns:a16="http://schemas.microsoft.com/office/drawing/2014/main" xmlns="" id="{D6B1682E-7EA0-6E4D-9330-4D7F8C682A5B}"/>
              </a:ext>
            </a:extLst>
          </p:cNvPr>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345440" y="351083"/>
            <a:ext cx="3917374" cy="3408115"/>
          </a:xfrm>
          <a:prstGeom prst="rect">
            <a:avLst/>
          </a:prstGeom>
        </p:spPr>
      </p:pic>
      <p:sp>
        <p:nvSpPr>
          <p:cNvPr id="11" name="Title 1">
            <a:extLst>
              <a:ext uri="{FF2B5EF4-FFF2-40B4-BE49-F238E27FC236}">
                <a16:creationId xmlns:a16="http://schemas.microsoft.com/office/drawing/2014/main" xmlns="" id="{845D7569-70B3-7D40-B8DC-56866BC8EC2D}"/>
              </a:ext>
            </a:extLst>
          </p:cNvPr>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Thank</a:t>
            </a:r>
            <a:br>
              <a:rPr lang="en-US" dirty="0"/>
            </a:br>
            <a:r>
              <a:rPr lang="en-US" dirty="0"/>
              <a:t>You</a:t>
            </a:r>
          </a:p>
        </p:txBody>
      </p:sp>
      <p:sp>
        <p:nvSpPr>
          <p:cNvPr id="12" name="Subtitle 2">
            <a:extLst>
              <a:ext uri="{FF2B5EF4-FFF2-40B4-BE49-F238E27FC236}">
                <a16:creationId xmlns:a16="http://schemas.microsoft.com/office/drawing/2014/main" xmlns="" id="{81AB1412-9A75-B74C-BC60-242BDA948163}"/>
              </a:ext>
            </a:extLst>
          </p:cNvPr>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CLICK TO EDIT </a:t>
            </a:r>
            <a:br>
              <a:rPr lang="en-US" dirty="0"/>
            </a:br>
            <a:r>
              <a:rPr lang="en-US" dirty="0"/>
              <a:t>MASTER SUBTITLE </a:t>
            </a:r>
            <a:br>
              <a:rPr lang="en-US" dirty="0"/>
            </a:br>
            <a:r>
              <a:rPr lang="en-US" dirty="0"/>
              <a:t>STYLE</a:t>
            </a:r>
          </a:p>
        </p:txBody>
      </p:sp>
      <p:sp>
        <p:nvSpPr>
          <p:cNvPr id="13" name="Rectangle 12">
            <a:extLst>
              <a:ext uri="{FF2B5EF4-FFF2-40B4-BE49-F238E27FC236}">
                <a16:creationId xmlns:a16="http://schemas.microsoft.com/office/drawing/2014/main" xmlns="" id="{F37EA302-5F4B-2442-9BA9-0C5AF269A547}"/>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813D28DA-BB63-6A4F-8A69-20DB0A5BE1F6}"/>
              </a:ext>
            </a:extLst>
          </p:cNvPr>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xmlns="" id="{626D35D8-93A1-B246-8BD6-DA2D5990C750}"/>
              </a:ext>
            </a:extLst>
          </p:cNvPr>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2775585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5386"/>
            <a:ext cx="7886700" cy="2845473"/>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623888" y="4577779"/>
            <a:ext cx="7886700" cy="149636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1309A23-CB97-FF4D-9DB6-0E242015F0E2}"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391791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1309A23-CB97-FF4D-9DB6-0E242015F0E2}"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5893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4197"/>
            <a:ext cx="7886700" cy="1322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76882"/>
            <a:ext cx="3868340"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629842" y="2498697"/>
            <a:ext cx="3868340"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76882"/>
            <a:ext cx="3887391"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4629151" y="2498697"/>
            <a:ext cx="3887391"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1309A23-CB97-FF4D-9DB6-0E242015F0E2}"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38682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7904"/>
            <a:ext cx="7886700" cy="2032887"/>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28650" y="3385417"/>
            <a:ext cx="7886700" cy="3088119"/>
          </a:xfrm>
          <a:solidFill>
            <a:schemeClr val="bg2">
              <a:lumMod val="90000"/>
            </a:schemeClr>
          </a:solidFill>
        </p:spPr>
        <p:txBody>
          <a:bodyPr>
            <a:normAutofit/>
          </a:bodyPr>
          <a:lstStyle>
            <a:lvl1pPr>
              <a:defRPr sz="1800"/>
            </a:lvl1pPr>
            <a:lvl2pPr>
              <a:defRPr sz="1800"/>
            </a:lvl2pPr>
            <a:lvl3pPr>
              <a:defRPr sz="1800"/>
            </a:lvl3pPr>
            <a:lvl4pPr>
              <a:defRPr sz="1800"/>
            </a:lvl4pPr>
            <a:lvl5pPr>
              <a:defRPr sz="1800"/>
            </a:lvl5pPr>
          </a:lstStyle>
          <a:p>
            <a:pPr marL="228029" marR="0" lvl="0" indent="-228029" algn="l" defTabSz="912114" rtl="0" eaLnBrk="1" fontAlgn="auto" latinLnBrk="0" hangingPunct="1">
              <a:lnSpc>
                <a:spcPct val="90000"/>
              </a:lnSpc>
              <a:spcBef>
                <a:spcPts val="998"/>
              </a:spcBef>
              <a:spcAft>
                <a:spcPts val="0"/>
              </a:spcAft>
              <a:buClrTx/>
              <a:buSzTx/>
              <a:buFont typeface="Arial" panose="020B0604020202020204" pitchFamily="34" charset="0"/>
              <a:buNone/>
              <a:tabLst/>
              <a:defRPr/>
            </a:pPr>
            <a:endParaRPr lang="en-US" dirty="0"/>
          </a:p>
        </p:txBody>
      </p:sp>
      <p:pic>
        <p:nvPicPr>
          <p:cNvPr id="7" name="Picture 6">
            <a:extLst>
              <a:ext uri="{FF2B5EF4-FFF2-40B4-BE49-F238E27FC236}">
                <a16:creationId xmlns:a16="http://schemas.microsoft.com/office/drawing/2014/main" xmlns="" id="{4E59D671-F671-5949-9980-AC6A79832408}"/>
              </a:ext>
            </a:extLst>
          </p:cNvPr>
          <p:cNvPicPr>
            <a:picLocks noChangeAspect="1"/>
          </p:cNvPicPr>
          <p:nvPr userDrawn="1"/>
        </p:nvPicPr>
        <p:blipFill rotWithShape="1">
          <a:blip r:embed="rId2" cstate="email">
            <a:extLst>
              <a:ext uri="{28A0092B-C50C-407E-A947-70E740481C1C}">
                <a14:useLocalDpi xmlns:a14="http://schemas.microsoft.com/office/drawing/2010/main" xmlns=""/>
              </a:ext>
            </a:extLst>
          </a:blip>
          <a:srcRect r="-731"/>
          <a:stretch/>
        </p:blipFill>
        <p:spPr>
          <a:xfrm>
            <a:off x="0" y="0"/>
            <a:ext cx="9144000" cy="972000"/>
          </a:xfrm>
          <a:prstGeom prst="rect">
            <a:avLst/>
          </a:prstGeom>
        </p:spPr>
      </p:pic>
      <p:sp>
        <p:nvSpPr>
          <p:cNvPr id="9" name="Title 1">
            <a:extLst>
              <a:ext uri="{FF2B5EF4-FFF2-40B4-BE49-F238E27FC236}">
                <a16:creationId xmlns:a16="http://schemas.microsoft.com/office/drawing/2014/main" xmlns="" id="{37657274-F933-3145-9ADA-4E1A781B9698}"/>
              </a:ext>
            </a:extLst>
          </p:cNvPr>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pic>
        <p:nvPicPr>
          <p:cNvPr id="12" name="Picture 11">
            <a:extLst>
              <a:ext uri="{FF2B5EF4-FFF2-40B4-BE49-F238E27FC236}">
                <a16:creationId xmlns:a16="http://schemas.microsoft.com/office/drawing/2014/main" xmlns="" id="{CB391B19-7772-A346-8C3D-ED2EA7A33AB8}"/>
              </a:ext>
            </a:extLst>
          </p:cNvPr>
          <p:cNvPicPr>
            <a:picLocks noChangeAspect="1"/>
          </p:cNvPicPr>
          <p:nvPr userDrawn="1"/>
        </p:nvPicPr>
        <p:blipFill rotWithShape="1">
          <a:blip r:embed="rId3" cstate="email">
            <a:alphaModFix amt="56000"/>
            <a:extLst>
              <a:ext uri="{28A0092B-C50C-407E-A947-70E740481C1C}">
                <a14:useLocalDpi xmlns:a14="http://schemas.microsoft.com/office/drawing/2010/main" xmlns=""/>
              </a:ext>
            </a:extLst>
          </a:blip>
          <a:srcRect/>
          <a:stretch/>
        </p:blipFill>
        <p:spPr>
          <a:xfrm>
            <a:off x="3426316" y="0"/>
            <a:ext cx="5168668" cy="972000"/>
          </a:xfrm>
          <a:prstGeom prst="rect">
            <a:avLst/>
          </a:prstGeom>
        </p:spPr>
      </p:pic>
      <p:sp>
        <p:nvSpPr>
          <p:cNvPr id="8" name="Slide Number Placeholder 5">
            <a:extLst>
              <a:ext uri="{FF2B5EF4-FFF2-40B4-BE49-F238E27FC236}">
                <a16:creationId xmlns:a16="http://schemas.microsoft.com/office/drawing/2014/main" xmlns="" id="{31A1296C-4116-1947-BB69-8B1FF8FAA77B}"/>
              </a:ext>
            </a:extLst>
          </p:cNvPr>
          <p:cNvSpPr>
            <a:spLocks noGrp="1"/>
          </p:cNvSpPr>
          <p:nvPr>
            <p:ph type="sldNum" sz="quarter" idx="12"/>
          </p:nvPr>
        </p:nvSpPr>
        <p:spPr>
          <a:xfrm>
            <a:off x="5851784" y="6293778"/>
            <a:ext cx="2743200" cy="365125"/>
          </a:xfrm>
        </p:spPr>
        <p:txBody>
          <a:bodyPr/>
          <a:lstStyle>
            <a:lvl1pPr>
              <a:defRPr/>
            </a:lvl1pPr>
          </a:lstStyle>
          <a:p>
            <a:fld id="{6BEAD508-187F-9C41-8168-FD791BBC9830}" type="slidenum">
              <a:rPr lang="en-US" smtClean="0"/>
              <a:pPr/>
              <a:t>‹#›</a:t>
            </a:fld>
            <a:endParaRPr lang="en-US" dirty="0"/>
          </a:p>
        </p:txBody>
      </p:sp>
    </p:spTree>
    <p:extLst>
      <p:ext uri="{BB962C8B-B14F-4D97-AF65-F5344CB8AC3E}">
        <p14:creationId xmlns:p14="http://schemas.microsoft.com/office/powerpoint/2010/main" xmlns="" val="1411549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1309A23-CB97-FF4D-9DB6-0E242015F0E2}"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68774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3887391" y="984912"/>
            <a:ext cx="4629150" cy="4861216"/>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1309A23-CB97-FF4D-9DB6-0E242015F0E2}"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63399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4912"/>
            <a:ext cx="4629150" cy="486121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dirty="0"/>
              <a:t>Drag picture to placeholder or click icon to add</a:t>
            </a:r>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1309A23-CB97-FF4D-9DB6-0E242015F0E2}"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614619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35072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flipH="1">
            <a:off x="0" y="-10160"/>
            <a:ext cx="9144000" cy="6489452"/>
          </a:xfrm>
          <a:prstGeom prst="rect">
            <a:avLst/>
          </a:prstGeom>
        </p:spPr>
      </p:pic>
      <p:pic>
        <p:nvPicPr>
          <p:cNvPr id="9" name="Picture 8">
            <a:extLst>
              <a:ext uri="{FF2B5EF4-FFF2-40B4-BE49-F238E27FC236}">
                <a16:creationId xmlns:a16="http://schemas.microsoft.com/office/drawing/2014/main" xmlns="" id="{E9576BA0-BF6C-C94D-A688-ED3796899673}"/>
              </a:ext>
            </a:extLst>
          </p:cNvPr>
          <p:cNvPicPr>
            <a:picLocks noChangeAspect="1"/>
          </p:cNvPicPr>
          <p:nvPr userDrawn="1"/>
        </p:nvPicPr>
        <p:blipFill>
          <a:blip r:embed="rId3" cstate="email">
            <a:alphaModFix amt="38000"/>
            <a:extLst>
              <a:ext uri="{28A0092B-C50C-407E-A947-70E740481C1C}">
                <a14:useLocalDpi xmlns:a14="http://schemas.microsoft.com/office/drawing/2010/main" xmlns=""/>
              </a:ext>
            </a:extLst>
          </a:blip>
          <a:stretch>
            <a:fillRect/>
          </a:stretch>
        </p:blipFill>
        <p:spPr>
          <a:xfrm>
            <a:off x="-77504" y="-1760127"/>
            <a:ext cx="5960144" cy="7888027"/>
          </a:xfrm>
          <a:prstGeom prst="rect">
            <a:avLst/>
          </a:prstGeom>
        </p:spPr>
      </p:pic>
      <p:pic>
        <p:nvPicPr>
          <p:cNvPr id="6" name="Picture 5">
            <a:extLst>
              <a:ext uri="{FF2B5EF4-FFF2-40B4-BE49-F238E27FC236}">
                <a16:creationId xmlns:a16="http://schemas.microsoft.com/office/drawing/2014/main" xmlns="" id="{4892B201-90C9-BB40-953A-EE0256AA7232}"/>
              </a:ext>
            </a:extLst>
          </p:cNvPr>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345441" y="351084"/>
            <a:ext cx="3917374" cy="3408115"/>
          </a:xfrm>
          <a:prstGeom prst="rect">
            <a:avLst/>
          </a:prstGeom>
        </p:spPr>
      </p:pic>
      <p:sp>
        <p:nvSpPr>
          <p:cNvPr id="2" name="Title 1"/>
          <p:cNvSpPr>
            <a:spLocks noGrp="1"/>
          </p:cNvSpPr>
          <p:nvPr>
            <p:ph type="ctrTitle" hasCustomPrompt="1"/>
          </p:nvPr>
        </p:nvSpPr>
        <p:spPr>
          <a:xfrm>
            <a:off x="490914" y="712640"/>
            <a:ext cx="3771900" cy="969067"/>
          </a:xfrm>
        </p:spPr>
        <p:txBody>
          <a:bodyPr anchor="t" anchorCtr="0">
            <a:normAutofit/>
          </a:bodyPr>
          <a:lstStyle>
            <a:lvl1pPr algn="l">
              <a:defRPr sz="1805"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a:t>
            </a:r>
            <a:br>
              <a:rPr lang="en-US" dirty="0"/>
            </a:br>
            <a:r>
              <a:rPr lang="en-US" dirty="0"/>
              <a:t>EDIT MASTER </a:t>
            </a:r>
            <a:br>
              <a:rPr lang="en-US" dirty="0"/>
            </a:br>
            <a:r>
              <a:rPr lang="en-US" dirty="0"/>
              <a:t>TITLE STYLE</a:t>
            </a:r>
          </a:p>
        </p:txBody>
      </p:sp>
      <p:sp>
        <p:nvSpPr>
          <p:cNvPr id="3" name="Subtitle 2"/>
          <p:cNvSpPr>
            <a:spLocks noGrp="1"/>
          </p:cNvSpPr>
          <p:nvPr>
            <p:ph type="subTitle" idx="1" hasCustomPrompt="1"/>
          </p:nvPr>
        </p:nvSpPr>
        <p:spPr>
          <a:xfrm>
            <a:off x="490915" y="2293535"/>
            <a:ext cx="2630654" cy="1364065"/>
          </a:xfrm>
        </p:spPr>
        <p:txBody>
          <a:bodyPr>
            <a:normAutofit/>
          </a:bodyPr>
          <a:lstStyle>
            <a:lvl1pPr marL="0" indent="0" algn="l">
              <a:buNone/>
              <a:defRPr sz="1203"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342932" indent="0" algn="ctr">
              <a:buNone/>
              <a:defRPr sz="1500"/>
            </a:lvl2pPr>
            <a:lvl3pPr marL="685864" indent="0" algn="ctr">
              <a:buNone/>
              <a:defRPr sz="1350"/>
            </a:lvl3pPr>
            <a:lvl4pPr marL="1028796" indent="0" algn="ctr">
              <a:buNone/>
              <a:defRPr sz="1200"/>
            </a:lvl4pPr>
            <a:lvl5pPr marL="1371728" indent="0" algn="ctr">
              <a:buNone/>
              <a:defRPr sz="1200"/>
            </a:lvl5pPr>
            <a:lvl6pPr marL="1714661" indent="0" algn="ctr">
              <a:buNone/>
              <a:defRPr sz="1200"/>
            </a:lvl6pPr>
            <a:lvl7pPr marL="2057592" indent="0" algn="ctr">
              <a:buNone/>
              <a:defRPr sz="1200"/>
            </a:lvl7pPr>
            <a:lvl8pPr marL="2400524" indent="0" algn="ctr">
              <a:buNone/>
              <a:defRPr sz="1200"/>
            </a:lvl8pPr>
            <a:lvl9pPr marL="2743457" indent="0" algn="ctr">
              <a:buNone/>
              <a:defRPr sz="1200"/>
            </a:lvl9pPr>
          </a:lstStyle>
          <a:p>
            <a:r>
              <a:rPr lang="en-US" dirty="0"/>
              <a:t>CLICK TO EDIT </a:t>
            </a:r>
            <a:br>
              <a:rPr lang="en-US" dirty="0"/>
            </a:br>
            <a:r>
              <a:rPr lang="en-US" dirty="0"/>
              <a:t>MASTER SUBTITLE </a:t>
            </a:r>
            <a:br>
              <a:rPr lang="en-US" dirty="0"/>
            </a:br>
            <a:r>
              <a:rPr lang="en-US" dirty="0"/>
              <a:t>STYLE</a:t>
            </a:r>
          </a:p>
        </p:txBody>
      </p:sp>
      <p:sp>
        <p:nvSpPr>
          <p:cNvPr id="11" name="Rectangle 10">
            <a:extLst>
              <a:ext uri="{FF2B5EF4-FFF2-40B4-BE49-F238E27FC236}">
                <a16:creationId xmlns:a16="http://schemas.microsoft.com/office/drawing/2014/main" xmlns="" id="{12EC9CD5-DFB4-D74C-A409-C994E729D442}"/>
              </a:ext>
            </a:extLst>
          </p:cNvPr>
          <p:cNvSpPr/>
          <p:nvPr userDrawn="1"/>
        </p:nvSpPr>
        <p:spPr>
          <a:xfrm>
            <a:off x="0" y="5598161"/>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4" dirty="0"/>
          </a:p>
        </p:txBody>
      </p:sp>
      <p:pic>
        <p:nvPicPr>
          <p:cNvPr id="13" name="Picture 12">
            <a:extLst>
              <a:ext uri="{FF2B5EF4-FFF2-40B4-BE49-F238E27FC236}">
                <a16:creationId xmlns:a16="http://schemas.microsoft.com/office/drawing/2014/main" xmlns="" id="{2F874529-6894-6E4C-9874-5DCB230A3098}"/>
              </a:ext>
            </a:extLst>
          </p:cNvPr>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xmlns="" id="{D0337991-596E-9942-8A04-2CEE8574C384}"/>
              </a:ext>
            </a:extLst>
          </p:cNvPr>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7782649" y="5598161"/>
            <a:ext cx="1361351" cy="1235300"/>
          </a:xfrm>
          <a:prstGeom prst="rect">
            <a:avLst/>
          </a:prstGeom>
        </p:spPr>
      </p:pic>
    </p:spTree>
    <p:extLst>
      <p:ext uri="{BB962C8B-B14F-4D97-AF65-F5344CB8AC3E}">
        <p14:creationId xmlns:p14="http://schemas.microsoft.com/office/powerpoint/2010/main" xmlns="" val="4030405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524D5BD-501B-0245-B85F-395BB1B12949}"/>
              </a:ext>
            </a:extLst>
          </p:cNvPr>
          <p:cNvPicPr>
            <a:picLocks noChangeAspect="1"/>
          </p:cNvPicPr>
          <p:nvPr userDrawn="1"/>
        </p:nvPicPr>
        <p:blipFill rotWithShape="1">
          <a:blip r:embed="rId2" cstate="email">
            <a:extLst>
              <a:ext uri="{28A0092B-C50C-407E-A947-70E740481C1C}">
                <a14:useLocalDpi xmlns:a14="http://schemas.microsoft.com/office/drawing/2010/main" xmlns=""/>
              </a:ext>
            </a:extLst>
          </a:blip>
          <a:srcRect r="-731"/>
          <a:stretch/>
        </p:blipFill>
        <p:spPr>
          <a:xfrm>
            <a:off x="0" y="0"/>
            <a:ext cx="9144000" cy="972000"/>
          </a:xfrm>
          <a:prstGeom prst="rect">
            <a:avLst/>
          </a:prstGeom>
        </p:spPr>
      </p:pic>
      <p:sp>
        <p:nvSpPr>
          <p:cNvPr id="2" name="Title 1"/>
          <p:cNvSpPr>
            <a:spLocks noGrp="1"/>
          </p:cNvSpPr>
          <p:nvPr>
            <p:ph type="title" hasCustomPrompt="1"/>
          </p:nvPr>
        </p:nvSpPr>
        <p:spPr>
          <a:xfrm>
            <a:off x="628650" y="364198"/>
            <a:ext cx="5382000" cy="456685"/>
          </a:xfrm>
        </p:spPr>
        <p:txBody>
          <a:bodyPr>
            <a:normAutofit/>
          </a:bodyPr>
          <a:lstStyle>
            <a:lvl1pPr marL="0" marR="0" indent="0" algn="l" defTabSz="685864" rtl="0" eaLnBrk="1" fontAlgn="auto" latinLnBrk="0" hangingPunct="1">
              <a:lnSpc>
                <a:spcPct val="90000"/>
              </a:lnSpc>
              <a:spcBef>
                <a:spcPct val="0"/>
              </a:spcBef>
              <a:spcAft>
                <a:spcPts val="0"/>
              </a:spcAft>
              <a:buClrTx/>
              <a:buSzTx/>
              <a:buFontTx/>
              <a:buNone/>
              <a:tabLst/>
              <a:defRPr sz="1053" b="0">
                <a:solidFill>
                  <a:schemeClr val="bg1"/>
                </a:solidFill>
              </a:defRPr>
            </a:lvl1pPr>
          </a:lstStyle>
          <a:p>
            <a:pPr marL="0" marR="0" lvl="0" indent="0" algn="l" defTabSz="68586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sp>
        <p:nvSpPr>
          <p:cNvPr id="3" name="Content Placeholder 2"/>
          <p:cNvSpPr>
            <a:spLocks noGrp="1"/>
          </p:cNvSpPr>
          <p:nvPr>
            <p:ph idx="1"/>
          </p:nvPr>
        </p:nvSpPr>
        <p:spPr>
          <a:xfrm>
            <a:off x="628650" y="1177904"/>
            <a:ext cx="7886700" cy="5316414"/>
          </a:xfrm>
        </p:spPr>
        <p:txBody>
          <a:bodyPr>
            <a:normAutofit/>
          </a:bodyPr>
          <a:lstStyle>
            <a:lvl1pPr>
              <a:defRPr sz="1354"/>
            </a:lvl1pPr>
            <a:lvl2pPr>
              <a:defRPr sz="1354"/>
            </a:lvl2pPr>
            <a:lvl3pPr>
              <a:defRPr sz="1354"/>
            </a:lvl3pPr>
            <a:lvl4pPr>
              <a:defRPr sz="1354"/>
            </a:lvl4pPr>
            <a:lvl5pPr>
              <a:defRPr sz="135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4EDCEE93-61CC-6B42-963B-2ED834403ECE}"/>
              </a:ext>
            </a:extLst>
          </p:cNvPr>
          <p:cNvPicPr>
            <a:picLocks noChangeAspect="1"/>
          </p:cNvPicPr>
          <p:nvPr userDrawn="1"/>
        </p:nvPicPr>
        <p:blipFill rotWithShape="1">
          <a:blip r:embed="rId3" cstate="email">
            <a:alphaModFix amt="56000"/>
            <a:extLst>
              <a:ext uri="{28A0092B-C50C-407E-A947-70E740481C1C}">
                <a14:useLocalDpi xmlns:a14="http://schemas.microsoft.com/office/drawing/2010/main" xmlns=""/>
              </a:ext>
            </a:extLst>
          </a:blip>
          <a:srcRect/>
          <a:stretch/>
        </p:blipFill>
        <p:spPr>
          <a:xfrm>
            <a:off x="3426317" y="0"/>
            <a:ext cx="5168668" cy="972000"/>
          </a:xfrm>
          <a:prstGeom prst="rect">
            <a:avLst/>
          </a:prstGeom>
        </p:spPr>
      </p:pic>
      <p:sp>
        <p:nvSpPr>
          <p:cNvPr id="6" name="Slide Number Placeholder 5">
            <a:extLst>
              <a:ext uri="{FF2B5EF4-FFF2-40B4-BE49-F238E27FC236}">
                <a16:creationId xmlns:a16="http://schemas.microsoft.com/office/drawing/2014/main" xmlns="" id="{6D8844DC-9044-F647-BD42-20025F15F66C}"/>
              </a:ext>
            </a:extLst>
          </p:cNvPr>
          <p:cNvSpPr>
            <a:spLocks noGrp="1"/>
          </p:cNvSpPr>
          <p:nvPr>
            <p:ph type="sldNum" sz="quarter" idx="12"/>
          </p:nvPr>
        </p:nvSpPr>
        <p:spPr>
          <a:xfrm>
            <a:off x="5851784" y="6293779"/>
            <a:ext cx="2743200" cy="365125"/>
          </a:xfrm>
        </p:spPr>
        <p:txBody>
          <a:bodyPr/>
          <a:lstStyle>
            <a:lvl1pPr>
              <a:defRPr/>
            </a:lvl1pPr>
          </a:lstStyle>
          <a:p>
            <a:fld id="{6BEAD508-187F-9C41-8168-FD791BBC9830}" type="slidenum">
              <a:rPr lang="en-US" smtClean="0"/>
              <a:pPr/>
              <a:t>‹#›</a:t>
            </a:fld>
            <a:endParaRPr lang="en-US" dirty="0"/>
          </a:p>
        </p:txBody>
      </p:sp>
    </p:spTree>
    <p:extLst>
      <p:ext uri="{BB962C8B-B14F-4D97-AF65-F5344CB8AC3E}">
        <p14:creationId xmlns:p14="http://schemas.microsoft.com/office/powerpoint/2010/main" xmlns="" val="2082435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7905"/>
            <a:ext cx="7886700" cy="2032887"/>
          </a:xfrm>
        </p:spPr>
        <p:txBody>
          <a:bodyPr>
            <a:normAutofit/>
          </a:bodyPr>
          <a:lstStyle>
            <a:lvl1pPr>
              <a:defRPr sz="1354"/>
            </a:lvl1pPr>
            <a:lvl2pPr>
              <a:defRPr sz="1354"/>
            </a:lvl2pPr>
            <a:lvl3pPr>
              <a:defRPr sz="1354"/>
            </a:lvl3pPr>
            <a:lvl4pPr>
              <a:defRPr sz="1354"/>
            </a:lvl4pPr>
            <a:lvl5pPr>
              <a:defRPr sz="135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28650" y="3385418"/>
            <a:ext cx="7886700" cy="3088119"/>
          </a:xfrm>
          <a:solidFill>
            <a:schemeClr val="bg2">
              <a:lumMod val="90000"/>
            </a:schemeClr>
          </a:solidFill>
        </p:spPr>
        <p:txBody>
          <a:bodyPr>
            <a:normAutofit/>
          </a:bodyPr>
          <a:lstStyle>
            <a:lvl1pPr>
              <a:defRPr sz="1354"/>
            </a:lvl1pPr>
            <a:lvl2pPr>
              <a:defRPr sz="1354"/>
            </a:lvl2pPr>
            <a:lvl3pPr>
              <a:defRPr sz="1354"/>
            </a:lvl3pPr>
            <a:lvl4pPr>
              <a:defRPr sz="1354"/>
            </a:lvl4pPr>
            <a:lvl5pPr>
              <a:defRPr sz="1354"/>
            </a:lvl5pPr>
          </a:lstStyle>
          <a:p>
            <a:pPr marL="171467" marR="0" lvl="0" indent="-171467" algn="l" defTabSz="685864" rtl="0" eaLnBrk="1" fontAlgn="auto" latinLnBrk="0" hangingPunct="1">
              <a:lnSpc>
                <a:spcPct val="90000"/>
              </a:lnSpc>
              <a:spcBef>
                <a:spcPts val="751"/>
              </a:spcBef>
              <a:spcAft>
                <a:spcPts val="0"/>
              </a:spcAft>
              <a:buClrTx/>
              <a:buSzTx/>
              <a:buFont typeface="Arial" panose="020B0604020202020204" pitchFamily="34" charset="0"/>
              <a:buNone/>
              <a:tabLst/>
              <a:defRPr/>
            </a:pPr>
            <a:endParaRPr lang="en-US" dirty="0"/>
          </a:p>
        </p:txBody>
      </p:sp>
      <p:pic>
        <p:nvPicPr>
          <p:cNvPr id="7" name="Picture 6">
            <a:extLst>
              <a:ext uri="{FF2B5EF4-FFF2-40B4-BE49-F238E27FC236}">
                <a16:creationId xmlns:a16="http://schemas.microsoft.com/office/drawing/2014/main" xmlns="" id="{4E59D671-F671-5949-9980-AC6A79832408}"/>
              </a:ext>
            </a:extLst>
          </p:cNvPr>
          <p:cNvPicPr>
            <a:picLocks noChangeAspect="1"/>
          </p:cNvPicPr>
          <p:nvPr userDrawn="1"/>
        </p:nvPicPr>
        <p:blipFill rotWithShape="1">
          <a:blip r:embed="rId2" cstate="email">
            <a:extLst>
              <a:ext uri="{28A0092B-C50C-407E-A947-70E740481C1C}">
                <a14:useLocalDpi xmlns:a14="http://schemas.microsoft.com/office/drawing/2010/main" xmlns=""/>
              </a:ext>
            </a:extLst>
          </a:blip>
          <a:srcRect r="-731"/>
          <a:stretch/>
        </p:blipFill>
        <p:spPr>
          <a:xfrm>
            <a:off x="0" y="0"/>
            <a:ext cx="9144000" cy="972000"/>
          </a:xfrm>
          <a:prstGeom prst="rect">
            <a:avLst/>
          </a:prstGeom>
        </p:spPr>
      </p:pic>
      <p:sp>
        <p:nvSpPr>
          <p:cNvPr id="9" name="Title 1">
            <a:extLst>
              <a:ext uri="{FF2B5EF4-FFF2-40B4-BE49-F238E27FC236}">
                <a16:creationId xmlns:a16="http://schemas.microsoft.com/office/drawing/2014/main" xmlns="" id="{37657274-F933-3145-9ADA-4E1A781B9698}"/>
              </a:ext>
            </a:extLst>
          </p:cNvPr>
          <p:cNvSpPr>
            <a:spLocks noGrp="1"/>
          </p:cNvSpPr>
          <p:nvPr>
            <p:ph type="title" hasCustomPrompt="1"/>
          </p:nvPr>
        </p:nvSpPr>
        <p:spPr>
          <a:xfrm>
            <a:off x="628650" y="364198"/>
            <a:ext cx="5382000" cy="456685"/>
          </a:xfrm>
        </p:spPr>
        <p:txBody>
          <a:bodyPr>
            <a:normAutofit/>
          </a:bodyPr>
          <a:lstStyle>
            <a:lvl1pPr marL="0" marR="0" indent="0" algn="l" defTabSz="685864" rtl="0" eaLnBrk="1" fontAlgn="auto" latinLnBrk="0" hangingPunct="1">
              <a:lnSpc>
                <a:spcPct val="90000"/>
              </a:lnSpc>
              <a:spcBef>
                <a:spcPct val="0"/>
              </a:spcBef>
              <a:spcAft>
                <a:spcPts val="0"/>
              </a:spcAft>
              <a:buClrTx/>
              <a:buSzTx/>
              <a:buFontTx/>
              <a:buNone/>
              <a:tabLst/>
              <a:defRPr sz="1053" b="0">
                <a:solidFill>
                  <a:schemeClr val="bg1"/>
                </a:solidFill>
              </a:defRPr>
            </a:lvl1pPr>
          </a:lstStyle>
          <a:p>
            <a:pPr marL="0" marR="0" lvl="0" indent="0" algn="l" defTabSz="68586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pic>
        <p:nvPicPr>
          <p:cNvPr id="12" name="Picture 11">
            <a:extLst>
              <a:ext uri="{FF2B5EF4-FFF2-40B4-BE49-F238E27FC236}">
                <a16:creationId xmlns:a16="http://schemas.microsoft.com/office/drawing/2014/main" xmlns="" id="{CB391B19-7772-A346-8C3D-ED2EA7A33AB8}"/>
              </a:ext>
            </a:extLst>
          </p:cNvPr>
          <p:cNvPicPr>
            <a:picLocks noChangeAspect="1"/>
          </p:cNvPicPr>
          <p:nvPr userDrawn="1"/>
        </p:nvPicPr>
        <p:blipFill rotWithShape="1">
          <a:blip r:embed="rId3" cstate="email">
            <a:alphaModFix amt="56000"/>
            <a:extLst>
              <a:ext uri="{28A0092B-C50C-407E-A947-70E740481C1C}">
                <a14:useLocalDpi xmlns:a14="http://schemas.microsoft.com/office/drawing/2010/main" xmlns=""/>
              </a:ext>
            </a:extLst>
          </a:blip>
          <a:srcRect/>
          <a:stretch/>
        </p:blipFill>
        <p:spPr>
          <a:xfrm>
            <a:off x="3426317" y="0"/>
            <a:ext cx="5168668" cy="972000"/>
          </a:xfrm>
          <a:prstGeom prst="rect">
            <a:avLst/>
          </a:prstGeom>
        </p:spPr>
      </p:pic>
      <p:sp>
        <p:nvSpPr>
          <p:cNvPr id="8" name="Slide Number Placeholder 5">
            <a:extLst>
              <a:ext uri="{FF2B5EF4-FFF2-40B4-BE49-F238E27FC236}">
                <a16:creationId xmlns:a16="http://schemas.microsoft.com/office/drawing/2014/main" xmlns="" id="{31A1296C-4116-1947-BB69-8B1FF8FAA77B}"/>
              </a:ext>
            </a:extLst>
          </p:cNvPr>
          <p:cNvSpPr>
            <a:spLocks noGrp="1"/>
          </p:cNvSpPr>
          <p:nvPr>
            <p:ph type="sldNum" sz="quarter" idx="12"/>
          </p:nvPr>
        </p:nvSpPr>
        <p:spPr>
          <a:xfrm>
            <a:off x="5851784" y="6293779"/>
            <a:ext cx="2743200" cy="365125"/>
          </a:xfrm>
        </p:spPr>
        <p:txBody>
          <a:bodyPr/>
          <a:lstStyle>
            <a:lvl1pPr>
              <a:defRPr/>
            </a:lvl1pPr>
          </a:lstStyle>
          <a:p>
            <a:fld id="{6BEAD508-187F-9C41-8168-FD791BBC9830}" type="slidenum">
              <a:rPr lang="en-US" smtClean="0"/>
              <a:pPr/>
              <a:t>‹#›</a:t>
            </a:fld>
            <a:endParaRPr lang="en-US" dirty="0"/>
          </a:p>
        </p:txBody>
      </p:sp>
    </p:spTree>
    <p:extLst>
      <p:ext uri="{BB962C8B-B14F-4D97-AF65-F5344CB8AC3E}">
        <p14:creationId xmlns:p14="http://schemas.microsoft.com/office/powerpoint/2010/main" xmlns="" val="1162662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5387"/>
            <a:ext cx="7886700" cy="2845473"/>
          </a:xfrm>
        </p:spPr>
        <p:txBody>
          <a:bodyPr anchor="b"/>
          <a:lstStyle>
            <a:lvl1pPr>
              <a:defRPr sz="4501"/>
            </a:lvl1pPr>
          </a:lstStyle>
          <a:p>
            <a:r>
              <a:rPr lang="en-US"/>
              <a:t>Click to edit Master title style</a:t>
            </a:r>
            <a:endParaRPr lang="en-US" dirty="0"/>
          </a:p>
        </p:txBody>
      </p:sp>
      <p:sp>
        <p:nvSpPr>
          <p:cNvPr id="3" name="Text Placeholder 2"/>
          <p:cNvSpPr>
            <a:spLocks noGrp="1"/>
          </p:cNvSpPr>
          <p:nvPr>
            <p:ph type="body" idx="1"/>
          </p:nvPr>
        </p:nvSpPr>
        <p:spPr>
          <a:xfrm>
            <a:off x="623888" y="4577780"/>
            <a:ext cx="7886700" cy="1496367"/>
          </a:xfrm>
        </p:spPr>
        <p:txBody>
          <a:bodyPr/>
          <a:lstStyle>
            <a:lvl1pPr marL="0" indent="0">
              <a:buNone/>
              <a:defRPr sz="1800">
                <a:solidFill>
                  <a:schemeClr val="tx1"/>
                </a:solidFill>
              </a:defRPr>
            </a:lvl1pPr>
            <a:lvl2pPr marL="342932" indent="0">
              <a:buNone/>
              <a:defRPr sz="1500">
                <a:solidFill>
                  <a:schemeClr val="tx1">
                    <a:tint val="75000"/>
                  </a:schemeClr>
                </a:solidFill>
              </a:defRPr>
            </a:lvl2pPr>
            <a:lvl3pPr marL="685864" indent="0">
              <a:buNone/>
              <a:defRPr sz="1350">
                <a:solidFill>
                  <a:schemeClr val="tx1">
                    <a:tint val="75000"/>
                  </a:schemeClr>
                </a:solidFill>
              </a:defRPr>
            </a:lvl3pPr>
            <a:lvl4pPr marL="1028796" indent="0">
              <a:buNone/>
              <a:defRPr sz="1200">
                <a:solidFill>
                  <a:schemeClr val="tx1">
                    <a:tint val="75000"/>
                  </a:schemeClr>
                </a:solidFill>
              </a:defRPr>
            </a:lvl4pPr>
            <a:lvl5pPr marL="1371728" indent="0">
              <a:buNone/>
              <a:defRPr sz="1200">
                <a:solidFill>
                  <a:schemeClr val="tx1">
                    <a:tint val="75000"/>
                  </a:schemeClr>
                </a:solidFill>
              </a:defRPr>
            </a:lvl5pPr>
            <a:lvl6pPr marL="1714661" indent="0">
              <a:buNone/>
              <a:defRPr sz="1200">
                <a:solidFill>
                  <a:schemeClr val="tx1">
                    <a:tint val="75000"/>
                  </a:schemeClr>
                </a:solidFill>
              </a:defRPr>
            </a:lvl6pPr>
            <a:lvl7pPr marL="2057592" indent="0">
              <a:buNone/>
              <a:defRPr sz="1200">
                <a:solidFill>
                  <a:schemeClr val="tx1">
                    <a:tint val="75000"/>
                  </a:schemeClr>
                </a:solidFill>
              </a:defRPr>
            </a:lvl7pPr>
            <a:lvl8pPr marL="2400524" indent="0">
              <a:buNone/>
              <a:defRPr sz="1200">
                <a:solidFill>
                  <a:schemeClr val="tx1">
                    <a:tint val="75000"/>
                  </a:schemeClr>
                </a:solidFill>
              </a:defRPr>
            </a:lvl8pPr>
            <a:lvl9pPr marL="27434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2131880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3409536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4198"/>
            <a:ext cx="7886700" cy="1322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76882"/>
            <a:ext cx="3868340" cy="821814"/>
          </a:xfrm>
        </p:spPr>
        <p:txBody>
          <a:bodyPr anchor="b"/>
          <a:lstStyle>
            <a:lvl1pPr marL="0" indent="0">
              <a:buNone/>
              <a:defRPr sz="1800" b="1"/>
            </a:lvl1pPr>
            <a:lvl2pPr marL="342932" indent="0">
              <a:buNone/>
              <a:defRPr sz="1500" b="1"/>
            </a:lvl2pPr>
            <a:lvl3pPr marL="685864" indent="0">
              <a:buNone/>
              <a:defRPr sz="1350" b="1"/>
            </a:lvl3pPr>
            <a:lvl4pPr marL="1028796" indent="0">
              <a:buNone/>
              <a:defRPr sz="1200" b="1"/>
            </a:lvl4pPr>
            <a:lvl5pPr marL="1371728" indent="0">
              <a:buNone/>
              <a:defRPr sz="1200" b="1"/>
            </a:lvl5pPr>
            <a:lvl6pPr marL="1714661" indent="0">
              <a:buNone/>
              <a:defRPr sz="1200" b="1"/>
            </a:lvl6pPr>
            <a:lvl7pPr marL="2057592" indent="0">
              <a:buNone/>
              <a:defRPr sz="1200" b="1"/>
            </a:lvl7pPr>
            <a:lvl8pPr marL="2400524" indent="0">
              <a:buNone/>
              <a:defRPr sz="1200" b="1"/>
            </a:lvl8pPr>
            <a:lvl9pPr marL="27434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498697"/>
            <a:ext cx="3868340"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76882"/>
            <a:ext cx="3887391" cy="821814"/>
          </a:xfrm>
        </p:spPr>
        <p:txBody>
          <a:bodyPr anchor="b"/>
          <a:lstStyle>
            <a:lvl1pPr marL="0" indent="0">
              <a:buNone/>
              <a:defRPr sz="1800" b="1"/>
            </a:lvl1pPr>
            <a:lvl2pPr marL="342932" indent="0">
              <a:buNone/>
              <a:defRPr sz="1500" b="1"/>
            </a:lvl2pPr>
            <a:lvl3pPr marL="685864" indent="0">
              <a:buNone/>
              <a:defRPr sz="1350" b="1"/>
            </a:lvl3pPr>
            <a:lvl4pPr marL="1028796" indent="0">
              <a:buNone/>
              <a:defRPr sz="1200" b="1"/>
            </a:lvl4pPr>
            <a:lvl5pPr marL="1371728" indent="0">
              <a:buNone/>
              <a:defRPr sz="1200" b="1"/>
            </a:lvl5pPr>
            <a:lvl6pPr marL="1714661" indent="0">
              <a:buNone/>
              <a:defRPr sz="1200" b="1"/>
            </a:lvl6pPr>
            <a:lvl7pPr marL="2057592" indent="0">
              <a:buNone/>
              <a:defRPr sz="1200" b="1"/>
            </a:lvl7pPr>
            <a:lvl8pPr marL="2400524" indent="0">
              <a:buNone/>
              <a:defRPr sz="1200" b="1"/>
            </a:lvl8pPr>
            <a:lvl9pPr marL="27434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498697"/>
            <a:ext cx="3887391"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200815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5386"/>
            <a:ext cx="7886700" cy="2845473"/>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623888" y="4577779"/>
            <a:ext cx="7886700" cy="149636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521370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2922532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4912"/>
            <a:ext cx="4629150" cy="486121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200"/>
            </a:lvl1pPr>
            <a:lvl2pPr marL="342932" indent="0">
              <a:buNone/>
              <a:defRPr sz="1051"/>
            </a:lvl2pPr>
            <a:lvl3pPr marL="685864" indent="0">
              <a:buNone/>
              <a:defRPr sz="900"/>
            </a:lvl3pPr>
            <a:lvl4pPr marL="1028796" indent="0">
              <a:buNone/>
              <a:defRPr sz="751"/>
            </a:lvl4pPr>
            <a:lvl5pPr marL="1371728" indent="0">
              <a:buNone/>
              <a:defRPr sz="751"/>
            </a:lvl5pPr>
            <a:lvl6pPr marL="1714661" indent="0">
              <a:buNone/>
              <a:defRPr sz="751"/>
            </a:lvl6pPr>
            <a:lvl7pPr marL="2057592" indent="0">
              <a:buNone/>
              <a:defRPr sz="751"/>
            </a:lvl7pPr>
            <a:lvl8pPr marL="2400524" indent="0">
              <a:buNone/>
              <a:defRPr sz="751"/>
            </a:lvl8pPr>
            <a:lvl9pPr marL="2743457"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063423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4912"/>
            <a:ext cx="4629150" cy="4861216"/>
          </a:xfrm>
        </p:spPr>
        <p:txBody>
          <a:bodyPr anchor="t"/>
          <a:lstStyle>
            <a:lvl1pPr marL="0" indent="0">
              <a:buNone/>
              <a:defRPr sz="2400"/>
            </a:lvl1pPr>
            <a:lvl2pPr marL="342932" indent="0">
              <a:buNone/>
              <a:defRPr sz="2100"/>
            </a:lvl2pPr>
            <a:lvl3pPr marL="685864" indent="0">
              <a:buNone/>
              <a:defRPr sz="1800"/>
            </a:lvl3pPr>
            <a:lvl4pPr marL="1028796" indent="0">
              <a:buNone/>
              <a:defRPr sz="1500"/>
            </a:lvl4pPr>
            <a:lvl5pPr marL="1371728" indent="0">
              <a:buNone/>
              <a:defRPr sz="1500"/>
            </a:lvl5pPr>
            <a:lvl6pPr marL="1714661" indent="0">
              <a:buNone/>
              <a:defRPr sz="1500"/>
            </a:lvl6pPr>
            <a:lvl7pPr marL="2057592" indent="0">
              <a:buNone/>
              <a:defRPr sz="1500"/>
            </a:lvl7pPr>
            <a:lvl8pPr marL="2400524" indent="0">
              <a:buNone/>
              <a:defRPr sz="1500"/>
            </a:lvl8pPr>
            <a:lvl9pPr marL="2743457"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200"/>
            </a:lvl1pPr>
            <a:lvl2pPr marL="342932" indent="0">
              <a:buNone/>
              <a:defRPr sz="1051"/>
            </a:lvl2pPr>
            <a:lvl3pPr marL="685864" indent="0">
              <a:buNone/>
              <a:defRPr sz="900"/>
            </a:lvl3pPr>
            <a:lvl4pPr marL="1028796" indent="0">
              <a:buNone/>
              <a:defRPr sz="751"/>
            </a:lvl4pPr>
            <a:lvl5pPr marL="1371728" indent="0">
              <a:buNone/>
              <a:defRPr sz="751"/>
            </a:lvl5pPr>
            <a:lvl6pPr marL="1714661" indent="0">
              <a:buNone/>
              <a:defRPr sz="751"/>
            </a:lvl6pPr>
            <a:lvl7pPr marL="2057592" indent="0">
              <a:buNone/>
              <a:defRPr sz="751"/>
            </a:lvl7pPr>
            <a:lvl8pPr marL="2400524" indent="0">
              <a:buNone/>
              <a:defRPr sz="751"/>
            </a:lvl8pPr>
            <a:lvl9pPr marL="2743457"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961383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11777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73638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4197"/>
            <a:ext cx="7886700" cy="1322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76882"/>
            <a:ext cx="3868340"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629842" y="2498697"/>
            <a:ext cx="3868340"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76882"/>
            <a:ext cx="3887391"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4629151" y="2498697"/>
            <a:ext cx="3887391"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207549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562015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3887391" y="984912"/>
            <a:ext cx="4629150" cy="4861216"/>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305946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4912"/>
            <a:ext cx="4629150" cy="486121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dirty="0"/>
              <a:t>Drag picture to placeholder or click icon to add</a:t>
            </a:r>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75455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4197"/>
            <a:ext cx="7886700" cy="1322188"/>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0976"/>
            <a:ext cx="7886700" cy="4340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40167"/>
            <a:ext cx="2057400" cy="364195"/>
          </a:xfrm>
          <a:prstGeom prst="rect">
            <a:avLst/>
          </a:prstGeom>
        </p:spPr>
        <p:txBody>
          <a:bodyPr vert="horz" lIns="91440" tIns="45720" rIns="91440" bIns="45720" rtlCol="0" anchor="ctr"/>
          <a:lstStyle>
            <a:lvl1pPr algn="l">
              <a:defRPr sz="1197">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40167"/>
            <a:ext cx="3086100" cy="36419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40167"/>
            <a:ext cx="2057400" cy="364195"/>
          </a:xfrm>
          <a:prstGeom prst="rect">
            <a:avLst/>
          </a:prstGeom>
        </p:spPr>
        <p:txBody>
          <a:bodyPr vert="horz" lIns="91440" tIns="45720" rIns="91440" bIns="45720" rtlCol="0" anchor="ctr"/>
          <a:lstStyle>
            <a:lvl1pPr algn="r">
              <a:defRPr sz="1197">
                <a:solidFill>
                  <a:schemeClr val="tx1">
                    <a:tint val="75000"/>
                  </a:schemeClr>
                </a:solidFill>
              </a:defRPr>
            </a:lvl1p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2046005976"/>
      </p:ext>
    </p:extLst>
  </p:cSld>
  <p:clrMap bg1="lt1" tx1="dk1" bg2="lt2" tx2="dk2" accent1="accent1" accent2="accent2" accent3="accent3" accent4="accent4" accent5="accent5" accent6="accent6" hlink="hlink" folHlink="folHlink"/>
  <p:sldLayoutIdLst>
    <p:sldLayoutId id="2147483673" r:id="rId1"/>
    <p:sldLayoutId id="2147483699" r:id="rId2"/>
    <p:sldLayoutId id="2147483701" r:id="rId3"/>
    <p:sldLayoutId id="2147483675" r:id="rId4"/>
    <p:sldLayoutId id="2147483676" r:id="rId5"/>
    <p:sldLayoutId id="2147483677" r:id="rId6"/>
    <p:sldLayoutId id="2147483678" r:id="rId7"/>
    <p:sldLayoutId id="2147483680" r:id="rId8"/>
    <p:sldLayoutId id="2147483681" r:id="rId9"/>
    <p:sldLayoutId id="2147483700" r:id="rId10"/>
  </p:sldLayoutIdLst>
  <p:hf hdr="0" ftr="0" dt="0"/>
  <p:txStyles>
    <p:title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3538"/>
            <a:ext cx="7886700" cy="132238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0863"/>
            <a:ext cx="7886700" cy="43402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40475"/>
            <a:ext cx="2057400" cy="363538"/>
          </a:xfrm>
          <a:prstGeom prst="rect">
            <a:avLst/>
          </a:prstGeom>
        </p:spPr>
        <p:txBody>
          <a:bodyPr vert="horz" lIns="91440" tIns="45720" rIns="91440" bIns="45720" rtlCol="0" anchor="ctr"/>
          <a:lstStyle>
            <a:lvl1pPr algn="l">
              <a:defRPr sz="1200">
                <a:solidFill>
                  <a:schemeClr val="tx1">
                    <a:tint val="75000"/>
                  </a:schemeClr>
                </a:solidFill>
              </a:defRPr>
            </a:lvl1pPr>
          </a:lstStyle>
          <a:p>
            <a:fld id="{D418A5B6-D4B4-47D3-9D5E-7EF3066F66BA}" type="datetimeFigureOut">
              <a:rPr lang="en-US" smtClean="0"/>
              <a:pPr/>
              <a:t>3/31/2023</a:t>
            </a:fld>
            <a:endParaRPr lang="en-US" dirty="0"/>
          </a:p>
        </p:txBody>
      </p:sp>
      <p:sp>
        <p:nvSpPr>
          <p:cNvPr id="5" name="Footer Placeholder 4"/>
          <p:cNvSpPr>
            <a:spLocks noGrp="1"/>
          </p:cNvSpPr>
          <p:nvPr>
            <p:ph type="ftr" sz="quarter" idx="3"/>
          </p:nvPr>
        </p:nvSpPr>
        <p:spPr>
          <a:xfrm>
            <a:off x="3028950" y="6340475"/>
            <a:ext cx="3086100" cy="3635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40475"/>
            <a:ext cx="2057400" cy="363538"/>
          </a:xfrm>
          <a:prstGeom prst="rect">
            <a:avLst/>
          </a:prstGeom>
        </p:spPr>
        <p:txBody>
          <a:bodyPr vert="horz" lIns="91440" tIns="45720" rIns="91440" bIns="45720" rtlCol="0" anchor="ctr"/>
          <a:lstStyle>
            <a:lvl1pPr algn="r">
              <a:defRPr sz="1200">
                <a:solidFill>
                  <a:schemeClr val="tx1">
                    <a:tint val="75000"/>
                  </a:schemeClr>
                </a:solidFill>
              </a:defRPr>
            </a:lvl1pPr>
          </a:lstStyle>
          <a:p>
            <a:fld id="{AC166406-81CA-4350-891D-5C2ED100BE19}" type="slidenum">
              <a:rPr lang="en-US" smtClean="0"/>
              <a:pPr/>
              <a:t>‹#›</a:t>
            </a:fld>
            <a:endParaRPr lang="en-US" dirty="0"/>
          </a:p>
        </p:txBody>
      </p:sp>
    </p:spTree>
    <p:extLst>
      <p:ext uri="{BB962C8B-B14F-4D97-AF65-F5344CB8AC3E}">
        <p14:creationId xmlns:p14="http://schemas.microsoft.com/office/powerpoint/2010/main" xmlns="" val="353154790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4197"/>
            <a:ext cx="7886700" cy="1322188"/>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0976"/>
            <a:ext cx="7886700" cy="4340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40167"/>
            <a:ext cx="2057400"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40167"/>
            <a:ext cx="3086100" cy="364195"/>
          </a:xfrm>
          <a:prstGeom prst="rect">
            <a:avLst/>
          </a:prstGeom>
        </p:spPr>
        <p:txBody>
          <a:bodyPr vert="horz" lIns="91440" tIns="45720" rIns="91440" bIns="45720" rtlCol="0" anchor="ctr"/>
          <a:lstStyle>
            <a:lvl1pPr algn="ctr">
              <a:defRPr sz="1197">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40167"/>
            <a:ext cx="2057400"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A1309A23-CB97-FF4D-9DB6-0E242015F0E2}"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2825676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hdr="0" ftr="0" dt="0"/>
  <p:txStyles>
    <p:title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4198"/>
            <a:ext cx="7886700" cy="1322188"/>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0976"/>
            <a:ext cx="7886700" cy="4340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40168"/>
            <a:ext cx="2057400" cy="36419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40168"/>
            <a:ext cx="3086100" cy="36419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40168"/>
            <a:ext cx="2057400" cy="364195"/>
          </a:xfrm>
          <a:prstGeom prst="rect">
            <a:avLst/>
          </a:prstGeom>
        </p:spPr>
        <p:txBody>
          <a:bodyPr vert="horz" lIns="91440" tIns="45720" rIns="91440" bIns="45720" rtlCol="0" anchor="ctr"/>
          <a:lstStyle>
            <a:lvl1pPr algn="r">
              <a:defRPr sz="900">
                <a:solidFill>
                  <a:schemeClr val="tx1">
                    <a:tint val="75000"/>
                  </a:schemeClr>
                </a:solidFill>
              </a:defRPr>
            </a:lvl1p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395035167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hf hdr="0" ftr="0" dt="0"/>
  <p:txStyles>
    <p:titleStyle>
      <a:lvl1pPr algn="l" defTabSz="685864" rtl="0" eaLnBrk="1" latinLnBrk="0" hangingPunct="1">
        <a:lnSpc>
          <a:spcPct val="90000"/>
        </a:lnSpc>
        <a:spcBef>
          <a:spcPct val="0"/>
        </a:spcBef>
        <a:buNone/>
        <a:defRPr sz="1504"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p:titleStyle>
    <p:bodyStyle>
      <a:lvl1pPr marL="171467" indent="-171467" algn="l" defTabSz="685864" rtl="0" eaLnBrk="1" latinLnBrk="0" hangingPunct="1">
        <a:lnSpc>
          <a:spcPct val="90000"/>
        </a:lnSpc>
        <a:spcBef>
          <a:spcPts val="751"/>
        </a:spcBef>
        <a:buFont typeface="Arial" panose="020B0604020202020204" pitchFamily="34" charset="0"/>
        <a:buChar char="•"/>
        <a:defRPr sz="1203"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514399" indent="-171467" algn="l" defTabSz="685864" rtl="0" eaLnBrk="1" latinLnBrk="0" hangingPunct="1">
        <a:lnSpc>
          <a:spcPct val="90000"/>
        </a:lnSpc>
        <a:spcBef>
          <a:spcPts val="375"/>
        </a:spcBef>
        <a:buFont typeface="Arial" panose="020B0604020202020204" pitchFamily="34" charset="0"/>
        <a:buChar char="•"/>
        <a:defRPr sz="1053"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857330" indent="-171467" algn="l" defTabSz="685864" rtl="0" eaLnBrk="1" latinLnBrk="0" hangingPunct="1">
        <a:lnSpc>
          <a:spcPct val="90000"/>
        </a:lnSpc>
        <a:spcBef>
          <a:spcPts val="375"/>
        </a:spcBef>
        <a:buFont typeface="Arial" panose="020B0604020202020204" pitchFamily="34" charset="0"/>
        <a:buChar char="•"/>
        <a:defRPr sz="1053"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200263" indent="-171467" algn="l" defTabSz="685864" rtl="0" eaLnBrk="1" latinLnBrk="0" hangingPunct="1">
        <a:lnSpc>
          <a:spcPct val="90000"/>
        </a:lnSpc>
        <a:spcBef>
          <a:spcPts val="375"/>
        </a:spcBef>
        <a:buFont typeface="Arial" panose="020B0604020202020204" pitchFamily="34" charset="0"/>
        <a:buChar char="•"/>
        <a:defRPr sz="1053"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1543195" indent="-171467" algn="l" defTabSz="685864" rtl="0" eaLnBrk="1" latinLnBrk="0" hangingPunct="1">
        <a:lnSpc>
          <a:spcPct val="90000"/>
        </a:lnSpc>
        <a:spcBef>
          <a:spcPts val="375"/>
        </a:spcBef>
        <a:buFont typeface="Arial" panose="020B0604020202020204" pitchFamily="34" charset="0"/>
        <a:buChar char="•"/>
        <a:defRPr sz="1053"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1886127" indent="-171467"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59" indent="-171467"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91" indent="-171467"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923" indent="-171467"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64" rtl="0" eaLnBrk="1" latinLnBrk="0" hangingPunct="1">
        <a:defRPr sz="1350" kern="1200">
          <a:solidFill>
            <a:schemeClr val="tx1"/>
          </a:solidFill>
          <a:latin typeface="+mn-lt"/>
          <a:ea typeface="+mn-ea"/>
          <a:cs typeface="+mn-cs"/>
        </a:defRPr>
      </a:lvl1pPr>
      <a:lvl2pPr marL="342932" algn="l" defTabSz="685864" rtl="0" eaLnBrk="1" latinLnBrk="0" hangingPunct="1">
        <a:defRPr sz="1350" kern="1200">
          <a:solidFill>
            <a:schemeClr val="tx1"/>
          </a:solidFill>
          <a:latin typeface="+mn-lt"/>
          <a:ea typeface="+mn-ea"/>
          <a:cs typeface="+mn-cs"/>
        </a:defRPr>
      </a:lvl2pPr>
      <a:lvl3pPr marL="685864" algn="l" defTabSz="685864" rtl="0" eaLnBrk="1" latinLnBrk="0" hangingPunct="1">
        <a:defRPr sz="1350" kern="1200">
          <a:solidFill>
            <a:schemeClr val="tx1"/>
          </a:solidFill>
          <a:latin typeface="+mn-lt"/>
          <a:ea typeface="+mn-ea"/>
          <a:cs typeface="+mn-cs"/>
        </a:defRPr>
      </a:lvl3pPr>
      <a:lvl4pPr marL="1028796" algn="l" defTabSz="685864" rtl="0" eaLnBrk="1" latinLnBrk="0" hangingPunct="1">
        <a:defRPr sz="1350" kern="1200">
          <a:solidFill>
            <a:schemeClr val="tx1"/>
          </a:solidFill>
          <a:latin typeface="+mn-lt"/>
          <a:ea typeface="+mn-ea"/>
          <a:cs typeface="+mn-cs"/>
        </a:defRPr>
      </a:lvl4pPr>
      <a:lvl5pPr marL="1371728" algn="l" defTabSz="685864" rtl="0" eaLnBrk="1" latinLnBrk="0" hangingPunct="1">
        <a:defRPr sz="1350" kern="1200">
          <a:solidFill>
            <a:schemeClr val="tx1"/>
          </a:solidFill>
          <a:latin typeface="+mn-lt"/>
          <a:ea typeface="+mn-ea"/>
          <a:cs typeface="+mn-cs"/>
        </a:defRPr>
      </a:lvl5pPr>
      <a:lvl6pPr marL="1714661" algn="l" defTabSz="685864" rtl="0" eaLnBrk="1" latinLnBrk="0" hangingPunct="1">
        <a:defRPr sz="1350" kern="1200">
          <a:solidFill>
            <a:schemeClr val="tx1"/>
          </a:solidFill>
          <a:latin typeface="+mn-lt"/>
          <a:ea typeface="+mn-ea"/>
          <a:cs typeface="+mn-cs"/>
        </a:defRPr>
      </a:lvl6pPr>
      <a:lvl7pPr marL="2057592" algn="l" defTabSz="685864" rtl="0" eaLnBrk="1" latinLnBrk="0" hangingPunct="1">
        <a:defRPr sz="1350" kern="1200">
          <a:solidFill>
            <a:schemeClr val="tx1"/>
          </a:solidFill>
          <a:latin typeface="+mn-lt"/>
          <a:ea typeface="+mn-ea"/>
          <a:cs typeface="+mn-cs"/>
        </a:defRPr>
      </a:lvl7pPr>
      <a:lvl8pPr marL="2400524" algn="l" defTabSz="685864" rtl="0" eaLnBrk="1" latinLnBrk="0" hangingPunct="1">
        <a:defRPr sz="1350" kern="1200">
          <a:solidFill>
            <a:schemeClr val="tx1"/>
          </a:solidFill>
          <a:latin typeface="+mn-lt"/>
          <a:ea typeface="+mn-ea"/>
          <a:cs typeface="+mn-cs"/>
        </a:defRPr>
      </a:lvl8pPr>
      <a:lvl9pPr marL="2743457" algn="l" defTabSz="68586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Contents</a:t>
            </a:r>
          </a:p>
        </p:txBody>
      </p:sp>
      <p:sp>
        <p:nvSpPr>
          <p:cNvPr id="3" name="Subtitle 2"/>
          <p:cNvSpPr>
            <a:spLocks noGrp="1"/>
          </p:cNvSpPr>
          <p:nvPr>
            <p:ph type="subTitle" idx="1"/>
          </p:nvPr>
        </p:nvSpPr>
        <p:spPr/>
        <p:txBody>
          <a:bodyPr>
            <a:normAutofit fontScale="40000" lnSpcReduction="20000"/>
          </a:bodyPr>
          <a:lstStyle/>
          <a:p>
            <a:r>
              <a:rPr lang="en-US" dirty="0"/>
              <a:t>Chapter 01</a:t>
            </a:r>
          </a:p>
          <a:p>
            <a:r>
              <a:rPr lang="en-US" dirty="0"/>
              <a:t>Chapter 01</a:t>
            </a:r>
          </a:p>
          <a:p>
            <a:r>
              <a:rPr lang="en-US" dirty="0"/>
              <a:t>Chapter 01</a:t>
            </a:r>
          </a:p>
          <a:p>
            <a:r>
              <a:rPr lang="en-US" dirty="0"/>
              <a:t>Chapter 01</a:t>
            </a:r>
          </a:p>
          <a:p>
            <a:r>
              <a:rPr lang="en-US" dirty="0"/>
              <a:t>Chapter 01</a:t>
            </a:r>
          </a:p>
          <a:p>
            <a:r>
              <a:rPr lang="en-US" dirty="0"/>
              <a:t>Chapter 01</a:t>
            </a:r>
          </a:p>
          <a:p>
            <a:r>
              <a:rPr lang="en-US" dirty="0"/>
              <a:t>Chapter 01</a:t>
            </a:r>
          </a:p>
          <a:p>
            <a:endParaRPr lang="en-US" dirty="0"/>
          </a:p>
        </p:txBody>
      </p:sp>
      <p:sp>
        <p:nvSpPr>
          <p:cNvPr id="9" name="Slide Number Placeholder 8">
            <a:extLst>
              <a:ext uri="{FF2B5EF4-FFF2-40B4-BE49-F238E27FC236}">
                <a16:creationId xmlns:a16="http://schemas.microsoft.com/office/drawing/2014/main" xmlns="" id="{73FD658C-AF75-FC48-81D1-244AE63889BB}"/>
              </a:ext>
            </a:extLst>
          </p:cNvPr>
          <p:cNvSpPr>
            <a:spLocks noGrp="1"/>
          </p:cNvSpPr>
          <p:nvPr>
            <p:ph type="sldNum" sz="quarter" idx="4294967295"/>
          </p:nvPr>
        </p:nvSpPr>
        <p:spPr>
          <a:xfrm>
            <a:off x="7086600" y="6340475"/>
            <a:ext cx="2057400" cy="363538"/>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1309A23-CB97-FF4D-9DB6-0E242015F0E2}"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0</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20E00670-E354-44B6-997B-10AC32AA258F}"/>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9144000" cy="6714309"/>
          </a:xfrm>
          <a:prstGeom prst="rect">
            <a:avLst/>
          </a:prstGeom>
        </p:spPr>
      </p:pic>
      <p:sp>
        <p:nvSpPr>
          <p:cNvPr id="5" name="Title 1">
            <a:extLst>
              <a:ext uri="{FF2B5EF4-FFF2-40B4-BE49-F238E27FC236}">
                <a16:creationId xmlns:a16="http://schemas.microsoft.com/office/drawing/2014/main" xmlns="" id="{09757770-D9A9-4B84-BB55-BF82F8D8111B}"/>
              </a:ext>
            </a:extLst>
          </p:cNvPr>
          <p:cNvSpPr txBox="1">
            <a:spLocks/>
          </p:cNvSpPr>
          <p:nvPr/>
        </p:nvSpPr>
        <p:spPr>
          <a:xfrm>
            <a:off x="369456" y="390635"/>
            <a:ext cx="3494620" cy="1701852"/>
          </a:xfrm>
          <a:prstGeom prst="rect">
            <a:avLst/>
          </a:prstGeom>
        </p:spPr>
        <p:txBody>
          <a:bodyPr vert="horz" lIns="91440" tIns="45720" rIns="91440" bIns="45720" rtlCol="0" anchor="ctr" anchorCtr="0">
            <a:noAutofit/>
          </a:bodyPr>
          <a:lstStyle>
            <a:lvl1pPr algn="l" defTabSz="912114" rtl="0" eaLnBrk="1" latinLnBrk="0" hangingPunct="1">
              <a:lnSpc>
                <a:spcPct val="90000"/>
              </a:lnSpc>
              <a:spcBef>
                <a:spcPct val="0"/>
              </a:spcBef>
              <a:buNone/>
              <a:defRPr sz="5985"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pPr lvl="0">
              <a:lnSpc>
                <a:spcPct val="100000"/>
              </a:lnSpc>
              <a:defRPr/>
            </a:pPr>
            <a:r>
              <a:rPr lang="en-ZA" sz="1800" b="1" kern="0" dirty="0">
                <a:solidFill>
                  <a:prstClr val="white"/>
                </a:solidFill>
                <a:latin typeface="Gill Sans MT" pitchFamily="34" charset="0"/>
              </a:rPr>
              <a:t>DSI PERFORMANCE AND FINANCIAL REPORTS </a:t>
            </a:r>
          </a:p>
          <a:p>
            <a:pPr lvl="0">
              <a:lnSpc>
                <a:spcPct val="100000"/>
              </a:lnSpc>
              <a:defRPr/>
            </a:pPr>
            <a:r>
              <a:rPr lang="en-ZA" sz="1800" b="1" kern="0" dirty="0">
                <a:solidFill>
                  <a:prstClr val="white"/>
                </a:solidFill>
                <a:latin typeface="Gill Sans MT" pitchFamily="34" charset="0"/>
              </a:rPr>
              <a:t>FOR QUARTERS 2 AND 3 OF THE 2022/23 FINANCIAL YEAR</a:t>
            </a:r>
          </a:p>
          <a:p>
            <a:pPr marL="0" marR="0" lvl="0" indent="0" algn="l" defTabSz="912114"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Box 2">
            <a:extLst>
              <a:ext uri="{FF2B5EF4-FFF2-40B4-BE49-F238E27FC236}">
                <a16:creationId xmlns:a16="http://schemas.microsoft.com/office/drawing/2014/main" xmlns="" id="{9F23ED53-6620-474A-B777-8DC3600F3324}"/>
              </a:ext>
            </a:extLst>
          </p:cNvPr>
          <p:cNvSpPr txBox="1">
            <a:spLocks noChangeArrowheads="1"/>
          </p:cNvSpPr>
          <p:nvPr/>
        </p:nvSpPr>
        <p:spPr bwMode="auto">
          <a:xfrm>
            <a:off x="369456" y="2003710"/>
            <a:ext cx="2438399" cy="1969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Gill Sans MT" panose="020B0502020104020203" pitchFamily="34" charset="0"/>
              </a:rPr>
              <a:t>Presented to the Portfolio Committee on Higher Education, Science and Technology by </a:t>
            </a:r>
            <a:r>
              <a:rPr lang="en-ZA" sz="1500" b="1" dirty="0">
                <a:solidFill>
                  <a:prstClr val="white"/>
                </a:solidFill>
                <a:latin typeface="Gill Sans MT" panose="020B0502020104020203" pitchFamily="34" charset="0"/>
              </a:rPr>
              <a:t>Dr Phil Mjwara on </a:t>
            </a:r>
            <a:endParaRPr lang="en-US" sz="1500" b="1" dirty="0">
              <a:solidFill>
                <a:prstClr val="white"/>
              </a:solidFill>
              <a:latin typeface="Gill Sans MT" panose="020B0502020104020203"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1" dirty="0">
                <a:solidFill>
                  <a:schemeClr val="bg1"/>
                </a:solidFill>
                <a:latin typeface="Gill Sans MT" panose="020B0502020104020203" pitchFamily="34" charset="0"/>
              </a:rPr>
              <a:t>31 March 2023</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Gill Sans MT" panose="020B0502020104020203" pitchFamily="34"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dirty="0">
              <a:ln>
                <a:noFill/>
              </a:ln>
              <a:solidFill>
                <a:prstClr val="white"/>
              </a:solidFill>
              <a:effectLst/>
              <a:uLnTx/>
              <a:uFillTx/>
              <a:latin typeface="Gill Sans MT" charset="0"/>
            </a:endParaRPr>
          </a:p>
        </p:txBody>
      </p:sp>
    </p:spTree>
    <p:extLst>
      <p:ext uri="{BB962C8B-B14F-4D97-AF65-F5344CB8AC3E}">
        <p14:creationId xmlns:p14="http://schemas.microsoft.com/office/powerpoint/2010/main" xmlns="" val="2896104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44865A29-94FC-5F40-9DD2-C510EAEEF71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29981"/>
            <a:ext cx="9144000" cy="973014"/>
          </a:xfrm>
        </p:spPr>
        <p:txBody>
          <a:bodyPr>
            <a:noAutofit/>
          </a:bodyPr>
          <a:lstStyle/>
          <a:p>
            <a:pPr marL="179388"/>
            <a:r>
              <a:rPr lang="en-US" sz="3200" b="1" dirty="0">
                <a:latin typeface="Gill Sans MT" panose="020B0502020104020203" pitchFamily="34" charset="0"/>
              </a:rPr>
              <a:t>Increased knowledge generation and innovation outputs (1)</a:t>
            </a:r>
            <a:r>
              <a:rPr lang="en-US" sz="2800" b="1" dirty="0">
                <a:latin typeface="Gill Sans MT" panose="020B0502020104020203" pitchFamily="34" charset="0"/>
              </a:rPr>
              <a:t/>
            </a:r>
            <a:br>
              <a:rPr lang="en-US" sz="2800" b="1" dirty="0">
                <a:latin typeface="Gill Sans MT" panose="020B0502020104020203" pitchFamily="34" charset="0"/>
              </a:rPr>
            </a:br>
            <a:endParaRPr lang="en-US" sz="2800" dirty="0">
              <a:latin typeface="Gill Sans MT" panose="020B0502020104020203" pitchFamily="34" charset="0"/>
            </a:endParaRPr>
          </a:p>
        </p:txBody>
      </p:sp>
      <p:sp>
        <p:nvSpPr>
          <p:cNvPr id="7"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0" y="973015"/>
            <a:ext cx="9144000" cy="5867523"/>
          </a:xfrm>
        </p:spPr>
        <p:txBody>
          <a:bodyPr>
            <a:normAutofit/>
          </a:bodyPr>
          <a:lstStyle/>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marL="0" indent="0" algn="just">
              <a:lnSpc>
                <a:spcPct val="150000"/>
              </a:lnSpc>
              <a:buClr>
                <a:schemeClr val="accent4"/>
              </a:buClr>
              <a:buNone/>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ü"/>
            </a:pPr>
            <a:endParaRPr lang="en-US" sz="1600" b="1" dirty="0">
              <a:solidFill>
                <a:schemeClr val="tx1"/>
              </a:solidFill>
            </a:endParaRPr>
          </a:p>
          <a:p>
            <a:pPr algn="just">
              <a:lnSpc>
                <a:spcPct val="150000"/>
              </a:lnSpc>
              <a:buClr>
                <a:schemeClr val="accent4"/>
              </a:buClr>
              <a:buFont typeface="Wingdings" panose="05000000000000000000" pitchFamily="2" charset="2"/>
              <a:buChar char="ü"/>
            </a:pPr>
            <a:endParaRPr lang="en-US" sz="1600" dirty="0">
              <a:solidFill>
                <a:schemeClr val="tx1"/>
              </a:solidFill>
            </a:endParaRPr>
          </a:p>
        </p:txBody>
      </p:sp>
      <p:sp>
        <p:nvSpPr>
          <p:cNvPr id="2" name="Rectangle 1"/>
          <p:cNvSpPr/>
          <p:nvPr/>
        </p:nvSpPr>
        <p:spPr>
          <a:xfrm>
            <a:off x="221673" y="1197983"/>
            <a:ext cx="8257309" cy="4834785"/>
          </a:xfrm>
          <a:prstGeom prst="rect">
            <a:avLst/>
          </a:prstGeom>
        </p:spPr>
        <p:txBody>
          <a:bodyPr wrap="square">
            <a:spAutoFit/>
          </a:bodyPr>
          <a:lstStyle/>
          <a:p>
            <a:pPr marL="0" marR="0" lvl="0" indent="0" algn="just" defTabSz="685800" rtl="0" eaLnBrk="1" fontAlgn="auto" latinLnBrk="0" hangingPunct="1">
              <a:lnSpc>
                <a:spcPct val="114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Square Kilometre Array</a:t>
            </a:r>
          </a:p>
          <a:p>
            <a:pPr marL="0" marR="0" lvl="0" indent="0" algn="just" defTabSz="685800" rtl="0" eaLnBrk="1" fontAlgn="auto" latinLnBrk="0" hangingPunct="1">
              <a:lnSpc>
                <a:spcPct val="114000"/>
              </a:lnSpc>
              <a:spcBef>
                <a:spcPts val="0"/>
              </a:spcBef>
              <a:spcAft>
                <a:spcPts val="0"/>
              </a:spcAft>
              <a:buClrTx/>
              <a:buSzTx/>
              <a:buFontTx/>
              <a:buNone/>
              <a:tabLst/>
              <a:defRPr/>
            </a:pPr>
            <a:endParaRPr kumimoji="0" lang="en-US" sz="12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2900" indent="-342900" algn="just">
              <a:lnSpc>
                <a:spcPct val="114000"/>
              </a:lnSpc>
              <a:buClr>
                <a:srgbClr val="FF9900"/>
              </a:buClr>
              <a:buSzPct val="110000"/>
              <a:buFont typeface="Arial" panose="020B0604020202020204" pitchFamily="34" charset="0"/>
              <a:buChar char="•"/>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Minister and the Chairperson of the SKA Council, Dr Catherine Cersasky, launched the onsite construction of the SKA-Mid telescope at the SKA site on 5 December 2022. </a:t>
            </a:r>
          </a:p>
          <a:p>
            <a:pPr marL="342900" indent="-342900" algn="just">
              <a:lnSpc>
                <a:spcPct val="114000"/>
              </a:lnSpc>
              <a:buClr>
                <a:srgbClr val="FF9900"/>
              </a:buClr>
              <a:buSzPct val="110000"/>
              <a:buFont typeface="Arial" panose="020B0604020202020204" pitchFamily="34" charset="0"/>
              <a:buChar char="•"/>
              <a:defRPr/>
            </a:pPr>
            <a:r>
              <a:rPr lang="en-US" sz="2000" dirty="0">
                <a:latin typeface="Arial" panose="020B0604020202020204" pitchFamily="34" charset="0"/>
                <a:cs typeface="Arial" panose="020B0604020202020204" pitchFamily="34" charset="0"/>
              </a:rPr>
              <a:t>The launch took place on the eve of the World Science Forum (WSF) in Cape Town, and this gave the SKA excellent exposure to the WSF delegates. The project received widespread media coverage.</a:t>
            </a:r>
          </a:p>
          <a:p>
            <a:pPr marL="342900" lvl="0" indent="-342900" algn="just">
              <a:lnSpc>
                <a:spcPct val="114000"/>
              </a:lnSpc>
              <a:buClr>
                <a:srgbClr val="FF9900"/>
              </a:buClr>
              <a:buSzPct val="110000"/>
              <a:buFont typeface="Arial" panose="020B0604020202020204" pitchFamily="34" charset="0"/>
              <a:buChar char="•"/>
              <a:defRPr/>
            </a:pPr>
            <a:r>
              <a:rPr lang="en-US" sz="2000" dirty="0">
                <a:latin typeface="Arial" panose="020B0604020202020204" pitchFamily="34" charset="0"/>
                <a:cs typeface="Arial" panose="020B0604020202020204" pitchFamily="34" charset="0"/>
              </a:rPr>
              <a:t>The SKA-Mid will ultimately see 133 antennas added to the existing 64-dish MeerKAT telescope, bringing the number of dishes to nearly 200. </a:t>
            </a:r>
          </a:p>
          <a:p>
            <a:pPr marL="342900" marR="0" lvl="0" indent="-342900" algn="just" defTabSz="685800" rtl="0" eaLnBrk="1" fontAlgn="auto" latinLnBrk="0" hangingPunct="1">
              <a:lnSpc>
                <a:spcPct val="114000"/>
              </a:lnSpc>
              <a:spcBef>
                <a:spcPts val="0"/>
              </a:spcBef>
              <a:spcAft>
                <a:spcPts val="0"/>
              </a:spcAft>
              <a:buClr>
                <a:srgbClr val="FF9900"/>
              </a:buClr>
              <a:buSzPct val="110000"/>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telescope will be built at a cost of $2,2 billion and completed in 2028. </a:t>
            </a:r>
          </a:p>
        </p:txBody>
      </p:sp>
    </p:spTree>
    <p:extLst>
      <p:ext uri="{BB962C8B-B14F-4D97-AF65-F5344CB8AC3E}">
        <p14:creationId xmlns:p14="http://schemas.microsoft.com/office/powerpoint/2010/main" xmlns="" val="794208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44865A29-94FC-5F40-9DD2-C510EAEEF71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29981"/>
            <a:ext cx="9144000" cy="973014"/>
          </a:xfrm>
        </p:spPr>
        <p:txBody>
          <a:bodyPr>
            <a:noAutofit/>
          </a:bodyPr>
          <a:lstStyle/>
          <a:p>
            <a:pPr marL="179388"/>
            <a:r>
              <a:rPr lang="en-US" sz="3200" b="1" dirty="0">
                <a:latin typeface="Gill Sans MT" panose="020B0502020104020203" pitchFamily="34" charset="0"/>
              </a:rPr>
              <a:t>Increased knowledge generation and innovation outputs (2)</a:t>
            </a:r>
            <a:r>
              <a:rPr lang="en-US" sz="2800" b="1" dirty="0">
                <a:latin typeface="Gill Sans MT" panose="020B0502020104020203" pitchFamily="34" charset="0"/>
              </a:rPr>
              <a:t/>
            </a:r>
            <a:br>
              <a:rPr lang="en-US" sz="2800" b="1" dirty="0">
                <a:latin typeface="Gill Sans MT" panose="020B0502020104020203" pitchFamily="34" charset="0"/>
              </a:rPr>
            </a:br>
            <a:endParaRPr lang="en-US" sz="2900"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0" y="973015"/>
            <a:ext cx="9144000" cy="5867523"/>
          </a:xfrm>
        </p:spPr>
        <p:txBody>
          <a:bodyPr>
            <a:normAutofit/>
          </a:bodyPr>
          <a:lstStyle/>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marL="0" indent="0" algn="just">
              <a:lnSpc>
                <a:spcPct val="150000"/>
              </a:lnSpc>
              <a:buClr>
                <a:schemeClr val="accent4"/>
              </a:buClr>
              <a:buNone/>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ü"/>
            </a:pPr>
            <a:endParaRPr lang="en-US" sz="1600" b="1" dirty="0">
              <a:solidFill>
                <a:schemeClr val="tx1"/>
              </a:solidFill>
            </a:endParaRPr>
          </a:p>
          <a:p>
            <a:pPr marL="0" indent="0" algn="just">
              <a:lnSpc>
                <a:spcPct val="150000"/>
              </a:lnSpc>
              <a:buClr>
                <a:schemeClr val="accent4"/>
              </a:buClr>
              <a:buNone/>
            </a:pPr>
            <a:endParaRPr lang="en-US" sz="1600" dirty="0">
              <a:solidFill>
                <a:schemeClr val="tx1"/>
              </a:solidFill>
            </a:endParaRPr>
          </a:p>
        </p:txBody>
      </p:sp>
      <p:sp>
        <p:nvSpPr>
          <p:cNvPr id="2" name="Rectangle 1"/>
          <p:cNvSpPr/>
          <p:nvPr/>
        </p:nvSpPr>
        <p:spPr>
          <a:xfrm>
            <a:off x="235526" y="1408810"/>
            <a:ext cx="8359458" cy="4974823"/>
          </a:xfrm>
          <a:prstGeom prst="rect">
            <a:avLst/>
          </a:prstGeom>
        </p:spPr>
        <p:txBody>
          <a:bodyPr wrap="square">
            <a:spAutoFit/>
          </a:bodyPr>
          <a:lstStyle/>
          <a:p>
            <a:pPr marL="0" marR="0" lvl="0" indent="0" algn="just" defTabSz="685800" rtl="0" eaLnBrk="1" fontAlgn="auto" latinLnBrk="0" hangingPunct="1">
              <a:lnSpc>
                <a:spcPct val="114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Square Kilometre Array (cont.)</a:t>
            </a:r>
          </a:p>
          <a:p>
            <a:pPr marL="0" marR="0" lvl="0" indent="0" algn="just" defTabSz="685800" rtl="0" eaLnBrk="1" fontAlgn="auto" latinLnBrk="0" hangingPunct="1">
              <a:lnSpc>
                <a:spcPct val="114000"/>
              </a:lnSpc>
              <a:spcBef>
                <a:spcPts val="0"/>
              </a:spcBef>
              <a:spcAft>
                <a:spcPts val="0"/>
              </a:spcAft>
              <a:buClrTx/>
              <a:buSzTx/>
              <a:buFontTx/>
              <a:buNone/>
              <a:tabLst/>
              <a:defRPr/>
            </a:pPr>
            <a:endParaRPr kumimoji="0" lang="en-US" sz="1200" b="1" i="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a:p>
            <a:pPr marL="0" marR="0" lvl="0" indent="0" algn="just" defTabSz="685800" rtl="0" eaLnBrk="1" fontAlgn="auto" latinLnBrk="0" hangingPunct="1">
              <a:lnSpc>
                <a:spcPct val="114000"/>
              </a:lnSpc>
              <a:spcBef>
                <a:spcPts val="0"/>
              </a:spcBef>
              <a:spcAft>
                <a:spcPts val="0"/>
              </a:spcAft>
              <a:buClrTx/>
              <a:buSzTx/>
              <a:buFontTx/>
              <a:buNone/>
              <a:tabLst/>
              <a:defRPr/>
            </a:pPr>
            <a:endParaRPr kumimoji="0" lang="en-US"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342900" algn="just" defTabSz="685800" rtl="0" eaLnBrk="1" fontAlgn="auto" latinLnBrk="0" hangingPunct="1">
              <a:lnSpc>
                <a:spcPct val="114000"/>
              </a:lnSpc>
              <a:spcBef>
                <a:spcPts val="0"/>
              </a:spcBef>
              <a:spcAft>
                <a:spcPts val="0"/>
              </a:spcAft>
              <a:buClr>
                <a:srgbClr val="FF9900"/>
              </a:buClr>
              <a:buSzPct val="110000"/>
              <a:buFont typeface="Arial" panose="020B0604020202020204" pitchFamily="34" charset="0"/>
              <a:buChar char="•"/>
              <a:tabLst/>
              <a:defRPr/>
            </a:pPr>
            <a:r>
              <a:rPr lang="en-ZA" sz="2000" dirty="0">
                <a:effectLst/>
                <a:latin typeface="Arial" panose="020B0604020202020204" pitchFamily="34" charset="0"/>
                <a:ea typeface="Calibri" panose="020F0502020204030204" pitchFamily="34" charset="0"/>
              </a:rPr>
              <a:t>The SKA Organisation (SKAO) has awarded the R889 million contract to build the major civil infrastructure, including power, fibre and roads, to a South African-based company, Power Adenco, which will provide </a:t>
            </a:r>
            <a:r>
              <a:rPr kumimoji="0" lang="en-US" sz="2000" b="0" i="0" u="none" strike="noStrike" kern="1200" cap="none" spc="0" normalizeH="0" baseline="0" noProof="0" dirty="0">
                <a:ln>
                  <a:noFill/>
                </a:ln>
                <a:solidFill>
                  <a:srgbClr val="0E101A"/>
                </a:solidFill>
                <a:effectLst/>
                <a:uLnTx/>
                <a:uFillTx/>
                <a:latin typeface="Arial" panose="020B0604020202020204" pitchFamily="34" charset="0"/>
                <a:cs typeface="Arial" panose="020B0604020202020204" pitchFamily="34" charset="0"/>
              </a:rPr>
              <a:t>a range of sub-contract opportunities and benefits to local communities. </a:t>
            </a:r>
          </a:p>
          <a:p>
            <a:pPr marL="342900" marR="0" lvl="0" indent="-342900" algn="just" defTabSz="685800" rtl="0" eaLnBrk="1" fontAlgn="auto" latinLnBrk="0" hangingPunct="1">
              <a:lnSpc>
                <a:spcPct val="114000"/>
              </a:lnSpc>
              <a:spcBef>
                <a:spcPts val="0"/>
              </a:spcBef>
              <a:spcAft>
                <a:spcPts val="0"/>
              </a:spcAft>
              <a:buClr>
                <a:srgbClr val="FF9900"/>
              </a:buClr>
              <a:buSzPct val="110000"/>
              <a:buFont typeface="Arial" panose="020B0604020202020204" pitchFamily="34" charset="0"/>
              <a:buChar char="•"/>
              <a:tabLst/>
              <a:defRPr/>
            </a:pPr>
            <a:r>
              <a:rPr lang="en-US" sz="2000" dirty="0">
                <a:solidFill>
                  <a:srgbClr val="0E101A"/>
                </a:solidFill>
                <a:latin typeface="Arial" panose="020B0604020202020204" pitchFamily="34" charset="0"/>
                <a:cs typeface="Arial" panose="020B0604020202020204" pitchFamily="34" charset="0"/>
              </a:rPr>
              <a:t>It is </a:t>
            </a:r>
            <a:r>
              <a:rPr lang="en-ZA" sz="2000" dirty="0">
                <a:effectLst/>
                <a:latin typeface="Arial" panose="020B0604020202020204" pitchFamily="34" charset="0"/>
                <a:ea typeface="Calibri" panose="020F0502020204030204" pitchFamily="34" charset="0"/>
              </a:rPr>
              <a:t>expected that up to R100 million will be spent on local SMMEs, the employment of local people, training and transferring skills to local people, supporting local businesses, and implementing community development initiatives in conjunction with the SKAO and the South African Radio Astronomy Observatory (SARAO).  </a:t>
            </a:r>
            <a:endParaRPr lang="en-GB" sz="2000" dirty="0">
              <a:latin typeface="Times New Roman" panose="02020603050405020304" pitchFamily="18" charset="0"/>
              <a:ea typeface="Calibri" panose="020F0502020204030204" pitchFamily="34" charset="0"/>
            </a:endParaRPr>
          </a:p>
          <a:p>
            <a:pPr marL="342900" marR="0" lvl="0" indent="-342900" algn="just" defTabSz="685800" rtl="0" eaLnBrk="1" fontAlgn="auto" latinLnBrk="0" hangingPunct="1">
              <a:lnSpc>
                <a:spcPct val="114000"/>
              </a:lnSpc>
              <a:spcBef>
                <a:spcPts val="0"/>
              </a:spcBef>
              <a:spcAft>
                <a:spcPts val="0"/>
              </a:spcAft>
              <a:buClr>
                <a:srgbClr val="FF9900"/>
              </a:buClr>
              <a:buSzPct val="110000"/>
              <a:buFont typeface="Arial" panose="020B0604020202020204" pitchFamily="34" charset="0"/>
              <a:buChar char="•"/>
              <a:tabLst/>
              <a:defRPr/>
            </a:pPr>
            <a:r>
              <a:rPr lang="en-ZA" sz="2000" dirty="0">
                <a:effectLst/>
                <a:latin typeface="Arial" panose="020B0604020202020204" pitchFamily="34" charset="0"/>
                <a:ea typeface="Calibri" panose="020F0502020204030204" pitchFamily="34" charset="0"/>
              </a:rPr>
              <a:t>This contract is in addition to contracts recently awarded to SARAO and South African companies such as Vivo, Zutari and Emcom.</a:t>
            </a: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xmlns="" val="2199856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44865A29-94FC-5F40-9DD2-C510EAEEF71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29981"/>
            <a:ext cx="9144000" cy="973014"/>
          </a:xfrm>
        </p:spPr>
        <p:txBody>
          <a:bodyPr>
            <a:noAutofit/>
          </a:bodyPr>
          <a:lstStyle/>
          <a:p>
            <a:pPr marL="179388"/>
            <a:r>
              <a:rPr lang="en-US" sz="3200" b="1" dirty="0">
                <a:latin typeface="Gill Sans MT" panose="020B0502020104020203" pitchFamily="34" charset="0"/>
              </a:rPr>
              <a:t>Increased knowledge generation and innovation outputs (3)</a:t>
            </a:r>
            <a:br>
              <a:rPr lang="en-US" sz="3200" b="1" dirty="0">
                <a:latin typeface="Gill Sans MT" panose="020B0502020104020203" pitchFamily="34" charset="0"/>
              </a:rPr>
            </a:br>
            <a:endParaRPr lang="en-US" sz="2900"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0" y="973015"/>
            <a:ext cx="9144000" cy="5867523"/>
          </a:xfrm>
        </p:spPr>
        <p:txBody>
          <a:bodyPr>
            <a:normAutofit/>
          </a:bodyPr>
          <a:lstStyle/>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marL="0" indent="0" algn="just">
              <a:lnSpc>
                <a:spcPct val="150000"/>
              </a:lnSpc>
              <a:buClr>
                <a:schemeClr val="accent4"/>
              </a:buClr>
              <a:buNone/>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ü"/>
            </a:pPr>
            <a:endParaRPr lang="en-US" sz="1600" b="1" dirty="0">
              <a:solidFill>
                <a:schemeClr val="tx1"/>
              </a:solidFill>
            </a:endParaRPr>
          </a:p>
          <a:p>
            <a:pPr algn="just">
              <a:lnSpc>
                <a:spcPct val="150000"/>
              </a:lnSpc>
              <a:buClr>
                <a:schemeClr val="accent4"/>
              </a:buClr>
              <a:buFont typeface="Wingdings" panose="05000000000000000000" pitchFamily="2" charset="2"/>
              <a:buChar char="ü"/>
            </a:pPr>
            <a:endParaRPr lang="en-US" sz="1600" dirty="0">
              <a:solidFill>
                <a:schemeClr val="tx1"/>
              </a:solidFill>
            </a:endParaRPr>
          </a:p>
        </p:txBody>
      </p:sp>
      <p:sp>
        <p:nvSpPr>
          <p:cNvPr id="2" name="Rectangle 1"/>
          <p:cNvSpPr/>
          <p:nvPr/>
        </p:nvSpPr>
        <p:spPr>
          <a:xfrm>
            <a:off x="332509" y="1324681"/>
            <a:ext cx="8007928" cy="4314707"/>
          </a:xfrm>
          <a:prstGeom prst="rect">
            <a:avLst/>
          </a:prstGeom>
        </p:spPr>
        <p:txBody>
          <a:bodyPr wrap="square">
            <a:spAutoFit/>
          </a:bodyPr>
          <a:lstStyle/>
          <a:p>
            <a:pPr marL="0" marR="0" lvl="0" indent="0" algn="just" defTabSz="685800" rtl="0" eaLnBrk="1" fontAlgn="auto" latinLnBrk="0" hangingPunct="1">
              <a:lnSpc>
                <a:spcPct val="114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Square Kilometre Array (cont.)</a:t>
            </a:r>
          </a:p>
          <a:p>
            <a:pPr marL="0" marR="0" lvl="0" indent="0" algn="just" defTabSz="685800" rtl="0" eaLnBrk="1" fontAlgn="auto" latinLnBrk="0" hangingPunct="1">
              <a:lnSpc>
                <a:spcPct val="114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E101A"/>
              </a:solidFill>
              <a:effectLst/>
              <a:uLnTx/>
              <a:uFillTx/>
              <a:latin typeface="Century Gothic" panose="020B0502020202020204" pitchFamily="34" charset="0"/>
              <a:ea typeface="+mn-ea"/>
              <a:cs typeface="+mn-cs"/>
            </a:endParaRPr>
          </a:p>
          <a:p>
            <a:pPr marL="342900" lvl="0" indent="-342900" algn="just">
              <a:lnSpc>
                <a:spcPct val="114000"/>
              </a:lnSpc>
              <a:buClr>
                <a:srgbClr val="FF9900"/>
              </a:buClr>
              <a:buSzPct val="110000"/>
              <a:buFont typeface="Arial" panose="020B0604020202020204" pitchFamily="34" charset="0"/>
              <a:buChar char="•"/>
              <a:defRPr/>
            </a:pPr>
            <a:r>
              <a:rPr lang="en-US" sz="2000" dirty="0">
                <a:latin typeface="Arial" panose="020B0604020202020204" pitchFamily="34" charset="0"/>
                <a:cs typeface="Arial" panose="020B0604020202020204" pitchFamily="34" charset="0"/>
              </a:rPr>
              <a:t>SARAO has been awarded a software development contract valued at R150 million. </a:t>
            </a:r>
          </a:p>
          <a:p>
            <a:pPr marL="342900" lvl="0" indent="-342900" algn="just">
              <a:lnSpc>
                <a:spcPct val="114000"/>
              </a:lnSpc>
              <a:buClr>
                <a:srgbClr val="FF9900"/>
              </a:buClr>
              <a:buSzPct val="110000"/>
              <a:buFont typeface="Arial" panose="020B0604020202020204" pitchFamily="34" charset="0"/>
              <a:buChar char="•"/>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total estimated value of the </a:t>
            </a:r>
            <a:r>
              <a:rPr lang="en-US" sz="2000" dirty="0">
                <a:latin typeface="Arial" panose="020B0604020202020204" pitchFamily="34" charset="0"/>
                <a:cs typeface="Arial" panose="020B0604020202020204" pitchFamily="34" charset="0"/>
              </a:rPr>
              <a:t>contracts that have now been awarded to South African entities </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is R1,2 billion, and further contracts are expected. </a:t>
            </a:r>
          </a:p>
          <a:p>
            <a:pPr marL="342900" lvl="0" indent="-342900" algn="just">
              <a:lnSpc>
                <a:spcPct val="114000"/>
              </a:lnSpc>
              <a:buClr>
                <a:srgbClr val="FF9900"/>
              </a:buClr>
              <a:buSzPct val="110000"/>
              <a:buFont typeface="Arial" panose="020B0604020202020204" pitchFamily="34" charset="0"/>
              <a:buChar char="•"/>
              <a:defRPr/>
            </a:pPr>
            <a:r>
              <a:rPr lang="en-US" sz="2000" dirty="0">
                <a:latin typeface="Arial" panose="020B0604020202020204" pitchFamily="34" charset="0"/>
                <a:cs typeface="Arial" panose="020B0604020202020204" pitchFamily="34" charset="0"/>
              </a:rPr>
              <a:t>Furthermore, it is expected that the leasing of buildings to be constructed, and the ongoing technical maintenance and operations of the SKA radio telescope for the next 50 years, will deliver long-term, sustainable foreign investment to South Africa. </a:t>
            </a:r>
          </a:p>
          <a:p>
            <a:pPr marL="342900" marR="0" lvl="0" indent="-342900" algn="just" defTabSz="685800" rtl="0" eaLnBrk="1" fontAlgn="auto" latinLnBrk="0" hangingPunct="1">
              <a:lnSpc>
                <a:spcPct val="150000"/>
              </a:lnSpc>
              <a:spcBef>
                <a:spcPts val="0"/>
              </a:spcBef>
              <a:spcAft>
                <a:spcPts val="0"/>
              </a:spcAft>
              <a:buClr>
                <a:srgbClr val="FFC000"/>
              </a:buClr>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xmlns="" val="215502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DEF5FD8-99BD-D64A-BEDE-9B8A1DC0D37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44971"/>
            <a:ext cx="9144000" cy="973014"/>
          </a:xfrm>
        </p:spPr>
        <p:txBody>
          <a:bodyPr>
            <a:noAutofit/>
          </a:bodyPr>
          <a:lstStyle/>
          <a:p>
            <a:pPr marL="179388"/>
            <a:r>
              <a:rPr lang="en-US" sz="3200" b="1" dirty="0">
                <a:latin typeface="Gill Sans MT" panose="020B0502020104020203" pitchFamily="34" charset="0"/>
              </a:rPr>
              <a:t>Increased knowledge generation and innovation outputs (4)</a:t>
            </a:r>
            <a:br>
              <a:rPr lang="en-US" sz="3200" b="1" dirty="0">
                <a:latin typeface="Gill Sans MT" panose="020B0502020104020203" pitchFamily="34" charset="0"/>
              </a:rPr>
            </a:br>
            <a:endParaRPr lang="en-US" sz="29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125543" y="1245494"/>
            <a:ext cx="8239139" cy="5410524"/>
          </a:xfrm>
        </p:spPr>
        <p:txBody>
          <a:bodyPr>
            <a:noAutofit/>
          </a:bodyPr>
          <a:lstStyle/>
          <a:p>
            <a:pPr marL="0" indent="0" algn="just">
              <a:lnSpc>
                <a:spcPct val="100000"/>
              </a:lnSpc>
              <a:buClr>
                <a:srgbClr val="FFC000"/>
              </a:buClr>
              <a:buNone/>
            </a:pPr>
            <a:r>
              <a:rPr lang="en-US" sz="2000" b="1" i="1" dirty="0">
                <a:solidFill>
                  <a:srgbClr val="FF9900"/>
                </a:solidFill>
                <a:ea typeface="Calibri" panose="020F0502020204030204" pitchFamily="34" charset="0"/>
              </a:rPr>
              <a:t>South African Population Research Infrastructure Network (SAPRIN)</a:t>
            </a:r>
          </a:p>
          <a:p>
            <a:pPr marL="0" indent="0" algn="just">
              <a:lnSpc>
                <a:spcPct val="100000"/>
              </a:lnSpc>
              <a:buClr>
                <a:srgbClr val="FFC000"/>
              </a:buClr>
              <a:buNone/>
            </a:pPr>
            <a:endParaRPr lang="en-US" sz="800" b="1" i="1" dirty="0">
              <a:solidFill>
                <a:srgbClr val="FF9900"/>
              </a:solidFill>
              <a:ea typeface="Calibri" panose="020F0502020204030204" pitchFamily="34" charset="0"/>
            </a:endParaRPr>
          </a:p>
          <a:p>
            <a:pPr algn="just">
              <a:lnSpc>
                <a:spcPct val="114000"/>
              </a:lnSpc>
              <a:buClr>
                <a:srgbClr val="FF9900"/>
              </a:buClr>
              <a:buSzPct val="111000"/>
            </a:pPr>
            <a:r>
              <a:rPr lang="en-US" sz="2000" dirty="0">
                <a:solidFill>
                  <a:schemeClr val="tx1"/>
                </a:solidFill>
                <a:ea typeface="Calibri" panose="020F0502020204030204" pitchFamily="34" charset="0"/>
              </a:rPr>
              <a:t>On 14 November 2022, SAPRIN released a working paper, "Measuring rural households and electricity access". The paper is based on a study on access to electricity for rural households, featuring data triangulation with Statistics South Africa national census data.</a:t>
            </a:r>
          </a:p>
          <a:p>
            <a:pPr algn="just">
              <a:lnSpc>
                <a:spcPct val="114000"/>
              </a:lnSpc>
              <a:buClr>
                <a:srgbClr val="FF9900"/>
              </a:buClr>
              <a:buSzPct val="111000"/>
            </a:pPr>
            <a:r>
              <a:rPr lang="en-US" sz="2000" dirty="0">
                <a:solidFill>
                  <a:schemeClr val="tx1"/>
                </a:solidFill>
                <a:ea typeface="Calibri" panose="020F0502020204030204" pitchFamily="34" charset="0"/>
              </a:rPr>
              <a:t>On 22 and 23 November 2022, the SAPRIN director participated in the National Health Research Summit, where SAPRIN was promoted as an ideal conduit for implementation research to inform the implementation of National Health Insurance to ensure equitable universal health care. </a:t>
            </a:r>
          </a:p>
          <a:p>
            <a:pPr algn="just">
              <a:lnSpc>
                <a:spcPct val="114000"/>
              </a:lnSpc>
              <a:buClr>
                <a:srgbClr val="FF9900"/>
              </a:buClr>
              <a:buSzPct val="111000"/>
            </a:pPr>
            <a:r>
              <a:rPr lang="en-US" sz="2000" dirty="0">
                <a:solidFill>
                  <a:schemeClr val="tx1"/>
                </a:solidFill>
                <a:ea typeface="Calibri" panose="020F0502020204030204" pitchFamily="34" charset="0"/>
              </a:rPr>
              <a:t>As a result, SAPRIN has been invited to make a presentation to the National Health Research Council at its first 2023 meeting.</a:t>
            </a:r>
          </a:p>
          <a:p>
            <a:pPr algn="just">
              <a:lnSpc>
                <a:spcPct val="150000"/>
              </a:lnSpc>
              <a:buClr>
                <a:srgbClr val="FFC000"/>
              </a:buClr>
              <a:buFont typeface="Wingdings" panose="05000000000000000000" pitchFamily="2" charset="2"/>
              <a:buChar char="q"/>
            </a:pPr>
            <a:endParaRPr lang="en-US" sz="1800" dirty="0">
              <a:solidFill>
                <a:schemeClr val="tx1"/>
              </a:solidFill>
              <a:latin typeface="Century Gothic" panose="020B0502020202020204" pitchFamily="34" charset="0"/>
              <a:ea typeface="Calibri" panose="020F0502020204030204" pitchFamily="34" charset="0"/>
            </a:endParaRPr>
          </a:p>
          <a:p>
            <a:pPr algn="just">
              <a:lnSpc>
                <a:spcPct val="150000"/>
              </a:lnSpc>
              <a:buClr>
                <a:srgbClr val="FFC000"/>
              </a:buClr>
              <a:buFont typeface="Wingdings" panose="05000000000000000000" pitchFamily="2" charset="2"/>
              <a:buChar char="q"/>
            </a:pPr>
            <a:endParaRPr lang="en-US" sz="1800" dirty="0">
              <a:solidFill>
                <a:schemeClr val="tx1"/>
              </a:solidFill>
              <a:latin typeface="Century Gothic" panose="020B0502020202020204" pitchFamily="34" charset="0"/>
              <a:ea typeface="Calibri" panose="020F0502020204030204" pitchFamily="34" charset="0"/>
            </a:endParaRPr>
          </a:p>
          <a:p>
            <a:pPr algn="just">
              <a:lnSpc>
                <a:spcPct val="150000"/>
              </a:lnSpc>
              <a:buClr>
                <a:srgbClr val="FFC000"/>
              </a:buClr>
              <a:buFont typeface="Wingdings" panose="05000000000000000000" pitchFamily="2" charset="2"/>
              <a:buChar char="q"/>
            </a:pPr>
            <a:endParaRPr lang="en-US" sz="1800" dirty="0">
              <a:solidFill>
                <a:schemeClr val="tx1"/>
              </a:solidFill>
              <a:latin typeface="Century Gothic" panose="020B0502020202020204" pitchFamily="34" charset="0"/>
              <a:ea typeface="Calibri" panose="020F0502020204030204" pitchFamily="34" charset="0"/>
            </a:endParaRPr>
          </a:p>
          <a:p>
            <a:pPr algn="just">
              <a:lnSpc>
                <a:spcPct val="150000"/>
              </a:lnSpc>
              <a:buClr>
                <a:srgbClr val="FFC000"/>
              </a:buClr>
              <a:buFont typeface="Wingdings" panose="05000000000000000000" pitchFamily="2" charset="2"/>
              <a:buChar char="q"/>
            </a:pPr>
            <a:endParaRPr lang="en-US" sz="1800" dirty="0">
              <a:solidFill>
                <a:schemeClr val="tx1"/>
              </a:solidFill>
              <a:latin typeface="Century Gothic" panose="020B0502020202020204" pitchFamily="34" charset="0"/>
              <a:ea typeface="Calibri" panose="020F0502020204030204" pitchFamily="34" charset="0"/>
            </a:endParaRPr>
          </a:p>
          <a:p>
            <a:pPr algn="just">
              <a:lnSpc>
                <a:spcPct val="150000"/>
              </a:lnSpc>
              <a:buClr>
                <a:srgbClr val="FFC000"/>
              </a:buClr>
              <a:buFont typeface="Wingdings" panose="05000000000000000000" pitchFamily="2" charset="2"/>
              <a:buChar char="q"/>
            </a:pPr>
            <a:endParaRPr lang="en-US" sz="1800" dirty="0">
              <a:solidFill>
                <a:schemeClr val="tx1"/>
              </a:solidFill>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xmlns="" val="3350159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44865A29-94FC-5F40-9DD2-C510EAEEF71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29981"/>
            <a:ext cx="9144000" cy="973014"/>
          </a:xfrm>
        </p:spPr>
        <p:txBody>
          <a:bodyPr>
            <a:noAutofit/>
          </a:bodyPr>
          <a:lstStyle/>
          <a:p>
            <a:pPr marL="179388"/>
            <a:r>
              <a:rPr lang="en-US" sz="3200" b="1" dirty="0">
                <a:latin typeface="Gill Sans MT" panose="020B0502020104020203" pitchFamily="34" charset="0"/>
              </a:rPr>
              <a:t>Increased knowledge generation and innovation outputs (5)</a:t>
            </a:r>
            <a:br>
              <a:rPr lang="en-US" sz="3200" b="1" dirty="0">
                <a:latin typeface="Gill Sans MT" panose="020B0502020104020203" pitchFamily="34" charset="0"/>
              </a:rPr>
            </a:br>
            <a:endParaRPr lang="en-US" sz="2900"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249381" y="1261098"/>
            <a:ext cx="8331748" cy="5397806"/>
          </a:xfrm>
        </p:spPr>
        <p:txBody>
          <a:bodyPr>
            <a:noAutofit/>
          </a:bodyPr>
          <a:lstStyle/>
          <a:p>
            <a:pPr marL="0" indent="0" algn="just">
              <a:lnSpc>
                <a:spcPct val="150000"/>
              </a:lnSpc>
              <a:spcBef>
                <a:spcPts val="0"/>
              </a:spcBef>
              <a:buClr>
                <a:srgbClr val="FFC000"/>
              </a:buClr>
              <a:buNone/>
            </a:pPr>
            <a:r>
              <a:rPr lang="en-US" sz="2000" b="1" i="1" dirty="0">
                <a:solidFill>
                  <a:srgbClr val="FF9900"/>
                </a:solidFill>
              </a:rPr>
              <a:t>Completed reviews</a:t>
            </a:r>
          </a:p>
          <a:p>
            <a:pPr marL="0" indent="0" algn="just">
              <a:lnSpc>
                <a:spcPct val="150000"/>
              </a:lnSpc>
              <a:spcBef>
                <a:spcPts val="0"/>
              </a:spcBef>
              <a:buClr>
                <a:srgbClr val="FFC000"/>
              </a:buClr>
              <a:buNone/>
            </a:pPr>
            <a:endParaRPr lang="en-US" sz="800" b="1" i="1" dirty="0">
              <a:solidFill>
                <a:srgbClr val="FF9900"/>
              </a:solidFill>
            </a:endParaRPr>
          </a:p>
          <a:p>
            <a:pPr algn="just">
              <a:lnSpc>
                <a:spcPct val="114000"/>
              </a:lnSpc>
              <a:spcBef>
                <a:spcPts val="0"/>
              </a:spcBef>
              <a:buClr>
                <a:srgbClr val="FF9900"/>
              </a:buClr>
              <a:buSzPct val="110000"/>
            </a:pPr>
            <a:r>
              <a:rPr lang="en-US" sz="2000" b="1" dirty="0">
                <a:solidFill>
                  <a:srgbClr val="0E101A"/>
                </a:solidFill>
                <a:effectLst/>
              </a:rPr>
              <a:t>The National Equipment </a:t>
            </a:r>
            <a:r>
              <a:rPr lang="en-US" sz="2000" b="1" dirty="0">
                <a:solidFill>
                  <a:srgbClr val="0E101A"/>
                </a:solidFill>
              </a:rPr>
              <a:t>Programme</a:t>
            </a:r>
            <a:r>
              <a:rPr lang="en-US" sz="2000" dirty="0">
                <a:solidFill>
                  <a:srgbClr val="0E101A"/>
                </a:solidFill>
              </a:rPr>
              <a:t>: The review report made recommendations on strategic and operational matters to contribute to the transformation of the national system of innovation by ensuring the equitable distribution of research equipment funds. </a:t>
            </a:r>
          </a:p>
          <a:p>
            <a:pPr algn="just">
              <a:lnSpc>
                <a:spcPct val="114000"/>
              </a:lnSpc>
              <a:spcBef>
                <a:spcPts val="0"/>
              </a:spcBef>
              <a:buClr>
                <a:srgbClr val="FF9900"/>
              </a:buClr>
              <a:buSzPct val="110000"/>
            </a:pPr>
            <a:endParaRPr lang="en-US" sz="2000" dirty="0">
              <a:solidFill>
                <a:srgbClr val="0E101A"/>
              </a:solidFill>
              <a:effectLst/>
            </a:endParaRPr>
          </a:p>
          <a:p>
            <a:pPr algn="just">
              <a:lnSpc>
                <a:spcPct val="114000"/>
              </a:lnSpc>
              <a:spcBef>
                <a:spcPts val="0"/>
              </a:spcBef>
              <a:buClr>
                <a:srgbClr val="FF9900"/>
              </a:buClr>
              <a:buSzPct val="110000"/>
            </a:pPr>
            <a:r>
              <a:rPr lang="en-US" sz="2000" b="1" dirty="0">
                <a:solidFill>
                  <a:srgbClr val="0E101A"/>
                </a:solidFill>
              </a:rPr>
              <a:t>The South African Research Infrastructure Roadmap (SARIR): </a:t>
            </a:r>
            <a:r>
              <a:rPr lang="en-US" sz="2000" dirty="0">
                <a:solidFill>
                  <a:srgbClr val="0E101A"/>
                </a:solidFill>
              </a:rPr>
              <a:t>The review covered the first five years of the initiative. Its main aim was to assess the effectiveness, progress and rollout of the research infrastructures running since the launch of SARIR in 2016.</a:t>
            </a:r>
          </a:p>
          <a:p>
            <a:pPr marL="457200" indent="-457200" algn="just">
              <a:lnSpc>
                <a:spcPct val="100000"/>
              </a:lnSpc>
              <a:spcBef>
                <a:spcPts val="0"/>
              </a:spcBef>
              <a:buClr>
                <a:srgbClr val="FFC000"/>
              </a:buClr>
              <a:buAutoNum type="arabicPeriod"/>
            </a:pPr>
            <a:endParaRPr lang="en-US" sz="2000" dirty="0">
              <a:solidFill>
                <a:srgbClr val="0E101A"/>
              </a:solidFill>
            </a:endParaRPr>
          </a:p>
          <a:p>
            <a:pPr marL="457200" indent="-457200" algn="just">
              <a:lnSpc>
                <a:spcPct val="100000"/>
              </a:lnSpc>
              <a:spcBef>
                <a:spcPts val="0"/>
              </a:spcBef>
              <a:buClr>
                <a:srgbClr val="FFC000"/>
              </a:buClr>
              <a:buAutoNum type="arabicPeriod"/>
            </a:pPr>
            <a:endParaRPr lang="en-US" sz="2000" dirty="0">
              <a:solidFill>
                <a:srgbClr val="0E101A"/>
              </a:solidFill>
            </a:endParaRPr>
          </a:p>
          <a:p>
            <a:pPr marL="457200" indent="-457200" algn="just">
              <a:lnSpc>
                <a:spcPct val="100000"/>
              </a:lnSpc>
              <a:spcBef>
                <a:spcPts val="0"/>
              </a:spcBef>
              <a:buClr>
                <a:srgbClr val="FFC000"/>
              </a:buClr>
              <a:buAutoNum type="arabicPeriod"/>
            </a:pPr>
            <a:endParaRPr lang="en-US" sz="2000" b="1" dirty="0">
              <a:solidFill>
                <a:srgbClr val="0E101A"/>
              </a:solidFill>
              <a:effectLst/>
            </a:endParaRPr>
          </a:p>
          <a:p>
            <a:pPr marL="0" indent="0" algn="just">
              <a:lnSpc>
                <a:spcPct val="100000"/>
              </a:lnSpc>
              <a:spcBef>
                <a:spcPts val="0"/>
              </a:spcBef>
              <a:buClr>
                <a:srgbClr val="FFC000"/>
              </a:buClr>
              <a:buNone/>
            </a:pPr>
            <a:endParaRPr lang="en-US" sz="2000" dirty="0">
              <a:solidFill>
                <a:srgbClr val="0E101A"/>
              </a:solidFill>
              <a:latin typeface="Century Gothic" panose="020B0502020202020204" pitchFamily="34" charset="0"/>
            </a:endParaRPr>
          </a:p>
        </p:txBody>
      </p:sp>
    </p:spTree>
    <p:extLst>
      <p:ext uri="{BB962C8B-B14F-4D97-AF65-F5344CB8AC3E}">
        <p14:creationId xmlns:p14="http://schemas.microsoft.com/office/powerpoint/2010/main" xmlns="" val="1848540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DEF5FD8-99BD-D64A-BEDE-9B8A1DC0D37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44971"/>
            <a:ext cx="9144000" cy="973014"/>
          </a:xfrm>
        </p:spPr>
        <p:txBody>
          <a:bodyPr>
            <a:noAutofit/>
          </a:bodyPr>
          <a:lstStyle/>
          <a:p>
            <a:pPr marL="179388"/>
            <a:r>
              <a:rPr lang="en-US" sz="3200" b="1" dirty="0">
                <a:latin typeface="Gill Sans MT" panose="020B0502020104020203" pitchFamily="34" charset="0"/>
              </a:rPr>
              <a:t>Increased knowledge generation and innovation outputs (6)</a:t>
            </a:r>
            <a:r>
              <a:rPr lang="en-US" sz="2800" b="1" dirty="0">
                <a:latin typeface="Gill Sans MT" panose="020B0502020104020203" pitchFamily="34" charset="0"/>
              </a:rPr>
              <a:t/>
            </a:r>
            <a:br>
              <a:rPr lang="en-US" sz="2800" b="1" dirty="0">
                <a:latin typeface="Gill Sans MT" panose="020B0502020104020203" pitchFamily="34" charset="0"/>
              </a:rPr>
            </a:br>
            <a:endParaRPr lang="en-US" sz="29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207818" y="1248380"/>
            <a:ext cx="8387166" cy="5410524"/>
          </a:xfrm>
        </p:spPr>
        <p:txBody>
          <a:bodyPr>
            <a:noAutofit/>
          </a:bodyPr>
          <a:lstStyle/>
          <a:p>
            <a:pPr marL="0" indent="0" algn="just">
              <a:lnSpc>
                <a:spcPct val="150000"/>
              </a:lnSpc>
              <a:buClr>
                <a:srgbClr val="FFC000"/>
              </a:buClr>
              <a:buNone/>
            </a:pPr>
            <a:r>
              <a:rPr lang="en-US" sz="2000" b="1" i="1" dirty="0">
                <a:solidFill>
                  <a:srgbClr val="FF9900"/>
                </a:solidFill>
                <a:ea typeface="Calibri" panose="020F0502020204030204" pitchFamily="34" charset="0"/>
              </a:rPr>
              <a:t>Indigenous Knowledge Registration System</a:t>
            </a:r>
          </a:p>
          <a:p>
            <a:pPr algn="just">
              <a:lnSpc>
                <a:spcPct val="114000"/>
              </a:lnSpc>
              <a:buClr>
                <a:srgbClr val="FF9900"/>
              </a:buClr>
              <a:buSzPct val="110000"/>
            </a:pPr>
            <a:endParaRPr lang="en-US" sz="800" dirty="0">
              <a:solidFill>
                <a:schemeClr val="tx1"/>
              </a:solidFill>
              <a:ea typeface="Calibri" panose="020F0502020204030204" pitchFamily="34" charset="0"/>
            </a:endParaRPr>
          </a:p>
          <a:p>
            <a:pPr algn="just">
              <a:lnSpc>
                <a:spcPct val="114000"/>
              </a:lnSpc>
              <a:buClr>
                <a:srgbClr val="FF9900"/>
              </a:buClr>
              <a:buSzPct val="110000"/>
            </a:pPr>
            <a:r>
              <a:rPr lang="en-US" sz="2000" dirty="0">
                <a:solidFill>
                  <a:schemeClr val="tx1"/>
                </a:solidFill>
                <a:ea typeface="Calibri" panose="020F0502020204030204" pitchFamily="34" charset="0"/>
              </a:rPr>
              <a:t>The Department, in pursuit of protecting, promoting, and developing the indigenous knowledge of South African communities, has established indigenous knowledge systems documentation centres (IKSDCs) across the nine provinces of South Africa.</a:t>
            </a:r>
          </a:p>
          <a:p>
            <a:pPr algn="just">
              <a:lnSpc>
                <a:spcPct val="114000"/>
              </a:lnSpc>
              <a:buClr>
                <a:srgbClr val="FF9900"/>
              </a:buClr>
              <a:buSzPct val="110000"/>
            </a:pPr>
            <a:r>
              <a:rPr lang="en-US" sz="2000" dirty="0">
                <a:solidFill>
                  <a:schemeClr val="tx1"/>
                </a:solidFill>
                <a:ea typeface="Calibri" panose="020F0502020204030204" pitchFamily="34" charset="0"/>
              </a:rPr>
              <a:t> The Department, in partnership with the Council for Scientific and Industrial Research’s Next Generation Cluster, has also developed a technology tool called the National Indigenous Knowledge Management System to support the process of documenting, recording and safeguarding communities’ knowledge. </a:t>
            </a:r>
          </a:p>
        </p:txBody>
      </p:sp>
    </p:spTree>
    <p:extLst>
      <p:ext uri="{BB962C8B-B14F-4D97-AF65-F5344CB8AC3E}">
        <p14:creationId xmlns:p14="http://schemas.microsoft.com/office/powerpoint/2010/main" xmlns="" val="2226219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DEF5FD8-99BD-D64A-BEDE-9B8A1DC0D37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44971"/>
            <a:ext cx="9144000" cy="973014"/>
          </a:xfrm>
        </p:spPr>
        <p:txBody>
          <a:bodyPr>
            <a:noAutofit/>
          </a:bodyPr>
          <a:lstStyle/>
          <a:p>
            <a:pPr marL="174625"/>
            <a:r>
              <a:rPr lang="en-US" sz="3200" b="1" dirty="0">
                <a:latin typeface="Gill Sans MT" panose="020B0502020104020203" pitchFamily="34" charset="0"/>
              </a:rPr>
              <a:t>Increased knowledge generation and innovation outputs (7)</a:t>
            </a:r>
            <a:br>
              <a:rPr lang="en-US" sz="3200" b="1" dirty="0">
                <a:latin typeface="Gill Sans MT" panose="020B0502020104020203" pitchFamily="34" charset="0"/>
              </a:rPr>
            </a:br>
            <a:r>
              <a:rPr lang="en-US" sz="2900" dirty="0">
                <a:latin typeface="Century Gothic" panose="020B0502020202020204" pitchFamily="34" charset="0"/>
              </a:rPr>
              <a:t/>
            </a:r>
            <a:br>
              <a:rPr lang="en-US" sz="2900" dirty="0">
                <a:latin typeface="Century Gothic" panose="020B0502020202020204" pitchFamily="34" charset="0"/>
              </a:rPr>
            </a:br>
            <a:endParaRPr lang="en-US" sz="29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165831" y="1416057"/>
            <a:ext cx="5532471" cy="5410524"/>
          </a:xfrm>
        </p:spPr>
        <p:txBody>
          <a:bodyPr>
            <a:noAutofit/>
          </a:bodyPr>
          <a:lstStyle/>
          <a:p>
            <a:pPr marL="0" indent="0" algn="just">
              <a:lnSpc>
                <a:spcPct val="100000"/>
              </a:lnSpc>
              <a:buClr>
                <a:srgbClr val="FFC000"/>
              </a:buClr>
              <a:buNone/>
            </a:pPr>
            <a:r>
              <a:rPr lang="en-US" sz="1800" b="1" i="1" dirty="0">
                <a:solidFill>
                  <a:srgbClr val="FF9900"/>
                </a:solidFill>
                <a:ea typeface="Calibri" panose="020F0502020204030204" pitchFamily="34" charset="0"/>
              </a:rPr>
              <a:t>Indigenous Knowledge Registration System (cont.)</a:t>
            </a:r>
          </a:p>
          <a:p>
            <a:pPr algn="just">
              <a:lnSpc>
                <a:spcPct val="114000"/>
              </a:lnSpc>
              <a:buClr>
                <a:srgbClr val="FF9900"/>
              </a:buClr>
              <a:buSzPct val="110000"/>
            </a:pPr>
            <a:r>
              <a:rPr lang="en-US" sz="1800" dirty="0">
                <a:solidFill>
                  <a:schemeClr val="tx1"/>
                </a:solidFill>
                <a:ea typeface="Calibri" panose="020F0502020204030204" pitchFamily="34" charset="0"/>
              </a:rPr>
              <a:t>To date, the DSI has trained over 60 unemployed young people in various provinces in qualitative data collection methods and technology usage to document the knowledge at multiple IKSDCs.</a:t>
            </a:r>
          </a:p>
          <a:p>
            <a:pPr algn="just">
              <a:lnSpc>
                <a:spcPct val="114000"/>
              </a:lnSpc>
              <a:buClr>
                <a:srgbClr val="FF9900"/>
              </a:buClr>
              <a:buSzPct val="110000"/>
            </a:pPr>
            <a:r>
              <a:rPr lang="en-US" sz="1800" dirty="0">
                <a:solidFill>
                  <a:schemeClr val="tx1"/>
                </a:solidFill>
                <a:ea typeface="Calibri" panose="020F0502020204030204" pitchFamily="34" charset="0"/>
              </a:rPr>
              <a:t>To improve the quality and efficiency of processes at various IKSDCs, the CSIR developed a new </a:t>
            </a:r>
            <a:r>
              <a:rPr lang="en-US" sz="1800" dirty="0">
                <a:solidFill>
                  <a:schemeClr val="tx1"/>
                </a:solidFill>
                <a:effectLst/>
                <a:latin typeface="Arial" panose="020B0604020202020204" pitchFamily="34" charset="0"/>
                <a:ea typeface="Calibri" panose="020F0502020204030204" pitchFamily="34" charset="0"/>
              </a:rPr>
              <a:t>National Indigenous Knowledge Management System </a:t>
            </a:r>
            <a:r>
              <a:rPr lang="en-US" sz="1800" dirty="0">
                <a:solidFill>
                  <a:schemeClr val="tx1"/>
                </a:solidFill>
                <a:ea typeface="Calibri" panose="020F0502020204030204" pitchFamily="34" charset="0"/>
              </a:rPr>
              <a:t>app to be deployed in all the provinces. </a:t>
            </a:r>
          </a:p>
          <a:p>
            <a:pPr algn="just">
              <a:lnSpc>
                <a:spcPct val="114000"/>
              </a:lnSpc>
              <a:buClr>
                <a:srgbClr val="FF9900"/>
              </a:buClr>
              <a:buSzPct val="110000"/>
            </a:pPr>
            <a:r>
              <a:rPr lang="en-US" sz="1800" dirty="0">
                <a:solidFill>
                  <a:schemeClr val="tx1"/>
                </a:solidFill>
                <a:ea typeface="Calibri" panose="020F0502020204030204" pitchFamily="34" charset="0"/>
              </a:rPr>
              <a:t>On 14-18 October 2022, the DSI and the CSIR facilitated a four-day capability-building workshop in Thohoyandou for the Limpopo IKSDC team. </a:t>
            </a:r>
          </a:p>
        </p:txBody>
      </p:sp>
      <p:graphicFrame>
        <p:nvGraphicFramePr>
          <p:cNvPr id="3" name="Table 2">
            <a:extLst>
              <a:ext uri="{FF2B5EF4-FFF2-40B4-BE49-F238E27FC236}">
                <a16:creationId xmlns:a16="http://schemas.microsoft.com/office/drawing/2014/main" xmlns="" id="{ED82D0EF-CB38-21E4-E55E-496262D09096}"/>
              </a:ext>
            </a:extLst>
          </p:cNvPr>
          <p:cNvGraphicFramePr>
            <a:graphicFrameLocks noGrp="1"/>
          </p:cNvGraphicFramePr>
          <p:nvPr>
            <p:extLst>
              <p:ext uri="{D42A27DB-BD31-4B8C-83A1-F6EECF244321}">
                <p14:modId xmlns:p14="http://schemas.microsoft.com/office/powerpoint/2010/main" xmlns="" val="3113884097"/>
              </p:ext>
            </p:extLst>
          </p:nvPr>
        </p:nvGraphicFramePr>
        <p:xfrm>
          <a:off x="6099637" y="4375562"/>
          <a:ext cx="2247495" cy="1194140"/>
        </p:xfrm>
        <a:graphic>
          <a:graphicData uri="http://schemas.openxmlformats.org/drawingml/2006/table">
            <a:tbl>
              <a:tblPr firstRow="1" firstCol="1" bandRow="1"/>
              <a:tblGrid>
                <a:gridCol w="1121663">
                  <a:extLst>
                    <a:ext uri="{9D8B030D-6E8A-4147-A177-3AD203B41FA5}">
                      <a16:colId xmlns:a16="http://schemas.microsoft.com/office/drawing/2014/main" xmlns="" val="3991357749"/>
                    </a:ext>
                  </a:extLst>
                </a:gridCol>
                <a:gridCol w="1125832">
                  <a:extLst>
                    <a:ext uri="{9D8B030D-6E8A-4147-A177-3AD203B41FA5}">
                      <a16:colId xmlns:a16="http://schemas.microsoft.com/office/drawing/2014/main" xmlns="" val="3102769048"/>
                    </a:ext>
                  </a:extLst>
                </a:gridCol>
              </a:tblGrid>
              <a:tr h="298535">
                <a:tc gridSpan="2">
                  <a:txBody>
                    <a:bodyPr/>
                    <a:lstStyle/>
                    <a:p>
                      <a:pPr marL="0" marR="0">
                        <a:lnSpc>
                          <a:spcPct val="107000"/>
                        </a:lnSpc>
                        <a:spcBef>
                          <a:spcPts val="0"/>
                        </a:spcBef>
                        <a:spcAft>
                          <a:spcPts val="0"/>
                        </a:spcAft>
                      </a:pPr>
                      <a:r>
                        <a:rPr lang="en-GB" sz="14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AGE (Number per age)</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extLst>
                  <a:ext uri="{0D108BD9-81ED-4DB2-BD59-A6C34878D82A}">
                    <a16:rowId xmlns:a16="http://schemas.microsoft.com/office/drawing/2014/main" xmlns="" val="1928457552"/>
                  </a:ext>
                </a:extLst>
              </a:tr>
              <a:tr h="298535">
                <a:tc>
                  <a:txBody>
                    <a:bodyPr/>
                    <a:lstStyle/>
                    <a:p>
                      <a:pPr marL="0" marR="0">
                        <a:lnSpc>
                          <a:spcPct val="107000"/>
                        </a:lnSpc>
                        <a:spcBef>
                          <a:spcPts val="0"/>
                        </a:spcBef>
                        <a:spcAft>
                          <a:spcPts val="0"/>
                        </a:spcAft>
                      </a:pPr>
                      <a:r>
                        <a:rPr lang="en-GB" sz="14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&lt;18</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0</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3541615653"/>
                  </a:ext>
                </a:extLst>
              </a:tr>
              <a:tr h="298535">
                <a:tc>
                  <a:txBody>
                    <a:bodyPr/>
                    <a:lstStyle/>
                    <a:p>
                      <a:pPr marL="0" marR="0">
                        <a:lnSpc>
                          <a:spcPct val="107000"/>
                        </a:lnSpc>
                        <a:spcBef>
                          <a:spcPts val="0"/>
                        </a:spcBef>
                        <a:spcAft>
                          <a:spcPts val="0"/>
                        </a:spcAft>
                      </a:pPr>
                      <a:r>
                        <a:rPr lang="en-GB" sz="14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18-35</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50</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2227767181"/>
                  </a:ext>
                </a:extLst>
              </a:tr>
              <a:tr h="298535">
                <a:tc>
                  <a:txBody>
                    <a:bodyPr/>
                    <a:lstStyle/>
                    <a:p>
                      <a:pPr marL="0" marR="0">
                        <a:lnSpc>
                          <a:spcPct val="107000"/>
                        </a:lnSpc>
                        <a:spcBef>
                          <a:spcPts val="0"/>
                        </a:spcBef>
                        <a:spcAft>
                          <a:spcPts val="0"/>
                        </a:spcAft>
                      </a:pPr>
                      <a:r>
                        <a:rPr lang="en-GB" sz="14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&gt;35</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12</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3684549934"/>
                  </a:ext>
                </a:extLst>
              </a:tr>
            </a:tbl>
          </a:graphicData>
        </a:graphic>
      </p:graphicFrame>
      <p:graphicFrame>
        <p:nvGraphicFramePr>
          <p:cNvPr id="8" name="Table 7">
            <a:extLst>
              <a:ext uri="{FF2B5EF4-FFF2-40B4-BE49-F238E27FC236}">
                <a16:creationId xmlns:a16="http://schemas.microsoft.com/office/drawing/2014/main" xmlns="" id="{699E595F-06B7-E3A5-DA9B-4BAAF7778D01}"/>
              </a:ext>
            </a:extLst>
          </p:cNvPr>
          <p:cNvGraphicFramePr>
            <a:graphicFrameLocks noGrp="1"/>
          </p:cNvGraphicFramePr>
          <p:nvPr>
            <p:extLst>
              <p:ext uri="{D42A27DB-BD31-4B8C-83A1-F6EECF244321}">
                <p14:modId xmlns:p14="http://schemas.microsoft.com/office/powerpoint/2010/main" xmlns="" val="3070943612"/>
              </p:ext>
            </p:extLst>
          </p:nvPr>
        </p:nvGraphicFramePr>
        <p:xfrm>
          <a:off x="6099637" y="3217113"/>
          <a:ext cx="2247494" cy="973014"/>
        </p:xfrm>
        <a:graphic>
          <a:graphicData uri="http://schemas.openxmlformats.org/drawingml/2006/table">
            <a:tbl>
              <a:tblPr firstRow="1" firstCol="1" bandRow="1"/>
              <a:tblGrid>
                <a:gridCol w="1121662">
                  <a:extLst>
                    <a:ext uri="{9D8B030D-6E8A-4147-A177-3AD203B41FA5}">
                      <a16:colId xmlns:a16="http://schemas.microsoft.com/office/drawing/2014/main" xmlns="" val="2413020966"/>
                    </a:ext>
                  </a:extLst>
                </a:gridCol>
                <a:gridCol w="1125832">
                  <a:extLst>
                    <a:ext uri="{9D8B030D-6E8A-4147-A177-3AD203B41FA5}">
                      <a16:colId xmlns:a16="http://schemas.microsoft.com/office/drawing/2014/main" xmlns="" val="3619406417"/>
                    </a:ext>
                  </a:extLst>
                </a:gridCol>
              </a:tblGrid>
              <a:tr h="324338">
                <a:tc gridSpan="2">
                  <a:txBody>
                    <a:bodyPr/>
                    <a:lstStyle/>
                    <a:p>
                      <a:pPr marL="0" marR="0">
                        <a:lnSpc>
                          <a:spcPct val="107000"/>
                        </a:lnSpc>
                        <a:spcBef>
                          <a:spcPts val="0"/>
                        </a:spcBef>
                        <a:spcAft>
                          <a:spcPts val="0"/>
                        </a:spcAft>
                      </a:pPr>
                      <a:r>
                        <a:rPr lang="en-GB" sz="14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RACE (Number)</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extLst>
                  <a:ext uri="{0D108BD9-81ED-4DB2-BD59-A6C34878D82A}">
                    <a16:rowId xmlns:a16="http://schemas.microsoft.com/office/drawing/2014/main" xmlns="" val="842778704"/>
                  </a:ext>
                </a:extLst>
              </a:tr>
              <a:tr h="324338">
                <a:tc>
                  <a:txBody>
                    <a:bodyPr/>
                    <a:lstStyle/>
                    <a:p>
                      <a:pPr marL="0" marR="0">
                        <a:lnSpc>
                          <a:spcPct val="107000"/>
                        </a:lnSpc>
                        <a:spcBef>
                          <a:spcPts val="0"/>
                        </a:spcBef>
                        <a:spcAft>
                          <a:spcPts val="0"/>
                        </a:spcAft>
                      </a:pPr>
                      <a:r>
                        <a:rPr lang="en-GB" sz="14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Black</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n-GB" sz="14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White</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4243091588"/>
                  </a:ext>
                </a:extLst>
              </a:tr>
              <a:tr h="324338">
                <a:tc>
                  <a:txBody>
                    <a:bodyPr/>
                    <a:lstStyle/>
                    <a:p>
                      <a:pPr marL="0" marR="0">
                        <a:lnSpc>
                          <a:spcPct val="107000"/>
                        </a:lnSpc>
                        <a:spcBef>
                          <a:spcPts val="0"/>
                        </a:spcBef>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62</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0</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522980435"/>
                  </a:ext>
                </a:extLst>
              </a:tr>
            </a:tbl>
          </a:graphicData>
        </a:graphic>
      </p:graphicFrame>
      <p:graphicFrame>
        <p:nvGraphicFramePr>
          <p:cNvPr id="9" name="Table 8">
            <a:extLst>
              <a:ext uri="{FF2B5EF4-FFF2-40B4-BE49-F238E27FC236}">
                <a16:creationId xmlns:a16="http://schemas.microsoft.com/office/drawing/2014/main" xmlns="" id="{15FFD0FE-276E-0B09-562E-1E07716F1745}"/>
              </a:ext>
            </a:extLst>
          </p:cNvPr>
          <p:cNvGraphicFramePr>
            <a:graphicFrameLocks noGrp="1"/>
          </p:cNvGraphicFramePr>
          <p:nvPr>
            <p:extLst>
              <p:ext uri="{D42A27DB-BD31-4B8C-83A1-F6EECF244321}">
                <p14:modId xmlns:p14="http://schemas.microsoft.com/office/powerpoint/2010/main" xmlns="" val="3180056651"/>
              </p:ext>
            </p:extLst>
          </p:nvPr>
        </p:nvGraphicFramePr>
        <p:xfrm>
          <a:off x="6099637" y="2153087"/>
          <a:ext cx="2247494" cy="861561"/>
        </p:xfrm>
        <a:graphic>
          <a:graphicData uri="http://schemas.openxmlformats.org/drawingml/2006/table">
            <a:tbl>
              <a:tblPr firstRow="1" firstCol="1" bandRow="1"/>
              <a:tblGrid>
                <a:gridCol w="1121662">
                  <a:extLst>
                    <a:ext uri="{9D8B030D-6E8A-4147-A177-3AD203B41FA5}">
                      <a16:colId xmlns:a16="http://schemas.microsoft.com/office/drawing/2014/main" xmlns="" val="2989816890"/>
                    </a:ext>
                  </a:extLst>
                </a:gridCol>
                <a:gridCol w="1125832">
                  <a:extLst>
                    <a:ext uri="{9D8B030D-6E8A-4147-A177-3AD203B41FA5}">
                      <a16:colId xmlns:a16="http://schemas.microsoft.com/office/drawing/2014/main" xmlns="" val="1717274251"/>
                    </a:ext>
                  </a:extLst>
                </a:gridCol>
              </a:tblGrid>
              <a:tr h="287187">
                <a:tc gridSpan="2">
                  <a:txBody>
                    <a:bodyPr/>
                    <a:lstStyle/>
                    <a:p>
                      <a:pPr marL="0" marR="0">
                        <a:lnSpc>
                          <a:spcPct val="107000"/>
                        </a:lnSpc>
                        <a:spcBef>
                          <a:spcPts val="0"/>
                        </a:spcBef>
                        <a:spcAft>
                          <a:spcPts val="0"/>
                        </a:spcAft>
                      </a:pPr>
                      <a:r>
                        <a:rPr lang="en-GB" sz="14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GENDER (number)</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extLst>
                  <a:ext uri="{0D108BD9-81ED-4DB2-BD59-A6C34878D82A}">
                    <a16:rowId xmlns:a16="http://schemas.microsoft.com/office/drawing/2014/main" xmlns="" val="664120042"/>
                  </a:ext>
                </a:extLst>
              </a:tr>
              <a:tr h="287187">
                <a:tc>
                  <a:txBody>
                    <a:bodyPr/>
                    <a:lstStyle/>
                    <a:p>
                      <a:pPr marL="0" marR="0">
                        <a:lnSpc>
                          <a:spcPct val="107000"/>
                        </a:lnSpc>
                        <a:spcBef>
                          <a:spcPts val="0"/>
                        </a:spcBef>
                        <a:spcAft>
                          <a:spcPts val="0"/>
                        </a:spcAft>
                      </a:pPr>
                      <a:r>
                        <a:rPr lang="en-GB" sz="14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Male</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n-GB" sz="14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Female</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132208020"/>
                  </a:ext>
                </a:extLst>
              </a:tr>
              <a:tr h="287187">
                <a:tc>
                  <a:txBody>
                    <a:bodyPr/>
                    <a:lstStyle/>
                    <a:p>
                      <a:pPr marL="0" marR="0">
                        <a:lnSpc>
                          <a:spcPct val="107000"/>
                        </a:lnSpc>
                        <a:spcBef>
                          <a:spcPts val="0"/>
                        </a:spcBef>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25</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n-GB" sz="1400" b="1" dirty="0">
                          <a:effectLst/>
                          <a:latin typeface="Century Gothic" panose="020B0502020202020204" pitchFamily="34" charset="0"/>
                          <a:ea typeface="Calibri" panose="020F0502020204030204" pitchFamily="34" charset="0"/>
                          <a:cs typeface="Times New Roman" panose="02020603050405020304" pitchFamily="18" charset="0"/>
                        </a:rPr>
                        <a:t> 37</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2304765829"/>
                  </a:ext>
                </a:extLst>
              </a:tr>
            </a:tbl>
          </a:graphicData>
        </a:graphic>
      </p:graphicFrame>
      <p:sp>
        <p:nvSpPr>
          <p:cNvPr id="10" name="Rectangle 1">
            <a:extLst>
              <a:ext uri="{FF2B5EF4-FFF2-40B4-BE49-F238E27FC236}">
                <a16:creationId xmlns:a16="http://schemas.microsoft.com/office/drawing/2014/main" xmlns="" id="{5A6FCEEA-AB32-337A-E155-3EE4668875BC}"/>
              </a:ext>
            </a:extLst>
          </p:cNvPr>
          <p:cNvSpPr>
            <a:spLocks noChangeArrowheads="1"/>
          </p:cNvSpPr>
          <p:nvPr/>
        </p:nvSpPr>
        <p:spPr bwMode="auto">
          <a:xfrm>
            <a:off x="6670676" y="1629275"/>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59059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1391452-3D10-734D-B2CD-EEF84AE3295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59961"/>
            <a:ext cx="9144000" cy="893068"/>
          </a:xfrm>
        </p:spPr>
        <p:txBody>
          <a:bodyPr>
            <a:noAutofit/>
          </a:bodyPr>
          <a:lstStyle/>
          <a:p>
            <a:pPr marL="179388"/>
            <a:r>
              <a:rPr lang="en-ZA" sz="3200" b="1" dirty="0">
                <a:latin typeface="Gill Sans MT" panose="020B0502020104020203" pitchFamily="34" charset="0"/>
              </a:rPr>
              <a:t>Knowledge utilisation for economic</a:t>
            </a:r>
            <a:br>
              <a:rPr lang="en-ZA" sz="3200" b="1" dirty="0">
                <a:latin typeface="Gill Sans MT" panose="020B0502020104020203" pitchFamily="34" charset="0"/>
              </a:rPr>
            </a:br>
            <a:r>
              <a:rPr lang="en-ZA" sz="3200" b="1" dirty="0">
                <a:latin typeface="Gill Sans MT" panose="020B0502020104020203" pitchFamily="34" charset="0"/>
              </a:rPr>
              <a:t>development (1)</a:t>
            </a:r>
            <a:br>
              <a:rPr lang="en-ZA" sz="3200" b="1" dirty="0">
                <a:latin typeface="Gill Sans MT" panose="020B0502020104020203" pitchFamily="34" charset="0"/>
              </a:rPr>
            </a:br>
            <a:r>
              <a:rPr lang="en-ZA" sz="2900" b="1" dirty="0">
                <a:latin typeface="Century Gothic" panose="020B0502020202020204" pitchFamily="34" charset="0"/>
              </a:rPr>
              <a:t/>
            </a:r>
            <a:br>
              <a:rPr lang="en-ZA" sz="2900" b="1" dirty="0">
                <a:latin typeface="Century Gothic" panose="020B0502020202020204" pitchFamily="34" charset="0"/>
              </a:rPr>
            </a:br>
            <a:r>
              <a:rPr lang="en-US" sz="2900" dirty="0">
                <a:latin typeface="Century Gothic" panose="020B0502020202020204" pitchFamily="34" charset="0"/>
              </a:rPr>
              <a:t/>
            </a:r>
            <a:br>
              <a:rPr lang="en-US" sz="2900" dirty="0">
                <a:latin typeface="Century Gothic" panose="020B0502020202020204" pitchFamily="34" charset="0"/>
              </a:rPr>
            </a:br>
            <a:endParaRPr lang="en-US" sz="29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207818" y="1115474"/>
            <a:ext cx="8257309" cy="4977596"/>
          </a:xfrm>
        </p:spPr>
        <p:txBody>
          <a:bodyPr>
            <a:noAutofit/>
          </a:bodyPr>
          <a:lstStyle/>
          <a:p>
            <a:pPr marL="0" lvl="0" indent="0" algn="just">
              <a:lnSpc>
                <a:spcPct val="114000"/>
              </a:lnSpc>
              <a:spcBef>
                <a:spcPts val="0"/>
              </a:spcBef>
              <a:buClr>
                <a:srgbClr val="FFC000"/>
              </a:buClr>
              <a:buNone/>
            </a:pPr>
            <a:r>
              <a:rPr lang="en-US" sz="1800" b="1" i="1" dirty="0">
                <a:solidFill>
                  <a:srgbClr val="FF9900"/>
                </a:solidFill>
                <a:effectLst/>
              </a:rPr>
              <a:t>Science Diplomacy for Economic Development through Hydrogen round-tables</a:t>
            </a:r>
            <a:endParaRPr lang="en-US" sz="1800" b="1" i="1" dirty="0">
              <a:solidFill>
                <a:srgbClr val="FF9900"/>
              </a:solidFill>
            </a:endParaRPr>
          </a:p>
          <a:p>
            <a:pPr marL="0" lvl="0" indent="0" algn="just">
              <a:lnSpc>
                <a:spcPct val="114000"/>
              </a:lnSpc>
              <a:spcBef>
                <a:spcPts val="0"/>
              </a:spcBef>
              <a:buClr>
                <a:srgbClr val="FFC000"/>
              </a:buClr>
              <a:buNone/>
            </a:pPr>
            <a:endParaRPr lang="en-US" sz="600" dirty="0">
              <a:solidFill>
                <a:schemeClr val="tx1"/>
              </a:solidFill>
            </a:endParaRPr>
          </a:p>
          <a:p>
            <a:pPr marL="0" lvl="0" indent="0" algn="just">
              <a:lnSpc>
                <a:spcPct val="114000"/>
              </a:lnSpc>
              <a:spcBef>
                <a:spcPts val="0"/>
              </a:spcBef>
              <a:buClr>
                <a:srgbClr val="FFC000"/>
              </a:buClr>
              <a:buNone/>
            </a:pPr>
            <a:r>
              <a:rPr lang="en-US" sz="1800" dirty="0">
                <a:solidFill>
                  <a:schemeClr val="tx1"/>
                </a:solidFill>
              </a:rPr>
              <a:t>Minister Nzimande officially launched the Science Diplomacy Green Hydrogen Round-tables on 6 December 2022 on the sidelines of the World Science Forum. The session was hosted with international partner Impact Hydrogen, and Stellenbosch University assisted with the logistics. The initiative is intended to directly support the implementation of both the Hydrogen Society Roadmap, and the Hydrogen Commercialisation Strategy for South Africa, through a series of local and international round-table workshops and follow-up engagements. </a:t>
            </a:r>
          </a:p>
          <a:p>
            <a:pPr marL="0" lvl="0" indent="0" algn="just">
              <a:lnSpc>
                <a:spcPct val="114000"/>
              </a:lnSpc>
              <a:spcBef>
                <a:spcPts val="0"/>
              </a:spcBef>
              <a:buClr>
                <a:srgbClr val="FFC000"/>
              </a:buClr>
              <a:buNone/>
            </a:pPr>
            <a:endParaRPr lang="en-US" sz="600" dirty="0">
              <a:solidFill>
                <a:schemeClr val="tx1"/>
              </a:solidFill>
            </a:endParaRPr>
          </a:p>
          <a:p>
            <a:pPr marL="0" indent="0" algn="just">
              <a:lnSpc>
                <a:spcPct val="114000"/>
              </a:lnSpc>
              <a:spcBef>
                <a:spcPts val="0"/>
              </a:spcBef>
              <a:buClr>
                <a:srgbClr val="FFC000"/>
              </a:buClr>
              <a:buNone/>
            </a:pPr>
            <a:r>
              <a:rPr lang="en-US" sz="1800" b="1" i="1" dirty="0">
                <a:solidFill>
                  <a:srgbClr val="FF9900"/>
                </a:solidFill>
              </a:rPr>
              <a:t>South African Green Hydrogen Summit</a:t>
            </a:r>
          </a:p>
          <a:p>
            <a:pPr marL="0" lvl="0" indent="0" algn="just">
              <a:lnSpc>
                <a:spcPct val="114000"/>
              </a:lnSpc>
              <a:spcBef>
                <a:spcPts val="0"/>
              </a:spcBef>
              <a:buClr>
                <a:srgbClr val="FFC000"/>
              </a:buClr>
              <a:buNone/>
            </a:pPr>
            <a:endParaRPr lang="en-US" sz="600" dirty="0">
              <a:solidFill>
                <a:schemeClr val="tx1"/>
              </a:solidFill>
            </a:endParaRPr>
          </a:p>
          <a:p>
            <a:pPr marL="0" lvl="0" indent="0" algn="just">
              <a:lnSpc>
                <a:spcPct val="114000"/>
              </a:lnSpc>
              <a:spcBef>
                <a:spcPts val="0"/>
              </a:spcBef>
              <a:buClr>
                <a:srgbClr val="FFC000"/>
              </a:buClr>
              <a:buNone/>
            </a:pPr>
            <a:r>
              <a:rPr lang="en-US" sz="1800" dirty="0">
                <a:solidFill>
                  <a:schemeClr val="tx1"/>
                </a:solidFill>
              </a:rPr>
              <a:t>The Presidency hosted the summit, which gave an indication of progress made in implementing green hydrogen projects as part of infrastructure development. As part of the summit, the DSI coordinated two-panel discussions and held an exhibition on innovations developed under Hydrogen </a:t>
            </a:r>
            <a:r>
              <a:rPr lang="en-US" sz="1800">
                <a:solidFill>
                  <a:schemeClr val="tx1"/>
                </a:solidFill>
              </a:rPr>
              <a:t>South Africa (HySA). </a:t>
            </a:r>
            <a:r>
              <a:rPr lang="en-US" sz="1800" dirty="0">
                <a:solidFill>
                  <a:schemeClr val="tx1"/>
                </a:solidFill>
              </a:rPr>
              <a:t>The Department also facilitated site visits to the HySA centres of competence.</a:t>
            </a:r>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xmlns="" val="2910777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DEF5FD8-99BD-D64A-BEDE-9B8A1DC0D37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44971"/>
            <a:ext cx="9144000" cy="973014"/>
          </a:xfrm>
        </p:spPr>
        <p:txBody>
          <a:bodyPr>
            <a:noAutofit/>
          </a:bodyPr>
          <a:lstStyle/>
          <a:p>
            <a:pPr marL="179388"/>
            <a:r>
              <a:rPr lang="en-ZA" sz="3200" b="1" dirty="0">
                <a:latin typeface="Gill Sans MT" panose="020B0502020104020203" pitchFamily="34" charset="0"/>
              </a:rPr>
              <a:t>Knowledge utilisation for economic</a:t>
            </a:r>
            <a:br>
              <a:rPr lang="en-ZA" sz="3200" b="1" dirty="0">
                <a:latin typeface="Gill Sans MT" panose="020B0502020104020203" pitchFamily="34" charset="0"/>
              </a:rPr>
            </a:br>
            <a:r>
              <a:rPr lang="en-ZA" sz="3200" b="1" dirty="0">
                <a:latin typeface="Gill Sans MT" panose="020B0502020104020203" pitchFamily="34" charset="0"/>
              </a:rPr>
              <a:t>development (2)</a:t>
            </a:r>
            <a:endParaRPr lang="en-US" sz="32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249382" y="1017985"/>
            <a:ext cx="8146473" cy="5640919"/>
          </a:xfrm>
        </p:spPr>
        <p:txBody>
          <a:bodyPr>
            <a:noAutofit/>
          </a:bodyPr>
          <a:lstStyle/>
          <a:p>
            <a:pPr marL="0" indent="0" algn="just">
              <a:lnSpc>
                <a:spcPct val="114000"/>
              </a:lnSpc>
              <a:buClr>
                <a:srgbClr val="FF9900"/>
              </a:buClr>
              <a:buSzPct val="110000"/>
              <a:buNone/>
            </a:pPr>
            <a:endParaRPr lang="en-US" sz="1800" b="1" dirty="0">
              <a:solidFill>
                <a:schemeClr val="tx1"/>
              </a:solidFill>
              <a:ea typeface="Calibri" panose="020F0502020204030204" pitchFamily="34" charset="0"/>
            </a:endParaRPr>
          </a:p>
          <a:p>
            <a:pPr marL="0" indent="0" algn="just">
              <a:lnSpc>
                <a:spcPct val="114000"/>
              </a:lnSpc>
              <a:buClr>
                <a:srgbClr val="FF9900"/>
              </a:buClr>
              <a:buSzPct val="110000"/>
              <a:buNone/>
            </a:pPr>
            <a:r>
              <a:rPr lang="en-US" sz="2000" b="1" i="1" dirty="0">
                <a:solidFill>
                  <a:srgbClr val="FF9900"/>
                </a:solidFill>
                <a:ea typeface="Calibri" panose="020F0502020204030204" pitchFamily="34" charset="0"/>
              </a:rPr>
              <a:t>The Culture-led Smart Village Pilot Project</a:t>
            </a:r>
          </a:p>
          <a:p>
            <a:pPr algn="just">
              <a:lnSpc>
                <a:spcPct val="114000"/>
              </a:lnSpc>
              <a:buClr>
                <a:srgbClr val="FF9900"/>
              </a:buClr>
              <a:buSzPct val="110000"/>
            </a:pPr>
            <a:endParaRPr lang="en-US" sz="800" dirty="0">
              <a:solidFill>
                <a:schemeClr val="tx1"/>
              </a:solidFill>
              <a:ea typeface="Calibri" panose="020F0502020204030204" pitchFamily="34" charset="0"/>
            </a:endParaRPr>
          </a:p>
          <a:p>
            <a:pPr algn="just">
              <a:lnSpc>
                <a:spcPct val="114000"/>
              </a:lnSpc>
              <a:buClr>
                <a:srgbClr val="FF9900"/>
              </a:buClr>
              <a:buSzPct val="110000"/>
            </a:pPr>
            <a:r>
              <a:rPr lang="en-US" sz="2000" dirty="0">
                <a:solidFill>
                  <a:schemeClr val="tx1"/>
                </a:solidFill>
                <a:ea typeface="Calibri" panose="020F0502020204030204" pitchFamily="34" charset="0"/>
              </a:rPr>
              <a:t>The Culture-led Smart Village Pilot Project is a collaboration between </a:t>
            </a:r>
            <a:r>
              <a:rPr lang="en-US" sz="2000">
                <a:solidFill>
                  <a:schemeClr val="tx1"/>
                </a:solidFill>
                <a:ea typeface="Calibri" panose="020F0502020204030204" pitchFamily="34" charset="0"/>
              </a:rPr>
              <a:t>the DSI, Tshwane </a:t>
            </a:r>
            <a:r>
              <a:rPr lang="en-US" sz="2000" dirty="0">
                <a:solidFill>
                  <a:schemeClr val="tx1"/>
                </a:solidFill>
                <a:ea typeface="Calibri" panose="020F0502020204030204" pitchFamily="34" charset="0"/>
              </a:rPr>
              <a:t>University of Technology, the University of Venda, North-West University, the Nyandeni Royal House, Nyandeni communities</a:t>
            </a:r>
            <a:r>
              <a:rPr lang="en-US" sz="2000">
                <a:solidFill>
                  <a:schemeClr val="tx1"/>
                </a:solidFill>
                <a:ea typeface="Calibri" panose="020F0502020204030204" pitchFamily="34" charset="0"/>
              </a:rPr>
              <a:t>, the </a:t>
            </a:r>
            <a:r>
              <a:rPr lang="en-US" sz="2000" dirty="0">
                <a:solidFill>
                  <a:schemeClr val="tx1"/>
                </a:solidFill>
                <a:ea typeface="Calibri" panose="020F0502020204030204" pitchFamily="34" charset="0"/>
              </a:rPr>
              <a:t>Nyandeni Local Municipality and the OR Tambo District Municipality. </a:t>
            </a:r>
          </a:p>
          <a:p>
            <a:pPr lvl="0" algn="just">
              <a:lnSpc>
                <a:spcPct val="114000"/>
              </a:lnSpc>
              <a:buClr>
                <a:srgbClr val="FF9900"/>
              </a:buClr>
              <a:buSzPct val="110000"/>
              <a:defRPr/>
            </a:pPr>
            <a:r>
              <a:rPr kumimoji="0" lang="en-ZA" sz="2000" b="0" i="0" u="none" strike="noStrike" kern="1200" cap="none" spc="0" normalizeH="0" baseline="0" noProof="0" dirty="0">
                <a:ln>
                  <a:noFill/>
                </a:ln>
                <a:solidFill>
                  <a:schemeClr val="tx1"/>
                </a:solidFill>
                <a:effectLst/>
                <a:uLnTx/>
                <a:uFillTx/>
                <a:ea typeface="Calibri" panose="020F0502020204030204" pitchFamily="34" charset="0"/>
              </a:rPr>
              <a:t>The smart village concept will be based on the particular community’s local conditions, infrastructure, available resources, local demand, and the potential to export goods to urban areas</a:t>
            </a:r>
            <a:r>
              <a:rPr lang="en-ZA" sz="2000" dirty="0">
                <a:solidFill>
                  <a:schemeClr val="tx1"/>
                </a:solidFill>
                <a:ea typeface="Calibri" panose="020F0502020204030204" pitchFamily="34" charset="0"/>
              </a:rPr>
              <a:t>.</a:t>
            </a:r>
          </a:p>
          <a:p>
            <a:pPr lvl="0" algn="just">
              <a:lnSpc>
                <a:spcPct val="114000"/>
              </a:lnSpc>
              <a:buClr>
                <a:srgbClr val="FF9900"/>
              </a:buClr>
              <a:buSzPct val="110000"/>
              <a:defRPr/>
            </a:pPr>
            <a:endParaRPr lang="en-ZA" sz="2000" dirty="0">
              <a:solidFill>
                <a:schemeClr val="tx1"/>
              </a:solidFill>
              <a:ea typeface="Calibri" panose="020F0502020204030204" pitchFamily="34" charset="0"/>
            </a:endParaRPr>
          </a:p>
          <a:p>
            <a:pPr marR="0" lvl="0" algn="just" defTabSz="685864" rtl="0" eaLnBrk="1" fontAlgn="auto" latinLnBrk="0" hangingPunct="1">
              <a:lnSpc>
                <a:spcPct val="114000"/>
              </a:lnSpc>
              <a:spcBef>
                <a:spcPts val="751"/>
              </a:spcBef>
              <a:spcAft>
                <a:spcPts val="0"/>
              </a:spcAft>
              <a:buClr>
                <a:srgbClr val="FF9900"/>
              </a:buClr>
              <a:buSzPct val="110000"/>
              <a:tabLst/>
              <a:defRPr/>
            </a:pPr>
            <a:endParaRPr lang="en-ZA" sz="1800" dirty="0">
              <a:solidFill>
                <a:schemeClr val="tx1"/>
              </a:solidFill>
              <a:ea typeface="Calibri" panose="020F0502020204030204" pitchFamily="34" charset="0"/>
            </a:endParaRPr>
          </a:p>
          <a:p>
            <a:pPr marR="0" lvl="0" algn="just" defTabSz="685864" rtl="0" eaLnBrk="1" fontAlgn="auto" latinLnBrk="0" hangingPunct="1">
              <a:lnSpc>
                <a:spcPct val="114000"/>
              </a:lnSpc>
              <a:spcBef>
                <a:spcPts val="751"/>
              </a:spcBef>
              <a:spcAft>
                <a:spcPts val="0"/>
              </a:spcAft>
              <a:buClr>
                <a:srgbClr val="FF9900"/>
              </a:buClr>
              <a:buSzPct val="110000"/>
              <a:tabLst/>
              <a:defRPr/>
            </a:pPr>
            <a:endParaRPr kumimoji="0" lang="en-US" sz="1800" b="0" i="0" u="none" strike="noStrike" kern="1200" cap="none" spc="0" normalizeH="0" baseline="0" noProof="0" dirty="0">
              <a:ln>
                <a:noFill/>
              </a:ln>
              <a:solidFill>
                <a:schemeClr val="tx1"/>
              </a:solidFill>
              <a:effectLst/>
              <a:uLnTx/>
              <a:uFillTx/>
              <a:ea typeface="Calibri" panose="020F0502020204030204" pitchFamily="34" charset="0"/>
            </a:endParaRPr>
          </a:p>
          <a:p>
            <a:pPr algn="just">
              <a:lnSpc>
                <a:spcPct val="150000"/>
              </a:lnSpc>
              <a:buClr>
                <a:srgbClr val="FFC000"/>
              </a:buClr>
              <a:buFont typeface="Wingdings" panose="05000000000000000000" pitchFamily="2" charset="2"/>
              <a:buChar char="q"/>
            </a:pPr>
            <a:endParaRPr lang="en-US" sz="1800" dirty="0">
              <a:solidFill>
                <a:schemeClr val="tx1"/>
              </a:solidFill>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xmlns="" val="1347588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DEF5FD8-99BD-D64A-BEDE-9B8A1DC0D37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44971"/>
            <a:ext cx="9144000" cy="136663"/>
          </a:xfrm>
        </p:spPr>
        <p:txBody>
          <a:bodyPr>
            <a:noAutofit/>
          </a:bodyPr>
          <a:lstStyle/>
          <a:p>
            <a:pPr marL="179388"/>
            <a:r>
              <a:rPr lang="en-ZA" sz="3200" b="1" dirty="0">
                <a:latin typeface="Gill Sans MT" panose="020B0502020104020203" pitchFamily="34" charset="0"/>
              </a:rPr>
              <a:t>Knowledge utilisation for economic</a:t>
            </a:r>
            <a:br>
              <a:rPr lang="en-ZA" sz="3200" b="1" dirty="0">
                <a:latin typeface="Gill Sans MT" panose="020B0502020104020203" pitchFamily="34" charset="0"/>
              </a:rPr>
            </a:br>
            <a:r>
              <a:rPr lang="en-ZA" sz="3200" b="1" dirty="0">
                <a:latin typeface="Gill Sans MT" panose="020B0502020104020203" pitchFamily="34" charset="0"/>
              </a:rPr>
              <a:t>development (3)</a:t>
            </a:r>
            <a:endParaRPr lang="en-US" sz="32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xmlns="" id="{FFD4834C-3780-101F-AC86-02DA3C336A8A}"/>
              </a:ext>
            </a:extLst>
          </p:cNvPr>
          <p:cNvSpPr>
            <a:spLocks noGrp="1"/>
          </p:cNvSpPr>
          <p:nvPr>
            <p:ph idx="1"/>
          </p:nvPr>
        </p:nvSpPr>
        <p:spPr>
          <a:xfrm>
            <a:off x="101600" y="1177904"/>
            <a:ext cx="7886700" cy="5316414"/>
          </a:xfrm>
        </p:spPr>
        <p:txBody>
          <a:bodyPr>
            <a:normAutofit fontScale="85000" lnSpcReduction="20000"/>
          </a:bodyPr>
          <a:lstStyle/>
          <a:p>
            <a:pPr marL="0" indent="0">
              <a:buNone/>
            </a:pPr>
            <a:r>
              <a:rPr lang="en-ZA" sz="1600" b="1">
                <a:solidFill>
                  <a:schemeClr val="tx1"/>
                </a:solidFill>
              </a:rPr>
              <a:t>                    MIXED-USE </a:t>
            </a:r>
            <a:r>
              <a:rPr lang="en-ZA" sz="1600" b="1" dirty="0">
                <a:solidFill>
                  <a:schemeClr val="tx1"/>
                </a:solidFill>
              </a:rPr>
              <a:t>SMART RURAL VILLAGE</a:t>
            </a: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endParaRPr lang="en-ZA" sz="1600" b="1" dirty="0">
              <a:solidFill>
                <a:schemeClr val="tx1"/>
              </a:solidFill>
            </a:endParaRPr>
          </a:p>
          <a:p>
            <a:pPr marL="0" indent="0">
              <a:buNone/>
            </a:pPr>
            <a:r>
              <a:rPr lang="en-ZA" sz="1600" b="1" dirty="0">
                <a:solidFill>
                  <a:schemeClr val="tx1"/>
                </a:solidFill>
              </a:rPr>
              <a:t>                                  Concept smart village model</a:t>
            </a:r>
            <a:endParaRPr lang="en-GB" sz="1600" b="1" dirty="0">
              <a:solidFill>
                <a:schemeClr val="tx1"/>
              </a:solidFill>
            </a:endParaRPr>
          </a:p>
        </p:txBody>
      </p:sp>
      <p:pic>
        <p:nvPicPr>
          <p:cNvPr id="7" name="Picture 6">
            <a:extLst>
              <a:ext uri="{FF2B5EF4-FFF2-40B4-BE49-F238E27FC236}">
                <a16:creationId xmlns:a16="http://schemas.microsoft.com/office/drawing/2014/main" xmlns="" id="{428160E8-938B-6F49-63B1-F1C9E74BCF94}"/>
              </a:ext>
            </a:extLst>
          </p:cNvPr>
          <p:cNvPicPr>
            <a:picLocks noChangeAspect="1"/>
          </p:cNvPicPr>
          <p:nvPr/>
        </p:nvPicPr>
        <p:blipFill>
          <a:blip r:embed="rId3"/>
          <a:stretch>
            <a:fillRect/>
          </a:stretch>
        </p:blipFill>
        <p:spPr>
          <a:xfrm>
            <a:off x="0" y="1435161"/>
            <a:ext cx="6313714" cy="4740361"/>
          </a:xfrm>
          <a:prstGeom prst="rect">
            <a:avLst/>
          </a:prstGeom>
        </p:spPr>
      </p:pic>
      <p:sp>
        <p:nvSpPr>
          <p:cNvPr id="18" name="TextBox 17">
            <a:extLst>
              <a:ext uri="{FF2B5EF4-FFF2-40B4-BE49-F238E27FC236}">
                <a16:creationId xmlns:a16="http://schemas.microsoft.com/office/drawing/2014/main" xmlns="" id="{84AC39B8-0856-1998-B02D-12209527D730}"/>
              </a:ext>
            </a:extLst>
          </p:cNvPr>
          <p:cNvSpPr txBox="1"/>
          <p:nvPr/>
        </p:nvSpPr>
        <p:spPr>
          <a:xfrm>
            <a:off x="6542671" y="828454"/>
            <a:ext cx="2383615" cy="5644237"/>
          </a:xfrm>
          <a:prstGeom prst="rect">
            <a:avLst/>
          </a:prstGeom>
          <a:noFill/>
        </p:spPr>
        <p:txBody>
          <a:bodyPr wrap="square">
            <a:spAutoFit/>
          </a:bodyPr>
          <a:lstStyle/>
          <a:p>
            <a:pPr algn="just">
              <a:lnSpc>
                <a:spcPct val="107000"/>
              </a:lnSpc>
              <a:tabLst>
                <a:tab pos="270510" algn="l"/>
              </a:tabLst>
            </a:pPr>
            <a:r>
              <a:rPr lang="en-GB" sz="1400" kern="100" dirty="0">
                <a:effectLst/>
                <a:latin typeface="Arial" panose="020B0604020202020204" pitchFamily="34" charset="0"/>
                <a:ea typeface="Calibri" panose="020F0502020204030204" pitchFamily="34" charset="0"/>
                <a:cs typeface="Arial" panose="020B0604020202020204" pitchFamily="34" charset="0"/>
              </a:rPr>
              <a:t> </a:t>
            </a:r>
          </a:p>
          <a:p>
            <a:pPr marL="261938" indent="-261938"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1.	Community station radio, theatre and museum</a:t>
            </a:r>
          </a:p>
          <a:p>
            <a:pPr marL="270510" indent="-270510"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2.	IKS-led village shopping centre and government offices, etc.</a:t>
            </a:r>
          </a:p>
          <a:p>
            <a:pPr marL="261938" indent="-261938"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3.	Indigenous, cultural and creative industries centre</a:t>
            </a:r>
          </a:p>
          <a:p>
            <a:pPr marL="261938" indent="-261938"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4.	Mini civic square – indigenous and modern architectural forms</a:t>
            </a:r>
          </a:p>
          <a:p>
            <a:pPr marL="261938" indent="-261938"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5.	Village exhibition auction and stock exchange</a:t>
            </a:r>
          </a:p>
          <a:p>
            <a:pPr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6.	Agriculture hub </a:t>
            </a:r>
          </a:p>
          <a:p>
            <a:pPr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7.	IKS-led village lodge/hotel</a:t>
            </a:r>
          </a:p>
          <a:p>
            <a:pPr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8.	Indigenous food restaurant</a:t>
            </a:r>
          </a:p>
          <a:p>
            <a:pPr marL="270510" indent="-270510"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9.	Indigenous and modern arts school</a:t>
            </a:r>
          </a:p>
          <a:p>
            <a:pPr marL="261938" indent="-261938"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10.	Vocational indigenous training centre</a:t>
            </a:r>
          </a:p>
          <a:p>
            <a:pPr marL="270510" indent="-270510"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11.	IKS-led innovation hub (4IR centre)</a:t>
            </a:r>
          </a:p>
          <a:p>
            <a:pPr marL="261938" indent="-261938"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12.	Traditional and modern clinic</a:t>
            </a:r>
          </a:p>
          <a:p>
            <a:pPr marL="261938" indent="-261938"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13.	Indigenous conference centre</a:t>
            </a:r>
          </a:p>
          <a:p>
            <a:pPr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14.	Village industrial area</a:t>
            </a:r>
          </a:p>
          <a:p>
            <a:pPr marL="261938" indent="-261938" algn="l">
              <a:lnSpc>
                <a:spcPct val="107000"/>
              </a:lnSpc>
              <a:tabLst>
                <a:tab pos="270510" algn="l"/>
              </a:tabLst>
            </a:pPr>
            <a:r>
              <a:rPr lang="en-GB" sz="1200" kern="100" dirty="0">
                <a:effectLst/>
                <a:latin typeface="Arial" panose="020B0604020202020204" pitchFamily="34" charset="0"/>
                <a:ea typeface="Calibri" panose="020F0502020204030204" pitchFamily="34" charset="0"/>
                <a:cs typeface="Arial" panose="020B0604020202020204" pitchFamily="34" charset="0"/>
              </a:rPr>
              <a:t>15.	Park, children's play area and walking trail.</a:t>
            </a:r>
          </a:p>
        </p:txBody>
      </p:sp>
    </p:spTree>
    <p:extLst>
      <p:ext uri="{BB962C8B-B14F-4D97-AF65-F5344CB8AC3E}">
        <p14:creationId xmlns:p14="http://schemas.microsoft.com/office/powerpoint/2010/main" xmlns="" val="396275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969818"/>
          </a:xfrm>
        </p:spPr>
        <p:txBody>
          <a:bodyPr anchor="ctr">
            <a:noAutofit/>
          </a:bodyPr>
          <a:lstStyle/>
          <a:p>
            <a:pPr indent="360363"/>
            <a:r>
              <a:rPr lang="en-ZA" altLang="en-US" sz="3200" b="1" dirty="0">
                <a:latin typeface="Gill Sans MT" panose="020B0502020104020203" pitchFamily="34" charset="0"/>
                <a:ea typeface="ＭＳ Ｐゴシック" panose="020B0600070205080204" pitchFamily="34" charset="-128"/>
              </a:rPr>
              <a:t>Presentation outline</a:t>
            </a:r>
            <a:endParaRPr lang="en-US" sz="3200" b="1" dirty="0">
              <a:latin typeface="Gill Sans MT" panose="020B0502020104020203" pitchFamily="34" charset="0"/>
            </a:endParaRPr>
          </a:p>
        </p:txBody>
      </p:sp>
      <p:graphicFrame>
        <p:nvGraphicFramePr>
          <p:cNvPr id="4" name="Content Placeholder 3">
            <a:extLst>
              <a:ext uri="{FF2B5EF4-FFF2-40B4-BE49-F238E27FC236}">
                <a16:creationId xmlns:a16="http://schemas.microsoft.com/office/drawing/2014/main" xmlns="" id="{144814ED-4087-4342-BAC5-9868741D628F}"/>
              </a:ext>
            </a:extLst>
          </p:cNvPr>
          <p:cNvGraphicFramePr>
            <a:graphicFrameLocks noGrp="1"/>
          </p:cNvGraphicFramePr>
          <p:nvPr>
            <p:ph idx="1"/>
          </p:nvPr>
        </p:nvGraphicFramePr>
        <p:xfrm>
          <a:off x="0" y="1201861"/>
          <a:ext cx="9050214" cy="5412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xmlns="" id="{57776BAC-665E-F04B-86D9-AD262CA9C39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45136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DEF5FD8-99BD-D64A-BEDE-9B8A1DC0D37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44971"/>
            <a:ext cx="9144000" cy="973014"/>
          </a:xfrm>
        </p:spPr>
        <p:txBody>
          <a:bodyPr>
            <a:noAutofit/>
          </a:bodyPr>
          <a:lstStyle/>
          <a:p>
            <a:pPr marL="179388"/>
            <a:r>
              <a:rPr lang="en-ZA" sz="2900" b="1" dirty="0">
                <a:latin typeface="Gill Sans MT" panose="020B0502020104020203" pitchFamily="34" charset="0"/>
              </a:rPr>
              <a:t>Knowledge utilisation for economic</a:t>
            </a:r>
            <a:br>
              <a:rPr lang="en-ZA" sz="2900" b="1" dirty="0">
                <a:latin typeface="Gill Sans MT" panose="020B0502020104020203" pitchFamily="34" charset="0"/>
              </a:rPr>
            </a:br>
            <a:r>
              <a:rPr lang="en-ZA" sz="2900" b="1" dirty="0">
                <a:latin typeface="Gill Sans MT" panose="020B0502020104020203" pitchFamily="34" charset="0"/>
              </a:rPr>
              <a:t>development (4)</a:t>
            </a:r>
            <a:endParaRPr lang="en-US" sz="2900" dirty="0">
              <a:latin typeface="Century Gothic" panose="020B0502020202020204" pitchFamily="34" charset="0"/>
            </a:endParaRPr>
          </a:p>
        </p:txBody>
      </p:sp>
      <p:pic>
        <p:nvPicPr>
          <p:cNvPr id="2" name="Content Placeholder 1">
            <a:extLst>
              <a:ext uri="{FF2B5EF4-FFF2-40B4-BE49-F238E27FC236}">
                <a16:creationId xmlns:a16="http://schemas.microsoft.com/office/drawing/2014/main" xmlns="" id="{06DB834F-E0C3-48C7-9691-32ABDDF0F8C7}"/>
              </a:ext>
            </a:extLst>
          </p:cNvPr>
          <p:cNvPicPr>
            <a:picLocks noGrp="1" noChangeAspect="1"/>
          </p:cNvPicPr>
          <p:nvPr>
            <p:ph idx="1"/>
          </p:nvPr>
        </p:nvPicPr>
        <p:blipFill>
          <a:blip r:embed="rId2"/>
          <a:stretch>
            <a:fillRect/>
          </a:stretch>
        </p:blipFill>
        <p:spPr>
          <a:xfrm>
            <a:off x="228600" y="1017985"/>
            <a:ext cx="8741229" cy="5640919"/>
          </a:xfrm>
          <a:prstGeom prst="rect">
            <a:avLst/>
          </a:prstGeom>
        </p:spPr>
      </p:pic>
    </p:spTree>
    <p:extLst>
      <p:ext uri="{BB962C8B-B14F-4D97-AF65-F5344CB8AC3E}">
        <p14:creationId xmlns:p14="http://schemas.microsoft.com/office/powerpoint/2010/main" xmlns="" val="139712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DEF5FD8-99BD-D64A-BEDE-9B8A1DC0D37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44971"/>
            <a:ext cx="9144000" cy="973014"/>
          </a:xfrm>
        </p:spPr>
        <p:txBody>
          <a:bodyPr>
            <a:noAutofit/>
          </a:bodyPr>
          <a:lstStyle/>
          <a:p>
            <a:pPr marL="179388"/>
            <a:r>
              <a:rPr lang="en-ZA" sz="2900" b="1" dirty="0">
                <a:latin typeface="Gill Sans MT" panose="020B0502020104020203" pitchFamily="34" charset="0"/>
              </a:rPr>
              <a:t>Knowledge utilisation for economic</a:t>
            </a:r>
            <a:br>
              <a:rPr lang="en-ZA" sz="2900" b="1" dirty="0">
                <a:latin typeface="Gill Sans MT" panose="020B0502020104020203" pitchFamily="34" charset="0"/>
              </a:rPr>
            </a:br>
            <a:r>
              <a:rPr lang="en-ZA" sz="2900" b="1" dirty="0">
                <a:latin typeface="Gill Sans MT" panose="020B0502020104020203" pitchFamily="34" charset="0"/>
              </a:rPr>
              <a:t>development (5)</a:t>
            </a:r>
            <a:endParaRPr lang="en-US" sz="2900" dirty="0">
              <a:latin typeface="Century Gothic" panose="020B0502020202020204" pitchFamily="34" charset="0"/>
            </a:endParaRPr>
          </a:p>
        </p:txBody>
      </p:sp>
      <p:pic>
        <p:nvPicPr>
          <p:cNvPr id="8" name="Content Placeholder 7" descr="Screenshot 2019-07-04 12.26.17">
            <a:extLst>
              <a:ext uri="{FF2B5EF4-FFF2-40B4-BE49-F238E27FC236}">
                <a16:creationId xmlns:a16="http://schemas.microsoft.com/office/drawing/2014/main" xmlns="" id="{C7FFB6D6-B8E3-4ECB-B9A7-44CB38DF7764}"/>
              </a:ext>
            </a:extLst>
          </p:cNvPr>
          <p:cNvPicPr>
            <a:picLocks noGrp="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13133" y="1356539"/>
            <a:ext cx="8526067" cy="5302365"/>
          </a:xfrm>
          <a:prstGeom prst="rect">
            <a:avLst/>
          </a:prstGeom>
          <a:noFill/>
          <a:ln>
            <a:noFill/>
          </a:ln>
        </p:spPr>
      </p:pic>
      <p:sp>
        <p:nvSpPr>
          <p:cNvPr id="2" name="TextBox 1">
            <a:extLst>
              <a:ext uri="{FF2B5EF4-FFF2-40B4-BE49-F238E27FC236}">
                <a16:creationId xmlns:a16="http://schemas.microsoft.com/office/drawing/2014/main" xmlns="" id="{D48FD121-BC25-10FE-F678-173FE407D332}"/>
              </a:ext>
            </a:extLst>
          </p:cNvPr>
          <p:cNvSpPr txBox="1"/>
          <p:nvPr/>
        </p:nvSpPr>
        <p:spPr>
          <a:xfrm>
            <a:off x="0" y="1017985"/>
            <a:ext cx="7330440" cy="338554"/>
          </a:xfrm>
          <a:prstGeom prst="rect">
            <a:avLst/>
          </a:prstGeom>
          <a:noFill/>
        </p:spPr>
        <p:txBody>
          <a:bodyPr wrap="square" rtlCol="0">
            <a:spAutoFit/>
          </a:bodyPr>
          <a:lstStyle/>
          <a:p>
            <a:pPr indent="179388"/>
            <a:r>
              <a:rPr lang="en-US" sz="1600" b="1" dirty="0">
                <a:latin typeface="Century Gothic" panose="020B0502020202020204" pitchFamily="34" charset="0"/>
              </a:rPr>
              <a:t>Model indigenous knowledge systems-led smart village </a:t>
            </a:r>
          </a:p>
        </p:txBody>
      </p:sp>
    </p:spTree>
    <p:extLst>
      <p:ext uri="{BB962C8B-B14F-4D97-AF65-F5344CB8AC3E}">
        <p14:creationId xmlns:p14="http://schemas.microsoft.com/office/powerpoint/2010/main" xmlns="" val="3102749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DEF5FD8-99BD-D64A-BEDE-9B8A1DC0D37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44971"/>
            <a:ext cx="9144000" cy="973014"/>
          </a:xfrm>
        </p:spPr>
        <p:txBody>
          <a:bodyPr>
            <a:noAutofit/>
          </a:bodyPr>
          <a:lstStyle/>
          <a:p>
            <a:pPr marL="179388"/>
            <a:r>
              <a:rPr lang="en-ZA" sz="2900" b="1" dirty="0">
                <a:latin typeface="Gill Sans MT" panose="020B0502020104020203" pitchFamily="34" charset="0"/>
              </a:rPr>
              <a:t>Knowledge utilisation for economic</a:t>
            </a:r>
            <a:br>
              <a:rPr lang="en-ZA" sz="2900" b="1" dirty="0">
                <a:latin typeface="Gill Sans MT" panose="020B0502020104020203" pitchFamily="34" charset="0"/>
              </a:rPr>
            </a:br>
            <a:r>
              <a:rPr lang="en-ZA" sz="2900" b="1" dirty="0">
                <a:latin typeface="Gill Sans MT" panose="020B0502020104020203" pitchFamily="34" charset="0"/>
              </a:rPr>
              <a:t>development (6)</a:t>
            </a:r>
            <a:endParaRPr lang="en-US" sz="29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249382" y="1430014"/>
            <a:ext cx="8201891" cy="5410524"/>
          </a:xfrm>
        </p:spPr>
        <p:txBody>
          <a:bodyPr>
            <a:noAutofit/>
          </a:bodyPr>
          <a:lstStyle/>
          <a:p>
            <a:pPr marL="0" indent="0" algn="just">
              <a:lnSpc>
                <a:spcPct val="114000"/>
              </a:lnSpc>
              <a:buClr>
                <a:srgbClr val="FFC000"/>
              </a:buClr>
              <a:buNone/>
            </a:pPr>
            <a:r>
              <a:rPr lang="en-US" sz="1800" b="1" i="1" dirty="0">
                <a:solidFill>
                  <a:srgbClr val="FF9900"/>
                </a:solidFill>
                <a:ea typeface="Calibri" panose="020F0502020204030204" pitchFamily="34" charset="0"/>
              </a:rPr>
              <a:t>The Culture-led Smart Village Pilot Project</a:t>
            </a:r>
          </a:p>
          <a:p>
            <a:pPr marL="0" indent="0" algn="just">
              <a:lnSpc>
                <a:spcPct val="114000"/>
              </a:lnSpc>
              <a:buClr>
                <a:srgbClr val="FFC000"/>
              </a:buClr>
              <a:buNone/>
            </a:pPr>
            <a:endParaRPr lang="en-US" sz="1000" b="1" i="1" dirty="0">
              <a:solidFill>
                <a:srgbClr val="FF9900"/>
              </a:solidFill>
              <a:ea typeface="Calibri" panose="020F0502020204030204" pitchFamily="34" charset="0"/>
            </a:endParaRPr>
          </a:p>
          <a:p>
            <a:pPr algn="just">
              <a:lnSpc>
                <a:spcPct val="114000"/>
              </a:lnSpc>
              <a:buClr>
                <a:srgbClr val="FF9900"/>
              </a:buClr>
              <a:buSzPct val="110000"/>
            </a:pPr>
            <a:r>
              <a:rPr lang="en-US" sz="1800" dirty="0">
                <a:solidFill>
                  <a:schemeClr val="tx1"/>
                </a:solidFill>
                <a:ea typeface="Calibri" panose="020F0502020204030204" pitchFamily="34" charset="0"/>
              </a:rPr>
              <a:t>The smart village concept holds immense potential </a:t>
            </a:r>
            <a:r>
              <a:rPr lang="en-ZA" sz="1800" dirty="0">
                <a:solidFill>
                  <a:schemeClr val="tx1"/>
                </a:solidFill>
                <a:ea typeface="Calibri" panose="020F0502020204030204" pitchFamily="34" charset="0"/>
              </a:rPr>
              <a:t>as a vehicle for implementing </a:t>
            </a:r>
            <a:r>
              <a:rPr lang="en-US" sz="1800" dirty="0">
                <a:solidFill>
                  <a:schemeClr val="tx1"/>
                </a:solidFill>
                <a:ea typeface="Calibri" panose="020F0502020204030204" pitchFamily="34" charset="0"/>
              </a:rPr>
              <a:t>the </a:t>
            </a:r>
            <a:r>
              <a:rPr lang="en-US" sz="1800" b="0" i="0" dirty="0">
                <a:solidFill>
                  <a:schemeClr val="tx1"/>
                </a:solidFill>
                <a:effectLst/>
              </a:rPr>
              <a:t>Protection, Promotion, Development, and Management of Indigenous Knowledge Act </a:t>
            </a:r>
            <a:r>
              <a:rPr lang="en-ZA" sz="1800" dirty="0">
                <a:solidFill>
                  <a:schemeClr val="tx1"/>
                </a:solidFill>
                <a:effectLst/>
                <a:ea typeface="Calibri" panose="020F0502020204030204" pitchFamily="34" charset="0"/>
              </a:rPr>
              <a:t>to benefit communities and reduce inequality, using biocultural community protocols and introducing smart technologies.</a:t>
            </a:r>
            <a:endParaRPr lang="en-US" sz="1800" dirty="0">
              <a:solidFill>
                <a:schemeClr val="tx1"/>
              </a:solidFill>
              <a:ea typeface="Calibri" panose="020F0502020204030204" pitchFamily="34" charset="0"/>
            </a:endParaRPr>
          </a:p>
          <a:p>
            <a:pPr algn="just">
              <a:lnSpc>
                <a:spcPct val="114000"/>
              </a:lnSpc>
              <a:buClr>
                <a:srgbClr val="FF9900"/>
              </a:buClr>
              <a:buSzPct val="110000"/>
            </a:pPr>
            <a:r>
              <a:rPr lang="en-US" sz="1800" dirty="0">
                <a:solidFill>
                  <a:schemeClr val="tx1"/>
                </a:solidFill>
                <a:ea typeface="Calibri" panose="020F0502020204030204" pitchFamily="34" charset="0"/>
              </a:rPr>
              <a:t>As a rural development model, the concept holds exciting prospects for alleviating the grim levels of spatial and socio-economic equality that plague Nyandeni municipality in particular and South Africa in general.</a:t>
            </a:r>
          </a:p>
        </p:txBody>
      </p:sp>
    </p:spTree>
    <p:extLst>
      <p:ext uri="{BB962C8B-B14F-4D97-AF65-F5344CB8AC3E}">
        <p14:creationId xmlns:p14="http://schemas.microsoft.com/office/powerpoint/2010/main" xmlns="" val="1528360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1391452-3D10-734D-B2CD-EEF84AE3295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59961"/>
            <a:ext cx="9144000" cy="893068"/>
          </a:xfrm>
        </p:spPr>
        <p:txBody>
          <a:bodyPr>
            <a:noAutofit/>
          </a:bodyPr>
          <a:lstStyle/>
          <a:p>
            <a:pPr marL="179388"/>
            <a:r>
              <a:rPr lang="en-US" sz="2800" b="1" dirty="0">
                <a:latin typeface="Gill Sans MT" panose="020B0502020104020203" pitchFamily="34" charset="0"/>
              </a:rPr>
              <a:t>Innovation in support of a capable and developmental state (1)</a:t>
            </a:r>
            <a:r>
              <a:rPr lang="en-ZA" sz="2800" b="1" dirty="0">
                <a:latin typeface="Gill Sans MT" panose="020B0502020104020203" pitchFamily="34" charset="0"/>
              </a:rPr>
              <a:t/>
            </a:r>
            <a:br>
              <a:rPr lang="en-ZA" sz="2800" b="1" dirty="0">
                <a:latin typeface="Gill Sans MT" panose="020B0502020104020203" pitchFamily="34" charset="0"/>
              </a:rPr>
            </a:br>
            <a:r>
              <a:rPr lang="en-ZA" sz="2900" b="1" dirty="0">
                <a:latin typeface="Century Gothic" panose="020B0502020202020204" pitchFamily="34" charset="0"/>
              </a:rPr>
              <a:t/>
            </a:r>
            <a:br>
              <a:rPr lang="en-ZA" sz="2900" b="1" dirty="0">
                <a:latin typeface="Century Gothic" panose="020B0502020202020204" pitchFamily="34" charset="0"/>
              </a:rPr>
            </a:br>
            <a:r>
              <a:rPr lang="en-US" sz="2900" dirty="0">
                <a:latin typeface="Century Gothic" panose="020B0502020202020204" pitchFamily="34" charset="0"/>
              </a:rPr>
              <a:t/>
            </a:r>
            <a:br>
              <a:rPr lang="en-US" sz="2900" dirty="0">
                <a:latin typeface="Century Gothic" panose="020B0502020202020204" pitchFamily="34" charset="0"/>
              </a:rPr>
            </a:br>
            <a:endParaRPr lang="en-US" sz="29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119922" y="1163425"/>
            <a:ext cx="8321950" cy="5489335"/>
          </a:xfrm>
        </p:spPr>
        <p:txBody>
          <a:bodyPr>
            <a:noAutofit/>
          </a:bodyPr>
          <a:lstStyle/>
          <a:p>
            <a:pPr marL="0" lvl="0" indent="0" algn="just">
              <a:lnSpc>
                <a:spcPct val="150000"/>
              </a:lnSpc>
              <a:buClr>
                <a:srgbClr val="FF9900"/>
              </a:buClr>
              <a:buSzPct val="120000"/>
              <a:buNone/>
            </a:pPr>
            <a:r>
              <a:rPr lang="en-US" sz="2000" b="1" i="1" dirty="0">
                <a:solidFill>
                  <a:srgbClr val="FF9900"/>
                </a:solidFill>
              </a:rPr>
              <a:t>Regional Space Weather Centre</a:t>
            </a:r>
          </a:p>
          <a:p>
            <a:pPr marL="0" lvl="0" indent="0" algn="just">
              <a:lnSpc>
                <a:spcPct val="150000"/>
              </a:lnSpc>
              <a:buClr>
                <a:srgbClr val="FF9900"/>
              </a:buClr>
              <a:buSzPct val="120000"/>
              <a:buNone/>
            </a:pPr>
            <a:endParaRPr lang="en-US" sz="800" b="1" i="1" dirty="0">
              <a:solidFill>
                <a:srgbClr val="FF9900"/>
              </a:solidFill>
            </a:endParaRPr>
          </a:p>
          <a:p>
            <a:pPr lvl="0" algn="just">
              <a:lnSpc>
                <a:spcPct val="114000"/>
              </a:lnSpc>
              <a:spcBef>
                <a:spcPts val="0"/>
              </a:spcBef>
              <a:buClr>
                <a:srgbClr val="FF9900"/>
              </a:buClr>
              <a:buSzPct val="120000"/>
            </a:pPr>
            <a:r>
              <a:rPr lang="en-US" dirty="0">
                <a:solidFill>
                  <a:schemeClr val="tx1"/>
                </a:solidFill>
              </a:rPr>
              <a:t>Space weather refers to the variable conditions on the sun and in space that can influence the performance of technology use on Earth.</a:t>
            </a:r>
          </a:p>
          <a:p>
            <a:pPr lvl="0" algn="just">
              <a:lnSpc>
                <a:spcPct val="114000"/>
              </a:lnSpc>
              <a:spcBef>
                <a:spcPts val="0"/>
              </a:spcBef>
              <a:buClr>
                <a:srgbClr val="FF9900"/>
              </a:buClr>
              <a:buSzPct val="120000"/>
            </a:pPr>
            <a:r>
              <a:rPr lang="en-US" dirty="0">
                <a:solidFill>
                  <a:schemeClr val="tx1"/>
                </a:solidFill>
              </a:rPr>
              <a:t>The Regional Space Weather Centre was officially opened in November 2022. </a:t>
            </a:r>
          </a:p>
          <a:p>
            <a:pPr lvl="0" algn="just">
              <a:lnSpc>
                <a:spcPct val="114000"/>
              </a:lnSpc>
              <a:spcBef>
                <a:spcPts val="0"/>
              </a:spcBef>
              <a:buClr>
                <a:srgbClr val="FF9900"/>
              </a:buClr>
              <a:buSzPct val="120000"/>
            </a:pPr>
            <a:r>
              <a:rPr lang="en-US" dirty="0">
                <a:solidFill>
                  <a:schemeClr val="tx1"/>
                </a:solidFill>
              </a:rPr>
              <a:t>The centre is recognised by the International Civil Aviation Organisation as Africa's only regional space weather information provider.</a:t>
            </a:r>
          </a:p>
          <a:p>
            <a:pPr lvl="0" algn="just">
              <a:lnSpc>
                <a:spcPct val="114000"/>
              </a:lnSpc>
              <a:spcBef>
                <a:spcPts val="0"/>
              </a:spcBef>
              <a:buClr>
                <a:srgbClr val="FF9900"/>
              </a:buClr>
              <a:buSzPct val="120000"/>
            </a:pPr>
            <a:r>
              <a:rPr lang="en-US" dirty="0">
                <a:solidFill>
                  <a:schemeClr val="tx1"/>
                </a:solidFill>
              </a:rPr>
              <a:t>This facility will enable SANSA to develop 24/7 space weather capability.</a:t>
            </a:r>
          </a:p>
          <a:p>
            <a:pPr lvl="0" algn="just">
              <a:lnSpc>
                <a:spcPct val="114000"/>
              </a:lnSpc>
              <a:spcBef>
                <a:spcPts val="0"/>
              </a:spcBef>
              <a:buClr>
                <a:srgbClr val="FF9900"/>
              </a:buClr>
              <a:buSzPct val="120000"/>
            </a:pPr>
            <a:r>
              <a:rPr lang="en-US" dirty="0">
                <a:solidFill>
                  <a:schemeClr val="tx1"/>
                </a:solidFill>
              </a:rPr>
              <a:t>The centre is involved in global space weather monitoring and continuously provides space weather forecasting services (bulletins and warnings). </a:t>
            </a:r>
          </a:p>
          <a:p>
            <a:pPr lvl="0" algn="just">
              <a:lnSpc>
                <a:spcPct val="150000"/>
              </a:lnSpc>
              <a:buClr>
                <a:srgbClr val="FFC000"/>
              </a:buClr>
              <a:buFont typeface="Wingdings" panose="05000000000000000000" pitchFamily="2" charset="2"/>
              <a:buChar char="q"/>
            </a:pPr>
            <a:endParaRPr lang="en-US" dirty="0">
              <a:solidFill>
                <a:schemeClr val="tx1"/>
              </a:solidFill>
              <a:latin typeface="Century Gothic" panose="020B0502020202020204" pitchFamily="34" charset="0"/>
            </a:endParaRPr>
          </a:p>
        </p:txBody>
      </p:sp>
      <p:sp>
        <p:nvSpPr>
          <p:cNvPr id="2" name="AutoShape 2" descr="https://zac-powerpoint.officeapps.live.com/pods/GetClipboardImage.ashx?Id=e9fd726a-c79d-4cdf-8e0f-72987c37b982&amp;DC=GZA1&amp;pkey=7527c02a-5395-44cf-9452-a0109ce6faf6&amp;wdwaccluster=GZA1"/>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utoShape 4" descr="https://zac-powerpoint.officeapps.live.com/pods/GetClipboardImage.ashx?Id=e9fd726a-c79d-4cdf-8e0f-72987c37b982&amp;DC=GZA1&amp;pkey=7527c02a-5395-44cf-9452-a0109ce6faf6&amp;wdwaccluster=GZA1"/>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183859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1391452-3D10-734D-B2CD-EEF84AE3295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59961"/>
            <a:ext cx="9144000" cy="893068"/>
          </a:xfrm>
        </p:spPr>
        <p:txBody>
          <a:bodyPr>
            <a:noAutofit/>
          </a:bodyPr>
          <a:lstStyle/>
          <a:p>
            <a:pPr marL="179388"/>
            <a:r>
              <a:rPr lang="en-US" sz="2800" b="1" dirty="0">
                <a:latin typeface="Gill Sans MT" panose="020B0502020104020203" pitchFamily="34" charset="0"/>
              </a:rPr>
              <a:t>Innovation in support of a capable and developmental state (2)</a:t>
            </a:r>
            <a:r>
              <a:rPr lang="en-ZA" sz="2800" b="1" dirty="0">
                <a:latin typeface="Gill Sans MT" panose="020B0502020104020203" pitchFamily="34" charset="0"/>
              </a:rPr>
              <a:t/>
            </a:r>
            <a:br>
              <a:rPr lang="en-ZA" sz="2800" b="1" dirty="0">
                <a:latin typeface="Gill Sans MT" panose="020B0502020104020203" pitchFamily="34" charset="0"/>
              </a:rPr>
            </a:br>
            <a:r>
              <a:rPr lang="en-ZA" sz="2800" b="1" dirty="0">
                <a:latin typeface="Gill Sans MT" panose="020B0502020104020203" pitchFamily="34" charset="0"/>
              </a:rPr>
              <a:t/>
            </a:r>
            <a:br>
              <a:rPr lang="en-ZA" sz="2800" b="1" dirty="0">
                <a:latin typeface="Gill Sans MT" panose="020B0502020104020203" pitchFamily="34" charset="0"/>
              </a:rPr>
            </a:br>
            <a:r>
              <a:rPr lang="en-US" sz="2900" dirty="0">
                <a:latin typeface="Century Gothic" panose="020B0502020202020204" pitchFamily="34" charset="0"/>
              </a:rPr>
              <a:t/>
            </a:r>
            <a:br>
              <a:rPr lang="en-US" sz="2900" dirty="0">
                <a:latin typeface="Century Gothic" panose="020B0502020202020204" pitchFamily="34" charset="0"/>
              </a:rPr>
            </a:br>
            <a:endParaRPr lang="en-US" sz="29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371475" y="1274453"/>
            <a:ext cx="8121361" cy="5489335"/>
          </a:xfrm>
        </p:spPr>
        <p:txBody>
          <a:bodyPr>
            <a:noAutofit/>
          </a:bodyPr>
          <a:lstStyle/>
          <a:p>
            <a:pPr marL="0" lvl="0" indent="0" algn="just">
              <a:lnSpc>
                <a:spcPct val="114000"/>
              </a:lnSpc>
              <a:spcBef>
                <a:spcPts val="0"/>
              </a:spcBef>
              <a:buClr>
                <a:srgbClr val="FFC000"/>
              </a:buClr>
              <a:buNone/>
            </a:pPr>
            <a:r>
              <a:rPr lang="en-US" sz="2000" b="1" i="1" dirty="0">
                <a:solidFill>
                  <a:srgbClr val="FF9900"/>
                </a:solidFill>
              </a:rPr>
              <a:t>Deep Space Network</a:t>
            </a:r>
          </a:p>
          <a:p>
            <a:pPr marL="0" lvl="0" indent="0" algn="just">
              <a:lnSpc>
                <a:spcPct val="114000"/>
              </a:lnSpc>
              <a:spcBef>
                <a:spcPts val="0"/>
              </a:spcBef>
              <a:buClr>
                <a:srgbClr val="FFC000"/>
              </a:buClr>
              <a:buNone/>
            </a:pPr>
            <a:endParaRPr lang="en-US" sz="800" b="1" i="1" dirty="0">
              <a:solidFill>
                <a:srgbClr val="FF9900"/>
              </a:solidFill>
            </a:endParaRPr>
          </a:p>
          <a:p>
            <a:pPr lvl="0" algn="just">
              <a:lnSpc>
                <a:spcPct val="114000"/>
              </a:lnSpc>
              <a:spcBef>
                <a:spcPts val="0"/>
              </a:spcBef>
              <a:buClr>
                <a:srgbClr val="FFC000"/>
              </a:buClr>
            </a:pPr>
            <a:endParaRPr lang="en-US" sz="800" dirty="0">
              <a:solidFill>
                <a:schemeClr val="tx1"/>
              </a:solidFill>
            </a:endParaRPr>
          </a:p>
          <a:p>
            <a:pPr lvl="0" algn="just">
              <a:lnSpc>
                <a:spcPct val="114000"/>
              </a:lnSpc>
              <a:spcBef>
                <a:spcPts val="0"/>
              </a:spcBef>
              <a:buClr>
                <a:srgbClr val="FF9900"/>
              </a:buClr>
              <a:buSzPct val="110000"/>
            </a:pPr>
            <a:r>
              <a:rPr lang="en-US" dirty="0">
                <a:solidFill>
                  <a:schemeClr val="tx1"/>
                </a:solidFill>
              </a:rPr>
              <a:t>The National Aeronautics and Space Administration (NASA) Deep Space Network is a worldwide network of US spacecraft communication facilities that supports NASA and non-NASA missions that explore the furthest points of our solar system.</a:t>
            </a:r>
          </a:p>
          <a:p>
            <a:pPr marR="0" lvl="0" algn="just" defTabSz="912114" rtl="0" eaLnBrk="1" fontAlgn="auto" latinLnBrk="0" hangingPunct="1">
              <a:lnSpc>
                <a:spcPct val="114000"/>
              </a:lnSpc>
              <a:spcBef>
                <a:spcPts val="0"/>
              </a:spcBef>
              <a:spcAft>
                <a:spcPts val="0"/>
              </a:spcAft>
              <a:buClr>
                <a:srgbClr val="FF9900"/>
              </a:buClr>
              <a:buSzPct val="110000"/>
              <a:tabLst/>
              <a:defRPr/>
            </a:pPr>
            <a:r>
              <a:rPr kumimoji="0" lang="en-US" b="0" i="0" u="none" strike="noStrike" kern="1200" cap="none" spc="0" normalizeH="0" baseline="0" noProof="0" dirty="0">
                <a:ln>
                  <a:noFill/>
                </a:ln>
                <a:solidFill>
                  <a:schemeClr val="tx1"/>
                </a:solidFill>
                <a:effectLst/>
                <a:uLnTx/>
                <a:uFillTx/>
              </a:rPr>
              <a:t>It also performs radio and radar astronomy observations to explore the solar system and the universe and supports selected Earth-orbiting missions. </a:t>
            </a:r>
          </a:p>
          <a:p>
            <a:pPr marR="0" lvl="0" algn="just" defTabSz="912114" rtl="0" eaLnBrk="1" fontAlgn="auto" latinLnBrk="0" hangingPunct="1">
              <a:lnSpc>
                <a:spcPct val="114000"/>
              </a:lnSpc>
              <a:spcBef>
                <a:spcPts val="0"/>
              </a:spcBef>
              <a:spcAft>
                <a:spcPts val="0"/>
              </a:spcAft>
              <a:buClr>
                <a:srgbClr val="FF9900"/>
              </a:buClr>
              <a:buSzPct val="110000"/>
              <a:tabLst/>
              <a:defRPr/>
            </a:pPr>
            <a:r>
              <a:rPr kumimoji="0" lang="en-US" b="0" i="0" u="none" strike="noStrike" kern="1200" cap="none" spc="0" normalizeH="0" baseline="0" noProof="0" dirty="0">
                <a:ln>
                  <a:noFill/>
                </a:ln>
                <a:solidFill>
                  <a:schemeClr val="tx1"/>
                </a:solidFill>
                <a:effectLst/>
                <a:uLnTx/>
                <a:uFillTx/>
              </a:rPr>
              <a:t>NASA has partnered with the South African National Space Agency (SANSA) to establish a ground station in South Africa. </a:t>
            </a:r>
          </a:p>
          <a:p>
            <a:pPr lvl="0" algn="just">
              <a:lnSpc>
                <a:spcPct val="114000"/>
              </a:lnSpc>
              <a:spcBef>
                <a:spcPts val="0"/>
              </a:spcBef>
              <a:buClr>
                <a:srgbClr val="FF9900"/>
              </a:buClr>
              <a:buSzPct val="110000"/>
              <a:defRPr/>
            </a:pPr>
            <a:r>
              <a:rPr lang="en-US" dirty="0">
                <a:solidFill>
                  <a:schemeClr val="tx1"/>
                </a:solidFill>
              </a:rPr>
              <a:t>The new satellite ground station facility will be established for international deep space tracking as well as local use – tracking national satellite missions, scientific research and human capital development programmes.</a:t>
            </a:r>
          </a:p>
          <a:p>
            <a:pPr lvl="0" algn="just">
              <a:lnSpc>
                <a:spcPct val="114000"/>
              </a:lnSpc>
              <a:spcBef>
                <a:spcPts val="0"/>
              </a:spcBef>
              <a:buClr>
                <a:srgbClr val="FF9900"/>
              </a:buClr>
              <a:buSzPct val="110000"/>
              <a:defRPr/>
            </a:pPr>
            <a:endParaRPr lang="en-US" dirty="0">
              <a:solidFill>
                <a:schemeClr val="tx1"/>
              </a:solidFill>
            </a:endParaRPr>
          </a:p>
          <a:p>
            <a:pPr marL="0" indent="0" algn="just">
              <a:lnSpc>
                <a:spcPct val="114000"/>
              </a:lnSpc>
              <a:spcBef>
                <a:spcPts val="0"/>
              </a:spcBef>
              <a:buClr>
                <a:srgbClr val="FF9900"/>
              </a:buClr>
              <a:buSzPct val="110000"/>
              <a:buNone/>
              <a:defRPr/>
            </a:pPr>
            <a:r>
              <a:rPr kumimoji="0" lang="en-US" sz="1800" i="1" u="none" strike="noStrike" kern="1200" cap="none" spc="0" normalizeH="0" baseline="0" noProof="0" dirty="0">
                <a:ln>
                  <a:noFill/>
                </a:ln>
                <a:solidFill>
                  <a:prstClr val="black"/>
                </a:solidFill>
                <a:effectLst/>
                <a:uLnTx/>
                <a:uFillTx/>
              </a:rPr>
              <a:t>The Space Weather Centre and Deep Space Network initiatives will contribute significantly to Decadal Plan internationalisation efforts and foreign direct investments.</a:t>
            </a:r>
          </a:p>
          <a:p>
            <a:pPr marL="0" lvl="0" indent="0" algn="just">
              <a:lnSpc>
                <a:spcPct val="114000"/>
              </a:lnSpc>
              <a:spcBef>
                <a:spcPts val="0"/>
              </a:spcBef>
              <a:buClr>
                <a:srgbClr val="FF9900"/>
              </a:buClr>
              <a:buSzPct val="110000"/>
              <a:buNone/>
              <a:defRPr/>
            </a:pPr>
            <a:r>
              <a:rPr lang="en-US" dirty="0">
                <a:solidFill>
                  <a:schemeClr val="tx1"/>
                </a:solidFill>
              </a:rPr>
              <a:t> </a:t>
            </a:r>
          </a:p>
          <a:p>
            <a:pPr marL="228029" marR="0" lvl="0" indent="-228029" algn="just" defTabSz="912114" rtl="0" eaLnBrk="1" fontAlgn="auto" latinLnBrk="0" hangingPunct="1">
              <a:lnSpc>
                <a:spcPct val="150000"/>
              </a:lnSpc>
              <a:spcBef>
                <a:spcPts val="998"/>
              </a:spcBef>
              <a:spcAft>
                <a:spcPts val="0"/>
              </a:spcAft>
              <a:buClr>
                <a:srgbClr val="FFC000"/>
              </a:buClr>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Roboto Condensed" panose="02000000000000000000" pitchFamily="2" charset="0"/>
              <a:cs typeface="Arial" panose="020B0604020202020204" pitchFamily="34" charset="0"/>
            </a:endParaRPr>
          </a:p>
          <a:p>
            <a:pPr lvl="0" algn="just">
              <a:lnSpc>
                <a:spcPct val="150000"/>
              </a:lnSpc>
              <a:buClr>
                <a:srgbClr val="FFC000"/>
              </a:buClr>
              <a:buFont typeface="Wingdings" panose="05000000000000000000" pitchFamily="2" charset="2"/>
              <a:buChar char="q"/>
            </a:pPr>
            <a:endParaRPr lang="en-US" dirty="0">
              <a:solidFill>
                <a:schemeClr val="tx1"/>
              </a:solidFill>
              <a:latin typeface="Century Gothic" panose="020B0502020202020204" pitchFamily="34" charset="0"/>
            </a:endParaRPr>
          </a:p>
          <a:p>
            <a:pPr lvl="0" algn="just">
              <a:lnSpc>
                <a:spcPct val="150000"/>
              </a:lnSpc>
              <a:buClr>
                <a:srgbClr val="FFC000"/>
              </a:buClr>
              <a:buFont typeface="Wingdings" panose="05000000000000000000" pitchFamily="2" charset="2"/>
              <a:buChar char="q"/>
            </a:pPr>
            <a:endParaRPr lang="en-US" dirty="0">
              <a:solidFill>
                <a:schemeClr val="tx1"/>
              </a:solidFill>
              <a:latin typeface="Century Gothic" panose="020B0502020202020204" pitchFamily="34" charset="0"/>
            </a:endParaRPr>
          </a:p>
          <a:p>
            <a:pPr lvl="0" algn="just">
              <a:lnSpc>
                <a:spcPct val="150000"/>
              </a:lnSpc>
              <a:buClr>
                <a:srgbClr val="FFC000"/>
              </a:buClr>
              <a:buFont typeface="Wingdings" panose="05000000000000000000" pitchFamily="2" charset="2"/>
              <a:buChar char="q"/>
            </a:pPr>
            <a:endParaRPr lang="en-US" dirty="0">
              <a:solidFill>
                <a:schemeClr val="tx1"/>
              </a:solidFill>
              <a:latin typeface="Century Gothic" panose="020B0502020202020204" pitchFamily="34" charset="0"/>
            </a:endParaRPr>
          </a:p>
          <a:p>
            <a:pPr lvl="0" algn="just">
              <a:lnSpc>
                <a:spcPct val="150000"/>
              </a:lnSpc>
              <a:buClr>
                <a:srgbClr val="FFC000"/>
              </a:buClr>
              <a:buFont typeface="Wingdings" panose="05000000000000000000" pitchFamily="2" charset="2"/>
              <a:buChar char="q"/>
            </a:pPr>
            <a:endParaRPr lang="en-US" dirty="0">
              <a:solidFill>
                <a:schemeClr val="tx1"/>
              </a:solidFill>
              <a:latin typeface="Century Gothic" panose="020B0502020202020204" pitchFamily="34" charset="0"/>
            </a:endParaRPr>
          </a:p>
        </p:txBody>
      </p:sp>
      <p:sp>
        <p:nvSpPr>
          <p:cNvPr id="2" name="AutoShape 2" descr="https://zac-powerpoint.officeapps.live.com/pods/GetClipboardImage.ashx?Id=e9fd726a-c79d-4cdf-8e0f-72987c37b982&amp;DC=GZA1&amp;pkey=7527c02a-5395-44cf-9452-a0109ce6faf6&amp;wdwaccluster=GZA1"/>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utoShape 4" descr="https://zac-powerpoint.officeapps.live.com/pods/GetClipboardImage.ashx?Id=e9fd726a-c79d-4cdf-8e0f-72987c37b982&amp;DC=GZA1&amp;pkey=7527c02a-5395-44cf-9452-a0109ce6faf6&amp;wdwaccluster=GZA1"/>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8564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1391452-3D10-734D-B2CD-EEF84AE3295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59961"/>
            <a:ext cx="9144000" cy="893068"/>
          </a:xfrm>
        </p:spPr>
        <p:txBody>
          <a:bodyPr>
            <a:noAutofit/>
          </a:bodyPr>
          <a:lstStyle/>
          <a:p>
            <a:pPr marL="179388"/>
            <a:r>
              <a:rPr lang="en-US" sz="2800" b="1" dirty="0">
                <a:latin typeface="Gill Sans MT" panose="020B0502020104020203" pitchFamily="34" charset="0"/>
              </a:rPr>
              <a:t>Innovation in support of a capable and developmental state (3)</a:t>
            </a:r>
            <a:r>
              <a:rPr lang="en-ZA" sz="2800" b="1" dirty="0">
                <a:latin typeface="Gill Sans MT" panose="020B0502020104020203" pitchFamily="34" charset="0"/>
              </a:rPr>
              <a:t/>
            </a:r>
            <a:br>
              <a:rPr lang="en-ZA" sz="2800" b="1" dirty="0">
                <a:latin typeface="Gill Sans MT" panose="020B0502020104020203" pitchFamily="34" charset="0"/>
              </a:rPr>
            </a:br>
            <a:r>
              <a:rPr lang="en-ZA" sz="2900" b="1" dirty="0">
                <a:latin typeface="Century Gothic" panose="020B0502020202020204" pitchFamily="34" charset="0"/>
              </a:rPr>
              <a:t/>
            </a:r>
            <a:br>
              <a:rPr lang="en-ZA" sz="2900" b="1" dirty="0">
                <a:latin typeface="Century Gothic" panose="020B0502020202020204" pitchFamily="34" charset="0"/>
              </a:rPr>
            </a:br>
            <a:r>
              <a:rPr lang="en-ZA" sz="2900" b="1" dirty="0">
                <a:latin typeface="Century Gothic" panose="020B0502020202020204" pitchFamily="34" charset="0"/>
              </a:rPr>
              <a:t/>
            </a:r>
            <a:br>
              <a:rPr lang="en-ZA" sz="2900" b="1" dirty="0">
                <a:latin typeface="Century Gothic" panose="020B0502020202020204" pitchFamily="34" charset="0"/>
              </a:rPr>
            </a:br>
            <a:r>
              <a:rPr lang="en-US" sz="2900" dirty="0">
                <a:latin typeface="Century Gothic" panose="020B0502020202020204" pitchFamily="34" charset="0"/>
              </a:rPr>
              <a:t/>
            </a:r>
            <a:br>
              <a:rPr lang="en-US" sz="2900" dirty="0">
                <a:latin typeface="Century Gothic" panose="020B0502020202020204" pitchFamily="34" charset="0"/>
              </a:rPr>
            </a:br>
            <a:endParaRPr lang="en-US" sz="29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219075" y="1157453"/>
            <a:ext cx="8355141" cy="5489335"/>
          </a:xfrm>
        </p:spPr>
        <p:txBody>
          <a:bodyPr>
            <a:noAutofit/>
          </a:bodyPr>
          <a:lstStyle/>
          <a:p>
            <a:pPr marL="0" lvl="0" indent="0" algn="just">
              <a:lnSpc>
                <a:spcPct val="114000"/>
              </a:lnSpc>
              <a:buClr>
                <a:srgbClr val="FF9900"/>
              </a:buClr>
              <a:buSzPct val="110000"/>
              <a:buNone/>
              <a:defRPr/>
            </a:pPr>
            <a:r>
              <a:rPr lang="en-US" b="1" i="1" dirty="0">
                <a:solidFill>
                  <a:srgbClr val="FF9900"/>
                </a:solidFill>
              </a:rPr>
              <a:t>The National Biosecurity Hub</a:t>
            </a:r>
          </a:p>
          <a:p>
            <a:pPr lvl="0" algn="just">
              <a:lnSpc>
                <a:spcPct val="114000"/>
              </a:lnSpc>
              <a:buClr>
                <a:srgbClr val="FF9900"/>
              </a:buClr>
              <a:buSzPct val="110000"/>
              <a:defRPr/>
            </a:pPr>
            <a:r>
              <a:rPr lang="en-US" dirty="0">
                <a:solidFill>
                  <a:prstClr val="black"/>
                </a:solidFill>
              </a:rPr>
              <a:t>The launch of a joint National Biosecurity Hub by the Department of Science and Innovation and the Department of Agriculture, Land Reform and Rural Development in October 2022 is a significant advance in the development of the national system of innovation.</a:t>
            </a:r>
          </a:p>
          <a:p>
            <a:pPr lvl="0" algn="just">
              <a:lnSpc>
                <a:spcPct val="114000"/>
              </a:lnSpc>
              <a:buClr>
                <a:srgbClr val="FF9900"/>
              </a:buClr>
              <a:buSzPct val="110000"/>
              <a:defRPr/>
            </a:pPr>
            <a:r>
              <a:rPr lang="en-US" dirty="0">
                <a:solidFill>
                  <a:prstClr val="black"/>
                </a:solidFill>
              </a:rPr>
              <a:t>The National Biosecurity Hub is underpinned by a robust science-based regulatory and national response system, international norms and standards on risk assessment and management, and effective coordination of all role players (government, industry and the research community). </a:t>
            </a:r>
          </a:p>
          <a:p>
            <a:pPr algn="just">
              <a:lnSpc>
                <a:spcPct val="114000"/>
              </a:lnSpc>
              <a:spcBef>
                <a:spcPts val="0"/>
              </a:spcBef>
              <a:buClr>
                <a:srgbClr val="FF9900"/>
              </a:buClr>
              <a:buSzPct val="110000"/>
            </a:pPr>
            <a:r>
              <a:rPr lang="en-US" sz="1800" dirty="0">
                <a:solidFill>
                  <a:schemeClr val="tx1"/>
                </a:solidFill>
              </a:rPr>
              <a:t>The National Biosecurity Hub prioritises plant and animal health matters, as well as food safety, and supports modernising agriculture as part of implementing the Decadal Plan. </a:t>
            </a:r>
          </a:p>
          <a:p>
            <a:pPr lvl="0" algn="just">
              <a:lnSpc>
                <a:spcPct val="114000"/>
              </a:lnSpc>
              <a:spcBef>
                <a:spcPts val="0"/>
              </a:spcBef>
              <a:buClr>
                <a:srgbClr val="FF9900"/>
              </a:buClr>
              <a:buSzPct val="110000"/>
            </a:pPr>
            <a:r>
              <a:rPr lang="en-US" sz="1800" dirty="0">
                <a:solidFill>
                  <a:schemeClr val="tx1"/>
                </a:solidFill>
              </a:rPr>
              <a:t>The launch was celebrated with the release of an electronic journal entitled "Biosecurity in South Africa: A Renewed Focus", signed by the Minister of Higher Education, Science and Innovation, and the  Minister of Agriculture, Land Reform and Rural Development.</a:t>
            </a:r>
          </a:p>
          <a:p>
            <a:pPr lvl="0" algn="just">
              <a:lnSpc>
                <a:spcPct val="114000"/>
              </a:lnSpc>
              <a:buClr>
                <a:srgbClr val="FF9900"/>
              </a:buClr>
              <a:buSzPct val="110000"/>
              <a:defRPr/>
            </a:pPr>
            <a:endParaRPr lang="en-US" dirty="0">
              <a:solidFill>
                <a:prstClr val="black"/>
              </a:solidFill>
            </a:endParaRPr>
          </a:p>
          <a:p>
            <a:pPr marL="228029" marR="0" lvl="0" indent="-228029" algn="just" defTabSz="912114" rtl="0" eaLnBrk="1" fontAlgn="auto" latinLnBrk="0" hangingPunct="1">
              <a:lnSpc>
                <a:spcPct val="150000"/>
              </a:lnSpc>
              <a:spcBef>
                <a:spcPts val="998"/>
              </a:spcBef>
              <a:spcAft>
                <a:spcPts val="0"/>
              </a:spcAft>
              <a:buClr>
                <a:srgbClr val="FFC000"/>
              </a:buClr>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Roboto Condensed" panose="02000000000000000000" pitchFamily="2" charset="0"/>
              <a:cs typeface="Arial" panose="020B0604020202020204" pitchFamily="34" charset="0"/>
            </a:endParaRPr>
          </a:p>
          <a:p>
            <a:pPr lvl="0" algn="just">
              <a:lnSpc>
                <a:spcPct val="150000"/>
              </a:lnSpc>
              <a:buClr>
                <a:srgbClr val="FFC000"/>
              </a:buClr>
              <a:buFont typeface="Wingdings" panose="05000000000000000000" pitchFamily="2" charset="2"/>
              <a:buChar char="q"/>
            </a:pPr>
            <a:endParaRPr lang="en-US" dirty="0">
              <a:solidFill>
                <a:schemeClr val="tx1"/>
              </a:solidFill>
              <a:latin typeface="Century Gothic" panose="020B0502020202020204" pitchFamily="34" charset="0"/>
            </a:endParaRPr>
          </a:p>
        </p:txBody>
      </p:sp>
      <p:sp>
        <p:nvSpPr>
          <p:cNvPr id="2" name="AutoShape 2" descr="https://zac-powerpoint.officeapps.live.com/pods/GetClipboardImage.ashx?Id=e9fd726a-c79d-4cdf-8e0f-72987c37b982&amp;DC=GZA1&amp;pkey=7527c02a-5395-44cf-9452-a0109ce6faf6&amp;wdwaccluster=GZA1"/>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utoShape 4" descr="https://zac-powerpoint.officeapps.live.com/pods/GetClipboardImage.ashx?Id=e9fd726a-c79d-4cdf-8e0f-72987c37b982&amp;DC=GZA1&amp;pkey=7527c02a-5395-44cf-9452-a0109ce6faf6&amp;wdwaccluster=GZA1"/>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48963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1391452-3D10-734D-B2CD-EEF84AE3295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208939"/>
            <a:ext cx="9144000" cy="893068"/>
          </a:xfrm>
        </p:spPr>
        <p:txBody>
          <a:bodyPr>
            <a:noAutofit/>
          </a:bodyPr>
          <a:lstStyle/>
          <a:p>
            <a:pPr marL="179388"/>
            <a:r>
              <a:rPr lang="en-US" sz="3200" b="1" dirty="0">
                <a:latin typeface="Gill Sans MT" panose="020B0502020104020203" pitchFamily="34" charset="0"/>
              </a:rPr>
              <a:t>International cooperation and resources (1)</a:t>
            </a:r>
            <a:r>
              <a:rPr lang="en-ZA" sz="3200" b="1" dirty="0">
                <a:latin typeface="Century Gothic" panose="020B0502020202020204" pitchFamily="34" charset="0"/>
              </a:rPr>
              <a:t/>
            </a:r>
            <a:br>
              <a:rPr lang="en-ZA" sz="3200" b="1" dirty="0">
                <a:latin typeface="Century Gothic" panose="020B0502020202020204" pitchFamily="34" charset="0"/>
              </a:rPr>
            </a:br>
            <a:r>
              <a:rPr lang="en-ZA" sz="3200" b="1" dirty="0">
                <a:latin typeface="Century Gothic" panose="020B0502020202020204" pitchFamily="34" charset="0"/>
              </a:rPr>
              <a:t/>
            </a:r>
            <a:br>
              <a:rPr lang="en-ZA" sz="3200" b="1" dirty="0">
                <a:latin typeface="Century Gothic" panose="020B0502020202020204" pitchFamily="34" charset="0"/>
              </a:rPr>
            </a:br>
            <a:r>
              <a:rPr lang="en-US" sz="2900" dirty="0">
                <a:latin typeface="Century Gothic" panose="020B0502020202020204" pitchFamily="34" charset="0"/>
              </a:rPr>
              <a:t/>
            </a:r>
            <a:br>
              <a:rPr lang="en-US" sz="2900" dirty="0">
                <a:latin typeface="Century Gothic" panose="020B0502020202020204" pitchFamily="34" charset="0"/>
              </a:rPr>
            </a:br>
            <a:endParaRPr lang="en-US" sz="29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113123" y="1318154"/>
            <a:ext cx="8481861" cy="5340749"/>
          </a:xfrm>
        </p:spPr>
        <p:txBody>
          <a:bodyPr vert="horz" lIns="91440" tIns="45720" rIns="91440" bIns="45720" rtlCol="0" anchor="t">
            <a:normAutofit/>
          </a:bodyPr>
          <a:lstStyle/>
          <a:p>
            <a:pPr algn="just">
              <a:lnSpc>
                <a:spcPct val="114000"/>
              </a:lnSpc>
              <a:buClr>
                <a:srgbClr val="FF9900"/>
              </a:buClr>
              <a:buSzPct val="120000"/>
            </a:pPr>
            <a:r>
              <a:rPr lang="en-US" sz="2000" dirty="0">
                <a:solidFill>
                  <a:schemeClr val="tx1"/>
                </a:solidFill>
                <a:ea typeface="Roboto Condensed"/>
              </a:rPr>
              <a:t>The DSI facilitated virtual and physical information dissemination engagements to promote South African participation in South Africa- European Union-funded programmes, extending opportunities to participants in the rest of the continent. </a:t>
            </a:r>
          </a:p>
          <a:p>
            <a:pPr algn="just">
              <a:lnSpc>
                <a:spcPct val="114000"/>
              </a:lnSpc>
              <a:buClr>
                <a:srgbClr val="FF9900"/>
              </a:buClr>
              <a:buSzPct val="120000"/>
            </a:pPr>
            <a:r>
              <a:rPr lang="en-US" sz="2000" dirty="0">
                <a:solidFill>
                  <a:schemeClr val="tx1"/>
                </a:solidFill>
                <a:ea typeface="Roboto Condensed"/>
              </a:rPr>
              <a:t>Several other engagement opportunities arose during the quarter, which included the CSIR Biannual Conference in November 2022 at the Durban University of Technology and the Innovation Indaba in October 2022. </a:t>
            </a:r>
            <a:r>
              <a:rPr lang="en-ZA" sz="2000" dirty="0">
                <a:solidFill>
                  <a:schemeClr val="tx1"/>
                </a:solidFill>
                <a:effectLst/>
                <a:latin typeface="Arial" panose="020B0604020202020204" pitchFamily="34" charset="0"/>
                <a:ea typeface="Times New Roman" panose="02020603050405020304" pitchFamily="18" charset="0"/>
              </a:rPr>
              <a:t>There were also engagements with multinational private sector partners such as ABB South Africa and Bosch, among </a:t>
            </a:r>
            <a:r>
              <a:rPr lang="en-ZA" sz="2000" dirty="0">
                <a:solidFill>
                  <a:schemeClr val="tx1"/>
                </a:solidFill>
                <a:ea typeface="Roboto Condensed"/>
              </a:rPr>
              <a:t>others</a:t>
            </a:r>
            <a:r>
              <a:rPr lang="en-US" sz="2000" dirty="0">
                <a:solidFill>
                  <a:schemeClr val="tx1"/>
                </a:solidFill>
                <a:ea typeface="Roboto Condensed"/>
              </a:rPr>
              <a:t>.</a:t>
            </a:r>
          </a:p>
          <a:p>
            <a:pPr algn="just">
              <a:lnSpc>
                <a:spcPct val="114000"/>
              </a:lnSpc>
              <a:buClr>
                <a:srgbClr val="FF9900"/>
              </a:buClr>
              <a:buSzPct val="120000"/>
            </a:pPr>
            <a:r>
              <a:rPr lang="en-US" sz="2000" dirty="0">
                <a:solidFill>
                  <a:schemeClr val="tx1"/>
                </a:solidFill>
                <a:ea typeface="Roboto Condensed"/>
              </a:rPr>
              <a:t>The DSI and Department of Higher Education and Training partnered with Schneider Electric to conceptualise a "train the trainer" workshop to build capacity among engineering lecturers at TVET colleges.</a:t>
            </a:r>
          </a:p>
          <a:p>
            <a:pPr algn="just">
              <a:lnSpc>
                <a:spcPct val="114000"/>
              </a:lnSpc>
              <a:buClr>
                <a:srgbClr val="FF9900"/>
              </a:buClr>
              <a:buSzPct val="120000"/>
            </a:pPr>
            <a:endParaRPr lang="en-US" sz="2000" dirty="0">
              <a:solidFill>
                <a:schemeClr val="tx1"/>
              </a:solidFill>
            </a:endParaRPr>
          </a:p>
        </p:txBody>
      </p:sp>
    </p:spTree>
    <p:extLst>
      <p:ext uri="{BB962C8B-B14F-4D97-AF65-F5344CB8AC3E}">
        <p14:creationId xmlns:p14="http://schemas.microsoft.com/office/powerpoint/2010/main" xmlns="" val="3538213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1391452-3D10-734D-B2CD-EEF84AE3295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146957" y="181635"/>
            <a:ext cx="9144000" cy="893068"/>
          </a:xfrm>
        </p:spPr>
        <p:txBody>
          <a:bodyPr>
            <a:noAutofit/>
          </a:bodyPr>
          <a:lstStyle/>
          <a:p>
            <a:r>
              <a:rPr lang="en-US" sz="3200" b="1" dirty="0">
                <a:latin typeface="Gill Sans MT" panose="020B0502020104020203" pitchFamily="34" charset="0"/>
              </a:rPr>
              <a:t>International cooperation and resources (2)</a:t>
            </a:r>
            <a:r>
              <a:rPr lang="en-ZA" sz="3600" b="1" dirty="0">
                <a:latin typeface="Century Gothic" panose="020B0502020202020204" pitchFamily="34" charset="0"/>
              </a:rPr>
              <a:t/>
            </a:r>
            <a:br>
              <a:rPr lang="en-ZA" sz="3600" b="1" dirty="0">
                <a:latin typeface="Century Gothic" panose="020B0502020202020204" pitchFamily="34" charset="0"/>
              </a:rPr>
            </a:br>
            <a:r>
              <a:rPr lang="en-ZA" sz="3600" b="1" dirty="0">
                <a:latin typeface="Century Gothic" panose="020B0502020202020204" pitchFamily="34" charset="0"/>
              </a:rPr>
              <a:t/>
            </a:r>
            <a:br>
              <a:rPr lang="en-ZA" sz="3600" b="1" dirty="0">
                <a:latin typeface="Century Gothic" panose="020B0502020202020204" pitchFamily="34" charset="0"/>
              </a:rPr>
            </a:br>
            <a:r>
              <a:rPr lang="en-ZA" sz="2900" b="1" dirty="0">
                <a:latin typeface="Century Gothic" panose="020B0502020202020204" pitchFamily="34" charset="0"/>
              </a:rPr>
              <a:t/>
            </a:r>
            <a:br>
              <a:rPr lang="en-ZA" sz="2900" b="1" dirty="0">
                <a:latin typeface="Century Gothic" panose="020B0502020202020204" pitchFamily="34" charset="0"/>
              </a:rPr>
            </a:br>
            <a:r>
              <a:rPr lang="en-ZA" sz="2900" b="1" dirty="0">
                <a:latin typeface="Century Gothic" panose="020B0502020202020204" pitchFamily="34" charset="0"/>
              </a:rPr>
              <a:t/>
            </a:r>
            <a:br>
              <a:rPr lang="en-ZA" sz="2900" b="1" dirty="0">
                <a:latin typeface="Century Gothic" panose="020B0502020202020204" pitchFamily="34" charset="0"/>
              </a:rPr>
            </a:br>
            <a:r>
              <a:rPr lang="en-US" sz="2900" dirty="0">
                <a:latin typeface="Century Gothic" panose="020B0502020202020204" pitchFamily="34" charset="0"/>
              </a:rPr>
              <a:t/>
            </a:r>
            <a:br>
              <a:rPr lang="en-US" sz="2900" dirty="0">
                <a:latin typeface="Century Gothic" panose="020B0502020202020204" pitchFamily="34" charset="0"/>
              </a:rPr>
            </a:br>
            <a:endParaRPr lang="en-US" sz="29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0" y="1420585"/>
            <a:ext cx="8594984" cy="5238317"/>
          </a:xfrm>
        </p:spPr>
        <p:txBody>
          <a:bodyPr vert="horz" lIns="91440" tIns="45720" rIns="91440" bIns="45720" rtlCol="0" anchor="t">
            <a:noAutofit/>
          </a:bodyPr>
          <a:lstStyle/>
          <a:p>
            <a:pPr lvl="0" algn="just">
              <a:lnSpc>
                <a:spcPct val="114000"/>
              </a:lnSpc>
              <a:spcBef>
                <a:spcPts val="0"/>
              </a:spcBef>
              <a:buClr>
                <a:srgbClr val="FF9900"/>
              </a:buClr>
              <a:buSzPct val="120000"/>
            </a:pPr>
            <a:r>
              <a:rPr lang="en-US" b="1" dirty="0">
                <a:solidFill>
                  <a:schemeClr val="tx1"/>
                </a:solidFill>
                <a:latin typeface="Century Gothic" panose="020B0502020202020204" pitchFamily="34" charset="0"/>
              </a:rPr>
              <a:t> </a:t>
            </a:r>
            <a:r>
              <a:rPr lang="en-US" sz="2000" dirty="0">
                <a:solidFill>
                  <a:schemeClr val="tx1"/>
                </a:solidFill>
              </a:rPr>
              <a:t>The SA-EU Task Force meeting took stock of cooperation in science, technology and innovation, and deliverables for implementation before the 17th SA-EU Joint Science and Technology Cooperation Committee in 2023/24. </a:t>
            </a:r>
          </a:p>
          <a:p>
            <a:pPr lvl="0" algn="just">
              <a:lnSpc>
                <a:spcPct val="114000"/>
              </a:lnSpc>
              <a:spcBef>
                <a:spcPts val="0"/>
              </a:spcBef>
              <a:buClr>
                <a:srgbClr val="FF9900"/>
              </a:buClr>
              <a:buSzPct val="120000"/>
            </a:pPr>
            <a:r>
              <a:rPr lang="en-US" sz="2000" dirty="0">
                <a:solidFill>
                  <a:schemeClr val="tx1"/>
                </a:solidFill>
              </a:rPr>
              <a:t> The 15th SA-EU Joint Cooperation Council meeting was hosted in South Africa during the quarter, and the DSI undertook  extensive engagements on science, technology and innovation with the European Union. </a:t>
            </a:r>
          </a:p>
          <a:p>
            <a:pPr lvl="0" algn="just">
              <a:lnSpc>
                <a:spcPct val="114000"/>
              </a:lnSpc>
              <a:spcBef>
                <a:spcPts val="0"/>
              </a:spcBef>
              <a:buClr>
                <a:srgbClr val="FF9900"/>
              </a:buClr>
              <a:buSzPct val="120000"/>
            </a:pPr>
            <a:r>
              <a:rPr lang="en-US" sz="2000" dirty="0">
                <a:solidFill>
                  <a:schemeClr val="tx1"/>
                </a:solidFill>
              </a:rPr>
              <a:t>South Africa co-chaired the International Bioeconomy Forum (IBF), and hosted the 5th IBF Plenary meeting, which took place on the sidelines of the World Science Forum.</a:t>
            </a:r>
          </a:p>
          <a:p>
            <a:pPr lvl="0" algn="just">
              <a:lnSpc>
                <a:spcPct val="150000"/>
              </a:lnSpc>
              <a:spcBef>
                <a:spcPts val="0"/>
              </a:spcBef>
              <a:buClr>
                <a:srgbClr val="FFC000"/>
              </a:buClr>
              <a:buFont typeface="Wingdings" panose="05000000000000000000" pitchFamily="2" charset="2"/>
              <a:buChar char="q"/>
            </a:pPr>
            <a:endParaRPr lang="en-US" sz="2000" dirty="0">
              <a:solidFill>
                <a:schemeClr val="tx1"/>
              </a:solidFill>
            </a:endParaRPr>
          </a:p>
          <a:p>
            <a:pPr lvl="0" algn="just">
              <a:lnSpc>
                <a:spcPct val="150000"/>
              </a:lnSpc>
              <a:spcBef>
                <a:spcPts val="0"/>
              </a:spcBef>
              <a:buClr>
                <a:srgbClr val="FFC000"/>
              </a:buClr>
              <a:buFont typeface="Wingdings" panose="05000000000000000000" pitchFamily="2" charset="2"/>
              <a:buChar char="q"/>
            </a:pPr>
            <a:endParaRPr lang="en-US" dirty="0">
              <a:solidFill>
                <a:schemeClr val="tx1"/>
              </a:solidFill>
              <a:latin typeface="Century Gothic" panose="020B0502020202020204" pitchFamily="34" charset="0"/>
            </a:endParaRPr>
          </a:p>
          <a:p>
            <a:pPr lvl="0" algn="just">
              <a:lnSpc>
                <a:spcPct val="150000"/>
              </a:lnSpc>
              <a:spcBef>
                <a:spcPts val="0"/>
              </a:spcBef>
              <a:buClr>
                <a:srgbClr val="FFC000"/>
              </a:buClr>
              <a:buFont typeface="Wingdings" panose="05000000000000000000" pitchFamily="2" charset="2"/>
              <a:buChar char="q"/>
            </a:pPr>
            <a:endParaRPr lang="en-US"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xmlns="" val="3279936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1391452-3D10-734D-B2CD-EEF84AE3295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113122" y="208939"/>
            <a:ext cx="9144000" cy="893068"/>
          </a:xfrm>
        </p:spPr>
        <p:txBody>
          <a:bodyPr>
            <a:noAutofit/>
          </a:bodyPr>
          <a:lstStyle/>
          <a:p>
            <a:r>
              <a:rPr lang="en-US" sz="3200" b="1" dirty="0">
                <a:latin typeface="Gill Sans MT" panose="020B0502020104020203" pitchFamily="34" charset="0"/>
              </a:rPr>
              <a:t>International cooperation and resources (3)</a:t>
            </a:r>
            <a:r>
              <a:rPr lang="en-ZA" sz="3200" b="1" dirty="0">
                <a:latin typeface="Century Gothic" panose="020B0502020202020204" pitchFamily="34" charset="0"/>
              </a:rPr>
              <a:t/>
            </a:r>
            <a:br>
              <a:rPr lang="en-ZA" sz="3200" b="1" dirty="0">
                <a:latin typeface="Century Gothic" panose="020B0502020202020204" pitchFamily="34" charset="0"/>
              </a:rPr>
            </a:br>
            <a:r>
              <a:rPr lang="en-ZA" sz="3200" b="1" dirty="0">
                <a:latin typeface="Century Gothic" panose="020B0502020202020204" pitchFamily="34" charset="0"/>
              </a:rPr>
              <a:t/>
            </a:r>
            <a:br>
              <a:rPr lang="en-ZA" sz="3200" b="1" dirty="0">
                <a:latin typeface="Century Gothic" panose="020B0502020202020204" pitchFamily="34" charset="0"/>
              </a:rPr>
            </a:br>
            <a:r>
              <a:rPr lang="en-ZA" sz="2900" b="1" dirty="0">
                <a:latin typeface="Century Gothic" panose="020B0502020202020204" pitchFamily="34" charset="0"/>
              </a:rPr>
              <a:t/>
            </a:r>
            <a:br>
              <a:rPr lang="en-ZA" sz="2900" b="1" dirty="0">
                <a:latin typeface="Century Gothic" panose="020B0502020202020204" pitchFamily="34" charset="0"/>
              </a:rPr>
            </a:br>
            <a:endParaRPr lang="en-US" sz="29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113122" y="770465"/>
            <a:ext cx="8481862" cy="6903963"/>
          </a:xfrm>
        </p:spPr>
        <p:txBody>
          <a:bodyPr vert="horz" lIns="91440" tIns="45720" rIns="91440" bIns="45720" rtlCol="0" anchor="t">
            <a:noAutofit/>
          </a:bodyPr>
          <a:lstStyle/>
          <a:p>
            <a:pPr lvl="0" algn="just">
              <a:lnSpc>
                <a:spcPct val="150000"/>
              </a:lnSpc>
              <a:spcBef>
                <a:spcPts val="0"/>
              </a:spcBef>
              <a:buClr>
                <a:srgbClr val="FFC000"/>
              </a:buClr>
              <a:buFont typeface="Wingdings" panose="05000000000000000000" pitchFamily="2" charset="2"/>
              <a:buChar char="q"/>
            </a:pPr>
            <a:endParaRPr lang="en-US" dirty="0">
              <a:solidFill>
                <a:schemeClr val="tx1"/>
              </a:solidFill>
              <a:latin typeface="Century Gothic" panose="020B0502020202020204" pitchFamily="34" charset="0"/>
            </a:endParaRPr>
          </a:p>
          <a:p>
            <a:pPr lvl="0" algn="just">
              <a:lnSpc>
                <a:spcPct val="114000"/>
              </a:lnSpc>
              <a:spcBef>
                <a:spcPts val="0"/>
              </a:spcBef>
              <a:buClr>
                <a:srgbClr val="FF9900"/>
              </a:buClr>
              <a:buSzPct val="120000"/>
            </a:pPr>
            <a:r>
              <a:rPr lang="en-ZA" dirty="0">
                <a:solidFill>
                  <a:schemeClr val="tx1"/>
                </a:solidFill>
                <a:effectLst/>
                <a:latin typeface="Arial" panose="020B0604020202020204" pitchFamily="34" charset="0"/>
                <a:ea typeface="Times New Roman" panose="02020603050405020304" pitchFamily="18" charset="0"/>
              </a:rPr>
              <a:t>The DSI presented the results of a study on the nature and scope of trafficking in persons (TIP) in South Africa at a workshop on the review of South Africa's national policy framework on TIP.  The research provided critical new insights </a:t>
            </a:r>
            <a:r>
              <a:rPr lang="en-US" dirty="0">
                <a:solidFill>
                  <a:schemeClr val="tx1"/>
                </a:solidFill>
              </a:rPr>
              <a:t>into the nature and scope of TIP in South Africa. Through the Science Diplomacy Capital for Africa initiative, the DSI hosted a "Science Diplomacy for Social Justice" working group during the World Science Forum. </a:t>
            </a:r>
          </a:p>
          <a:p>
            <a:pPr lvl="0" algn="just">
              <a:lnSpc>
                <a:spcPct val="114000"/>
              </a:lnSpc>
              <a:spcBef>
                <a:spcPts val="0"/>
              </a:spcBef>
              <a:buClr>
                <a:srgbClr val="FF9900"/>
              </a:buClr>
              <a:buSzPct val="120000"/>
            </a:pPr>
            <a:r>
              <a:rPr lang="en-US" dirty="0">
                <a:solidFill>
                  <a:schemeClr val="tx1"/>
                </a:solidFill>
              </a:rPr>
              <a:t>The DSI coordinated a session on "Making the most of quantum computers, inclusively and openly, to reach the SDGs" and "Technology and social inclusion in the Global South", which focused on the ways climate change is affecting food and the built environment, while considering measures for climate change adaptation, mitigation and resilience-building.</a:t>
            </a:r>
          </a:p>
          <a:p>
            <a:pPr lvl="0" algn="just">
              <a:lnSpc>
                <a:spcPct val="114000"/>
              </a:lnSpc>
              <a:spcBef>
                <a:spcPts val="0"/>
              </a:spcBef>
              <a:buClr>
                <a:srgbClr val="FF9900"/>
              </a:buClr>
              <a:buSzPct val="120000"/>
            </a:pPr>
            <a:r>
              <a:rPr lang="en-US" dirty="0">
                <a:solidFill>
                  <a:schemeClr val="tx1"/>
                </a:solidFill>
              </a:rPr>
              <a:t>The DSI participated in the Annual Convening of the Water and Energy for Food (WE4F) Grand Challenge, where 175 innovators from six regional innovation hubs in Africa, the Middle East and South-east Asia came together to share and learn about innovation and enterprise in the water, energy, and food nexus.</a:t>
            </a:r>
          </a:p>
          <a:p>
            <a:pPr lvl="0" algn="just">
              <a:lnSpc>
                <a:spcPct val="114000"/>
              </a:lnSpc>
              <a:spcBef>
                <a:spcPts val="0"/>
              </a:spcBef>
              <a:buClr>
                <a:srgbClr val="FF9900"/>
              </a:buClr>
              <a:buSzPct val="120000"/>
            </a:pPr>
            <a:endParaRPr lang="en-US" dirty="0">
              <a:solidFill>
                <a:schemeClr val="tx1"/>
              </a:solidFill>
            </a:endParaRPr>
          </a:p>
          <a:p>
            <a:pPr lvl="0" algn="just">
              <a:lnSpc>
                <a:spcPct val="150000"/>
              </a:lnSpc>
              <a:spcBef>
                <a:spcPts val="0"/>
              </a:spcBef>
              <a:buClr>
                <a:srgbClr val="FFC000"/>
              </a:buClr>
              <a:buFont typeface="Wingdings" panose="05000000000000000000" pitchFamily="2" charset="2"/>
              <a:buChar char="q"/>
            </a:pPr>
            <a:endParaRPr lang="en-US" dirty="0">
              <a:solidFill>
                <a:schemeClr val="tx1"/>
              </a:solidFill>
              <a:latin typeface="Century Gothic" panose="020B0502020202020204" pitchFamily="34" charset="0"/>
            </a:endParaRPr>
          </a:p>
          <a:p>
            <a:pPr lvl="0" algn="just">
              <a:lnSpc>
                <a:spcPct val="150000"/>
              </a:lnSpc>
              <a:spcBef>
                <a:spcPts val="0"/>
              </a:spcBef>
              <a:buClr>
                <a:srgbClr val="FFC000"/>
              </a:buClr>
              <a:buFont typeface="Wingdings" panose="05000000000000000000" pitchFamily="2" charset="2"/>
              <a:buChar char="q"/>
            </a:pPr>
            <a:endParaRPr lang="en-US"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xmlns="" val="138866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939C0EA-1AF3-2044-AEA0-D335B46D751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xmlns="" id="{1E8BD0F1-3CEB-437A-8717-06F076B8E5AF}"/>
              </a:ext>
            </a:extLst>
          </p:cNvPr>
          <p:cNvSpPr>
            <a:spLocks noGrp="1"/>
          </p:cNvSpPr>
          <p:nvPr>
            <p:ph idx="1"/>
          </p:nvPr>
        </p:nvSpPr>
        <p:spPr>
          <a:xfrm>
            <a:off x="0" y="942109"/>
            <a:ext cx="9144000" cy="5898429"/>
          </a:xfrm>
        </p:spPr>
        <p:txBody>
          <a:bodyPr/>
          <a:lstStyle/>
          <a:p>
            <a:endParaRPr lang="en-ZA" dirty="0"/>
          </a:p>
        </p:txBody>
      </p:sp>
      <p:pic>
        <p:nvPicPr>
          <p:cNvPr id="15" name="Picture 2" descr="C:\Users\Elke-HP\Documents\Jobs\Stock images\Science &amp; technology\shutterstock_61518634.jpg">
            <a:extLst>
              <a:ext uri="{FF2B5EF4-FFF2-40B4-BE49-F238E27FC236}">
                <a16:creationId xmlns:a16="http://schemas.microsoft.com/office/drawing/2014/main" xmlns="" id="{29D12D3E-910B-4EAC-AD00-EC3ED6886E6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t="30705" b="16917"/>
          <a:stretch>
            <a:fillRect/>
          </a:stretch>
        </p:blipFill>
        <p:spPr bwMode="auto">
          <a:xfrm>
            <a:off x="-4086" y="897060"/>
            <a:ext cx="9144000" cy="494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6" name="Diagram 15">
            <a:extLst>
              <a:ext uri="{FF2B5EF4-FFF2-40B4-BE49-F238E27FC236}">
                <a16:creationId xmlns:a16="http://schemas.microsoft.com/office/drawing/2014/main" xmlns="" id="{65460526-F63C-4EBE-97CF-2CD1632FC477}"/>
              </a:ext>
            </a:extLst>
          </p:cNvPr>
          <p:cNvGraphicFramePr/>
          <p:nvPr>
            <p:extLst>
              <p:ext uri="{D42A27DB-BD31-4B8C-83A1-F6EECF244321}">
                <p14:modId xmlns:p14="http://schemas.microsoft.com/office/powerpoint/2010/main" xmlns="" val="2778747480"/>
              </p:ext>
            </p:extLst>
          </p:nvPr>
        </p:nvGraphicFramePr>
        <p:xfrm>
          <a:off x="307367" y="2680322"/>
          <a:ext cx="8521093" cy="193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184719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CC7343AE-23DE-FD4B-B75D-4A4A6BC5177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b="0" i="0" u="none" strike="noStrike" kern="1200" cap="none" spc="0" normalizeH="0" baseline="0" noProof="0" smtClean="0">
                <a:ln>
                  <a:noFill/>
                </a:ln>
                <a:solidFill>
                  <a:prstClr val="black">
                    <a:tint val="75000"/>
                  </a:prstClr>
                </a:solidFill>
                <a:effectLst/>
                <a:uLnTx/>
                <a:uFillTx/>
                <a:latin typeface="Calibri" panose="020F0502020204030204"/>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b="0" i="0" u="none" strike="noStrike" kern="1200" cap="none" spc="0" normalizeH="0" baseline="0" noProof="0" dirty="0">
              <a:ln>
                <a:noFill/>
              </a:ln>
              <a:solidFill>
                <a:prstClr val="black">
                  <a:tint val="75000"/>
                </a:prstClr>
              </a:solidFill>
              <a:effectLst/>
              <a:uLnTx/>
              <a:uFillTx/>
              <a:latin typeface="Calibri" panose="020F0502020204030204"/>
            </a:endParaRPr>
          </a:p>
        </p:txBody>
      </p:sp>
      <p:sp>
        <p:nvSpPr>
          <p:cNvPr id="5" name="Title 1">
            <a:extLst>
              <a:ext uri="{FF2B5EF4-FFF2-40B4-BE49-F238E27FC236}">
                <a16:creationId xmlns:a16="http://schemas.microsoft.com/office/drawing/2014/main" xmlns="" id="{179D1546-E2A0-4744-95A1-67723CA71490}"/>
              </a:ext>
            </a:extLst>
          </p:cNvPr>
          <p:cNvSpPr>
            <a:spLocks noGrp="1"/>
          </p:cNvSpPr>
          <p:nvPr>
            <p:ph type="title"/>
          </p:nvPr>
        </p:nvSpPr>
        <p:spPr>
          <a:xfrm>
            <a:off x="0" y="127820"/>
            <a:ext cx="9067799" cy="805054"/>
          </a:xfrm>
        </p:spPr>
        <p:txBody>
          <a:bodyPr anchor="ctr">
            <a:noAutofit/>
          </a:bodyPr>
          <a:lstStyle/>
          <a:p>
            <a:pPr marL="360363">
              <a:lnSpc>
                <a:spcPct val="80000"/>
              </a:lnSpc>
              <a:spcBef>
                <a:spcPts val="850"/>
              </a:spcBef>
            </a:pPr>
            <a:r>
              <a:rPr lang="en-US" sz="3200" b="1" dirty="0">
                <a:latin typeface="Century Gothic" panose="020B0502020202020204" pitchFamily="34" charset="0"/>
              </a:rPr>
              <a:t/>
            </a:r>
            <a:br>
              <a:rPr lang="en-US" sz="3200" b="1" dirty="0">
                <a:latin typeface="Century Gothic" panose="020B0502020202020204" pitchFamily="34" charset="0"/>
              </a:rPr>
            </a:br>
            <a:r>
              <a:rPr lang="en-US" sz="3200" b="1" dirty="0">
                <a:latin typeface="Century Gothic" panose="020B0502020202020204" pitchFamily="34" charset="0"/>
              </a:rPr>
              <a:t/>
            </a:r>
            <a:br>
              <a:rPr lang="en-US" sz="3200" b="1" dirty="0">
                <a:latin typeface="Century Gothic" panose="020B0502020202020204" pitchFamily="34" charset="0"/>
              </a:rPr>
            </a:br>
            <a:r>
              <a:rPr lang="en-US" sz="3200" b="1" dirty="0">
                <a:latin typeface="Century Gothic" panose="020B0502020202020204" pitchFamily="34" charset="0"/>
              </a:rPr>
              <a:t>V</a:t>
            </a:r>
            <a:r>
              <a:rPr lang="en-US" sz="3200" b="1" dirty="0">
                <a:latin typeface="Gill Sans MT" panose="020B0502020104020203" pitchFamily="34" charset="0"/>
              </a:rPr>
              <a:t>ision and mission </a:t>
            </a:r>
            <a:r>
              <a:rPr lang="en-GB" sz="3200" b="1" dirty="0">
                <a:latin typeface="Gill Sans MT" panose="020B0502020104020203" pitchFamily="34" charset="0"/>
              </a:rPr>
              <a:t/>
            </a:r>
            <a:br>
              <a:rPr lang="en-GB" sz="3200" b="1" dirty="0">
                <a:latin typeface="Gill Sans MT" panose="020B0502020104020203" pitchFamily="34" charset="0"/>
              </a:rPr>
            </a:br>
            <a:r>
              <a:rPr lang="en-US" sz="3600" dirty="0">
                <a:latin typeface="Gill Sans MT" panose="020B0502020104020203" pitchFamily="34" charset="0"/>
              </a:rPr>
              <a:t/>
            </a:r>
            <a:br>
              <a:rPr lang="en-US" sz="3600" dirty="0">
                <a:latin typeface="Gill Sans MT" panose="020B0502020104020203" pitchFamily="34" charset="0"/>
              </a:rPr>
            </a:br>
            <a:endParaRPr lang="en-US" sz="3000" b="1" dirty="0">
              <a:latin typeface="Gill Sans MT" panose="020B0502020104020203" pitchFamily="34" charset="0"/>
            </a:endParaRPr>
          </a:p>
        </p:txBody>
      </p:sp>
      <p:sp>
        <p:nvSpPr>
          <p:cNvPr id="7" name="Rectangle 3">
            <a:extLst>
              <a:ext uri="{FF2B5EF4-FFF2-40B4-BE49-F238E27FC236}">
                <a16:creationId xmlns:a16="http://schemas.microsoft.com/office/drawing/2014/main" xmlns="" id="{2719A20F-A6FF-4191-95BF-E2B38962FCF7}"/>
              </a:ext>
            </a:extLst>
          </p:cNvPr>
          <p:cNvSpPr txBox="1">
            <a:spLocks noChangeArrowheads="1"/>
          </p:cNvSpPr>
          <p:nvPr/>
        </p:nvSpPr>
        <p:spPr>
          <a:xfrm>
            <a:off x="-1" y="1019908"/>
            <a:ext cx="9067799" cy="5599967"/>
          </a:xfrm>
          <a:prstGeom prst="rect">
            <a:avLst/>
          </a:prstGeom>
        </p:spPr>
        <p:txBody>
          <a:bodyPr vert="horz" lIns="91440" tIns="45720" rIns="91440" bIns="4572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228029" marR="0" lvl="0" indent="-228029" algn="ctr" defTabSz="912114" rtl="0" eaLnBrk="1" fontAlgn="auto" latinLnBrk="0" hangingPunct="1">
              <a:lnSpc>
                <a:spcPct val="90000"/>
              </a:lnSpc>
              <a:spcBef>
                <a:spcPts val="998"/>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FF6600"/>
              </a:solidFill>
              <a:effectLst/>
              <a:uLnTx/>
              <a:uFillTx/>
              <a:latin typeface="Century Gothic" panose="020B0502020202020204" pitchFamily="34" charset="0"/>
            </a:endParaRPr>
          </a:p>
          <a:p>
            <a:pPr marL="228029" marR="0" lvl="0" indent="-228029" algn="ctr" defTabSz="912114" rtl="0" eaLnBrk="1" fontAlgn="auto" latinLnBrk="0" hangingPunct="1">
              <a:lnSpc>
                <a:spcPct val="90000"/>
              </a:lnSpc>
              <a:spcBef>
                <a:spcPts val="998"/>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9900"/>
                </a:solidFill>
                <a:effectLst/>
                <a:uLnTx/>
                <a:uFillTx/>
              </a:rPr>
              <a:t>Vision</a:t>
            </a:r>
          </a:p>
          <a:p>
            <a:pPr marL="0" marR="0" lvl="1" indent="-228029" algn="ctr" defTabSz="912114" rtl="0" eaLnBrk="1" fontAlgn="auto" latinLnBrk="0" hangingPunct="1">
              <a:lnSpc>
                <a:spcPct val="114000"/>
              </a:lnSpc>
              <a:spcBef>
                <a:spcPts val="5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prstClr val="black"/>
                </a:solidFill>
                <a:effectLst/>
                <a:uLnTx/>
                <a:uFillTx/>
                <a:ea typeface="Arial" panose="020B0604020202020204" pitchFamily="34" charset="0"/>
              </a:rPr>
              <a:t>Increased well-being and prosperity through</a:t>
            </a:r>
          </a:p>
          <a:p>
            <a:pPr marL="0" marR="0" lvl="1" indent="-228029" algn="ctr" defTabSz="912114" rtl="0" eaLnBrk="1" fontAlgn="auto" latinLnBrk="0" hangingPunct="1">
              <a:lnSpc>
                <a:spcPct val="114000"/>
              </a:lnSpc>
              <a:spcBef>
                <a:spcPts val="5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prstClr val="black"/>
                </a:solidFill>
                <a:effectLst/>
                <a:uLnTx/>
                <a:uFillTx/>
                <a:ea typeface="Arial" panose="020B0604020202020204" pitchFamily="34" charset="0"/>
              </a:rPr>
              <a:t>science, technology and innovation</a:t>
            </a:r>
          </a:p>
          <a:p>
            <a:pPr marL="0" marR="0" lvl="1" indent="-228029" algn="ctr" defTabSz="912114" rtl="0" eaLnBrk="1" fontAlgn="auto" latinLnBrk="0" hangingPunct="1">
              <a:lnSpc>
                <a:spcPct val="150000"/>
              </a:lnSpc>
              <a:spcBef>
                <a:spcPts val="499"/>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ea typeface="Arial" panose="020B0604020202020204" pitchFamily="34" charset="0"/>
            </a:endParaRPr>
          </a:p>
          <a:p>
            <a:pPr marL="228029" marR="0" lvl="0" indent="-228029" algn="ctr" defTabSz="912114" rtl="0" eaLnBrk="1" fontAlgn="auto" latinLnBrk="0" hangingPunct="1">
              <a:lnSpc>
                <a:spcPct val="90000"/>
              </a:lnSpc>
              <a:spcBef>
                <a:spcPts val="998"/>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9900"/>
                </a:solidFill>
                <a:effectLst/>
                <a:uLnTx/>
                <a:uFillTx/>
              </a:rPr>
              <a:t>Mission</a:t>
            </a:r>
          </a:p>
          <a:p>
            <a:pPr marL="0" marR="0" lvl="1" indent="-228029" algn="ctr" defTabSz="912114" rtl="0" eaLnBrk="1" fontAlgn="auto" latinLnBrk="0" hangingPunct="1">
              <a:lnSpc>
                <a:spcPct val="114000"/>
              </a:lnSpc>
              <a:spcBef>
                <a:spcPts val="5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chemeClr val="tx1"/>
                </a:solidFill>
                <a:effectLst/>
                <a:uLnTx/>
                <a:uFillTx/>
                <a:ea typeface="Arial" panose="020B0604020202020204" pitchFamily="34" charset="0"/>
              </a:rPr>
              <a:t>To provide leadership, an enabling environment and </a:t>
            </a:r>
          </a:p>
          <a:p>
            <a:pPr marL="0" marR="0" lvl="1" indent="-228029" algn="ctr" defTabSz="912114" rtl="0" eaLnBrk="1" fontAlgn="auto" latinLnBrk="0" hangingPunct="1">
              <a:lnSpc>
                <a:spcPct val="114000"/>
              </a:lnSpc>
              <a:spcBef>
                <a:spcPts val="5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chemeClr val="tx1"/>
                </a:solidFill>
                <a:effectLst/>
                <a:uLnTx/>
                <a:uFillTx/>
                <a:ea typeface="Arial" panose="020B0604020202020204" pitchFamily="34" charset="0"/>
              </a:rPr>
              <a:t>resources for science, technology and innovation in </a:t>
            </a:r>
          </a:p>
          <a:p>
            <a:pPr marL="0" marR="0" lvl="1" indent="-228029" algn="ctr" defTabSz="912114" rtl="0" eaLnBrk="1" fontAlgn="auto" latinLnBrk="0" hangingPunct="1">
              <a:lnSpc>
                <a:spcPct val="114000"/>
              </a:lnSpc>
              <a:spcBef>
                <a:spcPts val="5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chemeClr val="tx1"/>
                </a:solidFill>
                <a:effectLst/>
                <a:uLnTx/>
                <a:uFillTx/>
                <a:ea typeface="Arial" panose="020B0604020202020204" pitchFamily="34" charset="0"/>
              </a:rPr>
              <a:t>support of South Africa's development</a:t>
            </a:r>
          </a:p>
        </p:txBody>
      </p:sp>
    </p:spTree>
    <p:extLst>
      <p:ext uri="{BB962C8B-B14F-4D97-AF65-F5344CB8AC3E}">
        <p14:creationId xmlns:p14="http://schemas.microsoft.com/office/powerpoint/2010/main" xmlns="" val="3713443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F3E5433-7825-489C-9499-CFBC9583BC99}"/>
              </a:ext>
            </a:extLst>
          </p:cNvPr>
          <p:cNvSpPr>
            <a:spLocks noGrp="1"/>
          </p:cNvSpPr>
          <p:nvPr>
            <p:ph idx="1"/>
          </p:nvPr>
        </p:nvSpPr>
        <p:spPr>
          <a:xfrm>
            <a:off x="-1" y="1018659"/>
            <a:ext cx="9144001" cy="5640243"/>
          </a:xfrm>
        </p:spPr>
        <p:txBody>
          <a:bodyPr/>
          <a:lstStyle/>
          <a:p>
            <a:pPr marL="114300" indent="0" algn="just" defTabSz="914400">
              <a:buNone/>
              <a:tabLst>
                <a:tab pos="-285750" algn="l"/>
                <a:tab pos="263525" algn="l"/>
                <a:tab pos="285750" algn="l"/>
              </a:tabLst>
            </a:pPr>
            <a:endParaRPr lang="en-ZA" altLang="zh-CN" b="1" dirty="0">
              <a:solidFill>
                <a:srgbClr val="000000"/>
              </a:solidFill>
              <a:ea typeface="SimSun" charset="0"/>
            </a:endParaRPr>
          </a:p>
          <a:p>
            <a:pPr marL="114300" indent="0" algn="just" defTabSz="914400">
              <a:buNone/>
              <a:tabLst>
                <a:tab pos="-285750" algn="l"/>
                <a:tab pos="263525" algn="l"/>
                <a:tab pos="285750" algn="l"/>
              </a:tabLst>
            </a:pPr>
            <a:endParaRPr lang="en-ZA" altLang="zh-CN" b="1" dirty="0">
              <a:solidFill>
                <a:srgbClr val="000000"/>
              </a:solidFill>
              <a:ea typeface="SimSun" charset="0"/>
            </a:endParaRPr>
          </a:p>
          <a:p>
            <a:pPr marL="114300" indent="0" algn="just" defTabSz="914400">
              <a:buNone/>
              <a:tabLst>
                <a:tab pos="-285750" algn="l"/>
                <a:tab pos="263525" algn="l"/>
                <a:tab pos="285750" algn="l"/>
              </a:tabLst>
            </a:pPr>
            <a:endParaRPr lang="en-ZA" altLang="zh-CN" b="1" dirty="0">
              <a:solidFill>
                <a:srgbClr val="000000"/>
              </a:solidFill>
              <a:ea typeface="SimSun" charset="0"/>
            </a:endParaRPr>
          </a:p>
          <a:p>
            <a:pPr marL="114300" indent="0" algn="just" defTabSz="914400">
              <a:buNone/>
              <a:tabLst>
                <a:tab pos="-285750" algn="l"/>
                <a:tab pos="263525" algn="l"/>
                <a:tab pos="285750" algn="l"/>
              </a:tabLst>
            </a:pPr>
            <a:endParaRPr lang="en-ZA" altLang="zh-CN" b="1" dirty="0">
              <a:solidFill>
                <a:schemeClr val="tx1"/>
              </a:solidFill>
              <a:ea typeface="SimSun" charset="0"/>
            </a:endParaRPr>
          </a:p>
          <a:p>
            <a:pPr marL="114300" indent="0" algn="just" defTabSz="914400">
              <a:buNone/>
              <a:tabLst>
                <a:tab pos="-285750" algn="l"/>
                <a:tab pos="263525" algn="l"/>
                <a:tab pos="285750" algn="l"/>
              </a:tabLst>
            </a:pPr>
            <a:endParaRPr lang="en-ZA" altLang="zh-CN" b="1" dirty="0">
              <a:solidFill>
                <a:schemeClr val="tx1"/>
              </a:solidFill>
              <a:ea typeface="SimSun" charset="0"/>
            </a:endParaRPr>
          </a:p>
          <a:p>
            <a:pPr marL="263525" indent="-149225" defTabSz="914400">
              <a:tabLst>
                <a:tab pos="-285750" algn="l"/>
                <a:tab pos="263525" algn="l"/>
                <a:tab pos="285750" algn="l"/>
              </a:tabLst>
            </a:pPr>
            <a:endParaRPr lang="en-ZA" altLang="zh-CN" sz="1200" dirty="0">
              <a:ea typeface="SimSun" charset="0"/>
            </a:endParaRPr>
          </a:p>
          <a:p>
            <a:endParaRPr lang="en-ZA" dirty="0"/>
          </a:p>
        </p:txBody>
      </p:sp>
      <p:sp>
        <p:nvSpPr>
          <p:cNvPr id="4" name="Slide Number Placeholder 3">
            <a:extLst>
              <a:ext uri="{FF2B5EF4-FFF2-40B4-BE49-F238E27FC236}">
                <a16:creationId xmlns:a16="http://schemas.microsoft.com/office/drawing/2014/main" xmlns="" id="{F176279F-225C-4A78-B374-321DED79141D}"/>
              </a:ext>
            </a:extLst>
          </p:cNvPr>
          <p:cNvSpPr>
            <a:spLocks noGrp="1"/>
          </p:cNvSpPr>
          <p:nvPr>
            <p:ph type="sldNum" sz="quarter" idx="12"/>
          </p:nvPr>
        </p:nvSpPr>
        <p:spPr>
          <a:xfrm>
            <a:off x="5851784" y="6293777"/>
            <a:ext cx="2743200" cy="365125"/>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F3C9324D-C690-47E3-8165-C3508B36E98F}"/>
              </a:ext>
            </a:extLst>
          </p:cNvPr>
          <p:cNvSpPr>
            <a:spLocks noGrp="1"/>
          </p:cNvSpPr>
          <p:nvPr>
            <p:ph type="title"/>
          </p:nvPr>
        </p:nvSpPr>
        <p:spPr>
          <a:xfrm>
            <a:off x="0" y="-112693"/>
            <a:ext cx="8969531" cy="1018659"/>
          </a:xfrm>
        </p:spPr>
        <p:txBody>
          <a:bodyPr>
            <a:noAutofit/>
          </a:bodyPr>
          <a:lstStyle/>
          <a:p>
            <a:pPr marL="179388">
              <a:lnSpc>
                <a:spcPct val="80000"/>
              </a:lnSpc>
              <a:spcBef>
                <a:spcPts val="850"/>
              </a:spcBef>
            </a:pPr>
            <a:r>
              <a:rPr lang="en-US" sz="3200" b="1" dirty="0">
                <a:latin typeface="Century Gothic" panose="020B0502020202020204" pitchFamily="34" charset="0"/>
                <a:sym typeface="Helvetica Neue" charset="0"/>
              </a:rPr>
              <a:t/>
            </a:r>
            <a:br>
              <a:rPr lang="en-US" sz="3200" b="1" dirty="0">
                <a:latin typeface="Century Gothic" panose="020B0502020202020204" pitchFamily="34" charset="0"/>
                <a:sym typeface="Helvetica Neue" charset="0"/>
              </a:rPr>
            </a:br>
            <a:r>
              <a:rPr lang="en-US" sz="3200" b="1" dirty="0">
                <a:latin typeface="Gill Sans MT" panose="020B0502020104020203" pitchFamily="34" charset="0"/>
                <a:sym typeface="Helvetica Neue" charset="0"/>
              </a:rPr>
              <a:t>Performance of the DSI in Q3 </a:t>
            </a:r>
            <a:endParaRPr lang="en-US" sz="3200" b="1" dirty="0">
              <a:latin typeface="Gill Sans MT" panose="020B0502020104020203" pitchFamily="34" charset="0"/>
            </a:endParaRPr>
          </a:p>
        </p:txBody>
      </p:sp>
      <p:graphicFrame>
        <p:nvGraphicFramePr>
          <p:cNvPr id="9" name="Chart 8">
            <a:extLst>
              <a:ext uri="{FF2B5EF4-FFF2-40B4-BE49-F238E27FC236}">
                <a16:creationId xmlns:a16="http://schemas.microsoft.com/office/drawing/2014/main" xmlns="" id="{F456A520-D9E3-8823-F66D-EF853B34BD59}"/>
              </a:ext>
            </a:extLst>
          </p:cNvPr>
          <p:cNvGraphicFramePr>
            <a:graphicFrameLocks/>
          </p:cNvGraphicFramePr>
          <p:nvPr>
            <p:extLst>
              <p:ext uri="{D42A27DB-BD31-4B8C-83A1-F6EECF244321}">
                <p14:modId xmlns:p14="http://schemas.microsoft.com/office/powerpoint/2010/main" xmlns="" val="4183106567"/>
              </p:ext>
            </p:extLst>
          </p:nvPr>
        </p:nvGraphicFramePr>
        <p:xfrm>
          <a:off x="152400" y="1318853"/>
          <a:ext cx="8442583" cy="46747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294093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F3E5433-7825-489C-9499-CFBC9583BC99}"/>
              </a:ext>
            </a:extLst>
          </p:cNvPr>
          <p:cNvSpPr>
            <a:spLocks noGrp="1"/>
          </p:cNvSpPr>
          <p:nvPr>
            <p:ph idx="1"/>
          </p:nvPr>
        </p:nvSpPr>
        <p:spPr>
          <a:xfrm>
            <a:off x="-1" y="1018659"/>
            <a:ext cx="9144001" cy="5640243"/>
          </a:xfrm>
        </p:spPr>
        <p:txBody>
          <a:bodyPr/>
          <a:lstStyle/>
          <a:p>
            <a:pPr marL="114300" indent="0" algn="just" defTabSz="914400">
              <a:buNone/>
              <a:tabLst>
                <a:tab pos="-285750" algn="l"/>
                <a:tab pos="263525" algn="l"/>
                <a:tab pos="285750" algn="l"/>
              </a:tabLst>
            </a:pPr>
            <a:endParaRPr lang="en-ZA" altLang="zh-CN" b="1" dirty="0">
              <a:solidFill>
                <a:srgbClr val="000000"/>
              </a:solidFill>
              <a:ea typeface="SimSun" charset="0"/>
            </a:endParaRPr>
          </a:p>
          <a:p>
            <a:pPr marL="114300" indent="0" algn="just" defTabSz="914400">
              <a:buNone/>
              <a:tabLst>
                <a:tab pos="-285750" algn="l"/>
                <a:tab pos="263525" algn="l"/>
                <a:tab pos="285750" algn="l"/>
              </a:tabLst>
            </a:pPr>
            <a:endParaRPr lang="en-ZA" altLang="zh-CN" b="1" dirty="0">
              <a:solidFill>
                <a:srgbClr val="000000"/>
              </a:solidFill>
              <a:ea typeface="SimSun" charset="0"/>
            </a:endParaRPr>
          </a:p>
          <a:p>
            <a:pPr marL="114300" indent="0" algn="just" defTabSz="914400">
              <a:buNone/>
              <a:tabLst>
                <a:tab pos="-285750" algn="l"/>
                <a:tab pos="263525" algn="l"/>
                <a:tab pos="285750" algn="l"/>
              </a:tabLst>
            </a:pPr>
            <a:endParaRPr lang="en-ZA" altLang="zh-CN" b="1" dirty="0">
              <a:solidFill>
                <a:srgbClr val="000000"/>
              </a:solidFill>
              <a:ea typeface="SimSun" charset="0"/>
            </a:endParaRPr>
          </a:p>
          <a:p>
            <a:pPr marL="114300" indent="0" algn="just" defTabSz="914400">
              <a:buNone/>
              <a:tabLst>
                <a:tab pos="-285750" algn="l"/>
                <a:tab pos="263525" algn="l"/>
                <a:tab pos="285750" algn="l"/>
              </a:tabLst>
            </a:pPr>
            <a:endParaRPr lang="en-ZA" altLang="zh-CN" b="1" dirty="0">
              <a:solidFill>
                <a:schemeClr val="tx1"/>
              </a:solidFill>
              <a:ea typeface="SimSun" charset="0"/>
            </a:endParaRPr>
          </a:p>
          <a:p>
            <a:pPr marL="114300" indent="0" algn="just" defTabSz="914400">
              <a:buNone/>
              <a:tabLst>
                <a:tab pos="-285750" algn="l"/>
                <a:tab pos="263525" algn="l"/>
                <a:tab pos="285750" algn="l"/>
              </a:tabLst>
            </a:pPr>
            <a:endParaRPr lang="en-ZA" altLang="zh-CN" b="1" dirty="0">
              <a:solidFill>
                <a:schemeClr val="tx1"/>
              </a:solidFill>
              <a:ea typeface="SimSun" charset="0"/>
            </a:endParaRPr>
          </a:p>
          <a:p>
            <a:pPr marL="263525" indent="-149225" defTabSz="914400">
              <a:tabLst>
                <a:tab pos="-285750" algn="l"/>
                <a:tab pos="263525" algn="l"/>
                <a:tab pos="285750" algn="l"/>
              </a:tabLst>
            </a:pPr>
            <a:endParaRPr lang="en-ZA" altLang="zh-CN" sz="1200" dirty="0">
              <a:ea typeface="SimSun" charset="0"/>
            </a:endParaRPr>
          </a:p>
          <a:p>
            <a:endParaRPr lang="en-ZA" dirty="0"/>
          </a:p>
        </p:txBody>
      </p:sp>
      <p:sp>
        <p:nvSpPr>
          <p:cNvPr id="4" name="Slide Number Placeholder 3">
            <a:extLst>
              <a:ext uri="{FF2B5EF4-FFF2-40B4-BE49-F238E27FC236}">
                <a16:creationId xmlns:a16="http://schemas.microsoft.com/office/drawing/2014/main" xmlns="" id="{F176279F-225C-4A78-B374-321DED79141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F3C9324D-C690-47E3-8165-C3508B36E98F}"/>
              </a:ext>
            </a:extLst>
          </p:cNvPr>
          <p:cNvSpPr>
            <a:spLocks noGrp="1"/>
          </p:cNvSpPr>
          <p:nvPr>
            <p:ph type="title"/>
          </p:nvPr>
        </p:nvSpPr>
        <p:spPr>
          <a:xfrm>
            <a:off x="101237" y="-96368"/>
            <a:ext cx="8969531" cy="1018659"/>
          </a:xfrm>
        </p:spPr>
        <p:txBody>
          <a:bodyPr>
            <a:noAutofit/>
          </a:bodyPr>
          <a:lstStyle/>
          <a:p>
            <a:pPr marL="101600">
              <a:lnSpc>
                <a:spcPct val="80000"/>
              </a:lnSpc>
              <a:spcBef>
                <a:spcPts val="850"/>
              </a:spcBef>
            </a:pPr>
            <a:r>
              <a:rPr lang="en-US" sz="3200" b="1" dirty="0">
                <a:latin typeface="Century Gothic" panose="020B0502020202020204" pitchFamily="34" charset="0"/>
                <a:sym typeface="Helvetica Neue" charset="0"/>
              </a:rPr>
              <a:t/>
            </a:r>
            <a:br>
              <a:rPr lang="en-US" sz="3200" b="1" dirty="0">
                <a:latin typeface="Century Gothic" panose="020B0502020202020204" pitchFamily="34" charset="0"/>
                <a:sym typeface="Helvetica Neue" charset="0"/>
              </a:rPr>
            </a:br>
            <a:r>
              <a:rPr lang="en-US" sz="3200" b="1" dirty="0">
                <a:latin typeface="Gill Sans MT" panose="020B0502020104020203" pitchFamily="34" charset="0"/>
                <a:sym typeface="Helvetica Neue" charset="0"/>
              </a:rPr>
              <a:t>Quarterly analysis 2022/23</a:t>
            </a:r>
            <a:endParaRPr lang="en-US" sz="3200" b="1" dirty="0">
              <a:latin typeface="Gill Sans MT" panose="020B0502020104020203" pitchFamily="34" charset="0"/>
            </a:endParaRPr>
          </a:p>
        </p:txBody>
      </p:sp>
      <p:sp>
        <p:nvSpPr>
          <p:cNvPr id="2" name="TextBox 1">
            <a:extLst>
              <a:ext uri="{FF2B5EF4-FFF2-40B4-BE49-F238E27FC236}">
                <a16:creationId xmlns:a16="http://schemas.microsoft.com/office/drawing/2014/main" xmlns="" id="{39D4C7BF-86D9-B787-C292-6BE9F076B28C}"/>
              </a:ext>
            </a:extLst>
          </p:cNvPr>
          <p:cNvSpPr txBox="1"/>
          <p:nvPr/>
        </p:nvSpPr>
        <p:spPr>
          <a:xfrm>
            <a:off x="182880" y="1394189"/>
            <a:ext cx="8564880" cy="4524058"/>
          </a:xfrm>
          <a:prstGeom prst="rect">
            <a:avLst/>
          </a:prstGeom>
          <a:noFill/>
        </p:spPr>
        <p:txBody>
          <a:bodyPr wrap="square" rtlCol="0">
            <a:spAutoFit/>
          </a:bodyPr>
          <a:lstStyle/>
          <a:p>
            <a:endParaRPr lang="en-US" dirty="0"/>
          </a:p>
        </p:txBody>
      </p:sp>
      <p:graphicFrame>
        <p:nvGraphicFramePr>
          <p:cNvPr id="6" name="Chart 5">
            <a:extLst>
              <a:ext uri="{FF2B5EF4-FFF2-40B4-BE49-F238E27FC236}">
                <a16:creationId xmlns:a16="http://schemas.microsoft.com/office/drawing/2014/main" xmlns="" id="{CB4D508B-3993-43A9-B534-B5BE3F380FCE}"/>
              </a:ext>
            </a:extLst>
          </p:cNvPr>
          <p:cNvGraphicFramePr>
            <a:graphicFrameLocks/>
          </p:cNvGraphicFramePr>
          <p:nvPr>
            <p:extLst>
              <p:ext uri="{D42A27DB-BD31-4B8C-83A1-F6EECF244321}">
                <p14:modId xmlns:p14="http://schemas.microsoft.com/office/powerpoint/2010/main" xmlns="" val="4143156875"/>
              </p:ext>
            </p:extLst>
          </p:nvPr>
        </p:nvGraphicFramePr>
        <p:xfrm>
          <a:off x="182880" y="1018660"/>
          <a:ext cx="8564879" cy="51230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871010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F3E5433-7825-489C-9499-CFBC9583BC99}"/>
              </a:ext>
            </a:extLst>
          </p:cNvPr>
          <p:cNvSpPr>
            <a:spLocks noGrp="1"/>
          </p:cNvSpPr>
          <p:nvPr>
            <p:ph idx="1"/>
          </p:nvPr>
        </p:nvSpPr>
        <p:spPr>
          <a:xfrm>
            <a:off x="-1" y="1018659"/>
            <a:ext cx="9144001" cy="5640243"/>
          </a:xfrm>
        </p:spPr>
        <p:txBody>
          <a:bodyPr/>
          <a:lstStyle/>
          <a:p>
            <a:pPr marL="114300" indent="0" algn="just" defTabSz="914400">
              <a:buNone/>
              <a:tabLst>
                <a:tab pos="-285750" algn="l"/>
                <a:tab pos="263525" algn="l"/>
                <a:tab pos="285750" algn="l"/>
              </a:tabLst>
            </a:pPr>
            <a:endParaRPr lang="en-ZA" altLang="zh-CN" b="1" dirty="0">
              <a:solidFill>
                <a:srgbClr val="000000"/>
              </a:solidFill>
              <a:ea typeface="SimSun" charset="0"/>
            </a:endParaRPr>
          </a:p>
          <a:p>
            <a:pPr marL="114300" indent="0" algn="just" defTabSz="914400">
              <a:buNone/>
              <a:tabLst>
                <a:tab pos="-285750" algn="l"/>
                <a:tab pos="263525" algn="l"/>
                <a:tab pos="285750" algn="l"/>
              </a:tabLst>
            </a:pPr>
            <a:endParaRPr lang="en-ZA" altLang="zh-CN" b="1" dirty="0">
              <a:solidFill>
                <a:srgbClr val="000000"/>
              </a:solidFill>
              <a:ea typeface="SimSun" charset="0"/>
            </a:endParaRPr>
          </a:p>
          <a:p>
            <a:pPr marL="114300" indent="0" algn="just" defTabSz="914400">
              <a:buNone/>
              <a:tabLst>
                <a:tab pos="-285750" algn="l"/>
                <a:tab pos="263525" algn="l"/>
                <a:tab pos="285750" algn="l"/>
              </a:tabLst>
            </a:pPr>
            <a:endParaRPr lang="en-ZA" altLang="zh-CN" b="1" dirty="0">
              <a:solidFill>
                <a:srgbClr val="000000"/>
              </a:solidFill>
              <a:ea typeface="SimSun" charset="0"/>
            </a:endParaRPr>
          </a:p>
          <a:p>
            <a:pPr marL="114300" indent="0" algn="just" defTabSz="914400">
              <a:buNone/>
              <a:tabLst>
                <a:tab pos="-285750" algn="l"/>
                <a:tab pos="263525" algn="l"/>
                <a:tab pos="285750" algn="l"/>
              </a:tabLst>
            </a:pPr>
            <a:endParaRPr lang="en-ZA" altLang="zh-CN" b="1" dirty="0">
              <a:solidFill>
                <a:schemeClr val="tx1"/>
              </a:solidFill>
              <a:ea typeface="SimSun" charset="0"/>
            </a:endParaRPr>
          </a:p>
          <a:p>
            <a:pPr marL="114300" indent="0" algn="just" defTabSz="914400">
              <a:buNone/>
              <a:tabLst>
                <a:tab pos="-285750" algn="l"/>
                <a:tab pos="263525" algn="l"/>
                <a:tab pos="285750" algn="l"/>
              </a:tabLst>
            </a:pPr>
            <a:endParaRPr lang="en-ZA" altLang="zh-CN" b="1" dirty="0">
              <a:solidFill>
                <a:schemeClr val="tx1"/>
              </a:solidFill>
              <a:ea typeface="SimSun" charset="0"/>
            </a:endParaRPr>
          </a:p>
          <a:p>
            <a:pPr marL="263525" indent="-149225" defTabSz="914400">
              <a:tabLst>
                <a:tab pos="-285750" algn="l"/>
                <a:tab pos="263525" algn="l"/>
                <a:tab pos="285750" algn="l"/>
              </a:tabLst>
            </a:pPr>
            <a:endParaRPr lang="en-ZA" altLang="zh-CN" sz="1200" dirty="0">
              <a:ea typeface="SimSun" charset="0"/>
            </a:endParaRPr>
          </a:p>
          <a:p>
            <a:endParaRPr lang="en-ZA" dirty="0"/>
          </a:p>
        </p:txBody>
      </p:sp>
      <p:sp>
        <p:nvSpPr>
          <p:cNvPr id="4" name="Slide Number Placeholder 3">
            <a:extLst>
              <a:ext uri="{FF2B5EF4-FFF2-40B4-BE49-F238E27FC236}">
                <a16:creationId xmlns:a16="http://schemas.microsoft.com/office/drawing/2014/main" xmlns="" id="{F176279F-225C-4A78-B374-321DED79141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F3C9324D-C690-47E3-8165-C3508B36E98F}"/>
              </a:ext>
            </a:extLst>
          </p:cNvPr>
          <p:cNvSpPr>
            <a:spLocks noGrp="1"/>
          </p:cNvSpPr>
          <p:nvPr>
            <p:ph type="title"/>
          </p:nvPr>
        </p:nvSpPr>
        <p:spPr>
          <a:xfrm>
            <a:off x="101237" y="-96368"/>
            <a:ext cx="8969531" cy="1018659"/>
          </a:xfrm>
        </p:spPr>
        <p:txBody>
          <a:bodyPr>
            <a:noAutofit/>
          </a:bodyPr>
          <a:lstStyle/>
          <a:p>
            <a:pPr marL="101600">
              <a:lnSpc>
                <a:spcPct val="80000"/>
              </a:lnSpc>
              <a:spcBef>
                <a:spcPts val="850"/>
              </a:spcBef>
            </a:pPr>
            <a:r>
              <a:rPr lang="en-US" sz="3200" b="1" dirty="0">
                <a:latin typeface="Century Gothic" panose="020B0502020202020204" pitchFamily="34" charset="0"/>
                <a:sym typeface="Helvetica Neue" charset="0"/>
              </a:rPr>
              <a:t/>
            </a:r>
            <a:br>
              <a:rPr lang="en-US" sz="3200" b="1" dirty="0">
                <a:latin typeface="Century Gothic" panose="020B0502020202020204" pitchFamily="34" charset="0"/>
                <a:sym typeface="Helvetica Neue" charset="0"/>
              </a:rPr>
            </a:br>
            <a:r>
              <a:rPr lang="en-US" sz="3200" b="1" dirty="0">
                <a:latin typeface="Gill Sans MT" panose="020B0502020104020203" pitchFamily="34" charset="0"/>
                <a:sym typeface="Helvetica Neue" charset="0"/>
              </a:rPr>
              <a:t>Quarter 3 Programme Performance</a:t>
            </a:r>
            <a:endParaRPr lang="en-US" sz="3200" b="1" dirty="0">
              <a:latin typeface="Gill Sans MT" panose="020B0502020104020203" pitchFamily="34" charset="0"/>
            </a:endParaRPr>
          </a:p>
        </p:txBody>
      </p:sp>
      <p:sp>
        <p:nvSpPr>
          <p:cNvPr id="2" name="TextBox 1">
            <a:extLst>
              <a:ext uri="{FF2B5EF4-FFF2-40B4-BE49-F238E27FC236}">
                <a16:creationId xmlns:a16="http://schemas.microsoft.com/office/drawing/2014/main" xmlns="" id="{39D4C7BF-86D9-B787-C292-6BE9F076B28C}"/>
              </a:ext>
            </a:extLst>
          </p:cNvPr>
          <p:cNvSpPr txBox="1"/>
          <p:nvPr/>
        </p:nvSpPr>
        <p:spPr>
          <a:xfrm>
            <a:off x="182880" y="1394189"/>
            <a:ext cx="8564880" cy="4524058"/>
          </a:xfrm>
          <a:prstGeom prst="rect">
            <a:avLst/>
          </a:prstGeom>
          <a:noFill/>
        </p:spPr>
        <p:txBody>
          <a:bodyPr wrap="square" rtlCol="0">
            <a:spAutoFit/>
          </a:bodyPr>
          <a:lstStyle/>
          <a:p>
            <a:endParaRPr lang="en-US" dirty="0"/>
          </a:p>
        </p:txBody>
      </p:sp>
      <p:graphicFrame>
        <p:nvGraphicFramePr>
          <p:cNvPr id="7" name="Chart 6">
            <a:extLst>
              <a:ext uri="{FF2B5EF4-FFF2-40B4-BE49-F238E27FC236}">
                <a16:creationId xmlns:a16="http://schemas.microsoft.com/office/drawing/2014/main" xmlns="" id="{636CD273-DF61-F098-26AE-EC6B386D141A}"/>
              </a:ext>
            </a:extLst>
          </p:cNvPr>
          <p:cNvGraphicFramePr>
            <a:graphicFrameLocks/>
          </p:cNvGraphicFramePr>
          <p:nvPr>
            <p:extLst>
              <p:ext uri="{D42A27DB-BD31-4B8C-83A1-F6EECF244321}">
                <p14:modId xmlns:p14="http://schemas.microsoft.com/office/powerpoint/2010/main" xmlns="" val="3125911220"/>
              </p:ext>
            </p:extLst>
          </p:nvPr>
        </p:nvGraphicFramePr>
        <p:xfrm>
          <a:off x="-1" y="1018658"/>
          <a:ext cx="9144001" cy="53821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928022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BFE1A88-30F7-4D37-B9E0-98B0E1271D3C}"/>
              </a:ext>
            </a:extLst>
          </p:cNvPr>
          <p:cNvSpPr>
            <a:spLocks noGrp="1"/>
          </p:cNvSpPr>
          <p:nvPr>
            <p:ph type="sldNum" sz="quarter" idx="12"/>
          </p:nvPr>
        </p:nvSpPr>
        <p:spPr/>
        <p:txBody>
          <a:bodyPr/>
          <a:lstStyle/>
          <a:p>
            <a:fld id="{6BEAD508-187F-9C41-8168-FD791BBC9830}" type="slidenum">
              <a:rPr lang="en-US" smtClean="0"/>
              <a:pPr/>
              <a:t>32</a:t>
            </a:fld>
            <a:endParaRPr lang="en-US" dirty="0"/>
          </a:p>
        </p:txBody>
      </p:sp>
      <p:sp>
        <p:nvSpPr>
          <p:cNvPr id="5" name="Title 1">
            <a:extLst>
              <a:ext uri="{FF2B5EF4-FFF2-40B4-BE49-F238E27FC236}">
                <a16:creationId xmlns:a16="http://schemas.microsoft.com/office/drawing/2014/main" xmlns="" id="{29DE1F62-71D4-4708-9030-D51E16EFDB37}"/>
              </a:ext>
            </a:extLst>
          </p:cNvPr>
          <p:cNvSpPr>
            <a:spLocks noGrp="1"/>
          </p:cNvSpPr>
          <p:nvPr>
            <p:ph type="title"/>
          </p:nvPr>
        </p:nvSpPr>
        <p:spPr>
          <a:xfrm>
            <a:off x="169817" y="300353"/>
            <a:ext cx="8595359" cy="456685"/>
          </a:xfrm>
        </p:spPr>
        <p:txBody>
          <a:bodyPr>
            <a:noAutofit/>
          </a:bodyPr>
          <a:lstStyle/>
          <a:p>
            <a:pPr marL="101600">
              <a:lnSpc>
                <a:spcPct val="80000"/>
              </a:lnSpc>
              <a:spcBef>
                <a:spcPts val="850"/>
              </a:spcBef>
            </a:pPr>
            <a:r>
              <a:rPr lang="en-US" sz="3200" b="1" dirty="0">
                <a:latin typeface="Gill Sans MT" panose="020B0502020104020203" pitchFamily="34" charset="0"/>
                <a:sym typeface="Helvetica Neue" charset="0"/>
              </a:rPr>
              <a:t>Programme 1: Administration</a:t>
            </a:r>
            <a:r>
              <a:rPr lang="en-US" sz="3000" dirty="0">
                <a:latin typeface="Gill Sans MT" panose="020B0502020104020203" pitchFamily="34" charset="0"/>
              </a:rPr>
              <a:t/>
            </a:r>
            <a:br>
              <a:rPr lang="en-US" sz="3000" dirty="0">
                <a:latin typeface="Gill Sans MT" panose="020B0502020104020203" pitchFamily="34" charset="0"/>
              </a:rPr>
            </a:br>
            <a:endParaRPr lang="en-US" sz="3000" b="1" dirty="0">
              <a:latin typeface="Gill Sans MT" panose="020B0502020104020203" pitchFamily="34" charset="0"/>
            </a:endParaRPr>
          </a:p>
        </p:txBody>
      </p:sp>
      <p:sp>
        <p:nvSpPr>
          <p:cNvPr id="6" name="Content Placeholder 2">
            <a:extLst>
              <a:ext uri="{FF2B5EF4-FFF2-40B4-BE49-F238E27FC236}">
                <a16:creationId xmlns:a16="http://schemas.microsoft.com/office/drawing/2014/main" xmlns="" id="{A8B97F27-F009-43A0-99EC-AF73693D72DE}"/>
              </a:ext>
            </a:extLst>
          </p:cNvPr>
          <p:cNvSpPr>
            <a:spLocks noGrp="1"/>
          </p:cNvSpPr>
          <p:nvPr>
            <p:ph idx="1"/>
          </p:nvPr>
        </p:nvSpPr>
        <p:spPr>
          <a:xfrm>
            <a:off x="263058" y="1279346"/>
            <a:ext cx="8223069" cy="1727200"/>
          </a:xfrm>
        </p:spPr>
        <p:txBody>
          <a:bodyPr>
            <a:normAutofit/>
          </a:bodyPr>
          <a:lstStyle/>
          <a:p>
            <a:pPr marL="0" indent="0">
              <a:lnSpc>
                <a:spcPct val="114000"/>
              </a:lnSpc>
              <a:buNone/>
            </a:pPr>
            <a:r>
              <a:rPr lang="en-ZA" sz="2000" dirty="0">
                <a:solidFill>
                  <a:schemeClr val="tx1"/>
                </a:solidFill>
                <a:effectLst/>
                <a:ea typeface="Times New Roman" panose="02020603050405020304" pitchFamily="18" charset="0"/>
              </a:rPr>
              <a:t>The purpose of the Programme is to </a:t>
            </a:r>
            <a:r>
              <a:rPr lang="en-GB" sz="2000" dirty="0">
                <a:solidFill>
                  <a:schemeClr val="tx1"/>
                </a:solidFill>
              </a:rPr>
              <a:t>conduct the overall management and administration of the Department.</a:t>
            </a:r>
            <a:endParaRPr lang="en-ZA" sz="2000" dirty="0"/>
          </a:p>
        </p:txBody>
      </p:sp>
      <p:pic>
        <p:nvPicPr>
          <p:cNvPr id="10" name="Picture 2" descr="C:\Users\Sompisin\Pictures\NT.jpg">
            <a:extLst>
              <a:ext uri="{FF2B5EF4-FFF2-40B4-BE49-F238E27FC236}">
                <a16:creationId xmlns:a16="http://schemas.microsoft.com/office/drawing/2014/main" xmlns="" id="{C161F68E-14CE-4616-8360-A772E0F6DBA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6186" y="2562311"/>
            <a:ext cx="2667000" cy="158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descr="C:\Users\Sompisin\Pictures\DPME.jpg">
            <a:extLst>
              <a:ext uri="{FF2B5EF4-FFF2-40B4-BE49-F238E27FC236}">
                <a16:creationId xmlns:a16="http://schemas.microsoft.com/office/drawing/2014/main" xmlns="" id="{56F9199D-2F92-4ED7-8228-858996A9AC7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74592" y="3004411"/>
            <a:ext cx="3505200" cy="1298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4D940E96-B456-F76B-E84B-75D40C58B4A3}"/>
              </a:ext>
            </a:extLst>
          </p:cNvPr>
          <p:cNvPicPr>
            <a:picLocks noChangeAspect="1"/>
          </p:cNvPicPr>
          <p:nvPr/>
        </p:nvPicPr>
        <p:blipFill>
          <a:blip r:embed="rId4"/>
          <a:stretch>
            <a:fillRect/>
          </a:stretch>
        </p:blipFill>
        <p:spPr>
          <a:xfrm>
            <a:off x="2405446" y="4529073"/>
            <a:ext cx="2667000" cy="1339453"/>
          </a:xfrm>
          <a:prstGeom prst="rect">
            <a:avLst/>
          </a:prstGeom>
        </p:spPr>
      </p:pic>
    </p:spTree>
    <p:extLst>
      <p:ext uri="{BB962C8B-B14F-4D97-AF65-F5344CB8AC3E}">
        <p14:creationId xmlns:p14="http://schemas.microsoft.com/office/powerpoint/2010/main" xmlns="" val="147438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8A893FB8-F0E4-4BB9-B8F2-434071B27F6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75313675-3128-42C5-81E4-9A99D6B46CA8}"/>
              </a:ext>
            </a:extLst>
          </p:cNvPr>
          <p:cNvSpPr>
            <a:spLocks noGrp="1"/>
          </p:cNvSpPr>
          <p:nvPr>
            <p:ph type="title"/>
          </p:nvPr>
        </p:nvSpPr>
        <p:spPr>
          <a:xfrm>
            <a:off x="0" y="294040"/>
            <a:ext cx="8425167" cy="456685"/>
          </a:xfrm>
        </p:spPr>
        <p:txBody>
          <a:bodyPr>
            <a:noAutofit/>
          </a:bodyPr>
          <a:lstStyle/>
          <a:p>
            <a:pPr marL="101600">
              <a:lnSpc>
                <a:spcPct val="80000"/>
              </a:lnSpc>
              <a:spcBef>
                <a:spcPts val="850"/>
              </a:spcBef>
            </a:pPr>
            <a:r>
              <a:rPr lang="en-US" sz="2800" b="1" dirty="0">
                <a:latin typeface="Gill Sans MT" panose="020B0502020104020203" pitchFamily="34" charset="0"/>
                <a:sym typeface="Helvetica Neue" charset="0"/>
              </a:rPr>
              <a:t>Programme 1 performance achievements – Q3</a:t>
            </a:r>
            <a:r>
              <a:rPr lang="en-US" sz="3000" dirty="0">
                <a:latin typeface="Century Gothic" panose="020B0502020202020204" pitchFamily="34" charset="0"/>
              </a:rPr>
              <a:t/>
            </a:r>
            <a:br>
              <a:rPr lang="en-US" sz="3000" dirty="0">
                <a:latin typeface="Century Gothic" panose="020B0502020202020204" pitchFamily="34" charset="0"/>
              </a:rPr>
            </a:br>
            <a:r>
              <a:rPr lang="en-US" sz="3000" dirty="0">
                <a:latin typeface="Century Gothic" panose="020B0502020202020204" pitchFamily="34" charset="0"/>
              </a:rPr>
              <a:t/>
            </a:r>
            <a:br>
              <a:rPr lang="en-US" sz="3000" dirty="0">
                <a:latin typeface="Century Gothic" panose="020B0502020202020204" pitchFamily="34" charset="0"/>
              </a:rPr>
            </a:br>
            <a:endParaRPr lang="en-US" sz="3000" b="1" dirty="0">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xmlns="" id="{2BD7747F-2C73-4CB1-94FB-6CB27B9EB483}"/>
              </a:ext>
            </a:extLst>
          </p:cNvPr>
          <p:cNvGraphicFramePr>
            <a:graphicFrameLocks noGrp="1"/>
          </p:cNvGraphicFramePr>
          <p:nvPr>
            <p:extLst>
              <p:ext uri="{D42A27DB-BD31-4B8C-83A1-F6EECF244321}">
                <p14:modId xmlns:p14="http://schemas.microsoft.com/office/powerpoint/2010/main" xmlns="" val="1091696249"/>
              </p:ext>
            </p:extLst>
          </p:nvPr>
        </p:nvGraphicFramePr>
        <p:xfrm>
          <a:off x="0" y="1802015"/>
          <a:ext cx="9144000" cy="2901134"/>
        </p:xfrm>
        <a:graphic>
          <a:graphicData uri="http://schemas.openxmlformats.org/drawingml/2006/table">
            <a:tbl>
              <a:tblPr/>
              <a:tblGrid>
                <a:gridCol w="2563586">
                  <a:extLst>
                    <a:ext uri="{9D8B030D-6E8A-4147-A177-3AD203B41FA5}">
                      <a16:colId xmlns:a16="http://schemas.microsoft.com/office/drawing/2014/main" xmlns="" val="20000"/>
                    </a:ext>
                  </a:extLst>
                </a:gridCol>
                <a:gridCol w="2612571">
                  <a:extLst>
                    <a:ext uri="{9D8B030D-6E8A-4147-A177-3AD203B41FA5}">
                      <a16:colId xmlns:a16="http://schemas.microsoft.com/office/drawing/2014/main" xmlns="" val="20001"/>
                    </a:ext>
                  </a:extLst>
                </a:gridCol>
                <a:gridCol w="2721611">
                  <a:extLst>
                    <a:ext uri="{9D8B030D-6E8A-4147-A177-3AD203B41FA5}">
                      <a16:colId xmlns:a16="http://schemas.microsoft.com/office/drawing/2014/main" xmlns="" val="20002"/>
                    </a:ext>
                  </a:extLst>
                </a:gridCol>
                <a:gridCol w="1246232">
                  <a:extLst>
                    <a:ext uri="{9D8B030D-6E8A-4147-A177-3AD203B41FA5}">
                      <a16:colId xmlns:a16="http://schemas.microsoft.com/office/drawing/2014/main" xmlns="" val="20003"/>
                    </a:ext>
                  </a:extLst>
                </a:gridCol>
              </a:tblGrid>
              <a:tr h="46273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5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Annual target</a:t>
                      </a:r>
                      <a:endParaRPr kumimoji="0" lang="en-GB" sz="15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Quarter 3 target</a:t>
                      </a:r>
                      <a:endParaRPr kumimoji="0" lang="en-GB" sz="15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Quarter 3 progress</a:t>
                      </a:r>
                      <a:endParaRPr kumimoji="0" lang="en-GB" sz="15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Status</a:t>
                      </a:r>
                      <a:endParaRPr kumimoji="0" lang="en-GB" sz="15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2206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DSI public entities' 2023/24 annual performance plans (or, in the case of the CSIR, shareholder compact) signed by the Minister and chairpersons of the boards by 31 March 2023</a:t>
                      </a:r>
                      <a:endParaRPr kumimoji="0" lang="en-ZA" sz="1600" b="0"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First draft of the DSI public</a:t>
                      </a:r>
                    </a:p>
                    <a:p>
                      <a:pPr marL="0" marR="0" algn="l">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entities' APPs (or, in the case of the CSIR, shareholder compact) submitted to National Treasury and the Department of Planning, Monitoring and Evaluation for concurrence by 30 October 2022</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ZA" sz="1600" kern="1200" dirty="0">
                          <a:solidFill>
                            <a:schemeClr val="tx1"/>
                          </a:solidFill>
                          <a:effectLst/>
                          <a:latin typeface="Arial" panose="020B0604020202020204" pitchFamily="34" charset="0"/>
                          <a:ea typeface="+mn-ea"/>
                          <a:cs typeface="Arial" panose="020B0604020202020204" pitchFamily="34" charset="0"/>
                        </a:rPr>
                        <a:t>First drafts of the 2023/24 APPs for public entities (and shareholder's compact for the CSIR) submitted to the DPME and National Treasury on 28 October 2022</a:t>
                      </a:r>
                      <a:endParaRPr kumimoji="0" lang="en-ZA" sz="1600" b="0"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Achieved</a:t>
                      </a: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4085615987"/>
                  </a:ext>
                </a:extLst>
              </a:tr>
            </a:tbl>
          </a:graphicData>
        </a:graphic>
      </p:graphicFrame>
    </p:spTree>
    <p:extLst>
      <p:ext uri="{BB962C8B-B14F-4D97-AF65-F5344CB8AC3E}">
        <p14:creationId xmlns:p14="http://schemas.microsoft.com/office/powerpoint/2010/main" xmlns="" val="4294775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4E843AD-6E0F-4607-937B-E24BA62ECD3A}"/>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BD28E23B-E41F-474E-BFD7-BDD6E77907E4}"/>
              </a:ext>
            </a:extLst>
          </p:cNvPr>
          <p:cNvSpPr>
            <a:spLocks noGrp="1"/>
          </p:cNvSpPr>
          <p:nvPr>
            <p:ph type="title"/>
          </p:nvPr>
        </p:nvSpPr>
        <p:spPr>
          <a:xfrm>
            <a:off x="169817" y="265606"/>
            <a:ext cx="8595359" cy="456685"/>
          </a:xfrm>
        </p:spPr>
        <p:txBody>
          <a:bodyPr>
            <a:noAutofit/>
          </a:bodyPr>
          <a:lstStyle/>
          <a:p>
            <a:pPr marL="101600">
              <a:lnSpc>
                <a:spcPct val="80000"/>
              </a:lnSpc>
              <a:spcBef>
                <a:spcPts val="850"/>
              </a:spcBef>
            </a:pPr>
            <a:r>
              <a:rPr lang="en-US" sz="3200" b="1" dirty="0">
                <a:latin typeface="Century Gothic" panose="020B0502020202020204" pitchFamily="34" charset="0"/>
                <a:sym typeface="Helvetica Neue" charset="0"/>
              </a:rPr>
              <a:t>Programme  2: Technology Innovation</a:t>
            </a:r>
            <a:r>
              <a:rPr lang="en-US" sz="3200" dirty="0">
                <a:latin typeface="Century Gothic" panose="020B0502020202020204" pitchFamily="34" charset="0"/>
              </a:rPr>
              <a:t/>
            </a:r>
            <a:br>
              <a:rPr lang="en-US" sz="3200" dirty="0">
                <a:latin typeface="Century Gothic" panose="020B0502020202020204" pitchFamily="34" charset="0"/>
              </a:rPr>
            </a:br>
            <a:endParaRPr lang="en-US" sz="30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BE03B342-46AB-4700-83FE-5637DD641036}"/>
              </a:ext>
            </a:extLst>
          </p:cNvPr>
          <p:cNvSpPr>
            <a:spLocks noGrp="1"/>
          </p:cNvSpPr>
          <p:nvPr>
            <p:ph idx="1"/>
          </p:nvPr>
        </p:nvSpPr>
        <p:spPr>
          <a:xfrm>
            <a:off x="169817" y="1196098"/>
            <a:ext cx="8595359" cy="2275698"/>
          </a:xfrm>
        </p:spPr>
        <p:txBody>
          <a:bodyPr>
            <a:noAutofit/>
          </a:bodyPr>
          <a:lstStyle/>
          <a:p>
            <a:pPr marL="0" indent="0">
              <a:lnSpc>
                <a:spcPct val="110000"/>
              </a:lnSpc>
              <a:buNone/>
            </a:pPr>
            <a:r>
              <a:rPr lang="en-ZA" sz="2000" dirty="0">
                <a:solidFill>
                  <a:schemeClr val="tx1"/>
                </a:solidFill>
              </a:rPr>
              <a:t>The purpose of the Programme </a:t>
            </a:r>
            <a:r>
              <a:rPr lang="en-US" sz="2000" dirty="0">
                <a:solidFill>
                  <a:schemeClr val="tx1"/>
                </a:solidFill>
              </a:rPr>
              <a:t>is to enable research and development in strategic and emerging focus areas to promote the realisation of commercial products, processes and services from R&amp;D outputs through the implementation of enabling policy instruments.</a:t>
            </a:r>
          </a:p>
          <a:p>
            <a:pPr>
              <a:lnSpc>
                <a:spcPct val="110000"/>
              </a:lnSpc>
              <a:buNone/>
            </a:pPr>
            <a:r>
              <a:rPr lang="en-US" sz="2000" dirty="0">
                <a:latin typeface="Gill Sans MT" charset="0"/>
              </a:rPr>
              <a:t> </a:t>
            </a:r>
            <a:endParaRPr lang="en-GB" sz="2000" dirty="0">
              <a:latin typeface="Gill Sans MT" charset="0"/>
            </a:endParaRPr>
          </a:p>
          <a:p>
            <a:pPr>
              <a:lnSpc>
                <a:spcPct val="110000"/>
              </a:lnSpc>
              <a:buFont typeface="Wingdings" charset="0"/>
              <a:buChar char="q"/>
            </a:pPr>
            <a:endParaRPr lang="en-GB" sz="2000" dirty="0">
              <a:latin typeface="Gill Sans MT" charset="0"/>
            </a:endParaRPr>
          </a:p>
          <a:p>
            <a:pPr>
              <a:lnSpc>
                <a:spcPct val="110000"/>
              </a:lnSpc>
            </a:pPr>
            <a:endParaRPr lang="en-ZA" sz="2000" dirty="0">
              <a:solidFill>
                <a:schemeClr val="tx1"/>
              </a:solidFill>
              <a:latin typeface="Gill Sans MT" charset="0"/>
            </a:endParaRPr>
          </a:p>
          <a:p>
            <a:pPr>
              <a:lnSpc>
                <a:spcPct val="110000"/>
              </a:lnSpc>
            </a:pPr>
            <a:endParaRPr lang="en-ZA" sz="2000" dirty="0"/>
          </a:p>
        </p:txBody>
      </p:sp>
      <p:pic>
        <p:nvPicPr>
          <p:cNvPr id="7" name="Picture 1" descr="_MG_6503">
            <a:extLst>
              <a:ext uri="{FF2B5EF4-FFF2-40B4-BE49-F238E27FC236}">
                <a16:creationId xmlns:a16="http://schemas.microsoft.com/office/drawing/2014/main" xmlns="" id="{97CA70E0-2DE3-4E96-9F7B-97F77CA4702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5571" y="3282240"/>
            <a:ext cx="3276600" cy="23622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a:extLst>
              <a:ext uri="{FF2B5EF4-FFF2-40B4-BE49-F238E27FC236}">
                <a16:creationId xmlns:a16="http://schemas.microsoft.com/office/drawing/2014/main" xmlns="" id="{3178EDC6-EC85-4DBD-890E-85FD18F8241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3282240"/>
            <a:ext cx="3627438" cy="23622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40616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8A893FB8-F0E4-4BB9-B8F2-434071B27F6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75313675-3128-42C5-81E4-9A99D6B46CA8}"/>
              </a:ext>
            </a:extLst>
          </p:cNvPr>
          <p:cNvSpPr>
            <a:spLocks noGrp="1"/>
          </p:cNvSpPr>
          <p:nvPr>
            <p:ph type="title"/>
          </p:nvPr>
        </p:nvSpPr>
        <p:spPr>
          <a:xfrm>
            <a:off x="169817" y="364197"/>
            <a:ext cx="8595359" cy="456685"/>
          </a:xfrm>
        </p:spPr>
        <p:txBody>
          <a:bodyPr>
            <a:noAutofit/>
          </a:bodyPr>
          <a:lstStyle/>
          <a:p>
            <a:pPr marL="101600">
              <a:lnSpc>
                <a:spcPct val="80000"/>
              </a:lnSpc>
              <a:spcBef>
                <a:spcPts val="850"/>
              </a:spcBef>
            </a:pPr>
            <a:r>
              <a:rPr lang="en-US" sz="2800" b="1" dirty="0">
                <a:latin typeface="Gill Sans MT" panose="020B0502020104020203" pitchFamily="34" charset="0"/>
                <a:sym typeface="Helvetica Neue" charset="0"/>
              </a:rPr>
              <a:t>Programme 2 performance achievements – Q3</a:t>
            </a:r>
            <a:r>
              <a:rPr lang="en-US" sz="2800" dirty="0">
                <a:latin typeface="Century Gothic" panose="020B0502020202020204" pitchFamily="34" charset="0"/>
              </a:rPr>
              <a:t/>
            </a:r>
            <a:br>
              <a:rPr lang="en-US" sz="2800" dirty="0">
                <a:latin typeface="Century Gothic" panose="020B0502020202020204" pitchFamily="34" charset="0"/>
              </a:rPr>
            </a:br>
            <a:r>
              <a:rPr lang="en-US" sz="3000" dirty="0">
                <a:latin typeface="Century Gothic" panose="020B0502020202020204" pitchFamily="34" charset="0"/>
              </a:rPr>
              <a:t/>
            </a:r>
            <a:br>
              <a:rPr lang="en-US" sz="3000" dirty="0">
                <a:latin typeface="Century Gothic" panose="020B0502020202020204" pitchFamily="34" charset="0"/>
              </a:rPr>
            </a:br>
            <a:r>
              <a:rPr lang="en-US" sz="3000" dirty="0">
                <a:latin typeface="Century Gothic" panose="020B0502020202020204" pitchFamily="34" charset="0"/>
              </a:rPr>
              <a:t/>
            </a:r>
            <a:br>
              <a:rPr lang="en-US" sz="3000" dirty="0">
                <a:latin typeface="Century Gothic" panose="020B0502020202020204" pitchFamily="34" charset="0"/>
              </a:rPr>
            </a:br>
            <a:endParaRPr lang="en-US" sz="30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BF41BBE7-4AD4-4C22-A540-4C8F3F91EDEC}"/>
              </a:ext>
            </a:extLst>
          </p:cNvPr>
          <p:cNvSpPr>
            <a:spLocks noGrp="1"/>
          </p:cNvSpPr>
          <p:nvPr>
            <p:ph idx="1"/>
          </p:nvPr>
        </p:nvSpPr>
        <p:spPr>
          <a:xfrm>
            <a:off x="0" y="997528"/>
            <a:ext cx="9144000" cy="5843010"/>
          </a:xfrm>
        </p:spPr>
        <p:txBody>
          <a:bodyPr>
            <a:noAutofit/>
          </a:bodyPr>
          <a:lstStyle/>
          <a:p>
            <a:pPr marL="0" indent="0">
              <a:lnSpc>
                <a:spcPct val="110000"/>
              </a:lnSpc>
              <a:buNone/>
            </a:pPr>
            <a:endParaRPr lang="en-ZA" sz="2000" b="1" dirty="0">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xmlns="" id="{2BD7747F-2C73-4CB1-94FB-6CB27B9EB483}"/>
              </a:ext>
            </a:extLst>
          </p:cNvPr>
          <p:cNvGraphicFramePr>
            <a:graphicFrameLocks noGrp="1"/>
          </p:cNvGraphicFramePr>
          <p:nvPr>
            <p:extLst>
              <p:ext uri="{D42A27DB-BD31-4B8C-83A1-F6EECF244321}">
                <p14:modId xmlns:p14="http://schemas.microsoft.com/office/powerpoint/2010/main" xmlns="" val="1283282605"/>
              </p:ext>
            </p:extLst>
          </p:nvPr>
        </p:nvGraphicFramePr>
        <p:xfrm>
          <a:off x="0" y="1060958"/>
          <a:ext cx="9144000" cy="5597278"/>
        </p:xfrm>
        <a:graphic>
          <a:graphicData uri="http://schemas.openxmlformats.org/drawingml/2006/table">
            <a:tbl>
              <a:tblPr/>
              <a:tblGrid>
                <a:gridCol w="2677886">
                  <a:extLst>
                    <a:ext uri="{9D8B030D-6E8A-4147-A177-3AD203B41FA5}">
                      <a16:colId xmlns:a16="http://schemas.microsoft.com/office/drawing/2014/main" xmlns="" val="20000"/>
                    </a:ext>
                  </a:extLst>
                </a:gridCol>
                <a:gridCol w="2563585">
                  <a:extLst>
                    <a:ext uri="{9D8B030D-6E8A-4147-A177-3AD203B41FA5}">
                      <a16:colId xmlns:a16="http://schemas.microsoft.com/office/drawing/2014/main" xmlns="" val="20001"/>
                    </a:ext>
                  </a:extLst>
                </a:gridCol>
                <a:gridCol w="2656297">
                  <a:extLst>
                    <a:ext uri="{9D8B030D-6E8A-4147-A177-3AD203B41FA5}">
                      <a16:colId xmlns:a16="http://schemas.microsoft.com/office/drawing/2014/main" xmlns="" val="20002"/>
                    </a:ext>
                  </a:extLst>
                </a:gridCol>
                <a:gridCol w="1246232">
                  <a:extLst>
                    <a:ext uri="{9D8B030D-6E8A-4147-A177-3AD203B41FA5}">
                      <a16:colId xmlns:a16="http://schemas.microsoft.com/office/drawing/2014/main" xmlns="" val="20003"/>
                    </a:ext>
                  </a:extLst>
                </a:gridCol>
              </a:tblGrid>
              <a:tr h="46960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rPr>
                        <a:t>Annual target</a:t>
                      </a:r>
                      <a:endParaRPr kumimoji="0" lang="en-GB"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rPr>
                        <a:t>Quarter 3 target</a:t>
                      </a:r>
                      <a:endParaRPr kumimoji="0" lang="en-GB"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rPr>
                        <a:t>Quarter 3 progress</a:t>
                      </a:r>
                      <a:endParaRPr kumimoji="0" lang="en-GB"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rPr>
                        <a:t>Status</a:t>
                      </a:r>
                      <a:endParaRPr kumimoji="0" lang="en-GB"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51895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600" b="0" dirty="0">
                          <a:effectLst/>
                          <a:latin typeface="Arial" panose="020B0604020202020204" pitchFamily="34" charset="0"/>
                          <a:ea typeface="Calibri" panose="020F0502020204030204" pitchFamily="34" charset="0"/>
                          <a:cs typeface="Arial" panose="020B0604020202020204" pitchFamily="34" charset="0"/>
                        </a:rPr>
                        <a:t>8 strategic and technical engagements with SANSA and TIA to ensure alignment with national priorities by 31 March 2023</a:t>
                      </a:r>
                      <a:endParaRPr kumimoji="0" lang="en-ZA" sz="1600" b="0"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2 strategic and technical</a:t>
                      </a:r>
                    </a:p>
                    <a:p>
                      <a:pPr marL="0" marR="0" algn="l">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engagements with SANSA and TIA to ensure alignment with national priorities by 31 December 2022</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2 strategic and technical engagements with SANSA and TIA to ensure alignment with national priorities by 31 December 2022</a:t>
                      </a:r>
                    </a:p>
                    <a:p>
                      <a:pPr marL="0" marR="0" algn="l">
                        <a:spcBef>
                          <a:spcPts val="0"/>
                        </a:spcBef>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Achieved</a:t>
                      </a:r>
                    </a:p>
                    <a:p>
                      <a:pPr marL="0" marR="0" lvl="0" indent="0" algn="l" defTabSz="457200" rtl="0" eaLnBrk="1" fontAlgn="base" latinLnBrk="0" hangingPunct="1">
                        <a:lnSpc>
                          <a:spcPct val="150000"/>
                        </a:lnSpc>
                        <a:spcBef>
                          <a:spcPct val="0"/>
                        </a:spcBef>
                        <a:spcAft>
                          <a:spcPct val="0"/>
                        </a:spcAft>
                        <a:buClrTx/>
                        <a:buSzTx/>
                        <a:buFontTx/>
                        <a:buNone/>
                        <a:tabLst/>
                      </a:pPr>
                      <a:endParaRPr kumimoji="0" lang="en-GB"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3456881450"/>
                  </a:ext>
                </a:extLst>
              </a:tr>
              <a:tr h="140245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600" b="0" kern="1200" dirty="0">
                          <a:solidFill>
                            <a:schemeClr val="tx1"/>
                          </a:solidFill>
                          <a:effectLst/>
                          <a:latin typeface="Arial" panose="020B0604020202020204" pitchFamily="34" charset="0"/>
                          <a:ea typeface="ＭＳ Ｐゴシック" charset="0"/>
                          <a:cs typeface="Arial" panose="020B0604020202020204" pitchFamily="34" charset="0"/>
                        </a:rPr>
                        <a:t>1 000 youth engaged in space science </a:t>
                      </a:r>
                      <a:r>
                        <a:rPr lang="en-ZA" sz="1600" b="0" kern="1200" dirty="0">
                          <a:solidFill>
                            <a:schemeClr val="tx1"/>
                          </a:solidFill>
                          <a:effectLst/>
                          <a:latin typeface="Arial" panose="020B0604020202020204" pitchFamily="34" charset="0"/>
                          <a:ea typeface="+mn-ea"/>
                          <a:cs typeface="Arial" panose="020B0604020202020204" pitchFamily="34" charset="0"/>
                        </a:rPr>
                        <a:t>in space science [outreach, awareness and training programmes] </a:t>
                      </a:r>
                      <a:r>
                        <a:rPr lang="en-US" sz="1600" b="0" kern="1200" dirty="0">
                          <a:solidFill>
                            <a:schemeClr val="tx1"/>
                          </a:solidFill>
                          <a:effectLst/>
                          <a:latin typeface="Arial" panose="020B0604020202020204" pitchFamily="34" charset="0"/>
                          <a:ea typeface="ＭＳ Ｐゴシック" charset="0"/>
                          <a:cs typeface="Arial" panose="020B0604020202020204" pitchFamily="34" charset="0"/>
                        </a:rPr>
                        <a:t>by 31 March 2023</a:t>
                      </a:r>
                      <a:endParaRPr lang="en-ZA" sz="1600" b="0" kern="1200" dirty="0">
                        <a:solidFill>
                          <a:schemeClr val="tx1"/>
                        </a:solidFill>
                        <a:effectLst/>
                        <a:latin typeface="Arial" panose="020B0604020202020204" pitchFamily="34" charset="0"/>
                        <a:ea typeface="ＭＳ Ｐゴシック" charset="0"/>
                        <a:cs typeface="Arial" panose="020B0604020202020204" pitchFamily="34" charset="0"/>
                      </a:endParaRP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00000"/>
                        </a:lnSpc>
                        <a:spcBef>
                          <a:spcPts val="0"/>
                        </a:spcBef>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700 youth engaged</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1 126 youth engaged</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Achieved</a:t>
                      </a: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441435480"/>
                  </a:ext>
                </a:extLst>
              </a:tr>
              <a:tr h="19577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235 new disclosures received from publicly financed research and development institutions by NIPMO by 31 March 2023</a:t>
                      </a:r>
                      <a:endParaRPr kumimoji="0" lang="en-ZA" sz="1600" b="0"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00000"/>
                        </a:lnSpc>
                        <a:spcBef>
                          <a:spcPts val="0"/>
                        </a:spcBef>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115 new disclosures received from publicly financed research and development institutions by NIPMO</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124 new disclosures received from publicly financed research and development institutions by NIPMO</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Achieved</a:t>
                      </a:r>
                      <a:endParaRPr kumimoji="0" lang="en-GB"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2237534138"/>
                  </a:ext>
                </a:extLst>
              </a:tr>
            </a:tbl>
          </a:graphicData>
        </a:graphic>
      </p:graphicFrame>
    </p:spTree>
    <p:extLst>
      <p:ext uri="{BB962C8B-B14F-4D97-AF65-F5344CB8AC3E}">
        <p14:creationId xmlns:p14="http://schemas.microsoft.com/office/powerpoint/2010/main" xmlns="" val="2916939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08179D5-D4F6-46FA-9861-686E5E98CFE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0A1AC7A6-AAE0-42C4-851A-99E89B402D88}"/>
              </a:ext>
            </a:extLst>
          </p:cNvPr>
          <p:cNvSpPr>
            <a:spLocks noGrp="1"/>
          </p:cNvSpPr>
          <p:nvPr>
            <p:ph type="title"/>
          </p:nvPr>
        </p:nvSpPr>
        <p:spPr>
          <a:xfrm>
            <a:off x="0" y="118901"/>
            <a:ext cx="8595359" cy="456685"/>
          </a:xfrm>
        </p:spPr>
        <p:txBody>
          <a:bodyPr>
            <a:noAutofit/>
          </a:bodyPr>
          <a:lstStyle/>
          <a:p>
            <a:pPr marL="101600">
              <a:lnSpc>
                <a:spcPct val="80000"/>
              </a:lnSpc>
              <a:spcBef>
                <a:spcPts val="850"/>
              </a:spcBef>
            </a:pPr>
            <a:r>
              <a:rPr lang="en-US" sz="3000" b="1" dirty="0">
                <a:latin typeface="Gill Sans MT" panose="020B0502020104020203" pitchFamily="34" charset="0"/>
                <a:sym typeface="Helvetica Neue" charset="0"/>
              </a:rPr>
              <a:t>Programme 3: International Cooperation </a:t>
            </a:r>
            <a:br>
              <a:rPr lang="en-US" sz="3000" b="1" dirty="0">
                <a:latin typeface="Gill Sans MT" panose="020B0502020104020203" pitchFamily="34" charset="0"/>
                <a:sym typeface="Helvetica Neue" charset="0"/>
              </a:rPr>
            </a:br>
            <a:r>
              <a:rPr lang="en-US" sz="3000" b="1" dirty="0">
                <a:latin typeface="Gill Sans MT" panose="020B0502020104020203" pitchFamily="34" charset="0"/>
                <a:sym typeface="Helvetica Neue" charset="0"/>
              </a:rPr>
              <a:t>and Resources</a:t>
            </a:r>
            <a:r>
              <a:rPr lang="en-US" sz="3000" dirty="0">
                <a:latin typeface="Century Gothic" panose="020B0502020202020204" pitchFamily="34" charset="0"/>
              </a:rPr>
              <a:t/>
            </a:r>
            <a:br>
              <a:rPr lang="en-US" sz="3000" dirty="0">
                <a:latin typeface="Century Gothic" panose="020B0502020202020204" pitchFamily="34" charset="0"/>
              </a:rPr>
            </a:br>
            <a:endParaRPr lang="en-US" sz="30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37E016D4-3EF0-4156-BC13-048A533D590E}"/>
              </a:ext>
            </a:extLst>
          </p:cNvPr>
          <p:cNvSpPr>
            <a:spLocks noGrp="1"/>
          </p:cNvSpPr>
          <p:nvPr>
            <p:ph idx="1"/>
          </p:nvPr>
        </p:nvSpPr>
        <p:spPr>
          <a:xfrm>
            <a:off x="169817" y="1177903"/>
            <a:ext cx="8595359" cy="2064061"/>
          </a:xfrm>
        </p:spPr>
        <p:txBody>
          <a:bodyPr>
            <a:noAutofit/>
          </a:bodyPr>
          <a:lstStyle/>
          <a:p>
            <a:pPr marL="0" indent="0">
              <a:lnSpc>
                <a:spcPct val="110000"/>
              </a:lnSpc>
              <a:buNone/>
            </a:pPr>
            <a:r>
              <a:rPr lang="en-ZA" sz="2000" dirty="0">
                <a:solidFill>
                  <a:schemeClr val="tx1"/>
                </a:solidFill>
              </a:rPr>
              <a:t>The purpose of the Programme </a:t>
            </a:r>
            <a:r>
              <a:rPr lang="en-US" sz="2000" dirty="0">
                <a:solidFill>
                  <a:schemeClr val="tx1"/>
                </a:solidFill>
              </a:rPr>
              <a:t>is to strategically develop, promote and manage international relationships, opportunities and S&amp;T agreements that strengthen the NSI and enable an exchange of knowledge, capacity and resources between South Africa and its regional and international partners.</a:t>
            </a:r>
          </a:p>
          <a:p>
            <a:pPr>
              <a:buNone/>
            </a:pPr>
            <a:endParaRPr lang="en-GB" sz="2400" dirty="0">
              <a:latin typeface="Gill Sans MT" charset="0"/>
            </a:endParaRPr>
          </a:p>
          <a:p>
            <a:pPr>
              <a:buFont typeface="Wingdings" charset="0"/>
              <a:buChar char="q"/>
            </a:pPr>
            <a:endParaRPr lang="en-GB" sz="2400" dirty="0">
              <a:latin typeface="Gill Sans MT" charset="0"/>
            </a:endParaRPr>
          </a:p>
          <a:p>
            <a:pPr>
              <a:lnSpc>
                <a:spcPct val="110000"/>
              </a:lnSpc>
            </a:pPr>
            <a:endParaRPr lang="en-ZA" sz="2400" b="1" dirty="0"/>
          </a:p>
        </p:txBody>
      </p:sp>
      <p:pic>
        <p:nvPicPr>
          <p:cNvPr id="7" name="Picture 6">
            <a:extLst>
              <a:ext uri="{FF2B5EF4-FFF2-40B4-BE49-F238E27FC236}">
                <a16:creationId xmlns:a16="http://schemas.microsoft.com/office/drawing/2014/main" xmlns="" id="{598271AF-F80B-405F-9899-0F9EF229D3E0}"/>
              </a:ext>
            </a:extLst>
          </p:cNvPr>
          <p:cNvPicPr>
            <a:picLocks noChangeAspect="1"/>
          </p:cNvPicPr>
          <p:nvPr/>
        </p:nvPicPr>
        <p:blipFill>
          <a:blip r:embed="rId2"/>
          <a:stretch>
            <a:fillRect/>
          </a:stretch>
        </p:blipFill>
        <p:spPr>
          <a:xfrm>
            <a:off x="739329" y="3420269"/>
            <a:ext cx="4451797" cy="2487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1">
            <a:extLst>
              <a:ext uri="{FF2B5EF4-FFF2-40B4-BE49-F238E27FC236}">
                <a16:creationId xmlns:a16="http://schemas.microsoft.com/office/drawing/2014/main" xmlns="" id="{DD431B2C-7A1C-4487-A605-4D5926E9873D}"/>
              </a:ext>
            </a:extLst>
          </p:cNvPr>
          <p:cNvSpPr txBox="1">
            <a:spLocks noChangeArrowheads="1"/>
          </p:cNvSpPr>
          <p:nvPr/>
        </p:nvSpPr>
        <p:spPr bwMode="auto">
          <a:xfrm>
            <a:off x="5448890" y="3833709"/>
            <a:ext cx="2955782"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defRPr/>
            </a:pPr>
            <a:r>
              <a:rPr kumimoji="0" lang="en-US" sz="1800" i="0" u="none" strike="noStrike" kern="1200" cap="none" spc="0" normalizeH="0" baseline="0" noProof="0" dirty="0">
                <a:ln>
                  <a:noFill/>
                </a:ln>
                <a:effectLst/>
                <a:uLnTx/>
                <a:uFillTx/>
                <a:latin typeface="Arial" panose="020B0604020202020204" pitchFamily="34" charset="0"/>
                <a:cs typeface="Arial" panose="020B0604020202020204" pitchFamily="34" charset="0"/>
              </a:rPr>
              <a:t>Minister Nzimande at </a:t>
            </a:r>
            <a:r>
              <a:rPr lang="en-US" sz="1800" dirty="0">
                <a:latin typeface="Arial" panose="020B0604020202020204" pitchFamily="34" charset="0"/>
                <a:cs typeface="Arial" panose="020B0604020202020204" pitchFamily="34" charset="0"/>
              </a:rPr>
              <a:t>the 7th </a:t>
            </a:r>
            <a:r>
              <a:rPr lang="en-US" sz="1800" i="0" dirty="0">
                <a:effectLst/>
                <a:latin typeface="Arial" panose="020B0604020202020204" pitchFamily="34" charset="0"/>
                <a:cs typeface="Arial" panose="020B0604020202020204" pitchFamily="34" charset="0"/>
              </a:rPr>
              <a:t>Tokyo International Conference on African Development Science and Technology in Society </a:t>
            </a:r>
            <a:r>
              <a:rPr lang="en-US" sz="1800" dirty="0">
                <a:latin typeface="Arial" panose="020B0604020202020204" pitchFamily="34" charset="0"/>
                <a:cs typeface="Arial" panose="020B0604020202020204" pitchFamily="34" charset="0"/>
              </a:rPr>
              <a:t>Forum</a:t>
            </a:r>
            <a:endParaRPr kumimoji="0" lang="en-US" sz="18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70409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D78A448-EC3D-4F36-8031-EA0C93C4750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AFDFB221-0D69-486E-A2F0-045F7388621E}"/>
              </a:ext>
            </a:extLst>
          </p:cNvPr>
          <p:cNvSpPr>
            <a:spLocks noGrp="1"/>
          </p:cNvSpPr>
          <p:nvPr>
            <p:ph type="title"/>
          </p:nvPr>
        </p:nvSpPr>
        <p:spPr>
          <a:xfrm>
            <a:off x="1" y="235589"/>
            <a:ext cx="8595359" cy="456685"/>
          </a:xfrm>
        </p:spPr>
        <p:txBody>
          <a:bodyPr>
            <a:noAutofit/>
          </a:bodyPr>
          <a:lstStyle/>
          <a:p>
            <a:pPr marL="101600">
              <a:lnSpc>
                <a:spcPct val="80000"/>
              </a:lnSpc>
              <a:spcBef>
                <a:spcPts val="850"/>
              </a:spcBef>
            </a:pPr>
            <a:r>
              <a:rPr lang="en-US" sz="2800" b="1" dirty="0">
                <a:latin typeface="Gill Sans MT" panose="020B0502020104020203" pitchFamily="34" charset="0"/>
                <a:sym typeface="Helvetica Neue" charset="0"/>
              </a:rPr>
              <a:t>Programme 3 performance achievements – Q3</a:t>
            </a:r>
            <a:r>
              <a:rPr lang="en-US" sz="3000" dirty="0">
                <a:latin typeface="Century Gothic" panose="020B0502020202020204" pitchFamily="34" charset="0"/>
              </a:rPr>
              <a:t/>
            </a:r>
            <a:br>
              <a:rPr lang="en-US" sz="3000" dirty="0">
                <a:latin typeface="Century Gothic" panose="020B0502020202020204" pitchFamily="34" charset="0"/>
              </a:rPr>
            </a:br>
            <a:r>
              <a:rPr lang="en-US" sz="3000" dirty="0">
                <a:latin typeface="Century Gothic" panose="020B0502020202020204" pitchFamily="34" charset="0"/>
              </a:rPr>
              <a:t/>
            </a:r>
            <a:br>
              <a:rPr lang="en-US" sz="3000" dirty="0">
                <a:latin typeface="Century Gothic" panose="020B0502020202020204" pitchFamily="34" charset="0"/>
              </a:rPr>
            </a:br>
            <a:r>
              <a:rPr lang="en-US" sz="3000" dirty="0">
                <a:latin typeface="Century Gothic" panose="020B0502020202020204" pitchFamily="34" charset="0"/>
              </a:rPr>
              <a:t/>
            </a:r>
            <a:br>
              <a:rPr lang="en-US" sz="3000" dirty="0">
                <a:latin typeface="Century Gothic" panose="020B0502020202020204" pitchFamily="34" charset="0"/>
              </a:rPr>
            </a:br>
            <a:endParaRPr lang="en-US" sz="30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66E7EB7F-1A0C-441F-BF76-7C595EA1351A}"/>
              </a:ext>
            </a:extLst>
          </p:cNvPr>
          <p:cNvSpPr>
            <a:spLocks noGrp="1"/>
          </p:cNvSpPr>
          <p:nvPr>
            <p:ph idx="1"/>
          </p:nvPr>
        </p:nvSpPr>
        <p:spPr>
          <a:xfrm>
            <a:off x="0" y="956480"/>
            <a:ext cx="9143999" cy="5884058"/>
          </a:xfrm>
        </p:spPr>
        <p:txBody>
          <a:bodyPr>
            <a:noAutofit/>
          </a:bodyPr>
          <a:lstStyle/>
          <a:p>
            <a:pPr marL="0" indent="0">
              <a:lnSpc>
                <a:spcPct val="110000"/>
              </a:lnSpc>
              <a:buNone/>
            </a:pPr>
            <a:r>
              <a:rPr lang="en-GB" sz="1600" b="1" dirty="0">
                <a:solidFill>
                  <a:schemeClr val="tx1"/>
                </a:solidFill>
                <a:latin typeface="Century Gothic" panose="020B0502020202020204" pitchFamily="34" charset="0"/>
              </a:rPr>
              <a:t> </a:t>
            </a:r>
            <a:r>
              <a:rPr lang="en-GB" sz="1600" b="1" dirty="0">
                <a:latin typeface="Century Gothic" panose="020B0502020202020204" pitchFamily="34" charset="0"/>
              </a:rPr>
              <a:t/>
            </a:r>
            <a:br>
              <a:rPr lang="en-GB" sz="1600" b="1" dirty="0">
                <a:latin typeface="Century Gothic" panose="020B0502020202020204" pitchFamily="34" charset="0"/>
              </a:rPr>
            </a:br>
            <a:endParaRPr lang="en-ZA" sz="1600" b="1" dirty="0">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xmlns="" id="{8EDDA8EA-0138-453D-B8D4-078212BCB445}"/>
              </a:ext>
            </a:extLst>
          </p:cNvPr>
          <p:cNvGraphicFramePr>
            <a:graphicFrameLocks noGrp="1"/>
          </p:cNvGraphicFramePr>
          <p:nvPr>
            <p:extLst>
              <p:ext uri="{D42A27DB-BD31-4B8C-83A1-F6EECF244321}">
                <p14:modId xmlns:p14="http://schemas.microsoft.com/office/powerpoint/2010/main" xmlns="" val="802517532"/>
              </p:ext>
            </p:extLst>
          </p:nvPr>
        </p:nvGraphicFramePr>
        <p:xfrm>
          <a:off x="3" y="969356"/>
          <a:ext cx="9143997" cy="5647737"/>
        </p:xfrm>
        <a:graphic>
          <a:graphicData uri="http://schemas.openxmlformats.org/drawingml/2006/table">
            <a:tbl>
              <a:tblPr/>
              <a:tblGrid>
                <a:gridCol w="2780437">
                  <a:extLst>
                    <a:ext uri="{9D8B030D-6E8A-4147-A177-3AD203B41FA5}">
                      <a16:colId xmlns:a16="http://schemas.microsoft.com/office/drawing/2014/main" xmlns="" val="20000"/>
                    </a:ext>
                  </a:extLst>
                </a:gridCol>
                <a:gridCol w="2621555">
                  <a:extLst>
                    <a:ext uri="{9D8B030D-6E8A-4147-A177-3AD203B41FA5}">
                      <a16:colId xmlns:a16="http://schemas.microsoft.com/office/drawing/2014/main" xmlns="" val="20001"/>
                    </a:ext>
                  </a:extLst>
                </a:gridCol>
                <a:gridCol w="2624408">
                  <a:extLst>
                    <a:ext uri="{9D8B030D-6E8A-4147-A177-3AD203B41FA5}">
                      <a16:colId xmlns:a16="http://schemas.microsoft.com/office/drawing/2014/main" xmlns="" val="20002"/>
                    </a:ext>
                  </a:extLst>
                </a:gridCol>
                <a:gridCol w="1117597">
                  <a:extLst>
                    <a:ext uri="{9D8B030D-6E8A-4147-A177-3AD203B41FA5}">
                      <a16:colId xmlns:a16="http://schemas.microsoft.com/office/drawing/2014/main" xmlns="" val="20003"/>
                    </a:ext>
                  </a:extLst>
                </a:gridCol>
              </a:tblGrid>
              <a:tr h="38047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Annual target</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Quarter 3 target</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Quarter 3 progress</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Status</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964082">
                <a:tc>
                  <a:txBody>
                    <a:bodyPr/>
                    <a:lstStyle/>
                    <a:p>
                      <a:r>
                        <a:rPr lang="en-US" sz="1600" b="0" kern="1200" dirty="0">
                          <a:solidFill>
                            <a:schemeClr val="tx1"/>
                          </a:solidFill>
                          <a:effectLst/>
                          <a:latin typeface="Arial" panose="020B0604020202020204" pitchFamily="34" charset="0"/>
                          <a:ea typeface="+mn-ea"/>
                          <a:cs typeface="Arial" panose="020B0604020202020204" pitchFamily="34" charset="0"/>
                        </a:rPr>
                        <a:t>43 dedicated international resource-leveraging engagements undertaken by 31 March 2023</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spcAft>
                          <a:spcPts val="0"/>
                        </a:spcAft>
                      </a:pPr>
                      <a:r>
                        <a:rPr lang="en-US" sz="1600" kern="1200" dirty="0">
                          <a:solidFill>
                            <a:schemeClr val="tx1"/>
                          </a:solidFill>
                          <a:effectLst/>
                          <a:latin typeface="Arial" panose="020B0604020202020204" pitchFamily="34" charset="0"/>
                          <a:ea typeface="+mn-ea"/>
                          <a:cs typeface="Arial" panose="020B0604020202020204" pitchFamily="34" charset="0"/>
                        </a:rPr>
                        <a:t>10 international resource-leveraging engagements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spcAft>
                          <a:spcPts val="0"/>
                        </a:spcAft>
                      </a:pPr>
                      <a:r>
                        <a:rPr lang="en-ZA" sz="1600" dirty="0">
                          <a:effectLst/>
                          <a:latin typeface="Arial" panose="020B0604020202020204" pitchFamily="34" charset="0"/>
                          <a:ea typeface="Calibri" panose="020F0502020204030204" pitchFamily="34" charset="0"/>
                          <a:cs typeface="Arial" panose="020B0604020202020204" pitchFamily="34" charset="0"/>
                        </a:rPr>
                        <a:t>12 international resource-leveraging engagements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0001"/>
                  </a:ext>
                </a:extLst>
              </a:tr>
              <a:tr h="1199582">
                <a:tc>
                  <a:txBody>
                    <a:bodyPr/>
                    <a:lstStyle/>
                    <a:p>
                      <a:r>
                        <a:rPr lang="en-ZA" sz="1600" b="0" dirty="0">
                          <a:effectLst/>
                          <a:latin typeface="Arial" panose="020B0604020202020204" pitchFamily="34" charset="0"/>
                          <a:ea typeface="Calibri" panose="020F0502020204030204" pitchFamily="34" charset="0"/>
                          <a:cs typeface="Arial" panose="020B0604020202020204" pitchFamily="34" charset="0"/>
                        </a:rPr>
                        <a:t>34 international policy dialogues and technical exchanges the policy intents of the White Paper on STI by 31 March 2023</a:t>
                      </a:r>
                      <a:endParaRPr lang="en-US"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11 international policy dialogues and technical exchanges to support the policy intents of the White Paper on STI</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35 international policy</a:t>
                      </a: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dialogues and technical</a:t>
                      </a: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exchanges to support the policy intents of the White Paper on STI</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2419580835"/>
                  </a:ext>
                </a:extLst>
              </a:tr>
              <a:tr h="770861">
                <a:tc>
                  <a:txBody>
                    <a:bodyPr/>
                    <a:lstStyle/>
                    <a:p>
                      <a:r>
                        <a:rPr lang="en-US" sz="1600" b="0" dirty="0">
                          <a:effectLst/>
                          <a:latin typeface="Arial" panose="020B0604020202020204" pitchFamily="34" charset="0"/>
                          <a:ea typeface="Calibri" panose="020F0502020204030204" pitchFamily="34" charset="0"/>
                          <a:cs typeface="Arial" panose="020B0604020202020204" pitchFamily="34" charset="0"/>
                        </a:rPr>
                        <a:t>15 new STI initiatives supporting Agenda 2063 by 31 March 2023</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2 STI initiatives supporting</a:t>
                      </a: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Agenda 2063</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lnSpc>
                          <a:spcPct val="100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4 STI initiatives supporting</a:t>
                      </a:r>
                    </a:p>
                    <a:p>
                      <a:pPr marL="0" marR="0">
                        <a:lnSpc>
                          <a:spcPct val="100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Agenda 2063</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33675239"/>
                  </a:ext>
                </a:extLst>
              </a:tr>
              <a:tr h="984236">
                <a:tc>
                  <a:txBody>
                    <a:bodyPr/>
                    <a:lstStyle/>
                    <a:p>
                      <a:r>
                        <a:rPr lang="en-US" sz="1600" b="0" dirty="0">
                          <a:effectLst/>
                          <a:latin typeface="Arial" panose="020B0604020202020204" pitchFamily="34" charset="0"/>
                          <a:ea typeface="Calibri" panose="020F0502020204030204" pitchFamily="34" charset="0"/>
                          <a:cs typeface="Arial" panose="020B0604020202020204" pitchFamily="34" charset="0"/>
                        </a:rPr>
                        <a:t>17 new STI initiatives supported targeting the objectives of the SADC RISPD by 31 March 2023</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6 STI initiatives supporting the SADC RISDP</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lnSpc>
                          <a:spcPct val="100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6 STI initiatives supporting the SADC RISDP</a:t>
                      </a:r>
                    </a:p>
                    <a:p>
                      <a:pPr marL="0" marR="0">
                        <a:lnSpc>
                          <a:spcPct val="100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217868789"/>
                  </a:ext>
                </a:extLst>
              </a:tr>
              <a:tr h="1317607">
                <a:tc>
                  <a:txBody>
                    <a:bodyPr/>
                    <a:lstStyle/>
                    <a:p>
                      <a:r>
                        <a:rPr lang="en-US" sz="1600" b="0" dirty="0">
                          <a:effectLst/>
                          <a:latin typeface="Arial" panose="020B0604020202020204" pitchFamily="34" charset="0"/>
                          <a:ea typeface="Calibri" panose="020F0502020204030204" pitchFamily="34" charset="0"/>
                          <a:cs typeface="Arial" panose="020B0604020202020204" pitchFamily="34" charset="0"/>
                        </a:rPr>
                        <a:t>6 STI plans of action implemented with bilateral African partners by 31 March 2023</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2 STI plan of action</a:t>
                      </a: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implemented with bilateral</a:t>
                      </a: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African partners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lnSpc>
                          <a:spcPct val="100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4 STI plans of action</a:t>
                      </a:r>
                    </a:p>
                    <a:p>
                      <a:pPr marL="0" marR="0">
                        <a:lnSpc>
                          <a:spcPct val="100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implemented with bilateral</a:t>
                      </a:r>
                    </a:p>
                    <a:p>
                      <a:pPr marL="0" marR="0">
                        <a:lnSpc>
                          <a:spcPct val="100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African partners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396607911"/>
                  </a:ext>
                </a:extLst>
              </a:tr>
            </a:tbl>
          </a:graphicData>
        </a:graphic>
      </p:graphicFrame>
    </p:spTree>
    <p:extLst>
      <p:ext uri="{BB962C8B-B14F-4D97-AF65-F5344CB8AC3E}">
        <p14:creationId xmlns:p14="http://schemas.microsoft.com/office/powerpoint/2010/main" xmlns="" val="52099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D78A448-EC3D-4F36-8031-EA0C93C4750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AFDFB221-0D69-486E-A2F0-045F7388621E}"/>
              </a:ext>
            </a:extLst>
          </p:cNvPr>
          <p:cNvSpPr>
            <a:spLocks noGrp="1"/>
          </p:cNvSpPr>
          <p:nvPr>
            <p:ph type="title"/>
          </p:nvPr>
        </p:nvSpPr>
        <p:spPr>
          <a:xfrm>
            <a:off x="-222068" y="181635"/>
            <a:ext cx="8595359" cy="456685"/>
          </a:xfrm>
        </p:spPr>
        <p:txBody>
          <a:bodyPr>
            <a:noAutofit/>
          </a:bodyPr>
          <a:lstStyle/>
          <a:p>
            <a:pPr marL="101600">
              <a:lnSpc>
                <a:spcPct val="80000"/>
              </a:lnSpc>
              <a:spcBef>
                <a:spcPts val="850"/>
              </a:spcBef>
            </a:pPr>
            <a:r>
              <a:rPr lang="en-US" sz="3000" b="1" dirty="0">
                <a:latin typeface="Century Gothic" panose="020B0502020202020204" pitchFamily="34" charset="0"/>
                <a:sym typeface="Helvetica Neue" charset="0"/>
              </a:rPr>
              <a:t>  </a:t>
            </a:r>
            <a:r>
              <a:rPr lang="en-US" sz="2800" b="1" dirty="0">
                <a:latin typeface="Gill Sans MT" panose="020B0502020104020203" pitchFamily="34" charset="0"/>
                <a:sym typeface="Helvetica Neue" charset="0"/>
              </a:rPr>
              <a:t>Programme 3 performance achievements – Q3</a:t>
            </a:r>
            <a:br>
              <a:rPr lang="en-US" sz="2800" b="1" dirty="0">
                <a:latin typeface="Gill Sans MT" panose="020B0502020104020203" pitchFamily="34" charset="0"/>
                <a:sym typeface="Helvetica Neue" charset="0"/>
              </a:rPr>
            </a:br>
            <a:r>
              <a:rPr lang="en-US" sz="2800" b="1" dirty="0">
                <a:latin typeface="Gill Sans MT" panose="020B0502020104020203" pitchFamily="34" charset="0"/>
                <a:sym typeface="Helvetica Neue" charset="0"/>
              </a:rPr>
              <a:t>  (cont.)</a:t>
            </a:r>
            <a:r>
              <a:rPr lang="en-US" sz="3600" dirty="0">
                <a:latin typeface="Century Gothic" panose="020B0502020202020204" pitchFamily="34" charset="0"/>
              </a:rPr>
              <a:t/>
            </a:r>
            <a:br>
              <a:rPr lang="en-US" sz="3600" dirty="0">
                <a:latin typeface="Century Gothic" panose="020B0502020202020204" pitchFamily="34" charset="0"/>
              </a:rPr>
            </a:br>
            <a:r>
              <a:rPr lang="en-US" sz="3600" dirty="0">
                <a:latin typeface="Century Gothic" panose="020B0502020202020204" pitchFamily="34" charset="0"/>
              </a:rPr>
              <a:t/>
            </a:r>
            <a:br>
              <a:rPr lang="en-US" sz="3600" dirty="0">
                <a:latin typeface="Century Gothic" panose="020B0502020202020204" pitchFamily="34" charset="0"/>
              </a:rPr>
            </a:br>
            <a:r>
              <a:rPr lang="en-US" sz="3600" dirty="0">
                <a:latin typeface="Century Gothic" panose="020B0502020202020204" pitchFamily="34" charset="0"/>
              </a:rPr>
              <a:t> (cont.)</a:t>
            </a:r>
            <a:r>
              <a:rPr lang="en-US" sz="3000" dirty="0">
                <a:latin typeface="Century Gothic" panose="020B0502020202020204" pitchFamily="34" charset="0"/>
              </a:rPr>
              <a:t/>
            </a:r>
            <a:br>
              <a:rPr lang="en-US" sz="3000" dirty="0">
                <a:latin typeface="Century Gothic" panose="020B0502020202020204" pitchFamily="34" charset="0"/>
              </a:rPr>
            </a:br>
            <a:r>
              <a:rPr lang="en-US" sz="3000" dirty="0">
                <a:latin typeface="Century Gothic" panose="020B0502020202020204" pitchFamily="34" charset="0"/>
              </a:rPr>
              <a:t/>
            </a:r>
            <a:br>
              <a:rPr lang="en-US" sz="3000" dirty="0">
                <a:latin typeface="Century Gothic" panose="020B0502020202020204" pitchFamily="34" charset="0"/>
              </a:rPr>
            </a:br>
            <a:r>
              <a:rPr lang="en-US" sz="3000" dirty="0">
                <a:latin typeface="Century Gothic" panose="020B0502020202020204" pitchFamily="34" charset="0"/>
              </a:rPr>
              <a:t/>
            </a:r>
            <a:br>
              <a:rPr lang="en-US" sz="3000" dirty="0">
                <a:latin typeface="Century Gothic" panose="020B0502020202020204" pitchFamily="34" charset="0"/>
              </a:rPr>
            </a:br>
            <a:endParaRPr lang="en-US" sz="30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66E7EB7F-1A0C-441F-BF76-7C595EA1351A}"/>
              </a:ext>
            </a:extLst>
          </p:cNvPr>
          <p:cNvSpPr>
            <a:spLocks noGrp="1"/>
          </p:cNvSpPr>
          <p:nvPr>
            <p:ph idx="1"/>
          </p:nvPr>
        </p:nvSpPr>
        <p:spPr>
          <a:xfrm>
            <a:off x="0" y="956480"/>
            <a:ext cx="9143999" cy="5884058"/>
          </a:xfrm>
        </p:spPr>
        <p:txBody>
          <a:bodyPr>
            <a:noAutofit/>
          </a:bodyPr>
          <a:lstStyle/>
          <a:p>
            <a:pPr marL="0" indent="0">
              <a:lnSpc>
                <a:spcPct val="110000"/>
              </a:lnSpc>
              <a:buNone/>
            </a:pPr>
            <a:r>
              <a:rPr lang="en-GB" sz="1600" b="1" dirty="0">
                <a:latin typeface="Century Gothic" panose="020B0502020202020204" pitchFamily="34" charset="0"/>
              </a:rPr>
              <a:t/>
            </a:r>
            <a:br>
              <a:rPr lang="en-GB" sz="1600" b="1" dirty="0">
                <a:latin typeface="Century Gothic" panose="020B0502020202020204" pitchFamily="34" charset="0"/>
              </a:rPr>
            </a:br>
            <a:endParaRPr lang="en-ZA" sz="1600" b="1" dirty="0">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xmlns="" id="{8EDDA8EA-0138-453D-B8D4-078212BCB445}"/>
              </a:ext>
            </a:extLst>
          </p:cNvPr>
          <p:cNvGraphicFramePr>
            <a:graphicFrameLocks noGrp="1"/>
          </p:cNvGraphicFramePr>
          <p:nvPr>
            <p:extLst>
              <p:ext uri="{D42A27DB-BD31-4B8C-83A1-F6EECF244321}">
                <p14:modId xmlns:p14="http://schemas.microsoft.com/office/powerpoint/2010/main" xmlns="" val="1867695798"/>
              </p:ext>
            </p:extLst>
          </p:nvPr>
        </p:nvGraphicFramePr>
        <p:xfrm>
          <a:off x="0" y="1110267"/>
          <a:ext cx="9143997" cy="3991250"/>
        </p:xfrm>
        <a:graphic>
          <a:graphicData uri="http://schemas.openxmlformats.org/drawingml/2006/table">
            <a:tbl>
              <a:tblPr/>
              <a:tblGrid>
                <a:gridCol w="2780437">
                  <a:extLst>
                    <a:ext uri="{9D8B030D-6E8A-4147-A177-3AD203B41FA5}">
                      <a16:colId xmlns:a16="http://schemas.microsoft.com/office/drawing/2014/main" xmlns="" val="20000"/>
                    </a:ext>
                  </a:extLst>
                </a:gridCol>
                <a:gridCol w="2621555">
                  <a:extLst>
                    <a:ext uri="{9D8B030D-6E8A-4147-A177-3AD203B41FA5}">
                      <a16:colId xmlns:a16="http://schemas.microsoft.com/office/drawing/2014/main" xmlns="" val="20001"/>
                    </a:ext>
                  </a:extLst>
                </a:gridCol>
                <a:gridCol w="2458865">
                  <a:extLst>
                    <a:ext uri="{9D8B030D-6E8A-4147-A177-3AD203B41FA5}">
                      <a16:colId xmlns:a16="http://schemas.microsoft.com/office/drawing/2014/main" xmlns="" val="20002"/>
                    </a:ext>
                  </a:extLst>
                </a:gridCol>
                <a:gridCol w="1283140">
                  <a:extLst>
                    <a:ext uri="{9D8B030D-6E8A-4147-A177-3AD203B41FA5}">
                      <a16:colId xmlns:a16="http://schemas.microsoft.com/office/drawing/2014/main" xmlns="" val="20003"/>
                    </a:ext>
                  </a:extLst>
                </a:gridCol>
              </a:tblGrid>
              <a:tr h="4953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Annual target</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Quarter 3 target</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Quarter 3 progress</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Status</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356360">
                <a:tc>
                  <a:txBody>
                    <a:bodyPr/>
                    <a:lstStyle/>
                    <a:p>
                      <a:r>
                        <a:rPr lang="en-ZA" sz="1600" b="0" dirty="0">
                          <a:effectLst/>
                          <a:latin typeface="Arial" panose="020B0604020202020204" pitchFamily="34" charset="0"/>
                          <a:ea typeface="Calibri" panose="020F0502020204030204" pitchFamily="34" charset="0"/>
                          <a:cs typeface="Arial" panose="020B0604020202020204" pitchFamily="34" charset="0"/>
                        </a:rPr>
                        <a:t>12 engagements with global science leaders to advance national priorities in multilateral forums by </a:t>
                      </a:r>
                    </a:p>
                    <a:p>
                      <a:r>
                        <a:rPr lang="en-ZA" sz="1600" b="0" dirty="0">
                          <a:effectLst/>
                          <a:latin typeface="Arial" panose="020B0604020202020204" pitchFamily="34" charset="0"/>
                          <a:ea typeface="Calibri" panose="020F0502020204030204" pitchFamily="34" charset="0"/>
                          <a:cs typeface="Arial" panose="020B0604020202020204" pitchFamily="34" charset="0"/>
                        </a:rPr>
                        <a:t>31 March 2023</a:t>
                      </a:r>
                      <a:endParaRPr lang="en-US" sz="16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spcBef>
                          <a:spcPts val="0"/>
                        </a:spcBef>
                        <a:spcAft>
                          <a:spcPts val="0"/>
                        </a:spcAft>
                      </a:pPr>
                      <a:r>
                        <a:rPr lang="en-US" sz="1600" b="0" dirty="0">
                          <a:effectLst/>
                          <a:latin typeface="Arial" panose="020B0604020202020204" pitchFamily="34" charset="0"/>
                          <a:ea typeface="Calibri" panose="020F0502020204030204" pitchFamily="34" charset="0"/>
                          <a:cs typeface="Arial" panose="020B0604020202020204" pitchFamily="34" charset="0"/>
                        </a:rPr>
                        <a:t>3 engagements with a global science leader</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lnSpc>
                          <a:spcPct val="115000"/>
                        </a:lnSpc>
                        <a:spcBef>
                          <a:spcPts val="0"/>
                        </a:spcBef>
                        <a:spcAft>
                          <a:spcPts val="0"/>
                        </a:spcAft>
                      </a:pPr>
                      <a:r>
                        <a:rPr lang="en-US" sz="1600" b="0" dirty="0">
                          <a:effectLst/>
                          <a:latin typeface="Arial" panose="020B0604020202020204" pitchFamily="34" charset="0"/>
                          <a:ea typeface="Calibri" panose="020F0502020204030204" pitchFamily="34" charset="0"/>
                          <a:cs typeface="Arial" panose="020B0604020202020204" pitchFamily="34" charset="0"/>
                        </a:rPr>
                        <a:t>12 engagements with a global science leader</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0001"/>
                  </a:ext>
                </a:extLst>
              </a:tr>
              <a:tr h="2139514">
                <a:tc>
                  <a:txBody>
                    <a:bodyPr/>
                    <a:lstStyle/>
                    <a:p>
                      <a:r>
                        <a:rPr lang="en-US" sz="1600" b="0" dirty="0">
                          <a:effectLst/>
                          <a:latin typeface="Arial" panose="020B0604020202020204" pitchFamily="34" charset="0"/>
                          <a:ea typeface="Calibri" panose="020F0502020204030204" pitchFamily="34" charset="0"/>
                          <a:cs typeface="Arial" panose="020B0604020202020204" pitchFamily="34" charset="0"/>
                        </a:rPr>
                        <a:t>8 new international STI initiatives focused on SDGs supported by South Africa by 31 March 2023</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US" sz="1600" b="0" dirty="0">
                          <a:effectLst/>
                          <a:latin typeface="Arial" panose="020B0604020202020204" pitchFamily="34" charset="0"/>
                          <a:ea typeface="Calibri" panose="020F0502020204030204" pitchFamily="34" charset="0"/>
                          <a:cs typeface="Arial" panose="020B0604020202020204" pitchFamily="34" charset="0"/>
                        </a:rPr>
                        <a:t>1 international STI initiative</a:t>
                      </a:r>
                    </a:p>
                    <a:p>
                      <a:r>
                        <a:rPr lang="en-US" sz="1600" b="0" dirty="0">
                          <a:effectLst/>
                          <a:latin typeface="Arial" panose="020B0604020202020204" pitchFamily="34" charset="0"/>
                          <a:ea typeface="Calibri" panose="020F0502020204030204" pitchFamily="34" charset="0"/>
                          <a:cs typeface="Arial" panose="020B0604020202020204" pitchFamily="34" charset="0"/>
                        </a:rPr>
                        <a:t>focused on SDGs supported by</a:t>
                      </a:r>
                    </a:p>
                    <a:p>
                      <a:r>
                        <a:rPr lang="en-US" sz="1600" b="0" dirty="0">
                          <a:effectLst/>
                          <a:latin typeface="Arial" panose="020B0604020202020204" pitchFamily="34" charset="0"/>
                          <a:ea typeface="Calibri" panose="020F0502020204030204" pitchFamily="34" charset="0"/>
                          <a:cs typeface="Arial" panose="020B0604020202020204" pitchFamily="34" charset="0"/>
                        </a:rPr>
                        <a:t>South Africa</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lnSpc>
                          <a:spcPct val="115000"/>
                        </a:lnSpc>
                        <a:spcBef>
                          <a:spcPts val="0"/>
                        </a:spcBef>
                        <a:spcAft>
                          <a:spcPts val="0"/>
                        </a:spcAft>
                      </a:pPr>
                      <a:r>
                        <a:rPr lang="en-US" sz="1600" b="0" dirty="0">
                          <a:effectLst/>
                          <a:latin typeface="Arial" panose="020B0604020202020204" pitchFamily="34" charset="0"/>
                          <a:ea typeface="Calibri" panose="020F0502020204030204" pitchFamily="34" charset="0"/>
                          <a:cs typeface="Arial" panose="020B0604020202020204" pitchFamily="34" charset="0"/>
                        </a:rPr>
                        <a:t>1 international STI initiative focused on SDGs supported by</a:t>
                      </a:r>
                    </a:p>
                    <a:p>
                      <a:pPr marL="0" marR="0">
                        <a:lnSpc>
                          <a:spcPct val="115000"/>
                        </a:lnSpc>
                        <a:spcBef>
                          <a:spcPts val="0"/>
                        </a:spcBef>
                        <a:spcAft>
                          <a:spcPts val="0"/>
                        </a:spcAft>
                      </a:pPr>
                      <a:r>
                        <a:rPr lang="en-US" sz="1600" b="0" dirty="0">
                          <a:effectLst/>
                          <a:latin typeface="Arial" panose="020B0604020202020204" pitchFamily="34" charset="0"/>
                          <a:ea typeface="Calibri" panose="020F0502020204030204" pitchFamily="34" charset="0"/>
                          <a:cs typeface="Arial" panose="020B0604020202020204" pitchFamily="34" charset="0"/>
                        </a:rPr>
                        <a:t>South Africa</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2419580835"/>
                  </a:ext>
                </a:extLst>
              </a:tr>
            </a:tbl>
          </a:graphicData>
        </a:graphic>
      </p:graphicFrame>
    </p:spTree>
    <p:extLst>
      <p:ext uri="{BB962C8B-B14F-4D97-AF65-F5344CB8AC3E}">
        <p14:creationId xmlns:p14="http://schemas.microsoft.com/office/powerpoint/2010/main" xmlns="" val="3407088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179D1546-E2A0-4744-95A1-67723CA71490}"/>
              </a:ext>
            </a:extLst>
          </p:cNvPr>
          <p:cNvSpPr>
            <a:spLocks noGrp="1"/>
          </p:cNvSpPr>
          <p:nvPr>
            <p:ph type="title"/>
          </p:nvPr>
        </p:nvSpPr>
        <p:spPr>
          <a:xfrm>
            <a:off x="0" y="127820"/>
            <a:ext cx="9067799" cy="805054"/>
          </a:xfrm>
        </p:spPr>
        <p:txBody>
          <a:bodyPr anchor="ctr">
            <a:noAutofit/>
          </a:bodyPr>
          <a:lstStyle/>
          <a:p>
            <a:pPr marL="360363">
              <a:lnSpc>
                <a:spcPct val="80000"/>
              </a:lnSpc>
              <a:spcBef>
                <a:spcPts val="850"/>
              </a:spcBef>
            </a:pPr>
            <a:r>
              <a:rPr lang="en-US" sz="3200" b="1" dirty="0">
                <a:latin typeface="Century Gothic" panose="020B0502020202020204" pitchFamily="34" charset="0"/>
              </a:rPr>
              <a:t/>
            </a:r>
            <a:br>
              <a:rPr lang="en-US" sz="3200" b="1" dirty="0">
                <a:latin typeface="Century Gothic" panose="020B0502020202020204" pitchFamily="34" charset="0"/>
              </a:rPr>
            </a:br>
            <a:r>
              <a:rPr lang="en-US" sz="3200" b="1" dirty="0">
                <a:latin typeface="Gill Sans MT" panose="020B0502020104020203" pitchFamily="34" charset="0"/>
              </a:rPr>
              <a:t/>
            </a:r>
            <a:br>
              <a:rPr lang="en-US" sz="3200" b="1" dirty="0">
                <a:latin typeface="Gill Sans MT" panose="020B0502020104020203" pitchFamily="34" charset="0"/>
              </a:rPr>
            </a:br>
            <a:r>
              <a:rPr lang="en-US" sz="3200" b="1" dirty="0">
                <a:latin typeface="Gill Sans MT" panose="020B0502020104020203" pitchFamily="34" charset="0"/>
              </a:rPr>
              <a:t>Outcome goals</a:t>
            </a:r>
            <a:r>
              <a:rPr lang="en-GB" sz="3200" b="1" dirty="0">
                <a:latin typeface="Gill Sans MT" panose="020B0502020104020203" pitchFamily="34" charset="0"/>
              </a:rPr>
              <a:t/>
            </a:r>
            <a:br>
              <a:rPr lang="en-GB" sz="3200" b="1" dirty="0">
                <a:latin typeface="Gill Sans MT" panose="020B0502020104020203" pitchFamily="34" charset="0"/>
              </a:rPr>
            </a:br>
            <a:r>
              <a:rPr lang="en-US" sz="3600" dirty="0">
                <a:latin typeface="Gill Sans MT" panose="020B0502020104020203" pitchFamily="34" charset="0"/>
              </a:rPr>
              <a:t/>
            </a:r>
            <a:br>
              <a:rPr lang="en-US" sz="3600" dirty="0">
                <a:latin typeface="Gill Sans MT" panose="020B0502020104020203" pitchFamily="34" charset="0"/>
              </a:rPr>
            </a:br>
            <a:endParaRPr lang="en-US" sz="3000" b="1" dirty="0">
              <a:latin typeface="Gill Sans MT" panose="020B0502020104020203" pitchFamily="34" charset="0"/>
            </a:endParaRPr>
          </a:p>
        </p:txBody>
      </p:sp>
      <p:sp>
        <p:nvSpPr>
          <p:cNvPr id="6" name="Slide Number Placeholder 5">
            <a:extLst>
              <a:ext uri="{FF2B5EF4-FFF2-40B4-BE49-F238E27FC236}">
                <a16:creationId xmlns:a16="http://schemas.microsoft.com/office/drawing/2014/main" xmlns="" id="{CC7343AE-23DE-FD4B-B75D-4A4A6BC5177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3">
            <a:extLst>
              <a:ext uri="{FF2B5EF4-FFF2-40B4-BE49-F238E27FC236}">
                <a16:creationId xmlns:a16="http://schemas.microsoft.com/office/drawing/2014/main" xmlns="" id="{2719A20F-A6FF-4191-95BF-E2B38962FCF7}"/>
              </a:ext>
            </a:extLst>
          </p:cNvPr>
          <p:cNvSpPr txBox="1">
            <a:spLocks noChangeArrowheads="1"/>
          </p:cNvSpPr>
          <p:nvPr/>
        </p:nvSpPr>
        <p:spPr>
          <a:xfrm>
            <a:off x="76201" y="1587945"/>
            <a:ext cx="8518783" cy="5599967"/>
          </a:xfrm>
          <a:prstGeom prst="rect">
            <a:avLst/>
          </a:prstGeom>
        </p:spPr>
        <p:txBody>
          <a:bodyPr vert="horz" lIns="91440" tIns="45720" rIns="91440" bIns="4572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720725" lvl="0" indent="-360363">
              <a:spcBef>
                <a:spcPts val="1500"/>
              </a:spcBef>
              <a:buClr>
                <a:srgbClr val="FF9900"/>
              </a:buClr>
              <a:buSzPct val="110000"/>
            </a:pPr>
            <a:r>
              <a:rPr lang="en-US" sz="2400" dirty="0">
                <a:solidFill>
                  <a:schemeClr val="tx1"/>
                </a:solidFill>
              </a:rPr>
              <a:t>A transformed, inclusive, responsive, coordinated and efficient national system of innovation (NSI)</a:t>
            </a:r>
          </a:p>
          <a:p>
            <a:pPr marL="720725" indent="-360363">
              <a:spcBef>
                <a:spcPts val="1500"/>
              </a:spcBef>
              <a:buClr>
                <a:srgbClr val="FF9900"/>
              </a:buClr>
              <a:buSzPct val="110000"/>
            </a:pPr>
            <a:r>
              <a:rPr lang="en-US" sz="2400" dirty="0">
                <a:solidFill>
                  <a:schemeClr val="tx1"/>
                </a:solidFill>
              </a:rPr>
              <a:t>Human capabilities and skills for the economy and for   development</a:t>
            </a:r>
          </a:p>
          <a:p>
            <a:pPr marL="720725" indent="-360363">
              <a:spcBef>
                <a:spcPts val="1500"/>
              </a:spcBef>
              <a:buClr>
                <a:srgbClr val="FF9900"/>
              </a:buClr>
              <a:buSzPct val="110000"/>
            </a:pPr>
            <a:r>
              <a:rPr lang="en-US" sz="2400" dirty="0">
                <a:solidFill>
                  <a:schemeClr val="tx1"/>
                </a:solidFill>
              </a:rPr>
              <a:t>Increased knowledge generation and innovation outputs</a:t>
            </a:r>
          </a:p>
          <a:p>
            <a:pPr marL="720725" indent="-360363">
              <a:spcBef>
                <a:spcPts val="1500"/>
              </a:spcBef>
              <a:buClr>
                <a:srgbClr val="FF9900"/>
              </a:buClr>
              <a:buSzPct val="110000"/>
            </a:pPr>
            <a:r>
              <a:rPr lang="en-ZA" sz="2400" dirty="0">
                <a:solidFill>
                  <a:schemeClr val="tx1"/>
                </a:solidFill>
              </a:rPr>
              <a:t>Knowledge utilisation for economic development</a:t>
            </a:r>
          </a:p>
          <a:p>
            <a:pPr marL="720725" indent="-360363">
              <a:spcBef>
                <a:spcPts val="1500"/>
              </a:spcBef>
              <a:buClr>
                <a:srgbClr val="FF9900"/>
              </a:buClr>
              <a:buSzPct val="110000"/>
            </a:pPr>
            <a:r>
              <a:rPr lang="en-ZA" sz="2400" dirty="0">
                <a:solidFill>
                  <a:schemeClr val="tx1"/>
                </a:solidFill>
              </a:rPr>
              <a:t>Knowledge utilisation for inclusive development</a:t>
            </a:r>
          </a:p>
          <a:p>
            <a:pPr marL="720725" indent="-360363">
              <a:spcBef>
                <a:spcPts val="1500"/>
              </a:spcBef>
              <a:buClr>
                <a:srgbClr val="FF9900"/>
              </a:buClr>
              <a:buSzPct val="110000"/>
            </a:pPr>
            <a:r>
              <a:rPr lang="en-ZA" sz="2400" dirty="0">
                <a:solidFill>
                  <a:schemeClr val="tx1"/>
                </a:solidFill>
              </a:rPr>
              <a:t>Innovation in support of a capable and developmental state</a:t>
            </a:r>
            <a:endParaRPr lang="en-US" sz="2400" dirty="0">
              <a:solidFill>
                <a:schemeClr val="tx1"/>
              </a:solidFill>
            </a:endParaRPr>
          </a:p>
          <a:p>
            <a:endParaRPr lang="en-GB" sz="2400" dirty="0"/>
          </a:p>
          <a:p>
            <a:endParaRPr lang="en-GB" sz="2400" dirty="0"/>
          </a:p>
          <a:p>
            <a:endParaRPr lang="en-US" sz="2400" b="1" dirty="0">
              <a:solidFill>
                <a:schemeClr val="tx1"/>
              </a:solidFill>
              <a:latin typeface="Century Gothic" panose="020B0502020202020204" pitchFamily="34" charset="0"/>
              <a:cs typeface="Arial" panose="020B0604020202020204" pitchFamily="34" charset="0"/>
            </a:endParaRPr>
          </a:p>
          <a:p>
            <a:endParaRPr lang="en-US" sz="2400" b="1" dirty="0">
              <a:solidFill>
                <a:schemeClr val="tx1"/>
              </a:solidFill>
              <a:latin typeface="Arial" panose="020B0604020202020204" pitchFamily="34" charset="0"/>
              <a:cs typeface="Arial" panose="020B0604020202020204" pitchFamily="34" charset="0"/>
            </a:endParaRPr>
          </a:p>
          <a:p>
            <a:pPr lvl="0"/>
            <a:endParaRPr lang="en-GB" sz="2400" dirty="0"/>
          </a:p>
        </p:txBody>
      </p:sp>
    </p:spTree>
    <p:extLst>
      <p:ext uri="{BB962C8B-B14F-4D97-AF65-F5344CB8AC3E}">
        <p14:creationId xmlns:p14="http://schemas.microsoft.com/office/powerpoint/2010/main" xmlns="" val="3580998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74A22EAE-D88F-49DC-8D74-5F1AC7AF8F3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4434EE3-17C2-4EC7-BB96-C25EC96BCE6A}"/>
              </a:ext>
            </a:extLst>
          </p:cNvPr>
          <p:cNvSpPr>
            <a:spLocks noGrp="1"/>
          </p:cNvSpPr>
          <p:nvPr>
            <p:ph type="title"/>
          </p:nvPr>
        </p:nvSpPr>
        <p:spPr>
          <a:xfrm>
            <a:off x="169817" y="186603"/>
            <a:ext cx="8595359" cy="456685"/>
          </a:xfrm>
        </p:spPr>
        <p:txBody>
          <a:bodyPr>
            <a:noAutofit/>
          </a:bodyPr>
          <a:lstStyle/>
          <a:p>
            <a:pPr marL="101600">
              <a:lnSpc>
                <a:spcPct val="80000"/>
              </a:lnSpc>
              <a:spcBef>
                <a:spcPts val="850"/>
              </a:spcBef>
            </a:pPr>
            <a:r>
              <a:rPr lang="en-US" sz="3000" b="1" dirty="0">
                <a:latin typeface="Gill Sans MT" panose="020B0502020104020203" pitchFamily="34" charset="0"/>
                <a:sym typeface="Helvetica Neue" charset="0"/>
              </a:rPr>
              <a:t>Programme 4: Research Development and Support</a:t>
            </a:r>
            <a:r>
              <a:rPr lang="en-US" sz="3000" dirty="0">
                <a:latin typeface="Gill Sans MT" panose="020B0502020104020203" pitchFamily="34" charset="0"/>
              </a:rPr>
              <a:t/>
            </a:r>
            <a:br>
              <a:rPr lang="en-US" sz="3000" dirty="0">
                <a:latin typeface="Gill Sans MT" panose="020B0502020104020203" pitchFamily="34" charset="0"/>
              </a:rPr>
            </a:br>
            <a:endParaRPr lang="en-US" sz="3000" b="1" dirty="0">
              <a:latin typeface="Gill Sans MT" panose="020B0502020104020203" pitchFamily="34" charset="0"/>
            </a:endParaRPr>
          </a:p>
        </p:txBody>
      </p:sp>
      <p:sp>
        <p:nvSpPr>
          <p:cNvPr id="6" name="Content Placeholder 2">
            <a:extLst>
              <a:ext uri="{FF2B5EF4-FFF2-40B4-BE49-F238E27FC236}">
                <a16:creationId xmlns:a16="http://schemas.microsoft.com/office/drawing/2014/main" xmlns="" id="{17A77886-5E5C-4743-93A1-94BC2DFBCAA2}"/>
              </a:ext>
            </a:extLst>
          </p:cNvPr>
          <p:cNvSpPr>
            <a:spLocks noGrp="1"/>
          </p:cNvSpPr>
          <p:nvPr>
            <p:ph idx="1"/>
          </p:nvPr>
        </p:nvSpPr>
        <p:spPr>
          <a:xfrm>
            <a:off x="418011" y="1177904"/>
            <a:ext cx="8176973" cy="3825170"/>
          </a:xfrm>
        </p:spPr>
        <p:txBody>
          <a:bodyPr>
            <a:noAutofit/>
          </a:bodyPr>
          <a:lstStyle/>
          <a:p>
            <a:pPr marL="0" indent="0" algn="just">
              <a:lnSpc>
                <a:spcPct val="110000"/>
              </a:lnSpc>
              <a:buNone/>
            </a:pPr>
            <a:r>
              <a:rPr lang="en-ZA" sz="2000" dirty="0">
                <a:solidFill>
                  <a:schemeClr val="tx1"/>
                </a:solidFill>
              </a:rPr>
              <a:t>The purpose of the Programme is to provide </a:t>
            </a:r>
            <a:r>
              <a:rPr lang="en-US" sz="2000" dirty="0">
                <a:solidFill>
                  <a:schemeClr val="tx1"/>
                </a:solidFill>
              </a:rPr>
              <a:t>an enabling environment for research and knowledge production that promotes the strategic development of basic sciences and priority science areas, through science promotion, human capital development, the provision of research infrastructure and relevant research support in pursuit of South Africa's transition to a knowledge economy.</a:t>
            </a:r>
            <a:endParaRPr lang="en-GB" sz="2000" dirty="0">
              <a:solidFill>
                <a:schemeClr val="tx1"/>
              </a:solidFill>
            </a:endParaRPr>
          </a:p>
          <a:p>
            <a:pPr marL="0" indent="0" algn="just">
              <a:lnSpc>
                <a:spcPct val="110000"/>
              </a:lnSpc>
              <a:buNone/>
            </a:pPr>
            <a:endParaRPr lang="en-ZA" sz="2400" b="1" dirty="0">
              <a:solidFill>
                <a:schemeClr val="tx1"/>
              </a:solidFill>
              <a:latin typeface="Gill Sans MT" charset="0"/>
            </a:endParaRPr>
          </a:p>
          <a:p>
            <a:pPr marL="0" indent="0" algn="just">
              <a:lnSpc>
                <a:spcPct val="110000"/>
              </a:lnSpc>
              <a:buNone/>
            </a:pPr>
            <a:endParaRPr lang="en-ZA" sz="2400" b="1" dirty="0"/>
          </a:p>
        </p:txBody>
      </p:sp>
      <p:pic>
        <p:nvPicPr>
          <p:cNvPr id="7" name="Picture 6">
            <a:extLst>
              <a:ext uri="{FF2B5EF4-FFF2-40B4-BE49-F238E27FC236}">
                <a16:creationId xmlns:a16="http://schemas.microsoft.com/office/drawing/2014/main" xmlns="" id="{F2A7EF79-DFF4-42C8-9937-ED3AF35103EC}"/>
              </a:ext>
            </a:extLst>
          </p:cNvPr>
          <p:cNvPicPr>
            <a:picLocks noChangeAspect="1"/>
          </p:cNvPicPr>
          <p:nvPr/>
        </p:nvPicPr>
        <p:blipFill>
          <a:blip r:embed="rId2"/>
          <a:stretch>
            <a:fillRect/>
          </a:stretch>
        </p:blipFill>
        <p:spPr>
          <a:xfrm>
            <a:off x="418011" y="3813198"/>
            <a:ext cx="3262944" cy="2085782"/>
          </a:xfrm>
          <a:prstGeom prst="rect">
            <a:avLst/>
          </a:prstGeom>
        </p:spPr>
      </p:pic>
      <p:pic>
        <p:nvPicPr>
          <p:cNvPr id="8" name="Picture 7">
            <a:extLst>
              <a:ext uri="{FF2B5EF4-FFF2-40B4-BE49-F238E27FC236}">
                <a16:creationId xmlns:a16="http://schemas.microsoft.com/office/drawing/2014/main" xmlns="" id="{CA7B2BB4-8FBF-48E3-87A8-B56A1594257A}"/>
              </a:ext>
            </a:extLst>
          </p:cNvPr>
          <p:cNvPicPr>
            <a:picLocks noChangeAspect="1"/>
          </p:cNvPicPr>
          <p:nvPr/>
        </p:nvPicPr>
        <p:blipFill>
          <a:blip r:embed="rId3"/>
          <a:stretch>
            <a:fillRect/>
          </a:stretch>
        </p:blipFill>
        <p:spPr>
          <a:xfrm>
            <a:off x="5003074" y="3854943"/>
            <a:ext cx="3403467" cy="20440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761650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756942B-67C4-4D0C-8752-F1192A528A7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788DE5CB-FF23-4BD0-9DD2-B6BE72517C71}"/>
              </a:ext>
            </a:extLst>
          </p:cNvPr>
          <p:cNvSpPr>
            <a:spLocks noGrp="1"/>
          </p:cNvSpPr>
          <p:nvPr>
            <p:ph type="title"/>
          </p:nvPr>
        </p:nvSpPr>
        <p:spPr>
          <a:xfrm>
            <a:off x="169817" y="364197"/>
            <a:ext cx="8595359" cy="456685"/>
          </a:xfrm>
        </p:spPr>
        <p:txBody>
          <a:bodyPr>
            <a:noAutofit/>
          </a:bodyPr>
          <a:lstStyle/>
          <a:p>
            <a:pPr marL="101600">
              <a:lnSpc>
                <a:spcPct val="80000"/>
              </a:lnSpc>
              <a:spcBef>
                <a:spcPts val="850"/>
              </a:spcBef>
            </a:pPr>
            <a:r>
              <a:rPr lang="en-US" sz="2800" b="1" dirty="0">
                <a:latin typeface="Gill Sans MT" panose="020B0502020104020203" pitchFamily="34" charset="0"/>
                <a:sym typeface="Helvetica Neue" charset="0"/>
              </a:rPr>
              <a:t>Programme 4 performance achievements – Q3</a:t>
            </a:r>
            <a:br>
              <a:rPr lang="en-US" sz="2800" b="1" dirty="0">
                <a:latin typeface="Gill Sans MT" panose="020B0502020104020203" pitchFamily="34" charset="0"/>
                <a:sym typeface="Helvetica Neue" charset="0"/>
              </a:rPr>
            </a:br>
            <a:r>
              <a:rPr lang="en-US" sz="2800" dirty="0">
                <a:latin typeface="Century Gothic" panose="020B0502020202020204" pitchFamily="34" charset="0"/>
              </a:rPr>
              <a:t/>
            </a:r>
            <a:br>
              <a:rPr lang="en-US" sz="2800" dirty="0">
                <a:latin typeface="Century Gothic" panose="020B0502020202020204" pitchFamily="34" charset="0"/>
              </a:rPr>
            </a:br>
            <a:r>
              <a:rPr lang="en-US" sz="2400" dirty="0">
                <a:latin typeface="Century Gothic" panose="020B0502020202020204" pitchFamily="34" charset="0"/>
              </a:rPr>
              <a:t/>
            </a:r>
            <a:br>
              <a:rPr lang="en-US" sz="2400" dirty="0">
                <a:latin typeface="Century Gothic" panose="020B0502020202020204" pitchFamily="34" charset="0"/>
              </a:rPr>
            </a:br>
            <a:r>
              <a:rPr lang="en-US" sz="2000" dirty="0">
                <a:latin typeface="Century Gothic" panose="020B0502020202020204" pitchFamily="34" charset="0"/>
              </a:rPr>
              <a:t/>
            </a:r>
            <a:br>
              <a:rPr lang="en-US" sz="2000" dirty="0">
                <a:latin typeface="Century Gothic" panose="020B0502020202020204" pitchFamily="34" charset="0"/>
              </a:rPr>
            </a:br>
            <a:endParaRPr lang="en-US" sz="30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7ED964D0-496F-46BC-8F11-F37847C2888E}"/>
              </a:ext>
            </a:extLst>
          </p:cNvPr>
          <p:cNvSpPr>
            <a:spLocks noGrp="1"/>
          </p:cNvSpPr>
          <p:nvPr>
            <p:ph idx="1"/>
          </p:nvPr>
        </p:nvSpPr>
        <p:spPr>
          <a:xfrm>
            <a:off x="0" y="990600"/>
            <a:ext cx="9143999" cy="5958840"/>
          </a:xfrm>
        </p:spPr>
        <p:txBody>
          <a:bodyPr>
            <a:noAutofit/>
          </a:bodyPr>
          <a:lstStyle/>
          <a:p>
            <a:pPr marL="0" indent="0">
              <a:lnSpc>
                <a:spcPct val="110000"/>
              </a:lnSpc>
              <a:buNone/>
            </a:pPr>
            <a:r>
              <a:rPr lang="en-GB" sz="1600" b="1" dirty="0">
                <a:solidFill>
                  <a:schemeClr val="tx1"/>
                </a:solidFill>
                <a:latin typeface="Century Gothic" panose="020B0502020202020204" pitchFamily="34" charset="0"/>
              </a:rPr>
              <a:t/>
            </a:r>
            <a:br>
              <a:rPr lang="en-GB" sz="1600" b="1" dirty="0">
                <a:solidFill>
                  <a:schemeClr val="tx1"/>
                </a:solidFill>
                <a:latin typeface="Century Gothic" panose="020B0502020202020204" pitchFamily="34" charset="0"/>
              </a:rPr>
            </a:br>
            <a:endParaRPr lang="en-ZA" sz="1600" b="1" dirty="0">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xmlns="" id="{20C7C428-AEF7-472E-9D23-864AEAD26888}"/>
              </a:ext>
            </a:extLst>
          </p:cNvPr>
          <p:cNvGraphicFramePr>
            <a:graphicFrameLocks noGrp="1"/>
          </p:cNvGraphicFramePr>
          <p:nvPr>
            <p:extLst>
              <p:ext uri="{D42A27DB-BD31-4B8C-83A1-F6EECF244321}">
                <p14:modId xmlns:p14="http://schemas.microsoft.com/office/powerpoint/2010/main" xmlns="" val="957244692"/>
              </p:ext>
            </p:extLst>
          </p:nvPr>
        </p:nvGraphicFramePr>
        <p:xfrm>
          <a:off x="-1" y="1015872"/>
          <a:ext cx="9144000" cy="5464097"/>
        </p:xfrm>
        <a:graphic>
          <a:graphicData uri="http://schemas.openxmlformats.org/drawingml/2006/table">
            <a:tbl>
              <a:tblPr/>
              <a:tblGrid>
                <a:gridCol w="2596244">
                  <a:extLst>
                    <a:ext uri="{9D8B030D-6E8A-4147-A177-3AD203B41FA5}">
                      <a16:colId xmlns:a16="http://schemas.microsoft.com/office/drawing/2014/main" xmlns="" val="20000"/>
                    </a:ext>
                  </a:extLst>
                </a:gridCol>
                <a:gridCol w="2514600">
                  <a:extLst>
                    <a:ext uri="{9D8B030D-6E8A-4147-A177-3AD203B41FA5}">
                      <a16:colId xmlns:a16="http://schemas.microsoft.com/office/drawing/2014/main" xmlns="" val="20001"/>
                    </a:ext>
                  </a:extLst>
                </a:gridCol>
                <a:gridCol w="2915557">
                  <a:extLst>
                    <a:ext uri="{9D8B030D-6E8A-4147-A177-3AD203B41FA5}">
                      <a16:colId xmlns:a16="http://schemas.microsoft.com/office/drawing/2014/main" xmlns="" val="20002"/>
                    </a:ext>
                  </a:extLst>
                </a:gridCol>
                <a:gridCol w="1117599">
                  <a:extLst>
                    <a:ext uri="{9D8B030D-6E8A-4147-A177-3AD203B41FA5}">
                      <a16:colId xmlns:a16="http://schemas.microsoft.com/office/drawing/2014/main" xmlns="" val="20003"/>
                    </a:ext>
                  </a:extLst>
                </a:gridCol>
              </a:tblGrid>
              <a:tr h="40277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Annual target</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Quarter 3 target</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Quarter 3 progress</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Status</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4015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600" b="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2 200 PhD students awarded bursaries annually as reflected in the reports from the NRF and other relevant  entities by 31 March 2023</a:t>
                      </a: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600" dirty="0">
                          <a:effectLst/>
                          <a:latin typeface="Arial" panose="020B0604020202020204" pitchFamily="34" charset="0"/>
                          <a:ea typeface="Calibri" panose="020F0502020204030204" pitchFamily="34" charset="0"/>
                          <a:cs typeface="Arial" panose="020B0604020202020204" pitchFamily="34" charset="0"/>
                        </a:rPr>
                        <a:t>1 800 PhD students awarded an annual bursary as reflected in the reports from the NRF and other relevant entities by 31 December 2022</a:t>
                      </a:r>
                      <a:endParaRPr lang="en-US" sz="16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600" dirty="0">
                          <a:effectLst/>
                          <a:latin typeface="Arial" panose="020B0604020202020204" pitchFamily="34" charset="0"/>
                          <a:ea typeface="Times New Roman" panose="02020603050405020304" pitchFamily="18" charset="0"/>
                          <a:cs typeface="Arial" panose="020B0604020202020204" pitchFamily="34" charset="0"/>
                        </a:rPr>
                        <a:t>2 325 PhD students awarded an annual bursary as reflected in the reports from the NRF and other relevant entities by 31 December 2022</a:t>
                      </a:r>
                      <a:endParaRPr kumimoji="0" lang="en-GB" sz="16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Achieved</a:t>
                      </a: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0001"/>
                  </a:ext>
                </a:extLst>
              </a:tr>
              <a:tr h="1460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600" b="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4 200 pipeline postgraduate students awarded bursaries annually as reflected in the reports from the NRF and other relevant entities by 31 March 2023</a:t>
                      </a:r>
                      <a:endParaRPr kumimoji="0" lang="en-ZA" sz="16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kumimoji="0" lang="en-US" sz="16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rPr>
                        <a:t>3 780 pipeline postgraduate students awarded an annual</a:t>
                      </a:r>
                    </a:p>
                    <a:p>
                      <a:pPr marL="0" marR="0" algn="l">
                        <a:spcBef>
                          <a:spcPts val="0"/>
                        </a:spcBef>
                        <a:spcAft>
                          <a:spcPts val="0"/>
                        </a:spcAft>
                      </a:pPr>
                      <a:r>
                        <a:rPr kumimoji="0" lang="en-US" sz="16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rPr>
                        <a:t>bursary as reflected in the</a:t>
                      </a:r>
                    </a:p>
                    <a:p>
                      <a:pPr marL="0" marR="0" algn="l">
                        <a:spcBef>
                          <a:spcPts val="0"/>
                        </a:spcBef>
                        <a:spcAft>
                          <a:spcPts val="0"/>
                        </a:spcAft>
                      </a:pPr>
                      <a:r>
                        <a:rPr kumimoji="0" lang="en-US" sz="16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rPr>
                        <a:t>reports from the NRF and other relevant entities by</a:t>
                      </a:r>
                    </a:p>
                    <a:p>
                      <a:pPr marL="0" marR="0" algn="l">
                        <a:spcBef>
                          <a:spcPts val="0"/>
                        </a:spcBef>
                        <a:spcAft>
                          <a:spcPts val="0"/>
                        </a:spcAft>
                      </a:pPr>
                      <a:r>
                        <a:rPr kumimoji="0" lang="en-US" sz="16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rPr>
                        <a:t>31 December 2022</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4 716 pipeline (2 105</a:t>
                      </a:r>
                    </a:p>
                    <a:p>
                      <a:pPr marL="0" marR="0">
                        <a:lnSpc>
                          <a:spcPct val="115000"/>
                        </a:lnSpc>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BTech/honours + 2 611 master's) students awarded an annual bursary as reflected in the reports from the NRF and other relevant entities by 31 December 2022</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Achieved</a:t>
                      </a: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0002"/>
                  </a:ext>
                </a:extLst>
              </a:tr>
              <a:tr h="16592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ZA" sz="1600" b="0" dirty="0">
                          <a:effectLst/>
                          <a:latin typeface="Arial" panose="020B0604020202020204" pitchFamily="34" charset="0"/>
                          <a:ea typeface="Calibri" panose="020F0502020204030204" pitchFamily="34" charset="0"/>
                          <a:cs typeface="Arial" panose="020B0604020202020204" pitchFamily="34" charset="0"/>
                        </a:rPr>
                        <a:t>300 emerging researchers awarded research grants through NRF-managed programmes as reflected in the NRF project reports by 31 March 2023</a:t>
                      </a:r>
                      <a:endParaRPr kumimoji="0" lang="en-ZA" sz="16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US" sz="1600" b="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250 emerging researchers</a:t>
                      </a:r>
                    </a:p>
                    <a:p>
                      <a:pPr>
                        <a:spcAft>
                          <a:spcPts val="0"/>
                        </a:spcAft>
                      </a:pPr>
                      <a:r>
                        <a:rPr lang="en-US" sz="1600" b="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supported in priority</a:t>
                      </a:r>
                    </a:p>
                    <a:p>
                      <a:pPr>
                        <a:spcAft>
                          <a:spcPts val="0"/>
                        </a:spcAft>
                      </a:pPr>
                      <a:r>
                        <a:rPr lang="en-US" sz="1600" b="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science areas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nSpc>
                          <a:spcPct val="115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1 585 emerging researchers</a:t>
                      </a:r>
                    </a:p>
                    <a:p>
                      <a:pPr marL="0" marR="0">
                        <a:lnSpc>
                          <a:spcPct val="115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awarded research grants through NRF-managed</a:t>
                      </a:r>
                    </a:p>
                    <a:p>
                      <a:pPr marL="0" marR="0">
                        <a:lnSpc>
                          <a:spcPct val="115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programmes as reflected in</a:t>
                      </a:r>
                    </a:p>
                    <a:p>
                      <a:pPr marL="0" marR="0">
                        <a:lnSpc>
                          <a:spcPct val="115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the NRF project reports</a:t>
                      </a:r>
                    </a:p>
                    <a:p>
                      <a:pPr marL="0" marR="0">
                        <a:lnSpc>
                          <a:spcPct val="115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by 31 December 2022</a:t>
                      </a:r>
                      <a:endParaRPr kumimoji="0" lang="en-ZA" sz="16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Achieved</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384306699"/>
                  </a:ext>
                </a:extLst>
              </a:tr>
            </a:tbl>
          </a:graphicData>
        </a:graphic>
      </p:graphicFrame>
    </p:spTree>
    <p:extLst>
      <p:ext uri="{BB962C8B-B14F-4D97-AF65-F5344CB8AC3E}">
        <p14:creationId xmlns:p14="http://schemas.microsoft.com/office/powerpoint/2010/main" xmlns="" val="1092509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756942B-67C4-4D0C-8752-F1192A528A7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788DE5CB-FF23-4BD0-9DD2-B6BE72517C71}"/>
              </a:ext>
            </a:extLst>
          </p:cNvPr>
          <p:cNvSpPr>
            <a:spLocks noGrp="1"/>
          </p:cNvSpPr>
          <p:nvPr>
            <p:ph type="title"/>
          </p:nvPr>
        </p:nvSpPr>
        <p:spPr>
          <a:xfrm>
            <a:off x="169817" y="181635"/>
            <a:ext cx="8595359" cy="456685"/>
          </a:xfrm>
        </p:spPr>
        <p:txBody>
          <a:bodyPr>
            <a:noAutofit/>
          </a:bodyPr>
          <a:lstStyle/>
          <a:p>
            <a:pPr marL="101600">
              <a:lnSpc>
                <a:spcPct val="80000"/>
              </a:lnSpc>
              <a:spcBef>
                <a:spcPts val="850"/>
              </a:spcBef>
            </a:pPr>
            <a:r>
              <a:rPr lang="en-US" sz="2800" b="1" dirty="0">
                <a:latin typeface="Gill Sans MT" panose="020B0502020104020203" pitchFamily="34" charset="0"/>
                <a:sym typeface="Helvetica Neue" charset="0"/>
              </a:rPr>
              <a:t>Programme 4 performance achievements – Q3</a:t>
            </a:r>
            <a:br>
              <a:rPr lang="en-US" sz="2800" b="1" dirty="0">
                <a:latin typeface="Gill Sans MT" panose="020B0502020104020203" pitchFamily="34" charset="0"/>
                <a:sym typeface="Helvetica Neue" charset="0"/>
              </a:rPr>
            </a:br>
            <a:r>
              <a:rPr lang="en-US" sz="2800" b="1" dirty="0">
                <a:latin typeface="Gill Sans MT" panose="020B0502020104020203" pitchFamily="34" charset="0"/>
                <a:sym typeface="Helvetica Neue" charset="0"/>
              </a:rPr>
              <a:t>(cont.)</a:t>
            </a:r>
            <a:br>
              <a:rPr lang="en-US" sz="2800" b="1" dirty="0">
                <a:latin typeface="Gill Sans MT" panose="020B0502020104020203" pitchFamily="34" charset="0"/>
                <a:sym typeface="Helvetica Neue" charset="0"/>
              </a:rPr>
            </a:br>
            <a:r>
              <a:rPr lang="en-US" sz="2800" dirty="0">
                <a:latin typeface="Century Gothic" panose="020B0502020202020204" pitchFamily="34" charset="0"/>
              </a:rPr>
              <a:t/>
            </a:r>
            <a:br>
              <a:rPr lang="en-US" sz="2800" dirty="0">
                <a:latin typeface="Century Gothic" panose="020B0502020202020204" pitchFamily="34" charset="0"/>
              </a:rPr>
            </a:br>
            <a:r>
              <a:rPr lang="en-US" sz="2400" dirty="0">
                <a:latin typeface="Century Gothic" panose="020B0502020202020204" pitchFamily="34" charset="0"/>
              </a:rPr>
              <a:t/>
            </a:r>
            <a:br>
              <a:rPr lang="en-US" sz="2400" dirty="0">
                <a:latin typeface="Century Gothic" panose="020B0502020202020204" pitchFamily="34" charset="0"/>
              </a:rPr>
            </a:br>
            <a:r>
              <a:rPr lang="en-US" sz="2000" dirty="0">
                <a:latin typeface="Century Gothic" panose="020B0502020202020204" pitchFamily="34" charset="0"/>
              </a:rPr>
              <a:t/>
            </a:r>
            <a:br>
              <a:rPr lang="en-US" sz="2000" dirty="0">
                <a:latin typeface="Century Gothic" panose="020B0502020202020204" pitchFamily="34" charset="0"/>
              </a:rPr>
            </a:br>
            <a:endParaRPr lang="en-US" sz="30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7ED964D0-496F-46BC-8F11-F37847C2888E}"/>
              </a:ext>
            </a:extLst>
          </p:cNvPr>
          <p:cNvSpPr>
            <a:spLocks noGrp="1"/>
          </p:cNvSpPr>
          <p:nvPr>
            <p:ph idx="1"/>
          </p:nvPr>
        </p:nvSpPr>
        <p:spPr>
          <a:xfrm>
            <a:off x="-5761" y="1021080"/>
            <a:ext cx="9149761" cy="5819458"/>
          </a:xfrm>
        </p:spPr>
        <p:txBody>
          <a:bodyPr>
            <a:noAutofit/>
          </a:bodyPr>
          <a:lstStyle/>
          <a:p>
            <a:pPr marL="0" indent="0">
              <a:lnSpc>
                <a:spcPct val="110000"/>
              </a:lnSpc>
              <a:buNone/>
            </a:pPr>
            <a:r>
              <a:rPr lang="en-GB" sz="1600" b="1" dirty="0">
                <a:solidFill>
                  <a:schemeClr val="tx1"/>
                </a:solidFill>
                <a:latin typeface="Century Gothic" panose="020B0502020202020204" pitchFamily="34" charset="0"/>
              </a:rPr>
              <a:t/>
            </a:r>
            <a:br>
              <a:rPr lang="en-GB" sz="1600" b="1" dirty="0">
                <a:solidFill>
                  <a:schemeClr val="tx1"/>
                </a:solidFill>
                <a:latin typeface="Century Gothic" panose="020B0502020202020204" pitchFamily="34" charset="0"/>
              </a:rPr>
            </a:br>
            <a:endParaRPr lang="en-ZA" sz="1600" b="1" dirty="0">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xmlns="" id="{20C7C428-AEF7-472E-9D23-864AEAD26888}"/>
              </a:ext>
            </a:extLst>
          </p:cNvPr>
          <p:cNvGraphicFramePr>
            <a:graphicFrameLocks noGrp="1"/>
          </p:cNvGraphicFramePr>
          <p:nvPr>
            <p:extLst>
              <p:ext uri="{D42A27DB-BD31-4B8C-83A1-F6EECF244321}">
                <p14:modId xmlns:p14="http://schemas.microsoft.com/office/powerpoint/2010/main" xmlns="" val="274944850"/>
              </p:ext>
            </p:extLst>
          </p:nvPr>
        </p:nvGraphicFramePr>
        <p:xfrm>
          <a:off x="-5761" y="992584"/>
          <a:ext cx="9144000" cy="5682265"/>
        </p:xfrm>
        <a:graphic>
          <a:graphicData uri="http://schemas.openxmlformats.org/drawingml/2006/table">
            <a:tbl>
              <a:tblPr/>
              <a:tblGrid>
                <a:gridCol w="2850561">
                  <a:extLst>
                    <a:ext uri="{9D8B030D-6E8A-4147-A177-3AD203B41FA5}">
                      <a16:colId xmlns:a16="http://schemas.microsoft.com/office/drawing/2014/main" xmlns="" val="20000"/>
                    </a:ext>
                  </a:extLst>
                </a:gridCol>
                <a:gridCol w="2656114">
                  <a:extLst>
                    <a:ext uri="{9D8B030D-6E8A-4147-A177-3AD203B41FA5}">
                      <a16:colId xmlns:a16="http://schemas.microsoft.com/office/drawing/2014/main" xmlns="" val="20001"/>
                    </a:ext>
                  </a:extLst>
                </a:gridCol>
                <a:gridCol w="2438400">
                  <a:extLst>
                    <a:ext uri="{9D8B030D-6E8A-4147-A177-3AD203B41FA5}">
                      <a16:colId xmlns:a16="http://schemas.microsoft.com/office/drawing/2014/main" xmlns="" val="20002"/>
                    </a:ext>
                  </a:extLst>
                </a:gridCol>
                <a:gridCol w="1198925">
                  <a:extLst>
                    <a:ext uri="{9D8B030D-6E8A-4147-A177-3AD203B41FA5}">
                      <a16:colId xmlns:a16="http://schemas.microsoft.com/office/drawing/2014/main" xmlns="" val="20003"/>
                    </a:ext>
                  </a:extLst>
                </a:gridCol>
              </a:tblGrid>
              <a:tr h="2991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5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Annual target</a:t>
                      </a:r>
                      <a:endParaRPr kumimoji="0" lang="en-GB" sz="15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Quarter 3 target</a:t>
                      </a:r>
                      <a:endParaRPr kumimoji="0" lang="en-GB" sz="15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Quarter 3 progress</a:t>
                      </a:r>
                      <a:endParaRPr kumimoji="0" lang="en-GB" sz="15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Status</a:t>
                      </a:r>
                      <a:endParaRPr kumimoji="0" lang="en-GB" sz="15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38393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500" b="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200 black and female emerging researchers awarded research grants as reflected in the NRF project reports by 31 March 2023</a:t>
                      </a: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150 black and female</a:t>
                      </a:r>
                    </a:p>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Emerging researchers awarded research grants</a:t>
                      </a:r>
                    </a:p>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as reflected in the NRF</a:t>
                      </a:r>
                    </a:p>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project reports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577 black and female emerging researchers</a:t>
                      </a:r>
                    </a:p>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Awarded research grants through NRF managed</a:t>
                      </a:r>
                    </a:p>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Programmes as reflected in the NRF project reports</a:t>
                      </a:r>
                    </a:p>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by 31 December 2022</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Achieved</a:t>
                      </a: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0001"/>
                  </a:ext>
                </a:extLst>
              </a:tr>
              <a:tr h="1036312">
                <a:tc>
                  <a:txBody>
                    <a:bodyPr/>
                    <a:lstStyle/>
                    <a:p>
                      <a:pPr marL="0" marR="0">
                        <a:spcBef>
                          <a:spcPts val="0"/>
                        </a:spcBef>
                        <a:spcAft>
                          <a:spcPts val="0"/>
                        </a:spcAft>
                      </a:pPr>
                      <a:r>
                        <a:rPr lang="en-ZA" sz="1500" b="0" dirty="0">
                          <a:effectLst/>
                          <a:latin typeface="Arial" panose="020B0604020202020204" pitchFamily="34" charset="0"/>
                          <a:ea typeface="Calibri" panose="020F0502020204030204" pitchFamily="34" charset="0"/>
                          <a:cs typeface="Arial" panose="020B0604020202020204" pitchFamily="34" charset="0"/>
                        </a:rPr>
                        <a:t>750 graduates and students placed in DSI funded work preparation programmes in SETI institutions by 31 March 2023</a:t>
                      </a:r>
                      <a:endParaRPr lang="en-US"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kumimoji="0" lang="en-US" sz="15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rPr>
                        <a:t>650 graduates and students placed in DSI funded work preparation programmes in SETI institutions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ＭＳ Ｐゴシック" charset="0"/>
                          <a:cs typeface="Arial" panose="020B0604020202020204" pitchFamily="34" charset="0"/>
                        </a:rPr>
                        <a:t>933 graduates and students placed in DSI funded work preparation programmes in SETI institutions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Achieved</a:t>
                      </a: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0002"/>
                  </a:ext>
                </a:extLst>
              </a:tr>
              <a:tr h="1254371">
                <a:tc>
                  <a:txBody>
                    <a:bodyPr/>
                    <a:lstStyle/>
                    <a:p>
                      <a:pPr marL="0" marR="0">
                        <a:spcBef>
                          <a:spcPts val="0"/>
                        </a:spcBef>
                        <a:spcAft>
                          <a:spcPts val="0"/>
                        </a:spcAft>
                      </a:pPr>
                      <a:r>
                        <a:rPr lang="en-ZA" sz="1500" b="0" dirty="0">
                          <a:effectLst/>
                          <a:latin typeface="Arial" panose="020B0604020202020204" pitchFamily="34" charset="0"/>
                          <a:ea typeface="Calibri" panose="020F0502020204030204" pitchFamily="34" charset="0"/>
                          <a:cs typeface="Arial" panose="020B0604020202020204" pitchFamily="34" charset="0"/>
                        </a:rPr>
                        <a:t>3 000 researchers awarded research grants through NRF-managed programmes as reflected by the NRF project reports by 31 March 2023</a:t>
                      </a:r>
                      <a:endParaRPr lang="en-US" sz="15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2 200 researchers awarded research grants through NRF-managed programmes</a:t>
                      </a:r>
                      <a:endParaRPr kumimoji="0" lang="en-US" sz="15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nSpc>
                          <a:spcPct val="115000"/>
                        </a:lnSpc>
                        <a:spcBef>
                          <a:spcPts val="0"/>
                        </a:spcBef>
                        <a:spcAft>
                          <a:spcPts val="0"/>
                        </a:spcAft>
                      </a:pPr>
                      <a:r>
                        <a:rPr lang="en-US" sz="1500" dirty="0">
                          <a:effectLst/>
                          <a:latin typeface="Arial" panose="020B0604020202020204" pitchFamily="34" charset="0"/>
                          <a:ea typeface="Times New Roman" panose="02020603050405020304" pitchFamily="18" charset="0"/>
                          <a:cs typeface="Arial" panose="020B0604020202020204" pitchFamily="34" charset="0"/>
                        </a:rPr>
                        <a:t>3 106 researchers awarded research grants through NRF-managed programmes</a:t>
                      </a:r>
                      <a:endParaRPr kumimoji="0" lang="en-US" sz="15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Achieved</a:t>
                      </a: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3598742000"/>
                  </a:ext>
                </a:extLst>
              </a:tr>
              <a:tr h="1364660">
                <a:tc>
                  <a:txBody>
                    <a:bodyPr/>
                    <a:lstStyle/>
                    <a:p>
                      <a:pPr marL="0" marR="0">
                        <a:spcBef>
                          <a:spcPts val="0"/>
                        </a:spcBef>
                        <a:spcAft>
                          <a:spcPts val="0"/>
                        </a:spcAft>
                      </a:pPr>
                      <a:r>
                        <a:rPr lang="en-US" sz="1500" b="0" dirty="0">
                          <a:effectLst/>
                          <a:latin typeface="Arial" panose="020B0604020202020204" pitchFamily="34" charset="0"/>
                          <a:ea typeface="Times New Roman" panose="02020603050405020304" pitchFamily="18" charset="0"/>
                          <a:cs typeface="Arial" panose="020B0604020202020204" pitchFamily="34" charset="0"/>
                        </a:rPr>
                        <a:t>20 L-band science mode receivers produced for the additional MeerKAT Extension telescope by 31 March 2023</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kumimoji="0" lang="en-US" sz="15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rPr>
                        <a:t>Progress report submitted</a:t>
                      </a:r>
                    </a:p>
                    <a:p>
                      <a:pPr marL="0" marR="0" algn="l">
                        <a:spcBef>
                          <a:spcPts val="0"/>
                        </a:spcBef>
                        <a:spcAft>
                          <a:spcPts val="0"/>
                        </a:spcAft>
                      </a:pPr>
                      <a:r>
                        <a:rPr kumimoji="0" lang="en-US" sz="15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rPr>
                        <a:t>by SARAO MD on the progress made in the</a:t>
                      </a:r>
                    </a:p>
                    <a:p>
                      <a:pPr marL="0" marR="0" algn="l">
                        <a:spcBef>
                          <a:spcPts val="0"/>
                        </a:spcBef>
                        <a:spcAft>
                          <a:spcPts val="0"/>
                        </a:spcAft>
                      </a:pPr>
                      <a:r>
                        <a:rPr kumimoji="0" lang="en-US" sz="15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rPr>
                        <a:t>production of the L-band</a:t>
                      </a:r>
                    </a:p>
                    <a:p>
                      <a:pPr marL="0" marR="0" algn="l">
                        <a:spcBef>
                          <a:spcPts val="0"/>
                        </a:spcBef>
                        <a:spcAft>
                          <a:spcPts val="0"/>
                        </a:spcAft>
                      </a:pPr>
                      <a:r>
                        <a:rPr kumimoji="0" lang="en-US" sz="1500" b="0" i="0" u="none" strike="noStrike" cap="none" normalizeH="0" baseline="0" dirty="0">
                          <a:ln>
                            <a:noFill/>
                          </a:ln>
                          <a:solidFill>
                            <a:schemeClr val="tx1">
                              <a:lumMod val="95000"/>
                              <a:lumOff val="5000"/>
                            </a:schemeClr>
                          </a:solidFill>
                          <a:effectLst/>
                          <a:latin typeface="Arial" panose="020B0604020202020204" pitchFamily="34" charset="0"/>
                          <a:ea typeface="ＭＳ Ｐゴシック" charset="0"/>
                          <a:cs typeface="Arial" panose="020B0604020202020204" pitchFamily="34" charset="0"/>
                        </a:rPr>
                        <a:t>receivers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kumimoji="0" lang="en-US" sz="15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ＭＳ Ｐゴシック" charset="0"/>
                          <a:cs typeface="Arial" panose="020B0604020202020204" pitchFamily="34" charset="0"/>
                        </a:rPr>
                        <a:t>SARAO progress</a:t>
                      </a:r>
                    </a:p>
                    <a:p>
                      <a:r>
                        <a:rPr kumimoji="0" lang="en-US" sz="15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ＭＳ Ｐゴシック" charset="0"/>
                          <a:cs typeface="Arial" panose="020B0604020202020204" pitchFamily="34" charset="0"/>
                        </a:rPr>
                        <a:t>report received</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Achieved</a:t>
                      </a: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2796888807"/>
                  </a:ext>
                </a:extLst>
              </a:tr>
            </a:tbl>
          </a:graphicData>
        </a:graphic>
      </p:graphicFrame>
    </p:spTree>
    <p:extLst>
      <p:ext uri="{BB962C8B-B14F-4D97-AF65-F5344CB8AC3E}">
        <p14:creationId xmlns:p14="http://schemas.microsoft.com/office/powerpoint/2010/main" xmlns="" val="1000830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756942B-67C4-4D0C-8752-F1192A528A7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788DE5CB-FF23-4BD0-9DD2-B6BE72517C71}"/>
              </a:ext>
            </a:extLst>
          </p:cNvPr>
          <p:cNvSpPr>
            <a:spLocks noGrp="1"/>
          </p:cNvSpPr>
          <p:nvPr>
            <p:ph type="title"/>
          </p:nvPr>
        </p:nvSpPr>
        <p:spPr>
          <a:xfrm>
            <a:off x="0" y="135854"/>
            <a:ext cx="8595359" cy="456685"/>
          </a:xfrm>
        </p:spPr>
        <p:txBody>
          <a:bodyPr>
            <a:noAutofit/>
          </a:bodyPr>
          <a:lstStyle/>
          <a:p>
            <a:pPr marL="101600">
              <a:lnSpc>
                <a:spcPct val="80000"/>
              </a:lnSpc>
              <a:spcBef>
                <a:spcPts val="850"/>
              </a:spcBef>
            </a:pPr>
            <a:r>
              <a:rPr lang="en-US" sz="2800" b="1" dirty="0">
                <a:latin typeface="Gill Sans MT" panose="020B0502020104020203" pitchFamily="34" charset="0"/>
                <a:sym typeface="Helvetica Neue" charset="0"/>
              </a:rPr>
              <a:t>Programme 4 performance achievements – Q3</a:t>
            </a:r>
            <a:br>
              <a:rPr lang="en-US" sz="2800" b="1" dirty="0">
                <a:latin typeface="Gill Sans MT" panose="020B0502020104020203" pitchFamily="34" charset="0"/>
                <a:sym typeface="Helvetica Neue" charset="0"/>
              </a:rPr>
            </a:br>
            <a:r>
              <a:rPr lang="en-US" sz="2800" b="1" dirty="0">
                <a:latin typeface="Gill Sans MT" panose="020B0502020104020203" pitchFamily="34" charset="0"/>
                <a:sym typeface="Helvetica Neue" charset="0"/>
              </a:rPr>
              <a:t>(cont.)</a:t>
            </a:r>
            <a:r>
              <a:rPr lang="en-US" sz="2800" dirty="0">
                <a:latin typeface="Century Gothic" panose="020B0502020202020204" pitchFamily="34" charset="0"/>
              </a:rPr>
              <a:t/>
            </a:r>
            <a:br>
              <a:rPr lang="en-US" sz="2800" dirty="0">
                <a:latin typeface="Century Gothic" panose="020B0502020202020204" pitchFamily="34" charset="0"/>
              </a:rPr>
            </a:br>
            <a:r>
              <a:rPr lang="en-US" sz="2400" dirty="0">
                <a:latin typeface="Century Gothic" panose="020B0502020202020204" pitchFamily="34" charset="0"/>
              </a:rPr>
              <a:t/>
            </a:r>
            <a:br>
              <a:rPr lang="en-US" sz="2400" dirty="0">
                <a:latin typeface="Century Gothic" panose="020B0502020202020204" pitchFamily="34" charset="0"/>
              </a:rPr>
            </a:br>
            <a:r>
              <a:rPr lang="en-US" sz="2000" dirty="0">
                <a:latin typeface="Century Gothic" panose="020B0502020202020204" pitchFamily="34" charset="0"/>
              </a:rPr>
              <a:t/>
            </a:r>
            <a:br>
              <a:rPr lang="en-US" sz="2000" dirty="0">
                <a:latin typeface="Century Gothic" panose="020B0502020202020204" pitchFamily="34" charset="0"/>
              </a:rPr>
            </a:br>
            <a:endParaRPr lang="en-US" sz="30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7ED964D0-496F-46BC-8F11-F37847C2888E}"/>
              </a:ext>
            </a:extLst>
          </p:cNvPr>
          <p:cNvSpPr>
            <a:spLocks noGrp="1"/>
          </p:cNvSpPr>
          <p:nvPr>
            <p:ph idx="1"/>
          </p:nvPr>
        </p:nvSpPr>
        <p:spPr>
          <a:xfrm>
            <a:off x="-5761" y="1021080"/>
            <a:ext cx="9149761" cy="5819458"/>
          </a:xfrm>
        </p:spPr>
        <p:txBody>
          <a:bodyPr>
            <a:noAutofit/>
          </a:bodyPr>
          <a:lstStyle/>
          <a:p>
            <a:pPr marL="0" indent="0">
              <a:lnSpc>
                <a:spcPct val="110000"/>
              </a:lnSpc>
              <a:buNone/>
            </a:pPr>
            <a:r>
              <a:rPr lang="en-GB" sz="1600" b="1" dirty="0">
                <a:solidFill>
                  <a:schemeClr val="tx1"/>
                </a:solidFill>
                <a:latin typeface="Century Gothic" panose="020B0502020202020204" pitchFamily="34" charset="0"/>
              </a:rPr>
              <a:t/>
            </a:r>
            <a:br>
              <a:rPr lang="en-GB" sz="1600" b="1" dirty="0">
                <a:solidFill>
                  <a:schemeClr val="tx1"/>
                </a:solidFill>
                <a:latin typeface="Century Gothic" panose="020B0502020202020204" pitchFamily="34" charset="0"/>
              </a:rPr>
            </a:br>
            <a:endParaRPr lang="en-ZA" sz="1600" b="1" dirty="0">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xmlns="" id="{20C7C428-AEF7-472E-9D23-864AEAD26888}"/>
              </a:ext>
            </a:extLst>
          </p:cNvPr>
          <p:cNvGraphicFramePr>
            <a:graphicFrameLocks noGrp="1"/>
          </p:cNvGraphicFramePr>
          <p:nvPr>
            <p:extLst>
              <p:ext uri="{D42A27DB-BD31-4B8C-83A1-F6EECF244321}">
                <p14:modId xmlns:p14="http://schemas.microsoft.com/office/powerpoint/2010/main" xmlns="" val="311294256"/>
              </p:ext>
            </p:extLst>
          </p:nvPr>
        </p:nvGraphicFramePr>
        <p:xfrm>
          <a:off x="0" y="1021080"/>
          <a:ext cx="9144000" cy="3616234"/>
        </p:xfrm>
        <a:graphic>
          <a:graphicData uri="http://schemas.openxmlformats.org/drawingml/2006/table">
            <a:tbl>
              <a:tblPr/>
              <a:tblGrid>
                <a:gridCol w="2841171">
                  <a:extLst>
                    <a:ext uri="{9D8B030D-6E8A-4147-A177-3AD203B41FA5}">
                      <a16:colId xmlns:a16="http://schemas.microsoft.com/office/drawing/2014/main" xmlns="" val="20000"/>
                    </a:ext>
                  </a:extLst>
                </a:gridCol>
                <a:gridCol w="2481943">
                  <a:extLst>
                    <a:ext uri="{9D8B030D-6E8A-4147-A177-3AD203B41FA5}">
                      <a16:colId xmlns:a16="http://schemas.microsoft.com/office/drawing/2014/main" xmlns="" val="20001"/>
                    </a:ext>
                  </a:extLst>
                </a:gridCol>
                <a:gridCol w="2574653">
                  <a:extLst>
                    <a:ext uri="{9D8B030D-6E8A-4147-A177-3AD203B41FA5}">
                      <a16:colId xmlns:a16="http://schemas.microsoft.com/office/drawing/2014/main" xmlns="" val="20002"/>
                    </a:ext>
                  </a:extLst>
                </a:gridCol>
                <a:gridCol w="1246233">
                  <a:extLst>
                    <a:ext uri="{9D8B030D-6E8A-4147-A177-3AD203B41FA5}">
                      <a16:colId xmlns:a16="http://schemas.microsoft.com/office/drawing/2014/main" xmlns="" val="20003"/>
                    </a:ext>
                  </a:extLst>
                </a:gridCol>
              </a:tblGrid>
              <a:tr h="80047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Annual target</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Quarter 3 target</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Quarter 3 progress</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Status</a:t>
                      </a:r>
                      <a:endParaRPr kumimoji="0" lang="en-GB"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281575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600" b="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12 strategic and technical engagements with the National Research Foundation (NRF), South African Council for Natural Scientific Professions (SACNASP) and the Academy of Science of South Africa (ASSAf) to alignment with national priorities by 31 March 2023</a:t>
                      </a: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6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3 bilateral engagement reports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6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3 bilateral meetings (for</a:t>
                      </a:r>
                    </a:p>
                    <a:p>
                      <a:pPr marL="0" marR="0" lvl="0" indent="0" algn="l" defTabSz="457200" rtl="0" eaLnBrk="1" fontAlgn="base" latinLnBrk="0" hangingPunct="1">
                        <a:lnSpc>
                          <a:spcPct val="100000"/>
                        </a:lnSpc>
                        <a:spcBef>
                          <a:spcPct val="0"/>
                        </a:spcBef>
                        <a:spcAft>
                          <a:spcPct val="0"/>
                        </a:spcAft>
                        <a:buClrTx/>
                        <a:buSzTx/>
                        <a:buFontTx/>
                        <a:buNone/>
                        <a:tabLst/>
                      </a:pPr>
                      <a:r>
                        <a:rPr lang="en-US" sz="16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NRF, ASSAf and SACNASP) were</a:t>
                      </a:r>
                    </a:p>
                    <a:p>
                      <a:pPr marL="0" marR="0" lvl="0" indent="0" algn="l" defTabSz="457200" rtl="0" eaLnBrk="1" fontAlgn="base" latinLnBrk="0" hangingPunct="1">
                        <a:lnSpc>
                          <a:spcPct val="100000"/>
                        </a:lnSpc>
                        <a:spcBef>
                          <a:spcPct val="0"/>
                        </a:spcBef>
                        <a:spcAft>
                          <a:spcPct val="0"/>
                        </a:spcAft>
                        <a:buClrTx/>
                        <a:buSzTx/>
                        <a:buFontTx/>
                        <a:buNone/>
                        <a:tabLst/>
                      </a:pPr>
                      <a:r>
                        <a:rPr lang="en-US" sz="16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held in the 3rd quarter</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Achieved</a:t>
                      </a: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xmlns="" val="3067568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201C747-DB5E-41EE-9C2C-17415CD88D0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CF31C9F4-3D2B-4AB3-A879-690A6119F855}"/>
              </a:ext>
            </a:extLst>
          </p:cNvPr>
          <p:cNvSpPr>
            <a:spLocks noGrp="1"/>
          </p:cNvSpPr>
          <p:nvPr>
            <p:ph type="title"/>
          </p:nvPr>
        </p:nvSpPr>
        <p:spPr>
          <a:xfrm>
            <a:off x="0" y="135854"/>
            <a:ext cx="8595359" cy="456685"/>
          </a:xfrm>
        </p:spPr>
        <p:txBody>
          <a:bodyPr>
            <a:noAutofit/>
          </a:bodyPr>
          <a:lstStyle/>
          <a:p>
            <a:pPr marL="101600">
              <a:lnSpc>
                <a:spcPct val="80000"/>
              </a:lnSpc>
              <a:spcBef>
                <a:spcPts val="850"/>
              </a:spcBef>
            </a:pPr>
            <a:r>
              <a:rPr lang="en-US" sz="2800" b="1" dirty="0">
                <a:latin typeface="Gill Sans MT" panose="020B0502020104020203" pitchFamily="34" charset="0"/>
                <a:sym typeface="Helvetica Neue" charset="0"/>
              </a:rPr>
              <a:t>Programme 5: </a:t>
            </a:r>
            <a:r>
              <a:rPr lang="en-US" sz="2800" b="1" dirty="0">
                <a:latin typeface="Gill Sans MT" panose="020B0502020104020203" pitchFamily="34" charset="0"/>
              </a:rPr>
              <a:t>Socio-economic Innovation Partnerships</a:t>
            </a:r>
            <a:r>
              <a:rPr lang="en-US" sz="2800" dirty="0">
                <a:latin typeface="Gill Sans MT" panose="020B0502020104020203" pitchFamily="34" charset="0"/>
              </a:rPr>
              <a:t/>
            </a:r>
            <a:br>
              <a:rPr lang="en-US" sz="2800" dirty="0">
                <a:latin typeface="Gill Sans MT" panose="020B0502020104020203" pitchFamily="34" charset="0"/>
              </a:rPr>
            </a:br>
            <a:endParaRPr lang="en-US" sz="2800" b="1" dirty="0">
              <a:latin typeface="Gill Sans MT" panose="020B0502020104020203" pitchFamily="34" charset="0"/>
            </a:endParaRPr>
          </a:p>
        </p:txBody>
      </p:sp>
      <p:sp>
        <p:nvSpPr>
          <p:cNvPr id="6" name="Content Placeholder 2">
            <a:extLst>
              <a:ext uri="{FF2B5EF4-FFF2-40B4-BE49-F238E27FC236}">
                <a16:creationId xmlns:a16="http://schemas.microsoft.com/office/drawing/2014/main" xmlns="" id="{2B074164-1E34-41AA-B327-FC3D892ED0AC}"/>
              </a:ext>
            </a:extLst>
          </p:cNvPr>
          <p:cNvSpPr>
            <a:spLocks noGrp="1"/>
          </p:cNvSpPr>
          <p:nvPr>
            <p:ph idx="1"/>
          </p:nvPr>
        </p:nvSpPr>
        <p:spPr>
          <a:xfrm>
            <a:off x="169818" y="1177904"/>
            <a:ext cx="8425542" cy="2063815"/>
          </a:xfrm>
        </p:spPr>
        <p:txBody>
          <a:bodyPr>
            <a:noAutofit/>
          </a:bodyPr>
          <a:lstStyle/>
          <a:p>
            <a:pPr marL="0" indent="0" algn="just">
              <a:lnSpc>
                <a:spcPct val="110000"/>
              </a:lnSpc>
              <a:buNone/>
            </a:pPr>
            <a:r>
              <a:rPr lang="en-ZA" sz="2000" dirty="0">
                <a:solidFill>
                  <a:schemeClr val="tx1"/>
                </a:solidFill>
              </a:rPr>
              <a:t>The purpose of the Programme is to </a:t>
            </a:r>
            <a:r>
              <a:rPr lang="en-US" sz="2000" dirty="0">
                <a:solidFill>
                  <a:schemeClr val="tx1"/>
                </a:solidFill>
              </a:rPr>
              <a:t>enhance the growth and development priorities of government through targeted S&amp;T-based innovation interventions and the development of strategic partnerships with other government departments, industry, research institutions and communities.</a:t>
            </a:r>
          </a:p>
          <a:p>
            <a:pPr>
              <a:buNone/>
            </a:pPr>
            <a:endParaRPr lang="en-GB" sz="1600" b="1" dirty="0">
              <a:solidFill>
                <a:schemeClr val="tx1"/>
              </a:solidFill>
              <a:latin typeface="Gill Sans MT" charset="0"/>
            </a:endParaRPr>
          </a:p>
          <a:p>
            <a:pPr>
              <a:buFont typeface="Wingdings" charset="0"/>
              <a:buChar char="q"/>
            </a:pPr>
            <a:endParaRPr lang="en-GB" sz="1600" dirty="0">
              <a:solidFill>
                <a:schemeClr val="tx1"/>
              </a:solidFill>
              <a:latin typeface="Gill Sans MT" charset="0"/>
            </a:endParaRPr>
          </a:p>
          <a:p>
            <a:pPr marL="0" indent="0">
              <a:lnSpc>
                <a:spcPct val="110000"/>
              </a:lnSpc>
              <a:buNone/>
            </a:pPr>
            <a:endParaRPr lang="en-ZA" sz="1600" b="1" dirty="0">
              <a:solidFill>
                <a:schemeClr val="tx1"/>
              </a:solidFill>
              <a:latin typeface="Gill Sans MT" charset="0"/>
            </a:endParaRPr>
          </a:p>
          <a:p>
            <a:pPr marL="0" indent="0">
              <a:lnSpc>
                <a:spcPct val="110000"/>
              </a:lnSpc>
              <a:buNone/>
            </a:pPr>
            <a:endParaRPr lang="en-ZA" sz="1600" b="1" dirty="0">
              <a:solidFill>
                <a:schemeClr val="tx1"/>
              </a:solidFill>
            </a:endParaRPr>
          </a:p>
        </p:txBody>
      </p:sp>
      <p:pic>
        <p:nvPicPr>
          <p:cNvPr id="7" name="Picture 2" descr="C:\Users\AzwilitsheiM\AppData\Local\Microsoft\Windows\Temporary Internet Files\Content.Outlook\800H8X6E\08 (2).JPG">
            <a:extLst>
              <a:ext uri="{FF2B5EF4-FFF2-40B4-BE49-F238E27FC236}">
                <a16:creationId xmlns:a16="http://schemas.microsoft.com/office/drawing/2014/main" xmlns="" id="{CEAD8B90-3384-4E24-B7D9-34F7988290E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3598819"/>
            <a:ext cx="3332163" cy="25908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C:\Users\AzwilitsheiM\AppData\Local\Microsoft\Windows\Temporary Internet Files\Content.Outlook\800H8X6E\river1.jpg">
            <a:extLst>
              <a:ext uri="{FF2B5EF4-FFF2-40B4-BE49-F238E27FC236}">
                <a16:creationId xmlns:a16="http://schemas.microsoft.com/office/drawing/2014/main" xmlns="" id="{E26F4288-C903-470A-8540-EA4C748421F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97400" y="3598819"/>
            <a:ext cx="3754438" cy="25908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40837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FA51B78-07FB-4200-BDDF-B8B39A8ECAAA}"/>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92E98C3B-2D48-4FB0-8403-17575E52AD3E}"/>
              </a:ext>
            </a:extLst>
          </p:cNvPr>
          <p:cNvSpPr>
            <a:spLocks noGrp="1"/>
          </p:cNvSpPr>
          <p:nvPr>
            <p:ph type="title"/>
          </p:nvPr>
        </p:nvSpPr>
        <p:spPr>
          <a:xfrm>
            <a:off x="1" y="207283"/>
            <a:ext cx="8765176" cy="738820"/>
          </a:xfrm>
        </p:spPr>
        <p:txBody>
          <a:bodyPr>
            <a:noAutofit/>
          </a:bodyPr>
          <a:lstStyle/>
          <a:p>
            <a:pPr marL="101600">
              <a:lnSpc>
                <a:spcPct val="80000"/>
              </a:lnSpc>
              <a:spcBef>
                <a:spcPts val="850"/>
              </a:spcBef>
            </a:pPr>
            <a:r>
              <a:rPr lang="en-US" sz="2800" b="1" dirty="0">
                <a:latin typeface="Gill Sans MT" panose="020B0502020104020203" pitchFamily="34" charset="0"/>
                <a:sym typeface="Helvetica Neue" charset="0"/>
              </a:rPr>
              <a:t>Programme 5 performance achievements – Q3</a:t>
            </a:r>
            <a:r>
              <a:rPr lang="en-US" sz="3000" dirty="0">
                <a:latin typeface="Century Gothic" panose="020B0502020202020204" pitchFamily="34" charset="0"/>
              </a:rPr>
              <a:t/>
            </a:r>
            <a:br>
              <a:rPr lang="en-US" sz="3000" dirty="0">
                <a:latin typeface="Century Gothic" panose="020B0502020202020204" pitchFamily="34" charset="0"/>
              </a:rPr>
            </a:br>
            <a:r>
              <a:rPr lang="en-US" sz="3000" dirty="0">
                <a:latin typeface="Century Gothic" panose="020B0502020202020204" pitchFamily="34" charset="0"/>
              </a:rPr>
              <a:t/>
            </a:r>
            <a:br>
              <a:rPr lang="en-US" sz="3000" dirty="0">
                <a:latin typeface="Century Gothic" panose="020B0502020202020204" pitchFamily="34" charset="0"/>
              </a:rPr>
            </a:br>
            <a:endParaRPr lang="en-US" sz="30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E449B5A8-987A-4FF1-8F8F-F4E57B3655B2}"/>
              </a:ext>
            </a:extLst>
          </p:cNvPr>
          <p:cNvSpPr>
            <a:spLocks noGrp="1"/>
          </p:cNvSpPr>
          <p:nvPr>
            <p:ph idx="1"/>
          </p:nvPr>
        </p:nvSpPr>
        <p:spPr>
          <a:xfrm>
            <a:off x="-2" y="1431739"/>
            <a:ext cx="9144000" cy="5931313"/>
          </a:xfrm>
        </p:spPr>
        <p:txBody>
          <a:bodyPr>
            <a:noAutofit/>
          </a:bodyPr>
          <a:lstStyle/>
          <a:p>
            <a:pPr marL="0" indent="0">
              <a:lnSpc>
                <a:spcPct val="110000"/>
              </a:lnSpc>
              <a:buNone/>
            </a:pPr>
            <a:endParaRPr lang="en-GB" sz="1600" b="1" dirty="0">
              <a:solidFill>
                <a:schemeClr val="tx1"/>
              </a:solidFill>
            </a:endParaRPr>
          </a:p>
          <a:p>
            <a:pPr marL="0" indent="0">
              <a:lnSpc>
                <a:spcPct val="110000"/>
              </a:lnSpc>
              <a:buNone/>
            </a:pPr>
            <a:endParaRPr lang="en-GB" sz="1600" b="1" dirty="0">
              <a:solidFill>
                <a:schemeClr val="tx1"/>
              </a:solidFill>
            </a:endParaRPr>
          </a:p>
          <a:p>
            <a:pPr marL="0" indent="0">
              <a:lnSpc>
                <a:spcPct val="110000"/>
              </a:lnSpc>
              <a:buNone/>
            </a:pPr>
            <a:endParaRPr lang="en-GB" sz="1600" b="1" dirty="0">
              <a:solidFill>
                <a:schemeClr val="tx1"/>
              </a:solidFill>
            </a:endParaRPr>
          </a:p>
          <a:p>
            <a:pPr marL="0" indent="0">
              <a:lnSpc>
                <a:spcPct val="110000"/>
              </a:lnSpc>
              <a:buNone/>
            </a:pPr>
            <a:endParaRPr lang="en-GB" sz="1600" b="1" dirty="0">
              <a:solidFill>
                <a:schemeClr val="tx1"/>
              </a:solidFill>
            </a:endParaRPr>
          </a:p>
          <a:p>
            <a:pPr marL="0" indent="0">
              <a:lnSpc>
                <a:spcPct val="110000"/>
              </a:lnSpc>
              <a:buNone/>
            </a:pPr>
            <a:endParaRPr lang="en-GB" sz="1600" b="1" dirty="0">
              <a:solidFill>
                <a:schemeClr val="tx1"/>
              </a:solidFill>
            </a:endParaRPr>
          </a:p>
          <a:p>
            <a:pPr marL="0" indent="0">
              <a:lnSpc>
                <a:spcPct val="110000"/>
              </a:lnSpc>
              <a:buNone/>
            </a:pPr>
            <a:endParaRPr lang="en-GB" sz="1600" b="1" dirty="0">
              <a:solidFill>
                <a:schemeClr val="tx1"/>
              </a:solidFill>
            </a:endParaRPr>
          </a:p>
          <a:p>
            <a:pPr marL="0" indent="0">
              <a:lnSpc>
                <a:spcPct val="110000"/>
              </a:lnSpc>
              <a:buNone/>
            </a:pPr>
            <a:endParaRPr lang="en-GB" sz="1600" b="1" dirty="0">
              <a:solidFill>
                <a:schemeClr val="tx1"/>
              </a:solidFill>
            </a:endParaRPr>
          </a:p>
          <a:p>
            <a:pPr marL="0" indent="0">
              <a:lnSpc>
                <a:spcPct val="110000"/>
              </a:lnSpc>
              <a:buNone/>
            </a:pPr>
            <a:endParaRPr lang="en-GB" sz="1600" b="1" dirty="0">
              <a:solidFill>
                <a:schemeClr val="tx1"/>
              </a:solidFill>
            </a:endParaRPr>
          </a:p>
          <a:p>
            <a:pPr marL="0" indent="0">
              <a:lnSpc>
                <a:spcPct val="110000"/>
              </a:lnSpc>
              <a:buNone/>
            </a:pPr>
            <a:endParaRPr lang="en-GB" sz="1600" b="1" dirty="0">
              <a:solidFill>
                <a:schemeClr val="tx1"/>
              </a:solidFill>
            </a:endParaRPr>
          </a:p>
          <a:p>
            <a:pPr marL="0" indent="0">
              <a:lnSpc>
                <a:spcPct val="110000"/>
              </a:lnSpc>
              <a:buNone/>
            </a:pPr>
            <a:endParaRPr lang="en-GB" sz="1600" b="1" dirty="0">
              <a:solidFill>
                <a:schemeClr val="tx1"/>
              </a:solidFill>
            </a:endParaRPr>
          </a:p>
          <a:p>
            <a:pPr marL="0" indent="0">
              <a:lnSpc>
                <a:spcPct val="114000"/>
              </a:lnSpc>
              <a:spcBef>
                <a:spcPts val="0"/>
              </a:spcBef>
              <a:buNone/>
            </a:pPr>
            <a:r>
              <a:rPr lang="en-US" sz="1600" b="1" dirty="0">
                <a:solidFill>
                  <a:schemeClr val="tx1"/>
                </a:solidFill>
              </a:rPr>
              <a:t>Knowledge products </a:t>
            </a:r>
            <a:r>
              <a:rPr lang="en-US" sz="1600" dirty="0">
                <a:solidFill>
                  <a:schemeClr val="tx1"/>
                </a:solidFill>
              </a:rPr>
              <a:t>refer to case studies, policy briefs, technology briefs and research reports.</a:t>
            </a:r>
          </a:p>
          <a:p>
            <a:pPr marL="0" indent="0">
              <a:lnSpc>
                <a:spcPct val="114000"/>
              </a:lnSpc>
              <a:spcBef>
                <a:spcPts val="0"/>
              </a:spcBef>
              <a:buNone/>
            </a:pPr>
            <a:endParaRPr lang="en-US" sz="800" b="1" dirty="0">
              <a:solidFill>
                <a:schemeClr val="tx1"/>
              </a:solidFill>
            </a:endParaRPr>
          </a:p>
          <a:p>
            <a:pPr marL="0" indent="0">
              <a:lnSpc>
                <a:spcPct val="114000"/>
              </a:lnSpc>
              <a:spcBef>
                <a:spcPts val="0"/>
              </a:spcBef>
              <a:buNone/>
            </a:pPr>
            <a:r>
              <a:rPr lang="en-US" sz="1600" b="1" dirty="0">
                <a:solidFill>
                  <a:schemeClr val="tx1"/>
                </a:solidFill>
              </a:rPr>
              <a:t>Decision-support interventions </a:t>
            </a:r>
            <a:r>
              <a:rPr lang="en-US" sz="1600" dirty="0">
                <a:solidFill>
                  <a:schemeClr val="tx1"/>
                </a:solidFill>
              </a:rPr>
              <a:t>help people think about choices they face; they describe where and why choice exists; and they provide information about options, including, where reasonable, the option of taking no action. </a:t>
            </a:r>
          </a:p>
          <a:p>
            <a:pPr marL="0" indent="0">
              <a:lnSpc>
                <a:spcPct val="110000"/>
              </a:lnSpc>
              <a:buNone/>
            </a:pPr>
            <a:r>
              <a:rPr lang="en-GB" sz="2000" b="1" dirty="0">
                <a:solidFill>
                  <a:schemeClr val="tx1"/>
                </a:solidFill>
                <a:latin typeface="Gill Sans MT" charset="0"/>
              </a:rPr>
              <a:t/>
            </a:r>
            <a:br>
              <a:rPr lang="en-GB" sz="2000" b="1" dirty="0">
                <a:solidFill>
                  <a:schemeClr val="tx1"/>
                </a:solidFill>
                <a:latin typeface="Gill Sans MT" charset="0"/>
              </a:rPr>
            </a:br>
            <a:endParaRPr lang="en-ZA" sz="1600" b="1" dirty="0"/>
          </a:p>
        </p:txBody>
      </p:sp>
      <p:graphicFrame>
        <p:nvGraphicFramePr>
          <p:cNvPr id="8" name="Content Placeholder 3">
            <a:extLst>
              <a:ext uri="{FF2B5EF4-FFF2-40B4-BE49-F238E27FC236}">
                <a16:creationId xmlns:a16="http://schemas.microsoft.com/office/drawing/2014/main" xmlns="" id="{9B42478D-90A3-484A-AD1F-597AD3998AAA}"/>
              </a:ext>
            </a:extLst>
          </p:cNvPr>
          <p:cNvGraphicFramePr>
            <a:graphicFrameLocks noGrp="1"/>
          </p:cNvGraphicFramePr>
          <p:nvPr>
            <p:extLst>
              <p:ext uri="{D42A27DB-BD31-4B8C-83A1-F6EECF244321}">
                <p14:modId xmlns:p14="http://schemas.microsoft.com/office/powerpoint/2010/main" xmlns="" val="938378741"/>
              </p:ext>
            </p:extLst>
          </p:nvPr>
        </p:nvGraphicFramePr>
        <p:xfrm>
          <a:off x="0" y="946103"/>
          <a:ext cx="9143998" cy="4298165"/>
        </p:xfrm>
        <a:graphic>
          <a:graphicData uri="http://schemas.openxmlformats.org/drawingml/2006/table">
            <a:tbl>
              <a:tblPr/>
              <a:tblGrid>
                <a:gridCol w="2579914">
                  <a:extLst>
                    <a:ext uri="{9D8B030D-6E8A-4147-A177-3AD203B41FA5}">
                      <a16:colId xmlns:a16="http://schemas.microsoft.com/office/drawing/2014/main" xmlns="" val="20000"/>
                    </a:ext>
                  </a:extLst>
                </a:gridCol>
                <a:gridCol w="2726872">
                  <a:extLst>
                    <a:ext uri="{9D8B030D-6E8A-4147-A177-3AD203B41FA5}">
                      <a16:colId xmlns:a16="http://schemas.microsoft.com/office/drawing/2014/main" xmlns="" val="20001"/>
                    </a:ext>
                  </a:extLst>
                </a:gridCol>
                <a:gridCol w="2590980">
                  <a:extLst>
                    <a:ext uri="{9D8B030D-6E8A-4147-A177-3AD203B41FA5}">
                      <a16:colId xmlns:a16="http://schemas.microsoft.com/office/drawing/2014/main" xmlns="" val="20002"/>
                    </a:ext>
                  </a:extLst>
                </a:gridCol>
                <a:gridCol w="1246232">
                  <a:extLst>
                    <a:ext uri="{9D8B030D-6E8A-4147-A177-3AD203B41FA5}">
                      <a16:colId xmlns:a16="http://schemas.microsoft.com/office/drawing/2014/main" xmlns="" val="20003"/>
                    </a:ext>
                  </a:extLst>
                </a:gridCol>
              </a:tblGrid>
              <a:tr h="3832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Annual target</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target</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progress</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Status</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208161">
                <a:tc>
                  <a:txBody>
                    <a:bodyPr/>
                    <a:lstStyle/>
                    <a:p>
                      <a:pPr marL="87313" marR="0" lvl="0" indent="0" algn="l" defTabSz="457200" rtl="0" eaLnBrk="1" fontAlgn="t" latinLnBrk="0" hangingPunct="1">
                        <a:lnSpc>
                          <a:spcPct val="100000"/>
                        </a:lnSpc>
                        <a:spcBef>
                          <a:spcPct val="0"/>
                        </a:spcBef>
                        <a:spcAft>
                          <a:spcPct val="0"/>
                        </a:spcAft>
                        <a:buClrTx/>
                        <a:buSzTx/>
                        <a:buFontTx/>
                        <a:buNone/>
                        <a:tabLst/>
                      </a:pPr>
                      <a:r>
                        <a:rPr lang="en-ZA" sz="1600" b="0" dirty="0">
                          <a:effectLst/>
                          <a:latin typeface="Arial" panose="020B0604020202020204" pitchFamily="34" charset="0"/>
                          <a:ea typeface="Calibri" panose="020F0502020204030204" pitchFamily="34" charset="0"/>
                          <a:cs typeface="Arial" panose="020B0604020202020204" pitchFamily="34" charset="0"/>
                        </a:rPr>
                        <a:t>4 knowledge products on innovation for inclusive development published by between 1 April 2022 and 31 March 2023</a:t>
                      </a:r>
                      <a:endParaRPr kumimoji="0" lang="en-US"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9525" marR="9525" marT="9523"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lang="en-US" sz="1600" b="0" dirty="0">
                          <a:effectLst/>
                          <a:latin typeface="Arial" panose="020B0604020202020204" pitchFamily="34" charset="0"/>
                          <a:ea typeface="Calibri" panose="020F0502020204030204" pitchFamily="34" charset="0"/>
                          <a:cs typeface="Arial" panose="020B0604020202020204" pitchFamily="34" charset="0"/>
                        </a:rPr>
                        <a:t>3 knowledge products on innovation for inclusive development improved between 1 April 2022 and 31 December 2022</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l">
                        <a:spcAft>
                          <a:spcPts val="0"/>
                        </a:spcAft>
                      </a:pPr>
                      <a:r>
                        <a:rPr lang="en-US" sz="1600" b="0" dirty="0">
                          <a:effectLst/>
                          <a:latin typeface="Arial" panose="020B0604020202020204" pitchFamily="34" charset="0"/>
                          <a:ea typeface="Calibri" panose="020F0502020204030204" pitchFamily="34" charset="0"/>
                          <a:cs typeface="Arial" panose="020B0604020202020204" pitchFamily="34" charset="0"/>
                        </a:rPr>
                        <a:t>3 knowledge products on innovation for inclusive development improved</a:t>
                      </a:r>
                    </a:p>
                    <a:p>
                      <a:pPr algn="l">
                        <a:spcAft>
                          <a:spcPts val="0"/>
                        </a:spcAft>
                      </a:pPr>
                      <a:r>
                        <a:rPr lang="en-US" sz="1600" b="0" dirty="0">
                          <a:effectLst/>
                          <a:latin typeface="Arial" panose="020B0604020202020204" pitchFamily="34" charset="0"/>
                          <a:ea typeface="Calibri" panose="020F0502020204030204" pitchFamily="34" charset="0"/>
                          <a:cs typeface="Arial" panose="020B0604020202020204" pitchFamily="34" charset="0"/>
                        </a:rPr>
                        <a:t>between 1 April 2022 and 31 December 2022</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Achieved</a:t>
                      </a: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527496063"/>
                  </a:ext>
                </a:extLst>
              </a:tr>
              <a:tr h="1200345">
                <a:tc>
                  <a:txBody>
                    <a:bodyPr/>
                    <a:lstStyle/>
                    <a:p>
                      <a:pPr marL="0" marR="0" algn="l">
                        <a:lnSpc>
                          <a:spcPct val="115000"/>
                        </a:lnSpc>
                        <a:spcBef>
                          <a:spcPts val="0"/>
                        </a:spcBef>
                        <a:spcAft>
                          <a:spcPts val="0"/>
                        </a:spcAft>
                      </a:pPr>
                      <a:r>
                        <a:rPr lang="en-GB" sz="1600" b="0" dirty="0">
                          <a:effectLst/>
                          <a:latin typeface="Arial" panose="020B0604020202020204" pitchFamily="34" charset="0"/>
                          <a:ea typeface="Times New Roman" panose="02020603050405020304" pitchFamily="18" charset="0"/>
                          <a:cs typeface="Arial" panose="020B0604020202020204" pitchFamily="34" charset="0"/>
                        </a:rPr>
                        <a:t>Annual target: 6 decision-support systems introduced, maintained and improved by 31 March 2023</a:t>
                      </a:r>
                      <a:endParaRPr lang="en-US"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l"/>
                      <a:r>
                        <a:rPr kumimoji="0" lang="en-US" altLang="en-US" sz="16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Annual work plan approved for 5 decision-support systems between 1 April 2022 and 31 December 2022</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15000"/>
                        </a:lnSpc>
                        <a:spcBef>
                          <a:spcPts val="0"/>
                        </a:spcBef>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Annual workplans for 5 decision-support tools/ systems approved between 1 April and</a:t>
                      </a:r>
                    </a:p>
                    <a:p>
                      <a:pPr marL="0" marR="0" algn="l">
                        <a:lnSpc>
                          <a:spcPct val="115000"/>
                        </a:lnSpc>
                        <a:spcBef>
                          <a:spcPts val="0"/>
                        </a:spcBef>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31 December 2022</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Achieved</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3557679963"/>
                  </a:ext>
                </a:extLst>
              </a:tr>
              <a:tr h="1307980">
                <a:tc>
                  <a:txBody>
                    <a:bodyPr/>
                    <a:lstStyle/>
                    <a:p>
                      <a:pPr marL="0" marR="0" algn="l">
                        <a:lnSpc>
                          <a:spcPct val="115000"/>
                        </a:lnSpc>
                        <a:spcBef>
                          <a:spcPts val="0"/>
                        </a:spcBef>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3 learning intervention</a:t>
                      </a:r>
                    </a:p>
                    <a:p>
                      <a:pPr marL="0" marR="0" algn="l">
                        <a:lnSpc>
                          <a:spcPct val="115000"/>
                        </a:lnSpc>
                        <a:spcBef>
                          <a:spcPts val="0"/>
                        </a:spcBef>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hosted between 1 March 2023</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15000"/>
                        </a:lnSpc>
                        <a:spcBef>
                          <a:spcPts val="0"/>
                        </a:spcBef>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3 learning interventions hosted between 1 April 2022 and</a:t>
                      </a:r>
                    </a:p>
                    <a:p>
                      <a:pPr marL="0" marR="0" algn="l">
                        <a:lnSpc>
                          <a:spcPct val="115000"/>
                        </a:lnSpc>
                        <a:spcBef>
                          <a:spcPts val="0"/>
                        </a:spcBef>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31 December 2022</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15000"/>
                        </a:lnSpc>
                        <a:spcBef>
                          <a:spcPts val="0"/>
                        </a:spcBef>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3 learning interventions hosted between 1 April and 31 December</a:t>
                      </a:r>
                    </a:p>
                    <a:p>
                      <a:pPr marL="0" marR="0" algn="l">
                        <a:lnSpc>
                          <a:spcPct val="115000"/>
                        </a:lnSpc>
                        <a:spcBef>
                          <a:spcPts val="0"/>
                        </a:spcBef>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2022.</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Achieved</a:t>
                      </a: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727610368"/>
                  </a:ext>
                </a:extLst>
              </a:tr>
            </a:tbl>
          </a:graphicData>
        </a:graphic>
      </p:graphicFrame>
    </p:spTree>
    <p:extLst>
      <p:ext uri="{BB962C8B-B14F-4D97-AF65-F5344CB8AC3E}">
        <p14:creationId xmlns:p14="http://schemas.microsoft.com/office/powerpoint/2010/main" xmlns="" val="108079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FA51B78-07FB-4200-BDDF-B8B39A8ECAAA}"/>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92E98C3B-2D48-4FB0-8403-17575E52AD3E}"/>
              </a:ext>
            </a:extLst>
          </p:cNvPr>
          <p:cNvSpPr>
            <a:spLocks noGrp="1"/>
          </p:cNvSpPr>
          <p:nvPr>
            <p:ph type="title"/>
          </p:nvPr>
        </p:nvSpPr>
        <p:spPr>
          <a:xfrm>
            <a:off x="1" y="82063"/>
            <a:ext cx="8765176" cy="738820"/>
          </a:xfrm>
        </p:spPr>
        <p:txBody>
          <a:bodyPr>
            <a:noAutofit/>
          </a:bodyPr>
          <a:lstStyle/>
          <a:p>
            <a:pPr marL="101600">
              <a:lnSpc>
                <a:spcPct val="80000"/>
              </a:lnSpc>
              <a:spcBef>
                <a:spcPts val="850"/>
              </a:spcBef>
            </a:pPr>
            <a:r>
              <a:rPr lang="en-US" sz="2800" b="1" dirty="0">
                <a:latin typeface="Century Gothic" panose="020B0502020202020204" pitchFamily="34" charset="0"/>
                <a:sym typeface="Helvetica Neue" charset="0"/>
              </a:rPr>
              <a:t> </a:t>
            </a:r>
            <a:r>
              <a:rPr lang="en-US" sz="2800" b="1" dirty="0">
                <a:latin typeface="Gill Sans MT" panose="020B0502020104020203" pitchFamily="34" charset="0"/>
                <a:sym typeface="Helvetica Neue" charset="0"/>
              </a:rPr>
              <a:t>Programme 5 performance achievements – Q3</a:t>
            </a:r>
            <a:br>
              <a:rPr lang="en-US" sz="2800" b="1" dirty="0">
                <a:latin typeface="Gill Sans MT" panose="020B0502020104020203" pitchFamily="34" charset="0"/>
                <a:sym typeface="Helvetica Neue" charset="0"/>
              </a:rPr>
            </a:br>
            <a:r>
              <a:rPr lang="en-US" sz="2800" b="1" dirty="0">
                <a:latin typeface="Gill Sans MT" panose="020B0502020104020203" pitchFamily="34" charset="0"/>
                <a:sym typeface="Helvetica Neue" charset="0"/>
              </a:rPr>
              <a:t> (cont.)</a:t>
            </a:r>
            <a:r>
              <a:rPr lang="en-US" sz="3000" dirty="0">
                <a:latin typeface="Century Gothic" panose="020B0502020202020204" pitchFamily="34" charset="0"/>
              </a:rPr>
              <a:t/>
            </a:r>
            <a:br>
              <a:rPr lang="en-US" sz="3000" dirty="0">
                <a:latin typeface="Century Gothic" panose="020B0502020202020204" pitchFamily="34" charset="0"/>
              </a:rPr>
            </a:br>
            <a:r>
              <a:rPr lang="en-US" sz="3000" dirty="0">
                <a:latin typeface="Century Gothic" panose="020B0502020202020204" pitchFamily="34" charset="0"/>
              </a:rPr>
              <a:t/>
            </a:r>
            <a:br>
              <a:rPr lang="en-US" sz="3000" dirty="0">
                <a:latin typeface="Century Gothic" panose="020B0502020202020204" pitchFamily="34" charset="0"/>
              </a:rPr>
            </a:br>
            <a:endParaRPr lang="en-US" sz="30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E449B5A8-987A-4FF1-8F8F-F4E57B3655B2}"/>
              </a:ext>
            </a:extLst>
          </p:cNvPr>
          <p:cNvSpPr>
            <a:spLocks noGrp="1"/>
          </p:cNvSpPr>
          <p:nvPr>
            <p:ph idx="1"/>
          </p:nvPr>
        </p:nvSpPr>
        <p:spPr>
          <a:xfrm>
            <a:off x="0" y="909225"/>
            <a:ext cx="9143999" cy="5931312"/>
          </a:xfrm>
        </p:spPr>
        <p:txBody>
          <a:bodyPr>
            <a:noAutofit/>
          </a:bodyPr>
          <a:lstStyle/>
          <a:p>
            <a:pPr marL="0" indent="0">
              <a:lnSpc>
                <a:spcPct val="110000"/>
              </a:lnSpc>
              <a:buNone/>
            </a:pPr>
            <a:endParaRPr lang="en-ZA" sz="1600" b="1" dirty="0">
              <a:latin typeface="Century Gothic" panose="020B0502020202020204" pitchFamily="34" charset="0"/>
            </a:endParaRPr>
          </a:p>
        </p:txBody>
      </p:sp>
      <p:sp>
        <p:nvSpPr>
          <p:cNvPr id="7" name="Rectangle 3">
            <a:extLst>
              <a:ext uri="{FF2B5EF4-FFF2-40B4-BE49-F238E27FC236}">
                <a16:creationId xmlns:a16="http://schemas.microsoft.com/office/drawing/2014/main" xmlns="" id="{056D4812-5A2B-4FE4-92E3-FAF82F189210}"/>
              </a:ext>
            </a:extLst>
          </p:cNvPr>
          <p:cNvSpPr txBox="1">
            <a:spLocks noChangeArrowheads="1"/>
          </p:cNvSpPr>
          <p:nvPr/>
        </p:nvSpPr>
        <p:spPr>
          <a:xfrm>
            <a:off x="1" y="909224"/>
            <a:ext cx="9144000" cy="5931313"/>
          </a:xfrm>
          <a:prstGeom prst="rect">
            <a:avLst/>
          </a:prstGeom>
        </p:spPr>
        <p:txBody>
          <a:bodyPr vert="horz" lIns="91440" tIns="45720" rIns="91440" bIns="4572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228029" marR="0" lvl="0" indent="-228029" algn="l" defTabSz="912114" rtl="0" eaLnBrk="1" fontAlgn="auto" latinLnBrk="0" hangingPunct="1">
              <a:lnSpc>
                <a:spcPct val="90000"/>
              </a:lnSpc>
              <a:spcBef>
                <a:spcPts val="998"/>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lumMod val="65000"/>
                  <a:lumOff val="35000"/>
                </a:prstClr>
              </a:solidFill>
              <a:effectLst/>
              <a:uLnTx/>
              <a:uFillTx/>
              <a:latin typeface="Arial" charset="0"/>
              <a:ea typeface="Roboto Condensed" panose="02000000000000000000" pitchFamily="2" charset="0"/>
              <a:cs typeface="Arial" panose="020B0604020202020204" pitchFamily="34" charset="0"/>
            </a:endParaRPr>
          </a:p>
          <a:p>
            <a:pPr marL="228029" marR="0" lvl="0" indent="-228029" algn="l" defTabSz="912114" rtl="0" eaLnBrk="1" fontAlgn="auto" latinLnBrk="0" hangingPunct="1">
              <a:lnSpc>
                <a:spcPct val="90000"/>
              </a:lnSpc>
              <a:spcBef>
                <a:spcPts val="998"/>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lumMod val="65000"/>
                  <a:lumOff val="35000"/>
                </a:prstClr>
              </a:solidFill>
              <a:effectLst/>
              <a:uLnTx/>
              <a:uFillTx/>
              <a:latin typeface="Arial" charset="0"/>
              <a:ea typeface="Roboto Condensed" panose="02000000000000000000" pitchFamily="2" charset="0"/>
              <a:cs typeface="Arial" panose="020B0604020202020204" pitchFamily="34" charset="0"/>
            </a:endParaRPr>
          </a:p>
          <a:p>
            <a:pPr marL="228029" marR="0" lvl="0" indent="-228029" algn="l" defTabSz="912114" rtl="0" eaLnBrk="1" fontAlgn="auto" latinLnBrk="0" hangingPunct="1">
              <a:lnSpc>
                <a:spcPct val="90000"/>
              </a:lnSpc>
              <a:spcBef>
                <a:spcPts val="998"/>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lumMod val="65000"/>
                  <a:lumOff val="35000"/>
                </a:prstClr>
              </a:solidFill>
              <a:effectLst/>
              <a:uLnTx/>
              <a:uFillTx/>
              <a:latin typeface="Arial" charset="0"/>
              <a:ea typeface="Roboto Condensed" panose="02000000000000000000" pitchFamily="2" charset="0"/>
              <a:cs typeface="Arial" panose="020B0604020202020204" pitchFamily="34" charset="0"/>
            </a:endParaRPr>
          </a:p>
          <a:p>
            <a:pPr marL="914400" marR="0" lvl="1" indent="-457200" algn="l" defTabSz="912114" rtl="0" eaLnBrk="1" fontAlgn="auto" latinLnBrk="0" hangingPunct="1">
              <a:lnSpc>
                <a:spcPct val="90000"/>
              </a:lnSpc>
              <a:spcBef>
                <a:spcPts val="499"/>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charset="0"/>
              <a:ea typeface="Roboto Condensed" panose="02000000000000000000" pitchFamily="2" charset="0"/>
              <a:cs typeface="Arial" charset="0"/>
            </a:endParaRPr>
          </a:p>
        </p:txBody>
      </p:sp>
      <p:graphicFrame>
        <p:nvGraphicFramePr>
          <p:cNvPr id="8" name="Content Placeholder 3">
            <a:extLst>
              <a:ext uri="{FF2B5EF4-FFF2-40B4-BE49-F238E27FC236}">
                <a16:creationId xmlns:a16="http://schemas.microsoft.com/office/drawing/2014/main" xmlns="" id="{9B42478D-90A3-484A-AD1F-597AD3998AAA}"/>
              </a:ext>
            </a:extLst>
          </p:cNvPr>
          <p:cNvGraphicFramePr>
            <a:graphicFrameLocks noGrp="1"/>
          </p:cNvGraphicFramePr>
          <p:nvPr>
            <p:extLst>
              <p:ext uri="{D42A27DB-BD31-4B8C-83A1-F6EECF244321}">
                <p14:modId xmlns:p14="http://schemas.microsoft.com/office/powerpoint/2010/main" xmlns="" val="840394349"/>
              </p:ext>
            </p:extLst>
          </p:nvPr>
        </p:nvGraphicFramePr>
        <p:xfrm>
          <a:off x="1" y="1313196"/>
          <a:ext cx="9143995" cy="2649203"/>
        </p:xfrm>
        <a:graphic>
          <a:graphicData uri="http://schemas.openxmlformats.org/drawingml/2006/table">
            <a:tbl>
              <a:tblPr/>
              <a:tblGrid>
                <a:gridCol w="2579913">
                  <a:extLst>
                    <a:ext uri="{9D8B030D-6E8A-4147-A177-3AD203B41FA5}">
                      <a16:colId xmlns:a16="http://schemas.microsoft.com/office/drawing/2014/main" xmlns="" val="20000"/>
                    </a:ext>
                  </a:extLst>
                </a:gridCol>
                <a:gridCol w="2596243">
                  <a:extLst>
                    <a:ext uri="{9D8B030D-6E8A-4147-A177-3AD203B41FA5}">
                      <a16:colId xmlns:a16="http://schemas.microsoft.com/office/drawing/2014/main" xmlns="" val="20001"/>
                    </a:ext>
                  </a:extLst>
                </a:gridCol>
                <a:gridCol w="2606345">
                  <a:extLst>
                    <a:ext uri="{9D8B030D-6E8A-4147-A177-3AD203B41FA5}">
                      <a16:colId xmlns:a16="http://schemas.microsoft.com/office/drawing/2014/main" xmlns="" val="20002"/>
                    </a:ext>
                  </a:extLst>
                </a:gridCol>
                <a:gridCol w="1361494">
                  <a:extLst>
                    <a:ext uri="{9D8B030D-6E8A-4147-A177-3AD203B41FA5}">
                      <a16:colId xmlns:a16="http://schemas.microsoft.com/office/drawing/2014/main" xmlns="" val="20003"/>
                    </a:ext>
                  </a:extLst>
                </a:gridCol>
              </a:tblGrid>
              <a:tr h="3828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Annual target</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target</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progress</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Status</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2266341">
                <a:tc>
                  <a:txBody>
                    <a:bodyPr/>
                    <a:lstStyle/>
                    <a:p>
                      <a:pPr marL="80963" marR="0" lvl="0" indent="0" algn="l" defTabSz="457200" rtl="0" eaLnBrk="1" fontAlgn="t" latinLnBrk="0" hangingPunct="1">
                        <a:lnSpc>
                          <a:spcPct val="100000"/>
                        </a:lnSpc>
                        <a:spcBef>
                          <a:spcPct val="0"/>
                        </a:spcBef>
                        <a:spcAft>
                          <a:spcPct val="0"/>
                        </a:spcAft>
                        <a:buClrTx/>
                        <a:buSzTx/>
                        <a:buFontTx/>
                        <a:buNone/>
                        <a:tabLst/>
                      </a:pPr>
                      <a:r>
                        <a:rPr lang="en-US" sz="1600" b="0" dirty="0">
                          <a:effectLst/>
                          <a:latin typeface="Arial" panose="020B0604020202020204" pitchFamily="34" charset="0"/>
                          <a:ea typeface="Calibri" panose="020F0502020204030204" pitchFamily="34" charset="0"/>
                          <a:cs typeface="Arial" panose="020B0604020202020204" pitchFamily="34" charset="0"/>
                        </a:rPr>
                        <a:t>6 statistical reports or policy briefs approved by Exco for publication and/ submitted to Cabinet and/or disseminated to policy audience by </a:t>
                      </a:r>
                    </a:p>
                    <a:p>
                      <a:pPr marL="80963" marR="0" lvl="0" indent="0" algn="l" defTabSz="457200" rtl="0" eaLnBrk="1" fontAlgn="t" latinLnBrk="0" hangingPunct="1">
                        <a:lnSpc>
                          <a:spcPct val="100000"/>
                        </a:lnSpc>
                        <a:spcBef>
                          <a:spcPct val="0"/>
                        </a:spcBef>
                        <a:spcAft>
                          <a:spcPct val="0"/>
                        </a:spcAft>
                        <a:buClrTx/>
                        <a:buSzTx/>
                        <a:buFontTx/>
                        <a:buNone/>
                        <a:tabLst/>
                      </a:pPr>
                      <a:r>
                        <a:rPr lang="en-US" sz="1600" b="0" dirty="0">
                          <a:effectLst/>
                          <a:latin typeface="Arial" panose="020B0604020202020204" pitchFamily="34" charset="0"/>
                          <a:ea typeface="Calibri" panose="020F0502020204030204" pitchFamily="34" charset="0"/>
                          <a:cs typeface="Arial" panose="020B0604020202020204" pitchFamily="34" charset="0"/>
                        </a:rPr>
                        <a:t>31 March 2023)</a:t>
                      </a:r>
                    </a:p>
                  </a:txBody>
                  <a:tcPr marL="9525" marR="9525" marT="9523"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lang="en-US" sz="1600" b="0" dirty="0">
                          <a:effectLst/>
                          <a:latin typeface="Arial" panose="020B0604020202020204" pitchFamily="34" charset="0"/>
                          <a:ea typeface="Calibri" panose="020F0502020204030204" pitchFamily="34" charset="0"/>
                          <a:cs typeface="Arial" panose="020B0604020202020204" pitchFamily="34" charset="0"/>
                        </a:rPr>
                        <a:t>3 statistical reports approved by Exco for publication and/or submitted to Cabinet and/or disseminated to</a:t>
                      </a:r>
                    </a:p>
                    <a:p>
                      <a:pPr marL="0" marR="0" algn="l">
                        <a:spcBef>
                          <a:spcPts val="0"/>
                        </a:spcBef>
                        <a:spcAft>
                          <a:spcPts val="0"/>
                        </a:spcAft>
                      </a:pPr>
                      <a:r>
                        <a:rPr lang="en-US" sz="1600" b="0" dirty="0">
                          <a:effectLst/>
                          <a:latin typeface="Arial" panose="020B0604020202020204" pitchFamily="34" charset="0"/>
                          <a:ea typeface="Calibri" panose="020F0502020204030204" pitchFamily="34" charset="0"/>
                          <a:cs typeface="Arial" panose="020B0604020202020204" pitchFamily="34" charset="0"/>
                        </a:rPr>
                        <a:t>policy audience between 1 April 2022 and </a:t>
                      </a:r>
                    </a:p>
                    <a:p>
                      <a:pPr marL="0" marR="0" algn="l">
                        <a:spcBef>
                          <a:spcPts val="0"/>
                        </a:spcBef>
                        <a:spcAft>
                          <a:spcPts val="0"/>
                        </a:spcAft>
                      </a:pPr>
                      <a:r>
                        <a:rPr lang="en-US" sz="1600" b="0" dirty="0">
                          <a:effectLst/>
                          <a:latin typeface="Arial" panose="020B0604020202020204" pitchFamily="34" charset="0"/>
                          <a:ea typeface="Calibri" panose="020F0502020204030204" pitchFamily="34" charset="0"/>
                          <a:cs typeface="Arial" panose="020B0604020202020204" pitchFamily="34" charset="0"/>
                        </a:rPr>
                        <a:t>31 December 2022</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l">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3 statistical reports approved by</a:t>
                      </a:r>
                    </a:p>
                    <a:p>
                      <a:pPr algn="l">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Exco for publication and/or submitted to Cabinet and/or disseminated to policy audience between</a:t>
                      </a:r>
                    </a:p>
                    <a:p>
                      <a:pPr algn="l">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1 April 2022 and </a:t>
                      </a:r>
                    </a:p>
                    <a:p>
                      <a:pPr algn="l">
                        <a:spcAft>
                          <a:spcPts val="0"/>
                        </a:spcAft>
                      </a:pPr>
                      <a:r>
                        <a:rPr lang="en-US" sz="1600" b="0" dirty="0">
                          <a:effectLst/>
                          <a:latin typeface="Arial" panose="020B0604020202020204" pitchFamily="34" charset="0"/>
                          <a:ea typeface="Times New Roman" panose="02020603050405020304" pitchFamily="18" charset="0"/>
                          <a:cs typeface="Arial" panose="020B0604020202020204" pitchFamily="34" charset="0"/>
                        </a:rPr>
                        <a:t>31 December 2022</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Achieved</a:t>
                      </a: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xmlns="" val="1527496063"/>
                  </a:ext>
                </a:extLst>
              </a:tr>
            </a:tbl>
          </a:graphicData>
        </a:graphic>
      </p:graphicFrame>
    </p:spTree>
    <p:extLst>
      <p:ext uri="{BB962C8B-B14F-4D97-AF65-F5344CB8AC3E}">
        <p14:creationId xmlns:p14="http://schemas.microsoft.com/office/powerpoint/2010/main" xmlns="" val="226136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A851E79-D200-44A3-A4F0-AFB9BD7AD5A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2" descr="C:\Users\Elke-HP\Documents\Jobs\Stock images\Science &amp; technology\shutterstock_61518634.jpg">
            <a:extLst>
              <a:ext uri="{FF2B5EF4-FFF2-40B4-BE49-F238E27FC236}">
                <a16:creationId xmlns:a16="http://schemas.microsoft.com/office/drawing/2014/main" xmlns="" id="{7D677992-B71A-4767-B4DF-83DB9C3C2C6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t="30705" b="16917"/>
          <a:stretch>
            <a:fillRect/>
          </a:stretch>
        </p:blipFill>
        <p:spPr bwMode="auto">
          <a:xfrm>
            <a:off x="0" y="984749"/>
            <a:ext cx="9144000" cy="494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 name="Diagram 9">
            <a:extLst>
              <a:ext uri="{FF2B5EF4-FFF2-40B4-BE49-F238E27FC236}">
                <a16:creationId xmlns:a16="http://schemas.microsoft.com/office/drawing/2014/main" xmlns="" id="{41E668F2-4CC4-4DA9-BD09-1AFC94ECB8F1}"/>
              </a:ext>
            </a:extLst>
          </p:cNvPr>
          <p:cNvGraphicFramePr/>
          <p:nvPr>
            <p:extLst>
              <p:ext uri="{D42A27DB-BD31-4B8C-83A1-F6EECF244321}">
                <p14:modId xmlns:p14="http://schemas.microsoft.com/office/powerpoint/2010/main" xmlns="" val="3905662471"/>
              </p:ext>
            </p:extLst>
          </p:nvPr>
        </p:nvGraphicFramePr>
        <p:xfrm>
          <a:off x="6096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656798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732FCB5-3850-4D47-AC0E-E263487E4280}"/>
              </a:ext>
            </a:extLst>
          </p:cNvPr>
          <p:cNvSpPr>
            <a:spLocks noGrp="1"/>
          </p:cNvSpPr>
          <p:nvPr>
            <p:ph type="sldNum" sz="quarter" idx="12"/>
          </p:nvPr>
        </p:nvSpPr>
        <p:spPr/>
        <p:txBody>
          <a:bodyPr/>
          <a:lstStyle/>
          <a:p>
            <a:fld id="{6BEAD508-187F-9C41-8168-FD791BBC9830}" type="slidenum">
              <a:rPr lang="en-US" smtClean="0"/>
              <a:pPr/>
              <a:t>47</a:t>
            </a:fld>
            <a:endParaRPr lang="en-US" dirty="0"/>
          </a:p>
        </p:txBody>
      </p:sp>
      <p:sp>
        <p:nvSpPr>
          <p:cNvPr id="5" name="Title 1">
            <a:extLst>
              <a:ext uri="{FF2B5EF4-FFF2-40B4-BE49-F238E27FC236}">
                <a16:creationId xmlns:a16="http://schemas.microsoft.com/office/drawing/2014/main" xmlns="" id="{48C818EC-2CAC-4C7F-B82B-85787413B843}"/>
              </a:ext>
            </a:extLst>
          </p:cNvPr>
          <p:cNvSpPr>
            <a:spLocks noGrp="1"/>
          </p:cNvSpPr>
          <p:nvPr>
            <p:ph type="title"/>
          </p:nvPr>
        </p:nvSpPr>
        <p:spPr>
          <a:xfrm>
            <a:off x="0" y="148978"/>
            <a:ext cx="9075173" cy="937845"/>
          </a:xfrm>
        </p:spPr>
        <p:txBody>
          <a:bodyPr>
            <a:noAutofit/>
          </a:bodyPr>
          <a:lstStyle/>
          <a:p>
            <a:pPr marL="179388" lvl="0" defTabSz="457200" fontAlgn="base">
              <a:lnSpc>
                <a:spcPct val="80000"/>
              </a:lnSpc>
              <a:spcBef>
                <a:spcPts val="850"/>
              </a:spcBef>
              <a:spcAft>
                <a:spcPct val="0"/>
              </a:spcAft>
              <a:defRPr/>
            </a:pPr>
            <a:r>
              <a:rPr lang="en-US" sz="2800" b="1" dirty="0">
                <a:solidFill>
                  <a:prstClr val="white"/>
                </a:solidFill>
                <a:latin typeface="Gill Sans MT" panose="020B0502020104020203" pitchFamily="34" charset="0"/>
                <a:ea typeface="MS PGothic" pitchFamily="34" charset="-128"/>
                <a:cs typeface="+mn-cs"/>
                <a:sym typeface="Helvetica Neue"/>
              </a:rPr>
              <a:t>Classification of reasons for variance due </a:t>
            </a:r>
            <a:br>
              <a:rPr lang="en-US" sz="2800" b="1" dirty="0">
                <a:solidFill>
                  <a:prstClr val="white"/>
                </a:solidFill>
                <a:latin typeface="Gill Sans MT" panose="020B0502020104020203" pitchFamily="34" charset="0"/>
                <a:ea typeface="MS PGothic" pitchFamily="34" charset="-128"/>
                <a:cs typeface="+mn-cs"/>
                <a:sym typeface="Helvetica Neue"/>
              </a:rPr>
            </a:br>
            <a:r>
              <a:rPr lang="en-US" sz="2800" b="1" dirty="0">
                <a:solidFill>
                  <a:prstClr val="white"/>
                </a:solidFill>
                <a:latin typeface="Gill Sans MT" panose="020B0502020104020203" pitchFamily="34" charset="0"/>
                <a:ea typeface="MS PGothic" pitchFamily="34" charset="-128"/>
                <a:cs typeface="+mn-cs"/>
                <a:sym typeface="Helvetica Neue"/>
              </a:rPr>
              <a:t>to non or underachievement     </a:t>
            </a:r>
            <a:r>
              <a:rPr lang="en-US" sz="3200" b="1" dirty="0">
                <a:solidFill>
                  <a:prstClr val="white"/>
                </a:solidFill>
                <a:latin typeface="Century Gothic" panose="020B0502020202020204" pitchFamily="34" charset="0"/>
                <a:ea typeface="MS PGothic" pitchFamily="34" charset="-128"/>
                <a:cs typeface="+mn-cs"/>
                <a:sym typeface="Helvetica Neue"/>
              </a:rPr>
              <a:t/>
            </a:r>
            <a:br>
              <a:rPr lang="en-US" sz="3200" b="1" dirty="0">
                <a:solidFill>
                  <a:prstClr val="white"/>
                </a:solidFill>
                <a:latin typeface="Century Gothic" panose="020B0502020202020204" pitchFamily="34" charset="0"/>
                <a:ea typeface="MS PGothic" pitchFamily="34" charset="-128"/>
                <a:cs typeface="+mn-cs"/>
                <a:sym typeface="Helvetica Neue"/>
              </a:rPr>
            </a:br>
            <a:r>
              <a:rPr lang="en-US" sz="3200" b="1" dirty="0">
                <a:latin typeface="Century Gothic" panose="020B0502020202020204" pitchFamily="34" charset="0"/>
                <a:sym typeface="Helvetica Neue" charset="0"/>
              </a:rPr>
              <a:t/>
            </a:r>
            <a:br>
              <a:rPr lang="en-US" sz="3200" b="1" dirty="0">
                <a:latin typeface="Century Gothic" panose="020B0502020202020204" pitchFamily="34" charset="0"/>
                <a:sym typeface="Helvetica Neue" charset="0"/>
              </a:rPr>
            </a:br>
            <a:r>
              <a:rPr lang="en-US" sz="3200" b="1" dirty="0">
                <a:highlight>
                  <a:srgbClr val="FFFF00"/>
                </a:highlight>
                <a:latin typeface="Century Gothic" panose="020B0502020202020204" pitchFamily="34" charset="0"/>
                <a:sym typeface="Helvetica Neue" charset="0"/>
              </a:rPr>
              <a:t>  </a:t>
            </a:r>
            <a:br>
              <a:rPr lang="en-US" sz="3200" b="1" dirty="0">
                <a:highlight>
                  <a:srgbClr val="FFFF00"/>
                </a:highlight>
                <a:latin typeface="Century Gothic" panose="020B0502020202020204" pitchFamily="34" charset="0"/>
                <a:sym typeface="Helvetica Neue" charset="0"/>
              </a:rPr>
            </a:br>
            <a:r>
              <a:rPr lang="en-US" sz="3200" b="1" dirty="0">
                <a:latin typeface="Century Gothic" panose="020B0502020202020204" pitchFamily="34" charset="0"/>
                <a:sym typeface="Helvetica Neue" charset="0"/>
              </a:rPr>
              <a:t>                              </a:t>
            </a:r>
            <a:r>
              <a:rPr lang="en-US" sz="3200" dirty="0">
                <a:latin typeface="Century Gothic" panose="020B0502020202020204" pitchFamily="34" charset="0"/>
              </a:rPr>
              <a:t/>
            </a:r>
            <a:br>
              <a:rPr lang="en-US" sz="3200" dirty="0">
                <a:latin typeface="Century Gothic" panose="020B0502020202020204" pitchFamily="34" charset="0"/>
              </a:rPr>
            </a:br>
            <a:endParaRPr lang="en-US" sz="32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6B4FD84C-161D-47D8-9604-A17B1D638A23}"/>
              </a:ext>
            </a:extLst>
          </p:cNvPr>
          <p:cNvSpPr>
            <a:spLocks noGrp="1"/>
          </p:cNvSpPr>
          <p:nvPr>
            <p:ph idx="1"/>
          </p:nvPr>
        </p:nvSpPr>
        <p:spPr>
          <a:xfrm>
            <a:off x="120073" y="1310640"/>
            <a:ext cx="8220363" cy="4983138"/>
          </a:xfrm>
        </p:spPr>
        <p:txBody>
          <a:bodyPr>
            <a:noAutofit/>
          </a:bodyPr>
          <a:lstStyle/>
          <a:p>
            <a:pPr marL="343471" indent="-342900" algn="just">
              <a:lnSpc>
                <a:spcPct val="100000"/>
              </a:lnSpc>
              <a:buClr>
                <a:srgbClr val="FF9900"/>
              </a:buClr>
              <a:buSzPct val="110000"/>
            </a:pPr>
            <a:r>
              <a:rPr lang="en-US" sz="2000" b="1" dirty="0">
                <a:solidFill>
                  <a:schemeClr val="tx1"/>
                </a:solidFill>
              </a:rPr>
              <a:t>Process delays </a:t>
            </a:r>
            <a:r>
              <a:rPr lang="en-US" sz="2000" dirty="0">
                <a:solidFill>
                  <a:schemeClr val="tx1"/>
                </a:solidFill>
              </a:rPr>
              <a:t>refer to under/non-achievement due to factors outside the Department's control. Therefore, the achievement of such targets depends mainly on outside stakeholders.</a:t>
            </a:r>
          </a:p>
          <a:p>
            <a:pPr algn="just">
              <a:buClr>
                <a:srgbClr val="FF9900"/>
              </a:buClr>
              <a:buSzPct val="110000"/>
            </a:pPr>
            <a:endParaRPr lang="en-US" altLang="en-US" sz="2000" dirty="0">
              <a:solidFill>
                <a:schemeClr val="tx1"/>
              </a:solidFill>
            </a:endParaRPr>
          </a:p>
          <a:p>
            <a:pPr marL="343471" indent="-342900" algn="just">
              <a:lnSpc>
                <a:spcPct val="100000"/>
              </a:lnSpc>
              <a:buClr>
                <a:srgbClr val="FF9900"/>
              </a:buClr>
              <a:buSzPct val="110000"/>
            </a:pPr>
            <a:r>
              <a:rPr lang="en-US" sz="2000" b="1" dirty="0">
                <a:solidFill>
                  <a:schemeClr val="tx1"/>
                </a:solidFill>
              </a:rPr>
              <a:t>Ineffectiveness of implementers </a:t>
            </a:r>
            <a:r>
              <a:rPr lang="en-US" sz="2000" dirty="0">
                <a:solidFill>
                  <a:schemeClr val="tx1"/>
                </a:solidFill>
              </a:rPr>
              <a:t>refers to non-achievement due to deficiencies during the implementation phase.</a:t>
            </a:r>
          </a:p>
          <a:p>
            <a:pPr lvl="0" algn="just">
              <a:buClr>
                <a:srgbClr val="FF9900"/>
              </a:buClr>
              <a:buSzPct val="110000"/>
            </a:pPr>
            <a:endParaRPr lang="en-US" sz="2000" dirty="0">
              <a:solidFill>
                <a:schemeClr val="tx1"/>
              </a:solidFill>
              <a:ea typeface="ＭＳ Ｐゴシック" charset="0"/>
            </a:endParaRPr>
          </a:p>
          <a:p>
            <a:pPr algn="just">
              <a:lnSpc>
                <a:spcPct val="100000"/>
              </a:lnSpc>
              <a:buClr>
                <a:srgbClr val="FF9900"/>
              </a:buClr>
              <a:buSzPct val="110000"/>
            </a:pPr>
            <a:r>
              <a:rPr lang="en-US" sz="2000" b="1" dirty="0">
                <a:solidFill>
                  <a:schemeClr val="tx1"/>
                </a:solidFill>
              </a:rPr>
              <a:t>Target formulation deficiencies </a:t>
            </a:r>
            <a:r>
              <a:rPr lang="en-US" sz="2000" dirty="0">
                <a:solidFill>
                  <a:schemeClr val="tx1"/>
                </a:solidFill>
              </a:rPr>
              <a:t>refer to under/non-achievement due to variables not foreseen during the target formulation phase.</a:t>
            </a:r>
          </a:p>
          <a:p>
            <a:pPr algn="just">
              <a:lnSpc>
                <a:spcPct val="100000"/>
              </a:lnSpc>
              <a:buClr>
                <a:srgbClr val="FFC000"/>
              </a:buClr>
              <a:buFont typeface="Wingdings" panose="05000000000000000000" pitchFamily="2" charset="2"/>
              <a:buChar char="q"/>
            </a:pPr>
            <a:endParaRPr lang="en-US" sz="2000" dirty="0">
              <a:solidFill>
                <a:schemeClr val="tx1"/>
              </a:solidFill>
            </a:endParaRPr>
          </a:p>
          <a:p>
            <a:pPr marL="179388" indent="0">
              <a:buNone/>
            </a:pPr>
            <a:r>
              <a:rPr lang="en-US" sz="2000" i="1" dirty="0">
                <a:solidFill>
                  <a:schemeClr val="tx1"/>
                </a:solidFill>
              </a:rPr>
              <a:t>The lessons learnt from these reasons for variance can help to address gaps during the strategic planning processes for the following financial year.</a:t>
            </a:r>
          </a:p>
          <a:p>
            <a:endParaRPr lang="en-ZA" sz="2000" dirty="0">
              <a:latin typeface="Century Gothic" panose="020B0502020202020204" pitchFamily="34" charset="0"/>
            </a:endParaRPr>
          </a:p>
        </p:txBody>
      </p:sp>
    </p:spTree>
    <p:extLst>
      <p:ext uri="{BB962C8B-B14F-4D97-AF65-F5344CB8AC3E}">
        <p14:creationId xmlns:p14="http://schemas.microsoft.com/office/powerpoint/2010/main" xmlns="" val="770659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846AF59-615F-4976-9067-98E26A50B84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071FDCC5-9659-4CD0-A470-5E788227FEF5}"/>
              </a:ext>
            </a:extLst>
          </p:cNvPr>
          <p:cNvSpPr>
            <a:spLocks noGrp="1"/>
          </p:cNvSpPr>
          <p:nvPr>
            <p:ph type="title"/>
          </p:nvPr>
        </p:nvSpPr>
        <p:spPr>
          <a:xfrm>
            <a:off x="3731" y="392818"/>
            <a:ext cx="9014618" cy="1008084"/>
          </a:xfrm>
        </p:spPr>
        <p:txBody>
          <a:bodyPr>
            <a:noAutofit/>
          </a:bodyPr>
          <a:lstStyle/>
          <a:p>
            <a:pPr marL="101600">
              <a:lnSpc>
                <a:spcPct val="80000"/>
              </a:lnSpc>
              <a:spcBef>
                <a:spcPts val="850"/>
              </a:spcBef>
            </a:pPr>
            <a:r>
              <a:rPr lang="en-US" sz="2600" b="1" dirty="0">
                <a:latin typeface="Gill Sans MT" panose="020B0502020104020203" pitchFamily="34" charset="0"/>
                <a:sym typeface="Helvetica Neue" charset="0"/>
              </a:rPr>
              <a:t>Programme 1: Overview of underperformance – Q3 (1)</a:t>
            </a:r>
            <a:r>
              <a:rPr lang="en-US" sz="2600" dirty="0">
                <a:latin typeface="Gill Sans MT" panose="020B0502020104020203" pitchFamily="34" charset="0"/>
              </a:rPr>
              <a:t/>
            </a:r>
            <a:br>
              <a:rPr lang="en-US" sz="2600" dirty="0">
                <a:latin typeface="Gill Sans MT" panose="020B0502020104020203" pitchFamily="34" charset="0"/>
              </a:rPr>
            </a:br>
            <a:r>
              <a:rPr lang="en-US" sz="3200" dirty="0">
                <a:latin typeface="Gill Sans MT" panose="020B0502020104020203" pitchFamily="34" charset="0"/>
              </a:rPr>
              <a:t/>
            </a:r>
            <a:br>
              <a:rPr lang="en-US" sz="3200" dirty="0">
                <a:latin typeface="Gill Sans MT" panose="020B0502020104020203" pitchFamily="34" charset="0"/>
              </a:rPr>
            </a:br>
            <a:endParaRPr lang="en-US" sz="3200" b="1" dirty="0">
              <a:latin typeface="Century Gothic" panose="020B0502020202020204" pitchFamily="34" charset="0"/>
            </a:endParaRPr>
          </a:p>
        </p:txBody>
      </p:sp>
      <p:graphicFrame>
        <p:nvGraphicFramePr>
          <p:cNvPr id="10" name="Content Placeholder 3">
            <a:extLst>
              <a:ext uri="{FF2B5EF4-FFF2-40B4-BE49-F238E27FC236}">
                <a16:creationId xmlns:a16="http://schemas.microsoft.com/office/drawing/2014/main" xmlns="" id="{F26A1F27-EC6F-0DD7-2ED5-563500193917}"/>
              </a:ext>
            </a:extLst>
          </p:cNvPr>
          <p:cNvGraphicFramePr>
            <a:graphicFrameLocks noGrp="1"/>
          </p:cNvGraphicFramePr>
          <p:nvPr>
            <p:extLst>
              <p:ext uri="{D42A27DB-BD31-4B8C-83A1-F6EECF244321}">
                <p14:modId xmlns:p14="http://schemas.microsoft.com/office/powerpoint/2010/main" xmlns="" val="2069990611"/>
              </p:ext>
            </p:extLst>
          </p:nvPr>
        </p:nvGraphicFramePr>
        <p:xfrm>
          <a:off x="3731" y="1084277"/>
          <a:ext cx="9144000" cy="3174192"/>
        </p:xfrm>
        <a:graphic>
          <a:graphicData uri="http://schemas.openxmlformats.org/drawingml/2006/table">
            <a:tbl>
              <a:tblPr/>
              <a:tblGrid>
                <a:gridCol w="1783906">
                  <a:extLst>
                    <a:ext uri="{9D8B030D-6E8A-4147-A177-3AD203B41FA5}">
                      <a16:colId xmlns:a16="http://schemas.microsoft.com/office/drawing/2014/main" xmlns="" val="20000"/>
                    </a:ext>
                  </a:extLst>
                </a:gridCol>
                <a:gridCol w="1538414">
                  <a:extLst>
                    <a:ext uri="{9D8B030D-6E8A-4147-A177-3AD203B41FA5}">
                      <a16:colId xmlns:a16="http://schemas.microsoft.com/office/drawing/2014/main" xmlns="" val="20001"/>
                    </a:ext>
                  </a:extLst>
                </a:gridCol>
                <a:gridCol w="1965960">
                  <a:extLst>
                    <a:ext uri="{9D8B030D-6E8A-4147-A177-3AD203B41FA5}">
                      <a16:colId xmlns:a16="http://schemas.microsoft.com/office/drawing/2014/main" xmlns="" val="20002"/>
                    </a:ext>
                  </a:extLst>
                </a:gridCol>
                <a:gridCol w="975360">
                  <a:extLst>
                    <a:ext uri="{9D8B030D-6E8A-4147-A177-3AD203B41FA5}">
                      <a16:colId xmlns:a16="http://schemas.microsoft.com/office/drawing/2014/main" xmlns="" val="20003"/>
                    </a:ext>
                  </a:extLst>
                </a:gridCol>
                <a:gridCol w="1533569">
                  <a:extLst>
                    <a:ext uri="{9D8B030D-6E8A-4147-A177-3AD203B41FA5}">
                      <a16:colId xmlns:a16="http://schemas.microsoft.com/office/drawing/2014/main" xmlns="" val="20004"/>
                    </a:ext>
                  </a:extLst>
                </a:gridCol>
                <a:gridCol w="1346791">
                  <a:extLst>
                    <a:ext uri="{9D8B030D-6E8A-4147-A177-3AD203B41FA5}">
                      <a16:colId xmlns:a16="http://schemas.microsoft.com/office/drawing/2014/main" xmlns="" val="2115255953"/>
                    </a:ext>
                  </a:extLst>
                </a:gridCol>
              </a:tblGrid>
              <a:tr h="5531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target</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progress</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Reasons for non-achievement</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Status</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Variance classification </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Likelihood for the Target to be achieved by end of FY</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863674">
                <a:tc>
                  <a:txBody>
                    <a:bodyPr/>
                    <a:lstStyle/>
                    <a:p>
                      <a:pPr>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Six platforms (print, broadcast, online, media liaison, stakeholder engagement and social media) to profile the DSI and its entities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Five platforms (print, broadcast, online, media liaison, stakeholder engagement and social media)</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ea typeface="Times New Roman"/>
                          <a:cs typeface="Arial" panose="020B0604020202020204" pitchFamily="34" charset="0"/>
                        </a:rPr>
                        <a:t>The sixth platform source data was rejected as it did</a:t>
                      </a:r>
                    </a:p>
                    <a:p>
                      <a:pPr marL="0" marR="0" lvl="0" indent="0" algn="l" defTabSz="457200" rtl="0" eaLnBrk="1" fontAlgn="t"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ea typeface="Times New Roman"/>
                          <a:cs typeface="Arial" panose="020B0604020202020204" pitchFamily="34" charset="0"/>
                        </a:rPr>
                        <a:t>not meet the TID prescripts.</a:t>
                      </a:r>
                      <a:endParaRPr lang="en-GB" sz="1400" dirty="0">
                        <a:solidFill>
                          <a:schemeClr val="tx1"/>
                        </a:solidFill>
                        <a:latin typeface="Arial" panose="020B0604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achieved</a:t>
                      </a:r>
                      <a:endPar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Ineffectiveness of implementers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The annual target will be achieved</a:t>
                      </a:r>
                      <a:endPar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2377214597"/>
                  </a:ext>
                </a:extLst>
              </a:tr>
            </a:tbl>
          </a:graphicData>
        </a:graphic>
      </p:graphicFrame>
    </p:spTree>
    <p:extLst>
      <p:ext uri="{BB962C8B-B14F-4D97-AF65-F5344CB8AC3E}">
        <p14:creationId xmlns:p14="http://schemas.microsoft.com/office/powerpoint/2010/main" xmlns="" val="2990128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57776BAC-665E-F04B-86D9-AD262CA9C397}"/>
              </a:ext>
            </a:extLst>
          </p:cNvPr>
          <p:cNvSpPr>
            <a:spLocks noGrp="1"/>
          </p:cNvSpPr>
          <p:nvPr>
            <p:ph type="sldNum" sz="quarter" idx="12"/>
          </p:nvPr>
        </p:nvSpPr>
        <p:spPr/>
        <p:txBody>
          <a:bodyPr/>
          <a:lstStyle/>
          <a:p>
            <a:fld id="{6BEAD508-187F-9C41-8168-FD791BBC9830}" type="slidenum">
              <a:rPr lang="en-US" smtClean="0"/>
              <a:pPr/>
              <a:t>4</a:t>
            </a:fld>
            <a:endParaRPr lang="en-US" dirty="0"/>
          </a:p>
        </p:txBody>
      </p:sp>
      <p:pic>
        <p:nvPicPr>
          <p:cNvPr id="7" name="Picture 2" descr="C:\Users\Elke-HP\Documents\Jobs\Stock images\Science &amp; technology\shutterstock_61518634.jpg">
            <a:extLst>
              <a:ext uri="{FF2B5EF4-FFF2-40B4-BE49-F238E27FC236}">
                <a16:creationId xmlns:a16="http://schemas.microsoft.com/office/drawing/2014/main" xmlns="" id="{29D12D3E-910B-4EAC-AD00-EC3ED6886E6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t="30705" b="16917"/>
          <a:stretch>
            <a:fillRect/>
          </a:stretch>
        </p:blipFill>
        <p:spPr bwMode="auto">
          <a:xfrm>
            <a:off x="0" y="1"/>
            <a:ext cx="9144000" cy="597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Diagram 7">
            <a:extLst>
              <a:ext uri="{FF2B5EF4-FFF2-40B4-BE49-F238E27FC236}">
                <a16:creationId xmlns:a16="http://schemas.microsoft.com/office/drawing/2014/main" xmlns="" id="{65460526-F63C-4EBE-97CF-2CD1632FC477}"/>
              </a:ext>
            </a:extLst>
          </p:cNvPr>
          <p:cNvGraphicFramePr/>
          <p:nvPr>
            <p:extLst>
              <p:ext uri="{D42A27DB-BD31-4B8C-83A1-F6EECF244321}">
                <p14:modId xmlns:p14="http://schemas.microsoft.com/office/powerpoint/2010/main" xmlns="" val="919932285"/>
              </p:ext>
            </p:extLst>
          </p:nvPr>
        </p:nvGraphicFramePr>
        <p:xfrm>
          <a:off x="73891" y="1416676"/>
          <a:ext cx="8991600" cy="4635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915173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846AF59-615F-4976-9067-98E26A50B84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071FDCC5-9659-4CD0-A470-5E788227FEF5}"/>
              </a:ext>
            </a:extLst>
          </p:cNvPr>
          <p:cNvSpPr>
            <a:spLocks noGrp="1"/>
          </p:cNvSpPr>
          <p:nvPr>
            <p:ph type="title"/>
          </p:nvPr>
        </p:nvSpPr>
        <p:spPr>
          <a:xfrm>
            <a:off x="0" y="344876"/>
            <a:ext cx="9014618" cy="1008084"/>
          </a:xfrm>
        </p:spPr>
        <p:txBody>
          <a:bodyPr>
            <a:noAutofit/>
          </a:bodyPr>
          <a:lstStyle/>
          <a:p>
            <a:pPr marL="101600">
              <a:lnSpc>
                <a:spcPct val="80000"/>
              </a:lnSpc>
              <a:spcBef>
                <a:spcPts val="850"/>
              </a:spcBef>
            </a:pPr>
            <a:r>
              <a:rPr lang="en-US" sz="2600" b="1" dirty="0">
                <a:latin typeface="Gill Sans MT" panose="020B0502020104020203" pitchFamily="34" charset="0"/>
                <a:sym typeface="Helvetica Neue" charset="0"/>
              </a:rPr>
              <a:t>Programme 2: Overview of underperformance – Q3 (2)</a:t>
            </a:r>
            <a:r>
              <a:rPr lang="en-US" sz="3200" dirty="0">
                <a:latin typeface="Gill Sans MT" panose="020B0502020104020203" pitchFamily="34" charset="0"/>
              </a:rPr>
              <a:t/>
            </a:r>
            <a:br>
              <a:rPr lang="en-US" sz="3200" dirty="0">
                <a:latin typeface="Gill Sans MT" panose="020B0502020104020203" pitchFamily="34" charset="0"/>
              </a:rPr>
            </a:br>
            <a:r>
              <a:rPr lang="en-US" sz="3200" dirty="0">
                <a:latin typeface="Gill Sans MT" panose="020B0502020104020203" pitchFamily="34" charset="0"/>
              </a:rPr>
              <a:t/>
            </a:r>
            <a:br>
              <a:rPr lang="en-US" sz="3200" dirty="0">
                <a:latin typeface="Gill Sans MT" panose="020B0502020104020203" pitchFamily="34" charset="0"/>
              </a:rPr>
            </a:br>
            <a:endParaRPr lang="en-US" sz="3200" b="1" dirty="0">
              <a:latin typeface="Century Gothic" panose="020B0502020202020204" pitchFamily="34" charset="0"/>
            </a:endParaRPr>
          </a:p>
        </p:txBody>
      </p:sp>
      <p:graphicFrame>
        <p:nvGraphicFramePr>
          <p:cNvPr id="10" name="Content Placeholder 3">
            <a:extLst>
              <a:ext uri="{FF2B5EF4-FFF2-40B4-BE49-F238E27FC236}">
                <a16:creationId xmlns:a16="http://schemas.microsoft.com/office/drawing/2014/main" xmlns="" id="{F26A1F27-EC6F-0DD7-2ED5-563500193917}"/>
              </a:ext>
            </a:extLst>
          </p:cNvPr>
          <p:cNvGraphicFramePr>
            <a:graphicFrameLocks noGrp="1"/>
          </p:cNvGraphicFramePr>
          <p:nvPr>
            <p:extLst>
              <p:ext uri="{D42A27DB-BD31-4B8C-83A1-F6EECF244321}">
                <p14:modId xmlns:p14="http://schemas.microsoft.com/office/powerpoint/2010/main" xmlns="" val="1684008251"/>
              </p:ext>
            </p:extLst>
          </p:nvPr>
        </p:nvGraphicFramePr>
        <p:xfrm>
          <a:off x="0" y="1008084"/>
          <a:ext cx="9144000" cy="5851916"/>
        </p:xfrm>
        <a:graphic>
          <a:graphicData uri="http://schemas.openxmlformats.org/drawingml/2006/table">
            <a:tbl>
              <a:tblPr/>
              <a:tblGrid>
                <a:gridCol w="1783906">
                  <a:extLst>
                    <a:ext uri="{9D8B030D-6E8A-4147-A177-3AD203B41FA5}">
                      <a16:colId xmlns:a16="http://schemas.microsoft.com/office/drawing/2014/main" xmlns="" val="20000"/>
                    </a:ext>
                  </a:extLst>
                </a:gridCol>
                <a:gridCol w="1446974">
                  <a:extLst>
                    <a:ext uri="{9D8B030D-6E8A-4147-A177-3AD203B41FA5}">
                      <a16:colId xmlns:a16="http://schemas.microsoft.com/office/drawing/2014/main" xmlns="" val="20001"/>
                    </a:ext>
                  </a:extLst>
                </a:gridCol>
                <a:gridCol w="1737360">
                  <a:extLst>
                    <a:ext uri="{9D8B030D-6E8A-4147-A177-3AD203B41FA5}">
                      <a16:colId xmlns:a16="http://schemas.microsoft.com/office/drawing/2014/main" xmlns="" val="20002"/>
                    </a:ext>
                  </a:extLst>
                </a:gridCol>
                <a:gridCol w="1066800">
                  <a:extLst>
                    <a:ext uri="{9D8B030D-6E8A-4147-A177-3AD203B41FA5}">
                      <a16:colId xmlns:a16="http://schemas.microsoft.com/office/drawing/2014/main" xmlns="" val="20003"/>
                    </a:ext>
                  </a:extLst>
                </a:gridCol>
                <a:gridCol w="1569720">
                  <a:extLst>
                    <a:ext uri="{9D8B030D-6E8A-4147-A177-3AD203B41FA5}">
                      <a16:colId xmlns:a16="http://schemas.microsoft.com/office/drawing/2014/main" xmlns="" val="20004"/>
                    </a:ext>
                  </a:extLst>
                </a:gridCol>
                <a:gridCol w="1539240">
                  <a:extLst>
                    <a:ext uri="{9D8B030D-6E8A-4147-A177-3AD203B41FA5}">
                      <a16:colId xmlns:a16="http://schemas.microsoft.com/office/drawing/2014/main" xmlns="" val="3729582284"/>
                    </a:ext>
                  </a:extLst>
                </a:gridCol>
              </a:tblGrid>
              <a:tr h="5531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target</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progress</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Reasons for non-achievement</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Status</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Variance classification </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Likelihood for the Target to be achieved by end of FY</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952020">
                <a:tc>
                  <a:txBody>
                    <a:bodyPr/>
                    <a:lstStyle/>
                    <a:p>
                      <a:pPr marL="0" marR="0" indent="0" algn="l" defTabSz="912114"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Space weather centre issuing bulletins and</a:t>
                      </a:r>
                    </a:p>
                    <a:p>
                      <a:pPr marL="0" marR="0" indent="0" algn="l" defTabSz="912114"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warnings for aviation industry in South Africa</a:t>
                      </a:r>
                    </a:p>
                    <a:p>
                      <a:pPr marL="0" marR="0" indent="0" algn="l" defTabSz="912114"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and the African continent</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Space weather centre issuing bulletins and</a:t>
                      </a:r>
                    </a:p>
                    <a:p>
                      <a:pPr>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warnings for aviation</a:t>
                      </a:r>
                    </a:p>
                    <a:p>
                      <a:pPr>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industry in South Africa</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en-ZA" sz="1400" kern="1200" dirty="0">
                          <a:solidFill>
                            <a:schemeClr val="tx1"/>
                          </a:solidFill>
                          <a:effectLst/>
                          <a:latin typeface="Arial" panose="020B0604020202020204" pitchFamily="34" charset="0"/>
                          <a:ea typeface="+mn-ea"/>
                          <a:cs typeface="Arial" panose="020B0604020202020204" pitchFamily="34" charset="0"/>
                        </a:rPr>
                        <a:t>In early August 2022, the programmer dedicated to the Operational Space Weather Services project passed away unexpectedly leaving a significant gap in the skills required to complete the project.</a:t>
                      </a:r>
                      <a:endParaRPr lang="en-GB" sz="1400" kern="1200" dirty="0">
                        <a:solidFill>
                          <a:schemeClr val="tx1"/>
                        </a:solidFill>
                        <a:effectLst/>
                        <a:latin typeface="Arial" panose="020B0604020202020204" pitchFamily="34" charset="0"/>
                        <a:ea typeface="+mn-ea"/>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 likely to be achieved as plans were made internally to ensure the achievement of this target while a process of appointing a new person is underway.</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2645137501"/>
                  </a:ext>
                </a:extLst>
              </a:tr>
              <a:tr h="1066800">
                <a:tc>
                  <a:txBody>
                    <a:bodyPr/>
                    <a:lstStyle/>
                    <a:p>
                      <a:pPr>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125 trainees upskilled in intellectual property</a:t>
                      </a:r>
                    </a:p>
                    <a:p>
                      <a:pPr>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management and</a:t>
                      </a:r>
                    </a:p>
                    <a:p>
                      <a:pPr>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technology transfer skills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91 trainees upskilled in intellectual property</a:t>
                      </a:r>
                    </a:p>
                    <a:p>
                      <a:pPr>
                        <a:spcAft>
                          <a:spcPts val="0"/>
                        </a:spcAft>
                      </a:pPr>
                      <a:r>
                        <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management and</a:t>
                      </a:r>
                    </a:p>
                    <a:p>
                      <a:pPr>
                        <a:spcAft>
                          <a:spcPts val="0"/>
                        </a:spcAft>
                      </a:pPr>
                      <a:r>
                        <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technology transfer </a:t>
                      </a:r>
                      <a:r>
                        <a:rPr lang="en-US" sz="1400" dirty="0">
                          <a:effectLst/>
                          <a:latin typeface="Arial" panose="020B0604020202020204" pitchFamily="34" charset="0"/>
                          <a:ea typeface="Calibri" panose="020F0502020204030204" pitchFamily="34" charset="0"/>
                          <a:cs typeface="Arial" panose="020B0604020202020204" pitchFamily="34" charset="0"/>
                        </a:rPr>
                        <a:t>skills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ZA" sz="1400" kern="1200" dirty="0">
                          <a:solidFill>
                            <a:schemeClr val="tx1"/>
                          </a:solidFill>
                          <a:effectLst/>
                          <a:latin typeface="Arial" panose="020B0604020202020204" pitchFamily="34" charset="0"/>
                          <a:ea typeface="+mn-ea"/>
                          <a:cs typeface="Arial" panose="020B0604020202020204" pitchFamily="34" charset="0"/>
                        </a:rPr>
                        <a:t>The Technology and Innovation Support Centre workshop was moved to February 2023.</a:t>
                      </a:r>
                      <a:endParaRPr lang="en-GB" sz="1400" dirty="0">
                        <a:solidFill>
                          <a:schemeClr val="tx1"/>
                        </a:solidFill>
                        <a:latin typeface="Arial" panose="020B0604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 likely to be achieved because the training that was deferred to the fourth quarter has already been undertaken.</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1375982671"/>
                  </a:ext>
                </a:extLst>
              </a:tr>
            </a:tbl>
          </a:graphicData>
        </a:graphic>
      </p:graphicFrame>
    </p:spTree>
    <p:extLst>
      <p:ext uri="{BB962C8B-B14F-4D97-AF65-F5344CB8AC3E}">
        <p14:creationId xmlns:p14="http://schemas.microsoft.com/office/powerpoint/2010/main" xmlns="" val="1129913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846AF59-615F-4976-9067-98E26A50B84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071FDCC5-9659-4CD0-A470-5E788227FEF5}"/>
              </a:ext>
            </a:extLst>
          </p:cNvPr>
          <p:cNvSpPr>
            <a:spLocks noGrp="1"/>
          </p:cNvSpPr>
          <p:nvPr>
            <p:ph type="title"/>
          </p:nvPr>
        </p:nvSpPr>
        <p:spPr>
          <a:xfrm>
            <a:off x="0" y="344876"/>
            <a:ext cx="9014618" cy="1008084"/>
          </a:xfrm>
        </p:spPr>
        <p:txBody>
          <a:bodyPr>
            <a:noAutofit/>
          </a:bodyPr>
          <a:lstStyle/>
          <a:p>
            <a:pPr marL="101600">
              <a:lnSpc>
                <a:spcPct val="80000"/>
              </a:lnSpc>
              <a:spcBef>
                <a:spcPts val="850"/>
              </a:spcBef>
            </a:pPr>
            <a:r>
              <a:rPr lang="en-US" sz="2600" b="1" dirty="0">
                <a:latin typeface="Gill Sans MT" panose="020B0502020104020203" pitchFamily="34" charset="0"/>
                <a:sym typeface="Helvetica Neue" charset="0"/>
              </a:rPr>
              <a:t>Programme 2: Overview of underperformance – Q3 (3)</a:t>
            </a:r>
            <a:r>
              <a:rPr lang="en-US" sz="3200" dirty="0">
                <a:latin typeface="Gill Sans MT" panose="020B0502020104020203" pitchFamily="34" charset="0"/>
              </a:rPr>
              <a:t/>
            </a:r>
            <a:br>
              <a:rPr lang="en-US" sz="3200" dirty="0">
                <a:latin typeface="Gill Sans MT" panose="020B0502020104020203" pitchFamily="34" charset="0"/>
              </a:rPr>
            </a:br>
            <a:r>
              <a:rPr lang="en-US" sz="3200" dirty="0">
                <a:latin typeface="Gill Sans MT" panose="020B0502020104020203" pitchFamily="34" charset="0"/>
              </a:rPr>
              <a:t/>
            </a:r>
            <a:br>
              <a:rPr lang="en-US" sz="3200" dirty="0">
                <a:latin typeface="Gill Sans MT" panose="020B0502020104020203" pitchFamily="34" charset="0"/>
              </a:rPr>
            </a:br>
            <a:endParaRPr lang="en-US" sz="3200" b="1" dirty="0">
              <a:latin typeface="Century Gothic" panose="020B0502020202020204" pitchFamily="34" charset="0"/>
            </a:endParaRPr>
          </a:p>
        </p:txBody>
      </p:sp>
      <p:graphicFrame>
        <p:nvGraphicFramePr>
          <p:cNvPr id="10" name="Content Placeholder 3">
            <a:extLst>
              <a:ext uri="{FF2B5EF4-FFF2-40B4-BE49-F238E27FC236}">
                <a16:creationId xmlns:a16="http://schemas.microsoft.com/office/drawing/2014/main" xmlns="" id="{F26A1F27-EC6F-0DD7-2ED5-563500193917}"/>
              </a:ext>
            </a:extLst>
          </p:cNvPr>
          <p:cNvGraphicFramePr>
            <a:graphicFrameLocks noGrp="1"/>
          </p:cNvGraphicFramePr>
          <p:nvPr>
            <p:extLst>
              <p:ext uri="{D42A27DB-BD31-4B8C-83A1-F6EECF244321}">
                <p14:modId xmlns:p14="http://schemas.microsoft.com/office/powerpoint/2010/main" xmlns="" val="1392531736"/>
              </p:ext>
            </p:extLst>
          </p:nvPr>
        </p:nvGraphicFramePr>
        <p:xfrm>
          <a:off x="0" y="1008084"/>
          <a:ext cx="9144000" cy="4084198"/>
        </p:xfrm>
        <a:graphic>
          <a:graphicData uri="http://schemas.openxmlformats.org/drawingml/2006/table">
            <a:tbl>
              <a:tblPr/>
              <a:tblGrid>
                <a:gridCol w="1783906">
                  <a:extLst>
                    <a:ext uri="{9D8B030D-6E8A-4147-A177-3AD203B41FA5}">
                      <a16:colId xmlns:a16="http://schemas.microsoft.com/office/drawing/2014/main" xmlns="" val="20000"/>
                    </a:ext>
                  </a:extLst>
                </a:gridCol>
                <a:gridCol w="1717797">
                  <a:extLst>
                    <a:ext uri="{9D8B030D-6E8A-4147-A177-3AD203B41FA5}">
                      <a16:colId xmlns:a16="http://schemas.microsoft.com/office/drawing/2014/main" xmlns="" val="20001"/>
                    </a:ext>
                  </a:extLst>
                </a:gridCol>
                <a:gridCol w="1771337">
                  <a:extLst>
                    <a:ext uri="{9D8B030D-6E8A-4147-A177-3AD203B41FA5}">
                      <a16:colId xmlns:a16="http://schemas.microsoft.com/office/drawing/2014/main" xmlns="" val="20002"/>
                    </a:ext>
                  </a:extLst>
                </a:gridCol>
                <a:gridCol w="1021080">
                  <a:extLst>
                    <a:ext uri="{9D8B030D-6E8A-4147-A177-3AD203B41FA5}">
                      <a16:colId xmlns:a16="http://schemas.microsoft.com/office/drawing/2014/main" xmlns="" val="20003"/>
                    </a:ext>
                  </a:extLst>
                </a:gridCol>
                <a:gridCol w="1503089">
                  <a:extLst>
                    <a:ext uri="{9D8B030D-6E8A-4147-A177-3AD203B41FA5}">
                      <a16:colId xmlns:a16="http://schemas.microsoft.com/office/drawing/2014/main" xmlns="" val="20004"/>
                    </a:ext>
                  </a:extLst>
                </a:gridCol>
                <a:gridCol w="1346791">
                  <a:extLst>
                    <a:ext uri="{9D8B030D-6E8A-4147-A177-3AD203B41FA5}">
                      <a16:colId xmlns:a16="http://schemas.microsoft.com/office/drawing/2014/main" xmlns="" val="3729582284"/>
                    </a:ext>
                  </a:extLst>
                </a:gridCol>
              </a:tblGrid>
              <a:tr h="5531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target</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progress</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Reasons for non-achievement</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Status</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Variance classification </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Likelihood for the Target to be achieved by end of FY</a:t>
                      </a:r>
                      <a:endParaRPr kumimoji="0" lang="en-GB"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594584">
                <a:tc>
                  <a:txBody>
                    <a:bodyPr/>
                    <a:lstStyle/>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disclosures licensed for the first time received from publicly financed research and development institutions by National Intellectual Property Management Office (NIPMO)</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disclosures licensed for the first time received from publicly financed research and development institutions by NIPMO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ZA" sz="1400" kern="1200" dirty="0">
                          <a:solidFill>
                            <a:schemeClr val="tx1"/>
                          </a:solidFill>
                          <a:effectLst/>
                          <a:latin typeface="Arial" panose="020B0604020202020204" pitchFamily="34" charset="0"/>
                          <a:ea typeface="+mn-ea"/>
                          <a:cs typeface="Arial" panose="020B0604020202020204" pitchFamily="34" charset="0"/>
                        </a:rPr>
                        <a:t>This is only the second year that this indicator has been tracked and it is therefore difficult to predict success.  However, the annual target of 15 disclosures licensed for the first time has been achieved (and slightly exceeded).</a:t>
                      </a:r>
                      <a:endParaRPr lang="en-GB" sz="1400" dirty="0">
                        <a:solidFill>
                          <a:schemeClr val="tx1"/>
                        </a:solidFill>
                        <a:latin typeface="Arial" panose="020B0604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achieved</a:t>
                      </a:r>
                      <a:endPar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 already achieved for the FY</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3993716564"/>
                  </a:ext>
                </a:extLst>
              </a:tr>
            </a:tbl>
          </a:graphicData>
        </a:graphic>
      </p:graphicFrame>
    </p:spTree>
    <p:extLst>
      <p:ext uri="{BB962C8B-B14F-4D97-AF65-F5344CB8AC3E}">
        <p14:creationId xmlns:p14="http://schemas.microsoft.com/office/powerpoint/2010/main" xmlns="" val="2944434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846AF59-615F-4976-9067-98E26A50B84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071FDCC5-9659-4CD0-A470-5E788227FEF5}"/>
              </a:ext>
            </a:extLst>
          </p:cNvPr>
          <p:cNvSpPr>
            <a:spLocks noGrp="1"/>
          </p:cNvSpPr>
          <p:nvPr>
            <p:ph type="title"/>
          </p:nvPr>
        </p:nvSpPr>
        <p:spPr>
          <a:xfrm>
            <a:off x="-15240" y="347037"/>
            <a:ext cx="9014618" cy="983267"/>
          </a:xfrm>
        </p:spPr>
        <p:txBody>
          <a:bodyPr>
            <a:noAutofit/>
          </a:bodyPr>
          <a:lstStyle/>
          <a:p>
            <a:pPr marL="101600">
              <a:lnSpc>
                <a:spcPct val="80000"/>
              </a:lnSpc>
              <a:spcBef>
                <a:spcPts val="850"/>
              </a:spcBef>
            </a:pPr>
            <a:r>
              <a:rPr lang="en-US" sz="2600" b="1" dirty="0">
                <a:latin typeface="Gill Sans MT" panose="020B0502020104020203" pitchFamily="34" charset="0"/>
                <a:sym typeface="Helvetica Neue" charset="0"/>
              </a:rPr>
              <a:t>Programme 3: Overview of underperformance – Q3 (4)</a:t>
            </a:r>
            <a:r>
              <a:rPr lang="en-US" sz="2800" dirty="0">
                <a:latin typeface="Gill Sans MT" panose="020B0502020104020203" pitchFamily="34" charset="0"/>
              </a:rPr>
              <a:t/>
            </a:r>
            <a:br>
              <a:rPr lang="en-US" sz="2800" dirty="0">
                <a:latin typeface="Gill Sans MT" panose="020B0502020104020203" pitchFamily="34" charset="0"/>
              </a:rPr>
            </a:br>
            <a:r>
              <a:rPr lang="en-US" sz="2800" dirty="0">
                <a:latin typeface="Gill Sans MT" panose="020B0502020104020203" pitchFamily="34" charset="0"/>
              </a:rPr>
              <a:t/>
            </a:r>
            <a:br>
              <a:rPr lang="en-US" sz="2800" dirty="0">
                <a:latin typeface="Gill Sans MT" panose="020B0502020104020203" pitchFamily="34" charset="0"/>
              </a:rPr>
            </a:br>
            <a:endParaRPr lang="en-US" sz="3000" b="1" dirty="0"/>
          </a:p>
        </p:txBody>
      </p:sp>
      <p:graphicFrame>
        <p:nvGraphicFramePr>
          <p:cNvPr id="10" name="Content Placeholder 3">
            <a:extLst>
              <a:ext uri="{FF2B5EF4-FFF2-40B4-BE49-F238E27FC236}">
                <a16:creationId xmlns:a16="http://schemas.microsoft.com/office/drawing/2014/main" xmlns="" id="{F0103EC6-223A-F7CA-E6AD-DE699F66E8CC}"/>
              </a:ext>
            </a:extLst>
          </p:cNvPr>
          <p:cNvGraphicFramePr>
            <a:graphicFrameLocks noGrp="1"/>
          </p:cNvGraphicFramePr>
          <p:nvPr>
            <p:extLst>
              <p:ext uri="{D42A27DB-BD31-4B8C-83A1-F6EECF244321}">
                <p14:modId xmlns:p14="http://schemas.microsoft.com/office/powerpoint/2010/main" xmlns="" val="4146029789"/>
              </p:ext>
            </p:extLst>
          </p:nvPr>
        </p:nvGraphicFramePr>
        <p:xfrm>
          <a:off x="-15240" y="899184"/>
          <a:ext cx="9143999" cy="5607954"/>
        </p:xfrm>
        <a:graphic>
          <a:graphicData uri="http://schemas.openxmlformats.org/drawingml/2006/table">
            <a:tbl>
              <a:tblPr/>
              <a:tblGrid>
                <a:gridCol w="1645448">
                  <a:extLst>
                    <a:ext uri="{9D8B030D-6E8A-4147-A177-3AD203B41FA5}">
                      <a16:colId xmlns:a16="http://schemas.microsoft.com/office/drawing/2014/main" xmlns="" val="20000"/>
                    </a:ext>
                  </a:extLst>
                </a:gridCol>
                <a:gridCol w="1809993">
                  <a:extLst>
                    <a:ext uri="{9D8B030D-6E8A-4147-A177-3AD203B41FA5}">
                      <a16:colId xmlns:a16="http://schemas.microsoft.com/office/drawing/2014/main" xmlns="" val="20001"/>
                    </a:ext>
                  </a:extLst>
                </a:gridCol>
                <a:gridCol w="1832839">
                  <a:extLst>
                    <a:ext uri="{9D8B030D-6E8A-4147-A177-3AD203B41FA5}">
                      <a16:colId xmlns:a16="http://schemas.microsoft.com/office/drawing/2014/main" xmlns="" val="20002"/>
                    </a:ext>
                  </a:extLst>
                </a:gridCol>
                <a:gridCol w="1081947">
                  <a:extLst>
                    <a:ext uri="{9D8B030D-6E8A-4147-A177-3AD203B41FA5}">
                      <a16:colId xmlns:a16="http://schemas.microsoft.com/office/drawing/2014/main" xmlns="" val="20003"/>
                    </a:ext>
                  </a:extLst>
                </a:gridCol>
                <a:gridCol w="1386886">
                  <a:extLst>
                    <a:ext uri="{9D8B030D-6E8A-4147-A177-3AD203B41FA5}">
                      <a16:colId xmlns:a16="http://schemas.microsoft.com/office/drawing/2014/main" xmlns="" val="20004"/>
                    </a:ext>
                  </a:extLst>
                </a:gridCol>
                <a:gridCol w="1386886">
                  <a:extLst>
                    <a:ext uri="{9D8B030D-6E8A-4147-A177-3AD203B41FA5}">
                      <a16:colId xmlns:a16="http://schemas.microsoft.com/office/drawing/2014/main" xmlns="" val="2141393978"/>
                    </a:ext>
                  </a:extLst>
                </a:gridCol>
              </a:tblGrid>
              <a:tr h="48368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target</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progress</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Reasons for non-achievement</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Status</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Variance classification </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Likelihood for the Target to be achieved by end of FY</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333573">
                <a:tc>
                  <a:txBody>
                    <a:bodyPr/>
                    <a:lstStyle/>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82 South </a:t>
                      </a:r>
                      <a:r>
                        <a:rPr lang="en-ZA" sz="1400" dirty="0">
                          <a:effectLst/>
                          <a:latin typeface="Arial" panose="020B0604020202020204" pitchFamily="34" charset="0"/>
                          <a:ea typeface="Calibri" panose="020F0502020204030204" pitchFamily="34" charset="0"/>
                          <a:cs typeface="Arial" panose="020B0604020202020204" pitchFamily="34" charset="0"/>
                        </a:rPr>
                        <a:t>African students participating in international training programmes</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en-ZA" sz="1400" dirty="0">
                          <a:effectLst/>
                          <a:latin typeface="Arial" panose="020B0604020202020204" pitchFamily="34" charset="0"/>
                          <a:ea typeface="Times New Roman" panose="02020603050405020304" pitchFamily="18" charset="0"/>
                          <a:cs typeface="Arial" panose="020B0604020202020204" pitchFamily="34" charset="0"/>
                        </a:rPr>
                        <a:t>50 South </a:t>
                      </a:r>
                      <a:r>
                        <a:rPr lang="en-ZA" sz="1400" dirty="0">
                          <a:effectLst/>
                          <a:latin typeface="Arial" panose="020B0604020202020204" pitchFamily="34" charset="0"/>
                          <a:ea typeface="Calibri" panose="020F0502020204030204" pitchFamily="34" charset="0"/>
                          <a:cs typeface="Arial" panose="020B0604020202020204" pitchFamily="34" charset="0"/>
                        </a:rPr>
                        <a:t>African students participating in international training programmes</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ZA" sz="1400" kern="1200" dirty="0">
                          <a:solidFill>
                            <a:schemeClr val="tx1"/>
                          </a:solidFill>
                          <a:effectLst/>
                          <a:latin typeface="Arial" panose="020B0604020202020204" pitchFamily="34" charset="0"/>
                          <a:ea typeface="+mn-ea"/>
                          <a:cs typeface="Arial" panose="020B0604020202020204" pitchFamily="34" charset="0"/>
                        </a:rPr>
                        <a:t>International partners' reporting time frames differ</a:t>
                      </a:r>
                      <a:endParaRPr lang="en-GB" sz="1400" dirty="0">
                        <a:solidFill>
                          <a:schemeClr val="tx1"/>
                        </a:solidFill>
                        <a:latin typeface="Arial" panose="020B0604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 likely to be achieved  as most information will be available in the fourth quarter</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2423247977"/>
                  </a:ext>
                </a:extLst>
              </a:tr>
              <a:tr h="1569976">
                <a:tc>
                  <a:txBody>
                    <a:bodyPr/>
                    <a:lstStyle/>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capacity-building initiatives for international cooperation</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en-ZA" sz="1400" dirty="0">
                          <a:effectLst/>
                          <a:latin typeface="Arial" panose="020B0604020202020204" pitchFamily="34" charset="0"/>
                          <a:ea typeface="Times New Roman" panose="02020603050405020304" pitchFamily="18" charset="0"/>
                          <a:cs typeface="Arial" panose="020B0604020202020204" pitchFamily="34" charset="0"/>
                        </a:rPr>
                        <a:t>6 capacity-building initiatives for international cooperation</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ZA" sz="1400" kern="1200" dirty="0">
                          <a:solidFill>
                            <a:schemeClr val="tx1"/>
                          </a:solidFill>
                          <a:effectLst/>
                          <a:latin typeface="Arial" panose="020B0604020202020204" pitchFamily="34" charset="0"/>
                          <a:ea typeface="+mn-ea"/>
                          <a:cs typeface="Arial" panose="020B0604020202020204" pitchFamily="34" charset="0"/>
                        </a:rPr>
                        <a:t>The evidence for the achievement of this indicator was inadequate.</a:t>
                      </a:r>
                      <a:endParaRPr lang="en-GB" sz="1400" dirty="0">
                        <a:solidFill>
                          <a:schemeClr val="tx1"/>
                        </a:solidFill>
                        <a:latin typeface="Arial" panose="020B0604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uncertain if the target will be achieved. The evidence from the fourth quarter will determine the likelihood of the  achievement of the target</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942891872"/>
                  </a:ext>
                </a:extLst>
              </a:tr>
            </a:tbl>
          </a:graphicData>
        </a:graphic>
      </p:graphicFrame>
    </p:spTree>
    <p:extLst>
      <p:ext uri="{BB962C8B-B14F-4D97-AF65-F5344CB8AC3E}">
        <p14:creationId xmlns:p14="http://schemas.microsoft.com/office/powerpoint/2010/main" xmlns="" val="1065010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846AF59-615F-4976-9067-98E26A50B84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071FDCC5-9659-4CD0-A470-5E788227FEF5}"/>
              </a:ext>
            </a:extLst>
          </p:cNvPr>
          <p:cNvSpPr>
            <a:spLocks noGrp="1"/>
          </p:cNvSpPr>
          <p:nvPr>
            <p:ph type="title"/>
          </p:nvPr>
        </p:nvSpPr>
        <p:spPr>
          <a:xfrm>
            <a:off x="0" y="301758"/>
            <a:ext cx="9014618" cy="978126"/>
          </a:xfrm>
        </p:spPr>
        <p:txBody>
          <a:bodyPr>
            <a:noAutofit/>
          </a:bodyPr>
          <a:lstStyle/>
          <a:p>
            <a:pPr marL="101600">
              <a:lnSpc>
                <a:spcPct val="80000"/>
              </a:lnSpc>
              <a:spcBef>
                <a:spcPts val="850"/>
              </a:spcBef>
            </a:pPr>
            <a:r>
              <a:rPr lang="en-US" sz="2600" b="1" dirty="0">
                <a:latin typeface="Gill Sans MT" panose="020B0502020104020203" pitchFamily="34" charset="0"/>
                <a:sym typeface="Helvetica Neue" charset="0"/>
              </a:rPr>
              <a:t>Programme 4: Overview of underperformance – Q3 (5)</a:t>
            </a:r>
            <a:r>
              <a:rPr lang="en-US" sz="2600" dirty="0">
                <a:latin typeface="Gill Sans MT" panose="020B0502020104020203" pitchFamily="34" charset="0"/>
              </a:rPr>
              <a:t/>
            </a:r>
            <a:br>
              <a:rPr lang="en-US" sz="2600" dirty="0">
                <a:latin typeface="Gill Sans MT" panose="020B0502020104020203" pitchFamily="34" charset="0"/>
              </a:rPr>
            </a:br>
            <a:r>
              <a:rPr lang="en-US" sz="3200" dirty="0">
                <a:latin typeface="Century Gothic" panose="020B0502020202020204" pitchFamily="34" charset="0"/>
              </a:rPr>
              <a:t/>
            </a:r>
            <a:br>
              <a:rPr lang="en-US" sz="3200" dirty="0">
                <a:latin typeface="Century Gothic" panose="020B0502020202020204" pitchFamily="34" charset="0"/>
              </a:rPr>
            </a:br>
            <a:r>
              <a:rPr lang="en-US" sz="3200" dirty="0">
                <a:latin typeface="Century Gothic" panose="020B0502020202020204" pitchFamily="34" charset="0"/>
              </a:rPr>
              <a:t/>
            </a:r>
            <a:br>
              <a:rPr lang="en-US" sz="3200" dirty="0">
                <a:latin typeface="Century Gothic" panose="020B0502020202020204" pitchFamily="34" charset="0"/>
              </a:rPr>
            </a:br>
            <a:endParaRPr lang="en-US" sz="3200" b="1" dirty="0">
              <a:latin typeface="Century Gothic" panose="020B0502020202020204" pitchFamily="34" charset="0"/>
            </a:endParaRPr>
          </a:p>
        </p:txBody>
      </p:sp>
      <p:sp>
        <p:nvSpPr>
          <p:cNvPr id="9" name="Content Placeholder 8">
            <a:extLst>
              <a:ext uri="{FF2B5EF4-FFF2-40B4-BE49-F238E27FC236}">
                <a16:creationId xmlns:a16="http://schemas.microsoft.com/office/drawing/2014/main" xmlns="" id="{95922142-A6AD-1311-C394-CC52AB4CBC94}"/>
              </a:ext>
            </a:extLst>
          </p:cNvPr>
          <p:cNvSpPr>
            <a:spLocks noGrp="1"/>
          </p:cNvSpPr>
          <p:nvPr>
            <p:ph idx="1"/>
          </p:nvPr>
        </p:nvSpPr>
        <p:spPr/>
        <p:txBody>
          <a:bodyPr/>
          <a:lstStyle/>
          <a:p>
            <a:endParaRPr lang="en-GB" dirty="0"/>
          </a:p>
        </p:txBody>
      </p:sp>
      <p:graphicFrame>
        <p:nvGraphicFramePr>
          <p:cNvPr id="10" name="Content Placeholder 3">
            <a:extLst>
              <a:ext uri="{FF2B5EF4-FFF2-40B4-BE49-F238E27FC236}">
                <a16:creationId xmlns:a16="http://schemas.microsoft.com/office/drawing/2014/main" xmlns="" id="{4EA05BAE-4F4F-6B40-7AED-8508FB1276E4}"/>
              </a:ext>
            </a:extLst>
          </p:cNvPr>
          <p:cNvGraphicFramePr>
            <a:graphicFrameLocks noGrp="1"/>
          </p:cNvGraphicFramePr>
          <p:nvPr>
            <p:extLst>
              <p:ext uri="{D42A27DB-BD31-4B8C-83A1-F6EECF244321}">
                <p14:modId xmlns:p14="http://schemas.microsoft.com/office/powerpoint/2010/main" xmlns="" val="696365715"/>
              </p:ext>
            </p:extLst>
          </p:nvPr>
        </p:nvGraphicFramePr>
        <p:xfrm>
          <a:off x="1" y="909700"/>
          <a:ext cx="9144000" cy="6233038"/>
        </p:xfrm>
        <a:graphic>
          <a:graphicData uri="http://schemas.openxmlformats.org/drawingml/2006/table">
            <a:tbl>
              <a:tblPr/>
              <a:tblGrid>
                <a:gridCol w="2240279">
                  <a:extLst>
                    <a:ext uri="{9D8B030D-6E8A-4147-A177-3AD203B41FA5}">
                      <a16:colId xmlns:a16="http://schemas.microsoft.com/office/drawing/2014/main" xmlns="" val="20000"/>
                    </a:ext>
                  </a:extLst>
                </a:gridCol>
                <a:gridCol w="2392680">
                  <a:extLst>
                    <a:ext uri="{9D8B030D-6E8A-4147-A177-3AD203B41FA5}">
                      <a16:colId xmlns:a16="http://schemas.microsoft.com/office/drawing/2014/main" xmlns="" val="20001"/>
                    </a:ext>
                  </a:extLst>
                </a:gridCol>
                <a:gridCol w="1249680">
                  <a:extLst>
                    <a:ext uri="{9D8B030D-6E8A-4147-A177-3AD203B41FA5}">
                      <a16:colId xmlns:a16="http://schemas.microsoft.com/office/drawing/2014/main" xmlns="" val="20002"/>
                    </a:ext>
                  </a:extLst>
                </a:gridCol>
                <a:gridCol w="914400">
                  <a:extLst>
                    <a:ext uri="{9D8B030D-6E8A-4147-A177-3AD203B41FA5}">
                      <a16:colId xmlns:a16="http://schemas.microsoft.com/office/drawing/2014/main" xmlns="" val="20003"/>
                    </a:ext>
                  </a:extLst>
                </a:gridCol>
                <a:gridCol w="1066800">
                  <a:extLst>
                    <a:ext uri="{9D8B030D-6E8A-4147-A177-3AD203B41FA5}">
                      <a16:colId xmlns:a16="http://schemas.microsoft.com/office/drawing/2014/main" xmlns="" val="20004"/>
                    </a:ext>
                  </a:extLst>
                </a:gridCol>
                <a:gridCol w="1280161">
                  <a:extLst>
                    <a:ext uri="{9D8B030D-6E8A-4147-A177-3AD203B41FA5}">
                      <a16:colId xmlns:a16="http://schemas.microsoft.com/office/drawing/2014/main" xmlns="" val="3394255768"/>
                    </a:ext>
                  </a:extLst>
                </a:gridCol>
              </a:tblGrid>
              <a:tr h="58527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target</a:t>
                      </a:r>
                      <a:endParaRPr kumimoji="0" lang="en-GB"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progress</a:t>
                      </a:r>
                      <a:endParaRPr kumimoji="0" lang="en-GB"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Reasons for non-achievement</a:t>
                      </a:r>
                      <a:endParaRPr kumimoji="0" lang="en-GB"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Status</a:t>
                      </a:r>
                      <a:endParaRPr kumimoji="0" lang="en-GB"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Variance classification </a:t>
                      </a:r>
                      <a:endParaRPr kumimoji="0" lang="en-GB"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Likelihood for the Target to be achieved by end of FY</a:t>
                      </a:r>
                      <a:endParaRPr kumimoji="0" lang="en-GB" alt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320406">
                <a:tc>
                  <a:txBody>
                    <a:bodyPr/>
                    <a:lstStyle/>
                    <a:p>
                      <a:r>
                        <a:rPr lang="en-US" sz="1300" dirty="0">
                          <a:effectLst/>
                          <a:latin typeface="Arial" panose="020B0604020202020204" pitchFamily="34" charset="0"/>
                          <a:ea typeface="Times New Roman" panose="02020603050405020304" pitchFamily="18" charset="0"/>
                          <a:cs typeface="Arial" panose="020B0604020202020204" pitchFamily="34" charset="0"/>
                        </a:rPr>
                        <a:t>(3) At least 3 community participatory research projects established at public higher universities by 31 December 2022</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p>
                      <a:r>
                        <a:rPr lang="en-US" sz="1300" dirty="0">
                          <a:effectLst/>
                          <a:latin typeface="Arial" panose="020B0604020202020204" pitchFamily="34" charset="0"/>
                          <a:ea typeface="Times New Roman" panose="02020603050405020304" pitchFamily="18" charset="0"/>
                          <a:cs typeface="Arial" panose="020B0604020202020204" pitchFamily="34" charset="0"/>
                        </a:rPr>
                        <a:t> </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p>
                      <a:r>
                        <a:rPr lang="en-US" sz="1300" dirty="0">
                          <a:effectLst/>
                          <a:latin typeface="Arial" panose="020B0604020202020204" pitchFamily="34" charset="0"/>
                          <a:ea typeface="Times New Roman" panose="02020603050405020304" pitchFamily="18" charset="0"/>
                          <a:cs typeface="Arial" panose="020B0604020202020204" pitchFamily="34" charset="0"/>
                        </a:rPr>
                        <a:t>(4) Three main STEMI Olympiads and competitions conducted targeting learners in all nine provinces by 31 December 2022</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p>
                      <a:r>
                        <a:rPr lang="en-US" sz="1300" dirty="0">
                          <a:effectLst/>
                          <a:latin typeface="Arial" panose="020B0604020202020204" pitchFamily="34" charset="0"/>
                          <a:ea typeface="Times New Roman" panose="02020603050405020304" pitchFamily="18" charset="0"/>
                          <a:cs typeface="Arial" panose="020B0604020202020204" pitchFamily="34" charset="0"/>
                        </a:rPr>
                        <a:t> </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p>
                      <a:r>
                        <a:rPr lang="en-US" sz="1300" dirty="0">
                          <a:effectLst/>
                          <a:latin typeface="Arial" panose="020B0604020202020204" pitchFamily="34" charset="0"/>
                          <a:ea typeface="Times New Roman" panose="02020603050405020304" pitchFamily="18" charset="0"/>
                          <a:cs typeface="Arial" panose="020B0604020202020204" pitchFamily="34" charset="0"/>
                        </a:rPr>
                        <a:t> </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p>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p>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p>
                      <a:r>
                        <a:rPr lang="en-US" sz="1300" dirty="0">
                          <a:effectLst/>
                          <a:latin typeface="Arial" panose="020B0604020202020204" pitchFamily="34" charset="0"/>
                          <a:ea typeface="Times New Roman" panose="02020603050405020304" pitchFamily="18" charset="0"/>
                          <a:cs typeface="Arial" panose="020B0604020202020204" pitchFamily="34" charset="0"/>
                        </a:rPr>
                        <a:t>(5) South African Association of Science and Technology Centres Conference held by 31 December 2022</a:t>
                      </a:r>
                    </a:p>
                    <a:p>
                      <a:r>
                        <a:rPr lang="en-US" sz="1300" dirty="0">
                          <a:effectLst/>
                          <a:latin typeface="Arial" panose="020B0604020202020204" pitchFamily="34" charset="0"/>
                          <a:ea typeface="Times New Roman" panose="02020603050405020304" pitchFamily="18" charset="0"/>
                          <a:cs typeface="Arial" panose="020B0604020202020204" pitchFamily="34" charset="0"/>
                        </a:rPr>
                        <a:t>(6) Three talent development camps conducted for selected learners in all nine provinces by 31 December 2022 </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en-ZA" sz="1300" dirty="0">
                          <a:effectLst/>
                          <a:latin typeface="Arial" panose="020B0604020202020204" pitchFamily="34" charset="0"/>
                          <a:ea typeface="Times New Roman" panose="02020603050405020304" pitchFamily="18" charset="0"/>
                          <a:cs typeface="Arial" panose="020B0604020202020204" pitchFamily="34" charset="0"/>
                        </a:rPr>
                        <a:t>(3) Six universities that have been awarded grant funding through the NRF-South African Agency for Science and Technology Advancement are each hosting science shops.</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p>
                      <a:r>
                        <a:rPr lang="en-ZA" sz="1300" dirty="0">
                          <a:effectLst/>
                          <a:latin typeface="Arial" panose="020B0604020202020204" pitchFamily="34" charset="0"/>
                          <a:ea typeface="Times New Roman" panose="02020603050405020304" pitchFamily="18" charset="0"/>
                          <a:cs typeface="Arial" panose="020B0604020202020204" pitchFamily="34" charset="0"/>
                        </a:rPr>
                        <a:t> (4) Two main STEMI </a:t>
                      </a:r>
                      <a:r>
                        <a:rPr lang="en-US" sz="1300" dirty="0">
                          <a:effectLst/>
                          <a:latin typeface="Arial" panose="020B0604020202020204" pitchFamily="34" charset="0"/>
                          <a:ea typeface="Times New Roman" panose="02020603050405020304" pitchFamily="18" charset="0"/>
                          <a:cs typeface="Arial" panose="020B0604020202020204" pitchFamily="34" charset="0"/>
                        </a:rPr>
                        <a:t>Olympiads and competitions conducted targeting learners in all nine provinces by 31 December 2022 (</a:t>
                      </a:r>
                      <a:r>
                        <a:rPr lang="en-ZA" sz="1300" dirty="0">
                          <a:effectLst/>
                          <a:latin typeface="Arial" panose="020B0604020202020204" pitchFamily="34" charset="0"/>
                          <a:ea typeface="Times New Roman" panose="02020603050405020304" pitchFamily="18" charset="0"/>
                          <a:cs typeface="Arial" panose="020B0604020202020204" pitchFamily="34" charset="0"/>
                        </a:rPr>
                        <a:t>2022 National Science Olympiad and Eskom Expo for Young Scientists held by 31 December 2022.</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p>
                      <a:r>
                        <a:rPr lang="en-ZA" sz="1300" dirty="0">
                          <a:effectLst/>
                          <a:latin typeface="Arial" panose="020B0604020202020204" pitchFamily="34" charset="0"/>
                          <a:ea typeface="Times New Roman" panose="02020603050405020304" pitchFamily="18" charset="0"/>
                          <a:cs typeface="Arial" panose="020B0604020202020204" pitchFamily="34" charset="0"/>
                        </a:rPr>
                        <a:t>(5) 2022 Southern African Association for Science and Technology Conference held from 14 to 17 November in Mbombela. </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p>
                      <a:r>
                        <a:rPr lang="en-ZA" sz="1300" dirty="0">
                          <a:effectLst/>
                          <a:latin typeface="Arial" panose="020B0604020202020204" pitchFamily="34" charset="0"/>
                          <a:ea typeface="Times New Roman" panose="02020603050405020304" pitchFamily="18" charset="0"/>
                          <a:cs typeface="Arial" panose="020B0604020202020204" pitchFamily="34" charset="0"/>
                        </a:rPr>
                        <a:t>(6) Three talent development programmes conducted in four virtual blocks between March and October 2022</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p>
                      <a:r>
                        <a:rPr lang="en-ZA" sz="1300" dirty="0">
                          <a:effectLst/>
                          <a:latin typeface="Arial" panose="020B0604020202020204" pitchFamily="34" charset="0"/>
                          <a:ea typeface="Times New Roman" panose="02020603050405020304" pitchFamily="18" charset="0"/>
                          <a:cs typeface="Arial" panose="020B0604020202020204" pitchFamily="34" charset="0"/>
                        </a:rPr>
                        <a:t> </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p>
                      <a:r>
                        <a:rPr lang="en-ZA" sz="1300" dirty="0">
                          <a:effectLst/>
                          <a:latin typeface="Arial" panose="020B0604020202020204" pitchFamily="34" charset="0"/>
                          <a:ea typeface="Times New Roman" panose="02020603050405020304" pitchFamily="18" charset="0"/>
                          <a:cs typeface="Arial" panose="020B0604020202020204" pitchFamily="34" charset="0"/>
                        </a:rPr>
                        <a:t> </a:t>
                      </a:r>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ZA" sz="1300" kern="1200" dirty="0">
                          <a:solidFill>
                            <a:schemeClr val="tx1"/>
                          </a:solidFill>
                          <a:effectLst/>
                          <a:latin typeface="Arial" panose="020B0604020202020204" pitchFamily="34" charset="0"/>
                          <a:ea typeface="+mn-ea"/>
                          <a:cs typeface="Arial" panose="020B0604020202020204" pitchFamily="34" charset="0"/>
                        </a:rPr>
                        <a:t>The NRF did not submit all the required progress reports by the submission date of 11 January 2023 (preliminary evidence was submitted).  Reports from the NRF are received 20 days after the end of the quarter. </a:t>
                      </a:r>
                      <a:endParaRPr lang="en-GB" sz="1300" dirty="0">
                        <a:solidFill>
                          <a:schemeClr val="tx1"/>
                        </a:solidFill>
                        <a:latin typeface="Arial" panose="020B0604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3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3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Process delays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3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 likely to be achieved due to a</a:t>
                      </a:r>
                      <a:r>
                        <a:rPr kumimoji="0" lang="en-GB" altLang="en-US" sz="13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GB" altLang="en-US" sz="13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synoptic report for all quarters that will be submitted in quarter 4 in line with the Technical Indicator Descriptors.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3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4077058368"/>
                  </a:ext>
                </a:extLst>
              </a:tr>
            </a:tbl>
          </a:graphicData>
        </a:graphic>
      </p:graphicFrame>
    </p:spTree>
    <p:extLst>
      <p:ext uri="{BB962C8B-B14F-4D97-AF65-F5344CB8AC3E}">
        <p14:creationId xmlns:p14="http://schemas.microsoft.com/office/powerpoint/2010/main" xmlns="" val="1605023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846AF59-615F-4976-9067-98E26A50B84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071FDCC5-9659-4CD0-A470-5E788227FEF5}"/>
              </a:ext>
            </a:extLst>
          </p:cNvPr>
          <p:cNvSpPr>
            <a:spLocks noGrp="1"/>
          </p:cNvSpPr>
          <p:nvPr>
            <p:ph type="title"/>
          </p:nvPr>
        </p:nvSpPr>
        <p:spPr>
          <a:xfrm>
            <a:off x="-106680" y="346220"/>
            <a:ext cx="9014618" cy="978126"/>
          </a:xfrm>
        </p:spPr>
        <p:txBody>
          <a:bodyPr>
            <a:noAutofit/>
          </a:bodyPr>
          <a:lstStyle/>
          <a:p>
            <a:pPr marL="101600">
              <a:lnSpc>
                <a:spcPct val="80000"/>
              </a:lnSpc>
              <a:spcBef>
                <a:spcPts val="850"/>
              </a:spcBef>
            </a:pPr>
            <a:r>
              <a:rPr lang="en-US" sz="2600" b="1" dirty="0">
                <a:latin typeface="Gill Sans MT" panose="020B0502020104020203" pitchFamily="34" charset="0"/>
                <a:sym typeface="Helvetica Neue" charset="0"/>
              </a:rPr>
              <a:t>Programme 5: Overview of underperformance – Q3 (6)</a:t>
            </a:r>
            <a:r>
              <a:rPr lang="en-US" sz="3200" dirty="0">
                <a:latin typeface="Gill Sans MT" panose="020B0502020104020203" pitchFamily="34" charset="0"/>
              </a:rPr>
              <a:t/>
            </a:r>
            <a:br>
              <a:rPr lang="en-US" sz="3200" dirty="0">
                <a:latin typeface="Gill Sans MT" panose="020B0502020104020203" pitchFamily="34" charset="0"/>
              </a:rPr>
            </a:br>
            <a:r>
              <a:rPr lang="en-US" sz="3200" dirty="0">
                <a:latin typeface="Century Gothic" panose="020B0502020202020204" pitchFamily="34" charset="0"/>
              </a:rPr>
              <a:t/>
            </a:r>
            <a:br>
              <a:rPr lang="en-US" sz="3200" dirty="0">
                <a:latin typeface="Century Gothic" panose="020B0502020202020204" pitchFamily="34" charset="0"/>
              </a:rPr>
            </a:br>
            <a:r>
              <a:rPr lang="en-US" sz="3200" dirty="0">
                <a:latin typeface="Century Gothic" panose="020B0502020202020204" pitchFamily="34" charset="0"/>
              </a:rPr>
              <a:t/>
            </a:r>
            <a:br>
              <a:rPr lang="en-US" sz="3200" dirty="0">
                <a:latin typeface="Century Gothic" panose="020B0502020202020204" pitchFamily="34" charset="0"/>
              </a:rPr>
            </a:br>
            <a:endParaRPr lang="en-US" sz="3200" b="1" dirty="0">
              <a:latin typeface="Century Gothic" panose="020B0502020202020204" pitchFamily="34" charset="0"/>
            </a:endParaRPr>
          </a:p>
        </p:txBody>
      </p:sp>
      <p:graphicFrame>
        <p:nvGraphicFramePr>
          <p:cNvPr id="8" name="Content Placeholder 3">
            <a:extLst>
              <a:ext uri="{FF2B5EF4-FFF2-40B4-BE49-F238E27FC236}">
                <a16:creationId xmlns:a16="http://schemas.microsoft.com/office/drawing/2014/main" xmlns="" id="{2168DF1A-E369-8EAF-EE16-0267AB8A12B3}"/>
              </a:ext>
            </a:extLst>
          </p:cNvPr>
          <p:cNvGraphicFramePr>
            <a:graphicFrameLocks noGrp="1"/>
          </p:cNvGraphicFramePr>
          <p:nvPr>
            <p:extLst>
              <p:ext uri="{D42A27DB-BD31-4B8C-83A1-F6EECF244321}">
                <p14:modId xmlns:p14="http://schemas.microsoft.com/office/powerpoint/2010/main" xmlns="" val="2742539352"/>
              </p:ext>
            </p:extLst>
          </p:nvPr>
        </p:nvGraphicFramePr>
        <p:xfrm>
          <a:off x="3" y="835283"/>
          <a:ext cx="9143997" cy="3931798"/>
        </p:xfrm>
        <a:graphic>
          <a:graphicData uri="http://schemas.openxmlformats.org/drawingml/2006/table">
            <a:tbl>
              <a:tblPr/>
              <a:tblGrid>
                <a:gridCol w="1676397">
                  <a:extLst>
                    <a:ext uri="{9D8B030D-6E8A-4147-A177-3AD203B41FA5}">
                      <a16:colId xmlns:a16="http://schemas.microsoft.com/office/drawing/2014/main" xmlns="" val="20000"/>
                    </a:ext>
                  </a:extLst>
                </a:gridCol>
                <a:gridCol w="1478280">
                  <a:extLst>
                    <a:ext uri="{9D8B030D-6E8A-4147-A177-3AD203B41FA5}">
                      <a16:colId xmlns:a16="http://schemas.microsoft.com/office/drawing/2014/main" xmlns="" val="20001"/>
                    </a:ext>
                  </a:extLst>
                </a:gridCol>
                <a:gridCol w="1950720">
                  <a:extLst>
                    <a:ext uri="{9D8B030D-6E8A-4147-A177-3AD203B41FA5}">
                      <a16:colId xmlns:a16="http://schemas.microsoft.com/office/drawing/2014/main" xmlns="" val="20002"/>
                    </a:ext>
                  </a:extLst>
                </a:gridCol>
                <a:gridCol w="1051560">
                  <a:extLst>
                    <a:ext uri="{9D8B030D-6E8A-4147-A177-3AD203B41FA5}">
                      <a16:colId xmlns:a16="http://schemas.microsoft.com/office/drawing/2014/main" xmlns="" val="20003"/>
                    </a:ext>
                  </a:extLst>
                </a:gridCol>
                <a:gridCol w="1325880">
                  <a:extLst>
                    <a:ext uri="{9D8B030D-6E8A-4147-A177-3AD203B41FA5}">
                      <a16:colId xmlns:a16="http://schemas.microsoft.com/office/drawing/2014/main" xmlns="" val="20004"/>
                    </a:ext>
                  </a:extLst>
                </a:gridCol>
                <a:gridCol w="1661160">
                  <a:extLst>
                    <a:ext uri="{9D8B030D-6E8A-4147-A177-3AD203B41FA5}">
                      <a16:colId xmlns:a16="http://schemas.microsoft.com/office/drawing/2014/main" xmlns="" val="2420366717"/>
                    </a:ext>
                  </a:extLst>
                </a:gridCol>
              </a:tblGrid>
              <a:tr h="55223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target</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progress</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Reasons for non-achievement</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Status</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Variance classification </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Likelihood for the Target to be achieved by end of FY</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527336">
                <a:tc>
                  <a:txBody>
                    <a:bodyPr/>
                    <a:lstStyle/>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least 20 industrially relevant knowledge or innovation products added to the industrial development IP portfolio between </a:t>
                      </a:r>
                    </a:p>
                    <a:p>
                      <a:r>
                        <a:rPr lang="en-ZA" sz="1400" dirty="0">
                          <a:effectLst/>
                          <a:latin typeface="Arial" panose="020B0604020202020204" pitchFamily="34" charset="0"/>
                          <a:ea typeface="Times New Roman" panose="02020603050405020304" pitchFamily="18" charset="0"/>
                          <a:cs typeface="Arial" panose="020B0604020202020204" pitchFamily="34" charset="0"/>
                        </a:rPr>
                        <a:t>1 April 2022 </a:t>
                      </a:r>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 </a:t>
                      </a:r>
                    </a:p>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 December 2022</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en-ZA" sz="1400" dirty="0">
                          <a:effectLst/>
                          <a:latin typeface="Arial" panose="020B0604020202020204" pitchFamily="34" charset="0"/>
                          <a:ea typeface="Times New Roman" panose="02020603050405020304" pitchFamily="18" charset="0"/>
                          <a:cs typeface="Arial" panose="020B0604020202020204" pitchFamily="34" charset="0"/>
                        </a:rPr>
                        <a:t>2 </a:t>
                      </a:r>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industrially relevant knowledge or innovation products added to the industrial development IP portfolio between </a:t>
                      </a:r>
                      <a:r>
                        <a:rPr lang="en-ZA" sz="1400" dirty="0">
                          <a:effectLst/>
                          <a:latin typeface="Arial" panose="020B0604020202020204" pitchFamily="34" charset="0"/>
                          <a:ea typeface="Times New Roman" panose="02020603050405020304" pitchFamily="18" charset="0"/>
                          <a:cs typeface="Arial" panose="020B0604020202020204" pitchFamily="34" charset="0"/>
                        </a:rPr>
                        <a:t>1 April 2022 </a:t>
                      </a:r>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 31 December 2022</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ZA" sz="1400" kern="1200" dirty="0">
                          <a:solidFill>
                            <a:schemeClr val="tx1"/>
                          </a:solidFill>
                          <a:effectLst/>
                          <a:latin typeface="Arial" panose="020B0604020202020204" pitchFamily="34" charset="0"/>
                          <a:ea typeface="+mn-ea"/>
                          <a:cs typeface="Arial" panose="020B0604020202020204" pitchFamily="34" charset="0"/>
                        </a:rPr>
                        <a:t>The TIA progress reports were received on 21 January 2023 and could not be verified before the cut-off time for reporting. </a:t>
                      </a:r>
                    </a:p>
                    <a:p>
                      <a:pPr marL="0" marR="0" lvl="0" indent="0" algn="l" defTabSz="457200" rtl="0" eaLnBrk="1" fontAlgn="t" latinLnBrk="0" hangingPunct="1">
                        <a:lnSpc>
                          <a:spcPct val="100000"/>
                        </a:lnSpc>
                        <a:spcBef>
                          <a:spcPts val="0"/>
                        </a:spcBef>
                        <a:spcAft>
                          <a:spcPts val="0"/>
                        </a:spcAft>
                        <a:buClrTx/>
                        <a:buSzTx/>
                        <a:buFontTx/>
                        <a:buNone/>
                        <a:tabLst/>
                        <a:defRPr/>
                      </a:pPr>
                      <a:endParaRPr lang="en-ZA" sz="14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t" latinLnBrk="0" hangingPunct="1">
                        <a:lnSpc>
                          <a:spcPct val="100000"/>
                        </a:lnSpc>
                        <a:spcBef>
                          <a:spcPts val="0"/>
                        </a:spcBef>
                        <a:spcAft>
                          <a:spcPts val="0"/>
                        </a:spcAft>
                        <a:buClrTx/>
                        <a:buSzTx/>
                        <a:buFontTx/>
                        <a:buNone/>
                        <a:tabLst/>
                        <a:defRPr/>
                      </a:pPr>
                      <a:r>
                        <a:rPr lang="en-ZA" sz="1400" kern="1200" dirty="0">
                          <a:solidFill>
                            <a:schemeClr val="tx1"/>
                          </a:solidFill>
                          <a:effectLst/>
                          <a:latin typeface="Arial" panose="020B0604020202020204" pitchFamily="34" charset="0"/>
                          <a:ea typeface="+mn-ea"/>
                          <a:cs typeface="Arial" panose="020B0604020202020204" pitchFamily="34" charset="0"/>
                        </a:rPr>
                        <a:t>The late submission of evidence by TIA was due to the December / January break</a:t>
                      </a:r>
                    </a:p>
                    <a:p>
                      <a:pPr marL="0" marR="0" lvl="0" indent="0" algn="l" defTabSz="457200" rtl="0" eaLnBrk="1" fontAlgn="t" latinLnBrk="0" hangingPunct="1">
                        <a:lnSpc>
                          <a:spcPct val="100000"/>
                        </a:lnSpc>
                        <a:spcBef>
                          <a:spcPts val="0"/>
                        </a:spcBef>
                        <a:spcAft>
                          <a:spcPts val="0"/>
                        </a:spcAft>
                        <a:buClrTx/>
                        <a:buSzTx/>
                        <a:buFontTx/>
                        <a:buNone/>
                        <a:tabLst/>
                        <a:defRPr/>
                      </a:pPr>
                      <a:endParaRPr lang="en-GB" sz="1400" dirty="0">
                        <a:solidFill>
                          <a:schemeClr val="tx1"/>
                        </a:solidFill>
                        <a:latin typeface="Arial" panose="020B0604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The annual target will be achieved</a:t>
                      </a:r>
                      <a:endPar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4077058368"/>
                  </a:ext>
                </a:extLst>
              </a:tr>
            </a:tbl>
          </a:graphicData>
        </a:graphic>
      </p:graphicFrame>
    </p:spTree>
    <p:extLst>
      <p:ext uri="{BB962C8B-B14F-4D97-AF65-F5344CB8AC3E}">
        <p14:creationId xmlns:p14="http://schemas.microsoft.com/office/powerpoint/2010/main" xmlns="" val="1055782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846AF59-615F-4976-9067-98E26A50B84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54</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071FDCC5-9659-4CD0-A470-5E788227FEF5}"/>
              </a:ext>
            </a:extLst>
          </p:cNvPr>
          <p:cNvSpPr>
            <a:spLocks noGrp="1"/>
          </p:cNvSpPr>
          <p:nvPr>
            <p:ph type="title"/>
          </p:nvPr>
        </p:nvSpPr>
        <p:spPr>
          <a:xfrm>
            <a:off x="-106680" y="346220"/>
            <a:ext cx="9014618" cy="978126"/>
          </a:xfrm>
        </p:spPr>
        <p:txBody>
          <a:bodyPr>
            <a:noAutofit/>
          </a:bodyPr>
          <a:lstStyle/>
          <a:p>
            <a:pPr marL="101600">
              <a:lnSpc>
                <a:spcPct val="80000"/>
              </a:lnSpc>
              <a:spcBef>
                <a:spcPts val="850"/>
              </a:spcBef>
            </a:pPr>
            <a:r>
              <a:rPr lang="en-US" sz="2600" b="1" dirty="0">
                <a:latin typeface="Gill Sans MT" panose="020B0502020104020203" pitchFamily="34" charset="0"/>
                <a:sym typeface="Helvetica Neue" charset="0"/>
              </a:rPr>
              <a:t>Programme 5: Overview of underperformance – Q3 (7)</a:t>
            </a:r>
            <a:r>
              <a:rPr lang="en-US" sz="3200" dirty="0">
                <a:latin typeface="Gill Sans MT" panose="020B0502020104020203" pitchFamily="34" charset="0"/>
              </a:rPr>
              <a:t/>
            </a:r>
            <a:br>
              <a:rPr lang="en-US" sz="3200" dirty="0">
                <a:latin typeface="Gill Sans MT" panose="020B0502020104020203" pitchFamily="34" charset="0"/>
              </a:rPr>
            </a:br>
            <a:r>
              <a:rPr lang="en-US" sz="3200" dirty="0">
                <a:latin typeface="Century Gothic" panose="020B0502020202020204" pitchFamily="34" charset="0"/>
              </a:rPr>
              <a:t/>
            </a:r>
            <a:br>
              <a:rPr lang="en-US" sz="3200" dirty="0">
                <a:latin typeface="Century Gothic" panose="020B0502020202020204" pitchFamily="34" charset="0"/>
              </a:rPr>
            </a:br>
            <a:r>
              <a:rPr lang="en-US" sz="3200" dirty="0">
                <a:latin typeface="Century Gothic" panose="020B0502020202020204" pitchFamily="34" charset="0"/>
              </a:rPr>
              <a:t/>
            </a:r>
            <a:br>
              <a:rPr lang="en-US" sz="3200" dirty="0">
                <a:latin typeface="Century Gothic" panose="020B0502020202020204" pitchFamily="34" charset="0"/>
              </a:rPr>
            </a:br>
            <a:endParaRPr lang="en-US" sz="3200" b="1" dirty="0">
              <a:latin typeface="Century Gothic" panose="020B0502020202020204" pitchFamily="34" charset="0"/>
            </a:endParaRPr>
          </a:p>
        </p:txBody>
      </p:sp>
      <p:graphicFrame>
        <p:nvGraphicFramePr>
          <p:cNvPr id="8" name="Content Placeholder 3">
            <a:extLst>
              <a:ext uri="{FF2B5EF4-FFF2-40B4-BE49-F238E27FC236}">
                <a16:creationId xmlns:a16="http://schemas.microsoft.com/office/drawing/2014/main" xmlns="" id="{2168DF1A-E369-8EAF-EE16-0267AB8A12B3}"/>
              </a:ext>
            </a:extLst>
          </p:cNvPr>
          <p:cNvGraphicFramePr>
            <a:graphicFrameLocks noGrp="1"/>
          </p:cNvGraphicFramePr>
          <p:nvPr>
            <p:extLst>
              <p:ext uri="{D42A27DB-BD31-4B8C-83A1-F6EECF244321}">
                <p14:modId xmlns:p14="http://schemas.microsoft.com/office/powerpoint/2010/main" xmlns="" val="961154075"/>
              </p:ext>
            </p:extLst>
          </p:nvPr>
        </p:nvGraphicFramePr>
        <p:xfrm>
          <a:off x="3" y="835283"/>
          <a:ext cx="9143997" cy="6492118"/>
        </p:xfrm>
        <a:graphic>
          <a:graphicData uri="http://schemas.openxmlformats.org/drawingml/2006/table">
            <a:tbl>
              <a:tblPr/>
              <a:tblGrid>
                <a:gridCol w="1676397">
                  <a:extLst>
                    <a:ext uri="{9D8B030D-6E8A-4147-A177-3AD203B41FA5}">
                      <a16:colId xmlns:a16="http://schemas.microsoft.com/office/drawing/2014/main" xmlns="" val="20000"/>
                    </a:ext>
                  </a:extLst>
                </a:gridCol>
                <a:gridCol w="1478280">
                  <a:extLst>
                    <a:ext uri="{9D8B030D-6E8A-4147-A177-3AD203B41FA5}">
                      <a16:colId xmlns:a16="http://schemas.microsoft.com/office/drawing/2014/main" xmlns="" val="20001"/>
                    </a:ext>
                  </a:extLst>
                </a:gridCol>
                <a:gridCol w="1950720">
                  <a:extLst>
                    <a:ext uri="{9D8B030D-6E8A-4147-A177-3AD203B41FA5}">
                      <a16:colId xmlns:a16="http://schemas.microsoft.com/office/drawing/2014/main" xmlns="" val="20002"/>
                    </a:ext>
                  </a:extLst>
                </a:gridCol>
                <a:gridCol w="1051560">
                  <a:extLst>
                    <a:ext uri="{9D8B030D-6E8A-4147-A177-3AD203B41FA5}">
                      <a16:colId xmlns:a16="http://schemas.microsoft.com/office/drawing/2014/main" xmlns="" val="20003"/>
                    </a:ext>
                  </a:extLst>
                </a:gridCol>
                <a:gridCol w="1325880">
                  <a:extLst>
                    <a:ext uri="{9D8B030D-6E8A-4147-A177-3AD203B41FA5}">
                      <a16:colId xmlns:a16="http://schemas.microsoft.com/office/drawing/2014/main" xmlns="" val="20004"/>
                    </a:ext>
                  </a:extLst>
                </a:gridCol>
                <a:gridCol w="1661160">
                  <a:extLst>
                    <a:ext uri="{9D8B030D-6E8A-4147-A177-3AD203B41FA5}">
                      <a16:colId xmlns:a16="http://schemas.microsoft.com/office/drawing/2014/main" xmlns="" val="2420366717"/>
                    </a:ext>
                  </a:extLst>
                </a:gridCol>
              </a:tblGrid>
              <a:tr h="55223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target</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progress</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Reasons for non-achievement</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Status</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Variance classification </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Likelihood for the Target to be achieved by end of FY</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3071226">
                <a:tc>
                  <a:txBody>
                    <a:bodyPr/>
                    <a:lstStyle/>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Annual workplans for 13 innovation support interventions that strengthen provincial or rural innovation systems between </a:t>
                      </a:r>
                    </a:p>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April 2022 and </a:t>
                      </a:r>
                    </a:p>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 December 2022</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Annual workplans for 11 innovation support interventions that strengthen provincial or rural innovation systems between 1 April 2022 and 31 December 2022</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ZA" sz="1400" kern="1200" dirty="0">
                          <a:solidFill>
                            <a:schemeClr val="tx1"/>
                          </a:solidFill>
                          <a:effectLst/>
                          <a:latin typeface="Arial" panose="020B0604020202020204" pitchFamily="34" charset="0"/>
                          <a:ea typeface="+mn-ea"/>
                          <a:cs typeface="Arial" panose="020B0604020202020204" pitchFamily="34" charset="0"/>
                        </a:rPr>
                        <a:t>After a due diligence investigation of non-performing interventions, support for interventions in the North-West and Gauteng was terminated by the Directorate: Sector and Local Innovation.</a:t>
                      </a:r>
                    </a:p>
                    <a:p>
                      <a:pPr marL="0" marR="0" lvl="0" indent="0" algn="l" defTabSz="457200" rtl="0" eaLnBrk="1" fontAlgn="t" latinLnBrk="0" hangingPunct="1">
                        <a:lnSpc>
                          <a:spcPct val="100000"/>
                        </a:lnSpc>
                        <a:spcBef>
                          <a:spcPts val="0"/>
                        </a:spcBef>
                        <a:spcAft>
                          <a:spcPts val="0"/>
                        </a:spcAft>
                        <a:buClrTx/>
                        <a:buSzTx/>
                        <a:buFontTx/>
                        <a:buNone/>
                        <a:tabLst/>
                        <a:defRPr/>
                      </a:pPr>
                      <a:endParaRPr lang="en-ZA" sz="14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t" latinLnBrk="0" hangingPunct="1">
                        <a:lnSpc>
                          <a:spcPct val="100000"/>
                        </a:lnSpc>
                        <a:spcBef>
                          <a:spcPts val="0"/>
                        </a:spcBef>
                        <a:spcAft>
                          <a:spcPts val="0"/>
                        </a:spcAft>
                        <a:buClrTx/>
                        <a:buSzTx/>
                        <a:buFontTx/>
                        <a:buNone/>
                        <a:tabLst/>
                        <a:defRPr/>
                      </a:pPr>
                      <a:r>
                        <a:rPr lang="en-ZA" sz="1400" kern="1200" dirty="0">
                          <a:solidFill>
                            <a:schemeClr val="tx1"/>
                          </a:solidFill>
                          <a:effectLst/>
                          <a:latin typeface="Arial" panose="020B0604020202020204" pitchFamily="34" charset="0"/>
                          <a:ea typeface="+mn-ea"/>
                          <a:cs typeface="Arial" panose="020B0604020202020204" pitchFamily="34" charset="0"/>
                        </a:rPr>
                        <a:t>The  2 interventions that were terminated  contravened the funding agreements, such as not providing reports for activities they were supposed </a:t>
                      </a:r>
                      <a:r>
                        <a:rPr lang="en-ZA" sz="1400" kern="1200">
                          <a:solidFill>
                            <a:schemeClr val="tx1"/>
                          </a:solidFill>
                          <a:effectLst/>
                          <a:latin typeface="Arial" panose="020B0604020202020204" pitchFamily="34" charset="0"/>
                          <a:ea typeface="+mn-ea"/>
                          <a:cs typeface="Arial" panose="020B0604020202020204" pitchFamily="34" charset="0"/>
                        </a:rPr>
                        <a:t>to implement, </a:t>
                      </a:r>
                      <a:r>
                        <a:rPr lang="en-ZA" sz="1400" kern="1200" dirty="0">
                          <a:solidFill>
                            <a:schemeClr val="tx1"/>
                          </a:solidFill>
                          <a:effectLst/>
                          <a:latin typeface="Arial" panose="020B0604020202020204" pitchFamily="34" charset="0"/>
                          <a:ea typeface="+mn-ea"/>
                          <a:cs typeface="Arial" panose="020B0604020202020204" pitchFamily="34" charset="0"/>
                        </a:rPr>
                        <a:t>not holding meetings, etc.</a:t>
                      </a:r>
                    </a:p>
                    <a:p>
                      <a:pPr marL="0" marR="0" lvl="0" indent="0" algn="l" defTabSz="457200" rtl="0" eaLnBrk="1" fontAlgn="t" latinLnBrk="0" hangingPunct="1">
                        <a:lnSpc>
                          <a:spcPct val="100000"/>
                        </a:lnSpc>
                        <a:spcBef>
                          <a:spcPts val="0"/>
                        </a:spcBef>
                        <a:spcAft>
                          <a:spcPts val="0"/>
                        </a:spcAft>
                        <a:buClrTx/>
                        <a:buSzTx/>
                        <a:buFontTx/>
                        <a:buNone/>
                        <a:tabLst/>
                        <a:defRPr/>
                      </a:pPr>
                      <a:endParaRPr lang="en-ZA" sz="1400" kern="1200" dirty="0">
                        <a:solidFill>
                          <a:srgbClr val="FF0000"/>
                        </a:solidFill>
                        <a:effectLst/>
                        <a:latin typeface="Arial" panose="020B0604020202020204" pitchFamily="34" charset="0"/>
                        <a:ea typeface="+mn-ea"/>
                        <a:cs typeface="Arial" panose="020B0604020202020204" pitchFamily="34"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lang="en-ZA" sz="1400" kern="1200" dirty="0">
                        <a:solidFill>
                          <a:srgbClr val="FF0000"/>
                        </a:solidFill>
                        <a:effectLst/>
                        <a:latin typeface="Arial" panose="020B0604020202020204" pitchFamily="34" charset="0"/>
                        <a:ea typeface="+mn-ea"/>
                        <a:cs typeface="Arial" panose="020B0604020202020204" pitchFamily="34"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lang="en-ZA" sz="1400" kern="1200" dirty="0">
                        <a:solidFill>
                          <a:srgbClr val="FF0000"/>
                        </a:solidFill>
                        <a:effectLst/>
                        <a:latin typeface="Arial" panose="020B0604020202020204" pitchFamily="34" charset="0"/>
                        <a:ea typeface="+mn-ea"/>
                        <a:cs typeface="Arial" panose="020B0604020202020204" pitchFamily="34" charset="0"/>
                      </a:endParaRPr>
                    </a:p>
                    <a:p>
                      <a:pPr marL="0" marR="0" lvl="0" indent="0" algn="l" defTabSz="457200" rtl="0" eaLnBrk="1" fontAlgn="t" latinLnBrk="0" hangingPunct="1">
                        <a:lnSpc>
                          <a:spcPct val="100000"/>
                        </a:lnSpc>
                        <a:spcBef>
                          <a:spcPts val="0"/>
                        </a:spcBef>
                        <a:spcAft>
                          <a:spcPts val="0"/>
                        </a:spcAft>
                        <a:buClrTx/>
                        <a:buSzTx/>
                        <a:buFontTx/>
                        <a:buNone/>
                        <a:tabLst/>
                        <a:defRPr/>
                      </a:pPr>
                      <a:endParaRPr lang="en-ZA" sz="1400" kern="1200" dirty="0">
                        <a:solidFill>
                          <a:srgbClr val="FF0000"/>
                        </a:solidFill>
                        <a:effectLst/>
                        <a:latin typeface="Arial" panose="020B0604020202020204" pitchFamily="34" charset="0"/>
                        <a:ea typeface="+mn-ea"/>
                        <a:cs typeface="Arial" panose="020B0604020202020204" pitchFamily="34" charset="0"/>
                      </a:endParaRPr>
                    </a:p>
                    <a:p>
                      <a:pPr marL="0" marR="0" lvl="0" indent="0" algn="l" defTabSz="457200" rtl="0" eaLnBrk="1" fontAlgn="t" latinLnBrk="0" hangingPunct="1">
                        <a:lnSpc>
                          <a:spcPct val="100000"/>
                        </a:lnSpc>
                        <a:spcBef>
                          <a:spcPts val="0"/>
                        </a:spcBef>
                        <a:spcAft>
                          <a:spcPts val="0"/>
                        </a:spcAft>
                        <a:buClrTx/>
                        <a:buSzTx/>
                        <a:buFontTx/>
                        <a:buNone/>
                        <a:tabLst/>
                        <a:defRPr/>
                      </a:pPr>
                      <a:r>
                        <a:rPr lang="en-ZA" sz="1400" kern="1200" dirty="0">
                          <a:solidFill>
                            <a:srgbClr val="FF0000"/>
                          </a:solidFill>
                          <a:effectLst/>
                          <a:latin typeface="Arial" panose="020B0604020202020204" pitchFamily="34" charset="0"/>
                          <a:ea typeface="+mn-ea"/>
                          <a:cs typeface="Arial" panose="020B0604020202020204" pitchFamily="34" charset="0"/>
                        </a:rPr>
                        <a:t>  </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possible to meet the annual target as  it is unlikely that the Regional Innovation Support Programme will be supporting any additional interventions in this financial year</a:t>
                      </a:r>
                      <a:endPar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1327550373"/>
                  </a:ext>
                </a:extLst>
              </a:tr>
            </a:tbl>
          </a:graphicData>
        </a:graphic>
      </p:graphicFrame>
    </p:spTree>
    <p:extLst>
      <p:ext uri="{BB962C8B-B14F-4D97-AF65-F5344CB8AC3E}">
        <p14:creationId xmlns:p14="http://schemas.microsoft.com/office/powerpoint/2010/main" xmlns="" val="1757587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846AF59-615F-4976-9067-98E26A50B84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071FDCC5-9659-4CD0-A470-5E788227FEF5}"/>
              </a:ext>
            </a:extLst>
          </p:cNvPr>
          <p:cNvSpPr>
            <a:spLocks noGrp="1"/>
          </p:cNvSpPr>
          <p:nvPr>
            <p:ph type="title"/>
          </p:nvPr>
        </p:nvSpPr>
        <p:spPr>
          <a:xfrm>
            <a:off x="0" y="346220"/>
            <a:ext cx="9014618" cy="978126"/>
          </a:xfrm>
        </p:spPr>
        <p:txBody>
          <a:bodyPr>
            <a:noAutofit/>
          </a:bodyPr>
          <a:lstStyle/>
          <a:p>
            <a:pPr marL="101600">
              <a:lnSpc>
                <a:spcPct val="80000"/>
              </a:lnSpc>
              <a:spcBef>
                <a:spcPts val="850"/>
              </a:spcBef>
            </a:pPr>
            <a:r>
              <a:rPr lang="en-US" sz="2600" b="1" dirty="0">
                <a:latin typeface="Gill Sans MT" panose="020B0502020104020203" pitchFamily="34" charset="0"/>
                <a:sym typeface="Helvetica Neue" charset="0"/>
              </a:rPr>
              <a:t>Programme 5: Overview of underperformance – Q3 (8)</a:t>
            </a:r>
            <a:r>
              <a:rPr lang="en-US" sz="3200" dirty="0">
                <a:latin typeface="Century Gothic" panose="020B0502020202020204" pitchFamily="34" charset="0"/>
              </a:rPr>
              <a:t/>
            </a:r>
            <a:br>
              <a:rPr lang="en-US" sz="3200" dirty="0">
                <a:latin typeface="Century Gothic" panose="020B0502020202020204" pitchFamily="34" charset="0"/>
              </a:rPr>
            </a:br>
            <a:r>
              <a:rPr lang="en-US" sz="3200" dirty="0">
                <a:latin typeface="Century Gothic" panose="020B0502020202020204" pitchFamily="34" charset="0"/>
              </a:rPr>
              <a:t/>
            </a:r>
            <a:br>
              <a:rPr lang="en-US" sz="3200" dirty="0">
                <a:latin typeface="Century Gothic" panose="020B0502020202020204" pitchFamily="34" charset="0"/>
              </a:rPr>
            </a:br>
            <a:endParaRPr lang="en-US" sz="3200" b="1" dirty="0">
              <a:latin typeface="Century Gothic" panose="020B0502020202020204" pitchFamily="34" charset="0"/>
            </a:endParaRPr>
          </a:p>
        </p:txBody>
      </p:sp>
      <p:graphicFrame>
        <p:nvGraphicFramePr>
          <p:cNvPr id="8" name="Content Placeholder 3">
            <a:extLst>
              <a:ext uri="{FF2B5EF4-FFF2-40B4-BE49-F238E27FC236}">
                <a16:creationId xmlns:a16="http://schemas.microsoft.com/office/drawing/2014/main" xmlns="" id="{15D09589-0795-F971-954E-24A07C9A123D}"/>
              </a:ext>
            </a:extLst>
          </p:cNvPr>
          <p:cNvGraphicFramePr>
            <a:graphicFrameLocks noGrp="1"/>
          </p:cNvGraphicFramePr>
          <p:nvPr>
            <p:extLst>
              <p:ext uri="{D42A27DB-BD31-4B8C-83A1-F6EECF244321}">
                <p14:modId xmlns:p14="http://schemas.microsoft.com/office/powerpoint/2010/main" xmlns="" val="803791982"/>
              </p:ext>
            </p:extLst>
          </p:nvPr>
        </p:nvGraphicFramePr>
        <p:xfrm>
          <a:off x="0" y="1080137"/>
          <a:ext cx="9143997" cy="5852038"/>
        </p:xfrm>
        <a:graphic>
          <a:graphicData uri="http://schemas.openxmlformats.org/drawingml/2006/table">
            <a:tbl>
              <a:tblPr/>
              <a:tblGrid>
                <a:gridCol w="1659854">
                  <a:extLst>
                    <a:ext uri="{9D8B030D-6E8A-4147-A177-3AD203B41FA5}">
                      <a16:colId xmlns:a16="http://schemas.microsoft.com/office/drawing/2014/main" xmlns="" val="20000"/>
                    </a:ext>
                  </a:extLst>
                </a:gridCol>
                <a:gridCol w="1449106">
                  <a:extLst>
                    <a:ext uri="{9D8B030D-6E8A-4147-A177-3AD203B41FA5}">
                      <a16:colId xmlns:a16="http://schemas.microsoft.com/office/drawing/2014/main" xmlns="" val="20001"/>
                    </a:ext>
                  </a:extLst>
                </a:gridCol>
                <a:gridCol w="1722120">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1478280">
                  <a:extLst>
                    <a:ext uri="{9D8B030D-6E8A-4147-A177-3AD203B41FA5}">
                      <a16:colId xmlns:a16="http://schemas.microsoft.com/office/drawing/2014/main" xmlns="" val="20004"/>
                    </a:ext>
                  </a:extLst>
                </a:gridCol>
                <a:gridCol w="1844037">
                  <a:extLst>
                    <a:ext uri="{9D8B030D-6E8A-4147-A177-3AD203B41FA5}">
                      <a16:colId xmlns:a16="http://schemas.microsoft.com/office/drawing/2014/main" xmlns="" val="1290633061"/>
                    </a:ext>
                  </a:extLst>
                </a:gridCol>
              </a:tblGrid>
              <a:tr h="8275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target</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progress</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Reasons for non-achievement</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Status</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Variance classification </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Likelihood for the Target to be achieved by end of FY</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880944">
                <a:tc>
                  <a:txBody>
                    <a:bodyPr/>
                    <a:lstStyle/>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Preapproval decisions provided within 90 days on 80% of projects received between 27 May 2022 and 25 August 2022</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en-ZA" sz="1400" dirty="0">
                          <a:effectLst/>
                          <a:latin typeface="Arial" panose="020B0604020202020204" pitchFamily="34" charset="0"/>
                          <a:ea typeface="Times New Roman" panose="02020603050405020304" pitchFamily="18" charset="0"/>
                          <a:cs typeface="Arial" panose="020B0604020202020204" pitchFamily="34" charset="0"/>
                        </a:rPr>
                        <a:t>Preapproval decisions provided within 90 days on 0% (0 out of 13) of projects received between 27 May 2022 and 25 August 2022</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ZA" sz="1400" kern="1200" dirty="0">
                          <a:solidFill>
                            <a:schemeClr val="tx1"/>
                          </a:solidFill>
                          <a:effectLst/>
                          <a:latin typeface="Arial" panose="020B0604020202020204" pitchFamily="34" charset="0"/>
                          <a:ea typeface="+mn-ea"/>
                          <a:cs typeface="Arial" panose="020B0604020202020204" pitchFamily="34" charset="0"/>
                        </a:rPr>
                        <a:t>IT failure impacted various aspects of the R&amp;D tax incentive.</a:t>
                      </a:r>
                    </a:p>
                    <a:p>
                      <a:pPr marL="342900" marR="0" lvl="0" indent="-342900" algn="l" defTabSz="457200" rtl="0" eaLnBrk="1" fontAlgn="t" latinLnBrk="0" hangingPunct="1">
                        <a:lnSpc>
                          <a:spcPct val="100000"/>
                        </a:lnSpc>
                        <a:spcBef>
                          <a:spcPts val="0"/>
                        </a:spcBef>
                        <a:spcAft>
                          <a:spcPts val="0"/>
                        </a:spcAft>
                        <a:buClrTx/>
                        <a:buSzTx/>
                        <a:buFontTx/>
                        <a:buAutoNum type="arabicPeriod"/>
                        <a:tabLst/>
                        <a:defRPr/>
                      </a:pPr>
                      <a:r>
                        <a:rPr lang="en-ZA" sz="1400" kern="1200" dirty="0">
                          <a:solidFill>
                            <a:schemeClr val="tx1"/>
                          </a:solidFill>
                          <a:effectLst/>
                          <a:latin typeface="Arial" panose="020B0604020202020204" pitchFamily="34" charset="0"/>
                          <a:ea typeface="+mn-ea"/>
                          <a:cs typeface="Arial" panose="020B0604020202020204" pitchFamily="34" charset="0"/>
                        </a:rPr>
                        <a:t>T</a:t>
                      </a:r>
                      <a:r>
                        <a:rPr lang="en-US" sz="1400" kern="1200" dirty="0">
                          <a:solidFill>
                            <a:schemeClr val="tx1"/>
                          </a:solidFill>
                          <a:effectLst/>
                          <a:latin typeface="Arial" panose="020B0604020202020204" pitchFamily="34" charset="0"/>
                          <a:ea typeface="+mn-ea"/>
                          <a:cs typeface="Arial" panose="020B0604020202020204" pitchFamily="34" charset="0"/>
                        </a:rPr>
                        <a:t>he R&amp;D tax incentive lost all its data that was saved on the share drive after the malware attack DSI experience on 26 July 2023.</a:t>
                      </a:r>
                    </a:p>
                    <a:p>
                      <a:pPr marL="342900" marR="0" lvl="0" indent="-342900" algn="l" defTabSz="457200" rtl="0" eaLnBrk="1" fontAlgn="t" latinLnBrk="0" hangingPunct="1">
                        <a:lnSpc>
                          <a:spcPct val="100000"/>
                        </a:lnSpc>
                        <a:spcBef>
                          <a:spcPts val="0"/>
                        </a:spcBef>
                        <a:spcAft>
                          <a:spcPts val="0"/>
                        </a:spcAft>
                        <a:buClrTx/>
                        <a:buSzTx/>
                        <a:buFontTx/>
                        <a:buAutoNum type="arabicPeriod"/>
                        <a:tabLst/>
                        <a:defRPr/>
                      </a:pPr>
                      <a:r>
                        <a:rPr lang="en-US" sz="1400" dirty="0">
                          <a:solidFill>
                            <a:schemeClr val="tx1"/>
                          </a:solidFill>
                          <a:latin typeface="Arial" panose="020B0604020202020204" pitchFamily="34" charset="0"/>
                          <a:ea typeface="Times New Roman"/>
                          <a:cs typeface="Arial" panose="020B0604020202020204" pitchFamily="34" charset="0"/>
                        </a:rPr>
                        <a:t>R&amp;D tax incentive emails were also non-operational for about 4 weeks</a:t>
                      </a:r>
                    </a:p>
                    <a:p>
                      <a:pPr marL="342900" marR="0" lvl="0" indent="-342900" algn="l" defTabSz="457200" rtl="0" eaLnBrk="1" fontAlgn="t" latinLnBrk="0" hangingPunct="1">
                        <a:lnSpc>
                          <a:spcPct val="100000"/>
                        </a:lnSpc>
                        <a:spcBef>
                          <a:spcPts val="0"/>
                        </a:spcBef>
                        <a:spcAft>
                          <a:spcPts val="0"/>
                        </a:spcAft>
                        <a:buClrTx/>
                        <a:buSzTx/>
                        <a:buFontTx/>
                        <a:buAutoNum type="arabicPeriod"/>
                        <a:tabLst/>
                        <a:defRPr/>
                      </a:pPr>
                      <a:endParaRPr lang="en-US" sz="1400" dirty="0">
                        <a:solidFill>
                          <a:schemeClr val="tx1"/>
                        </a:solidFill>
                        <a:latin typeface="Arial" panose="020B0604020202020204" pitchFamily="34" charset="0"/>
                        <a:ea typeface="Times New Roman"/>
                        <a:cs typeface="Arial" panose="020B0604020202020204" pitchFamily="34" charset="0"/>
                      </a:endParaRPr>
                    </a:p>
                    <a:p>
                      <a:pPr marL="342900" marR="0" lvl="0" indent="-342900" algn="l" defTabSz="457200" rtl="0" eaLnBrk="1" fontAlgn="t" latinLnBrk="0" hangingPunct="1">
                        <a:lnSpc>
                          <a:spcPct val="100000"/>
                        </a:lnSpc>
                        <a:spcBef>
                          <a:spcPts val="0"/>
                        </a:spcBef>
                        <a:spcAft>
                          <a:spcPts val="0"/>
                        </a:spcAft>
                        <a:buClrTx/>
                        <a:buSzTx/>
                        <a:buFontTx/>
                        <a:buAutoNum type="arabicPeriod"/>
                        <a:tabLst/>
                        <a:defRPr/>
                      </a:pPr>
                      <a:endParaRPr lang="en-US" sz="1400" dirty="0">
                        <a:solidFill>
                          <a:schemeClr val="tx1"/>
                        </a:solidFill>
                        <a:latin typeface="Arial" panose="020B0604020202020204" pitchFamily="34" charset="0"/>
                        <a:ea typeface="Times New Roman"/>
                        <a:cs typeface="Arial" panose="020B0604020202020204" pitchFamily="34" charset="0"/>
                      </a:endParaRPr>
                    </a:p>
                    <a:p>
                      <a:pPr marL="342900" marR="0" lvl="0" indent="-342900" algn="l" defTabSz="457200" rtl="0" eaLnBrk="1" fontAlgn="t" latinLnBrk="0" hangingPunct="1">
                        <a:lnSpc>
                          <a:spcPct val="100000"/>
                        </a:lnSpc>
                        <a:spcBef>
                          <a:spcPts val="0"/>
                        </a:spcBef>
                        <a:spcAft>
                          <a:spcPts val="0"/>
                        </a:spcAft>
                        <a:buClrTx/>
                        <a:buSzTx/>
                        <a:buFontTx/>
                        <a:buAutoNum type="arabicPeriod"/>
                        <a:tabLst/>
                        <a:defRPr/>
                      </a:pPr>
                      <a:endParaRPr lang="en-GB" sz="1400" dirty="0">
                        <a:solidFill>
                          <a:schemeClr val="tx1"/>
                        </a:solidFill>
                        <a:latin typeface="Arial" panose="020B0604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It is not possible to meet the annual target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(As this is a non-cumulative target, if a target for one quarter is not met, it has already negatively affected the annual target achievement)</a:t>
                      </a:r>
                      <a:endPar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3436699105"/>
                  </a:ext>
                </a:extLst>
              </a:tr>
            </a:tbl>
          </a:graphicData>
        </a:graphic>
      </p:graphicFrame>
    </p:spTree>
    <p:extLst>
      <p:ext uri="{BB962C8B-B14F-4D97-AF65-F5344CB8AC3E}">
        <p14:creationId xmlns:p14="http://schemas.microsoft.com/office/powerpoint/2010/main" xmlns="" val="4011553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846AF59-615F-4976-9067-98E26A50B84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071FDCC5-9659-4CD0-A470-5E788227FEF5}"/>
              </a:ext>
            </a:extLst>
          </p:cNvPr>
          <p:cNvSpPr>
            <a:spLocks noGrp="1"/>
          </p:cNvSpPr>
          <p:nvPr>
            <p:ph type="title"/>
          </p:nvPr>
        </p:nvSpPr>
        <p:spPr>
          <a:xfrm>
            <a:off x="0" y="346220"/>
            <a:ext cx="9014618" cy="978126"/>
          </a:xfrm>
        </p:spPr>
        <p:txBody>
          <a:bodyPr>
            <a:noAutofit/>
          </a:bodyPr>
          <a:lstStyle/>
          <a:p>
            <a:pPr marL="101600">
              <a:lnSpc>
                <a:spcPct val="80000"/>
              </a:lnSpc>
              <a:spcBef>
                <a:spcPts val="850"/>
              </a:spcBef>
            </a:pPr>
            <a:r>
              <a:rPr lang="en-US" sz="2600" b="1" dirty="0">
                <a:latin typeface="Gill Sans MT" panose="020B0502020104020203" pitchFamily="34" charset="0"/>
                <a:sym typeface="Helvetica Neue" charset="0"/>
              </a:rPr>
              <a:t>Programme 5: Overview of underperformance – Q3 (9)</a:t>
            </a:r>
            <a:r>
              <a:rPr lang="en-US" sz="3200" dirty="0">
                <a:latin typeface="Century Gothic" panose="020B0502020202020204" pitchFamily="34" charset="0"/>
              </a:rPr>
              <a:t/>
            </a:r>
            <a:br>
              <a:rPr lang="en-US" sz="3200" dirty="0">
                <a:latin typeface="Century Gothic" panose="020B0502020202020204" pitchFamily="34" charset="0"/>
              </a:rPr>
            </a:br>
            <a:r>
              <a:rPr lang="en-US" sz="3200" dirty="0">
                <a:latin typeface="Century Gothic" panose="020B0502020202020204" pitchFamily="34" charset="0"/>
              </a:rPr>
              <a:t/>
            </a:r>
            <a:br>
              <a:rPr lang="en-US" sz="3200" dirty="0">
                <a:latin typeface="Century Gothic" panose="020B0502020202020204" pitchFamily="34" charset="0"/>
              </a:rPr>
            </a:br>
            <a:endParaRPr lang="en-US" sz="3200" b="1" dirty="0">
              <a:latin typeface="Century Gothic" panose="020B0502020202020204" pitchFamily="34" charset="0"/>
            </a:endParaRPr>
          </a:p>
        </p:txBody>
      </p:sp>
      <p:graphicFrame>
        <p:nvGraphicFramePr>
          <p:cNvPr id="8" name="Content Placeholder 3">
            <a:extLst>
              <a:ext uri="{FF2B5EF4-FFF2-40B4-BE49-F238E27FC236}">
                <a16:creationId xmlns:a16="http://schemas.microsoft.com/office/drawing/2014/main" xmlns="" id="{15D09589-0795-F971-954E-24A07C9A123D}"/>
              </a:ext>
            </a:extLst>
          </p:cNvPr>
          <p:cNvGraphicFramePr>
            <a:graphicFrameLocks noGrp="1"/>
          </p:cNvGraphicFramePr>
          <p:nvPr>
            <p:extLst>
              <p:ext uri="{D42A27DB-BD31-4B8C-83A1-F6EECF244321}">
                <p14:modId xmlns:p14="http://schemas.microsoft.com/office/powerpoint/2010/main" xmlns="" val="3408448267"/>
              </p:ext>
            </p:extLst>
          </p:nvPr>
        </p:nvGraphicFramePr>
        <p:xfrm>
          <a:off x="0" y="1080137"/>
          <a:ext cx="9143997" cy="4998598"/>
        </p:xfrm>
        <a:graphic>
          <a:graphicData uri="http://schemas.openxmlformats.org/drawingml/2006/table">
            <a:tbl>
              <a:tblPr/>
              <a:tblGrid>
                <a:gridCol w="1659854">
                  <a:extLst>
                    <a:ext uri="{9D8B030D-6E8A-4147-A177-3AD203B41FA5}">
                      <a16:colId xmlns:a16="http://schemas.microsoft.com/office/drawing/2014/main" xmlns="" val="20000"/>
                    </a:ext>
                  </a:extLst>
                </a:gridCol>
                <a:gridCol w="1479586">
                  <a:extLst>
                    <a:ext uri="{9D8B030D-6E8A-4147-A177-3AD203B41FA5}">
                      <a16:colId xmlns:a16="http://schemas.microsoft.com/office/drawing/2014/main" xmlns="" val="20001"/>
                    </a:ext>
                  </a:extLst>
                </a:gridCol>
                <a:gridCol w="1691640">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1478280">
                  <a:extLst>
                    <a:ext uri="{9D8B030D-6E8A-4147-A177-3AD203B41FA5}">
                      <a16:colId xmlns:a16="http://schemas.microsoft.com/office/drawing/2014/main" xmlns="" val="20004"/>
                    </a:ext>
                  </a:extLst>
                </a:gridCol>
                <a:gridCol w="1844037">
                  <a:extLst>
                    <a:ext uri="{9D8B030D-6E8A-4147-A177-3AD203B41FA5}">
                      <a16:colId xmlns:a16="http://schemas.microsoft.com/office/drawing/2014/main" xmlns="" val="1290633061"/>
                    </a:ext>
                  </a:extLst>
                </a:gridCol>
              </a:tblGrid>
              <a:tr h="8275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target</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Quarter 3 progress</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Reasons for non-achievement</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Status</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Variance classification </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Likelihood for the Target to be achieved by end of FY</a:t>
                      </a:r>
                      <a:endParaRPr kumimoji="0" lang="en-GB" alt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2786328">
                <a:tc>
                  <a:txBody>
                    <a:bodyPr/>
                    <a:lstStyle/>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strategic </a:t>
                      </a:r>
                      <a:r>
                        <a:rPr lang="en-ZA" sz="1400" dirty="0">
                          <a:effectLst/>
                          <a:latin typeface="Arial" panose="020B0604020202020204" pitchFamily="34" charset="0"/>
                          <a:ea typeface="Times New Roman" panose="02020603050405020304" pitchFamily="18" charset="0"/>
                          <a:cs typeface="Arial" panose="020B0604020202020204" pitchFamily="34" charset="0"/>
                        </a:rPr>
                        <a:t>and/or technical engagements with the CSIR and/or HSRC between 1 April 2022 and </a:t>
                      </a:r>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 December 2022</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en-Z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technical engagements held with the CSIR and/or HSRC between 1 April 2022 and 30 December 2022</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ZA" sz="1400" kern="1200" dirty="0">
                          <a:solidFill>
                            <a:schemeClr val="tx1"/>
                          </a:solidFill>
                          <a:effectLst/>
                          <a:latin typeface="Arial" panose="020B0604020202020204" pitchFamily="34" charset="0"/>
                          <a:ea typeface="+mn-ea"/>
                          <a:cs typeface="Arial" panose="020B0604020202020204" pitchFamily="34" charset="0"/>
                        </a:rPr>
                        <a:t>Information on the CSIR technical bilateral meeting of June 2022 was only secured on 24 January 2023, after the cut-off date for reporting.</a:t>
                      </a:r>
                    </a:p>
                    <a:p>
                      <a:pPr marL="0" marR="0" lvl="0" indent="0" algn="l" defTabSz="457200" rtl="0" eaLnBrk="1" fontAlgn="t" latinLnBrk="0" hangingPunct="1">
                        <a:lnSpc>
                          <a:spcPct val="100000"/>
                        </a:lnSpc>
                        <a:spcBef>
                          <a:spcPts val="0"/>
                        </a:spcBef>
                        <a:spcAft>
                          <a:spcPts val="0"/>
                        </a:spcAft>
                        <a:buClrTx/>
                        <a:buSzTx/>
                        <a:buFontTx/>
                        <a:buNone/>
                        <a:tabLst/>
                        <a:defRPr/>
                      </a:pPr>
                      <a:endParaRPr lang="en-ZA" sz="14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t" latinLnBrk="0" hangingPunct="1">
                        <a:lnSpc>
                          <a:spcPct val="100000"/>
                        </a:lnSpc>
                        <a:spcBef>
                          <a:spcPts val="0"/>
                        </a:spcBef>
                        <a:spcAft>
                          <a:spcPts val="0"/>
                        </a:spcAft>
                        <a:buClrTx/>
                        <a:buSzTx/>
                        <a:buFontTx/>
                        <a:buNone/>
                        <a:tabLst/>
                        <a:defRPr/>
                      </a:pPr>
                      <a:r>
                        <a:rPr lang="en-ZA" sz="1400" kern="1200" dirty="0">
                          <a:solidFill>
                            <a:schemeClr val="tx1"/>
                          </a:solidFill>
                          <a:effectLst/>
                          <a:latin typeface="Arial" panose="020B0604020202020204" pitchFamily="34" charset="0"/>
                          <a:ea typeface="+mn-ea"/>
                          <a:cs typeface="Arial" panose="020B0604020202020204" pitchFamily="34" charset="0"/>
                        </a:rPr>
                        <a:t>Though the 6</a:t>
                      </a:r>
                      <a:r>
                        <a:rPr lang="en-ZA" sz="1400" kern="1200" baseline="30000" dirty="0">
                          <a:solidFill>
                            <a:schemeClr val="tx1"/>
                          </a:solidFill>
                          <a:effectLst/>
                          <a:latin typeface="Arial" panose="020B0604020202020204" pitchFamily="34" charset="0"/>
                          <a:ea typeface="+mn-ea"/>
                          <a:cs typeface="Arial" panose="020B0604020202020204" pitchFamily="34" charset="0"/>
                        </a:rPr>
                        <a:t>th</a:t>
                      </a:r>
                      <a:r>
                        <a:rPr lang="en-ZA" sz="1400" kern="1200" dirty="0">
                          <a:solidFill>
                            <a:schemeClr val="tx1"/>
                          </a:solidFill>
                          <a:effectLst/>
                          <a:latin typeface="Arial" panose="020B0604020202020204" pitchFamily="34" charset="0"/>
                          <a:ea typeface="+mn-ea"/>
                          <a:cs typeface="Arial" panose="020B0604020202020204" pitchFamily="34" charset="0"/>
                        </a:rPr>
                        <a:t>  engagement took place in the third quarter, the evidence was not submitted timeously by SCIR due to the December / January break</a:t>
                      </a:r>
                      <a:endParaRPr lang="en-GB" sz="1400" dirty="0">
                        <a:solidFill>
                          <a:schemeClr val="tx1"/>
                        </a:solidFill>
                        <a:latin typeface="Arial" panose="020B0604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Ineffectiveness of implementers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The annual target will be achieved</a:t>
                      </a:r>
                      <a:endParaRPr kumimoji="0" lang="en-GB"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xmlns="" val="263629862"/>
                  </a:ext>
                </a:extLst>
              </a:tr>
            </a:tbl>
          </a:graphicData>
        </a:graphic>
      </p:graphicFrame>
    </p:spTree>
    <p:extLst>
      <p:ext uri="{BB962C8B-B14F-4D97-AF65-F5344CB8AC3E}">
        <p14:creationId xmlns:p14="http://schemas.microsoft.com/office/powerpoint/2010/main" xmlns="" val="3399011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2882594-517F-4BEE-A39F-874EE8ED19E4}"/>
              </a:ext>
            </a:extLst>
          </p:cNvPr>
          <p:cNvSpPr>
            <a:spLocks noGrp="1"/>
          </p:cNvSpPr>
          <p:nvPr>
            <p:ph type="sldNum" sz="quarter" idx="12"/>
          </p:nvPr>
        </p:nvSpPr>
        <p:spPr/>
        <p:txBody>
          <a:bodyPr/>
          <a:lstStyle/>
          <a:p>
            <a:fld id="{6BEAD508-187F-9C41-8168-FD791BBC9830}" type="slidenum">
              <a:rPr lang="en-US" smtClean="0"/>
              <a:pPr/>
              <a:t>57</a:t>
            </a:fld>
            <a:endParaRPr lang="en-US" dirty="0"/>
          </a:p>
        </p:txBody>
      </p:sp>
      <p:pic>
        <p:nvPicPr>
          <p:cNvPr id="6" name="Picture 2" descr="C:\Users\Elke-HP\Documents\Jobs\Stock images\Shutterstock\shutterstock_74051053.jpg">
            <a:extLst>
              <a:ext uri="{FF2B5EF4-FFF2-40B4-BE49-F238E27FC236}">
                <a16:creationId xmlns:a16="http://schemas.microsoft.com/office/drawing/2014/main" xmlns="" id="{60890899-729B-42FF-B468-28B3D0B60155}"/>
              </a:ext>
            </a:extLst>
          </p:cNvPr>
          <p:cNvPicPr>
            <a:picLocks noChangeAspect="1" noChangeArrowheads="1"/>
          </p:cNvPicPr>
          <p:nvPr/>
        </p:nvPicPr>
        <p:blipFill>
          <a:blip r:embed="rId2"/>
          <a:srcRect t="14001" b="6374"/>
          <a:stretch>
            <a:fillRect/>
          </a:stretch>
        </p:blipFill>
        <p:spPr bwMode="auto">
          <a:xfrm>
            <a:off x="-1" y="0"/>
            <a:ext cx="11970327" cy="6840538"/>
          </a:xfrm>
          <a:prstGeom prst="rect">
            <a:avLst/>
          </a:prstGeom>
          <a:noFill/>
          <a:ln w="9525">
            <a:noFill/>
            <a:miter lim="800000"/>
            <a:headEnd/>
            <a:tailEnd/>
          </a:ln>
        </p:spPr>
      </p:pic>
      <p:graphicFrame>
        <p:nvGraphicFramePr>
          <p:cNvPr id="7" name="Diagram 6">
            <a:extLst>
              <a:ext uri="{FF2B5EF4-FFF2-40B4-BE49-F238E27FC236}">
                <a16:creationId xmlns:a16="http://schemas.microsoft.com/office/drawing/2014/main" xmlns="" id="{FB46CCFE-9991-4A17-A8E7-7C25F4301BFE}"/>
              </a:ext>
            </a:extLst>
          </p:cNvPr>
          <p:cNvGraphicFramePr/>
          <p:nvPr/>
        </p:nvGraphicFramePr>
        <p:xfrm>
          <a:off x="920930" y="2556033"/>
          <a:ext cx="7674054" cy="2642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3213011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ED03C8-68D5-5E40-B352-48C008369A7C}"/>
              </a:ext>
            </a:extLst>
          </p:cNvPr>
          <p:cNvSpPr>
            <a:spLocks noGrp="1"/>
          </p:cNvSpPr>
          <p:nvPr>
            <p:ph type="title"/>
          </p:nvPr>
        </p:nvSpPr>
        <p:spPr>
          <a:xfrm>
            <a:off x="259644" y="298828"/>
            <a:ext cx="7912347" cy="683738"/>
          </a:xfrm>
        </p:spPr>
        <p:txBody>
          <a:bodyPr>
            <a:noAutofit/>
          </a:bodyPr>
          <a:lstStyle/>
          <a:p>
            <a:r>
              <a:rPr lang="en-US" sz="2800" b="1" dirty="0">
                <a:latin typeface="Gill Sans MT" panose="020B0502020104020203" pitchFamily="34" charset="0"/>
              </a:rPr>
              <a:t>2022/23 Adjustment Budget</a:t>
            </a:r>
          </a:p>
        </p:txBody>
      </p:sp>
      <p:sp>
        <p:nvSpPr>
          <p:cNvPr id="4" name="Slide Number Placeholder 3">
            <a:extLst>
              <a:ext uri="{FF2B5EF4-FFF2-40B4-BE49-F238E27FC236}">
                <a16:creationId xmlns:a16="http://schemas.microsoft.com/office/drawing/2014/main" xmlns="" id="{71B4009C-4B0B-544B-A9DB-13BB75A8537A}"/>
              </a:ext>
            </a:extLst>
          </p:cNvPr>
          <p:cNvSpPr>
            <a:spLocks noGrp="1"/>
          </p:cNvSpPr>
          <p:nvPr>
            <p:ph type="sldNum" sz="quarter" idx="12"/>
          </p:nvPr>
        </p:nvSpPr>
        <p:spPr/>
        <p:txBody>
          <a:bodyPr/>
          <a:lstStyle/>
          <a:p>
            <a:fld id="{6BEAD508-187F-9C41-8168-FD791BBC9830}" type="slidenum">
              <a:rPr lang="en-US" smtClean="0">
                <a:solidFill>
                  <a:schemeClr val="tx1"/>
                </a:solidFill>
                <a:latin typeface="Arial" panose="020B0604020202020204" pitchFamily="34" charset="0"/>
                <a:cs typeface="Arial" panose="020B0604020202020204" pitchFamily="34" charset="0"/>
              </a:rPr>
              <a:pPr/>
              <a:t>58</a:t>
            </a:fld>
            <a:endParaRPr lang="en-US" dirty="0">
              <a:solidFill>
                <a:schemeClr val="tx1"/>
              </a:solidFill>
              <a:latin typeface="Arial" panose="020B0604020202020204" pitchFamily="34" charset="0"/>
              <a:cs typeface="Arial" panose="020B0604020202020204" pitchFamily="34" charset="0"/>
            </a:endParaRPr>
          </a:p>
        </p:txBody>
      </p:sp>
      <p:graphicFrame>
        <p:nvGraphicFramePr>
          <p:cNvPr id="5" name="Content Placeholder 3">
            <a:extLst>
              <a:ext uri="{FF2B5EF4-FFF2-40B4-BE49-F238E27FC236}">
                <a16:creationId xmlns:a16="http://schemas.microsoft.com/office/drawing/2014/main" xmlns="" id="{B07F8BB1-C0E6-DB4F-9794-A639FD84C695}"/>
              </a:ext>
            </a:extLst>
          </p:cNvPr>
          <p:cNvGraphicFramePr>
            <a:graphicFrameLocks/>
          </p:cNvGraphicFramePr>
          <p:nvPr/>
        </p:nvGraphicFramePr>
        <p:xfrm>
          <a:off x="-1" y="1171202"/>
          <a:ext cx="8948057" cy="5508250"/>
        </p:xfrm>
        <a:graphic>
          <a:graphicData uri="http://schemas.openxmlformats.org/drawingml/2006/table">
            <a:tbl>
              <a:tblPr>
                <a:tableStyleId>{5C22544A-7EE6-4342-B048-85BDC9FD1C3A}</a:tableStyleId>
              </a:tblPr>
              <a:tblGrid>
                <a:gridCol w="6298027">
                  <a:extLst>
                    <a:ext uri="{9D8B030D-6E8A-4147-A177-3AD203B41FA5}">
                      <a16:colId xmlns:a16="http://schemas.microsoft.com/office/drawing/2014/main" xmlns="" val="725438536"/>
                    </a:ext>
                  </a:extLst>
                </a:gridCol>
                <a:gridCol w="2650030">
                  <a:extLst>
                    <a:ext uri="{9D8B030D-6E8A-4147-A177-3AD203B41FA5}">
                      <a16:colId xmlns:a16="http://schemas.microsoft.com/office/drawing/2014/main" xmlns="" val="2353476963"/>
                    </a:ext>
                  </a:extLst>
                </a:gridCol>
              </a:tblGrid>
              <a:tr h="1002138">
                <a:tc>
                  <a:txBody>
                    <a:bodyPr/>
                    <a:lstStyle/>
                    <a:p>
                      <a:pPr algn="l" fontAlgn="ctr"/>
                      <a:r>
                        <a:rPr lang="en-ZA" sz="1800" b="1" u="none" strike="noStrike" dirty="0">
                          <a:solidFill>
                            <a:schemeClr val="bg1"/>
                          </a:solidFill>
                          <a:effectLst/>
                          <a:latin typeface="Arial" panose="020B0604020202020204" pitchFamily="34" charset="0"/>
                          <a:cs typeface="Arial" panose="020B0604020202020204" pitchFamily="34" charset="0"/>
                        </a:rPr>
                        <a:t>  Economic classification</a:t>
                      </a:r>
                      <a:endParaRPr lang="en-ZA" sz="18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5">
                        <a:lumMod val="60000"/>
                        <a:lumOff val="40000"/>
                      </a:schemeClr>
                    </a:solidFill>
                  </a:tcPr>
                </a:tc>
                <a:tc>
                  <a:txBody>
                    <a:bodyPr/>
                    <a:lstStyle/>
                    <a:p>
                      <a:pPr algn="ctr" fontAlgn="b"/>
                      <a:r>
                        <a:rPr lang="en-ZA" sz="1800" b="1" i="0" u="none" strike="noStrike" dirty="0">
                          <a:solidFill>
                            <a:schemeClr val="bg1"/>
                          </a:solidFill>
                          <a:effectLst/>
                          <a:latin typeface="Arial" panose="020B0604020202020204" pitchFamily="34" charset="0"/>
                          <a:cs typeface="Arial" panose="020B0604020202020204" pitchFamily="34" charset="0"/>
                        </a:rPr>
                        <a:t>Adjusted budget</a:t>
                      </a:r>
                    </a:p>
                    <a:p>
                      <a:pPr algn="ctr" fontAlgn="b"/>
                      <a:r>
                        <a:rPr lang="en-ZA" sz="1800" b="1" i="0" u="none" strike="noStrike" dirty="0">
                          <a:solidFill>
                            <a:schemeClr val="bg1"/>
                          </a:solidFill>
                          <a:effectLst/>
                          <a:latin typeface="Arial" panose="020B0604020202020204" pitchFamily="34" charset="0"/>
                          <a:cs typeface="Arial" panose="020B0604020202020204" pitchFamily="34" charset="0"/>
                        </a:rPr>
                        <a:t>R'000</a:t>
                      </a:r>
                    </a:p>
                  </a:txBody>
                  <a:tcPr marL="9525" marR="9525" marT="9525" marB="0" anchor="ctr">
                    <a:solidFill>
                      <a:schemeClr val="accent5">
                        <a:lumMod val="60000"/>
                        <a:lumOff val="40000"/>
                      </a:schemeClr>
                    </a:solidFill>
                  </a:tcPr>
                </a:tc>
                <a:extLst>
                  <a:ext uri="{0D108BD9-81ED-4DB2-BD59-A6C34878D82A}">
                    <a16:rowId xmlns:a16="http://schemas.microsoft.com/office/drawing/2014/main" xmlns="" val="3459856685"/>
                  </a:ext>
                </a:extLst>
              </a:tr>
              <a:tr h="674206">
                <a:tc>
                  <a:txBody>
                    <a:bodyPr/>
                    <a:lstStyle/>
                    <a:p>
                      <a:pPr algn="l" fontAlgn="b"/>
                      <a:r>
                        <a:rPr lang="en-ZA" sz="1800" u="none" strike="noStrike" dirty="0">
                          <a:solidFill>
                            <a:schemeClr val="tx1"/>
                          </a:solidFill>
                          <a:effectLst/>
                          <a:latin typeface="Arial" panose="020B0604020202020204" pitchFamily="34" charset="0"/>
                          <a:cs typeface="Arial" panose="020B0604020202020204" pitchFamily="34" charset="0"/>
                        </a:rPr>
                        <a:t>  Compensation of employees</a:t>
                      </a:r>
                      <a:endParaRPr lang="en-ZA" sz="18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US" sz="1800" b="0" i="0" u="none" strike="noStrike" dirty="0">
                          <a:solidFill>
                            <a:srgbClr val="000000"/>
                          </a:solidFill>
                          <a:effectLst/>
                          <a:latin typeface="Arial" panose="020B0604020202020204" pitchFamily="34" charset="0"/>
                          <a:cs typeface="Arial" panose="020B0604020202020204" pitchFamily="34" charset="0"/>
                        </a:rPr>
                        <a:t>         357 651 </a:t>
                      </a:r>
                    </a:p>
                  </a:txBody>
                  <a:tcPr marL="3810" marR="3810" marT="3810" marB="0" anchor="ctr"/>
                </a:tc>
                <a:extLst>
                  <a:ext uri="{0D108BD9-81ED-4DB2-BD59-A6C34878D82A}">
                    <a16:rowId xmlns:a16="http://schemas.microsoft.com/office/drawing/2014/main" xmlns="" val="1571848896"/>
                  </a:ext>
                </a:extLst>
              </a:tr>
              <a:tr h="759754">
                <a:tc>
                  <a:txBody>
                    <a:bodyPr/>
                    <a:lstStyle/>
                    <a:p>
                      <a:pPr algn="l" fontAlgn="b"/>
                      <a:r>
                        <a:rPr lang="en-ZA" sz="1800" u="none" strike="noStrike" dirty="0">
                          <a:solidFill>
                            <a:schemeClr val="tx1"/>
                          </a:solidFill>
                          <a:effectLst/>
                          <a:latin typeface="Arial" panose="020B0604020202020204" pitchFamily="34" charset="0"/>
                          <a:cs typeface="Arial" panose="020B0604020202020204" pitchFamily="34" charset="0"/>
                        </a:rPr>
                        <a:t>  Goods and services</a:t>
                      </a:r>
                      <a:endParaRPr lang="en-ZA" sz="18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1">
                        <a:lumMod val="40000"/>
                        <a:lumOff val="60000"/>
                      </a:schemeClr>
                    </a:solidFill>
                  </a:tcPr>
                </a:tc>
                <a:tc>
                  <a:txBody>
                    <a:bodyPr/>
                    <a:lstStyle/>
                    <a:p>
                      <a:pPr algn="r" fontAlgn="ctr"/>
                      <a:r>
                        <a:rPr lang="en-US" sz="1800" b="0" i="0" u="none" strike="noStrike" dirty="0">
                          <a:solidFill>
                            <a:srgbClr val="000000"/>
                          </a:solidFill>
                          <a:effectLst/>
                          <a:latin typeface="Arial" panose="020B0604020202020204" pitchFamily="34" charset="0"/>
                          <a:cs typeface="Arial" panose="020B0604020202020204" pitchFamily="34" charset="0"/>
                        </a:rPr>
                        <a:t>           222 231 </a:t>
                      </a:r>
                    </a:p>
                  </a:txBody>
                  <a:tcPr marL="3810" marR="3810" marT="3810" marB="0" anchor="ctr">
                    <a:solidFill>
                      <a:schemeClr val="accent1">
                        <a:lumMod val="40000"/>
                        <a:lumOff val="60000"/>
                      </a:schemeClr>
                    </a:solidFill>
                  </a:tcPr>
                </a:tc>
                <a:extLst>
                  <a:ext uri="{0D108BD9-81ED-4DB2-BD59-A6C34878D82A}">
                    <a16:rowId xmlns:a16="http://schemas.microsoft.com/office/drawing/2014/main" xmlns="" val="2383750751"/>
                  </a:ext>
                </a:extLst>
              </a:tr>
              <a:tr h="622161">
                <a:tc>
                  <a:txBody>
                    <a:bodyPr/>
                    <a:lstStyle/>
                    <a:p>
                      <a:pPr algn="l" fontAlgn="b"/>
                      <a:r>
                        <a:rPr lang="en-ZA" sz="1800" u="none" strike="noStrike" dirty="0">
                          <a:effectLst/>
                          <a:latin typeface="Arial" panose="020B0604020202020204" pitchFamily="34" charset="0"/>
                          <a:cs typeface="Arial" panose="020B0604020202020204" pitchFamily="34" charset="0"/>
                        </a:rPr>
                        <a:t>  Transfers and subsidies</a:t>
                      </a:r>
                      <a:endParaRPr lang="en-ZA"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US" sz="1800" b="0" i="0" u="none" strike="noStrike" dirty="0">
                          <a:solidFill>
                            <a:srgbClr val="000000"/>
                          </a:solidFill>
                          <a:effectLst/>
                          <a:latin typeface="Arial" panose="020B0604020202020204" pitchFamily="34" charset="0"/>
                          <a:cs typeface="Arial" panose="020B0604020202020204" pitchFamily="34" charset="0"/>
                        </a:rPr>
                        <a:t>8 554 102              </a:t>
                      </a:r>
                    </a:p>
                  </a:txBody>
                  <a:tcPr marL="3810" marR="3810" marT="3810" marB="0" anchor="ctr"/>
                </a:tc>
                <a:extLst>
                  <a:ext uri="{0D108BD9-81ED-4DB2-BD59-A6C34878D82A}">
                    <a16:rowId xmlns:a16="http://schemas.microsoft.com/office/drawing/2014/main" xmlns="" val="2767330768"/>
                  </a:ext>
                </a:extLst>
              </a:tr>
              <a:tr h="646090">
                <a:tc>
                  <a:txBody>
                    <a:bodyPr/>
                    <a:lstStyle/>
                    <a:p>
                      <a:pPr algn="l" fontAlgn="b"/>
                      <a:r>
                        <a:rPr lang="en-ZA" sz="1800" u="none" strike="noStrike" dirty="0">
                          <a:solidFill>
                            <a:schemeClr val="tx1"/>
                          </a:solidFill>
                          <a:effectLst/>
                          <a:latin typeface="Arial" panose="020B0604020202020204" pitchFamily="34" charset="0"/>
                          <a:cs typeface="Arial" panose="020B0604020202020204" pitchFamily="34" charset="0"/>
                        </a:rPr>
                        <a:t>  Payments for capital assets</a:t>
                      </a:r>
                      <a:endParaRPr lang="en-ZA" sz="18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1">
                        <a:lumMod val="40000"/>
                        <a:lumOff val="60000"/>
                      </a:schemeClr>
                    </a:solidFill>
                  </a:tcPr>
                </a:tc>
                <a:tc>
                  <a:txBody>
                    <a:bodyPr/>
                    <a:lstStyle/>
                    <a:p>
                      <a:pPr algn="r" fontAlgn="ctr"/>
                      <a:r>
                        <a:rPr lang="en-US" sz="1800" b="0" i="0" u="none" strike="noStrike" dirty="0">
                          <a:solidFill>
                            <a:srgbClr val="000000"/>
                          </a:solidFill>
                          <a:effectLst/>
                          <a:latin typeface="Arial" panose="020B0604020202020204" pitchFamily="34" charset="0"/>
                          <a:cs typeface="Arial" panose="020B0604020202020204" pitchFamily="34" charset="0"/>
                        </a:rPr>
                        <a:t>11 279</a:t>
                      </a:r>
                    </a:p>
                  </a:txBody>
                  <a:tcPr marL="3810" marR="3810" marT="3810" marB="0" anchor="ctr">
                    <a:solidFill>
                      <a:schemeClr val="accent1">
                        <a:lumMod val="40000"/>
                        <a:lumOff val="60000"/>
                      </a:schemeClr>
                    </a:solidFill>
                  </a:tcPr>
                </a:tc>
                <a:extLst>
                  <a:ext uri="{0D108BD9-81ED-4DB2-BD59-A6C34878D82A}">
                    <a16:rowId xmlns:a16="http://schemas.microsoft.com/office/drawing/2014/main" xmlns="" val="2688732593"/>
                  </a:ext>
                </a:extLst>
              </a:tr>
              <a:tr h="658054">
                <a:tc>
                  <a:txBody>
                    <a:bodyPr/>
                    <a:lstStyle/>
                    <a:p>
                      <a:pPr marL="0" indent="82550" algn="l" fontAlgn="b"/>
                      <a:r>
                        <a:rPr lang="en-ZA" sz="1800" b="0" i="0" u="none" strike="noStrike" dirty="0">
                          <a:solidFill>
                            <a:srgbClr val="000000"/>
                          </a:solidFill>
                          <a:effectLst/>
                          <a:latin typeface="Arial" panose="020B0604020202020204" pitchFamily="34" charset="0"/>
                          <a:cs typeface="Arial" panose="020B0604020202020204" pitchFamily="34" charset="0"/>
                        </a:rPr>
                        <a:t>Payments for financial assets</a:t>
                      </a:r>
                    </a:p>
                  </a:txBody>
                  <a:tcPr marL="9525" marR="9525" marT="9525" marB="0" anchor="ctr"/>
                </a:tc>
                <a:tc>
                  <a:txBody>
                    <a:bodyPr/>
                    <a:lstStyle/>
                    <a:p>
                      <a:pPr algn="r" fontAlgn="ctr"/>
                      <a:r>
                        <a:rPr lang="en-US" sz="1800" b="0" i="0" u="none" strike="noStrike" dirty="0">
                          <a:solidFill>
                            <a:srgbClr val="000000"/>
                          </a:solidFill>
                          <a:effectLst/>
                          <a:latin typeface="Arial" panose="020B0604020202020204" pitchFamily="34" charset="0"/>
                          <a:cs typeface="Arial" panose="020B0604020202020204" pitchFamily="34" charset="0"/>
                        </a:rPr>
                        <a:t>--</a:t>
                      </a:r>
                    </a:p>
                  </a:txBody>
                  <a:tcPr marL="3810" marR="3810" marT="3810" marB="0" anchor="ctr"/>
                </a:tc>
                <a:extLst>
                  <a:ext uri="{0D108BD9-81ED-4DB2-BD59-A6C34878D82A}">
                    <a16:rowId xmlns:a16="http://schemas.microsoft.com/office/drawing/2014/main" xmlns="" val="3767110816"/>
                  </a:ext>
                </a:extLst>
              </a:tr>
              <a:tr h="1145847">
                <a:tc>
                  <a:txBody>
                    <a:bodyPr/>
                    <a:lstStyle/>
                    <a:p>
                      <a:pPr algn="l" fontAlgn="b"/>
                      <a:r>
                        <a:rPr lang="en-ZA" sz="1800" b="1" u="none" strike="noStrike" dirty="0">
                          <a:effectLst/>
                          <a:latin typeface="Arial" panose="020B0604020202020204" pitchFamily="34" charset="0"/>
                          <a:cs typeface="Arial" panose="020B0604020202020204" pitchFamily="34" charset="0"/>
                        </a:rPr>
                        <a:t>  Total </a:t>
                      </a:r>
                      <a:endParaRPr lang="en-ZA"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US" sz="1800" b="1" i="0" u="none" strike="noStrike" dirty="0">
                          <a:solidFill>
                            <a:srgbClr val="000000"/>
                          </a:solidFill>
                          <a:effectLst/>
                          <a:latin typeface="Arial" panose="020B0604020202020204" pitchFamily="34" charset="0"/>
                          <a:cs typeface="Arial" panose="020B0604020202020204" pitchFamily="34" charset="0"/>
                        </a:rPr>
                        <a:t>        9 145 263 </a:t>
                      </a:r>
                    </a:p>
                  </a:txBody>
                  <a:tcPr marL="3810" marR="3810" marT="3810" marB="0" anchor="ctr"/>
                </a:tc>
                <a:extLst>
                  <a:ext uri="{0D108BD9-81ED-4DB2-BD59-A6C34878D82A}">
                    <a16:rowId xmlns:a16="http://schemas.microsoft.com/office/drawing/2014/main" xmlns="" val="4130400346"/>
                  </a:ext>
                </a:extLst>
              </a:tr>
            </a:tbl>
          </a:graphicData>
        </a:graphic>
      </p:graphicFrame>
    </p:spTree>
    <p:extLst>
      <p:ext uri="{BB962C8B-B14F-4D97-AF65-F5344CB8AC3E}">
        <p14:creationId xmlns:p14="http://schemas.microsoft.com/office/powerpoint/2010/main" xmlns="" val="3012026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44865A29-94FC-5F40-9DD2-C510EAEEF71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2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29981"/>
            <a:ext cx="9144000" cy="973014"/>
          </a:xfrm>
        </p:spPr>
        <p:txBody>
          <a:bodyPr>
            <a:noAutofit/>
          </a:bodyPr>
          <a:lstStyle/>
          <a:p>
            <a:pPr marL="263525" indent="-84138"/>
            <a:r>
              <a:rPr lang="en-US" sz="2900" b="1" dirty="0">
                <a:latin typeface="Century Gothic" panose="020B0502020202020204" pitchFamily="34" charset="0"/>
              </a:rPr>
              <a:t> </a:t>
            </a:r>
            <a:r>
              <a:rPr lang="en-US" sz="3200" b="1" dirty="0">
                <a:latin typeface="Gill Sans MT" panose="020B0502020104020203" pitchFamily="34" charset="0"/>
              </a:rPr>
              <a:t>A transformed, inclusive, responsive, coordinated and efficient NSI</a:t>
            </a:r>
            <a:endParaRPr lang="en-US" sz="3200" dirty="0">
              <a:latin typeface="Gill Sans MT" panose="020B0502020104020203" pitchFamily="34" charset="0"/>
            </a:endParaRPr>
          </a:p>
        </p:txBody>
      </p:sp>
      <p:sp>
        <p:nvSpPr>
          <p:cNvPr id="7"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0" y="973015"/>
            <a:ext cx="9144000" cy="5867523"/>
          </a:xfrm>
        </p:spPr>
        <p:txBody>
          <a:bodyPr>
            <a:normAutofit/>
          </a:bodyPr>
          <a:lstStyle/>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marL="0" indent="0" algn="just">
              <a:lnSpc>
                <a:spcPct val="150000"/>
              </a:lnSpc>
              <a:buClr>
                <a:schemeClr val="accent4"/>
              </a:buClr>
              <a:buNone/>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ü"/>
            </a:pPr>
            <a:endParaRPr lang="en-US" sz="1600" b="1" dirty="0">
              <a:solidFill>
                <a:schemeClr val="tx1"/>
              </a:solidFill>
            </a:endParaRPr>
          </a:p>
          <a:p>
            <a:pPr algn="just">
              <a:lnSpc>
                <a:spcPct val="150000"/>
              </a:lnSpc>
              <a:buClr>
                <a:schemeClr val="accent4"/>
              </a:buClr>
              <a:buFont typeface="Wingdings" panose="05000000000000000000" pitchFamily="2" charset="2"/>
              <a:buChar char="ü"/>
            </a:pPr>
            <a:endParaRPr lang="en-US" sz="1600" dirty="0">
              <a:solidFill>
                <a:schemeClr val="tx1"/>
              </a:solidFill>
            </a:endParaRPr>
          </a:p>
        </p:txBody>
      </p:sp>
      <p:sp>
        <p:nvSpPr>
          <p:cNvPr id="2" name="Rectangle 1"/>
          <p:cNvSpPr/>
          <p:nvPr/>
        </p:nvSpPr>
        <p:spPr>
          <a:xfrm>
            <a:off x="429490" y="1236452"/>
            <a:ext cx="8165494" cy="5217647"/>
          </a:xfrm>
          <a:prstGeom prst="rect">
            <a:avLst/>
          </a:prstGeom>
        </p:spPr>
        <p:txBody>
          <a:bodyPr wrap="square">
            <a:spAutoFit/>
          </a:bodyPr>
          <a:lstStyle/>
          <a:p>
            <a:pPr marR="0" lvl="0" algn="just" defTabSz="685800" rtl="0" eaLnBrk="1" fontAlgn="auto" latinLnBrk="0" hangingPunct="1">
              <a:lnSpc>
                <a:spcPct val="114000"/>
              </a:lnSpc>
              <a:spcBef>
                <a:spcPts val="0"/>
              </a:spcBef>
              <a:spcAft>
                <a:spcPts val="0"/>
              </a:spcAft>
              <a:buClr>
                <a:srgbClr val="FFC000"/>
              </a:buClr>
              <a:buSzTx/>
              <a:tabLst/>
              <a:defRPr/>
            </a:pPr>
            <a:r>
              <a:rPr kumimoji="0" lang="en-US" sz="2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Cabinet has approved the final version of the </a:t>
            </a:r>
            <a:r>
              <a:rPr kumimoji="0" lang="en-US" sz="22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STI Decadal Plan </a:t>
            </a:r>
            <a:r>
              <a:rPr kumimoji="0" lang="en-US" sz="2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and implementation is already under way, focusing mainly on the following: </a:t>
            </a:r>
          </a:p>
          <a:p>
            <a:pPr marL="628650" lvl="1" indent="-285750" algn="just">
              <a:lnSpc>
                <a:spcPct val="114000"/>
              </a:lnSpc>
              <a:buClr>
                <a:schemeClr val="tx1"/>
              </a:buClr>
              <a:buSzPct val="116000"/>
              <a:buFont typeface="Arial" panose="020B0604020202020204" pitchFamily="34" charset="0"/>
              <a:buChar char="•"/>
              <a:defRPr/>
            </a:pPr>
            <a:r>
              <a:rPr kumimoji="0" lang="en-US" sz="2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Societal </a:t>
            </a:r>
            <a:r>
              <a:rPr lang="en-US" sz="2200" b="1" dirty="0">
                <a:latin typeface="Arial" panose="020B0604020202020204" pitchFamily="34" charset="0"/>
                <a:cs typeface="Arial" panose="020B0604020202020204" pitchFamily="34" charset="0"/>
              </a:rPr>
              <a:t>grand challenges</a:t>
            </a:r>
            <a:r>
              <a:rPr lang="en-US" sz="2200" dirty="0">
                <a:latin typeface="Arial" panose="020B0604020202020204" pitchFamily="34" charset="0"/>
                <a:cs typeface="Arial" panose="020B0604020202020204" pitchFamily="34" charset="0"/>
              </a:rPr>
              <a:t>: Climate change and environmental sustainability; future-proof education and skills;  and the future of society.</a:t>
            </a:r>
            <a:r>
              <a:rPr kumimoji="0" lang="en-US" sz="2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p>
          <a:p>
            <a:pPr marL="628650" lvl="1" indent="-285750" algn="just">
              <a:lnSpc>
                <a:spcPct val="114000"/>
              </a:lnSpc>
              <a:buClr>
                <a:schemeClr val="tx1"/>
              </a:buClr>
              <a:buSzPct val="116000"/>
              <a:buFont typeface="Arial" panose="020B0604020202020204" pitchFamily="34" charset="0"/>
              <a:buChar char="•"/>
              <a:defRPr/>
            </a:pPr>
            <a:r>
              <a:rPr lang="en-US" sz="2200" b="1" dirty="0">
                <a:latin typeface="Arial" panose="020B0604020202020204" pitchFamily="34" charset="0"/>
                <a:cs typeface="Arial" panose="020B0604020202020204" pitchFamily="34" charset="0"/>
              </a:rPr>
              <a:t>STI priorities</a:t>
            </a:r>
            <a:r>
              <a:rPr lang="en-US" sz="2200" dirty="0">
                <a:latin typeface="Arial" panose="020B0604020202020204" pitchFamily="34" charset="0"/>
                <a:cs typeface="Arial" panose="020B0604020202020204" pitchFamily="34" charset="0"/>
              </a:rPr>
              <a:t>: Modernising sectors of the economy (manufacturing, agriculture and mining); new sources of growth (the digital and circular economies); health innovation; energy innovation; sn innovation-enabled capable state; and innovation in support of social progress.</a:t>
            </a:r>
          </a:p>
          <a:p>
            <a:pPr marR="0" lvl="0" algn="just" defTabSz="685800" rtl="0" eaLnBrk="1" fontAlgn="auto" latinLnBrk="0" hangingPunct="1">
              <a:lnSpc>
                <a:spcPct val="114000"/>
              </a:lnSpc>
              <a:spcBef>
                <a:spcPts val="0"/>
              </a:spcBef>
              <a:spcAft>
                <a:spcPts val="0"/>
              </a:spcAft>
              <a:buClr>
                <a:srgbClr val="FFC000"/>
              </a:buClr>
              <a:buSzTx/>
              <a:tabLst/>
              <a:defRPr/>
            </a:pPr>
            <a:endParaRPr lang="en-US" sz="800" dirty="0">
              <a:latin typeface="Arial" panose="020B0604020202020204" pitchFamily="34" charset="0"/>
              <a:cs typeface="Arial" panose="020B0604020202020204" pitchFamily="34" charset="0"/>
            </a:endParaRPr>
          </a:p>
          <a:p>
            <a:pPr marR="0" lvl="0" algn="just" defTabSz="685800" rtl="0" eaLnBrk="1" fontAlgn="auto" latinLnBrk="0" hangingPunct="1">
              <a:lnSpc>
                <a:spcPct val="114000"/>
              </a:lnSpc>
              <a:spcBef>
                <a:spcPts val="0"/>
              </a:spcBef>
              <a:spcAft>
                <a:spcPts val="0"/>
              </a:spcAft>
              <a:buClr>
                <a:srgbClr val="FFC000"/>
              </a:buClr>
              <a:buSzTx/>
              <a:tabLst/>
              <a:defRPr/>
            </a:pPr>
            <a:r>
              <a:rPr lang="en-US" sz="2200" dirty="0">
                <a:latin typeface="Arial" panose="020B0604020202020204" pitchFamily="34" charset="0"/>
                <a:cs typeface="Arial" panose="020B0604020202020204" pitchFamily="34" charset="0"/>
              </a:rPr>
              <a:t>The second meeting of the </a:t>
            </a:r>
            <a:r>
              <a:rPr lang="en-US" sz="2200" b="1" dirty="0">
                <a:solidFill>
                  <a:srgbClr val="FF9900"/>
                </a:solidFill>
                <a:latin typeface="Arial" panose="020B0604020202020204" pitchFamily="34" charset="0"/>
                <a:cs typeface="Arial" panose="020B0604020202020204" pitchFamily="34" charset="0"/>
              </a:rPr>
              <a:t>Interministerial Committee on STI </a:t>
            </a:r>
            <a:r>
              <a:rPr lang="en-US" sz="2200" dirty="0">
                <a:latin typeface="Arial" panose="020B0604020202020204" pitchFamily="34" charset="0"/>
                <a:cs typeface="Arial" panose="020B0604020202020204" pitchFamily="34" charset="0"/>
              </a:rPr>
              <a:t>was held in November 2022. </a:t>
            </a:r>
            <a:endParaRPr kumimoji="0" lang="en-US" sz="22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289326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6C425C-5736-144C-52A2-CCC88DD61CF8}"/>
              </a:ext>
            </a:extLst>
          </p:cNvPr>
          <p:cNvSpPr>
            <a:spLocks noGrp="1"/>
          </p:cNvSpPr>
          <p:nvPr>
            <p:ph type="title"/>
          </p:nvPr>
        </p:nvSpPr>
        <p:spPr>
          <a:xfrm>
            <a:off x="323850" y="233929"/>
            <a:ext cx="6462371" cy="456685"/>
          </a:xfrm>
        </p:spPr>
        <p:txBody>
          <a:bodyPr>
            <a:noAutofit/>
          </a:bodyPr>
          <a:lstStyle/>
          <a:p>
            <a:r>
              <a:rPr lang="en-US" sz="2800" b="1" dirty="0">
                <a:latin typeface="Gill Sans MT" panose="020B0502020104020203" pitchFamily="34" charset="0"/>
              </a:rPr>
              <a:t>Overall financial performance – Q2</a:t>
            </a:r>
            <a:endParaRPr lang="en-US" sz="2800"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xmlns="" id="{CBE7CE95-4626-EFF6-C60A-ED7EB14A041F}"/>
              </a:ext>
            </a:extLst>
          </p:cNvPr>
          <p:cNvSpPr>
            <a:spLocks noGrp="1"/>
          </p:cNvSpPr>
          <p:nvPr>
            <p:ph idx="1"/>
          </p:nvPr>
        </p:nvSpPr>
        <p:spPr>
          <a:xfrm>
            <a:off x="163286" y="1237021"/>
            <a:ext cx="8752114" cy="4597979"/>
          </a:xfrm>
        </p:spPr>
        <p:txBody>
          <a:bodyPr>
            <a:normAutofit/>
          </a:bodyPr>
          <a:lstStyle/>
          <a:p>
            <a:pPr marL="228029" marR="0" lvl="0" indent="-228029" algn="just" defTabSz="912114" rtl="0" eaLnBrk="1" fontAlgn="auto" latinLnBrk="0" hangingPunct="1">
              <a:lnSpc>
                <a:spcPct val="150000"/>
              </a:lnSpc>
              <a:spcBef>
                <a:spcPts val="998"/>
              </a:spcBef>
              <a:spcAft>
                <a:spcPts val="0"/>
              </a:spcAft>
              <a:buClr>
                <a:srgbClr val="FF9900"/>
              </a:buClr>
              <a:buSzPct val="110000"/>
              <a:buFont typeface="Arial" panose="020B0604020202020204" pitchFamily="34" charset="0"/>
              <a:buChar char="•"/>
              <a:tabLst/>
              <a:defRPr/>
            </a:pPr>
            <a:r>
              <a:rPr kumimoji="0" lang="en-ZA" sz="2200" b="0" i="0" u="none" strike="noStrike" kern="1200" cap="none" spc="0" normalizeH="0" baseline="0" noProof="0" dirty="0">
                <a:ln>
                  <a:noFill/>
                </a:ln>
                <a:solidFill>
                  <a:schemeClr val="tx1"/>
                </a:solidFill>
                <a:effectLst/>
                <a:uLnTx/>
                <a:uFillTx/>
              </a:rPr>
              <a:t>The Department planned to spend R5,637 billion by the end of quarter 2.</a:t>
            </a:r>
          </a:p>
          <a:p>
            <a:pPr marL="228029" marR="0" lvl="0" indent="-228029" algn="just" defTabSz="912114" rtl="0" eaLnBrk="1" fontAlgn="auto" latinLnBrk="0" hangingPunct="1">
              <a:lnSpc>
                <a:spcPct val="150000"/>
              </a:lnSpc>
              <a:spcBef>
                <a:spcPts val="998"/>
              </a:spcBef>
              <a:spcAft>
                <a:spcPts val="0"/>
              </a:spcAft>
              <a:buClr>
                <a:srgbClr val="FF9900"/>
              </a:buClr>
              <a:buSzPct val="110000"/>
              <a:buFont typeface="Arial" panose="020B0604020202020204" pitchFamily="34" charset="0"/>
              <a:buChar char="•"/>
              <a:tabLst/>
              <a:defRPr/>
            </a:pPr>
            <a:r>
              <a:rPr kumimoji="0" lang="en-ZA" sz="2200" b="0" i="0" u="none" strike="noStrike" kern="1200" cap="none" spc="0" normalizeH="0" baseline="0" noProof="0" dirty="0">
                <a:ln>
                  <a:noFill/>
                </a:ln>
                <a:solidFill>
                  <a:schemeClr val="tx1"/>
                </a:solidFill>
                <a:effectLst/>
                <a:uLnTx/>
                <a:uFillTx/>
              </a:rPr>
              <a:t>The actual expenditure for the period amounted to R4,562 billion (50% of the total adjusted budget of R9,145 billion).</a:t>
            </a:r>
          </a:p>
          <a:p>
            <a:pPr marL="228029" marR="0" lvl="0" indent="-228029" algn="just" defTabSz="912114" rtl="0" eaLnBrk="1" fontAlgn="auto" latinLnBrk="0" hangingPunct="1">
              <a:lnSpc>
                <a:spcPct val="150000"/>
              </a:lnSpc>
              <a:spcBef>
                <a:spcPts val="998"/>
              </a:spcBef>
              <a:spcAft>
                <a:spcPts val="0"/>
              </a:spcAft>
              <a:buClr>
                <a:srgbClr val="FF9900"/>
              </a:buClr>
              <a:buSzPct val="110000"/>
              <a:buFont typeface="Arial" panose="020B0604020202020204" pitchFamily="34" charset="0"/>
              <a:buChar char="•"/>
              <a:tabLst/>
              <a:defRPr/>
            </a:pPr>
            <a:r>
              <a:rPr kumimoji="0" lang="en-ZA" sz="2200" b="0" i="0" u="none" strike="noStrike" kern="1200" cap="none" spc="0" normalizeH="0" baseline="0" noProof="0" dirty="0">
                <a:ln>
                  <a:noFill/>
                </a:ln>
                <a:solidFill>
                  <a:schemeClr val="tx1"/>
                </a:solidFill>
                <a:effectLst/>
                <a:uLnTx/>
                <a:uFillTx/>
              </a:rPr>
              <a:t>This translates to a variance of R1,075 </a:t>
            </a:r>
            <a:r>
              <a:rPr lang="en-ZA" sz="2200" dirty="0">
                <a:solidFill>
                  <a:schemeClr val="tx1"/>
                </a:solidFill>
              </a:rPr>
              <a:t>b</a:t>
            </a:r>
            <a:r>
              <a:rPr kumimoji="0" lang="en-ZA" sz="2200" b="0" i="0" u="none" strike="noStrike" kern="1200" cap="none" spc="0" normalizeH="0" baseline="0" noProof="0" dirty="0">
                <a:ln>
                  <a:noFill/>
                </a:ln>
                <a:solidFill>
                  <a:schemeClr val="tx1"/>
                </a:solidFill>
                <a:effectLst/>
                <a:uLnTx/>
                <a:uFillTx/>
              </a:rPr>
              <a:t>illion or 19% of planned expenditure. </a:t>
            </a:r>
          </a:p>
          <a:p>
            <a:pPr marL="0" marR="0" lvl="0" indent="0" algn="just" defTabSz="912114" rtl="0" eaLnBrk="1" fontAlgn="auto" latinLnBrk="0" hangingPunct="1">
              <a:lnSpc>
                <a:spcPct val="150000"/>
              </a:lnSpc>
              <a:spcBef>
                <a:spcPts val="998"/>
              </a:spcBef>
              <a:spcAft>
                <a:spcPts val="0"/>
              </a:spcAft>
              <a:buClrTx/>
              <a:buSzTx/>
              <a:buFont typeface="Arial" panose="020B0604020202020204" pitchFamily="34" charset="0"/>
              <a:buNone/>
              <a:tabLst/>
              <a:defRPr/>
            </a:pPr>
            <a:endParaRPr kumimoji="0" lang="en-ZA" sz="17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ndParaRPr>
          </a:p>
        </p:txBody>
      </p:sp>
      <p:sp>
        <p:nvSpPr>
          <p:cNvPr id="4" name="Slide Number Placeholder 3">
            <a:extLst>
              <a:ext uri="{FF2B5EF4-FFF2-40B4-BE49-F238E27FC236}">
                <a16:creationId xmlns:a16="http://schemas.microsoft.com/office/drawing/2014/main" xmlns="" id="{728BDFAF-9773-7628-2EBD-979296DF1499}"/>
              </a:ext>
            </a:extLst>
          </p:cNvPr>
          <p:cNvSpPr>
            <a:spLocks noGrp="1"/>
          </p:cNvSpPr>
          <p:nvPr>
            <p:ph type="sldNum" sz="quarter" idx="12"/>
          </p:nvPr>
        </p:nvSpPr>
        <p:spPr/>
        <p:txBody>
          <a:bodyPr/>
          <a:lstStyle/>
          <a:p>
            <a:fld id="{6BEAD508-187F-9C41-8168-FD791BBC9830}" type="slidenum">
              <a:rPr lang="en-US" smtClean="0"/>
              <a:pPr/>
              <a:t>59</a:t>
            </a:fld>
            <a:endParaRPr lang="en-US" dirty="0"/>
          </a:p>
        </p:txBody>
      </p:sp>
    </p:spTree>
    <p:extLst>
      <p:ext uri="{BB962C8B-B14F-4D97-AF65-F5344CB8AC3E}">
        <p14:creationId xmlns:p14="http://schemas.microsoft.com/office/powerpoint/2010/main" xmlns="" val="749762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130DF-9D51-43B9-B980-3F5297E2D87D}"/>
              </a:ext>
            </a:extLst>
          </p:cNvPr>
          <p:cNvSpPr>
            <a:spLocks noGrp="1"/>
          </p:cNvSpPr>
          <p:nvPr>
            <p:ph type="title"/>
          </p:nvPr>
        </p:nvSpPr>
        <p:spPr>
          <a:xfrm>
            <a:off x="318655" y="137849"/>
            <a:ext cx="8021223" cy="683033"/>
          </a:xfrm>
        </p:spPr>
        <p:txBody>
          <a:bodyPr>
            <a:noAutofit/>
          </a:bodyPr>
          <a:lstStyle/>
          <a:p>
            <a:r>
              <a:rPr lang="en-US" sz="2800" b="1" dirty="0">
                <a:latin typeface="Gill Sans MT" panose="020B0502020104020203" pitchFamily="34" charset="0"/>
              </a:rPr>
              <a:t>Overall financial performance – Q2</a:t>
            </a:r>
          </a:p>
        </p:txBody>
      </p:sp>
      <p:sp>
        <p:nvSpPr>
          <p:cNvPr id="4" name="Slide Number Placeholder 3">
            <a:extLst>
              <a:ext uri="{FF2B5EF4-FFF2-40B4-BE49-F238E27FC236}">
                <a16:creationId xmlns:a16="http://schemas.microsoft.com/office/drawing/2014/main" xmlns="" id="{988619F5-AC7C-40F0-B903-98CA03F4046A}"/>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Content Placeholder 13">
            <a:extLst>
              <a:ext uri="{FF2B5EF4-FFF2-40B4-BE49-F238E27FC236}">
                <a16:creationId xmlns:a16="http://schemas.microsoft.com/office/drawing/2014/main" xmlns="" id="{195FDF3A-0A0F-05D6-7546-C69B5506762E}"/>
              </a:ext>
            </a:extLst>
          </p:cNvPr>
          <p:cNvSpPr>
            <a:spLocks noGrp="1"/>
          </p:cNvSpPr>
          <p:nvPr>
            <p:ph idx="1"/>
          </p:nvPr>
        </p:nvSpPr>
        <p:spPr/>
        <p:txBody>
          <a:bodyPr/>
          <a:lstStyle/>
          <a:p>
            <a:endParaRPr lang="en-GB" dirty="0"/>
          </a:p>
        </p:txBody>
      </p:sp>
      <p:pic>
        <p:nvPicPr>
          <p:cNvPr id="16" name="Picture 15">
            <a:extLst>
              <a:ext uri="{FF2B5EF4-FFF2-40B4-BE49-F238E27FC236}">
                <a16:creationId xmlns:a16="http://schemas.microsoft.com/office/drawing/2014/main" xmlns="" id="{5FE2AA5F-AA4B-D87C-829A-66564FA4A721}"/>
              </a:ext>
            </a:extLst>
          </p:cNvPr>
          <p:cNvPicPr>
            <a:picLocks noChangeAspect="1"/>
          </p:cNvPicPr>
          <p:nvPr/>
        </p:nvPicPr>
        <p:blipFill>
          <a:blip r:embed="rId2"/>
          <a:stretch>
            <a:fillRect/>
          </a:stretch>
        </p:blipFill>
        <p:spPr>
          <a:xfrm>
            <a:off x="152400" y="1110904"/>
            <a:ext cx="8665029" cy="5729634"/>
          </a:xfrm>
          <a:prstGeom prst="rect">
            <a:avLst/>
          </a:prstGeom>
        </p:spPr>
      </p:pic>
    </p:spTree>
    <p:extLst>
      <p:ext uri="{BB962C8B-B14F-4D97-AF65-F5344CB8AC3E}">
        <p14:creationId xmlns:p14="http://schemas.microsoft.com/office/powerpoint/2010/main" xmlns="" val="38128827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C91ADC-349A-CCFC-E4BE-255B3B45F134}"/>
              </a:ext>
            </a:extLst>
          </p:cNvPr>
          <p:cNvSpPr>
            <a:spLocks noGrp="1"/>
          </p:cNvSpPr>
          <p:nvPr>
            <p:ph type="title"/>
          </p:nvPr>
        </p:nvSpPr>
        <p:spPr>
          <a:xfrm>
            <a:off x="353960" y="105685"/>
            <a:ext cx="8436079" cy="715198"/>
          </a:xfrm>
        </p:spPr>
        <p:txBody>
          <a:bodyPr>
            <a:noAutofit/>
          </a:bodyPr>
          <a:lstStyle/>
          <a:p>
            <a:r>
              <a:rPr lang="en-US" sz="2800" b="1" dirty="0">
                <a:latin typeface="Gill Sans MT" panose="020B0502020104020203" pitchFamily="34" charset="0"/>
              </a:rPr>
              <a:t>Financial performance per classification – Q2</a:t>
            </a:r>
            <a:endParaRPr lang="en-US" sz="2800" dirty="0">
              <a:latin typeface="Century Gothic" panose="020B0502020202020204" pitchFamily="34" charset="0"/>
            </a:endParaRPr>
          </a:p>
        </p:txBody>
      </p:sp>
      <p:graphicFrame>
        <p:nvGraphicFramePr>
          <p:cNvPr id="5" name="Table 5">
            <a:extLst>
              <a:ext uri="{FF2B5EF4-FFF2-40B4-BE49-F238E27FC236}">
                <a16:creationId xmlns:a16="http://schemas.microsoft.com/office/drawing/2014/main" xmlns="" id="{3A68A17D-0C3A-B030-737A-25776A9DD0A5}"/>
              </a:ext>
            </a:extLst>
          </p:cNvPr>
          <p:cNvGraphicFramePr>
            <a:graphicFrameLocks noGrp="1"/>
          </p:cNvGraphicFramePr>
          <p:nvPr>
            <p:ph idx="1"/>
          </p:nvPr>
        </p:nvGraphicFramePr>
        <p:xfrm>
          <a:off x="130630" y="1087671"/>
          <a:ext cx="8850084" cy="5647182"/>
        </p:xfrm>
        <a:graphic>
          <a:graphicData uri="http://schemas.openxmlformats.org/drawingml/2006/table">
            <a:tbl>
              <a:tblPr firstRow="1" bandRow="1">
                <a:tableStyleId>{5C22544A-7EE6-4342-B048-85BDC9FD1C3A}</a:tableStyleId>
              </a:tblPr>
              <a:tblGrid>
                <a:gridCol w="2449151">
                  <a:extLst>
                    <a:ext uri="{9D8B030D-6E8A-4147-A177-3AD203B41FA5}">
                      <a16:colId xmlns:a16="http://schemas.microsoft.com/office/drawing/2014/main" xmlns="" val="3232014008"/>
                    </a:ext>
                  </a:extLst>
                </a:gridCol>
                <a:gridCol w="1809140">
                  <a:extLst>
                    <a:ext uri="{9D8B030D-6E8A-4147-A177-3AD203B41FA5}">
                      <a16:colId xmlns:a16="http://schemas.microsoft.com/office/drawing/2014/main" xmlns="" val="3191572648"/>
                    </a:ext>
                  </a:extLst>
                </a:gridCol>
                <a:gridCol w="1733760">
                  <a:extLst>
                    <a:ext uri="{9D8B030D-6E8A-4147-A177-3AD203B41FA5}">
                      <a16:colId xmlns:a16="http://schemas.microsoft.com/office/drawing/2014/main" xmlns="" val="1522519076"/>
                    </a:ext>
                  </a:extLst>
                </a:gridCol>
                <a:gridCol w="1522693">
                  <a:extLst>
                    <a:ext uri="{9D8B030D-6E8A-4147-A177-3AD203B41FA5}">
                      <a16:colId xmlns:a16="http://schemas.microsoft.com/office/drawing/2014/main" xmlns="" val="3377096926"/>
                    </a:ext>
                  </a:extLst>
                </a:gridCol>
                <a:gridCol w="1335340">
                  <a:extLst>
                    <a:ext uri="{9D8B030D-6E8A-4147-A177-3AD203B41FA5}">
                      <a16:colId xmlns:a16="http://schemas.microsoft.com/office/drawing/2014/main" xmlns="" val="2581485749"/>
                    </a:ext>
                  </a:extLst>
                </a:gridCol>
              </a:tblGrid>
              <a:tr h="1358487">
                <a:tc>
                  <a:txBody>
                    <a:bodyPr/>
                    <a:lstStyle/>
                    <a:p>
                      <a:pPr algn="l"/>
                      <a:r>
                        <a:rPr lang="en-US" sz="1800" dirty="0">
                          <a:latin typeface="Arial" panose="020B0604020202020204" pitchFamily="34" charset="0"/>
                          <a:cs typeface="Arial" panose="020B0604020202020204" pitchFamily="34" charset="0"/>
                        </a:rPr>
                        <a:t>Item</a:t>
                      </a:r>
                    </a:p>
                  </a:txBody>
                  <a:tcPr anchor="ctr"/>
                </a:tc>
                <a:tc>
                  <a:txBody>
                    <a:bodyPr/>
                    <a:lstStyle/>
                    <a:p>
                      <a:pPr algn="ctr"/>
                      <a:r>
                        <a:rPr lang="en-US" sz="1800" dirty="0">
                          <a:latin typeface="Arial" panose="020B0604020202020204" pitchFamily="34" charset="0"/>
                          <a:cs typeface="Arial" panose="020B0604020202020204" pitchFamily="34" charset="0"/>
                        </a:rPr>
                        <a:t>Planned expenditure</a:t>
                      </a:r>
                    </a:p>
                    <a:p>
                      <a:pPr algn="ctr"/>
                      <a:r>
                        <a:rPr lang="en-US" sz="1800" dirty="0">
                          <a:latin typeface="Arial" panose="020B0604020202020204" pitchFamily="34" charset="0"/>
                          <a:cs typeface="Arial" panose="020B0604020202020204" pitchFamily="34" charset="0"/>
                        </a:rPr>
                        <a:t>R'000</a:t>
                      </a:r>
                    </a:p>
                  </a:txBody>
                  <a:tcPr anchor="ctr"/>
                </a:tc>
                <a:tc>
                  <a:txBody>
                    <a:bodyPr/>
                    <a:lstStyle/>
                    <a:p>
                      <a:pPr algn="ctr"/>
                      <a:r>
                        <a:rPr lang="en-US" sz="1800" dirty="0">
                          <a:latin typeface="Arial" panose="020B0604020202020204" pitchFamily="34" charset="0"/>
                          <a:cs typeface="Arial" panose="020B0604020202020204" pitchFamily="34" charset="0"/>
                        </a:rPr>
                        <a:t>Actual expenditure</a:t>
                      </a:r>
                    </a:p>
                    <a:p>
                      <a:pPr algn="ctr"/>
                      <a:r>
                        <a:rPr lang="en-US" sz="1800" dirty="0">
                          <a:latin typeface="Arial" panose="020B0604020202020204" pitchFamily="34" charset="0"/>
                          <a:cs typeface="Arial" panose="020B0604020202020204" pitchFamily="34" charset="0"/>
                        </a:rPr>
                        <a:t> R'000</a:t>
                      </a:r>
                    </a:p>
                  </a:txBody>
                  <a:tcPr anchor="ctr"/>
                </a:tc>
                <a:tc>
                  <a:txBody>
                    <a:bodyPr/>
                    <a:lstStyle/>
                    <a:p>
                      <a:pPr algn="ctr"/>
                      <a:r>
                        <a:rPr lang="en-US" sz="1800" dirty="0">
                          <a:latin typeface="Arial" panose="020B0604020202020204" pitchFamily="34" charset="0"/>
                          <a:cs typeface="Arial" panose="020B0604020202020204" pitchFamily="34" charset="0"/>
                        </a:rPr>
                        <a:t>Variance</a:t>
                      </a:r>
                    </a:p>
                    <a:p>
                      <a:pPr algn="ctr"/>
                      <a:r>
                        <a:rPr lang="en-US" sz="1800" dirty="0">
                          <a:latin typeface="Arial" panose="020B0604020202020204" pitchFamily="34" charset="0"/>
                          <a:cs typeface="Arial" panose="020B0604020202020204" pitchFamily="34" charset="0"/>
                        </a:rPr>
                        <a:t>R'000</a:t>
                      </a:r>
                    </a:p>
                  </a:txBody>
                  <a:tcPr anchor="ctr"/>
                </a:tc>
                <a:tc>
                  <a:txBody>
                    <a:bodyPr/>
                    <a:lstStyle/>
                    <a:p>
                      <a:pPr algn="ctr"/>
                      <a:r>
                        <a:rPr lang="en-US" sz="1800" dirty="0">
                          <a:latin typeface="Arial" panose="020B0604020202020204" pitchFamily="34" charset="0"/>
                          <a:cs typeface="Arial" panose="020B0604020202020204" pitchFamily="34" charset="0"/>
                        </a:rPr>
                        <a:t>% variance</a:t>
                      </a:r>
                    </a:p>
                  </a:txBody>
                  <a:tcPr anchor="ctr"/>
                </a:tc>
                <a:extLst>
                  <a:ext uri="{0D108BD9-81ED-4DB2-BD59-A6C34878D82A}">
                    <a16:rowId xmlns:a16="http://schemas.microsoft.com/office/drawing/2014/main" xmlns="" val="1551662664"/>
                  </a:ext>
                </a:extLst>
              </a:tr>
              <a:tr h="857739">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Compensation of employees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181 818</a:t>
                      </a:r>
                    </a:p>
                  </a:txBody>
                  <a:tcPr marL="68580" marR="68580" marT="0" marB="0" anchor="ctr"/>
                </a:tc>
                <a:tc>
                  <a:txBody>
                    <a:bodyPr/>
                    <a:lstStyle/>
                    <a:p>
                      <a:pPr marL="0" marR="0" algn="r">
                        <a:spcBef>
                          <a:spcPts val="0"/>
                        </a:spcBef>
                        <a:spcAft>
                          <a:spcPts val="0"/>
                        </a:spcAft>
                      </a:pPr>
                      <a:r>
                        <a:rPr lang="en-US" sz="1800" b="0" i="0" u="none" strike="noStrike" baseline="0" dirty="0">
                          <a:latin typeface="Arial" panose="020B0604020202020204" pitchFamily="34" charset="0"/>
                          <a:cs typeface="Arial" panose="020B0604020202020204" pitchFamily="34" charset="0"/>
                        </a:rPr>
                        <a:t>163 939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b="0" i="0" u="none" strike="noStrike" baseline="0" dirty="0">
                          <a:latin typeface="Arial" panose="020B0604020202020204" pitchFamily="34" charset="0"/>
                          <a:cs typeface="Arial" panose="020B0604020202020204" pitchFamily="34" charset="0"/>
                        </a:rPr>
                        <a:t>17 879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10%</a:t>
                      </a:r>
                    </a:p>
                  </a:txBody>
                  <a:tcPr marL="68580" marR="68580" marT="0" marB="0" anchor="ctr"/>
                </a:tc>
                <a:extLst>
                  <a:ext uri="{0D108BD9-81ED-4DB2-BD59-A6C34878D82A}">
                    <a16:rowId xmlns:a16="http://schemas.microsoft.com/office/drawing/2014/main" xmlns="" val="207289904"/>
                  </a:ext>
                </a:extLst>
              </a:tr>
              <a:tr h="857739">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Goods and services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115 901</a:t>
                      </a:r>
                    </a:p>
                  </a:txBody>
                  <a:tcPr marL="68580" marR="68580" marT="0" marB="0" anchor="ctr"/>
                </a:tc>
                <a:tc>
                  <a:txBody>
                    <a:bodyPr/>
                    <a:lstStyle/>
                    <a:p>
                      <a:pPr marL="0" marR="0" algn="r">
                        <a:spcBef>
                          <a:spcPts val="0"/>
                        </a:spcBef>
                        <a:spcAft>
                          <a:spcPts val="0"/>
                        </a:spcAft>
                      </a:pPr>
                      <a:r>
                        <a:rPr lang="en-US" sz="1800" b="0" i="0" u="none" strike="noStrike" baseline="0" dirty="0">
                          <a:latin typeface="Arial" panose="020B0604020202020204" pitchFamily="34" charset="0"/>
                          <a:cs typeface="Arial" panose="020B0604020202020204" pitchFamily="34" charset="0"/>
                        </a:rPr>
                        <a:t>105 354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b="0" i="0" u="none" strike="noStrike" baseline="0" dirty="0">
                          <a:latin typeface="Arial" panose="020B0604020202020204" pitchFamily="34" charset="0"/>
                          <a:cs typeface="Arial" panose="020B0604020202020204" pitchFamily="34" charset="0"/>
                        </a:rPr>
                        <a:t>10 547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9%</a:t>
                      </a:r>
                    </a:p>
                  </a:txBody>
                  <a:tcPr marL="68580" marR="68580" marT="0" marB="0" anchor="ctr"/>
                </a:tc>
                <a:extLst>
                  <a:ext uri="{0D108BD9-81ED-4DB2-BD59-A6C34878D82A}">
                    <a16:rowId xmlns:a16="http://schemas.microsoft.com/office/drawing/2014/main" xmlns="" val="4080429404"/>
                  </a:ext>
                </a:extLst>
              </a:tr>
              <a:tr h="857739">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Transfer payments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b="0" i="0" u="none" strike="noStrike" baseline="0" dirty="0">
                          <a:latin typeface="Arial" panose="020B0604020202020204" pitchFamily="34" charset="0"/>
                          <a:cs typeface="Arial" panose="020B0604020202020204" pitchFamily="34" charset="0"/>
                        </a:rPr>
                        <a:t>5 336 857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b="0" i="0" u="none" strike="noStrike" baseline="0" dirty="0">
                          <a:latin typeface="Arial" panose="020B0604020202020204" pitchFamily="34" charset="0"/>
                          <a:cs typeface="Arial" panose="020B0604020202020204" pitchFamily="34" charset="0"/>
                        </a:rPr>
                        <a:t>4 289 212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b="0" i="0" u="none" strike="noStrike" baseline="0" dirty="0">
                          <a:latin typeface="Arial" panose="020B0604020202020204" pitchFamily="34" charset="0"/>
                          <a:cs typeface="Arial" panose="020B0604020202020204" pitchFamily="34" charset="0"/>
                        </a:rPr>
                        <a:t>1 047 645</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20%</a:t>
                      </a:r>
                    </a:p>
                  </a:txBody>
                  <a:tcPr marL="68580" marR="68580" marT="0" marB="0" anchor="ctr"/>
                </a:tc>
                <a:extLst>
                  <a:ext uri="{0D108BD9-81ED-4DB2-BD59-A6C34878D82A}">
                    <a16:rowId xmlns:a16="http://schemas.microsoft.com/office/drawing/2014/main" xmlns="" val="196468122"/>
                  </a:ext>
                </a:extLst>
              </a:tr>
              <a:tr h="857739">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Payment of capital assets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b="0" i="0" u="none" strike="noStrike" baseline="0" dirty="0">
                          <a:latin typeface="Arial" panose="020B0604020202020204" pitchFamily="34" charset="0"/>
                          <a:cs typeface="Arial" panose="020B0604020202020204" pitchFamily="34" charset="0"/>
                        </a:rPr>
                        <a:t>1 991</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b="0" i="0" u="none" strike="noStrike" baseline="0" dirty="0">
                          <a:latin typeface="Arial" panose="020B0604020202020204" pitchFamily="34" charset="0"/>
                          <a:cs typeface="Arial" panose="020B0604020202020204" pitchFamily="34" charset="0"/>
                        </a:rPr>
                        <a:t>3 078</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b="0" i="0" u="none" strike="noStrike" baseline="0" dirty="0">
                          <a:latin typeface="Arial" panose="020B0604020202020204" pitchFamily="34" charset="0"/>
                          <a:cs typeface="Arial" panose="020B0604020202020204" pitchFamily="34" charset="0"/>
                        </a:rPr>
                        <a:t>(1 087)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(55%)</a:t>
                      </a:r>
                    </a:p>
                  </a:txBody>
                  <a:tcPr marL="68580" marR="68580" marT="0" marB="0" anchor="ctr"/>
                </a:tc>
                <a:extLst>
                  <a:ext uri="{0D108BD9-81ED-4DB2-BD59-A6C34878D82A}">
                    <a16:rowId xmlns:a16="http://schemas.microsoft.com/office/drawing/2014/main" xmlns="" val="2756310390"/>
                  </a:ext>
                </a:extLst>
              </a:tr>
              <a:tr h="857739">
                <a:tc>
                  <a:txBody>
                    <a:bodyPr/>
                    <a:lstStyle/>
                    <a:p>
                      <a:pPr marL="0" marR="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b="1" i="0" u="none" strike="noStrike" baseline="0" dirty="0">
                          <a:latin typeface="Arial" panose="020B0604020202020204" pitchFamily="34" charset="0"/>
                          <a:cs typeface="Arial" panose="020B0604020202020204" pitchFamily="34" charset="0"/>
                        </a:rPr>
                        <a:t>5 636 567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b="1" i="0" u="none" strike="noStrike" baseline="0" dirty="0">
                          <a:latin typeface="Arial" panose="020B0604020202020204" pitchFamily="34" charset="0"/>
                          <a:cs typeface="Arial" panose="020B0604020202020204" pitchFamily="34" charset="0"/>
                        </a:rPr>
                        <a:t>4 561 583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1 074 984</a:t>
                      </a:r>
                    </a:p>
                  </a:txBody>
                  <a:tcPr marL="68580" marR="68580" marT="0" marB="0" anchor="ctr"/>
                </a:tc>
                <a:tc>
                  <a:txBody>
                    <a:bodyPr/>
                    <a:lstStyle/>
                    <a:p>
                      <a:pPr marL="0" marR="0" algn="r">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19%</a:t>
                      </a:r>
                    </a:p>
                  </a:txBody>
                  <a:tcPr marL="68580" marR="68580" marT="0" marB="0" anchor="ctr"/>
                </a:tc>
                <a:extLst>
                  <a:ext uri="{0D108BD9-81ED-4DB2-BD59-A6C34878D82A}">
                    <a16:rowId xmlns:a16="http://schemas.microsoft.com/office/drawing/2014/main" xmlns="" val="2443224997"/>
                  </a:ext>
                </a:extLst>
              </a:tr>
            </a:tbl>
          </a:graphicData>
        </a:graphic>
      </p:graphicFrame>
      <p:sp>
        <p:nvSpPr>
          <p:cNvPr id="4" name="Slide Number Placeholder 3">
            <a:extLst>
              <a:ext uri="{FF2B5EF4-FFF2-40B4-BE49-F238E27FC236}">
                <a16:creationId xmlns:a16="http://schemas.microsoft.com/office/drawing/2014/main" xmlns="" id="{E52EA90F-753E-BFF2-53C3-846777C1238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61</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17444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1A8C8C1-E8FA-403F-B5DD-801368FD7B0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62</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A2DADA06-7E0D-4556-B898-654497F8C3DF}"/>
              </a:ext>
            </a:extLst>
          </p:cNvPr>
          <p:cNvSpPr>
            <a:spLocks noGrp="1"/>
          </p:cNvSpPr>
          <p:nvPr>
            <p:ph type="title"/>
          </p:nvPr>
        </p:nvSpPr>
        <p:spPr>
          <a:xfrm>
            <a:off x="93071" y="181635"/>
            <a:ext cx="8619854" cy="706743"/>
          </a:xfrm>
        </p:spPr>
        <p:txBody>
          <a:bodyPr>
            <a:noAutofit/>
          </a:bodyPr>
          <a:lstStyle/>
          <a:p>
            <a:r>
              <a:rPr lang="en-US" sz="2800" b="1" dirty="0">
                <a:latin typeface="Gill Sans MT" panose="020B0502020104020203" pitchFamily="34" charset="0"/>
              </a:rPr>
              <a:t>Financial performance per classification – Q2</a:t>
            </a:r>
          </a:p>
        </p:txBody>
      </p:sp>
      <p:pic>
        <p:nvPicPr>
          <p:cNvPr id="9" name="Picture 8">
            <a:extLst>
              <a:ext uri="{FF2B5EF4-FFF2-40B4-BE49-F238E27FC236}">
                <a16:creationId xmlns:a16="http://schemas.microsoft.com/office/drawing/2014/main" xmlns="" id="{14863475-9B6C-1731-7CA7-4173DD11B2D3}"/>
              </a:ext>
            </a:extLst>
          </p:cNvPr>
          <p:cNvPicPr>
            <a:picLocks noChangeAspect="1"/>
          </p:cNvPicPr>
          <p:nvPr/>
        </p:nvPicPr>
        <p:blipFill>
          <a:blip r:embed="rId3"/>
          <a:stretch>
            <a:fillRect/>
          </a:stretch>
        </p:blipFill>
        <p:spPr>
          <a:xfrm>
            <a:off x="283029" y="1031037"/>
            <a:ext cx="8619854" cy="5627866"/>
          </a:xfrm>
          <a:prstGeom prst="rect">
            <a:avLst/>
          </a:prstGeom>
        </p:spPr>
      </p:pic>
    </p:spTree>
    <p:extLst>
      <p:ext uri="{BB962C8B-B14F-4D97-AF65-F5344CB8AC3E}">
        <p14:creationId xmlns:p14="http://schemas.microsoft.com/office/powerpoint/2010/main" xmlns="" val="1535510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C91ADC-349A-CCFC-E4BE-255B3B45F134}"/>
              </a:ext>
            </a:extLst>
          </p:cNvPr>
          <p:cNvSpPr>
            <a:spLocks noGrp="1"/>
          </p:cNvSpPr>
          <p:nvPr>
            <p:ph type="title"/>
          </p:nvPr>
        </p:nvSpPr>
        <p:spPr>
          <a:xfrm>
            <a:off x="398206" y="128659"/>
            <a:ext cx="7923293" cy="692223"/>
          </a:xfrm>
        </p:spPr>
        <p:txBody>
          <a:bodyPr>
            <a:normAutofit/>
          </a:bodyPr>
          <a:lstStyle/>
          <a:p>
            <a:r>
              <a:rPr kumimoji="0" lang="en-US" sz="2800" b="1" i="0" u="none" strike="noStrike" kern="1200" cap="none" spc="0" normalizeH="0" baseline="0" noProof="0" dirty="0">
                <a:ln>
                  <a:noFill/>
                </a:ln>
                <a:solidFill>
                  <a:prstClr val="white"/>
                </a:solidFill>
                <a:effectLst/>
                <a:uLnTx/>
                <a:uFillTx/>
                <a:latin typeface="Gill Sans MT" panose="020B0502020104020203" pitchFamily="34" charset="0"/>
              </a:rPr>
              <a:t>Financial performance per Programme – Q2</a:t>
            </a:r>
            <a:endParaRPr lang="en-US" sz="2800" b="1" dirty="0">
              <a:latin typeface="Gill Sans MT" panose="020B0502020104020203" pitchFamily="34" charset="0"/>
            </a:endParaRPr>
          </a:p>
        </p:txBody>
      </p:sp>
      <p:graphicFrame>
        <p:nvGraphicFramePr>
          <p:cNvPr id="5" name="Table 5">
            <a:extLst>
              <a:ext uri="{FF2B5EF4-FFF2-40B4-BE49-F238E27FC236}">
                <a16:creationId xmlns:a16="http://schemas.microsoft.com/office/drawing/2014/main" xmlns="" id="{3A68A17D-0C3A-B030-737A-25776A9DD0A5}"/>
              </a:ext>
            </a:extLst>
          </p:cNvPr>
          <p:cNvGraphicFramePr>
            <a:graphicFrameLocks noGrp="1"/>
          </p:cNvGraphicFramePr>
          <p:nvPr>
            <p:ph idx="1"/>
          </p:nvPr>
        </p:nvGraphicFramePr>
        <p:xfrm>
          <a:off x="174171" y="1116578"/>
          <a:ext cx="8860971" cy="5403965"/>
        </p:xfrm>
        <a:graphic>
          <a:graphicData uri="http://schemas.openxmlformats.org/drawingml/2006/table">
            <a:tbl>
              <a:tblPr firstRow="1" bandRow="1">
                <a:tableStyleId>{5C22544A-7EE6-4342-B048-85BDC9FD1C3A}</a:tableStyleId>
              </a:tblPr>
              <a:tblGrid>
                <a:gridCol w="2756494">
                  <a:extLst>
                    <a:ext uri="{9D8B030D-6E8A-4147-A177-3AD203B41FA5}">
                      <a16:colId xmlns:a16="http://schemas.microsoft.com/office/drawing/2014/main" xmlns="" val="3232014008"/>
                    </a:ext>
                  </a:extLst>
                </a:gridCol>
                <a:gridCol w="1751088">
                  <a:extLst>
                    <a:ext uri="{9D8B030D-6E8A-4147-A177-3AD203B41FA5}">
                      <a16:colId xmlns:a16="http://schemas.microsoft.com/office/drawing/2014/main" xmlns="" val="3191572648"/>
                    </a:ext>
                  </a:extLst>
                </a:gridCol>
                <a:gridCol w="1703989">
                  <a:extLst>
                    <a:ext uri="{9D8B030D-6E8A-4147-A177-3AD203B41FA5}">
                      <a16:colId xmlns:a16="http://schemas.microsoft.com/office/drawing/2014/main" xmlns="" val="1522519076"/>
                    </a:ext>
                  </a:extLst>
                </a:gridCol>
                <a:gridCol w="1414832">
                  <a:extLst>
                    <a:ext uri="{9D8B030D-6E8A-4147-A177-3AD203B41FA5}">
                      <a16:colId xmlns:a16="http://schemas.microsoft.com/office/drawing/2014/main" xmlns="" val="3377096926"/>
                    </a:ext>
                  </a:extLst>
                </a:gridCol>
                <a:gridCol w="1234568">
                  <a:extLst>
                    <a:ext uri="{9D8B030D-6E8A-4147-A177-3AD203B41FA5}">
                      <a16:colId xmlns:a16="http://schemas.microsoft.com/office/drawing/2014/main" xmlns="" val="2581485749"/>
                    </a:ext>
                  </a:extLst>
                </a:gridCol>
              </a:tblGrid>
              <a:tr h="1397607">
                <a:tc>
                  <a:txBody>
                    <a:bodyPr/>
                    <a:lstStyle/>
                    <a:p>
                      <a:pPr algn="l"/>
                      <a:r>
                        <a:rPr lang="en-US" sz="1800" dirty="0">
                          <a:latin typeface="Arial" panose="020B0604020202020204" pitchFamily="34" charset="0"/>
                          <a:cs typeface="Arial" panose="020B0604020202020204" pitchFamily="34" charset="0"/>
                        </a:rPr>
                        <a:t>Item</a:t>
                      </a:r>
                    </a:p>
                  </a:txBody>
                  <a:tcPr anchor="ctr"/>
                </a:tc>
                <a:tc>
                  <a:txBody>
                    <a:bodyPr/>
                    <a:lstStyle/>
                    <a:p>
                      <a:pPr algn="ctr"/>
                      <a:r>
                        <a:rPr lang="en-US" sz="1800" dirty="0">
                          <a:latin typeface="Arial" panose="020B0604020202020204" pitchFamily="34" charset="0"/>
                          <a:cs typeface="Arial" panose="020B0604020202020204" pitchFamily="34" charset="0"/>
                        </a:rPr>
                        <a:t>Planned expenditure</a:t>
                      </a:r>
                    </a:p>
                    <a:p>
                      <a:pPr algn="ctr"/>
                      <a:r>
                        <a:rPr lang="en-US" sz="1800" dirty="0">
                          <a:latin typeface="Arial" panose="020B0604020202020204" pitchFamily="34" charset="0"/>
                          <a:cs typeface="Arial" panose="020B0604020202020204" pitchFamily="34" charset="0"/>
                        </a:rPr>
                        <a:t>R'000</a:t>
                      </a:r>
                    </a:p>
                  </a:txBody>
                  <a:tcPr anchor="ctr"/>
                </a:tc>
                <a:tc>
                  <a:txBody>
                    <a:bodyPr/>
                    <a:lstStyle/>
                    <a:p>
                      <a:pPr algn="ctr"/>
                      <a:r>
                        <a:rPr lang="en-US" sz="1800" dirty="0">
                          <a:latin typeface="Arial" panose="020B0604020202020204" pitchFamily="34" charset="0"/>
                          <a:cs typeface="Arial" panose="020B0604020202020204" pitchFamily="34" charset="0"/>
                        </a:rPr>
                        <a:t>Actual expenditure</a:t>
                      </a:r>
                    </a:p>
                    <a:p>
                      <a:pPr algn="ctr"/>
                      <a:r>
                        <a:rPr lang="en-US" sz="1800" dirty="0">
                          <a:latin typeface="Arial" panose="020B0604020202020204" pitchFamily="34" charset="0"/>
                          <a:cs typeface="Arial" panose="020B0604020202020204" pitchFamily="34" charset="0"/>
                        </a:rPr>
                        <a:t> R'000</a:t>
                      </a:r>
                    </a:p>
                  </a:txBody>
                  <a:tcPr anchor="ctr"/>
                </a:tc>
                <a:tc>
                  <a:txBody>
                    <a:bodyPr/>
                    <a:lstStyle/>
                    <a:p>
                      <a:pPr algn="ctr"/>
                      <a:r>
                        <a:rPr lang="en-US" sz="1800" dirty="0">
                          <a:latin typeface="Arial" panose="020B0604020202020204" pitchFamily="34" charset="0"/>
                          <a:cs typeface="Arial" panose="020B0604020202020204" pitchFamily="34" charset="0"/>
                        </a:rPr>
                        <a:t>Variance</a:t>
                      </a:r>
                    </a:p>
                    <a:p>
                      <a:pPr algn="ctr"/>
                      <a:r>
                        <a:rPr lang="en-US" sz="1800" dirty="0">
                          <a:latin typeface="Arial" panose="020B0604020202020204" pitchFamily="34" charset="0"/>
                          <a:cs typeface="Arial" panose="020B0604020202020204" pitchFamily="34" charset="0"/>
                        </a:rPr>
                        <a:t>R'000</a:t>
                      </a:r>
                    </a:p>
                  </a:txBody>
                  <a:tcPr anchor="ctr"/>
                </a:tc>
                <a:tc>
                  <a:txBody>
                    <a:bodyPr/>
                    <a:lstStyle/>
                    <a:p>
                      <a:pPr algn="ctr"/>
                      <a:r>
                        <a:rPr lang="en-US" sz="1800" dirty="0">
                          <a:latin typeface="Arial" panose="020B0604020202020204" pitchFamily="34" charset="0"/>
                          <a:cs typeface="Arial" panose="020B0604020202020204" pitchFamily="34" charset="0"/>
                        </a:rPr>
                        <a:t>% Variance</a:t>
                      </a:r>
                    </a:p>
                  </a:txBody>
                  <a:tcPr anchor="ctr"/>
                </a:tc>
                <a:extLst>
                  <a:ext uri="{0D108BD9-81ED-4DB2-BD59-A6C34878D82A}">
                    <a16:rowId xmlns:a16="http://schemas.microsoft.com/office/drawing/2014/main" xmlns="" val="1551662664"/>
                  </a:ext>
                </a:extLst>
              </a:tr>
              <a:tr h="643259">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Administration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183 153</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164 077</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19 076</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10%</a:t>
                      </a:r>
                    </a:p>
                  </a:txBody>
                  <a:tcPr marL="68580" marR="68580" marT="0" marB="0" anchor="ctr"/>
                </a:tc>
                <a:extLst>
                  <a:ext uri="{0D108BD9-81ED-4DB2-BD59-A6C34878D82A}">
                    <a16:rowId xmlns:a16="http://schemas.microsoft.com/office/drawing/2014/main" xmlns="" val="207289904"/>
                  </a:ext>
                </a:extLst>
              </a:tr>
              <a:tr h="586396">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Technology Innovation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757 110</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460 621</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296 489</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39%</a:t>
                      </a:r>
                    </a:p>
                  </a:txBody>
                  <a:tcPr marL="68580" marR="68580" marT="0" marB="0" anchor="ctr"/>
                </a:tc>
                <a:extLst>
                  <a:ext uri="{0D108BD9-81ED-4DB2-BD59-A6C34878D82A}">
                    <a16:rowId xmlns:a16="http://schemas.microsoft.com/office/drawing/2014/main" xmlns="" val="4151262479"/>
                  </a:ext>
                </a:extLst>
              </a:tr>
              <a:tr h="918389">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International Cooperation and Resources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89 546</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53 068</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36 489</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41%</a:t>
                      </a:r>
                    </a:p>
                  </a:txBody>
                  <a:tcPr marL="68580" marR="68580" marT="0" marB="0" anchor="ctr"/>
                </a:tc>
                <a:extLst>
                  <a:ext uri="{0D108BD9-81ED-4DB2-BD59-A6C34878D82A}">
                    <a16:rowId xmlns:a16="http://schemas.microsoft.com/office/drawing/2014/main" xmlns="" val="4080429404"/>
                  </a:ext>
                </a:extLst>
              </a:tr>
              <a:tr h="612259">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Research Development and Support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3 412 009</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3 031 416</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380 593</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11%</a:t>
                      </a:r>
                    </a:p>
                  </a:txBody>
                  <a:tcPr marL="68580" marR="68580" marT="0" marB="0" anchor="ctr"/>
                </a:tc>
                <a:extLst>
                  <a:ext uri="{0D108BD9-81ED-4DB2-BD59-A6C34878D82A}">
                    <a16:rowId xmlns:a16="http://schemas.microsoft.com/office/drawing/2014/main" xmlns="" val="196468122"/>
                  </a:ext>
                </a:extLst>
              </a:tr>
              <a:tr h="661486">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Socio-economic Innovation Partnerships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1 194 749</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852 401</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342 348</a:t>
                      </a:r>
                    </a:p>
                  </a:txBody>
                  <a:tcPr marL="68580" marR="68580" marT="0" marB="0" anchor="ct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29%</a:t>
                      </a:r>
                    </a:p>
                  </a:txBody>
                  <a:tcPr marL="68580" marR="68580" marT="0" marB="0" anchor="ctr"/>
                </a:tc>
                <a:extLst>
                  <a:ext uri="{0D108BD9-81ED-4DB2-BD59-A6C34878D82A}">
                    <a16:rowId xmlns:a16="http://schemas.microsoft.com/office/drawing/2014/main" xmlns="" val="2756310390"/>
                  </a:ext>
                </a:extLst>
              </a:tr>
              <a:tr h="584569">
                <a:tc>
                  <a:txBody>
                    <a:bodyPr/>
                    <a:lstStyle/>
                    <a:p>
                      <a:pPr marL="0" marR="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5 636 567</a:t>
                      </a:r>
                    </a:p>
                  </a:txBody>
                  <a:tcPr marL="68580" marR="68580" marT="0" marB="0" anchor="ctr"/>
                </a:tc>
                <a:tc>
                  <a:txBody>
                    <a:bodyPr/>
                    <a:lstStyle/>
                    <a:p>
                      <a:pPr marL="0" marR="0" algn="r">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4 561 583</a:t>
                      </a:r>
                    </a:p>
                  </a:txBody>
                  <a:tcPr marL="68580" marR="68580" marT="0" marB="0" anchor="ctr"/>
                </a:tc>
                <a:tc>
                  <a:txBody>
                    <a:bodyPr/>
                    <a:lstStyle/>
                    <a:p>
                      <a:pPr marL="0" marR="0" algn="r">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1 074 984</a:t>
                      </a:r>
                    </a:p>
                  </a:txBody>
                  <a:tcPr marL="68580" marR="68580" marT="0" marB="0" anchor="ctr"/>
                </a:tc>
                <a:tc>
                  <a:txBody>
                    <a:bodyPr/>
                    <a:lstStyle/>
                    <a:p>
                      <a:pPr marL="0" marR="0" algn="r">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19%</a:t>
                      </a:r>
                    </a:p>
                  </a:txBody>
                  <a:tcPr marL="68580" marR="68580" marT="0" marB="0" anchor="ctr"/>
                </a:tc>
                <a:extLst>
                  <a:ext uri="{0D108BD9-81ED-4DB2-BD59-A6C34878D82A}">
                    <a16:rowId xmlns:a16="http://schemas.microsoft.com/office/drawing/2014/main" xmlns="" val="2443224997"/>
                  </a:ext>
                </a:extLst>
              </a:tr>
            </a:tbl>
          </a:graphicData>
        </a:graphic>
      </p:graphicFrame>
      <p:sp>
        <p:nvSpPr>
          <p:cNvPr id="4" name="Slide Number Placeholder 3">
            <a:extLst>
              <a:ext uri="{FF2B5EF4-FFF2-40B4-BE49-F238E27FC236}">
                <a16:creationId xmlns:a16="http://schemas.microsoft.com/office/drawing/2014/main" xmlns="" id="{E52EA90F-753E-BFF2-53C3-846777C1238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8927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35DA178-EB53-410F-93F9-C8DA5870567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64</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B132A4FA-0978-46C7-BC6A-D9AA6B0B52E3}"/>
              </a:ext>
            </a:extLst>
          </p:cNvPr>
          <p:cNvSpPr>
            <a:spLocks noGrp="1"/>
          </p:cNvSpPr>
          <p:nvPr>
            <p:ph type="title"/>
          </p:nvPr>
        </p:nvSpPr>
        <p:spPr>
          <a:xfrm>
            <a:off x="171448" y="212557"/>
            <a:ext cx="8750483" cy="1007403"/>
          </a:xfrm>
        </p:spPr>
        <p:txBody>
          <a:bodyPr>
            <a:noAutofit/>
          </a:bodyPr>
          <a:lstStyle/>
          <a:p>
            <a:pPr algn="ctr"/>
            <a:r>
              <a:rPr lang="en-GB" sz="3000" dirty="0">
                <a:latin typeface="Century Gothic" panose="020B0502020202020204" pitchFamily="34" charset="0"/>
              </a:rPr>
              <a:t> </a:t>
            </a:r>
            <a:r>
              <a:rPr lang="en-GB" sz="2800" b="1" dirty="0">
                <a:latin typeface="Gill Sans MT" panose="020B0502020104020203" pitchFamily="34" charset="0"/>
              </a:rPr>
              <a:t>Financial performance per programme – Q2 </a:t>
            </a:r>
            <a:endParaRPr lang="en-US" sz="2800" b="1" dirty="0">
              <a:latin typeface="Gill Sans MT" panose="020B0502020104020203" pitchFamily="34" charset="0"/>
            </a:endParaRPr>
          </a:p>
        </p:txBody>
      </p:sp>
      <p:pic>
        <p:nvPicPr>
          <p:cNvPr id="8" name="Picture 7">
            <a:extLst>
              <a:ext uri="{FF2B5EF4-FFF2-40B4-BE49-F238E27FC236}">
                <a16:creationId xmlns:a16="http://schemas.microsoft.com/office/drawing/2014/main" xmlns="" id="{4F3F1B35-A555-4850-78DC-5108C804B0B3}"/>
              </a:ext>
            </a:extLst>
          </p:cNvPr>
          <p:cNvPicPr>
            <a:picLocks noChangeAspect="1"/>
          </p:cNvPicPr>
          <p:nvPr/>
        </p:nvPicPr>
        <p:blipFill>
          <a:blip r:embed="rId2"/>
          <a:stretch>
            <a:fillRect/>
          </a:stretch>
        </p:blipFill>
        <p:spPr>
          <a:xfrm>
            <a:off x="222069" y="1219959"/>
            <a:ext cx="8750483" cy="5300583"/>
          </a:xfrm>
          <a:prstGeom prst="rect">
            <a:avLst/>
          </a:prstGeom>
        </p:spPr>
      </p:pic>
    </p:spTree>
    <p:extLst>
      <p:ext uri="{BB962C8B-B14F-4D97-AF65-F5344CB8AC3E}">
        <p14:creationId xmlns:p14="http://schemas.microsoft.com/office/powerpoint/2010/main" xmlns="" val="3089031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546C48-5F56-444A-ADBB-28A109A0553B}"/>
              </a:ext>
            </a:extLst>
          </p:cNvPr>
          <p:cNvSpPr>
            <a:spLocks noGrp="1"/>
          </p:cNvSpPr>
          <p:nvPr>
            <p:ph type="title"/>
          </p:nvPr>
        </p:nvSpPr>
        <p:spPr>
          <a:xfrm>
            <a:off x="351559" y="218003"/>
            <a:ext cx="6773856" cy="456685"/>
          </a:xfrm>
        </p:spPr>
        <p:txBody>
          <a:bodyPr>
            <a:noAutofit/>
          </a:bodyPr>
          <a:lstStyle/>
          <a:p>
            <a:r>
              <a:rPr lang="en-US" sz="2800" b="1" dirty="0">
                <a:latin typeface="Gill Sans MT" panose="020B0502020104020203" pitchFamily="34" charset="0"/>
              </a:rPr>
              <a:t>Overall financial performance – Q3</a:t>
            </a:r>
            <a:endParaRPr lang="en-US" sz="2800"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xmlns="" id="{7D3CEB76-1D08-E947-A239-8ADA5FA4E0A2}"/>
              </a:ext>
            </a:extLst>
          </p:cNvPr>
          <p:cNvSpPr>
            <a:spLocks noGrp="1"/>
          </p:cNvSpPr>
          <p:nvPr>
            <p:ph idx="1"/>
          </p:nvPr>
        </p:nvSpPr>
        <p:spPr>
          <a:xfrm>
            <a:off x="351559" y="1164372"/>
            <a:ext cx="7886700" cy="5311968"/>
          </a:xfrm>
        </p:spPr>
        <p:txBody>
          <a:bodyPr>
            <a:normAutofit/>
          </a:bodyPr>
          <a:lstStyle/>
          <a:p>
            <a:pPr algn="just">
              <a:lnSpc>
                <a:spcPct val="124000"/>
              </a:lnSpc>
              <a:buClr>
                <a:srgbClr val="FF9900"/>
              </a:buClr>
              <a:buSzPct val="110000"/>
            </a:pPr>
            <a:r>
              <a:rPr lang="en-ZA" sz="2200" dirty="0">
                <a:solidFill>
                  <a:schemeClr val="tx1"/>
                </a:solidFill>
              </a:rPr>
              <a:t>The Department planned to spend R7,503 billion by the end of quarter 3.</a:t>
            </a:r>
          </a:p>
          <a:p>
            <a:pPr algn="just">
              <a:lnSpc>
                <a:spcPct val="124000"/>
              </a:lnSpc>
              <a:buClr>
                <a:srgbClr val="FF9900"/>
              </a:buClr>
              <a:buSzPct val="110000"/>
            </a:pPr>
            <a:r>
              <a:rPr lang="en-ZA" sz="2200" dirty="0">
                <a:solidFill>
                  <a:schemeClr val="tx1"/>
                </a:solidFill>
              </a:rPr>
              <a:t>The actual expenditure for the period amounted to R7,048 billion (77,1% of the total adjusted budget of R9,145 billion).</a:t>
            </a:r>
          </a:p>
          <a:p>
            <a:pPr algn="just">
              <a:lnSpc>
                <a:spcPct val="124000"/>
              </a:lnSpc>
              <a:buClr>
                <a:srgbClr val="FF9900"/>
              </a:buClr>
              <a:buSzPct val="110000"/>
            </a:pPr>
            <a:r>
              <a:rPr lang="en-ZA" sz="2200" dirty="0">
                <a:solidFill>
                  <a:schemeClr val="tx1"/>
                </a:solidFill>
              </a:rPr>
              <a:t>This translates to a variance of R455 million or 6% of planned expenditure. </a:t>
            </a:r>
          </a:p>
          <a:p>
            <a:pPr algn="just">
              <a:lnSpc>
                <a:spcPct val="124000"/>
              </a:lnSpc>
              <a:buClr>
                <a:srgbClr val="FF9900"/>
              </a:buClr>
              <a:buSzPct val="110000"/>
            </a:pPr>
            <a:r>
              <a:rPr lang="en-ZA" sz="2200" dirty="0">
                <a:solidFill>
                  <a:schemeClr val="tx1"/>
                </a:solidFill>
              </a:rPr>
              <a:t>The DSI has effected virements amounting to R479,557 million from slow spending activities to those that have shortfalls. Parliament approved a R393,553 million virement, National Treasury one of R75,688 million, and the Director-General one of R10,316 million.</a:t>
            </a:r>
          </a:p>
          <a:p>
            <a:endParaRPr lang="en-ZA" sz="2200" dirty="0"/>
          </a:p>
          <a:p>
            <a:pPr marL="0" indent="0">
              <a:buNone/>
            </a:pPr>
            <a:endParaRPr lang="en-US" dirty="0"/>
          </a:p>
        </p:txBody>
      </p:sp>
      <p:sp>
        <p:nvSpPr>
          <p:cNvPr id="4" name="Slide Number Placeholder 3">
            <a:extLst>
              <a:ext uri="{FF2B5EF4-FFF2-40B4-BE49-F238E27FC236}">
                <a16:creationId xmlns:a16="http://schemas.microsoft.com/office/drawing/2014/main" xmlns="" id="{926F6D43-937B-9D4F-A182-315661E88346}"/>
              </a:ext>
            </a:extLst>
          </p:cNvPr>
          <p:cNvSpPr>
            <a:spLocks noGrp="1"/>
          </p:cNvSpPr>
          <p:nvPr>
            <p:ph type="sldNum" sz="quarter" idx="12"/>
          </p:nvPr>
        </p:nvSpPr>
        <p:spPr/>
        <p:txBody>
          <a:bodyPr/>
          <a:lstStyle/>
          <a:p>
            <a:fld id="{6BEAD508-187F-9C41-8168-FD791BBC9830}" type="slidenum">
              <a:rPr lang="en-US" smtClean="0"/>
              <a:pPr/>
              <a:t>65</a:t>
            </a:fld>
            <a:endParaRPr lang="en-US" dirty="0"/>
          </a:p>
        </p:txBody>
      </p:sp>
    </p:spTree>
    <p:extLst>
      <p:ext uri="{BB962C8B-B14F-4D97-AF65-F5344CB8AC3E}">
        <p14:creationId xmlns:p14="http://schemas.microsoft.com/office/powerpoint/2010/main" xmlns="" val="1957958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130DF-9D51-43B9-B980-3F5297E2D87D}"/>
              </a:ext>
            </a:extLst>
          </p:cNvPr>
          <p:cNvSpPr>
            <a:spLocks noGrp="1"/>
          </p:cNvSpPr>
          <p:nvPr>
            <p:ph type="title"/>
          </p:nvPr>
        </p:nvSpPr>
        <p:spPr>
          <a:xfrm>
            <a:off x="226868" y="185604"/>
            <a:ext cx="7830699" cy="583562"/>
          </a:xfrm>
        </p:spPr>
        <p:txBody>
          <a:bodyPr>
            <a:noAutofit/>
          </a:bodyPr>
          <a:lstStyle/>
          <a:p>
            <a:r>
              <a:rPr lang="en-US" sz="2800" b="1" dirty="0">
                <a:latin typeface="Gill Sans MT" panose="020B0502020104020203" pitchFamily="34" charset="0"/>
              </a:rPr>
              <a:t>Overall financial performance – Q3</a:t>
            </a:r>
          </a:p>
        </p:txBody>
      </p:sp>
      <p:sp>
        <p:nvSpPr>
          <p:cNvPr id="4" name="Slide Number Placeholder 3">
            <a:extLst>
              <a:ext uri="{FF2B5EF4-FFF2-40B4-BE49-F238E27FC236}">
                <a16:creationId xmlns:a16="http://schemas.microsoft.com/office/drawing/2014/main" xmlns="" id="{988619F5-AC7C-40F0-B903-98CA03F4046A}"/>
              </a:ext>
            </a:extLst>
          </p:cNvPr>
          <p:cNvSpPr>
            <a:spLocks noGrp="1"/>
          </p:cNvSpPr>
          <p:nvPr>
            <p:ph type="sldNum" sz="quarter" idx="12"/>
          </p:nvPr>
        </p:nvSpPr>
        <p:spPr/>
        <p:txBody>
          <a:bodyPr/>
          <a:lstStyle/>
          <a:p>
            <a:fld id="{6BEAD508-187F-9C41-8168-FD791BBC9830}" type="slidenum">
              <a:rPr lang="en-US" smtClean="0"/>
              <a:pPr/>
              <a:t>66</a:t>
            </a:fld>
            <a:endParaRPr lang="en-US" dirty="0"/>
          </a:p>
        </p:txBody>
      </p:sp>
      <p:sp>
        <p:nvSpPr>
          <p:cNvPr id="9" name="Content Placeholder 8">
            <a:extLst>
              <a:ext uri="{FF2B5EF4-FFF2-40B4-BE49-F238E27FC236}">
                <a16:creationId xmlns:a16="http://schemas.microsoft.com/office/drawing/2014/main" xmlns="" id="{B877AE1D-8881-13EA-DB02-86E27F366E91}"/>
              </a:ext>
            </a:extLst>
          </p:cNvPr>
          <p:cNvSpPr>
            <a:spLocks noGrp="1"/>
          </p:cNvSpPr>
          <p:nvPr>
            <p:ph idx="1"/>
          </p:nvPr>
        </p:nvSpPr>
        <p:spPr/>
        <p:txBody>
          <a:bodyPr/>
          <a:lstStyle/>
          <a:p>
            <a:endParaRPr lang="en-GB" dirty="0"/>
          </a:p>
        </p:txBody>
      </p:sp>
      <p:pic>
        <p:nvPicPr>
          <p:cNvPr id="11" name="Picture 10">
            <a:extLst>
              <a:ext uri="{FF2B5EF4-FFF2-40B4-BE49-F238E27FC236}">
                <a16:creationId xmlns:a16="http://schemas.microsoft.com/office/drawing/2014/main" xmlns="" id="{E3F7BF45-F33B-5F2F-7F77-A1A1FDAB82D3}"/>
              </a:ext>
            </a:extLst>
          </p:cNvPr>
          <p:cNvPicPr>
            <a:picLocks noChangeAspect="1"/>
          </p:cNvPicPr>
          <p:nvPr/>
        </p:nvPicPr>
        <p:blipFill>
          <a:blip r:embed="rId2"/>
          <a:stretch>
            <a:fillRect/>
          </a:stretch>
        </p:blipFill>
        <p:spPr>
          <a:xfrm>
            <a:off x="226868" y="1131883"/>
            <a:ext cx="8368116" cy="5268174"/>
          </a:xfrm>
          <a:prstGeom prst="rect">
            <a:avLst/>
          </a:prstGeom>
        </p:spPr>
      </p:pic>
    </p:spTree>
    <p:extLst>
      <p:ext uri="{BB962C8B-B14F-4D97-AF65-F5344CB8AC3E}">
        <p14:creationId xmlns:p14="http://schemas.microsoft.com/office/powerpoint/2010/main" xmlns="" val="41715167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C91ADC-349A-CCFC-E4BE-255B3B45F134}"/>
              </a:ext>
            </a:extLst>
          </p:cNvPr>
          <p:cNvSpPr>
            <a:spLocks noGrp="1"/>
          </p:cNvSpPr>
          <p:nvPr>
            <p:ph type="title"/>
          </p:nvPr>
        </p:nvSpPr>
        <p:spPr>
          <a:xfrm>
            <a:off x="481168" y="181635"/>
            <a:ext cx="8353116" cy="804806"/>
          </a:xfrm>
        </p:spPr>
        <p:txBody>
          <a:bodyPr>
            <a:noAutofit/>
          </a:bodyPr>
          <a:lstStyle/>
          <a:p>
            <a:r>
              <a:rPr kumimoji="0" lang="en-US" sz="2800" b="1" i="0" u="none" strike="noStrike" kern="1200" cap="none" spc="0" normalizeH="0" baseline="0" noProof="0" dirty="0">
                <a:ln>
                  <a:noFill/>
                </a:ln>
                <a:solidFill>
                  <a:prstClr val="white"/>
                </a:solidFill>
                <a:effectLst/>
                <a:uLnTx/>
                <a:uFillTx/>
                <a:latin typeface="Gill Sans MT" panose="020B0502020104020203" pitchFamily="34" charset="0"/>
              </a:rPr>
              <a:t>Financial performance per classification – Q3</a:t>
            </a:r>
            <a:endParaRPr lang="en-US" sz="2800" b="1" dirty="0">
              <a:latin typeface="Gill Sans MT" panose="020B0502020104020203" pitchFamily="34" charset="0"/>
            </a:endParaRPr>
          </a:p>
        </p:txBody>
      </p:sp>
      <p:graphicFrame>
        <p:nvGraphicFramePr>
          <p:cNvPr id="5" name="Table 5">
            <a:extLst>
              <a:ext uri="{FF2B5EF4-FFF2-40B4-BE49-F238E27FC236}">
                <a16:creationId xmlns:a16="http://schemas.microsoft.com/office/drawing/2014/main" xmlns="" id="{3A68A17D-0C3A-B030-737A-25776A9DD0A5}"/>
              </a:ext>
            </a:extLst>
          </p:cNvPr>
          <p:cNvGraphicFramePr>
            <a:graphicFrameLocks noGrp="1"/>
          </p:cNvGraphicFramePr>
          <p:nvPr>
            <p:ph idx="1"/>
          </p:nvPr>
        </p:nvGraphicFramePr>
        <p:xfrm>
          <a:off x="206828" y="1151333"/>
          <a:ext cx="8795657" cy="5141777"/>
        </p:xfrm>
        <a:graphic>
          <a:graphicData uri="http://schemas.openxmlformats.org/drawingml/2006/table">
            <a:tbl>
              <a:tblPr firstRow="1" bandRow="1">
                <a:tableStyleId>{5C22544A-7EE6-4342-B048-85BDC9FD1C3A}</a:tableStyleId>
              </a:tblPr>
              <a:tblGrid>
                <a:gridCol w="2512815">
                  <a:extLst>
                    <a:ext uri="{9D8B030D-6E8A-4147-A177-3AD203B41FA5}">
                      <a16:colId xmlns:a16="http://schemas.microsoft.com/office/drawing/2014/main" xmlns="" val="3232014008"/>
                    </a:ext>
                  </a:extLst>
                </a:gridCol>
                <a:gridCol w="1728544">
                  <a:extLst>
                    <a:ext uri="{9D8B030D-6E8A-4147-A177-3AD203B41FA5}">
                      <a16:colId xmlns:a16="http://schemas.microsoft.com/office/drawing/2014/main" xmlns="" val="3191572648"/>
                    </a:ext>
                  </a:extLst>
                </a:gridCol>
                <a:gridCol w="1759138">
                  <a:extLst>
                    <a:ext uri="{9D8B030D-6E8A-4147-A177-3AD203B41FA5}">
                      <a16:colId xmlns:a16="http://schemas.microsoft.com/office/drawing/2014/main" xmlns="" val="1522519076"/>
                    </a:ext>
                  </a:extLst>
                </a:gridCol>
                <a:gridCol w="1468497">
                  <a:extLst>
                    <a:ext uri="{9D8B030D-6E8A-4147-A177-3AD203B41FA5}">
                      <a16:colId xmlns:a16="http://schemas.microsoft.com/office/drawing/2014/main" xmlns="" val="3377096926"/>
                    </a:ext>
                  </a:extLst>
                </a:gridCol>
                <a:gridCol w="1326663">
                  <a:extLst>
                    <a:ext uri="{9D8B030D-6E8A-4147-A177-3AD203B41FA5}">
                      <a16:colId xmlns:a16="http://schemas.microsoft.com/office/drawing/2014/main" xmlns="" val="2581485749"/>
                    </a:ext>
                  </a:extLst>
                </a:gridCol>
              </a:tblGrid>
              <a:tr h="1188052">
                <a:tc>
                  <a:txBody>
                    <a:bodyPr/>
                    <a:lstStyle/>
                    <a:p>
                      <a:pPr algn="l"/>
                      <a:r>
                        <a:rPr lang="en-US" sz="1800" dirty="0">
                          <a:latin typeface="Arial" panose="020B0604020202020204" pitchFamily="34" charset="0"/>
                          <a:cs typeface="Arial" panose="020B0604020202020204" pitchFamily="34" charset="0"/>
                        </a:rPr>
                        <a:t>Item</a:t>
                      </a:r>
                    </a:p>
                  </a:txBody>
                  <a:tcPr anchor="ctr"/>
                </a:tc>
                <a:tc>
                  <a:txBody>
                    <a:bodyPr/>
                    <a:lstStyle/>
                    <a:p>
                      <a:pPr algn="ctr"/>
                      <a:r>
                        <a:rPr lang="en-US" sz="1800" dirty="0">
                          <a:latin typeface="Arial" panose="020B0604020202020204" pitchFamily="34" charset="0"/>
                          <a:cs typeface="Arial" panose="020B0604020202020204" pitchFamily="34" charset="0"/>
                        </a:rPr>
                        <a:t>Planned expenditure</a:t>
                      </a:r>
                    </a:p>
                    <a:p>
                      <a:pPr algn="ctr"/>
                      <a:r>
                        <a:rPr lang="en-US" sz="1800" dirty="0">
                          <a:latin typeface="Arial" panose="020B0604020202020204" pitchFamily="34" charset="0"/>
                          <a:cs typeface="Arial" panose="020B0604020202020204" pitchFamily="34" charset="0"/>
                        </a:rPr>
                        <a:t>R'000</a:t>
                      </a:r>
                    </a:p>
                  </a:txBody>
                  <a:tcPr anchor="ctr"/>
                </a:tc>
                <a:tc>
                  <a:txBody>
                    <a:bodyPr/>
                    <a:lstStyle/>
                    <a:p>
                      <a:pPr algn="ctr"/>
                      <a:r>
                        <a:rPr lang="en-US" sz="1800" dirty="0">
                          <a:latin typeface="Arial" panose="020B0604020202020204" pitchFamily="34" charset="0"/>
                          <a:cs typeface="Arial" panose="020B0604020202020204" pitchFamily="34" charset="0"/>
                        </a:rPr>
                        <a:t>Actual expenditure</a:t>
                      </a:r>
                    </a:p>
                    <a:p>
                      <a:pPr algn="ctr"/>
                      <a:r>
                        <a:rPr lang="en-US" sz="1800" dirty="0">
                          <a:latin typeface="Arial" panose="020B0604020202020204" pitchFamily="34" charset="0"/>
                          <a:cs typeface="Arial" panose="020B0604020202020204" pitchFamily="34" charset="0"/>
                        </a:rPr>
                        <a:t> R'000</a:t>
                      </a:r>
                    </a:p>
                  </a:txBody>
                  <a:tcPr anchor="ctr"/>
                </a:tc>
                <a:tc>
                  <a:txBody>
                    <a:bodyPr/>
                    <a:lstStyle/>
                    <a:p>
                      <a:pPr algn="ctr"/>
                      <a:r>
                        <a:rPr lang="en-US" sz="1800" dirty="0">
                          <a:latin typeface="Arial" panose="020B0604020202020204" pitchFamily="34" charset="0"/>
                          <a:cs typeface="Arial" panose="020B0604020202020204" pitchFamily="34" charset="0"/>
                        </a:rPr>
                        <a:t>Variance</a:t>
                      </a:r>
                    </a:p>
                    <a:p>
                      <a:pPr algn="ctr"/>
                      <a:r>
                        <a:rPr lang="en-US" sz="1800" dirty="0">
                          <a:latin typeface="Arial" panose="020B0604020202020204" pitchFamily="34" charset="0"/>
                          <a:cs typeface="Arial" panose="020B0604020202020204" pitchFamily="34" charset="0"/>
                        </a:rPr>
                        <a:t>R'000</a:t>
                      </a:r>
                    </a:p>
                  </a:txBody>
                  <a:tcPr anchor="ctr"/>
                </a:tc>
                <a:tc>
                  <a:txBody>
                    <a:bodyPr/>
                    <a:lstStyle/>
                    <a:p>
                      <a:pPr algn="ctr"/>
                      <a:r>
                        <a:rPr lang="en-US" sz="1800" dirty="0">
                          <a:latin typeface="Arial" panose="020B0604020202020204" pitchFamily="34" charset="0"/>
                          <a:cs typeface="Arial" panose="020B0604020202020204" pitchFamily="34" charset="0"/>
                        </a:rPr>
                        <a:t>% Variance</a:t>
                      </a:r>
                    </a:p>
                  </a:txBody>
                  <a:tcPr anchor="ctr"/>
                </a:tc>
                <a:extLst>
                  <a:ext uri="{0D108BD9-81ED-4DB2-BD59-A6C34878D82A}">
                    <a16:rowId xmlns:a16="http://schemas.microsoft.com/office/drawing/2014/main" xmlns="" val="1551662664"/>
                  </a:ext>
                </a:extLst>
              </a:tr>
              <a:tr h="7907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Compensation of employees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266 856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255 301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11 555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07289904"/>
                  </a:ext>
                </a:extLst>
              </a:tr>
              <a:tr h="7907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Goods and services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185 908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182 156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3 752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4080429404"/>
                  </a:ext>
                </a:extLst>
              </a:tr>
              <a:tr h="7907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Transfer payments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7 047 523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6 605 887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441 636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196468122"/>
                  </a:ext>
                </a:extLst>
              </a:tr>
              <a:tr h="79074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Payment of capital assets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3 015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4 847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(1 832)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756310390"/>
                  </a:ext>
                </a:extLst>
              </a:tr>
              <a:tr h="790745">
                <a:tc>
                  <a:txBody>
                    <a:bodyPr/>
                    <a:lstStyle/>
                    <a:p>
                      <a:pPr marL="0" marR="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7 503 302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7 048 191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455 111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ZA"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443224997"/>
                  </a:ext>
                </a:extLst>
              </a:tr>
            </a:tbl>
          </a:graphicData>
        </a:graphic>
      </p:graphicFrame>
      <p:sp>
        <p:nvSpPr>
          <p:cNvPr id="4" name="Slide Number Placeholder 3">
            <a:extLst>
              <a:ext uri="{FF2B5EF4-FFF2-40B4-BE49-F238E27FC236}">
                <a16:creationId xmlns:a16="http://schemas.microsoft.com/office/drawing/2014/main" xmlns="" id="{E52EA90F-753E-BFF2-53C3-846777C1238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67</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986347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1A8C8C1-E8FA-403F-B5DD-801368FD7B01}"/>
              </a:ext>
            </a:extLst>
          </p:cNvPr>
          <p:cNvSpPr>
            <a:spLocks noGrp="1"/>
          </p:cNvSpPr>
          <p:nvPr>
            <p:ph type="sldNum" sz="quarter" idx="12"/>
          </p:nvPr>
        </p:nvSpPr>
        <p:spPr/>
        <p:txBody>
          <a:bodyPr/>
          <a:lstStyle/>
          <a:p>
            <a:fld id="{6BEAD508-187F-9C41-8168-FD791BBC9830}" type="slidenum">
              <a:rPr lang="en-US" smtClean="0"/>
              <a:pPr/>
              <a:t>68</a:t>
            </a:fld>
            <a:endParaRPr lang="en-US" dirty="0"/>
          </a:p>
        </p:txBody>
      </p:sp>
      <p:sp>
        <p:nvSpPr>
          <p:cNvPr id="5" name="Title 1">
            <a:extLst>
              <a:ext uri="{FF2B5EF4-FFF2-40B4-BE49-F238E27FC236}">
                <a16:creationId xmlns:a16="http://schemas.microsoft.com/office/drawing/2014/main" xmlns="" id="{A2DADA06-7E0D-4556-B898-654497F8C3DF}"/>
              </a:ext>
            </a:extLst>
          </p:cNvPr>
          <p:cNvSpPr>
            <a:spLocks noGrp="1"/>
          </p:cNvSpPr>
          <p:nvPr>
            <p:ph type="title"/>
          </p:nvPr>
        </p:nvSpPr>
        <p:spPr>
          <a:xfrm>
            <a:off x="93071" y="212557"/>
            <a:ext cx="8619854" cy="711033"/>
          </a:xfrm>
        </p:spPr>
        <p:txBody>
          <a:bodyPr>
            <a:noAutofit/>
          </a:bodyPr>
          <a:lstStyle/>
          <a:p>
            <a:r>
              <a:rPr lang="en-GB" sz="2800" b="1">
                <a:latin typeface="Gill Sans MT" panose="020B0502020104020203" pitchFamily="34" charset="0"/>
              </a:rPr>
              <a:t>Financial performance per classification – Q3</a:t>
            </a:r>
            <a:endParaRPr lang="en-US" sz="2800" b="1" dirty="0"/>
          </a:p>
        </p:txBody>
      </p:sp>
      <p:graphicFrame>
        <p:nvGraphicFramePr>
          <p:cNvPr id="7" name="Chart 6">
            <a:extLst>
              <a:ext uri="{FF2B5EF4-FFF2-40B4-BE49-F238E27FC236}">
                <a16:creationId xmlns:a16="http://schemas.microsoft.com/office/drawing/2014/main" xmlns="" id="{AB53C79E-FA45-A87B-CA3F-0DAE34D2E83A}"/>
              </a:ext>
            </a:extLst>
          </p:cNvPr>
          <p:cNvGraphicFramePr>
            <a:graphicFrameLocks/>
          </p:cNvGraphicFramePr>
          <p:nvPr/>
        </p:nvGraphicFramePr>
        <p:xfrm>
          <a:off x="174171" y="1024889"/>
          <a:ext cx="8828315" cy="56030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6698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CC7343AE-23DE-FD4B-B75D-4A4A6BC51771}"/>
              </a:ext>
            </a:extLst>
          </p:cNvPr>
          <p:cNvSpPr>
            <a:spLocks noGrp="1"/>
          </p:cNvSpPr>
          <p:nvPr>
            <p:ph type="sldNum" sz="quarter" idx="12"/>
          </p:nvPr>
        </p:nvSpPr>
        <p:spPr/>
        <p:txBody>
          <a:bodyPr/>
          <a:lstStyle/>
          <a:p>
            <a:pPr marL="0" marR="0" lvl="0" indent="0" algn="r" defTabSz="515687"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515687"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207818" y="1078719"/>
            <a:ext cx="8257309" cy="5580185"/>
          </a:xfrm>
        </p:spPr>
        <p:txBody>
          <a:bodyPr>
            <a:noAutofit/>
          </a:bodyPr>
          <a:lstStyle/>
          <a:p>
            <a:pPr marL="0" lvl="0" indent="0" algn="just">
              <a:lnSpc>
                <a:spcPct val="114000"/>
              </a:lnSpc>
              <a:spcBef>
                <a:spcPts val="0"/>
              </a:spcBef>
              <a:buClr>
                <a:srgbClr val="FFC000"/>
              </a:buClr>
              <a:buNone/>
            </a:pPr>
            <a:r>
              <a:rPr lang="en-ZA" sz="1600" dirty="0">
                <a:solidFill>
                  <a:prstClr val="black"/>
                </a:solidFill>
                <a:ea typeface="+mn-ea"/>
              </a:rPr>
              <a:t>The National Development Plan sees human capital development as central in addressing South Africa's unemployment, poverty and inequality challenges.  </a:t>
            </a:r>
          </a:p>
          <a:p>
            <a:pPr marL="0" lvl="0" indent="0" algn="just">
              <a:lnSpc>
                <a:spcPct val="114000"/>
              </a:lnSpc>
              <a:spcBef>
                <a:spcPts val="0"/>
              </a:spcBef>
              <a:buClr>
                <a:srgbClr val="FFC000"/>
              </a:buClr>
              <a:buNone/>
            </a:pPr>
            <a:endParaRPr lang="en-ZA" sz="1200" dirty="0">
              <a:solidFill>
                <a:prstClr val="black"/>
              </a:solidFill>
              <a:ea typeface="+mn-ea"/>
            </a:endParaRPr>
          </a:p>
          <a:p>
            <a:pPr marL="0" indent="0" algn="just">
              <a:lnSpc>
                <a:spcPct val="114000"/>
              </a:lnSpc>
              <a:spcBef>
                <a:spcPts val="0"/>
              </a:spcBef>
              <a:buClr>
                <a:srgbClr val="FFC000"/>
              </a:buClr>
              <a:buNone/>
            </a:pPr>
            <a:r>
              <a:rPr lang="en-ZA" sz="1600" b="1" dirty="0">
                <a:solidFill>
                  <a:prstClr val="black"/>
                </a:solidFill>
              </a:rPr>
              <a:t>Postgraduate bursaries and internships awarded through the National Research Foundation and other </a:t>
            </a:r>
            <a:r>
              <a:rPr lang="en-ZA" sz="1600" b="1">
                <a:solidFill>
                  <a:prstClr val="black"/>
                </a:solidFill>
              </a:rPr>
              <a:t>agencies:</a:t>
            </a:r>
            <a:endParaRPr lang="en-ZA" sz="1600" b="1" dirty="0">
              <a:solidFill>
                <a:prstClr val="black"/>
              </a:solidFill>
            </a:endParaRPr>
          </a:p>
          <a:p>
            <a:pPr marL="0" indent="0" algn="just">
              <a:lnSpc>
                <a:spcPct val="114000"/>
              </a:lnSpc>
              <a:spcBef>
                <a:spcPts val="0"/>
              </a:spcBef>
              <a:buClr>
                <a:srgbClr val="FFC000"/>
              </a:buClr>
              <a:buNone/>
            </a:pPr>
            <a:endParaRPr lang="en-ZA" sz="1600" b="1" dirty="0">
              <a:solidFill>
                <a:prstClr val="black"/>
              </a:solidFill>
            </a:endParaRPr>
          </a:p>
          <a:p>
            <a:pPr marL="0" indent="0" algn="just">
              <a:lnSpc>
                <a:spcPct val="114000"/>
              </a:lnSpc>
              <a:spcBef>
                <a:spcPts val="0"/>
              </a:spcBef>
              <a:buClr>
                <a:srgbClr val="FFC000"/>
              </a:buClr>
              <a:buNone/>
            </a:pPr>
            <a:endParaRPr lang="en-ZA" sz="1600" b="1" dirty="0">
              <a:solidFill>
                <a:prstClr val="black"/>
              </a:solidFill>
            </a:endParaRPr>
          </a:p>
          <a:p>
            <a:pPr marL="0" indent="0" algn="just">
              <a:lnSpc>
                <a:spcPct val="114000"/>
              </a:lnSpc>
              <a:spcBef>
                <a:spcPts val="0"/>
              </a:spcBef>
              <a:buClr>
                <a:srgbClr val="FFC000"/>
              </a:buClr>
              <a:buNone/>
            </a:pPr>
            <a:endParaRPr lang="en-ZA" sz="1600" b="1" dirty="0">
              <a:solidFill>
                <a:prstClr val="black"/>
              </a:solidFill>
            </a:endParaRPr>
          </a:p>
          <a:p>
            <a:pPr marL="0" indent="0" algn="just">
              <a:lnSpc>
                <a:spcPct val="150000"/>
              </a:lnSpc>
              <a:buClr>
                <a:srgbClr val="FFC000"/>
              </a:buClr>
              <a:buNone/>
            </a:pPr>
            <a:endParaRPr lang="en-ZA" sz="1600" b="1" i="1" dirty="0">
              <a:solidFill>
                <a:prstClr val="black"/>
              </a:solidFill>
              <a:latin typeface="Century Gothic" panose="020B0502020202020204" pitchFamily="34" charset="0"/>
            </a:endParaRPr>
          </a:p>
          <a:p>
            <a:pPr marL="0" indent="0" algn="just">
              <a:lnSpc>
                <a:spcPct val="150000"/>
              </a:lnSpc>
              <a:buClr>
                <a:srgbClr val="FFC000"/>
              </a:buClr>
              <a:buNone/>
            </a:pPr>
            <a:endParaRPr lang="en-ZA" sz="1600" b="1" i="1" dirty="0">
              <a:solidFill>
                <a:prstClr val="black"/>
              </a:solidFill>
              <a:latin typeface="Century Gothic" panose="020B0502020202020204" pitchFamily="34" charset="0"/>
            </a:endParaRPr>
          </a:p>
          <a:p>
            <a:pPr marL="0" indent="0" algn="just">
              <a:lnSpc>
                <a:spcPct val="150000"/>
              </a:lnSpc>
              <a:buClr>
                <a:srgbClr val="FFC000"/>
              </a:buClr>
              <a:buNone/>
            </a:pPr>
            <a:endParaRPr lang="en-ZA" sz="1600" b="1" i="1" dirty="0">
              <a:solidFill>
                <a:prstClr val="black"/>
              </a:solidFill>
              <a:latin typeface="Century Gothic" panose="020B0502020202020204" pitchFamily="34" charset="0"/>
            </a:endParaRPr>
          </a:p>
          <a:p>
            <a:pPr marL="0" indent="0" algn="just">
              <a:lnSpc>
                <a:spcPct val="150000"/>
              </a:lnSpc>
              <a:spcBef>
                <a:spcPts val="450"/>
              </a:spcBef>
              <a:buClr>
                <a:srgbClr val="FFC000"/>
              </a:buClr>
              <a:buNone/>
            </a:pPr>
            <a:endParaRPr lang="en-ZA" sz="1300" b="1" dirty="0">
              <a:solidFill>
                <a:schemeClr val="tx1"/>
              </a:solidFill>
            </a:endParaRPr>
          </a:p>
          <a:p>
            <a:pPr marL="0" indent="0" algn="just">
              <a:lnSpc>
                <a:spcPct val="114000"/>
              </a:lnSpc>
              <a:spcBef>
                <a:spcPts val="450"/>
              </a:spcBef>
              <a:buClr>
                <a:srgbClr val="FFC000"/>
              </a:buClr>
              <a:buNone/>
            </a:pPr>
            <a:endParaRPr lang="en-ZA" sz="800" b="1" dirty="0">
              <a:solidFill>
                <a:schemeClr val="tx1"/>
              </a:solidFill>
            </a:endParaRPr>
          </a:p>
          <a:p>
            <a:pPr marL="0" indent="0" algn="just">
              <a:lnSpc>
                <a:spcPct val="114000"/>
              </a:lnSpc>
              <a:spcBef>
                <a:spcPts val="450"/>
              </a:spcBef>
              <a:buClr>
                <a:srgbClr val="FFC000"/>
              </a:buClr>
              <a:buNone/>
            </a:pPr>
            <a:r>
              <a:rPr lang="en-ZA" sz="1600" b="1" dirty="0">
                <a:solidFill>
                  <a:schemeClr val="tx1"/>
                </a:solidFill>
              </a:rPr>
              <a:t>Current transformation interventions:</a:t>
            </a:r>
            <a:r>
              <a:rPr lang="en-ZA" sz="1600" dirty="0">
                <a:solidFill>
                  <a:schemeClr val="tx1"/>
                </a:solidFill>
              </a:rPr>
              <a:t> A DSI task team has been established to </a:t>
            </a:r>
            <a:r>
              <a:rPr lang="en-GB" sz="1600" dirty="0">
                <a:solidFill>
                  <a:schemeClr val="tx1"/>
                </a:solidFill>
              </a:rPr>
              <a:t>co-create a robust, evidence-based transformation agenda for the next 10 years, and to identify reforms and actions to be implemented </a:t>
            </a:r>
            <a:r>
              <a:rPr lang="en-US" sz="1600" dirty="0">
                <a:solidFill>
                  <a:schemeClr val="tx1"/>
                </a:solidFill>
              </a:rPr>
              <a:t>by the DSI and its entities over the 2020-2025 cycle </a:t>
            </a:r>
            <a:r>
              <a:rPr lang="en-GB" sz="1600" dirty="0">
                <a:solidFill>
                  <a:schemeClr val="tx1"/>
                </a:solidFill>
              </a:rPr>
              <a:t>to enhance transformation outcomes.</a:t>
            </a:r>
            <a:endParaRPr lang="en-US" sz="1600" dirty="0">
              <a:solidFill>
                <a:schemeClr val="tx1"/>
              </a:solidFill>
            </a:endParaRPr>
          </a:p>
        </p:txBody>
      </p:sp>
      <p:sp>
        <p:nvSpPr>
          <p:cNvPr id="8" name="Title 1">
            <a:extLst>
              <a:ext uri="{FF2B5EF4-FFF2-40B4-BE49-F238E27FC236}">
                <a16:creationId xmlns:a16="http://schemas.microsoft.com/office/drawing/2014/main" xmlns="" id="{102B157E-AED8-4AA4-9DF3-BD4C84ECC50B}"/>
              </a:ext>
            </a:extLst>
          </p:cNvPr>
          <p:cNvSpPr>
            <a:spLocks noGrp="1"/>
          </p:cNvSpPr>
          <p:nvPr>
            <p:ph type="title"/>
          </p:nvPr>
        </p:nvSpPr>
        <p:spPr>
          <a:xfrm>
            <a:off x="0" y="1"/>
            <a:ext cx="9144000" cy="973014"/>
          </a:xfrm>
        </p:spPr>
        <p:txBody>
          <a:bodyPr>
            <a:noAutofit/>
          </a:bodyPr>
          <a:lstStyle/>
          <a:p>
            <a:pPr marL="263525"/>
            <a:r>
              <a:rPr lang="en-ZA" sz="3200" b="1" dirty="0">
                <a:latin typeface="Gill Sans MT" panose="020B0502020104020203" pitchFamily="34" charset="0"/>
              </a:rPr>
              <a:t>Human resources and skills for economic development </a:t>
            </a:r>
            <a:r>
              <a:rPr lang="en-ZA" sz="3200" b="1" dirty="0">
                <a:latin typeface="Century Gothic" panose="020B0502020202020204" pitchFamily="34" charset="0"/>
              </a:rPr>
              <a:t>(1) </a:t>
            </a:r>
            <a:r>
              <a:rPr lang="en-ZA" sz="2900" b="1" dirty="0">
                <a:effectLst>
                  <a:outerShdw blurRad="38100" dist="38100" dir="2700000" algn="tl">
                    <a:srgbClr val="000000">
                      <a:alpha val="43137"/>
                    </a:srgbClr>
                  </a:outerShdw>
                </a:effectLst>
                <a:latin typeface="Century Gothic" panose="020B0502020202020204" pitchFamily="34" charset="0"/>
              </a:rPr>
              <a:t/>
            </a:r>
            <a:br>
              <a:rPr lang="en-ZA" sz="2900" b="1" dirty="0">
                <a:effectLst>
                  <a:outerShdw blurRad="38100" dist="38100" dir="2700000" algn="tl">
                    <a:srgbClr val="000000">
                      <a:alpha val="43137"/>
                    </a:srgbClr>
                  </a:outerShdw>
                </a:effectLst>
                <a:latin typeface="Century Gothic" panose="020B0502020202020204" pitchFamily="34" charset="0"/>
              </a:rPr>
            </a:br>
            <a:endParaRPr lang="en-US" sz="2900" dirty="0">
              <a:effectLst>
                <a:outerShdw blurRad="38100" dist="38100" dir="2700000" algn="tl">
                  <a:srgbClr val="000000">
                    <a:alpha val="43137"/>
                  </a:srgbClr>
                </a:outerShdw>
              </a:effectLst>
              <a:latin typeface="Century Gothic" panose="020B0502020202020204" pitchFamily="34" charset="0"/>
            </a:endParaRPr>
          </a:p>
        </p:txBody>
      </p:sp>
      <p:graphicFrame>
        <p:nvGraphicFramePr>
          <p:cNvPr id="4" name="Table 3">
            <a:extLst>
              <a:ext uri="{FF2B5EF4-FFF2-40B4-BE49-F238E27FC236}">
                <a16:creationId xmlns:a16="http://schemas.microsoft.com/office/drawing/2014/main" xmlns="" id="{CD9C0609-BCCC-60AE-1530-44112175FCFC}"/>
              </a:ext>
            </a:extLst>
          </p:cNvPr>
          <p:cNvGraphicFramePr>
            <a:graphicFrameLocks noGrp="1"/>
          </p:cNvGraphicFramePr>
          <p:nvPr>
            <p:extLst>
              <p:ext uri="{D42A27DB-BD31-4B8C-83A1-F6EECF244321}">
                <p14:modId xmlns:p14="http://schemas.microsoft.com/office/powerpoint/2010/main" xmlns="" val="504850194"/>
              </p:ext>
            </p:extLst>
          </p:nvPr>
        </p:nvGraphicFramePr>
        <p:xfrm>
          <a:off x="337676" y="2501936"/>
          <a:ext cx="8257309" cy="2690740"/>
        </p:xfrm>
        <a:graphic>
          <a:graphicData uri="http://schemas.openxmlformats.org/drawingml/2006/table">
            <a:tbl>
              <a:tblPr firstRow="1" bandRow="1">
                <a:tableStyleId>{5C22544A-7EE6-4342-B048-85BDC9FD1C3A}</a:tableStyleId>
              </a:tblPr>
              <a:tblGrid>
                <a:gridCol w="1752381">
                  <a:extLst>
                    <a:ext uri="{9D8B030D-6E8A-4147-A177-3AD203B41FA5}">
                      <a16:colId xmlns:a16="http://schemas.microsoft.com/office/drawing/2014/main" xmlns="" val="1636696817"/>
                    </a:ext>
                  </a:extLst>
                </a:gridCol>
                <a:gridCol w="1590910">
                  <a:extLst>
                    <a:ext uri="{9D8B030D-6E8A-4147-A177-3AD203B41FA5}">
                      <a16:colId xmlns:a16="http://schemas.microsoft.com/office/drawing/2014/main" xmlns="" val="3606583256"/>
                    </a:ext>
                  </a:extLst>
                </a:gridCol>
                <a:gridCol w="946010">
                  <a:extLst>
                    <a:ext uri="{9D8B030D-6E8A-4147-A177-3AD203B41FA5}">
                      <a16:colId xmlns:a16="http://schemas.microsoft.com/office/drawing/2014/main" xmlns="" val="2952191548"/>
                    </a:ext>
                  </a:extLst>
                </a:gridCol>
                <a:gridCol w="1009121">
                  <a:extLst>
                    <a:ext uri="{9D8B030D-6E8A-4147-A177-3AD203B41FA5}">
                      <a16:colId xmlns:a16="http://schemas.microsoft.com/office/drawing/2014/main" xmlns="" val="977056465"/>
                    </a:ext>
                  </a:extLst>
                </a:gridCol>
                <a:gridCol w="890364">
                  <a:extLst>
                    <a:ext uri="{9D8B030D-6E8A-4147-A177-3AD203B41FA5}">
                      <a16:colId xmlns:a16="http://schemas.microsoft.com/office/drawing/2014/main" xmlns="" val="2298069494"/>
                    </a:ext>
                  </a:extLst>
                </a:gridCol>
                <a:gridCol w="1080385">
                  <a:extLst>
                    <a:ext uri="{9D8B030D-6E8A-4147-A177-3AD203B41FA5}">
                      <a16:colId xmlns:a16="http://schemas.microsoft.com/office/drawing/2014/main" xmlns="" val="43065338"/>
                    </a:ext>
                  </a:extLst>
                </a:gridCol>
                <a:gridCol w="988138">
                  <a:extLst>
                    <a:ext uri="{9D8B030D-6E8A-4147-A177-3AD203B41FA5}">
                      <a16:colId xmlns:a16="http://schemas.microsoft.com/office/drawing/2014/main" xmlns="" val="365615251"/>
                    </a:ext>
                  </a:extLst>
                </a:gridCol>
              </a:tblGrid>
              <a:tr h="388796">
                <a:tc>
                  <a:txBody>
                    <a:bodyPr/>
                    <a:lstStyle/>
                    <a:p>
                      <a:pPr marL="0" indent="0"/>
                      <a:endParaRPr lang="en-US" sz="1400" dirty="0">
                        <a:latin typeface="Arial" panose="020B0604020202020204" pitchFamily="34" charset="0"/>
                        <a:cs typeface="Arial" panose="020B0604020202020204" pitchFamily="34" charset="0"/>
                      </a:endParaRPr>
                    </a:p>
                  </a:txBody>
                  <a:tcPr marL="68755" marR="68755" marT="34378" marB="34378"/>
                </a:tc>
                <a:tc>
                  <a:txBody>
                    <a:bodyPr/>
                    <a:lstStyle/>
                    <a:p>
                      <a:pPr algn="ctr"/>
                      <a:r>
                        <a:rPr lang="en-ZA" sz="1400" dirty="0">
                          <a:solidFill>
                            <a:srgbClr val="FF9900"/>
                          </a:solidFill>
                          <a:latin typeface="Arial" panose="020B0604020202020204" pitchFamily="34" charset="0"/>
                          <a:cs typeface="Arial" panose="020B0604020202020204" pitchFamily="34" charset="0"/>
                        </a:rPr>
                        <a:t>Total beneficiaries</a:t>
                      </a:r>
                    </a:p>
                    <a:p>
                      <a:pPr algn="ctr"/>
                      <a:endParaRPr lang="en-ZA" sz="1400" dirty="0">
                        <a:solidFill>
                          <a:srgbClr val="FF9900"/>
                        </a:solidFill>
                        <a:latin typeface="Arial" panose="020B0604020202020204" pitchFamily="34" charset="0"/>
                        <a:cs typeface="Arial" panose="020B0604020202020204" pitchFamily="34" charset="0"/>
                      </a:endParaRPr>
                    </a:p>
                  </a:txBody>
                  <a:tcPr marL="68755" marR="68755" marT="34378" marB="34378"/>
                </a:tc>
                <a:tc>
                  <a:txBody>
                    <a:bodyPr/>
                    <a:lstStyle/>
                    <a:p>
                      <a:pPr algn="ctr"/>
                      <a:r>
                        <a:rPr lang="en-US" sz="1400" dirty="0">
                          <a:solidFill>
                            <a:srgbClr val="FF9900"/>
                          </a:solidFill>
                          <a:latin typeface="Arial" panose="020B0604020202020204" pitchFamily="34" charset="0"/>
                          <a:cs typeface="Arial" panose="020B0604020202020204" pitchFamily="34" charset="0"/>
                        </a:rPr>
                        <a:t>Black</a:t>
                      </a:r>
                      <a:endParaRPr lang="en-ZA" sz="1400" dirty="0">
                        <a:solidFill>
                          <a:srgbClr val="FF9900"/>
                        </a:solidFill>
                        <a:latin typeface="Arial" panose="020B0604020202020204" pitchFamily="34" charset="0"/>
                        <a:cs typeface="Arial" panose="020B0604020202020204" pitchFamily="34" charset="0"/>
                      </a:endParaRPr>
                    </a:p>
                  </a:txBody>
                  <a:tcPr marL="68755" marR="68755" marT="34378" marB="34378"/>
                </a:tc>
                <a:tc>
                  <a:txBody>
                    <a:bodyPr/>
                    <a:lstStyle/>
                    <a:p>
                      <a:pPr algn="ctr"/>
                      <a:r>
                        <a:rPr lang="en-US" sz="1400" dirty="0">
                          <a:solidFill>
                            <a:srgbClr val="FF9900"/>
                          </a:solidFill>
                          <a:latin typeface="Arial" panose="020B0604020202020204" pitchFamily="34" charset="0"/>
                          <a:cs typeface="Arial" panose="020B0604020202020204" pitchFamily="34" charset="0"/>
                        </a:rPr>
                        <a:t>Women</a:t>
                      </a:r>
                      <a:endParaRPr lang="en-ZA" sz="1400" dirty="0">
                        <a:solidFill>
                          <a:srgbClr val="FF9900"/>
                        </a:solidFill>
                        <a:latin typeface="Arial" panose="020B0604020202020204" pitchFamily="34" charset="0"/>
                        <a:cs typeface="Arial" panose="020B0604020202020204" pitchFamily="34" charset="0"/>
                      </a:endParaRPr>
                    </a:p>
                  </a:txBody>
                  <a:tcPr marL="68755" marR="68755" marT="34378" marB="34378"/>
                </a:tc>
                <a:tc>
                  <a:txBody>
                    <a:bodyPr/>
                    <a:lstStyle/>
                    <a:p>
                      <a:pPr algn="ctr"/>
                      <a:r>
                        <a:rPr lang="en-ZA" sz="1400" dirty="0">
                          <a:solidFill>
                            <a:srgbClr val="FF9900"/>
                          </a:solidFill>
                          <a:latin typeface="Arial" panose="020B0604020202020204" pitchFamily="34" charset="0"/>
                          <a:cs typeface="Arial" panose="020B0604020202020204" pitchFamily="34" charset="0"/>
                        </a:rPr>
                        <a:t>Black women</a:t>
                      </a:r>
                    </a:p>
                  </a:txBody>
                  <a:tcPr marL="68755" marR="68755" marT="34378" marB="34378"/>
                </a:tc>
                <a:tc>
                  <a:txBody>
                    <a:bodyPr/>
                    <a:lstStyle/>
                    <a:p>
                      <a:pPr algn="ctr"/>
                      <a:r>
                        <a:rPr lang="en-ZA" sz="1400" dirty="0">
                          <a:solidFill>
                            <a:srgbClr val="FF9900"/>
                          </a:solidFill>
                          <a:latin typeface="Arial" panose="020B0604020202020204" pitchFamily="34" charset="0"/>
                          <a:cs typeface="Arial" panose="020B0604020202020204" pitchFamily="34" charset="0"/>
                        </a:rPr>
                        <a:t>People with disabilities</a:t>
                      </a:r>
                    </a:p>
                  </a:txBody>
                  <a:tcPr marL="68755" marR="68755" marT="34378" marB="34378"/>
                </a:tc>
                <a:tc>
                  <a:txBody>
                    <a:bodyPr/>
                    <a:lstStyle/>
                    <a:p>
                      <a:pPr algn="ctr"/>
                      <a:r>
                        <a:rPr lang="en-ZA" sz="1400" baseline="0" dirty="0">
                          <a:solidFill>
                            <a:srgbClr val="FF9900"/>
                          </a:solidFill>
                          <a:latin typeface="Arial" panose="020B0604020202020204" pitchFamily="34" charset="0"/>
                          <a:cs typeface="Arial" panose="020B0604020202020204" pitchFamily="34" charset="0"/>
                        </a:rPr>
                        <a:t>South</a:t>
                      </a:r>
                    </a:p>
                    <a:p>
                      <a:pPr algn="ctr"/>
                      <a:r>
                        <a:rPr lang="en-ZA" sz="1400" baseline="0" dirty="0">
                          <a:solidFill>
                            <a:srgbClr val="FF9900"/>
                          </a:solidFill>
                          <a:latin typeface="Arial" panose="020B0604020202020204" pitchFamily="34" charset="0"/>
                          <a:cs typeface="Arial" panose="020B0604020202020204" pitchFamily="34" charset="0"/>
                        </a:rPr>
                        <a:t> Africans </a:t>
                      </a:r>
                      <a:endParaRPr lang="en-ZA" sz="1400" dirty="0">
                        <a:solidFill>
                          <a:srgbClr val="FF9900"/>
                        </a:solidFill>
                        <a:latin typeface="Arial" panose="020B0604020202020204" pitchFamily="34" charset="0"/>
                        <a:cs typeface="Arial" panose="020B0604020202020204" pitchFamily="34" charset="0"/>
                      </a:endParaRPr>
                    </a:p>
                  </a:txBody>
                  <a:tcPr marL="68755" marR="68755" marT="34378" marB="34378"/>
                </a:tc>
                <a:extLst>
                  <a:ext uri="{0D108BD9-81ED-4DB2-BD59-A6C34878D82A}">
                    <a16:rowId xmlns:a16="http://schemas.microsoft.com/office/drawing/2014/main" xmlns="" val="1705150894"/>
                  </a:ext>
                </a:extLst>
              </a:tr>
              <a:tr h="388796">
                <a:tc>
                  <a:txBody>
                    <a:bodyPr/>
                    <a:lstStyle/>
                    <a:p>
                      <a:r>
                        <a:rPr lang="en-ZA" sz="1400" dirty="0">
                          <a:latin typeface="Arial" panose="020B0604020202020204" pitchFamily="34" charset="0"/>
                          <a:cs typeface="Arial" panose="020B0604020202020204" pitchFamily="34" charset="0"/>
                        </a:rPr>
                        <a:t>BTech/honours and master's students</a:t>
                      </a:r>
                    </a:p>
                  </a:txBody>
                  <a:tcPr marL="68755" marR="68755" marT="34378" marB="34378"/>
                </a:tc>
                <a:tc>
                  <a:txBody>
                    <a:bodyPr/>
                    <a:lstStyle/>
                    <a:p>
                      <a:pPr algn="ctr"/>
                      <a:r>
                        <a:rPr lang="en-ZA" sz="1400" dirty="0">
                          <a:latin typeface="Arial" panose="020B0604020202020204" pitchFamily="34" charset="0"/>
                          <a:cs typeface="Arial" panose="020B0604020202020204" pitchFamily="34" charset="0"/>
                        </a:rPr>
                        <a:t>4 716</a:t>
                      </a:r>
                    </a:p>
                  </a:txBody>
                  <a:tcPr marL="68755" marR="68755" marT="34378" marB="34378"/>
                </a:tc>
                <a:tc>
                  <a:txBody>
                    <a:bodyPr/>
                    <a:lstStyle/>
                    <a:p>
                      <a:pPr algn="ctr"/>
                      <a:r>
                        <a:rPr lang="en-ZA" sz="1400" dirty="0">
                          <a:latin typeface="Arial" panose="020B0604020202020204" pitchFamily="34" charset="0"/>
                          <a:cs typeface="Arial" panose="020B0604020202020204" pitchFamily="34" charset="0"/>
                        </a:rPr>
                        <a:t>4 225</a:t>
                      </a:r>
                    </a:p>
                  </a:txBody>
                  <a:tcPr marL="68755" marR="68755" marT="34378" marB="34378"/>
                </a:tc>
                <a:tc>
                  <a:txBody>
                    <a:bodyPr/>
                    <a:lstStyle/>
                    <a:p>
                      <a:pPr algn="ctr"/>
                      <a:r>
                        <a:rPr lang="en-ZA" sz="1400" dirty="0">
                          <a:latin typeface="Arial" panose="020B0604020202020204" pitchFamily="34" charset="0"/>
                          <a:cs typeface="Arial" panose="020B0604020202020204" pitchFamily="34" charset="0"/>
                        </a:rPr>
                        <a:t>2 977</a:t>
                      </a:r>
                    </a:p>
                  </a:txBody>
                  <a:tcPr marL="68755" marR="68755" marT="34378" marB="34378"/>
                </a:tc>
                <a:tc>
                  <a:txBody>
                    <a:bodyPr/>
                    <a:lstStyle/>
                    <a:p>
                      <a:pPr algn="ctr"/>
                      <a:r>
                        <a:rPr lang="en-ZA" sz="1400" dirty="0">
                          <a:latin typeface="Arial" panose="020B0604020202020204" pitchFamily="34" charset="0"/>
                          <a:cs typeface="Arial" panose="020B0604020202020204" pitchFamily="34" charset="0"/>
                        </a:rPr>
                        <a:t>2 689</a:t>
                      </a:r>
                    </a:p>
                  </a:txBody>
                  <a:tcPr marL="68755" marR="68755" marT="34378" marB="34378"/>
                </a:tc>
                <a:tc>
                  <a:txBody>
                    <a:bodyPr/>
                    <a:lstStyle/>
                    <a:p>
                      <a:pPr algn="ctr"/>
                      <a:r>
                        <a:rPr lang="en-ZA" sz="1400" dirty="0">
                          <a:latin typeface="Arial" panose="020B0604020202020204" pitchFamily="34" charset="0"/>
                          <a:cs typeface="Arial" panose="020B0604020202020204" pitchFamily="34" charset="0"/>
                        </a:rPr>
                        <a:t>58</a:t>
                      </a:r>
                    </a:p>
                  </a:txBody>
                  <a:tcPr marL="68755" marR="68755" marT="34378" marB="34378"/>
                </a:tc>
                <a:tc>
                  <a:txBody>
                    <a:bodyPr/>
                    <a:lstStyle/>
                    <a:p>
                      <a:pPr algn="ctr"/>
                      <a:r>
                        <a:rPr lang="en-ZA" sz="1400" dirty="0">
                          <a:latin typeface="Arial" panose="020B0604020202020204" pitchFamily="34" charset="0"/>
                          <a:cs typeface="Arial" panose="020B0604020202020204" pitchFamily="34" charset="0"/>
                        </a:rPr>
                        <a:t>4 630</a:t>
                      </a:r>
                    </a:p>
                  </a:txBody>
                  <a:tcPr marL="68755" marR="68755" marT="34378" marB="34378"/>
                </a:tc>
                <a:extLst>
                  <a:ext uri="{0D108BD9-81ED-4DB2-BD59-A6C34878D82A}">
                    <a16:rowId xmlns:a16="http://schemas.microsoft.com/office/drawing/2014/main" xmlns="" val="3597871095"/>
                  </a:ext>
                </a:extLst>
              </a:tr>
              <a:tr h="228776">
                <a:tc>
                  <a:txBody>
                    <a:bodyPr/>
                    <a:lstStyle/>
                    <a:p>
                      <a:r>
                        <a:rPr lang="en-US" sz="1400" dirty="0">
                          <a:latin typeface="Arial" panose="020B0604020202020204" pitchFamily="34" charset="0"/>
                          <a:cs typeface="Arial" panose="020B0604020202020204" pitchFamily="34" charset="0"/>
                        </a:rPr>
                        <a:t>Doctoral students</a:t>
                      </a:r>
                      <a:endParaRPr lang="en-ZA" sz="1400" dirty="0">
                        <a:latin typeface="Arial" panose="020B0604020202020204" pitchFamily="34" charset="0"/>
                        <a:cs typeface="Arial" panose="020B0604020202020204" pitchFamily="34" charset="0"/>
                      </a:endParaRPr>
                    </a:p>
                  </a:txBody>
                  <a:tcPr marL="68755" marR="68755" marT="34378" marB="34378"/>
                </a:tc>
                <a:tc>
                  <a:txBody>
                    <a:bodyPr/>
                    <a:lstStyle/>
                    <a:p>
                      <a:pPr algn="ctr"/>
                      <a:r>
                        <a:rPr lang="en-ZA" sz="1400" dirty="0">
                          <a:latin typeface="Arial" panose="020B0604020202020204" pitchFamily="34" charset="0"/>
                          <a:cs typeface="Arial" panose="020B0604020202020204" pitchFamily="34" charset="0"/>
                        </a:rPr>
                        <a:t>2 325</a:t>
                      </a:r>
                    </a:p>
                  </a:txBody>
                  <a:tcPr marL="68755" marR="68755" marT="34378" marB="34378"/>
                </a:tc>
                <a:tc>
                  <a:txBody>
                    <a:bodyPr/>
                    <a:lstStyle/>
                    <a:p>
                      <a:pPr algn="ctr"/>
                      <a:r>
                        <a:rPr lang="en-ZA" sz="1400" dirty="0">
                          <a:latin typeface="Arial" panose="020B0604020202020204" pitchFamily="34" charset="0"/>
                          <a:cs typeface="Arial" panose="020B0604020202020204" pitchFamily="34" charset="0"/>
                        </a:rPr>
                        <a:t>1 733</a:t>
                      </a:r>
                    </a:p>
                  </a:txBody>
                  <a:tcPr marL="68755" marR="68755" marT="34378" marB="34378"/>
                </a:tc>
                <a:tc>
                  <a:txBody>
                    <a:bodyPr/>
                    <a:lstStyle/>
                    <a:p>
                      <a:pPr algn="ctr"/>
                      <a:r>
                        <a:rPr lang="en-ZA" sz="1400" dirty="0">
                          <a:latin typeface="Arial" panose="020B0604020202020204" pitchFamily="34" charset="0"/>
                          <a:cs typeface="Arial" panose="020B0604020202020204" pitchFamily="34" charset="0"/>
                        </a:rPr>
                        <a:t>1 327</a:t>
                      </a:r>
                    </a:p>
                  </a:txBody>
                  <a:tcPr marL="68755" marR="68755" marT="34378" marB="34378"/>
                </a:tc>
                <a:tc>
                  <a:txBody>
                    <a:bodyPr/>
                    <a:lstStyle/>
                    <a:p>
                      <a:pPr algn="ctr"/>
                      <a:r>
                        <a:rPr lang="en-ZA" sz="1400" dirty="0">
                          <a:latin typeface="Arial" panose="020B0604020202020204" pitchFamily="34" charset="0"/>
                          <a:cs typeface="Arial" panose="020B0604020202020204" pitchFamily="34" charset="0"/>
                        </a:rPr>
                        <a:t>989</a:t>
                      </a:r>
                    </a:p>
                  </a:txBody>
                  <a:tcPr marL="68755" marR="68755" marT="34378" marB="34378"/>
                </a:tc>
                <a:tc>
                  <a:txBody>
                    <a:bodyPr/>
                    <a:lstStyle/>
                    <a:p>
                      <a:pPr algn="ctr"/>
                      <a:r>
                        <a:rPr lang="en-ZA" sz="1400" dirty="0">
                          <a:latin typeface="Arial" panose="020B0604020202020204" pitchFamily="34" charset="0"/>
                          <a:cs typeface="Arial" panose="020B0604020202020204" pitchFamily="34" charset="0"/>
                        </a:rPr>
                        <a:t>30</a:t>
                      </a:r>
                    </a:p>
                  </a:txBody>
                  <a:tcPr marL="68755" marR="68755" marT="34378" marB="34378"/>
                </a:tc>
                <a:tc>
                  <a:txBody>
                    <a:bodyPr/>
                    <a:lstStyle/>
                    <a:p>
                      <a:pPr algn="ctr"/>
                      <a:r>
                        <a:rPr lang="en-ZA" sz="1400" dirty="0">
                          <a:latin typeface="Arial" panose="020B0604020202020204" pitchFamily="34" charset="0"/>
                          <a:cs typeface="Arial" panose="020B0604020202020204" pitchFamily="34" charset="0"/>
                        </a:rPr>
                        <a:t>1 911</a:t>
                      </a:r>
                    </a:p>
                  </a:txBody>
                  <a:tcPr marL="68755" marR="68755" marT="34378" marB="34378"/>
                </a:tc>
                <a:extLst>
                  <a:ext uri="{0D108BD9-81ED-4DB2-BD59-A6C34878D82A}">
                    <a16:rowId xmlns:a16="http://schemas.microsoft.com/office/drawing/2014/main" xmlns="" val="4130232810"/>
                  </a:ext>
                </a:extLst>
              </a:tr>
              <a:tr h="388796">
                <a:tc>
                  <a:txBody>
                    <a:bodyPr/>
                    <a:lstStyle/>
                    <a:p>
                      <a:r>
                        <a:rPr lang="en-ZA" sz="1400" b="1" dirty="0">
                          <a:latin typeface="Arial" panose="020B0604020202020204" pitchFamily="34" charset="0"/>
                          <a:cs typeface="Arial" panose="020B0604020202020204" pitchFamily="34" charset="0"/>
                        </a:rPr>
                        <a:t>Total number of students funded</a:t>
                      </a:r>
                    </a:p>
                    <a:p>
                      <a:endParaRPr lang="en-ZA" sz="1400" b="1" dirty="0">
                        <a:latin typeface="Arial" panose="020B0604020202020204" pitchFamily="34" charset="0"/>
                        <a:cs typeface="Arial" panose="020B0604020202020204" pitchFamily="34" charset="0"/>
                      </a:endParaRPr>
                    </a:p>
                  </a:txBody>
                  <a:tcPr marL="68755" marR="68755" marT="34378" marB="34378"/>
                </a:tc>
                <a:tc>
                  <a:txBody>
                    <a:bodyPr/>
                    <a:lstStyle/>
                    <a:p>
                      <a:pPr algn="ctr"/>
                      <a:r>
                        <a:rPr lang="en-ZA" sz="1400" b="1" dirty="0">
                          <a:latin typeface="Arial" panose="020B0604020202020204" pitchFamily="34" charset="0"/>
                          <a:cs typeface="Arial" panose="020B0604020202020204" pitchFamily="34" charset="0"/>
                        </a:rPr>
                        <a:t>933</a:t>
                      </a:r>
                    </a:p>
                  </a:txBody>
                  <a:tcPr marL="68755" marR="68755" marT="34378" marB="34378"/>
                </a:tc>
                <a:tc>
                  <a:txBody>
                    <a:bodyPr/>
                    <a:lstStyle/>
                    <a:p>
                      <a:pPr marL="0" marR="0" lvl="0" indent="0" algn="ctr" defTabSz="68586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866</a:t>
                      </a:r>
                      <a:endParaRPr kumimoji="0" lang="en-ZA"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ctr"/>
                      <a:endParaRPr lang="en-ZA" sz="1400" b="1" dirty="0">
                        <a:latin typeface="Arial" panose="020B0604020202020204" pitchFamily="34" charset="0"/>
                        <a:cs typeface="Arial" panose="020B0604020202020204" pitchFamily="34" charset="0"/>
                      </a:endParaRPr>
                    </a:p>
                  </a:txBody>
                  <a:tcPr marL="68755" marR="68755" marT="34378" marB="34378"/>
                </a:tc>
                <a:tc>
                  <a:txBody>
                    <a:bodyPr/>
                    <a:lstStyle/>
                    <a:p>
                      <a:pPr marL="0" marR="0" lvl="0" indent="0" algn="ctr" defTabSz="68586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593</a:t>
                      </a:r>
                      <a:endParaRPr kumimoji="0" lang="en-ZA"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algn="ctr" defTabSz="914485" rtl="0" eaLnBrk="1" latinLnBrk="0" hangingPunct="1"/>
                      <a:endParaRPr lang="en-ZA" sz="1400" b="1" kern="1200" dirty="0">
                        <a:solidFill>
                          <a:schemeClr val="dk1"/>
                        </a:solidFill>
                        <a:latin typeface="Arial" panose="020B0604020202020204" pitchFamily="34" charset="0"/>
                        <a:ea typeface="+mn-ea"/>
                        <a:cs typeface="Arial" panose="020B0604020202020204" pitchFamily="34" charset="0"/>
                      </a:endParaRPr>
                    </a:p>
                  </a:txBody>
                  <a:tcPr marL="68755" marR="68755" marT="34378" marB="34378"/>
                </a:tc>
                <a:tc>
                  <a:txBody>
                    <a:bodyPr/>
                    <a:lstStyle/>
                    <a:p>
                      <a:pPr marL="0" marR="0" lvl="0" indent="0" algn="ctr" defTabSz="68586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580</a:t>
                      </a:r>
                      <a:endParaRPr kumimoji="0" lang="en-ZA"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755" marR="68755" marT="34378" marB="34378"/>
                </a:tc>
                <a:tc>
                  <a:txBody>
                    <a:bodyPr/>
                    <a:lstStyle/>
                    <a:p>
                      <a:pPr algn="ctr"/>
                      <a:r>
                        <a:rPr lang="en-ZA" sz="1400" b="1" dirty="0">
                          <a:latin typeface="Arial" panose="020B0604020202020204" pitchFamily="34" charset="0"/>
                          <a:cs typeface="Arial" panose="020B0604020202020204" pitchFamily="34" charset="0"/>
                        </a:rPr>
                        <a:t>0</a:t>
                      </a:r>
                    </a:p>
                  </a:txBody>
                  <a:tcPr marL="68755" marR="68755" marT="34378" marB="34378"/>
                </a:tc>
                <a:tc>
                  <a:txBody>
                    <a:bodyPr/>
                    <a:lstStyle/>
                    <a:p>
                      <a:pPr marL="0" marR="0" lvl="0" indent="0" algn="ctr" defTabSz="68586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933</a:t>
                      </a:r>
                      <a:endParaRPr kumimoji="0" lang="en-ZA"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ctr"/>
                      <a:endParaRPr lang="en-ZA" sz="1400" b="1" dirty="0">
                        <a:latin typeface="Arial" panose="020B0604020202020204" pitchFamily="34" charset="0"/>
                        <a:cs typeface="Arial" panose="020B0604020202020204" pitchFamily="34" charset="0"/>
                      </a:endParaRPr>
                    </a:p>
                  </a:txBody>
                  <a:tcPr marL="68755" marR="68755" marT="34378" marB="34378"/>
                </a:tc>
                <a:extLst>
                  <a:ext uri="{0D108BD9-81ED-4DB2-BD59-A6C34878D82A}">
                    <a16:rowId xmlns:a16="http://schemas.microsoft.com/office/drawing/2014/main" xmlns="" val="574713983"/>
                  </a:ext>
                </a:extLst>
              </a:tr>
              <a:tr h="388796">
                <a:tc>
                  <a:txBody>
                    <a:bodyPr/>
                    <a:lstStyle/>
                    <a:p>
                      <a:r>
                        <a:rPr lang="en-ZA" sz="1400" b="1" dirty="0">
                          <a:latin typeface="Arial" panose="020B0604020202020204" pitchFamily="34" charset="0"/>
                          <a:cs typeface="Arial" panose="020B0604020202020204" pitchFamily="34" charset="0"/>
                        </a:rPr>
                        <a:t>Interns</a:t>
                      </a:r>
                    </a:p>
                    <a:p>
                      <a:endParaRPr lang="en-ZA" sz="1400" b="1" dirty="0">
                        <a:latin typeface="Arial" panose="020B0604020202020204" pitchFamily="34" charset="0"/>
                        <a:cs typeface="Arial" panose="020B0604020202020204" pitchFamily="34" charset="0"/>
                      </a:endParaRPr>
                    </a:p>
                  </a:txBody>
                  <a:tcPr marL="68755" marR="68755" marT="34378" marB="34378"/>
                </a:tc>
                <a:tc>
                  <a:txBody>
                    <a:bodyPr/>
                    <a:lstStyle/>
                    <a:p>
                      <a:pPr algn="ctr"/>
                      <a:r>
                        <a:rPr lang="en-ZA" sz="1400" b="1">
                          <a:latin typeface="Arial" panose="020B0604020202020204" pitchFamily="34" charset="0"/>
                          <a:cs typeface="Arial" panose="020B0604020202020204" pitchFamily="34" charset="0"/>
                        </a:rPr>
                        <a:t>933</a:t>
                      </a:r>
                      <a:endParaRPr lang="en-ZA" sz="1400" b="1" dirty="0">
                        <a:latin typeface="Arial" panose="020B0604020202020204" pitchFamily="34" charset="0"/>
                        <a:cs typeface="Arial" panose="020B0604020202020204" pitchFamily="34" charset="0"/>
                      </a:endParaRPr>
                    </a:p>
                  </a:txBody>
                  <a:tcPr marL="68755" marR="68755" marT="34378" marB="34378"/>
                </a:tc>
                <a:tc>
                  <a:txBody>
                    <a:bodyPr/>
                    <a:lstStyle/>
                    <a:p>
                      <a:pPr algn="ctr"/>
                      <a:r>
                        <a:rPr lang="en-ZA" sz="1400" b="1">
                          <a:latin typeface="Arial" panose="020B0604020202020204" pitchFamily="34" charset="0"/>
                          <a:cs typeface="Arial" panose="020B0604020202020204" pitchFamily="34" charset="0"/>
                        </a:rPr>
                        <a:t>866</a:t>
                      </a:r>
                      <a:endParaRPr lang="en-ZA" sz="1400" b="1" dirty="0">
                        <a:latin typeface="Arial" panose="020B0604020202020204" pitchFamily="34" charset="0"/>
                        <a:cs typeface="Arial" panose="020B0604020202020204" pitchFamily="34" charset="0"/>
                      </a:endParaRPr>
                    </a:p>
                  </a:txBody>
                  <a:tcPr marL="68755" marR="68755" marT="34378" marB="34378"/>
                </a:tc>
                <a:tc>
                  <a:txBody>
                    <a:bodyPr/>
                    <a:lstStyle/>
                    <a:p>
                      <a:pPr algn="ctr"/>
                      <a:r>
                        <a:rPr lang="en-ZA" sz="1400" b="1">
                          <a:latin typeface="Arial" panose="020B0604020202020204" pitchFamily="34" charset="0"/>
                          <a:cs typeface="Arial" panose="020B0604020202020204" pitchFamily="34" charset="0"/>
                        </a:rPr>
                        <a:t>593</a:t>
                      </a:r>
                      <a:endParaRPr lang="en-ZA" sz="1400" b="1" dirty="0">
                        <a:latin typeface="Arial" panose="020B0604020202020204" pitchFamily="34" charset="0"/>
                        <a:cs typeface="Arial" panose="020B0604020202020204" pitchFamily="34" charset="0"/>
                      </a:endParaRPr>
                    </a:p>
                  </a:txBody>
                  <a:tcPr marL="68755" marR="68755" marT="34378" marB="34378"/>
                </a:tc>
                <a:tc>
                  <a:txBody>
                    <a:bodyPr/>
                    <a:lstStyle/>
                    <a:p>
                      <a:pPr algn="ctr"/>
                      <a:r>
                        <a:rPr lang="en-ZA" sz="1400" b="1">
                          <a:latin typeface="Arial" panose="020B0604020202020204" pitchFamily="34" charset="0"/>
                          <a:cs typeface="Arial" panose="020B0604020202020204" pitchFamily="34" charset="0"/>
                        </a:rPr>
                        <a:t>580</a:t>
                      </a:r>
                      <a:endParaRPr lang="en-ZA" sz="1400" b="1" dirty="0">
                        <a:latin typeface="Arial" panose="020B0604020202020204" pitchFamily="34" charset="0"/>
                        <a:cs typeface="Arial" panose="020B0604020202020204" pitchFamily="34" charset="0"/>
                      </a:endParaRPr>
                    </a:p>
                  </a:txBody>
                  <a:tcPr marL="68755" marR="68755" marT="34378" marB="34378"/>
                </a:tc>
                <a:tc>
                  <a:txBody>
                    <a:bodyPr/>
                    <a:lstStyle/>
                    <a:p>
                      <a:pPr algn="ctr"/>
                      <a:r>
                        <a:rPr lang="en-ZA" sz="1400" b="1" dirty="0">
                          <a:latin typeface="Arial" panose="020B0604020202020204" pitchFamily="34" charset="0"/>
                          <a:cs typeface="Arial" panose="020B0604020202020204" pitchFamily="34" charset="0"/>
                        </a:rPr>
                        <a:t>0</a:t>
                      </a:r>
                    </a:p>
                  </a:txBody>
                  <a:tcPr marL="68755" marR="68755" marT="34378" marB="34378"/>
                </a:tc>
                <a:tc>
                  <a:txBody>
                    <a:bodyPr/>
                    <a:lstStyle/>
                    <a:p>
                      <a:pPr algn="ctr"/>
                      <a:r>
                        <a:rPr lang="en-ZA" sz="1400" b="1" dirty="0">
                          <a:latin typeface="Arial" panose="020B0604020202020204" pitchFamily="34" charset="0"/>
                          <a:cs typeface="Arial" panose="020B0604020202020204" pitchFamily="34" charset="0"/>
                        </a:rPr>
                        <a:t>933</a:t>
                      </a:r>
                    </a:p>
                  </a:txBody>
                  <a:tcPr marL="68755" marR="68755" marT="34378" marB="34378"/>
                </a:tc>
                <a:extLst>
                  <a:ext uri="{0D108BD9-81ED-4DB2-BD59-A6C34878D82A}">
                    <a16:rowId xmlns:a16="http://schemas.microsoft.com/office/drawing/2014/main" xmlns="" val="73967060"/>
                  </a:ext>
                </a:extLst>
              </a:tr>
            </a:tbl>
          </a:graphicData>
        </a:graphic>
      </p:graphicFrame>
    </p:spTree>
    <p:extLst>
      <p:ext uri="{BB962C8B-B14F-4D97-AF65-F5344CB8AC3E}">
        <p14:creationId xmlns:p14="http://schemas.microsoft.com/office/powerpoint/2010/main" xmlns="" val="10392071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C91ADC-349A-CCFC-E4BE-255B3B45F134}"/>
              </a:ext>
            </a:extLst>
          </p:cNvPr>
          <p:cNvSpPr>
            <a:spLocks noGrp="1"/>
          </p:cNvSpPr>
          <p:nvPr>
            <p:ph type="title"/>
          </p:nvPr>
        </p:nvSpPr>
        <p:spPr>
          <a:xfrm>
            <a:off x="185304" y="227177"/>
            <a:ext cx="7692850" cy="456685"/>
          </a:xfrm>
        </p:spPr>
        <p:txBody>
          <a:bodyPr>
            <a:noAutofit/>
          </a:bodyPr>
          <a:lstStyle/>
          <a:p>
            <a:r>
              <a:rPr kumimoji="0" lang="en-US" sz="2800" b="1" i="0" u="none" strike="noStrike" kern="1200" cap="none" spc="0" normalizeH="0" baseline="0" noProof="0" dirty="0">
                <a:ln>
                  <a:noFill/>
                </a:ln>
                <a:solidFill>
                  <a:prstClr val="white"/>
                </a:solidFill>
                <a:effectLst/>
                <a:uLnTx/>
                <a:uFillTx/>
                <a:latin typeface="Gill Sans MT" panose="020B0502020104020203" pitchFamily="34" charset="0"/>
              </a:rPr>
              <a:t>Financial performance per Programme</a:t>
            </a:r>
            <a:endParaRPr lang="en-US" sz="2800" b="1" dirty="0">
              <a:latin typeface="Gill Sans MT" panose="020B0502020104020203" pitchFamily="34" charset="0"/>
            </a:endParaRPr>
          </a:p>
        </p:txBody>
      </p:sp>
      <p:graphicFrame>
        <p:nvGraphicFramePr>
          <p:cNvPr id="5" name="Table 5">
            <a:extLst>
              <a:ext uri="{FF2B5EF4-FFF2-40B4-BE49-F238E27FC236}">
                <a16:creationId xmlns:a16="http://schemas.microsoft.com/office/drawing/2014/main" xmlns="" id="{3A68A17D-0C3A-B030-737A-25776A9DD0A5}"/>
              </a:ext>
            </a:extLst>
          </p:cNvPr>
          <p:cNvGraphicFramePr>
            <a:graphicFrameLocks noGrp="1"/>
          </p:cNvGraphicFramePr>
          <p:nvPr>
            <p:ph idx="1"/>
          </p:nvPr>
        </p:nvGraphicFramePr>
        <p:xfrm>
          <a:off x="87086" y="1116579"/>
          <a:ext cx="8860971" cy="5496782"/>
        </p:xfrm>
        <a:graphic>
          <a:graphicData uri="http://schemas.openxmlformats.org/drawingml/2006/table">
            <a:tbl>
              <a:tblPr firstRow="1" bandRow="1">
                <a:tableStyleId>{5C22544A-7EE6-4342-B048-85BDC9FD1C3A}</a:tableStyleId>
              </a:tblPr>
              <a:tblGrid>
                <a:gridCol w="2852896">
                  <a:extLst>
                    <a:ext uri="{9D8B030D-6E8A-4147-A177-3AD203B41FA5}">
                      <a16:colId xmlns:a16="http://schemas.microsoft.com/office/drawing/2014/main" xmlns="" val="3232014008"/>
                    </a:ext>
                  </a:extLst>
                </a:gridCol>
                <a:gridCol w="1667018">
                  <a:extLst>
                    <a:ext uri="{9D8B030D-6E8A-4147-A177-3AD203B41FA5}">
                      <a16:colId xmlns:a16="http://schemas.microsoft.com/office/drawing/2014/main" xmlns="" val="3191572648"/>
                    </a:ext>
                  </a:extLst>
                </a:gridCol>
                <a:gridCol w="1634688">
                  <a:extLst>
                    <a:ext uri="{9D8B030D-6E8A-4147-A177-3AD203B41FA5}">
                      <a16:colId xmlns:a16="http://schemas.microsoft.com/office/drawing/2014/main" xmlns="" val="1522519076"/>
                    </a:ext>
                  </a:extLst>
                </a:gridCol>
                <a:gridCol w="1329093">
                  <a:extLst>
                    <a:ext uri="{9D8B030D-6E8A-4147-A177-3AD203B41FA5}">
                      <a16:colId xmlns:a16="http://schemas.microsoft.com/office/drawing/2014/main" xmlns="" val="3377096926"/>
                    </a:ext>
                  </a:extLst>
                </a:gridCol>
                <a:gridCol w="1377276">
                  <a:extLst>
                    <a:ext uri="{9D8B030D-6E8A-4147-A177-3AD203B41FA5}">
                      <a16:colId xmlns:a16="http://schemas.microsoft.com/office/drawing/2014/main" xmlns="" val="2581485749"/>
                    </a:ext>
                  </a:extLst>
                </a:gridCol>
              </a:tblGrid>
              <a:tr h="1421612">
                <a:tc>
                  <a:txBody>
                    <a:bodyPr/>
                    <a:lstStyle/>
                    <a:p>
                      <a:pPr algn="l"/>
                      <a:r>
                        <a:rPr lang="en-US" sz="1800" dirty="0">
                          <a:latin typeface="Arial" panose="020B0604020202020204" pitchFamily="34" charset="0"/>
                          <a:cs typeface="Arial" panose="020B0604020202020204" pitchFamily="34" charset="0"/>
                        </a:rPr>
                        <a:t>Item</a:t>
                      </a:r>
                    </a:p>
                  </a:txBody>
                  <a:tcPr anchor="ctr"/>
                </a:tc>
                <a:tc>
                  <a:txBody>
                    <a:bodyPr/>
                    <a:lstStyle/>
                    <a:p>
                      <a:pPr algn="ctr"/>
                      <a:r>
                        <a:rPr lang="en-US" sz="1800" dirty="0">
                          <a:latin typeface="Arial" panose="020B0604020202020204" pitchFamily="34" charset="0"/>
                          <a:cs typeface="Arial" panose="020B0604020202020204" pitchFamily="34" charset="0"/>
                        </a:rPr>
                        <a:t>Planned expenditure</a:t>
                      </a:r>
                    </a:p>
                    <a:p>
                      <a:pPr algn="ctr"/>
                      <a:r>
                        <a:rPr lang="en-US" sz="1800" dirty="0">
                          <a:latin typeface="Arial" panose="020B0604020202020204" pitchFamily="34" charset="0"/>
                          <a:cs typeface="Arial" panose="020B0604020202020204" pitchFamily="34" charset="0"/>
                        </a:rPr>
                        <a:t>R'000</a:t>
                      </a:r>
                    </a:p>
                  </a:txBody>
                  <a:tcPr anchor="ctr"/>
                </a:tc>
                <a:tc>
                  <a:txBody>
                    <a:bodyPr/>
                    <a:lstStyle/>
                    <a:p>
                      <a:pPr algn="ctr"/>
                      <a:r>
                        <a:rPr lang="en-US" sz="1800" dirty="0">
                          <a:latin typeface="Arial" panose="020B0604020202020204" pitchFamily="34" charset="0"/>
                          <a:cs typeface="Arial" panose="020B0604020202020204" pitchFamily="34" charset="0"/>
                        </a:rPr>
                        <a:t>Actual expenditure</a:t>
                      </a:r>
                    </a:p>
                    <a:p>
                      <a:pPr algn="ctr"/>
                      <a:r>
                        <a:rPr lang="en-US" sz="1800" dirty="0">
                          <a:latin typeface="Arial" panose="020B0604020202020204" pitchFamily="34" charset="0"/>
                          <a:cs typeface="Arial" panose="020B0604020202020204" pitchFamily="34" charset="0"/>
                        </a:rPr>
                        <a:t> R'000</a:t>
                      </a:r>
                    </a:p>
                  </a:txBody>
                  <a:tcPr anchor="ctr"/>
                </a:tc>
                <a:tc>
                  <a:txBody>
                    <a:bodyPr/>
                    <a:lstStyle/>
                    <a:p>
                      <a:pPr algn="ctr"/>
                      <a:r>
                        <a:rPr lang="en-US" sz="1800" dirty="0">
                          <a:latin typeface="Arial" panose="020B0604020202020204" pitchFamily="34" charset="0"/>
                          <a:cs typeface="Arial" panose="020B0604020202020204" pitchFamily="34" charset="0"/>
                        </a:rPr>
                        <a:t>Variance</a:t>
                      </a:r>
                    </a:p>
                    <a:p>
                      <a:pPr algn="ctr"/>
                      <a:r>
                        <a:rPr lang="en-US" sz="1800" dirty="0">
                          <a:latin typeface="Arial" panose="020B0604020202020204" pitchFamily="34" charset="0"/>
                          <a:cs typeface="Arial" panose="020B0604020202020204" pitchFamily="34" charset="0"/>
                        </a:rPr>
                        <a:t>R'000</a:t>
                      </a:r>
                    </a:p>
                  </a:txBody>
                  <a:tcPr anchor="ctr"/>
                </a:tc>
                <a:tc>
                  <a:txBody>
                    <a:bodyPr/>
                    <a:lstStyle/>
                    <a:p>
                      <a:pPr algn="ctr"/>
                      <a:r>
                        <a:rPr lang="en-US" sz="1800" dirty="0">
                          <a:latin typeface="Arial" panose="020B0604020202020204" pitchFamily="34" charset="0"/>
                          <a:cs typeface="Arial" panose="020B0604020202020204" pitchFamily="34" charset="0"/>
                        </a:rPr>
                        <a:t>% Variance</a:t>
                      </a:r>
                    </a:p>
                  </a:txBody>
                  <a:tcPr anchor="ctr"/>
                </a:tc>
                <a:extLst>
                  <a:ext uri="{0D108BD9-81ED-4DB2-BD59-A6C34878D82A}">
                    <a16:rowId xmlns:a16="http://schemas.microsoft.com/office/drawing/2014/main" xmlns="" val="1551662664"/>
                  </a:ext>
                </a:extLst>
              </a:tr>
              <a:tr h="654307">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Administration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270 466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260 314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10 152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07289904"/>
                  </a:ext>
                </a:extLst>
              </a:tr>
              <a:tr h="596468">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Technology Innovation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1 250 056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1 096 524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153 532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151262479"/>
                  </a:ext>
                </a:extLst>
              </a:tr>
              <a:tr h="934163">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International Cooperation and Resources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117 959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100 935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17 024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080429404"/>
                  </a:ext>
                </a:extLst>
              </a:tr>
              <a:tr h="622775">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Research Development and Support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4 374 295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4 268 240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106 055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96468122"/>
                  </a:ext>
                </a:extLst>
              </a:tr>
              <a:tr h="672847">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Socio-economic Innovation Partnerships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1 490 526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1 322 178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168 348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756310390"/>
                  </a:ext>
                </a:extLst>
              </a:tr>
              <a:tr h="594610">
                <a:tc>
                  <a:txBody>
                    <a:bodyPr/>
                    <a:lstStyle/>
                    <a:p>
                      <a:pPr marL="0" marR="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7 503 302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7 048 191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455 111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ZA"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443224997"/>
                  </a:ext>
                </a:extLst>
              </a:tr>
            </a:tbl>
          </a:graphicData>
        </a:graphic>
      </p:graphicFrame>
      <p:sp>
        <p:nvSpPr>
          <p:cNvPr id="4" name="Slide Number Placeholder 3">
            <a:extLst>
              <a:ext uri="{FF2B5EF4-FFF2-40B4-BE49-F238E27FC236}">
                <a16:creationId xmlns:a16="http://schemas.microsoft.com/office/drawing/2014/main" xmlns="" id="{E52EA90F-753E-BFF2-53C3-846777C12389}"/>
              </a:ext>
            </a:extLst>
          </p:cNvPr>
          <p:cNvSpPr>
            <a:spLocks noGrp="1"/>
          </p:cNvSpPr>
          <p:nvPr>
            <p:ph type="sldNum" sz="quarter" idx="12"/>
          </p:nvPr>
        </p:nvSpPr>
        <p:spPr/>
        <p:txBody>
          <a:bodyPr/>
          <a:lstStyle/>
          <a:p>
            <a:fld id="{6BEAD508-187F-9C41-8168-FD791BBC9830}" type="slidenum">
              <a:rPr lang="en-US" smtClean="0"/>
              <a:pPr/>
              <a:t>69</a:t>
            </a:fld>
            <a:endParaRPr lang="en-US" dirty="0"/>
          </a:p>
        </p:txBody>
      </p:sp>
    </p:spTree>
    <p:extLst>
      <p:ext uri="{BB962C8B-B14F-4D97-AF65-F5344CB8AC3E}">
        <p14:creationId xmlns:p14="http://schemas.microsoft.com/office/powerpoint/2010/main" xmlns="" val="27480045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35DA178-EB53-410F-93F9-C8DA58705671}"/>
              </a:ext>
            </a:extLst>
          </p:cNvPr>
          <p:cNvSpPr>
            <a:spLocks noGrp="1"/>
          </p:cNvSpPr>
          <p:nvPr>
            <p:ph type="sldNum" sz="quarter" idx="12"/>
          </p:nvPr>
        </p:nvSpPr>
        <p:spPr/>
        <p:txBody>
          <a:bodyPr/>
          <a:lstStyle/>
          <a:p>
            <a:fld id="{6BEAD508-187F-9C41-8168-FD791BBC9830}" type="slidenum">
              <a:rPr lang="en-US" smtClean="0"/>
              <a:pPr/>
              <a:t>70</a:t>
            </a:fld>
            <a:endParaRPr lang="en-US" dirty="0"/>
          </a:p>
        </p:txBody>
      </p:sp>
      <p:sp>
        <p:nvSpPr>
          <p:cNvPr id="5" name="Title 1">
            <a:extLst>
              <a:ext uri="{FF2B5EF4-FFF2-40B4-BE49-F238E27FC236}">
                <a16:creationId xmlns:a16="http://schemas.microsoft.com/office/drawing/2014/main" xmlns="" id="{B132A4FA-0978-46C7-BC6A-D9AA6B0B52E3}"/>
              </a:ext>
            </a:extLst>
          </p:cNvPr>
          <p:cNvSpPr>
            <a:spLocks noGrp="1"/>
          </p:cNvSpPr>
          <p:nvPr>
            <p:ph type="title"/>
          </p:nvPr>
        </p:nvSpPr>
        <p:spPr>
          <a:xfrm>
            <a:off x="171448" y="212557"/>
            <a:ext cx="8750483" cy="1007403"/>
          </a:xfrm>
        </p:spPr>
        <p:txBody>
          <a:bodyPr>
            <a:noAutofit/>
          </a:bodyPr>
          <a:lstStyle/>
          <a:p>
            <a:r>
              <a:rPr lang="en-GB" sz="3000" dirty="0">
                <a:latin typeface="Gill Sans MT" panose="020B0502020104020203" pitchFamily="34" charset="0"/>
              </a:rPr>
              <a:t> </a:t>
            </a:r>
            <a:r>
              <a:rPr lang="en-GB" sz="2800" b="1" dirty="0">
                <a:latin typeface="Gill Sans MT" panose="020B0502020104020203" pitchFamily="34" charset="0"/>
              </a:rPr>
              <a:t>Financial performance per Programme – Q3 </a:t>
            </a:r>
            <a:endParaRPr lang="en-US" sz="2800" b="1" dirty="0">
              <a:latin typeface="Gill Sans MT" panose="020B0502020104020203" pitchFamily="34" charset="0"/>
            </a:endParaRPr>
          </a:p>
        </p:txBody>
      </p:sp>
      <p:pic>
        <p:nvPicPr>
          <p:cNvPr id="3" name="Picture 2">
            <a:extLst>
              <a:ext uri="{FF2B5EF4-FFF2-40B4-BE49-F238E27FC236}">
                <a16:creationId xmlns:a16="http://schemas.microsoft.com/office/drawing/2014/main" xmlns="" id="{0AA10A3E-1A54-C8B8-2B84-59FD9F661536}"/>
              </a:ext>
            </a:extLst>
          </p:cNvPr>
          <p:cNvPicPr>
            <a:picLocks noChangeAspect="1"/>
          </p:cNvPicPr>
          <p:nvPr/>
        </p:nvPicPr>
        <p:blipFill>
          <a:blip r:embed="rId2"/>
          <a:stretch>
            <a:fillRect/>
          </a:stretch>
        </p:blipFill>
        <p:spPr>
          <a:xfrm>
            <a:off x="171448" y="1034144"/>
            <a:ext cx="8750483" cy="5593838"/>
          </a:xfrm>
          <a:prstGeom prst="rect">
            <a:avLst/>
          </a:prstGeom>
        </p:spPr>
      </p:pic>
    </p:spTree>
    <p:extLst>
      <p:ext uri="{BB962C8B-B14F-4D97-AF65-F5344CB8AC3E}">
        <p14:creationId xmlns:p14="http://schemas.microsoft.com/office/powerpoint/2010/main" xmlns="" val="41050448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C4CAD10-2106-43B3-87F9-C043A0AADC60}"/>
              </a:ext>
            </a:extLst>
          </p:cNvPr>
          <p:cNvSpPr>
            <a:spLocks noGrp="1"/>
          </p:cNvSpPr>
          <p:nvPr>
            <p:ph type="sldNum" sz="quarter" idx="12"/>
          </p:nvPr>
        </p:nvSpPr>
        <p:spPr/>
        <p:txBody>
          <a:bodyPr/>
          <a:lstStyle/>
          <a:p>
            <a:fld id="{6BEAD508-187F-9C41-8168-FD791BBC9830}" type="slidenum">
              <a:rPr lang="en-US" smtClean="0"/>
              <a:pPr/>
              <a:t>71</a:t>
            </a:fld>
            <a:endParaRPr lang="en-US" dirty="0"/>
          </a:p>
        </p:txBody>
      </p:sp>
      <p:sp>
        <p:nvSpPr>
          <p:cNvPr id="5" name="Title 1">
            <a:extLst>
              <a:ext uri="{FF2B5EF4-FFF2-40B4-BE49-F238E27FC236}">
                <a16:creationId xmlns:a16="http://schemas.microsoft.com/office/drawing/2014/main" xmlns="" id="{10537C88-85BE-4BFA-A36D-AA55978B3B11}"/>
              </a:ext>
            </a:extLst>
          </p:cNvPr>
          <p:cNvSpPr>
            <a:spLocks noGrp="1"/>
          </p:cNvSpPr>
          <p:nvPr>
            <p:ph type="title"/>
          </p:nvPr>
        </p:nvSpPr>
        <p:spPr>
          <a:xfrm>
            <a:off x="166255" y="181635"/>
            <a:ext cx="8584228" cy="1007403"/>
          </a:xfrm>
        </p:spPr>
        <p:txBody>
          <a:bodyPr>
            <a:noAutofit/>
          </a:bodyPr>
          <a:lstStyle/>
          <a:p>
            <a:r>
              <a:rPr lang="en-US" sz="2800" b="1" dirty="0">
                <a:latin typeface="Gill Sans MT" panose="020B0502020104020203" pitchFamily="34" charset="0"/>
              </a:rPr>
              <a:t>Reasons for variances and proposed remedies</a:t>
            </a:r>
          </a:p>
        </p:txBody>
      </p:sp>
      <p:pic>
        <p:nvPicPr>
          <p:cNvPr id="7" name="Picture 6">
            <a:extLst>
              <a:ext uri="{FF2B5EF4-FFF2-40B4-BE49-F238E27FC236}">
                <a16:creationId xmlns:a16="http://schemas.microsoft.com/office/drawing/2014/main" xmlns="" id="{1F815412-7F02-0D99-D0AF-F428545E9187}"/>
              </a:ext>
            </a:extLst>
          </p:cNvPr>
          <p:cNvPicPr>
            <a:picLocks noChangeAspect="1"/>
          </p:cNvPicPr>
          <p:nvPr/>
        </p:nvPicPr>
        <p:blipFill>
          <a:blip r:embed="rId2"/>
          <a:stretch>
            <a:fillRect/>
          </a:stretch>
        </p:blipFill>
        <p:spPr>
          <a:xfrm>
            <a:off x="10755" y="1100608"/>
            <a:ext cx="8966989" cy="5193170"/>
          </a:xfrm>
          <a:prstGeom prst="rect">
            <a:avLst/>
          </a:prstGeom>
        </p:spPr>
      </p:pic>
    </p:spTree>
    <p:extLst>
      <p:ext uri="{BB962C8B-B14F-4D97-AF65-F5344CB8AC3E}">
        <p14:creationId xmlns:p14="http://schemas.microsoft.com/office/powerpoint/2010/main" xmlns="" val="3376778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C4CAD10-2106-43B3-87F9-C043A0AADC60}"/>
              </a:ext>
            </a:extLst>
          </p:cNvPr>
          <p:cNvSpPr>
            <a:spLocks noGrp="1"/>
          </p:cNvSpPr>
          <p:nvPr>
            <p:ph type="sldNum" sz="quarter" idx="12"/>
          </p:nvPr>
        </p:nvSpPr>
        <p:spPr/>
        <p:txBody>
          <a:bodyPr/>
          <a:lstStyle/>
          <a:p>
            <a:fld id="{6BEAD508-187F-9C41-8168-FD791BBC9830}" type="slidenum">
              <a:rPr lang="en-US" smtClean="0"/>
              <a:pPr/>
              <a:t>72</a:t>
            </a:fld>
            <a:endParaRPr lang="en-US" dirty="0"/>
          </a:p>
        </p:txBody>
      </p:sp>
      <p:sp>
        <p:nvSpPr>
          <p:cNvPr id="5" name="Title 1">
            <a:extLst>
              <a:ext uri="{FF2B5EF4-FFF2-40B4-BE49-F238E27FC236}">
                <a16:creationId xmlns:a16="http://schemas.microsoft.com/office/drawing/2014/main" xmlns="" id="{10537C88-85BE-4BFA-A36D-AA55978B3B11}"/>
              </a:ext>
            </a:extLst>
          </p:cNvPr>
          <p:cNvSpPr>
            <a:spLocks noGrp="1"/>
          </p:cNvSpPr>
          <p:nvPr>
            <p:ph type="title"/>
          </p:nvPr>
        </p:nvSpPr>
        <p:spPr>
          <a:xfrm>
            <a:off x="0" y="181635"/>
            <a:ext cx="8750483" cy="1007403"/>
          </a:xfrm>
        </p:spPr>
        <p:txBody>
          <a:bodyPr>
            <a:noAutofit/>
          </a:bodyPr>
          <a:lstStyle/>
          <a:p>
            <a:pPr marL="179388"/>
            <a:r>
              <a:rPr lang="en-US" sz="2800" b="1" dirty="0">
                <a:latin typeface="Gill Sans MT" panose="020B0502020104020203" pitchFamily="34" charset="0"/>
              </a:rPr>
              <a:t>Reasons for variances and proposed remedies</a:t>
            </a:r>
          </a:p>
        </p:txBody>
      </p:sp>
      <p:pic>
        <p:nvPicPr>
          <p:cNvPr id="7" name="Picture 6">
            <a:extLst>
              <a:ext uri="{FF2B5EF4-FFF2-40B4-BE49-F238E27FC236}">
                <a16:creationId xmlns:a16="http://schemas.microsoft.com/office/drawing/2014/main" xmlns="" id="{D3078590-EFBF-782D-8E5E-E907D34EF701}"/>
              </a:ext>
            </a:extLst>
          </p:cNvPr>
          <p:cNvPicPr>
            <a:picLocks noChangeAspect="1"/>
          </p:cNvPicPr>
          <p:nvPr/>
        </p:nvPicPr>
        <p:blipFill>
          <a:blip r:embed="rId2"/>
          <a:stretch>
            <a:fillRect/>
          </a:stretch>
        </p:blipFill>
        <p:spPr>
          <a:xfrm>
            <a:off x="139371" y="1034143"/>
            <a:ext cx="8906658" cy="5394365"/>
          </a:xfrm>
          <a:prstGeom prst="rect">
            <a:avLst/>
          </a:prstGeom>
        </p:spPr>
      </p:pic>
    </p:spTree>
    <p:extLst>
      <p:ext uri="{BB962C8B-B14F-4D97-AF65-F5344CB8AC3E}">
        <p14:creationId xmlns:p14="http://schemas.microsoft.com/office/powerpoint/2010/main" xmlns="" val="37590794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xmlns="" id="{3D9A354D-7294-42F1-B2A4-0E30A3EEF3AE}"/>
              </a:ext>
            </a:extLst>
          </p:cNvPr>
          <p:cNvSpPr>
            <a:spLocks noGrp="1"/>
          </p:cNvSpPr>
          <p:nvPr>
            <p:ph idx="1"/>
          </p:nvPr>
        </p:nvSpPr>
        <p:spPr>
          <a:xfrm>
            <a:off x="457095" y="1177904"/>
            <a:ext cx="8058255" cy="5316414"/>
          </a:xfrm>
        </p:spPr>
        <p:txBody>
          <a:bodyPr>
            <a:noAutofit/>
          </a:bodyPr>
          <a:lstStyle/>
          <a:p>
            <a:pPr marL="0" lvl="1" indent="0" algn="just">
              <a:buNone/>
            </a:pPr>
            <a:r>
              <a:rPr lang="en-GB" sz="2000" dirty="0">
                <a:solidFill>
                  <a:schemeClr val="tx1"/>
                </a:solidFill>
              </a:rPr>
              <a:t>The total procurement expenditure on goods and services from 1 July to 30 September 2022 amounted to </a:t>
            </a:r>
            <a:r>
              <a:rPr lang="en-US" sz="2000" b="1" dirty="0">
                <a:solidFill>
                  <a:schemeClr val="tx1"/>
                </a:solidFill>
              </a:rPr>
              <a:t>R21 770 418</a:t>
            </a:r>
            <a:r>
              <a:rPr lang="en-ZA" sz="2000" dirty="0">
                <a:solidFill>
                  <a:schemeClr val="tx1"/>
                </a:solidFill>
              </a:rPr>
              <a:t>. </a:t>
            </a:r>
            <a:r>
              <a:rPr lang="en-GB" sz="2000" dirty="0">
                <a:solidFill>
                  <a:schemeClr val="tx1"/>
                </a:solidFill>
              </a:rPr>
              <a:t>The procurement expenditure on </a:t>
            </a:r>
            <a:r>
              <a:rPr lang="en-ZA" sz="2000" dirty="0">
                <a:solidFill>
                  <a:schemeClr val="tx1"/>
                </a:solidFill>
              </a:rPr>
              <a:t>SMMEs, black, women and youth-owned companies is depicted below </a:t>
            </a:r>
            <a:r>
              <a:rPr lang="en-GB" sz="2000" dirty="0">
                <a:solidFill>
                  <a:schemeClr val="tx1"/>
                </a:solidFill>
              </a:rPr>
              <a:t>as follows:</a:t>
            </a:r>
            <a:endParaRPr lang="en-ZA" sz="2000" dirty="0">
              <a:solidFill>
                <a:schemeClr val="tx1"/>
              </a:solidFill>
            </a:endParaRPr>
          </a:p>
          <a:p>
            <a:pPr marL="0" lvl="1" indent="0" algn="just">
              <a:buNone/>
            </a:pPr>
            <a:endParaRPr lang="en-ZA" sz="1995" b="1" dirty="0">
              <a:latin typeface="Gill Sans MT" panose="020B0502020104020203" pitchFamily="34" charset="0"/>
            </a:endParaRPr>
          </a:p>
        </p:txBody>
      </p:sp>
      <p:sp>
        <p:nvSpPr>
          <p:cNvPr id="4" name="Slide Number Placeholder 3">
            <a:extLst>
              <a:ext uri="{FF2B5EF4-FFF2-40B4-BE49-F238E27FC236}">
                <a16:creationId xmlns:a16="http://schemas.microsoft.com/office/drawing/2014/main" xmlns="" id="{3D097443-18E9-4C68-A95F-7E7A29FAC01D}"/>
              </a:ext>
            </a:extLst>
          </p:cNvPr>
          <p:cNvSpPr>
            <a:spLocks noGrp="1"/>
          </p:cNvSpPr>
          <p:nvPr>
            <p:ph type="sldNum" sz="quarter" idx="12"/>
          </p:nvPr>
        </p:nvSpPr>
        <p:spPr/>
        <p:txBody>
          <a:bodyPr/>
          <a:lstStyle/>
          <a:p>
            <a:pPr defTabSz="456057" fontAlgn="base">
              <a:spcBef>
                <a:spcPct val="0"/>
              </a:spcBef>
              <a:spcAft>
                <a:spcPct val="0"/>
              </a:spcAft>
            </a:pPr>
            <a:fld id="{6BEAD508-187F-9C41-8168-FD791BBC9830}" type="slidenum">
              <a:rPr lang="en-US">
                <a:solidFill>
                  <a:prstClr val="black"/>
                </a:solidFill>
                <a:ea typeface="MS PGothic" panose="020B0600070205080204" pitchFamily="34" charset="-128"/>
              </a:rPr>
              <a:pPr defTabSz="456057" fontAlgn="base">
                <a:spcBef>
                  <a:spcPct val="0"/>
                </a:spcBef>
                <a:spcAft>
                  <a:spcPct val="0"/>
                </a:spcAft>
              </a:pPr>
              <a:t>73</a:t>
            </a:fld>
            <a:endParaRPr lang="en-US" dirty="0">
              <a:solidFill>
                <a:prstClr val="black"/>
              </a:solidFill>
              <a:ea typeface="MS PGothic" panose="020B0600070205080204" pitchFamily="34" charset="-128"/>
            </a:endParaRPr>
          </a:p>
        </p:txBody>
      </p:sp>
      <p:graphicFrame>
        <p:nvGraphicFramePr>
          <p:cNvPr id="9" name="Table 8">
            <a:extLst>
              <a:ext uri="{FF2B5EF4-FFF2-40B4-BE49-F238E27FC236}">
                <a16:creationId xmlns:a16="http://schemas.microsoft.com/office/drawing/2014/main" xmlns="" id="{C6DBE052-02A8-2449-92B7-E3BFAA813AAE}"/>
              </a:ext>
            </a:extLst>
          </p:cNvPr>
          <p:cNvGraphicFramePr>
            <a:graphicFrameLocks noGrp="1"/>
          </p:cNvGraphicFramePr>
          <p:nvPr/>
        </p:nvGraphicFramePr>
        <p:xfrm>
          <a:off x="476095" y="2317191"/>
          <a:ext cx="8321837" cy="2305033"/>
        </p:xfrm>
        <a:graphic>
          <a:graphicData uri="http://schemas.openxmlformats.org/drawingml/2006/table">
            <a:tbl>
              <a:tblPr firstRow="1" bandRow="1">
                <a:tableStyleId>{5C22544A-7EE6-4342-B048-85BDC9FD1C3A}</a:tableStyleId>
              </a:tblPr>
              <a:tblGrid>
                <a:gridCol w="1817236">
                  <a:extLst>
                    <a:ext uri="{9D8B030D-6E8A-4147-A177-3AD203B41FA5}">
                      <a16:colId xmlns:a16="http://schemas.microsoft.com/office/drawing/2014/main" xmlns="" val="20000"/>
                    </a:ext>
                  </a:extLst>
                </a:gridCol>
                <a:gridCol w="1675371">
                  <a:extLst>
                    <a:ext uri="{9D8B030D-6E8A-4147-A177-3AD203B41FA5}">
                      <a16:colId xmlns:a16="http://schemas.microsoft.com/office/drawing/2014/main" xmlns="" val="20001"/>
                    </a:ext>
                  </a:extLst>
                </a:gridCol>
                <a:gridCol w="1589738">
                  <a:extLst>
                    <a:ext uri="{9D8B030D-6E8A-4147-A177-3AD203B41FA5}">
                      <a16:colId xmlns:a16="http://schemas.microsoft.com/office/drawing/2014/main" xmlns="" val="20002"/>
                    </a:ext>
                  </a:extLst>
                </a:gridCol>
                <a:gridCol w="1583512">
                  <a:extLst>
                    <a:ext uri="{9D8B030D-6E8A-4147-A177-3AD203B41FA5}">
                      <a16:colId xmlns:a16="http://schemas.microsoft.com/office/drawing/2014/main" xmlns="" val="20003"/>
                    </a:ext>
                  </a:extLst>
                </a:gridCol>
                <a:gridCol w="1655980">
                  <a:extLst>
                    <a:ext uri="{9D8B030D-6E8A-4147-A177-3AD203B41FA5}">
                      <a16:colId xmlns:a16="http://schemas.microsoft.com/office/drawing/2014/main" xmlns="" val="1184478447"/>
                    </a:ext>
                  </a:extLst>
                </a:gridCol>
              </a:tblGrid>
              <a:tr h="155029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a:t>
                      </a:r>
                      <a:r>
                        <a:rPr lang="en-US" sz="1800" baseline="0" dirty="0">
                          <a:latin typeface="Arial" panose="020B0604020202020204" pitchFamily="34" charset="0"/>
                          <a:cs typeface="Arial" panose="020B0604020202020204" pitchFamily="34" charset="0"/>
                        </a:rPr>
                        <a:t> procurement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aseline="0" dirty="0">
                          <a:latin typeface="Arial" panose="020B0604020202020204" pitchFamily="34" charset="0"/>
                          <a:cs typeface="Arial" panose="020B0604020202020204" pitchFamily="34" charset="0"/>
                        </a:rPr>
                        <a:t>expenditure</a:t>
                      </a: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 expenditure on SMMEs</a:t>
                      </a:r>
                    </a:p>
                    <a:p>
                      <a:pPr algn="ct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 expenditure on black-owned companies</a:t>
                      </a:r>
                    </a:p>
                    <a:p>
                      <a:pPr algn="ct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 expenditure on woman-owned companies</a:t>
                      </a:r>
                    </a:p>
                  </a:txBody>
                  <a:tcPr marL="91207" marR="91207" marT="45488" marB="454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 expenditure on youth-owned companies</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txBody>
                  <a:tcPr marL="91207" marR="91207" marT="45488" marB="45488"/>
                </a:tc>
                <a:extLst>
                  <a:ext uri="{0D108BD9-81ED-4DB2-BD59-A6C34878D82A}">
                    <a16:rowId xmlns:a16="http://schemas.microsoft.com/office/drawing/2014/main" xmlns="" val="10000"/>
                  </a:ext>
                </a:extLst>
              </a:tr>
              <a:tr h="568137">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R21 770 418</a:t>
                      </a:r>
                    </a:p>
                  </a:txBody>
                  <a:tcPr marL="7620" marR="7620" marT="762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R11 871 484</a:t>
                      </a:r>
                    </a:p>
                  </a:txBody>
                  <a:tcPr marL="7620" marR="7620" marT="762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R17 615 850</a:t>
                      </a:r>
                    </a:p>
                  </a:txBody>
                  <a:tcPr marL="7620" marR="7620" marT="762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R10 106 787</a:t>
                      </a:r>
                    </a:p>
                  </a:txBody>
                  <a:tcPr marL="7620" marR="7620" marT="762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R3 461 963</a:t>
                      </a:r>
                    </a:p>
                  </a:txBody>
                  <a:tcPr marL="7620" marR="7620" marT="7620" marB="0" anchor="ctr"/>
                </a:tc>
                <a:extLst>
                  <a:ext uri="{0D108BD9-81ED-4DB2-BD59-A6C34878D82A}">
                    <a16:rowId xmlns:a16="http://schemas.microsoft.com/office/drawing/2014/main" xmlns="" val="10001"/>
                  </a:ext>
                </a:extLst>
              </a:tr>
            </a:tbl>
          </a:graphicData>
        </a:graphic>
      </p:graphicFrame>
      <p:graphicFrame>
        <p:nvGraphicFramePr>
          <p:cNvPr id="10" name="Table 9">
            <a:extLst>
              <a:ext uri="{FF2B5EF4-FFF2-40B4-BE49-F238E27FC236}">
                <a16:creationId xmlns:a16="http://schemas.microsoft.com/office/drawing/2014/main" xmlns="" id="{126E3F9D-3366-E541-A148-607DA0A6559B}"/>
              </a:ext>
            </a:extLst>
          </p:cNvPr>
          <p:cNvGraphicFramePr>
            <a:graphicFrameLocks noGrp="1"/>
          </p:cNvGraphicFramePr>
          <p:nvPr/>
        </p:nvGraphicFramePr>
        <p:xfrm>
          <a:off x="466594" y="4733289"/>
          <a:ext cx="8340838" cy="1575575"/>
        </p:xfrm>
        <a:graphic>
          <a:graphicData uri="http://schemas.openxmlformats.org/drawingml/2006/table">
            <a:tbl>
              <a:tblPr firstRow="1" bandRow="1">
                <a:tableStyleId>{5C22544A-7EE6-4342-B048-85BDC9FD1C3A}</a:tableStyleId>
              </a:tblPr>
              <a:tblGrid>
                <a:gridCol w="1811925">
                  <a:extLst>
                    <a:ext uri="{9D8B030D-6E8A-4147-A177-3AD203B41FA5}">
                      <a16:colId xmlns:a16="http://schemas.microsoft.com/office/drawing/2014/main" xmlns="" val="20000"/>
                    </a:ext>
                  </a:extLst>
                </a:gridCol>
                <a:gridCol w="2426649">
                  <a:extLst>
                    <a:ext uri="{9D8B030D-6E8A-4147-A177-3AD203B41FA5}">
                      <a16:colId xmlns:a16="http://schemas.microsoft.com/office/drawing/2014/main" xmlns="" val="20001"/>
                    </a:ext>
                  </a:extLst>
                </a:gridCol>
                <a:gridCol w="1974231">
                  <a:extLst>
                    <a:ext uri="{9D8B030D-6E8A-4147-A177-3AD203B41FA5}">
                      <a16:colId xmlns:a16="http://schemas.microsoft.com/office/drawing/2014/main" xmlns="" val="20002"/>
                    </a:ext>
                  </a:extLst>
                </a:gridCol>
                <a:gridCol w="2128033">
                  <a:extLst>
                    <a:ext uri="{9D8B030D-6E8A-4147-A177-3AD203B41FA5}">
                      <a16:colId xmlns:a16="http://schemas.microsoft.com/office/drawing/2014/main" xmlns="" val="2664668599"/>
                    </a:ext>
                  </a:extLst>
                </a:gridCol>
              </a:tblGrid>
              <a:tr h="1153810">
                <a:tc>
                  <a:txBody>
                    <a:bodyPr/>
                    <a:lstStyle/>
                    <a:p>
                      <a:pPr algn="ctr"/>
                      <a:r>
                        <a:rPr lang="en-US" sz="1800" dirty="0">
                          <a:latin typeface="Arial" panose="020B0604020202020204" pitchFamily="34" charset="0"/>
                          <a:cs typeface="Arial" panose="020B0604020202020204" pitchFamily="34" charset="0"/>
                        </a:rPr>
                        <a:t>% expenditure on SMMEs</a:t>
                      </a:r>
                    </a:p>
                  </a:txBody>
                  <a:tcPr marL="91207" marR="91207" marT="45488" marB="45488"/>
                </a:tc>
                <a:tc>
                  <a:txBody>
                    <a:bodyPr/>
                    <a:lstStyle/>
                    <a:p>
                      <a:pPr algn="ctr"/>
                      <a:r>
                        <a:rPr lang="en-US" sz="1800" dirty="0">
                          <a:latin typeface="Arial" panose="020B0604020202020204" pitchFamily="34" charset="0"/>
                          <a:cs typeface="Arial" panose="020B0604020202020204" pitchFamily="34" charset="0"/>
                        </a:rPr>
                        <a:t>%</a:t>
                      </a:r>
                      <a:r>
                        <a:rPr lang="en-US" sz="1800" baseline="0" dirty="0">
                          <a:latin typeface="Arial" panose="020B0604020202020204" pitchFamily="34" charset="0"/>
                          <a:cs typeface="Arial" panose="020B0604020202020204" pitchFamily="34" charset="0"/>
                        </a:rPr>
                        <a:t> expenditure on black-owned companies </a:t>
                      </a: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t>
                      </a:r>
                      <a:r>
                        <a:rPr lang="en-US" sz="1800" baseline="0" dirty="0">
                          <a:latin typeface="Arial" panose="020B0604020202020204" pitchFamily="34" charset="0"/>
                          <a:cs typeface="Arial" panose="020B0604020202020204" pitchFamily="34" charset="0"/>
                        </a:rPr>
                        <a:t> expenditure on women-owned companies </a:t>
                      </a: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t>
                      </a:r>
                      <a:r>
                        <a:rPr lang="en-US" sz="1800" baseline="0" dirty="0">
                          <a:latin typeface="Arial" panose="020B0604020202020204" pitchFamily="34" charset="0"/>
                          <a:cs typeface="Arial" panose="020B0604020202020204" pitchFamily="34" charset="0"/>
                        </a:rPr>
                        <a:t> expenditure on  youth-owned companies </a:t>
                      </a:r>
                      <a:endParaRPr lang="en-US" sz="1800" dirty="0">
                        <a:latin typeface="Arial" panose="020B0604020202020204" pitchFamily="34" charset="0"/>
                        <a:cs typeface="Arial" panose="020B0604020202020204" pitchFamily="34" charset="0"/>
                      </a:endParaRPr>
                    </a:p>
                  </a:txBody>
                  <a:tcPr marL="91207" marR="91207" marT="45488" marB="45488"/>
                </a:tc>
                <a:extLst>
                  <a:ext uri="{0D108BD9-81ED-4DB2-BD59-A6C34878D82A}">
                    <a16:rowId xmlns:a16="http://schemas.microsoft.com/office/drawing/2014/main" xmlns="" val="10000"/>
                  </a:ext>
                </a:extLst>
              </a:tr>
              <a:tr h="387319">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54,5%</a:t>
                      </a:r>
                    </a:p>
                  </a:txBody>
                  <a:tcPr marL="7620" marR="7620" marT="762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80,9%</a:t>
                      </a:r>
                    </a:p>
                  </a:txBody>
                  <a:tcPr marL="7620" marR="7620" marT="762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46,4%</a:t>
                      </a:r>
                    </a:p>
                  </a:txBody>
                  <a:tcPr marL="7620" marR="7620" marT="762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15,9%</a:t>
                      </a:r>
                    </a:p>
                  </a:txBody>
                  <a:tcPr marL="7620" marR="7620" marT="7620" marB="0" anchor="ctr"/>
                </a:tc>
                <a:extLst>
                  <a:ext uri="{0D108BD9-81ED-4DB2-BD59-A6C34878D82A}">
                    <a16:rowId xmlns:a16="http://schemas.microsoft.com/office/drawing/2014/main" xmlns="" val="10001"/>
                  </a:ext>
                </a:extLst>
              </a:tr>
            </a:tbl>
          </a:graphicData>
        </a:graphic>
      </p:graphicFrame>
      <p:sp>
        <p:nvSpPr>
          <p:cNvPr id="7" name="Title 1">
            <a:extLst>
              <a:ext uri="{FF2B5EF4-FFF2-40B4-BE49-F238E27FC236}">
                <a16:creationId xmlns:a16="http://schemas.microsoft.com/office/drawing/2014/main" xmlns="" id="{E09D627D-5C9C-4628-87A8-C9A9F00C4D80}"/>
              </a:ext>
            </a:extLst>
          </p:cNvPr>
          <p:cNvSpPr txBox="1">
            <a:spLocks/>
          </p:cNvSpPr>
          <p:nvPr/>
        </p:nvSpPr>
        <p:spPr bwMode="auto">
          <a:xfrm>
            <a:off x="457094" y="85940"/>
            <a:ext cx="6764532" cy="720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07" tIns="45604" rIns="91207" bIns="45604" numCol="1" anchor="ctr" anchorCtr="0" compatLnSpc="1">
            <a:prstTxWarp prst="textNoShape">
              <a:avLst/>
            </a:prstTxWarp>
          </a:bodyPr>
          <a:lstStyle>
            <a:lvl1pPr algn="l" defTabSz="457200" rtl="0" eaLnBrk="1" fontAlgn="base" hangingPunct="1">
              <a:spcBef>
                <a:spcPct val="0"/>
              </a:spcBef>
              <a:spcAft>
                <a:spcPct val="0"/>
              </a:spcAft>
              <a:defRPr sz="4400" b="1" kern="1200">
                <a:solidFill>
                  <a:srgbClr val="F36403"/>
                </a:solidFill>
                <a:latin typeface="Arial"/>
                <a:ea typeface="MS PGothic" pitchFamily="34" charset="-128"/>
                <a:cs typeface="Arial"/>
              </a:defRPr>
            </a:lvl1pPr>
            <a:lvl2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2pPr>
            <a:lvl3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3pPr>
            <a:lvl4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4pPr>
            <a:lvl5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5pPr>
            <a:lvl6pPr marL="457200" algn="l" defTabSz="457200" rtl="0" eaLnBrk="1" fontAlgn="base" hangingPunct="1">
              <a:spcBef>
                <a:spcPct val="0"/>
              </a:spcBef>
              <a:spcAft>
                <a:spcPct val="0"/>
              </a:spcAft>
              <a:defRPr b="1">
                <a:solidFill>
                  <a:srgbClr val="F36403"/>
                </a:solidFill>
                <a:latin typeface="Arial" pitchFamily="34" charset="0"/>
                <a:cs typeface="Arial" pitchFamily="34" charset="0"/>
              </a:defRPr>
            </a:lvl6pPr>
            <a:lvl7pPr marL="914400" algn="l" defTabSz="457200" rtl="0" eaLnBrk="1" fontAlgn="base" hangingPunct="1">
              <a:spcBef>
                <a:spcPct val="0"/>
              </a:spcBef>
              <a:spcAft>
                <a:spcPct val="0"/>
              </a:spcAft>
              <a:defRPr b="1">
                <a:solidFill>
                  <a:srgbClr val="F36403"/>
                </a:solidFill>
                <a:latin typeface="Arial" pitchFamily="34" charset="0"/>
                <a:cs typeface="Arial" pitchFamily="34" charset="0"/>
              </a:defRPr>
            </a:lvl7pPr>
            <a:lvl8pPr marL="1371600" algn="l" defTabSz="457200" rtl="0" eaLnBrk="1" fontAlgn="base" hangingPunct="1">
              <a:spcBef>
                <a:spcPct val="0"/>
              </a:spcBef>
              <a:spcAft>
                <a:spcPct val="0"/>
              </a:spcAft>
              <a:defRPr b="1">
                <a:solidFill>
                  <a:srgbClr val="F36403"/>
                </a:solidFill>
                <a:latin typeface="Arial" pitchFamily="34" charset="0"/>
                <a:cs typeface="Arial" pitchFamily="34" charset="0"/>
              </a:defRPr>
            </a:lvl8pPr>
            <a:lvl9pPr marL="1828800" algn="l" defTabSz="457200" rtl="0" eaLnBrk="1" fontAlgn="base" hangingPunct="1">
              <a:spcBef>
                <a:spcPct val="0"/>
              </a:spcBef>
              <a:spcAft>
                <a:spcPct val="0"/>
              </a:spcAft>
              <a:defRPr b="1">
                <a:solidFill>
                  <a:srgbClr val="F36403"/>
                </a:solidFill>
                <a:latin typeface="Arial" pitchFamily="34" charset="0"/>
                <a:cs typeface="Arial" pitchFamily="34" charset="0"/>
              </a:defRPr>
            </a:lvl9pPr>
          </a:lstStyle>
          <a:p>
            <a:pPr algn="just" defTabSz="456057">
              <a:spcBef>
                <a:spcPct val="20000"/>
              </a:spcBef>
              <a:buClr>
                <a:srgbClr val="F36403"/>
              </a:buClr>
            </a:pPr>
            <a:r>
              <a:rPr lang="en-US" sz="2800" dirty="0">
                <a:solidFill>
                  <a:schemeClr val="bg1"/>
                </a:solidFill>
                <a:latin typeface="Gill Sans MT" panose="020B0502020104020203" pitchFamily="34" charset="0"/>
              </a:rPr>
              <a:t>Spending on procurement (Q2)</a:t>
            </a:r>
          </a:p>
        </p:txBody>
      </p:sp>
    </p:spTree>
    <p:extLst>
      <p:ext uri="{BB962C8B-B14F-4D97-AF65-F5344CB8AC3E}">
        <p14:creationId xmlns:p14="http://schemas.microsoft.com/office/powerpoint/2010/main" xmlns="" val="40618874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xmlns="" id="{3D9A354D-7294-42F1-B2A4-0E30A3EEF3AE}"/>
              </a:ext>
            </a:extLst>
          </p:cNvPr>
          <p:cNvSpPr>
            <a:spLocks noGrp="1"/>
          </p:cNvSpPr>
          <p:nvPr>
            <p:ph idx="1"/>
          </p:nvPr>
        </p:nvSpPr>
        <p:spPr>
          <a:xfrm>
            <a:off x="457095" y="1024019"/>
            <a:ext cx="8058255" cy="1010125"/>
          </a:xfrm>
        </p:spPr>
        <p:txBody>
          <a:bodyPr>
            <a:noAutofit/>
          </a:bodyPr>
          <a:lstStyle/>
          <a:p>
            <a:pPr marL="0" lvl="1" indent="0" algn="just">
              <a:buNone/>
            </a:pPr>
            <a:r>
              <a:rPr lang="en-GB" sz="2000" dirty="0">
                <a:solidFill>
                  <a:schemeClr val="tx1"/>
                </a:solidFill>
              </a:rPr>
              <a:t>The total procurement expenditure on goods and services from          1 October to 31 December 2022 amounted to </a:t>
            </a:r>
            <a:r>
              <a:rPr lang="en-US" sz="2000" b="1" dirty="0">
                <a:solidFill>
                  <a:schemeClr val="tx1"/>
                </a:solidFill>
              </a:rPr>
              <a:t>R25 675 603</a:t>
            </a:r>
            <a:r>
              <a:rPr lang="en-ZA" sz="2000" dirty="0">
                <a:solidFill>
                  <a:schemeClr val="tx1"/>
                </a:solidFill>
              </a:rPr>
              <a:t>.  </a:t>
            </a:r>
            <a:r>
              <a:rPr lang="en-GB" sz="2000" dirty="0">
                <a:solidFill>
                  <a:schemeClr val="tx1"/>
                </a:solidFill>
              </a:rPr>
              <a:t>The procurement expenditure on </a:t>
            </a:r>
            <a:r>
              <a:rPr lang="en-ZA" sz="2000" dirty="0">
                <a:solidFill>
                  <a:schemeClr val="tx1"/>
                </a:solidFill>
              </a:rPr>
              <a:t>SMMEs, black, women and youth owned companies is </a:t>
            </a:r>
            <a:r>
              <a:rPr lang="en-GB" sz="2000" dirty="0">
                <a:solidFill>
                  <a:schemeClr val="tx1"/>
                </a:solidFill>
              </a:rPr>
              <a:t>as follows:</a:t>
            </a:r>
            <a:endParaRPr lang="en-ZA" sz="2000" dirty="0">
              <a:solidFill>
                <a:schemeClr val="tx1"/>
              </a:solidFill>
            </a:endParaRPr>
          </a:p>
          <a:p>
            <a:pPr marL="0" lvl="1" indent="0" algn="just">
              <a:buNone/>
            </a:pPr>
            <a:endParaRPr lang="en-ZA" sz="1995" b="1" dirty="0">
              <a:latin typeface="Gill Sans MT" panose="020B0502020104020203" pitchFamily="34" charset="0"/>
            </a:endParaRPr>
          </a:p>
        </p:txBody>
      </p:sp>
      <p:sp>
        <p:nvSpPr>
          <p:cNvPr id="4" name="Slide Number Placeholder 3">
            <a:extLst>
              <a:ext uri="{FF2B5EF4-FFF2-40B4-BE49-F238E27FC236}">
                <a16:creationId xmlns:a16="http://schemas.microsoft.com/office/drawing/2014/main" xmlns="" id="{3D097443-18E9-4C68-A95F-7E7A29FAC01D}"/>
              </a:ext>
            </a:extLst>
          </p:cNvPr>
          <p:cNvSpPr>
            <a:spLocks noGrp="1"/>
          </p:cNvSpPr>
          <p:nvPr>
            <p:ph type="sldNum" sz="quarter" idx="12"/>
          </p:nvPr>
        </p:nvSpPr>
        <p:spPr/>
        <p:txBody>
          <a:bodyPr/>
          <a:lstStyle/>
          <a:p>
            <a:pPr defTabSz="456057" fontAlgn="base">
              <a:spcBef>
                <a:spcPct val="0"/>
              </a:spcBef>
              <a:spcAft>
                <a:spcPct val="0"/>
              </a:spcAft>
            </a:pPr>
            <a:fld id="{6BEAD508-187F-9C41-8168-FD791BBC9830}" type="slidenum">
              <a:rPr lang="en-US">
                <a:solidFill>
                  <a:prstClr val="black"/>
                </a:solidFill>
                <a:ea typeface="MS PGothic" panose="020B0600070205080204" pitchFamily="34" charset="-128"/>
              </a:rPr>
              <a:pPr defTabSz="456057" fontAlgn="base">
                <a:spcBef>
                  <a:spcPct val="0"/>
                </a:spcBef>
                <a:spcAft>
                  <a:spcPct val="0"/>
                </a:spcAft>
              </a:pPr>
              <a:t>74</a:t>
            </a:fld>
            <a:endParaRPr lang="en-US" dirty="0">
              <a:solidFill>
                <a:prstClr val="black"/>
              </a:solidFill>
              <a:ea typeface="MS PGothic" panose="020B0600070205080204" pitchFamily="34" charset="-128"/>
            </a:endParaRPr>
          </a:p>
        </p:txBody>
      </p:sp>
      <p:graphicFrame>
        <p:nvGraphicFramePr>
          <p:cNvPr id="9" name="Table 8">
            <a:extLst>
              <a:ext uri="{FF2B5EF4-FFF2-40B4-BE49-F238E27FC236}">
                <a16:creationId xmlns:a16="http://schemas.microsoft.com/office/drawing/2014/main" xmlns="" id="{C6DBE052-02A8-2449-92B7-E3BFAA813AAE}"/>
              </a:ext>
            </a:extLst>
          </p:cNvPr>
          <p:cNvGraphicFramePr>
            <a:graphicFrameLocks noGrp="1"/>
          </p:cNvGraphicFramePr>
          <p:nvPr/>
        </p:nvGraphicFramePr>
        <p:xfrm>
          <a:off x="476095" y="2200585"/>
          <a:ext cx="8321837" cy="2305033"/>
        </p:xfrm>
        <a:graphic>
          <a:graphicData uri="http://schemas.openxmlformats.org/drawingml/2006/table">
            <a:tbl>
              <a:tblPr firstRow="1" bandRow="1">
                <a:tableStyleId>{5C22544A-7EE6-4342-B048-85BDC9FD1C3A}</a:tableStyleId>
              </a:tblPr>
              <a:tblGrid>
                <a:gridCol w="1817236">
                  <a:extLst>
                    <a:ext uri="{9D8B030D-6E8A-4147-A177-3AD203B41FA5}">
                      <a16:colId xmlns:a16="http://schemas.microsoft.com/office/drawing/2014/main" xmlns="" val="20000"/>
                    </a:ext>
                  </a:extLst>
                </a:gridCol>
                <a:gridCol w="1675371">
                  <a:extLst>
                    <a:ext uri="{9D8B030D-6E8A-4147-A177-3AD203B41FA5}">
                      <a16:colId xmlns:a16="http://schemas.microsoft.com/office/drawing/2014/main" xmlns="" val="20001"/>
                    </a:ext>
                  </a:extLst>
                </a:gridCol>
                <a:gridCol w="1589738">
                  <a:extLst>
                    <a:ext uri="{9D8B030D-6E8A-4147-A177-3AD203B41FA5}">
                      <a16:colId xmlns:a16="http://schemas.microsoft.com/office/drawing/2014/main" xmlns="" val="20002"/>
                    </a:ext>
                  </a:extLst>
                </a:gridCol>
                <a:gridCol w="1583512">
                  <a:extLst>
                    <a:ext uri="{9D8B030D-6E8A-4147-A177-3AD203B41FA5}">
                      <a16:colId xmlns:a16="http://schemas.microsoft.com/office/drawing/2014/main" xmlns="" val="20003"/>
                    </a:ext>
                  </a:extLst>
                </a:gridCol>
                <a:gridCol w="1655980">
                  <a:extLst>
                    <a:ext uri="{9D8B030D-6E8A-4147-A177-3AD203B41FA5}">
                      <a16:colId xmlns:a16="http://schemas.microsoft.com/office/drawing/2014/main" xmlns="" val="1184478447"/>
                    </a:ext>
                  </a:extLst>
                </a:gridCol>
              </a:tblGrid>
              <a:tr h="155029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a:t>
                      </a:r>
                      <a:r>
                        <a:rPr lang="en-US" sz="1800" baseline="0" dirty="0">
                          <a:latin typeface="Arial" panose="020B0604020202020204" pitchFamily="34" charset="0"/>
                          <a:cs typeface="Arial" panose="020B0604020202020204" pitchFamily="34" charset="0"/>
                        </a:rPr>
                        <a:t> procurement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aseline="0" dirty="0">
                          <a:latin typeface="Arial" panose="020B0604020202020204" pitchFamily="34" charset="0"/>
                          <a:cs typeface="Arial" panose="020B0604020202020204" pitchFamily="34" charset="0"/>
                        </a:rPr>
                        <a:t>expenditure</a:t>
                      </a: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 expenditure on SMMEs</a:t>
                      </a:r>
                    </a:p>
                    <a:p>
                      <a:pPr algn="ct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 expenditure on black-owned  companies</a:t>
                      </a:r>
                    </a:p>
                    <a:p>
                      <a:pPr algn="ct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 expenditure on woman-owned companies</a:t>
                      </a:r>
                    </a:p>
                  </a:txBody>
                  <a:tcPr marL="91207" marR="91207" marT="45488" marB="454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 expenditure on youth-owned companies</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txBody>
                  <a:tcPr marL="91207" marR="91207" marT="45488" marB="45488"/>
                </a:tc>
                <a:extLst>
                  <a:ext uri="{0D108BD9-81ED-4DB2-BD59-A6C34878D82A}">
                    <a16:rowId xmlns:a16="http://schemas.microsoft.com/office/drawing/2014/main" xmlns="" val="10000"/>
                  </a:ext>
                </a:extLst>
              </a:tr>
              <a:tr h="568137">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R25 675 603</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R11 909 998</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R19 466 176</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R8 257 620</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R3 925 215</a:t>
                      </a:r>
                    </a:p>
                  </a:txBody>
                  <a:tcPr marL="6350" marR="6350" marT="6350" marB="0" anchor="ctr"/>
                </a:tc>
                <a:extLst>
                  <a:ext uri="{0D108BD9-81ED-4DB2-BD59-A6C34878D82A}">
                    <a16:rowId xmlns:a16="http://schemas.microsoft.com/office/drawing/2014/main" xmlns="" val="10001"/>
                  </a:ext>
                </a:extLst>
              </a:tr>
            </a:tbl>
          </a:graphicData>
        </a:graphic>
      </p:graphicFrame>
      <p:graphicFrame>
        <p:nvGraphicFramePr>
          <p:cNvPr id="10" name="Table 9">
            <a:extLst>
              <a:ext uri="{FF2B5EF4-FFF2-40B4-BE49-F238E27FC236}">
                <a16:creationId xmlns:a16="http://schemas.microsoft.com/office/drawing/2014/main" xmlns="" id="{126E3F9D-3366-E541-A148-607DA0A6559B}"/>
              </a:ext>
            </a:extLst>
          </p:cNvPr>
          <p:cNvGraphicFramePr>
            <a:graphicFrameLocks noGrp="1"/>
          </p:cNvGraphicFramePr>
          <p:nvPr/>
        </p:nvGraphicFramePr>
        <p:xfrm>
          <a:off x="457094" y="4638016"/>
          <a:ext cx="8340838" cy="1575575"/>
        </p:xfrm>
        <a:graphic>
          <a:graphicData uri="http://schemas.openxmlformats.org/drawingml/2006/table">
            <a:tbl>
              <a:tblPr firstRow="1" bandRow="1">
                <a:tableStyleId>{5C22544A-7EE6-4342-B048-85BDC9FD1C3A}</a:tableStyleId>
              </a:tblPr>
              <a:tblGrid>
                <a:gridCol w="1811925">
                  <a:extLst>
                    <a:ext uri="{9D8B030D-6E8A-4147-A177-3AD203B41FA5}">
                      <a16:colId xmlns:a16="http://schemas.microsoft.com/office/drawing/2014/main" xmlns="" val="20000"/>
                    </a:ext>
                  </a:extLst>
                </a:gridCol>
                <a:gridCol w="2426649">
                  <a:extLst>
                    <a:ext uri="{9D8B030D-6E8A-4147-A177-3AD203B41FA5}">
                      <a16:colId xmlns:a16="http://schemas.microsoft.com/office/drawing/2014/main" xmlns="" val="20001"/>
                    </a:ext>
                  </a:extLst>
                </a:gridCol>
                <a:gridCol w="1974231">
                  <a:extLst>
                    <a:ext uri="{9D8B030D-6E8A-4147-A177-3AD203B41FA5}">
                      <a16:colId xmlns:a16="http://schemas.microsoft.com/office/drawing/2014/main" xmlns="" val="20002"/>
                    </a:ext>
                  </a:extLst>
                </a:gridCol>
                <a:gridCol w="2128033">
                  <a:extLst>
                    <a:ext uri="{9D8B030D-6E8A-4147-A177-3AD203B41FA5}">
                      <a16:colId xmlns:a16="http://schemas.microsoft.com/office/drawing/2014/main" xmlns="" val="2664668599"/>
                    </a:ext>
                  </a:extLst>
                </a:gridCol>
              </a:tblGrid>
              <a:tr h="1153810">
                <a:tc>
                  <a:txBody>
                    <a:bodyPr/>
                    <a:lstStyle/>
                    <a:p>
                      <a:pPr algn="ctr"/>
                      <a:r>
                        <a:rPr lang="en-US" sz="1800" dirty="0">
                          <a:latin typeface="Arial" panose="020B0604020202020204" pitchFamily="34" charset="0"/>
                          <a:cs typeface="Arial" panose="020B0604020202020204" pitchFamily="34" charset="0"/>
                        </a:rPr>
                        <a:t>% expenditure on SMMEs</a:t>
                      </a:r>
                    </a:p>
                  </a:txBody>
                  <a:tcPr marL="91207" marR="91207" marT="45488" marB="45488"/>
                </a:tc>
                <a:tc>
                  <a:txBody>
                    <a:bodyPr/>
                    <a:lstStyle/>
                    <a:p>
                      <a:pPr algn="ctr"/>
                      <a:r>
                        <a:rPr lang="en-US" sz="1800" dirty="0">
                          <a:latin typeface="Arial" panose="020B0604020202020204" pitchFamily="34" charset="0"/>
                          <a:cs typeface="Arial" panose="020B0604020202020204" pitchFamily="34" charset="0"/>
                        </a:rPr>
                        <a:t>%</a:t>
                      </a:r>
                      <a:r>
                        <a:rPr lang="en-US" sz="1800" baseline="0" dirty="0">
                          <a:latin typeface="Arial" panose="020B0604020202020204" pitchFamily="34" charset="0"/>
                          <a:cs typeface="Arial" panose="020B0604020202020204" pitchFamily="34" charset="0"/>
                        </a:rPr>
                        <a:t> expenditure on black-owned companies </a:t>
                      </a: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t>
                      </a:r>
                      <a:r>
                        <a:rPr lang="en-US" sz="1800" baseline="0" dirty="0">
                          <a:latin typeface="Arial" panose="020B0604020202020204" pitchFamily="34" charset="0"/>
                          <a:cs typeface="Arial" panose="020B0604020202020204" pitchFamily="34" charset="0"/>
                        </a:rPr>
                        <a:t> expenditure on women-owned companies </a:t>
                      </a: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t>
                      </a:r>
                      <a:r>
                        <a:rPr lang="en-US" sz="1800" baseline="0" dirty="0">
                          <a:latin typeface="Arial" panose="020B0604020202020204" pitchFamily="34" charset="0"/>
                          <a:cs typeface="Arial" panose="020B0604020202020204" pitchFamily="34" charset="0"/>
                        </a:rPr>
                        <a:t> expenditure on  youth-owned companies </a:t>
                      </a:r>
                      <a:endParaRPr lang="en-US" sz="1800" dirty="0">
                        <a:latin typeface="Arial" panose="020B0604020202020204" pitchFamily="34" charset="0"/>
                        <a:cs typeface="Arial" panose="020B0604020202020204" pitchFamily="34" charset="0"/>
                      </a:endParaRPr>
                    </a:p>
                  </a:txBody>
                  <a:tcPr marL="91207" marR="91207" marT="45488" marB="45488"/>
                </a:tc>
                <a:extLst>
                  <a:ext uri="{0D108BD9-81ED-4DB2-BD59-A6C34878D82A}">
                    <a16:rowId xmlns:a16="http://schemas.microsoft.com/office/drawing/2014/main" xmlns="" val="10000"/>
                  </a:ext>
                </a:extLst>
              </a:tr>
              <a:tr h="387319">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46,4%</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75,8%</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32,2%</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15,3%</a:t>
                      </a:r>
                    </a:p>
                  </a:txBody>
                  <a:tcPr marL="6350" marR="6350" marT="6350" marB="0" anchor="ctr"/>
                </a:tc>
                <a:extLst>
                  <a:ext uri="{0D108BD9-81ED-4DB2-BD59-A6C34878D82A}">
                    <a16:rowId xmlns:a16="http://schemas.microsoft.com/office/drawing/2014/main" xmlns="" val="10001"/>
                  </a:ext>
                </a:extLst>
              </a:tr>
            </a:tbl>
          </a:graphicData>
        </a:graphic>
      </p:graphicFrame>
      <p:sp>
        <p:nvSpPr>
          <p:cNvPr id="7" name="Title 1">
            <a:extLst>
              <a:ext uri="{FF2B5EF4-FFF2-40B4-BE49-F238E27FC236}">
                <a16:creationId xmlns:a16="http://schemas.microsoft.com/office/drawing/2014/main" xmlns="" id="{E09D627D-5C9C-4628-87A8-C9A9F00C4D80}"/>
              </a:ext>
            </a:extLst>
          </p:cNvPr>
          <p:cNvSpPr txBox="1">
            <a:spLocks/>
          </p:cNvSpPr>
          <p:nvPr/>
        </p:nvSpPr>
        <p:spPr bwMode="auto">
          <a:xfrm>
            <a:off x="457094" y="85940"/>
            <a:ext cx="6764532" cy="720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07" tIns="45604" rIns="91207" bIns="45604" numCol="1" anchor="ctr" anchorCtr="0" compatLnSpc="1">
            <a:prstTxWarp prst="textNoShape">
              <a:avLst/>
            </a:prstTxWarp>
          </a:bodyPr>
          <a:lstStyle>
            <a:lvl1pPr algn="l" defTabSz="457200" rtl="0" eaLnBrk="1" fontAlgn="base" hangingPunct="1">
              <a:spcBef>
                <a:spcPct val="0"/>
              </a:spcBef>
              <a:spcAft>
                <a:spcPct val="0"/>
              </a:spcAft>
              <a:defRPr sz="4400" b="1" kern="1200">
                <a:solidFill>
                  <a:srgbClr val="F36403"/>
                </a:solidFill>
                <a:latin typeface="Arial"/>
                <a:ea typeface="MS PGothic" pitchFamily="34" charset="-128"/>
                <a:cs typeface="Arial"/>
              </a:defRPr>
            </a:lvl1pPr>
            <a:lvl2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2pPr>
            <a:lvl3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3pPr>
            <a:lvl4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4pPr>
            <a:lvl5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5pPr>
            <a:lvl6pPr marL="457200" algn="l" defTabSz="457200" rtl="0" eaLnBrk="1" fontAlgn="base" hangingPunct="1">
              <a:spcBef>
                <a:spcPct val="0"/>
              </a:spcBef>
              <a:spcAft>
                <a:spcPct val="0"/>
              </a:spcAft>
              <a:defRPr b="1">
                <a:solidFill>
                  <a:srgbClr val="F36403"/>
                </a:solidFill>
                <a:latin typeface="Arial" pitchFamily="34" charset="0"/>
                <a:cs typeface="Arial" pitchFamily="34" charset="0"/>
              </a:defRPr>
            </a:lvl6pPr>
            <a:lvl7pPr marL="914400" algn="l" defTabSz="457200" rtl="0" eaLnBrk="1" fontAlgn="base" hangingPunct="1">
              <a:spcBef>
                <a:spcPct val="0"/>
              </a:spcBef>
              <a:spcAft>
                <a:spcPct val="0"/>
              </a:spcAft>
              <a:defRPr b="1">
                <a:solidFill>
                  <a:srgbClr val="F36403"/>
                </a:solidFill>
                <a:latin typeface="Arial" pitchFamily="34" charset="0"/>
                <a:cs typeface="Arial" pitchFamily="34" charset="0"/>
              </a:defRPr>
            </a:lvl7pPr>
            <a:lvl8pPr marL="1371600" algn="l" defTabSz="457200" rtl="0" eaLnBrk="1" fontAlgn="base" hangingPunct="1">
              <a:spcBef>
                <a:spcPct val="0"/>
              </a:spcBef>
              <a:spcAft>
                <a:spcPct val="0"/>
              </a:spcAft>
              <a:defRPr b="1">
                <a:solidFill>
                  <a:srgbClr val="F36403"/>
                </a:solidFill>
                <a:latin typeface="Arial" pitchFamily="34" charset="0"/>
                <a:cs typeface="Arial" pitchFamily="34" charset="0"/>
              </a:defRPr>
            </a:lvl8pPr>
            <a:lvl9pPr marL="1828800" algn="l" defTabSz="457200" rtl="0" eaLnBrk="1" fontAlgn="base" hangingPunct="1">
              <a:spcBef>
                <a:spcPct val="0"/>
              </a:spcBef>
              <a:spcAft>
                <a:spcPct val="0"/>
              </a:spcAft>
              <a:defRPr b="1">
                <a:solidFill>
                  <a:srgbClr val="F36403"/>
                </a:solidFill>
                <a:latin typeface="Arial" pitchFamily="34" charset="0"/>
                <a:cs typeface="Arial" pitchFamily="34" charset="0"/>
              </a:defRPr>
            </a:lvl9pPr>
          </a:lstStyle>
          <a:p>
            <a:pPr algn="just" defTabSz="456057">
              <a:spcBef>
                <a:spcPct val="20000"/>
              </a:spcBef>
              <a:buClr>
                <a:srgbClr val="F36403"/>
              </a:buClr>
            </a:pPr>
            <a:r>
              <a:rPr lang="en-US" sz="2800" dirty="0">
                <a:solidFill>
                  <a:schemeClr val="bg1"/>
                </a:solidFill>
                <a:latin typeface="Gill Sans MT" panose="020B0502020104020203" pitchFamily="34" charset="0"/>
              </a:rPr>
              <a:t>Spending on procurement (Q3)</a:t>
            </a:r>
          </a:p>
        </p:txBody>
      </p:sp>
    </p:spTree>
    <p:extLst>
      <p:ext uri="{BB962C8B-B14F-4D97-AF65-F5344CB8AC3E}">
        <p14:creationId xmlns:p14="http://schemas.microsoft.com/office/powerpoint/2010/main" xmlns="" val="37153846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xmlns="" id="{3D9A354D-7294-42F1-B2A4-0E30A3EEF3AE}"/>
              </a:ext>
            </a:extLst>
          </p:cNvPr>
          <p:cNvSpPr>
            <a:spLocks noGrp="1"/>
          </p:cNvSpPr>
          <p:nvPr>
            <p:ph idx="1"/>
          </p:nvPr>
        </p:nvSpPr>
        <p:spPr>
          <a:xfrm>
            <a:off x="273146" y="1144603"/>
            <a:ext cx="8321837" cy="1042782"/>
          </a:xfrm>
        </p:spPr>
        <p:txBody>
          <a:bodyPr>
            <a:noAutofit/>
          </a:bodyPr>
          <a:lstStyle/>
          <a:p>
            <a:pPr marL="0" lvl="1" indent="0" algn="just">
              <a:buNone/>
            </a:pPr>
            <a:r>
              <a:rPr lang="en-GB" sz="2000" dirty="0">
                <a:solidFill>
                  <a:schemeClr val="tx1"/>
                </a:solidFill>
              </a:rPr>
              <a:t>The total procurement expenditure on goods and services from 1 April to         31 December 2022 amounted to </a:t>
            </a:r>
            <a:r>
              <a:rPr lang="en-US" sz="2000" b="1" dirty="0">
                <a:solidFill>
                  <a:schemeClr val="tx1"/>
                </a:solidFill>
              </a:rPr>
              <a:t>R57 703 534</a:t>
            </a:r>
            <a:r>
              <a:rPr lang="en-ZA" sz="2000" dirty="0">
                <a:solidFill>
                  <a:schemeClr val="tx1"/>
                </a:solidFill>
              </a:rPr>
              <a:t>. </a:t>
            </a:r>
            <a:r>
              <a:rPr lang="en-GB" sz="2000" dirty="0">
                <a:solidFill>
                  <a:schemeClr val="tx1"/>
                </a:solidFill>
              </a:rPr>
              <a:t>The procurement expenditure on </a:t>
            </a:r>
            <a:r>
              <a:rPr lang="en-ZA" sz="2000" dirty="0">
                <a:solidFill>
                  <a:schemeClr val="tx1"/>
                </a:solidFill>
              </a:rPr>
              <a:t>SMMEs, and black, women and youth-owned companies is </a:t>
            </a:r>
            <a:r>
              <a:rPr lang="en-GB" sz="2000" dirty="0">
                <a:solidFill>
                  <a:schemeClr val="tx1"/>
                </a:solidFill>
              </a:rPr>
              <a:t>as follows:</a:t>
            </a:r>
            <a:endParaRPr lang="en-ZA" sz="2000" dirty="0">
              <a:solidFill>
                <a:schemeClr val="tx1"/>
              </a:solidFill>
            </a:endParaRPr>
          </a:p>
          <a:p>
            <a:pPr marL="0" lvl="1" indent="0" algn="just">
              <a:buNone/>
            </a:pPr>
            <a:endParaRPr lang="en-ZA" sz="1995" b="1" dirty="0">
              <a:latin typeface="Gill Sans MT" panose="020B0502020104020203" pitchFamily="34" charset="0"/>
            </a:endParaRPr>
          </a:p>
        </p:txBody>
      </p:sp>
      <p:sp>
        <p:nvSpPr>
          <p:cNvPr id="4" name="Slide Number Placeholder 3">
            <a:extLst>
              <a:ext uri="{FF2B5EF4-FFF2-40B4-BE49-F238E27FC236}">
                <a16:creationId xmlns:a16="http://schemas.microsoft.com/office/drawing/2014/main" xmlns="" id="{3D097443-18E9-4C68-A95F-7E7A29FAC01D}"/>
              </a:ext>
            </a:extLst>
          </p:cNvPr>
          <p:cNvSpPr>
            <a:spLocks noGrp="1"/>
          </p:cNvSpPr>
          <p:nvPr>
            <p:ph type="sldNum" sz="quarter" idx="12"/>
          </p:nvPr>
        </p:nvSpPr>
        <p:spPr/>
        <p:txBody>
          <a:bodyPr/>
          <a:lstStyle/>
          <a:p>
            <a:pPr defTabSz="456057" fontAlgn="base">
              <a:spcBef>
                <a:spcPct val="0"/>
              </a:spcBef>
              <a:spcAft>
                <a:spcPct val="0"/>
              </a:spcAft>
            </a:pPr>
            <a:fld id="{6BEAD508-187F-9C41-8168-FD791BBC9830}" type="slidenum">
              <a:rPr lang="en-US">
                <a:solidFill>
                  <a:prstClr val="black"/>
                </a:solidFill>
                <a:ea typeface="MS PGothic" panose="020B0600070205080204" pitchFamily="34" charset="-128"/>
              </a:rPr>
              <a:pPr defTabSz="456057" fontAlgn="base">
                <a:spcBef>
                  <a:spcPct val="0"/>
                </a:spcBef>
                <a:spcAft>
                  <a:spcPct val="0"/>
                </a:spcAft>
              </a:pPr>
              <a:t>75</a:t>
            </a:fld>
            <a:endParaRPr lang="en-US" dirty="0">
              <a:solidFill>
                <a:prstClr val="black"/>
              </a:solidFill>
              <a:ea typeface="MS PGothic" panose="020B0600070205080204" pitchFamily="34" charset="-128"/>
            </a:endParaRPr>
          </a:p>
        </p:txBody>
      </p:sp>
      <p:graphicFrame>
        <p:nvGraphicFramePr>
          <p:cNvPr id="9" name="Table 8">
            <a:extLst>
              <a:ext uri="{FF2B5EF4-FFF2-40B4-BE49-F238E27FC236}">
                <a16:creationId xmlns:a16="http://schemas.microsoft.com/office/drawing/2014/main" xmlns="" id="{C6DBE052-02A8-2449-92B7-E3BFAA813AAE}"/>
              </a:ext>
            </a:extLst>
          </p:cNvPr>
          <p:cNvGraphicFramePr>
            <a:graphicFrameLocks noGrp="1"/>
          </p:cNvGraphicFramePr>
          <p:nvPr/>
        </p:nvGraphicFramePr>
        <p:xfrm>
          <a:off x="282647" y="2292026"/>
          <a:ext cx="8321837" cy="2305033"/>
        </p:xfrm>
        <a:graphic>
          <a:graphicData uri="http://schemas.openxmlformats.org/drawingml/2006/table">
            <a:tbl>
              <a:tblPr firstRow="1" bandRow="1">
                <a:tableStyleId>{5C22544A-7EE6-4342-B048-85BDC9FD1C3A}</a:tableStyleId>
              </a:tblPr>
              <a:tblGrid>
                <a:gridCol w="1817236">
                  <a:extLst>
                    <a:ext uri="{9D8B030D-6E8A-4147-A177-3AD203B41FA5}">
                      <a16:colId xmlns:a16="http://schemas.microsoft.com/office/drawing/2014/main" xmlns="" val="20000"/>
                    </a:ext>
                  </a:extLst>
                </a:gridCol>
                <a:gridCol w="1675371">
                  <a:extLst>
                    <a:ext uri="{9D8B030D-6E8A-4147-A177-3AD203B41FA5}">
                      <a16:colId xmlns:a16="http://schemas.microsoft.com/office/drawing/2014/main" xmlns="" val="20001"/>
                    </a:ext>
                  </a:extLst>
                </a:gridCol>
                <a:gridCol w="1589738">
                  <a:extLst>
                    <a:ext uri="{9D8B030D-6E8A-4147-A177-3AD203B41FA5}">
                      <a16:colId xmlns:a16="http://schemas.microsoft.com/office/drawing/2014/main" xmlns="" val="20002"/>
                    </a:ext>
                  </a:extLst>
                </a:gridCol>
                <a:gridCol w="1583512">
                  <a:extLst>
                    <a:ext uri="{9D8B030D-6E8A-4147-A177-3AD203B41FA5}">
                      <a16:colId xmlns:a16="http://schemas.microsoft.com/office/drawing/2014/main" xmlns="" val="20003"/>
                    </a:ext>
                  </a:extLst>
                </a:gridCol>
                <a:gridCol w="1655980">
                  <a:extLst>
                    <a:ext uri="{9D8B030D-6E8A-4147-A177-3AD203B41FA5}">
                      <a16:colId xmlns:a16="http://schemas.microsoft.com/office/drawing/2014/main" xmlns="" val="1184478447"/>
                    </a:ext>
                  </a:extLst>
                </a:gridCol>
              </a:tblGrid>
              <a:tr h="155029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a:t>
                      </a:r>
                      <a:r>
                        <a:rPr lang="en-US" sz="1800" baseline="0" dirty="0">
                          <a:latin typeface="Arial" panose="020B0604020202020204" pitchFamily="34" charset="0"/>
                          <a:cs typeface="Arial" panose="020B0604020202020204" pitchFamily="34" charset="0"/>
                        </a:rPr>
                        <a:t> procurement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aseline="0" dirty="0">
                          <a:latin typeface="Arial" panose="020B0604020202020204" pitchFamily="34" charset="0"/>
                          <a:cs typeface="Arial" panose="020B0604020202020204" pitchFamily="34" charset="0"/>
                        </a:rPr>
                        <a:t>expenditure</a:t>
                      </a: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 expenditure on SMMEs</a:t>
                      </a:r>
                    </a:p>
                    <a:p>
                      <a:pPr algn="ct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 expenditure on black-owned companies</a:t>
                      </a:r>
                    </a:p>
                    <a:p>
                      <a:pPr algn="ct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 expenditure on woman-owned companies</a:t>
                      </a:r>
                    </a:p>
                  </a:txBody>
                  <a:tcPr marL="91207" marR="91207" marT="45488" marB="454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Total expenditure on youth-owned companies</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txBody>
                  <a:tcPr marL="91207" marR="91207" marT="45488" marB="45488"/>
                </a:tc>
                <a:extLst>
                  <a:ext uri="{0D108BD9-81ED-4DB2-BD59-A6C34878D82A}">
                    <a16:rowId xmlns:a16="http://schemas.microsoft.com/office/drawing/2014/main" xmlns="" val="10000"/>
                  </a:ext>
                </a:extLst>
              </a:tr>
              <a:tr h="568137">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R57 703 534</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R29 593 858</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R45 848 753</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R23 100 295</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R8 199 830</a:t>
                      </a:r>
                    </a:p>
                  </a:txBody>
                  <a:tcPr marL="6350" marR="6350" marT="6350" marB="0" anchor="ctr"/>
                </a:tc>
                <a:extLst>
                  <a:ext uri="{0D108BD9-81ED-4DB2-BD59-A6C34878D82A}">
                    <a16:rowId xmlns:a16="http://schemas.microsoft.com/office/drawing/2014/main" xmlns="" val="10001"/>
                  </a:ext>
                </a:extLst>
              </a:tr>
            </a:tbl>
          </a:graphicData>
        </a:graphic>
      </p:graphicFrame>
      <p:graphicFrame>
        <p:nvGraphicFramePr>
          <p:cNvPr id="10" name="Table 9">
            <a:extLst>
              <a:ext uri="{FF2B5EF4-FFF2-40B4-BE49-F238E27FC236}">
                <a16:creationId xmlns:a16="http://schemas.microsoft.com/office/drawing/2014/main" xmlns="" id="{126E3F9D-3366-E541-A148-607DA0A6559B}"/>
              </a:ext>
            </a:extLst>
          </p:cNvPr>
          <p:cNvGraphicFramePr>
            <a:graphicFrameLocks noGrp="1"/>
          </p:cNvGraphicFramePr>
          <p:nvPr/>
        </p:nvGraphicFramePr>
        <p:xfrm>
          <a:off x="263645" y="4701700"/>
          <a:ext cx="8340838" cy="1575575"/>
        </p:xfrm>
        <a:graphic>
          <a:graphicData uri="http://schemas.openxmlformats.org/drawingml/2006/table">
            <a:tbl>
              <a:tblPr firstRow="1" bandRow="1">
                <a:tableStyleId>{5C22544A-7EE6-4342-B048-85BDC9FD1C3A}</a:tableStyleId>
              </a:tblPr>
              <a:tblGrid>
                <a:gridCol w="1811925">
                  <a:extLst>
                    <a:ext uri="{9D8B030D-6E8A-4147-A177-3AD203B41FA5}">
                      <a16:colId xmlns:a16="http://schemas.microsoft.com/office/drawing/2014/main" xmlns="" val="20000"/>
                    </a:ext>
                  </a:extLst>
                </a:gridCol>
                <a:gridCol w="2426649">
                  <a:extLst>
                    <a:ext uri="{9D8B030D-6E8A-4147-A177-3AD203B41FA5}">
                      <a16:colId xmlns:a16="http://schemas.microsoft.com/office/drawing/2014/main" xmlns="" val="20001"/>
                    </a:ext>
                  </a:extLst>
                </a:gridCol>
                <a:gridCol w="1974231">
                  <a:extLst>
                    <a:ext uri="{9D8B030D-6E8A-4147-A177-3AD203B41FA5}">
                      <a16:colId xmlns:a16="http://schemas.microsoft.com/office/drawing/2014/main" xmlns="" val="20002"/>
                    </a:ext>
                  </a:extLst>
                </a:gridCol>
                <a:gridCol w="2128033">
                  <a:extLst>
                    <a:ext uri="{9D8B030D-6E8A-4147-A177-3AD203B41FA5}">
                      <a16:colId xmlns:a16="http://schemas.microsoft.com/office/drawing/2014/main" xmlns="" val="2664668599"/>
                    </a:ext>
                  </a:extLst>
                </a:gridCol>
              </a:tblGrid>
              <a:tr h="1153810">
                <a:tc>
                  <a:txBody>
                    <a:bodyPr/>
                    <a:lstStyle/>
                    <a:p>
                      <a:pPr algn="ctr"/>
                      <a:r>
                        <a:rPr lang="en-US" sz="1800" dirty="0">
                          <a:latin typeface="Arial" panose="020B0604020202020204" pitchFamily="34" charset="0"/>
                          <a:cs typeface="Arial" panose="020B0604020202020204" pitchFamily="34" charset="0"/>
                        </a:rPr>
                        <a:t>% expenditure on SMMEs</a:t>
                      </a:r>
                    </a:p>
                  </a:txBody>
                  <a:tcPr marL="91207" marR="91207" marT="45488" marB="45488"/>
                </a:tc>
                <a:tc>
                  <a:txBody>
                    <a:bodyPr/>
                    <a:lstStyle/>
                    <a:p>
                      <a:pPr algn="ctr"/>
                      <a:r>
                        <a:rPr lang="en-US" sz="1800" dirty="0">
                          <a:latin typeface="Arial" panose="020B0604020202020204" pitchFamily="34" charset="0"/>
                          <a:cs typeface="Arial" panose="020B0604020202020204" pitchFamily="34" charset="0"/>
                        </a:rPr>
                        <a:t>%</a:t>
                      </a:r>
                      <a:r>
                        <a:rPr lang="en-US" sz="1800" baseline="0" dirty="0">
                          <a:latin typeface="Arial" panose="020B0604020202020204" pitchFamily="34" charset="0"/>
                          <a:cs typeface="Arial" panose="020B0604020202020204" pitchFamily="34" charset="0"/>
                        </a:rPr>
                        <a:t> expenditure on black-owned companies </a:t>
                      </a: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t>
                      </a:r>
                      <a:r>
                        <a:rPr lang="en-US" sz="1800" baseline="0" dirty="0">
                          <a:latin typeface="Arial" panose="020B0604020202020204" pitchFamily="34" charset="0"/>
                          <a:cs typeface="Arial" panose="020B0604020202020204" pitchFamily="34" charset="0"/>
                        </a:rPr>
                        <a:t> expenditure on women-owned companies </a:t>
                      </a:r>
                      <a:endParaRPr lang="en-US" sz="1800" dirty="0">
                        <a:latin typeface="Arial" panose="020B0604020202020204" pitchFamily="34" charset="0"/>
                        <a:cs typeface="Arial" panose="020B0604020202020204" pitchFamily="34" charset="0"/>
                      </a:endParaRPr>
                    </a:p>
                  </a:txBody>
                  <a:tcPr marL="91207" marR="91207" marT="45488" marB="454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t>
                      </a:r>
                      <a:r>
                        <a:rPr lang="en-US" sz="1800" baseline="0" dirty="0">
                          <a:latin typeface="Arial" panose="020B0604020202020204" pitchFamily="34" charset="0"/>
                          <a:cs typeface="Arial" panose="020B0604020202020204" pitchFamily="34" charset="0"/>
                        </a:rPr>
                        <a:t> expenditure on  youth-owned companies </a:t>
                      </a:r>
                      <a:endParaRPr lang="en-US" sz="1800" dirty="0">
                        <a:latin typeface="Arial" panose="020B0604020202020204" pitchFamily="34" charset="0"/>
                        <a:cs typeface="Arial" panose="020B0604020202020204" pitchFamily="34" charset="0"/>
                      </a:endParaRPr>
                    </a:p>
                  </a:txBody>
                  <a:tcPr marL="91207" marR="91207" marT="45488" marB="45488"/>
                </a:tc>
                <a:extLst>
                  <a:ext uri="{0D108BD9-81ED-4DB2-BD59-A6C34878D82A}">
                    <a16:rowId xmlns:a16="http://schemas.microsoft.com/office/drawing/2014/main" xmlns="" val="10000"/>
                  </a:ext>
                </a:extLst>
              </a:tr>
              <a:tr h="387319">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51,3%</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79,5%</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40,0%</a:t>
                      </a:r>
                    </a:p>
                  </a:txBody>
                  <a:tcPr marL="6350" marR="6350" marT="6350" marB="0" anchor="ctr"/>
                </a:tc>
                <a:tc>
                  <a:txBody>
                    <a:bodyPr/>
                    <a:lstStyle/>
                    <a:p>
                      <a:pPr algn="ctr" rtl="0" fontAlgn="ctr"/>
                      <a:r>
                        <a:rPr lang="en-US" sz="1800" b="1" i="0" u="none" strike="noStrike" dirty="0">
                          <a:solidFill>
                            <a:srgbClr val="000000"/>
                          </a:solidFill>
                          <a:effectLst/>
                          <a:latin typeface="Arial" panose="020B0604020202020204" pitchFamily="34" charset="0"/>
                          <a:cs typeface="Arial" panose="020B0604020202020204" pitchFamily="34" charset="0"/>
                        </a:rPr>
                        <a:t>14,2%</a:t>
                      </a:r>
                    </a:p>
                  </a:txBody>
                  <a:tcPr marL="6350" marR="6350" marT="6350" marB="0" anchor="ctr"/>
                </a:tc>
                <a:extLst>
                  <a:ext uri="{0D108BD9-81ED-4DB2-BD59-A6C34878D82A}">
                    <a16:rowId xmlns:a16="http://schemas.microsoft.com/office/drawing/2014/main" xmlns="" val="10001"/>
                  </a:ext>
                </a:extLst>
              </a:tr>
            </a:tbl>
          </a:graphicData>
        </a:graphic>
      </p:graphicFrame>
      <p:sp>
        <p:nvSpPr>
          <p:cNvPr id="7" name="Title 1">
            <a:extLst>
              <a:ext uri="{FF2B5EF4-FFF2-40B4-BE49-F238E27FC236}">
                <a16:creationId xmlns:a16="http://schemas.microsoft.com/office/drawing/2014/main" xmlns="" id="{E09D627D-5C9C-4628-87A8-C9A9F00C4D80}"/>
              </a:ext>
            </a:extLst>
          </p:cNvPr>
          <p:cNvSpPr txBox="1">
            <a:spLocks/>
          </p:cNvSpPr>
          <p:nvPr/>
        </p:nvSpPr>
        <p:spPr bwMode="auto">
          <a:xfrm>
            <a:off x="249382" y="142258"/>
            <a:ext cx="7611508" cy="720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07" tIns="45604" rIns="91207" bIns="45604" numCol="1" anchor="ctr" anchorCtr="0" compatLnSpc="1">
            <a:prstTxWarp prst="textNoShape">
              <a:avLst/>
            </a:prstTxWarp>
          </a:bodyPr>
          <a:lstStyle>
            <a:lvl1pPr algn="l" defTabSz="457200" rtl="0" eaLnBrk="1" fontAlgn="base" hangingPunct="1">
              <a:spcBef>
                <a:spcPct val="0"/>
              </a:spcBef>
              <a:spcAft>
                <a:spcPct val="0"/>
              </a:spcAft>
              <a:defRPr sz="4400" b="1" kern="1200">
                <a:solidFill>
                  <a:srgbClr val="F36403"/>
                </a:solidFill>
                <a:latin typeface="Arial"/>
                <a:ea typeface="MS PGothic" pitchFamily="34" charset="-128"/>
                <a:cs typeface="Arial"/>
              </a:defRPr>
            </a:lvl1pPr>
            <a:lvl2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2pPr>
            <a:lvl3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3pPr>
            <a:lvl4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4pPr>
            <a:lvl5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5pPr>
            <a:lvl6pPr marL="457200" algn="l" defTabSz="457200" rtl="0" eaLnBrk="1" fontAlgn="base" hangingPunct="1">
              <a:spcBef>
                <a:spcPct val="0"/>
              </a:spcBef>
              <a:spcAft>
                <a:spcPct val="0"/>
              </a:spcAft>
              <a:defRPr b="1">
                <a:solidFill>
                  <a:srgbClr val="F36403"/>
                </a:solidFill>
                <a:latin typeface="Arial" pitchFamily="34" charset="0"/>
                <a:cs typeface="Arial" pitchFamily="34" charset="0"/>
              </a:defRPr>
            </a:lvl6pPr>
            <a:lvl7pPr marL="914400" algn="l" defTabSz="457200" rtl="0" eaLnBrk="1" fontAlgn="base" hangingPunct="1">
              <a:spcBef>
                <a:spcPct val="0"/>
              </a:spcBef>
              <a:spcAft>
                <a:spcPct val="0"/>
              </a:spcAft>
              <a:defRPr b="1">
                <a:solidFill>
                  <a:srgbClr val="F36403"/>
                </a:solidFill>
                <a:latin typeface="Arial" pitchFamily="34" charset="0"/>
                <a:cs typeface="Arial" pitchFamily="34" charset="0"/>
              </a:defRPr>
            </a:lvl7pPr>
            <a:lvl8pPr marL="1371600" algn="l" defTabSz="457200" rtl="0" eaLnBrk="1" fontAlgn="base" hangingPunct="1">
              <a:spcBef>
                <a:spcPct val="0"/>
              </a:spcBef>
              <a:spcAft>
                <a:spcPct val="0"/>
              </a:spcAft>
              <a:defRPr b="1">
                <a:solidFill>
                  <a:srgbClr val="F36403"/>
                </a:solidFill>
                <a:latin typeface="Arial" pitchFamily="34" charset="0"/>
                <a:cs typeface="Arial" pitchFamily="34" charset="0"/>
              </a:defRPr>
            </a:lvl8pPr>
            <a:lvl9pPr marL="1828800" algn="l" defTabSz="457200" rtl="0" eaLnBrk="1" fontAlgn="base" hangingPunct="1">
              <a:spcBef>
                <a:spcPct val="0"/>
              </a:spcBef>
              <a:spcAft>
                <a:spcPct val="0"/>
              </a:spcAft>
              <a:defRPr b="1">
                <a:solidFill>
                  <a:srgbClr val="F36403"/>
                </a:solidFill>
                <a:latin typeface="Arial" pitchFamily="34" charset="0"/>
                <a:cs typeface="Arial" pitchFamily="34" charset="0"/>
              </a:defRPr>
            </a:lvl9pPr>
          </a:lstStyle>
          <a:p>
            <a:pPr algn="just" defTabSz="456057">
              <a:spcBef>
                <a:spcPct val="20000"/>
              </a:spcBef>
              <a:buClr>
                <a:srgbClr val="F36403"/>
              </a:buClr>
            </a:pPr>
            <a:r>
              <a:rPr lang="en-US" sz="2793" dirty="0">
                <a:solidFill>
                  <a:schemeClr val="bg1"/>
                </a:solidFill>
                <a:latin typeface="Gill Sans MT" panose="020B0502020104020203" pitchFamily="34" charset="0"/>
              </a:rPr>
              <a:t>Yearly procurement spend to date </a:t>
            </a:r>
          </a:p>
        </p:txBody>
      </p:sp>
    </p:spTree>
    <p:extLst>
      <p:ext uri="{BB962C8B-B14F-4D97-AF65-F5344CB8AC3E}">
        <p14:creationId xmlns:p14="http://schemas.microsoft.com/office/powerpoint/2010/main" xmlns="" val="10816750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81024A70-C030-B293-7E73-FC0BBE26656F}"/>
              </a:ext>
            </a:extLst>
          </p:cNvPr>
          <p:cNvSpPr>
            <a:spLocks noGrp="1"/>
          </p:cNvSpPr>
          <p:nvPr>
            <p:ph type="sldNum" sz="quarter" idx="12"/>
          </p:nvPr>
        </p:nvSpPr>
        <p:spPr/>
        <p:txBody>
          <a:bodyPr/>
          <a:lstStyle/>
          <a:p>
            <a:fld id="{6BEAD508-187F-9C41-8168-FD791BBC9830}" type="slidenum">
              <a:rPr lang="en-US" smtClean="0"/>
              <a:pPr/>
              <a:t>76</a:t>
            </a:fld>
            <a:endParaRPr lang="en-US" dirty="0"/>
          </a:p>
        </p:txBody>
      </p:sp>
      <p:sp>
        <p:nvSpPr>
          <p:cNvPr id="6" name="Title 1">
            <a:extLst>
              <a:ext uri="{FF2B5EF4-FFF2-40B4-BE49-F238E27FC236}">
                <a16:creationId xmlns:a16="http://schemas.microsoft.com/office/drawing/2014/main" xmlns="" id="{63EAA54C-BBAD-5045-29D1-5B68FC9ACADC}"/>
              </a:ext>
            </a:extLst>
          </p:cNvPr>
          <p:cNvSpPr txBox="1">
            <a:spLocks/>
          </p:cNvSpPr>
          <p:nvPr/>
        </p:nvSpPr>
        <p:spPr bwMode="auto">
          <a:xfrm>
            <a:off x="249382" y="142258"/>
            <a:ext cx="7611508" cy="720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07" tIns="45604" rIns="91207" bIns="45604" numCol="1" anchor="ctr" anchorCtr="0" compatLnSpc="1">
            <a:prstTxWarp prst="textNoShape">
              <a:avLst/>
            </a:prstTxWarp>
          </a:bodyPr>
          <a:lstStyle>
            <a:lvl1pPr algn="l" defTabSz="457200" rtl="0" eaLnBrk="1" fontAlgn="base" hangingPunct="1">
              <a:spcBef>
                <a:spcPct val="0"/>
              </a:spcBef>
              <a:spcAft>
                <a:spcPct val="0"/>
              </a:spcAft>
              <a:defRPr sz="4400" b="1" kern="1200">
                <a:solidFill>
                  <a:srgbClr val="F36403"/>
                </a:solidFill>
                <a:latin typeface="Arial"/>
                <a:ea typeface="MS PGothic" pitchFamily="34" charset="-128"/>
                <a:cs typeface="Arial"/>
              </a:defRPr>
            </a:lvl1pPr>
            <a:lvl2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2pPr>
            <a:lvl3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3pPr>
            <a:lvl4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4pPr>
            <a:lvl5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5pPr>
            <a:lvl6pPr marL="457200" algn="l" defTabSz="457200" rtl="0" eaLnBrk="1" fontAlgn="base" hangingPunct="1">
              <a:spcBef>
                <a:spcPct val="0"/>
              </a:spcBef>
              <a:spcAft>
                <a:spcPct val="0"/>
              </a:spcAft>
              <a:defRPr b="1">
                <a:solidFill>
                  <a:srgbClr val="F36403"/>
                </a:solidFill>
                <a:latin typeface="Arial" pitchFamily="34" charset="0"/>
                <a:cs typeface="Arial" pitchFamily="34" charset="0"/>
              </a:defRPr>
            </a:lvl6pPr>
            <a:lvl7pPr marL="914400" algn="l" defTabSz="457200" rtl="0" eaLnBrk="1" fontAlgn="base" hangingPunct="1">
              <a:spcBef>
                <a:spcPct val="0"/>
              </a:spcBef>
              <a:spcAft>
                <a:spcPct val="0"/>
              </a:spcAft>
              <a:defRPr b="1">
                <a:solidFill>
                  <a:srgbClr val="F36403"/>
                </a:solidFill>
                <a:latin typeface="Arial" pitchFamily="34" charset="0"/>
                <a:cs typeface="Arial" pitchFamily="34" charset="0"/>
              </a:defRPr>
            </a:lvl7pPr>
            <a:lvl8pPr marL="1371600" algn="l" defTabSz="457200" rtl="0" eaLnBrk="1" fontAlgn="base" hangingPunct="1">
              <a:spcBef>
                <a:spcPct val="0"/>
              </a:spcBef>
              <a:spcAft>
                <a:spcPct val="0"/>
              </a:spcAft>
              <a:defRPr b="1">
                <a:solidFill>
                  <a:srgbClr val="F36403"/>
                </a:solidFill>
                <a:latin typeface="Arial" pitchFamily="34" charset="0"/>
                <a:cs typeface="Arial" pitchFamily="34" charset="0"/>
              </a:defRPr>
            </a:lvl8pPr>
            <a:lvl9pPr marL="1828800" algn="l" defTabSz="457200" rtl="0" eaLnBrk="1" fontAlgn="base" hangingPunct="1">
              <a:spcBef>
                <a:spcPct val="0"/>
              </a:spcBef>
              <a:spcAft>
                <a:spcPct val="0"/>
              </a:spcAft>
              <a:defRPr b="1">
                <a:solidFill>
                  <a:srgbClr val="F36403"/>
                </a:solidFill>
                <a:latin typeface="Arial" pitchFamily="34" charset="0"/>
                <a:cs typeface="Arial" pitchFamily="34" charset="0"/>
              </a:defRPr>
            </a:lvl9pPr>
          </a:lstStyle>
          <a:p>
            <a:pPr algn="just" defTabSz="456057">
              <a:spcBef>
                <a:spcPct val="20000"/>
              </a:spcBef>
              <a:buClr>
                <a:srgbClr val="F36403"/>
              </a:buClr>
            </a:pPr>
            <a:r>
              <a:rPr lang="en-US" sz="2793" dirty="0">
                <a:solidFill>
                  <a:schemeClr val="bg1"/>
                </a:solidFill>
                <a:latin typeface="Gill Sans MT" panose="020B0502020104020203" pitchFamily="34" charset="0"/>
              </a:rPr>
              <a:t>Commodity spend to date on Women, Youth and People with Disabilities</a:t>
            </a:r>
          </a:p>
        </p:txBody>
      </p:sp>
      <p:graphicFrame>
        <p:nvGraphicFramePr>
          <p:cNvPr id="2" name="Table 1">
            <a:extLst>
              <a:ext uri="{FF2B5EF4-FFF2-40B4-BE49-F238E27FC236}">
                <a16:creationId xmlns:a16="http://schemas.microsoft.com/office/drawing/2014/main" xmlns="" id="{AA8EF0FE-885F-F7FE-67CF-5AE981F41A70}"/>
              </a:ext>
            </a:extLst>
          </p:cNvPr>
          <p:cNvGraphicFramePr>
            <a:graphicFrameLocks noGrp="1"/>
          </p:cNvGraphicFramePr>
          <p:nvPr>
            <p:extLst>
              <p:ext uri="{D42A27DB-BD31-4B8C-83A1-F6EECF244321}">
                <p14:modId xmlns:p14="http://schemas.microsoft.com/office/powerpoint/2010/main" xmlns="" val="2820314381"/>
              </p:ext>
            </p:extLst>
          </p:nvPr>
        </p:nvGraphicFramePr>
        <p:xfrm>
          <a:off x="249383" y="1129553"/>
          <a:ext cx="8475067" cy="5334342"/>
        </p:xfrm>
        <a:graphic>
          <a:graphicData uri="http://schemas.openxmlformats.org/drawingml/2006/table">
            <a:tbl>
              <a:tblPr/>
              <a:tblGrid>
                <a:gridCol w="1289683">
                  <a:extLst>
                    <a:ext uri="{9D8B030D-6E8A-4147-A177-3AD203B41FA5}">
                      <a16:colId xmlns:a16="http://schemas.microsoft.com/office/drawing/2014/main" xmlns="" val="778568478"/>
                    </a:ext>
                  </a:extLst>
                </a:gridCol>
                <a:gridCol w="1197564">
                  <a:extLst>
                    <a:ext uri="{9D8B030D-6E8A-4147-A177-3AD203B41FA5}">
                      <a16:colId xmlns:a16="http://schemas.microsoft.com/office/drawing/2014/main" xmlns="" val="1011844440"/>
                    </a:ext>
                  </a:extLst>
                </a:gridCol>
                <a:gridCol w="1197564">
                  <a:extLst>
                    <a:ext uri="{9D8B030D-6E8A-4147-A177-3AD203B41FA5}">
                      <a16:colId xmlns:a16="http://schemas.microsoft.com/office/drawing/2014/main" xmlns="" val="162502999"/>
                    </a:ext>
                  </a:extLst>
                </a:gridCol>
                <a:gridCol w="1197564">
                  <a:extLst>
                    <a:ext uri="{9D8B030D-6E8A-4147-A177-3AD203B41FA5}">
                      <a16:colId xmlns:a16="http://schemas.microsoft.com/office/drawing/2014/main" xmlns="" val="3561965405"/>
                    </a:ext>
                  </a:extLst>
                </a:gridCol>
                <a:gridCol w="1197564">
                  <a:extLst>
                    <a:ext uri="{9D8B030D-6E8A-4147-A177-3AD203B41FA5}">
                      <a16:colId xmlns:a16="http://schemas.microsoft.com/office/drawing/2014/main" xmlns="" val="3794037880"/>
                    </a:ext>
                  </a:extLst>
                </a:gridCol>
                <a:gridCol w="1197564">
                  <a:extLst>
                    <a:ext uri="{9D8B030D-6E8A-4147-A177-3AD203B41FA5}">
                      <a16:colId xmlns:a16="http://schemas.microsoft.com/office/drawing/2014/main" xmlns="" val="2207296175"/>
                    </a:ext>
                  </a:extLst>
                </a:gridCol>
                <a:gridCol w="1197564">
                  <a:extLst>
                    <a:ext uri="{9D8B030D-6E8A-4147-A177-3AD203B41FA5}">
                      <a16:colId xmlns:a16="http://schemas.microsoft.com/office/drawing/2014/main" xmlns="" val="2070225274"/>
                    </a:ext>
                  </a:extLst>
                </a:gridCol>
              </a:tblGrid>
              <a:tr h="558744">
                <a:tc rowSpan="2">
                  <a:txBody>
                    <a:bodyPr/>
                    <a:lstStyle/>
                    <a:p>
                      <a:pPr algn="ctr" rtl="0" fontAlgn="ctr">
                        <a:spcBef>
                          <a:spcPts val="0"/>
                        </a:spcBef>
                        <a:spcAft>
                          <a:spcPts val="0"/>
                        </a:spcAft>
                      </a:pPr>
                      <a:r>
                        <a:rPr lang="en-US" sz="1400" b="1" i="0" u="none" strike="noStrike" dirty="0">
                          <a:solidFill>
                            <a:srgbClr val="FFFFFF"/>
                          </a:solidFill>
                          <a:effectLst/>
                          <a:latin typeface="Arial" panose="020B0604020202020204" pitchFamily="34" charset="0"/>
                          <a:cs typeface="Arial" panose="020B0604020202020204" pitchFamily="34" charset="0"/>
                        </a:rPr>
                        <a:t>COMMODITY</a:t>
                      </a:r>
                      <a:endParaRPr lang="en-US" sz="1400" b="0" i="0" u="none" strike="noStrike" dirty="0">
                        <a:effectLst/>
                        <a:latin typeface="Arial" panose="020B0604020202020204" pitchFamily="34" charset="0"/>
                        <a:cs typeface="Arial" panose="020B0604020202020204" pitchFamily="34" charset="0"/>
                      </a:endParaRPr>
                    </a:p>
                  </a:txBody>
                  <a:tcPr marL="57481" marR="57481" marT="28740" marB="287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gridSpan="2">
                  <a:txBody>
                    <a:bodyPr/>
                    <a:lstStyle/>
                    <a:p>
                      <a:pPr algn="ctr" rtl="0" fontAlgn="ctr">
                        <a:spcBef>
                          <a:spcPts val="0"/>
                        </a:spcBef>
                        <a:spcAft>
                          <a:spcPts val="0"/>
                        </a:spcAft>
                      </a:pPr>
                      <a:r>
                        <a:rPr lang="en-US" sz="1400" b="1" i="0" u="none" strike="noStrike" dirty="0">
                          <a:solidFill>
                            <a:srgbClr val="FFFFFF"/>
                          </a:solidFill>
                          <a:effectLst/>
                          <a:latin typeface="Arial" panose="020B0604020202020204" pitchFamily="34" charset="0"/>
                          <a:cs typeface="Arial" panose="020B0604020202020204" pitchFamily="34" charset="0"/>
                        </a:rPr>
                        <a:t>WOMEN OWNED COMPANIES </a:t>
                      </a:r>
                      <a:endParaRPr lang="en-US" sz="1400" b="0" i="0" u="none" strike="noStrike" dirty="0">
                        <a:effectLst/>
                        <a:latin typeface="Arial" panose="020B0604020202020204" pitchFamily="34" charset="0"/>
                        <a:cs typeface="Arial" panose="020B0604020202020204" pitchFamily="34" charset="0"/>
                      </a:endParaRPr>
                    </a:p>
                  </a:txBody>
                  <a:tcPr marL="57481" marR="57481" marT="28740" marB="287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tc gridSpan="2">
                  <a:txBody>
                    <a:bodyPr/>
                    <a:lstStyle/>
                    <a:p>
                      <a:pPr algn="ctr" rtl="0" fontAlgn="ctr">
                        <a:spcBef>
                          <a:spcPts val="0"/>
                        </a:spcBef>
                        <a:spcAft>
                          <a:spcPts val="0"/>
                        </a:spcAft>
                      </a:pPr>
                      <a:r>
                        <a:rPr lang="en-US" sz="1400" b="1" i="0" u="none" strike="noStrike">
                          <a:solidFill>
                            <a:srgbClr val="FFFFFF"/>
                          </a:solidFill>
                          <a:effectLst/>
                          <a:latin typeface="Arial" panose="020B0604020202020204" pitchFamily="34" charset="0"/>
                          <a:cs typeface="Arial" panose="020B0604020202020204" pitchFamily="34" charset="0"/>
                        </a:rPr>
                        <a:t>YOUTH OWNED COMPANIES </a:t>
                      </a:r>
                      <a:endParaRPr lang="en-US" sz="1400" b="0" i="0" u="none" strike="noStrike">
                        <a:effectLst/>
                        <a:latin typeface="Arial" panose="020B0604020202020204" pitchFamily="34" charset="0"/>
                        <a:cs typeface="Arial" panose="020B0604020202020204" pitchFamily="34" charset="0"/>
                      </a:endParaRPr>
                    </a:p>
                  </a:txBody>
                  <a:tcPr marL="57481" marR="57481" marT="28740" marB="287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tc gridSpan="2">
                  <a:txBody>
                    <a:bodyPr/>
                    <a:lstStyle/>
                    <a:p>
                      <a:pPr algn="ctr" rtl="0" fontAlgn="ctr">
                        <a:spcBef>
                          <a:spcPts val="0"/>
                        </a:spcBef>
                        <a:spcAft>
                          <a:spcPts val="0"/>
                        </a:spcAft>
                      </a:pPr>
                      <a:r>
                        <a:rPr lang="en-US" sz="1400" b="1" i="0" u="none" strike="noStrike">
                          <a:solidFill>
                            <a:srgbClr val="FFFFFF"/>
                          </a:solidFill>
                          <a:effectLst/>
                          <a:latin typeface="Arial" panose="020B0604020202020204" pitchFamily="34" charset="0"/>
                          <a:cs typeface="Arial" panose="020B0604020202020204" pitchFamily="34" charset="0"/>
                        </a:rPr>
                        <a:t>COMPANIES OWNED BY DISABLED PEOPLE</a:t>
                      </a:r>
                      <a:endParaRPr lang="en-US" sz="1400" b="0" i="0" u="none" strike="noStrike">
                        <a:effectLst/>
                        <a:latin typeface="Arial" panose="020B0604020202020204" pitchFamily="34" charset="0"/>
                        <a:cs typeface="Arial" panose="020B0604020202020204" pitchFamily="34" charset="0"/>
                      </a:endParaRPr>
                    </a:p>
                  </a:txBody>
                  <a:tcPr marL="57481" marR="57481" marT="28740" marB="287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extLst>
                  <a:ext uri="{0D108BD9-81ED-4DB2-BD59-A6C34878D82A}">
                    <a16:rowId xmlns:a16="http://schemas.microsoft.com/office/drawing/2014/main" xmlns="" val="4162531729"/>
                  </a:ext>
                </a:extLst>
              </a:tr>
              <a:tr h="482676">
                <a:tc vMerge="1">
                  <a:txBody>
                    <a:bodyPr/>
                    <a:lstStyle/>
                    <a:p>
                      <a:endParaRPr lang="en-US"/>
                    </a:p>
                  </a:txBody>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EXPENDITURE AMOUNT</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 OF EXPENDITURE</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EXPENDITURE AMOUNT</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 OF EXPENDITURE</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EXPENDITURE AMOUNT</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 OF EXPENDITURE</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xmlns="" val="4092817661"/>
                  </a:ext>
                </a:extLst>
              </a:tr>
              <a:tr h="261394">
                <a:tc>
                  <a:txBody>
                    <a:bodyPr/>
                    <a:lstStyle/>
                    <a:p>
                      <a:pPr algn="l"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Advertisement</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R2 477 595</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4,29%</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R2 482 533</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4,30%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0,00%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1028676353"/>
                  </a:ext>
                </a:extLst>
              </a:tr>
              <a:tr h="261394">
                <a:tc>
                  <a:txBody>
                    <a:bodyPr/>
                    <a:lstStyle/>
                    <a:p>
                      <a:pPr algn="l"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Building Repairs</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R104 101</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0,18%</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R104 101</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0,18%</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0,00%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2361810075"/>
                  </a:ext>
                </a:extLst>
              </a:tr>
              <a:tr h="482676">
                <a:tc>
                  <a:txBody>
                    <a:bodyPr/>
                    <a:lstStyle/>
                    <a:p>
                      <a:pPr algn="l"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Catering Services</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R391 303</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0,68%</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R14 697</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0,03%</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R0</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0,00%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1000001833"/>
                  </a:ext>
                </a:extLst>
              </a:tr>
              <a:tr h="482676">
                <a:tc>
                  <a:txBody>
                    <a:bodyPr/>
                    <a:lstStyle/>
                    <a:p>
                      <a:pPr algn="l"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Cleaning Services</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R2 034 987</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3,53%</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R598 354</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1,04%</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R0</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0,00%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3146895491"/>
                  </a:ext>
                </a:extLst>
              </a:tr>
              <a:tr h="482676">
                <a:tc>
                  <a:txBody>
                    <a:bodyPr/>
                    <a:lstStyle/>
                    <a:p>
                      <a:pPr algn="l"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Computer Equipment</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R121 900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0,21%</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R121 900</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0,21%</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R0</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0,00%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2307501385"/>
                  </a:ext>
                </a:extLst>
              </a:tr>
              <a:tr h="482676">
                <a:tc>
                  <a:txBody>
                    <a:bodyPr/>
                    <a:lstStyle/>
                    <a:p>
                      <a:pPr algn="l"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Computer Software</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R441 379</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0,76%</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R0</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0,00%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0,00%</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2626659855"/>
                  </a:ext>
                </a:extLst>
              </a:tr>
              <a:tr h="925244">
                <a:tc>
                  <a:txBody>
                    <a:bodyPr/>
                    <a:lstStyle/>
                    <a:p>
                      <a:pPr algn="l"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Conferences, Seminars, Venues &amp; Courses</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R133 606</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0,23%</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R70 931</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0,12%</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0,00%</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3102956875"/>
                  </a:ext>
                </a:extLst>
              </a:tr>
              <a:tr h="261394">
                <a:tc>
                  <a:txBody>
                    <a:bodyPr/>
                    <a:lstStyle/>
                    <a:p>
                      <a:pPr algn="l"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Consultants</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R2 006 002</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3,48%</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R686 645</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1,19%</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R13 540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0,02%</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1869897444"/>
                  </a:ext>
                </a:extLst>
              </a:tr>
              <a:tr h="482676">
                <a:tc>
                  <a:txBody>
                    <a:bodyPr/>
                    <a:lstStyle/>
                    <a:p>
                      <a:pPr algn="l"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Decorating for Event</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R54 970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0,10%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R331 295</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0,57%</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a:solidFill>
                            <a:srgbClr val="000000"/>
                          </a:solidFill>
                          <a:effectLst/>
                          <a:latin typeface="Arial" panose="020B0604020202020204" pitchFamily="34" charset="0"/>
                          <a:cs typeface="Arial" panose="020B0604020202020204" pitchFamily="34" charset="0"/>
                        </a:rPr>
                        <a:t>R0</a:t>
                      </a:r>
                      <a:endParaRPr lang="en-US" sz="14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0,00%</a:t>
                      </a:r>
                      <a:endParaRPr lang="en-US" sz="14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1949826705"/>
                  </a:ext>
                </a:extLst>
              </a:tr>
            </a:tbl>
          </a:graphicData>
        </a:graphic>
      </p:graphicFrame>
    </p:spTree>
    <p:extLst>
      <p:ext uri="{BB962C8B-B14F-4D97-AF65-F5344CB8AC3E}">
        <p14:creationId xmlns:p14="http://schemas.microsoft.com/office/powerpoint/2010/main" xmlns="" val="9996409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81024A70-C030-B293-7E73-FC0BBE26656F}"/>
              </a:ext>
            </a:extLst>
          </p:cNvPr>
          <p:cNvSpPr>
            <a:spLocks noGrp="1"/>
          </p:cNvSpPr>
          <p:nvPr>
            <p:ph type="sldNum" sz="quarter" idx="12"/>
          </p:nvPr>
        </p:nvSpPr>
        <p:spPr/>
        <p:txBody>
          <a:bodyPr/>
          <a:lstStyle/>
          <a:p>
            <a:fld id="{6BEAD508-187F-9C41-8168-FD791BBC9830}" type="slidenum">
              <a:rPr lang="en-US" smtClean="0"/>
              <a:pPr/>
              <a:t>77</a:t>
            </a:fld>
            <a:endParaRPr lang="en-US" dirty="0"/>
          </a:p>
        </p:txBody>
      </p:sp>
      <p:sp>
        <p:nvSpPr>
          <p:cNvPr id="6" name="Title 1">
            <a:extLst>
              <a:ext uri="{FF2B5EF4-FFF2-40B4-BE49-F238E27FC236}">
                <a16:creationId xmlns:a16="http://schemas.microsoft.com/office/drawing/2014/main" xmlns="" id="{63EAA54C-BBAD-5045-29D1-5B68FC9ACADC}"/>
              </a:ext>
            </a:extLst>
          </p:cNvPr>
          <p:cNvSpPr txBox="1">
            <a:spLocks/>
          </p:cNvSpPr>
          <p:nvPr/>
        </p:nvSpPr>
        <p:spPr bwMode="auto">
          <a:xfrm>
            <a:off x="249382" y="142258"/>
            <a:ext cx="7611508" cy="720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07" tIns="45604" rIns="91207" bIns="45604" numCol="1" anchor="ctr" anchorCtr="0" compatLnSpc="1">
            <a:prstTxWarp prst="textNoShape">
              <a:avLst/>
            </a:prstTxWarp>
          </a:bodyPr>
          <a:lstStyle>
            <a:lvl1pPr algn="l" defTabSz="457200" rtl="0" eaLnBrk="1" fontAlgn="base" hangingPunct="1">
              <a:spcBef>
                <a:spcPct val="0"/>
              </a:spcBef>
              <a:spcAft>
                <a:spcPct val="0"/>
              </a:spcAft>
              <a:defRPr sz="4400" b="1" kern="1200">
                <a:solidFill>
                  <a:srgbClr val="F36403"/>
                </a:solidFill>
                <a:latin typeface="Arial"/>
                <a:ea typeface="MS PGothic" pitchFamily="34" charset="-128"/>
                <a:cs typeface="Arial"/>
              </a:defRPr>
            </a:lvl1pPr>
            <a:lvl2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2pPr>
            <a:lvl3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3pPr>
            <a:lvl4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4pPr>
            <a:lvl5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5pPr>
            <a:lvl6pPr marL="457200" algn="l" defTabSz="457200" rtl="0" eaLnBrk="1" fontAlgn="base" hangingPunct="1">
              <a:spcBef>
                <a:spcPct val="0"/>
              </a:spcBef>
              <a:spcAft>
                <a:spcPct val="0"/>
              </a:spcAft>
              <a:defRPr b="1">
                <a:solidFill>
                  <a:srgbClr val="F36403"/>
                </a:solidFill>
                <a:latin typeface="Arial" pitchFamily="34" charset="0"/>
                <a:cs typeface="Arial" pitchFamily="34" charset="0"/>
              </a:defRPr>
            </a:lvl6pPr>
            <a:lvl7pPr marL="914400" algn="l" defTabSz="457200" rtl="0" eaLnBrk="1" fontAlgn="base" hangingPunct="1">
              <a:spcBef>
                <a:spcPct val="0"/>
              </a:spcBef>
              <a:spcAft>
                <a:spcPct val="0"/>
              </a:spcAft>
              <a:defRPr b="1">
                <a:solidFill>
                  <a:srgbClr val="F36403"/>
                </a:solidFill>
                <a:latin typeface="Arial" pitchFamily="34" charset="0"/>
                <a:cs typeface="Arial" pitchFamily="34" charset="0"/>
              </a:defRPr>
            </a:lvl7pPr>
            <a:lvl8pPr marL="1371600" algn="l" defTabSz="457200" rtl="0" eaLnBrk="1" fontAlgn="base" hangingPunct="1">
              <a:spcBef>
                <a:spcPct val="0"/>
              </a:spcBef>
              <a:spcAft>
                <a:spcPct val="0"/>
              </a:spcAft>
              <a:defRPr b="1">
                <a:solidFill>
                  <a:srgbClr val="F36403"/>
                </a:solidFill>
                <a:latin typeface="Arial" pitchFamily="34" charset="0"/>
                <a:cs typeface="Arial" pitchFamily="34" charset="0"/>
              </a:defRPr>
            </a:lvl8pPr>
            <a:lvl9pPr marL="1828800" algn="l" defTabSz="457200" rtl="0" eaLnBrk="1" fontAlgn="base" hangingPunct="1">
              <a:spcBef>
                <a:spcPct val="0"/>
              </a:spcBef>
              <a:spcAft>
                <a:spcPct val="0"/>
              </a:spcAft>
              <a:defRPr b="1">
                <a:solidFill>
                  <a:srgbClr val="F36403"/>
                </a:solidFill>
                <a:latin typeface="Arial" pitchFamily="34" charset="0"/>
                <a:cs typeface="Arial" pitchFamily="34" charset="0"/>
              </a:defRPr>
            </a:lvl9pPr>
          </a:lstStyle>
          <a:p>
            <a:pPr algn="just" defTabSz="456057">
              <a:spcBef>
                <a:spcPct val="20000"/>
              </a:spcBef>
              <a:buClr>
                <a:srgbClr val="F36403"/>
              </a:buClr>
            </a:pPr>
            <a:r>
              <a:rPr lang="en-US" sz="2793" dirty="0">
                <a:solidFill>
                  <a:schemeClr val="bg1"/>
                </a:solidFill>
                <a:latin typeface="Arial" panose="020B0604020202020204" pitchFamily="34" charset="0"/>
                <a:cs typeface="Arial" panose="020B0604020202020204" pitchFamily="34" charset="0"/>
              </a:rPr>
              <a:t>Commodity spend to date on Women, Youth and People with Disabilities</a:t>
            </a:r>
          </a:p>
        </p:txBody>
      </p:sp>
      <p:graphicFrame>
        <p:nvGraphicFramePr>
          <p:cNvPr id="2" name="Table 1">
            <a:extLst>
              <a:ext uri="{FF2B5EF4-FFF2-40B4-BE49-F238E27FC236}">
                <a16:creationId xmlns:a16="http://schemas.microsoft.com/office/drawing/2014/main" xmlns="" id="{AA8EF0FE-885F-F7FE-67CF-5AE981F41A70}"/>
              </a:ext>
            </a:extLst>
          </p:cNvPr>
          <p:cNvGraphicFramePr>
            <a:graphicFrameLocks noGrp="1"/>
          </p:cNvGraphicFramePr>
          <p:nvPr>
            <p:extLst>
              <p:ext uri="{D42A27DB-BD31-4B8C-83A1-F6EECF244321}">
                <p14:modId xmlns:p14="http://schemas.microsoft.com/office/powerpoint/2010/main" xmlns="" val="1021820913"/>
              </p:ext>
            </p:extLst>
          </p:nvPr>
        </p:nvGraphicFramePr>
        <p:xfrm>
          <a:off x="249383" y="1129553"/>
          <a:ext cx="8475067" cy="5329250"/>
        </p:xfrm>
        <a:graphic>
          <a:graphicData uri="http://schemas.openxmlformats.org/drawingml/2006/table">
            <a:tbl>
              <a:tblPr/>
              <a:tblGrid>
                <a:gridCol w="1289683">
                  <a:extLst>
                    <a:ext uri="{9D8B030D-6E8A-4147-A177-3AD203B41FA5}">
                      <a16:colId xmlns:a16="http://schemas.microsoft.com/office/drawing/2014/main" xmlns="" val="778568478"/>
                    </a:ext>
                  </a:extLst>
                </a:gridCol>
                <a:gridCol w="1197564">
                  <a:extLst>
                    <a:ext uri="{9D8B030D-6E8A-4147-A177-3AD203B41FA5}">
                      <a16:colId xmlns:a16="http://schemas.microsoft.com/office/drawing/2014/main" xmlns="" val="1011844440"/>
                    </a:ext>
                  </a:extLst>
                </a:gridCol>
                <a:gridCol w="1197564">
                  <a:extLst>
                    <a:ext uri="{9D8B030D-6E8A-4147-A177-3AD203B41FA5}">
                      <a16:colId xmlns:a16="http://schemas.microsoft.com/office/drawing/2014/main" xmlns="" val="162502999"/>
                    </a:ext>
                  </a:extLst>
                </a:gridCol>
                <a:gridCol w="1197564">
                  <a:extLst>
                    <a:ext uri="{9D8B030D-6E8A-4147-A177-3AD203B41FA5}">
                      <a16:colId xmlns:a16="http://schemas.microsoft.com/office/drawing/2014/main" xmlns="" val="3561965405"/>
                    </a:ext>
                  </a:extLst>
                </a:gridCol>
                <a:gridCol w="1197564">
                  <a:extLst>
                    <a:ext uri="{9D8B030D-6E8A-4147-A177-3AD203B41FA5}">
                      <a16:colId xmlns:a16="http://schemas.microsoft.com/office/drawing/2014/main" xmlns="" val="3794037880"/>
                    </a:ext>
                  </a:extLst>
                </a:gridCol>
                <a:gridCol w="1197564">
                  <a:extLst>
                    <a:ext uri="{9D8B030D-6E8A-4147-A177-3AD203B41FA5}">
                      <a16:colId xmlns:a16="http://schemas.microsoft.com/office/drawing/2014/main" xmlns="" val="2207296175"/>
                    </a:ext>
                  </a:extLst>
                </a:gridCol>
                <a:gridCol w="1197564">
                  <a:extLst>
                    <a:ext uri="{9D8B030D-6E8A-4147-A177-3AD203B41FA5}">
                      <a16:colId xmlns:a16="http://schemas.microsoft.com/office/drawing/2014/main" xmlns="" val="2070225274"/>
                    </a:ext>
                  </a:extLst>
                </a:gridCol>
              </a:tblGrid>
              <a:tr h="558744">
                <a:tc rowSpan="2">
                  <a:txBody>
                    <a:bodyPr/>
                    <a:lstStyle/>
                    <a:p>
                      <a:pPr algn="ctr" rtl="0" fontAlgn="ctr">
                        <a:spcBef>
                          <a:spcPts val="0"/>
                        </a:spcBef>
                        <a:spcAft>
                          <a:spcPts val="0"/>
                        </a:spcAft>
                      </a:pPr>
                      <a:r>
                        <a:rPr lang="en-US" sz="1400" b="1" i="0" u="none" strike="noStrike" dirty="0">
                          <a:solidFill>
                            <a:srgbClr val="FFFFFF"/>
                          </a:solidFill>
                          <a:effectLst/>
                          <a:latin typeface="Arial" panose="020B0604020202020204" pitchFamily="34" charset="0"/>
                          <a:cs typeface="Arial" panose="020B0604020202020204" pitchFamily="34" charset="0"/>
                        </a:rPr>
                        <a:t>COMMODITY</a:t>
                      </a:r>
                      <a:endParaRPr lang="en-US" sz="1400" b="0" i="0" u="none" strike="noStrike" dirty="0">
                        <a:effectLst/>
                        <a:latin typeface="Arial" panose="020B0604020202020204" pitchFamily="34" charset="0"/>
                        <a:cs typeface="Arial" panose="020B0604020202020204" pitchFamily="34" charset="0"/>
                      </a:endParaRPr>
                    </a:p>
                  </a:txBody>
                  <a:tcPr marL="57481" marR="57481" marT="28740" marB="287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gridSpan="2">
                  <a:txBody>
                    <a:bodyPr/>
                    <a:lstStyle/>
                    <a:p>
                      <a:pPr algn="ctr" rtl="0" fontAlgn="ctr">
                        <a:spcBef>
                          <a:spcPts val="0"/>
                        </a:spcBef>
                        <a:spcAft>
                          <a:spcPts val="0"/>
                        </a:spcAft>
                      </a:pPr>
                      <a:r>
                        <a:rPr lang="en-US" sz="1400" b="1" i="0" u="none" strike="noStrike" dirty="0">
                          <a:solidFill>
                            <a:srgbClr val="FFFFFF"/>
                          </a:solidFill>
                          <a:effectLst/>
                          <a:latin typeface="Arial" panose="020B0604020202020204" pitchFamily="34" charset="0"/>
                          <a:cs typeface="Arial" panose="020B0604020202020204" pitchFamily="34" charset="0"/>
                        </a:rPr>
                        <a:t>WOMEN OWNED COMPANIES </a:t>
                      </a:r>
                      <a:endParaRPr lang="en-US" sz="1400" b="0" i="0" u="none" strike="noStrike" dirty="0">
                        <a:effectLst/>
                        <a:latin typeface="Arial" panose="020B0604020202020204" pitchFamily="34" charset="0"/>
                        <a:cs typeface="Arial" panose="020B0604020202020204" pitchFamily="34" charset="0"/>
                      </a:endParaRPr>
                    </a:p>
                  </a:txBody>
                  <a:tcPr marL="57481" marR="57481" marT="28740" marB="287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tc gridSpan="2">
                  <a:txBody>
                    <a:bodyPr/>
                    <a:lstStyle/>
                    <a:p>
                      <a:pPr algn="ctr" rtl="0" fontAlgn="ctr">
                        <a:spcBef>
                          <a:spcPts val="0"/>
                        </a:spcBef>
                        <a:spcAft>
                          <a:spcPts val="0"/>
                        </a:spcAft>
                      </a:pPr>
                      <a:r>
                        <a:rPr lang="en-US" sz="1400" b="1" i="0" u="none" strike="noStrike" dirty="0">
                          <a:solidFill>
                            <a:srgbClr val="FFFFFF"/>
                          </a:solidFill>
                          <a:effectLst/>
                          <a:latin typeface="Arial" panose="020B0604020202020204" pitchFamily="34" charset="0"/>
                          <a:cs typeface="Arial" panose="020B0604020202020204" pitchFamily="34" charset="0"/>
                        </a:rPr>
                        <a:t>YOUTH OWNED COMPANIES </a:t>
                      </a:r>
                      <a:endParaRPr lang="en-US" sz="1400" b="0" i="0" u="none" strike="noStrike" dirty="0">
                        <a:effectLst/>
                        <a:latin typeface="Arial" panose="020B0604020202020204" pitchFamily="34" charset="0"/>
                        <a:cs typeface="Arial" panose="020B0604020202020204" pitchFamily="34" charset="0"/>
                      </a:endParaRPr>
                    </a:p>
                  </a:txBody>
                  <a:tcPr marL="57481" marR="57481" marT="28740" marB="287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tc gridSpan="2">
                  <a:txBody>
                    <a:bodyPr/>
                    <a:lstStyle/>
                    <a:p>
                      <a:pPr algn="ctr" rtl="0" fontAlgn="ctr">
                        <a:spcBef>
                          <a:spcPts val="0"/>
                        </a:spcBef>
                        <a:spcAft>
                          <a:spcPts val="0"/>
                        </a:spcAft>
                      </a:pPr>
                      <a:r>
                        <a:rPr lang="en-US" sz="1400" b="1" i="0" u="none" strike="noStrike">
                          <a:solidFill>
                            <a:srgbClr val="FFFFFF"/>
                          </a:solidFill>
                          <a:effectLst/>
                          <a:latin typeface="Arial" panose="020B0604020202020204" pitchFamily="34" charset="0"/>
                          <a:cs typeface="Arial" panose="020B0604020202020204" pitchFamily="34" charset="0"/>
                        </a:rPr>
                        <a:t>COMPANIES OWNED BY DISABLED PEOPLE</a:t>
                      </a:r>
                      <a:endParaRPr lang="en-US" sz="1400" b="0" i="0" u="none" strike="noStrike">
                        <a:effectLst/>
                        <a:latin typeface="Arial" panose="020B0604020202020204" pitchFamily="34" charset="0"/>
                        <a:cs typeface="Arial" panose="020B0604020202020204" pitchFamily="34" charset="0"/>
                      </a:endParaRPr>
                    </a:p>
                  </a:txBody>
                  <a:tcPr marL="57481" marR="57481" marT="28740" marB="287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extLst>
                  <a:ext uri="{0D108BD9-81ED-4DB2-BD59-A6C34878D82A}">
                    <a16:rowId xmlns:a16="http://schemas.microsoft.com/office/drawing/2014/main" xmlns="" val="4162531729"/>
                  </a:ext>
                </a:extLst>
              </a:tr>
              <a:tr h="482676">
                <a:tc vMerge="1">
                  <a:txBody>
                    <a:bodyPr/>
                    <a:lstStyle/>
                    <a:p>
                      <a:endParaRPr lang="en-US"/>
                    </a:p>
                  </a:txBody>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EXPENDITURE AMOUNT</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 OF EXPENDITURE</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EXPENDITURE AMOUNT</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 OF EXPENDITURE</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EXPENDITURE AMOUNT</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 OF EXPENDITURE</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xmlns="" val="4092817661"/>
                  </a:ext>
                </a:extLst>
              </a:tr>
              <a:tr h="261394">
                <a:tc>
                  <a:txBody>
                    <a:bodyPr/>
                    <a:lstStyle/>
                    <a:p>
                      <a:pPr algn="l" rtl="0" fontAlgn="ctr"/>
                      <a:r>
                        <a:rPr lang="en-US" sz="1400" b="1" i="0" u="none" strike="noStrike" dirty="0">
                          <a:solidFill>
                            <a:srgbClr val="000000"/>
                          </a:solidFill>
                          <a:effectLst/>
                          <a:latin typeface="Arial" panose="020B0604020202020204" pitchFamily="34" charset="0"/>
                          <a:cs typeface="Arial" panose="020B0604020202020204" pitchFamily="34" charset="0"/>
                        </a:rPr>
                        <a:t>Diesel Supply</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R717 535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1,24%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R516 415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0,89%</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1028676353"/>
                  </a:ext>
                </a:extLst>
              </a:tr>
              <a:tr h="261394">
                <a:tc>
                  <a:txBody>
                    <a:bodyPr/>
                    <a:lstStyle/>
                    <a:p>
                      <a:pPr algn="l" rtl="0" fontAlgn="ctr"/>
                      <a:r>
                        <a:rPr lang="en-US" sz="1400" b="1" i="0" u="none" strike="noStrike" dirty="0">
                          <a:solidFill>
                            <a:srgbClr val="000000"/>
                          </a:solidFill>
                          <a:effectLst/>
                          <a:latin typeface="Arial" panose="020B0604020202020204" pitchFamily="34" charset="0"/>
                          <a:cs typeface="Arial" panose="020B0604020202020204" pitchFamily="34" charset="0"/>
                        </a:rPr>
                        <a:t>Digital Camera</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R11 550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R11 550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0,02%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2361810075"/>
                  </a:ext>
                </a:extLst>
              </a:tr>
              <a:tr h="482676">
                <a:tc>
                  <a:txBody>
                    <a:bodyPr/>
                    <a:lstStyle/>
                    <a:p>
                      <a:pPr algn="l" rtl="0" fontAlgn="ctr"/>
                      <a:r>
                        <a:rPr lang="en-US" sz="1400" b="1" i="0" u="none" strike="noStrike" dirty="0">
                          <a:solidFill>
                            <a:srgbClr val="000000"/>
                          </a:solidFill>
                          <a:effectLst/>
                          <a:latin typeface="Arial" panose="020B0604020202020204" pitchFamily="34" charset="0"/>
                          <a:cs typeface="Arial" panose="020B0604020202020204" pitchFamily="34" charset="0"/>
                        </a:rPr>
                        <a:t>Fees:  Subscription\ License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R4 063 537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7,04%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R328 882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0,57%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1000001833"/>
                  </a:ext>
                </a:extLst>
              </a:tr>
              <a:tr h="482676">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Fumigation</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R42 559</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R85 118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0,15%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3146895491"/>
                  </a:ext>
                </a:extLst>
              </a:tr>
              <a:tr h="482676">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Furniture Removal</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R161 621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0,28%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R38 808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2307501385"/>
                  </a:ext>
                </a:extLst>
              </a:tr>
              <a:tr h="482676">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Hire &amp; Service Items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R382 413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0,66%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R49 600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0,09%</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2626659855"/>
                  </a:ext>
                </a:extLst>
              </a:tr>
              <a:tr h="925244">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Laptop Bag</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R13 755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0,02%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R13 829</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3102956875"/>
                  </a:ext>
                </a:extLst>
              </a:tr>
              <a:tr h="261394">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Medical</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R3 980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0,01%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1869897444"/>
                  </a:ext>
                </a:extLst>
              </a:tr>
              <a:tr h="482676">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Notebooks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R1 371 951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2,38%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R1 371 951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2,38%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1949826705"/>
                  </a:ext>
                </a:extLst>
              </a:tr>
            </a:tbl>
          </a:graphicData>
        </a:graphic>
      </p:graphicFrame>
    </p:spTree>
    <p:extLst>
      <p:ext uri="{BB962C8B-B14F-4D97-AF65-F5344CB8AC3E}">
        <p14:creationId xmlns:p14="http://schemas.microsoft.com/office/powerpoint/2010/main" xmlns="" val="35799839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81024A70-C030-B293-7E73-FC0BBE26656F}"/>
              </a:ext>
            </a:extLst>
          </p:cNvPr>
          <p:cNvSpPr>
            <a:spLocks noGrp="1"/>
          </p:cNvSpPr>
          <p:nvPr>
            <p:ph type="sldNum" sz="quarter" idx="12"/>
          </p:nvPr>
        </p:nvSpPr>
        <p:spPr/>
        <p:txBody>
          <a:bodyPr/>
          <a:lstStyle/>
          <a:p>
            <a:fld id="{6BEAD508-187F-9C41-8168-FD791BBC9830}" type="slidenum">
              <a:rPr lang="en-US" smtClean="0"/>
              <a:pPr/>
              <a:t>78</a:t>
            </a:fld>
            <a:endParaRPr lang="en-US" dirty="0"/>
          </a:p>
        </p:txBody>
      </p:sp>
      <p:sp>
        <p:nvSpPr>
          <p:cNvPr id="6" name="Title 1">
            <a:extLst>
              <a:ext uri="{FF2B5EF4-FFF2-40B4-BE49-F238E27FC236}">
                <a16:creationId xmlns:a16="http://schemas.microsoft.com/office/drawing/2014/main" xmlns="" id="{63EAA54C-BBAD-5045-29D1-5B68FC9ACADC}"/>
              </a:ext>
            </a:extLst>
          </p:cNvPr>
          <p:cNvSpPr txBox="1">
            <a:spLocks/>
          </p:cNvSpPr>
          <p:nvPr/>
        </p:nvSpPr>
        <p:spPr bwMode="auto">
          <a:xfrm>
            <a:off x="249382" y="142258"/>
            <a:ext cx="7611508" cy="720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07" tIns="45604" rIns="91207" bIns="45604" numCol="1" anchor="ctr" anchorCtr="0" compatLnSpc="1">
            <a:prstTxWarp prst="textNoShape">
              <a:avLst/>
            </a:prstTxWarp>
          </a:bodyPr>
          <a:lstStyle>
            <a:lvl1pPr algn="l" defTabSz="457200" rtl="0" eaLnBrk="1" fontAlgn="base" hangingPunct="1">
              <a:spcBef>
                <a:spcPct val="0"/>
              </a:spcBef>
              <a:spcAft>
                <a:spcPct val="0"/>
              </a:spcAft>
              <a:defRPr sz="4400" b="1" kern="1200">
                <a:solidFill>
                  <a:srgbClr val="F36403"/>
                </a:solidFill>
                <a:latin typeface="Arial"/>
                <a:ea typeface="MS PGothic" pitchFamily="34" charset="-128"/>
                <a:cs typeface="Arial"/>
              </a:defRPr>
            </a:lvl1pPr>
            <a:lvl2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2pPr>
            <a:lvl3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3pPr>
            <a:lvl4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4pPr>
            <a:lvl5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5pPr>
            <a:lvl6pPr marL="457200" algn="l" defTabSz="457200" rtl="0" eaLnBrk="1" fontAlgn="base" hangingPunct="1">
              <a:spcBef>
                <a:spcPct val="0"/>
              </a:spcBef>
              <a:spcAft>
                <a:spcPct val="0"/>
              </a:spcAft>
              <a:defRPr b="1">
                <a:solidFill>
                  <a:srgbClr val="F36403"/>
                </a:solidFill>
                <a:latin typeface="Arial" pitchFamily="34" charset="0"/>
                <a:cs typeface="Arial" pitchFamily="34" charset="0"/>
              </a:defRPr>
            </a:lvl6pPr>
            <a:lvl7pPr marL="914400" algn="l" defTabSz="457200" rtl="0" eaLnBrk="1" fontAlgn="base" hangingPunct="1">
              <a:spcBef>
                <a:spcPct val="0"/>
              </a:spcBef>
              <a:spcAft>
                <a:spcPct val="0"/>
              </a:spcAft>
              <a:defRPr b="1">
                <a:solidFill>
                  <a:srgbClr val="F36403"/>
                </a:solidFill>
                <a:latin typeface="Arial" pitchFamily="34" charset="0"/>
                <a:cs typeface="Arial" pitchFamily="34" charset="0"/>
              </a:defRPr>
            </a:lvl7pPr>
            <a:lvl8pPr marL="1371600" algn="l" defTabSz="457200" rtl="0" eaLnBrk="1" fontAlgn="base" hangingPunct="1">
              <a:spcBef>
                <a:spcPct val="0"/>
              </a:spcBef>
              <a:spcAft>
                <a:spcPct val="0"/>
              </a:spcAft>
              <a:defRPr b="1">
                <a:solidFill>
                  <a:srgbClr val="F36403"/>
                </a:solidFill>
                <a:latin typeface="Arial" pitchFamily="34" charset="0"/>
                <a:cs typeface="Arial" pitchFamily="34" charset="0"/>
              </a:defRPr>
            </a:lvl8pPr>
            <a:lvl9pPr marL="1828800" algn="l" defTabSz="457200" rtl="0" eaLnBrk="1" fontAlgn="base" hangingPunct="1">
              <a:spcBef>
                <a:spcPct val="0"/>
              </a:spcBef>
              <a:spcAft>
                <a:spcPct val="0"/>
              </a:spcAft>
              <a:defRPr b="1">
                <a:solidFill>
                  <a:srgbClr val="F36403"/>
                </a:solidFill>
                <a:latin typeface="Arial" pitchFamily="34" charset="0"/>
                <a:cs typeface="Arial" pitchFamily="34" charset="0"/>
              </a:defRPr>
            </a:lvl9pPr>
          </a:lstStyle>
          <a:p>
            <a:pPr algn="just" defTabSz="456057">
              <a:spcBef>
                <a:spcPct val="20000"/>
              </a:spcBef>
              <a:buClr>
                <a:srgbClr val="F36403"/>
              </a:buClr>
            </a:pPr>
            <a:r>
              <a:rPr lang="en-US" sz="2793" dirty="0">
                <a:solidFill>
                  <a:schemeClr val="bg1"/>
                </a:solidFill>
                <a:latin typeface="Gill Sans MT" panose="020B0502020104020203" pitchFamily="34" charset="0"/>
              </a:rPr>
              <a:t>Commodity spend to date on Women, Youth and People with Disabilities</a:t>
            </a:r>
          </a:p>
        </p:txBody>
      </p:sp>
      <p:graphicFrame>
        <p:nvGraphicFramePr>
          <p:cNvPr id="2" name="Table 1">
            <a:extLst>
              <a:ext uri="{FF2B5EF4-FFF2-40B4-BE49-F238E27FC236}">
                <a16:creationId xmlns:a16="http://schemas.microsoft.com/office/drawing/2014/main" xmlns="" id="{AA8EF0FE-885F-F7FE-67CF-5AE981F41A70}"/>
              </a:ext>
            </a:extLst>
          </p:cNvPr>
          <p:cNvGraphicFramePr>
            <a:graphicFrameLocks noGrp="1"/>
          </p:cNvGraphicFramePr>
          <p:nvPr>
            <p:extLst>
              <p:ext uri="{D42A27DB-BD31-4B8C-83A1-F6EECF244321}">
                <p14:modId xmlns:p14="http://schemas.microsoft.com/office/powerpoint/2010/main" xmlns="" val="2211977104"/>
              </p:ext>
            </p:extLst>
          </p:nvPr>
        </p:nvGraphicFramePr>
        <p:xfrm>
          <a:off x="249382" y="1035286"/>
          <a:ext cx="8475067" cy="5073286"/>
        </p:xfrm>
        <a:graphic>
          <a:graphicData uri="http://schemas.openxmlformats.org/drawingml/2006/table">
            <a:tbl>
              <a:tblPr/>
              <a:tblGrid>
                <a:gridCol w="1419161">
                  <a:extLst>
                    <a:ext uri="{9D8B030D-6E8A-4147-A177-3AD203B41FA5}">
                      <a16:colId xmlns:a16="http://schemas.microsoft.com/office/drawing/2014/main" xmlns="" val="778568478"/>
                    </a:ext>
                  </a:extLst>
                </a:gridCol>
                <a:gridCol w="1253765">
                  <a:extLst>
                    <a:ext uri="{9D8B030D-6E8A-4147-A177-3AD203B41FA5}">
                      <a16:colId xmlns:a16="http://schemas.microsoft.com/office/drawing/2014/main" xmlns="" val="1011844440"/>
                    </a:ext>
                  </a:extLst>
                </a:gridCol>
                <a:gridCol w="1093510">
                  <a:extLst>
                    <a:ext uri="{9D8B030D-6E8A-4147-A177-3AD203B41FA5}">
                      <a16:colId xmlns:a16="http://schemas.microsoft.com/office/drawing/2014/main" xmlns="" val="162502999"/>
                    </a:ext>
                  </a:extLst>
                </a:gridCol>
                <a:gridCol w="1115939">
                  <a:extLst>
                    <a:ext uri="{9D8B030D-6E8A-4147-A177-3AD203B41FA5}">
                      <a16:colId xmlns:a16="http://schemas.microsoft.com/office/drawing/2014/main" xmlns="" val="3561965405"/>
                    </a:ext>
                  </a:extLst>
                </a:gridCol>
                <a:gridCol w="1197564">
                  <a:extLst>
                    <a:ext uri="{9D8B030D-6E8A-4147-A177-3AD203B41FA5}">
                      <a16:colId xmlns:a16="http://schemas.microsoft.com/office/drawing/2014/main" xmlns="" val="3794037880"/>
                    </a:ext>
                  </a:extLst>
                </a:gridCol>
                <a:gridCol w="1197564">
                  <a:extLst>
                    <a:ext uri="{9D8B030D-6E8A-4147-A177-3AD203B41FA5}">
                      <a16:colId xmlns:a16="http://schemas.microsoft.com/office/drawing/2014/main" xmlns="" val="2207296175"/>
                    </a:ext>
                  </a:extLst>
                </a:gridCol>
                <a:gridCol w="1197564">
                  <a:extLst>
                    <a:ext uri="{9D8B030D-6E8A-4147-A177-3AD203B41FA5}">
                      <a16:colId xmlns:a16="http://schemas.microsoft.com/office/drawing/2014/main" xmlns="" val="2070225274"/>
                    </a:ext>
                  </a:extLst>
                </a:gridCol>
              </a:tblGrid>
              <a:tr h="764282">
                <a:tc rowSpan="2">
                  <a:txBody>
                    <a:bodyPr/>
                    <a:lstStyle/>
                    <a:p>
                      <a:pPr algn="ctr" rtl="0" fontAlgn="ctr">
                        <a:spcBef>
                          <a:spcPts val="0"/>
                        </a:spcBef>
                        <a:spcAft>
                          <a:spcPts val="0"/>
                        </a:spcAft>
                      </a:pPr>
                      <a:r>
                        <a:rPr lang="en-US" sz="1400" b="1" i="0" u="none" strike="noStrike" dirty="0">
                          <a:solidFill>
                            <a:srgbClr val="FFFFFF"/>
                          </a:solidFill>
                          <a:effectLst/>
                          <a:latin typeface="Arial" panose="020B0604020202020204" pitchFamily="34" charset="0"/>
                          <a:cs typeface="Arial" panose="020B0604020202020204" pitchFamily="34" charset="0"/>
                        </a:rPr>
                        <a:t>COMMODITY</a:t>
                      </a:r>
                      <a:endParaRPr lang="en-US" sz="1400" b="0" i="0" u="none" strike="noStrike" dirty="0">
                        <a:effectLst/>
                        <a:latin typeface="Arial" panose="020B0604020202020204" pitchFamily="34" charset="0"/>
                        <a:cs typeface="Arial" panose="020B0604020202020204" pitchFamily="34" charset="0"/>
                      </a:endParaRPr>
                    </a:p>
                  </a:txBody>
                  <a:tcPr marL="57481" marR="57481" marT="28740" marB="287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gridSpan="2">
                  <a:txBody>
                    <a:bodyPr/>
                    <a:lstStyle/>
                    <a:p>
                      <a:pPr algn="ctr" rtl="0" fontAlgn="ctr">
                        <a:spcBef>
                          <a:spcPts val="0"/>
                        </a:spcBef>
                        <a:spcAft>
                          <a:spcPts val="0"/>
                        </a:spcAft>
                      </a:pPr>
                      <a:r>
                        <a:rPr lang="en-US" sz="1400" b="1" i="0" u="none" strike="noStrike" dirty="0">
                          <a:solidFill>
                            <a:srgbClr val="FFFFFF"/>
                          </a:solidFill>
                          <a:effectLst/>
                          <a:latin typeface="Arial" panose="020B0604020202020204" pitchFamily="34" charset="0"/>
                          <a:cs typeface="Arial" panose="020B0604020202020204" pitchFamily="34" charset="0"/>
                        </a:rPr>
                        <a:t>WOMEN OWNED COMPANIES </a:t>
                      </a:r>
                      <a:endParaRPr lang="en-US" sz="1400" b="0" i="0" u="none" strike="noStrike" dirty="0">
                        <a:effectLst/>
                        <a:latin typeface="Arial" panose="020B0604020202020204" pitchFamily="34" charset="0"/>
                        <a:cs typeface="Arial" panose="020B0604020202020204" pitchFamily="34" charset="0"/>
                      </a:endParaRPr>
                    </a:p>
                  </a:txBody>
                  <a:tcPr marL="57481" marR="57481" marT="28740" marB="287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tc gridSpan="2">
                  <a:txBody>
                    <a:bodyPr/>
                    <a:lstStyle/>
                    <a:p>
                      <a:pPr algn="ctr" rtl="0" fontAlgn="ctr">
                        <a:spcBef>
                          <a:spcPts val="0"/>
                        </a:spcBef>
                        <a:spcAft>
                          <a:spcPts val="0"/>
                        </a:spcAft>
                      </a:pPr>
                      <a:r>
                        <a:rPr lang="en-US" sz="1400" b="1" i="0" u="none" strike="noStrike">
                          <a:solidFill>
                            <a:srgbClr val="FFFFFF"/>
                          </a:solidFill>
                          <a:effectLst/>
                          <a:latin typeface="Arial" panose="020B0604020202020204" pitchFamily="34" charset="0"/>
                          <a:cs typeface="Arial" panose="020B0604020202020204" pitchFamily="34" charset="0"/>
                        </a:rPr>
                        <a:t>YOUTH OWNED COMPANIES </a:t>
                      </a:r>
                      <a:endParaRPr lang="en-US" sz="1400" b="0" i="0" u="none" strike="noStrike">
                        <a:effectLst/>
                        <a:latin typeface="Arial" panose="020B0604020202020204" pitchFamily="34" charset="0"/>
                        <a:cs typeface="Arial" panose="020B0604020202020204" pitchFamily="34" charset="0"/>
                      </a:endParaRPr>
                    </a:p>
                  </a:txBody>
                  <a:tcPr marL="57481" marR="57481" marT="28740" marB="287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tc gridSpan="2">
                  <a:txBody>
                    <a:bodyPr/>
                    <a:lstStyle/>
                    <a:p>
                      <a:pPr algn="ctr" rtl="0" fontAlgn="ctr">
                        <a:spcBef>
                          <a:spcPts val="0"/>
                        </a:spcBef>
                        <a:spcAft>
                          <a:spcPts val="0"/>
                        </a:spcAft>
                      </a:pPr>
                      <a:r>
                        <a:rPr lang="en-US" sz="1400" b="1" i="0" u="none" strike="noStrike">
                          <a:solidFill>
                            <a:srgbClr val="FFFFFF"/>
                          </a:solidFill>
                          <a:effectLst/>
                          <a:latin typeface="Arial" panose="020B0604020202020204" pitchFamily="34" charset="0"/>
                          <a:cs typeface="Arial" panose="020B0604020202020204" pitchFamily="34" charset="0"/>
                        </a:rPr>
                        <a:t>COMPANIES OWNED BY DISABLED PEOPLE</a:t>
                      </a:r>
                      <a:endParaRPr lang="en-US" sz="1400" b="0" i="0" u="none" strike="noStrike">
                        <a:effectLst/>
                        <a:latin typeface="Arial" panose="020B0604020202020204" pitchFamily="34" charset="0"/>
                        <a:cs typeface="Arial" panose="020B0604020202020204" pitchFamily="34" charset="0"/>
                      </a:endParaRPr>
                    </a:p>
                  </a:txBody>
                  <a:tcPr marL="57481" marR="57481" marT="28740" marB="287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extLst>
                  <a:ext uri="{0D108BD9-81ED-4DB2-BD59-A6C34878D82A}">
                    <a16:rowId xmlns:a16="http://schemas.microsoft.com/office/drawing/2014/main" xmlns="" val="4162531729"/>
                  </a:ext>
                </a:extLst>
              </a:tr>
              <a:tr h="660232">
                <a:tc vMerge="1">
                  <a:txBody>
                    <a:bodyPr/>
                    <a:lstStyle/>
                    <a:p>
                      <a:endParaRPr lang="en-US"/>
                    </a:p>
                  </a:txBody>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EXPENDITURE AMOUNT</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a:solidFill>
                            <a:srgbClr val="FFFFFF"/>
                          </a:solidFill>
                          <a:effectLst/>
                          <a:latin typeface="Arial" panose="020B0604020202020204" pitchFamily="34" charset="0"/>
                          <a:cs typeface="Arial" panose="020B0604020202020204" pitchFamily="34" charset="0"/>
                        </a:rPr>
                        <a:t>% OF EXPENDITURE</a:t>
                      </a:r>
                      <a:endParaRPr lang="en-US" sz="1200" b="0" i="0" u="none" strike="noStrike">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EXPENDITURE AMOUNT</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 OF EXPENDITURE</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EXPENDITURE AMOUNT</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spcBef>
                          <a:spcPts val="0"/>
                        </a:spcBef>
                        <a:spcAft>
                          <a:spcPts val="0"/>
                        </a:spcAft>
                      </a:pPr>
                      <a:r>
                        <a:rPr lang="en-US" sz="1200" b="1" i="0" u="none" strike="noStrike" dirty="0">
                          <a:solidFill>
                            <a:srgbClr val="FFFFFF"/>
                          </a:solidFill>
                          <a:effectLst/>
                          <a:latin typeface="Arial" panose="020B0604020202020204" pitchFamily="34" charset="0"/>
                          <a:cs typeface="Arial" panose="020B0604020202020204" pitchFamily="34" charset="0"/>
                        </a:rPr>
                        <a:t>% OF EXPENDITURE</a:t>
                      </a:r>
                      <a:endParaRPr lang="en-US" sz="1200" b="0" i="0" u="none" strike="noStrike" dirty="0">
                        <a:effectLst/>
                        <a:latin typeface="Arial" panose="020B0604020202020204" pitchFamily="34" charset="0"/>
                        <a:cs typeface="Arial" panose="020B0604020202020204" pitchFamily="34" charset="0"/>
                      </a:endParaRPr>
                    </a:p>
                  </a:txBody>
                  <a:tcPr marL="4790" marR="4790" marT="47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xmlns="" val="4092817661"/>
                  </a:ext>
                </a:extLst>
              </a:tr>
              <a:tr h="503350">
                <a:tc>
                  <a:txBody>
                    <a:bodyPr/>
                    <a:lstStyle/>
                    <a:p>
                      <a:pPr algn="l" rtl="0" fontAlgn="ctr"/>
                      <a:r>
                        <a:rPr lang="en-US" sz="1400" b="1" i="0" u="none" strike="noStrike" dirty="0">
                          <a:solidFill>
                            <a:srgbClr val="000000"/>
                          </a:solidFill>
                          <a:effectLst/>
                          <a:latin typeface="Arial" panose="020B0604020202020204" pitchFamily="34" charset="0"/>
                          <a:cs typeface="Arial" panose="020B0604020202020204" pitchFamily="34" charset="0"/>
                        </a:rPr>
                        <a:t>Plumbing Services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R5 532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R134 690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0,23%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1028676353"/>
                  </a:ext>
                </a:extLst>
              </a:tr>
              <a:tr h="504494">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Printing</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R147 309</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0,43%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R247 998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0,43%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2361810075"/>
                  </a:ext>
                </a:extLst>
              </a:tr>
              <a:tr h="660232">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Recruitment Agencies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R7 281 837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12,62%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R559 003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0,97%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R549 750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0,95%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1000001833"/>
                  </a:ext>
                </a:extLst>
              </a:tr>
              <a:tr h="660232">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Security Services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R111 516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1,93%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R530 669</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0,92%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3146895491"/>
                  </a:ext>
                </a:extLst>
              </a:tr>
              <a:tr h="660232">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Stationary</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R269 140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0,08%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R269 140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2307501385"/>
                  </a:ext>
                </a:extLst>
              </a:tr>
              <a:tr h="660232">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Training</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R523 343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0,91%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R659 027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a:solidFill>
                            <a:srgbClr val="000000"/>
                          </a:solidFill>
                          <a:effectLst/>
                          <a:latin typeface="Arial" panose="020B0604020202020204" pitchFamily="34" charset="0"/>
                          <a:cs typeface="Arial" panose="020B0604020202020204" pitchFamily="34" charset="0"/>
                        </a:rPr>
                        <a:t>1,14%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R0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1" i="0" u="none" strike="noStrike" dirty="0">
                          <a:solidFill>
                            <a:srgbClr val="000000"/>
                          </a:solidFill>
                          <a:effectLst/>
                          <a:latin typeface="Arial" panose="020B0604020202020204" pitchFamily="34" charset="0"/>
                          <a:cs typeface="Arial" panose="020B0604020202020204" pitchFamily="34" charset="0"/>
                        </a:rPr>
                        <a:t>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xmlns="" val="2626659855"/>
                  </a:ext>
                </a:extLst>
              </a:tr>
            </a:tbl>
          </a:graphicData>
        </a:graphic>
      </p:graphicFrame>
    </p:spTree>
    <p:extLst>
      <p:ext uri="{BB962C8B-B14F-4D97-AF65-F5344CB8AC3E}">
        <p14:creationId xmlns:p14="http://schemas.microsoft.com/office/powerpoint/2010/main" xmlns="" val="448111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44865A29-94FC-5F40-9DD2-C510EAEEF71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29981"/>
            <a:ext cx="9144000" cy="973014"/>
          </a:xfrm>
        </p:spPr>
        <p:txBody>
          <a:bodyPr>
            <a:noAutofit/>
          </a:bodyPr>
          <a:lstStyle/>
          <a:p>
            <a:pPr marL="179388"/>
            <a:r>
              <a:rPr lang="en-ZA" sz="3200" b="1" dirty="0">
                <a:latin typeface="Gill Sans MT" panose="020B0502020104020203" pitchFamily="34" charset="0"/>
              </a:rPr>
              <a:t>Human resources and skills for economic development </a:t>
            </a:r>
            <a:r>
              <a:rPr lang="en-ZA" sz="3200" b="1" dirty="0">
                <a:latin typeface="Century Gothic" panose="020B0502020202020204" pitchFamily="34" charset="0"/>
              </a:rPr>
              <a:t>(2)</a:t>
            </a:r>
            <a:endParaRPr lang="en-US" sz="3200"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0" y="973015"/>
            <a:ext cx="9144000" cy="5867523"/>
          </a:xfrm>
        </p:spPr>
        <p:txBody>
          <a:bodyPr>
            <a:normAutofit/>
          </a:bodyPr>
          <a:lstStyle/>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marL="0" indent="0" algn="just">
              <a:lnSpc>
                <a:spcPct val="150000"/>
              </a:lnSpc>
              <a:buClr>
                <a:schemeClr val="accent4"/>
              </a:buClr>
              <a:buNone/>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
            </a:pPr>
            <a:endParaRPr lang="en-US" sz="1900" dirty="0">
              <a:solidFill>
                <a:schemeClr val="tx1"/>
              </a:solidFill>
              <a:latin typeface="Century Gothic" panose="020B0502020202020204" pitchFamily="34" charset="0"/>
            </a:endParaRPr>
          </a:p>
          <a:p>
            <a:pPr algn="just">
              <a:lnSpc>
                <a:spcPct val="150000"/>
              </a:lnSpc>
              <a:buClr>
                <a:schemeClr val="accent4"/>
              </a:buClr>
              <a:buFont typeface="Wingdings" panose="05000000000000000000" pitchFamily="2" charset="2"/>
              <a:buChar char="ü"/>
            </a:pPr>
            <a:endParaRPr lang="en-US" sz="1600" b="1" dirty="0">
              <a:solidFill>
                <a:schemeClr val="tx1"/>
              </a:solidFill>
            </a:endParaRPr>
          </a:p>
          <a:p>
            <a:pPr algn="just">
              <a:lnSpc>
                <a:spcPct val="150000"/>
              </a:lnSpc>
              <a:buClr>
                <a:schemeClr val="accent4"/>
              </a:buClr>
              <a:buFont typeface="Wingdings" panose="05000000000000000000" pitchFamily="2" charset="2"/>
              <a:buChar char="ü"/>
            </a:pPr>
            <a:endParaRPr lang="en-US" sz="1600" dirty="0">
              <a:solidFill>
                <a:schemeClr val="tx1"/>
              </a:solidFill>
            </a:endParaRPr>
          </a:p>
        </p:txBody>
      </p:sp>
      <p:sp>
        <p:nvSpPr>
          <p:cNvPr id="2" name="Rectangle 1"/>
          <p:cNvSpPr/>
          <p:nvPr/>
        </p:nvSpPr>
        <p:spPr>
          <a:xfrm>
            <a:off x="193964" y="973015"/>
            <a:ext cx="8401020" cy="5176482"/>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E101A"/>
              </a:solidFill>
              <a:effectLst/>
              <a:uLnTx/>
              <a:uFillTx/>
              <a:latin typeface="Arial" panose="020B0604020202020204" pitchFamily="34" charset="0"/>
              <a:cs typeface="Arial" panose="020B0604020202020204" pitchFamily="34"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Intellectual property (IP) and technology transfer skills development</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0E101A"/>
              </a:solidFill>
              <a:effectLst/>
              <a:uLnTx/>
              <a:uFillTx/>
              <a:latin typeface="Arial" panose="020B0604020202020204" pitchFamily="34" charset="0"/>
              <a:cs typeface="Arial" panose="020B0604020202020204" pitchFamily="34" charset="0"/>
            </a:endParaRPr>
          </a:p>
          <a:p>
            <a:pPr marL="285750" marR="0" indent="-285750" algn="just" fontAlgn="auto">
              <a:lnSpc>
                <a:spcPct val="114000"/>
              </a:lnSpc>
              <a:spcBef>
                <a:spcPts val="400"/>
              </a:spcBef>
              <a:spcAft>
                <a:spcPts val="0"/>
              </a:spcAft>
              <a:buClr>
                <a:srgbClr val="FF9900"/>
              </a:buClr>
              <a:buSzPct val="110000"/>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The National Intellectual Property Management Office (NIPMO), in collaboration with the World Intellectual Property Organization (WIPO), the Companies and Intellectual Property Commission (CIPC) and the University of Limpopo hosted the annual </a:t>
            </a:r>
            <a:r>
              <a:rPr lang="en-US" sz="2000" b="1" dirty="0">
                <a:latin typeface="Arial" panose="020B0604020202020204" pitchFamily="34" charset="0"/>
                <a:cs typeface="Arial" panose="020B0604020202020204" pitchFamily="34" charset="0"/>
              </a:rPr>
              <a:t>WIPO-South Africa Summer School </a:t>
            </a:r>
            <a:r>
              <a:rPr lang="en-US" sz="2000" dirty="0">
                <a:latin typeface="Arial" panose="020B0604020202020204" pitchFamily="34" charset="0"/>
                <a:cs typeface="Arial" panose="020B0604020202020204" pitchFamily="34" charset="0"/>
              </a:rPr>
              <a:t>on Intellectual Property and Transfer of Technology in Polokwane from 21 November to 2 December 2022.</a:t>
            </a:r>
          </a:p>
          <a:p>
            <a:pPr marL="285750" indent="-285750" algn="just">
              <a:lnSpc>
                <a:spcPct val="114000"/>
              </a:lnSpc>
              <a:spcBef>
                <a:spcPts val="400"/>
              </a:spcBef>
              <a:buClr>
                <a:srgbClr val="FF9900"/>
              </a:buClr>
              <a:buSzPct val="110000"/>
              <a:buFont typeface="Arial" panose="020B0604020202020204" pitchFamily="34" charset="0"/>
              <a:buChar char="•"/>
              <a:defRPr/>
            </a:pPr>
            <a:r>
              <a:rPr lang="en-US" sz="2000" dirty="0">
                <a:latin typeface="Arial" panose="020B0604020202020204" pitchFamily="34" charset="0"/>
                <a:cs typeface="Arial" panose="020B0604020202020204" pitchFamily="34" charset="0"/>
              </a:rPr>
              <a:t>The summer school focused on IP and public health in the context of the Covid-19 pandemic, and on future pandemic preparedness. </a:t>
            </a:r>
          </a:p>
          <a:p>
            <a:pPr marL="285750" indent="-285750" algn="just">
              <a:lnSpc>
                <a:spcPct val="114000"/>
              </a:lnSpc>
              <a:spcBef>
                <a:spcPts val="400"/>
              </a:spcBef>
              <a:buClr>
                <a:srgbClr val="FF9900"/>
              </a:buClr>
              <a:buSzPct val="110000"/>
              <a:buFont typeface="Arial" panose="020B0604020202020204" pitchFamily="34" charset="0"/>
              <a:buChar char="•"/>
              <a:defRPr/>
            </a:pPr>
            <a:r>
              <a:rPr lang="en-US" sz="2000" dirty="0">
                <a:latin typeface="Arial" panose="020B0604020202020204" pitchFamily="34" charset="0"/>
                <a:cs typeface="Arial" panose="020B0604020202020204" pitchFamily="34" charset="0"/>
              </a:rPr>
              <a:t>A total of 114 participants from 14 countries benefited from interactive discussions, group work and practical lectures on various topics by IP experts from academia, the private sector and the government. </a:t>
            </a:r>
          </a:p>
          <a:p>
            <a:pPr marL="342900" marR="0" lvl="0" indent="-342900" algn="just" defTabSz="685800" rtl="0" eaLnBrk="1" fontAlgn="auto" latinLnBrk="0" hangingPunct="1">
              <a:lnSpc>
                <a:spcPct val="150000"/>
              </a:lnSpc>
              <a:spcBef>
                <a:spcPts val="0"/>
              </a:spcBef>
              <a:spcAft>
                <a:spcPts val="0"/>
              </a:spcAft>
              <a:buClr>
                <a:srgbClr val="FFC000"/>
              </a:buClr>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xmlns="" val="4881518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8640021F-DA4D-46BA-A76A-90A6AF465706}"/>
              </a:ext>
            </a:extLst>
          </p:cNvPr>
          <p:cNvSpPr>
            <a:spLocks noGrp="1"/>
          </p:cNvSpPr>
          <p:nvPr>
            <p:ph type="sldNum" sz="quarter" idx="12"/>
          </p:nvPr>
        </p:nvSpPr>
        <p:spPr/>
        <p:txBody>
          <a:bodyPr/>
          <a:lstStyle/>
          <a:p>
            <a:fld id="{6BEAD508-187F-9C41-8168-FD791BBC9830}" type="slidenum">
              <a:rPr lang="en-US" smtClean="0"/>
              <a:pPr/>
              <a:t>79</a:t>
            </a:fld>
            <a:endParaRPr lang="en-US" dirty="0"/>
          </a:p>
        </p:txBody>
      </p:sp>
      <p:sp>
        <p:nvSpPr>
          <p:cNvPr id="5" name="Title 1">
            <a:extLst>
              <a:ext uri="{FF2B5EF4-FFF2-40B4-BE49-F238E27FC236}">
                <a16:creationId xmlns:a16="http://schemas.microsoft.com/office/drawing/2014/main" xmlns="" id="{32524B47-BC00-41A7-9C92-42C24EA5030B}"/>
              </a:ext>
            </a:extLst>
          </p:cNvPr>
          <p:cNvSpPr>
            <a:spLocks noGrp="1"/>
          </p:cNvSpPr>
          <p:nvPr>
            <p:ph type="title"/>
          </p:nvPr>
        </p:nvSpPr>
        <p:spPr>
          <a:xfrm>
            <a:off x="141592" y="121116"/>
            <a:ext cx="8571332" cy="845535"/>
          </a:xfrm>
        </p:spPr>
        <p:txBody>
          <a:bodyPr>
            <a:noAutofit/>
          </a:bodyPr>
          <a:lstStyle/>
          <a:p>
            <a:r>
              <a:rPr lang="en-US" sz="2800" b="1" dirty="0">
                <a:latin typeface="Gill Sans MT" panose="020B0502020104020203" pitchFamily="34" charset="0"/>
              </a:rPr>
              <a:t>Average days before payment of invoices per month for 2021/22 and 2022/23 financial years</a:t>
            </a:r>
          </a:p>
        </p:txBody>
      </p:sp>
      <p:graphicFrame>
        <p:nvGraphicFramePr>
          <p:cNvPr id="9" name="Content Placeholder 4">
            <a:extLst>
              <a:ext uri="{FF2B5EF4-FFF2-40B4-BE49-F238E27FC236}">
                <a16:creationId xmlns:a16="http://schemas.microsoft.com/office/drawing/2014/main" xmlns="" id="{62164046-FB5D-4C60-A336-1B430DE2900C}"/>
              </a:ext>
            </a:extLst>
          </p:cNvPr>
          <p:cNvGraphicFramePr>
            <a:graphicFrameLocks noGrp="1"/>
          </p:cNvGraphicFramePr>
          <p:nvPr>
            <p:ph idx="1"/>
          </p:nvPr>
        </p:nvGraphicFramePr>
        <p:xfrm>
          <a:off x="141593" y="1200645"/>
          <a:ext cx="8828237" cy="5024583"/>
        </p:xfrm>
        <a:graphic>
          <a:graphicData uri="http://schemas.openxmlformats.org/drawingml/2006/table">
            <a:tbl>
              <a:tblPr firstRow="1" bandRow="1">
                <a:tableStyleId>{5C22544A-7EE6-4342-B048-85BDC9FD1C3A}</a:tableStyleId>
              </a:tblPr>
              <a:tblGrid>
                <a:gridCol w="4359487">
                  <a:extLst>
                    <a:ext uri="{9D8B030D-6E8A-4147-A177-3AD203B41FA5}">
                      <a16:colId xmlns:a16="http://schemas.microsoft.com/office/drawing/2014/main" xmlns="" val="20000"/>
                    </a:ext>
                  </a:extLst>
                </a:gridCol>
                <a:gridCol w="2222969">
                  <a:extLst>
                    <a:ext uri="{9D8B030D-6E8A-4147-A177-3AD203B41FA5}">
                      <a16:colId xmlns:a16="http://schemas.microsoft.com/office/drawing/2014/main" xmlns="" val="2249556431"/>
                    </a:ext>
                  </a:extLst>
                </a:gridCol>
                <a:gridCol w="2245781">
                  <a:extLst>
                    <a:ext uri="{9D8B030D-6E8A-4147-A177-3AD203B41FA5}">
                      <a16:colId xmlns:a16="http://schemas.microsoft.com/office/drawing/2014/main" xmlns="" val="20001"/>
                    </a:ext>
                  </a:extLst>
                </a:gridCol>
              </a:tblGrid>
              <a:tr h="642359">
                <a:tc rowSpan="2">
                  <a:txBody>
                    <a:bodyPr/>
                    <a:lstStyle/>
                    <a:p>
                      <a:pPr algn="ctr"/>
                      <a:endParaRPr lang="en-US" sz="1800" dirty="0">
                        <a:solidFill>
                          <a:schemeClr val="tx1"/>
                        </a:solidFill>
                        <a:latin typeface="Arial" panose="020B0604020202020204" pitchFamily="34" charset="0"/>
                        <a:cs typeface="Arial" panose="020B0604020202020204" pitchFamily="34" charset="0"/>
                      </a:endParaRPr>
                    </a:p>
                    <a:p>
                      <a:pPr algn="l"/>
                      <a:r>
                        <a:rPr lang="en-US" sz="1800" dirty="0">
                          <a:solidFill>
                            <a:schemeClr val="tx1"/>
                          </a:solidFill>
                          <a:latin typeface="Arial" panose="020B0604020202020204" pitchFamily="34" charset="0"/>
                          <a:cs typeface="Arial" panose="020B0604020202020204" pitchFamily="34" charset="0"/>
                        </a:rPr>
                        <a:t>Month</a:t>
                      </a:r>
                    </a:p>
                  </a:txBody>
                  <a:tcPr marL="91207" marR="91207" marT="45604" marB="45604"/>
                </a:tc>
                <a:tc gridSpan="2">
                  <a:txBody>
                    <a:bodyPr/>
                    <a:lstStyle/>
                    <a:p>
                      <a:pPr algn="ctr"/>
                      <a:r>
                        <a:rPr lang="en-US" sz="1800">
                          <a:solidFill>
                            <a:schemeClr val="tx1"/>
                          </a:solidFill>
                          <a:latin typeface="Arial" panose="020B0604020202020204" pitchFamily="34" charset="0"/>
                          <a:cs typeface="Arial" panose="020B0604020202020204" pitchFamily="34" charset="0"/>
                        </a:rPr>
                        <a:t>Average</a:t>
                      </a:r>
                      <a:r>
                        <a:rPr lang="en-US" sz="1800" baseline="0">
                          <a:solidFill>
                            <a:schemeClr val="tx1"/>
                          </a:solidFill>
                          <a:latin typeface="Arial" panose="020B0604020202020204" pitchFamily="34" charset="0"/>
                          <a:cs typeface="Arial" panose="020B0604020202020204" pitchFamily="34" charset="0"/>
                        </a:rPr>
                        <a:t> number of days before payment</a:t>
                      </a:r>
                      <a:endParaRPr lang="en-US" sz="1800" dirty="0">
                        <a:solidFill>
                          <a:schemeClr val="tx1"/>
                        </a:solidFill>
                        <a:latin typeface="Arial" panose="020B0604020202020204" pitchFamily="34" charset="0"/>
                        <a:cs typeface="Arial" panose="020B0604020202020204" pitchFamily="34" charset="0"/>
                      </a:endParaRPr>
                    </a:p>
                  </a:txBody>
                  <a:tcPr marL="91207" marR="91207" marT="45604" marB="45604"/>
                </a:tc>
                <a:tc hMerge="1">
                  <a:txBody>
                    <a:bodyPr/>
                    <a:lstStyle/>
                    <a:p>
                      <a:pPr algn="ctr"/>
                      <a:endParaRPr lang="en-US" sz="1800" dirty="0">
                        <a:solidFill>
                          <a:schemeClr val="tx1"/>
                        </a:solidFill>
                        <a:latin typeface="Arial"/>
                        <a:cs typeface="Arial"/>
                      </a:endParaRPr>
                    </a:p>
                  </a:txBody>
                  <a:tcPr marL="91207" marR="91207" marT="45604" marB="45604"/>
                </a:tc>
                <a:extLst>
                  <a:ext uri="{0D108BD9-81ED-4DB2-BD59-A6C34878D82A}">
                    <a16:rowId xmlns:a16="http://schemas.microsoft.com/office/drawing/2014/main" xmlns="" val="10000"/>
                  </a:ext>
                </a:extLst>
              </a:tr>
              <a:tr h="546236">
                <a:tc vMerge="1">
                  <a:txBody>
                    <a:bodyPr/>
                    <a:lstStyle/>
                    <a:p>
                      <a:pPr algn="l"/>
                      <a:endParaRPr lang="en-US" sz="1800" dirty="0">
                        <a:latin typeface="Arial"/>
                        <a:cs typeface="Arial"/>
                      </a:endParaRPr>
                    </a:p>
                  </a:txBody>
                  <a:tcPr marL="91207" marR="91207" marT="45604" marB="45604"/>
                </a:tc>
                <a:tc>
                  <a:txBody>
                    <a:bodyPr/>
                    <a:lstStyle/>
                    <a:p>
                      <a:pPr algn="ctr"/>
                      <a:r>
                        <a:rPr lang="en-US" sz="1800" b="1" dirty="0">
                          <a:latin typeface="Arial" panose="020B0604020202020204" pitchFamily="34" charset="0"/>
                          <a:cs typeface="Arial" panose="020B0604020202020204" pitchFamily="34" charset="0"/>
                        </a:rPr>
                        <a:t>2022/23</a:t>
                      </a:r>
                    </a:p>
                  </a:txBody>
                  <a:tcPr marL="91207" marR="91207" marT="45604" marB="45604"/>
                </a:tc>
                <a:tc>
                  <a:txBody>
                    <a:bodyPr/>
                    <a:lstStyle/>
                    <a:p>
                      <a:pPr algn="ctr"/>
                      <a:r>
                        <a:rPr lang="en-US" sz="1800" b="1" dirty="0">
                          <a:latin typeface="Arial" panose="020B0604020202020204" pitchFamily="34" charset="0"/>
                          <a:cs typeface="Arial" panose="020B0604020202020204" pitchFamily="34" charset="0"/>
                        </a:rPr>
                        <a:t>2021/22</a:t>
                      </a:r>
                    </a:p>
                  </a:txBody>
                  <a:tcPr marL="91207" marR="91207" marT="45604" marB="45604"/>
                </a:tc>
                <a:extLst>
                  <a:ext uri="{0D108BD9-81ED-4DB2-BD59-A6C34878D82A}">
                    <a16:rowId xmlns:a16="http://schemas.microsoft.com/office/drawing/2014/main" xmlns="" val="810133974"/>
                  </a:ext>
                </a:extLst>
              </a:tr>
              <a:tr h="363002">
                <a:tc>
                  <a:txBody>
                    <a:bodyPr/>
                    <a:lstStyle/>
                    <a:p>
                      <a:pPr algn="l"/>
                      <a:r>
                        <a:rPr lang="en-US" sz="1800" dirty="0">
                          <a:latin typeface="Arial" panose="020B0604020202020204" pitchFamily="34" charset="0"/>
                          <a:cs typeface="Arial" panose="020B0604020202020204" pitchFamily="34" charset="0"/>
                        </a:rPr>
                        <a:t>April</a:t>
                      </a:r>
                    </a:p>
                  </a:txBody>
                  <a:tcPr marL="91207" marR="91207" marT="45604" marB="45604"/>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tc>
                <a:extLst>
                  <a:ext uri="{0D108BD9-81ED-4DB2-BD59-A6C34878D82A}">
                    <a16:rowId xmlns:a16="http://schemas.microsoft.com/office/drawing/2014/main" xmlns="" val="10001"/>
                  </a:ext>
                </a:extLst>
              </a:tr>
              <a:tr h="337625">
                <a:tc>
                  <a:txBody>
                    <a:bodyPr/>
                    <a:lstStyle/>
                    <a:p>
                      <a:pPr algn="l"/>
                      <a:r>
                        <a:rPr lang="en-US" sz="1800" dirty="0">
                          <a:latin typeface="Arial" panose="020B0604020202020204" pitchFamily="34" charset="0"/>
                          <a:cs typeface="Arial" panose="020B0604020202020204" pitchFamily="34" charset="0"/>
                        </a:rPr>
                        <a:t>May </a:t>
                      </a:r>
                    </a:p>
                  </a:txBody>
                  <a:tcPr marL="91207" marR="91207" marT="45604" marB="45604"/>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tc>
                <a:extLst>
                  <a:ext uri="{0D108BD9-81ED-4DB2-BD59-A6C34878D82A}">
                    <a16:rowId xmlns:a16="http://schemas.microsoft.com/office/drawing/2014/main" xmlns="" val="10002"/>
                  </a:ext>
                </a:extLst>
              </a:tr>
              <a:tr h="351692">
                <a:tc>
                  <a:txBody>
                    <a:bodyPr/>
                    <a:lstStyle/>
                    <a:p>
                      <a:pPr algn="l"/>
                      <a:r>
                        <a:rPr lang="en-US" sz="1800" dirty="0">
                          <a:latin typeface="Arial" panose="020B0604020202020204" pitchFamily="34" charset="0"/>
                          <a:cs typeface="Arial" panose="020B0604020202020204" pitchFamily="34" charset="0"/>
                        </a:rPr>
                        <a:t>June </a:t>
                      </a:r>
                    </a:p>
                  </a:txBody>
                  <a:tcPr marL="91207" marR="91207" marT="45604" marB="45604"/>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a:t>
                      </a:r>
                    </a:p>
                  </a:txBody>
                  <a:tcPr marL="9525" marR="9525" marT="9525" marB="0" anchor="b"/>
                </a:tc>
                <a:extLst>
                  <a:ext uri="{0D108BD9-81ED-4DB2-BD59-A6C34878D82A}">
                    <a16:rowId xmlns:a16="http://schemas.microsoft.com/office/drawing/2014/main" xmlns="" val="10003"/>
                  </a:ext>
                </a:extLst>
              </a:tr>
              <a:tr h="337625">
                <a:tc>
                  <a:txBody>
                    <a:bodyPr/>
                    <a:lstStyle/>
                    <a:p>
                      <a:pPr algn="l"/>
                      <a:r>
                        <a:rPr lang="en-US" sz="1800" dirty="0">
                          <a:latin typeface="Arial" panose="020B0604020202020204" pitchFamily="34" charset="0"/>
                          <a:cs typeface="Arial" panose="020B0604020202020204" pitchFamily="34" charset="0"/>
                        </a:rPr>
                        <a:t>July</a:t>
                      </a:r>
                    </a:p>
                  </a:txBody>
                  <a:tcPr marL="91207" marR="91207" marT="45604" marB="45604"/>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a:t>
                      </a:r>
                    </a:p>
                  </a:txBody>
                  <a:tcPr marL="9525" marR="9525" marT="9525" marB="0" anchor="b"/>
                </a:tc>
                <a:extLst>
                  <a:ext uri="{0D108BD9-81ED-4DB2-BD59-A6C34878D82A}">
                    <a16:rowId xmlns:a16="http://schemas.microsoft.com/office/drawing/2014/main" xmlns="" val="384837795"/>
                  </a:ext>
                </a:extLst>
              </a:tr>
              <a:tr h="351692">
                <a:tc>
                  <a:txBody>
                    <a:bodyPr/>
                    <a:lstStyle/>
                    <a:p>
                      <a:pPr algn="l"/>
                      <a:r>
                        <a:rPr lang="en-US" sz="1800" dirty="0">
                          <a:latin typeface="Arial" panose="020B0604020202020204" pitchFamily="34" charset="0"/>
                          <a:cs typeface="Arial" panose="020B0604020202020204" pitchFamily="34" charset="0"/>
                        </a:rPr>
                        <a:t>August</a:t>
                      </a:r>
                    </a:p>
                  </a:txBody>
                  <a:tcPr marL="91207" marR="91207" marT="45604" marB="45604"/>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tc>
                <a:extLst>
                  <a:ext uri="{0D108BD9-81ED-4DB2-BD59-A6C34878D82A}">
                    <a16:rowId xmlns:a16="http://schemas.microsoft.com/office/drawing/2014/main" xmlns="" val="143125753"/>
                  </a:ext>
                </a:extLst>
              </a:tr>
              <a:tr h="351692">
                <a:tc>
                  <a:txBody>
                    <a:bodyPr/>
                    <a:lstStyle/>
                    <a:p>
                      <a:pPr algn="l"/>
                      <a:r>
                        <a:rPr lang="en-US" sz="1800" dirty="0">
                          <a:latin typeface="Arial" panose="020B0604020202020204" pitchFamily="34" charset="0"/>
                          <a:cs typeface="Arial" panose="020B0604020202020204" pitchFamily="34" charset="0"/>
                        </a:rPr>
                        <a:t>September</a:t>
                      </a:r>
                    </a:p>
                  </a:txBody>
                  <a:tcPr marL="91207" marR="91207" marT="45604" marB="45604"/>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tc>
                <a:extLst>
                  <a:ext uri="{0D108BD9-81ED-4DB2-BD59-A6C34878D82A}">
                    <a16:rowId xmlns:a16="http://schemas.microsoft.com/office/drawing/2014/main" xmlns="" val="1109451106"/>
                  </a:ext>
                </a:extLst>
              </a:tr>
              <a:tr h="337625">
                <a:tc>
                  <a:txBody>
                    <a:bodyPr/>
                    <a:lstStyle/>
                    <a:p>
                      <a:pPr algn="l"/>
                      <a:r>
                        <a:rPr lang="en-US" sz="1800" dirty="0">
                          <a:latin typeface="Arial" panose="020B0604020202020204" pitchFamily="34" charset="0"/>
                          <a:cs typeface="Arial" panose="020B0604020202020204" pitchFamily="34" charset="0"/>
                        </a:rPr>
                        <a:t>October</a:t>
                      </a:r>
                    </a:p>
                  </a:txBody>
                  <a:tcPr marL="91207" marR="91207" marT="45604" marB="45604"/>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a:t>
                      </a:r>
                    </a:p>
                  </a:txBody>
                  <a:tcPr marL="9525" marR="9525" marT="9525" marB="0" anchor="b"/>
                </a:tc>
                <a:extLst>
                  <a:ext uri="{0D108BD9-81ED-4DB2-BD59-A6C34878D82A}">
                    <a16:rowId xmlns:a16="http://schemas.microsoft.com/office/drawing/2014/main" xmlns="" val="369833840"/>
                  </a:ext>
                </a:extLst>
              </a:tr>
              <a:tr h="337624">
                <a:tc>
                  <a:txBody>
                    <a:bodyPr/>
                    <a:lstStyle/>
                    <a:p>
                      <a:pPr algn="l"/>
                      <a:r>
                        <a:rPr lang="en-US" sz="1800" dirty="0">
                          <a:latin typeface="Arial" panose="020B0604020202020204" pitchFamily="34" charset="0"/>
                          <a:cs typeface="Arial" panose="020B0604020202020204" pitchFamily="34" charset="0"/>
                        </a:rPr>
                        <a:t>November</a:t>
                      </a:r>
                    </a:p>
                  </a:txBody>
                  <a:tcPr marL="91207" marR="91207" marT="45604" marB="45604"/>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10</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a:t>
                      </a:r>
                    </a:p>
                  </a:txBody>
                  <a:tcPr marL="9525" marR="9525" marT="9525" marB="0" anchor="b"/>
                </a:tc>
                <a:extLst>
                  <a:ext uri="{0D108BD9-81ED-4DB2-BD59-A6C34878D82A}">
                    <a16:rowId xmlns:a16="http://schemas.microsoft.com/office/drawing/2014/main" xmlns="" val="603035209"/>
                  </a:ext>
                </a:extLst>
              </a:tr>
              <a:tr h="351693">
                <a:tc>
                  <a:txBody>
                    <a:bodyPr/>
                    <a:lstStyle/>
                    <a:p>
                      <a:pPr algn="l"/>
                      <a:r>
                        <a:rPr lang="en-US" sz="1800" dirty="0">
                          <a:latin typeface="Arial" panose="020B0604020202020204" pitchFamily="34" charset="0"/>
                          <a:cs typeface="Arial" panose="020B0604020202020204" pitchFamily="34" charset="0"/>
                        </a:rPr>
                        <a:t>December</a:t>
                      </a:r>
                    </a:p>
                  </a:txBody>
                  <a:tcPr marL="91207" marR="91207" marT="45604" marB="45604"/>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b"/>
                </a:tc>
                <a:extLst>
                  <a:ext uri="{0D108BD9-81ED-4DB2-BD59-A6C34878D82A}">
                    <a16:rowId xmlns:a16="http://schemas.microsoft.com/office/drawing/2014/main" xmlns="" val="3544450601"/>
                  </a:ext>
                </a:extLst>
              </a:tr>
              <a:tr h="546236">
                <a:tc>
                  <a:txBody>
                    <a:bodyPr/>
                    <a:lstStyle/>
                    <a:p>
                      <a:pPr algn="l"/>
                      <a:r>
                        <a:rPr lang="en-US" sz="1800" b="1" dirty="0">
                          <a:latin typeface="Arial" panose="020B0604020202020204" pitchFamily="34" charset="0"/>
                          <a:cs typeface="Arial" panose="020B0604020202020204" pitchFamily="34" charset="0"/>
                        </a:rPr>
                        <a:t>Total average number of days</a:t>
                      </a:r>
                    </a:p>
                  </a:txBody>
                  <a:tcPr marL="91207" marR="91207" marT="45604" marB="45604">
                    <a:solidFill>
                      <a:schemeClr val="accent1"/>
                    </a:solidFill>
                  </a:tcPr>
                </a:tc>
                <a:tc>
                  <a:txBody>
                    <a:bodyPr/>
                    <a:lstStyle/>
                    <a:p>
                      <a:pPr algn="ctr" fontAlgn="b"/>
                      <a:r>
                        <a:rPr lang="en-US" sz="1800" b="1" i="0" u="none" strike="noStrike" dirty="0">
                          <a:solidFill>
                            <a:srgbClr val="000000"/>
                          </a:solidFill>
                          <a:effectLst/>
                          <a:latin typeface="Arial" panose="020B0604020202020204" pitchFamily="34" charset="0"/>
                          <a:cs typeface="Arial" panose="020B0604020202020204" pitchFamily="34" charset="0"/>
                        </a:rPr>
                        <a:t>7</a:t>
                      </a:r>
                      <a:endParaRPr lang="en-ZA"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solidFill>
                      <a:schemeClr val="accent1"/>
                    </a:solidFill>
                  </a:tcPr>
                </a:tc>
                <a:tc>
                  <a:txBody>
                    <a:bodyPr/>
                    <a:lstStyle/>
                    <a:p>
                      <a:pPr algn="ctr" fontAlgn="b"/>
                      <a:r>
                        <a:rPr lang="en-US" sz="1800" b="1" i="0" u="none" strike="noStrike" dirty="0">
                          <a:solidFill>
                            <a:srgbClr val="000000"/>
                          </a:solidFill>
                          <a:effectLst/>
                          <a:latin typeface="Arial" panose="020B0604020202020204" pitchFamily="34" charset="0"/>
                          <a:cs typeface="Arial" panose="020B0604020202020204" pitchFamily="34" charset="0"/>
                        </a:rPr>
                        <a:t>7</a:t>
                      </a:r>
                      <a:endParaRPr lang="en-ZA"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solidFill>
                      <a:schemeClr val="accent1"/>
                    </a:solidFill>
                  </a:tcPr>
                </a:tc>
                <a:extLst>
                  <a:ext uri="{0D108BD9-81ED-4DB2-BD59-A6C34878D82A}">
                    <a16:rowId xmlns:a16="http://schemas.microsoft.com/office/drawing/2014/main" xmlns="" val="780130681"/>
                  </a:ext>
                </a:extLst>
              </a:tr>
            </a:tbl>
          </a:graphicData>
        </a:graphic>
      </p:graphicFrame>
    </p:spTree>
    <p:extLst>
      <p:ext uri="{BB962C8B-B14F-4D97-AF65-F5344CB8AC3E}">
        <p14:creationId xmlns:p14="http://schemas.microsoft.com/office/powerpoint/2010/main" xmlns="" val="20613454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8640021F-DA4D-46BA-A76A-90A6AF465706}"/>
              </a:ext>
            </a:extLst>
          </p:cNvPr>
          <p:cNvSpPr>
            <a:spLocks noGrp="1"/>
          </p:cNvSpPr>
          <p:nvPr>
            <p:ph type="sldNum" sz="quarter" idx="12"/>
          </p:nvPr>
        </p:nvSpPr>
        <p:spPr/>
        <p:txBody>
          <a:bodyPr/>
          <a:lstStyle/>
          <a:p>
            <a:fld id="{6BEAD508-187F-9C41-8168-FD791BBC9830}" type="slidenum">
              <a:rPr lang="en-US" smtClean="0"/>
              <a:pPr/>
              <a:t>80</a:t>
            </a:fld>
            <a:endParaRPr lang="en-US" dirty="0"/>
          </a:p>
        </p:txBody>
      </p:sp>
      <p:sp>
        <p:nvSpPr>
          <p:cNvPr id="5" name="Title 1">
            <a:extLst>
              <a:ext uri="{FF2B5EF4-FFF2-40B4-BE49-F238E27FC236}">
                <a16:creationId xmlns:a16="http://schemas.microsoft.com/office/drawing/2014/main" xmlns="" id="{32524B47-BC00-41A7-9C92-42C24EA5030B}"/>
              </a:ext>
            </a:extLst>
          </p:cNvPr>
          <p:cNvSpPr>
            <a:spLocks noGrp="1"/>
          </p:cNvSpPr>
          <p:nvPr>
            <p:ph type="title"/>
          </p:nvPr>
        </p:nvSpPr>
        <p:spPr>
          <a:xfrm>
            <a:off x="89879" y="121116"/>
            <a:ext cx="8505105" cy="845535"/>
          </a:xfrm>
        </p:spPr>
        <p:txBody>
          <a:bodyPr>
            <a:noAutofit/>
          </a:bodyPr>
          <a:lstStyle/>
          <a:p>
            <a:pPr marL="179388"/>
            <a:r>
              <a:rPr lang="en-US" sz="2800" b="1" dirty="0">
                <a:latin typeface="Gill Sans MT" panose="020B0502020104020203" pitchFamily="34" charset="0"/>
              </a:rPr>
              <a:t>Percentage of invoices paid within 30 days after receipt in 2021/22 and 2022/23 financial years</a:t>
            </a:r>
          </a:p>
        </p:txBody>
      </p:sp>
      <p:graphicFrame>
        <p:nvGraphicFramePr>
          <p:cNvPr id="11" name="Content Placeholder 10">
            <a:extLst>
              <a:ext uri="{FF2B5EF4-FFF2-40B4-BE49-F238E27FC236}">
                <a16:creationId xmlns:a16="http://schemas.microsoft.com/office/drawing/2014/main" xmlns="" id="{CA360D09-128C-6827-4A72-239112686B82}"/>
              </a:ext>
            </a:extLst>
          </p:cNvPr>
          <p:cNvGraphicFramePr>
            <a:graphicFrameLocks noGrp="1"/>
          </p:cNvGraphicFramePr>
          <p:nvPr>
            <p:ph idx="1"/>
          </p:nvPr>
        </p:nvGraphicFramePr>
        <p:xfrm>
          <a:off x="179614" y="1025093"/>
          <a:ext cx="8784771" cy="5237863"/>
        </p:xfrm>
        <a:graphic>
          <a:graphicData uri="http://schemas.openxmlformats.org/drawingml/2006/table">
            <a:tbl>
              <a:tblPr firstRow="1" bandRow="1">
                <a:tableStyleId>{5C22544A-7EE6-4342-B048-85BDC9FD1C3A}</a:tableStyleId>
              </a:tblPr>
              <a:tblGrid>
                <a:gridCol w="3288231">
                  <a:extLst>
                    <a:ext uri="{9D8B030D-6E8A-4147-A177-3AD203B41FA5}">
                      <a16:colId xmlns:a16="http://schemas.microsoft.com/office/drawing/2014/main" xmlns="" val="3486489975"/>
                    </a:ext>
                  </a:extLst>
                </a:gridCol>
                <a:gridCol w="2748270">
                  <a:extLst>
                    <a:ext uri="{9D8B030D-6E8A-4147-A177-3AD203B41FA5}">
                      <a16:colId xmlns:a16="http://schemas.microsoft.com/office/drawing/2014/main" xmlns="" val="36120193"/>
                    </a:ext>
                  </a:extLst>
                </a:gridCol>
                <a:gridCol w="2748270">
                  <a:extLst>
                    <a:ext uri="{9D8B030D-6E8A-4147-A177-3AD203B41FA5}">
                      <a16:colId xmlns:a16="http://schemas.microsoft.com/office/drawing/2014/main" xmlns="" val="3977012851"/>
                    </a:ext>
                  </a:extLst>
                </a:gridCol>
              </a:tblGrid>
              <a:tr h="690100">
                <a:tc rowSpan="2">
                  <a:txBody>
                    <a:bodyPr/>
                    <a:lstStyle/>
                    <a:p>
                      <a:pPr algn="just">
                        <a:lnSpc>
                          <a:spcPct val="107000"/>
                        </a:lnSpc>
                      </a:pPr>
                      <a:r>
                        <a:rPr lang="en-US" sz="1800" kern="100" dirty="0">
                          <a:effectLst/>
                          <a:latin typeface="Arial" panose="020B0604020202020204" pitchFamily="34" charset="0"/>
                          <a:cs typeface="Arial" panose="020B0604020202020204" pitchFamily="34" charset="0"/>
                        </a:rPr>
                        <a:t>Month</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gridSpan="2">
                  <a:txBody>
                    <a:bodyPr/>
                    <a:lstStyle/>
                    <a:p>
                      <a:pPr algn="ctr">
                        <a:lnSpc>
                          <a:spcPct val="107000"/>
                        </a:lnSpc>
                      </a:pPr>
                      <a:r>
                        <a:rPr lang="en-US" sz="1800" kern="100" dirty="0">
                          <a:effectLst/>
                          <a:latin typeface="Arial" panose="020B0604020202020204" pitchFamily="34" charset="0"/>
                          <a:cs typeface="Arial" panose="020B0604020202020204" pitchFamily="34" charset="0"/>
                        </a:rPr>
                        <a:t>Percentage of invoices paid </a:t>
                      </a:r>
                    </a:p>
                    <a:p>
                      <a:pPr algn="ctr">
                        <a:lnSpc>
                          <a:spcPct val="107000"/>
                        </a:lnSpc>
                      </a:pPr>
                      <a:r>
                        <a:rPr lang="en-US" sz="1800" kern="100" dirty="0">
                          <a:effectLst/>
                          <a:latin typeface="Arial" panose="020B0604020202020204" pitchFamily="34" charset="0"/>
                          <a:cs typeface="Arial" panose="020B0604020202020204" pitchFamily="34" charset="0"/>
                        </a:rPr>
                        <a:t>within 30 days of receipt</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hMerge="1">
                  <a:txBody>
                    <a:bodyPr/>
                    <a:lstStyle/>
                    <a:p>
                      <a:endParaRPr lang="en-GB"/>
                    </a:p>
                  </a:txBody>
                  <a:tcPr/>
                </a:tc>
                <a:extLst>
                  <a:ext uri="{0D108BD9-81ED-4DB2-BD59-A6C34878D82A}">
                    <a16:rowId xmlns:a16="http://schemas.microsoft.com/office/drawing/2014/main" xmlns="" val="2137384074"/>
                  </a:ext>
                </a:extLst>
              </a:tr>
              <a:tr h="413433">
                <a:tc vMerge="1">
                  <a:txBody>
                    <a:bodyPr/>
                    <a:lstStyle/>
                    <a:p>
                      <a:endParaRPr lang="en-GB"/>
                    </a:p>
                  </a:txBody>
                  <a:tcPr/>
                </a:tc>
                <a:tc>
                  <a:txBody>
                    <a:bodyPr/>
                    <a:lstStyle/>
                    <a:p>
                      <a:pPr algn="ctr">
                        <a:lnSpc>
                          <a:spcPct val="107000"/>
                        </a:lnSpc>
                      </a:pPr>
                      <a:r>
                        <a:rPr lang="en-US" sz="1800" b="1" kern="100" dirty="0">
                          <a:effectLst/>
                          <a:latin typeface="Arial" panose="020B0604020202020204" pitchFamily="34" charset="0"/>
                          <a:cs typeface="Arial" panose="020B0604020202020204" pitchFamily="34" charset="0"/>
                        </a:rPr>
                        <a:t>2022/23</a:t>
                      </a:r>
                      <a:endParaRPr lang="en-GB" sz="1800" b="1"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b="1" kern="100" dirty="0">
                          <a:effectLst/>
                          <a:latin typeface="Arial" panose="020B0604020202020204" pitchFamily="34" charset="0"/>
                          <a:cs typeface="Arial" panose="020B0604020202020204" pitchFamily="34" charset="0"/>
                        </a:rPr>
                        <a:t>2021/22</a:t>
                      </a:r>
                      <a:endParaRPr lang="en-GB" sz="1800" b="1" kern="1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xmlns="" val="2060140275"/>
                  </a:ext>
                </a:extLst>
              </a:tr>
              <a:tr h="413433">
                <a:tc>
                  <a:txBody>
                    <a:bodyPr/>
                    <a:lstStyle/>
                    <a:p>
                      <a:pPr algn="just">
                        <a:lnSpc>
                          <a:spcPct val="107000"/>
                        </a:lnSpc>
                      </a:pPr>
                      <a:r>
                        <a:rPr lang="en-US" sz="1800" kern="100" dirty="0">
                          <a:effectLst/>
                          <a:latin typeface="Arial" panose="020B0604020202020204" pitchFamily="34" charset="0"/>
                          <a:cs typeface="Arial" panose="020B0604020202020204" pitchFamily="34" charset="0"/>
                        </a:rPr>
                        <a:t>April</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xmlns="" val="2712352861"/>
                  </a:ext>
                </a:extLst>
              </a:tr>
              <a:tr h="413433">
                <a:tc>
                  <a:txBody>
                    <a:bodyPr/>
                    <a:lstStyle/>
                    <a:p>
                      <a:pPr algn="just">
                        <a:lnSpc>
                          <a:spcPct val="107000"/>
                        </a:lnSpc>
                      </a:pPr>
                      <a:r>
                        <a:rPr lang="en-US" sz="1800" kern="100" dirty="0">
                          <a:effectLst/>
                          <a:latin typeface="Arial" panose="020B0604020202020204" pitchFamily="34" charset="0"/>
                          <a:cs typeface="Arial" panose="020B0604020202020204" pitchFamily="34" charset="0"/>
                        </a:rPr>
                        <a:t>May </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xmlns="" val="2294071016"/>
                  </a:ext>
                </a:extLst>
              </a:tr>
              <a:tr h="413433">
                <a:tc>
                  <a:txBody>
                    <a:bodyPr/>
                    <a:lstStyle/>
                    <a:p>
                      <a:pPr algn="just">
                        <a:lnSpc>
                          <a:spcPct val="107000"/>
                        </a:lnSpc>
                      </a:pPr>
                      <a:r>
                        <a:rPr lang="en-US" sz="1800" kern="100" dirty="0">
                          <a:effectLst/>
                          <a:latin typeface="Arial" panose="020B0604020202020204" pitchFamily="34" charset="0"/>
                          <a:cs typeface="Arial" panose="020B0604020202020204" pitchFamily="34" charset="0"/>
                        </a:rPr>
                        <a:t>June </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xmlns="" val="1405384982"/>
                  </a:ext>
                </a:extLst>
              </a:tr>
              <a:tr h="413433">
                <a:tc>
                  <a:txBody>
                    <a:bodyPr/>
                    <a:lstStyle/>
                    <a:p>
                      <a:pPr algn="just">
                        <a:lnSpc>
                          <a:spcPct val="107000"/>
                        </a:lnSpc>
                      </a:pPr>
                      <a:r>
                        <a:rPr lang="en-US" sz="1800" kern="100" dirty="0">
                          <a:effectLst/>
                          <a:latin typeface="Arial" panose="020B0604020202020204" pitchFamily="34" charset="0"/>
                          <a:cs typeface="Arial" panose="020B0604020202020204" pitchFamily="34" charset="0"/>
                        </a:rPr>
                        <a:t>July</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xmlns="" val="332144040"/>
                  </a:ext>
                </a:extLst>
              </a:tr>
              <a:tr h="413433">
                <a:tc>
                  <a:txBody>
                    <a:bodyPr/>
                    <a:lstStyle/>
                    <a:p>
                      <a:pPr algn="just">
                        <a:lnSpc>
                          <a:spcPct val="107000"/>
                        </a:lnSpc>
                      </a:pPr>
                      <a:r>
                        <a:rPr lang="en-US" sz="1800" kern="100" dirty="0">
                          <a:effectLst/>
                          <a:latin typeface="Arial" panose="020B0604020202020204" pitchFamily="34" charset="0"/>
                          <a:cs typeface="Arial" panose="020B0604020202020204" pitchFamily="34" charset="0"/>
                        </a:rPr>
                        <a:t>August</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xmlns="" val="233261913"/>
                  </a:ext>
                </a:extLst>
              </a:tr>
              <a:tr h="413433">
                <a:tc>
                  <a:txBody>
                    <a:bodyPr/>
                    <a:lstStyle/>
                    <a:p>
                      <a:pPr algn="just">
                        <a:lnSpc>
                          <a:spcPct val="107000"/>
                        </a:lnSpc>
                      </a:pPr>
                      <a:r>
                        <a:rPr lang="en-US" sz="1800" kern="100" dirty="0">
                          <a:effectLst/>
                          <a:latin typeface="Arial" panose="020B0604020202020204" pitchFamily="34" charset="0"/>
                          <a:cs typeface="Arial" panose="020B0604020202020204" pitchFamily="34" charset="0"/>
                        </a:rPr>
                        <a:t>September</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xmlns="" val="906962519"/>
                  </a:ext>
                </a:extLst>
              </a:tr>
              <a:tr h="413433">
                <a:tc>
                  <a:txBody>
                    <a:bodyPr/>
                    <a:lstStyle/>
                    <a:p>
                      <a:pPr algn="just">
                        <a:lnSpc>
                          <a:spcPct val="107000"/>
                        </a:lnSpc>
                      </a:pPr>
                      <a:r>
                        <a:rPr lang="en-US" sz="1800" kern="100" dirty="0">
                          <a:effectLst/>
                          <a:latin typeface="Arial" panose="020B0604020202020204" pitchFamily="34" charset="0"/>
                          <a:cs typeface="Arial" panose="020B0604020202020204" pitchFamily="34" charset="0"/>
                        </a:rPr>
                        <a:t>October</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99,99%</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xmlns="" val="4086407106"/>
                  </a:ext>
                </a:extLst>
              </a:tr>
              <a:tr h="413433">
                <a:tc>
                  <a:txBody>
                    <a:bodyPr/>
                    <a:lstStyle/>
                    <a:p>
                      <a:pPr algn="just">
                        <a:lnSpc>
                          <a:spcPct val="107000"/>
                        </a:lnSpc>
                      </a:pPr>
                      <a:r>
                        <a:rPr lang="en-US" sz="1800" kern="100" dirty="0">
                          <a:effectLst/>
                          <a:latin typeface="Arial" panose="020B0604020202020204" pitchFamily="34" charset="0"/>
                          <a:cs typeface="Arial" panose="020B0604020202020204" pitchFamily="34" charset="0"/>
                        </a:rPr>
                        <a:t>November</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xmlns="" val="2573987398"/>
                  </a:ext>
                </a:extLst>
              </a:tr>
              <a:tr h="413433">
                <a:tc>
                  <a:txBody>
                    <a:bodyPr/>
                    <a:lstStyle/>
                    <a:p>
                      <a:pPr algn="just">
                        <a:lnSpc>
                          <a:spcPct val="107000"/>
                        </a:lnSpc>
                      </a:pPr>
                      <a:r>
                        <a:rPr lang="en-US" sz="1800" kern="100" dirty="0">
                          <a:effectLst/>
                          <a:latin typeface="Arial" panose="020B0604020202020204" pitchFamily="34" charset="0"/>
                          <a:cs typeface="Arial" panose="020B0604020202020204" pitchFamily="34" charset="0"/>
                        </a:rPr>
                        <a:t>December</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tc>
                  <a:txBody>
                    <a:bodyPr/>
                    <a:lstStyle/>
                    <a:p>
                      <a:pPr algn="ctr">
                        <a:lnSpc>
                          <a:spcPct val="107000"/>
                        </a:lnSpc>
                      </a:pPr>
                      <a:r>
                        <a:rPr lang="en-US" sz="1800" kern="100" dirty="0">
                          <a:effectLst/>
                          <a:latin typeface="Arial" panose="020B0604020202020204" pitchFamily="34" charset="0"/>
                          <a:cs typeface="Arial" panose="020B0604020202020204" pitchFamily="34" charset="0"/>
                        </a:rPr>
                        <a:t>100%</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xmlns="" val="3024175196"/>
                  </a:ext>
                </a:extLst>
              </a:tr>
              <a:tr h="413433">
                <a:tc>
                  <a:txBody>
                    <a:bodyPr/>
                    <a:lstStyle/>
                    <a:p>
                      <a:pPr algn="just">
                        <a:lnSpc>
                          <a:spcPct val="107000"/>
                        </a:lnSpc>
                      </a:pPr>
                      <a:r>
                        <a:rPr lang="en-US" sz="1800" b="1" kern="100" dirty="0">
                          <a:effectLst/>
                          <a:latin typeface="Arial" panose="020B0604020202020204" pitchFamily="34" charset="0"/>
                          <a:cs typeface="Arial" panose="020B0604020202020204" pitchFamily="34" charset="0"/>
                        </a:rPr>
                        <a:t>Average</a:t>
                      </a:r>
                      <a:endParaRPr lang="en-GB" sz="1800" b="1"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pPr>
                      <a:r>
                        <a:rPr lang="en-US" sz="1800" b="1" kern="100" dirty="0">
                          <a:effectLst/>
                          <a:latin typeface="Arial" panose="020B0604020202020204" pitchFamily="34" charset="0"/>
                          <a:cs typeface="Arial" panose="020B0604020202020204" pitchFamily="34" charset="0"/>
                        </a:rPr>
                        <a:t>100%</a:t>
                      </a:r>
                      <a:endParaRPr lang="en-GB" sz="1800" b="1"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tc>
                  <a:txBody>
                    <a:bodyPr/>
                    <a:lstStyle/>
                    <a:p>
                      <a:pPr algn="ctr">
                        <a:lnSpc>
                          <a:spcPct val="107000"/>
                        </a:lnSpc>
                      </a:pPr>
                      <a:r>
                        <a:rPr lang="en-US" sz="1800" b="1" kern="100" dirty="0">
                          <a:effectLst/>
                          <a:latin typeface="Arial" panose="020B0604020202020204" pitchFamily="34" charset="0"/>
                          <a:cs typeface="Arial" panose="020B0604020202020204" pitchFamily="34" charset="0"/>
                        </a:rPr>
                        <a:t>99,99%</a:t>
                      </a:r>
                      <a:endParaRPr lang="en-GB" sz="1800" b="1" kern="1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xmlns="" val="4278897299"/>
                  </a:ext>
                </a:extLst>
              </a:tr>
            </a:tbl>
          </a:graphicData>
        </a:graphic>
      </p:graphicFrame>
    </p:spTree>
    <p:extLst>
      <p:ext uri="{BB962C8B-B14F-4D97-AF65-F5344CB8AC3E}">
        <p14:creationId xmlns:p14="http://schemas.microsoft.com/office/powerpoint/2010/main" xmlns="" val="37772998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3D28F7B-99F0-418C-9310-8CE63D1A2A51}"/>
              </a:ext>
            </a:extLst>
          </p:cNvPr>
          <p:cNvSpPr>
            <a:spLocks noGrp="1"/>
          </p:cNvSpPr>
          <p:nvPr>
            <p:ph type="sldNum" sz="quarter" idx="12"/>
          </p:nvPr>
        </p:nvSpPr>
        <p:spPr>
          <a:xfrm>
            <a:off x="5851784" y="6293778"/>
            <a:ext cx="2743200" cy="365125"/>
          </a:xfrm>
        </p:spPr>
        <p:txBody>
          <a:bodyPr/>
          <a:lstStyle/>
          <a:p>
            <a:fld id="{6BEAD508-187F-9C41-8168-FD791BBC9830}" type="slidenum">
              <a:rPr lang="en-US" smtClean="0"/>
              <a:pPr/>
              <a:t>81</a:t>
            </a:fld>
            <a:endParaRPr lang="en-US" dirty="0"/>
          </a:p>
        </p:txBody>
      </p:sp>
      <p:sp>
        <p:nvSpPr>
          <p:cNvPr id="11" name="Rectangle 8">
            <a:extLst>
              <a:ext uri="{FF2B5EF4-FFF2-40B4-BE49-F238E27FC236}">
                <a16:creationId xmlns:a16="http://schemas.microsoft.com/office/drawing/2014/main" xmlns="" id="{EF72E48E-4184-4F53-B623-7F68074C4CC6}"/>
              </a:ext>
            </a:extLst>
          </p:cNvPr>
          <p:cNvSpPr>
            <a:spLocks noGrp="1" noChangeArrowheads="1"/>
          </p:cNvSpPr>
          <p:nvPr>
            <p:ph idx="1"/>
          </p:nvPr>
        </p:nvSpPr>
        <p:spPr bwMode="auto">
          <a:xfrm>
            <a:off x="628650" y="1909449"/>
            <a:ext cx="7886700" cy="3649204"/>
          </a:xfrm>
          <a:prstGeom prst="rect">
            <a:avLst/>
          </a:prstGeom>
          <a:noFill/>
          <a:ln w="9525">
            <a:noFill/>
            <a:miter lim="800000"/>
            <a:headEnd/>
            <a:tailEnd/>
          </a:ln>
        </p:spPr>
        <p:txBody>
          <a:bodyPr wrap="square">
            <a:spAutoFit/>
          </a:bodyPr>
          <a:lstStyle/>
          <a:p>
            <a:pPr marL="0" indent="0" algn="ctr">
              <a:buNone/>
            </a:pPr>
            <a:r>
              <a:rPr lang="en-US" sz="2400" dirty="0">
                <a:solidFill>
                  <a:schemeClr val="tx1"/>
                </a:solidFill>
                <a:latin typeface="Gill Sans MT" panose="020B0502020104020203" pitchFamily="34" charset="0"/>
              </a:rPr>
              <a:t>Siyabonga</a:t>
            </a:r>
          </a:p>
          <a:p>
            <a:pPr marL="0" indent="0" algn="ctr">
              <a:buNone/>
            </a:pPr>
            <a:r>
              <a:rPr lang="en-US" sz="2400" dirty="0">
                <a:solidFill>
                  <a:schemeClr val="tx1"/>
                </a:solidFill>
                <a:latin typeface="Gill Sans MT" panose="020B0502020104020203" pitchFamily="34" charset="0"/>
              </a:rPr>
              <a:t>Enkosi</a:t>
            </a:r>
          </a:p>
          <a:p>
            <a:pPr marL="0" indent="0" algn="ctr">
              <a:buNone/>
            </a:pPr>
            <a:r>
              <a:rPr lang="en-US" sz="2400" dirty="0">
                <a:solidFill>
                  <a:schemeClr val="tx1"/>
                </a:solidFill>
                <a:latin typeface="Gill Sans MT" panose="020B0502020104020203" pitchFamily="34" charset="0"/>
              </a:rPr>
              <a:t>Ha khensa</a:t>
            </a:r>
          </a:p>
          <a:p>
            <a:pPr marL="0" indent="0" algn="ctr">
              <a:buNone/>
            </a:pPr>
            <a:r>
              <a:rPr lang="en-US" sz="2400" dirty="0">
                <a:solidFill>
                  <a:schemeClr val="tx1"/>
                </a:solidFill>
                <a:latin typeface="Gill Sans MT" panose="020B0502020104020203" pitchFamily="34" charset="0"/>
              </a:rPr>
              <a:t>Re a leboga</a:t>
            </a:r>
          </a:p>
          <a:p>
            <a:pPr marL="0" indent="0" algn="ctr">
              <a:buNone/>
            </a:pPr>
            <a:r>
              <a:rPr lang="en-US" sz="2400" dirty="0">
                <a:solidFill>
                  <a:schemeClr val="tx1"/>
                </a:solidFill>
                <a:latin typeface="Gill Sans MT" panose="020B0502020104020203" pitchFamily="34" charset="0"/>
              </a:rPr>
              <a:t>Dankie</a:t>
            </a:r>
          </a:p>
          <a:p>
            <a:pPr marL="0" indent="0" algn="ctr">
              <a:buNone/>
            </a:pPr>
            <a:r>
              <a:rPr lang="en-US" sz="2400" dirty="0">
                <a:solidFill>
                  <a:schemeClr val="tx1"/>
                </a:solidFill>
                <a:latin typeface="Gill Sans MT" panose="020B0502020104020203" pitchFamily="34" charset="0"/>
              </a:rPr>
              <a:t>Ro livhuwa </a:t>
            </a:r>
          </a:p>
          <a:p>
            <a:pPr marL="0" indent="0" algn="ctr">
              <a:buNone/>
            </a:pPr>
            <a:r>
              <a:rPr lang="en-US" sz="2400" dirty="0">
                <a:solidFill>
                  <a:schemeClr val="tx1"/>
                </a:solidFill>
                <a:latin typeface="Gill Sans MT" panose="020B0502020104020203" pitchFamily="34" charset="0"/>
              </a:rPr>
              <a:t>Siyathokoza </a:t>
            </a:r>
          </a:p>
          <a:p>
            <a:pPr marL="0" indent="0" algn="ctr">
              <a:buNone/>
            </a:pPr>
            <a:r>
              <a:rPr lang="en-US" sz="2400" dirty="0">
                <a:solidFill>
                  <a:schemeClr val="tx1"/>
                </a:solidFill>
                <a:latin typeface="Gill Sans MT" panose="020B0502020104020203" pitchFamily="34" charset="0"/>
              </a:rPr>
              <a:t>Thank you</a:t>
            </a:r>
          </a:p>
        </p:txBody>
      </p:sp>
    </p:spTree>
    <p:extLst>
      <p:ext uri="{BB962C8B-B14F-4D97-AF65-F5344CB8AC3E}">
        <p14:creationId xmlns:p14="http://schemas.microsoft.com/office/powerpoint/2010/main" xmlns="" val="4051621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DEF5FD8-99BD-D64A-BEDE-9B8A1DC0D37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xmlns="" id="{102B157E-AED8-4AA4-9DF3-BD4C84ECC50B}"/>
              </a:ext>
            </a:extLst>
          </p:cNvPr>
          <p:cNvSpPr>
            <a:spLocks noGrp="1"/>
          </p:cNvSpPr>
          <p:nvPr>
            <p:ph type="title"/>
          </p:nvPr>
        </p:nvSpPr>
        <p:spPr>
          <a:xfrm>
            <a:off x="0" y="44971"/>
            <a:ext cx="9144000" cy="973014"/>
          </a:xfrm>
        </p:spPr>
        <p:txBody>
          <a:bodyPr>
            <a:noAutofit/>
          </a:bodyPr>
          <a:lstStyle/>
          <a:p>
            <a:pPr marL="179388"/>
            <a:r>
              <a:rPr lang="en-ZA" sz="3200" b="1" dirty="0">
                <a:latin typeface="Gill Sans MT" panose="020B0502020104020203" pitchFamily="34" charset="0"/>
              </a:rPr>
              <a:t>Human resources and skills for economic development </a:t>
            </a:r>
            <a:r>
              <a:rPr lang="en-ZA" sz="3200" b="1" dirty="0">
                <a:latin typeface="Century Gothic" panose="020B0502020202020204" pitchFamily="34" charset="0"/>
              </a:rPr>
              <a:t>(3)</a:t>
            </a:r>
            <a:endParaRPr lang="en-US" sz="3200"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xmlns="" id="{0EC7AC37-FADC-42C1-A9D6-332852BDC2E3}"/>
              </a:ext>
            </a:extLst>
          </p:cNvPr>
          <p:cNvSpPr>
            <a:spLocks noGrp="1"/>
          </p:cNvSpPr>
          <p:nvPr>
            <p:ph idx="1"/>
          </p:nvPr>
        </p:nvSpPr>
        <p:spPr>
          <a:xfrm>
            <a:off x="221674" y="1253513"/>
            <a:ext cx="8160326" cy="5777582"/>
          </a:xfrm>
        </p:spPr>
        <p:txBody>
          <a:bodyPr>
            <a:noAutofit/>
          </a:bodyPr>
          <a:lstStyle/>
          <a:p>
            <a:pPr marL="0" indent="0" algn="just">
              <a:lnSpc>
                <a:spcPct val="114000"/>
              </a:lnSpc>
              <a:spcBef>
                <a:spcPts val="0"/>
              </a:spcBef>
              <a:spcAft>
                <a:spcPts val="800"/>
              </a:spcAft>
              <a:buClr>
                <a:srgbClr val="FF9900"/>
              </a:buClr>
              <a:buSzPct val="110000"/>
              <a:buNone/>
            </a:pPr>
            <a:r>
              <a:rPr lang="en-US" sz="2000" b="1" i="1" dirty="0">
                <a:solidFill>
                  <a:srgbClr val="FF9900"/>
                </a:solidFill>
                <a:ea typeface="Calibri" panose="020F0502020204030204" pitchFamily="34" charset="0"/>
              </a:rPr>
              <a:t>Green hydrogen technical and vocational education and training study</a:t>
            </a:r>
          </a:p>
          <a:p>
            <a:pPr algn="just">
              <a:lnSpc>
                <a:spcPct val="114000"/>
              </a:lnSpc>
              <a:spcBef>
                <a:spcPts val="0"/>
              </a:spcBef>
              <a:buClr>
                <a:srgbClr val="FF9900"/>
              </a:buClr>
              <a:buSzPct val="110000"/>
            </a:pPr>
            <a:endParaRPr lang="en-US" sz="800" b="1" dirty="0">
              <a:solidFill>
                <a:schemeClr val="tx1"/>
              </a:solidFill>
              <a:ea typeface="Calibri" panose="020F0502020204030204" pitchFamily="34" charset="0"/>
            </a:endParaRPr>
          </a:p>
          <a:p>
            <a:pPr algn="just">
              <a:lnSpc>
                <a:spcPct val="114000"/>
              </a:lnSpc>
              <a:spcBef>
                <a:spcPts val="0"/>
              </a:spcBef>
              <a:buClr>
                <a:srgbClr val="FF9900"/>
              </a:buClr>
              <a:buSzPct val="110000"/>
            </a:pPr>
            <a:r>
              <a:rPr lang="en-US" sz="2000" dirty="0">
                <a:solidFill>
                  <a:schemeClr val="tx1"/>
                </a:solidFill>
                <a:ea typeface="Calibri" panose="020F0502020204030204" pitchFamily="34" charset="0"/>
              </a:rPr>
              <a:t>Minister Nzimande officially launched the South African </a:t>
            </a:r>
            <a:r>
              <a:rPr lang="en-GB" sz="2000" b="0" i="0" dirty="0">
                <a:solidFill>
                  <a:srgbClr val="252525"/>
                </a:solidFill>
                <a:effectLst/>
              </a:rPr>
              <a:t>Green Hydrogen TVET Ecosystem Just Transition Strategic Framework </a:t>
            </a:r>
            <a:r>
              <a:rPr lang="en-US" sz="2000" dirty="0">
                <a:solidFill>
                  <a:schemeClr val="tx1"/>
                </a:solidFill>
                <a:ea typeface="Calibri" panose="020F0502020204030204" pitchFamily="34" charset="0"/>
              </a:rPr>
              <a:t>study report on 6 December 2022 in Cape Town. </a:t>
            </a:r>
          </a:p>
          <a:p>
            <a:pPr algn="just">
              <a:lnSpc>
                <a:spcPct val="114000"/>
              </a:lnSpc>
              <a:spcBef>
                <a:spcPts val="0"/>
              </a:spcBef>
              <a:buClr>
                <a:srgbClr val="FF9900"/>
              </a:buClr>
              <a:buSzPct val="110000"/>
            </a:pPr>
            <a:r>
              <a:rPr lang="en-US" sz="2000" dirty="0">
                <a:solidFill>
                  <a:schemeClr val="tx1"/>
                </a:solidFill>
                <a:ea typeface="Calibri" panose="020F0502020204030204" pitchFamily="34" charset="0"/>
              </a:rPr>
              <a:t>The TVET study is one of the five subcomponents required to complete the Hydrogen Society Roadmap, which was launched in February 2022. </a:t>
            </a:r>
          </a:p>
          <a:p>
            <a:pPr algn="just">
              <a:lnSpc>
                <a:spcPct val="114000"/>
              </a:lnSpc>
              <a:spcBef>
                <a:spcPts val="0"/>
              </a:spcBef>
              <a:buClr>
                <a:srgbClr val="FF9900"/>
              </a:buClr>
              <a:buSzPct val="110000"/>
            </a:pPr>
            <a:r>
              <a:rPr lang="en-US" sz="2000" dirty="0">
                <a:solidFill>
                  <a:schemeClr val="tx1"/>
                </a:solidFill>
                <a:ea typeface="Calibri" panose="020F0502020204030204" pitchFamily="34" charset="0"/>
              </a:rPr>
              <a:t>The development of the TVET study started after the </a:t>
            </a:r>
            <a:r>
              <a:rPr lang="en-US" sz="2000" dirty="0">
                <a:solidFill>
                  <a:srgbClr val="252525"/>
                </a:solidFill>
              </a:rPr>
              <a:t>UK's Partnering for Accelerated Climate Transitions (UK PACT) programme </a:t>
            </a:r>
            <a:r>
              <a:rPr lang="en-US" sz="2000" dirty="0">
                <a:solidFill>
                  <a:schemeClr val="tx1"/>
                </a:solidFill>
                <a:ea typeface="Calibri" panose="020F0502020204030204" pitchFamily="34" charset="0"/>
              </a:rPr>
              <a:t>launched a €60 million flagship under its international climate finance portfolio, to support green hydrogen job creation from a just transition perspective, which was seen as a benefit for South Africa. </a:t>
            </a:r>
          </a:p>
        </p:txBody>
      </p:sp>
    </p:spTree>
    <p:extLst>
      <p:ext uri="{BB962C8B-B14F-4D97-AF65-F5344CB8AC3E}">
        <p14:creationId xmlns:p14="http://schemas.microsoft.com/office/powerpoint/2010/main" xmlns="" val="30525787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E4E03DDAF14142905D79266D7019AB" ma:contentTypeVersion="12" ma:contentTypeDescription="Create a new document." ma:contentTypeScope="" ma:versionID="8b1f61706673735b996331de2288a6df">
  <xsd:schema xmlns:xsd="http://www.w3.org/2001/XMLSchema" xmlns:xs="http://www.w3.org/2001/XMLSchema" xmlns:p="http://schemas.microsoft.com/office/2006/metadata/properties" xmlns:ns3="f2276d59-fd9b-48fb-87e9-8292563165f4" xmlns:ns4="eaa5767b-5148-4c84-8e69-b0effe8a8b9c" targetNamespace="http://schemas.microsoft.com/office/2006/metadata/properties" ma:root="true" ma:fieldsID="cdbb88b8e0b71ba54fb4c944adde18b8" ns3:_="" ns4:_="">
    <xsd:import namespace="f2276d59-fd9b-48fb-87e9-8292563165f4"/>
    <xsd:import namespace="eaa5767b-5148-4c84-8e69-b0effe8a8b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276d59-fd9b-48fb-87e9-8292563165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a5767b-5148-4c84-8e69-b0effe8a8b9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2276d59-fd9b-48fb-87e9-8292563165f4" xsi:nil="true"/>
  </documentManagement>
</p:properties>
</file>

<file path=customXml/itemProps1.xml><?xml version="1.0" encoding="utf-8"?>
<ds:datastoreItem xmlns:ds="http://schemas.openxmlformats.org/officeDocument/2006/customXml" ds:itemID="{17077823-5E25-40ED-8A5C-104AFDE39D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276d59-fd9b-48fb-87e9-8292563165f4"/>
    <ds:schemaRef ds:uri="eaa5767b-5148-4c84-8e69-b0effe8a8b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9D9443-9DD5-49E3-8F39-B5352771850F}">
  <ds:schemaRefs>
    <ds:schemaRef ds:uri="http://schemas.microsoft.com/sharepoint/v3/contenttype/forms"/>
  </ds:schemaRefs>
</ds:datastoreItem>
</file>

<file path=customXml/itemProps3.xml><?xml version="1.0" encoding="utf-8"?>
<ds:datastoreItem xmlns:ds="http://schemas.openxmlformats.org/officeDocument/2006/customXml" ds:itemID="{0A643A29-4D7F-49CB-9E75-8955180B9E1A}">
  <ds:schemaRefs>
    <ds:schemaRef ds:uri="http://schemas.microsoft.com/office/infopath/2007/PartnerControls"/>
    <ds:schemaRef ds:uri="http://www.w3.org/XML/1998/namespace"/>
    <ds:schemaRef ds:uri="http://schemas.microsoft.com/office/2006/documentManagement/types"/>
    <ds:schemaRef ds:uri="http://purl.org/dc/dcmitype/"/>
    <ds:schemaRef ds:uri="f2276d59-fd9b-48fb-87e9-8292563165f4"/>
    <ds:schemaRef ds:uri="http://schemas.openxmlformats.org/package/2006/metadata/core-properties"/>
    <ds:schemaRef ds:uri="http://purl.org/dc/terms/"/>
    <ds:schemaRef ds:uri="http://purl.org/dc/elements/1.1/"/>
    <ds:schemaRef ds:uri="eaa5767b-5148-4c84-8e69-b0effe8a8b9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3</TotalTime>
  <Words>7302</Words>
  <Application>Microsoft Office PowerPoint</Application>
  <PresentationFormat>Custom</PresentationFormat>
  <Paragraphs>1352</Paragraphs>
  <Slides>82</Slides>
  <Notes>14</Notes>
  <HiddenSlides>0</HiddenSlides>
  <MMClips>0</MMClips>
  <ScaleCrop>false</ScaleCrop>
  <HeadingPairs>
    <vt:vector size="4" baseType="variant">
      <vt:variant>
        <vt:lpstr>Theme</vt:lpstr>
      </vt:variant>
      <vt:variant>
        <vt:i4>4</vt:i4>
      </vt:variant>
      <vt:variant>
        <vt:lpstr>Slide Titles</vt:lpstr>
      </vt:variant>
      <vt:variant>
        <vt:i4>82</vt:i4>
      </vt:variant>
    </vt:vector>
  </HeadingPairs>
  <TitlesOfParts>
    <vt:vector size="86" baseType="lpstr">
      <vt:lpstr>Office Theme</vt:lpstr>
      <vt:lpstr>Custom Design</vt:lpstr>
      <vt:lpstr>1_Office Theme</vt:lpstr>
      <vt:lpstr>2_Office Theme</vt:lpstr>
      <vt:lpstr>Contents</vt:lpstr>
      <vt:lpstr>Presentation outline</vt:lpstr>
      <vt:lpstr>  Vision and mission   </vt:lpstr>
      <vt:lpstr>  Outcome goals  </vt:lpstr>
      <vt:lpstr>Slide 4</vt:lpstr>
      <vt:lpstr> A transformed, inclusive, responsive, coordinated and efficient NSI</vt:lpstr>
      <vt:lpstr>Human resources and skills for economic development (1)  </vt:lpstr>
      <vt:lpstr>Human resources and skills for economic development (2)</vt:lpstr>
      <vt:lpstr>Human resources and skills for economic development (3)</vt:lpstr>
      <vt:lpstr>Increased knowledge generation and innovation outputs (1) </vt:lpstr>
      <vt:lpstr>Increased knowledge generation and innovation outputs (2) </vt:lpstr>
      <vt:lpstr>Increased knowledge generation and innovation outputs (3) </vt:lpstr>
      <vt:lpstr>Increased knowledge generation and innovation outputs (4) </vt:lpstr>
      <vt:lpstr>Increased knowledge generation and innovation outputs (5) </vt:lpstr>
      <vt:lpstr>Increased knowledge generation and innovation outputs (6) </vt:lpstr>
      <vt:lpstr>Increased knowledge generation and innovation outputs (7)  </vt:lpstr>
      <vt:lpstr>Knowledge utilisation for economic development (1)   </vt:lpstr>
      <vt:lpstr>Knowledge utilisation for economic development (2)</vt:lpstr>
      <vt:lpstr>Knowledge utilisation for economic development (3)</vt:lpstr>
      <vt:lpstr>Knowledge utilisation for economic development (4)</vt:lpstr>
      <vt:lpstr>Knowledge utilisation for economic development (5)</vt:lpstr>
      <vt:lpstr>Knowledge utilisation for economic development (6)</vt:lpstr>
      <vt:lpstr>Innovation in support of a capable and developmental state (1)   </vt:lpstr>
      <vt:lpstr>Innovation in support of a capable and developmental state (2)   </vt:lpstr>
      <vt:lpstr>Innovation in support of a capable and developmental state (3)    </vt:lpstr>
      <vt:lpstr>International cooperation and resources (1)   </vt:lpstr>
      <vt:lpstr>International cooperation and resources (2)     </vt:lpstr>
      <vt:lpstr>International cooperation and resources (3)   </vt:lpstr>
      <vt:lpstr>Slide 28</vt:lpstr>
      <vt:lpstr> Performance of the DSI in Q3 </vt:lpstr>
      <vt:lpstr> Quarterly analysis 2022/23</vt:lpstr>
      <vt:lpstr> Quarter 3 Programme Performance</vt:lpstr>
      <vt:lpstr>Programme 1: Administration </vt:lpstr>
      <vt:lpstr>Programme 1 performance achievements – Q3  </vt:lpstr>
      <vt:lpstr>Programme  2: Technology Innovation </vt:lpstr>
      <vt:lpstr>Programme 2 performance achievements – Q3   </vt:lpstr>
      <vt:lpstr>Programme 3: International Cooperation  and Resources </vt:lpstr>
      <vt:lpstr>Programme 3 performance achievements – Q3   </vt:lpstr>
      <vt:lpstr>  Programme 3 performance achievements – Q3   (cont.)   (cont.)   </vt:lpstr>
      <vt:lpstr>Programme 4: Research Development and Support </vt:lpstr>
      <vt:lpstr>Programme 4 performance achievements – Q3    </vt:lpstr>
      <vt:lpstr>Programme 4 performance achievements – Q3 (cont.)    </vt:lpstr>
      <vt:lpstr>Programme 4 performance achievements – Q3 (cont.)   </vt:lpstr>
      <vt:lpstr>Programme 5: Socio-economic Innovation Partnerships </vt:lpstr>
      <vt:lpstr>Programme 5 performance achievements – Q3  </vt:lpstr>
      <vt:lpstr> Programme 5 performance achievements – Q3  (cont.)  </vt:lpstr>
      <vt:lpstr>Slide 46</vt:lpstr>
      <vt:lpstr>Classification of reasons for variance due  to non or underachievement                                         </vt:lpstr>
      <vt:lpstr>Programme 1: Overview of underperformance – Q3 (1)  </vt:lpstr>
      <vt:lpstr>Programme 2: Overview of underperformance – Q3 (2)  </vt:lpstr>
      <vt:lpstr>Programme 2: Overview of underperformance – Q3 (3)  </vt:lpstr>
      <vt:lpstr>Programme 3: Overview of underperformance – Q3 (4)  </vt:lpstr>
      <vt:lpstr>Programme 4: Overview of underperformance – Q3 (5)   </vt:lpstr>
      <vt:lpstr>Programme 5: Overview of underperformance – Q3 (6)   </vt:lpstr>
      <vt:lpstr>Programme 5: Overview of underperformance – Q3 (7)   </vt:lpstr>
      <vt:lpstr>Programme 5: Overview of underperformance – Q3 (8)  </vt:lpstr>
      <vt:lpstr>Programme 5: Overview of underperformance – Q3 (9)  </vt:lpstr>
      <vt:lpstr>Slide 57</vt:lpstr>
      <vt:lpstr>2022/23 Adjustment Budget</vt:lpstr>
      <vt:lpstr>Overall financial performance – Q2</vt:lpstr>
      <vt:lpstr>Overall financial performance – Q2</vt:lpstr>
      <vt:lpstr>Financial performance per classification – Q2</vt:lpstr>
      <vt:lpstr>Financial performance per classification – Q2</vt:lpstr>
      <vt:lpstr>Financial performance per Programme – Q2</vt:lpstr>
      <vt:lpstr> Financial performance per programme – Q2 </vt:lpstr>
      <vt:lpstr>Overall financial performance – Q3</vt:lpstr>
      <vt:lpstr>Overall financial performance – Q3</vt:lpstr>
      <vt:lpstr>Financial performance per classification – Q3</vt:lpstr>
      <vt:lpstr>Financial performance per classification – Q3</vt:lpstr>
      <vt:lpstr>Financial performance per Programme</vt:lpstr>
      <vt:lpstr> Financial performance per Programme – Q3 </vt:lpstr>
      <vt:lpstr>Reasons for variances and proposed remedies</vt:lpstr>
      <vt:lpstr>Reasons for variances and proposed remedies</vt:lpstr>
      <vt:lpstr>Slide 73</vt:lpstr>
      <vt:lpstr>Slide 74</vt:lpstr>
      <vt:lpstr>Slide 75</vt:lpstr>
      <vt:lpstr>Slide 76</vt:lpstr>
      <vt:lpstr>Slide 77</vt:lpstr>
      <vt:lpstr>Slide 78</vt:lpstr>
      <vt:lpstr>Average days before payment of invoices per month for 2021/22 and 2022/23 financial years</vt:lpstr>
      <vt:lpstr>Percentage of invoices paid within 30 days after receipt in 2021/22 and 2022/23 financial years</vt:lpstr>
      <vt:lpstr>Slide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USER</cp:lastModifiedBy>
  <cp:revision>465</cp:revision>
  <cp:lastPrinted>2021-08-18T08:27:53Z</cp:lastPrinted>
  <dcterms:created xsi:type="dcterms:W3CDTF">2018-03-06T16:17:46Z</dcterms:created>
  <dcterms:modified xsi:type="dcterms:W3CDTF">2023-03-31T10:18:47Z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0x01010072E4E03DDAF14142905D79266D7019AB</vt:lpwstr>
  </property>
</Properties>
</file>