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18"/>
  </p:notesMasterIdLst>
  <p:sldIdLst>
    <p:sldId id="256" r:id="rId2"/>
    <p:sldId id="334" r:id="rId3"/>
    <p:sldId id="351" r:id="rId4"/>
    <p:sldId id="345" r:id="rId5"/>
    <p:sldId id="337" r:id="rId6"/>
    <p:sldId id="346" r:id="rId7"/>
    <p:sldId id="347" r:id="rId8"/>
    <p:sldId id="348" r:id="rId9"/>
    <p:sldId id="349" r:id="rId10"/>
    <p:sldId id="350" r:id="rId11"/>
    <p:sldId id="339" r:id="rId12"/>
    <p:sldId id="340" r:id="rId13"/>
    <p:sldId id="341" r:id="rId14"/>
    <p:sldId id="342" r:id="rId15"/>
    <p:sldId id="343" r:id="rId16"/>
    <p:sldId id="344" r:id="rId17"/>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C5F1D8-8B0F-7F58-854D-6B4539D9E01E}" name="Morithi Makina" initials="MM" userId="S::Makina.M@Dhet.gov.za::bec1f0e7-a781-483f-a566-9c027b11c0e6" providerId="AD"/>
  <p188:author id="{09901CEE-1BBD-CEC8-41E8-5C7DD81A4504}" name="Makhabane, Conny" initials="MC" userId="S::Makhabane.C@Dhet.gov.za::98ed897f-8674-4a20-bd75-a2ba4815520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gewu, Khanyisa" initials="NK" lastIdx="1" clrIdx="0">
    <p:extLst>
      <p:ext uri="{19B8F6BF-5375-455C-9EA6-DF929625EA0E}">
        <p15:presenceInfo xmlns:p15="http://schemas.microsoft.com/office/powerpoint/2012/main" userId="S::Ngewu.K@Dhet.gov.za::642eaa23-9afc-49ec-9b07-c09aff9114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9948"/>
    <a:srgbClr val="2E2E7D"/>
    <a:srgbClr val="D21F27"/>
    <a:srgbClr val="D32027"/>
    <a:srgbClr val="000000"/>
    <a:srgbClr val="412050"/>
    <a:srgbClr val="D187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6DB50A-BEC5-4CFA-B7C0-159D44562DF1}" v="1" dt="2022-08-02T07:02:22.9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1176" autoAdjust="0"/>
  </p:normalViewPr>
  <p:slideViewPr>
    <p:cSldViewPr snapToGrid="0" snapToObjects="1">
      <p:cViewPr varScale="1">
        <p:scale>
          <a:sx n="57" d="100"/>
          <a:sy n="57" d="100"/>
        </p:scale>
        <p:origin x="10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8"/>
          </a:xfrm>
          <a:prstGeom prst="rect">
            <a:avLst/>
          </a:prstGeom>
        </p:spPr>
        <p:txBody>
          <a:bodyPr vert="horz" lIns="91440" tIns="45720" rIns="91440" bIns="45720" rtlCol="0"/>
          <a:lstStyle>
            <a:lvl1pPr algn="r">
              <a:defRPr sz="1200"/>
            </a:lvl1pPr>
          </a:lstStyle>
          <a:p>
            <a:fld id="{D37C4D4E-9982-3140-B169-88BB7322BF30}" type="datetimeFigureOut">
              <a:rPr lang="en-US" smtClean="0"/>
              <a:t>3/28/2023</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29641" y="3373755"/>
            <a:ext cx="7437120" cy="276034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658664"/>
            <a:ext cx="4028440" cy="3517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7"/>
          </a:xfrm>
          <a:prstGeom prst="rect">
            <a:avLst/>
          </a:prstGeom>
        </p:spPr>
        <p:txBody>
          <a:bodyPr vert="horz" lIns="91440" tIns="45720" rIns="91440" bIns="45720" rtlCol="0" anchor="b"/>
          <a:lstStyle>
            <a:lvl1pPr algn="r">
              <a:defRPr sz="1200"/>
            </a:lvl1pPr>
          </a:lstStyle>
          <a:p>
            <a:fld id="{30C4B837-81DB-E447-9331-42D5F2ABBEB0}" type="slidenum">
              <a:rPr lang="en-US" smtClean="0"/>
              <a:t>‹#›</a:t>
            </a:fld>
            <a:endParaRPr lang="en-US" dirty="0"/>
          </a:p>
        </p:txBody>
      </p:sp>
    </p:spTree>
    <p:extLst>
      <p:ext uri="{BB962C8B-B14F-4D97-AF65-F5344CB8AC3E}">
        <p14:creationId xmlns:p14="http://schemas.microsoft.com/office/powerpoint/2010/main" val="3838755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C4B837-81DB-E447-9331-42D5F2ABBEB0}" type="slidenum">
              <a:rPr lang="en-US" smtClean="0"/>
              <a:t>1</a:t>
            </a:fld>
            <a:endParaRPr lang="en-US" dirty="0"/>
          </a:p>
        </p:txBody>
      </p:sp>
    </p:spTree>
    <p:extLst>
      <p:ext uri="{BB962C8B-B14F-4D97-AF65-F5344CB8AC3E}">
        <p14:creationId xmlns:p14="http://schemas.microsoft.com/office/powerpoint/2010/main" val="41070163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D0C6E288-4408-1020-AEA7-8DB38FE0CF3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939" y="-1545"/>
            <a:ext cx="12192000" cy="6858000"/>
          </a:xfrm>
          <a:prstGeom prst="rect">
            <a:avLst/>
          </a:prstGeom>
        </p:spPr>
      </p:pic>
      <p:pic>
        <p:nvPicPr>
          <p:cNvPr id="8" name="Picture 7" descr="A picture containing light, drawing&#10;&#10;Description automatically generated">
            <a:extLst>
              <a:ext uri="{FF2B5EF4-FFF2-40B4-BE49-F238E27FC236}">
                <a16:creationId xmlns:a16="http://schemas.microsoft.com/office/drawing/2014/main" id="{3A1C644C-58D0-338E-72C7-E9FC21F87F9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16281" y="2230200"/>
            <a:ext cx="2018156" cy="1197257"/>
          </a:xfrm>
          <a:prstGeom prst="rect">
            <a:avLst/>
          </a:prstGeom>
        </p:spPr>
      </p:pic>
      <p:pic>
        <p:nvPicPr>
          <p:cNvPr id="9" name="Picture 8" descr="A close up of a logo&#10;&#10;Description automatically generated">
            <a:extLst>
              <a:ext uri="{FF2B5EF4-FFF2-40B4-BE49-F238E27FC236}">
                <a16:creationId xmlns:a16="http://schemas.microsoft.com/office/drawing/2014/main" id="{3A97F137-FFEE-253C-77FD-F35227573EF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91433" y="2266256"/>
            <a:ext cx="3197548" cy="1162744"/>
          </a:xfrm>
          <a:prstGeom prst="rect">
            <a:avLst/>
          </a:prstGeom>
        </p:spPr>
      </p:pic>
    </p:spTree>
    <p:extLst>
      <p:ext uri="{BB962C8B-B14F-4D97-AF65-F5344CB8AC3E}">
        <p14:creationId xmlns:p14="http://schemas.microsoft.com/office/powerpoint/2010/main" val="6817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652642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0614021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43800F-3AF7-CF4C-BE4E-3DD66BC7EF5B}"/>
              </a:ext>
            </a:extLst>
          </p:cNvPr>
          <p:cNvSpPr>
            <a:spLocks noGrp="1"/>
          </p:cNvSpPr>
          <p:nvPr>
            <p:ph idx="1"/>
          </p:nvPr>
        </p:nvSpPr>
        <p:spPr>
          <a:xfrm>
            <a:off x="451242" y="1627226"/>
            <a:ext cx="11347081" cy="4886309"/>
          </a:xfrm>
        </p:spPr>
        <p:txBody>
          <a:bodyPr>
            <a:normAutofit/>
          </a:bodyPr>
          <a:lstStyle>
            <a:lvl1pPr>
              <a:defRPr sz="1800">
                <a:solidFill>
                  <a:schemeClr val="tx1"/>
                </a:solidFill>
                <a:latin typeface="Arial" panose="020B0604020202020204" pitchFamily="34" charset="0"/>
                <a:ea typeface="Verdana" panose="020B0604030504040204" pitchFamily="34" charset="0"/>
                <a:cs typeface="Arial" panose="020B0604020202020204" pitchFamily="34" charset="0"/>
              </a:defRPr>
            </a:lvl1pPr>
            <a:lvl2pPr>
              <a:defRPr sz="1800">
                <a:solidFill>
                  <a:schemeClr val="tx1"/>
                </a:solidFill>
                <a:latin typeface="Arial" panose="020B0604020202020204" pitchFamily="34" charset="0"/>
                <a:ea typeface="Verdana" panose="020B0604030504040204" pitchFamily="34" charset="0"/>
                <a:cs typeface="Arial" panose="020B0604020202020204" pitchFamily="34" charset="0"/>
              </a:defRPr>
            </a:lvl2pPr>
            <a:lvl3pPr>
              <a:defRPr sz="1800">
                <a:solidFill>
                  <a:schemeClr val="tx1"/>
                </a:solidFill>
                <a:latin typeface="Arial" panose="020B0604020202020204" pitchFamily="34" charset="0"/>
                <a:ea typeface="Verdana" panose="020B0604030504040204" pitchFamily="34" charset="0"/>
                <a:cs typeface="Arial" panose="020B0604020202020204" pitchFamily="34" charset="0"/>
              </a:defRPr>
            </a:lvl3pPr>
            <a:lvl4pPr>
              <a:defRPr sz="1800">
                <a:solidFill>
                  <a:schemeClr val="tx1"/>
                </a:solidFill>
                <a:latin typeface="Arial" panose="020B0604020202020204" pitchFamily="34" charset="0"/>
                <a:ea typeface="Verdana" panose="020B0604030504040204" pitchFamily="34" charset="0"/>
                <a:cs typeface="Arial" panose="020B0604020202020204" pitchFamily="34" charset="0"/>
              </a:defRPr>
            </a:lvl4pPr>
            <a:lvl5pPr>
              <a:defRPr sz="1800">
                <a:solidFill>
                  <a:schemeClr val="tx1"/>
                </a:solidFill>
                <a:latin typeface="Arial" panose="020B0604020202020204" pitchFamily="34" charset="0"/>
                <a:ea typeface="Verdana" panose="020B060403050404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3" name="Picture 12" descr="A picture containing umbrella, kite, drawing&#10;&#10;Description automatically generated">
            <a:extLst>
              <a:ext uri="{FF2B5EF4-FFF2-40B4-BE49-F238E27FC236}">
                <a16:creationId xmlns:a16="http://schemas.microsoft.com/office/drawing/2014/main" id="{82DC9F20-CC95-954A-83E9-720CE8F6EF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32844" y="-13181"/>
            <a:ext cx="3859157" cy="2289419"/>
          </a:xfrm>
          <a:prstGeom prst="rect">
            <a:avLst/>
          </a:prstGeom>
        </p:spPr>
      </p:pic>
      <p:sp>
        <p:nvSpPr>
          <p:cNvPr id="17" name="Slide Number Placeholder 5">
            <a:extLst>
              <a:ext uri="{FF2B5EF4-FFF2-40B4-BE49-F238E27FC236}">
                <a16:creationId xmlns:a16="http://schemas.microsoft.com/office/drawing/2014/main" id="{6B1F609D-375A-4C44-AD1E-F023045B9BAE}"/>
              </a:ext>
            </a:extLst>
          </p:cNvPr>
          <p:cNvSpPr>
            <a:spLocks noGrp="1"/>
          </p:cNvSpPr>
          <p:nvPr>
            <p:ph type="sldNum" sz="quarter" idx="4"/>
          </p:nvPr>
        </p:nvSpPr>
        <p:spPr>
          <a:xfrm>
            <a:off x="8590684" y="798925"/>
            <a:ext cx="2743200" cy="226714"/>
          </a:xfrm>
          <a:prstGeom prst="rect">
            <a:avLst/>
          </a:prstGeom>
        </p:spPr>
        <p:txBody>
          <a:bodyPr vert="horz" lIns="91440" tIns="45720" rIns="91440" bIns="45720" rtlCol="0" anchor="ctr"/>
          <a:lstStyle>
            <a:lvl1pPr algn="r">
              <a:defRPr sz="1200" b="1">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fld id="{D0187014-A058-7742-9C1E-B2A7F306F8B0}" type="slidenum">
              <a:rPr lang="en-US" smtClean="0"/>
              <a:pPr/>
              <a:t>‹#›</a:t>
            </a:fld>
            <a:endParaRPr lang="en-US" dirty="0"/>
          </a:p>
        </p:txBody>
      </p:sp>
      <p:pic>
        <p:nvPicPr>
          <p:cNvPr id="7" name="Picture 6" descr="A close up of a logo&#10;&#10;Description automatically generated">
            <a:extLst>
              <a:ext uri="{FF2B5EF4-FFF2-40B4-BE49-F238E27FC236}">
                <a16:creationId xmlns:a16="http://schemas.microsoft.com/office/drawing/2014/main" id="{8B09D403-E0B5-1742-913A-72DDA379245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93487" y="65908"/>
            <a:ext cx="1887072" cy="1119493"/>
          </a:xfrm>
          <a:prstGeom prst="rect">
            <a:avLst/>
          </a:prstGeom>
        </p:spPr>
      </p:pic>
      <p:pic>
        <p:nvPicPr>
          <p:cNvPr id="8" name="Picture 7" descr="A close up of a logo&#10;&#10;Description automatically generated">
            <a:extLst>
              <a:ext uri="{FF2B5EF4-FFF2-40B4-BE49-F238E27FC236}">
                <a16:creationId xmlns:a16="http://schemas.microsoft.com/office/drawing/2014/main" id="{6C9377C5-F804-3E4C-A805-5DC13B53677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51241" y="136525"/>
            <a:ext cx="2884405" cy="1048874"/>
          </a:xfrm>
          <a:prstGeom prst="rect">
            <a:avLst/>
          </a:prstGeom>
        </p:spPr>
      </p:pic>
    </p:spTree>
    <p:extLst>
      <p:ext uri="{BB962C8B-B14F-4D97-AF65-F5344CB8AC3E}">
        <p14:creationId xmlns:p14="http://schemas.microsoft.com/office/powerpoint/2010/main" val="469001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1D9704-DBFE-7949-863A-72804DA5597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45" y="3568"/>
            <a:ext cx="12179313" cy="6850864"/>
          </a:xfrm>
          <a:prstGeom prst="rect">
            <a:avLst/>
          </a:prstGeom>
        </p:spPr>
      </p:pic>
      <p:sp>
        <p:nvSpPr>
          <p:cNvPr id="3" name="Content Placeholder 2">
            <a:extLst>
              <a:ext uri="{FF2B5EF4-FFF2-40B4-BE49-F238E27FC236}">
                <a16:creationId xmlns:a16="http://schemas.microsoft.com/office/drawing/2014/main" id="{5643800F-3AF7-CF4C-BE4E-3DD66BC7EF5B}"/>
              </a:ext>
            </a:extLst>
          </p:cNvPr>
          <p:cNvSpPr>
            <a:spLocks noGrp="1"/>
          </p:cNvSpPr>
          <p:nvPr>
            <p:ph idx="1"/>
          </p:nvPr>
        </p:nvSpPr>
        <p:spPr>
          <a:xfrm>
            <a:off x="451242" y="1627226"/>
            <a:ext cx="11347081" cy="4886309"/>
          </a:xfrm>
        </p:spPr>
        <p:txBody>
          <a:bodyPr/>
          <a:lstStyle>
            <a:lvl1pPr>
              <a:defRPr>
                <a:solidFill>
                  <a:schemeClr val="bg1"/>
                </a:solidFill>
                <a:latin typeface="Arial" panose="020B0604020202020204" pitchFamily="34" charset="0"/>
                <a:ea typeface="Verdana" panose="020B0604030504040204" pitchFamily="34" charset="0"/>
                <a:cs typeface="Arial" panose="020B0604020202020204" pitchFamily="34" charset="0"/>
              </a:defRPr>
            </a:lvl1pPr>
            <a:lvl2pPr>
              <a:defRPr>
                <a:solidFill>
                  <a:schemeClr val="bg1"/>
                </a:solidFill>
                <a:latin typeface="Arial" panose="020B0604020202020204" pitchFamily="34" charset="0"/>
                <a:ea typeface="Verdana" panose="020B0604030504040204" pitchFamily="34" charset="0"/>
                <a:cs typeface="Arial" panose="020B0604020202020204" pitchFamily="34" charset="0"/>
              </a:defRPr>
            </a:lvl2pPr>
            <a:lvl3pPr>
              <a:defRPr>
                <a:solidFill>
                  <a:schemeClr val="bg1"/>
                </a:solidFill>
                <a:latin typeface="Arial" panose="020B0604020202020204" pitchFamily="34" charset="0"/>
                <a:ea typeface="Verdana" panose="020B0604030504040204" pitchFamily="34" charset="0"/>
                <a:cs typeface="Arial" panose="020B0604020202020204" pitchFamily="34" charset="0"/>
              </a:defRPr>
            </a:lvl3pPr>
            <a:lvl4pPr>
              <a:defRPr>
                <a:solidFill>
                  <a:schemeClr val="bg1"/>
                </a:solidFill>
                <a:latin typeface="Arial" panose="020B0604020202020204" pitchFamily="34" charset="0"/>
                <a:ea typeface="Verdana" panose="020B0604030504040204" pitchFamily="34" charset="0"/>
                <a:cs typeface="Arial" panose="020B0604020202020204" pitchFamily="34" charset="0"/>
              </a:defRPr>
            </a:lvl4pPr>
            <a:lvl5pPr>
              <a:defRPr>
                <a:solidFill>
                  <a:schemeClr val="bg1"/>
                </a:solidFill>
                <a:latin typeface="Arial" panose="020B0604020202020204" pitchFamily="34" charset="0"/>
                <a:ea typeface="Verdana" panose="020B060403050404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6" name="Picture 15" descr="A picture containing umbrella, kite, drawing&#10;&#10;Description automatically generated">
            <a:extLst>
              <a:ext uri="{FF2B5EF4-FFF2-40B4-BE49-F238E27FC236}">
                <a16:creationId xmlns:a16="http://schemas.microsoft.com/office/drawing/2014/main" id="{EBB3BDF6-7C85-9543-AAAA-5EE5CC74FC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32844" y="-13181"/>
            <a:ext cx="3859157" cy="2289419"/>
          </a:xfrm>
          <a:prstGeom prst="rect">
            <a:avLst/>
          </a:prstGeom>
        </p:spPr>
      </p:pic>
      <p:sp>
        <p:nvSpPr>
          <p:cNvPr id="17" name="Slide Number Placeholder 5">
            <a:extLst>
              <a:ext uri="{FF2B5EF4-FFF2-40B4-BE49-F238E27FC236}">
                <a16:creationId xmlns:a16="http://schemas.microsoft.com/office/drawing/2014/main" id="{663B0429-61B8-8D4C-A2BF-F6E0D2BB5CF9}"/>
              </a:ext>
            </a:extLst>
          </p:cNvPr>
          <p:cNvSpPr>
            <a:spLocks noGrp="1"/>
          </p:cNvSpPr>
          <p:nvPr>
            <p:ph type="sldNum" sz="quarter" idx="4"/>
          </p:nvPr>
        </p:nvSpPr>
        <p:spPr>
          <a:xfrm>
            <a:off x="8590684" y="798925"/>
            <a:ext cx="2743200" cy="226714"/>
          </a:xfrm>
          <a:prstGeom prst="rect">
            <a:avLst/>
          </a:prstGeom>
        </p:spPr>
        <p:txBody>
          <a:bodyPr vert="horz" lIns="91440" tIns="45720" rIns="91440" bIns="45720" rtlCol="0" anchor="ctr"/>
          <a:lstStyle>
            <a:lvl1pPr algn="r">
              <a:defRPr sz="12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0187014-A058-7742-9C1E-B2A7F306F8B0}" type="slidenum">
              <a:rPr lang="en-US" smtClean="0"/>
              <a:pPr/>
              <a:t>‹#›</a:t>
            </a:fld>
            <a:endParaRPr lang="en-US" dirty="0"/>
          </a:p>
        </p:txBody>
      </p:sp>
      <p:pic>
        <p:nvPicPr>
          <p:cNvPr id="8" name="Picture 7" descr="A picture containing light, drawing&#10;&#10;Description automatically generated">
            <a:extLst>
              <a:ext uri="{FF2B5EF4-FFF2-40B4-BE49-F238E27FC236}">
                <a16:creationId xmlns:a16="http://schemas.microsoft.com/office/drawing/2014/main" id="{4E77CF2C-6AD0-434D-A75A-B847FC9E39D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577623" y="35344"/>
            <a:ext cx="1887072" cy="1119493"/>
          </a:xfrm>
          <a:prstGeom prst="rect">
            <a:avLst/>
          </a:prstGeom>
        </p:spPr>
      </p:pic>
      <p:pic>
        <p:nvPicPr>
          <p:cNvPr id="9" name="Picture 8" descr="A close up of a logo&#10;&#10;Description automatically generated">
            <a:extLst>
              <a:ext uri="{FF2B5EF4-FFF2-40B4-BE49-F238E27FC236}">
                <a16:creationId xmlns:a16="http://schemas.microsoft.com/office/drawing/2014/main" id="{C9E9B97D-9F7A-5D4A-B2C4-105A3B47106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2627" y="136525"/>
            <a:ext cx="2800355" cy="1018310"/>
          </a:xfrm>
          <a:prstGeom prst="rect">
            <a:avLst/>
          </a:prstGeom>
        </p:spPr>
      </p:pic>
    </p:spTree>
    <p:extLst>
      <p:ext uri="{BB962C8B-B14F-4D97-AF65-F5344CB8AC3E}">
        <p14:creationId xmlns:p14="http://schemas.microsoft.com/office/powerpoint/2010/main" val="1162839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C3B30C-3D7B-FB43-82CF-A2B3E489FD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90" y="6352"/>
            <a:ext cx="12169423" cy="6845299"/>
          </a:xfrm>
          <a:prstGeom prst="rect">
            <a:avLst/>
          </a:prstGeom>
        </p:spPr>
      </p:pic>
      <p:pic>
        <p:nvPicPr>
          <p:cNvPr id="13" name="Picture 12" descr="A picture containing umbrella, kite, drawing&#10;&#10;Description automatically generated">
            <a:extLst>
              <a:ext uri="{FF2B5EF4-FFF2-40B4-BE49-F238E27FC236}">
                <a16:creationId xmlns:a16="http://schemas.microsoft.com/office/drawing/2014/main" id="{82DC9F20-CC95-954A-83E9-720CE8F6EFA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11055" y="-106965"/>
            <a:ext cx="6286453" cy="3729396"/>
          </a:xfrm>
          <a:prstGeom prst="rect">
            <a:avLst/>
          </a:prstGeom>
        </p:spPr>
      </p:pic>
      <p:pic>
        <p:nvPicPr>
          <p:cNvPr id="5" name="Picture 4" descr="A close up of a logo&#10;&#10;Description automatically generated">
            <a:extLst>
              <a:ext uri="{FF2B5EF4-FFF2-40B4-BE49-F238E27FC236}">
                <a16:creationId xmlns:a16="http://schemas.microsoft.com/office/drawing/2014/main" id="{31583EF8-AF01-B442-B6F2-F221A6D4A29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579007" y="65908"/>
            <a:ext cx="1887072" cy="1119493"/>
          </a:xfrm>
          <a:prstGeom prst="rect">
            <a:avLst/>
          </a:prstGeom>
        </p:spPr>
      </p:pic>
      <p:pic>
        <p:nvPicPr>
          <p:cNvPr id="7" name="Picture 6" descr="A close up of a logo&#10;&#10;Description automatically generated">
            <a:extLst>
              <a:ext uri="{FF2B5EF4-FFF2-40B4-BE49-F238E27FC236}">
                <a16:creationId xmlns:a16="http://schemas.microsoft.com/office/drawing/2014/main" id="{FE5F0AC1-CFD5-8F48-A90D-259B4B864B7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36762" y="136525"/>
            <a:ext cx="2884405" cy="1048874"/>
          </a:xfrm>
          <a:prstGeom prst="rect">
            <a:avLst/>
          </a:prstGeom>
        </p:spPr>
      </p:pic>
    </p:spTree>
    <p:extLst>
      <p:ext uri="{BB962C8B-B14F-4D97-AF65-F5344CB8AC3E}">
        <p14:creationId xmlns:p14="http://schemas.microsoft.com/office/powerpoint/2010/main" val="2351910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2230C6-A343-E94E-8510-4952CDD4EA4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a:off x="11290" y="6352"/>
            <a:ext cx="12169423" cy="6845299"/>
          </a:xfrm>
          <a:prstGeom prst="rect">
            <a:avLst/>
          </a:prstGeom>
        </p:spPr>
      </p:pic>
      <p:sp>
        <p:nvSpPr>
          <p:cNvPr id="2" name="Title 1">
            <a:extLst>
              <a:ext uri="{FF2B5EF4-FFF2-40B4-BE49-F238E27FC236}">
                <a16:creationId xmlns:a16="http://schemas.microsoft.com/office/drawing/2014/main" id="{A717D2C5-DBF4-B747-8A74-50122021D590}"/>
              </a:ext>
            </a:extLst>
          </p:cNvPr>
          <p:cNvSpPr>
            <a:spLocks noGrp="1"/>
          </p:cNvSpPr>
          <p:nvPr>
            <p:ph type="title" hasCustomPrompt="1"/>
          </p:nvPr>
        </p:nvSpPr>
        <p:spPr>
          <a:xfrm>
            <a:off x="225469" y="200418"/>
            <a:ext cx="3432132" cy="6526061"/>
          </a:xfrm>
        </p:spPr>
        <p:txBody>
          <a:bodyPr anchor="b">
            <a:noAutofit/>
          </a:bodyPr>
          <a:lstStyle>
            <a:lvl1pPr>
              <a:defRPr sz="4800" b="1">
                <a:solidFill>
                  <a:srgbClr val="D21F27"/>
                </a:solidFill>
              </a:defRPr>
            </a:lvl1pPr>
          </a:lstStyle>
          <a:p>
            <a:br>
              <a:rPr lang="en-GB" dirty="0"/>
            </a:br>
            <a:br>
              <a:rPr lang="en-GB" dirty="0"/>
            </a:br>
            <a:r>
              <a:rPr lang="en-GB" dirty="0"/>
              <a:t>01</a:t>
            </a:r>
            <a:br>
              <a:rPr lang="en-GB" dirty="0"/>
            </a:br>
            <a:br>
              <a:rPr lang="en-GB" dirty="0"/>
            </a:br>
            <a:br>
              <a:rPr lang="en-GB" dirty="0"/>
            </a:br>
            <a:br>
              <a:rPr lang="en-GB" dirty="0"/>
            </a:br>
            <a:br>
              <a:rPr lang="en-GB" dirty="0"/>
            </a:br>
            <a:r>
              <a:rPr lang="en-GB" dirty="0"/>
              <a:t>Click to edit Master title style</a:t>
            </a:r>
            <a:endParaRPr lang="en-US" dirty="0"/>
          </a:p>
        </p:txBody>
      </p:sp>
    </p:spTree>
    <p:extLst>
      <p:ext uri="{BB962C8B-B14F-4D97-AF65-F5344CB8AC3E}">
        <p14:creationId xmlns:p14="http://schemas.microsoft.com/office/powerpoint/2010/main" val="1063123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D2C5-DBF4-B747-8A74-50122021D590}"/>
              </a:ext>
            </a:extLst>
          </p:cNvPr>
          <p:cNvSpPr>
            <a:spLocks noGrp="1"/>
          </p:cNvSpPr>
          <p:nvPr>
            <p:ph type="title" hasCustomPrompt="1"/>
          </p:nvPr>
        </p:nvSpPr>
        <p:spPr>
          <a:xfrm>
            <a:off x="8605381" y="200418"/>
            <a:ext cx="3432132" cy="6526061"/>
          </a:xfrm>
        </p:spPr>
        <p:txBody>
          <a:bodyPr anchor="b">
            <a:noAutofit/>
          </a:bodyPr>
          <a:lstStyle>
            <a:lvl1pPr>
              <a:defRPr sz="4800" b="1">
                <a:solidFill>
                  <a:schemeClr val="accent6"/>
                </a:solidFill>
              </a:defRPr>
            </a:lvl1pPr>
          </a:lstStyle>
          <a:p>
            <a:br>
              <a:rPr lang="en-GB" dirty="0"/>
            </a:br>
            <a:br>
              <a:rPr lang="en-GB" dirty="0"/>
            </a:br>
            <a:r>
              <a:rPr lang="en-GB" dirty="0"/>
              <a:t>02</a:t>
            </a:r>
            <a:br>
              <a:rPr lang="en-GB" dirty="0"/>
            </a:br>
            <a:br>
              <a:rPr lang="en-GB" dirty="0"/>
            </a:br>
            <a:br>
              <a:rPr lang="en-GB" dirty="0"/>
            </a:br>
            <a:br>
              <a:rPr lang="en-GB" dirty="0"/>
            </a:br>
            <a:br>
              <a:rPr lang="en-GB" dirty="0"/>
            </a:br>
            <a:r>
              <a:rPr lang="en-GB" dirty="0"/>
              <a:t>Click to edit Master title style</a:t>
            </a:r>
            <a:endParaRPr lang="en-US" dirty="0"/>
          </a:p>
        </p:txBody>
      </p:sp>
      <p:pic>
        <p:nvPicPr>
          <p:cNvPr id="5" name="Picture 4" descr="A picture containing umbrella, kite, drawing&#10;&#10;Description automatically generated">
            <a:extLst>
              <a:ext uri="{FF2B5EF4-FFF2-40B4-BE49-F238E27FC236}">
                <a16:creationId xmlns:a16="http://schemas.microsoft.com/office/drawing/2014/main" id="{7B54B30D-EF3F-B145-82AD-46D512E5B8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0" y="3210666"/>
            <a:ext cx="6286453" cy="3729396"/>
          </a:xfrm>
          <a:prstGeom prst="rect">
            <a:avLst/>
          </a:prstGeom>
        </p:spPr>
      </p:pic>
      <p:pic>
        <p:nvPicPr>
          <p:cNvPr id="7" name="Picture 6" descr="A close up of a logo&#10;&#10;Description automatically generated">
            <a:extLst>
              <a:ext uri="{FF2B5EF4-FFF2-40B4-BE49-F238E27FC236}">
                <a16:creationId xmlns:a16="http://schemas.microsoft.com/office/drawing/2014/main" id="{74998835-738E-A44D-910D-506F6AB524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93487" y="65908"/>
            <a:ext cx="1887072" cy="1119493"/>
          </a:xfrm>
          <a:prstGeom prst="rect">
            <a:avLst/>
          </a:prstGeom>
        </p:spPr>
      </p:pic>
      <p:pic>
        <p:nvPicPr>
          <p:cNvPr id="8" name="Picture 7" descr="A close up of a logo&#10;&#10;Description automatically generated">
            <a:extLst>
              <a:ext uri="{FF2B5EF4-FFF2-40B4-BE49-F238E27FC236}">
                <a16:creationId xmlns:a16="http://schemas.microsoft.com/office/drawing/2014/main" id="{09074A8D-209A-9D40-9B0D-2C594534E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51241" y="136525"/>
            <a:ext cx="2884405" cy="1048874"/>
          </a:xfrm>
          <a:prstGeom prst="rect">
            <a:avLst/>
          </a:prstGeom>
        </p:spPr>
      </p:pic>
    </p:spTree>
    <p:extLst>
      <p:ext uri="{BB962C8B-B14F-4D97-AF65-F5344CB8AC3E}">
        <p14:creationId xmlns:p14="http://schemas.microsoft.com/office/powerpoint/2010/main" val="3700144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2" name="Picture 11" descr="A picture containing umbrella, kite, drawing&#10;&#10;Description automatically generated">
            <a:extLst>
              <a:ext uri="{FF2B5EF4-FFF2-40B4-BE49-F238E27FC236}">
                <a16:creationId xmlns:a16="http://schemas.microsoft.com/office/drawing/2014/main" id="{BD5DE451-98C1-7042-B9E5-D26604F51E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32844" y="-13181"/>
            <a:ext cx="3859157" cy="2289419"/>
          </a:xfrm>
          <a:prstGeom prst="rect">
            <a:avLst/>
          </a:prstGeom>
        </p:spPr>
      </p:pic>
      <p:sp>
        <p:nvSpPr>
          <p:cNvPr id="15" name="Slide Number Placeholder 5">
            <a:extLst>
              <a:ext uri="{FF2B5EF4-FFF2-40B4-BE49-F238E27FC236}">
                <a16:creationId xmlns:a16="http://schemas.microsoft.com/office/drawing/2014/main" id="{9034EDBD-1E37-9C48-8689-730B7003704C}"/>
              </a:ext>
            </a:extLst>
          </p:cNvPr>
          <p:cNvSpPr>
            <a:spLocks noGrp="1"/>
          </p:cNvSpPr>
          <p:nvPr>
            <p:ph type="sldNum" sz="quarter" idx="4"/>
          </p:nvPr>
        </p:nvSpPr>
        <p:spPr>
          <a:xfrm>
            <a:off x="8590684" y="798925"/>
            <a:ext cx="2743200" cy="226714"/>
          </a:xfrm>
          <a:prstGeom prst="rect">
            <a:avLst/>
          </a:prstGeom>
        </p:spPr>
        <p:txBody>
          <a:bodyPr vert="horz" lIns="91440" tIns="45720" rIns="91440" bIns="45720" rtlCol="0" anchor="ctr"/>
          <a:lstStyle>
            <a:lvl1pPr algn="r">
              <a:defRPr sz="12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0187014-A058-7742-9C1E-B2A7F306F8B0}" type="slidenum">
              <a:rPr lang="en-US" smtClean="0"/>
              <a:pPr/>
              <a:t>‹#›</a:t>
            </a:fld>
            <a:endParaRPr lang="en-US" dirty="0"/>
          </a:p>
        </p:txBody>
      </p:sp>
      <p:pic>
        <p:nvPicPr>
          <p:cNvPr id="16" name="Picture 15" descr="A picture containing light, drawing&#10;&#10;Description automatically generated">
            <a:extLst>
              <a:ext uri="{FF2B5EF4-FFF2-40B4-BE49-F238E27FC236}">
                <a16:creationId xmlns:a16="http://schemas.microsoft.com/office/drawing/2014/main" id="{2803FFAE-9C0F-DE43-BAEC-263B1E081CC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5475" y="35344"/>
            <a:ext cx="1887072" cy="1119493"/>
          </a:xfrm>
          <a:prstGeom prst="rect">
            <a:avLst/>
          </a:prstGeom>
        </p:spPr>
      </p:pic>
      <p:pic>
        <p:nvPicPr>
          <p:cNvPr id="17" name="Picture 16">
            <a:extLst>
              <a:ext uri="{FF2B5EF4-FFF2-40B4-BE49-F238E27FC236}">
                <a16:creationId xmlns:a16="http://schemas.microsoft.com/office/drawing/2014/main" id="{40B3F5EC-A8E0-DA48-8BC3-4D42AB6D44AD}"/>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345" y="3568"/>
            <a:ext cx="12179313" cy="6850864"/>
          </a:xfrm>
          <a:prstGeom prst="rect">
            <a:avLst/>
          </a:prstGeom>
        </p:spPr>
      </p:pic>
    </p:spTree>
    <p:extLst>
      <p:ext uri="{BB962C8B-B14F-4D97-AF65-F5344CB8AC3E}">
        <p14:creationId xmlns:p14="http://schemas.microsoft.com/office/powerpoint/2010/main" val="533772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65CCD8-DC91-F848-BD82-4A67940599D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12" name="Picture 11" descr="A picture containing umbrella, kite, drawing&#10;&#10;Description automatically generated">
            <a:extLst>
              <a:ext uri="{FF2B5EF4-FFF2-40B4-BE49-F238E27FC236}">
                <a16:creationId xmlns:a16="http://schemas.microsoft.com/office/drawing/2014/main" id="{3C6B2DCF-E1CF-6746-9B3C-95B2AB84175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3260" r="658"/>
          <a:stretch/>
        </p:blipFill>
        <p:spPr>
          <a:xfrm>
            <a:off x="3823218" y="0"/>
            <a:ext cx="8368783" cy="4834686"/>
          </a:xfrm>
          <a:prstGeom prst="rect">
            <a:avLst/>
          </a:prstGeom>
        </p:spPr>
      </p:pic>
      <p:sp>
        <p:nvSpPr>
          <p:cNvPr id="2" name="Title 1">
            <a:extLst>
              <a:ext uri="{FF2B5EF4-FFF2-40B4-BE49-F238E27FC236}">
                <a16:creationId xmlns:a16="http://schemas.microsoft.com/office/drawing/2014/main" id="{A717D2C5-DBF4-B747-8A74-50122021D590}"/>
              </a:ext>
            </a:extLst>
          </p:cNvPr>
          <p:cNvSpPr>
            <a:spLocks noGrp="1"/>
          </p:cNvSpPr>
          <p:nvPr>
            <p:ph type="title" hasCustomPrompt="1"/>
          </p:nvPr>
        </p:nvSpPr>
        <p:spPr>
          <a:xfrm>
            <a:off x="6387580" y="3006145"/>
            <a:ext cx="5674291" cy="1289056"/>
          </a:xfrm>
        </p:spPr>
        <p:txBody>
          <a:bodyPr anchor="ctr">
            <a:noAutofit/>
          </a:bodyPr>
          <a:lstStyle>
            <a:lvl1pPr algn="ctr">
              <a:defRPr sz="4800" b="1">
                <a:solidFill>
                  <a:schemeClr val="bg1"/>
                </a:solidFill>
              </a:defRPr>
            </a:lvl1pPr>
          </a:lstStyle>
          <a:p>
            <a:r>
              <a:rPr lang="en-GB" dirty="0"/>
              <a:t>THANK YOU</a:t>
            </a:r>
            <a:endParaRPr lang="en-US" dirty="0"/>
          </a:p>
        </p:txBody>
      </p:sp>
    </p:spTree>
    <p:extLst>
      <p:ext uri="{BB962C8B-B14F-4D97-AF65-F5344CB8AC3E}">
        <p14:creationId xmlns:p14="http://schemas.microsoft.com/office/powerpoint/2010/main" val="88053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187014-A058-7742-9C1E-B2A7F306F8B0}" type="slidenum">
              <a:rPr lang="en-US" smtClean="0"/>
              <a:pPr/>
              <a:t>‹#›</a:t>
            </a:fld>
            <a:endParaRPr lang="en-US" dirty="0"/>
          </a:p>
        </p:txBody>
      </p:sp>
      <p:pic>
        <p:nvPicPr>
          <p:cNvPr id="7" name="Picture 6">
            <a:extLst>
              <a:ext uri="{FF2B5EF4-FFF2-40B4-BE49-F238E27FC236}">
                <a16:creationId xmlns:a16="http://schemas.microsoft.com/office/drawing/2014/main" id="{4C9A6405-4D19-CE4C-C5AC-CFED4E87DB9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45" y="3568"/>
            <a:ext cx="12179313" cy="6850864"/>
          </a:xfrm>
          <a:prstGeom prst="rect">
            <a:avLst/>
          </a:prstGeom>
        </p:spPr>
      </p:pic>
      <p:cxnSp>
        <p:nvCxnSpPr>
          <p:cNvPr id="8" name="Straight Connector 7">
            <a:extLst>
              <a:ext uri="{FF2B5EF4-FFF2-40B4-BE49-F238E27FC236}">
                <a16:creationId xmlns:a16="http://schemas.microsoft.com/office/drawing/2014/main" id="{E0E54793-FBD8-6CED-7EF5-4668031342B2}"/>
              </a:ext>
            </a:extLst>
          </p:cNvPr>
          <p:cNvCxnSpPr/>
          <p:nvPr userDrawn="1"/>
        </p:nvCxnSpPr>
        <p:spPr>
          <a:xfrm>
            <a:off x="1839436" y="1264484"/>
            <a:ext cx="0" cy="545699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umbrella, kite, drawing&#10;&#10;Description automatically generated">
            <a:extLst>
              <a:ext uri="{FF2B5EF4-FFF2-40B4-BE49-F238E27FC236}">
                <a16:creationId xmlns:a16="http://schemas.microsoft.com/office/drawing/2014/main" id="{20265F7A-960F-022E-68FB-E752E0713C3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32844" y="-13181"/>
            <a:ext cx="3859157" cy="2289419"/>
          </a:xfrm>
          <a:prstGeom prst="rect">
            <a:avLst/>
          </a:prstGeom>
        </p:spPr>
      </p:pic>
      <p:pic>
        <p:nvPicPr>
          <p:cNvPr id="10" name="Picture 9" descr="A picture containing light, drawing&#10;&#10;Description automatically generated">
            <a:extLst>
              <a:ext uri="{FF2B5EF4-FFF2-40B4-BE49-F238E27FC236}">
                <a16:creationId xmlns:a16="http://schemas.microsoft.com/office/drawing/2014/main" id="{075D7D12-FAB4-7A79-C7A9-9DE8ECE81D2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577623" y="35344"/>
            <a:ext cx="1887072" cy="1119493"/>
          </a:xfrm>
          <a:prstGeom prst="rect">
            <a:avLst/>
          </a:prstGeom>
        </p:spPr>
      </p:pic>
      <p:pic>
        <p:nvPicPr>
          <p:cNvPr id="11" name="Picture 10" descr="A close up of a logo&#10;&#10;Description automatically generated">
            <a:extLst>
              <a:ext uri="{FF2B5EF4-FFF2-40B4-BE49-F238E27FC236}">
                <a16:creationId xmlns:a16="http://schemas.microsoft.com/office/drawing/2014/main" id="{B04E59BE-20DA-385A-FBC3-FD3E57624ED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2627" y="136525"/>
            <a:ext cx="2800355" cy="1018310"/>
          </a:xfrm>
          <a:prstGeom prst="rect">
            <a:avLst/>
          </a:prstGeom>
        </p:spPr>
      </p:pic>
    </p:spTree>
    <p:extLst>
      <p:ext uri="{BB962C8B-B14F-4D97-AF65-F5344CB8AC3E}">
        <p14:creationId xmlns:p14="http://schemas.microsoft.com/office/powerpoint/2010/main" val="1752909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280666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060698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321956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6972120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0187014-A058-7742-9C1E-B2A7F306F8B0}" type="slidenum">
              <a:rPr lang="en-US" smtClean="0"/>
              <a:pPr/>
              <a:t>‹#›</a:t>
            </a:fld>
            <a:endParaRPr lang="en-US" dirty="0"/>
          </a:p>
        </p:txBody>
      </p:sp>
      <p:pic>
        <p:nvPicPr>
          <p:cNvPr id="5" name="Picture 4" descr="A picture containing umbrella, kite, drawing&#10;&#10;Description automatically generated">
            <a:extLst>
              <a:ext uri="{FF2B5EF4-FFF2-40B4-BE49-F238E27FC236}">
                <a16:creationId xmlns:a16="http://schemas.microsoft.com/office/drawing/2014/main" id="{96329BBF-C78C-B261-E663-B3B058CCD9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32844" y="-13181"/>
            <a:ext cx="3859157" cy="2289419"/>
          </a:xfrm>
          <a:prstGeom prst="rect">
            <a:avLst/>
          </a:prstGeom>
        </p:spPr>
      </p:pic>
      <p:pic>
        <p:nvPicPr>
          <p:cNvPr id="6" name="Picture 5" descr="A close up of a logo&#10;&#10;Description automatically generated">
            <a:extLst>
              <a:ext uri="{FF2B5EF4-FFF2-40B4-BE49-F238E27FC236}">
                <a16:creationId xmlns:a16="http://schemas.microsoft.com/office/drawing/2014/main" id="{DFC2767D-BA1E-218B-BDD0-8B1B36B32E2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93487" y="65908"/>
            <a:ext cx="1887072" cy="1119493"/>
          </a:xfrm>
          <a:prstGeom prst="rect">
            <a:avLst/>
          </a:prstGeom>
        </p:spPr>
      </p:pic>
      <p:pic>
        <p:nvPicPr>
          <p:cNvPr id="7" name="Picture 6" descr="A close up of a logo&#10;&#10;Description automatically generated">
            <a:extLst>
              <a:ext uri="{FF2B5EF4-FFF2-40B4-BE49-F238E27FC236}">
                <a16:creationId xmlns:a16="http://schemas.microsoft.com/office/drawing/2014/main" id="{0EDCF83B-A6FF-DC33-B0FF-477E23DC90B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51241" y="136525"/>
            <a:ext cx="2884405" cy="1048874"/>
          </a:xfrm>
          <a:prstGeom prst="rect">
            <a:avLst/>
          </a:prstGeom>
        </p:spPr>
      </p:pic>
    </p:spTree>
    <p:extLst>
      <p:ext uri="{BB962C8B-B14F-4D97-AF65-F5344CB8AC3E}">
        <p14:creationId xmlns:p14="http://schemas.microsoft.com/office/powerpoint/2010/main" val="1087786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0973214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941160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3/28/2023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04592844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68" r:id="rId13"/>
    <p:sldLayoutId id="2147483680" r:id="rId14"/>
    <p:sldLayoutId id="2147483651" r:id="rId15"/>
    <p:sldLayoutId id="2147483661" r:id="rId16"/>
    <p:sldLayoutId id="2147483654" r:id="rId17"/>
    <p:sldLayoutId id="2147483664"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0CE5-BBFB-1A41-8CDA-19D3336E1799}"/>
              </a:ext>
            </a:extLst>
          </p:cNvPr>
          <p:cNvSpPr>
            <a:spLocks noGrp="1"/>
          </p:cNvSpPr>
          <p:nvPr>
            <p:ph type="ctrTitle"/>
          </p:nvPr>
        </p:nvSpPr>
        <p:spPr>
          <a:xfrm>
            <a:off x="930340" y="2677079"/>
            <a:ext cx="5161989" cy="2387600"/>
          </a:xfrm>
        </p:spPr>
        <p:txBody>
          <a:bodyPr>
            <a:noAutofit/>
          </a:bodyPr>
          <a:lstStyle/>
          <a:p>
            <a:r>
              <a:rPr lang="en-US" sz="2400" b="1" dirty="0">
                <a:latin typeface="Calibri" panose="020F0502020204030204" pitchFamily="34" charset="0"/>
                <a:cs typeface="Calibri" panose="020F0502020204030204" pitchFamily="34" charset="0"/>
              </a:rPr>
              <a:t>NSF REPORT</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PCHESI SESSION </a:t>
            </a:r>
          </a:p>
        </p:txBody>
      </p:sp>
      <p:sp>
        <p:nvSpPr>
          <p:cNvPr id="3" name="Subtitle 2">
            <a:extLst>
              <a:ext uri="{FF2B5EF4-FFF2-40B4-BE49-F238E27FC236}">
                <a16:creationId xmlns:a16="http://schemas.microsoft.com/office/drawing/2014/main" id="{BD8B85C7-077C-FC40-80BE-AD5B2B1CB9AA}"/>
              </a:ext>
            </a:extLst>
          </p:cNvPr>
          <p:cNvSpPr>
            <a:spLocks noGrp="1"/>
          </p:cNvSpPr>
          <p:nvPr>
            <p:ph type="subTitle" idx="1"/>
          </p:nvPr>
        </p:nvSpPr>
        <p:spPr>
          <a:xfrm>
            <a:off x="1197312" y="5773982"/>
            <a:ext cx="4628046" cy="927733"/>
          </a:xfrm>
        </p:spPr>
        <p:txBody>
          <a:bodyPr/>
          <a:lstStyle/>
          <a:p>
            <a:r>
              <a:rPr lang="en-US" b="1" dirty="0"/>
              <a:t>29 MARCH 2023  </a:t>
            </a:r>
          </a:p>
        </p:txBody>
      </p:sp>
    </p:spTree>
    <p:extLst>
      <p:ext uri="{BB962C8B-B14F-4D97-AF65-F5344CB8AC3E}">
        <p14:creationId xmlns:p14="http://schemas.microsoft.com/office/powerpoint/2010/main" val="4111182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C1227-8E59-8295-CF42-1855E501DB0E}"/>
              </a:ext>
            </a:extLst>
          </p:cNvPr>
          <p:cNvSpPr>
            <a:spLocks noGrp="1"/>
          </p:cNvSpPr>
          <p:nvPr>
            <p:ph idx="1"/>
          </p:nvPr>
        </p:nvSpPr>
        <p:spPr>
          <a:xfrm>
            <a:off x="517666" y="1689209"/>
            <a:ext cx="3012935" cy="4532270"/>
          </a:xfrm>
        </p:spPr>
        <p:txBody>
          <a:bodyPr>
            <a:normAutofit/>
          </a:bodyPr>
          <a:lstStyle/>
          <a:p>
            <a:pPr marL="0" indent="0">
              <a:buNone/>
            </a:pPr>
            <a:endParaRPr lang="en-ZA" dirty="0"/>
          </a:p>
          <a:p>
            <a:pPr marL="0" indent="0">
              <a:buNone/>
            </a:pPr>
            <a:r>
              <a:rPr lang="en-ZA" sz="1600" b="1" dirty="0"/>
              <a:t> </a:t>
            </a:r>
          </a:p>
          <a:p>
            <a:pPr marL="0" indent="0">
              <a:buNone/>
            </a:pPr>
            <a:endParaRPr lang="en-US" sz="1600" b="1" dirty="0"/>
          </a:p>
        </p:txBody>
      </p:sp>
      <p:sp>
        <p:nvSpPr>
          <p:cNvPr id="3" name="Slide Number Placeholder 2">
            <a:extLst>
              <a:ext uri="{FF2B5EF4-FFF2-40B4-BE49-F238E27FC236}">
                <a16:creationId xmlns:a16="http://schemas.microsoft.com/office/drawing/2014/main" id="{6CB45843-0D2A-46CB-74EE-446D2ADDB16F}"/>
              </a:ext>
            </a:extLst>
          </p:cNvPr>
          <p:cNvSpPr>
            <a:spLocks noGrp="1"/>
          </p:cNvSpPr>
          <p:nvPr>
            <p:ph type="sldNum" sz="quarter" idx="4"/>
          </p:nvPr>
        </p:nvSpPr>
        <p:spPr/>
        <p:txBody>
          <a:bodyPr/>
          <a:lstStyle/>
          <a:p>
            <a:fld id="{D0187014-A058-7742-9C1E-B2A7F306F8B0}" type="slidenum">
              <a:rPr lang="en-US" smtClean="0"/>
              <a:pPr/>
              <a:t>10</a:t>
            </a:fld>
            <a:endParaRPr lang="en-US" dirty="0"/>
          </a:p>
        </p:txBody>
      </p:sp>
      <p:sp>
        <p:nvSpPr>
          <p:cNvPr id="4" name="Title 1">
            <a:extLst>
              <a:ext uri="{FF2B5EF4-FFF2-40B4-BE49-F238E27FC236}">
                <a16:creationId xmlns:a16="http://schemas.microsoft.com/office/drawing/2014/main" id="{D43C1820-C0D6-BD63-4A59-EDF9E8B674AA}"/>
              </a:ext>
            </a:extLst>
          </p:cNvPr>
          <p:cNvSpPr txBox="1">
            <a:spLocks/>
          </p:cNvSpPr>
          <p:nvPr/>
        </p:nvSpPr>
        <p:spPr>
          <a:xfrm>
            <a:off x="517665" y="1081278"/>
            <a:ext cx="9697452" cy="832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r>
              <a:rPr lang="en-US" sz="2800" b="1" dirty="0"/>
              <a:t>Summary</a:t>
            </a:r>
          </a:p>
        </p:txBody>
      </p:sp>
      <p:sp>
        <p:nvSpPr>
          <p:cNvPr id="10" name="TextBox 9">
            <a:extLst>
              <a:ext uri="{FF2B5EF4-FFF2-40B4-BE49-F238E27FC236}">
                <a16:creationId xmlns:a16="http://schemas.microsoft.com/office/drawing/2014/main" id="{11C505D4-0220-D2A1-7B86-DF559102E5C1}"/>
              </a:ext>
            </a:extLst>
          </p:cNvPr>
          <p:cNvSpPr txBox="1"/>
          <p:nvPr/>
        </p:nvSpPr>
        <p:spPr>
          <a:xfrm>
            <a:off x="3468107" y="1277766"/>
            <a:ext cx="8445674" cy="5447645"/>
          </a:xfrm>
          <a:prstGeom prst="rect">
            <a:avLst/>
          </a:prstGeom>
          <a:solidFill>
            <a:schemeClr val="bg1">
              <a:lumMod val="85000"/>
            </a:schemeClr>
          </a:solidFill>
        </p:spPr>
        <p:txBody>
          <a:bodyPr wrap="square">
            <a:spAutoFit/>
          </a:bodyPr>
          <a:lstStyle/>
          <a:p>
            <a:pPr algn="l"/>
            <a:endParaRPr lang="en-ZA" sz="1800" b="0" i="0" u="none" strike="noStrike" baseline="0" dirty="0">
              <a:solidFill>
                <a:srgbClr val="000000"/>
              </a:solidFill>
              <a:latin typeface="Arial" panose="020B0604020202020204" pitchFamily="34" charset="0"/>
            </a:endParaRPr>
          </a:p>
          <a:p>
            <a:r>
              <a:rPr lang="en-ZA" b="1" dirty="0">
                <a:solidFill>
                  <a:srgbClr val="000000"/>
                </a:solidFill>
                <a:latin typeface="Arial" panose="020B0604020202020204" pitchFamily="34" charset="0"/>
              </a:rPr>
              <a:t>PROGRESS REPORTS</a:t>
            </a:r>
          </a:p>
          <a:p>
            <a:endParaRPr lang="en-ZA" b="1" i="0" u="none" strike="noStrike" baseline="0" dirty="0">
              <a:solidFill>
                <a:srgbClr val="000000"/>
              </a:solidFill>
              <a:latin typeface="Arial" panose="020B0604020202020204" pitchFamily="34" charset="0"/>
            </a:endParaRPr>
          </a:p>
          <a:p>
            <a:pPr algn="l"/>
            <a:r>
              <a:rPr lang="en-US" b="1" i="0" u="none" strike="noStrike" baseline="0" dirty="0">
                <a:solidFill>
                  <a:srgbClr val="000000"/>
                </a:solidFill>
                <a:latin typeface="Arial" panose="020B0604020202020204" pitchFamily="34" charset="0"/>
              </a:rPr>
              <a:t>PART 2 (The progress report on the implementation of the forensic investigation report)</a:t>
            </a:r>
          </a:p>
          <a:p>
            <a:pPr algn="l"/>
            <a:endParaRPr lang="en-US" b="1" i="0" u="none" strike="noStrike" baseline="0" dirty="0">
              <a:solidFill>
                <a:srgbClr val="000000"/>
              </a:solidFill>
              <a:latin typeface="Arial" panose="020B0604020202020204" pitchFamily="34" charset="0"/>
            </a:endParaRPr>
          </a:p>
          <a:p>
            <a:pPr algn="l"/>
            <a:r>
              <a:rPr lang="en-US" sz="1600" i="0" u="none" strike="noStrike" baseline="0" dirty="0">
                <a:solidFill>
                  <a:srgbClr val="000000"/>
                </a:solidFill>
                <a:latin typeface="Arial" panose="020B0604020202020204" pitchFamily="34" charset="0"/>
              </a:rPr>
              <a:t>15. Upon the finalization of the SCM processes bringing in NEXUS forensic firm as a lead evidence witness who carried out the inspections in loco, the disciplinary session will start before the end of March 2023.</a:t>
            </a:r>
          </a:p>
          <a:p>
            <a:pPr algn="l"/>
            <a:r>
              <a:rPr lang="en-US" sz="1600" i="0" u="none" strike="noStrike" baseline="0" dirty="0">
                <a:solidFill>
                  <a:srgbClr val="000000"/>
                </a:solidFill>
                <a:latin typeface="Arial" panose="020B0604020202020204" pitchFamily="34" charset="0"/>
              </a:rPr>
              <a:t>16. On the external front, the Director General had engagements with the Special Investigating Unit (SIU), presided over by Advocate Andy Mothibi. The last engagement was on 14 February 2023 where the scope of engagement on the NSF was discussed.</a:t>
            </a:r>
          </a:p>
          <a:p>
            <a:pPr algn="l"/>
            <a:r>
              <a:rPr lang="en-US" sz="1600" i="0" u="none" strike="noStrike" baseline="0" dirty="0">
                <a:solidFill>
                  <a:srgbClr val="000000"/>
                </a:solidFill>
                <a:latin typeface="Arial" panose="020B0604020202020204" pitchFamily="34" charset="0"/>
              </a:rPr>
              <a:t>17. Further discussions were arranged between the Director General and Advocate Mothibi to finalize document exchanges and investigation procedural matters.</a:t>
            </a:r>
          </a:p>
          <a:p>
            <a:pPr algn="l"/>
            <a:r>
              <a:rPr lang="en-US" sz="1600" i="0" u="none" strike="noStrike" baseline="0" dirty="0">
                <a:solidFill>
                  <a:srgbClr val="000000"/>
                </a:solidFill>
                <a:latin typeface="Arial" panose="020B0604020202020204" pitchFamily="34" charset="0"/>
              </a:rPr>
              <a:t>18. The Directorate for Priority Crime Investigation (HAWKS) held the initial session with the NSF Acting Executive Officer on 08 December 2022. Subsequently, an affidavit mapping out the full value chain of skills development funding processes was composed.</a:t>
            </a:r>
          </a:p>
          <a:p>
            <a:pPr algn="l"/>
            <a:r>
              <a:rPr lang="en-US" sz="1600" i="0" u="none" strike="noStrike" baseline="0" dirty="0">
                <a:solidFill>
                  <a:srgbClr val="000000"/>
                </a:solidFill>
                <a:latin typeface="Arial" panose="020B0604020202020204" pitchFamily="34" charset="0"/>
              </a:rPr>
              <a:t>19. The NSF-HAWKS documentation exchange process will be initiated by the HAWKS once their system is ready.</a:t>
            </a:r>
          </a:p>
          <a:p>
            <a:pPr algn="l"/>
            <a:r>
              <a:rPr lang="en-US" sz="1600" i="0" u="none" strike="noStrike" baseline="0" dirty="0">
                <a:solidFill>
                  <a:srgbClr val="000000"/>
                </a:solidFill>
                <a:latin typeface="Arial" panose="020B0604020202020204" pitchFamily="34" charset="0"/>
              </a:rPr>
              <a:t>20. The scope of the HAWKS investigation is on the 10 selected project arising from the forensic report.</a:t>
            </a:r>
          </a:p>
        </p:txBody>
      </p:sp>
      <p:sp>
        <p:nvSpPr>
          <p:cNvPr id="5" name="Content Placeholder 1">
            <a:extLst>
              <a:ext uri="{FF2B5EF4-FFF2-40B4-BE49-F238E27FC236}">
                <a16:creationId xmlns:a16="http://schemas.microsoft.com/office/drawing/2014/main" id="{D982D4BA-6C54-C3A6-4564-71C53458A7B3}"/>
              </a:ext>
            </a:extLst>
          </p:cNvPr>
          <p:cNvSpPr txBox="1">
            <a:spLocks/>
          </p:cNvSpPr>
          <p:nvPr/>
        </p:nvSpPr>
        <p:spPr>
          <a:xfrm>
            <a:off x="130390" y="1689209"/>
            <a:ext cx="3252889" cy="4532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ZA"/>
          </a:p>
          <a:p>
            <a:pPr marL="0" indent="0">
              <a:buFont typeface="Arial" panose="020B0604020202020204" pitchFamily="34" charset="0"/>
              <a:buNone/>
            </a:pPr>
            <a:r>
              <a:rPr lang="en-ZA" sz="1600" b="1"/>
              <a:t>1. Purpose </a:t>
            </a:r>
          </a:p>
          <a:p>
            <a:pPr marL="0" indent="0">
              <a:buFont typeface="Arial" panose="020B0604020202020204" pitchFamily="34" charset="0"/>
              <a:buNone/>
            </a:pPr>
            <a:r>
              <a:rPr lang="en-ZA" sz="1600" b="1"/>
              <a:t>2. Background</a:t>
            </a:r>
          </a:p>
          <a:p>
            <a:pPr marL="0" indent="0">
              <a:buFont typeface="Arial" panose="020B0604020202020204" pitchFamily="34" charset="0"/>
              <a:buNone/>
            </a:pPr>
            <a:r>
              <a:rPr lang="en-ZA" sz="1600" b="1"/>
              <a:t>3. Part 1: Implementation of the MTT Report.</a:t>
            </a:r>
          </a:p>
          <a:p>
            <a:pPr marL="0" indent="0">
              <a:buFont typeface="Arial" panose="020B0604020202020204" pitchFamily="34" charset="0"/>
              <a:buNone/>
            </a:pPr>
            <a:r>
              <a:rPr lang="en-ZA" sz="1600" b="1"/>
              <a:t>3. Part 2: Implementation of the forensic report recommendations.</a:t>
            </a:r>
          </a:p>
          <a:p>
            <a:pPr marL="0" indent="0">
              <a:buFont typeface="Arial" panose="020B0604020202020204" pitchFamily="34" charset="0"/>
              <a:buNone/>
            </a:pPr>
            <a:r>
              <a:rPr lang="en-ZA" sz="1600" b="1"/>
              <a:t>4. Audit Action Plan update </a:t>
            </a:r>
          </a:p>
          <a:p>
            <a:pPr marL="0" indent="0">
              <a:buFont typeface="Arial" panose="020B0604020202020204" pitchFamily="34" charset="0"/>
              <a:buNone/>
            </a:pPr>
            <a:endParaRPr lang="en-US" sz="1600" b="1" dirty="0"/>
          </a:p>
        </p:txBody>
      </p:sp>
    </p:spTree>
    <p:extLst>
      <p:ext uri="{BB962C8B-B14F-4D97-AF65-F5344CB8AC3E}">
        <p14:creationId xmlns:p14="http://schemas.microsoft.com/office/powerpoint/2010/main" val="1414437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C1227-8E59-8295-CF42-1855E501DB0E}"/>
              </a:ext>
            </a:extLst>
          </p:cNvPr>
          <p:cNvSpPr>
            <a:spLocks noGrp="1"/>
          </p:cNvSpPr>
          <p:nvPr>
            <p:ph idx="1"/>
          </p:nvPr>
        </p:nvSpPr>
        <p:spPr>
          <a:xfrm>
            <a:off x="517666" y="1689209"/>
            <a:ext cx="3012935" cy="4532270"/>
          </a:xfrm>
        </p:spPr>
        <p:txBody>
          <a:bodyPr>
            <a:normAutofit/>
          </a:bodyPr>
          <a:lstStyle/>
          <a:p>
            <a:pPr marL="0" indent="0">
              <a:buNone/>
            </a:pPr>
            <a:endParaRPr lang="en-ZA" dirty="0"/>
          </a:p>
          <a:p>
            <a:pPr marL="0" indent="0">
              <a:buNone/>
            </a:pPr>
            <a:r>
              <a:rPr lang="en-ZA" sz="1600" b="1" dirty="0"/>
              <a:t> </a:t>
            </a:r>
          </a:p>
          <a:p>
            <a:pPr marL="0" indent="0">
              <a:buNone/>
            </a:pPr>
            <a:endParaRPr lang="en-US" sz="1600" b="1" dirty="0"/>
          </a:p>
        </p:txBody>
      </p:sp>
      <p:sp>
        <p:nvSpPr>
          <p:cNvPr id="3" name="Slide Number Placeholder 2">
            <a:extLst>
              <a:ext uri="{FF2B5EF4-FFF2-40B4-BE49-F238E27FC236}">
                <a16:creationId xmlns:a16="http://schemas.microsoft.com/office/drawing/2014/main" id="{6CB45843-0D2A-46CB-74EE-446D2ADDB16F}"/>
              </a:ext>
            </a:extLst>
          </p:cNvPr>
          <p:cNvSpPr>
            <a:spLocks noGrp="1"/>
          </p:cNvSpPr>
          <p:nvPr>
            <p:ph type="sldNum" sz="quarter" idx="4"/>
          </p:nvPr>
        </p:nvSpPr>
        <p:spPr/>
        <p:txBody>
          <a:bodyPr/>
          <a:lstStyle/>
          <a:p>
            <a:fld id="{D0187014-A058-7742-9C1E-B2A7F306F8B0}" type="slidenum">
              <a:rPr lang="en-US" smtClean="0"/>
              <a:pPr/>
              <a:t>11</a:t>
            </a:fld>
            <a:endParaRPr lang="en-US" dirty="0"/>
          </a:p>
        </p:txBody>
      </p:sp>
      <p:sp>
        <p:nvSpPr>
          <p:cNvPr id="4" name="Title 1">
            <a:extLst>
              <a:ext uri="{FF2B5EF4-FFF2-40B4-BE49-F238E27FC236}">
                <a16:creationId xmlns:a16="http://schemas.microsoft.com/office/drawing/2014/main" id="{D43C1820-C0D6-BD63-4A59-EDF9E8B674AA}"/>
              </a:ext>
            </a:extLst>
          </p:cNvPr>
          <p:cNvSpPr txBox="1">
            <a:spLocks/>
          </p:cNvSpPr>
          <p:nvPr/>
        </p:nvSpPr>
        <p:spPr>
          <a:xfrm>
            <a:off x="517665" y="1081278"/>
            <a:ext cx="9697452" cy="832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r>
              <a:rPr lang="en-US" sz="2800" b="1" dirty="0"/>
              <a:t>Summary</a:t>
            </a:r>
          </a:p>
        </p:txBody>
      </p:sp>
      <p:sp>
        <p:nvSpPr>
          <p:cNvPr id="10" name="TextBox 9">
            <a:extLst>
              <a:ext uri="{FF2B5EF4-FFF2-40B4-BE49-F238E27FC236}">
                <a16:creationId xmlns:a16="http://schemas.microsoft.com/office/drawing/2014/main" id="{11C505D4-0220-D2A1-7B86-DF559102E5C1}"/>
              </a:ext>
            </a:extLst>
          </p:cNvPr>
          <p:cNvSpPr txBox="1"/>
          <p:nvPr/>
        </p:nvSpPr>
        <p:spPr>
          <a:xfrm>
            <a:off x="3282491" y="1410726"/>
            <a:ext cx="8551545" cy="4862870"/>
          </a:xfrm>
          <a:prstGeom prst="rect">
            <a:avLst/>
          </a:prstGeom>
          <a:solidFill>
            <a:schemeClr val="bg1">
              <a:lumMod val="85000"/>
            </a:schemeClr>
          </a:solidFill>
        </p:spPr>
        <p:txBody>
          <a:bodyPr wrap="square">
            <a:spAutoFit/>
          </a:bodyPr>
          <a:lstStyle/>
          <a:p>
            <a:pPr algn="l"/>
            <a:endParaRPr lang="en-ZA" sz="1800" b="0" i="0" u="none" strike="noStrike" baseline="0" dirty="0">
              <a:solidFill>
                <a:srgbClr val="000000"/>
              </a:solidFill>
              <a:latin typeface="Arial" panose="020B0604020202020204" pitchFamily="34" charset="0"/>
            </a:endParaRPr>
          </a:p>
          <a:p>
            <a:r>
              <a:rPr lang="fr-FR" sz="1800" b="1" i="0" u="none" strike="noStrike" baseline="0" dirty="0">
                <a:solidFill>
                  <a:srgbClr val="000000"/>
                </a:solidFill>
                <a:latin typeface="Arial" panose="020B0604020202020204" pitchFamily="34" charset="0"/>
              </a:rPr>
              <a:t>PART </a:t>
            </a:r>
            <a:r>
              <a:rPr lang="fr-FR" b="1" dirty="0">
                <a:solidFill>
                  <a:srgbClr val="000000"/>
                </a:solidFill>
                <a:latin typeface="Arial" panose="020B0604020202020204" pitchFamily="34" charset="0"/>
              </a:rPr>
              <a:t>3</a:t>
            </a:r>
            <a:r>
              <a:rPr lang="fr-FR" sz="1800" b="1" i="0" u="none" strike="noStrike" baseline="0" dirty="0">
                <a:solidFill>
                  <a:srgbClr val="000000"/>
                </a:solidFill>
                <a:latin typeface="Arial" panose="020B0604020202020204" pitchFamily="34" charset="0"/>
              </a:rPr>
              <a:t> (AUDIT ACTION PLAN) </a:t>
            </a:r>
          </a:p>
          <a:p>
            <a:endParaRPr lang="en-US" sz="1800" b="0" i="0" u="none" strike="noStrike" baseline="0" dirty="0">
              <a:solidFill>
                <a:srgbClr val="000000"/>
              </a:solidFill>
              <a:latin typeface="Arial" panose="020B0604020202020204" pitchFamily="34" charset="0"/>
            </a:endParaRPr>
          </a:p>
          <a:p>
            <a:r>
              <a:rPr lang="en-US" sz="1600" b="0" i="0" u="none" strike="noStrike" baseline="0" dirty="0">
                <a:solidFill>
                  <a:srgbClr val="000000"/>
                </a:solidFill>
                <a:latin typeface="Arial" panose="020B0604020202020204" pitchFamily="34" charset="0"/>
              </a:rPr>
              <a:t>21. Arising from Auditor General South Africa adverse findings on the NSF 2020/21 Annual Report and Financial Statements, the NSF developed an Audit Action Plan which to date reflects the following progress in addressing these key findings:</a:t>
            </a:r>
          </a:p>
          <a:p>
            <a:r>
              <a:rPr lang="en-US" sz="1600" b="0" i="0" u="none" strike="noStrike" baseline="0" dirty="0" err="1">
                <a:solidFill>
                  <a:srgbClr val="000000"/>
                </a:solidFill>
                <a:latin typeface="Arial" panose="020B0604020202020204" pitchFamily="34" charset="0"/>
              </a:rPr>
              <a:t>i</a:t>
            </a:r>
            <a:r>
              <a:rPr lang="en-US" sz="1600" b="1" i="0" u="none" strike="noStrike" baseline="0" dirty="0">
                <a:solidFill>
                  <a:srgbClr val="000000"/>
                </a:solidFill>
                <a:latin typeface="Arial" panose="020B0604020202020204" pitchFamily="34" charset="0"/>
              </a:rPr>
              <a:t>. Findings on the recruitment of senior management personnel (60% vacancy rate and slow recruitment process):</a:t>
            </a:r>
          </a:p>
          <a:p>
            <a:r>
              <a:rPr lang="en-US" sz="1600" b="0" i="0" u="none" strike="noStrike" baseline="0" dirty="0">
                <a:solidFill>
                  <a:srgbClr val="000000"/>
                </a:solidFill>
                <a:latin typeface="Arial" panose="020B0604020202020204" pitchFamily="34" charset="0"/>
              </a:rPr>
              <a:t>To date 35 of the 69 posts for year 2021/22 have been filled (51%). The following Senior Management post have been completed or are at various stages of selection:</a:t>
            </a:r>
          </a:p>
          <a:p>
            <a:r>
              <a:rPr lang="en-US" sz="1600" b="0" i="0" u="none" strike="noStrike" baseline="0" dirty="0">
                <a:solidFill>
                  <a:srgbClr val="000000"/>
                </a:solidFill>
                <a:latin typeface="Arial" panose="020B0604020202020204" pitchFamily="34" charset="0"/>
              </a:rPr>
              <a:t>Chief Financial Officer was appointed and assumed duty on 01 November 2022.</a:t>
            </a:r>
          </a:p>
          <a:p>
            <a:r>
              <a:rPr lang="en-US" sz="1600" b="0" i="0" u="none" strike="noStrike" baseline="0" dirty="0">
                <a:solidFill>
                  <a:srgbClr val="000000"/>
                </a:solidFill>
                <a:latin typeface="Arial" panose="020B0604020202020204" pitchFamily="34" charset="0"/>
              </a:rPr>
              <a:t>✓ Director: Fund Management was appointed and assumed duty on 01 October 2022</a:t>
            </a:r>
          </a:p>
          <a:p>
            <a:r>
              <a:rPr lang="en-US" sz="1600" b="0" i="0" u="none" strike="noStrike" baseline="0" dirty="0">
                <a:solidFill>
                  <a:srgbClr val="000000"/>
                </a:solidFill>
                <a:latin typeface="Arial" panose="020B0604020202020204" pitchFamily="34" charset="0"/>
              </a:rPr>
              <a:t>✓ Director: Information Communication and Technology was appointed and assumed duty on 03 January 2023.</a:t>
            </a:r>
          </a:p>
          <a:p>
            <a:r>
              <a:rPr lang="en-US" sz="1600" b="0" i="0" u="none" strike="noStrike" baseline="0" dirty="0">
                <a:solidFill>
                  <a:srgbClr val="000000"/>
                </a:solidFill>
                <a:latin typeface="Arial" panose="020B0604020202020204" pitchFamily="34" charset="0"/>
              </a:rPr>
              <a:t>✓ Director: Financial Planning and Reporting interviews scheduled before end of March 2023..</a:t>
            </a:r>
          </a:p>
          <a:p>
            <a:r>
              <a:rPr lang="en-US" sz="1600" b="0" i="0" u="none" strike="noStrike" baseline="0" dirty="0">
                <a:solidFill>
                  <a:srgbClr val="000000"/>
                </a:solidFill>
                <a:latin typeface="Arial" panose="020B0604020202020204" pitchFamily="34" charset="0"/>
              </a:rPr>
              <a:t>✓ Director: Financial Administration has been advertised.</a:t>
            </a:r>
          </a:p>
          <a:p>
            <a:r>
              <a:rPr lang="en-US" sz="1600" b="0" i="0" u="none" strike="noStrike" baseline="0" dirty="0">
                <a:solidFill>
                  <a:srgbClr val="000000"/>
                </a:solidFill>
                <a:latin typeface="Arial" panose="020B0604020202020204" pitchFamily="34" charset="0"/>
              </a:rPr>
              <a:t>✓ Director: Work Integrated Learning has been advertised.</a:t>
            </a:r>
          </a:p>
          <a:p>
            <a:r>
              <a:rPr lang="en-US" sz="1600" b="0" i="0" u="none" strike="noStrike" baseline="0" dirty="0">
                <a:solidFill>
                  <a:srgbClr val="000000"/>
                </a:solidFill>
                <a:latin typeface="Arial" panose="020B0604020202020204" pitchFamily="34" charset="0"/>
              </a:rPr>
              <a:t>✓ Director: Organizational Strategy has been advertised.</a:t>
            </a:r>
          </a:p>
        </p:txBody>
      </p:sp>
      <p:sp>
        <p:nvSpPr>
          <p:cNvPr id="5" name="Content Placeholder 1">
            <a:extLst>
              <a:ext uri="{FF2B5EF4-FFF2-40B4-BE49-F238E27FC236}">
                <a16:creationId xmlns:a16="http://schemas.microsoft.com/office/drawing/2014/main" id="{108B6DA0-238C-B48A-DDFB-0A71133B8470}"/>
              </a:ext>
            </a:extLst>
          </p:cNvPr>
          <p:cNvSpPr txBox="1">
            <a:spLocks/>
          </p:cNvSpPr>
          <p:nvPr/>
        </p:nvSpPr>
        <p:spPr>
          <a:xfrm>
            <a:off x="130390" y="1689209"/>
            <a:ext cx="3252889" cy="4532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ZA"/>
          </a:p>
          <a:p>
            <a:pPr marL="0" indent="0">
              <a:buFont typeface="Arial" panose="020B0604020202020204" pitchFamily="34" charset="0"/>
              <a:buNone/>
            </a:pPr>
            <a:r>
              <a:rPr lang="en-ZA" sz="1600" b="1"/>
              <a:t>1. Purpose </a:t>
            </a:r>
          </a:p>
          <a:p>
            <a:pPr marL="0" indent="0">
              <a:buFont typeface="Arial" panose="020B0604020202020204" pitchFamily="34" charset="0"/>
              <a:buNone/>
            </a:pPr>
            <a:r>
              <a:rPr lang="en-ZA" sz="1600" b="1"/>
              <a:t>2. Background</a:t>
            </a:r>
          </a:p>
          <a:p>
            <a:pPr marL="0" indent="0">
              <a:buFont typeface="Arial" panose="020B0604020202020204" pitchFamily="34" charset="0"/>
              <a:buNone/>
            </a:pPr>
            <a:r>
              <a:rPr lang="en-ZA" sz="1600" b="1"/>
              <a:t>3. Part 1: Implementation of the MTT Report.</a:t>
            </a:r>
          </a:p>
          <a:p>
            <a:pPr marL="0" indent="0">
              <a:buFont typeface="Arial" panose="020B0604020202020204" pitchFamily="34" charset="0"/>
              <a:buNone/>
            </a:pPr>
            <a:r>
              <a:rPr lang="en-ZA" sz="1600" b="1"/>
              <a:t>3. Part 2: Implementation of the forensic report recommendations.</a:t>
            </a:r>
          </a:p>
          <a:p>
            <a:pPr marL="0" indent="0">
              <a:buFont typeface="Arial" panose="020B0604020202020204" pitchFamily="34" charset="0"/>
              <a:buNone/>
            </a:pPr>
            <a:r>
              <a:rPr lang="en-ZA" sz="1600" b="1"/>
              <a:t>4. Audit Action Plan update </a:t>
            </a:r>
          </a:p>
          <a:p>
            <a:pPr marL="0" indent="0">
              <a:buFont typeface="Arial" panose="020B0604020202020204" pitchFamily="34" charset="0"/>
              <a:buNone/>
            </a:pPr>
            <a:endParaRPr lang="en-US" sz="1600" b="1" dirty="0"/>
          </a:p>
        </p:txBody>
      </p:sp>
    </p:spTree>
    <p:extLst>
      <p:ext uri="{BB962C8B-B14F-4D97-AF65-F5344CB8AC3E}">
        <p14:creationId xmlns:p14="http://schemas.microsoft.com/office/powerpoint/2010/main" val="375044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C1227-8E59-8295-CF42-1855E501DB0E}"/>
              </a:ext>
            </a:extLst>
          </p:cNvPr>
          <p:cNvSpPr>
            <a:spLocks noGrp="1"/>
          </p:cNvSpPr>
          <p:nvPr>
            <p:ph idx="1"/>
          </p:nvPr>
        </p:nvSpPr>
        <p:spPr>
          <a:xfrm>
            <a:off x="517666" y="1689209"/>
            <a:ext cx="3012935" cy="4532270"/>
          </a:xfrm>
        </p:spPr>
        <p:txBody>
          <a:bodyPr>
            <a:normAutofit/>
          </a:bodyPr>
          <a:lstStyle/>
          <a:p>
            <a:pPr marL="0" indent="0">
              <a:buNone/>
            </a:pPr>
            <a:endParaRPr lang="en-ZA" dirty="0"/>
          </a:p>
          <a:p>
            <a:pPr marL="0" indent="0">
              <a:buNone/>
            </a:pPr>
            <a:r>
              <a:rPr lang="en-ZA" sz="1600" b="1" dirty="0"/>
              <a:t> </a:t>
            </a:r>
          </a:p>
          <a:p>
            <a:pPr marL="0" indent="0">
              <a:buNone/>
            </a:pPr>
            <a:endParaRPr lang="en-US" sz="1600" b="1" dirty="0"/>
          </a:p>
        </p:txBody>
      </p:sp>
      <p:sp>
        <p:nvSpPr>
          <p:cNvPr id="3" name="Slide Number Placeholder 2">
            <a:extLst>
              <a:ext uri="{FF2B5EF4-FFF2-40B4-BE49-F238E27FC236}">
                <a16:creationId xmlns:a16="http://schemas.microsoft.com/office/drawing/2014/main" id="{6CB45843-0D2A-46CB-74EE-446D2ADDB16F}"/>
              </a:ext>
            </a:extLst>
          </p:cNvPr>
          <p:cNvSpPr>
            <a:spLocks noGrp="1"/>
          </p:cNvSpPr>
          <p:nvPr>
            <p:ph type="sldNum" sz="quarter" idx="4"/>
          </p:nvPr>
        </p:nvSpPr>
        <p:spPr/>
        <p:txBody>
          <a:bodyPr/>
          <a:lstStyle/>
          <a:p>
            <a:fld id="{D0187014-A058-7742-9C1E-B2A7F306F8B0}" type="slidenum">
              <a:rPr lang="en-US" smtClean="0"/>
              <a:pPr/>
              <a:t>12</a:t>
            </a:fld>
            <a:endParaRPr lang="en-US" dirty="0"/>
          </a:p>
        </p:txBody>
      </p:sp>
      <p:sp>
        <p:nvSpPr>
          <p:cNvPr id="4" name="Title 1">
            <a:extLst>
              <a:ext uri="{FF2B5EF4-FFF2-40B4-BE49-F238E27FC236}">
                <a16:creationId xmlns:a16="http://schemas.microsoft.com/office/drawing/2014/main" id="{D43C1820-C0D6-BD63-4A59-EDF9E8B674AA}"/>
              </a:ext>
            </a:extLst>
          </p:cNvPr>
          <p:cNvSpPr txBox="1">
            <a:spLocks/>
          </p:cNvSpPr>
          <p:nvPr/>
        </p:nvSpPr>
        <p:spPr>
          <a:xfrm>
            <a:off x="517665" y="1081278"/>
            <a:ext cx="9697452" cy="832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r>
              <a:rPr lang="en-US" sz="2800" b="1" dirty="0"/>
              <a:t>Summary</a:t>
            </a:r>
          </a:p>
        </p:txBody>
      </p:sp>
      <p:sp>
        <p:nvSpPr>
          <p:cNvPr id="10" name="TextBox 9">
            <a:extLst>
              <a:ext uri="{FF2B5EF4-FFF2-40B4-BE49-F238E27FC236}">
                <a16:creationId xmlns:a16="http://schemas.microsoft.com/office/drawing/2014/main" id="{11C505D4-0220-D2A1-7B86-DF559102E5C1}"/>
              </a:ext>
            </a:extLst>
          </p:cNvPr>
          <p:cNvSpPr txBox="1"/>
          <p:nvPr/>
        </p:nvSpPr>
        <p:spPr>
          <a:xfrm>
            <a:off x="3312971" y="1350662"/>
            <a:ext cx="8551545" cy="5355312"/>
          </a:xfrm>
          <a:prstGeom prst="rect">
            <a:avLst/>
          </a:prstGeom>
          <a:solidFill>
            <a:schemeClr val="bg1">
              <a:lumMod val="85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PART 3 (AUDIT ACTION PLAN) </a:t>
            </a:r>
            <a:endParaRPr lang="en-US" sz="1800" b="0" i="0" u="none" strike="noStrike" baseline="0" dirty="0">
              <a:solidFill>
                <a:srgbClr val="000000"/>
              </a:solidFill>
              <a:latin typeface="Arial" panose="020B0604020202020204" pitchFamily="34" charset="0"/>
            </a:endParaRPr>
          </a:p>
          <a:p>
            <a:pPr marL="285750" indent="-285750" algn="l">
              <a:buFont typeface="Wingdings" panose="05000000000000000000" pitchFamily="2" charset="2"/>
              <a:buChar char="ü"/>
            </a:pPr>
            <a:endParaRPr lang="en-US" dirty="0">
              <a:solidFill>
                <a:srgbClr val="000000"/>
              </a:solidFill>
              <a:latin typeface="Arial" panose="020B0604020202020204" pitchFamily="34" charset="0"/>
            </a:endParaRPr>
          </a:p>
          <a:p>
            <a:pPr marL="285750" indent="-285750" algn="l">
              <a:buFont typeface="Wingdings" panose="05000000000000000000" pitchFamily="2" charset="2"/>
              <a:buChar char="ü"/>
            </a:pPr>
            <a:r>
              <a:rPr lang="en-US" sz="1800" b="0" i="0" u="none" strike="noStrike" baseline="0" dirty="0">
                <a:solidFill>
                  <a:srgbClr val="000000"/>
                </a:solidFill>
                <a:latin typeface="Arial" panose="020B0604020202020204" pitchFamily="34" charset="0"/>
              </a:rPr>
              <a:t>Chief Financial Officer was appointed and assumed duty on 01 November 2022.</a:t>
            </a:r>
          </a:p>
          <a:p>
            <a:pPr algn="l"/>
            <a:endParaRPr lang="en-US" sz="1800" b="0" i="0" u="none" strike="noStrike" baseline="0" dirty="0">
              <a:solidFill>
                <a:srgbClr val="000000"/>
              </a:solidFill>
              <a:latin typeface="Arial" panose="020B0604020202020204" pitchFamily="34" charset="0"/>
            </a:endParaRPr>
          </a:p>
          <a:p>
            <a:pPr marL="285750" indent="-285750" algn="l">
              <a:buFont typeface="Wingdings" panose="05000000000000000000" pitchFamily="2" charset="2"/>
              <a:buChar char="ü"/>
            </a:pPr>
            <a:r>
              <a:rPr lang="en-US" sz="1800" b="0" i="0" u="none" strike="noStrike" baseline="0" dirty="0">
                <a:solidFill>
                  <a:srgbClr val="000000"/>
                </a:solidFill>
                <a:latin typeface="Arial" panose="020B0604020202020204" pitchFamily="34" charset="0"/>
              </a:rPr>
              <a:t>Director: Fund Management was appointed and assumed duty on 01 October 2022.</a:t>
            </a:r>
          </a:p>
          <a:p>
            <a:pPr algn="l"/>
            <a:endParaRPr lang="en-US" sz="1800" b="0" i="0" u="none" strike="noStrike" baseline="0" dirty="0">
              <a:solidFill>
                <a:srgbClr val="000000"/>
              </a:solidFill>
              <a:latin typeface="Arial" panose="020B0604020202020204" pitchFamily="34" charset="0"/>
            </a:endParaRPr>
          </a:p>
          <a:p>
            <a:pPr marL="285750" indent="-285750" algn="l">
              <a:buFont typeface="Wingdings" panose="05000000000000000000" pitchFamily="2" charset="2"/>
              <a:buChar char="ü"/>
            </a:pPr>
            <a:r>
              <a:rPr lang="en-US" sz="1800" b="0" i="0" u="none" strike="noStrike" baseline="0" dirty="0">
                <a:solidFill>
                  <a:srgbClr val="000000"/>
                </a:solidFill>
                <a:latin typeface="Arial" panose="020B0604020202020204" pitchFamily="34" charset="0"/>
              </a:rPr>
              <a:t>Director: Information Communication and Technology was appointed and assumed duty on 03 January 2023.</a:t>
            </a:r>
          </a:p>
          <a:p>
            <a:pPr algn="l"/>
            <a:endParaRPr lang="en-US" sz="1800" b="0" i="0" u="none" strike="noStrike" baseline="0" dirty="0">
              <a:solidFill>
                <a:srgbClr val="000000"/>
              </a:solidFill>
              <a:latin typeface="Arial" panose="020B0604020202020204" pitchFamily="34" charset="0"/>
            </a:endParaRPr>
          </a:p>
          <a:p>
            <a:pPr marL="285750" indent="-285750" algn="l">
              <a:buFont typeface="Wingdings" panose="05000000000000000000" pitchFamily="2" charset="2"/>
              <a:buChar char="ü"/>
            </a:pPr>
            <a:r>
              <a:rPr lang="en-US" sz="1800" b="0" i="0" u="none" strike="noStrike" baseline="0" dirty="0">
                <a:solidFill>
                  <a:srgbClr val="000000"/>
                </a:solidFill>
                <a:latin typeface="Arial" panose="020B0604020202020204" pitchFamily="34" charset="0"/>
              </a:rPr>
              <a:t>Director: Financial Planning and Reporting interviews scheduled before end of March 2023..</a:t>
            </a:r>
          </a:p>
          <a:p>
            <a:pPr algn="l"/>
            <a:r>
              <a:rPr lang="en-US" sz="1800" b="0" i="0" u="none" strike="noStrike" baseline="0" dirty="0">
                <a:solidFill>
                  <a:srgbClr val="000000"/>
                </a:solidFill>
                <a:latin typeface="Arial" panose="020B0604020202020204" pitchFamily="34" charset="0"/>
              </a:rPr>
              <a:t>✓ Director: Financial Administration has been advertised.</a:t>
            </a:r>
          </a:p>
          <a:p>
            <a:pPr algn="l"/>
            <a:endParaRPr lang="en-US" sz="1800" b="0" i="0" u="none" strike="noStrike" baseline="0" dirty="0">
              <a:solidFill>
                <a:srgbClr val="000000"/>
              </a:solidFill>
              <a:latin typeface="Arial" panose="020B0604020202020204" pitchFamily="34" charset="0"/>
            </a:endParaRPr>
          </a:p>
          <a:p>
            <a:pPr algn="l"/>
            <a:r>
              <a:rPr lang="en-US" sz="1800" b="0" i="0" u="none" strike="noStrike" baseline="0" dirty="0">
                <a:solidFill>
                  <a:srgbClr val="000000"/>
                </a:solidFill>
                <a:latin typeface="Arial" panose="020B0604020202020204" pitchFamily="34" charset="0"/>
              </a:rPr>
              <a:t>✓ Director: Work Integrated Learning has been advertised.</a:t>
            </a:r>
          </a:p>
          <a:p>
            <a:pPr algn="l"/>
            <a:endParaRPr lang="en-US" sz="1800" b="0" i="0" u="none" strike="noStrike" baseline="0" dirty="0">
              <a:solidFill>
                <a:srgbClr val="000000"/>
              </a:solidFill>
              <a:latin typeface="Arial" panose="020B0604020202020204" pitchFamily="34" charset="0"/>
            </a:endParaRPr>
          </a:p>
          <a:p>
            <a:pPr algn="l"/>
            <a:r>
              <a:rPr lang="en-US" sz="1800" b="0" i="0" u="none" strike="noStrike" baseline="0" dirty="0">
                <a:solidFill>
                  <a:srgbClr val="000000"/>
                </a:solidFill>
                <a:latin typeface="Arial" panose="020B0604020202020204" pitchFamily="34" charset="0"/>
              </a:rPr>
              <a:t>✓ Director: Organizational Strategy has been advertised.</a:t>
            </a:r>
          </a:p>
        </p:txBody>
      </p:sp>
      <p:sp>
        <p:nvSpPr>
          <p:cNvPr id="5" name="Content Placeholder 1">
            <a:extLst>
              <a:ext uri="{FF2B5EF4-FFF2-40B4-BE49-F238E27FC236}">
                <a16:creationId xmlns:a16="http://schemas.microsoft.com/office/drawing/2014/main" id="{D258243B-85CE-B0E7-5B2D-D3D3DB2DAD83}"/>
              </a:ext>
            </a:extLst>
          </p:cNvPr>
          <p:cNvSpPr txBox="1">
            <a:spLocks/>
          </p:cNvSpPr>
          <p:nvPr/>
        </p:nvSpPr>
        <p:spPr>
          <a:xfrm>
            <a:off x="130390" y="1689209"/>
            <a:ext cx="3252889" cy="4532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ZA"/>
          </a:p>
          <a:p>
            <a:pPr marL="0" indent="0">
              <a:buFont typeface="Arial" panose="020B0604020202020204" pitchFamily="34" charset="0"/>
              <a:buNone/>
            </a:pPr>
            <a:r>
              <a:rPr lang="en-ZA" sz="1600" b="1"/>
              <a:t>1. Purpose </a:t>
            </a:r>
          </a:p>
          <a:p>
            <a:pPr marL="0" indent="0">
              <a:buFont typeface="Arial" panose="020B0604020202020204" pitchFamily="34" charset="0"/>
              <a:buNone/>
            </a:pPr>
            <a:r>
              <a:rPr lang="en-ZA" sz="1600" b="1"/>
              <a:t>2. Background</a:t>
            </a:r>
          </a:p>
          <a:p>
            <a:pPr marL="0" indent="0">
              <a:buFont typeface="Arial" panose="020B0604020202020204" pitchFamily="34" charset="0"/>
              <a:buNone/>
            </a:pPr>
            <a:r>
              <a:rPr lang="en-ZA" sz="1600" b="1"/>
              <a:t>3. Part 1: Implementation of the MTT Report.</a:t>
            </a:r>
          </a:p>
          <a:p>
            <a:pPr marL="0" indent="0">
              <a:buFont typeface="Arial" panose="020B0604020202020204" pitchFamily="34" charset="0"/>
              <a:buNone/>
            </a:pPr>
            <a:r>
              <a:rPr lang="en-ZA" sz="1600" b="1"/>
              <a:t>3. Part 2: Implementation of the forensic report recommendations.</a:t>
            </a:r>
          </a:p>
          <a:p>
            <a:pPr marL="0" indent="0">
              <a:buFont typeface="Arial" panose="020B0604020202020204" pitchFamily="34" charset="0"/>
              <a:buNone/>
            </a:pPr>
            <a:r>
              <a:rPr lang="en-ZA" sz="1600" b="1"/>
              <a:t>4. Audit Action Plan update </a:t>
            </a:r>
          </a:p>
          <a:p>
            <a:pPr marL="0" indent="0">
              <a:buFont typeface="Arial" panose="020B0604020202020204" pitchFamily="34" charset="0"/>
              <a:buNone/>
            </a:pPr>
            <a:endParaRPr lang="en-US" sz="1600" b="1" dirty="0"/>
          </a:p>
        </p:txBody>
      </p:sp>
    </p:spTree>
    <p:extLst>
      <p:ext uri="{BB962C8B-B14F-4D97-AF65-F5344CB8AC3E}">
        <p14:creationId xmlns:p14="http://schemas.microsoft.com/office/powerpoint/2010/main" val="1663651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C1227-8E59-8295-CF42-1855E501DB0E}"/>
              </a:ext>
            </a:extLst>
          </p:cNvPr>
          <p:cNvSpPr>
            <a:spLocks noGrp="1"/>
          </p:cNvSpPr>
          <p:nvPr>
            <p:ph idx="1"/>
          </p:nvPr>
        </p:nvSpPr>
        <p:spPr>
          <a:xfrm>
            <a:off x="517666" y="1689209"/>
            <a:ext cx="2731143" cy="4532270"/>
          </a:xfrm>
        </p:spPr>
        <p:txBody>
          <a:bodyPr>
            <a:normAutofit/>
          </a:bodyPr>
          <a:lstStyle/>
          <a:p>
            <a:pPr marL="0" indent="0">
              <a:buNone/>
            </a:pPr>
            <a:endParaRPr lang="en-ZA" dirty="0"/>
          </a:p>
          <a:p>
            <a:pPr marL="0" indent="0">
              <a:buNone/>
            </a:pPr>
            <a:endParaRPr lang="en-ZA" sz="1600" b="1" dirty="0"/>
          </a:p>
          <a:p>
            <a:pPr>
              <a:buFont typeface="Wingdings" panose="05000000000000000000" pitchFamily="2" charset="2"/>
              <a:buChar char="ü"/>
            </a:pPr>
            <a:endParaRPr lang="en-US" sz="1600" b="1" dirty="0"/>
          </a:p>
        </p:txBody>
      </p:sp>
      <p:sp>
        <p:nvSpPr>
          <p:cNvPr id="3" name="Slide Number Placeholder 2">
            <a:extLst>
              <a:ext uri="{FF2B5EF4-FFF2-40B4-BE49-F238E27FC236}">
                <a16:creationId xmlns:a16="http://schemas.microsoft.com/office/drawing/2014/main" id="{6CB45843-0D2A-46CB-74EE-446D2ADDB16F}"/>
              </a:ext>
            </a:extLst>
          </p:cNvPr>
          <p:cNvSpPr>
            <a:spLocks noGrp="1"/>
          </p:cNvSpPr>
          <p:nvPr>
            <p:ph type="sldNum" sz="quarter" idx="4"/>
          </p:nvPr>
        </p:nvSpPr>
        <p:spPr/>
        <p:txBody>
          <a:bodyPr/>
          <a:lstStyle/>
          <a:p>
            <a:fld id="{D0187014-A058-7742-9C1E-B2A7F306F8B0}" type="slidenum">
              <a:rPr lang="en-US" smtClean="0"/>
              <a:pPr/>
              <a:t>13</a:t>
            </a:fld>
            <a:endParaRPr lang="en-US" dirty="0"/>
          </a:p>
        </p:txBody>
      </p:sp>
      <p:sp>
        <p:nvSpPr>
          <p:cNvPr id="4" name="Title 1">
            <a:extLst>
              <a:ext uri="{FF2B5EF4-FFF2-40B4-BE49-F238E27FC236}">
                <a16:creationId xmlns:a16="http://schemas.microsoft.com/office/drawing/2014/main" id="{D43C1820-C0D6-BD63-4A59-EDF9E8B674AA}"/>
              </a:ext>
            </a:extLst>
          </p:cNvPr>
          <p:cNvSpPr txBox="1">
            <a:spLocks/>
          </p:cNvSpPr>
          <p:nvPr/>
        </p:nvSpPr>
        <p:spPr>
          <a:xfrm>
            <a:off x="517665" y="1081278"/>
            <a:ext cx="9697452" cy="832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r>
              <a:rPr lang="en-US" sz="2800" b="1" dirty="0"/>
              <a:t>Summary</a:t>
            </a:r>
          </a:p>
        </p:txBody>
      </p:sp>
      <p:sp>
        <p:nvSpPr>
          <p:cNvPr id="10" name="TextBox 9">
            <a:extLst>
              <a:ext uri="{FF2B5EF4-FFF2-40B4-BE49-F238E27FC236}">
                <a16:creationId xmlns:a16="http://schemas.microsoft.com/office/drawing/2014/main" id="{11C505D4-0220-D2A1-7B86-DF559102E5C1}"/>
              </a:ext>
            </a:extLst>
          </p:cNvPr>
          <p:cNvSpPr txBox="1"/>
          <p:nvPr/>
        </p:nvSpPr>
        <p:spPr>
          <a:xfrm>
            <a:off x="3350132" y="1416187"/>
            <a:ext cx="8551545" cy="5355312"/>
          </a:xfrm>
          <a:prstGeom prst="rect">
            <a:avLst/>
          </a:prstGeom>
          <a:solidFill>
            <a:schemeClr val="bg1">
              <a:lumMod val="85000"/>
            </a:schemeClr>
          </a:solidFill>
        </p:spPr>
        <p:txBody>
          <a:bodyPr wrap="square">
            <a:spAutoFit/>
          </a:bodyPr>
          <a:lstStyle/>
          <a:p>
            <a:pPr algn="l"/>
            <a:endParaRPr lang="fr-FR" sz="1800" b="1" i="0" u="none" strike="noStrike" baseline="0" dirty="0">
              <a:solidFill>
                <a:srgbClr val="000000"/>
              </a:solidFill>
              <a:latin typeface="Arial" panose="020B0604020202020204" pitchFamily="34" charset="0"/>
            </a:endParaRPr>
          </a:p>
          <a:p>
            <a:pPr algn="l"/>
            <a:r>
              <a:rPr lang="fr-FR" sz="1800" b="1" i="0" u="none" strike="noStrike" baseline="0" dirty="0">
                <a:solidFill>
                  <a:srgbClr val="000000"/>
                </a:solidFill>
                <a:latin typeface="Arial" panose="020B0604020202020204" pitchFamily="34" charset="0"/>
              </a:rPr>
              <a:t>PART 3 (AUDIT ACTION PLAN) </a:t>
            </a:r>
          </a:p>
          <a:p>
            <a:pPr algn="l"/>
            <a:endParaRPr lang="en-US" sz="1800" b="1" i="0" u="none" strike="noStrike" baseline="0" dirty="0">
              <a:solidFill>
                <a:srgbClr val="000000"/>
              </a:solidFill>
              <a:latin typeface="Arial" panose="020B0604020202020204" pitchFamily="34" charset="0"/>
            </a:endParaRPr>
          </a:p>
          <a:p>
            <a:pPr algn="l"/>
            <a:r>
              <a:rPr lang="en-US" sz="1600" b="1" i="0" u="none" strike="noStrike" baseline="0" dirty="0">
                <a:solidFill>
                  <a:srgbClr val="000000"/>
                </a:solidFill>
                <a:latin typeface="Arial" panose="020B0604020202020204" pitchFamily="34" charset="0"/>
              </a:rPr>
              <a:t>ii. Findings on the financial reporting within the GRAP standards</a:t>
            </a:r>
            <a:r>
              <a:rPr lang="en-US" sz="1600" b="0" i="0" u="none" strike="noStrike" baseline="0" dirty="0">
                <a:solidFill>
                  <a:srgbClr val="000000"/>
                </a:solidFill>
                <a:latin typeface="Arial" panose="020B0604020202020204" pitchFamily="34" charset="0"/>
              </a:rPr>
              <a:t> (accruals, infrastructure assets, trades and receivables, deferred expenditure, provisions and prior period errors):</a:t>
            </a:r>
          </a:p>
          <a:p>
            <a:pPr algn="l"/>
            <a:endParaRPr lang="en-US" sz="1600" b="0" i="0" u="none" strike="noStrike" baseline="0" dirty="0">
              <a:solidFill>
                <a:srgbClr val="000000"/>
              </a:solidFill>
              <a:latin typeface="Arial" panose="020B0604020202020204" pitchFamily="34" charset="0"/>
            </a:endParaRPr>
          </a:p>
          <a:p>
            <a:pPr marL="285750" indent="-285750" algn="l">
              <a:buFont typeface="Wingdings" panose="05000000000000000000" pitchFamily="2" charset="2"/>
              <a:buChar char="ü"/>
            </a:pPr>
            <a:r>
              <a:rPr lang="en-US" sz="1600" b="0" i="0" u="none" strike="noStrike" baseline="0" dirty="0">
                <a:solidFill>
                  <a:srgbClr val="000000"/>
                </a:solidFill>
                <a:latin typeface="Arial" panose="020B0604020202020204" pitchFamily="34" charset="0"/>
              </a:rPr>
              <a:t>Application of the GRAP standards are carried out as advised by the AGSA in the treatment of financial transactions and accounts allocation.</a:t>
            </a:r>
          </a:p>
          <a:p>
            <a:pPr algn="l"/>
            <a:endParaRPr lang="en-US" sz="1600" b="0" i="0" u="none" strike="noStrike" baseline="0" dirty="0">
              <a:solidFill>
                <a:srgbClr val="000000"/>
              </a:solidFill>
              <a:latin typeface="Arial" panose="020B0604020202020204" pitchFamily="34" charset="0"/>
            </a:endParaRPr>
          </a:p>
          <a:p>
            <a:pPr marL="285750" indent="-285750" algn="l">
              <a:buFont typeface="Wingdings" panose="05000000000000000000" pitchFamily="2" charset="2"/>
              <a:buChar char="ü"/>
            </a:pPr>
            <a:r>
              <a:rPr lang="en-US" sz="1600" b="0" i="0" u="none" strike="noStrike" baseline="0" dirty="0">
                <a:solidFill>
                  <a:srgbClr val="000000"/>
                </a:solidFill>
                <a:latin typeface="Arial" panose="020B0604020202020204" pitchFamily="34" charset="0"/>
              </a:rPr>
              <a:t>Invoice capturing and reconciliation are done on monthly basis and variance are corrected timeously.</a:t>
            </a:r>
          </a:p>
          <a:p>
            <a:pPr algn="l"/>
            <a:endParaRPr lang="en-US" sz="1600" b="0" i="0" u="none" strike="noStrike" baseline="0" dirty="0">
              <a:solidFill>
                <a:srgbClr val="000000"/>
              </a:solidFill>
              <a:latin typeface="Arial" panose="020B0604020202020204" pitchFamily="34" charset="0"/>
            </a:endParaRPr>
          </a:p>
          <a:p>
            <a:pPr marL="285750" indent="-285750" algn="l">
              <a:buFont typeface="Wingdings" panose="05000000000000000000" pitchFamily="2" charset="2"/>
              <a:buChar char="ü"/>
            </a:pPr>
            <a:r>
              <a:rPr lang="en-US" sz="1600" b="0" i="0" u="none" strike="noStrike" baseline="0" dirty="0">
                <a:solidFill>
                  <a:srgbClr val="000000"/>
                </a:solidFill>
                <a:latin typeface="Arial" panose="020B0604020202020204" pitchFamily="34" charset="0"/>
              </a:rPr>
              <a:t>Completed journals are subjected to internal audit review and adjustment carried out were discrepancies are identified.</a:t>
            </a:r>
          </a:p>
          <a:p>
            <a:pPr marL="285750" indent="-285750" algn="l">
              <a:buFont typeface="Wingdings" panose="05000000000000000000" pitchFamily="2" charset="2"/>
              <a:buChar char="ü"/>
            </a:pPr>
            <a:endParaRPr lang="en-US" sz="1600" b="0" i="0" u="none" strike="noStrike" baseline="0" dirty="0">
              <a:solidFill>
                <a:srgbClr val="000000"/>
              </a:solidFill>
              <a:latin typeface="Arial" panose="020B0604020202020204" pitchFamily="34" charset="0"/>
            </a:endParaRPr>
          </a:p>
          <a:p>
            <a:pPr marL="285750" indent="-285750" algn="l">
              <a:buFont typeface="Wingdings" panose="05000000000000000000" pitchFamily="2" charset="2"/>
              <a:buChar char="ü"/>
            </a:pPr>
            <a:r>
              <a:rPr lang="en-US" sz="1600" b="0" i="0" u="none" strike="noStrike" baseline="0" dirty="0">
                <a:solidFill>
                  <a:srgbClr val="000000"/>
                </a:solidFill>
                <a:latin typeface="Arial" panose="020B0604020202020204" pitchFamily="34" charset="0"/>
              </a:rPr>
              <a:t>Review of financial workbooks is continuously carried out before financial statement are adjusted.</a:t>
            </a:r>
          </a:p>
          <a:p>
            <a:pPr algn="l"/>
            <a:endParaRPr lang="en-US" sz="1600" b="0" i="0" u="none" strike="noStrike" baseline="0" dirty="0">
              <a:solidFill>
                <a:srgbClr val="000000"/>
              </a:solidFill>
              <a:latin typeface="Arial" panose="020B0604020202020204" pitchFamily="34" charset="0"/>
            </a:endParaRPr>
          </a:p>
          <a:p>
            <a:pPr marL="285750" indent="-285750" algn="l">
              <a:buFont typeface="Wingdings" panose="05000000000000000000" pitchFamily="2" charset="2"/>
              <a:buChar char="ü"/>
            </a:pPr>
            <a:r>
              <a:rPr lang="en-US" sz="1600" b="0" i="0" u="none" strike="noStrike" baseline="0" dirty="0">
                <a:solidFill>
                  <a:srgbClr val="000000"/>
                </a:solidFill>
                <a:latin typeface="Arial" panose="020B0604020202020204" pitchFamily="34" charset="0"/>
              </a:rPr>
              <a:t>SETA levy payment records are now accessed from the Skills Branch in order to reconcile the NSF portion of revenue (&gt; R500K levy payment threshold).</a:t>
            </a:r>
          </a:p>
        </p:txBody>
      </p:sp>
      <p:sp>
        <p:nvSpPr>
          <p:cNvPr id="5" name="Content Placeholder 1">
            <a:extLst>
              <a:ext uri="{FF2B5EF4-FFF2-40B4-BE49-F238E27FC236}">
                <a16:creationId xmlns:a16="http://schemas.microsoft.com/office/drawing/2014/main" id="{86D040D0-6981-044C-A166-0DF37F1D3A67}"/>
              </a:ext>
            </a:extLst>
          </p:cNvPr>
          <p:cNvSpPr txBox="1">
            <a:spLocks/>
          </p:cNvSpPr>
          <p:nvPr/>
        </p:nvSpPr>
        <p:spPr>
          <a:xfrm>
            <a:off x="130390" y="1689209"/>
            <a:ext cx="3252889" cy="4532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ZA"/>
          </a:p>
          <a:p>
            <a:pPr marL="0" indent="0">
              <a:buFont typeface="Arial" panose="020B0604020202020204" pitchFamily="34" charset="0"/>
              <a:buNone/>
            </a:pPr>
            <a:r>
              <a:rPr lang="en-ZA" sz="1600" b="1"/>
              <a:t>1. Purpose </a:t>
            </a:r>
          </a:p>
          <a:p>
            <a:pPr marL="0" indent="0">
              <a:buFont typeface="Arial" panose="020B0604020202020204" pitchFamily="34" charset="0"/>
              <a:buNone/>
            </a:pPr>
            <a:r>
              <a:rPr lang="en-ZA" sz="1600" b="1"/>
              <a:t>2. Background</a:t>
            </a:r>
          </a:p>
          <a:p>
            <a:pPr marL="0" indent="0">
              <a:buFont typeface="Arial" panose="020B0604020202020204" pitchFamily="34" charset="0"/>
              <a:buNone/>
            </a:pPr>
            <a:r>
              <a:rPr lang="en-ZA" sz="1600" b="1"/>
              <a:t>3. Part 1: Implementation of the MTT Report.</a:t>
            </a:r>
          </a:p>
          <a:p>
            <a:pPr marL="0" indent="0">
              <a:buFont typeface="Arial" panose="020B0604020202020204" pitchFamily="34" charset="0"/>
              <a:buNone/>
            </a:pPr>
            <a:r>
              <a:rPr lang="en-ZA" sz="1600" b="1"/>
              <a:t>3. Part 2: Implementation of the forensic report recommendations.</a:t>
            </a:r>
          </a:p>
          <a:p>
            <a:pPr marL="0" indent="0">
              <a:buFont typeface="Arial" panose="020B0604020202020204" pitchFamily="34" charset="0"/>
              <a:buNone/>
            </a:pPr>
            <a:r>
              <a:rPr lang="en-ZA" sz="1600" b="1"/>
              <a:t>4. Audit Action Plan update </a:t>
            </a:r>
          </a:p>
          <a:p>
            <a:pPr marL="0" indent="0">
              <a:buFont typeface="Arial" panose="020B0604020202020204" pitchFamily="34" charset="0"/>
              <a:buNone/>
            </a:pPr>
            <a:endParaRPr lang="en-US" sz="1600" b="1" dirty="0"/>
          </a:p>
        </p:txBody>
      </p:sp>
    </p:spTree>
    <p:extLst>
      <p:ext uri="{BB962C8B-B14F-4D97-AF65-F5344CB8AC3E}">
        <p14:creationId xmlns:p14="http://schemas.microsoft.com/office/powerpoint/2010/main" val="1523505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C1227-8E59-8295-CF42-1855E501DB0E}"/>
              </a:ext>
            </a:extLst>
          </p:cNvPr>
          <p:cNvSpPr>
            <a:spLocks noGrp="1"/>
          </p:cNvSpPr>
          <p:nvPr>
            <p:ph idx="1"/>
          </p:nvPr>
        </p:nvSpPr>
        <p:spPr>
          <a:xfrm>
            <a:off x="517666" y="1689209"/>
            <a:ext cx="3012935" cy="4532270"/>
          </a:xfrm>
        </p:spPr>
        <p:txBody>
          <a:bodyPr>
            <a:normAutofit/>
          </a:bodyPr>
          <a:lstStyle/>
          <a:p>
            <a:pPr marL="0" indent="0">
              <a:buNone/>
            </a:pPr>
            <a:endParaRPr lang="en-ZA" dirty="0"/>
          </a:p>
          <a:p>
            <a:pPr marL="0" indent="0">
              <a:buNone/>
            </a:pPr>
            <a:r>
              <a:rPr lang="en-ZA" sz="1600" b="1" dirty="0"/>
              <a:t> </a:t>
            </a:r>
          </a:p>
          <a:p>
            <a:pPr>
              <a:buFont typeface="Wingdings" panose="05000000000000000000" pitchFamily="2" charset="2"/>
              <a:buChar char="ü"/>
            </a:pPr>
            <a:endParaRPr lang="en-US" sz="1600" b="1" dirty="0"/>
          </a:p>
        </p:txBody>
      </p:sp>
      <p:sp>
        <p:nvSpPr>
          <p:cNvPr id="3" name="Slide Number Placeholder 2">
            <a:extLst>
              <a:ext uri="{FF2B5EF4-FFF2-40B4-BE49-F238E27FC236}">
                <a16:creationId xmlns:a16="http://schemas.microsoft.com/office/drawing/2014/main" id="{6CB45843-0D2A-46CB-74EE-446D2ADDB16F}"/>
              </a:ext>
            </a:extLst>
          </p:cNvPr>
          <p:cNvSpPr>
            <a:spLocks noGrp="1"/>
          </p:cNvSpPr>
          <p:nvPr>
            <p:ph type="sldNum" sz="quarter" idx="4"/>
          </p:nvPr>
        </p:nvSpPr>
        <p:spPr/>
        <p:txBody>
          <a:bodyPr/>
          <a:lstStyle/>
          <a:p>
            <a:fld id="{D0187014-A058-7742-9C1E-B2A7F306F8B0}" type="slidenum">
              <a:rPr lang="en-US" smtClean="0"/>
              <a:pPr/>
              <a:t>14</a:t>
            </a:fld>
            <a:endParaRPr lang="en-US" dirty="0"/>
          </a:p>
        </p:txBody>
      </p:sp>
      <p:sp>
        <p:nvSpPr>
          <p:cNvPr id="4" name="Title 1">
            <a:extLst>
              <a:ext uri="{FF2B5EF4-FFF2-40B4-BE49-F238E27FC236}">
                <a16:creationId xmlns:a16="http://schemas.microsoft.com/office/drawing/2014/main" id="{D43C1820-C0D6-BD63-4A59-EDF9E8B674AA}"/>
              </a:ext>
            </a:extLst>
          </p:cNvPr>
          <p:cNvSpPr txBox="1">
            <a:spLocks/>
          </p:cNvSpPr>
          <p:nvPr/>
        </p:nvSpPr>
        <p:spPr>
          <a:xfrm>
            <a:off x="517665" y="1081278"/>
            <a:ext cx="9697452" cy="832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r>
              <a:rPr lang="en-US" sz="2800" b="1" dirty="0"/>
              <a:t>Summary</a:t>
            </a:r>
          </a:p>
        </p:txBody>
      </p:sp>
      <p:sp>
        <p:nvSpPr>
          <p:cNvPr id="10" name="TextBox 9">
            <a:extLst>
              <a:ext uri="{FF2B5EF4-FFF2-40B4-BE49-F238E27FC236}">
                <a16:creationId xmlns:a16="http://schemas.microsoft.com/office/drawing/2014/main" id="{11C505D4-0220-D2A1-7B86-DF559102E5C1}"/>
              </a:ext>
            </a:extLst>
          </p:cNvPr>
          <p:cNvSpPr txBox="1"/>
          <p:nvPr/>
        </p:nvSpPr>
        <p:spPr>
          <a:xfrm>
            <a:off x="3336568" y="1416187"/>
            <a:ext cx="8596352" cy="5355312"/>
          </a:xfrm>
          <a:prstGeom prst="rect">
            <a:avLst/>
          </a:prstGeom>
          <a:solidFill>
            <a:schemeClr val="bg1">
              <a:lumMod val="85000"/>
            </a:schemeClr>
          </a:solidFill>
        </p:spPr>
        <p:txBody>
          <a:bodyPr wrap="square">
            <a:spAutoFit/>
          </a:bodyPr>
          <a:lstStyle/>
          <a:p>
            <a:endParaRPr lang="fr-FR" sz="1800" b="1" i="0" u="none" strike="noStrike" baseline="0" dirty="0">
              <a:solidFill>
                <a:srgbClr val="000000"/>
              </a:solidFill>
              <a:latin typeface="Arial" panose="020B0604020202020204" pitchFamily="34" charset="0"/>
            </a:endParaRPr>
          </a:p>
          <a:p>
            <a:r>
              <a:rPr lang="fr-FR" sz="1800" b="1" i="0" u="none" strike="noStrike" baseline="0" dirty="0">
                <a:solidFill>
                  <a:srgbClr val="000000"/>
                </a:solidFill>
                <a:latin typeface="Arial" panose="020B0604020202020204" pitchFamily="34" charset="0"/>
              </a:rPr>
              <a:t>PART </a:t>
            </a:r>
            <a:r>
              <a:rPr lang="fr-FR" b="1" dirty="0">
                <a:solidFill>
                  <a:srgbClr val="000000"/>
                </a:solidFill>
                <a:latin typeface="Arial" panose="020B0604020202020204" pitchFamily="34" charset="0"/>
              </a:rPr>
              <a:t>3</a:t>
            </a:r>
            <a:r>
              <a:rPr lang="fr-FR" sz="1800" b="1" i="0" u="none" strike="noStrike" baseline="0" dirty="0">
                <a:solidFill>
                  <a:srgbClr val="000000"/>
                </a:solidFill>
                <a:latin typeface="Arial" panose="020B0604020202020204" pitchFamily="34" charset="0"/>
              </a:rPr>
              <a:t> (AUDIT ACTION PLAN) </a:t>
            </a:r>
          </a:p>
          <a:p>
            <a:pPr algn="l"/>
            <a:endParaRPr lang="en-US" sz="1800" b="1" i="0" u="none" strike="noStrike" baseline="0" dirty="0">
              <a:solidFill>
                <a:srgbClr val="000000"/>
              </a:solidFill>
              <a:latin typeface="Arial" panose="020B0604020202020204" pitchFamily="34" charset="0"/>
            </a:endParaRPr>
          </a:p>
          <a:p>
            <a:pPr algn="l"/>
            <a:r>
              <a:rPr lang="en-US" sz="1600" b="1" i="0" u="none" strike="noStrike" baseline="0" dirty="0">
                <a:solidFill>
                  <a:srgbClr val="000000"/>
                </a:solidFill>
                <a:latin typeface="Arial" panose="020B0604020202020204" pitchFamily="34" charset="0"/>
              </a:rPr>
              <a:t>iii. Findings on institutional performance information </a:t>
            </a:r>
            <a:r>
              <a:rPr lang="en-US" sz="1600" b="0" i="0" u="none" strike="noStrike" baseline="0" dirty="0">
                <a:solidFill>
                  <a:srgbClr val="000000"/>
                </a:solidFill>
                <a:latin typeface="Arial" panose="020B0604020202020204" pitchFamily="34" charset="0"/>
              </a:rPr>
              <a:t>(limitation of scope due to lack of usefulness, misstatements, completeness, non-response to RFIs and COAFs and inadequate IT control environment):</a:t>
            </a:r>
          </a:p>
          <a:p>
            <a:pPr algn="l"/>
            <a:endParaRPr lang="en-US" sz="1600" dirty="0">
              <a:solidFill>
                <a:srgbClr val="000000"/>
              </a:solidFill>
              <a:latin typeface="Arial" panose="020B0604020202020204" pitchFamily="34" charset="0"/>
            </a:endParaRPr>
          </a:p>
          <a:p>
            <a:pPr marL="285750" indent="-285750" algn="l">
              <a:buFont typeface="Wingdings" panose="05000000000000000000" pitchFamily="2" charset="2"/>
              <a:buChar char="ü"/>
            </a:pPr>
            <a:r>
              <a:rPr lang="en-US" sz="1600" b="0" i="0" u="none" strike="noStrike" baseline="0" dirty="0">
                <a:solidFill>
                  <a:srgbClr val="000000"/>
                </a:solidFill>
                <a:latin typeface="Arial" panose="020B0604020202020204" pitchFamily="34" charset="0"/>
              </a:rPr>
              <a:t>Internal mechanisms have been established to review the Strategic Plan (SP), Annual Performance Plan (APP) and Technical Indicator Descriptors (TID).</a:t>
            </a:r>
          </a:p>
          <a:p>
            <a:pPr algn="l"/>
            <a:r>
              <a:rPr lang="en-US" sz="1600" b="0" i="0" u="none" strike="noStrike" baseline="0" dirty="0">
                <a:solidFill>
                  <a:srgbClr val="000000"/>
                </a:solidFill>
                <a:latin typeface="Arial" panose="020B0604020202020204" pitchFamily="34" charset="0"/>
              </a:rPr>
              <a:t>✓ SP revised and tabled at parliament.</a:t>
            </a:r>
          </a:p>
          <a:p>
            <a:pPr algn="l"/>
            <a:endParaRPr lang="en-US" sz="1600" b="0" i="0" u="none" strike="noStrike" baseline="0" dirty="0">
              <a:solidFill>
                <a:srgbClr val="000000"/>
              </a:solidFill>
              <a:latin typeface="Arial" panose="020B0604020202020204" pitchFamily="34" charset="0"/>
            </a:endParaRPr>
          </a:p>
          <a:p>
            <a:pPr algn="l"/>
            <a:r>
              <a:rPr lang="en-US" sz="1600" b="0" i="0" u="none" strike="noStrike" baseline="0" dirty="0">
                <a:solidFill>
                  <a:srgbClr val="000000"/>
                </a:solidFill>
                <a:latin typeface="Arial" panose="020B0604020202020204" pitchFamily="34" charset="0"/>
              </a:rPr>
              <a:t>✓ APP indicators and targets aligned the revised SP.</a:t>
            </a:r>
          </a:p>
          <a:p>
            <a:pPr algn="l"/>
            <a:endParaRPr lang="en-US" sz="1600" b="0" i="0" u="none" strike="noStrike" baseline="0" dirty="0">
              <a:solidFill>
                <a:srgbClr val="000000"/>
              </a:solidFill>
              <a:latin typeface="Arial" panose="020B0604020202020204" pitchFamily="34" charset="0"/>
            </a:endParaRPr>
          </a:p>
          <a:p>
            <a:pPr algn="l"/>
            <a:r>
              <a:rPr lang="en-US" sz="1600" b="0" i="0" u="none" strike="noStrike" baseline="0" dirty="0">
                <a:solidFill>
                  <a:srgbClr val="000000"/>
                </a:solidFill>
                <a:latin typeface="Arial" panose="020B0604020202020204" pitchFamily="34" charset="0"/>
              </a:rPr>
              <a:t>✓ Poorly defined TID redefined.</a:t>
            </a:r>
          </a:p>
          <a:p>
            <a:pPr algn="l"/>
            <a:endParaRPr lang="en-US" sz="1600" b="0" i="0" u="none" strike="noStrike" baseline="0" dirty="0">
              <a:solidFill>
                <a:srgbClr val="000000"/>
              </a:solidFill>
              <a:latin typeface="Arial" panose="020B0604020202020204" pitchFamily="34" charset="0"/>
            </a:endParaRPr>
          </a:p>
          <a:p>
            <a:pPr algn="l"/>
            <a:r>
              <a:rPr lang="en-US" sz="1600" b="0" i="0" u="none" strike="noStrike" baseline="0" dirty="0">
                <a:solidFill>
                  <a:srgbClr val="000000"/>
                </a:solidFill>
                <a:latin typeface="Arial" panose="020B0604020202020204" pitchFamily="34" charset="0"/>
              </a:rPr>
              <a:t>✓ Performance information review and validation framework established.</a:t>
            </a:r>
          </a:p>
          <a:p>
            <a:pPr algn="l"/>
            <a:endParaRPr lang="en-US" sz="1600" b="0" i="0" u="none" strike="noStrike" baseline="0" dirty="0">
              <a:solidFill>
                <a:srgbClr val="000000"/>
              </a:solidFill>
              <a:latin typeface="Arial" panose="020B0604020202020204" pitchFamily="34" charset="0"/>
            </a:endParaRPr>
          </a:p>
          <a:p>
            <a:pPr algn="l"/>
            <a:r>
              <a:rPr lang="en-US" sz="1600" b="0" i="0" u="none" strike="noStrike" baseline="0" dirty="0">
                <a:solidFill>
                  <a:srgbClr val="000000"/>
                </a:solidFill>
                <a:latin typeface="Arial" panose="020B0604020202020204" pitchFamily="34" charset="0"/>
              </a:rPr>
              <a:t>✓ Performance information management process flows have been developed.</a:t>
            </a:r>
          </a:p>
          <a:p>
            <a:pPr algn="l"/>
            <a:endParaRPr lang="en-US" sz="1600" b="0" i="0" u="none" strike="noStrike" baseline="0" dirty="0">
              <a:solidFill>
                <a:srgbClr val="000000"/>
              </a:solidFill>
              <a:latin typeface="Arial" panose="020B0604020202020204" pitchFamily="34" charset="0"/>
            </a:endParaRPr>
          </a:p>
          <a:p>
            <a:pPr marL="285750" indent="-285750" algn="l">
              <a:buFont typeface="Wingdings" panose="05000000000000000000" pitchFamily="2" charset="2"/>
              <a:buChar char="ü"/>
            </a:pPr>
            <a:r>
              <a:rPr lang="en-US" sz="1600" b="0" i="0" u="none" strike="noStrike" baseline="0" dirty="0">
                <a:solidFill>
                  <a:srgbClr val="000000"/>
                </a:solidFill>
                <a:latin typeface="Arial" panose="020B0604020202020204" pitchFamily="34" charset="0"/>
              </a:rPr>
              <a:t>The Microsoft Dynamics IT system is gradually being deployed as a platform for a broader NSF MI system.</a:t>
            </a:r>
          </a:p>
        </p:txBody>
      </p:sp>
      <p:sp>
        <p:nvSpPr>
          <p:cNvPr id="5" name="Content Placeholder 1">
            <a:extLst>
              <a:ext uri="{FF2B5EF4-FFF2-40B4-BE49-F238E27FC236}">
                <a16:creationId xmlns:a16="http://schemas.microsoft.com/office/drawing/2014/main" id="{77EDE42E-EF84-23A3-E078-5E63A6522E31}"/>
              </a:ext>
            </a:extLst>
          </p:cNvPr>
          <p:cNvSpPr txBox="1">
            <a:spLocks/>
          </p:cNvSpPr>
          <p:nvPr/>
        </p:nvSpPr>
        <p:spPr>
          <a:xfrm>
            <a:off x="130390" y="1689209"/>
            <a:ext cx="3252889" cy="4532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ZA"/>
          </a:p>
          <a:p>
            <a:pPr marL="0" indent="0">
              <a:buFont typeface="Arial" panose="020B0604020202020204" pitchFamily="34" charset="0"/>
              <a:buNone/>
            </a:pPr>
            <a:r>
              <a:rPr lang="en-ZA" sz="1600" b="1"/>
              <a:t>1. Purpose </a:t>
            </a:r>
          </a:p>
          <a:p>
            <a:pPr marL="0" indent="0">
              <a:buFont typeface="Arial" panose="020B0604020202020204" pitchFamily="34" charset="0"/>
              <a:buNone/>
            </a:pPr>
            <a:r>
              <a:rPr lang="en-ZA" sz="1600" b="1"/>
              <a:t>2. Background</a:t>
            </a:r>
          </a:p>
          <a:p>
            <a:pPr marL="0" indent="0">
              <a:buFont typeface="Arial" panose="020B0604020202020204" pitchFamily="34" charset="0"/>
              <a:buNone/>
            </a:pPr>
            <a:r>
              <a:rPr lang="en-ZA" sz="1600" b="1"/>
              <a:t>3. Part 1: Implementation of the MTT Report.</a:t>
            </a:r>
          </a:p>
          <a:p>
            <a:pPr marL="0" indent="0">
              <a:buFont typeface="Arial" panose="020B0604020202020204" pitchFamily="34" charset="0"/>
              <a:buNone/>
            </a:pPr>
            <a:r>
              <a:rPr lang="en-ZA" sz="1600" b="1"/>
              <a:t>3. Part 2: Implementation of the forensic report recommendations.</a:t>
            </a:r>
          </a:p>
          <a:p>
            <a:pPr marL="0" indent="0">
              <a:buFont typeface="Arial" panose="020B0604020202020204" pitchFamily="34" charset="0"/>
              <a:buNone/>
            </a:pPr>
            <a:r>
              <a:rPr lang="en-ZA" sz="1600" b="1"/>
              <a:t>4. Audit Action Plan update </a:t>
            </a:r>
          </a:p>
          <a:p>
            <a:pPr marL="0" indent="0">
              <a:buFont typeface="Arial" panose="020B0604020202020204" pitchFamily="34" charset="0"/>
              <a:buNone/>
            </a:pPr>
            <a:endParaRPr lang="en-US" sz="1600" b="1" dirty="0"/>
          </a:p>
        </p:txBody>
      </p:sp>
    </p:spTree>
    <p:extLst>
      <p:ext uri="{BB962C8B-B14F-4D97-AF65-F5344CB8AC3E}">
        <p14:creationId xmlns:p14="http://schemas.microsoft.com/office/powerpoint/2010/main" val="2912213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C1227-8E59-8295-CF42-1855E501DB0E}"/>
              </a:ext>
            </a:extLst>
          </p:cNvPr>
          <p:cNvSpPr>
            <a:spLocks noGrp="1"/>
          </p:cNvSpPr>
          <p:nvPr>
            <p:ph idx="1"/>
          </p:nvPr>
        </p:nvSpPr>
        <p:spPr>
          <a:xfrm>
            <a:off x="517666" y="1689209"/>
            <a:ext cx="3012935" cy="4532270"/>
          </a:xfrm>
        </p:spPr>
        <p:txBody>
          <a:bodyPr>
            <a:normAutofit/>
          </a:bodyPr>
          <a:lstStyle/>
          <a:p>
            <a:pPr marL="0" indent="0">
              <a:buNone/>
            </a:pPr>
            <a:endParaRPr lang="en-ZA" dirty="0"/>
          </a:p>
          <a:p>
            <a:pPr marL="0" indent="0">
              <a:buNone/>
            </a:pPr>
            <a:endParaRPr lang="en-ZA" sz="1600" b="1" dirty="0"/>
          </a:p>
        </p:txBody>
      </p:sp>
      <p:sp>
        <p:nvSpPr>
          <p:cNvPr id="3" name="Slide Number Placeholder 2">
            <a:extLst>
              <a:ext uri="{FF2B5EF4-FFF2-40B4-BE49-F238E27FC236}">
                <a16:creationId xmlns:a16="http://schemas.microsoft.com/office/drawing/2014/main" id="{6CB45843-0D2A-46CB-74EE-446D2ADDB16F}"/>
              </a:ext>
            </a:extLst>
          </p:cNvPr>
          <p:cNvSpPr>
            <a:spLocks noGrp="1"/>
          </p:cNvSpPr>
          <p:nvPr>
            <p:ph type="sldNum" sz="quarter" idx="4"/>
          </p:nvPr>
        </p:nvSpPr>
        <p:spPr/>
        <p:txBody>
          <a:bodyPr/>
          <a:lstStyle/>
          <a:p>
            <a:fld id="{D0187014-A058-7742-9C1E-B2A7F306F8B0}" type="slidenum">
              <a:rPr lang="en-US" smtClean="0"/>
              <a:pPr/>
              <a:t>15</a:t>
            </a:fld>
            <a:endParaRPr lang="en-US" dirty="0"/>
          </a:p>
        </p:txBody>
      </p:sp>
      <p:sp>
        <p:nvSpPr>
          <p:cNvPr id="4" name="Title 1">
            <a:extLst>
              <a:ext uri="{FF2B5EF4-FFF2-40B4-BE49-F238E27FC236}">
                <a16:creationId xmlns:a16="http://schemas.microsoft.com/office/drawing/2014/main" id="{D43C1820-C0D6-BD63-4A59-EDF9E8B674AA}"/>
              </a:ext>
            </a:extLst>
          </p:cNvPr>
          <p:cNvSpPr txBox="1">
            <a:spLocks/>
          </p:cNvSpPr>
          <p:nvPr/>
        </p:nvSpPr>
        <p:spPr>
          <a:xfrm>
            <a:off x="517665" y="1081278"/>
            <a:ext cx="9697452" cy="832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r>
              <a:rPr lang="en-US" sz="2800" b="1" dirty="0"/>
              <a:t>Summary</a:t>
            </a:r>
          </a:p>
        </p:txBody>
      </p:sp>
      <p:sp>
        <p:nvSpPr>
          <p:cNvPr id="10" name="TextBox 9">
            <a:extLst>
              <a:ext uri="{FF2B5EF4-FFF2-40B4-BE49-F238E27FC236}">
                <a16:creationId xmlns:a16="http://schemas.microsoft.com/office/drawing/2014/main" id="{11C505D4-0220-D2A1-7B86-DF559102E5C1}"/>
              </a:ext>
            </a:extLst>
          </p:cNvPr>
          <p:cNvSpPr txBox="1"/>
          <p:nvPr/>
        </p:nvSpPr>
        <p:spPr>
          <a:xfrm>
            <a:off x="3254699" y="1399890"/>
            <a:ext cx="8749341" cy="4801314"/>
          </a:xfrm>
          <a:prstGeom prst="rect">
            <a:avLst/>
          </a:prstGeom>
          <a:solidFill>
            <a:schemeClr val="bg1">
              <a:lumMod val="85000"/>
            </a:schemeClr>
          </a:solidFill>
        </p:spPr>
        <p:txBody>
          <a:bodyPr wrap="square">
            <a:spAutoFit/>
          </a:bodyPr>
          <a:lstStyle/>
          <a:p>
            <a:endParaRPr lang="fr-FR" sz="1800" b="1" i="0" u="none" strike="noStrike" baseline="0" dirty="0">
              <a:solidFill>
                <a:srgbClr val="000000"/>
              </a:solidFill>
              <a:latin typeface="Arial" panose="020B0604020202020204" pitchFamily="34" charset="0"/>
            </a:endParaRPr>
          </a:p>
          <a:p>
            <a:r>
              <a:rPr lang="fr-FR" sz="1800" b="1" i="0" u="none" strike="noStrike" baseline="0" dirty="0">
                <a:solidFill>
                  <a:srgbClr val="000000"/>
                </a:solidFill>
                <a:latin typeface="Arial" panose="020B0604020202020204" pitchFamily="34" charset="0"/>
              </a:rPr>
              <a:t>PART </a:t>
            </a:r>
            <a:r>
              <a:rPr lang="fr-FR" b="1" dirty="0">
                <a:solidFill>
                  <a:srgbClr val="000000"/>
                </a:solidFill>
                <a:latin typeface="Arial" panose="020B0604020202020204" pitchFamily="34" charset="0"/>
              </a:rPr>
              <a:t>3</a:t>
            </a:r>
            <a:r>
              <a:rPr lang="fr-FR" sz="1800" b="1" i="0" u="none" strike="noStrike" baseline="0" dirty="0">
                <a:solidFill>
                  <a:srgbClr val="000000"/>
                </a:solidFill>
                <a:latin typeface="Arial" panose="020B0604020202020204" pitchFamily="34" charset="0"/>
              </a:rPr>
              <a:t> (AUDIT ACTION PLAN) </a:t>
            </a:r>
          </a:p>
          <a:p>
            <a:pPr algn="l"/>
            <a:endParaRPr lang="en-US" sz="1800" b="1" i="0" u="none" strike="noStrike" baseline="0" dirty="0">
              <a:solidFill>
                <a:srgbClr val="000000"/>
              </a:solidFill>
              <a:latin typeface="Arial" panose="020B0604020202020204" pitchFamily="34" charset="0"/>
            </a:endParaRPr>
          </a:p>
          <a:p>
            <a:pPr algn="l"/>
            <a:r>
              <a:rPr lang="en-US" sz="1800" b="1" i="0" u="none" strike="noStrike" baseline="0" dirty="0">
                <a:solidFill>
                  <a:srgbClr val="000000"/>
                </a:solidFill>
                <a:latin typeface="Arial" panose="020B0604020202020204" pitchFamily="34" charset="0"/>
              </a:rPr>
              <a:t>iv. Findings on skills development implementation </a:t>
            </a:r>
            <a:r>
              <a:rPr lang="en-US" sz="1800" b="0" i="0" u="none" strike="noStrike" baseline="0" dirty="0">
                <a:solidFill>
                  <a:srgbClr val="000000"/>
                </a:solidFill>
                <a:latin typeface="Arial" panose="020B0604020202020204" pitchFamily="34" charset="0"/>
              </a:rPr>
              <a:t>(limitation of scope as a result of misstatements, no project expenditure records, absence of project files):</a:t>
            </a:r>
          </a:p>
          <a:p>
            <a:pPr algn="l"/>
            <a:endParaRPr lang="en-US" sz="1800" b="0" i="0" u="none" strike="noStrike" baseline="0" dirty="0">
              <a:solidFill>
                <a:srgbClr val="000000"/>
              </a:solidFill>
              <a:latin typeface="Arial" panose="020B0604020202020204" pitchFamily="34" charset="0"/>
            </a:endParaRPr>
          </a:p>
          <a:p>
            <a:pPr algn="l"/>
            <a:r>
              <a:rPr lang="en-US" sz="1800" b="0" i="0" u="none" strike="noStrike" baseline="0" dirty="0">
                <a:solidFill>
                  <a:srgbClr val="000000"/>
                </a:solidFill>
                <a:latin typeface="Arial" panose="020B0604020202020204" pitchFamily="34" charset="0"/>
              </a:rPr>
              <a:t>✓ Internal audit to continuously perform a review on prior year findings.</a:t>
            </a:r>
          </a:p>
          <a:p>
            <a:pPr algn="l"/>
            <a:endParaRPr lang="en-US" sz="1800" b="0" i="0" u="none" strike="noStrike" baseline="0" dirty="0">
              <a:solidFill>
                <a:srgbClr val="000000"/>
              </a:solidFill>
              <a:latin typeface="Arial" panose="020B0604020202020204" pitchFamily="34" charset="0"/>
            </a:endParaRPr>
          </a:p>
          <a:p>
            <a:pPr marL="285750" indent="-285750" algn="l">
              <a:buFont typeface="Wingdings" panose="05000000000000000000" pitchFamily="2" charset="2"/>
              <a:buChar char="ü"/>
            </a:pPr>
            <a:r>
              <a:rPr lang="en-US" sz="1800" b="0" i="0" u="none" strike="noStrike" baseline="0" dirty="0">
                <a:solidFill>
                  <a:srgbClr val="000000"/>
                </a:solidFill>
                <a:latin typeface="Arial" panose="020B0604020202020204" pitchFamily="34" charset="0"/>
              </a:rPr>
              <a:t>Framework of supporting evidence for SDPs project portfolio information collection and storage was established and workshops carried out internally with regional project managers.</a:t>
            </a:r>
          </a:p>
          <a:p>
            <a:pPr marL="285750" indent="-285750" algn="l">
              <a:buFont typeface="Wingdings" panose="05000000000000000000" pitchFamily="2" charset="2"/>
              <a:buChar char="ü"/>
            </a:pPr>
            <a:r>
              <a:rPr lang="en-US" sz="1800" b="0" i="0" u="none" strike="noStrike" baseline="0" dirty="0">
                <a:solidFill>
                  <a:srgbClr val="000000"/>
                </a:solidFill>
                <a:latin typeface="Arial" panose="020B0604020202020204" pitchFamily="34" charset="0"/>
              </a:rPr>
              <a:t>Consequence management instituted on project managers who failed to reconcile project expenditure and implementation.</a:t>
            </a:r>
          </a:p>
          <a:p>
            <a:pPr marL="285750" indent="-285750" algn="l">
              <a:buFont typeface="Wingdings" panose="05000000000000000000" pitchFamily="2" charset="2"/>
              <a:buChar char="ü"/>
            </a:pPr>
            <a:r>
              <a:rPr lang="en-US" sz="1800" b="0" i="0" u="none" strike="noStrike" baseline="0" dirty="0">
                <a:solidFill>
                  <a:srgbClr val="000000"/>
                </a:solidFill>
                <a:latin typeface="Arial" panose="020B0604020202020204" pitchFamily="34" charset="0"/>
              </a:rPr>
              <a:t>TVET College completed infrastructure assets transferred to the respective TVET colleges.</a:t>
            </a:r>
          </a:p>
          <a:p>
            <a:pPr algn="l"/>
            <a:r>
              <a:rPr lang="en-US" sz="1800" b="0" i="0" u="none" strike="noStrike" baseline="0" dirty="0">
                <a:solidFill>
                  <a:srgbClr val="000000"/>
                </a:solidFill>
                <a:latin typeface="Arial" panose="020B0604020202020204" pitchFamily="34" charset="0"/>
              </a:rPr>
              <a:t>✓ Central project record keeping established and new projects boarded on MS Dynamics.</a:t>
            </a:r>
          </a:p>
        </p:txBody>
      </p:sp>
      <p:sp>
        <p:nvSpPr>
          <p:cNvPr id="5" name="Content Placeholder 1">
            <a:extLst>
              <a:ext uri="{FF2B5EF4-FFF2-40B4-BE49-F238E27FC236}">
                <a16:creationId xmlns:a16="http://schemas.microsoft.com/office/drawing/2014/main" id="{A40517EF-46C6-0E58-C3D0-59503F3F3F1C}"/>
              </a:ext>
            </a:extLst>
          </p:cNvPr>
          <p:cNvSpPr txBox="1">
            <a:spLocks/>
          </p:cNvSpPr>
          <p:nvPr/>
        </p:nvSpPr>
        <p:spPr>
          <a:xfrm>
            <a:off x="130390" y="1689209"/>
            <a:ext cx="3252889" cy="4532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ZA"/>
          </a:p>
          <a:p>
            <a:pPr marL="0" indent="0">
              <a:buFont typeface="Arial" panose="020B0604020202020204" pitchFamily="34" charset="0"/>
              <a:buNone/>
            </a:pPr>
            <a:r>
              <a:rPr lang="en-ZA" sz="1600" b="1"/>
              <a:t>1. Purpose </a:t>
            </a:r>
          </a:p>
          <a:p>
            <a:pPr marL="0" indent="0">
              <a:buFont typeface="Arial" panose="020B0604020202020204" pitchFamily="34" charset="0"/>
              <a:buNone/>
            </a:pPr>
            <a:r>
              <a:rPr lang="en-ZA" sz="1600" b="1"/>
              <a:t>2. Background</a:t>
            </a:r>
          </a:p>
          <a:p>
            <a:pPr marL="0" indent="0">
              <a:buFont typeface="Arial" panose="020B0604020202020204" pitchFamily="34" charset="0"/>
              <a:buNone/>
            </a:pPr>
            <a:r>
              <a:rPr lang="en-ZA" sz="1600" b="1"/>
              <a:t>3. Part 1: Implementation of the MTT Report.</a:t>
            </a:r>
          </a:p>
          <a:p>
            <a:pPr marL="0" indent="0">
              <a:buFont typeface="Arial" panose="020B0604020202020204" pitchFamily="34" charset="0"/>
              <a:buNone/>
            </a:pPr>
            <a:r>
              <a:rPr lang="en-ZA" sz="1600" b="1"/>
              <a:t>3. Part 2: Implementation of the forensic report recommendations.</a:t>
            </a:r>
          </a:p>
          <a:p>
            <a:pPr marL="0" indent="0">
              <a:buFont typeface="Arial" panose="020B0604020202020204" pitchFamily="34" charset="0"/>
              <a:buNone/>
            </a:pPr>
            <a:r>
              <a:rPr lang="en-ZA" sz="1600" b="1"/>
              <a:t>4. Audit Action Plan update </a:t>
            </a:r>
          </a:p>
          <a:p>
            <a:pPr marL="0" indent="0">
              <a:buFont typeface="Arial" panose="020B0604020202020204" pitchFamily="34" charset="0"/>
              <a:buNone/>
            </a:pPr>
            <a:endParaRPr lang="en-US" sz="1600" b="1" dirty="0"/>
          </a:p>
        </p:txBody>
      </p:sp>
    </p:spTree>
    <p:extLst>
      <p:ext uri="{BB962C8B-B14F-4D97-AF65-F5344CB8AC3E}">
        <p14:creationId xmlns:p14="http://schemas.microsoft.com/office/powerpoint/2010/main" val="3489871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C1227-8E59-8295-CF42-1855E501DB0E}"/>
              </a:ext>
            </a:extLst>
          </p:cNvPr>
          <p:cNvSpPr>
            <a:spLocks noGrp="1"/>
          </p:cNvSpPr>
          <p:nvPr>
            <p:ph idx="1"/>
          </p:nvPr>
        </p:nvSpPr>
        <p:spPr>
          <a:xfrm>
            <a:off x="517666" y="1689209"/>
            <a:ext cx="3012935" cy="4532270"/>
          </a:xfrm>
        </p:spPr>
        <p:txBody>
          <a:bodyPr>
            <a:normAutofit/>
          </a:bodyPr>
          <a:lstStyle/>
          <a:p>
            <a:pPr marL="0" indent="0">
              <a:buNone/>
            </a:pPr>
            <a:endParaRPr lang="en-ZA" dirty="0"/>
          </a:p>
          <a:p>
            <a:pPr marL="0" indent="0">
              <a:buNone/>
            </a:pPr>
            <a:r>
              <a:rPr lang="en-ZA" sz="1600" b="1" dirty="0"/>
              <a:t> </a:t>
            </a:r>
          </a:p>
          <a:p>
            <a:pPr>
              <a:buFont typeface="Wingdings" panose="05000000000000000000" pitchFamily="2" charset="2"/>
              <a:buChar char="ü"/>
            </a:pPr>
            <a:endParaRPr lang="en-US" sz="1600" b="1" dirty="0"/>
          </a:p>
        </p:txBody>
      </p:sp>
      <p:sp>
        <p:nvSpPr>
          <p:cNvPr id="3" name="Slide Number Placeholder 2">
            <a:extLst>
              <a:ext uri="{FF2B5EF4-FFF2-40B4-BE49-F238E27FC236}">
                <a16:creationId xmlns:a16="http://schemas.microsoft.com/office/drawing/2014/main" id="{6CB45843-0D2A-46CB-74EE-446D2ADDB16F}"/>
              </a:ext>
            </a:extLst>
          </p:cNvPr>
          <p:cNvSpPr>
            <a:spLocks noGrp="1"/>
          </p:cNvSpPr>
          <p:nvPr>
            <p:ph type="sldNum" sz="quarter" idx="4"/>
          </p:nvPr>
        </p:nvSpPr>
        <p:spPr/>
        <p:txBody>
          <a:bodyPr/>
          <a:lstStyle/>
          <a:p>
            <a:fld id="{D0187014-A058-7742-9C1E-B2A7F306F8B0}" type="slidenum">
              <a:rPr lang="en-US" smtClean="0"/>
              <a:pPr/>
              <a:t>16</a:t>
            </a:fld>
            <a:endParaRPr lang="en-US" dirty="0"/>
          </a:p>
        </p:txBody>
      </p:sp>
      <p:sp>
        <p:nvSpPr>
          <p:cNvPr id="4" name="Title 1">
            <a:extLst>
              <a:ext uri="{FF2B5EF4-FFF2-40B4-BE49-F238E27FC236}">
                <a16:creationId xmlns:a16="http://schemas.microsoft.com/office/drawing/2014/main" id="{D43C1820-C0D6-BD63-4A59-EDF9E8B674AA}"/>
              </a:ext>
            </a:extLst>
          </p:cNvPr>
          <p:cNvSpPr txBox="1">
            <a:spLocks/>
          </p:cNvSpPr>
          <p:nvPr/>
        </p:nvSpPr>
        <p:spPr>
          <a:xfrm>
            <a:off x="517665" y="1081278"/>
            <a:ext cx="9697452" cy="832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r>
              <a:rPr lang="en-US" sz="2800" b="1" dirty="0"/>
              <a:t>Summary</a:t>
            </a:r>
          </a:p>
        </p:txBody>
      </p:sp>
      <p:sp>
        <p:nvSpPr>
          <p:cNvPr id="10" name="TextBox 9">
            <a:extLst>
              <a:ext uri="{FF2B5EF4-FFF2-40B4-BE49-F238E27FC236}">
                <a16:creationId xmlns:a16="http://schemas.microsoft.com/office/drawing/2014/main" id="{11C505D4-0220-D2A1-7B86-DF559102E5C1}"/>
              </a:ext>
            </a:extLst>
          </p:cNvPr>
          <p:cNvSpPr txBox="1"/>
          <p:nvPr/>
        </p:nvSpPr>
        <p:spPr>
          <a:xfrm>
            <a:off x="3264859" y="1497454"/>
            <a:ext cx="8845862" cy="5447645"/>
          </a:xfrm>
          <a:prstGeom prst="rect">
            <a:avLst/>
          </a:prstGeom>
          <a:solidFill>
            <a:schemeClr val="bg1">
              <a:lumMod val="85000"/>
            </a:schemeClr>
          </a:solidFill>
        </p:spPr>
        <p:txBody>
          <a:bodyPr wrap="square">
            <a:spAutoFit/>
          </a:bodyPr>
          <a:lstStyle/>
          <a:p>
            <a:endParaRPr lang="fr-FR" sz="1800" b="1" i="0" u="none" strike="noStrike" baseline="0" dirty="0">
              <a:solidFill>
                <a:srgbClr val="000000"/>
              </a:solidFill>
              <a:latin typeface="Arial" panose="020B0604020202020204" pitchFamily="34" charset="0"/>
            </a:endParaRPr>
          </a:p>
          <a:p>
            <a:r>
              <a:rPr lang="fr-FR" sz="1800" b="1" i="0" u="none" strike="noStrike" baseline="0" dirty="0">
                <a:solidFill>
                  <a:srgbClr val="000000"/>
                </a:solidFill>
                <a:latin typeface="Arial" panose="020B0604020202020204" pitchFamily="34" charset="0"/>
              </a:rPr>
              <a:t>PART </a:t>
            </a:r>
            <a:r>
              <a:rPr lang="fr-FR" b="1" dirty="0">
                <a:solidFill>
                  <a:srgbClr val="000000"/>
                </a:solidFill>
                <a:latin typeface="Arial" panose="020B0604020202020204" pitchFamily="34" charset="0"/>
              </a:rPr>
              <a:t>3</a:t>
            </a:r>
            <a:r>
              <a:rPr lang="fr-FR" sz="1800" b="1" i="0" u="none" strike="noStrike" baseline="0" dirty="0">
                <a:solidFill>
                  <a:srgbClr val="000000"/>
                </a:solidFill>
                <a:latin typeface="Arial" panose="020B0604020202020204" pitchFamily="34" charset="0"/>
              </a:rPr>
              <a:t> (AUDIT ACTION PLAN) </a:t>
            </a:r>
          </a:p>
          <a:p>
            <a:pPr algn="l"/>
            <a:endParaRPr lang="en-ZA" sz="1800" b="0"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v. Findings on governance, risk and compliance </a:t>
            </a:r>
            <a:r>
              <a:rPr lang="en-US" sz="1800" b="0" i="0" u="none" strike="noStrike" baseline="0" dirty="0">
                <a:solidFill>
                  <a:srgbClr val="000000"/>
                </a:solidFill>
                <a:latin typeface="Arial" panose="020B0604020202020204" pitchFamily="34" charset="0"/>
              </a:rPr>
              <a:t>(treatment of irregular expenditure, misstatements from inadequate definition of toolkit):</a:t>
            </a:r>
          </a:p>
          <a:p>
            <a:endParaRPr lang="en-US" dirty="0">
              <a:solidFill>
                <a:srgbClr val="000000"/>
              </a:solidFill>
              <a:latin typeface="Arial" panose="020B0604020202020204" pitchFamily="34" charset="0"/>
            </a:endParaRPr>
          </a:p>
          <a:p>
            <a:pPr marL="285750" indent="-285750">
              <a:buFont typeface="Wingdings" panose="05000000000000000000" pitchFamily="2" charset="2"/>
              <a:buChar char="ü"/>
            </a:pPr>
            <a:r>
              <a:rPr lang="en-US" dirty="0">
                <a:solidFill>
                  <a:srgbClr val="000000"/>
                </a:solidFill>
                <a:latin typeface="Arial" panose="020B0604020202020204" pitchFamily="34" charset="0"/>
              </a:rPr>
              <a:t>Internal audit determination test are performed, seven projects have been commissioned to external audit investigation, and results are pending.</a:t>
            </a:r>
          </a:p>
          <a:p>
            <a:endParaRPr lang="en-US" dirty="0">
              <a:solidFill>
                <a:srgbClr val="000000"/>
              </a:solidFill>
              <a:latin typeface="Arial" panose="020B0604020202020204" pitchFamily="34" charset="0"/>
            </a:endParaRPr>
          </a:p>
          <a:p>
            <a:pPr marL="285750" indent="-285750">
              <a:buFont typeface="Wingdings" panose="05000000000000000000" pitchFamily="2" charset="2"/>
              <a:buChar char="ü"/>
            </a:pPr>
            <a:r>
              <a:rPr lang="en-US" dirty="0">
                <a:solidFill>
                  <a:srgbClr val="000000"/>
                </a:solidFill>
                <a:latin typeface="Arial" panose="020B0604020202020204" pitchFamily="34" charset="0"/>
              </a:rPr>
              <a:t>Clear definition of a learner toolkit has been developed and implemented in the new projects.</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 A NSF Risk Register separate from the DHET Risk Register has been developed.</a:t>
            </a:r>
          </a:p>
          <a:p>
            <a:endParaRPr lang="en-US" sz="1800" b="0" i="0" u="none" strike="noStrike" baseline="0" dirty="0">
              <a:solidFill>
                <a:srgbClr val="000000"/>
              </a:solidFill>
              <a:latin typeface="Arial" panose="020B0604020202020204" pitchFamily="34" charset="0"/>
            </a:endParaRPr>
          </a:p>
          <a:p>
            <a:pPr algn="ctr"/>
            <a:endParaRPr lang="en-US" sz="1800" b="0" i="0" u="none" strike="noStrike" baseline="0" dirty="0">
              <a:solidFill>
                <a:srgbClr val="000000"/>
              </a:solidFill>
              <a:latin typeface="Arial" panose="020B0604020202020204" pitchFamily="34" charset="0"/>
            </a:endParaRPr>
          </a:p>
          <a:p>
            <a:pPr algn="ctr"/>
            <a:endParaRPr lang="en-US" dirty="0">
              <a:solidFill>
                <a:srgbClr val="000000"/>
              </a:solidFill>
              <a:latin typeface="Arial" panose="020B0604020202020204" pitchFamily="34" charset="0"/>
            </a:endParaRPr>
          </a:p>
          <a:p>
            <a:pPr algn="ctr"/>
            <a:endParaRPr lang="en-US" sz="1800" b="0" i="0" u="none" strike="noStrike" baseline="0" dirty="0">
              <a:solidFill>
                <a:srgbClr val="000000"/>
              </a:solidFill>
              <a:latin typeface="Arial" panose="020B0604020202020204" pitchFamily="34" charset="0"/>
            </a:endParaRPr>
          </a:p>
          <a:p>
            <a:pPr algn="ctr"/>
            <a:endParaRPr lang="en-US" dirty="0">
              <a:solidFill>
                <a:srgbClr val="000000"/>
              </a:solidFill>
              <a:latin typeface="Arial" panose="020B0604020202020204" pitchFamily="34" charset="0"/>
            </a:endParaRPr>
          </a:p>
          <a:p>
            <a:pPr algn="ctr"/>
            <a:r>
              <a:rPr lang="en-US" sz="1800" b="0" i="0" u="none" strike="noStrike" baseline="0" dirty="0">
                <a:solidFill>
                  <a:srgbClr val="000000"/>
                </a:solidFill>
                <a:latin typeface="Arial" panose="020B0604020202020204" pitchFamily="34" charset="0"/>
              </a:rPr>
              <a:t> </a:t>
            </a:r>
            <a:r>
              <a:rPr lang="en-US" sz="2400" b="1" i="0" u="none" strike="noStrike" baseline="0" dirty="0">
                <a:solidFill>
                  <a:srgbClr val="000000"/>
                </a:solidFill>
                <a:latin typeface="Arial" panose="020B0604020202020204" pitchFamily="34" charset="0"/>
              </a:rPr>
              <a:t>THANK YOU</a:t>
            </a:r>
          </a:p>
        </p:txBody>
      </p:sp>
      <p:sp>
        <p:nvSpPr>
          <p:cNvPr id="5" name="Content Placeholder 1">
            <a:extLst>
              <a:ext uri="{FF2B5EF4-FFF2-40B4-BE49-F238E27FC236}">
                <a16:creationId xmlns:a16="http://schemas.microsoft.com/office/drawing/2014/main" id="{3382E45C-C185-670B-E5B5-FF965FC4B8E6}"/>
              </a:ext>
            </a:extLst>
          </p:cNvPr>
          <p:cNvSpPr txBox="1">
            <a:spLocks/>
          </p:cNvSpPr>
          <p:nvPr/>
        </p:nvSpPr>
        <p:spPr>
          <a:xfrm>
            <a:off x="130390" y="1689209"/>
            <a:ext cx="3252889" cy="4532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ZA"/>
          </a:p>
          <a:p>
            <a:pPr marL="0" indent="0">
              <a:buFont typeface="Arial" panose="020B0604020202020204" pitchFamily="34" charset="0"/>
              <a:buNone/>
            </a:pPr>
            <a:r>
              <a:rPr lang="en-ZA" sz="1600" b="1"/>
              <a:t>1. Purpose </a:t>
            </a:r>
          </a:p>
          <a:p>
            <a:pPr marL="0" indent="0">
              <a:buFont typeface="Arial" panose="020B0604020202020204" pitchFamily="34" charset="0"/>
              <a:buNone/>
            </a:pPr>
            <a:r>
              <a:rPr lang="en-ZA" sz="1600" b="1"/>
              <a:t>2. Background</a:t>
            </a:r>
          </a:p>
          <a:p>
            <a:pPr marL="0" indent="0">
              <a:buFont typeface="Arial" panose="020B0604020202020204" pitchFamily="34" charset="0"/>
              <a:buNone/>
            </a:pPr>
            <a:r>
              <a:rPr lang="en-ZA" sz="1600" b="1"/>
              <a:t>3. Part 1: Implementation of the MTT Report.</a:t>
            </a:r>
          </a:p>
          <a:p>
            <a:pPr marL="0" indent="0">
              <a:buFont typeface="Arial" panose="020B0604020202020204" pitchFamily="34" charset="0"/>
              <a:buNone/>
            </a:pPr>
            <a:r>
              <a:rPr lang="en-ZA" sz="1600" b="1"/>
              <a:t>3. Part 2: Implementation of the forensic report recommendations.</a:t>
            </a:r>
          </a:p>
          <a:p>
            <a:pPr marL="0" indent="0">
              <a:buFont typeface="Arial" panose="020B0604020202020204" pitchFamily="34" charset="0"/>
              <a:buNone/>
            </a:pPr>
            <a:r>
              <a:rPr lang="en-ZA" sz="1600" b="1"/>
              <a:t>4. Audit Action Plan update </a:t>
            </a:r>
          </a:p>
          <a:p>
            <a:pPr marL="0" indent="0">
              <a:buFont typeface="Arial" panose="020B0604020202020204" pitchFamily="34" charset="0"/>
              <a:buNone/>
            </a:pPr>
            <a:endParaRPr lang="en-US" sz="1600" b="1" dirty="0"/>
          </a:p>
        </p:txBody>
      </p:sp>
    </p:spTree>
    <p:extLst>
      <p:ext uri="{BB962C8B-B14F-4D97-AF65-F5344CB8AC3E}">
        <p14:creationId xmlns:p14="http://schemas.microsoft.com/office/powerpoint/2010/main" val="3451404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C1227-8E59-8295-CF42-1855E501DB0E}"/>
              </a:ext>
            </a:extLst>
          </p:cNvPr>
          <p:cNvSpPr>
            <a:spLocks noGrp="1"/>
          </p:cNvSpPr>
          <p:nvPr>
            <p:ph idx="1"/>
          </p:nvPr>
        </p:nvSpPr>
        <p:spPr>
          <a:xfrm>
            <a:off x="130390" y="1689209"/>
            <a:ext cx="3252889" cy="4532270"/>
          </a:xfrm>
        </p:spPr>
        <p:txBody>
          <a:bodyPr>
            <a:normAutofit/>
          </a:bodyPr>
          <a:lstStyle/>
          <a:p>
            <a:pPr marL="0" indent="0">
              <a:buNone/>
            </a:pPr>
            <a:endParaRPr lang="en-ZA" dirty="0"/>
          </a:p>
          <a:p>
            <a:pPr marL="0" indent="0">
              <a:buNone/>
            </a:pPr>
            <a:r>
              <a:rPr lang="en-ZA" sz="1600" b="1" dirty="0"/>
              <a:t>1. Purpose </a:t>
            </a:r>
          </a:p>
          <a:p>
            <a:pPr marL="0" indent="0">
              <a:buNone/>
            </a:pPr>
            <a:r>
              <a:rPr lang="en-ZA" sz="1600" b="1" dirty="0"/>
              <a:t>2. Background</a:t>
            </a:r>
          </a:p>
          <a:p>
            <a:pPr marL="0" indent="0">
              <a:buNone/>
            </a:pPr>
            <a:r>
              <a:rPr lang="en-ZA" sz="1600" b="1" dirty="0"/>
              <a:t>3. Part 1: Implementation of the MTT Report.</a:t>
            </a:r>
          </a:p>
          <a:p>
            <a:pPr marL="0" indent="0">
              <a:buNone/>
            </a:pPr>
            <a:r>
              <a:rPr lang="en-ZA" sz="1600" b="1" dirty="0"/>
              <a:t>3. Part 2: Implementation of the forensic report recommendations.</a:t>
            </a:r>
          </a:p>
          <a:p>
            <a:pPr marL="0" indent="0">
              <a:buNone/>
            </a:pPr>
            <a:r>
              <a:rPr lang="en-ZA" sz="1600" b="1" dirty="0"/>
              <a:t>4. Audit Action Plan update </a:t>
            </a:r>
          </a:p>
          <a:p>
            <a:pPr marL="0" indent="0">
              <a:buNone/>
            </a:pPr>
            <a:endParaRPr lang="en-US" sz="1600" b="1" dirty="0"/>
          </a:p>
        </p:txBody>
      </p:sp>
      <p:sp>
        <p:nvSpPr>
          <p:cNvPr id="3" name="Slide Number Placeholder 2">
            <a:extLst>
              <a:ext uri="{FF2B5EF4-FFF2-40B4-BE49-F238E27FC236}">
                <a16:creationId xmlns:a16="http://schemas.microsoft.com/office/drawing/2014/main" id="{6CB45843-0D2A-46CB-74EE-446D2ADDB16F}"/>
              </a:ext>
            </a:extLst>
          </p:cNvPr>
          <p:cNvSpPr>
            <a:spLocks noGrp="1"/>
          </p:cNvSpPr>
          <p:nvPr>
            <p:ph type="sldNum" sz="quarter" idx="4"/>
          </p:nvPr>
        </p:nvSpPr>
        <p:spPr/>
        <p:txBody>
          <a:bodyPr/>
          <a:lstStyle/>
          <a:p>
            <a:fld id="{D0187014-A058-7742-9C1E-B2A7F306F8B0}" type="slidenum">
              <a:rPr lang="en-US" smtClean="0"/>
              <a:pPr/>
              <a:t>2</a:t>
            </a:fld>
            <a:endParaRPr lang="en-US" dirty="0"/>
          </a:p>
        </p:txBody>
      </p:sp>
      <p:sp>
        <p:nvSpPr>
          <p:cNvPr id="4" name="Title 1">
            <a:extLst>
              <a:ext uri="{FF2B5EF4-FFF2-40B4-BE49-F238E27FC236}">
                <a16:creationId xmlns:a16="http://schemas.microsoft.com/office/drawing/2014/main" id="{D43C1820-C0D6-BD63-4A59-EDF9E8B674AA}"/>
              </a:ext>
            </a:extLst>
          </p:cNvPr>
          <p:cNvSpPr txBox="1">
            <a:spLocks/>
          </p:cNvSpPr>
          <p:nvPr/>
        </p:nvSpPr>
        <p:spPr>
          <a:xfrm>
            <a:off x="517665" y="1081278"/>
            <a:ext cx="9697452" cy="832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r>
              <a:rPr lang="en-US" sz="2800" b="1" dirty="0"/>
              <a:t>Summary</a:t>
            </a:r>
          </a:p>
        </p:txBody>
      </p:sp>
      <p:sp>
        <p:nvSpPr>
          <p:cNvPr id="10" name="TextBox 9">
            <a:extLst>
              <a:ext uri="{FF2B5EF4-FFF2-40B4-BE49-F238E27FC236}">
                <a16:creationId xmlns:a16="http://schemas.microsoft.com/office/drawing/2014/main" id="{11C505D4-0220-D2A1-7B86-DF559102E5C1}"/>
              </a:ext>
            </a:extLst>
          </p:cNvPr>
          <p:cNvSpPr txBox="1"/>
          <p:nvPr/>
        </p:nvSpPr>
        <p:spPr>
          <a:xfrm>
            <a:off x="3281774" y="1376281"/>
            <a:ext cx="8642640" cy="4801314"/>
          </a:xfrm>
          <a:prstGeom prst="rect">
            <a:avLst/>
          </a:prstGeom>
          <a:solidFill>
            <a:schemeClr val="bg1">
              <a:lumMod val="85000"/>
            </a:schemeClr>
          </a:solidFill>
        </p:spPr>
        <p:txBody>
          <a:bodyPr wrap="square">
            <a:spAutoFit/>
          </a:bodyPr>
          <a:lstStyle/>
          <a:p>
            <a:pPr algn="l"/>
            <a:endParaRPr lang="en-ZA" sz="1800" b="0" i="0" u="none" strike="noStrike" baseline="0" dirty="0">
              <a:solidFill>
                <a:srgbClr val="000000"/>
              </a:solidFill>
              <a:latin typeface="Arial" panose="020B0604020202020204" pitchFamily="34" charset="0"/>
            </a:endParaRPr>
          </a:p>
          <a:p>
            <a:r>
              <a:rPr lang="en-ZA" sz="1800" b="0" i="0" u="none" strike="noStrike" baseline="0" dirty="0">
                <a:solidFill>
                  <a:srgbClr val="000000"/>
                </a:solidFill>
                <a:latin typeface="Arial" panose="020B0604020202020204" pitchFamily="34" charset="0"/>
              </a:rPr>
              <a:t> </a:t>
            </a:r>
            <a:r>
              <a:rPr lang="en-ZA" sz="1800" b="1" i="0" u="none" strike="noStrike" baseline="0" dirty="0">
                <a:solidFill>
                  <a:srgbClr val="000000"/>
                </a:solidFill>
                <a:latin typeface="Arial" panose="020B0604020202020204" pitchFamily="34" charset="0"/>
              </a:rPr>
              <a:t>PURPOSE </a:t>
            </a:r>
          </a:p>
          <a:p>
            <a:endParaRPr lang="en-ZA"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To provide the </a:t>
            </a:r>
            <a:r>
              <a:rPr lang="en-US" dirty="0">
                <a:solidFill>
                  <a:srgbClr val="000000"/>
                </a:solidFill>
                <a:latin typeface="Arial" panose="020B0604020202020204" pitchFamily="34" charset="0"/>
              </a:rPr>
              <a:t>PCHESI</a:t>
            </a:r>
            <a:r>
              <a:rPr lang="en-US" sz="1800" b="0" i="0" u="none" strike="noStrike" baseline="0" dirty="0">
                <a:solidFill>
                  <a:srgbClr val="000000"/>
                </a:solidFill>
                <a:latin typeface="Arial" panose="020B0604020202020204" pitchFamily="34" charset="0"/>
              </a:rPr>
              <a:t> with progress update on: </a:t>
            </a:r>
          </a:p>
          <a:p>
            <a:r>
              <a:rPr lang="en-US" dirty="0">
                <a:solidFill>
                  <a:srgbClr val="000000"/>
                </a:solidFill>
                <a:latin typeface="Arial" panose="020B0604020202020204" pitchFamily="34" charset="0"/>
              </a:rPr>
              <a:t>(a) The implementation of the MTT report recommendations.</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(c) The implementation of the forensic report recommendations. </a:t>
            </a:r>
          </a:p>
          <a:p>
            <a:r>
              <a:rPr lang="en-US" sz="1800" b="0" i="0" u="none" strike="noStrike" baseline="0" dirty="0">
                <a:solidFill>
                  <a:srgbClr val="000000"/>
                </a:solidFill>
                <a:latin typeface="Arial" panose="020B0604020202020204" pitchFamily="34" charset="0"/>
              </a:rPr>
              <a:t>(b) The NSF Audit Action Plan.</a:t>
            </a:r>
          </a:p>
          <a:p>
            <a:pPr algn="l"/>
            <a:r>
              <a:rPr lang="en-US" sz="1800" b="0" i="0" u="none" strike="noStrike" baseline="0" dirty="0">
                <a:solidFill>
                  <a:srgbClr val="000000"/>
                </a:solidFill>
                <a:latin typeface="Arial" panose="020B0604020202020204" pitchFamily="34" charset="0"/>
              </a:rPr>
              <a:t> </a:t>
            </a:r>
            <a:endParaRPr lang="en-ZA" sz="1800" b="0" i="0" u="none" strike="noStrike" baseline="0" dirty="0">
              <a:solidFill>
                <a:srgbClr val="000000"/>
              </a:solidFill>
              <a:latin typeface="Arial" panose="020B0604020202020204" pitchFamily="34" charset="0"/>
            </a:endParaRPr>
          </a:p>
          <a:p>
            <a:r>
              <a:rPr lang="en-ZA" sz="1800" b="0" i="0" u="none" strike="noStrike" baseline="0" dirty="0">
                <a:solidFill>
                  <a:srgbClr val="000000"/>
                </a:solidFill>
                <a:latin typeface="Arial" panose="020B0604020202020204" pitchFamily="34" charset="0"/>
              </a:rPr>
              <a:t> </a:t>
            </a:r>
            <a:r>
              <a:rPr lang="en-ZA" sz="1800" b="1" i="0" u="none" strike="noStrike" baseline="0" dirty="0">
                <a:solidFill>
                  <a:srgbClr val="000000"/>
                </a:solidFill>
                <a:latin typeface="Arial" panose="020B0604020202020204" pitchFamily="34" charset="0"/>
              </a:rPr>
              <a:t>BACKGROUND </a:t>
            </a:r>
          </a:p>
          <a:p>
            <a:endParaRPr lang="en-ZA" sz="1800" b="1"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1. The last session of the PCHESI was held on 26 October 2022.</a:t>
            </a:r>
          </a:p>
          <a:p>
            <a:r>
              <a:rPr lang="en-US" sz="1800" b="0" i="0" u="none" strike="noStrike" baseline="0" dirty="0">
                <a:solidFill>
                  <a:srgbClr val="000000"/>
                </a:solidFill>
                <a:latin typeface="Arial" panose="020B0604020202020204" pitchFamily="34" charset="0"/>
              </a:rPr>
              <a:t>2. The National Skills Fund presented:</a:t>
            </a:r>
          </a:p>
          <a:p>
            <a:r>
              <a:rPr lang="en-US" sz="1800" b="0" i="0" u="none" strike="noStrike" baseline="0" dirty="0">
                <a:solidFill>
                  <a:srgbClr val="000000"/>
                </a:solidFill>
                <a:latin typeface="Arial" panose="020B0604020202020204" pitchFamily="34" charset="0"/>
              </a:rPr>
              <a:t>• The report of the NSF Ministerial Task Team (MTT).</a:t>
            </a:r>
          </a:p>
          <a:p>
            <a:r>
              <a:rPr lang="en-US" sz="1800" b="0" i="0" u="none" strike="noStrike" baseline="0" dirty="0">
                <a:solidFill>
                  <a:srgbClr val="000000"/>
                </a:solidFill>
                <a:latin typeface="Arial" panose="020B0604020202020204" pitchFamily="34" charset="0"/>
              </a:rPr>
              <a:t>• The progress report on the implementation of the forensic investigation report.</a:t>
            </a:r>
          </a:p>
          <a:p>
            <a:r>
              <a:rPr lang="en-US" sz="1800" b="0" i="0" u="none" strike="noStrike" baseline="0" dirty="0">
                <a:solidFill>
                  <a:srgbClr val="000000"/>
                </a:solidFill>
                <a:latin typeface="Arial" panose="020B0604020202020204" pitchFamily="34" charset="0"/>
              </a:rPr>
              <a:t>• The NSF audit action plan progress report.</a:t>
            </a:r>
          </a:p>
          <a:p>
            <a:r>
              <a:rPr lang="en-US" sz="1800" b="0" i="0" u="none" strike="noStrike" baseline="0" dirty="0">
                <a:solidFill>
                  <a:srgbClr val="000000"/>
                </a:solidFill>
                <a:latin typeface="Arial" panose="020B0604020202020204" pitchFamily="34" charset="0"/>
              </a:rPr>
              <a:t>3. These are the three areas which PCHESI continues to engage the Accounting Authority of the NSF.</a:t>
            </a:r>
          </a:p>
        </p:txBody>
      </p:sp>
    </p:spTree>
    <p:extLst>
      <p:ext uri="{BB962C8B-B14F-4D97-AF65-F5344CB8AC3E}">
        <p14:creationId xmlns:p14="http://schemas.microsoft.com/office/powerpoint/2010/main" val="670113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C1227-8E59-8295-CF42-1855E501DB0E}"/>
              </a:ext>
            </a:extLst>
          </p:cNvPr>
          <p:cNvSpPr>
            <a:spLocks noGrp="1"/>
          </p:cNvSpPr>
          <p:nvPr>
            <p:ph idx="1"/>
          </p:nvPr>
        </p:nvSpPr>
        <p:spPr>
          <a:xfrm>
            <a:off x="130390" y="1689209"/>
            <a:ext cx="3252889" cy="4532270"/>
          </a:xfrm>
        </p:spPr>
        <p:txBody>
          <a:bodyPr>
            <a:normAutofit/>
          </a:bodyPr>
          <a:lstStyle/>
          <a:p>
            <a:pPr marL="0" indent="0">
              <a:buNone/>
            </a:pPr>
            <a:endParaRPr lang="en-ZA" dirty="0"/>
          </a:p>
          <a:p>
            <a:pPr marL="0" indent="0">
              <a:buNone/>
            </a:pPr>
            <a:r>
              <a:rPr lang="en-ZA" sz="1600" b="1" dirty="0"/>
              <a:t>1. Purpose </a:t>
            </a:r>
          </a:p>
          <a:p>
            <a:pPr marL="0" indent="0">
              <a:buNone/>
            </a:pPr>
            <a:r>
              <a:rPr lang="en-ZA" sz="1600" b="1" dirty="0"/>
              <a:t>2. Background</a:t>
            </a:r>
          </a:p>
          <a:p>
            <a:pPr marL="0" indent="0">
              <a:buNone/>
            </a:pPr>
            <a:r>
              <a:rPr lang="en-ZA" sz="1600" b="1" dirty="0"/>
              <a:t>3. Part 1: Implementation of the MTT Report.</a:t>
            </a:r>
          </a:p>
          <a:p>
            <a:pPr marL="0" indent="0">
              <a:buNone/>
            </a:pPr>
            <a:r>
              <a:rPr lang="en-ZA" sz="1600" b="1" dirty="0"/>
              <a:t>3. Part 2: Implementation of the forensic report recommendations.</a:t>
            </a:r>
          </a:p>
          <a:p>
            <a:pPr marL="0" indent="0">
              <a:buNone/>
            </a:pPr>
            <a:r>
              <a:rPr lang="en-ZA" sz="1600" b="1" dirty="0"/>
              <a:t>4. Audit Action Plan update </a:t>
            </a:r>
          </a:p>
          <a:p>
            <a:pPr marL="0" indent="0">
              <a:buNone/>
            </a:pPr>
            <a:endParaRPr lang="en-US" sz="1600" b="1" dirty="0"/>
          </a:p>
        </p:txBody>
      </p:sp>
      <p:sp>
        <p:nvSpPr>
          <p:cNvPr id="3" name="Slide Number Placeholder 2">
            <a:extLst>
              <a:ext uri="{FF2B5EF4-FFF2-40B4-BE49-F238E27FC236}">
                <a16:creationId xmlns:a16="http://schemas.microsoft.com/office/drawing/2014/main" id="{6CB45843-0D2A-46CB-74EE-446D2ADDB16F}"/>
              </a:ext>
            </a:extLst>
          </p:cNvPr>
          <p:cNvSpPr>
            <a:spLocks noGrp="1"/>
          </p:cNvSpPr>
          <p:nvPr>
            <p:ph type="sldNum" sz="quarter" idx="4"/>
          </p:nvPr>
        </p:nvSpPr>
        <p:spPr/>
        <p:txBody>
          <a:bodyPr/>
          <a:lstStyle/>
          <a:p>
            <a:fld id="{D0187014-A058-7742-9C1E-B2A7F306F8B0}" type="slidenum">
              <a:rPr lang="en-US" smtClean="0"/>
              <a:pPr/>
              <a:t>3</a:t>
            </a:fld>
            <a:endParaRPr lang="en-US" dirty="0"/>
          </a:p>
        </p:txBody>
      </p:sp>
      <p:sp>
        <p:nvSpPr>
          <p:cNvPr id="4" name="Title 1">
            <a:extLst>
              <a:ext uri="{FF2B5EF4-FFF2-40B4-BE49-F238E27FC236}">
                <a16:creationId xmlns:a16="http://schemas.microsoft.com/office/drawing/2014/main" id="{D43C1820-C0D6-BD63-4A59-EDF9E8B674AA}"/>
              </a:ext>
            </a:extLst>
          </p:cNvPr>
          <p:cNvSpPr txBox="1">
            <a:spLocks/>
          </p:cNvSpPr>
          <p:nvPr/>
        </p:nvSpPr>
        <p:spPr>
          <a:xfrm>
            <a:off x="517665" y="1081278"/>
            <a:ext cx="9697452" cy="832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r>
              <a:rPr lang="en-US" sz="2800" b="1" dirty="0"/>
              <a:t>Summary</a:t>
            </a:r>
          </a:p>
        </p:txBody>
      </p:sp>
      <p:sp>
        <p:nvSpPr>
          <p:cNvPr id="10" name="TextBox 9">
            <a:extLst>
              <a:ext uri="{FF2B5EF4-FFF2-40B4-BE49-F238E27FC236}">
                <a16:creationId xmlns:a16="http://schemas.microsoft.com/office/drawing/2014/main" id="{11C505D4-0220-D2A1-7B86-DF559102E5C1}"/>
              </a:ext>
            </a:extLst>
          </p:cNvPr>
          <p:cNvSpPr txBox="1"/>
          <p:nvPr/>
        </p:nvSpPr>
        <p:spPr>
          <a:xfrm>
            <a:off x="3281774" y="1376281"/>
            <a:ext cx="8642640" cy="4801314"/>
          </a:xfrm>
          <a:prstGeom prst="rect">
            <a:avLst/>
          </a:prstGeom>
          <a:solidFill>
            <a:schemeClr val="bg1">
              <a:lumMod val="85000"/>
            </a:schemeClr>
          </a:solidFill>
        </p:spPr>
        <p:txBody>
          <a:bodyPr wrap="square">
            <a:spAutoFit/>
          </a:bodyPr>
          <a:lstStyle/>
          <a:p>
            <a:r>
              <a:rPr lang="en-ZA" sz="1800" b="1" i="0" u="none" strike="noStrike" baseline="0" dirty="0">
                <a:solidFill>
                  <a:srgbClr val="000000"/>
                </a:solidFill>
                <a:latin typeface="Arial" panose="020B0604020202020204" pitchFamily="34" charset="0"/>
              </a:rPr>
              <a:t> </a:t>
            </a:r>
          </a:p>
          <a:p>
            <a:r>
              <a:rPr lang="en-US" sz="1800" b="1" i="0" u="none" strike="noStrike" baseline="0" dirty="0">
                <a:solidFill>
                  <a:srgbClr val="000000"/>
                </a:solidFill>
                <a:latin typeface="Arial" panose="020B0604020202020204" pitchFamily="34" charset="0"/>
              </a:rPr>
              <a:t>DISCUSSION</a:t>
            </a:r>
          </a:p>
          <a:p>
            <a:endParaRPr lang="en-US" sz="1800" b="1"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PART 1 (The MINISTERIAL TASK TEAM’S report recommendations implementation)</a:t>
            </a:r>
          </a:p>
          <a:p>
            <a:endParaRPr lang="en-US" sz="1800" b="1" i="0" u="none" strike="noStrike" baseline="0" dirty="0">
              <a:solidFill>
                <a:srgbClr val="000000"/>
              </a:solidFill>
              <a:latin typeface="Arial" panose="020B0604020202020204" pitchFamily="34" charset="0"/>
            </a:endParaRPr>
          </a:p>
          <a:p>
            <a:r>
              <a:rPr lang="en-US" sz="1800" i="0" u="none" strike="noStrike" baseline="0" dirty="0">
                <a:solidFill>
                  <a:srgbClr val="000000"/>
                </a:solidFill>
                <a:latin typeface="Arial" panose="020B0604020202020204" pitchFamily="34" charset="0"/>
              </a:rPr>
              <a:t>4. The Director-General approved the NSF Task Team that systematic implementation of the in October 2022.</a:t>
            </a:r>
          </a:p>
          <a:p>
            <a:r>
              <a:rPr lang="en-US" sz="1800" i="0" u="none" strike="noStrike" baseline="0" dirty="0">
                <a:solidFill>
                  <a:srgbClr val="000000"/>
                </a:solidFill>
                <a:latin typeface="Arial" panose="020B0604020202020204" pitchFamily="34" charset="0"/>
              </a:rPr>
              <a:t>5. To date the NSF Executive Committee constituted the NSF Task Team committee which established four streams in order to give effect to the recommendations of the Ministerial Task Team recommendations. These four implementation streams are:</a:t>
            </a:r>
          </a:p>
          <a:p>
            <a:r>
              <a:rPr lang="en-US" sz="1800" i="0" u="none" strike="noStrike" baseline="0" dirty="0">
                <a:solidFill>
                  <a:srgbClr val="000000"/>
                </a:solidFill>
                <a:latin typeface="Arial" panose="020B0604020202020204" pitchFamily="34" charset="0"/>
              </a:rPr>
              <a:t>• Governance stream.</a:t>
            </a:r>
          </a:p>
          <a:p>
            <a:r>
              <a:rPr lang="en-US" sz="1800" i="0" u="none" strike="noStrike" baseline="0" dirty="0">
                <a:solidFill>
                  <a:srgbClr val="000000"/>
                </a:solidFill>
                <a:latin typeface="Arial" panose="020B0604020202020204" pitchFamily="34" charset="0"/>
              </a:rPr>
              <a:t>• Business Model, Operating Model and Value Chain stream.</a:t>
            </a:r>
          </a:p>
          <a:p>
            <a:r>
              <a:rPr lang="en-US" sz="1800" i="0" u="none" strike="noStrike" baseline="0" dirty="0">
                <a:solidFill>
                  <a:srgbClr val="000000"/>
                </a:solidFill>
                <a:latin typeface="Arial" panose="020B0604020202020204" pitchFamily="34" charset="0"/>
              </a:rPr>
              <a:t>• Strategy, Innovation and Organizational Performance stream.</a:t>
            </a:r>
          </a:p>
          <a:p>
            <a:r>
              <a:rPr lang="en-US" sz="1800" i="0" u="none" strike="noStrike" baseline="0" dirty="0">
                <a:solidFill>
                  <a:srgbClr val="000000"/>
                </a:solidFill>
                <a:latin typeface="Arial" panose="020B0604020202020204" pitchFamily="34" charset="0"/>
              </a:rPr>
              <a:t>• Human Resources stream.</a:t>
            </a:r>
          </a:p>
          <a:p>
            <a:r>
              <a:rPr lang="en-US" sz="1800" i="0" u="none" strike="noStrike" baseline="0" dirty="0">
                <a:solidFill>
                  <a:srgbClr val="000000"/>
                </a:solidFill>
                <a:latin typeface="Arial" panose="020B0604020202020204" pitchFamily="34" charset="0"/>
              </a:rPr>
              <a:t>• Change Management stream.</a:t>
            </a:r>
            <a:endParaRPr lang="en-ZA" sz="180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1211586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C1227-8E59-8295-CF42-1855E501DB0E}"/>
              </a:ext>
            </a:extLst>
          </p:cNvPr>
          <p:cNvSpPr>
            <a:spLocks noGrp="1"/>
          </p:cNvSpPr>
          <p:nvPr>
            <p:ph idx="1"/>
          </p:nvPr>
        </p:nvSpPr>
        <p:spPr>
          <a:xfrm>
            <a:off x="517666" y="1689209"/>
            <a:ext cx="3012935" cy="4532270"/>
          </a:xfrm>
        </p:spPr>
        <p:txBody>
          <a:bodyPr>
            <a:normAutofit/>
          </a:bodyPr>
          <a:lstStyle/>
          <a:p>
            <a:pPr marL="0" indent="0">
              <a:buNone/>
            </a:pPr>
            <a:endParaRPr lang="en-ZA" dirty="0"/>
          </a:p>
          <a:p>
            <a:pPr marL="0" indent="0">
              <a:buNone/>
            </a:pPr>
            <a:r>
              <a:rPr lang="en-ZA" sz="1600" b="1" dirty="0"/>
              <a:t> </a:t>
            </a:r>
          </a:p>
          <a:p>
            <a:pPr marL="0" indent="0">
              <a:buNone/>
            </a:pPr>
            <a:endParaRPr lang="en-US" sz="1600" b="1" dirty="0"/>
          </a:p>
        </p:txBody>
      </p:sp>
      <p:sp>
        <p:nvSpPr>
          <p:cNvPr id="3" name="Slide Number Placeholder 2">
            <a:extLst>
              <a:ext uri="{FF2B5EF4-FFF2-40B4-BE49-F238E27FC236}">
                <a16:creationId xmlns:a16="http://schemas.microsoft.com/office/drawing/2014/main" id="{6CB45843-0D2A-46CB-74EE-446D2ADDB16F}"/>
              </a:ext>
            </a:extLst>
          </p:cNvPr>
          <p:cNvSpPr>
            <a:spLocks noGrp="1"/>
          </p:cNvSpPr>
          <p:nvPr>
            <p:ph type="sldNum" sz="quarter" idx="4"/>
          </p:nvPr>
        </p:nvSpPr>
        <p:spPr/>
        <p:txBody>
          <a:bodyPr/>
          <a:lstStyle/>
          <a:p>
            <a:fld id="{D0187014-A058-7742-9C1E-B2A7F306F8B0}" type="slidenum">
              <a:rPr lang="en-US" smtClean="0"/>
              <a:pPr/>
              <a:t>4</a:t>
            </a:fld>
            <a:endParaRPr lang="en-US" dirty="0"/>
          </a:p>
        </p:txBody>
      </p:sp>
      <p:sp>
        <p:nvSpPr>
          <p:cNvPr id="4" name="Title 1">
            <a:extLst>
              <a:ext uri="{FF2B5EF4-FFF2-40B4-BE49-F238E27FC236}">
                <a16:creationId xmlns:a16="http://schemas.microsoft.com/office/drawing/2014/main" id="{D43C1820-C0D6-BD63-4A59-EDF9E8B674AA}"/>
              </a:ext>
            </a:extLst>
          </p:cNvPr>
          <p:cNvSpPr txBox="1">
            <a:spLocks/>
          </p:cNvSpPr>
          <p:nvPr/>
        </p:nvSpPr>
        <p:spPr>
          <a:xfrm>
            <a:off x="517665" y="1081278"/>
            <a:ext cx="9697452" cy="832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r>
              <a:rPr lang="en-US" sz="2800" b="1" dirty="0"/>
              <a:t>Summary</a:t>
            </a:r>
          </a:p>
        </p:txBody>
      </p:sp>
      <p:sp>
        <p:nvSpPr>
          <p:cNvPr id="10" name="TextBox 9">
            <a:extLst>
              <a:ext uri="{FF2B5EF4-FFF2-40B4-BE49-F238E27FC236}">
                <a16:creationId xmlns:a16="http://schemas.microsoft.com/office/drawing/2014/main" id="{11C505D4-0220-D2A1-7B86-DF559102E5C1}"/>
              </a:ext>
            </a:extLst>
          </p:cNvPr>
          <p:cNvSpPr txBox="1"/>
          <p:nvPr/>
        </p:nvSpPr>
        <p:spPr>
          <a:xfrm>
            <a:off x="3468107" y="1450608"/>
            <a:ext cx="8445674" cy="4247317"/>
          </a:xfrm>
          <a:prstGeom prst="rect">
            <a:avLst/>
          </a:prstGeom>
          <a:solidFill>
            <a:schemeClr val="bg1">
              <a:lumMod val="85000"/>
            </a:schemeClr>
          </a:solidFill>
        </p:spPr>
        <p:txBody>
          <a:bodyPr wrap="square">
            <a:spAutoFit/>
          </a:bodyPr>
          <a:lstStyle/>
          <a:p>
            <a:pPr algn="l"/>
            <a:endParaRPr lang="en-ZA" sz="1800" b="0" i="0" u="none" strike="noStrike" baseline="0" dirty="0">
              <a:solidFill>
                <a:srgbClr val="000000"/>
              </a:solidFill>
              <a:latin typeface="Arial" panose="020B0604020202020204" pitchFamily="34" charset="0"/>
            </a:endParaRPr>
          </a:p>
          <a:p>
            <a:r>
              <a:rPr lang="en-ZA" b="1" dirty="0">
                <a:solidFill>
                  <a:srgbClr val="000000"/>
                </a:solidFill>
                <a:latin typeface="Arial" panose="020B0604020202020204" pitchFamily="34" charset="0"/>
              </a:rPr>
              <a:t>PROGRESS REPORTS</a:t>
            </a:r>
            <a:endParaRPr lang="en-ZA" sz="1800" b="1" i="0" u="none" strike="noStrike" baseline="0" dirty="0">
              <a:solidFill>
                <a:srgbClr val="000000"/>
              </a:solidFill>
              <a:latin typeface="Arial" panose="020B0604020202020204" pitchFamily="34" charset="0"/>
            </a:endParaRPr>
          </a:p>
          <a:p>
            <a:pPr algn="l"/>
            <a:endParaRPr lang="en-ZA" sz="1800" b="0"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PART 1 (The MINISTERIAL TASK TEAM’S report recommendations implementation)</a:t>
            </a:r>
          </a:p>
          <a:p>
            <a:endParaRPr lang="en-US" sz="1800" b="1"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6. To date the </a:t>
            </a:r>
            <a:r>
              <a:rPr lang="en-US" sz="1800" b="1" i="0" u="none" strike="noStrike" baseline="0" dirty="0">
                <a:solidFill>
                  <a:srgbClr val="000000"/>
                </a:solidFill>
                <a:latin typeface="Arial" panose="020B0604020202020204" pitchFamily="34" charset="0"/>
              </a:rPr>
              <a:t>Governance stream </a:t>
            </a:r>
            <a:r>
              <a:rPr lang="en-US" sz="1800" b="0" i="0" u="none" strike="noStrike" baseline="0" dirty="0">
                <a:solidFill>
                  <a:srgbClr val="000000"/>
                </a:solidFill>
                <a:latin typeface="Arial" panose="020B0604020202020204" pitchFamily="34" charset="0"/>
              </a:rPr>
              <a:t>has:</a:t>
            </a:r>
          </a:p>
          <a:p>
            <a:r>
              <a:rPr lang="en-US" sz="1800" b="0" i="0" u="none" strike="noStrike" baseline="0" dirty="0">
                <a:solidFill>
                  <a:srgbClr val="000000"/>
                </a:solidFill>
                <a:latin typeface="Arial" panose="020B0604020202020204" pitchFamily="34" charset="0"/>
              </a:rPr>
              <a:t>Set out stream activities to:</a:t>
            </a:r>
          </a:p>
          <a:p>
            <a:r>
              <a:rPr lang="en-US" sz="1800" b="0" i="0" u="none" strike="noStrike" baseline="0" dirty="0">
                <a:solidFill>
                  <a:srgbClr val="000000"/>
                </a:solidFill>
                <a:latin typeface="Arial" panose="020B0604020202020204" pitchFamily="34" charset="0"/>
              </a:rPr>
              <a:t>• Confirm and finalize the National Treasury conditions on NSF as Schedule 3A Entity.</a:t>
            </a:r>
          </a:p>
          <a:p>
            <a:r>
              <a:rPr lang="en-US" sz="1800" b="0" i="0" u="none" strike="noStrike" baseline="0" dirty="0">
                <a:solidFill>
                  <a:srgbClr val="000000"/>
                </a:solidFill>
                <a:latin typeface="Arial" panose="020B0604020202020204" pitchFamily="34" charset="0"/>
              </a:rPr>
              <a:t>• Legislative processes on the NSF to </a:t>
            </a:r>
            <a:r>
              <a:rPr lang="en-US" dirty="0">
                <a:solidFill>
                  <a:srgbClr val="000000"/>
                </a:solidFill>
                <a:latin typeface="Arial" panose="020B0604020202020204" pitchFamily="34" charset="0"/>
              </a:rPr>
              <a:t>subsist</a:t>
            </a:r>
            <a:r>
              <a:rPr lang="en-US" sz="1800" b="0" i="0" u="none" strike="noStrike" baseline="0" dirty="0">
                <a:solidFill>
                  <a:srgbClr val="000000"/>
                </a:solidFill>
                <a:latin typeface="Arial" panose="020B0604020202020204" pitchFamily="34" charset="0"/>
              </a:rPr>
              <a:t> as a juristic person.</a:t>
            </a:r>
          </a:p>
          <a:p>
            <a:r>
              <a:rPr lang="en-US" sz="1800" b="0" i="0" u="none" strike="noStrike" baseline="0" dirty="0">
                <a:solidFill>
                  <a:srgbClr val="000000"/>
                </a:solidFill>
                <a:latin typeface="Arial" panose="020B0604020202020204" pitchFamily="34" charset="0"/>
              </a:rPr>
              <a:t>• Development of the NSF Constitution/Charter.</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These are long term outcomes with a timeline of </a:t>
            </a:r>
            <a:r>
              <a:rPr lang="en-US" sz="1800" b="1" i="0" u="none" strike="noStrike" baseline="0" dirty="0">
                <a:solidFill>
                  <a:srgbClr val="000000"/>
                </a:solidFill>
                <a:latin typeface="Arial" panose="020B0604020202020204" pitchFamily="34" charset="0"/>
              </a:rPr>
              <a:t>31 March 2024</a:t>
            </a:r>
          </a:p>
          <a:p>
            <a:endParaRPr lang="en-US" sz="1800" b="0" i="0" u="none" strike="noStrike" baseline="0" dirty="0">
              <a:solidFill>
                <a:srgbClr val="000000"/>
              </a:solidFill>
              <a:latin typeface="Arial" panose="020B0604020202020204" pitchFamily="34" charset="0"/>
            </a:endParaRPr>
          </a:p>
        </p:txBody>
      </p:sp>
      <p:sp>
        <p:nvSpPr>
          <p:cNvPr id="12" name="Content Placeholder 1">
            <a:extLst>
              <a:ext uri="{FF2B5EF4-FFF2-40B4-BE49-F238E27FC236}">
                <a16:creationId xmlns:a16="http://schemas.microsoft.com/office/drawing/2014/main" id="{51AC8CEA-1275-0576-44FE-EB0D98FB24EC}"/>
              </a:ext>
            </a:extLst>
          </p:cNvPr>
          <p:cNvSpPr txBox="1">
            <a:spLocks/>
          </p:cNvSpPr>
          <p:nvPr/>
        </p:nvSpPr>
        <p:spPr>
          <a:xfrm>
            <a:off x="130390" y="1689209"/>
            <a:ext cx="3252889" cy="4532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ZA"/>
          </a:p>
          <a:p>
            <a:pPr marL="0" indent="0">
              <a:buFont typeface="Arial" panose="020B0604020202020204" pitchFamily="34" charset="0"/>
              <a:buNone/>
            </a:pPr>
            <a:r>
              <a:rPr lang="en-ZA" sz="1600" b="1"/>
              <a:t>1. Purpose </a:t>
            </a:r>
          </a:p>
          <a:p>
            <a:pPr marL="0" indent="0">
              <a:buFont typeface="Arial" panose="020B0604020202020204" pitchFamily="34" charset="0"/>
              <a:buNone/>
            </a:pPr>
            <a:r>
              <a:rPr lang="en-ZA" sz="1600" b="1"/>
              <a:t>2. Background</a:t>
            </a:r>
          </a:p>
          <a:p>
            <a:pPr marL="0" indent="0">
              <a:buFont typeface="Arial" panose="020B0604020202020204" pitchFamily="34" charset="0"/>
              <a:buNone/>
            </a:pPr>
            <a:r>
              <a:rPr lang="en-ZA" sz="1600" b="1"/>
              <a:t>3. Part 1: Implementation of the MTT Report.</a:t>
            </a:r>
          </a:p>
          <a:p>
            <a:pPr marL="0" indent="0">
              <a:buFont typeface="Arial" panose="020B0604020202020204" pitchFamily="34" charset="0"/>
              <a:buNone/>
            </a:pPr>
            <a:r>
              <a:rPr lang="en-ZA" sz="1600" b="1"/>
              <a:t>3. Part 2: Implementation of the forensic report recommendations.</a:t>
            </a:r>
          </a:p>
          <a:p>
            <a:pPr marL="0" indent="0">
              <a:buFont typeface="Arial" panose="020B0604020202020204" pitchFamily="34" charset="0"/>
              <a:buNone/>
            </a:pPr>
            <a:r>
              <a:rPr lang="en-ZA" sz="1600" b="1"/>
              <a:t>4. Audit Action Plan update </a:t>
            </a:r>
          </a:p>
          <a:p>
            <a:pPr marL="0" indent="0">
              <a:buFont typeface="Arial" panose="020B0604020202020204" pitchFamily="34" charset="0"/>
              <a:buNone/>
            </a:pPr>
            <a:endParaRPr lang="en-US" sz="1600" b="1" dirty="0"/>
          </a:p>
        </p:txBody>
      </p:sp>
    </p:spTree>
    <p:extLst>
      <p:ext uri="{BB962C8B-B14F-4D97-AF65-F5344CB8AC3E}">
        <p14:creationId xmlns:p14="http://schemas.microsoft.com/office/powerpoint/2010/main" val="1261076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C1227-8E59-8295-CF42-1855E501DB0E}"/>
              </a:ext>
            </a:extLst>
          </p:cNvPr>
          <p:cNvSpPr>
            <a:spLocks noGrp="1"/>
          </p:cNvSpPr>
          <p:nvPr>
            <p:ph idx="1"/>
          </p:nvPr>
        </p:nvSpPr>
        <p:spPr>
          <a:xfrm>
            <a:off x="517666" y="1689209"/>
            <a:ext cx="3012935" cy="4532270"/>
          </a:xfrm>
        </p:spPr>
        <p:txBody>
          <a:bodyPr>
            <a:normAutofit/>
          </a:bodyPr>
          <a:lstStyle/>
          <a:p>
            <a:pPr marL="0" indent="0">
              <a:buNone/>
            </a:pPr>
            <a:endParaRPr lang="en-ZA" dirty="0"/>
          </a:p>
          <a:p>
            <a:pPr marL="0" indent="0">
              <a:buNone/>
            </a:pPr>
            <a:endParaRPr lang="en-ZA" sz="1600" b="1" dirty="0"/>
          </a:p>
          <a:p>
            <a:pPr marL="0" indent="0">
              <a:buNone/>
            </a:pPr>
            <a:endParaRPr lang="en-US" sz="1600" b="1" dirty="0"/>
          </a:p>
        </p:txBody>
      </p:sp>
      <p:sp>
        <p:nvSpPr>
          <p:cNvPr id="3" name="Slide Number Placeholder 2">
            <a:extLst>
              <a:ext uri="{FF2B5EF4-FFF2-40B4-BE49-F238E27FC236}">
                <a16:creationId xmlns:a16="http://schemas.microsoft.com/office/drawing/2014/main" id="{6CB45843-0D2A-46CB-74EE-446D2ADDB16F}"/>
              </a:ext>
            </a:extLst>
          </p:cNvPr>
          <p:cNvSpPr>
            <a:spLocks noGrp="1"/>
          </p:cNvSpPr>
          <p:nvPr>
            <p:ph type="sldNum" sz="quarter" idx="4"/>
          </p:nvPr>
        </p:nvSpPr>
        <p:spPr/>
        <p:txBody>
          <a:bodyPr/>
          <a:lstStyle/>
          <a:p>
            <a:fld id="{D0187014-A058-7742-9C1E-B2A7F306F8B0}" type="slidenum">
              <a:rPr lang="en-US" smtClean="0"/>
              <a:pPr/>
              <a:t>5</a:t>
            </a:fld>
            <a:endParaRPr lang="en-US" dirty="0"/>
          </a:p>
        </p:txBody>
      </p:sp>
      <p:sp>
        <p:nvSpPr>
          <p:cNvPr id="4" name="Title 1">
            <a:extLst>
              <a:ext uri="{FF2B5EF4-FFF2-40B4-BE49-F238E27FC236}">
                <a16:creationId xmlns:a16="http://schemas.microsoft.com/office/drawing/2014/main" id="{D43C1820-C0D6-BD63-4A59-EDF9E8B674AA}"/>
              </a:ext>
            </a:extLst>
          </p:cNvPr>
          <p:cNvSpPr txBox="1">
            <a:spLocks/>
          </p:cNvSpPr>
          <p:nvPr/>
        </p:nvSpPr>
        <p:spPr>
          <a:xfrm>
            <a:off x="517665" y="1081278"/>
            <a:ext cx="9697452" cy="832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r>
              <a:rPr lang="en-US" sz="2800" b="1" dirty="0"/>
              <a:t>Summary</a:t>
            </a:r>
          </a:p>
        </p:txBody>
      </p:sp>
      <p:sp>
        <p:nvSpPr>
          <p:cNvPr id="10" name="TextBox 9">
            <a:extLst>
              <a:ext uri="{FF2B5EF4-FFF2-40B4-BE49-F238E27FC236}">
                <a16:creationId xmlns:a16="http://schemas.microsoft.com/office/drawing/2014/main" id="{11C505D4-0220-D2A1-7B86-DF559102E5C1}"/>
              </a:ext>
            </a:extLst>
          </p:cNvPr>
          <p:cNvSpPr txBox="1"/>
          <p:nvPr/>
        </p:nvSpPr>
        <p:spPr>
          <a:xfrm>
            <a:off x="3468107" y="1450608"/>
            <a:ext cx="8445674" cy="5078313"/>
          </a:xfrm>
          <a:prstGeom prst="rect">
            <a:avLst/>
          </a:prstGeom>
          <a:solidFill>
            <a:schemeClr val="bg1">
              <a:lumMod val="85000"/>
            </a:schemeClr>
          </a:solidFill>
        </p:spPr>
        <p:txBody>
          <a:bodyPr wrap="square">
            <a:spAutoFit/>
          </a:bodyPr>
          <a:lstStyle/>
          <a:p>
            <a:pPr algn="l"/>
            <a:endParaRPr lang="en-ZA" sz="1800" b="0" i="0" u="none" strike="noStrike" baseline="0" dirty="0">
              <a:solidFill>
                <a:srgbClr val="000000"/>
              </a:solidFill>
              <a:latin typeface="Arial" panose="020B0604020202020204" pitchFamily="34" charset="0"/>
            </a:endParaRPr>
          </a:p>
          <a:p>
            <a:r>
              <a:rPr lang="en-ZA" b="1" dirty="0">
                <a:solidFill>
                  <a:srgbClr val="000000"/>
                </a:solidFill>
                <a:latin typeface="Arial" panose="020B0604020202020204" pitchFamily="34" charset="0"/>
              </a:rPr>
              <a:t>PROGRESS REPORTS</a:t>
            </a:r>
            <a:endParaRPr lang="en-ZA" sz="1800" b="1" i="0" u="none" strike="noStrike" baseline="0" dirty="0">
              <a:solidFill>
                <a:srgbClr val="000000"/>
              </a:solidFill>
              <a:latin typeface="Arial" panose="020B0604020202020204" pitchFamily="34" charset="0"/>
            </a:endParaRPr>
          </a:p>
          <a:p>
            <a:pPr algn="l"/>
            <a:endParaRPr lang="en-ZA" sz="1800" b="0"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PART 1 (The MINISTERIAL TASK TEAM’S report recommendations implementation)</a:t>
            </a:r>
          </a:p>
          <a:p>
            <a:endParaRPr lang="en-US" sz="1800" b="1" i="0" u="none" strike="noStrike" baseline="0" dirty="0">
              <a:solidFill>
                <a:srgbClr val="000000"/>
              </a:solidFill>
              <a:latin typeface="Arial" panose="020B0604020202020204" pitchFamily="34" charset="0"/>
            </a:endParaRPr>
          </a:p>
          <a:p>
            <a:r>
              <a:rPr lang="en-US" sz="1800" i="0" u="none" strike="noStrike" baseline="0" dirty="0">
                <a:solidFill>
                  <a:srgbClr val="000000"/>
                </a:solidFill>
                <a:latin typeface="Arial" panose="020B0604020202020204" pitchFamily="34" charset="0"/>
              </a:rPr>
              <a:t>7. To date the </a:t>
            </a:r>
            <a:r>
              <a:rPr lang="en-US" sz="1800" b="1" i="0" u="none" strike="noStrike" baseline="0" dirty="0">
                <a:solidFill>
                  <a:srgbClr val="000000"/>
                </a:solidFill>
                <a:latin typeface="Arial" panose="020B0604020202020204" pitchFamily="34" charset="0"/>
              </a:rPr>
              <a:t>Business Model, Operating Model and Value Chain stream </a:t>
            </a:r>
            <a:r>
              <a:rPr lang="en-US" sz="1800" i="0" u="none" strike="noStrike" baseline="0" dirty="0">
                <a:solidFill>
                  <a:srgbClr val="000000"/>
                </a:solidFill>
                <a:latin typeface="Arial" panose="020B0604020202020204" pitchFamily="34" charset="0"/>
              </a:rPr>
              <a:t>has:</a:t>
            </a:r>
          </a:p>
          <a:p>
            <a:r>
              <a:rPr lang="en-US" sz="1800" i="0" u="none" strike="noStrike" baseline="0" dirty="0">
                <a:solidFill>
                  <a:srgbClr val="000000"/>
                </a:solidFill>
                <a:latin typeface="Arial" panose="020B0604020202020204" pitchFamily="34" charset="0"/>
              </a:rPr>
              <a:t>Set out stream activities to:</a:t>
            </a:r>
          </a:p>
          <a:p>
            <a:r>
              <a:rPr lang="en-US" sz="1800" i="0" u="none" strike="noStrike" baseline="0" dirty="0">
                <a:solidFill>
                  <a:srgbClr val="000000"/>
                </a:solidFill>
                <a:latin typeface="Arial" panose="020B0604020202020204" pitchFamily="34" charset="0"/>
              </a:rPr>
              <a:t>• Consult with all NSF units on the operating model.</a:t>
            </a:r>
          </a:p>
          <a:p>
            <a:r>
              <a:rPr lang="en-US" sz="1800" i="0" u="none" strike="noStrike" baseline="0" dirty="0">
                <a:solidFill>
                  <a:srgbClr val="000000"/>
                </a:solidFill>
                <a:latin typeface="Arial" panose="020B0604020202020204" pitchFamily="34" charset="0"/>
              </a:rPr>
              <a:t>• Identify any gaps within the model between current unit operations and proposed operating model.</a:t>
            </a:r>
          </a:p>
          <a:p>
            <a:r>
              <a:rPr lang="en-US" sz="1800" i="0" u="none" strike="noStrike" baseline="0" dirty="0">
                <a:solidFill>
                  <a:srgbClr val="000000"/>
                </a:solidFill>
                <a:latin typeface="Arial" panose="020B0604020202020204" pitchFamily="34" charset="0"/>
              </a:rPr>
              <a:t>• Address any gaps through the revision of or development of Standard Operating Procedures (SOPs).</a:t>
            </a:r>
          </a:p>
          <a:p>
            <a:r>
              <a:rPr lang="en-US" sz="1800" i="0" u="none" strike="noStrike" baseline="0" dirty="0">
                <a:solidFill>
                  <a:srgbClr val="000000"/>
                </a:solidFill>
                <a:latin typeface="Arial" panose="020B0604020202020204" pitchFamily="34" charset="0"/>
              </a:rPr>
              <a:t>• Collect as-is Business Processes (BPs) and identify gaps that may exist, then consolidate into the NSF value chain.</a:t>
            </a:r>
          </a:p>
          <a:p>
            <a:r>
              <a:rPr lang="en-US" sz="1800" i="0" u="none" strike="noStrike" baseline="0" dirty="0">
                <a:solidFill>
                  <a:srgbClr val="000000"/>
                </a:solidFill>
                <a:latin typeface="Arial" panose="020B0604020202020204" pitchFamily="34" charset="0"/>
              </a:rPr>
              <a:t>• Consultation and adoption process.</a:t>
            </a:r>
          </a:p>
          <a:p>
            <a:endParaRPr lang="en-US" sz="1800" i="0" u="none" strike="noStrike" baseline="0" dirty="0">
              <a:solidFill>
                <a:srgbClr val="000000"/>
              </a:solidFill>
              <a:latin typeface="Arial" panose="020B0604020202020204" pitchFamily="34" charset="0"/>
            </a:endParaRPr>
          </a:p>
          <a:p>
            <a:r>
              <a:rPr lang="en-US" sz="1800" i="0" u="none" strike="noStrike" baseline="0" dirty="0">
                <a:solidFill>
                  <a:srgbClr val="000000"/>
                </a:solidFill>
                <a:latin typeface="Arial" panose="020B0604020202020204" pitchFamily="34" charset="0"/>
              </a:rPr>
              <a:t>These are short to medium term outcomes with a timeline of </a:t>
            </a:r>
            <a:r>
              <a:rPr lang="en-US" sz="1800" b="1" i="0" u="none" strike="noStrike" baseline="0" dirty="0">
                <a:solidFill>
                  <a:srgbClr val="000000"/>
                </a:solidFill>
                <a:latin typeface="Arial" panose="020B0604020202020204" pitchFamily="34" charset="0"/>
              </a:rPr>
              <a:t>30 November 2023</a:t>
            </a:r>
            <a:r>
              <a:rPr lang="en-US" sz="1800" i="0" u="none" strike="noStrike" baseline="0" dirty="0">
                <a:solidFill>
                  <a:srgbClr val="000000"/>
                </a:solidFill>
                <a:latin typeface="Arial" panose="020B0604020202020204" pitchFamily="34" charset="0"/>
              </a:rPr>
              <a:t>.</a:t>
            </a:r>
          </a:p>
        </p:txBody>
      </p:sp>
      <p:sp>
        <p:nvSpPr>
          <p:cNvPr id="9" name="Content Placeholder 1">
            <a:extLst>
              <a:ext uri="{FF2B5EF4-FFF2-40B4-BE49-F238E27FC236}">
                <a16:creationId xmlns:a16="http://schemas.microsoft.com/office/drawing/2014/main" id="{919713B7-4748-5C12-62FA-30423F1D3E85}"/>
              </a:ext>
            </a:extLst>
          </p:cNvPr>
          <p:cNvSpPr txBox="1">
            <a:spLocks/>
          </p:cNvSpPr>
          <p:nvPr/>
        </p:nvSpPr>
        <p:spPr>
          <a:xfrm>
            <a:off x="130390" y="1689209"/>
            <a:ext cx="3252889" cy="4532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ZA"/>
          </a:p>
          <a:p>
            <a:pPr marL="0" indent="0">
              <a:buFont typeface="Arial" panose="020B0604020202020204" pitchFamily="34" charset="0"/>
              <a:buNone/>
            </a:pPr>
            <a:r>
              <a:rPr lang="en-ZA" sz="1600" b="1"/>
              <a:t>1. Purpose </a:t>
            </a:r>
          </a:p>
          <a:p>
            <a:pPr marL="0" indent="0">
              <a:buFont typeface="Arial" panose="020B0604020202020204" pitchFamily="34" charset="0"/>
              <a:buNone/>
            </a:pPr>
            <a:r>
              <a:rPr lang="en-ZA" sz="1600" b="1"/>
              <a:t>2. Background</a:t>
            </a:r>
          </a:p>
          <a:p>
            <a:pPr marL="0" indent="0">
              <a:buFont typeface="Arial" panose="020B0604020202020204" pitchFamily="34" charset="0"/>
              <a:buNone/>
            </a:pPr>
            <a:r>
              <a:rPr lang="en-ZA" sz="1600" b="1"/>
              <a:t>3. Part 1: Implementation of the MTT Report.</a:t>
            </a:r>
          </a:p>
          <a:p>
            <a:pPr marL="0" indent="0">
              <a:buFont typeface="Arial" panose="020B0604020202020204" pitchFamily="34" charset="0"/>
              <a:buNone/>
            </a:pPr>
            <a:r>
              <a:rPr lang="en-ZA" sz="1600" b="1"/>
              <a:t>3. Part 2: Implementation of the forensic report recommendations.</a:t>
            </a:r>
          </a:p>
          <a:p>
            <a:pPr marL="0" indent="0">
              <a:buFont typeface="Arial" panose="020B0604020202020204" pitchFamily="34" charset="0"/>
              <a:buNone/>
            </a:pPr>
            <a:r>
              <a:rPr lang="en-ZA" sz="1600" b="1"/>
              <a:t>4. Audit Action Plan update </a:t>
            </a:r>
          </a:p>
          <a:p>
            <a:pPr marL="0" indent="0">
              <a:buFont typeface="Arial" panose="020B0604020202020204" pitchFamily="34" charset="0"/>
              <a:buNone/>
            </a:pPr>
            <a:endParaRPr lang="en-US" sz="1600" b="1" dirty="0"/>
          </a:p>
        </p:txBody>
      </p:sp>
    </p:spTree>
    <p:extLst>
      <p:ext uri="{BB962C8B-B14F-4D97-AF65-F5344CB8AC3E}">
        <p14:creationId xmlns:p14="http://schemas.microsoft.com/office/powerpoint/2010/main" val="1331057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C1227-8E59-8295-CF42-1855E501DB0E}"/>
              </a:ext>
            </a:extLst>
          </p:cNvPr>
          <p:cNvSpPr>
            <a:spLocks noGrp="1"/>
          </p:cNvSpPr>
          <p:nvPr>
            <p:ph idx="1"/>
          </p:nvPr>
        </p:nvSpPr>
        <p:spPr>
          <a:xfrm>
            <a:off x="517666" y="1689209"/>
            <a:ext cx="3012935" cy="4532270"/>
          </a:xfrm>
        </p:spPr>
        <p:txBody>
          <a:bodyPr>
            <a:normAutofit/>
          </a:bodyPr>
          <a:lstStyle/>
          <a:p>
            <a:pPr marL="0" indent="0">
              <a:buNone/>
            </a:pPr>
            <a:endParaRPr lang="en-ZA" dirty="0"/>
          </a:p>
          <a:p>
            <a:pPr marL="0" indent="0">
              <a:buNone/>
            </a:pPr>
            <a:r>
              <a:rPr lang="en-ZA" sz="1600" b="1" dirty="0"/>
              <a:t> </a:t>
            </a:r>
          </a:p>
          <a:p>
            <a:pPr marL="0" indent="0">
              <a:buNone/>
            </a:pPr>
            <a:endParaRPr lang="en-US" sz="1600" b="1" dirty="0"/>
          </a:p>
        </p:txBody>
      </p:sp>
      <p:sp>
        <p:nvSpPr>
          <p:cNvPr id="3" name="Slide Number Placeholder 2">
            <a:extLst>
              <a:ext uri="{FF2B5EF4-FFF2-40B4-BE49-F238E27FC236}">
                <a16:creationId xmlns:a16="http://schemas.microsoft.com/office/drawing/2014/main" id="{6CB45843-0D2A-46CB-74EE-446D2ADDB16F}"/>
              </a:ext>
            </a:extLst>
          </p:cNvPr>
          <p:cNvSpPr>
            <a:spLocks noGrp="1"/>
          </p:cNvSpPr>
          <p:nvPr>
            <p:ph type="sldNum" sz="quarter" idx="4"/>
          </p:nvPr>
        </p:nvSpPr>
        <p:spPr/>
        <p:txBody>
          <a:bodyPr/>
          <a:lstStyle/>
          <a:p>
            <a:fld id="{D0187014-A058-7742-9C1E-B2A7F306F8B0}" type="slidenum">
              <a:rPr lang="en-US" smtClean="0"/>
              <a:pPr/>
              <a:t>6</a:t>
            </a:fld>
            <a:endParaRPr lang="en-US" dirty="0"/>
          </a:p>
        </p:txBody>
      </p:sp>
      <p:sp>
        <p:nvSpPr>
          <p:cNvPr id="4" name="Title 1">
            <a:extLst>
              <a:ext uri="{FF2B5EF4-FFF2-40B4-BE49-F238E27FC236}">
                <a16:creationId xmlns:a16="http://schemas.microsoft.com/office/drawing/2014/main" id="{D43C1820-C0D6-BD63-4A59-EDF9E8B674AA}"/>
              </a:ext>
            </a:extLst>
          </p:cNvPr>
          <p:cNvSpPr txBox="1">
            <a:spLocks/>
          </p:cNvSpPr>
          <p:nvPr/>
        </p:nvSpPr>
        <p:spPr>
          <a:xfrm>
            <a:off x="517665" y="1081278"/>
            <a:ext cx="9697452" cy="832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r>
              <a:rPr lang="en-US" sz="2800" b="1" dirty="0"/>
              <a:t>Summary</a:t>
            </a:r>
          </a:p>
        </p:txBody>
      </p:sp>
      <p:sp>
        <p:nvSpPr>
          <p:cNvPr id="10" name="TextBox 9">
            <a:extLst>
              <a:ext uri="{FF2B5EF4-FFF2-40B4-BE49-F238E27FC236}">
                <a16:creationId xmlns:a16="http://schemas.microsoft.com/office/drawing/2014/main" id="{11C505D4-0220-D2A1-7B86-DF559102E5C1}"/>
              </a:ext>
            </a:extLst>
          </p:cNvPr>
          <p:cNvSpPr txBox="1"/>
          <p:nvPr/>
        </p:nvSpPr>
        <p:spPr>
          <a:xfrm>
            <a:off x="3468107" y="1450608"/>
            <a:ext cx="8445674" cy="5355312"/>
          </a:xfrm>
          <a:prstGeom prst="rect">
            <a:avLst/>
          </a:prstGeom>
          <a:solidFill>
            <a:schemeClr val="bg1">
              <a:lumMod val="85000"/>
            </a:schemeClr>
          </a:solidFill>
        </p:spPr>
        <p:txBody>
          <a:bodyPr wrap="square">
            <a:spAutoFit/>
          </a:bodyPr>
          <a:lstStyle/>
          <a:p>
            <a:pPr algn="l"/>
            <a:endParaRPr lang="en-ZA" sz="1800" b="0" i="0" u="none" strike="noStrike" baseline="0" dirty="0">
              <a:solidFill>
                <a:srgbClr val="000000"/>
              </a:solidFill>
              <a:latin typeface="Arial" panose="020B0604020202020204" pitchFamily="34" charset="0"/>
            </a:endParaRPr>
          </a:p>
          <a:p>
            <a:r>
              <a:rPr lang="en-ZA" b="1" dirty="0">
                <a:solidFill>
                  <a:srgbClr val="000000"/>
                </a:solidFill>
                <a:latin typeface="Arial" panose="020B0604020202020204" pitchFamily="34" charset="0"/>
              </a:rPr>
              <a:t>PROGRESS REPORTS</a:t>
            </a:r>
            <a:endParaRPr lang="en-ZA" sz="1800" b="1" i="0" u="none" strike="noStrike" baseline="0" dirty="0">
              <a:solidFill>
                <a:srgbClr val="000000"/>
              </a:solidFill>
              <a:latin typeface="Arial" panose="020B0604020202020204" pitchFamily="34" charset="0"/>
            </a:endParaRPr>
          </a:p>
          <a:p>
            <a:pPr algn="l"/>
            <a:endParaRPr lang="en-ZA" sz="1800" b="0" i="0" u="none" strike="noStrike" baseline="0" dirty="0">
              <a:solidFill>
                <a:srgbClr val="000000"/>
              </a:solidFill>
              <a:latin typeface="Arial" panose="020B0604020202020204" pitchFamily="34" charset="0"/>
            </a:endParaRPr>
          </a:p>
          <a:p>
            <a:r>
              <a:rPr lang="en-US" sz="1600" b="1" i="0" u="none" strike="noStrike" baseline="0" dirty="0">
                <a:solidFill>
                  <a:srgbClr val="000000"/>
                </a:solidFill>
                <a:latin typeface="Arial" panose="020B0604020202020204" pitchFamily="34" charset="0"/>
              </a:rPr>
              <a:t>PART 1 (The MINISTERIAL TASK TEAM’S report recommendations implementation)</a:t>
            </a:r>
          </a:p>
          <a:p>
            <a:r>
              <a:rPr lang="en-US" sz="1600" i="0" u="none" strike="noStrike" baseline="0" dirty="0">
                <a:solidFill>
                  <a:srgbClr val="000000"/>
                </a:solidFill>
                <a:latin typeface="Arial" panose="020B0604020202020204" pitchFamily="34" charset="0"/>
              </a:rPr>
              <a:t>8. To date the </a:t>
            </a:r>
            <a:r>
              <a:rPr lang="en-US" sz="1600" b="1" i="0" u="none" strike="noStrike" baseline="0" dirty="0">
                <a:solidFill>
                  <a:srgbClr val="000000"/>
                </a:solidFill>
                <a:latin typeface="Arial" panose="020B0604020202020204" pitchFamily="34" charset="0"/>
              </a:rPr>
              <a:t>Strategy, Innovation and Organizational Performance stream </a:t>
            </a:r>
            <a:r>
              <a:rPr lang="en-US" sz="1600" i="0" u="none" strike="noStrike" baseline="0" dirty="0">
                <a:solidFill>
                  <a:srgbClr val="000000"/>
                </a:solidFill>
                <a:latin typeface="Arial" panose="020B0604020202020204" pitchFamily="34" charset="0"/>
              </a:rPr>
              <a:t>has:</a:t>
            </a:r>
          </a:p>
          <a:p>
            <a:r>
              <a:rPr lang="en-US" sz="1600" i="0" u="none" strike="noStrike" baseline="0" dirty="0">
                <a:solidFill>
                  <a:srgbClr val="000000"/>
                </a:solidFill>
                <a:latin typeface="Arial" panose="020B0604020202020204" pitchFamily="34" charset="0"/>
              </a:rPr>
              <a:t>Set out stream activities to:</a:t>
            </a:r>
          </a:p>
          <a:p>
            <a:r>
              <a:rPr lang="en-US" sz="1600" i="0" u="none" strike="noStrike" baseline="0" dirty="0">
                <a:solidFill>
                  <a:srgbClr val="000000"/>
                </a:solidFill>
                <a:latin typeface="Arial" panose="020B0604020202020204" pitchFamily="34" charset="0"/>
              </a:rPr>
              <a:t>• Establishment the Research, Planning and M&amp;E Committee.</a:t>
            </a:r>
          </a:p>
          <a:p>
            <a:r>
              <a:rPr lang="en-US" sz="1600" i="0" u="none" strike="noStrike" baseline="0" dirty="0">
                <a:solidFill>
                  <a:srgbClr val="000000"/>
                </a:solidFill>
                <a:latin typeface="Arial" panose="020B0604020202020204" pitchFamily="34" charset="0"/>
              </a:rPr>
              <a:t>• Develop an NSF M&amp;E framework.</a:t>
            </a:r>
          </a:p>
          <a:p>
            <a:r>
              <a:rPr lang="en-US" sz="1600" i="0" u="none" strike="noStrike" baseline="0" dirty="0">
                <a:solidFill>
                  <a:srgbClr val="000000"/>
                </a:solidFill>
                <a:latin typeface="Arial" panose="020B0604020202020204" pitchFamily="34" charset="0"/>
              </a:rPr>
              <a:t>• Conduct strategic engagement and review the NSF Research and </a:t>
            </a:r>
            <a:r>
              <a:rPr lang="en-US" sz="1600" i="0" u="none" strike="noStrike" baseline="0" dirty="0" err="1">
                <a:solidFill>
                  <a:srgbClr val="000000"/>
                </a:solidFill>
                <a:latin typeface="Arial" panose="020B0604020202020204" pitchFamily="34" charset="0"/>
              </a:rPr>
              <a:t>Labour</a:t>
            </a:r>
            <a:r>
              <a:rPr lang="en-US" sz="1600" i="0" u="none" strike="noStrike" baseline="0" dirty="0">
                <a:solidFill>
                  <a:srgbClr val="000000"/>
                </a:solidFill>
                <a:latin typeface="Arial" panose="020B0604020202020204" pitchFamily="34" charset="0"/>
              </a:rPr>
              <a:t> Market Intelligence in conjunction with DHET – Part of Research Agenda of NSF.</a:t>
            </a:r>
          </a:p>
          <a:p>
            <a:r>
              <a:rPr lang="en-US" sz="1600" i="0" u="none" strike="noStrike" baseline="0" dirty="0">
                <a:solidFill>
                  <a:srgbClr val="000000"/>
                </a:solidFill>
                <a:latin typeface="Arial" panose="020B0604020202020204" pitchFamily="34" charset="0"/>
              </a:rPr>
              <a:t>• Approved NSF Research Agenda (as aligned to DHET and PSET including NSA to reduce duplication)</a:t>
            </a:r>
          </a:p>
          <a:p>
            <a:r>
              <a:rPr lang="en-US" sz="1600" i="0" u="none" strike="noStrike" baseline="0" dirty="0">
                <a:solidFill>
                  <a:srgbClr val="000000"/>
                </a:solidFill>
                <a:latin typeface="Arial" panose="020B0604020202020204" pitchFamily="34" charset="0"/>
              </a:rPr>
              <a:t>• Adopt the proposed strategic priorities recommended by the MTT.</a:t>
            </a:r>
          </a:p>
          <a:p>
            <a:r>
              <a:rPr lang="en-US" sz="1600" i="0" u="none" strike="noStrike" baseline="0" dirty="0">
                <a:solidFill>
                  <a:srgbClr val="000000"/>
                </a:solidFill>
                <a:latin typeface="Arial" panose="020B0604020202020204" pitchFamily="34" charset="0"/>
              </a:rPr>
              <a:t>• Undertake research on catalytic mandate concept.</a:t>
            </a:r>
          </a:p>
          <a:p>
            <a:r>
              <a:rPr lang="en-US" sz="1600" i="0" u="none" strike="noStrike" baseline="0" dirty="0">
                <a:solidFill>
                  <a:srgbClr val="000000"/>
                </a:solidFill>
                <a:latin typeface="Arial" panose="020B0604020202020204" pitchFamily="34" charset="0"/>
              </a:rPr>
              <a:t>• Undertake research and policy in regard to legislative and policy mandates.</a:t>
            </a:r>
          </a:p>
          <a:p>
            <a:r>
              <a:rPr lang="en-US" sz="1600" i="0" u="none" strike="noStrike" baseline="0" dirty="0">
                <a:solidFill>
                  <a:srgbClr val="000000"/>
                </a:solidFill>
                <a:latin typeface="Arial" panose="020B0604020202020204" pitchFamily="34" charset="0"/>
              </a:rPr>
              <a:t>• Utilize research to inform the revision of the NSF theory of change (Mandate, Vision, Mission, Outcomes, and Outputs and Impact statement) linked to 2025/2030 SP period commencing in January 2024 planning cycle.</a:t>
            </a:r>
          </a:p>
          <a:p>
            <a:r>
              <a:rPr lang="en-US" sz="1600" i="0" u="none" strike="noStrike" baseline="0" dirty="0">
                <a:solidFill>
                  <a:srgbClr val="000000"/>
                </a:solidFill>
                <a:latin typeface="Arial" panose="020B0604020202020204" pitchFamily="34" charset="0"/>
              </a:rPr>
              <a:t>• Reconfigure the NSF Information Communication Technology (ICT) environment and infrastructure.</a:t>
            </a:r>
          </a:p>
          <a:p>
            <a:r>
              <a:rPr lang="en-US" sz="1600" i="0" u="none" strike="noStrike" baseline="0" dirty="0">
                <a:solidFill>
                  <a:srgbClr val="000000"/>
                </a:solidFill>
                <a:latin typeface="Arial" panose="020B0604020202020204" pitchFamily="34" charset="0"/>
              </a:rPr>
              <a:t>These are medium to long term outcomes with a timeline of </a:t>
            </a:r>
            <a:r>
              <a:rPr lang="en-US" sz="1600" b="1" i="0" u="none" strike="noStrike" baseline="0" dirty="0">
                <a:solidFill>
                  <a:srgbClr val="000000"/>
                </a:solidFill>
                <a:latin typeface="Arial" panose="020B0604020202020204" pitchFamily="34" charset="0"/>
              </a:rPr>
              <a:t>31 March 2024.</a:t>
            </a:r>
          </a:p>
        </p:txBody>
      </p:sp>
      <p:sp>
        <p:nvSpPr>
          <p:cNvPr id="5" name="Content Placeholder 1">
            <a:extLst>
              <a:ext uri="{FF2B5EF4-FFF2-40B4-BE49-F238E27FC236}">
                <a16:creationId xmlns:a16="http://schemas.microsoft.com/office/drawing/2014/main" id="{F234B65F-6DA6-5CC2-6AA9-2633152EEAE9}"/>
              </a:ext>
            </a:extLst>
          </p:cNvPr>
          <p:cNvSpPr txBox="1">
            <a:spLocks/>
          </p:cNvSpPr>
          <p:nvPr/>
        </p:nvSpPr>
        <p:spPr>
          <a:xfrm>
            <a:off x="130390" y="1689209"/>
            <a:ext cx="3252889" cy="4532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ZA"/>
          </a:p>
          <a:p>
            <a:pPr marL="0" indent="0">
              <a:buFont typeface="Arial" panose="020B0604020202020204" pitchFamily="34" charset="0"/>
              <a:buNone/>
            </a:pPr>
            <a:r>
              <a:rPr lang="en-ZA" sz="1600" b="1"/>
              <a:t>1. Purpose </a:t>
            </a:r>
          </a:p>
          <a:p>
            <a:pPr marL="0" indent="0">
              <a:buFont typeface="Arial" panose="020B0604020202020204" pitchFamily="34" charset="0"/>
              <a:buNone/>
            </a:pPr>
            <a:r>
              <a:rPr lang="en-ZA" sz="1600" b="1"/>
              <a:t>2. Background</a:t>
            </a:r>
          </a:p>
          <a:p>
            <a:pPr marL="0" indent="0">
              <a:buFont typeface="Arial" panose="020B0604020202020204" pitchFamily="34" charset="0"/>
              <a:buNone/>
            </a:pPr>
            <a:r>
              <a:rPr lang="en-ZA" sz="1600" b="1"/>
              <a:t>3. Part 1: Implementation of the MTT Report.</a:t>
            </a:r>
          </a:p>
          <a:p>
            <a:pPr marL="0" indent="0">
              <a:buFont typeface="Arial" panose="020B0604020202020204" pitchFamily="34" charset="0"/>
              <a:buNone/>
            </a:pPr>
            <a:r>
              <a:rPr lang="en-ZA" sz="1600" b="1"/>
              <a:t>3. Part 2: Implementation of the forensic report recommendations.</a:t>
            </a:r>
          </a:p>
          <a:p>
            <a:pPr marL="0" indent="0">
              <a:buFont typeface="Arial" panose="020B0604020202020204" pitchFamily="34" charset="0"/>
              <a:buNone/>
            </a:pPr>
            <a:r>
              <a:rPr lang="en-ZA" sz="1600" b="1"/>
              <a:t>4. Audit Action Plan update </a:t>
            </a:r>
          </a:p>
          <a:p>
            <a:pPr marL="0" indent="0">
              <a:buFont typeface="Arial" panose="020B0604020202020204" pitchFamily="34" charset="0"/>
              <a:buNone/>
            </a:pPr>
            <a:endParaRPr lang="en-US" sz="1600" b="1" dirty="0"/>
          </a:p>
        </p:txBody>
      </p:sp>
    </p:spTree>
    <p:extLst>
      <p:ext uri="{BB962C8B-B14F-4D97-AF65-F5344CB8AC3E}">
        <p14:creationId xmlns:p14="http://schemas.microsoft.com/office/powerpoint/2010/main" val="2471516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C1227-8E59-8295-CF42-1855E501DB0E}"/>
              </a:ext>
            </a:extLst>
          </p:cNvPr>
          <p:cNvSpPr>
            <a:spLocks noGrp="1"/>
          </p:cNvSpPr>
          <p:nvPr>
            <p:ph idx="1"/>
          </p:nvPr>
        </p:nvSpPr>
        <p:spPr>
          <a:xfrm>
            <a:off x="517666" y="1689209"/>
            <a:ext cx="3012935" cy="4532270"/>
          </a:xfrm>
        </p:spPr>
        <p:txBody>
          <a:bodyPr>
            <a:normAutofit/>
          </a:bodyPr>
          <a:lstStyle/>
          <a:p>
            <a:pPr marL="0" indent="0">
              <a:buNone/>
            </a:pPr>
            <a:endParaRPr lang="en-ZA" dirty="0"/>
          </a:p>
          <a:p>
            <a:pPr marL="0" indent="0">
              <a:buNone/>
            </a:pPr>
            <a:r>
              <a:rPr lang="en-ZA" sz="1600" b="1" dirty="0"/>
              <a:t> </a:t>
            </a:r>
          </a:p>
          <a:p>
            <a:pPr marL="0" indent="0">
              <a:buNone/>
            </a:pPr>
            <a:endParaRPr lang="en-US" sz="1600" b="1" dirty="0"/>
          </a:p>
        </p:txBody>
      </p:sp>
      <p:sp>
        <p:nvSpPr>
          <p:cNvPr id="3" name="Slide Number Placeholder 2">
            <a:extLst>
              <a:ext uri="{FF2B5EF4-FFF2-40B4-BE49-F238E27FC236}">
                <a16:creationId xmlns:a16="http://schemas.microsoft.com/office/drawing/2014/main" id="{6CB45843-0D2A-46CB-74EE-446D2ADDB16F}"/>
              </a:ext>
            </a:extLst>
          </p:cNvPr>
          <p:cNvSpPr>
            <a:spLocks noGrp="1"/>
          </p:cNvSpPr>
          <p:nvPr>
            <p:ph type="sldNum" sz="quarter" idx="4"/>
          </p:nvPr>
        </p:nvSpPr>
        <p:spPr/>
        <p:txBody>
          <a:bodyPr/>
          <a:lstStyle/>
          <a:p>
            <a:fld id="{D0187014-A058-7742-9C1E-B2A7F306F8B0}" type="slidenum">
              <a:rPr lang="en-US" smtClean="0"/>
              <a:pPr/>
              <a:t>7</a:t>
            </a:fld>
            <a:endParaRPr lang="en-US" dirty="0"/>
          </a:p>
        </p:txBody>
      </p:sp>
      <p:sp>
        <p:nvSpPr>
          <p:cNvPr id="4" name="Title 1">
            <a:extLst>
              <a:ext uri="{FF2B5EF4-FFF2-40B4-BE49-F238E27FC236}">
                <a16:creationId xmlns:a16="http://schemas.microsoft.com/office/drawing/2014/main" id="{D43C1820-C0D6-BD63-4A59-EDF9E8B674AA}"/>
              </a:ext>
            </a:extLst>
          </p:cNvPr>
          <p:cNvSpPr txBox="1">
            <a:spLocks/>
          </p:cNvSpPr>
          <p:nvPr/>
        </p:nvSpPr>
        <p:spPr>
          <a:xfrm>
            <a:off x="517665" y="1081278"/>
            <a:ext cx="9697452" cy="832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r>
              <a:rPr lang="en-US" sz="2800" b="1" dirty="0"/>
              <a:t>Summary</a:t>
            </a:r>
          </a:p>
        </p:txBody>
      </p:sp>
      <p:sp>
        <p:nvSpPr>
          <p:cNvPr id="10" name="TextBox 9">
            <a:extLst>
              <a:ext uri="{FF2B5EF4-FFF2-40B4-BE49-F238E27FC236}">
                <a16:creationId xmlns:a16="http://schemas.microsoft.com/office/drawing/2014/main" id="{11C505D4-0220-D2A1-7B86-DF559102E5C1}"/>
              </a:ext>
            </a:extLst>
          </p:cNvPr>
          <p:cNvSpPr txBox="1"/>
          <p:nvPr/>
        </p:nvSpPr>
        <p:spPr>
          <a:xfrm>
            <a:off x="3468107" y="1222520"/>
            <a:ext cx="8445674" cy="5601533"/>
          </a:xfrm>
          <a:prstGeom prst="rect">
            <a:avLst/>
          </a:prstGeom>
          <a:solidFill>
            <a:schemeClr val="bg1">
              <a:lumMod val="85000"/>
            </a:schemeClr>
          </a:solidFill>
        </p:spPr>
        <p:txBody>
          <a:bodyPr wrap="square">
            <a:spAutoFit/>
          </a:bodyPr>
          <a:lstStyle/>
          <a:p>
            <a:pPr algn="l"/>
            <a:endParaRPr lang="en-ZA" sz="1800" b="0" i="0" u="none" strike="noStrike" baseline="0" dirty="0">
              <a:solidFill>
                <a:srgbClr val="000000"/>
              </a:solidFill>
              <a:latin typeface="Arial" panose="020B0604020202020204" pitchFamily="34" charset="0"/>
            </a:endParaRPr>
          </a:p>
          <a:p>
            <a:r>
              <a:rPr lang="en-ZA" b="1" dirty="0">
                <a:solidFill>
                  <a:srgbClr val="000000"/>
                </a:solidFill>
                <a:latin typeface="Arial" panose="020B0604020202020204" pitchFamily="34" charset="0"/>
              </a:rPr>
              <a:t>PROGRESS REPORTS</a:t>
            </a:r>
            <a:endParaRPr lang="en-ZA" b="1" i="0" u="none" strike="noStrike" baseline="0" dirty="0">
              <a:solidFill>
                <a:srgbClr val="000000"/>
              </a:solidFill>
              <a:latin typeface="Arial" panose="020B0604020202020204" pitchFamily="34" charset="0"/>
            </a:endParaRPr>
          </a:p>
          <a:p>
            <a:pPr algn="l"/>
            <a:endParaRPr lang="en-ZA" b="0" i="0" u="none" strike="noStrike" baseline="0" dirty="0">
              <a:solidFill>
                <a:srgbClr val="000000"/>
              </a:solidFill>
              <a:latin typeface="Arial" panose="020B0604020202020204" pitchFamily="34" charset="0"/>
            </a:endParaRPr>
          </a:p>
          <a:p>
            <a:r>
              <a:rPr lang="en-US" sz="1600" b="1" i="0" u="none" strike="noStrike" baseline="0" dirty="0">
                <a:solidFill>
                  <a:srgbClr val="000000"/>
                </a:solidFill>
                <a:latin typeface="Arial" panose="020B0604020202020204" pitchFamily="34" charset="0"/>
              </a:rPr>
              <a:t>PART 1 (The MINISTERIAL TASK TEAM’S report recommendations implementation)</a:t>
            </a:r>
          </a:p>
          <a:p>
            <a:r>
              <a:rPr lang="en-US" sz="1600" i="0" u="none" strike="noStrike" baseline="0" dirty="0">
                <a:solidFill>
                  <a:srgbClr val="000000"/>
                </a:solidFill>
                <a:latin typeface="Arial" panose="020B0604020202020204" pitchFamily="34" charset="0"/>
              </a:rPr>
              <a:t>9. To date the </a:t>
            </a:r>
            <a:r>
              <a:rPr lang="en-US" sz="1600" b="1" i="0" u="none" strike="noStrike" baseline="0" dirty="0">
                <a:solidFill>
                  <a:srgbClr val="000000"/>
                </a:solidFill>
                <a:latin typeface="Arial" panose="020B0604020202020204" pitchFamily="34" charset="0"/>
              </a:rPr>
              <a:t>Human Resource stream </a:t>
            </a:r>
            <a:r>
              <a:rPr lang="en-US" sz="1600" i="0" u="none" strike="noStrike" baseline="0" dirty="0">
                <a:solidFill>
                  <a:srgbClr val="000000"/>
                </a:solidFill>
                <a:latin typeface="Arial" panose="020B0604020202020204" pitchFamily="34" charset="0"/>
              </a:rPr>
              <a:t>has:</a:t>
            </a:r>
          </a:p>
          <a:p>
            <a:r>
              <a:rPr lang="en-US" sz="1600" i="0" u="none" strike="noStrike" baseline="0" dirty="0">
                <a:solidFill>
                  <a:srgbClr val="000000"/>
                </a:solidFill>
                <a:latin typeface="Arial" panose="020B0604020202020204" pitchFamily="34" charset="0"/>
              </a:rPr>
              <a:t>Set out stream activities to:</a:t>
            </a:r>
          </a:p>
          <a:p>
            <a:r>
              <a:rPr lang="en-US" sz="1600" i="0" u="none" strike="noStrike" baseline="0" dirty="0">
                <a:solidFill>
                  <a:srgbClr val="000000"/>
                </a:solidFill>
                <a:latin typeface="Arial" panose="020B0604020202020204" pitchFamily="34" charset="0"/>
              </a:rPr>
              <a:t>• Established as a juristic person in order to effect section 197 of the </a:t>
            </a:r>
            <a:r>
              <a:rPr lang="en-US" sz="1600" i="0" u="none" strike="noStrike" baseline="0" dirty="0" err="1">
                <a:solidFill>
                  <a:srgbClr val="000000"/>
                </a:solidFill>
                <a:latin typeface="Arial" panose="020B0604020202020204" pitchFamily="34" charset="0"/>
              </a:rPr>
              <a:t>Labour</a:t>
            </a:r>
            <a:r>
              <a:rPr lang="en-US" sz="1600" i="0" u="none" strike="noStrike" baseline="0" dirty="0">
                <a:solidFill>
                  <a:srgbClr val="000000"/>
                </a:solidFill>
                <a:latin typeface="Arial" panose="020B0604020202020204" pitchFamily="34" charset="0"/>
              </a:rPr>
              <a:t> Relations Act.</a:t>
            </a:r>
          </a:p>
          <a:p>
            <a:r>
              <a:rPr lang="en-US" sz="1600" i="0" u="none" strike="noStrike" baseline="0" dirty="0">
                <a:solidFill>
                  <a:srgbClr val="000000"/>
                </a:solidFill>
                <a:latin typeface="Arial" panose="020B0604020202020204" pitchFamily="34" charset="0"/>
              </a:rPr>
              <a:t>• Consult with organized </a:t>
            </a:r>
            <a:r>
              <a:rPr lang="en-US" sz="1600" i="0" u="none" strike="noStrike" baseline="0" dirty="0" err="1">
                <a:solidFill>
                  <a:srgbClr val="000000"/>
                </a:solidFill>
                <a:latin typeface="Arial" panose="020B0604020202020204" pitchFamily="34" charset="0"/>
              </a:rPr>
              <a:t>labour</a:t>
            </a:r>
            <a:r>
              <a:rPr lang="en-US" sz="1600" i="0" u="none" strike="noStrike" baseline="0" dirty="0">
                <a:solidFill>
                  <a:srgbClr val="000000"/>
                </a:solidFill>
                <a:latin typeface="Arial" panose="020B0604020202020204" pitchFamily="34" charset="0"/>
              </a:rPr>
              <a:t> on the process of transfer of the NSF function from DHET to the NSF as Schedule 3A entity.</a:t>
            </a:r>
          </a:p>
          <a:p>
            <a:r>
              <a:rPr lang="en-US" sz="1600" i="0" u="none" strike="noStrike" baseline="0" dirty="0">
                <a:solidFill>
                  <a:srgbClr val="000000"/>
                </a:solidFill>
                <a:latin typeface="Arial" panose="020B0604020202020204" pitchFamily="34" charset="0"/>
              </a:rPr>
              <a:t>• Effect transfers of staff from DHET to NSF as an independent Schedule 3A entity by issuing contracts of employment to all NSF staff.</a:t>
            </a:r>
          </a:p>
          <a:p>
            <a:r>
              <a:rPr lang="en-US" sz="1600" i="0" u="none" strike="noStrike" baseline="0" dirty="0">
                <a:solidFill>
                  <a:srgbClr val="000000"/>
                </a:solidFill>
                <a:latin typeface="Arial" panose="020B0604020202020204" pitchFamily="34" charset="0"/>
              </a:rPr>
              <a:t>• Review recommended organizational structure with existing approved NSF structure to identify gaps / additional posts recommended per unit.</a:t>
            </a:r>
          </a:p>
          <a:p>
            <a:r>
              <a:rPr lang="en-US" sz="1600" i="0" u="none" strike="noStrike" baseline="0" dirty="0">
                <a:solidFill>
                  <a:srgbClr val="000000"/>
                </a:solidFill>
                <a:latin typeface="Arial" panose="020B0604020202020204" pitchFamily="34" charset="0"/>
              </a:rPr>
              <a:t>• Review NSF organizational structure, approve and adopt new structure for implementation.</a:t>
            </a:r>
          </a:p>
          <a:p>
            <a:r>
              <a:rPr lang="en-US" sz="1600" i="0" u="none" strike="noStrike" baseline="0" dirty="0">
                <a:solidFill>
                  <a:srgbClr val="000000"/>
                </a:solidFill>
                <a:latin typeface="Arial" panose="020B0604020202020204" pitchFamily="34" charset="0"/>
              </a:rPr>
              <a:t>Develop job profiles for recommended new posts aligned to business processes and SOPs per unit.</a:t>
            </a:r>
          </a:p>
          <a:p>
            <a:r>
              <a:rPr lang="en-US" sz="1600" i="0" u="none" strike="noStrike" baseline="0" dirty="0">
                <a:solidFill>
                  <a:srgbClr val="000000"/>
                </a:solidFill>
                <a:latin typeface="Arial" panose="020B0604020202020204" pitchFamily="34" charset="0"/>
              </a:rPr>
              <a:t>• Advertise additional / new posts as per recommendations and alignment with work study outcomes, and as per new approved organizational structure.</a:t>
            </a:r>
          </a:p>
          <a:p>
            <a:r>
              <a:rPr lang="en-US" sz="1600" i="0" u="none" strike="noStrike" baseline="0" dirty="0">
                <a:solidFill>
                  <a:srgbClr val="000000"/>
                </a:solidFill>
                <a:latin typeface="Arial" panose="020B0604020202020204" pitchFamily="34" charset="0"/>
              </a:rPr>
              <a:t>• Recruit to new / additional posts.</a:t>
            </a:r>
          </a:p>
          <a:p>
            <a:r>
              <a:rPr lang="en-US" sz="1600" i="0" u="none" strike="noStrike" baseline="0" dirty="0">
                <a:solidFill>
                  <a:srgbClr val="000000"/>
                </a:solidFill>
                <a:latin typeface="Arial" panose="020B0604020202020204" pitchFamily="34" charset="0"/>
              </a:rPr>
              <a:t>• Establish a fully functional self-sufficient HRM directorate.</a:t>
            </a:r>
          </a:p>
          <a:p>
            <a:r>
              <a:rPr lang="en-US" sz="1600" i="0" u="none" strike="noStrike" baseline="0" dirty="0">
                <a:solidFill>
                  <a:srgbClr val="000000"/>
                </a:solidFill>
                <a:latin typeface="Arial" panose="020B0604020202020204" pitchFamily="34" charset="0"/>
              </a:rPr>
              <a:t>These are medium to long term outcomes with a timeline of </a:t>
            </a:r>
            <a:r>
              <a:rPr lang="en-US" sz="1600" b="1" i="0" u="none" strike="noStrike" baseline="0" dirty="0">
                <a:solidFill>
                  <a:srgbClr val="000000"/>
                </a:solidFill>
                <a:latin typeface="Arial" panose="020B0604020202020204" pitchFamily="34" charset="0"/>
              </a:rPr>
              <a:t>31 March 2024.</a:t>
            </a:r>
          </a:p>
        </p:txBody>
      </p:sp>
      <p:sp>
        <p:nvSpPr>
          <p:cNvPr id="5" name="Content Placeholder 1">
            <a:extLst>
              <a:ext uri="{FF2B5EF4-FFF2-40B4-BE49-F238E27FC236}">
                <a16:creationId xmlns:a16="http://schemas.microsoft.com/office/drawing/2014/main" id="{CB1328BF-0787-CFD6-EE08-BA41A4640200}"/>
              </a:ext>
            </a:extLst>
          </p:cNvPr>
          <p:cNvSpPr txBox="1">
            <a:spLocks/>
          </p:cNvSpPr>
          <p:nvPr/>
        </p:nvSpPr>
        <p:spPr>
          <a:xfrm>
            <a:off x="130390" y="1689209"/>
            <a:ext cx="3252889" cy="4532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ZA"/>
          </a:p>
          <a:p>
            <a:pPr marL="0" indent="0">
              <a:buFont typeface="Arial" panose="020B0604020202020204" pitchFamily="34" charset="0"/>
              <a:buNone/>
            </a:pPr>
            <a:r>
              <a:rPr lang="en-ZA" sz="1600" b="1"/>
              <a:t>1. Purpose </a:t>
            </a:r>
          </a:p>
          <a:p>
            <a:pPr marL="0" indent="0">
              <a:buFont typeface="Arial" panose="020B0604020202020204" pitchFamily="34" charset="0"/>
              <a:buNone/>
            </a:pPr>
            <a:r>
              <a:rPr lang="en-ZA" sz="1600" b="1"/>
              <a:t>2. Background</a:t>
            </a:r>
          </a:p>
          <a:p>
            <a:pPr marL="0" indent="0">
              <a:buFont typeface="Arial" panose="020B0604020202020204" pitchFamily="34" charset="0"/>
              <a:buNone/>
            </a:pPr>
            <a:r>
              <a:rPr lang="en-ZA" sz="1600" b="1"/>
              <a:t>3. Part 1: Implementation of the MTT Report.</a:t>
            </a:r>
          </a:p>
          <a:p>
            <a:pPr marL="0" indent="0">
              <a:buFont typeface="Arial" panose="020B0604020202020204" pitchFamily="34" charset="0"/>
              <a:buNone/>
            </a:pPr>
            <a:r>
              <a:rPr lang="en-ZA" sz="1600" b="1"/>
              <a:t>3. Part 2: Implementation of the forensic report recommendations.</a:t>
            </a:r>
          </a:p>
          <a:p>
            <a:pPr marL="0" indent="0">
              <a:buFont typeface="Arial" panose="020B0604020202020204" pitchFamily="34" charset="0"/>
              <a:buNone/>
            </a:pPr>
            <a:r>
              <a:rPr lang="en-ZA" sz="1600" b="1"/>
              <a:t>4. Audit Action Plan update </a:t>
            </a:r>
          </a:p>
          <a:p>
            <a:pPr marL="0" indent="0">
              <a:buFont typeface="Arial" panose="020B0604020202020204" pitchFamily="34" charset="0"/>
              <a:buNone/>
            </a:pPr>
            <a:endParaRPr lang="en-US" sz="1600" b="1" dirty="0"/>
          </a:p>
        </p:txBody>
      </p:sp>
    </p:spTree>
    <p:extLst>
      <p:ext uri="{BB962C8B-B14F-4D97-AF65-F5344CB8AC3E}">
        <p14:creationId xmlns:p14="http://schemas.microsoft.com/office/powerpoint/2010/main" val="4279852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C1227-8E59-8295-CF42-1855E501DB0E}"/>
              </a:ext>
            </a:extLst>
          </p:cNvPr>
          <p:cNvSpPr>
            <a:spLocks noGrp="1"/>
          </p:cNvSpPr>
          <p:nvPr>
            <p:ph idx="1"/>
          </p:nvPr>
        </p:nvSpPr>
        <p:spPr>
          <a:xfrm>
            <a:off x="517666" y="1689209"/>
            <a:ext cx="3012935" cy="4532270"/>
          </a:xfrm>
        </p:spPr>
        <p:txBody>
          <a:bodyPr>
            <a:normAutofit/>
          </a:bodyPr>
          <a:lstStyle/>
          <a:p>
            <a:pPr marL="0" indent="0">
              <a:buNone/>
            </a:pPr>
            <a:endParaRPr lang="en-ZA" dirty="0"/>
          </a:p>
          <a:p>
            <a:pPr marL="0" indent="0">
              <a:buNone/>
            </a:pPr>
            <a:r>
              <a:rPr lang="en-ZA" sz="1600" b="1" dirty="0"/>
              <a:t> </a:t>
            </a:r>
          </a:p>
          <a:p>
            <a:pPr marL="0" indent="0">
              <a:buNone/>
            </a:pPr>
            <a:endParaRPr lang="en-US" sz="1600" b="1" dirty="0"/>
          </a:p>
        </p:txBody>
      </p:sp>
      <p:sp>
        <p:nvSpPr>
          <p:cNvPr id="3" name="Slide Number Placeholder 2">
            <a:extLst>
              <a:ext uri="{FF2B5EF4-FFF2-40B4-BE49-F238E27FC236}">
                <a16:creationId xmlns:a16="http://schemas.microsoft.com/office/drawing/2014/main" id="{6CB45843-0D2A-46CB-74EE-446D2ADDB16F}"/>
              </a:ext>
            </a:extLst>
          </p:cNvPr>
          <p:cNvSpPr>
            <a:spLocks noGrp="1"/>
          </p:cNvSpPr>
          <p:nvPr>
            <p:ph type="sldNum" sz="quarter" idx="4"/>
          </p:nvPr>
        </p:nvSpPr>
        <p:spPr/>
        <p:txBody>
          <a:bodyPr/>
          <a:lstStyle/>
          <a:p>
            <a:fld id="{D0187014-A058-7742-9C1E-B2A7F306F8B0}" type="slidenum">
              <a:rPr lang="en-US" smtClean="0"/>
              <a:pPr/>
              <a:t>8</a:t>
            </a:fld>
            <a:endParaRPr lang="en-US" dirty="0"/>
          </a:p>
        </p:txBody>
      </p:sp>
      <p:sp>
        <p:nvSpPr>
          <p:cNvPr id="4" name="Title 1">
            <a:extLst>
              <a:ext uri="{FF2B5EF4-FFF2-40B4-BE49-F238E27FC236}">
                <a16:creationId xmlns:a16="http://schemas.microsoft.com/office/drawing/2014/main" id="{D43C1820-C0D6-BD63-4A59-EDF9E8B674AA}"/>
              </a:ext>
            </a:extLst>
          </p:cNvPr>
          <p:cNvSpPr txBox="1">
            <a:spLocks/>
          </p:cNvSpPr>
          <p:nvPr/>
        </p:nvSpPr>
        <p:spPr>
          <a:xfrm>
            <a:off x="517665" y="1081278"/>
            <a:ext cx="9697452" cy="832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r>
              <a:rPr lang="en-US" sz="2800" b="1" dirty="0"/>
              <a:t>Summary</a:t>
            </a:r>
          </a:p>
        </p:txBody>
      </p:sp>
      <p:sp>
        <p:nvSpPr>
          <p:cNvPr id="10" name="TextBox 9">
            <a:extLst>
              <a:ext uri="{FF2B5EF4-FFF2-40B4-BE49-F238E27FC236}">
                <a16:creationId xmlns:a16="http://schemas.microsoft.com/office/drawing/2014/main" id="{11C505D4-0220-D2A1-7B86-DF559102E5C1}"/>
              </a:ext>
            </a:extLst>
          </p:cNvPr>
          <p:cNvSpPr txBox="1"/>
          <p:nvPr/>
        </p:nvSpPr>
        <p:spPr>
          <a:xfrm>
            <a:off x="3468107" y="1471403"/>
            <a:ext cx="8445674" cy="3693319"/>
          </a:xfrm>
          <a:prstGeom prst="rect">
            <a:avLst/>
          </a:prstGeom>
          <a:solidFill>
            <a:schemeClr val="bg1">
              <a:lumMod val="85000"/>
            </a:schemeClr>
          </a:solidFill>
        </p:spPr>
        <p:txBody>
          <a:bodyPr wrap="square">
            <a:spAutoFit/>
          </a:bodyPr>
          <a:lstStyle/>
          <a:p>
            <a:pPr algn="l"/>
            <a:endParaRPr lang="en-ZA" sz="1800" b="0" i="0" u="none" strike="noStrike" baseline="0" dirty="0">
              <a:solidFill>
                <a:srgbClr val="000000"/>
              </a:solidFill>
              <a:latin typeface="Arial" panose="020B0604020202020204" pitchFamily="34" charset="0"/>
            </a:endParaRPr>
          </a:p>
          <a:p>
            <a:r>
              <a:rPr lang="en-ZA" b="1" dirty="0">
                <a:solidFill>
                  <a:srgbClr val="000000"/>
                </a:solidFill>
                <a:latin typeface="Arial" panose="020B0604020202020204" pitchFamily="34" charset="0"/>
              </a:rPr>
              <a:t>PROGRESS REPORTS</a:t>
            </a:r>
            <a:endParaRPr lang="en-ZA" b="1" i="0" u="none" strike="noStrike" baseline="0" dirty="0">
              <a:solidFill>
                <a:srgbClr val="000000"/>
              </a:solidFill>
              <a:latin typeface="Arial" panose="020B0604020202020204" pitchFamily="34" charset="0"/>
            </a:endParaRPr>
          </a:p>
          <a:p>
            <a:pPr algn="l"/>
            <a:endParaRPr lang="en-ZA" b="0" i="0" u="none" strike="noStrike" baseline="0" dirty="0">
              <a:solidFill>
                <a:srgbClr val="000000"/>
              </a:solidFill>
              <a:latin typeface="Arial" panose="020B0604020202020204" pitchFamily="34" charset="0"/>
            </a:endParaRPr>
          </a:p>
          <a:p>
            <a:r>
              <a:rPr lang="en-US" b="1" i="0" u="none" strike="noStrike" baseline="0" dirty="0">
                <a:solidFill>
                  <a:srgbClr val="000000"/>
                </a:solidFill>
                <a:latin typeface="Arial" panose="020B0604020202020204" pitchFamily="34" charset="0"/>
              </a:rPr>
              <a:t>PART 1 (The MINISTERIAL TASK TEAM’S report recommendations implementation)</a:t>
            </a:r>
          </a:p>
          <a:p>
            <a:r>
              <a:rPr lang="en-US" i="0" u="none" strike="noStrike" baseline="0" dirty="0">
                <a:solidFill>
                  <a:srgbClr val="000000"/>
                </a:solidFill>
                <a:latin typeface="Arial" panose="020B0604020202020204" pitchFamily="34" charset="0"/>
              </a:rPr>
              <a:t>10. To date the </a:t>
            </a:r>
            <a:r>
              <a:rPr lang="en-US" b="1" i="0" u="none" strike="noStrike" baseline="0" dirty="0">
                <a:solidFill>
                  <a:srgbClr val="000000"/>
                </a:solidFill>
                <a:latin typeface="Arial" panose="020B0604020202020204" pitchFamily="34" charset="0"/>
              </a:rPr>
              <a:t>Change Management stream </a:t>
            </a:r>
            <a:r>
              <a:rPr lang="en-US" i="0" u="none" strike="noStrike" baseline="0" dirty="0">
                <a:solidFill>
                  <a:srgbClr val="000000"/>
                </a:solidFill>
                <a:latin typeface="Arial" panose="020B0604020202020204" pitchFamily="34" charset="0"/>
              </a:rPr>
              <a:t>has:</a:t>
            </a:r>
          </a:p>
          <a:p>
            <a:r>
              <a:rPr lang="en-US" i="0" u="none" strike="noStrike" baseline="0" dirty="0">
                <a:solidFill>
                  <a:srgbClr val="000000"/>
                </a:solidFill>
                <a:latin typeface="Arial" panose="020B0604020202020204" pitchFamily="34" charset="0"/>
              </a:rPr>
              <a:t>Set out stream activities to:</a:t>
            </a:r>
          </a:p>
          <a:p>
            <a:r>
              <a:rPr lang="en-US" i="0" u="none" strike="noStrike" baseline="0" dirty="0">
                <a:solidFill>
                  <a:srgbClr val="000000"/>
                </a:solidFill>
                <a:latin typeface="Arial" panose="020B0604020202020204" pitchFamily="34" charset="0"/>
              </a:rPr>
              <a:t>• Draft a communication and consultation plan for internal NSF staff related to changes resulting from MTT report implementation.</a:t>
            </a:r>
          </a:p>
          <a:p>
            <a:r>
              <a:rPr lang="en-US" i="0" u="none" strike="noStrike" baseline="0" dirty="0">
                <a:solidFill>
                  <a:srgbClr val="000000"/>
                </a:solidFill>
                <a:latin typeface="Arial" panose="020B0604020202020204" pitchFamily="34" charset="0"/>
              </a:rPr>
              <a:t>• Draft a communication and consultation plan for stakeholders and partners related to changes in the NSF resulting from MTT report implementation.</a:t>
            </a:r>
          </a:p>
          <a:p>
            <a:endParaRPr lang="en-US" i="0" u="none" strike="noStrike" baseline="0" dirty="0">
              <a:solidFill>
                <a:srgbClr val="000000"/>
              </a:solidFill>
              <a:latin typeface="Arial" panose="020B0604020202020204" pitchFamily="34" charset="0"/>
            </a:endParaRPr>
          </a:p>
          <a:p>
            <a:r>
              <a:rPr lang="en-US" i="0" u="none" strike="noStrike" baseline="0" dirty="0">
                <a:solidFill>
                  <a:srgbClr val="000000"/>
                </a:solidFill>
                <a:latin typeface="Arial" panose="020B0604020202020204" pitchFamily="34" charset="0"/>
              </a:rPr>
              <a:t>These are medium term outcomes with a timeline of </a:t>
            </a:r>
            <a:r>
              <a:rPr lang="en-US" b="1" i="0" u="none" strike="noStrike" baseline="0" dirty="0">
                <a:solidFill>
                  <a:srgbClr val="000000"/>
                </a:solidFill>
                <a:latin typeface="Arial" panose="020B0604020202020204" pitchFamily="34" charset="0"/>
              </a:rPr>
              <a:t>30 November 2023.</a:t>
            </a:r>
          </a:p>
        </p:txBody>
      </p:sp>
      <p:sp>
        <p:nvSpPr>
          <p:cNvPr id="5" name="Content Placeholder 1">
            <a:extLst>
              <a:ext uri="{FF2B5EF4-FFF2-40B4-BE49-F238E27FC236}">
                <a16:creationId xmlns:a16="http://schemas.microsoft.com/office/drawing/2014/main" id="{A2925B26-DB69-E782-0093-68DCB3E29105}"/>
              </a:ext>
            </a:extLst>
          </p:cNvPr>
          <p:cNvSpPr txBox="1">
            <a:spLocks/>
          </p:cNvSpPr>
          <p:nvPr/>
        </p:nvSpPr>
        <p:spPr>
          <a:xfrm>
            <a:off x="130390" y="1689209"/>
            <a:ext cx="3252889" cy="4532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ZA"/>
          </a:p>
          <a:p>
            <a:pPr marL="0" indent="0">
              <a:buFont typeface="Arial" panose="020B0604020202020204" pitchFamily="34" charset="0"/>
              <a:buNone/>
            </a:pPr>
            <a:r>
              <a:rPr lang="en-ZA" sz="1600" b="1"/>
              <a:t>1. Purpose </a:t>
            </a:r>
          </a:p>
          <a:p>
            <a:pPr marL="0" indent="0">
              <a:buFont typeface="Arial" panose="020B0604020202020204" pitchFamily="34" charset="0"/>
              <a:buNone/>
            </a:pPr>
            <a:r>
              <a:rPr lang="en-ZA" sz="1600" b="1"/>
              <a:t>2. Background</a:t>
            </a:r>
          </a:p>
          <a:p>
            <a:pPr marL="0" indent="0">
              <a:buFont typeface="Arial" panose="020B0604020202020204" pitchFamily="34" charset="0"/>
              <a:buNone/>
            </a:pPr>
            <a:r>
              <a:rPr lang="en-ZA" sz="1600" b="1"/>
              <a:t>3. Part 1: Implementation of the MTT Report.</a:t>
            </a:r>
          </a:p>
          <a:p>
            <a:pPr marL="0" indent="0">
              <a:buFont typeface="Arial" panose="020B0604020202020204" pitchFamily="34" charset="0"/>
              <a:buNone/>
            </a:pPr>
            <a:r>
              <a:rPr lang="en-ZA" sz="1600" b="1"/>
              <a:t>3. Part 2: Implementation of the forensic report recommendations.</a:t>
            </a:r>
          </a:p>
          <a:p>
            <a:pPr marL="0" indent="0">
              <a:buFont typeface="Arial" panose="020B0604020202020204" pitchFamily="34" charset="0"/>
              <a:buNone/>
            </a:pPr>
            <a:r>
              <a:rPr lang="en-ZA" sz="1600" b="1"/>
              <a:t>4. Audit Action Plan update </a:t>
            </a:r>
          </a:p>
          <a:p>
            <a:pPr marL="0" indent="0">
              <a:buFont typeface="Arial" panose="020B0604020202020204" pitchFamily="34" charset="0"/>
              <a:buNone/>
            </a:pPr>
            <a:endParaRPr lang="en-US" sz="1600" b="1" dirty="0"/>
          </a:p>
        </p:txBody>
      </p:sp>
    </p:spTree>
    <p:extLst>
      <p:ext uri="{BB962C8B-B14F-4D97-AF65-F5344CB8AC3E}">
        <p14:creationId xmlns:p14="http://schemas.microsoft.com/office/powerpoint/2010/main" val="1285835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C1227-8E59-8295-CF42-1855E501DB0E}"/>
              </a:ext>
            </a:extLst>
          </p:cNvPr>
          <p:cNvSpPr>
            <a:spLocks noGrp="1"/>
          </p:cNvSpPr>
          <p:nvPr>
            <p:ph idx="1"/>
          </p:nvPr>
        </p:nvSpPr>
        <p:spPr>
          <a:xfrm>
            <a:off x="517666" y="1689209"/>
            <a:ext cx="3012935" cy="4532270"/>
          </a:xfrm>
        </p:spPr>
        <p:txBody>
          <a:bodyPr>
            <a:normAutofit/>
          </a:bodyPr>
          <a:lstStyle/>
          <a:p>
            <a:pPr marL="0" indent="0">
              <a:buNone/>
            </a:pPr>
            <a:endParaRPr lang="en-ZA" dirty="0"/>
          </a:p>
          <a:p>
            <a:pPr marL="0" indent="0">
              <a:buNone/>
            </a:pPr>
            <a:r>
              <a:rPr lang="en-ZA" sz="1600" b="1" dirty="0"/>
              <a:t> </a:t>
            </a:r>
          </a:p>
          <a:p>
            <a:pPr marL="0" indent="0">
              <a:buNone/>
            </a:pPr>
            <a:endParaRPr lang="en-US" sz="1600" b="1" dirty="0"/>
          </a:p>
        </p:txBody>
      </p:sp>
      <p:sp>
        <p:nvSpPr>
          <p:cNvPr id="3" name="Slide Number Placeholder 2">
            <a:extLst>
              <a:ext uri="{FF2B5EF4-FFF2-40B4-BE49-F238E27FC236}">
                <a16:creationId xmlns:a16="http://schemas.microsoft.com/office/drawing/2014/main" id="{6CB45843-0D2A-46CB-74EE-446D2ADDB16F}"/>
              </a:ext>
            </a:extLst>
          </p:cNvPr>
          <p:cNvSpPr>
            <a:spLocks noGrp="1"/>
          </p:cNvSpPr>
          <p:nvPr>
            <p:ph type="sldNum" sz="quarter" idx="4"/>
          </p:nvPr>
        </p:nvSpPr>
        <p:spPr/>
        <p:txBody>
          <a:bodyPr/>
          <a:lstStyle/>
          <a:p>
            <a:fld id="{D0187014-A058-7742-9C1E-B2A7F306F8B0}" type="slidenum">
              <a:rPr lang="en-US" smtClean="0"/>
              <a:pPr/>
              <a:t>9</a:t>
            </a:fld>
            <a:endParaRPr lang="en-US" dirty="0"/>
          </a:p>
        </p:txBody>
      </p:sp>
      <p:sp>
        <p:nvSpPr>
          <p:cNvPr id="4" name="Title 1">
            <a:extLst>
              <a:ext uri="{FF2B5EF4-FFF2-40B4-BE49-F238E27FC236}">
                <a16:creationId xmlns:a16="http://schemas.microsoft.com/office/drawing/2014/main" id="{D43C1820-C0D6-BD63-4A59-EDF9E8B674AA}"/>
              </a:ext>
            </a:extLst>
          </p:cNvPr>
          <p:cNvSpPr txBox="1">
            <a:spLocks/>
          </p:cNvSpPr>
          <p:nvPr/>
        </p:nvSpPr>
        <p:spPr>
          <a:xfrm>
            <a:off x="517665" y="1081278"/>
            <a:ext cx="9697452" cy="832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r>
              <a:rPr lang="en-US" sz="2800" b="1" dirty="0"/>
              <a:t>Summary</a:t>
            </a:r>
          </a:p>
        </p:txBody>
      </p:sp>
      <p:sp>
        <p:nvSpPr>
          <p:cNvPr id="10" name="TextBox 9">
            <a:extLst>
              <a:ext uri="{FF2B5EF4-FFF2-40B4-BE49-F238E27FC236}">
                <a16:creationId xmlns:a16="http://schemas.microsoft.com/office/drawing/2014/main" id="{11C505D4-0220-D2A1-7B86-DF559102E5C1}"/>
              </a:ext>
            </a:extLst>
          </p:cNvPr>
          <p:cNvSpPr txBox="1"/>
          <p:nvPr/>
        </p:nvSpPr>
        <p:spPr>
          <a:xfrm>
            <a:off x="3468107" y="1471403"/>
            <a:ext cx="8445674" cy="4524315"/>
          </a:xfrm>
          <a:prstGeom prst="rect">
            <a:avLst/>
          </a:prstGeom>
          <a:solidFill>
            <a:schemeClr val="bg1">
              <a:lumMod val="85000"/>
            </a:schemeClr>
          </a:solidFill>
        </p:spPr>
        <p:txBody>
          <a:bodyPr wrap="square">
            <a:spAutoFit/>
          </a:bodyPr>
          <a:lstStyle/>
          <a:p>
            <a:pPr algn="l"/>
            <a:endParaRPr lang="en-ZA" sz="1800" b="0" i="0" u="none" strike="noStrike" baseline="0" dirty="0">
              <a:solidFill>
                <a:srgbClr val="000000"/>
              </a:solidFill>
              <a:latin typeface="Arial" panose="020B0604020202020204" pitchFamily="34" charset="0"/>
            </a:endParaRPr>
          </a:p>
          <a:p>
            <a:r>
              <a:rPr lang="en-ZA" b="1" dirty="0">
                <a:solidFill>
                  <a:srgbClr val="000000"/>
                </a:solidFill>
                <a:latin typeface="Arial" panose="020B0604020202020204" pitchFamily="34" charset="0"/>
              </a:rPr>
              <a:t>PROGRESS REPORTS</a:t>
            </a:r>
          </a:p>
          <a:p>
            <a:endParaRPr lang="en-ZA" b="1" i="0" u="none" strike="noStrike" baseline="0" dirty="0">
              <a:solidFill>
                <a:srgbClr val="000000"/>
              </a:solidFill>
              <a:latin typeface="Arial" panose="020B0604020202020204" pitchFamily="34" charset="0"/>
            </a:endParaRPr>
          </a:p>
          <a:p>
            <a:pPr algn="l"/>
            <a:r>
              <a:rPr lang="en-US" b="1" i="0" u="none" strike="noStrike" baseline="0" dirty="0">
                <a:solidFill>
                  <a:srgbClr val="000000"/>
                </a:solidFill>
                <a:latin typeface="Arial" panose="020B0604020202020204" pitchFamily="34" charset="0"/>
              </a:rPr>
              <a:t>PART 2 (The progress report on the implementation of the forensic investigation report)</a:t>
            </a:r>
          </a:p>
          <a:p>
            <a:pPr algn="l"/>
            <a:endParaRPr lang="en-US" b="1" i="0" u="none" strike="noStrike" baseline="0" dirty="0">
              <a:solidFill>
                <a:srgbClr val="000000"/>
              </a:solidFill>
              <a:latin typeface="Arial" panose="020B0604020202020204" pitchFamily="34" charset="0"/>
            </a:endParaRPr>
          </a:p>
          <a:p>
            <a:pPr algn="l"/>
            <a:r>
              <a:rPr lang="en-US" b="0" i="0" u="none" strike="noStrike" baseline="0" dirty="0">
                <a:solidFill>
                  <a:srgbClr val="000000"/>
                </a:solidFill>
                <a:latin typeface="Arial" panose="020B0604020202020204" pitchFamily="34" charset="0"/>
              </a:rPr>
              <a:t>11. All NSF officials (5) and those outside the NSF (2) (Ekurhuleni West TVET College), implicated in the forensic report were initially served with precautionary suspensions and later served with charge sheets.</a:t>
            </a:r>
          </a:p>
          <a:p>
            <a:pPr algn="l"/>
            <a:r>
              <a:rPr lang="en-US" b="0" i="0" u="none" strike="noStrike" baseline="0" dirty="0">
                <a:solidFill>
                  <a:srgbClr val="000000"/>
                </a:solidFill>
                <a:latin typeface="Arial" panose="020B0604020202020204" pitchFamily="34" charset="0"/>
              </a:rPr>
              <a:t>12. These officials have responded to the charge sheets, some using their own legal services support.</a:t>
            </a:r>
          </a:p>
          <a:p>
            <a:pPr algn="l"/>
            <a:r>
              <a:rPr lang="en-US" b="0" i="0" u="none" strike="noStrike" baseline="0" dirty="0">
                <a:solidFill>
                  <a:srgbClr val="000000"/>
                </a:solidFill>
                <a:latin typeface="Arial" panose="020B0604020202020204" pitchFamily="34" charset="0"/>
              </a:rPr>
              <a:t>13. The precautionary suspensions and the charge sheets were prepared by the office of the State Attorney in consultation with the legal firm of Advocate </a:t>
            </a:r>
            <a:r>
              <a:rPr lang="en-US" b="0" i="0" u="none" strike="noStrike" baseline="0" dirty="0" err="1">
                <a:solidFill>
                  <a:srgbClr val="000000"/>
                </a:solidFill>
                <a:latin typeface="Arial" panose="020B0604020202020204" pitchFamily="34" charset="0"/>
              </a:rPr>
              <a:t>Mokotedi</a:t>
            </a:r>
            <a:r>
              <a:rPr lang="en-US" b="0" i="0" u="none" strike="noStrike" baseline="0" dirty="0">
                <a:solidFill>
                  <a:srgbClr val="000000"/>
                </a:solidFill>
                <a:latin typeface="Arial" panose="020B0604020202020204" pitchFamily="34" charset="0"/>
              </a:rPr>
              <a:t> </a:t>
            </a:r>
            <a:r>
              <a:rPr lang="en-US" b="0" i="0" u="none" strike="noStrike" baseline="0" dirty="0" err="1">
                <a:solidFill>
                  <a:srgbClr val="000000"/>
                </a:solidFill>
                <a:latin typeface="Arial" panose="020B0604020202020204" pitchFamily="34" charset="0"/>
              </a:rPr>
              <a:t>Mpshe</a:t>
            </a:r>
            <a:r>
              <a:rPr lang="en-US" b="0" i="0" u="none" strike="noStrike" baseline="0" dirty="0">
                <a:solidFill>
                  <a:srgbClr val="000000"/>
                </a:solidFill>
                <a:latin typeface="Arial" panose="020B0604020202020204" pitchFamily="34" charset="0"/>
              </a:rPr>
              <a:t>.</a:t>
            </a:r>
          </a:p>
          <a:p>
            <a:pPr algn="l"/>
            <a:r>
              <a:rPr lang="en-US" b="0" i="0" u="none" strike="noStrike" baseline="0" dirty="0">
                <a:solidFill>
                  <a:srgbClr val="000000"/>
                </a:solidFill>
                <a:latin typeface="Arial" panose="020B0604020202020204" pitchFamily="34" charset="0"/>
              </a:rPr>
              <a:t>14. The above processes were facilitated through document preparation from the NSF and the DHET.</a:t>
            </a:r>
            <a:endParaRPr lang="en-ZA" b="0" i="0" u="none" strike="noStrike" baseline="0" dirty="0">
              <a:solidFill>
                <a:srgbClr val="000000"/>
              </a:solidFill>
              <a:latin typeface="Arial" panose="020B0604020202020204" pitchFamily="34" charset="0"/>
            </a:endParaRPr>
          </a:p>
        </p:txBody>
      </p:sp>
      <p:sp>
        <p:nvSpPr>
          <p:cNvPr id="5" name="Content Placeholder 1">
            <a:extLst>
              <a:ext uri="{FF2B5EF4-FFF2-40B4-BE49-F238E27FC236}">
                <a16:creationId xmlns:a16="http://schemas.microsoft.com/office/drawing/2014/main" id="{FE29AE42-7547-7BF1-87EA-01A29198873D}"/>
              </a:ext>
            </a:extLst>
          </p:cNvPr>
          <p:cNvSpPr txBox="1">
            <a:spLocks/>
          </p:cNvSpPr>
          <p:nvPr/>
        </p:nvSpPr>
        <p:spPr>
          <a:xfrm>
            <a:off x="130390" y="1689209"/>
            <a:ext cx="3252889" cy="4532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ZA"/>
          </a:p>
          <a:p>
            <a:pPr marL="0" indent="0">
              <a:buFont typeface="Arial" panose="020B0604020202020204" pitchFamily="34" charset="0"/>
              <a:buNone/>
            </a:pPr>
            <a:r>
              <a:rPr lang="en-ZA" sz="1600" b="1"/>
              <a:t>1. Purpose </a:t>
            </a:r>
          </a:p>
          <a:p>
            <a:pPr marL="0" indent="0">
              <a:buFont typeface="Arial" panose="020B0604020202020204" pitchFamily="34" charset="0"/>
              <a:buNone/>
            </a:pPr>
            <a:r>
              <a:rPr lang="en-ZA" sz="1600" b="1"/>
              <a:t>2. Background</a:t>
            </a:r>
          </a:p>
          <a:p>
            <a:pPr marL="0" indent="0">
              <a:buFont typeface="Arial" panose="020B0604020202020204" pitchFamily="34" charset="0"/>
              <a:buNone/>
            </a:pPr>
            <a:r>
              <a:rPr lang="en-ZA" sz="1600" b="1"/>
              <a:t>3. Part 1: Implementation of the MTT Report.</a:t>
            </a:r>
          </a:p>
          <a:p>
            <a:pPr marL="0" indent="0">
              <a:buFont typeface="Arial" panose="020B0604020202020204" pitchFamily="34" charset="0"/>
              <a:buNone/>
            </a:pPr>
            <a:r>
              <a:rPr lang="en-ZA" sz="1600" b="1"/>
              <a:t>3. Part 2: Implementation of the forensic report recommendations.</a:t>
            </a:r>
          </a:p>
          <a:p>
            <a:pPr marL="0" indent="0">
              <a:buFont typeface="Arial" panose="020B0604020202020204" pitchFamily="34" charset="0"/>
              <a:buNone/>
            </a:pPr>
            <a:r>
              <a:rPr lang="en-ZA" sz="1600" b="1"/>
              <a:t>4. Audit Action Plan update </a:t>
            </a:r>
          </a:p>
          <a:p>
            <a:pPr marL="0" indent="0">
              <a:buFont typeface="Arial" panose="020B0604020202020204" pitchFamily="34" charset="0"/>
              <a:buNone/>
            </a:pPr>
            <a:endParaRPr lang="en-US" sz="1600" b="1" dirty="0"/>
          </a:p>
        </p:txBody>
      </p:sp>
    </p:spTree>
    <p:extLst>
      <p:ext uri="{BB962C8B-B14F-4D97-AF65-F5344CB8AC3E}">
        <p14:creationId xmlns:p14="http://schemas.microsoft.com/office/powerpoint/2010/main" val="2674102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321</TotalTime>
  <Words>2547</Words>
  <Application>Microsoft Office PowerPoint</Application>
  <PresentationFormat>Widescreen</PresentationFormat>
  <Paragraphs>347</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Verdana</vt:lpstr>
      <vt:lpstr>Wingdings</vt:lpstr>
      <vt:lpstr>Office Theme</vt:lpstr>
      <vt:lpstr>NSF REPORT PCHESI SESSION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Chaque Risi</dc:creator>
  <cp:lastModifiedBy>Mohlamme, David</cp:lastModifiedBy>
  <cp:revision>168</cp:revision>
  <cp:lastPrinted>2022-01-18T13:45:53Z</cp:lastPrinted>
  <dcterms:created xsi:type="dcterms:W3CDTF">2020-03-16T11:43:38Z</dcterms:created>
  <dcterms:modified xsi:type="dcterms:W3CDTF">2023-03-28T17:22:20Z</dcterms:modified>
</cp:coreProperties>
</file>