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 id="2147483690" r:id="rId2"/>
    <p:sldMasterId id="2147484980" r:id="rId3"/>
  </p:sldMasterIdLst>
  <p:notesMasterIdLst>
    <p:notesMasterId r:id="rId35"/>
  </p:notesMasterIdLst>
  <p:sldIdLst>
    <p:sldId id="350" r:id="rId4"/>
    <p:sldId id="349" r:id="rId5"/>
    <p:sldId id="398" r:id="rId6"/>
    <p:sldId id="411" r:id="rId7"/>
    <p:sldId id="376" r:id="rId8"/>
    <p:sldId id="358" r:id="rId9"/>
    <p:sldId id="394" r:id="rId10"/>
    <p:sldId id="395" r:id="rId11"/>
    <p:sldId id="397" r:id="rId12"/>
    <p:sldId id="396" r:id="rId13"/>
    <p:sldId id="378" r:id="rId14"/>
    <p:sldId id="363" r:id="rId15"/>
    <p:sldId id="381" r:id="rId16"/>
    <p:sldId id="380" r:id="rId17"/>
    <p:sldId id="382" r:id="rId18"/>
    <p:sldId id="367" r:id="rId19"/>
    <p:sldId id="384" r:id="rId20"/>
    <p:sldId id="385" r:id="rId21"/>
    <p:sldId id="386" r:id="rId22"/>
    <p:sldId id="383" r:id="rId23"/>
    <p:sldId id="387" r:id="rId24"/>
    <p:sldId id="372" r:id="rId25"/>
    <p:sldId id="393" r:id="rId26"/>
    <p:sldId id="391" r:id="rId27"/>
    <p:sldId id="392" r:id="rId28"/>
    <p:sldId id="415" r:id="rId29"/>
    <p:sldId id="416" r:id="rId30"/>
    <p:sldId id="417" r:id="rId31"/>
    <p:sldId id="414" r:id="rId32"/>
    <p:sldId id="418" r:id="rId33"/>
    <p:sldId id="34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3979" autoAdjust="0"/>
  </p:normalViewPr>
  <p:slideViewPr>
    <p:cSldViewPr snapToGrid="0">
      <p:cViewPr varScale="1">
        <p:scale>
          <a:sx n="82" d="100"/>
          <a:sy n="82" d="100"/>
        </p:scale>
        <p:origin x="1334" y="7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FA2CC-75C3-4E43-A6E4-8BB4AFC2C756}" type="datetimeFigureOut">
              <a:rPr lang="en-US" smtClean="0"/>
              <a:t>3/28/2023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61351-45AB-40CD-AF62-AF3DF6687339}" type="slidenum">
              <a:rPr lang="en-US" smtClean="0"/>
              <a:t>‹#›</a:t>
            </a:fld>
            <a:endParaRPr lang="en-US"/>
          </a:p>
        </p:txBody>
      </p:sp>
    </p:spTree>
    <p:extLst>
      <p:ext uri="{BB962C8B-B14F-4D97-AF65-F5344CB8AC3E}">
        <p14:creationId xmlns:p14="http://schemas.microsoft.com/office/powerpoint/2010/main" val="272307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1</a:t>
            </a:fld>
            <a:endParaRPr lang="en-US"/>
          </a:p>
        </p:txBody>
      </p:sp>
    </p:spTree>
    <p:extLst>
      <p:ext uri="{BB962C8B-B14F-4D97-AF65-F5344CB8AC3E}">
        <p14:creationId xmlns:p14="http://schemas.microsoft.com/office/powerpoint/2010/main" val="322274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06623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21</a:t>
            </a:fld>
            <a:endParaRPr lang="en-US"/>
          </a:p>
        </p:txBody>
      </p:sp>
    </p:spTree>
    <p:extLst>
      <p:ext uri="{BB962C8B-B14F-4D97-AF65-F5344CB8AC3E}">
        <p14:creationId xmlns:p14="http://schemas.microsoft.com/office/powerpoint/2010/main" val="406690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041064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31</a:t>
            </a:fld>
            <a:endParaRPr lang="en-US"/>
          </a:p>
        </p:txBody>
      </p:sp>
    </p:spTree>
    <p:extLst>
      <p:ext uri="{BB962C8B-B14F-4D97-AF65-F5344CB8AC3E}">
        <p14:creationId xmlns:p14="http://schemas.microsoft.com/office/powerpoint/2010/main" val="216265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2</a:t>
            </a:fld>
            <a:endParaRPr lang="en-US"/>
          </a:p>
        </p:txBody>
      </p:sp>
    </p:spTree>
    <p:extLst>
      <p:ext uri="{BB962C8B-B14F-4D97-AF65-F5344CB8AC3E}">
        <p14:creationId xmlns:p14="http://schemas.microsoft.com/office/powerpoint/2010/main" val="36466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3</a:t>
            </a:fld>
            <a:endParaRPr lang="en-US"/>
          </a:p>
        </p:txBody>
      </p:sp>
    </p:spTree>
    <p:extLst>
      <p:ext uri="{BB962C8B-B14F-4D97-AF65-F5344CB8AC3E}">
        <p14:creationId xmlns:p14="http://schemas.microsoft.com/office/powerpoint/2010/main" val="2221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5ed75ccf_0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04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5</a:t>
            </a:fld>
            <a:endParaRPr lang="en-US"/>
          </a:p>
        </p:txBody>
      </p:sp>
    </p:spTree>
    <p:extLst>
      <p:ext uri="{BB962C8B-B14F-4D97-AF65-F5344CB8AC3E}">
        <p14:creationId xmlns:p14="http://schemas.microsoft.com/office/powerpoint/2010/main" val="74694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64584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11</a:t>
            </a:fld>
            <a:endParaRPr lang="en-US"/>
          </a:p>
        </p:txBody>
      </p:sp>
    </p:spTree>
    <p:extLst>
      <p:ext uri="{BB962C8B-B14F-4D97-AF65-F5344CB8AC3E}">
        <p14:creationId xmlns:p14="http://schemas.microsoft.com/office/powerpoint/2010/main" val="94533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21357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15</a:t>
            </a:fld>
            <a:endParaRPr lang="en-US"/>
          </a:p>
        </p:txBody>
      </p:sp>
    </p:spTree>
    <p:extLst>
      <p:ext uri="{BB962C8B-B14F-4D97-AF65-F5344CB8AC3E}">
        <p14:creationId xmlns:p14="http://schemas.microsoft.com/office/powerpoint/2010/main" val="163935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4A22DC8-2E6C-8B48-949C-66472DD50750}"/>
              </a:ext>
            </a:extLst>
          </p:cNvPr>
          <p:cNvSpPr>
            <a:spLocks noGrp="1"/>
          </p:cNvSpPr>
          <p:nvPr>
            <p:ph type="pic" sz="quarter" idx="10"/>
          </p:nvPr>
        </p:nvSpPr>
        <p:spPr>
          <a:xfrm>
            <a:off x="0" y="0"/>
            <a:ext cx="5813956" cy="3924300"/>
          </a:xfrm>
          <a:custGeom>
            <a:avLst/>
            <a:gdLst>
              <a:gd name="connsiteX0" fmla="*/ 0 w 5813956"/>
              <a:gd name="connsiteY0" fmla="*/ 0 h 3924300"/>
              <a:gd name="connsiteX1" fmla="*/ 3156267 w 5813956"/>
              <a:gd name="connsiteY1" fmla="*/ 0 h 3924300"/>
              <a:gd name="connsiteX2" fmla="*/ 3275644 w 5813956"/>
              <a:gd name="connsiteY2" fmla="*/ 58259 h 3924300"/>
              <a:gd name="connsiteX3" fmla="*/ 5709239 w 5813956"/>
              <a:gd name="connsiteY3" fmla="*/ 1484463 h 3924300"/>
              <a:gd name="connsiteX4" fmla="*/ 5813956 w 5813956"/>
              <a:gd name="connsiteY4" fmla="*/ 1552154 h 3924300"/>
              <a:gd name="connsiteX5" fmla="*/ 5813956 w 5813956"/>
              <a:gd name="connsiteY5" fmla="*/ 1939626 h 3924300"/>
              <a:gd name="connsiteX6" fmla="*/ 5671278 w 5813956"/>
              <a:gd name="connsiteY6" fmla="*/ 2033141 h 3924300"/>
              <a:gd name="connsiteX7" fmla="*/ 3692608 w 5813956"/>
              <a:gd name="connsiteY7" fmla="*/ 3301118 h 3924300"/>
              <a:gd name="connsiteX8" fmla="*/ 1996732 w 5813956"/>
              <a:gd name="connsiteY8" fmla="*/ 3906833 h 3924300"/>
              <a:gd name="connsiteX9" fmla="*/ 1888532 w 5813956"/>
              <a:gd name="connsiteY9" fmla="*/ 3924300 h 3924300"/>
              <a:gd name="connsiteX10" fmla="*/ 7584 w 5813956"/>
              <a:gd name="connsiteY10" fmla="*/ 3924300 h 3924300"/>
              <a:gd name="connsiteX11" fmla="*/ 0 w 5813956"/>
              <a:gd name="connsiteY11" fmla="*/ 3923214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3956" h="3924300">
                <a:moveTo>
                  <a:pt x="0" y="0"/>
                </a:moveTo>
                <a:lnTo>
                  <a:pt x="3156267" y="0"/>
                </a:lnTo>
                <a:lnTo>
                  <a:pt x="3275644" y="58259"/>
                </a:lnTo>
                <a:cubicBezTo>
                  <a:pt x="4153953" y="502591"/>
                  <a:pt x="5163835" y="1133523"/>
                  <a:pt x="5709239" y="1484463"/>
                </a:cubicBezTo>
                <a:lnTo>
                  <a:pt x="5813956" y="1552154"/>
                </a:lnTo>
                <a:lnTo>
                  <a:pt x="5813956" y="1939626"/>
                </a:lnTo>
                <a:lnTo>
                  <a:pt x="5671278" y="2033141"/>
                </a:lnTo>
                <a:cubicBezTo>
                  <a:pt x="5096425" y="2409597"/>
                  <a:pt x="4111247" y="3051006"/>
                  <a:pt x="3692608" y="3301118"/>
                </a:cubicBezTo>
                <a:cubicBezTo>
                  <a:pt x="3350563" y="3505883"/>
                  <a:pt x="2751595" y="3767842"/>
                  <a:pt x="1996732" y="3906833"/>
                </a:cubicBezTo>
                <a:lnTo>
                  <a:pt x="1888532" y="3924300"/>
                </a:lnTo>
                <a:lnTo>
                  <a:pt x="7584" y="3924300"/>
                </a:lnTo>
                <a:lnTo>
                  <a:pt x="0" y="3923214"/>
                </a:ln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9" name="Picture Placeholder 28">
            <a:extLst>
              <a:ext uri="{FF2B5EF4-FFF2-40B4-BE49-F238E27FC236}">
                <a16:creationId xmlns:a16="http://schemas.microsoft.com/office/drawing/2014/main" id="{6CB24B2C-D67A-C946-A5A6-01E86F311041}"/>
              </a:ext>
            </a:extLst>
          </p:cNvPr>
          <p:cNvSpPr>
            <a:spLocks noGrp="1"/>
          </p:cNvSpPr>
          <p:nvPr>
            <p:ph type="pic" sz="quarter" idx="11"/>
          </p:nvPr>
        </p:nvSpPr>
        <p:spPr>
          <a:xfrm>
            <a:off x="6409664" y="528638"/>
            <a:ext cx="2734336" cy="2319260"/>
          </a:xfrm>
          <a:custGeom>
            <a:avLst/>
            <a:gdLst>
              <a:gd name="connsiteX0" fmla="*/ 2440785 w 2734336"/>
              <a:gd name="connsiteY0" fmla="*/ 0 h 2319260"/>
              <a:gd name="connsiteX1" fmla="*/ 2734336 w 2734336"/>
              <a:gd name="connsiteY1" fmla="*/ 0 h 2319260"/>
              <a:gd name="connsiteX2" fmla="*/ 2734336 w 2734336"/>
              <a:gd name="connsiteY2" fmla="*/ 2319260 h 2319260"/>
              <a:gd name="connsiteX3" fmla="*/ 1878964 w 2734336"/>
              <a:gd name="connsiteY3" fmla="*/ 2159263 h 2319260"/>
              <a:gd name="connsiteX4" fmla="*/ 14732 w 2734336"/>
              <a:gd name="connsiteY4" fmla="*/ 1258919 h 2319260"/>
              <a:gd name="connsiteX5" fmla="*/ 0 w 2734336"/>
              <a:gd name="connsiteY5" fmla="*/ 1247190 h 2319260"/>
              <a:gd name="connsiteX6" fmla="*/ 0 w 2734336"/>
              <a:gd name="connsiteY6" fmla="*/ 1058170 h 2319260"/>
              <a:gd name="connsiteX7" fmla="*/ 59246 w 2734336"/>
              <a:gd name="connsiteY7" fmla="*/ 1014786 h 2319260"/>
              <a:gd name="connsiteX8" fmla="*/ 2415291 w 2734336"/>
              <a:gd name="connsiteY8" fmla="*/ 7527 h 23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336" h="2319260">
                <a:moveTo>
                  <a:pt x="2440785" y="0"/>
                </a:moveTo>
                <a:lnTo>
                  <a:pt x="2734336" y="0"/>
                </a:lnTo>
                <a:lnTo>
                  <a:pt x="2734336" y="2319260"/>
                </a:lnTo>
                <a:lnTo>
                  <a:pt x="1878964" y="2159263"/>
                </a:lnTo>
                <a:cubicBezTo>
                  <a:pt x="935462" y="1914177"/>
                  <a:pt x="282330" y="1467126"/>
                  <a:pt x="14732" y="1258919"/>
                </a:cubicBezTo>
                <a:lnTo>
                  <a:pt x="0" y="1247190"/>
                </a:lnTo>
                <a:lnTo>
                  <a:pt x="0" y="1058170"/>
                </a:lnTo>
                <a:lnTo>
                  <a:pt x="59246" y="1014786"/>
                </a:lnTo>
                <a:cubicBezTo>
                  <a:pt x="759660" y="540512"/>
                  <a:pt x="1871902" y="170918"/>
                  <a:pt x="2415291" y="7527"/>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18" name="Title 1">
            <a:extLst>
              <a:ext uri="{FF2B5EF4-FFF2-40B4-BE49-F238E27FC236}">
                <a16:creationId xmlns:a16="http://schemas.microsoft.com/office/drawing/2014/main" id="{938FEC7A-5B18-4B66-9EF5-0FC67C8D6310}"/>
              </a:ext>
            </a:extLst>
          </p:cNvPr>
          <p:cNvSpPr>
            <a:spLocks noGrp="1"/>
          </p:cNvSpPr>
          <p:nvPr userDrawn="1">
            <p:ph type="ctrTitle"/>
          </p:nvPr>
        </p:nvSpPr>
        <p:spPr>
          <a:xfrm>
            <a:off x="1657350" y="3803843"/>
            <a:ext cx="6858000" cy="1890919"/>
          </a:xfrm>
          <a:prstGeom prst="rect">
            <a:avLst/>
          </a:prstGeom>
        </p:spPr>
        <p:txBody>
          <a:bodyPr anchor="b"/>
          <a:lstStyle>
            <a:lvl1pPr algn="ctr">
              <a:defRPr sz="6000"/>
            </a:lvl1pPr>
          </a:lstStyle>
          <a:p>
            <a:r>
              <a:rPr lang="en-US" smtClean="0"/>
              <a:t>Click to edit Master title style</a:t>
            </a:r>
            <a:endParaRPr lang="en-US" dirty="0"/>
          </a:p>
        </p:txBody>
      </p:sp>
      <p:sp>
        <p:nvSpPr>
          <p:cNvPr id="20" name="Subtitle 2">
            <a:extLst>
              <a:ext uri="{FF2B5EF4-FFF2-40B4-BE49-F238E27FC236}">
                <a16:creationId xmlns:a16="http://schemas.microsoft.com/office/drawing/2014/main" id="{B29E4FEF-DBF0-48D1-B1B7-AC8CEFB7F10D}"/>
              </a:ext>
            </a:extLst>
          </p:cNvPr>
          <p:cNvSpPr>
            <a:spLocks noGrp="1"/>
          </p:cNvSpPr>
          <p:nvPr userDrawn="1">
            <p:ph type="subTitle" idx="1"/>
          </p:nvPr>
        </p:nvSpPr>
        <p:spPr>
          <a:xfrm>
            <a:off x="1657350" y="5790644"/>
            <a:ext cx="6858000" cy="622754"/>
          </a:xfrm>
          <a:prstGeom prst="rect">
            <a:avLst/>
          </a:prstGeo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55683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losin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F97D407-1075-BB42-94F8-2D59657814BF}"/>
              </a:ext>
            </a:extLst>
          </p:cNvPr>
          <p:cNvSpPr>
            <a:spLocks noGrp="1"/>
          </p:cNvSpPr>
          <p:nvPr>
            <p:ph type="pic" sz="quarter" idx="10"/>
          </p:nvPr>
        </p:nvSpPr>
        <p:spPr>
          <a:xfrm>
            <a:off x="3324824" y="2847485"/>
            <a:ext cx="5819177" cy="4010089"/>
          </a:xfrm>
          <a:custGeom>
            <a:avLst/>
            <a:gdLst>
              <a:gd name="connsiteX0" fmla="*/ 3713210 w 5819177"/>
              <a:gd name="connsiteY0" fmla="*/ 0 h 4010089"/>
              <a:gd name="connsiteX1" fmla="*/ 5764827 w 5819177"/>
              <a:gd name="connsiteY1" fmla="*/ 0 h 4010089"/>
              <a:gd name="connsiteX2" fmla="*/ 5819177 w 5819177"/>
              <a:gd name="connsiteY2" fmla="*/ 12785 h 4010089"/>
              <a:gd name="connsiteX3" fmla="*/ 5819177 w 5819177"/>
              <a:gd name="connsiteY3" fmla="*/ 4010089 h 4010089"/>
              <a:gd name="connsiteX4" fmla="*/ 2862855 w 5819177"/>
              <a:gd name="connsiteY4" fmla="*/ 4010089 h 4010089"/>
              <a:gd name="connsiteX5" fmla="*/ 41658 w 5819177"/>
              <a:gd name="connsiteY5" fmla="*/ 2286771 h 4010089"/>
              <a:gd name="connsiteX6" fmla="*/ 0 w 5819177"/>
              <a:gd name="connsiteY6" fmla="*/ 2249821 h 4010089"/>
              <a:gd name="connsiteX7" fmla="*/ 0 w 5819177"/>
              <a:gd name="connsiteY7" fmla="*/ 1937807 h 4010089"/>
              <a:gd name="connsiteX8" fmla="*/ 38797 w 5819177"/>
              <a:gd name="connsiteY8" fmla="*/ 1906260 h 4010089"/>
              <a:gd name="connsiteX9" fmla="*/ 1959843 w 5819177"/>
              <a:gd name="connsiteY9" fmla="*/ 605865 h 4010089"/>
              <a:gd name="connsiteX10" fmla="*/ 3625379 w 5819177"/>
              <a:gd name="connsiteY10" fmla="*/ 18411 h 40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9177" h="4010089">
                <a:moveTo>
                  <a:pt x="3713210" y="0"/>
                </a:moveTo>
                <a:lnTo>
                  <a:pt x="5764827" y="0"/>
                </a:lnTo>
                <a:lnTo>
                  <a:pt x="5819177" y="12785"/>
                </a:lnTo>
                <a:lnTo>
                  <a:pt x="5819177" y="4010089"/>
                </a:lnTo>
                <a:lnTo>
                  <a:pt x="2862855" y="4010089"/>
                </a:lnTo>
                <a:cubicBezTo>
                  <a:pt x="2862855" y="4010089"/>
                  <a:pt x="1198849" y="3265507"/>
                  <a:pt x="41658" y="2286771"/>
                </a:cubicBezTo>
                <a:lnTo>
                  <a:pt x="0" y="2249821"/>
                </a:lnTo>
                <a:lnTo>
                  <a:pt x="0" y="1937807"/>
                </a:lnTo>
                <a:lnTo>
                  <a:pt x="38797" y="1906260"/>
                </a:lnTo>
                <a:cubicBezTo>
                  <a:pt x="452056" y="1572394"/>
                  <a:pt x="1354269" y="871462"/>
                  <a:pt x="1959843" y="605865"/>
                </a:cubicBezTo>
                <a:cubicBezTo>
                  <a:pt x="2363559" y="428800"/>
                  <a:pt x="2950447" y="175120"/>
                  <a:pt x="3625379" y="18411"/>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7" name="Picture Placeholder 26">
            <a:extLst>
              <a:ext uri="{FF2B5EF4-FFF2-40B4-BE49-F238E27FC236}">
                <a16:creationId xmlns:a16="http://schemas.microsoft.com/office/drawing/2014/main" id="{A85CB262-EC80-FD4C-A399-25DC79673C9F}"/>
              </a:ext>
            </a:extLst>
          </p:cNvPr>
          <p:cNvSpPr>
            <a:spLocks noGrp="1"/>
          </p:cNvSpPr>
          <p:nvPr>
            <p:ph type="pic" sz="quarter" idx="11"/>
          </p:nvPr>
        </p:nvSpPr>
        <p:spPr>
          <a:xfrm>
            <a:off x="0" y="3771361"/>
            <a:ext cx="2714923" cy="2445542"/>
          </a:xfrm>
          <a:custGeom>
            <a:avLst/>
            <a:gdLst>
              <a:gd name="connsiteX0" fmla="*/ 0 w 2714923"/>
              <a:gd name="connsiteY0" fmla="*/ 0 h 2445542"/>
              <a:gd name="connsiteX1" fmla="*/ 2616071 w 2714923"/>
              <a:gd name="connsiteY1" fmla="*/ 948592 h 2445542"/>
              <a:gd name="connsiteX2" fmla="*/ 2714923 w 2714923"/>
              <a:gd name="connsiteY2" fmla="*/ 1009675 h 2445542"/>
              <a:gd name="connsiteX3" fmla="*/ 2714923 w 2714923"/>
              <a:gd name="connsiteY3" fmla="*/ 1304121 h 2445542"/>
              <a:gd name="connsiteX4" fmla="*/ 2620417 w 2714923"/>
              <a:gd name="connsiteY4" fmla="*/ 1367986 h 2445542"/>
              <a:gd name="connsiteX5" fmla="*/ 0 w 2714923"/>
              <a:gd name="connsiteY5" fmla="*/ 2445542 h 244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923" h="2445542">
                <a:moveTo>
                  <a:pt x="0" y="0"/>
                </a:moveTo>
                <a:cubicBezTo>
                  <a:pt x="0" y="0"/>
                  <a:pt x="1064889" y="30948"/>
                  <a:pt x="2616071" y="948592"/>
                </a:cubicBezTo>
                <a:lnTo>
                  <a:pt x="2714923" y="1009675"/>
                </a:lnTo>
                <a:lnTo>
                  <a:pt x="2714923" y="1304121"/>
                </a:lnTo>
                <a:lnTo>
                  <a:pt x="2620417" y="1367986"/>
                </a:lnTo>
                <a:cubicBezTo>
                  <a:pt x="2171123" y="1663976"/>
                  <a:pt x="1256003" y="2179179"/>
                  <a:pt x="0" y="2445542"/>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dirty="0"/>
          </a:p>
        </p:txBody>
      </p:sp>
      <p:sp>
        <p:nvSpPr>
          <p:cNvPr id="10" name="Title 1">
            <a:extLst>
              <a:ext uri="{FF2B5EF4-FFF2-40B4-BE49-F238E27FC236}">
                <a16:creationId xmlns:a16="http://schemas.microsoft.com/office/drawing/2014/main" id="{1E401285-0A6E-4F70-86DB-227CB70FE112}"/>
              </a:ext>
            </a:extLst>
          </p:cNvPr>
          <p:cNvSpPr>
            <a:spLocks noGrp="1"/>
          </p:cNvSpPr>
          <p:nvPr>
            <p:ph type="title"/>
          </p:nvPr>
        </p:nvSpPr>
        <p:spPr>
          <a:xfrm>
            <a:off x="623888" y="433070"/>
            <a:ext cx="7886700" cy="1363303"/>
          </a:xfrm>
          <a:prstGeom prst="rect">
            <a:avLst/>
          </a:prstGeom>
        </p:spPr>
        <p:txBody>
          <a:bodyPr anchor="b"/>
          <a:lstStyle>
            <a:lvl1pPr>
              <a:defRPr sz="6000"/>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4A11A794-A338-4A3D-A44B-9F224F209EE9}"/>
              </a:ext>
            </a:extLst>
          </p:cNvPr>
          <p:cNvSpPr>
            <a:spLocks noGrp="1"/>
          </p:cNvSpPr>
          <p:nvPr>
            <p:ph type="body" idx="1"/>
          </p:nvPr>
        </p:nvSpPr>
        <p:spPr>
          <a:xfrm>
            <a:off x="623888" y="1986936"/>
            <a:ext cx="4953952" cy="1143756"/>
          </a:xfrm>
          <a:prstGeom prst="rect">
            <a:avLst/>
          </a:prstGeo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8" name="Text Placeholder 17">
            <a:extLst>
              <a:ext uri="{FF2B5EF4-FFF2-40B4-BE49-F238E27FC236}">
                <a16:creationId xmlns:a16="http://schemas.microsoft.com/office/drawing/2014/main" id="{88B00100-82A6-46DB-AB35-5266F91AE755}"/>
              </a:ext>
            </a:extLst>
          </p:cNvPr>
          <p:cNvSpPr>
            <a:spLocks noGrp="1"/>
          </p:cNvSpPr>
          <p:nvPr>
            <p:ph type="body" sz="quarter" idx="14" hasCustomPrompt="1"/>
          </p:nvPr>
        </p:nvSpPr>
        <p:spPr>
          <a:xfrm>
            <a:off x="1973262" y="5743982"/>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9" name="Text Placeholder 17">
            <a:extLst>
              <a:ext uri="{FF2B5EF4-FFF2-40B4-BE49-F238E27FC236}">
                <a16:creationId xmlns:a16="http://schemas.microsoft.com/office/drawing/2014/main" id="{CCE23A20-9D3A-4A2C-8AD2-D6BCBFFE8052}"/>
              </a:ext>
            </a:extLst>
          </p:cNvPr>
          <p:cNvSpPr>
            <a:spLocks noGrp="1"/>
          </p:cNvSpPr>
          <p:nvPr>
            <p:ph type="body" sz="quarter" idx="15" hasCustomPrompt="1"/>
          </p:nvPr>
        </p:nvSpPr>
        <p:spPr>
          <a:xfrm>
            <a:off x="1973262" y="6038326"/>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20" name="Text Placeholder 17">
            <a:extLst>
              <a:ext uri="{FF2B5EF4-FFF2-40B4-BE49-F238E27FC236}">
                <a16:creationId xmlns:a16="http://schemas.microsoft.com/office/drawing/2014/main" id="{7686557C-B6EC-41CF-A5C6-C78D6675CEFD}"/>
              </a:ext>
            </a:extLst>
          </p:cNvPr>
          <p:cNvSpPr>
            <a:spLocks noGrp="1"/>
          </p:cNvSpPr>
          <p:nvPr>
            <p:ph type="body" sz="quarter" idx="16" hasCustomPrompt="1"/>
          </p:nvPr>
        </p:nvSpPr>
        <p:spPr>
          <a:xfrm>
            <a:off x="1973262" y="6332670"/>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341851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2D6120C-D9EB-40F2-9637-820A8D87D38C}"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EDDA2-A385-4D53-9944-861446547DDE}" type="slidenum">
              <a:rPr lang="en-US" smtClean="0"/>
              <a:t>‹#›</a:t>
            </a:fld>
            <a:endParaRPr lang="en-US"/>
          </a:p>
        </p:txBody>
      </p:sp>
    </p:spTree>
    <p:extLst>
      <p:ext uri="{BB962C8B-B14F-4D97-AF65-F5344CB8AC3E}">
        <p14:creationId xmlns:p14="http://schemas.microsoft.com/office/powerpoint/2010/main" val="1446236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ED4DE9B-C1C3-472E-82D1-87D6CF828776}"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420671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73E732-32D5-4B77-8AF4-8D8F061AE876}"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EDDA2-A385-4D53-9944-861446547DDE}" type="slidenum">
              <a:rPr lang="en-US" smtClean="0"/>
              <a:t>‹#›</a:t>
            </a:fld>
            <a:endParaRPr lang="en-US"/>
          </a:p>
        </p:txBody>
      </p:sp>
    </p:spTree>
    <p:extLst>
      <p:ext uri="{BB962C8B-B14F-4D97-AF65-F5344CB8AC3E}">
        <p14:creationId xmlns:p14="http://schemas.microsoft.com/office/powerpoint/2010/main" val="349101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682B557-E58E-4D96-8084-2B7445F4C40A}" type="datetime1">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40446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DBD4A5A-D0DA-4CF7-93F3-55B05FCB4CEC}" type="datetime1">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203330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078A26B-5FE5-46F3-BB91-68AA4795CDB4}" type="datetime1">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EDDA2-A385-4D53-9944-861446547DDE}" type="slidenum">
              <a:rPr lang="en-US" smtClean="0"/>
              <a:t>‹#›</a:t>
            </a:fld>
            <a:endParaRPr lang="en-US"/>
          </a:p>
        </p:txBody>
      </p:sp>
    </p:spTree>
    <p:extLst>
      <p:ext uri="{BB962C8B-B14F-4D97-AF65-F5344CB8AC3E}">
        <p14:creationId xmlns:p14="http://schemas.microsoft.com/office/powerpoint/2010/main" val="111025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80507-579E-4A38-A24F-4B09FF3F3704}" type="datetime1">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EDDA2-A385-4D53-9944-861446547DDE}" type="slidenum">
              <a:rPr lang="en-US" smtClean="0"/>
              <a:t>‹#›</a:t>
            </a:fld>
            <a:endParaRPr lang="en-US"/>
          </a:p>
        </p:txBody>
      </p:sp>
    </p:spTree>
    <p:extLst>
      <p:ext uri="{BB962C8B-B14F-4D97-AF65-F5344CB8AC3E}">
        <p14:creationId xmlns:p14="http://schemas.microsoft.com/office/powerpoint/2010/main" val="336476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BF9062F-52D0-4D8C-B0DE-91C87CC65A8E}" type="datetime1">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147441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3E04F96-019C-4D12-9BF1-D93D4D3ED904}" type="datetime1">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174688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5A96714-465C-43B1-9C38-31D940329AB3}"/>
              </a:ext>
            </a:extLst>
          </p:cNvPr>
          <p:cNvSpPr>
            <a:spLocks noGrp="1"/>
          </p:cNvSpPr>
          <p:nvPr>
            <p:ph type="pic" sz="quarter" idx="13"/>
          </p:nvPr>
        </p:nvSpPr>
        <p:spPr>
          <a:xfrm>
            <a:off x="-3552" y="0"/>
            <a:ext cx="5397938" cy="1816206"/>
          </a:xfrm>
          <a:custGeom>
            <a:avLst/>
            <a:gdLst>
              <a:gd name="connsiteX0" fmla="*/ 0 w 5394386"/>
              <a:gd name="connsiteY0" fmla="*/ 0 h 1816206"/>
              <a:gd name="connsiteX1" fmla="*/ 3918 w 5394386"/>
              <a:gd name="connsiteY1" fmla="*/ 0 h 1816206"/>
              <a:gd name="connsiteX2" fmla="*/ 3101914 w 5394386"/>
              <a:gd name="connsiteY2" fmla="*/ 0 h 1816206"/>
              <a:gd name="connsiteX3" fmla="*/ 5394386 w 5394386"/>
              <a:gd name="connsiteY3" fmla="*/ 0 h 1816206"/>
              <a:gd name="connsiteX4" fmla="*/ 5394386 w 5394386"/>
              <a:gd name="connsiteY4" fmla="*/ 193153 h 1816206"/>
              <a:gd name="connsiteX5" fmla="*/ 5272384 w 5394386"/>
              <a:gd name="connsiteY5" fmla="*/ 283210 h 1816206"/>
              <a:gd name="connsiteX6" fmla="*/ 2628869 w 5394386"/>
              <a:gd name="connsiteY6" fmla="*/ 1682806 h 1816206"/>
              <a:gd name="connsiteX7" fmla="*/ 2330087 w 5394386"/>
              <a:gd name="connsiteY7" fmla="*/ 1771537 h 1816206"/>
              <a:gd name="connsiteX8" fmla="*/ 2144476 w 5394386"/>
              <a:gd name="connsiteY8" fmla="*/ 1816206 h 1816206"/>
              <a:gd name="connsiteX9" fmla="*/ 96411 w 5394386"/>
              <a:gd name="connsiteY9" fmla="*/ 1816206 h 1816206"/>
              <a:gd name="connsiteX10" fmla="*/ 45944 w 5394386"/>
              <a:gd name="connsiteY10" fmla="*/ 1799395 h 1816206"/>
              <a:gd name="connsiteX11" fmla="*/ 0 w 5394386"/>
              <a:gd name="connsiteY11" fmla="*/ 1781843 h 1816206"/>
              <a:gd name="connsiteX12" fmla="*/ 1033 w 5394386"/>
              <a:gd name="connsiteY12" fmla="*/ 1312037 h 1816206"/>
              <a:gd name="connsiteX13" fmla="*/ 0 w 5394386"/>
              <a:gd name="connsiteY13" fmla="*/ 1312037 h 1816206"/>
              <a:gd name="connsiteX0" fmla="*/ 0 w 5394386"/>
              <a:gd name="connsiteY0" fmla="*/ 0 h 1816206"/>
              <a:gd name="connsiteX1" fmla="*/ 3918 w 5394386"/>
              <a:gd name="connsiteY1" fmla="*/ 0 h 1816206"/>
              <a:gd name="connsiteX2" fmla="*/ 3101914 w 5394386"/>
              <a:gd name="connsiteY2" fmla="*/ 0 h 1816206"/>
              <a:gd name="connsiteX3" fmla="*/ 5394386 w 5394386"/>
              <a:gd name="connsiteY3" fmla="*/ 0 h 1816206"/>
              <a:gd name="connsiteX4" fmla="*/ 5394386 w 5394386"/>
              <a:gd name="connsiteY4" fmla="*/ 193153 h 1816206"/>
              <a:gd name="connsiteX5" fmla="*/ 5272384 w 5394386"/>
              <a:gd name="connsiteY5" fmla="*/ 283210 h 1816206"/>
              <a:gd name="connsiteX6" fmla="*/ 2628869 w 5394386"/>
              <a:gd name="connsiteY6" fmla="*/ 1682806 h 1816206"/>
              <a:gd name="connsiteX7" fmla="*/ 2330087 w 5394386"/>
              <a:gd name="connsiteY7" fmla="*/ 1771537 h 1816206"/>
              <a:gd name="connsiteX8" fmla="*/ 2144476 w 5394386"/>
              <a:gd name="connsiteY8" fmla="*/ 1816206 h 1816206"/>
              <a:gd name="connsiteX9" fmla="*/ 96411 w 5394386"/>
              <a:gd name="connsiteY9" fmla="*/ 1816206 h 1816206"/>
              <a:gd name="connsiteX10" fmla="*/ 45944 w 5394386"/>
              <a:gd name="connsiteY10" fmla="*/ 1799395 h 1816206"/>
              <a:gd name="connsiteX11" fmla="*/ 0 w 5394386"/>
              <a:gd name="connsiteY11" fmla="*/ 1781843 h 1816206"/>
              <a:gd name="connsiteX12" fmla="*/ 1033 w 5394386"/>
              <a:gd name="connsiteY12" fmla="*/ 1312037 h 1816206"/>
              <a:gd name="connsiteX13" fmla="*/ 0 w 5394386"/>
              <a:gd name="connsiteY13" fmla="*/ 0 h 1816206"/>
              <a:gd name="connsiteX0" fmla="*/ 0 w 5394386"/>
              <a:gd name="connsiteY0" fmla="*/ 0 h 1816206"/>
              <a:gd name="connsiteX1" fmla="*/ 3918 w 5394386"/>
              <a:gd name="connsiteY1" fmla="*/ 0 h 1816206"/>
              <a:gd name="connsiteX2" fmla="*/ 5394386 w 5394386"/>
              <a:gd name="connsiteY2" fmla="*/ 0 h 1816206"/>
              <a:gd name="connsiteX3" fmla="*/ 5394386 w 5394386"/>
              <a:gd name="connsiteY3" fmla="*/ 193153 h 1816206"/>
              <a:gd name="connsiteX4" fmla="*/ 5272384 w 5394386"/>
              <a:gd name="connsiteY4" fmla="*/ 283210 h 1816206"/>
              <a:gd name="connsiteX5" fmla="*/ 2628869 w 5394386"/>
              <a:gd name="connsiteY5" fmla="*/ 1682806 h 1816206"/>
              <a:gd name="connsiteX6" fmla="*/ 2330087 w 5394386"/>
              <a:gd name="connsiteY6" fmla="*/ 1771537 h 1816206"/>
              <a:gd name="connsiteX7" fmla="*/ 2144476 w 5394386"/>
              <a:gd name="connsiteY7" fmla="*/ 1816206 h 1816206"/>
              <a:gd name="connsiteX8" fmla="*/ 96411 w 5394386"/>
              <a:gd name="connsiteY8" fmla="*/ 1816206 h 1816206"/>
              <a:gd name="connsiteX9" fmla="*/ 45944 w 5394386"/>
              <a:gd name="connsiteY9" fmla="*/ 1799395 h 1816206"/>
              <a:gd name="connsiteX10" fmla="*/ 0 w 5394386"/>
              <a:gd name="connsiteY10" fmla="*/ 1781843 h 1816206"/>
              <a:gd name="connsiteX11" fmla="*/ 1033 w 5394386"/>
              <a:gd name="connsiteY11" fmla="*/ 1312037 h 1816206"/>
              <a:gd name="connsiteX12" fmla="*/ 0 w 5394386"/>
              <a:gd name="connsiteY12" fmla="*/ 0 h 1816206"/>
              <a:gd name="connsiteX0" fmla="*/ 3552 w 5397938"/>
              <a:gd name="connsiteY0" fmla="*/ 0 h 1816206"/>
              <a:gd name="connsiteX1" fmla="*/ 7470 w 5397938"/>
              <a:gd name="connsiteY1" fmla="*/ 0 h 1816206"/>
              <a:gd name="connsiteX2" fmla="*/ 5397938 w 5397938"/>
              <a:gd name="connsiteY2" fmla="*/ 0 h 1816206"/>
              <a:gd name="connsiteX3" fmla="*/ 5397938 w 5397938"/>
              <a:gd name="connsiteY3" fmla="*/ 193153 h 1816206"/>
              <a:gd name="connsiteX4" fmla="*/ 5275936 w 5397938"/>
              <a:gd name="connsiteY4" fmla="*/ 283210 h 1816206"/>
              <a:gd name="connsiteX5" fmla="*/ 2632421 w 5397938"/>
              <a:gd name="connsiteY5" fmla="*/ 1682806 h 1816206"/>
              <a:gd name="connsiteX6" fmla="*/ 2333639 w 5397938"/>
              <a:gd name="connsiteY6" fmla="*/ 1771537 h 1816206"/>
              <a:gd name="connsiteX7" fmla="*/ 2148028 w 5397938"/>
              <a:gd name="connsiteY7" fmla="*/ 1816206 h 1816206"/>
              <a:gd name="connsiteX8" fmla="*/ 99963 w 5397938"/>
              <a:gd name="connsiteY8" fmla="*/ 1816206 h 1816206"/>
              <a:gd name="connsiteX9" fmla="*/ 49496 w 5397938"/>
              <a:gd name="connsiteY9" fmla="*/ 1799395 h 1816206"/>
              <a:gd name="connsiteX10" fmla="*/ 3552 w 5397938"/>
              <a:gd name="connsiteY10" fmla="*/ 1781843 h 1816206"/>
              <a:gd name="connsiteX11" fmla="*/ 3552 w 5397938"/>
              <a:gd name="connsiteY11" fmla="*/ 0 h 18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97938" h="1816206">
                <a:moveTo>
                  <a:pt x="3552" y="0"/>
                </a:moveTo>
                <a:lnTo>
                  <a:pt x="7470" y="0"/>
                </a:lnTo>
                <a:lnTo>
                  <a:pt x="5397938" y="0"/>
                </a:lnTo>
                <a:lnTo>
                  <a:pt x="5397938" y="193153"/>
                </a:lnTo>
                <a:lnTo>
                  <a:pt x="5275936" y="283210"/>
                </a:lnTo>
                <a:cubicBezTo>
                  <a:pt x="4758667" y="658960"/>
                  <a:pt x="3755548" y="1317275"/>
                  <a:pt x="2632421" y="1682806"/>
                </a:cubicBezTo>
                <a:cubicBezTo>
                  <a:pt x="2530302" y="1716036"/>
                  <a:pt x="2430679" y="1745499"/>
                  <a:pt x="2333639" y="1771537"/>
                </a:cubicBezTo>
                <a:lnTo>
                  <a:pt x="2148028" y="1816206"/>
                </a:lnTo>
                <a:lnTo>
                  <a:pt x="99963" y="1816206"/>
                </a:lnTo>
                <a:lnTo>
                  <a:pt x="49496" y="1799395"/>
                </a:lnTo>
                <a:cubicBezTo>
                  <a:pt x="19098" y="1788603"/>
                  <a:pt x="3552" y="1781843"/>
                  <a:pt x="3552" y="1781843"/>
                </a:cubicBezTo>
                <a:cubicBezTo>
                  <a:pt x="-4105" y="1481944"/>
                  <a:pt x="2899" y="296974"/>
                  <a:pt x="3552" y="0"/>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8" name="Title 1">
            <a:extLst>
              <a:ext uri="{FF2B5EF4-FFF2-40B4-BE49-F238E27FC236}">
                <a16:creationId xmlns:a16="http://schemas.microsoft.com/office/drawing/2014/main" id="{C89E6CC6-39BF-46E2-B1D0-7967F6F97C8D}"/>
              </a:ext>
            </a:extLst>
          </p:cNvPr>
          <p:cNvSpPr>
            <a:spLocks noGrp="1"/>
          </p:cNvSpPr>
          <p:nvPr>
            <p:ph type="title"/>
          </p:nvPr>
        </p:nvSpPr>
        <p:spPr>
          <a:xfrm>
            <a:off x="4572000" y="1030902"/>
            <a:ext cx="3943350" cy="1164476"/>
          </a:xfrm>
        </p:spPr>
        <p:txBody>
          <a:bodyPr/>
          <a:lstStyle/>
          <a:p>
            <a:r>
              <a:rPr lang="en-US" smtClean="0"/>
              <a:t>Click to edit Master title style</a:t>
            </a:r>
            <a:endParaRPr lang="en-US" dirty="0"/>
          </a:p>
        </p:txBody>
      </p:sp>
      <p:sp>
        <p:nvSpPr>
          <p:cNvPr id="29" name="Content Placeholder 2">
            <a:extLst>
              <a:ext uri="{FF2B5EF4-FFF2-40B4-BE49-F238E27FC236}">
                <a16:creationId xmlns:a16="http://schemas.microsoft.com/office/drawing/2014/main" id="{EB79CB35-9B92-4624-B48F-C0CF7A2C5F8B}"/>
              </a:ext>
            </a:extLst>
          </p:cNvPr>
          <p:cNvSpPr>
            <a:spLocks noGrp="1"/>
          </p:cNvSpPr>
          <p:nvPr>
            <p:ph idx="1"/>
          </p:nvPr>
        </p:nvSpPr>
        <p:spPr>
          <a:xfrm>
            <a:off x="628650" y="2312951"/>
            <a:ext cx="7886700" cy="3864012"/>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 name="Date Placeholder 3">
            <a:extLst>
              <a:ext uri="{FF2B5EF4-FFF2-40B4-BE49-F238E27FC236}">
                <a16:creationId xmlns:a16="http://schemas.microsoft.com/office/drawing/2014/main" id="{6C1CE33F-5189-414B-9B26-A58EC61B34D2}"/>
              </a:ext>
            </a:extLst>
          </p:cNvPr>
          <p:cNvSpPr>
            <a:spLocks noGrp="1"/>
          </p:cNvSpPr>
          <p:nvPr>
            <p:ph type="dt" sz="half" idx="10"/>
          </p:nvPr>
        </p:nvSpPr>
        <p:spPr>
          <a:xfrm>
            <a:off x="628650" y="6356350"/>
            <a:ext cx="2057400" cy="365125"/>
          </a:xfrm>
        </p:spPr>
        <p:txBody>
          <a:bodyPr/>
          <a:lstStyle/>
          <a:p>
            <a:fld id="{CFBA0EB7-5899-42E2-8405-060FB4A58A29}" type="datetime1">
              <a:rPr lang="en-US" smtClean="0"/>
              <a:t>3/28/2023</a:t>
            </a:fld>
            <a:endParaRPr lang="en-US"/>
          </a:p>
        </p:txBody>
      </p:sp>
      <p:sp>
        <p:nvSpPr>
          <p:cNvPr id="31" name="Footer Placeholder 4">
            <a:extLst>
              <a:ext uri="{FF2B5EF4-FFF2-40B4-BE49-F238E27FC236}">
                <a16:creationId xmlns:a16="http://schemas.microsoft.com/office/drawing/2014/main" id="{9E161DA4-AA69-44DA-AD82-6A3B9288D56D}"/>
              </a:ext>
            </a:extLst>
          </p:cNvPr>
          <p:cNvSpPr>
            <a:spLocks noGrp="1"/>
          </p:cNvSpPr>
          <p:nvPr>
            <p:ph type="ftr" sz="quarter" idx="11"/>
          </p:nvPr>
        </p:nvSpPr>
        <p:spPr>
          <a:xfrm>
            <a:off x="3028950" y="6356350"/>
            <a:ext cx="3086100" cy="365125"/>
          </a:xfrm>
        </p:spPr>
        <p:txBody>
          <a:bodyPr/>
          <a:lstStyle/>
          <a:p>
            <a:endParaRPr lang="en-US"/>
          </a:p>
        </p:txBody>
      </p:sp>
      <p:sp>
        <p:nvSpPr>
          <p:cNvPr id="32" name="Slide Number Placeholder 5">
            <a:extLst>
              <a:ext uri="{FF2B5EF4-FFF2-40B4-BE49-F238E27FC236}">
                <a16:creationId xmlns:a16="http://schemas.microsoft.com/office/drawing/2014/main" id="{C1571870-B8E8-4979-BDF5-9E965C35F03B}"/>
              </a:ext>
            </a:extLst>
          </p:cNvPr>
          <p:cNvSpPr>
            <a:spLocks noGrp="1"/>
          </p:cNvSpPr>
          <p:nvPr>
            <p:ph type="sldNum" sz="quarter" idx="12"/>
          </p:nvPr>
        </p:nvSpPr>
        <p:spPr>
          <a:xfrm>
            <a:off x="6457950" y="6356350"/>
            <a:ext cx="2057400" cy="365125"/>
          </a:xfrm>
        </p:spPr>
        <p:txBody>
          <a:bodyPr/>
          <a:lstStyle/>
          <a:p>
            <a:fld id="{83A218E8-C0C8-4525-BD5F-99356FF4A842}" type="slidenum">
              <a:rPr lang="en-US" smtClean="0"/>
              <a:t>‹#›</a:t>
            </a:fld>
            <a:endParaRPr lang="en-US"/>
          </a:p>
        </p:txBody>
      </p:sp>
      <p:sp>
        <p:nvSpPr>
          <p:cNvPr id="13" name="Shape">
            <a:extLst>
              <a:ext uri="{FF2B5EF4-FFF2-40B4-BE49-F238E27FC236}">
                <a16:creationId xmlns:a16="http://schemas.microsoft.com/office/drawing/2014/main" id="{9F9B01D5-2380-A848-8D6A-BE5A52D173A2}"/>
              </a:ext>
            </a:extLst>
          </p:cNvPr>
          <p:cNvSpPr/>
          <p:nvPr/>
        </p:nvSpPr>
        <p:spPr>
          <a:xfrm>
            <a:off x="6595795" y="0"/>
            <a:ext cx="2548205" cy="829003"/>
          </a:xfrm>
          <a:custGeom>
            <a:avLst/>
            <a:gdLst/>
            <a:ahLst/>
            <a:cxnLst>
              <a:cxn ang="0">
                <a:pos x="wd2" y="hd2"/>
              </a:cxn>
              <a:cxn ang="5400000">
                <a:pos x="wd2" y="hd2"/>
              </a:cxn>
              <a:cxn ang="10800000">
                <a:pos x="wd2" y="hd2"/>
              </a:cxn>
              <a:cxn ang="16200000">
                <a:pos x="wd2" y="hd2"/>
              </a:cxn>
            </a:cxnLst>
            <a:rect l="0" t="0" r="r" b="b"/>
            <a:pathLst>
              <a:path w="21600" h="21600" extrusionOk="0">
                <a:moveTo>
                  <a:pt x="17254" y="16088"/>
                </a:moveTo>
                <a:cubicBezTo>
                  <a:pt x="16989" y="15865"/>
                  <a:pt x="16716" y="15666"/>
                  <a:pt x="16459" y="15418"/>
                </a:cubicBezTo>
                <a:cubicBezTo>
                  <a:pt x="15929" y="14946"/>
                  <a:pt x="15399" y="14499"/>
                  <a:pt x="14877" y="13978"/>
                </a:cubicBezTo>
                <a:lnTo>
                  <a:pt x="14097" y="13233"/>
                </a:lnTo>
                <a:lnTo>
                  <a:pt x="13326" y="12439"/>
                </a:lnTo>
                <a:lnTo>
                  <a:pt x="12941" y="12041"/>
                </a:lnTo>
                <a:cubicBezTo>
                  <a:pt x="12812" y="11917"/>
                  <a:pt x="12684" y="11768"/>
                  <a:pt x="12555" y="11619"/>
                </a:cubicBezTo>
                <a:lnTo>
                  <a:pt x="11792" y="10775"/>
                </a:lnTo>
                <a:cubicBezTo>
                  <a:pt x="11535" y="10502"/>
                  <a:pt x="11286" y="10179"/>
                  <a:pt x="11037" y="9881"/>
                </a:cubicBezTo>
                <a:cubicBezTo>
                  <a:pt x="10788" y="9583"/>
                  <a:pt x="10531" y="9285"/>
                  <a:pt x="10282" y="8987"/>
                </a:cubicBezTo>
                <a:lnTo>
                  <a:pt x="9535" y="8044"/>
                </a:lnTo>
                <a:lnTo>
                  <a:pt x="9165" y="7572"/>
                </a:lnTo>
                <a:lnTo>
                  <a:pt x="8796" y="7076"/>
                </a:lnTo>
                <a:lnTo>
                  <a:pt x="8065" y="6108"/>
                </a:lnTo>
                <a:cubicBezTo>
                  <a:pt x="7824" y="5785"/>
                  <a:pt x="7583" y="5437"/>
                  <a:pt x="7342" y="5090"/>
                </a:cubicBezTo>
                <a:cubicBezTo>
                  <a:pt x="7101" y="4742"/>
                  <a:pt x="6860" y="4419"/>
                  <a:pt x="6619" y="4072"/>
                </a:cubicBezTo>
                <a:lnTo>
                  <a:pt x="5904" y="3004"/>
                </a:lnTo>
                <a:cubicBezTo>
                  <a:pt x="5261" y="2036"/>
                  <a:pt x="4627" y="1043"/>
                  <a:pt x="3992" y="0"/>
                </a:cubicBezTo>
                <a:lnTo>
                  <a:pt x="0" y="0"/>
                </a:lnTo>
                <a:lnTo>
                  <a:pt x="386" y="646"/>
                </a:lnTo>
                <a:cubicBezTo>
                  <a:pt x="619" y="1043"/>
                  <a:pt x="868" y="1415"/>
                  <a:pt x="1109" y="1812"/>
                </a:cubicBezTo>
                <a:lnTo>
                  <a:pt x="1831" y="2955"/>
                </a:lnTo>
                <a:cubicBezTo>
                  <a:pt x="2321" y="3699"/>
                  <a:pt x="2811" y="4444"/>
                  <a:pt x="3301" y="5164"/>
                </a:cubicBezTo>
                <a:lnTo>
                  <a:pt x="4049" y="6232"/>
                </a:lnTo>
                <a:lnTo>
                  <a:pt x="4418" y="6753"/>
                </a:lnTo>
                <a:lnTo>
                  <a:pt x="4796" y="7275"/>
                </a:lnTo>
                <a:lnTo>
                  <a:pt x="5551" y="8292"/>
                </a:lnTo>
                <a:cubicBezTo>
                  <a:pt x="5800" y="8640"/>
                  <a:pt x="6065" y="8938"/>
                  <a:pt x="6322" y="9286"/>
                </a:cubicBezTo>
                <a:cubicBezTo>
                  <a:pt x="6579" y="9608"/>
                  <a:pt x="6836" y="9931"/>
                  <a:pt x="7093" y="10254"/>
                </a:cubicBezTo>
                <a:lnTo>
                  <a:pt x="7872" y="11172"/>
                </a:lnTo>
                <a:lnTo>
                  <a:pt x="8266" y="11644"/>
                </a:lnTo>
                <a:lnTo>
                  <a:pt x="8659" y="12091"/>
                </a:lnTo>
                <a:lnTo>
                  <a:pt x="9455" y="12960"/>
                </a:lnTo>
                <a:cubicBezTo>
                  <a:pt x="9720" y="13258"/>
                  <a:pt x="9985" y="13506"/>
                  <a:pt x="10258" y="13779"/>
                </a:cubicBezTo>
                <a:cubicBezTo>
                  <a:pt x="10523" y="14052"/>
                  <a:pt x="10788" y="14325"/>
                  <a:pt x="11061" y="14574"/>
                </a:cubicBezTo>
                <a:lnTo>
                  <a:pt x="11872" y="15343"/>
                </a:lnTo>
                <a:cubicBezTo>
                  <a:pt x="12009" y="15468"/>
                  <a:pt x="12145" y="15592"/>
                  <a:pt x="12282" y="15716"/>
                </a:cubicBezTo>
                <a:lnTo>
                  <a:pt x="12692" y="16063"/>
                </a:lnTo>
                <a:lnTo>
                  <a:pt x="13511" y="16759"/>
                </a:lnTo>
                <a:cubicBezTo>
                  <a:pt x="13784" y="16982"/>
                  <a:pt x="14065" y="17181"/>
                  <a:pt x="14338" y="17404"/>
                </a:cubicBezTo>
                <a:cubicBezTo>
                  <a:pt x="14893" y="17851"/>
                  <a:pt x="15447" y="18223"/>
                  <a:pt x="16001" y="18621"/>
                </a:cubicBezTo>
                <a:cubicBezTo>
                  <a:pt x="16282" y="18819"/>
                  <a:pt x="16563" y="18993"/>
                  <a:pt x="16845" y="19167"/>
                </a:cubicBezTo>
                <a:lnTo>
                  <a:pt x="17688" y="19688"/>
                </a:lnTo>
                <a:cubicBezTo>
                  <a:pt x="18981" y="20433"/>
                  <a:pt x="20291" y="21079"/>
                  <a:pt x="21600" y="21600"/>
                </a:cubicBezTo>
                <a:lnTo>
                  <a:pt x="21600" y="19142"/>
                </a:lnTo>
                <a:cubicBezTo>
                  <a:pt x="20411" y="18397"/>
                  <a:pt x="19230" y="17603"/>
                  <a:pt x="18066" y="16709"/>
                </a:cubicBezTo>
                <a:lnTo>
                  <a:pt x="17254" y="16088"/>
                </a:lnTo>
                <a:close/>
              </a:path>
            </a:pathLst>
          </a:custGeom>
          <a:solidFill>
            <a:srgbClr val="9E8B5A"/>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02FAB798-F629-7447-A403-B5DBA5ABD3C7}"/>
              </a:ext>
            </a:extLst>
          </p:cNvPr>
          <p:cNvSpPr/>
          <p:nvPr/>
        </p:nvSpPr>
        <p:spPr>
          <a:xfrm>
            <a:off x="6165566" y="0"/>
            <a:ext cx="2978434" cy="997655"/>
          </a:xfrm>
          <a:custGeom>
            <a:avLst/>
            <a:gdLst/>
            <a:ahLst/>
            <a:cxnLst>
              <a:cxn ang="0">
                <a:pos x="wd2" y="hd2"/>
              </a:cxn>
              <a:cxn ang="5400000">
                <a:pos x="wd2" y="hd2"/>
              </a:cxn>
              <a:cxn ang="10800000">
                <a:pos x="wd2" y="hd2"/>
              </a:cxn>
              <a:cxn ang="16200000">
                <a:pos x="wd2" y="hd2"/>
              </a:cxn>
            </a:cxnLst>
            <a:rect l="0" t="0" r="r" b="b"/>
            <a:pathLst>
              <a:path w="21600" h="21600" extrusionOk="0">
                <a:moveTo>
                  <a:pt x="20061" y="16835"/>
                </a:moveTo>
                <a:cubicBezTo>
                  <a:pt x="19834" y="16670"/>
                  <a:pt x="19607" y="16484"/>
                  <a:pt x="19380" y="16298"/>
                </a:cubicBezTo>
                <a:lnTo>
                  <a:pt x="18700" y="15741"/>
                </a:lnTo>
                <a:cubicBezTo>
                  <a:pt x="16899" y="14235"/>
                  <a:pt x="15147" y="12502"/>
                  <a:pt x="13456" y="10522"/>
                </a:cubicBezTo>
                <a:cubicBezTo>
                  <a:pt x="13243" y="10274"/>
                  <a:pt x="13037" y="10006"/>
                  <a:pt x="12824" y="9758"/>
                </a:cubicBezTo>
                <a:cubicBezTo>
                  <a:pt x="12618" y="9490"/>
                  <a:pt x="12405" y="9263"/>
                  <a:pt x="12199" y="8995"/>
                </a:cubicBezTo>
                <a:lnTo>
                  <a:pt x="11580" y="8190"/>
                </a:lnTo>
                <a:lnTo>
                  <a:pt x="11271" y="7798"/>
                </a:lnTo>
                <a:lnTo>
                  <a:pt x="10968" y="7386"/>
                </a:lnTo>
                <a:lnTo>
                  <a:pt x="10357" y="6561"/>
                </a:lnTo>
                <a:cubicBezTo>
                  <a:pt x="10157" y="6272"/>
                  <a:pt x="9958" y="5983"/>
                  <a:pt x="9752" y="5694"/>
                </a:cubicBezTo>
                <a:cubicBezTo>
                  <a:pt x="9553" y="5405"/>
                  <a:pt x="9346" y="5116"/>
                  <a:pt x="9154" y="4828"/>
                </a:cubicBezTo>
                <a:lnTo>
                  <a:pt x="8563" y="3940"/>
                </a:lnTo>
                <a:cubicBezTo>
                  <a:pt x="7731" y="2682"/>
                  <a:pt x="6914" y="1362"/>
                  <a:pt x="6110" y="0"/>
                </a:cubicBezTo>
                <a:lnTo>
                  <a:pt x="0" y="0"/>
                </a:lnTo>
                <a:cubicBezTo>
                  <a:pt x="172" y="309"/>
                  <a:pt x="350" y="598"/>
                  <a:pt x="522" y="908"/>
                </a:cubicBezTo>
                <a:cubicBezTo>
                  <a:pt x="921" y="1609"/>
                  <a:pt x="1333" y="2269"/>
                  <a:pt x="1739" y="2929"/>
                </a:cubicBezTo>
                <a:cubicBezTo>
                  <a:pt x="2557" y="4270"/>
                  <a:pt x="3395" y="5550"/>
                  <a:pt x="4240" y="6787"/>
                </a:cubicBezTo>
                <a:cubicBezTo>
                  <a:pt x="4666" y="7406"/>
                  <a:pt x="5099" y="8005"/>
                  <a:pt x="5532" y="8603"/>
                </a:cubicBezTo>
                <a:lnTo>
                  <a:pt x="6185" y="9469"/>
                </a:lnTo>
                <a:lnTo>
                  <a:pt x="6515" y="9903"/>
                </a:lnTo>
                <a:lnTo>
                  <a:pt x="6845" y="10315"/>
                </a:lnTo>
                <a:cubicBezTo>
                  <a:pt x="8611" y="12564"/>
                  <a:pt x="10446" y="14565"/>
                  <a:pt x="12336" y="16236"/>
                </a:cubicBezTo>
                <a:cubicBezTo>
                  <a:pt x="14226" y="17887"/>
                  <a:pt x="16164" y="19228"/>
                  <a:pt x="18129" y="20218"/>
                </a:cubicBezTo>
                <a:cubicBezTo>
                  <a:pt x="19112" y="20692"/>
                  <a:pt x="20095" y="21126"/>
                  <a:pt x="21085" y="21435"/>
                </a:cubicBezTo>
                <a:lnTo>
                  <a:pt x="21600" y="21600"/>
                </a:lnTo>
                <a:lnTo>
                  <a:pt x="21600" y="17907"/>
                </a:lnTo>
                <a:lnTo>
                  <a:pt x="21442" y="17804"/>
                </a:lnTo>
                <a:cubicBezTo>
                  <a:pt x="20975" y="17515"/>
                  <a:pt x="20514" y="17165"/>
                  <a:pt x="20061" y="16835"/>
                </a:cubicBezTo>
                <a:close/>
              </a:path>
            </a:pathLst>
          </a:custGeom>
          <a:solidFill>
            <a:schemeClr val="accent5">
              <a:lumMod val="50000"/>
            </a:schemeClr>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9139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18353D-0952-4A3E-B9A8-D7755C02E5A1}"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278724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1018C0-C477-4382-9F48-6B01A4150E1B}"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4081876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4A22DC8-2E6C-8B48-949C-66472DD50750}"/>
              </a:ext>
            </a:extLst>
          </p:cNvPr>
          <p:cNvSpPr>
            <a:spLocks noGrp="1"/>
          </p:cNvSpPr>
          <p:nvPr>
            <p:ph type="pic" sz="quarter" idx="10"/>
          </p:nvPr>
        </p:nvSpPr>
        <p:spPr>
          <a:xfrm>
            <a:off x="0" y="0"/>
            <a:ext cx="5813956" cy="3924300"/>
          </a:xfrm>
          <a:custGeom>
            <a:avLst/>
            <a:gdLst>
              <a:gd name="connsiteX0" fmla="*/ 0 w 5813956"/>
              <a:gd name="connsiteY0" fmla="*/ 0 h 3924300"/>
              <a:gd name="connsiteX1" fmla="*/ 3156267 w 5813956"/>
              <a:gd name="connsiteY1" fmla="*/ 0 h 3924300"/>
              <a:gd name="connsiteX2" fmla="*/ 3275644 w 5813956"/>
              <a:gd name="connsiteY2" fmla="*/ 58259 h 3924300"/>
              <a:gd name="connsiteX3" fmla="*/ 5709239 w 5813956"/>
              <a:gd name="connsiteY3" fmla="*/ 1484463 h 3924300"/>
              <a:gd name="connsiteX4" fmla="*/ 5813956 w 5813956"/>
              <a:gd name="connsiteY4" fmla="*/ 1552154 h 3924300"/>
              <a:gd name="connsiteX5" fmla="*/ 5813956 w 5813956"/>
              <a:gd name="connsiteY5" fmla="*/ 1939626 h 3924300"/>
              <a:gd name="connsiteX6" fmla="*/ 5671278 w 5813956"/>
              <a:gd name="connsiteY6" fmla="*/ 2033141 h 3924300"/>
              <a:gd name="connsiteX7" fmla="*/ 3692608 w 5813956"/>
              <a:gd name="connsiteY7" fmla="*/ 3301118 h 3924300"/>
              <a:gd name="connsiteX8" fmla="*/ 1996732 w 5813956"/>
              <a:gd name="connsiteY8" fmla="*/ 3906833 h 3924300"/>
              <a:gd name="connsiteX9" fmla="*/ 1888532 w 5813956"/>
              <a:gd name="connsiteY9" fmla="*/ 3924300 h 3924300"/>
              <a:gd name="connsiteX10" fmla="*/ 7584 w 5813956"/>
              <a:gd name="connsiteY10" fmla="*/ 3924300 h 3924300"/>
              <a:gd name="connsiteX11" fmla="*/ 0 w 5813956"/>
              <a:gd name="connsiteY11" fmla="*/ 3923214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3956" h="3924300">
                <a:moveTo>
                  <a:pt x="0" y="0"/>
                </a:moveTo>
                <a:lnTo>
                  <a:pt x="3156267" y="0"/>
                </a:lnTo>
                <a:lnTo>
                  <a:pt x="3275644" y="58259"/>
                </a:lnTo>
                <a:cubicBezTo>
                  <a:pt x="4153953" y="502591"/>
                  <a:pt x="5163835" y="1133523"/>
                  <a:pt x="5709239" y="1484463"/>
                </a:cubicBezTo>
                <a:lnTo>
                  <a:pt x="5813956" y="1552154"/>
                </a:lnTo>
                <a:lnTo>
                  <a:pt x="5813956" y="1939626"/>
                </a:lnTo>
                <a:lnTo>
                  <a:pt x="5671278" y="2033141"/>
                </a:lnTo>
                <a:cubicBezTo>
                  <a:pt x="5096425" y="2409597"/>
                  <a:pt x="4111247" y="3051006"/>
                  <a:pt x="3692608" y="3301118"/>
                </a:cubicBezTo>
                <a:cubicBezTo>
                  <a:pt x="3350563" y="3505883"/>
                  <a:pt x="2751595" y="3767842"/>
                  <a:pt x="1996732" y="3906833"/>
                </a:cubicBezTo>
                <a:lnTo>
                  <a:pt x="1888532" y="3924300"/>
                </a:lnTo>
                <a:lnTo>
                  <a:pt x="7584" y="3924300"/>
                </a:lnTo>
                <a:lnTo>
                  <a:pt x="0" y="3923214"/>
                </a:ln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9" name="Picture Placeholder 28">
            <a:extLst>
              <a:ext uri="{FF2B5EF4-FFF2-40B4-BE49-F238E27FC236}">
                <a16:creationId xmlns:a16="http://schemas.microsoft.com/office/drawing/2014/main" id="{6CB24B2C-D67A-C946-A5A6-01E86F311041}"/>
              </a:ext>
            </a:extLst>
          </p:cNvPr>
          <p:cNvSpPr>
            <a:spLocks noGrp="1"/>
          </p:cNvSpPr>
          <p:nvPr>
            <p:ph type="pic" sz="quarter" idx="11"/>
          </p:nvPr>
        </p:nvSpPr>
        <p:spPr>
          <a:xfrm>
            <a:off x="6409664" y="528638"/>
            <a:ext cx="2734336" cy="2319260"/>
          </a:xfrm>
          <a:custGeom>
            <a:avLst/>
            <a:gdLst>
              <a:gd name="connsiteX0" fmla="*/ 2440785 w 2734336"/>
              <a:gd name="connsiteY0" fmla="*/ 0 h 2319260"/>
              <a:gd name="connsiteX1" fmla="*/ 2734336 w 2734336"/>
              <a:gd name="connsiteY1" fmla="*/ 0 h 2319260"/>
              <a:gd name="connsiteX2" fmla="*/ 2734336 w 2734336"/>
              <a:gd name="connsiteY2" fmla="*/ 2319260 h 2319260"/>
              <a:gd name="connsiteX3" fmla="*/ 1878964 w 2734336"/>
              <a:gd name="connsiteY3" fmla="*/ 2159263 h 2319260"/>
              <a:gd name="connsiteX4" fmla="*/ 14732 w 2734336"/>
              <a:gd name="connsiteY4" fmla="*/ 1258919 h 2319260"/>
              <a:gd name="connsiteX5" fmla="*/ 0 w 2734336"/>
              <a:gd name="connsiteY5" fmla="*/ 1247190 h 2319260"/>
              <a:gd name="connsiteX6" fmla="*/ 0 w 2734336"/>
              <a:gd name="connsiteY6" fmla="*/ 1058170 h 2319260"/>
              <a:gd name="connsiteX7" fmla="*/ 59246 w 2734336"/>
              <a:gd name="connsiteY7" fmla="*/ 1014786 h 2319260"/>
              <a:gd name="connsiteX8" fmla="*/ 2415291 w 2734336"/>
              <a:gd name="connsiteY8" fmla="*/ 7527 h 23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336" h="2319260">
                <a:moveTo>
                  <a:pt x="2440785" y="0"/>
                </a:moveTo>
                <a:lnTo>
                  <a:pt x="2734336" y="0"/>
                </a:lnTo>
                <a:lnTo>
                  <a:pt x="2734336" y="2319260"/>
                </a:lnTo>
                <a:lnTo>
                  <a:pt x="1878964" y="2159263"/>
                </a:lnTo>
                <a:cubicBezTo>
                  <a:pt x="935462" y="1914177"/>
                  <a:pt x="282330" y="1467126"/>
                  <a:pt x="14732" y="1258919"/>
                </a:cubicBezTo>
                <a:lnTo>
                  <a:pt x="0" y="1247190"/>
                </a:lnTo>
                <a:lnTo>
                  <a:pt x="0" y="1058170"/>
                </a:lnTo>
                <a:lnTo>
                  <a:pt x="59246" y="1014786"/>
                </a:lnTo>
                <a:cubicBezTo>
                  <a:pt x="759660" y="540512"/>
                  <a:pt x="1871902" y="170918"/>
                  <a:pt x="2415291" y="7527"/>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18" name="Title 1">
            <a:extLst>
              <a:ext uri="{FF2B5EF4-FFF2-40B4-BE49-F238E27FC236}">
                <a16:creationId xmlns:a16="http://schemas.microsoft.com/office/drawing/2014/main" id="{938FEC7A-5B18-4B66-9EF5-0FC67C8D6310}"/>
              </a:ext>
            </a:extLst>
          </p:cNvPr>
          <p:cNvSpPr>
            <a:spLocks noGrp="1"/>
          </p:cNvSpPr>
          <p:nvPr userDrawn="1">
            <p:ph type="ctrTitle"/>
          </p:nvPr>
        </p:nvSpPr>
        <p:spPr>
          <a:xfrm>
            <a:off x="1657350" y="3803843"/>
            <a:ext cx="6858000" cy="1890919"/>
          </a:xfrm>
          <a:prstGeom prst="rect">
            <a:avLst/>
          </a:prstGeom>
        </p:spPr>
        <p:txBody>
          <a:bodyPr anchor="b"/>
          <a:lstStyle>
            <a:lvl1pPr algn="ctr">
              <a:defRPr sz="6000"/>
            </a:lvl1pPr>
          </a:lstStyle>
          <a:p>
            <a:r>
              <a:rPr lang="en-US" smtClean="0"/>
              <a:t>Click to edit Master title style</a:t>
            </a:r>
            <a:endParaRPr lang="en-US" dirty="0"/>
          </a:p>
        </p:txBody>
      </p:sp>
      <p:sp>
        <p:nvSpPr>
          <p:cNvPr id="20" name="Subtitle 2">
            <a:extLst>
              <a:ext uri="{FF2B5EF4-FFF2-40B4-BE49-F238E27FC236}">
                <a16:creationId xmlns:a16="http://schemas.microsoft.com/office/drawing/2014/main" id="{B29E4FEF-DBF0-48D1-B1B7-AC8CEFB7F10D}"/>
              </a:ext>
            </a:extLst>
          </p:cNvPr>
          <p:cNvSpPr>
            <a:spLocks noGrp="1"/>
          </p:cNvSpPr>
          <p:nvPr userDrawn="1">
            <p:ph type="subTitle" idx="1"/>
          </p:nvPr>
        </p:nvSpPr>
        <p:spPr>
          <a:xfrm>
            <a:off x="1657350" y="5790644"/>
            <a:ext cx="6858000" cy="622754"/>
          </a:xfrm>
          <a:prstGeom prst="rect">
            <a:avLst/>
          </a:prstGeo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9472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and Content 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78A90CF-9D40-1E46-A631-05F7D6122A0B}"/>
              </a:ext>
            </a:extLst>
          </p:cNvPr>
          <p:cNvSpPr>
            <a:spLocks noGrp="1"/>
          </p:cNvSpPr>
          <p:nvPr>
            <p:ph type="pic" sz="quarter" idx="13"/>
          </p:nvPr>
        </p:nvSpPr>
        <p:spPr>
          <a:xfrm>
            <a:off x="5923598" y="1270"/>
            <a:ext cx="3220402" cy="6856115"/>
          </a:xfrm>
          <a:custGeom>
            <a:avLst/>
            <a:gdLst>
              <a:gd name="connsiteX0" fmla="*/ 67101 w 3220402"/>
              <a:gd name="connsiteY0" fmla="*/ 0 h 6856115"/>
              <a:gd name="connsiteX1" fmla="*/ 3220402 w 3220402"/>
              <a:gd name="connsiteY1" fmla="*/ 0 h 6856115"/>
              <a:gd name="connsiteX2" fmla="*/ 3220402 w 3220402"/>
              <a:gd name="connsiteY2" fmla="*/ 6856115 h 6856115"/>
              <a:gd name="connsiteX3" fmla="*/ 1960573 w 3220402"/>
              <a:gd name="connsiteY3" fmla="*/ 6856115 h 6856115"/>
              <a:gd name="connsiteX4" fmla="*/ 67101 w 3220402"/>
              <a:gd name="connsiteY4" fmla="*/ 2638823 h 6856115"/>
              <a:gd name="connsiteX5" fmla="*/ 21886 w 3220402"/>
              <a:gd name="connsiteY5" fmla="*/ 2243906 h 6856115"/>
              <a:gd name="connsiteX6" fmla="*/ 0 w 3220402"/>
              <a:gd name="connsiteY6" fmla="*/ 2012483 h 6856115"/>
              <a:gd name="connsiteX7" fmla="*/ 0 w 3220402"/>
              <a:gd name="connsiteY7" fmla="*/ 224421 h 6856115"/>
              <a:gd name="connsiteX8" fmla="*/ 11838 w 3220402"/>
              <a:gd name="connsiteY8" fmla="*/ 165576 h 6856115"/>
              <a:gd name="connsiteX9" fmla="*/ 67101 w 3220402"/>
              <a:gd name="connsiteY9" fmla="*/ 0 h 68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0402" h="6856115">
                <a:moveTo>
                  <a:pt x="67101" y="0"/>
                </a:moveTo>
                <a:lnTo>
                  <a:pt x="3220402" y="0"/>
                </a:lnTo>
                <a:lnTo>
                  <a:pt x="3220402" y="6856115"/>
                </a:lnTo>
                <a:lnTo>
                  <a:pt x="1960573" y="6856115"/>
                </a:lnTo>
                <a:cubicBezTo>
                  <a:pt x="1960573" y="6856115"/>
                  <a:pt x="342584" y="4854140"/>
                  <a:pt x="67101" y="2638823"/>
                </a:cubicBezTo>
                <a:cubicBezTo>
                  <a:pt x="49953" y="2500287"/>
                  <a:pt x="34948" y="2368759"/>
                  <a:pt x="21886" y="2243906"/>
                </a:cubicBezTo>
                <a:lnTo>
                  <a:pt x="0" y="2012483"/>
                </a:lnTo>
                <a:lnTo>
                  <a:pt x="0" y="224421"/>
                </a:lnTo>
                <a:lnTo>
                  <a:pt x="11838" y="165576"/>
                </a:lnTo>
                <a:cubicBezTo>
                  <a:pt x="40307" y="41234"/>
                  <a:pt x="67101" y="0"/>
                  <a:pt x="67101" y="0"/>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8" name="Title 1">
            <a:extLst>
              <a:ext uri="{FF2B5EF4-FFF2-40B4-BE49-F238E27FC236}">
                <a16:creationId xmlns:a16="http://schemas.microsoft.com/office/drawing/2014/main" id="{946BF2A4-2203-49A4-A0A3-F3320F75E71D}"/>
              </a:ext>
            </a:extLst>
          </p:cNvPr>
          <p:cNvSpPr>
            <a:spLocks noGrp="1"/>
          </p:cNvSpPr>
          <p:nvPr>
            <p:ph type="title"/>
          </p:nvPr>
        </p:nvSpPr>
        <p:spPr>
          <a:xfrm>
            <a:off x="628650" y="365125"/>
            <a:ext cx="4751449" cy="1325563"/>
          </a:xfrm>
        </p:spPr>
        <p:txBody>
          <a:bodyPr/>
          <a:lstStyle/>
          <a:p>
            <a:r>
              <a:rPr lang="en-US" smtClean="0"/>
              <a:t>Click to edit Master title style</a:t>
            </a:r>
            <a:endParaRPr lang="en-US" dirty="0"/>
          </a:p>
        </p:txBody>
      </p:sp>
      <p:sp>
        <p:nvSpPr>
          <p:cNvPr id="29" name="Content Placeholder 2">
            <a:extLst>
              <a:ext uri="{FF2B5EF4-FFF2-40B4-BE49-F238E27FC236}">
                <a16:creationId xmlns:a16="http://schemas.microsoft.com/office/drawing/2014/main" id="{EE36C935-202C-45E1-AAC2-E76C25781D89}"/>
              </a:ext>
            </a:extLst>
          </p:cNvPr>
          <p:cNvSpPr>
            <a:spLocks noGrp="1"/>
          </p:cNvSpPr>
          <p:nvPr>
            <p:ph idx="1"/>
          </p:nvPr>
        </p:nvSpPr>
        <p:spPr>
          <a:xfrm>
            <a:off x="628650" y="1825625"/>
            <a:ext cx="4751449"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 name="Date Placeholder 3">
            <a:extLst>
              <a:ext uri="{FF2B5EF4-FFF2-40B4-BE49-F238E27FC236}">
                <a16:creationId xmlns:a16="http://schemas.microsoft.com/office/drawing/2014/main" id="{74413308-021A-4482-BA51-2E12E6BAE79E}"/>
              </a:ext>
            </a:extLst>
          </p:cNvPr>
          <p:cNvSpPr>
            <a:spLocks noGrp="1"/>
          </p:cNvSpPr>
          <p:nvPr>
            <p:ph type="dt" sz="half" idx="10"/>
          </p:nvPr>
        </p:nvSpPr>
        <p:spPr>
          <a:xfrm>
            <a:off x="628650" y="6356350"/>
            <a:ext cx="2057400" cy="365125"/>
          </a:xfrm>
        </p:spPr>
        <p:txBody>
          <a:bodyPr/>
          <a:lstStyle/>
          <a:p>
            <a:fld id="{0E2C3B04-D1F3-42AE-A8A7-7638F8805B42}" type="datetime1">
              <a:rPr lang="en-US" smtClean="0"/>
              <a:t>3/28/2023</a:t>
            </a:fld>
            <a:endParaRPr lang="en-US"/>
          </a:p>
        </p:txBody>
      </p:sp>
      <p:sp>
        <p:nvSpPr>
          <p:cNvPr id="31" name="Footer Placeholder 4">
            <a:extLst>
              <a:ext uri="{FF2B5EF4-FFF2-40B4-BE49-F238E27FC236}">
                <a16:creationId xmlns:a16="http://schemas.microsoft.com/office/drawing/2014/main" id="{F5ABE93D-47C7-4C5D-9CBC-D68A4B8C5E0A}"/>
              </a:ext>
            </a:extLst>
          </p:cNvPr>
          <p:cNvSpPr>
            <a:spLocks noGrp="1"/>
          </p:cNvSpPr>
          <p:nvPr>
            <p:ph type="ftr" sz="quarter" idx="11"/>
          </p:nvPr>
        </p:nvSpPr>
        <p:spPr>
          <a:xfrm>
            <a:off x="3028950" y="6356350"/>
            <a:ext cx="3086100" cy="365125"/>
          </a:xfrm>
        </p:spPr>
        <p:txBody>
          <a:bodyPr/>
          <a:lstStyle/>
          <a:p>
            <a:endParaRPr lang="en-US"/>
          </a:p>
        </p:txBody>
      </p:sp>
      <p:sp>
        <p:nvSpPr>
          <p:cNvPr id="32" name="Slide Number Placeholder 5">
            <a:extLst>
              <a:ext uri="{FF2B5EF4-FFF2-40B4-BE49-F238E27FC236}">
                <a16:creationId xmlns:a16="http://schemas.microsoft.com/office/drawing/2014/main" id="{58BE1DA5-7A31-4970-8B1A-A57B63F7BC7D}"/>
              </a:ext>
            </a:extLst>
          </p:cNvPr>
          <p:cNvSpPr>
            <a:spLocks noGrp="1"/>
          </p:cNvSpPr>
          <p:nvPr>
            <p:ph type="sldNum" sz="quarter" idx="12"/>
          </p:nvPr>
        </p:nvSpPr>
        <p:spPr>
          <a:xfrm>
            <a:off x="6457950" y="6356350"/>
            <a:ext cx="2057400" cy="365125"/>
          </a:xfrm>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2900139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tion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7CE7AB5-C898-2741-8B0D-06F86270E33E}"/>
              </a:ext>
            </a:extLst>
          </p:cNvPr>
          <p:cNvSpPr>
            <a:spLocks noGrp="1"/>
          </p:cNvSpPr>
          <p:nvPr>
            <p:ph type="pic" sz="quarter" idx="13"/>
          </p:nvPr>
        </p:nvSpPr>
        <p:spPr>
          <a:xfrm>
            <a:off x="3251200" y="0"/>
            <a:ext cx="5892800" cy="4223703"/>
          </a:xfrm>
          <a:custGeom>
            <a:avLst/>
            <a:gdLst>
              <a:gd name="connsiteX0" fmla="*/ 1571184 w 5892800"/>
              <a:gd name="connsiteY0" fmla="*/ 0 h 4223703"/>
              <a:gd name="connsiteX1" fmla="*/ 5892800 w 5892800"/>
              <a:gd name="connsiteY1" fmla="*/ 0 h 4223703"/>
              <a:gd name="connsiteX2" fmla="*/ 5892800 w 5892800"/>
              <a:gd name="connsiteY2" fmla="*/ 2949010 h 4223703"/>
              <a:gd name="connsiteX3" fmla="*/ 4628864 w 5892800"/>
              <a:gd name="connsiteY3" fmla="*/ 3959806 h 4223703"/>
              <a:gd name="connsiteX4" fmla="*/ 3980116 w 5892800"/>
              <a:gd name="connsiteY4" fmla="*/ 4189698 h 4223703"/>
              <a:gd name="connsiteX5" fmla="*/ 3866548 w 5892800"/>
              <a:gd name="connsiteY5" fmla="*/ 4223703 h 4223703"/>
              <a:gd name="connsiteX6" fmla="*/ 0 w 5892800"/>
              <a:gd name="connsiteY6" fmla="*/ 4223703 h 4223703"/>
              <a:gd name="connsiteX7" fmla="*/ 0 w 5892800"/>
              <a:gd name="connsiteY7" fmla="*/ 3625004 h 4223703"/>
              <a:gd name="connsiteX8" fmla="*/ 17071 w 5892800"/>
              <a:gd name="connsiteY8" fmla="*/ 3575273 h 4223703"/>
              <a:gd name="connsiteX9" fmla="*/ 627063 w 5892800"/>
              <a:gd name="connsiteY9" fmla="*/ 1856722 h 4223703"/>
              <a:gd name="connsiteX10" fmla="*/ 1571184 w 5892800"/>
              <a:gd name="connsiteY10" fmla="*/ 0 h 42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92800" h="4223703">
                <a:moveTo>
                  <a:pt x="1571184" y="0"/>
                </a:moveTo>
                <a:lnTo>
                  <a:pt x="5892800" y="0"/>
                </a:lnTo>
                <a:lnTo>
                  <a:pt x="5892800" y="2949010"/>
                </a:lnTo>
                <a:lnTo>
                  <a:pt x="4628864" y="3959806"/>
                </a:lnTo>
                <a:cubicBezTo>
                  <a:pt x="4628864" y="3959806"/>
                  <a:pt x="4372328" y="4067991"/>
                  <a:pt x="3980116" y="4189698"/>
                </a:cubicBezTo>
                <a:lnTo>
                  <a:pt x="3866548" y="4223703"/>
                </a:lnTo>
                <a:lnTo>
                  <a:pt x="0" y="4223703"/>
                </a:lnTo>
                <a:lnTo>
                  <a:pt x="0" y="3625004"/>
                </a:lnTo>
                <a:lnTo>
                  <a:pt x="17071" y="3575273"/>
                </a:lnTo>
                <a:cubicBezTo>
                  <a:pt x="205137" y="3028431"/>
                  <a:pt x="457223" y="2305335"/>
                  <a:pt x="627063" y="1856722"/>
                </a:cubicBezTo>
                <a:cubicBezTo>
                  <a:pt x="929284" y="1059189"/>
                  <a:pt x="1571184" y="0"/>
                  <a:pt x="1571184" y="0"/>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2" name="Picture Placeholder 21">
            <a:extLst>
              <a:ext uri="{FF2B5EF4-FFF2-40B4-BE49-F238E27FC236}">
                <a16:creationId xmlns:a16="http://schemas.microsoft.com/office/drawing/2014/main" id="{53FA9EE7-9ECE-8145-B906-72E985484B52}"/>
              </a:ext>
            </a:extLst>
          </p:cNvPr>
          <p:cNvSpPr>
            <a:spLocks noGrp="1"/>
          </p:cNvSpPr>
          <p:nvPr>
            <p:ph type="pic" sz="quarter" idx="14"/>
          </p:nvPr>
        </p:nvSpPr>
        <p:spPr>
          <a:xfrm>
            <a:off x="0" y="4485872"/>
            <a:ext cx="2794476" cy="2372128"/>
          </a:xfrm>
          <a:custGeom>
            <a:avLst/>
            <a:gdLst>
              <a:gd name="connsiteX0" fmla="*/ 1843012 w 2794476"/>
              <a:gd name="connsiteY0" fmla="*/ 0 h 2372128"/>
              <a:gd name="connsiteX1" fmla="*/ 2794476 w 2794476"/>
              <a:gd name="connsiteY1" fmla="*/ 0 h 2372128"/>
              <a:gd name="connsiteX2" fmla="*/ 2794476 w 2794476"/>
              <a:gd name="connsiteY2" fmla="*/ 398712 h 2372128"/>
              <a:gd name="connsiteX3" fmla="*/ 1826068 w 2794476"/>
              <a:gd name="connsiteY3" fmla="*/ 2372128 h 2372128"/>
              <a:gd name="connsiteX4" fmla="*/ 0 w 2794476"/>
              <a:gd name="connsiteY4" fmla="*/ 2372128 h 2372128"/>
              <a:gd name="connsiteX5" fmla="*/ 0 w 2794476"/>
              <a:gd name="connsiteY5" fmla="*/ 403598 h 2372128"/>
              <a:gd name="connsiteX6" fmla="*/ 1730672 w 2794476"/>
              <a:gd name="connsiteY6" fmla="*/ 10508 h 237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476" h="2372128">
                <a:moveTo>
                  <a:pt x="1843012" y="0"/>
                </a:moveTo>
                <a:lnTo>
                  <a:pt x="2794476" y="0"/>
                </a:lnTo>
                <a:lnTo>
                  <a:pt x="2794476" y="398712"/>
                </a:lnTo>
                <a:lnTo>
                  <a:pt x="1826068" y="2372128"/>
                </a:lnTo>
                <a:lnTo>
                  <a:pt x="0" y="2372128"/>
                </a:lnTo>
                <a:lnTo>
                  <a:pt x="0" y="403598"/>
                </a:lnTo>
                <a:cubicBezTo>
                  <a:pt x="670094" y="175486"/>
                  <a:pt x="1257821" y="62560"/>
                  <a:pt x="1730672" y="10508"/>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10" name="Title 1">
            <a:extLst>
              <a:ext uri="{FF2B5EF4-FFF2-40B4-BE49-F238E27FC236}">
                <a16:creationId xmlns:a16="http://schemas.microsoft.com/office/drawing/2014/main" id="{17C3195D-1724-4A88-BD6D-9DFE6FCDC235}"/>
              </a:ext>
            </a:extLst>
          </p:cNvPr>
          <p:cNvSpPr>
            <a:spLocks noGrp="1"/>
          </p:cNvSpPr>
          <p:nvPr>
            <p:ph type="title"/>
          </p:nvPr>
        </p:nvSpPr>
        <p:spPr>
          <a:xfrm>
            <a:off x="623888" y="538480"/>
            <a:ext cx="3175952" cy="3383915"/>
          </a:xfrm>
          <a:prstGeom prst="rect">
            <a:avLst/>
          </a:prstGeom>
        </p:spPr>
        <p:txBody>
          <a:bodyPr anchor="b"/>
          <a:lstStyle>
            <a:lvl1pPr>
              <a:defRPr sz="6000"/>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FA648EDA-6713-4A81-80F6-FECA02B6F6F4}"/>
              </a:ext>
            </a:extLst>
          </p:cNvPr>
          <p:cNvSpPr>
            <a:spLocks noGrp="1"/>
          </p:cNvSpPr>
          <p:nvPr>
            <p:ph type="body" idx="1"/>
          </p:nvPr>
        </p:nvSpPr>
        <p:spPr>
          <a:xfrm>
            <a:off x="3251200" y="4992052"/>
            <a:ext cx="5259388" cy="1097598"/>
          </a:xfrm>
          <a:prstGeom prst="rect">
            <a:avLst/>
          </a:prstGeo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2" name="Date Placeholder 3">
            <a:extLst>
              <a:ext uri="{FF2B5EF4-FFF2-40B4-BE49-F238E27FC236}">
                <a16:creationId xmlns:a16="http://schemas.microsoft.com/office/drawing/2014/main" id="{C3199031-3894-4988-AD6A-1D5A1837ED28}"/>
              </a:ext>
            </a:extLst>
          </p:cNvPr>
          <p:cNvSpPr>
            <a:spLocks noGrp="1"/>
          </p:cNvSpPr>
          <p:nvPr>
            <p:ph type="dt" sz="half" idx="10"/>
          </p:nvPr>
        </p:nvSpPr>
        <p:spPr>
          <a:xfrm>
            <a:off x="628650" y="6356350"/>
            <a:ext cx="2057400" cy="365125"/>
          </a:xfrm>
          <a:prstGeom prst="rect">
            <a:avLst/>
          </a:prstGeom>
        </p:spPr>
        <p:txBody>
          <a:bodyPr/>
          <a:lstStyle/>
          <a:p>
            <a:fld id="{6AF0AF67-F30C-4050-8C8D-79F2581E4ABE}" type="datetime1">
              <a:rPr lang="en-US" smtClean="0"/>
              <a:t>3/28/2023</a:t>
            </a:fld>
            <a:endParaRPr lang="en-US"/>
          </a:p>
        </p:txBody>
      </p:sp>
      <p:sp>
        <p:nvSpPr>
          <p:cNvPr id="13" name="Footer Placeholder 4">
            <a:extLst>
              <a:ext uri="{FF2B5EF4-FFF2-40B4-BE49-F238E27FC236}">
                <a16:creationId xmlns:a16="http://schemas.microsoft.com/office/drawing/2014/main" id="{F5C51C7F-11B2-45E9-BD36-07AB456FB74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14" name="Slide Number Placeholder 5">
            <a:extLst>
              <a:ext uri="{FF2B5EF4-FFF2-40B4-BE49-F238E27FC236}">
                <a16:creationId xmlns:a16="http://schemas.microsoft.com/office/drawing/2014/main" id="{9BE049E1-FD38-4199-B011-6F9B783A5F0F}"/>
              </a:ext>
            </a:extLst>
          </p:cNvPr>
          <p:cNvSpPr>
            <a:spLocks noGrp="1"/>
          </p:cNvSpPr>
          <p:nvPr>
            <p:ph type="sldNum" sz="quarter" idx="12"/>
          </p:nvPr>
        </p:nvSpPr>
        <p:spPr>
          <a:xfrm>
            <a:off x="6457950" y="6356350"/>
            <a:ext cx="2057400" cy="365125"/>
          </a:xfrm>
          <a:prstGeom prst="rect">
            <a:avLst/>
          </a:prstGeom>
        </p:spPr>
        <p:txBody>
          <a:bodyPr/>
          <a:lstStyle/>
          <a:p>
            <a:fld id="{9319E888-69DF-4A19-BF5D-F6CF70DE7D06}" type="slidenum">
              <a:rPr lang="en-US" smtClean="0"/>
              <a:t>‹#›</a:t>
            </a:fld>
            <a:endParaRPr lang="en-US"/>
          </a:p>
        </p:txBody>
      </p:sp>
    </p:spTree>
    <p:extLst>
      <p:ext uri="{BB962C8B-B14F-4D97-AF65-F5344CB8AC3E}">
        <p14:creationId xmlns:p14="http://schemas.microsoft.com/office/powerpoint/2010/main" val="3315786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losin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F97D407-1075-BB42-94F8-2D59657814BF}"/>
              </a:ext>
            </a:extLst>
          </p:cNvPr>
          <p:cNvSpPr>
            <a:spLocks noGrp="1"/>
          </p:cNvSpPr>
          <p:nvPr>
            <p:ph type="pic" sz="quarter" idx="10"/>
          </p:nvPr>
        </p:nvSpPr>
        <p:spPr>
          <a:xfrm>
            <a:off x="3324824" y="2847485"/>
            <a:ext cx="5819177" cy="4010089"/>
          </a:xfrm>
          <a:custGeom>
            <a:avLst/>
            <a:gdLst>
              <a:gd name="connsiteX0" fmla="*/ 3713210 w 5819177"/>
              <a:gd name="connsiteY0" fmla="*/ 0 h 4010089"/>
              <a:gd name="connsiteX1" fmla="*/ 5764827 w 5819177"/>
              <a:gd name="connsiteY1" fmla="*/ 0 h 4010089"/>
              <a:gd name="connsiteX2" fmla="*/ 5819177 w 5819177"/>
              <a:gd name="connsiteY2" fmla="*/ 12785 h 4010089"/>
              <a:gd name="connsiteX3" fmla="*/ 5819177 w 5819177"/>
              <a:gd name="connsiteY3" fmla="*/ 4010089 h 4010089"/>
              <a:gd name="connsiteX4" fmla="*/ 2862855 w 5819177"/>
              <a:gd name="connsiteY4" fmla="*/ 4010089 h 4010089"/>
              <a:gd name="connsiteX5" fmla="*/ 41658 w 5819177"/>
              <a:gd name="connsiteY5" fmla="*/ 2286771 h 4010089"/>
              <a:gd name="connsiteX6" fmla="*/ 0 w 5819177"/>
              <a:gd name="connsiteY6" fmla="*/ 2249821 h 4010089"/>
              <a:gd name="connsiteX7" fmla="*/ 0 w 5819177"/>
              <a:gd name="connsiteY7" fmla="*/ 1937807 h 4010089"/>
              <a:gd name="connsiteX8" fmla="*/ 38797 w 5819177"/>
              <a:gd name="connsiteY8" fmla="*/ 1906260 h 4010089"/>
              <a:gd name="connsiteX9" fmla="*/ 1959843 w 5819177"/>
              <a:gd name="connsiteY9" fmla="*/ 605865 h 4010089"/>
              <a:gd name="connsiteX10" fmla="*/ 3625379 w 5819177"/>
              <a:gd name="connsiteY10" fmla="*/ 18411 h 40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9177" h="4010089">
                <a:moveTo>
                  <a:pt x="3713210" y="0"/>
                </a:moveTo>
                <a:lnTo>
                  <a:pt x="5764827" y="0"/>
                </a:lnTo>
                <a:lnTo>
                  <a:pt x="5819177" y="12785"/>
                </a:lnTo>
                <a:lnTo>
                  <a:pt x="5819177" y="4010089"/>
                </a:lnTo>
                <a:lnTo>
                  <a:pt x="2862855" y="4010089"/>
                </a:lnTo>
                <a:cubicBezTo>
                  <a:pt x="2862855" y="4010089"/>
                  <a:pt x="1198849" y="3265507"/>
                  <a:pt x="41658" y="2286771"/>
                </a:cubicBezTo>
                <a:lnTo>
                  <a:pt x="0" y="2249821"/>
                </a:lnTo>
                <a:lnTo>
                  <a:pt x="0" y="1937807"/>
                </a:lnTo>
                <a:lnTo>
                  <a:pt x="38797" y="1906260"/>
                </a:lnTo>
                <a:cubicBezTo>
                  <a:pt x="452056" y="1572394"/>
                  <a:pt x="1354269" y="871462"/>
                  <a:pt x="1959843" y="605865"/>
                </a:cubicBezTo>
                <a:cubicBezTo>
                  <a:pt x="2363559" y="428800"/>
                  <a:pt x="2950447" y="175120"/>
                  <a:pt x="3625379" y="18411"/>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7" name="Picture Placeholder 26">
            <a:extLst>
              <a:ext uri="{FF2B5EF4-FFF2-40B4-BE49-F238E27FC236}">
                <a16:creationId xmlns:a16="http://schemas.microsoft.com/office/drawing/2014/main" id="{A85CB262-EC80-FD4C-A399-25DC79673C9F}"/>
              </a:ext>
            </a:extLst>
          </p:cNvPr>
          <p:cNvSpPr>
            <a:spLocks noGrp="1"/>
          </p:cNvSpPr>
          <p:nvPr>
            <p:ph type="pic" sz="quarter" idx="11"/>
          </p:nvPr>
        </p:nvSpPr>
        <p:spPr>
          <a:xfrm>
            <a:off x="0" y="3771361"/>
            <a:ext cx="2714923" cy="2445542"/>
          </a:xfrm>
          <a:custGeom>
            <a:avLst/>
            <a:gdLst>
              <a:gd name="connsiteX0" fmla="*/ 0 w 2714923"/>
              <a:gd name="connsiteY0" fmla="*/ 0 h 2445542"/>
              <a:gd name="connsiteX1" fmla="*/ 2616071 w 2714923"/>
              <a:gd name="connsiteY1" fmla="*/ 948592 h 2445542"/>
              <a:gd name="connsiteX2" fmla="*/ 2714923 w 2714923"/>
              <a:gd name="connsiteY2" fmla="*/ 1009675 h 2445542"/>
              <a:gd name="connsiteX3" fmla="*/ 2714923 w 2714923"/>
              <a:gd name="connsiteY3" fmla="*/ 1304121 h 2445542"/>
              <a:gd name="connsiteX4" fmla="*/ 2620417 w 2714923"/>
              <a:gd name="connsiteY4" fmla="*/ 1367986 h 2445542"/>
              <a:gd name="connsiteX5" fmla="*/ 0 w 2714923"/>
              <a:gd name="connsiteY5" fmla="*/ 2445542 h 244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923" h="2445542">
                <a:moveTo>
                  <a:pt x="0" y="0"/>
                </a:moveTo>
                <a:cubicBezTo>
                  <a:pt x="0" y="0"/>
                  <a:pt x="1064889" y="30948"/>
                  <a:pt x="2616071" y="948592"/>
                </a:cubicBezTo>
                <a:lnTo>
                  <a:pt x="2714923" y="1009675"/>
                </a:lnTo>
                <a:lnTo>
                  <a:pt x="2714923" y="1304121"/>
                </a:lnTo>
                <a:lnTo>
                  <a:pt x="2620417" y="1367986"/>
                </a:lnTo>
                <a:cubicBezTo>
                  <a:pt x="2171123" y="1663976"/>
                  <a:pt x="1256003" y="2179179"/>
                  <a:pt x="0" y="2445542"/>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dirty="0"/>
          </a:p>
        </p:txBody>
      </p:sp>
      <p:sp>
        <p:nvSpPr>
          <p:cNvPr id="10" name="Title 1">
            <a:extLst>
              <a:ext uri="{FF2B5EF4-FFF2-40B4-BE49-F238E27FC236}">
                <a16:creationId xmlns:a16="http://schemas.microsoft.com/office/drawing/2014/main" id="{1E401285-0A6E-4F70-86DB-227CB70FE112}"/>
              </a:ext>
            </a:extLst>
          </p:cNvPr>
          <p:cNvSpPr>
            <a:spLocks noGrp="1"/>
          </p:cNvSpPr>
          <p:nvPr>
            <p:ph type="title"/>
          </p:nvPr>
        </p:nvSpPr>
        <p:spPr>
          <a:xfrm>
            <a:off x="623888" y="433070"/>
            <a:ext cx="7886700" cy="1363303"/>
          </a:xfrm>
          <a:prstGeom prst="rect">
            <a:avLst/>
          </a:prstGeom>
        </p:spPr>
        <p:txBody>
          <a:bodyPr anchor="b"/>
          <a:lstStyle>
            <a:lvl1pPr>
              <a:defRPr sz="6000"/>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4A11A794-A338-4A3D-A44B-9F224F209EE9}"/>
              </a:ext>
            </a:extLst>
          </p:cNvPr>
          <p:cNvSpPr>
            <a:spLocks noGrp="1"/>
          </p:cNvSpPr>
          <p:nvPr>
            <p:ph type="body" idx="1"/>
          </p:nvPr>
        </p:nvSpPr>
        <p:spPr>
          <a:xfrm>
            <a:off x="623888" y="1986936"/>
            <a:ext cx="4953952" cy="1143756"/>
          </a:xfrm>
          <a:prstGeom prst="rect">
            <a:avLst/>
          </a:prstGeo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8" name="Text Placeholder 17">
            <a:extLst>
              <a:ext uri="{FF2B5EF4-FFF2-40B4-BE49-F238E27FC236}">
                <a16:creationId xmlns:a16="http://schemas.microsoft.com/office/drawing/2014/main" id="{88B00100-82A6-46DB-AB35-5266F91AE755}"/>
              </a:ext>
            </a:extLst>
          </p:cNvPr>
          <p:cNvSpPr>
            <a:spLocks noGrp="1"/>
          </p:cNvSpPr>
          <p:nvPr>
            <p:ph type="body" sz="quarter" idx="14" hasCustomPrompt="1"/>
          </p:nvPr>
        </p:nvSpPr>
        <p:spPr>
          <a:xfrm>
            <a:off x="1973262" y="5743982"/>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9" name="Text Placeholder 17">
            <a:extLst>
              <a:ext uri="{FF2B5EF4-FFF2-40B4-BE49-F238E27FC236}">
                <a16:creationId xmlns:a16="http://schemas.microsoft.com/office/drawing/2014/main" id="{CCE23A20-9D3A-4A2C-8AD2-D6BCBFFE8052}"/>
              </a:ext>
            </a:extLst>
          </p:cNvPr>
          <p:cNvSpPr>
            <a:spLocks noGrp="1"/>
          </p:cNvSpPr>
          <p:nvPr>
            <p:ph type="body" sz="quarter" idx="15" hasCustomPrompt="1"/>
          </p:nvPr>
        </p:nvSpPr>
        <p:spPr>
          <a:xfrm>
            <a:off x="1973262" y="6038326"/>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20" name="Text Placeholder 17">
            <a:extLst>
              <a:ext uri="{FF2B5EF4-FFF2-40B4-BE49-F238E27FC236}">
                <a16:creationId xmlns:a16="http://schemas.microsoft.com/office/drawing/2014/main" id="{7686557C-B6EC-41CF-A5C6-C78D6675CEFD}"/>
              </a:ext>
            </a:extLst>
          </p:cNvPr>
          <p:cNvSpPr>
            <a:spLocks noGrp="1"/>
          </p:cNvSpPr>
          <p:nvPr>
            <p:ph type="body" sz="quarter" idx="16" hasCustomPrompt="1"/>
          </p:nvPr>
        </p:nvSpPr>
        <p:spPr>
          <a:xfrm>
            <a:off x="1973262" y="6332670"/>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275431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Closin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F97D407-1075-BB42-94F8-2D59657814BF}"/>
              </a:ext>
            </a:extLst>
          </p:cNvPr>
          <p:cNvSpPr>
            <a:spLocks noGrp="1"/>
          </p:cNvSpPr>
          <p:nvPr>
            <p:ph type="pic" sz="quarter" idx="10"/>
          </p:nvPr>
        </p:nvSpPr>
        <p:spPr>
          <a:xfrm>
            <a:off x="3324824" y="2847485"/>
            <a:ext cx="5819177" cy="4010089"/>
          </a:xfrm>
          <a:custGeom>
            <a:avLst/>
            <a:gdLst>
              <a:gd name="connsiteX0" fmla="*/ 3713210 w 5819177"/>
              <a:gd name="connsiteY0" fmla="*/ 0 h 4010089"/>
              <a:gd name="connsiteX1" fmla="*/ 5764827 w 5819177"/>
              <a:gd name="connsiteY1" fmla="*/ 0 h 4010089"/>
              <a:gd name="connsiteX2" fmla="*/ 5819177 w 5819177"/>
              <a:gd name="connsiteY2" fmla="*/ 12785 h 4010089"/>
              <a:gd name="connsiteX3" fmla="*/ 5819177 w 5819177"/>
              <a:gd name="connsiteY3" fmla="*/ 4010089 h 4010089"/>
              <a:gd name="connsiteX4" fmla="*/ 2862855 w 5819177"/>
              <a:gd name="connsiteY4" fmla="*/ 4010089 h 4010089"/>
              <a:gd name="connsiteX5" fmla="*/ 41658 w 5819177"/>
              <a:gd name="connsiteY5" fmla="*/ 2286771 h 4010089"/>
              <a:gd name="connsiteX6" fmla="*/ 0 w 5819177"/>
              <a:gd name="connsiteY6" fmla="*/ 2249821 h 4010089"/>
              <a:gd name="connsiteX7" fmla="*/ 0 w 5819177"/>
              <a:gd name="connsiteY7" fmla="*/ 1937807 h 4010089"/>
              <a:gd name="connsiteX8" fmla="*/ 38797 w 5819177"/>
              <a:gd name="connsiteY8" fmla="*/ 1906260 h 4010089"/>
              <a:gd name="connsiteX9" fmla="*/ 1959843 w 5819177"/>
              <a:gd name="connsiteY9" fmla="*/ 605865 h 4010089"/>
              <a:gd name="connsiteX10" fmla="*/ 3625379 w 5819177"/>
              <a:gd name="connsiteY10" fmla="*/ 18411 h 40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9177" h="4010089">
                <a:moveTo>
                  <a:pt x="3713210" y="0"/>
                </a:moveTo>
                <a:lnTo>
                  <a:pt x="5764827" y="0"/>
                </a:lnTo>
                <a:lnTo>
                  <a:pt x="5819177" y="12785"/>
                </a:lnTo>
                <a:lnTo>
                  <a:pt x="5819177" y="4010089"/>
                </a:lnTo>
                <a:lnTo>
                  <a:pt x="2862855" y="4010089"/>
                </a:lnTo>
                <a:cubicBezTo>
                  <a:pt x="2862855" y="4010089"/>
                  <a:pt x="1198849" y="3265507"/>
                  <a:pt x="41658" y="2286771"/>
                </a:cubicBezTo>
                <a:lnTo>
                  <a:pt x="0" y="2249821"/>
                </a:lnTo>
                <a:lnTo>
                  <a:pt x="0" y="1937807"/>
                </a:lnTo>
                <a:lnTo>
                  <a:pt x="38797" y="1906260"/>
                </a:lnTo>
                <a:cubicBezTo>
                  <a:pt x="452056" y="1572394"/>
                  <a:pt x="1354269" y="871462"/>
                  <a:pt x="1959843" y="605865"/>
                </a:cubicBezTo>
                <a:cubicBezTo>
                  <a:pt x="2363559" y="428800"/>
                  <a:pt x="2950447" y="175120"/>
                  <a:pt x="3625379" y="18411"/>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7" name="Picture Placeholder 26">
            <a:extLst>
              <a:ext uri="{FF2B5EF4-FFF2-40B4-BE49-F238E27FC236}">
                <a16:creationId xmlns:a16="http://schemas.microsoft.com/office/drawing/2014/main" id="{A85CB262-EC80-FD4C-A399-25DC79673C9F}"/>
              </a:ext>
            </a:extLst>
          </p:cNvPr>
          <p:cNvSpPr>
            <a:spLocks noGrp="1"/>
          </p:cNvSpPr>
          <p:nvPr>
            <p:ph type="pic" sz="quarter" idx="11"/>
          </p:nvPr>
        </p:nvSpPr>
        <p:spPr>
          <a:xfrm>
            <a:off x="0" y="3771361"/>
            <a:ext cx="2714923" cy="2445542"/>
          </a:xfrm>
          <a:custGeom>
            <a:avLst/>
            <a:gdLst>
              <a:gd name="connsiteX0" fmla="*/ 0 w 2714923"/>
              <a:gd name="connsiteY0" fmla="*/ 0 h 2445542"/>
              <a:gd name="connsiteX1" fmla="*/ 2616071 w 2714923"/>
              <a:gd name="connsiteY1" fmla="*/ 948592 h 2445542"/>
              <a:gd name="connsiteX2" fmla="*/ 2714923 w 2714923"/>
              <a:gd name="connsiteY2" fmla="*/ 1009675 h 2445542"/>
              <a:gd name="connsiteX3" fmla="*/ 2714923 w 2714923"/>
              <a:gd name="connsiteY3" fmla="*/ 1304121 h 2445542"/>
              <a:gd name="connsiteX4" fmla="*/ 2620417 w 2714923"/>
              <a:gd name="connsiteY4" fmla="*/ 1367986 h 2445542"/>
              <a:gd name="connsiteX5" fmla="*/ 0 w 2714923"/>
              <a:gd name="connsiteY5" fmla="*/ 2445542 h 244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923" h="2445542">
                <a:moveTo>
                  <a:pt x="0" y="0"/>
                </a:moveTo>
                <a:cubicBezTo>
                  <a:pt x="0" y="0"/>
                  <a:pt x="1064889" y="30948"/>
                  <a:pt x="2616071" y="948592"/>
                </a:cubicBezTo>
                <a:lnTo>
                  <a:pt x="2714923" y="1009675"/>
                </a:lnTo>
                <a:lnTo>
                  <a:pt x="2714923" y="1304121"/>
                </a:lnTo>
                <a:lnTo>
                  <a:pt x="2620417" y="1367986"/>
                </a:lnTo>
                <a:cubicBezTo>
                  <a:pt x="2171123" y="1663976"/>
                  <a:pt x="1256003" y="2179179"/>
                  <a:pt x="0" y="2445542"/>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dirty="0"/>
          </a:p>
        </p:txBody>
      </p:sp>
      <p:sp>
        <p:nvSpPr>
          <p:cNvPr id="10" name="Title 1">
            <a:extLst>
              <a:ext uri="{FF2B5EF4-FFF2-40B4-BE49-F238E27FC236}">
                <a16:creationId xmlns:a16="http://schemas.microsoft.com/office/drawing/2014/main" id="{1E401285-0A6E-4F70-86DB-227CB70FE112}"/>
              </a:ext>
            </a:extLst>
          </p:cNvPr>
          <p:cNvSpPr>
            <a:spLocks noGrp="1"/>
          </p:cNvSpPr>
          <p:nvPr>
            <p:ph type="title"/>
          </p:nvPr>
        </p:nvSpPr>
        <p:spPr>
          <a:xfrm>
            <a:off x="623888" y="433070"/>
            <a:ext cx="7886700" cy="1363303"/>
          </a:xfrm>
          <a:prstGeom prst="rect">
            <a:avLst/>
          </a:prstGeom>
        </p:spPr>
        <p:txBody>
          <a:bodyPr anchor="b"/>
          <a:lstStyle>
            <a:lvl1pPr>
              <a:defRPr sz="6000"/>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4A11A794-A338-4A3D-A44B-9F224F209EE9}"/>
              </a:ext>
            </a:extLst>
          </p:cNvPr>
          <p:cNvSpPr>
            <a:spLocks noGrp="1"/>
          </p:cNvSpPr>
          <p:nvPr>
            <p:ph type="body" idx="1"/>
          </p:nvPr>
        </p:nvSpPr>
        <p:spPr>
          <a:xfrm>
            <a:off x="623888" y="1986936"/>
            <a:ext cx="4953952" cy="1143756"/>
          </a:xfrm>
          <a:prstGeom prst="rect">
            <a:avLst/>
          </a:prstGeo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8" name="Text Placeholder 17">
            <a:extLst>
              <a:ext uri="{FF2B5EF4-FFF2-40B4-BE49-F238E27FC236}">
                <a16:creationId xmlns:a16="http://schemas.microsoft.com/office/drawing/2014/main" id="{88B00100-82A6-46DB-AB35-5266F91AE755}"/>
              </a:ext>
            </a:extLst>
          </p:cNvPr>
          <p:cNvSpPr>
            <a:spLocks noGrp="1"/>
          </p:cNvSpPr>
          <p:nvPr>
            <p:ph type="body" sz="quarter" idx="14" hasCustomPrompt="1"/>
          </p:nvPr>
        </p:nvSpPr>
        <p:spPr>
          <a:xfrm>
            <a:off x="1973262" y="5743982"/>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9" name="Text Placeholder 17">
            <a:extLst>
              <a:ext uri="{FF2B5EF4-FFF2-40B4-BE49-F238E27FC236}">
                <a16:creationId xmlns:a16="http://schemas.microsoft.com/office/drawing/2014/main" id="{CCE23A20-9D3A-4A2C-8AD2-D6BCBFFE8052}"/>
              </a:ext>
            </a:extLst>
          </p:cNvPr>
          <p:cNvSpPr>
            <a:spLocks noGrp="1"/>
          </p:cNvSpPr>
          <p:nvPr>
            <p:ph type="body" sz="quarter" idx="15" hasCustomPrompt="1"/>
          </p:nvPr>
        </p:nvSpPr>
        <p:spPr>
          <a:xfrm>
            <a:off x="1973262" y="6038326"/>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20" name="Text Placeholder 17">
            <a:extLst>
              <a:ext uri="{FF2B5EF4-FFF2-40B4-BE49-F238E27FC236}">
                <a16:creationId xmlns:a16="http://schemas.microsoft.com/office/drawing/2014/main" id="{7686557C-B6EC-41CF-A5C6-C78D6675CEFD}"/>
              </a:ext>
            </a:extLst>
          </p:cNvPr>
          <p:cNvSpPr>
            <a:spLocks noGrp="1"/>
          </p:cNvSpPr>
          <p:nvPr>
            <p:ph type="body" sz="quarter" idx="16" hasCustomPrompt="1"/>
          </p:nvPr>
        </p:nvSpPr>
        <p:spPr>
          <a:xfrm>
            <a:off x="1973262" y="6332670"/>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48190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78A90CF-9D40-1E46-A631-05F7D6122A0B}"/>
              </a:ext>
            </a:extLst>
          </p:cNvPr>
          <p:cNvSpPr>
            <a:spLocks noGrp="1"/>
          </p:cNvSpPr>
          <p:nvPr>
            <p:ph type="pic" sz="quarter" idx="13"/>
          </p:nvPr>
        </p:nvSpPr>
        <p:spPr>
          <a:xfrm>
            <a:off x="5923598" y="1270"/>
            <a:ext cx="3220402" cy="6856115"/>
          </a:xfrm>
          <a:custGeom>
            <a:avLst/>
            <a:gdLst>
              <a:gd name="connsiteX0" fmla="*/ 67101 w 3220402"/>
              <a:gd name="connsiteY0" fmla="*/ 0 h 6856115"/>
              <a:gd name="connsiteX1" fmla="*/ 3220402 w 3220402"/>
              <a:gd name="connsiteY1" fmla="*/ 0 h 6856115"/>
              <a:gd name="connsiteX2" fmla="*/ 3220402 w 3220402"/>
              <a:gd name="connsiteY2" fmla="*/ 6856115 h 6856115"/>
              <a:gd name="connsiteX3" fmla="*/ 1960573 w 3220402"/>
              <a:gd name="connsiteY3" fmla="*/ 6856115 h 6856115"/>
              <a:gd name="connsiteX4" fmla="*/ 67101 w 3220402"/>
              <a:gd name="connsiteY4" fmla="*/ 2638823 h 6856115"/>
              <a:gd name="connsiteX5" fmla="*/ 21886 w 3220402"/>
              <a:gd name="connsiteY5" fmla="*/ 2243906 h 6856115"/>
              <a:gd name="connsiteX6" fmla="*/ 0 w 3220402"/>
              <a:gd name="connsiteY6" fmla="*/ 2012483 h 6856115"/>
              <a:gd name="connsiteX7" fmla="*/ 0 w 3220402"/>
              <a:gd name="connsiteY7" fmla="*/ 224421 h 6856115"/>
              <a:gd name="connsiteX8" fmla="*/ 11838 w 3220402"/>
              <a:gd name="connsiteY8" fmla="*/ 165576 h 6856115"/>
              <a:gd name="connsiteX9" fmla="*/ 67101 w 3220402"/>
              <a:gd name="connsiteY9" fmla="*/ 0 h 68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0402" h="6856115">
                <a:moveTo>
                  <a:pt x="67101" y="0"/>
                </a:moveTo>
                <a:lnTo>
                  <a:pt x="3220402" y="0"/>
                </a:lnTo>
                <a:lnTo>
                  <a:pt x="3220402" y="6856115"/>
                </a:lnTo>
                <a:lnTo>
                  <a:pt x="1960573" y="6856115"/>
                </a:lnTo>
                <a:cubicBezTo>
                  <a:pt x="1960573" y="6856115"/>
                  <a:pt x="342584" y="4854140"/>
                  <a:pt x="67101" y="2638823"/>
                </a:cubicBezTo>
                <a:cubicBezTo>
                  <a:pt x="49953" y="2500287"/>
                  <a:pt x="34948" y="2368759"/>
                  <a:pt x="21886" y="2243906"/>
                </a:cubicBezTo>
                <a:lnTo>
                  <a:pt x="0" y="2012483"/>
                </a:lnTo>
                <a:lnTo>
                  <a:pt x="0" y="224421"/>
                </a:lnTo>
                <a:lnTo>
                  <a:pt x="11838" y="165576"/>
                </a:lnTo>
                <a:cubicBezTo>
                  <a:pt x="40307" y="41234"/>
                  <a:pt x="67101" y="0"/>
                  <a:pt x="67101" y="0"/>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8" name="Title 1">
            <a:extLst>
              <a:ext uri="{FF2B5EF4-FFF2-40B4-BE49-F238E27FC236}">
                <a16:creationId xmlns:a16="http://schemas.microsoft.com/office/drawing/2014/main" id="{946BF2A4-2203-49A4-A0A3-F3320F75E71D}"/>
              </a:ext>
            </a:extLst>
          </p:cNvPr>
          <p:cNvSpPr>
            <a:spLocks noGrp="1"/>
          </p:cNvSpPr>
          <p:nvPr>
            <p:ph type="title"/>
          </p:nvPr>
        </p:nvSpPr>
        <p:spPr>
          <a:xfrm>
            <a:off x="628650" y="365125"/>
            <a:ext cx="4751449" cy="1325563"/>
          </a:xfrm>
        </p:spPr>
        <p:txBody>
          <a:bodyPr/>
          <a:lstStyle/>
          <a:p>
            <a:r>
              <a:rPr lang="en-US" smtClean="0"/>
              <a:t>Click to edit Master title style</a:t>
            </a:r>
            <a:endParaRPr lang="en-US" dirty="0"/>
          </a:p>
        </p:txBody>
      </p:sp>
      <p:sp>
        <p:nvSpPr>
          <p:cNvPr id="29" name="Content Placeholder 2">
            <a:extLst>
              <a:ext uri="{FF2B5EF4-FFF2-40B4-BE49-F238E27FC236}">
                <a16:creationId xmlns:a16="http://schemas.microsoft.com/office/drawing/2014/main" id="{EE36C935-202C-45E1-AAC2-E76C25781D89}"/>
              </a:ext>
            </a:extLst>
          </p:cNvPr>
          <p:cNvSpPr>
            <a:spLocks noGrp="1"/>
          </p:cNvSpPr>
          <p:nvPr>
            <p:ph idx="1"/>
          </p:nvPr>
        </p:nvSpPr>
        <p:spPr>
          <a:xfrm>
            <a:off x="628650" y="1825625"/>
            <a:ext cx="4751449"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 name="Date Placeholder 3">
            <a:extLst>
              <a:ext uri="{FF2B5EF4-FFF2-40B4-BE49-F238E27FC236}">
                <a16:creationId xmlns:a16="http://schemas.microsoft.com/office/drawing/2014/main" id="{74413308-021A-4482-BA51-2E12E6BAE79E}"/>
              </a:ext>
            </a:extLst>
          </p:cNvPr>
          <p:cNvSpPr>
            <a:spLocks noGrp="1"/>
          </p:cNvSpPr>
          <p:nvPr>
            <p:ph type="dt" sz="half" idx="10"/>
          </p:nvPr>
        </p:nvSpPr>
        <p:spPr>
          <a:xfrm>
            <a:off x="628650" y="6356350"/>
            <a:ext cx="2057400" cy="365125"/>
          </a:xfrm>
        </p:spPr>
        <p:txBody>
          <a:bodyPr/>
          <a:lstStyle/>
          <a:p>
            <a:fld id="{852DB1F6-2850-4D24-9F60-770EEE1F8A88}" type="datetime1">
              <a:rPr lang="en-US" smtClean="0"/>
              <a:t>3/28/2023</a:t>
            </a:fld>
            <a:endParaRPr lang="en-US"/>
          </a:p>
        </p:txBody>
      </p:sp>
      <p:sp>
        <p:nvSpPr>
          <p:cNvPr id="31" name="Footer Placeholder 4">
            <a:extLst>
              <a:ext uri="{FF2B5EF4-FFF2-40B4-BE49-F238E27FC236}">
                <a16:creationId xmlns:a16="http://schemas.microsoft.com/office/drawing/2014/main" id="{F5ABE93D-47C7-4C5D-9CBC-D68A4B8C5E0A}"/>
              </a:ext>
            </a:extLst>
          </p:cNvPr>
          <p:cNvSpPr>
            <a:spLocks noGrp="1"/>
          </p:cNvSpPr>
          <p:nvPr>
            <p:ph type="ftr" sz="quarter" idx="11"/>
          </p:nvPr>
        </p:nvSpPr>
        <p:spPr>
          <a:xfrm>
            <a:off x="3028950" y="6356350"/>
            <a:ext cx="3086100" cy="365125"/>
          </a:xfrm>
        </p:spPr>
        <p:txBody>
          <a:bodyPr/>
          <a:lstStyle/>
          <a:p>
            <a:endParaRPr lang="en-US"/>
          </a:p>
        </p:txBody>
      </p:sp>
      <p:sp>
        <p:nvSpPr>
          <p:cNvPr id="32" name="Slide Number Placeholder 5">
            <a:extLst>
              <a:ext uri="{FF2B5EF4-FFF2-40B4-BE49-F238E27FC236}">
                <a16:creationId xmlns:a16="http://schemas.microsoft.com/office/drawing/2014/main" id="{58BE1DA5-7A31-4970-8B1A-A57B63F7BC7D}"/>
              </a:ext>
            </a:extLst>
          </p:cNvPr>
          <p:cNvSpPr>
            <a:spLocks noGrp="1"/>
          </p:cNvSpPr>
          <p:nvPr>
            <p:ph type="sldNum" sz="quarter" idx="12"/>
          </p:nvPr>
        </p:nvSpPr>
        <p:spPr>
          <a:xfrm>
            <a:off x="6457950" y="6356350"/>
            <a:ext cx="2057400" cy="365125"/>
          </a:xfrm>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365209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7CE7AB5-C898-2741-8B0D-06F86270E33E}"/>
              </a:ext>
            </a:extLst>
          </p:cNvPr>
          <p:cNvSpPr>
            <a:spLocks noGrp="1"/>
          </p:cNvSpPr>
          <p:nvPr>
            <p:ph type="pic" sz="quarter" idx="13"/>
          </p:nvPr>
        </p:nvSpPr>
        <p:spPr>
          <a:xfrm>
            <a:off x="3251200" y="0"/>
            <a:ext cx="5892800" cy="4223703"/>
          </a:xfrm>
          <a:custGeom>
            <a:avLst/>
            <a:gdLst>
              <a:gd name="connsiteX0" fmla="*/ 1571184 w 5892800"/>
              <a:gd name="connsiteY0" fmla="*/ 0 h 4223703"/>
              <a:gd name="connsiteX1" fmla="*/ 5892800 w 5892800"/>
              <a:gd name="connsiteY1" fmla="*/ 0 h 4223703"/>
              <a:gd name="connsiteX2" fmla="*/ 5892800 w 5892800"/>
              <a:gd name="connsiteY2" fmla="*/ 2949010 h 4223703"/>
              <a:gd name="connsiteX3" fmla="*/ 4628864 w 5892800"/>
              <a:gd name="connsiteY3" fmla="*/ 3959806 h 4223703"/>
              <a:gd name="connsiteX4" fmla="*/ 3980116 w 5892800"/>
              <a:gd name="connsiteY4" fmla="*/ 4189698 h 4223703"/>
              <a:gd name="connsiteX5" fmla="*/ 3866548 w 5892800"/>
              <a:gd name="connsiteY5" fmla="*/ 4223703 h 4223703"/>
              <a:gd name="connsiteX6" fmla="*/ 0 w 5892800"/>
              <a:gd name="connsiteY6" fmla="*/ 4223703 h 4223703"/>
              <a:gd name="connsiteX7" fmla="*/ 0 w 5892800"/>
              <a:gd name="connsiteY7" fmla="*/ 3625004 h 4223703"/>
              <a:gd name="connsiteX8" fmla="*/ 17071 w 5892800"/>
              <a:gd name="connsiteY8" fmla="*/ 3575273 h 4223703"/>
              <a:gd name="connsiteX9" fmla="*/ 627063 w 5892800"/>
              <a:gd name="connsiteY9" fmla="*/ 1856722 h 4223703"/>
              <a:gd name="connsiteX10" fmla="*/ 1571184 w 5892800"/>
              <a:gd name="connsiteY10" fmla="*/ 0 h 42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92800" h="4223703">
                <a:moveTo>
                  <a:pt x="1571184" y="0"/>
                </a:moveTo>
                <a:lnTo>
                  <a:pt x="5892800" y="0"/>
                </a:lnTo>
                <a:lnTo>
                  <a:pt x="5892800" y="2949010"/>
                </a:lnTo>
                <a:lnTo>
                  <a:pt x="4628864" y="3959806"/>
                </a:lnTo>
                <a:cubicBezTo>
                  <a:pt x="4628864" y="3959806"/>
                  <a:pt x="4372328" y="4067991"/>
                  <a:pt x="3980116" y="4189698"/>
                </a:cubicBezTo>
                <a:lnTo>
                  <a:pt x="3866548" y="4223703"/>
                </a:lnTo>
                <a:lnTo>
                  <a:pt x="0" y="4223703"/>
                </a:lnTo>
                <a:lnTo>
                  <a:pt x="0" y="3625004"/>
                </a:lnTo>
                <a:lnTo>
                  <a:pt x="17071" y="3575273"/>
                </a:lnTo>
                <a:cubicBezTo>
                  <a:pt x="205137" y="3028431"/>
                  <a:pt x="457223" y="2305335"/>
                  <a:pt x="627063" y="1856722"/>
                </a:cubicBezTo>
                <a:cubicBezTo>
                  <a:pt x="929284" y="1059189"/>
                  <a:pt x="1571184" y="0"/>
                  <a:pt x="1571184" y="0"/>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2" name="Picture Placeholder 21">
            <a:extLst>
              <a:ext uri="{FF2B5EF4-FFF2-40B4-BE49-F238E27FC236}">
                <a16:creationId xmlns:a16="http://schemas.microsoft.com/office/drawing/2014/main" id="{53FA9EE7-9ECE-8145-B906-72E985484B52}"/>
              </a:ext>
            </a:extLst>
          </p:cNvPr>
          <p:cNvSpPr>
            <a:spLocks noGrp="1"/>
          </p:cNvSpPr>
          <p:nvPr>
            <p:ph type="pic" sz="quarter" idx="14"/>
          </p:nvPr>
        </p:nvSpPr>
        <p:spPr>
          <a:xfrm>
            <a:off x="0" y="4485872"/>
            <a:ext cx="2794476" cy="2372128"/>
          </a:xfrm>
          <a:custGeom>
            <a:avLst/>
            <a:gdLst>
              <a:gd name="connsiteX0" fmla="*/ 1843012 w 2794476"/>
              <a:gd name="connsiteY0" fmla="*/ 0 h 2372128"/>
              <a:gd name="connsiteX1" fmla="*/ 2794476 w 2794476"/>
              <a:gd name="connsiteY1" fmla="*/ 0 h 2372128"/>
              <a:gd name="connsiteX2" fmla="*/ 2794476 w 2794476"/>
              <a:gd name="connsiteY2" fmla="*/ 398712 h 2372128"/>
              <a:gd name="connsiteX3" fmla="*/ 1826068 w 2794476"/>
              <a:gd name="connsiteY3" fmla="*/ 2372128 h 2372128"/>
              <a:gd name="connsiteX4" fmla="*/ 0 w 2794476"/>
              <a:gd name="connsiteY4" fmla="*/ 2372128 h 2372128"/>
              <a:gd name="connsiteX5" fmla="*/ 0 w 2794476"/>
              <a:gd name="connsiteY5" fmla="*/ 403598 h 2372128"/>
              <a:gd name="connsiteX6" fmla="*/ 1730672 w 2794476"/>
              <a:gd name="connsiteY6" fmla="*/ 10508 h 237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476" h="2372128">
                <a:moveTo>
                  <a:pt x="1843012" y="0"/>
                </a:moveTo>
                <a:lnTo>
                  <a:pt x="2794476" y="0"/>
                </a:lnTo>
                <a:lnTo>
                  <a:pt x="2794476" y="398712"/>
                </a:lnTo>
                <a:lnTo>
                  <a:pt x="1826068" y="2372128"/>
                </a:lnTo>
                <a:lnTo>
                  <a:pt x="0" y="2372128"/>
                </a:lnTo>
                <a:lnTo>
                  <a:pt x="0" y="403598"/>
                </a:lnTo>
                <a:cubicBezTo>
                  <a:pt x="670094" y="175486"/>
                  <a:pt x="1257821" y="62560"/>
                  <a:pt x="1730672" y="10508"/>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10" name="Title 1">
            <a:extLst>
              <a:ext uri="{FF2B5EF4-FFF2-40B4-BE49-F238E27FC236}">
                <a16:creationId xmlns:a16="http://schemas.microsoft.com/office/drawing/2014/main" id="{17C3195D-1724-4A88-BD6D-9DFE6FCDC235}"/>
              </a:ext>
            </a:extLst>
          </p:cNvPr>
          <p:cNvSpPr>
            <a:spLocks noGrp="1"/>
          </p:cNvSpPr>
          <p:nvPr>
            <p:ph type="title"/>
          </p:nvPr>
        </p:nvSpPr>
        <p:spPr>
          <a:xfrm>
            <a:off x="623888" y="538480"/>
            <a:ext cx="3175952" cy="3383915"/>
          </a:xfrm>
          <a:prstGeom prst="rect">
            <a:avLst/>
          </a:prstGeom>
        </p:spPr>
        <p:txBody>
          <a:bodyPr anchor="b"/>
          <a:lstStyle>
            <a:lvl1pPr>
              <a:defRPr sz="6000"/>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FA648EDA-6713-4A81-80F6-FECA02B6F6F4}"/>
              </a:ext>
            </a:extLst>
          </p:cNvPr>
          <p:cNvSpPr>
            <a:spLocks noGrp="1"/>
          </p:cNvSpPr>
          <p:nvPr>
            <p:ph type="body" idx="1"/>
          </p:nvPr>
        </p:nvSpPr>
        <p:spPr>
          <a:xfrm>
            <a:off x="3251200" y="4992052"/>
            <a:ext cx="5259388" cy="1097598"/>
          </a:xfrm>
          <a:prstGeom prst="rect">
            <a:avLst/>
          </a:prstGeo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2" name="Date Placeholder 3">
            <a:extLst>
              <a:ext uri="{FF2B5EF4-FFF2-40B4-BE49-F238E27FC236}">
                <a16:creationId xmlns:a16="http://schemas.microsoft.com/office/drawing/2014/main" id="{C3199031-3894-4988-AD6A-1D5A1837ED28}"/>
              </a:ext>
            </a:extLst>
          </p:cNvPr>
          <p:cNvSpPr>
            <a:spLocks noGrp="1"/>
          </p:cNvSpPr>
          <p:nvPr>
            <p:ph type="dt" sz="half" idx="10"/>
          </p:nvPr>
        </p:nvSpPr>
        <p:spPr>
          <a:xfrm>
            <a:off x="628650" y="6356350"/>
            <a:ext cx="2057400" cy="365125"/>
          </a:xfrm>
          <a:prstGeom prst="rect">
            <a:avLst/>
          </a:prstGeom>
        </p:spPr>
        <p:txBody>
          <a:bodyPr/>
          <a:lstStyle/>
          <a:p>
            <a:fld id="{35F1A656-7C10-423B-9FA4-4642927B2367}" type="datetime1">
              <a:rPr lang="en-US" smtClean="0"/>
              <a:t>3/28/2023</a:t>
            </a:fld>
            <a:endParaRPr lang="en-US"/>
          </a:p>
        </p:txBody>
      </p:sp>
      <p:sp>
        <p:nvSpPr>
          <p:cNvPr id="13" name="Footer Placeholder 4">
            <a:extLst>
              <a:ext uri="{FF2B5EF4-FFF2-40B4-BE49-F238E27FC236}">
                <a16:creationId xmlns:a16="http://schemas.microsoft.com/office/drawing/2014/main" id="{F5C51C7F-11B2-45E9-BD36-07AB456FB74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14" name="Slide Number Placeholder 5">
            <a:extLst>
              <a:ext uri="{FF2B5EF4-FFF2-40B4-BE49-F238E27FC236}">
                <a16:creationId xmlns:a16="http://schemas.microsoft.com/office/drawing/2014/main" id="{9BE049E1-FD38-4199-B011-6F9B783A5F0F}"/>
              </a:ext>
            </a:extLst>
          </p:cNvPr>
          <p:cNvSpPr>
            <a:spLocks noGrp="1"/>
          </p:cNvSpPr>
          <p:nvPr>
            <p:ph type="sldNum" sz="quarter" idx="12"/>
          </p:nvPr>
        </p:nvSpPr>
        <p:spPr>
          <a:xfrm>
            <a:off x="6457950" y="6356350"/>
            <a:ext cx="2057400" cy="365125"/>
          </a:xfrm>
          <a:prstGeom prst="rect">
            <a:avLst/>
          </a:prstGeom>
        </p:spPr>
        <p:txBody>
          <a:bodyPr/>
          <a:lstStyle/>
          <a:p>
            <a:fld id="{9319E888-69DF-4A19-BF5D-F6CF70DE7D06}" type="slidenum">
              <a:rPr lang="en-US" smtClean="0"/>
              <a:t>‹#›</a:t>
            </a:fld>
            <a:endParaRPr lang="en-US"/>
          </a:p>
        </p:txBody>
      </p:sp>
    </p:spTree>
    <p:extLst>
      <p:ext uri="{BB962C8B-B14F-4D97-AF65-F5344CB8AC3E}">
        <p14:creationId xmlns:p14="http://schemas.microsoft.com/office/powerpoint/2010/main" val="274968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2">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9CF3668-D2EE-5E48-9A72-F3A65C0D2C7D}"/>
              </a:ext>
            </a:extLst>
          </p:cNvPr>
          <p:cNvSpPr>
            <a:spLocks noGrp="1"/>
          </p:cNvSpPr>
          <p:nvPr>
            <p:ph type="pic" sz="quarter" idx="13"/>
          </p:nvPr>
        </p:nvSpPr>
        <p:spPr>
          <a:xfrm>
            <a:off x="3239452" y="2222180"/>
            <a:ext cx="5904548" cy="4635820"/>
          </a:xfrm>
          <a:custGeom>
            <a:avLst/>
            <a:gdLst>
              <a:gd name="connsiteX0" fmla="*/ 589656 w 5904548"/>
              <a:gd name="connsiteY0" fmla="*/ 0 h 4635820"/>
              <a:gd name="connsiteX1" fmla="*/ 3889545 w 5904548"/>
              <a:gd name="connsiteY1" fmla="*/ 0 h 4635820"/>
              <a:gd name="connsiteX2" fmla="*/ 3910917 w 5904548"/>
              <a:gd name="connsiteY2" fmla="*/ 5704 h 4635820"/>
              <a:gd name="connsiteX3" fmla="*/ 4609431 w 5904548"/>
              <a:gd name="connsiteY3" fmla="*/ 304937 h 4635820"/>
              <a:gd name="connsiteX4" fmla="*/ 5904548 w 5904548"/>
              <a:gd name="connsiteY4" fmla="*/ 1293613 h 4635820"/>
              <a:gd name="connsiteX5" fmla="*/ 5903702 w 5904548"/>
              <a:gd name="connsiteY5" fmla="*/ 4635820 h 4635820"/>
              <a:gd name="connsiteX6" fmla="*/ 1796522 w 5904548"/>
              <a:gd name="connsiteY6" fmla="*/ 4635820 h 4635820"/>
              <a:gd name="connsiteX7" fmla="*/ 722667 w 5904548"/>
              <a:gd name="connsiteY7" fmla="*/ 2745261 h 4635820"/>
              <a:gd name="connsiteX8" fmla="*/ 1044 w 5904548"/>
              <a:gd name="connsiteY8" fmla="*/ 738299 h 4635820"/>
              <a:gd name="connsiteX9" fmla="*/ 0 w 5904548"/>
              <a:gd name="connsiteY9" fmla="*/ 735087 h 4635820"/>
              <a:gd name="connsiteX10" fmla="*/ 0 w 5904548"/>
              <a:gd name="connsiteY10" fmla="*/ 99802 h 4635820"/>
              <a:gd name="connsiteX11" fmla="*/ 56961 w 5904548"/>
              <a:gd name="connsiteY11" fmla="*/ 89173 h 4635820"/>
              <a:gd name="connsiteX12" fmla="*/ 539556 w 5904548"/>
              <a:gd name="connsiteY12" fmla="*/ 7549 h 46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548" h="4635820">
                <a:moveTo>
                  <a:pt x="589656" y="0"/>
                </a:moveTo>
                <a:lnTo>
                  <a:pt x="3889545" y="0"/>
                </a:lnTo>
                <a:lnTo>
                  <a:pt x="3910917" y="5704"/>
                </a:lnTo>
                <a:cubicBezTo>
                  <a:pt x="4150202" y="76346"/>
                  <a:pt x="4384217" y="173454"/>
                  <a:pt x="4609431" y="304937"/>
                </a:cubicBezTo>
                <a:cubicBezTo>
                  <a:pt x="5510284" y="830867"/>
                  <a:pt x="5904548" y="1293613"/>
                  <a:pt x="5904548" y="1293613"/>
                </a:cubicBezTo>
                <a:cubicBezTo>
                  <a:pt x="5904548" y="1293613"/>
                  <a:pt x="5901726" y="4635820"/>
                  <a:pt x="5903702" y="4635820"/>
                </a:cubicBezTo>
                <a:lnTo>
                  <a:pt x="1796522" y="4635820"/>
                </a:lnTo>
                <a:cubicBezTo>
                  <a:pt x="1796522" y="4635820"/>
                  <a:pt x="1089273" y="3596552"/>
                  <a:pt x="722667" y="2745261"/>
                </a:cubicBezTo>
                <a:cubicBezTo>
                  <a:pt x="493361" y="2214047"/>
                  <a:pt x="193610" y="1328075"/>
                  <a:pt x="1044" y="738299"/>
                </a:cubicBezTo>
                <a:lnTo>
                  <a:pt x="0" y="735087"/>
                </a:lnTo>
                <a:lnTo>
                  <a:pt x="0" y="99802"/>
                </a:lnTo>
                <a:lnTo>
                  <a:pt x="56961" y="89173"/>
                </a:lnTo>
                <a:cubicBezTo>
                  <a:pt x="181850" y="66230"/>
                  <a:pt x="347577" y="37313"/>
                  <a:pt x="539556" y="7549"/>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3" name="Picture Placeholder 22">
            <a:extLst>
              <a:ext uri="{FF2B5EF4-FFF2-40B4-BE49-F238E27FC236}">
                <a16:creationId xmlns:a16="http://schemas.microsoft.com/office/drawing/2014/main" id="{4CE1796D-4792-C24D-AA69-54128BDB099D}"/>
              </a:ext>
            </a:extLst>
          </p:cNvPr>
          <p:cNvSpPr>
            <a:spLocks noGrp="1"/>
          </p:cNvSpPr>
          <p:nvPr>
            <p:ph type="pic" sz="quarter" idx="14"/>
          </p:nvPr>
        </p:nvSpPr>
        <p:spPr>
          <a:xfrm>
            <a:off x="0" y="0"/>
            <a:ext cx="2611121" cy="2157734"/>
          </a:xfrm>
          <a:custGeom>
            <a:avLst/>
            <a:gdLst>
              <a:gd name="connsiteX0" fmla="*/ 0 w 2611121"/>
              <a:gd name="connsiteY0" fmla="*/ 0 h 2157734"/>
              <a:gd name="connsiteX1" fmla="*/ 1744090 w 2611121"/>
              <a:gd name="connsiteY1" fmla="*/ 0 h 2157734"/>
              <a:gd name="connsiteX2" fmla="*/ 2611121 w 2611121"/>
              <a:gd name="connsiteY2" fmla="*/ 1643604 h 2157734"/>
              <a:gd name="connsiteX3" fmla="*/ 2611121 w 2611121"/>
              <a:gd name="connsiteY3" fmla="*/ 2157734 h 2157734"/>
              <a:gd name="connsiteX4" fmla="*/ 608427 w 2611121"/>
              <a:gd name="connsiteY4" fmla="*/ 2157734 h 2157734"/>
              <a:gd name="connsiteX5" fmla="*/ 561568 w 2611121"/>
              <a:gd name="connsiteY5" fmla="*/ 2145544 h 2157734"/>
              <a:gd name="connsiteX6" fmla="*/ 0 w 2611121"/>
              <a:gd name="connsiteY6" fmla="*/ 1962132 h 215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121" h="2157734">
                <a:moveTo>
                  <a:pt x="0" y="0"/>
                </a:moveTo>
                <a:lnTo>
                  <a:pt x="1744090" y="0"/>
                </a:lnTo>
                <a:lnTo>
                  <a:pt x="2611121" y="1643604"/>
                </a:lnTo>
                <a:lnTo>
                  <a:pt x="2611121" y="2157734"/>
                </a:lnTo>
                <a:lnTo>
                  <a:pt x="608427" y="2157734"/>
                </a:lnTo>
                <a:lnTo>
                  <a:pt x="561568" y="2145544"/>
                </a:lnTo>
                <a:cubicBezTo>
                  <a:pt x="214881" y="2051748"/>
                  <a:pt x="0" y="1962132"/>
                  <a:pt x="0" y="1962132"/>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10" name="Title 1">
            <a:extLst>
              <a:ext uri="{FF2B5EF4-FFF2-40B4-BE49-F238E27FC236}">
                <a16:creationId xmlns:a16="http://schemas.microsoft.com/office/drawing/2014/main" id="{DA380202-F3F2-4AC0-8936-ED6BADE05631}"/>
              </a:ext>
            </a:extLst>
          </p:cNvPr>
          <p:cNvSpPr>
            <a:spLocks noGrp="1"/>
          </p:cNvSpPr>
          <p:nvPr>
            <p:ph type="title"/>
          </p:nvPr>
        </p:nvSpPr>
        <p:spPr>
          <a:xfrm>
            <a:off x="3048000" y="467361"/>
            <a:ext cx="5462587" cy="1287458"/>
          </a:xfrm>
          <a:prstGeom prst="rect">
            <a:avLst/>
          </a:prstGeom>
        </p:spPr>
        <p:txBody>
          <a:bodyPr anchor="b"/>
          <a:lstStyle>
            <a:lvl1pPr>
              <a:defRPr sz="6000"/>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557C91EF-9ECF-426B-B335-36ED8057F197}"/>
              </a:ext>
            </a:extLst>
          </p:cNvPr>
          <p:cNvSpPr>
            <a:spLocks noGrp="1"/>
          </p:cNvSpPr>
          <p:nvPr>
            <p:ph type="body" idx="1"/>
          </p:nvPr>
        </p:nvSpPr>
        <p:spPr>
          <a:xfrm>
            <a:off x="623888" y="2926081"/>
            <a:ext cx="2324101" cy="3163570"/>
          </a:xfrm>
          <a:prstGeom prst="rect">
            <a:avLst/>
          </a:prstGeo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2" name="Date Placeholder 3">
            <a:extLst>
              <a:ext uri="{FF2B5EF4-FFF2-40B4-BE49-F238E27FC236}">
                <a16:creationId xmlns:a16="http://schemas.microsoft.com/office/drawing/2014/main" id="{8242CDC6-C80B-4491-B1E2-366FDCB68A50}"/>
              </a:ext>
            </a:extLst>
          </p:cNvPr>
          <p:cNvSpPr>
            <a:spLocks noGrp="1"/>
          </p:cNvSpPr>
          <p:nvPr>
            <p:ph type="dt" sz="half" idx="10"/>
          </p:nvPr>
        </p:nvSpPr>
        <p:spPr>
          <a:xfrm>
            <a:off x="628650" y="6356350"/>
            <a:ext cx="2057400" cy="365125"/>
          </a:xfrm>
          <a:prstGeom prst="rect">
            <a:avLst/>
          </a:prstGeom>
        </p:spPr>
        <p:txBody>
          <a:bodyPr/>
          <a:lstStyle/>
          <a:p>
            <a:fld id="{8FD6DF33-E848-4EA0-8076-8FBE1452786A}" type="datetime1">
              <a:rPr lang="en-US" smtClean="0"/>
              <a:t>3/28/2023</a:t>
            </a:fld>
            <a:endParaRPr lang="en-US"/>
          </a:p>
        </p:txBody>
      </p:sp>
      <p:sp>
        <p:nvSpPr>
          <p:cNvPr id="13" name="Footer Placeholder 4">
            <a:extLst>
              <a:ext uri="{FF2B5EF4-FFF2-40B4-BE49-F238E27FC236}">
                <a16:creationId xmlns:a16="http://schemas.microsoft.com/office/drawing/2014/main" id="{854C03DC-D27B-4334-B9C0-FE0B3C2E572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14" name="Slide Number Placeholder 5">
            <a:extLst>
              <a:ext uri="{FF2B5EF4-FFF2-40B4-BE49-F238E27FC236}">
                <a16:creationId xmlns:a16="http://schemas.microsoft.com/office/drawing/2014/main" id="{71518FF9-282A-4BBA-A731-44ABDF5A3329}"/>
              </a:ext>
            </a:extLst>
          </p:cNvPr>
          <p:cNvSpPr>
            <a:spLocks noGrp="1"/>
          </p:cNvSpPr>
          <p:nvPr>
            <p:ph type="sldNum" sz="quarter" idx="12"/>
          </p:nvPr>
        </p:nvSpPr>
        <p:spPr>
          <a:xfrm>
            <a:off x="6457950" y="6356350"/>
            <a:ext cx="2057400" cy="365125"/>
          </a:xfrm>
          <a:prstGeom prst="rect">
            <a:avLst/>
          </a:prstGeom>
        </p:spPr>
        <p:txBody>
          <a:bodyPr/>
          <a:lstStyle/>
          <a:p>
            <a:fld id="{9319E888-69DF-4A19-BF5D-F6CF70DE7D06}" type="slidenum">
              <a:rPr lang="en-US" smtClean="0"/>
              <a:t>‹#›</a:t>
            </a:fld>
            <a:endParaRPr lang="en-US"/>
          </a:p>
        </p:txBody>
      </p:sp>
    </p:spTree>
    <p:extLst>
      <p:ext uri="{BB962C8B-B14F-4D97-AF65-F5344CB8AC3E}">
        <p14:creationId xmlns:p14="http://schemas.microsoft.com/office/powerpoint/2010/main" val="3523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F97D407-1075-BB42-94F8-2D59657814BF}"/>
              </a:ext>
            </a:extLst>
          </p:cNvPr>
          <p:cNvSpPr>
            <a:spLocks noGrp="1"/>
          </p:cNvSpPr>
          <p:nvPr>
            <p:ph type="pic" sz="quarter" idx="10"/>
          </p:nvPr>
        </p:nvSpPr>
        <p:spPr>
          <a:xfrm>
            <a:off x="3324824" y="2847485"/>
            <a:ext cx="5819177" cy="4010089"/>
          </a:xfrm>
          <a:custGeom>
            <a:avLst/>
            <a:gdLst>
              <a:gd name="connsiteX0" fmla="*/ 3713210 w 5819177"/>
              <a:gd name="connsiteY0" fmla="*/ 0 h 4010089"/>
              <a:gd name="connsiteX1" fmla="*/ 5764827 w 5819177"/>
              <a:gd name="connsiteY1" fmla="*/ 0 h 4010089"/>
              <a:gd name="connsiteX2" fmla="*/ 5819177 w 5819177"/>
              <a:gd name="connsiteY2" fmla="*/ 12785 h 4010089"/>
              <a:gd name="connsiteX3" fmla="*/ 5819177 w 5819177"/>
              <a:gd name="connsiteY3" fmla="*/ 4010089 h 4010089"/>
              <a:gd name="connsiteX4" fmla="*/ 2862855 w 5819177"/>
              <a:gd name="connsiteY4" fmla="*/ 4010089 h 4010089"/>
              <a:gd name="connsiteX5" fmla="*/ 41658 w 5819177"/>
              <a:gd name="connsiteY5" fmla="*/ 2286771 h 4010089"/>
              <a:gd name="connsiteX6" fmla="*/ 0 w 5819177"/>
              <a:gd name="connsiteY6" fmla="*/ 2249821 h 4010089"/>
              <a:gd name="connsiteX7" fmla="*/ 0 w 5819177"/>
              <a:gd name="connsiteY7" fmla="*/ 1937807 h 4010089"/>
              <a:gd name="connsiteX8" fmla="*/ 38797 w 5819177"/>
              <a:gd name="connsiteY8" fmla="*/ 1906260 h 4010089"/>
              <a:gd name="connsiteX9" fmla="*/ 1959843 w 5819177"/>
              <a:gd name="connsiteY9" fmla="*/ 605865 h 4010089"/>
              <a:gd name="connsiteX10" fmla="*/ 3625379 w 5819177"/>
              <a:gd name="connsiteY10" fmla="*/ 18411 h 40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9177" h="4010089">
                <a:moveTo>
                  <a:pt x="3713210" y="0"/>
                </a:moveTo>
                <a:lnTo>
                  <a:pt x="5764827" y="0"/>
                </a:lnTo>
                <a:lnTo>
                  <a:pt x="5819177" y="12785"/>
                </a:lnTo>
                <a:lnTo>
                  <a:pt x="5819177" y="4010089"/>
                </a:lnTo>
                <a:lnTo>
                  <a:pt x="2862855" y="4010089"/>
                </a:lnTo>
                <a:cubicBezTo>
                  <a:pt x="2862855" y="4010089"/>
                  <a:pt x="1198849" y="3265507"/>
                  <a:pt x="41658" y="2286771"/>
                </a:cubicBezTo>
                <a:lnTo>
                  <a:pt x="0" y="2249821"/>
                </a:lnTo>
                <a:lnTo>
                  <a:pt x="0" y="1937807"/>
                </a:lnTo>
                <a:lnTo>
                  <a:pt x="38797" y="1906260"/>
                </a:lnTo>
                <a:cubicBezTo>
                  <a:pt x="452056" y="1572394"/>
                  <a:pt x="1354269" y="871462"/>
                  <a:pt x="1959843" y="605865"/>
                </a:cubicBezTo>
                <a:cubicBezTo>
                  <a:pt x="2363559" y="428800"/>
                  <a:pt x="2950447" y="175120"/>
                  <a:pt x="3625379" y="18411"/>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a:p>
        </p:txBody>
      </p:sp>
      <p:sp>
        <p:nvSpPr>
          <p:cNvPr id="27" name="Picture Placeholder 26">
            <a:extLst>
              <a:ext uri="{FF2B5EF4-FFF2-40B4-BE49-F238E27FC236}">
                <a16:creationId xmlns:a16="http://schemas.microsoft.com/office/drawing/2014/main" id="{A85CB262-EC80-FD4C-A399-25DC79673C9F}"/>
              </a:ext>
            </a:extLst>
          </p:cNvPr>
          <p:cNvSpPr>
            <a:spLocks noGrp="1"/>
          </p:cNvSpPr>
          <p:nvPr>
            <p:ph type="pic" sz="quarter" idx="11"/>
          </p:nvPr>
        </p:nvSpPr>
        <p:spPr>
          <a:xfrm>
            <a:off x="0" y="3771361"/>
            <a:ext cx="2714923" cy="2445542"/>
          </a:xfrm>
          <a:custGeom>
            <a:avLst/>
            <a:gdLst>
              <a:gd name="connsiteX0" fmla="*/ 0 w 2714923"/>
              <a:gd name="connsiteY0" fmla="*/ 0 h 2445542"/>
              <a:gd name="connsiteX1" fmla="*/ 2616071 w 2714923"/>
              <a:gd name="connsiteY1" fmla="*/ 948592 h 2445542"/>
              <a:gd name="connsiteX2" fmla="*/ 2714923 w 2714923"/>
              <a:gd name="connsiteY2" fmla="*/ 1009675 h 2445542"/>
              <a:gd name="connsiteX3" fmla="*/ 2714923 w 2714923"/>
              <a:gd name="connsiteY3" fmla="*/ 1304121 h 2445542"/>
              <a:gd name="connsiteX4" fmla="*/ 2620417 w 2714923"/>
              <a:gd name="connsiteY4" fmla="*/ 1367986 h 2445542"/>
              <a:gd name="connsiteX5" fmla="*/ 0 w 2714923"/>
              <a:gd name="connsiteY5" fmla="*/ 2445542 h 244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923" h="2445542">
                <a:moveTo>
                  <a:pt x="0" y="0"/>
                </a:moveTo>
                <a:cubicBezTo>
                  <a:pt x="0" y="0"/>
                  <a:pt x="1064889" y="30948"/>
                  <a:pt x="2616071" y="948592"/>
                </a:cubicBezTo>
                <a:lnTo>
                  <a:pt x="2714923" y="1009675"/>
                </a:lnTo>
                <a:lnTo>
                  <a:pt x="2714923" y="1304121"/>
                </a:lnTo>
                <a:lnTo>
                  <a:pt x="2620417" y="1367986"/>
                </a:lnTo>
                <a:cubicBezTo>
                  <a:pt x="2171123" y="1663976"/>
                  <a:pt x="1256003" y="2179179"/>
                  <a:pt x="0" y="2445542"/>
                </a:cubicBezTo>
                <a:close/>
              </a:path>
            </a:pathLst>
          </a:custGeom>
          <a:solidFill>
            <a:schemeClr val="bg2"/>
          </a:solidFill>
        </p:spPr>
        <p:txBody>
          <a:bodyPr wrap="square" anchor="ctr">
            <a:noAutofit/>
          </a:bodyPr>
          <a:lstStyle>
            <a:lvl1pPr algn="ctr">
              <a:buNone/>
              <a:defRPr>
                <a:solidFill>
                  <a:schemeClr val="tx1"/>
                </a:solidFill>
              </a:defRPr>
            </a:lvl1pPr>
          </a:lstStyle>
          <a:p>
            <a:r>
              <a:rPr lang="en-US" smtClean="0"/>
              <a:t>Click icon to add picture</a:t>
            </a:r>
            <a:endParaRPr lang="en-US" dirty="0"/>
          </a:p>
        </p:txBody>
      </p:sp>
      <p:sp>
        <p:nvSpPr>
          <p:cNvPr id="10" name="Title 1">
            <a:extLst>
              <a:ext uri="{FF2B5EF4-FFF2-40B4-BE49-F238E27FC236}">
                <a16:creationId xmlns:a16="http://schemas.microsoft.com/office/drawing/2014/main" id="{1E401285-0A6E-4F70-86DB-227CB70FE112}"/>
              </a:ext>
            </a:extLst>
          </p:cNvPr>
          <p:cNvSpPr>
            <a:spLocks noGrp="1"/>
          </p:cNvSpPr>
          <p:nvPr>
            <p:ph type="title"/>
          </p:nvPr>
        </p:nvSpPr>
        <p:spPr>
          <a:xfrm>
            <a:off x="623888" y="433070"/>
            <a:ext cx="7886700" cy="1363303"/>
          </a:xfrm>
          <a:prstGeom prst="rect">
            <a:avLst/>
          </a:prstGeom>
        </p:spPr>
        <p:txBody>
          <a:bodyPr anchor="b"/>
          <a:lstStyle>
            <a:lvl1pPr>
              <a:defRPr sz="6000"/>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4A11A794-A338-4A3D-A44B-9F224F209EE9}"/>
              </a:ext>
            </a:extLst>
          </p:cNvPr>
          <p:cNvSpPr>
            <a:spLocks noGrp="1"/>
          </p:cNvSpPr>
          <p:nvPr>
            <p:ph type="body" idx="1"/>
          </p:nvPr>
        </p:nvSpPr>
        <p:spPr>
          <a:xfrm>
            <a:off x="623888" y="1986936"/>
            <a:ext cx="4953952" cy="1143756"/>
          </a:xfrm>
          <a:prstGeom prst="rect">
            <a:avLst/>
          </a:prstGeo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8" name="Text Placeholder 17">
            <a:extLst>
              <a:ext uri="{FF2B5EF4-FFF2-40B4-BE49-F238E27FC236}">
                <a16:creationId xmlns:a16="http://schemas.microsoft.com/office/drawing/2014/main" id="{88B00100-82A6-46DB-AB35-5266F91AE755}"/>
              </a:ext>
            </a:extLst>
          </p:cNvPr>
          <p:cNvSpPr>
            <a:spLocks noGrp="1"/>
          </p:cNvSpPr>
          <p:nvPr>
            <p:ph type="body" sz="quarter" idx="14" hasCustomPrompt="1"/>
          </p:nvPr>
        </p:nvSpPr>
        <p:spPr>
          <a:xfrm>
            <a:off x="1973262" y="5743982"/>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9" name="Text Placeholder 17">
            <a:extLst>
              <a:ext uri="{FF2B5EF4-FFF2-40B4-BE49-F238E27FC236}">
                <a16:creationId xmlns:a16="http://schemas.microsoft.com/office/drawing/2014/main" id="{CCE23A20-9D3A-4A2C-8AD2-D6BCBFFE8052}"/>
              </a:ext>
            </a:extLst>
          </p:cNvPr>
          <p:cNvSpPr>
            <a:spLocks noGrp="1"/>
          </p:cNvSpPr>
          <p:nvPr>
            <p:ph type="body" sz="quarter" idx="15" hasCustomPrompt="1"/>
          </p:nvPr>
        </p:nvSpPr>
        <p:spPr>
          <a:xfrm>
            <a:off x="1973262" y="6038326"/>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20" name="Text Placeholder 17">
            <a:extLst>
              <a:ext uri="{FF2B5EF4-FFF2-40B4-BE49-F238E27FC236}">
                <a16:creationId xmlns:a16="http://schemas.microsoft.com/office/drawing/2014/main" id="{7686557C-B6EC-41CF-A5C6-C78D6675CEFD}"/>
              </a:ext>
            </a:extLst>
          </p:cNvPr>
          <p:cNvSpPr>
            <a:spLocks noGrp="1"/>
          </p:cNvSpPr>
          <p:nvPr>
            <p:ph type="body" sz="quarter" idx="16" hasCustomPrompt="1"/>
          </p:nvPr>
        </p:nvSpPr>
        <p:spPr>
          <a:xfrm>
            <a:off x="1973262" y="6332670"/>
            <a:ext cx="1701800" cy="281489"/>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189197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lor and Typography">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D64FDF5F-B87A-48FB-8836-28911241AE1C}"/>
              </a:ext>
            </a:extLst>
          </p:cNvPr>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3DC858C0-70A5-4521-A1D8-C1DA8BB60EF0}"/>
              </a:ext>
            </a:extLst>
          </p:cNvPr>
          <p:cNvSpPr>
            <a:spLocks noGrp="1"/>
          </p:cNvSpPr>
          <p:nvPr>
            <p:ph type="body" sz="quarter" idx="10"/>
          </p:nvPr>
        </p:nvSpPr>
        <p:spPr>
          <a:xfrm>
            <a:off x="628650" y="3709150"/>
            <a:ext cx="7886699" cy="1325880"/>
          </a:xfrm>
          <a:prstGeom prst="rect">
            <a:avLst/>
          </a:prstGeom>
        </p:spPr>
        <p:txBody>
          <a:bodyPr vert="horz" lIns="91440" tIns="45720" rIns="91440" bIns="45720" rtlCol="0" anchor="ctr">
            <a:normAutofit/>
          </a:bodyPr>
          <a:lstStyle>
            <a:lvl1pPr marL="0" indent="0">
              <a:buNone/>
              <a:defRPr lang="en-US" sz="4400" dirty="0" smtClean="0">
                <a:ln w="3175" cmpd="sng">
                  <a:noFill/>
                </a:ln>
                <a:latin typeface="+mj-lt"/>
                <a:ea typeface="+mj-ea"/>
              </a:defRPr>
            </a:lvl1pPr>
            <a:lvl2pPr>
              <a:defRPr lang="en-US" dirty="0" smtClean="0"/>
            </a:lvl2pPr>
            <a:lvl3pPr>
              <a:defRPr lang="en-US" dirty="0" smtClean="0"/>
            </a:lvl3pPr>
            <a:lvl4pPr>
              <a:defRPr lang="en-US" dirty="0" smtClean="0"/>
            </a:lvl4pPr>
            <a:lvl5pPr>
              <a:defRPr lang="en-US" dirty="0"/>
            </a:lvl5pPr>
          </a:lstStyle>
          <a:p>
            <a:pPr marL="228600" lvl="0" indent="-228600">
              <a:spcBef>
                <a:spcPct val="0"/>
              </a:spcBef>
            </a:pPr>
            <a:r>
              <a:rPr lang="en-US" smtClean="0"/>
              <a:t>Edit Master text styles</a:t>
            </a:r>
          </a:p>
        </p:txBody>
      </p:sp>
      <p:sp>
        <p:nvSpPr>
          <p:cNvPr id="5" name="TextBox 4">
            <a:extLst>
              <a:ext uri="{FF2B5EF4-FFF2-40B4-BE49-F238E27FC236}">
                <a16:creationId xmlns:a16="http://schemas.microsoft.com/office/drawing/2014/main" id="{D268C047-D4C6-4716-A78B-EE5000FD1F52}"/>
              </a:ext>
            </a:extLst>
          </p:cNvPr>
          <p:cNvSpPr txBox="1"/>
          <p:nvPr userDrawn="1"/>
        </p:nvSpPr>
        <p:spPr>
          <a:xfrm>
            <a:off x="3153206" y="4033186"/>
            <a:ext cx="2435282" cy="2646878"/>
          </a:xfrm>
          <a:prstGeom prst="rect">
            <a:avLst/>
          </a:prstGeom>
          <a:noFill/>
        </p:spPr>
        <p:txBody>
          <a:bodyPr wrap="none" rtlCol="0">
            <a:spAutoFit/>
          </a:bodyPr>
          <a:lstStyle/>
          <a:p>
            <a:pPr algn="ctr"/>
            <a:r>
              <a:rPr lang="en-US" sz="16600" dirty="0">
                <a:solidFill>
                  <a:schemeClr val="accent6"/>
                </a:solidFill>
              </a:rPr>
              <a:t>Aa</a:t>
            </a:r>
          </a:p>
        </p:txBody>
      </p:sp>
      <p:sp>
        <p:nvSpPr>
          <p:cNvPr id="8" name="Text Placeholder 7">
            <a:extLst>
              <a:ext uri="{FF2B5EF4-FFF2-40B4-BE49-F238E27FC236}">
                <a16:creationId xmlns:a16="http://schemas.microsoft.com/office/drawing/2014/main" id="{806B303D-5E6A-47BF-AFC1-2852F337BEC7}"/>
              </a:ext>
            </a:extLst>
          </p:cNvPr>
          <p:cNvSpPr>
            <a:spLocks noGrp="1"/>
          </p:cNvSpPr>
          <p:nvPr>
            <p:ph type="body" sz="quarter" idx="11" hasCustomPrompt="1"/>
          </p:nvPr>
        </p:nvSpPr>
        <p:spPr>
          <a:xfrm>
            <a:off x="3173757" y="6125270"/>
            <a:ext cx="2394180" cy="564455"/>
          </a:xfrm>
          <a:prstGeom prst="rect">
            <a:avLst/>
          </a:prstGeom>
        </p:spPr>
        <p:txBody>
          <a:bodyPr anchor="ctr"/>
          <a:lstStyle>
            <a:lvl1pPr marL="0" indent="0" algn="ctr">
              <a:buNone/>
              <a:defRPr/>
            </a:lvl1pPr>
          </a:lstStyle>
          <a:p>
            <a:pPr lvl="0"/>
            <a:r>
              <a:rPr lang="en-US" dirty="0"/>
              <a:t>Font name</a:t>
            </a:r>
          </a:p>
        </p:txBody>
      </p:sp>
      <p:sp>
        <p:nvSpPr>
          <p:cNvPr id="161" name="TextBox 160">
            <a:extLst>
              <a:ext uri="{FF2B5EF4-FFF2-40B4-BE49-F238E27FC236}">
                <a16:creationId xmlns:a16="http://schemas.microsoft.com/office/drawing/2014/main" id="{CE4C982F-2435-454E-964B-6E2FA8DAE509}"/>
              </a:ext>
            </a:extLst>
          </p:cNvPr>
          <p:cNvSpPr txBox="1"/>
          <p:nvPr userDrawn="1"/>
        </p:nvSpPr>
        <p:spPr>
          <a:xfrm>
            <a:off x="6140716" y="4033186"/>
            <a:ext cx="2435282" cy="2646878"/>
          </a:xfrm>
          <a:prstGeom prst="rect">
            <a:avLst/>
          </a:prstGeom>
          <a:noFill/>
        </p:spPr>
        <p:txBody>
          <a:bodyPr wrap="none" rtlCol="0">
            <a:spAutoFit/>
          </a:bodyPr>
          <a:lstStyle/>
          <a:p>
            <a:pPr algn="ctr"/>
            <a:r>
              <a:rPr lang="en-US" sz="16600" dirty="0">
                <a:solidFill>
                  <a:schemeClr val="accent6"/>
                </a:solidFill>
                <a:latin typeface="+mj-lt"/>
              </a:rPr>
              <a:t>Aa</a:t>
            </a:r>
          </a:p>
        </p:txBody>
      </p:sp>
      <p:sp>
        <p:nvSpPr>
          <p:cNvPr id="162" name="Text Placeholder 7">
            <a:extLst>
              <a:ext uri="{FF2B5EF4-FFF2-40B4-BE49-F238E27FC236}">
                <a16:creationId xmlns:a16="http://schemas.microsoft.com/office/drawing/2014/main" id="{D8C94DFA-96D0-4436-B11B-F4ECD914841B}"/>
              </a:ext>
            </a:extLst>
          </p:cNvPr>
          <p:cNvSpPr>
            <a:spLocks noGrp="1"/>
          </p:cNvSpPr>
          <p:nvPr>
            <p:ph type="body" sz="quarter" idx="12" hasCustomPrompt="1"/>
          </p:nvPr>
        </p:nvSpPr>
        <p:spPr>
          <a:xfrm>
            <a:off x="6161267" y="6125270"/>
            <a:ext cx="2394180" cy="564455"/>
          </a:xfrm>
          <a:prstGeom prst="rect">
            <a:avLst/>
          </a:prstGeo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dirty="0"/>
              <a:t>Font name</a:t>
            </a:r>
          </a:p>
        </p:txBody>
      </p:sp>
      <p:grpSp>
        <p:nvGrpSpPr>
          <p:cNvPr id="2" name="Group 1">
            <a:extLst>
              <a:ext uri="{FF2B5EF4-FFF2-40B4-BE49-F238E27FC236}">
                <a16:creationId xmlns:a16="http://schemas.microsoft.com/office/drawing/2014/main" id="{26475A9A-CDDE-42D3-A31B-0620B825F2A0}"/>
              </a:ext>
            </a:extLst>
          </p:cNvPr>
          <p:cNvGrpSpPr/>
          <p:nvPr userDrawn="1"/>
        </p:nvGrpSpPr>
        <p:grpSpPr>
          <a:xfrm>
            <a:off x="628650" y="1946104"/>
            <a:ext cx="7891272" cy="1481328"/>
            <a:chOff x="628650" y="1946104"/>
            <a:chExt cx="7891272" cy="1481328"/>
          </a:xfrm>
        </p:grpSpPr>
        <p:sp>
          <p:nvSpPr>
            <p:cNvPr id="83" name="Rectangle 82">
              <a:extLst>
                <a:ext uri="{FF2B5EF4-FFF2-40B4-BE49-F238E27FC236}">
                  <a16:creationId xmlns:a16="http://schemas.microsoft.com/office/drawing/2014/main" id="{4D825DDC-B1B7-4A22-AE1A-DFFE8C468588}"/>
                </a:ext>
              </a:extLst>
            </p:cNvPr>
            <p:cNvSpPr/>
            <p:nvPr userDrawn="1"/>
          </p:nvSpPr>
          <p:spPr>
            <a:xfrm>
              <a:off x="628650" y="1946104"/>
              <a:ext cx="671123" cy="14813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4" name="Rectangle 83">
              <a:extLst>
                <a:ext uri="{FF2B5EF4-FFF2-40B4-BE49-F238E27FC236}">
                  <a16:creationId xmlns:a16="http://schemas.microsoft.com/office/drawing/2014/main" id="{CAC08C7C-E3C9-4D9C-80B0-16E41E85987D}"/>
                </a:ext>
              </a:extLst>
            </p:cNvPr>
            <p:cNvSpPr/>
            <p:nvPr userDrawn="1"/>
          </p:nvSpPr>
          <p:spPr>
            <a:xfrm>
              <a:off x="628650" y="1946104"/>
              <a:ext cx="671123" cy="13198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5" name="Rectangle 84">
              <a:extLst>
                <a:ext uri="{FF2B5EF4-FFF2-40B4-BE49-F238E27FC236}">
                  <a16:creationId xmlns:a16="http://schemas.microsoft.com/office/drawing/2014/main" id="{BA49656F-2DAE-40AB-AA90-DB2938FC49AC}"/>
                </a:ext>
              </a:extLst>
            </p:cNvPr>
            <p:cNvSpPr/>
            <p:nvPr userDrawn="1"/>
          </p:nvSpPr>
          <p:spPr>
            <a:xfrm>
              <a:off x="628650" y="1946104"/>
              <a:ext cx="671123" cy="1158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6" name="Rectangle 85">
              <a:extLst>
                <a:ext uri="{FF2B5EF4-FFF2-40B4-BE49-F238E27FC236}">
                  <a16:creationId xmlns:a16="http://schemas.microsoft.com/office/drawing/2014/main" id="{DCD712ED-28B0-410A-9BD1-7616FBF74042}"/>
                </a:ext>
              </a:extLst>
            </p:cNvPr>
            <p:cNvSpPr/>
            <p:nvPr userDrawn="1"/>
          </p:nvSpPr>
          <p:spPr>
            <a:xfrm>
              <a:off x="628650" y="1946104"/>
              <a:ext cx="671123" cy="996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87" name="Rectangle 86">
              <a:extLst>
                <a:ext uri="{FF2B5EF4-FFF2-40B4-BE49-F238E27FC236}">
                  <a16:creationId xmlns:a16="http://schemas.microsoft.com/office/drawing/2014/main" id="{6849DA16-5630-42C0-B032-CF4E4236809C}"/>
                </a:ext>
              </a:extLst>
            </p:cNvPr>
            <p:cNvSpPr/>
            <p:nvPr userDrawn="1"/>
          </p:nvSpPr>
          <p:spPr>
            <a:xfrm>
              <a:off x="628650" y="1946104"/>
              <a:ext cx="671123" cy="835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0" name="Rectangle 159">
              <a:extLst>
                <a:ext uri="{FF2B5EF4-FFF2-40B4-BE49-F238E27FC236}">
                  <a16:creationId xmlns:a16="http://schemas.microsoft.com/office/drawing/2014/main" id="{E6F035CF-B43D-439C-AD0F-8D953B579313}"/>
                </a:ext>
              </a:extLst>
            </p:cNvPr>
            <p:cNvSpPr/>
            <p:nvPr userDrawn="1"/>
          </p:nvSpPr>
          <p:spPr>
            <a:xfrm>
              <a:off x="628651" y="1946104"/>
              <a:ext cx="671123" cy="67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3" name="Rectangle 162">
              <a:extLst>
                <a:ext uri="{FF2B5EF4-FFF2-40B4-BE49-F238E27FC236}">
                  <a16:creationId xmlns:a16="http://schemas.microsoft.com/office/drawing/2014/main" id="{41E5DA4D-2356-4A5A-9A78-37FC3426A8A4}"/>
                </a:ext>
              </a:extLst>
            </p:cNvPr>
            <p:cNvSpPr/>
            <p:nvPr userDrawn="1"/>
          </p:nvSpPr>
          <p:spPr>
            <a:xfrm>
              <a:off x="1430889" y="1946104"/>
              <a:ext cx="671123" cy="14813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4" name="Rectangle 163">
              <a:extLst>
                <a:ext uri="{FF2B5EF4-FFF2-40B4-BE49-F238E27FC236}">
                  <a16:creationId xmlns:a16="http://schemas.microsoft.com/office/drawing/2014/main" id="{94FE7071-946A-4F12-893A-526B25468EB3}"/>
                </a:ext>
              </a:extLst>
            </p:cNvPr>
            <p:cNvSpPr/>
            <p:nvPr userDrawn="1"/>
          </p:nvSpPr>
          <p:spPr>
            <a:xfrm>
              <a:off x="1430889" y="1946104"/>
              <a:ext cx="671123" cy="13198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5" name="Rectangle 164">
              <a:extLst>
                <a:ext uri="{FF2B5EF4-FFF2-40B4-BE49-F238E27FC236}">
                  <a16:creationId xmlns:a16="http://schemas.microsoft.com/office/drawing/2014/main" id="{0B4820EC-57AA-49FD-9B74-B858DD1AE71D}"/>
                </a:ext>
              </a:extLst>
            </p:cNvPr>
            <p:cNvSpPr/>
            <p:nvPr userDrawn="1"/>
          </p:nvSpPr>
          <p:spPr>
            <a:xfrm>
              <a:off x="1430889" y="1946104"/>
              <a:ext cx="671123" cy="11583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6" name="Rectangle 165">
              <a:extLst>
                <a:ext uri="{FF2B5EF4-FFF2-40B4-BE49-F238E27FC236}">
                  <a16:creationId xmlns:a16="http://schemas.microsoft.com/office/drawing/2014/main" id="{829BCA57-159F-4238-A8C6-090DBF3ED9CB}"/>
                </a:ext>
              </a:extLst>
            </p:cNvPr>
            <p:cNvSpPr/>
            <p:nvPr userDrawn="1"/>
          </p:nvSpPr>
          <p:spPr>
            <a:xfrm>
              <a:off x="1430889" y="1946104"/>
              <a:ext cx="671123" cy="9968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7" name="Rectangle 166">
              <a:extLst>
                <a:ext uri="{FF2B5EF4-FFF2-40B4-BE49-F238E27FC236}">
                  <a16:creationId xmlns:a16="http://schemas.microsoft.com/office/drawing/2014/main" id="{220D4EDF-EA25-4D8A-B8A4-0AB513B97627}"/>
                </a:ext>
              </a:extLst>
            </p:cNvPr>
            <p:cNvSpPr/>
            <p:nvPr userDrawn="1"/>
          </p:nvSpPr>
          <p:spPr>
            <a:xfrm>
              <a:off x="1430889" y="1946104"/>
              <a:ext cx="671123" cy="8353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8" name="Rectangle 167">
              <a:extLst>
                <a:ext uri="{FF2B5EF4-FFF2-40B4-BE49-F238E27FC236}">
                  <a16:creationId xmlns:a16="http://schemas.microsoft.com/office/drawing/2014/main" id="{1D4305EB-B3E8-44B7-8B0F-EA03970179FF}"/>
                </a:ext>
              </a:extLst>
            </p:cNvPr>
            <p:cNvSpPr/>
            <p:nvPr userDrawn="1"/>
          </p:nvSpPr>
          <p:spPr>
            <a:xfrm>
              <a:off x="1430889" y="1946104"/>
              <a:ext cx="671123" cy="67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69" name="Rectangle 168">
              <a:extLst>
                <a:ext uri="{FF2B5EF4-FFF2-40B4-BE49-F238E27FC236}">
                  <a16:creationId xmlns:a16="http://schemas.microsoft.com/office/drawing/2014/main" id="{BF0C67D4-85EB-4EE5-AF2E-00FE916B8A04}"/>
                </a:ext>
              </a:extLst>
            </p:cNvPr>
            <p:cNvSpPr/>
            <p:nvPr userDrawn="1"/>
          </p:nvSpPr>
          <p:spPr>
            <a:xfrm>
              <a:off x="2233127" y="1946104"/>
              <a:ext cx="671123" cy="148132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BDDFC57-9EC3-437D-B2FC-B6290981C500}"/>
                </a:ext>
              </a:extLst>
            </p:cNvPr>
            <p:cNvSpPr/>
            <p:nvPr userDrawn="1"/>
          </p:nvSpPr>
          <p:spPr>
            <a:xfrm>
              <a:off x="2233127" y="1946104"/>
              <a:ext cx="671123" cy="131983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A6BFD32E-3CA9-47B8-A9E9-842EB47B3C34}"/>
                </a:ext>
              </a:extLst>
            </p:cNvPr>
            <p:cNvSpPr/>
            <p:nvPr userDrawn="1"/>
          </p:nvSpPr>
          <p:spPr>
            <a:xfrm>
              <a:off x="2233127" y="1946104"/>
              <a:ext cx="671123" cy="115833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27F6C923-45B6-4A07-BF72-4EA3A79B94E2}"/>
                </a:ext>
              </a:extLst>
            </p:cNvPr>
            <p:cNvSpPr/>
            <p:nvPr userDrawn="1"/>
          </p:nvSpPr>
          <p:spPr>
            <a:xfrm>
              <a:off x="2233127" y="1946104"/>
              <a:ext cx="671123" cy="99683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6EDAF0FF-ED88-4001-ACE8-F2C99F0F6081}"/>
                </a:ext>
              </a:extLst>
            </p:cNvPr>
            <p:cNvSpPr/>
            <p:nvPr userDrawn="1"/>
          </p:nvSpPr>
          <p:spPr>
            <a:xfrm>
              <a:off x="2233127" y="1946104"/>
              <a:ext cx="671123" cy="8353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9BB3B5D8-C72B-482B-9920-23107B3B85FD}"/>
                </a:ext>
              </a:extLst>
            </p:cNvPr>
            <p:cNvSpPr/>
            <p:nvPr userDrawn="1"/>
          </p:nvSpPr>
          <p:spPr>
            <a:xfrm>
              <a:off x="2233128" y="1946104"/>
              <a:ext cx="671123" cy="670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5" name="Rectangle 174">
              <a:extLst>
                <a:ext uri="{FF2B5EF4-FFF2-40B4-BE49-F238E27FC236}">
                  <a16:creationId xmlns:a16="http://schemas.microsoft.com/office/drawing/2014/main" id="{2547ECFF-5A99-4BDD-9D82-AF7E2BC6ED91}"/>
                </a:ext>
              </a:extLst>
            </p:cNvPr>
            <p:cNvSpPr/>
            <p:nvPr userDrawn="1"/>
          </p:nvSpPr>
          <p:spPr>
            <a:xfrm>
              <a:off x="3035366" y="1946104"/>
              <a:ext cx="671123" cy="148132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6" name="Rectangle 175">
              <a:extLst>
                <a:ext uri="{FF2B5EF4-FFF2-40B4-BE49-F238E27FC236}">
                  <a16:creationId xmlns:a16="http://schemas.microsoft.com/office/drawing/2014/main" id="{D24D3EB6-7B2A-44AF-9F83-2EB304CB9012}"/>
                </a:ext>
              </a:extLst>
            </p:cNvPr>
            <p:cNvSpPr/>
            <p:nvPr userDrawn="1"/>
          </p:nvSpPr>
          <p:spPr>
            <a:xfrm>
              <a:off x="3035366" y="1946104"/>
              <a:ext cx="671123" cy="13198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7" name="Rectangle 176">
              <a:extLst>
                <a:ext uri="{FF2B5EF4-FFF2-40B4-BE49-F238E27FC236}">
                  <a16:creationId xmlns:a16="http://schemas.microsoft.com/office/drawing/2014/main" id="{F473FD6F-105A-4A5E-BB7B-E748A685D5A6}"/>
                </a:ext>
              </a:extLst>
            </p:cNvPr>
            <p:cNvSpPr/>
            <p:nvPr userDrawn="1"/>
          </p:nvSpPr>
          <p:spPr>
            <a:xfrm>
              <a:off x="3035366" y="1946104"/>
              <a:ext cx="671123" cy="115833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8" name="Rectangle 177">
              <a:extLst>
                <a:ext uri="{FF2B5EF4-FFF2-40B4-BE49-F238E27FC236}">
                  <a16:creationId xmlns:a16="http://schemas.microsoft.com/office/drawing/2014/main" id="{3339347A-FF0E-40C7-89C0-36AFFF6F9E77}"/>
                </a:ext>
              </a:extLst>
            </p:cNvPr>
            <p:cNvSpPr/>
            <p:nvPr userDrawn="1"/>
          </p:nvSpPr>
          <p:spPr>
            <a:xfrm>
              <a:off x="3035366" y="1946104"/>
              <a:ext cx="671123" cy="996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BC367306-AB93-4C38-8042-A2D897E19657}"/>
                </a:ext>
              </a:extLst>
            </p:cNvPr>
            <p:cNvSpPr/>
            <p:nvPr userDrawn="1"/>
          </p:nvSpPr>
          <p:spPr>
            <a:xfrm>
              <a:off x="3035366" y="1946104"/>
              <a:ext cx="671123" cy="8353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54D63E32-A004-4AFD-BE82-56549F30C11C}"/>
                </a:ext>
              </a:extLst>
            </p:cNvPr>
            <p:cNvSpPr/>
            <p:nvPr userDrawn="1"/>
          </p:nvSpPr>
          <p:spPr>
            <a:xfrm>
              <a:off x="3035367" y="1946104"/>
              <a:ext cx="671123" cy="67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95194278-6696-4FD2-8D66-10625FBCACA4}"/>
                </a:ext>
              </a:extLst>
            </p:cNvPr>
            <p:cNvSpPr/>
            <p:nvPr userDrawn="1"/>
          </p:nvSpPr>
          <p:spPr>
            <a:xfrm>
              <a:off x="3837605" y="1946104"/>
              <a:ext cx="671123" cy="1481328"/>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C3383B67-395B-4618-94B2-8FFB09170689}"/>
                </a:ext>
              </a:extLst>
            </p:cNvPr>
            <p:cNvSpPr/>
            <p:nvPr userDrawn="1"/>
          </p:nvSpPr>
          <p:spPr>
            <a:xfrm>
              <a:off x="3837605" y="1946104"/>
              <a:ext cx="671123" cy="1319832"/>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ACFCFB25-1D6C-475A-A271-185C58B6D8CD}"/>
                </a:ext>
              </a:extLst>
            </p:cNvPr>
            <p:cNvSpPr/>
            <p:nvPr userDrawn="1"/>
          </p:nvSpPr>
          <p:spPr>
            <a:xfrm>
              <a:off x="3837605" y="1946104"/>
              <a:ext cx="671123" cy="1158334"/>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73828B87-D0D9-4219-9A26-4E60D6640DC7}"/>
                </a:ext>
              </a:extLst>
            </p:cNvPr>
            <p:cNvSpPr/>
            <p:nvPr userDrawn="1"/>
          </p:nvSpPr>
          <p:spPr>
            <a:xfrm>
              <a:off x="3837605" y="1946104"/>
              <a:ext cx="671123" cy="996838"/>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5" name="Rectangle 184">
              <a:extLst>
                <a:ext uri="{FF2B5EF4-FFF2-40B4-BE49-F238E27FC236}">
                  <a16:creationId xmlns:a16="http://schemas.microsoft.com/office/drawing/2014/main" id="{32F1CA9D-A578-4C66-ACB9-661F5482120A}"/>
                </a:ext>
              </a:extLst>
            </p:cNvPr>
            <p:cNvSpPr/>
            <p:nvPr userDrawn="1"/>
          </p:nvSpPr>
          <p:spPr>
            <a:xfrm>
              <a:off x="3837605" y="1946104"/>
              <a:ext cx="671123" cy="835342"/>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BA4A2F3-8BCC-434A-B746-2BDB48D8AB71}"/>
                </a:ext>
              </a:extLst>
            </p:cNvPr>
            <p:cNvSpPr/>
            <p:nvPr userDrawn="1"/>
          </p:nvSpPr>
          <p:spPr>
            <a:xfrm>
              <a:off x="3837605" y="1946104"/>
              <a:ext cx="671123" cy="67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94CE36C5-39FB-4F90-8E32-674401CD3D3F}"/>
                </a:ext>
              </a:extLst>
            </p:cNvPr>
            <p:cNvSpPr/>
            <p:nvPr userDrawn="1"/>
          </p:nvSpPr>
          <p:spPr>
            <a:xfrm>
              <a:off x="4639843" y="1946104"/>
              <a:ext cx="671123" cy="148132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A6E16A70-98A2-4827-A41D-0E0D06F225EA}"/>
                </a:ext>
              </a:extLst>
            </p:cNvPr>
            <p:cNvSpPr/>
            <p:nvPr userDrawn="1"/>
          </p:nvSpPr>
          <p:spPr>
            <a:xfrm>
              <a:off x="4639843" y="1946104"/>
              <a:ext cx="671123" cy="13198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C1D78562-9E82-4152-A4A8-69D145DC1F39}"/>
                </a:ext>
              </a:extLst>
            </p:cNvPr>
            <p:cNvSpPr/>
            <p:nvPr userDrawn="1"/>
          </p:nvSpPr>
          <p:spPr>
            <a:xfrm>
              <a:off x="4639843" y="1946104"/>
              <a:ext cx="671123" cy="11583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5FF04718-41E7-4CBC-B319-0FCB4F715A30}"/>
                </a:ext>
              </a:extLst>
            </p:cNvPr>
            <p:cNvSpPr/>
            <p:nvPr userDrawn="1"/>
          </p:nvSpPr>
          <p:spPr>
            <a:xfrm>
              <a:off x="4639843" y="1946104"/>
              <a:ext cx="671123" cy="9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784528AC-5133-4570-AE06-21420B61A9DB}"/>
                </a:ext>
              </a:extLst>
            </p:cNvPr>
            <p:cNvSpPr/>
            <p:nvPr userDrawn="1"/>
          </p:nvSpPr>
          <p:spPr>
            <a:xfrm>
              <a:off x="4639843" y="1946104"/>
              <a:ext cx="671123" cy="83534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2" name="Rectangle 191">
              <a:extLst>
                <a:ext uri="{FF2B5EF4-FFF2-40B4-BE49-F238E27FC236}">
                  <a16:creationId xmlns:a16="http://schemas.microsoft.com/office/drawing/2014/main" id="{AB7BE177-89EB-4FA3-9079-8FA861814FF7}"/>
                </a:ext>
              </a:extLst>
            </p:cNvPr>
            <p:cNvSpPr/>
            <p:nvPr userDrawn="1"/>
          </p:nvSpPr>
          <p:spPr>
            <a:xfrm>
              <a:off x="4639844" y="1946104"/>
              <a:ext cx="671123" cy="670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C9C8021D-DDA1-4E1E-8E0D-CB3AC805ED0E}"/>
                </a:ext>
              </a:extLst>
            </p:cNvPr>
            <p:cNvSpPr/>
            <p:nvPr userDrawn="1"/>
          </p:nvSpPr>
          <p:spPr>
            <a:xfrm>
              <a:off x="5442082" y="1946104"/>
              <a:ext cx="671123" cy="1481328"/>
            </a:xfrm>
            <a:prstGeom prst="rect">
              <a:avLst/>
            </a:prstGeom>
            <a:solidFill>
              <a:schemeClr val="accent3">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08DCABD2-698D-4425-BB59-83846A51C9F3}"/>
                </a:ext>
              </a:extLst>
            </p:cNvPr>
            <p:cNvSpPr/>
            <p:nvPr userDrawn="1"/>
          </p:nvSpPr>
          <p:spPr>
            <a:xfrm>
              <a:off x="5442082" y="1946104"/>
              <a:ext cx="671123" cy="1319832"/>
            </a:xfrm>
            <a:prstGeom prst="rect">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0F65B3E0-F086-48E1-803B-AB3B20CFB869}"/>
                </a:ext>
              </a:extLst>
            </p:cNvPr>
            <p:cNvSpPr/>
            <p:nvPr userDrawn="1"/>
          </p:nvSpPr>
          <p:spPr>
            <a:xfrm>
              <a:off x="5442082" y="1946104"/>
              <a:ext cx="671123" cy="115833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7E6D9187-7623-4588-904C-A809428DC8CD}"/>
                </a:ext>
              </a:extLst>
            </p:cNvPr>
            <p:cNvSpPr/>
            <p:nvPr userDrawn="1"/>
          </p:nvSpPr>
          <p:spPr>
            <a:xfrm>
              <a:off x="5442082" y="1946104"/>
              <a:ext cx="671123" cy="9968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790931BC-3EC0-4505-ACD9-4358033DE4F6}"/>
                </a:ext>
              </a:extLst>
            </p:cNvPr>
            <p:cNvSpPr/>
            <p:nvPr userDrawn="1"/>
          </p:nvSpPr>
          <p:spPr>
            <a:xfrm>
              <a:off x="5442082" y="1946104"/>
              <a:ext cx="671123" cy="835342"/>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A4D4E93C-BC1B-4461-9A45-29B483EC73BF}"/>
                </a:ext>
              </a:extLst>
            </p:cNvPr>
            <p:cNvSpPr/>
            <p:nvPr userDrawn="1"/>
          </p:nvSpPr>
          <p:spPr>
            <a:xfrm>
              <a:off x="5442083" y="1946104"/>
              <a:ext cx="671123" cy="670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9" name="Rectangle 198">
              <a:extLst>
                <a:ext uri="{FF2B5EF4-FFF2-40B4-BE49-F238E27FC236}">
                  <a16:creationId xmlns:a16="http://schemas.microsoft.com/office/drawing/2014/main" id="{E6E3B6DB-4A45-4C4C-9100-69A6FEAB2F71}"/>
                </a:ext>
              </a:extLst>
            </p:cNvPr>
            <p:cNvSpPr/>
            <p:nvPr userDrawn="1"/>
          </p:nvSpPr>
          <p:spPr>
            <a:xfrm>
              <a:off x="6244321" y="1946104"/>
              <a:ext cx="671123" cy="148132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7E52722F-33D2-44D1-ADE2-F379ECF8E85C}"/>
                </a:ext>
              </a:extLst>
            </p:cNvPr>
            <p:cNvSpPr/>
            <p:nvPr userDrawn="1"/>
          </p:nvSpPr>
          <p:spPr>
            <a:xfrm>
              <a:off x="6244321" y="1946104"/>
              <a:ext cx="671123" cy="13198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B146F01B-FAF7-459A-95FC-471FD6F44FE7}"/>
                </a:ext>
              </a:extLst>
            </p:cNvPr>
            <p:cNvSpPr/>
            <p:nvPr userDrawn="1"/>
          </p:nvSpPr>
          <p:spPr>
            <a:xfrm>
              <a:off x="6244321" y="1946104"/>
              <a:ext cx="671123" cy="115833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CBCD4ABC-5320-4DF8-A422-49658D6A72DF}"/>
                </a:ext>
              </a:extLst>
            </p:cNvPr>
            <p:cNvSpPr/>
            <p:nvPr userDrawn="1"/>
          </p:nvSpPr>
          <p:spPr>
            <a:xfrm>
              <a:off x="6244321" y="1946104"/>
              <a:ext cx="671123" cy="9968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975E9A33-9E0E-4E18-A5DD-86EF652AD6FB}"/>
                </a:ext>
              </a:extLst>
            </p:cNvPr>
            <p:cNvSpPr/>
            <p:nvPr userDrawn="1"/>
          </p:nvSpPr>
          <p:spPr>
            <a:xfrm>
              <a:off x="6244321" y="1946104"/>
              <a:ext cx="671123" cy="8353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86DE6780-4E8C-4FC1-AD40-851153AC9C0E}"/>
                </a:ext>
              </a:extLst>
            </p:cNvPr>
            <p:cNvSpPr/>
            <p:nvPr userDrawn="1"/>
          </p:nvSpPr>
          <p:spPr>
            <a:xfrm>
              <a:off x="6244321" y="1946104"/>
              <a:ext cx="671123" cy="670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93CF397D-F42D-4CB6-A604-09A609A110BD}"/>
                </a:ext>
              </a:extLst>
            </p:cNvPr>
            <p:cNvSpPr/>
            <p:nvPr userDrawn="1"/>
          </p:nvSpPr>
          <p:spPr>
            <a:xfrm>
              <a:off x="7046559" y="1946104"/>
              <a:ext cx="671123" cy="14813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6" name="Rectangle 205">
              <a:extLst>
                <a:ext uri="{FF2B5EF4-FFF2-40B4-BE49-F238E27FC236}">
                  <a16:creationId xmlns:a16="http://schemas.microsoft.com/office/drawing/2014/main" id="{057D5D7B-B1AE-46F9-A720-823F6987157D}"/>
                </a:ext>
              </a:extLst>
            </p:cNvPr>
            <p:cNvSpPr/>
            <p:nvPr userDrawn="1"/>
          </p:nvSpPr>
          <p:spPr>
            <a:xfrm>
              <a:off x="7046559" y="1946104"/>
              <a:ext cx="671123" cy="1319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C3F776C9-C8F5-41AB-A50C-E17AA2489CAC}"/>
                </a:ext>
              </a:extLst>
            </p:cNvPr>
            <p:cNvSpPr/>
            <p:nvPr userDrawn="1"/>
          </p:nvSpPr>
          <p:spPr>
            <a:xfrm>
              <a:off x="7046559" y="1946104"/>
              <a:ext cx="671123" cy="115833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D7A8D87-B1EB-43D5-8080-17E8C01FB2DA}"/>
                </a:ext>
              </a:extLst>
            </p:cNvPr>
            <p:cNvSpPr/>
            <p:nvPr userDrawn="1"/>
          </p:nvSpPr>
          <p:spPr>
            <a:xfrm>
              <a:off x="7046559" y="1946104"/>
              <a:ext cx="671123" cy="9968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EC74B798-98F8-436D-8519-8E6975A11FE1}"/>
                </a:ext>
              </a:extLst>
            </p:cNvPr>
            <p:cNvSpPr/>
            <p:nvPr userDrawn="1"/>
          </p:nvSpPr>
          <p:spPr>
            <a:xfrm>
              <a:off x="7046559" y="1946104"/>
              <a:ext cx="671123" cy="8353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71D3983B-1AF9-4D52-AE43-A0EF0DBE0B61}"/>
                </a:ext>
              </a:extLst>
            </p:cNvPr>
            <p:cNvSpPr/>
            <p:nvPr userDrawn="1"/>
          </p:nvSpPr>
          <p:spPr>
            <a:xfrm>
              <a:off x="7046560" y="1946104"/>
              <a:ext cx="671123" cy="670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2394C317-F0E7-4FE1-9D1F-8580B23BF1CD}"/>
                </a:ext>
              </a:extLst>
            </p:cNvPr>
            <p:cNvSpPr/>
            <p:nvPr userDrawn="1"/>
          </p:nvSpPr>
          <p:spPr>
            <a:xfrm>
              <a:off x="7848799" y="1946104"/>
              <a:ext cx="671123" cy="148132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213B29DD-5A5D-44F2-904F-8A6C2779618A}"/>
                </a:ext>
              </a:extLst>
            </p:cNvPr>
            <p:cNvSpPr/>
            <p:nvPr userDrawn="1"/>
          </p:nvSpPr>
          <p:spPr>
            <a:xfrm>
              <a:off x="7848799" y="1946104"/>
              <a:ext cx="671123" cy="13198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3" name="Rectangle 212">
              <a:extLst>
                <a:ext uri="{FF2B5EF4-FFF2-40B4-BE49-F238E27FC236}">
                  <a16:creationId xmlns:a16="http://schemas.microsoft.com/office/drawing/2014/main" id="{F1DC7031-3EC5-4E19-BB0E-3673D17D72DC}"/>
                </a:ext>
              </a:extLst>
            </p:cNvPr>
            <p:cNvSpPr/>
            <p:nvPr userDrawn="1"/>
          </p:nvSpPr>
          <p:spPr>
            <a:xfrm>
              <a:off x="7848799" y="1946104"/>
              <a:ext cx="671123" cy="11583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A3313C41-419B-4E5B-A156-8115FB45AE2E}"/>
                </a:ext>
              </a:extLst>
            </p:cNvPr>
            <p:cNvSpPr/>
            <p:nvPr userDrawn="1"/>
          </p:nvSpPr>
          <p:spPr>
            <a:xfrm>
              <a:off x="7848799" y="1946104"/>
              <a:ext cx="671123" cy="9968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93F2405F-A612-4FB4-BEF9-2AD77DF769FB}"/>
                </a:ext>
              </a:extLst>
            </p:cNvPr>
            <p:cNvSpPr/>
            <p:nvPr userDrawn="1"/>
          </p:nvSpPr>
          <p:spPr>
            <a:xfrm>
              <a:off x="7848799" y="1946104"/>
              <a:ext cx="671123" cy="8353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95C345FB-FDED-488A-9DD9-31B2B83CFB1B}"/>
                </a:ext>
              </a:extLst>
            </p:cNvPr>
            <p:cNvSpPr/>
            <p:nvPr userDrawn="1"/>
          </p:nvSpPr>
          <p:spPr>
            <a:xfrm>
              <a:off x="7848799" y="1946104"/>
              <a:ext cx="671123" cy="670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grpSp>
    </p:spTree>
    <p:extLst>
      <p:ext uri="{BB962C8B-B14F-4D97-AF65-F5344CB8AC3E}">
        <p14:creationId xmlns:p14="http://schemas.microsoft.com/office/powerpoint/2010/main" val="192492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C8F66-424B-4BE0-9AB2-2669C9DD0C76}"/>
              </a:ext>
            </a:extLst>
          </p:cNvPr>
          <p:cNvSpPr>
            <a:spLocks noGrp="1"/>
          </p:cNvSpPr>
          <p:nvPr>
            <p:ph type="dt" sz="half" idx="10"/>
          </p:nvPr>
        </p:nvSpPr>
        <p:spPr/>
        <p:txBody>
          <a:bodyPr/>
          <a:lstStyle/>
          <a:p>
            <a:fld id="{9E3024F6-7DD6-4B6C-8273-80254AB230BE}" type="datetime1">
              <a:rPr lang="en-US" smtClean="0"/>
              <a:t>3/28/2023</a:t>
            </a:fld>
            <a:endParaRPr lang="en-US"/>
          </a:p>
        </p:txBody>
      </p:sp>
      <p:sp>
        <p:nvSpPr>
          <p:cNvPr id="3" name="Footer Placeholder 2">
            <a:extLst>
              <a:ext uri="{FF2B5EF4-FFF2-40B4-BE49-F238E27FC236}">
                <a16:creationId xmlns:a16="http://schemas.microsoft.com/office/drawing/2014/main" id="{BE5F4461-CFCB-47B7-A030-98DC5B91FD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B1FCF-C84F-4E4B-88F0-C20F0086D3F8}"/>
              </a:ext>
            </a:extLst>
          </p:cNvPr>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383982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signed by PresentationGo">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23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presentationgo.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3.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55999-3F16-4981-A06E-18A5D24DA22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92A96D25-75A9-4D75-AB9A-6EE624DCA6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07D9AF7A-EE03-4D7F-A307-7313D622B6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E81DB-8260-4898-823C-AC2CE28243A3}" type="datetime1">
              <a:rPr lang="en-US" smtClean="0"/>
              <a:t>3/28/2023</a:t>
            </a:fld>
            <a:endParaRPr lang="en-US"/>
          </a:p>
        </p:txBody>
      </p:sp>
      <p:sp>
        <p:nvSpPr>
          <p:cNvPr id="5" name="Footer Placeholder 4">
            <a:extLst>
              <a:ext uri="{FF2B5EF4-FFF2-40B4-BE49-F238E27FC236}">
                <a16:creationId xmlns:a16="http://schemas.microsoft.com/office/drawing/2014/main" id="{A4A2F644-5B7A-41CE-AF8F-CD3A5E8C9A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BD2754-AA0C-4D86-9E6D-4B555D983AB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218E8-C0C8-4525-BD5F-99356FF4A842}" type="slidenum">
              <a:rPr lang="en-US" smtClean="0"/>
              <a:t>‹#›</a:t>
            </a:fld>
            <a:endParaRPr lang="en-US"/>
          </a:p>
        </p:txBody>
      </p:sp>
      <p:grpSp>
        <p:nvGrpSpPr>
          <p:cNvPr id="7" name="Group 6">
            <a:extLst>
              <a:ext uri="{FF2B5EF4-FFF2-40B4-BE49-F238E27FC236}">
                <a16:creationId xmlns:a16="http://schemas.microsoft.com/office/drawing/2014/main" id="{A1857C97-E013-43FE-9E82-298502542D0C}"/>
              </a:ext>
            </a:extLst>
          </p:cNvPr>
          <p:cNvGrpSpPr/>
          <p:nvPr userDrawn="1"/>
        </p:nvGrpSpPr>
        <p:grpSpPr>
          <a:xfrm>
            <a:off x="-1654908" y="-73804"/>
            <a:ext cx="1569183" cy="612144"/>
            <a:chOff x="-2096383" y="21447"/>
            <a:chExt cx="1569183" cy="612144"/>
          </a:xfrm>
        </p:grpSpPr>
        <p:sp>
          <p:nvSpPr>
            <p:cNvPr id="8" name="TextBox 7">
              <a:extLst>
                <a:ext uri="{FF2B5EF4-FFF2-40B4-BE49-F238E27FC236}">
                  <a16:creationId xmlns:a16="http://schemas.microsoft.com/office/drawing/2014/main" id="{D6014953-82F7-4EF3-8CFB-C5EA554C47C0}"/>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9" name="TextBox 8">
              <a:extLst>
                <a:ext uri="{FF2B5EF4-FFF2-40B4-BE49-F238E27FC236}">
                  <a16:creationId xmlns:a16="http://schemas.microsoft.com/office/drawing/2014/main" id="{73E560A8-6351-4498-893D-9570E04A7A14}"/>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0" name="Picture 9">
              <a:extLst>
                <a:ext uri="{FF2B5EF4-FFF2-40B4-BE49-F238E27FC236}">
                  <a16:creationId xmlns:a16="http://schemas.microsoft.com/office/drawing/2014/main" id="{CB872D7E-C6E1-47AE-968B-325FA9FB19D9}"/>
                </a:ext>
              </a:extLst>
            </p:cNvPr>
            <p:cNvPicPr>
              <a:picLocks noChangeAspect="1"/>
            </p:cNvPicPr>
            <p:nvPr userDrawn="1"/>
          </p:nvPicPr>
          <p:blipFill>
            <a:blip r:embed="rId10"/>
            <a:stretch>
              <a:fillRect/>
            </a:stretch>
          </p:blipFill>
          <p:spPr>
            <a:xfrm>
              <a:off x="-2018604" y="234547"/>
              <a:ext cx="1405251" cy="185944"/>
            </a:xfrm>
            <a:prstGeom prst="rect">
              <a:avLst/>
            </a:prstGeom>
          </p:spPr>
        </p:pic>
      </p:grpSp>
      <p:sp>
        <p:nvSpPr>
          <p:cNvPr id="11" name="Rectangle 10">
            <a:extLst>
              <a:ext uri="{FF2B5EF4-FFF2-40B4-BE49-F238E27FC236}">
                <a16:creationId xmlns:a16="http://schemas.microsoft.com/office/drawing/2014/main" id="{C3D9864D-2D40-4BCD-B905-77BE8C94187D}"/>
              </a:ext>
            </a:extLst>
          </p:cNvPr>
          <p:cNvSpPr/>
          <p:nvPr userDrawn="1"/>
        </p:nvSpPr>
        <p:spPr>
          <a:xfrm>
            <a:off x="-88899" y="6959601"/>
            <a:ext cx="1625766"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1" tooltip="PresentationGo!">
                  <a:extLst>
                    <a:ext uri="{A12FA001-AC4F-418D-AE19-62706E023703}">
                      <ahyp:hlinkClr xmlns=""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7547917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26" r:id="rId8"/>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5E126-5742-49E2-936D-FFF96E45D35F}" type="datetime1">
              <a:rPr lang="en-US" smtClean="0"/>
              <a:t>3/28/2023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164208588"/>
      </p:ext>
    </p:extLst>
  </p:cSld>
  <p:clrMap bg1="lt1" tx1="dk1" bg2="lt2" tx2="dk2" accent1="accent1" accent2="accent2" accent3="accent3" accent4="accent4" accent5="accent5" accent6="accent6" hlink="hlink" folHlink="folHlink"/>
  <p:sldLayoutIdLst>
    <p:sldLayoutId id="2147483691" r:id="rId1"/>
    <p:sldLayoutId id="214748404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C14723-A463-4DA0-A769-463B4B7C7CB5}" type="datetime1">
              <a:rPr lang="en-US" smtClean="0"/>
              <a:t>3/28/2023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A218E8-C0C8-4525-BD5F-99356FF4A842}" type="slidenum">
              <a:rPr lang="en-US" smtClean="0"/>
              <a:t>‹#›</a:t>
            </a:fld>
            <a:endParaRPr lang="en-US"/>
          </a:p>
        </p:txBody>
      </p:sp>
    </p:spTree>
    <p:extLst>
      <p:ext uri="{BB962C8B-B14F-4D97-AF65-F5344CB8AC3E}">
        <p14:creationId xmlns:p14="http://schemas.microsoft.com/office/powerpoint/2010/main" val="127708314"/>
      </p:ext>
    </p:extLst>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 id="2147484990" r:id="rId10"/>
    <p:sldLayoutId id="2147484991" r:id="rId11"/>
    <p:sldLayoutId id="2147484992" r:id="rId12"/>
    <p:sldLayoutId id="2147484993" r:id="rId13"/>
    <p:sldLayoutId id="2147484994" r:id="rId14"/>
    <p:sldLayoutId id="2147484995" r:id="rId15"/>
    <p:sldLayoutId id="2147484041"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603" r="603"/>
          <a:stretch>
            <a:fillRect/>
          </a:stretch>
        </p:blipFill>
        <p:spPr/>
      </p:pic>
      <p:pic>
        <p:nvPicPr>
          <p:cNvPr id="7" name="Picture Placeholder 6"/>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t="65" b="65"/>
          <a:stretch>
            <a:fillRect/>
          </a:stretch>
        </p:blipFill>
        <p:spPr/>
      </p:pic>
      <p:sp>
        <p:nvSpPr>
          <p:cNvPr id="2" name="Title 1">
            <a:extLst>
              <a:ext uri="{FF2B5EF4-FFF2-40B4-BE49-F238E27FC236}">
                <a16:creationId xmlns:a16="http://schemas.microsoft.com/office/drawing/2014/main" id="{3159D879-5D43-49ED-97E1-B5D8DE30A622}"/>
              </a:ext>
            </a:extLst>
          </p:cNvPr>
          <p:cNvSpPr>
            <a:spLocks noGrp="1"/>
          </p:cNvSpPr>
          <p:nvPr>
            <p:ph type="ctrTitle"/>
          </p:nvPr>
        </p:nvSpPr>
        <p:spPr>
          <a:xfrm>
            <a:off x="448056" y="4910328"/>
            <a:ext cx="8513064" cy="1389887"/>
          </a:xfrm>
        </p:spPr>
        <p:txBody>
          <a:bodyPr>
            <a:normAutofit/>
          </a:bodyPr>
          <a:lstStyle/>
          <a:p>
            <a:r>
              <a:rPr lang="en-US" sz="3600" dirty="0" smtClean="0">
                <a:latin typeface="Swiss 721"/>
                <a:cs typeface="Times New Roman" panose="02020603050405020304" pitchFamily="18" charset="0"/>
              </a:rPr>
              <a:t/>
            </a:r>
            <a:br>
              <a:rPr lang="en-US" sz="3600" dirty="0" smtClean="0">
                <a:latin typeface="Swiss 721"/>
                <a:cs typeface="Times New Roman" panose="02020603050405020304" pitchFamily="18" charset="0"/>
              </a:rPr>
            </a:br>
            <a:endParaRPr lang="en-US" sz="2400" dirty="0">
              <a:latin typeface="Swiss 721"/>
              <a:cs typeface="Times New Roman" panose="02020603050405020304" pitchFamily="18" charset="0"/>
            </a:endParaRPr>
          </a:p>
        </p:txBody>
      </p:sp>
      <p:sp>
        <p:nvSpPr>
          <p:cNvPr id="23" name="Freeform: Shape 22">
            <a:extLst>
              <a:ext uri="{FF2B5EF4-FFF2-40B4-BE49-F238E27FC236}">
                <a16:creationId xmlns:a16="http://schemas.microsoft.com/office/drawing/2014/main" id="{5BC2E62E-A643-484E-8B24-70DBCF7D0B2A}"/>
              </a:ext>
            </a:extLst>
          </p:cNvPr>
          <p:cNvSpPr/>
          <p:nvPr/>
        </p:nvSpPr>
        <p:spPr>
          <a:xfrm>
            <a:off x="0" y="1"/>
            <a:ext cx="9144000" cy="3924432"/>
          </a:xfrm>
          <a:custGeom>
            <a:avLst/>
            <a:gdLst>
              <a:gd name="connsiteX0" fmla="*/ 3333255 w 9144000"/>
              <a:gd name="connsiteY0" fmla="*/ 0 h 3924432"/>
              <a:gd name="connsiteX1" fmla="*/ 3898233 w 9144000"/>
              <a:gd name="connsiteY1" fmla="*/ 0 h 3924432"/>
              <a:gd name="connsiteX2" fmla="*/ 3948131 w 9144000"/>
              <a:gd name="connsiteY2" fmla="*/ 25518 h 3924432"/>
              <a:gd name="connsiteX3" fmla="*/ 4033205 w 9144000"/>
              <a:gd name="connsiteY3" fmla="*/ 70318 h 3924432"/>
              <a:gd name="connsiteX4" fmla="*/ 4200815 w 9144000"/>
              <a:gd name="connsiteY4" fmla="*/ 161857 h 3924432"/>
              <a:gd name="connsiteX5" fmla="*/ 4840354 w 9144000"/>
              <a:gd name="connsiteY5" fmla="*/ 556229 h 3924432"/>
              <a:gd name="connsiteX6" fmla="*/ 4993996 w 9144000"/>
              <a:gd name="connsiteY6" fmla="*/ 660044 h 3924432"/>
              <a:gd name="connsiteX7" fmla="*/ 5144675 w 9144000"/>
              <a:gd name="connsiteY7" fmla="*/ 765799 h 3924432"/>
              <a:gd name="connsiteX8" fmla="*/ 5293238 w 9144000"/>
              <a:gd name="connsiteY8" fmla="*/ 873276 h 3924432"/>
              <a:gd name="connsiteX9" fmla="*/ 5439261 w 9144000"/>
              <a:gd name="connsiteY9" fmla="*/ 980108 h 3924432"/>
              <a:gd name="connsiteX10" fmla="*/ 6028433 w 9144000"/>
              <a:gd name="connsiteY10" fmla="*/ 1397310 h 3924432"/>
              <a:gd name="connsiteX11" fmla="*/ 6105890 w 9144000"/>
              <a:gd name="connsiteY11" fmla="*/ 1449649 h 3924432"/>
              <a:gd name="connsiteX12" fmla="*/ 6470736 w 9144000"/>
              <a:gd name="connsiteY12" fmla="*/ 1235340 h 3924432"/>
              <a:gd name="connsiteX13" fmla="*/ 6512215 w 9144000"/>
              <a:gd name="connsiteY13" fmla="*/ 1212509 h 3924432"/>
              <a:gd name="connsiteX14" fmla="*/ 6554117 w 9144000"/>
              <a:gd name="connsiteY14" fmla="*/ 1189678 h 3924432"/>
              <a:gd name="connsiteX15" fmla="*/ 6638345 w 9144000"/>
              <a:gd name="connsiteY15" fmla="*/ 1143801 h 3924432"/>
              <a:gd name="connsiteX16" fmla="*/ 6723843 w 9144000"/>
              <a:gd name="connsiteY16" fmla="*/ 1099217 h 3924432"/>
              <a:gd name="connsiteX17" fmla="*/ 6808917 w 9144000"/>
              <a:gd name="connsiteY17" fmla="*/ 1055278 h 3924432"/>
              <a:gd name="connsiteX18" fmla="*/ 6982453 w 9144000"/>
              <a:gd name="connsiteY18" fmla="*/ 970631 h 3924432"/>
              <a:gd name="connsiteX19" fmla="*/ 7070490 w 9144000"/>
              <a:gd name="connsiteY19" fmla="*/ 929492 h 3924432"/>
              <a:gd name="connsiteX20" fmla="*/ 7114085 w 9144000"/>
              <a:gd name="connsiteY20" fmla="*/ 909462 h 3924432"/>
              <a:gd name="connsiteX21" fmla="*/ 7158527 w 9144000"/>
              <a:gd name="connsiteY21" fmla="*/ 889646 h 3924432"/>
              <a:gd name="connsiteX22" fmla="*/ 7247411 w 9144000"/>
              <a:gd name="connsiteY22" fmla="*/ 850446 h 3924432"/>
              <a:gd name="connsiteX23" fmla="*/ 7338410 w 9144000"/>
              <a:gd name="connsiteY23" fmla="*/ 812323 h 3924432"/>
              <a:gd name="connsiteX24" fmla="*/ 7429411 w 9144000"/>
              <a:gd name="connsiteY24" fmla="*/ 775276 h 3924432"/>
              <a:gd name="connsiteX25" fmla="*/ 7521258 w 9144000"/>
              <a:gd name="connsiteY25" fmla="*/ 739952 h 3924432"/>
              <a:gd name="connsiteX26" fmla="*/ 7567816 w 9144000"/>
              <a:gd name="connsiteY26" fmla="*/ 721860 h 3924432"/>
              <a:gd name="connsiteX27" fmla="*/ 7613950 w 9144000"/>
              <a:gd name="connsiteY27" fmla="*/ 704844 h 3924432"/>
              <a:gd name="connsiteX28" fmla="*/ 7707913 w 9144000"/>
              <a:gd name="connsiteY28" fmla="*/ 671460 h 3924432"/>
              <a:gd name="connsiteX29" fmla="*/ 7802723 w 9144000"/>
              <a:gd name="connsiteY29" fmla="*/ 640014 h 3924432"/>
              <a:gd name="connsiteX30" fmla="*/ 7897532 w 9144000"/>
              <a:gd name="connsiteY30" fmla="*/ 609429 h 3924432"/>
              <a:gd name="connsiteX31" fmla="*/ 7993188 w 9144000"/>
              <a:gd name="connsiteY31" fmla="*/ 579921 h 3924432"/>
              <a:gd name="connsiteX32" fmla="*/ 8041439 w 9144000"/>
              <a:gd name="connsiteY32" fmla="*/ 565705 h 3924432"/>
              <a:gd name="connsiteX33" fmla="*/ 8089690 w 9144000"/>
              <a:gd name="connsiteY33" fmla="*/ 552352 h 3924432"/>
              <a:gd name="connsiteX34" fmla="*/ 8186192 w 9144000"/>
              <a:gd name="connsiteY34" fmla="*/ 525644 h 3924432"/>
              <a:gd name="connsiteX35" fmla="*/ 8283965 w 9144000"/>
              <a:gd name="connsiteY35" fmla="*/ 500875 h 3924432"/>
              <a:gd name="connsiteX36" fmla="*/ 8479932 w 9144000"/>
              <a:gd name="connsiteY36" fmla="*/ 454136 h 3924432"/>
              <a:gd name="connsiteX37" fmla="*/ 8579397 w 9144000"/>
              <a:gd name="connsiteY37" fmla="*/ 433243 h 3924432"/>
              <a:gd name="connsiteX38" fmla="*/ 8678862 w 9144000"/>
              <a:gd name="connsiteY38" fmla="*/ 413213 h 3924432"/>
              <a:gd name="connsiteX39" fmla="*/ 9140211 w 9144000"/>
              <a:gd name="connsiteY39" fmla="*/ 339981 h 3924432"/>
              <a:gd name="connsiteX40" fmla="*/ 9144000 w 9144000"/>
              <a:gd name="connsiteY40" fmla="*/ 347167 h 3924432"/>
              <a:gd name="connsiteX41" fmla="*/ 9144000 w 9144000"/>
              <a:gd name="connsiteY41" fmla="*/ 452786 h 3924432"/>
              <a:gd name="connsiteX42" fmla="*/ 9081521 w 9144000"/>
              <a:gd name="connsiteY42" fmla="*/ 463744 h 3924432"/>
              <a:gd name="connsiteX43" fmla="*/ 8723304 w 9144000"/>
              <a:gd name="connsiteY43" fmla="*/ 527582 h 3924432"/>
              <a:gd name="connsiteX44" fmla="*/ 8628495 w 9144000"/>
              <a:gd name="connsiteY44" fmla="*/ 552352 h 3924432"/>
              <a:gd name="connsiteX45" fmla="*/ 8534955 w 9144000"/>
              <a:gd name="connsiteY45" fmla="*/ 577983 h 3924432"/>
              <a:gd name="connsiteX46" fmla="*/ 8348299 w 9144000"/>
              <a:gd name="connsiteY46" fmla="*/ 633337 h 3924432"/>
              <a:gd name="connsiteX47" fmla="*/ 8256453 w 9144000"/>
              <a:gd name="connsiteY47" fmla="*/ 661983 h 3924432"/>
              <a:gd name="connsiteX48" fmla="*/ 8165453 w 9144000"/>
              <a:gd name="connsiteY48" fmla="*/ 692352 h 3924432"/>
              <a:gd name="connsiteX49" fmla="*/ 8120164 w 9144000"/>
              <a:gd name="connsiteY49" fmla="*/ 707645 h 3924432"/>
              <a:gd name="connsiteX50" fmla="*/ 8074453 w 9144000"/>
              <a:gd name="connsiteY50" fmla="*/ 723799 h 3924432"/>
              <a:gd name="connsiteX51" fmla="*/ 7984722 w 9144000"/>
              <a:gd name="connsiteY51" fmla="*/ 756107 h 3924432"/>
              <a:gd name="connsiteX52" fmla="*/ 7895415 w 9144000"/>
              <a:gd name="connsiteY52" fmla="*/ 790568 h 3924432"/>
              <a:gd name="connsiteX53" fmla="*/ 7806532 w 9144000"/>
              <a:gd name="connsiteY53" fmla="*/ 824815 h 3924432"/>
              <a:gd name="connsiteX54" fmla="*/ 7718494 w 9144000"/>
              <a:gd name="connsiteY54" fmla="*/ 861000 h 3924432"/>
              <a:gd name="connsiteX55" fmla="*/ 7674899 w 9144000"/>
              <a:gd name="connsiteY55" fmla="*/ 879092 h 3924432"/>
              <a:gd name="connsiteX56" fmla="*/ 7631304 w 9144000"/>
              <a:gd name="connsiteY56" fmla="*/ 898046 h 3924432"/>
              <a:gd name="connsiteX57" fmla="*/ 7544960 w 9144000"/>
              <a:gd name="connsiteY57" fmla="*/ 935308 h 3924432"/>
              <a:gd name="connsiteX58" fmla="*/ 7459885 w 9144000"/>
              <a:gd name="connsiteY58" fmla="*/ 974292 h 3924432"/>
              <a:gd name="connsiteX59" fmla="*/ 7374387 w 9144000"/>
              <a:gd name="connsiteY59" fmla="*/ 1013493 h 3924432"/>
              <a:gd name="connsiteX60" fmla="*/ 7290159 w 9144000"/>
              <a:gd name="connsiteY60" fmla="*/ 1054416 h 3924432"/>
              <a:gd name="connsiteX61" fmla="*/ 6333178 w 9144000"/>
              <a:gd name="connsiteY61" fmla="*/ 1599127 h 3924432"/>
              <a:gd name="connsiteX62" fmla="*/ 7290159 w 9144000"/>
              <a:gd name="connsiteY62" fmla="*/ 2144053 h 3924432"/>
              <a:gd name="connsiteX63" fmla="*/ 7374387 w 9144000"/>
              <a:gd name="connsiteY63" fmla="*/ 2184976 h 3924432"/>
              <a:gd name="connsiteX64" fmla="*/ 7459885 w 9144000"/>
              <a:gd name="connsiteY64" fmla="*/ 2224177 h 3924432"/>
              <a:gd name="connsiteX65" fmla="*/ 7544960 w 9144000"/>
              <a:gd name="connsiteY65" fmla="*/ 2263162 h 3924432"/>
              <a:gd name="connsiteX66" fmla="*/ 7631304 w 9144000"/>
              <a:gd name="connsiteY66" fmla="*/ 2300208 h 3924432"/>
              <a:gd name="connsiteX67" fmla="*/ 7674899 w 9144000"/>
              <a:gd name="connsiteY67" fmla="*/ 2319377 h 3924432"/>
              <a:gd name="connsiteX68" fmla="*/ 7718494 w 9144000"/>
              <a:gd name="connsiteY68" fmla="*/ 2337469 h 3924432"/>
              <a:gd name="connsiteX69" fmla="*/ 7806532 w 9144000"/>
              <a:gd name="connsiteY69" fmla="*/ 2373654 h 3924432"/>
              <a:gd name="connsiteX70" fmla="*/ 7895415 w 9144000"/>
              <a:gd name="connsiteY70" fmla="*/ 2407901 h 3924432"/>
              <a:gd name="connsiteX71" fmla="*/ 7984722 w 9144000"/>
              <a:gd name="connsiteY71" fmla="*/ 2442147 h 3924432"/>
              <a:gd name="connsiteX72" fmla="*/ 8074453 w 9144000"/>
              <a:gd name="connsiteY72" fmla="*/ 2474670 h 3924432"/>
              <a:gd name="connsiteX73" fmla="*/ 8120164 w 9144000"/>
              <a:gd name="connsiteY73" fmla="*/ 2490825 h 3924432"/>
              <a:gd name="connsiteX74" fmla="*/ 8165453 w 9144000"/>
              <a:gd name="connsiteY74" fmla="*/ 2506116 h 3924432"/>
              <a:gd name="connsiteX75" fmla="*/ 8256453 w 9144000"/>
              <a:gd name="connsiteY75" fmla="*/ 2536486 h 3924432"/>
              <a:gd name="connsiteX76" fmla="*/ 8348299 w 9144000"/>
              <a:gd name="connsiteY76" fmla="*/ 2565132 h 3924432"/>
              <a:gd name="connsiteX77" fmla="*/ 8534955 w 9144000"/>
              <a:gd name="connsiteY77" fmla="*/ 2620271 h 3924432"/>
              <a:gd name="connsiteX78" fmla="*/ 8628495 w 9144000"/>
              <a:gd name="connsiteY78" fmla="*/ 2646117 h 3924432"/>
              <a:gd name="connsiteX79" fmla="*/ 8723304 w 9144000"/>
              <a:gd name="connsiteY79" fmla="*/ 2670887 h 3924432"/>
              <a:gd name="connsiteX80" fmla="*/ 8942712 w 9144000"/>
              <a:gd name="connsiteY80" fmla="*/ 2720890 h 3924432"/>
              <a:gd name="connsiteX81" fmla="*/ 9144000 w 9144000"/>
              <a:gd name="connsiteY81" fmla="*/ 2762401 h 3924432"/>
              <a:gd name="connsiteX82" fmla="*/ 9144000 w 9144000"/>
              <a:gd name="connsiteY82" fmla="*/ 2854785 h 3924432"/>
              <a:gd name="connsiteX83" fmla="*/ 8912314 w 9144000"/>
              <a:gd name="connsiteY83" fmla="*/ 2822944 h 3924432"/>
              <a:gd name="connsiteX84" fmla="*/ 8678862 w 9144000"/>
              <a:gd name="connsiteY84" fmla="*/ 2784180 h 3924432"/>
              <a:gd name="connsiteX85" fmla="*/ 8579397 w 9144000"/>
              <a:gd name="connsiteY85" fmla="*/ 2764149 h 3924432"/>
              <a:gd name="connsiteX86" fmla="*/ 8479932 w 9144000"/>
              <a:gd name="connsiteY86" fmla="*/ 2743256 h 3924432"/>
              <a:gd name="connsiteX87" fmla="*/ 8283965 w 9144000"/>
              <a:gd name="connsiteY87" fmla="*/ 2696518 h 3924432"/>
              <a:gd name="connsiteX88" fmla="*/ 8186192 w 9144000"/>
              <a:gd name="connsiteY88" fmla="*/ 2671749 h 3924432"/>
              <a:gd name="connsiteX89" fmla="*/ 8089690 w 9144000"/>
              <a:gd name="connsiteY89" fmla="*/ 2645040 h 3924432"/>
              <a:gd name="connsiteX90" fmla="*/ 8041439 w 9144000"/>
              <a:gd name="connsiteY90" fmla="*/ 2631902 h 3924432"/>
              <a:gd name="connsiteX91" fmla="*/ 7993188 w 9144000"/>
              <a:gd name="connsiteY91" fmla="*/ 2617471 h 3924432"/>
              <a:gd name="connsiteX92" fmla="*/ 7897532 w 9144000"/>
              <a:gd name="connsiteY92" fmla="*/ 2587963 h 3924432"/>
              <a:gd name="connsiteX93" fmla="*/ 7802723 w 9144000"/>
              <a:gd name="connsiteY93" fmla="*/ 2557593 h 3924432"/>
              <a:gd name="connsiteX94" fmla="*/ 7707913 w 9144000"/>
              <a:gd name="connsiteY94" fmla="*/ 2526147 h 3924432"/>
              <a:gd name="connsiteX95" fmla="*/ 7613950 w 9144000"/>
              <a:gd name="connsiteY95" fmla="*/ 2492763 h 3924432"/>
              <a:gd name="connsiteX96" fmla="*/ 7567816 w 9144000"/>
              <a:gd name="connsiteY96" fmla="*/ 2475532 h 3924432"/>
              <a:gd name="connsiteX97" fmla="*/ 7521258 w 9144000"/>
              <a:gd name="connsiteY97" fmla="*/ 2457439 h 3924432"/>
              <a:gd name="connsiteX98" fmla="*/ 7429411 w 9144000"/>
              <a:gd name="connsiteY98" fmla="*/ 2422331 h 3924432"/>
              <a:gd name="connsiteX99" fmla="*/ 7338410 w 9144000"/>
              <a:gd name="connsiteY99" fmla="*/ 2385070 h 3924432"/>
              <a:gd name="connsiteX100" fmla="*/ 7247411 w 9144000"/>
              <a:gd name="connsiteY100" fmla="*/ 2346947 h 3924432"/>
              <a:gd name="connsiteX101" fmla="*/ 7158527 w 9144000"/>
              <a:gd name="connsiteY101" fmla="*/ 2307962 h 3924432"/>
              <a:gd name="connsiteX102" fmla="*/ 7114085 w 9144000"/>
              <a:gd name="connsiteY102" fmla="*/ 2287930 h 3924432"/>
              <a:gd name="connsiteX103" fmla="*/ 7070490 w 9144000"/>
              <a:gd name="connsiteY103" fmla="*/ 2267900 h 3924432"/>
              <a:gd name="connsiteX104" fmla="*/ 6982453 w 9144000"/>
              <a:gd name="connsiteY104" fmla="*/ 2226977 h 3924432"/>
              <a:gd name="connsiteX105" fmla="*/ 6808917 w 9144000"/>
              <a:gd name="connsiteY105" fmla="*/ 2142114 h 3924432"/>
              <a:gd name="connsiteX106" fmla="*/ 6723843 w 9144000"/>
              <a:gd name="connsiteY106" fmla="*/ 2098391 h 3924432"/>
              <a:gd name="connsiteX107" fmla="*/ 6638345 w 9144000"/>
              <a:gd name="connsiteY107" fmla="*/ 2053591 h 3924432"/>
              <a:gd name="connsiteX108" fmla="*/ 6554117 w 9144000"/>
              <a:gd name="connsiteY108" fmla="*/ 2007929 h 3924432"/>
              <a:gd name="connsiteX109" fmla="*/ 6512215 w 9144000"/>
              <a:gd name="connsiteY109" fmla="*/ 1985098 h 3924432"/>
              <a:gd name="connsiteX110" fmla="*/ 6470736 w 9144000"/>
              <a:gd name="connsiteY110" fmla="*/ 1962052 h 3924432"/>
              <a:gd name="connsiteX111" fmla="*/ 6105890 w 9144000"/>
              <a:gd name="connsiteY111" fmla="*/ 1747743 h 3924432"/>
              <a:gd name="connsiteX112" fmla="*/ 6028433 w 9144000"/>
              <a:gd name="connsiteY112" fmla="*/ 1800297 h 3924432"/>
              <a:gd name="connsiteX113" fmla="*/ 5439261 w 9144000"/>
              <a:gd name="connsiteY113" fmla="*/ 2217500 h 3924432"/>
              <a:gd name="connsiteX114" fmla="*/ 5293238 w 9144000"/>
              <a:gd name="connsiteY114" fmla="*/ 2324115 h 3924432"/>
              <a:gd name="connsiteX115" fmla="*/ 5144675 w 9144000"/>
              <a:gd name="connsiteY115" fmla="*/ 2431808 h 3924432"/>
              <a:gd name="connsiteX116" fmla="*/ 4993996 w 9144000"/>
              <a:gd name="connsiteY116" fmla="*/ 2537563 h 3924432"/>
              <a:gd name="connsiteX117" fmla="*/ 4840354 w 9144000"/>
              <a:gd name="connsiteY117" fmla="*/ 2641379 h 3924432"/>
              <a:gd name="connsiteX118" fmla="*/ 4200815 w 9144000"/>
              <a:gd name="connsiteY118" fmla="*/ 3035751 h 3924432"/>
              <a:gd name="connsiteX119" fmla="*/ 4033205 w 9144000"/>
              <a:gd name="connsiteY119" fmla="*/ 3127074 h 3924432"/>
              <a:gd name="connsiteX120" fmla="*/ 3948131 w 9144000"/>
              <a:gd name="connsiteY120" fmla="*/ 3171875 h 3924432"/>
              <a:gd name="connsiteX121" fmla="*/ 3862633 w 9144000"/>
              <a:gd name="connsiteY121" fmla="*/ 3215813 h 3924432"/>
              <a:gd name="connsiteX122" fmla="*/ 3689521 w 9144000"/>
              <a:gd name="connsiteY122" fmla="*/ 3301537 h 3924432"/>
              <a:gd name="connsiteX123" fmla="*/ 3601484 w 9144000"/>
              <a:gd name="connsiteY123" fmla="*/ 3343321 h 3924432"/>
              <a:gd name="connsiteX124" fmla="*/ 3512177 w 9144000"/>
              <a:gd name="connsiteY124" fmla="*/ 3383383 h 3924432"/>
              <a:gd name="connsiteX125" fmla="*/ 3332293 w 9144000"/>
              <a:gd name="connsiteY125" fmla="*/ 3461568 h 3924432"/>
              <a:gd name="connsiteX126" fmla="*/ 3240447 w 9144000"/>
              <a:gd name="connsiteY126" fmla="*/ 3498614 h 3924432"/>
              <a:gd name="connsiteX127" fmla="*/ 3148600 w 9144000"/>
              <a:gd name="connsiteY127" fmla="*/ 3534800 h 3924432"/>
              <a:gd name="connsiteX128" fmla="*/ 3055907 w 9144000"/>
              <a:gd name="connsiteY128" fmla="*/ 3570123 h 3924432"/>
              <a:gd name="connsiteX129" fmla="*/ 3008503 w 9144000"/>
              <a:gd name="connsiteY129" fmla="*/ 3587138 h 3924432"/>
              <a:gd name="connsiteX130" fmla="*/ 2961098 w 9144000"/>
              <a:gd name="connsiteY130" fmla="*/ 3603507 h 3924432"/>
              <a:gd name="connsiteX131" fmla="*/ 2770632 w 9144000"/>
              <a:gd name="connsiteY131" fmla="*/ 3666185 h 3924432"/>
              <a:gd name="connsiteX132" fmla="*/ 2674130 w 9144000"/>
              <a:gd name="connsiteY132" fmla="*/ 3695908 h 3924432"/>
              <a:gd name="connsiteX133" fmla="*/ 2625879 w 9144000"/>
              <a:gd name="connsiteY133" fmla="*/ 3710124 h 3924432"/>
              <a:gd name="connsiteX134" fmla="*/ 2576358 w 9144000"/>
              <a:gd name="connsiteY134" fmla="*/ 3723477 h 3924432"/>
              <a:gd name="connsiteX135" fmla="*/ 2477740 w 9144000"/>
              <a:gd name="connsiteY135" fmla="*/ 3750185 h 3924432"/>
              <a:gd name="connsiteX136" fmla="*/ 2378274 w 9144000"/>
              <a:gd name="connsiteY136" fmla="*/ 3774954 h 3924432"/>
              <a:gd name="connsiteX137" fmla="*/ 1974911 w 9144000"/>
              <a:gd name="connsiteY137" fmla="*/ 3855940 h 3924432"/>
              <a:gd name="connsiteX138" fmla="*/ 1563930 w 9144000"/>
              <a:gd name="connsiteY138" fmla="*/ 3906340 h 3924432"/>
              <a:gd name="connsiteX139" fmla="*/ 1148715 w 9144000"/>
              <a:gd name="connsiteY139" fmla="*/ 3924432 h 3924432"/>
              <a:gd name="connsiteX140" fmla="*/ 734772 w 9144000"/>
              <a:gd name="connsiteY140" fmla="*/ 3911078 h 3924432"/>
              <a:gd name="connsiteX141" fmla="*/ 325482 w 9144000"/>
              <a:gd name="connsiteY141" fmla="*/ 3864339 h 3924432"/>
              <a:gd name="connsiteX142" fmla="*/ 133330 w 9144000"/>
              <a:gd name="connsiteY142" fmla="*/ 3840688 h 3924432"/>
              <a:gd name="connsiteX143" fmla="*/ 0 w 9144000"/>
              <a:gd name="connsiteY143" fmla="*/ 3818168 h 3924432"/>
              <a:gd name="connsiteX144" fmla="*/ 0 w 9144000"/>
              <a:gd name="connsiteY144" fmla="*/ 3699855 h 3924432"/>
              <a:gd name="connsiteX145" fmla="*/ 351301 w 9144000"/>
              <a:gd name="connsiteY145" fmla="*/ 3747170 h 3924432"/>
              <a:gd name="connsiteX146" fmla="*/ 1142367 w 9144000"/>
              <a:gd name="connsiteY146" fmla="*/ 3764401 h 3924432"/>
              <a:gd name="connsiteX147" fmla="*/ 1534301 w 9144000"/>
              <a:gd name="connsiteY147" fmla="*/ 3731016 h 3924432"/>
              <a:gd name="connsiteX148" fmla="*/ 1919888 w 9144000"/>
              <a:gd name="connsiteY148" fmla="*/ 3669200 h 3924432"/>
              <a:gd name="connsiteX149" fmla="*/ 2296163 w 9144000"/>
              <a:gd name="connsiteY149" fmla="*/ 3580461 h 3924432"/>
              <a:gd name="connsiteX150" fmla="*/ 2661856 w 9144000"/>
              <a:gd name="connsiteY150" fmla="*/ 3469107 h 3924432"/>
              <a:gd name="connsiteX151" fmla="*/ 3358958 w 9144000"/>
              <a:gd name="connsiteY151" fmla="*/ 3185228 h 3924432"/>
              <a:gd name="connsiteX152" fmla="*/ 4013312 w 9144000"/>
              <a:gd name="connsiteY152" fmla="*/ 2842334 h 3924432"/>
              <a:gd name="connsiteX153" fmla="*/ 4631266 w 9144000"/>
              <a:gd name="connsiteY153" fmla="*/ 2456578 h 3924432"/>
              <a:gd name="connsiteX154" fmla="*/ 4780675 w 9144000"/>
              <a:gd name="connsiteY154" fmla="*/ 2355562 h 3924432"/>
              <a:gd name="connsiteX155" fmla="*/ 4928391 w 9144000"/>
              <a:gd name="connsiteY155" fmla="*/ 2252607 h 3924432"/>
              <a:gd name="connsiteX156" fmla="*/ 5222131 w 9144000"/>
              <a:gd name="connsiteY156" fmla="*/ 2041314 h 3924432"/>
              <a:gd name="connsiteX157" fmla="*/ 5830350 w 9144000"/>
              <a:gd name="connsiteY157" fmla="*/ 1624973 h 3924432"/>
              <a:gd name="connsiteX158" fmla="*/ 5870983 w 9144000"/>
              <a:gd name="connsiteY158" fmla="*/ 1598265 h 3924432"/>
              <a:gd name="connsiteX159" fmla="*/ 5830350 w 9144000"/>
              <a:gd name="connsiteY159" fmla="*/ 1571557 h 3924432"/>
              <a:gd name="connsiteX160" fmla="*/ 5222131 w 9144000"/>
              <a:gd name="connsiteY160" fmla="*/ 1155216 h 3924432"/>
              <a:gd name="connsiteX161" fmla="*/ 4928391 w 9144000"/>
              <a:gd name="connsiteY161" fmla="*/ 943923 h 3924432"/>
              <a:gd name="connsiteX162" fmla="*/ 4780675 w 9144000"/>
              <a:gd name="connsiteY162" fmla="*/ 840969 h 3924432"/>
              <a:gd name="connsiteX163" fmla="*/ 4631266 w 9144000"/>
              <a:gd name="connsiteY163" fmla="*/ 739952 h 3924432"/>
              <a:gd name="connsiteX164" fmla="*/ 4013312 w 9144000"/>
              <a:gd name="connsiteY164" fmla="*/ 354197 h 3924432"/>
              <a:gd name="connsiteX165" fmla="*/ 3358958 w 9144000"/>
              <a:gd name="connsiteY165" fmla="*/ 11303 h 392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144000" h="3924432">
                <a:moveTo>
                  <a:pt x="3333255" y="0"/>
                </a:moveTo>
                <a:lnTo>
                  <a:pt x="3898233" y="0"/>
                </a:lnTo>
                <a:lnTo>
                  <a:pt x="3948131" y="25518"/>
                </a:lnTo>
                <a:lnTo>
                  <a:pt x="4033205" y="70318"/>
                </a:lnTo>
                <a:cubicBezTo>
                  <a:pt x="4090344" y="99826"/>
                  <a:pt x="4144944" y="131272"/>
                  <a:pt x="4200815" y="161857"/>
                </a:cubicBezTo>
                <a:cubicBezTo>
                  <a:pt x="4421754" y="286565"/>
                  <a:pt x="4633805" y="419028"/>
                  <a:pt x="4840354" y="556229"/>
                </a:cubicBezTo>
                <a:lnTo>
                  <a:pt x="4993996" y="660044"/>
                </a:lnTo>
                <a:lnTo>
                  <a:pt x="5144675" y="765799"/>
                </a:lnTo>
                <a:lnTo>
                  <a:pt x="5293238" y="873276"/>
                </a:lnTo>
                <a:lnTo>
                  <a:pt x="5439261" y="980108"/>
                </a:lnTo>
                <a:cubicBezTo>
                  <a:pt x="5632266" y="1122909"/>
                  <a:pt x="5828657" y="1262048"/>
                  <a:pt x="6028433" y="1397310"/>
                </a:cubicBezTo>
                <a:lnTo>
                  <a:pt x="6105890" y="1449649"/>
                </a:lnTo>
                <a:cubicBezTo>
                  <a:pt x="6225248" y="1376418"/>
                  <a:pt x="6346722" y="1304910"/>
                  <a:pt x="6470736" y="1235340"/>
                </a:cubicBezTo>
                <a:lnTo>
                  <a:pt x="6512215" y="1212509"/>
                </a:lnTo>
                <a:lnTo>
                  <a:pt x="6554117" y="1189678"/>
                </a:lnTo>
                <a:lnTo>
                  <a:pt x="6638345" y="1143801"/>
                </a:lnTo>
                <a:cubicBezTo>
                  <a:pt x="6666703" y="1128724"/>
                  <a:pt x="6695061" y="1113432"/>
                  <a:pt x="6723843" y="1099217"/>
                </a:cubicBezTo>
                <a:lnTo>
                  <a:pt x="6808917" y="1055278"/>
                </a:lnTo>
                <a:lnTo>
                  <a:pt x="6982453" y="970631"/>
                </a:lnTo>
                <a:lnTo>
                  <a:pt x="7070490" y="929492"/>
                </a:lnTo>
                <a:lnTo>
                  <a:pt x="7114085" y="909462"/>
                </a:lnTo>
                <a:lnTo>
                  <a:pt x="7158527" y="889646"/>
                </a:lnTo>
                <a:lnTo>
                  <a:pt x="7247411" y="850446"/>
                </a:lnTo>
                <a:cubicBezTo>
                  <a:pt x="7277885" y="837091"/>
                  <a:pt x="7308359" y="824815"/>
                  <a:pt x="7338410" y="812323"/>
                </a:cubicBezTo>
                <a:lnTo>
                  <a:pt x="7429411" y="775276"/>
                </a:lnTo>
                <a:lnTo>
                  <a:pt x="7521258" y="739952"/>
                </a:lnTo>
                <a:lnTo>
                  <a:pt x="7567816" y="721860"/>
                </a:lnTo>
                <a:lnTo>
                  <a:pt x="7613950" y="704844"/>
                </a:lnTo>
                <a:lnTo>
                  <a:pt x="7707913" y="671460"/>
                </a:lnTo>
                <a:lnTo>
                  <a:pt x="7802723" y="640014"/>
                </a:lnTo>
                <a:cubicBezTo>
                  <a:pt x="7834044" y="630537"/>
                  <a:pt x="7865364" y="619121"/>
                  <a:pt x="7897532" y="609429"/>
                </a:cubicBezTo>
                <a:lnTo>
                  <a:pt x="7993188" y="579921"/>
                </a:lnTo>
                <a:lnTo>
                  <a:pt x="8041439" y="565705"/>
                </a:lnTo>
                <a:lnTo>
                  <a:pt x="8089690" y="552352"/>
                </a:lnTo>
                <a:lnTo>
                  <a:pt x="8186192" y="525644"/>
                </a:lnTo>
                <a:cubicBezTo>
                  <a:pt x="8218360" y="517028"/>
                  <a:pt x="8251797" y="509490"/>
                  <a:pt x="8283965" y="500875"/>
                </a:cubicBezTo>
                <a:cubicBezTo>
                  <a:pt x="8348299" y="483859"/>
                  <a:pt x="8414750" y="469428"/>
                  <a:pt x="8479932" y="454136"/>
                </a:cubicBezTo>
                <a:cubicBezTo>
                  <a:pt x="8512946" y="446597"/>
                  <a:pt x="8546383" y="439920"/>
                  <a:pt x="8579397" y="433243"/>
                </a:cubicBezTo>
                <a:lnTo>
                  <a:pt x="8678862" y="413213"/>
                </a:lnTo>
                <a:cubicBezTo>
                  <a:pt x="8832504" y="383704"/>
                  <a:pt x="8985722" y="360012"/>
                  <a:pt x="9140211" y="339981"/>
                </a:cubicBezTo>
                <a:lnTo>
                  <a:pt x="9144000" y="347167"/>
                </a:lnTo>
                <a:lnTo>
                  <a:pt x="9144000" y="452786"/>
                </a:lnTo>
                <a:lnTo>
                  <a:pt x="9081521" y="463744"/>
                </a:lnTo>
                <a:cubicBezTo>
                  <a:pt x="8961401" y="483145"/>
                  <a:pt x="8826473" y="501898"/>
                  <a:pt x="8723304" y="527582"/>
                </a:cubicBezTo>
                <a:lnTo>
                  <a:pt x="8628495" y="552352"/>
                </a:lnTo>
                <a:cubicBezTo>
                  <a:pt x="8597597" y="560967"/>
                  <a:pt x="8566276" y="568506"/>
                  <a:pt x="8534955" y="577983"/>
                </a:cubicBezTo>
                <a:cubicBezTo>
                  <a:pt x="8472313" y="596075"/>
                  <a:pt x="8409671" y="613306"/>
                  <a:pt x="8348299" y="633337"/>
                </a:cubicBezTo>
                <a:lnTo>
                  <a:pt x="8256453" y="661983"/>
                </a:lnTo>
                <a:lnTo>
                  <a:pt x="8165453" y="692352"/>
                </a:lnTo>
                <a:lnTo>
                  <a:pt x="8120164" y="707645"/>
                </a:lnTo>
                <a:cubicBezTo>
                  <a:pt x="8104927" y="713245"/>
                  <a:pt x="8089690" y="718199"/>
                  <a:pt x="8074453" y="723799"/>
                </a:cubicBezTo>
                <a:lnTo>
                  <a:pt x="7984722" y="756107"/>
                </a:lnTo>
                <a:lnTo>
                  <a:pt x="7895415" y="790568"/>
                </a:lnTo>
                <a:cubicBezTo>
                  <a:pt x="7866211" y="801984"/>
                  <a:pt x="7835737" y="812323"/>
                  <a:pt x="7806532" y="824815"/>
                </a:cubicBezTo>
                <a:lnTo>
                  <a:pt x="7718494" y="861000"/>
                </a:lnTo>
                <a:lnTo>
                  <a:pt x="7674899" y="879092"/>
                </a:lnTo>
                <a:lnTo>
                  <a:pt x="7631304" y="898046"/>
                </a:lnTo>
                <a:lnTo>
                  <a:pt x="7544960" y="935308"/>
                </a:lnTo>
                <a:cubicBezTo>
                  <a:pt x="7516601" y="947585"/>
                  <a:pt x="7488243" y="960938"/>
                  <a:pt x="7459885" y="974292"/>
                </a:cubicBezTo>
                <a:cubicBezTo>
                  <a:pt x="7431104" y="986785"/>
                  <a:pt x="7401899" y="1000139"/>
                  <a:pt x="7374387" y="1013493"/>
                </a:cubicBezTo>
                <a:lnTo>
                  <a:pt x="7290159" y="1054416"/>
                </a:lnTo>
                <a:cubicBezTo>
                  <a:pt x="6955787" y="1218109"/>
                  <a:pt x="6639191" y="1402911"/>
                  <a:pt x="6333178" y="1599127"/>
                </a:cubicBezTo>
                <a:cubicBezTo>
                  <a:pt x="6639191" y="1795343"/>
                  <a:pt x="6955787" y="1980144"/>
                  <a:pt x="7290159" y="2144053"/>
                </a:cubicBezTo>
                <a:lnTo>
                  <a:pt x="7374387" y="2184976"/>
                </a:lnTo>
                <a:cubicBezTo>
                  <a:pt x="7402745" y="2198330"/>
                  <a:pt x="7431104" y="2210823"/>
                  <a:pt x="7459885" y="2224177"/>
                </a:cubicBezTo>
                <a:cubicBezTo>
                  <a:pt x="7488243" y="2237530"/>
                  <a:pt x="7516601" y="2250884"/>
                  <a:pt x="7544960" y="2263162"/>
                </a:cubicBezTo>
                <a:lnTo>
                  <a:pt x="7631304" y="2300208"/>
                </a:lnTo>
                <a:lnTo>
                  <a:pt x="7674899" y="2319377"/>
                </a:lnTo>
                <a:lnTo>
                  <a:pt x="7718494" y="2337469"/>
                </a:lnTo>
                <a:lnTo>
                  <a:pt x="7806532" y="2373654"/>
                </a:lnTo>
                <a:lnTo>
                  <a:pt x="7895415" y="2407901"/>
                </a:lnTo>
                <a:cubicBezTo>
                  <a:pt x="7925043" y="2419316"/>
                  <a:pt x="7954248" y="2431808"/>
                  <a:pt x="7984722" y="2442147"/>
                </a:cubicBezTo>
                <a:lnTo>
                  <a:pt x="8074453" y="2474670"/>
                </a:lnTo>
                <a:cubicBezTo>
                  <a:pt x="8089690" y="2480270"/>
                  <a:pt x="8104927" y="2486086"/>
                  <a:pt x="8120164" y="2490825"/>
                </a:cubicBezTo>
                <a:lnTo>
                  <a:pt x="8165453" y="2506116"/>
                </a:lnTo>
                <a:lnTo>
                  <a:pt x="8256453" y="2536486"/>
                </a:lnTo>
                <a:lnTo>
                  <a:pt x="8348299" y="2565132"/>
                </a:lnTo>
                <a:cubicBezTo>
                  <a:pt x="8409671" y="2585164"/>
                  <a:pt x="8472313" y="2602179"/>
                  <a:pt x="8534955" y="2620271"/>
                </a:cubicBezTo>
                <a:cubicBezTo>
                  <a:pt x="8565007" y="2629964"/>
                  <a:pt x="8597597" y="2637502"/>
                  <a:pt x="8628495" y="2646117"/>
                </a:cubicBezTo>
                <a:lnTo>
                  <a:pt x="8723304" y="2670887"/>
                </a:lnTo>
                <a:cubicBezTo>
                  <a:pt x="8792083" y="2688010"/>
                  <a:pt x="8867239" y="2704813"/>
                  <a:pt x="8942712" y="2720890"/>
                </a:cubicBezTo>
                <a:lnTo>
                  <a:pt x="9144000" y="2762401"/>
                </a:lnTo>
                <a:lnTo>
                  <a:pt x="9144000" y="2854785"/>
                </a:lnTo>
                <a:lnTo>
                  <a:pt x="8912314" y="2822944"/>
                </a:lnTo>
                <a:cubicBezTo>
                  <a:pt x="8833549" y="2811262"/>
                  <a:pt x="8755048" y="2798503"/>
                  <a:pt x="8678862" y="2784180"/>
                </a:cubicBezTo>
                <a:lnTo>
                  <a:pt x="8579397" y="2764149"/>
                </a:lnTo>
                <a:lnTo>
                  <a:pt x="8479932" y="2743256"/>
                </a:lnTo>
                <a:cubicBezTo>
                  <a:pt x="8414750" y="2727964"/>
                  <a:pt x="8349146" y="2713749"/>
                  <a:pt x="8283965" y="2696518"/>
                </a:cubicBezTo>
                <a:cubicBezTo>
                  <a:pt x="8251797" y="2687902"/>
                  <a:pt x="8218360" y="2680364"/>
                  <a:pt x="8186192" y="2671749"/>
                </a:cubicBezTo>
                <a:lnTo>
                  <a:pt x="8089690" y="2645040"/>
                </a:lnTo>
                <a:lnTo>
                  <a:pt x="8041439" y="2631902"/>
                </a:lnTo>
                <a:lnTo>
                  <a:pt x="7993188" y="2617471"/>
                </a:lnTo>
                <a:lnTo>
                  <a:pt x="7897532" y="2587963"/>
                </a:lnTo>
                <a:cubicBezTo>
                  <a:pt x="7865364" y="2578486"/>
                  <a:pt x="7834044" y="2567932"/>
                  <a:pt x="7802723" y="2557593"/>
                </a:cubicBezTo>
                <a:cubicBezTo>
                  <a:pt x="7770555" y="2547040"/>
                  <a:pt x="7739234" y="2537563"/>
                  <a:pt x="7707913" y="2526147"/>
                </a:cubicBezTo>
                <a:lnTo>
                  <a:pt x="7613950" y="2492763"/>
                </a:lnTo>
                <a:lnTo>
                  <a:pt x="7567816" y="2475532"/>
                </a:lnTo>
                <a:lnTo>
                  <a:pt x="7521258" y="2457439"/>
                </a:lnTo>
                <a:lnTo>
                  <a:pt x="7429411" y="2422331"/>
                </a:lnTo>
                <a:lnTo>
                  <a:pt x="7338410" y="2385070"/>
                </a:lnTo>
                <a:cubicBezTo>
                  <a:pt x="7308359" y="2371715"/>
                  <a:pt x="7277038" y="2360301"/>
                  <a:pt x="7247411" y="2346947"/>
                </a:cubicBezTo>
                <a:lnTo>
                  <a:pt x="7158527" y="2307962"/>
                </a:lnTo>
                <a:lnTo>
                  <a:pt x="7114085" y="2287930"/>
                </a:lnTo>
                <a:lnTo>
                  <a:pt x="7070490" y="2267900"/>
                </a:lnTo>
                <a:lnTo>
                  <a:pt x="6982453" y="2226977"/>
                </a:lnTo>
                <a:cubicBezTo>
                  <a:pt x="6924466" y="2199407"/>
                  <a:pt x="6866903" y="2170761"/>
                  <a:pt x="6808917" y="2142114"/>
                </a:cubicBezTo>
                <a:lnTo>
                  <a:pt x="6723843" y="2098391"/>
                </a:lnTo>
                <a:cubicBezTo>
                  <a:pt x="6695061" y="2083099"/>
                  <a:pt x="6665857" y="2068883"/>
                  <a:pt x="6638345" y="2053591"/>
                </a:cubicBezTo>
                <a:lnTo>
                  <a:pt x="6554117" y="2007929"/>
                </a:lnTo>
                <a:lnTo>
                  <a:pt x="6512215" y="1985098"/>
                </a:lnTo>
                <a:lnTo>
                  <a:pt x="6470736" y="1962052"/>
                </a:lnTo>
                <a:cubicBezTo>
                  <a:pt x="6346722" y="1892698"/>
                  <a:pt x="6225248" y="1821190"/>
                  <a:pt x="6105890" y="1747743"/>
                </a:cubicBezTo>
                <a:lnTo>
                  <a:pt x="6028433" y="1800297"/>
                </a:lnTo>
                <a:cubicBezTo>
                  <a:pt x="5829503" y="1936421"/>
                  <a:pt x="5632266" y="2075560"/>
                  <a:pt x="5439261" y="2217500"/>
                </a:cubicBezTo>
                <a:lnTo>
                  <a:pt x="5293238" y="2324115"/>
                </a:lnTo>
                <a:lnTo>
                  <a:pt x="5144675" y="2431808"/>
                </a:lnTo>
                <a:lnTo>
                  <a:pt x="4993996" y="2537563"/>
                </a:lnTo>
                <a:lnTo>
                  <a:pt x="4840354" y="2641379"/>
                </a:lnTo>
                <a:cubicBezTo>
                  <a:pt x="4633805" y="2778580"/>
                  <a:pt x="4421754" y="2910826"/>
                  <a:pt x="4200815" y="3035751"/>
                </a:cubicBezTo>
                <a:lnTo>
                  <a:pt x="4033205" y="3127074"/>
                </a:lnTo>
                <a:lnTo>
                  <a:pt x="3948131" y="3171875"/>
                </a:lnTo>
                <a:cubicBezTo>
                  <a:pt x="3919773" y="3186089"/>
                  <a:pt x="3892261" y="3201382"/>
                  <a:pt x="3862633" y="3215813"/>
                </a:cubicBezTo>
                <a:cubicBezTo>
                  <a:pt x="3805070" y="3244244"/>
                  <a:pt x="3748354" y="3273751"/>
                  <a:pt x="3689521" y="3301537"/>
                </a:cubicBezTo>
                <a:lnTo>
                  <a:pt x="3601484" y="3343321"/>
                </a:lnTo>
                <a:lnTo>
                  <a:pt x="3512177" y="3383383"/>
                </a:lnTo>
                <a:cubicBezTo>
                  <a:pt x="3453768" y="3410952"/>
                  <a:pt x="3392819" y="3435722"/>
                  <a:pt x="3332293" y="3461568"/>
                </a:cubicBezTo>
                <a:cubicBezTo>
                  <a:pt x="3302242" y="3474922"/>
                  <a:pt x="3270921" y="3486338"/>
                  <a:pt x="3240447" y="3498614"/>
                </a:cubicBezTo>
                <a:cubicBezTo>
                  <a:pt x="3209972" y="3511107"/>
                  <a:pt x="3179922" y="3523384"/>
                  <a:pt x="3148600" y="3534800"/>
                </a:cubicBezTo>
                <a:lnTo>
                  <a:pt x="3055907" y="3570123"/>
                </a:lnTo>
                <a:cubicBezTo>
                  <a:pt x="3039823" y="3575723"/>
                  <a:pt x="3024586" y="3581538"/>
                  <a:pt x="3008503" y="3587138"/>
                </a:cubicBezTo>
                <a:lnTo>
                  <a:pt x="2961098" y="3603507"/>
                </a:lnTo>
                <a:cubicBezTo>
                  <a:pt x="2898455" y="3625262"/>
                  <a:pt x="2834120" y="3645292"/>
                  <a:pt x="2770632" y="3666185"/>
                </a:cubicBezTo>
                <a:cubicBezTo>
                  <a:pt x="2738465" y="3676739"/>
                  <a:pt x="2706297" y="3686215"/>
                  <a:pt x="2674130" y="3695908"/>
                </a:cubicBezTo>
                <a:lnTo>
                  <a:pt x="2625879" y="3710124"/>
                </a:lnTo>
                <a:lnTo>
                  <a:pt x="2576358" y="3723477"/>
                </a:lnTo>
                <a:lnTo>
                  <a:pt x="2477740" y="3750185"/>
                </a:lnTo>
                <a:lnTo>
                  <a:pt x="2378274" y="3774954"/>
                </a:lnTo>
                <a:cubicBezTo>
                  <a:pt x="2244949" y="3806401"/>
                  <a:pt x="2111200" y="3833970"/>
                  <a:pt x="1974911" y="3855940"/>
                </a:cubicBezTo>
                <a:cubicBezTo>
                  <a:pt x="1839469" y="3877694"/>
                  <a:pt x="1701911" y="3894925"/>
                  <a:pt x="1563930" y="3906340"/>
                </a:cubicBezTo>
                <a:cubicBezTo>
                  <a:pt x="1426372" y="3917755"/>
                  <a:pt x="1287120" y="3923571"/>
                  <a:pt x="1148715" y="3924432"/>
                </a:cubicBezTo>
                <a:cubicBezTo>
                  <a:pt x="1010734" y="3924432"/>
                  <a:pt x="873176" y="3920555"/>
                  <a:pt x="734772" y="3911078"/>
                </a:cubicBezTo>
                <a:cubicBezTo>
                  <a:pt x="597636" y="3900524"/>
                  <a:pt x="455044" y="3881024"/>
                  <a:pt x="325482" y="3864339"/>
                </a:cubicBezTo>
                <a:cubicBezTo>
                  <a:pt x="260702" y="3855997"/>
                  <a:pt x="195664" y="3848848"/>
                  <a:pt x="133330" y="3840688"/>
                </a:cubicBezTo>
                <a:lnTo>
                  <a:pt x="0" y="3818168"/>
                </a:lnTo>
                <a:lnTo>
                  <a:pt x="0" y="3699855"/>
                </a:lnTo>
                <a:lnTo>
                  <a:pt x="351301" y="3747170"/>
                </a:lnTo>
                <a:cubicBezTo>
                  <a:pt x="614566" y="3773877"/>
                  <a:pt x="878678" y="3777754"/>
                  <a:pt x="1142367" y="3764401"/>
                </a:cubicBezTo>
                <a:cubicBezTo>
                  <a:pt x="1273999" y="3757724"/>
                  <a:pt x="1404785" y="3747170"/>
                  <a:pt x="1534301" y="3731016"/>
                </a:cubicBezTo>
                <a:cubicBezTo>
                  <a:pt x="1664241" y="3714862"/>
                  <a:pt x="1792911" y="3693969"/>
                  <a:pt x="1919888" y="3669200"/>
                </a:cubicBezTo>
                <a:cubicBezTo>
                  <a:pt x="2046865" y="3643354"/>
                  <a:pt x="2171725" y="3613846"/>
                  <a:pt x="2296163" y="3580461"/>
                </a:cubicBezTo>
                <a:cubicBezTo>
                  <a:pt x="2420176" y="3547292"/>
                  <a:pt x="2541228" y="3509168"/>
                  <a:pt x="2661856" y="3469107"/>
                </a:cubicBezTo>
                <a:cubicBezTo>
                  <a:pt x="2901418" y="3386183"/>
                  <a:pt x="3134209" y="3291844"/>
                  <a:pt x="3358958" y="3185228"/>
                </a:cubicBezTo>
                <a:cubicBezTo>
                  <a:pt x="3583284" y="3079474"/>
                  <a:pt x="3802108" y="2965104"/>
                  <a:pt x="4013312" y="2842334"/>
                </a:cubicBezTo>
                <a:cubicBezTo>
                  <a:pt x="4224517" y="2719349"/>
                  <a:pt x="4431066" y="2590763"/>
                  <a:pt x="4631266" y="2456578"/>
                </a:cubicBezTo>
                <a:lnTo>
                  <a:pt x="4780675" y="2355562"/>
                </a:lnTo>
                <a:lnTo>
                  <a:pt x="4928391" y="2252607"/>
                </a:lnTo>
                <a:lnTo>
                  <a:pt x="5222131" y="2041314"/>
                </a:lnTo>
                <a:cubicBezTo>
                  <a:pt x="5421061" y="1900236"/>
                  <a:pt x="5622955" y="1760235"/>
                  <a:pt x="5830350" y="1624973"/>
                </a:cubicBezTo>
                <a:cubicBezTo>
                  <a:pt x="5843470" y="1615496"/>
                  <a:pt x="5857861" y="1606880"/>
                  <a:pt x="5870983" y="1598265"/>
                </a:cubicBezTo>
                <a:cubicBezTo>
                  <a:pt x="5857861" y="1588789"/>
                  <a:pt x="5843470" y="1580173"/>
                  <a:pt x="5830350" y="1571557"/>
                </a:cubicBezTo>
                <a:cubicBezTo>
                  <a:pt x="5622108" y="1437372"/>
                  <a:pt x="5421061" y="1297156"/>
                  <a:pt x="5222131" y="1155216"/>
                </a:cubicBezTo>
                <a:lnTo>
                  <a:pt x="4928391" y="943923"/>
                </a:lnTo>
                <a:lnTo>
                  <a:pt x="4780675" y="840969"/>
                </a:lnTo>
                <a:lnTo>
                  <a:pt x="4631266" y="739952"/>
                </a:lnTo>
                <a:cubicBezTo>
                  <a:pt x="4431066" y="605767"/>
                  <a:pt x="4225786" y="476105"/>
                  <a:pt x="4013312" y="354197"/>
                </a:cubicBezTo>
                <a:cubicBezTo>
                  <a:pt x="3802108" y="231427"/>
                  <a:pt x="3583284" y="117057"/>
                  <a:pt x="3358958" y="11303"/>
                </a:cubicBezTo>
                <a:close/>
              </a:path>
            </a:pathLst>
          </a:custGeom>
          <a:gradFill flip="none" rotWithShape="1">
            <a:gsLst>
              <a:gs pos="26000">
                <a:schemeClr val="accent3">
                  <a:lumMod val="50000"/>
                </a:schemeClr>
              </a:gs>
              <a:gs pos="100000">
                <a:schemeClr val="accent3">
                  <a:lumMod val="90000"/>
                </a:schemeClr>
              </a:gs>
            </a:gsLst>
            <a:lin ang="2700000" scaled="1"/>
            <a:tileRect/>
          </a:gradFill>
          <a:ln w="12700">
            <a:miter lim="400000"/>
          </a:ln>
          <a:effectLst/>
        </p:spPr>
        <p:txBody>
          <a:bodyPr wrap="square" lIns="38100" tIns="38100" rIns="38100" bIns="38100" anchor="ctr">
            <a:noAutofit/>
          </a:bodyPr>
          <a:lstStyle/>
          <a:p>
            <a:pPr>
              <a:defRPr sz="3000">
                <a:solidFill>
                  <a:srgbClr val="FFFFFF"/>
                </a:solidFill>
              </a:defRPr>
            </a:pPr>
            <a:endParaRPr/>
          </a:p>
        </p:txBody>
      </p:sp>
      <p:sp>
        <p:nvSpPr>
          <p:cNvPr id="20" name="Freeform: Shape 19">
            <a:extLst>
              <a:ext uri="{FF2B5EF4-FFF2-40B4-BE49-F238E27FC236}">
                <a16:creationId xmlns:a16="http://schemas.microsoft.com/office/drawing/2014/main" id="{450F837A-3423-4268-8649-CEFEE3C608CA}"/>
              </a:ext>
            </a:extLst>
          </p:cNvPr>
          <p:cNvSpPr/>
          <p:nvPr/>
        </p:nvSpPr>
        <p:spPr>
          <a:xfrm>
            <a:off x="1" y="1"/>
            <a:ext cx="9143051" cy="4137578"/>
          </a:xfrm>
          <a:custGeom>
            <a:avLst/>
            <a:gdLst>
              <a:gd name="connsiteX0" fmla="*/ 2777581 w 9143051"/>
              <a:gd name="connsiteY0" fmla="*/ 0 h 4137578"/>
              <a:gd name="connsiteX1" fmla="*/ 3864961 w 9143051"/>
              <a:gd name="connsiteY1" fmla="*/ 0 h 4137578"/>
              <a:gd name="connsiteX2" fmla="*/ 3935332 w 9143051"/>
              <a:gd name="connsiteY2" fmla="*/ 33055 h 4137578"/>
              <a:gd name="connsiteX3" fmla="*/ 4278753 w 9143051"/>
              <a:gd name="connsiteY3" fmla="*/ 215592 h 4137578"/>
              <a:gd name="connsiteX4" fmla="*/ 4445567 w 9143051"/>
              <a:gd name="connsiteY4" fmla="*/ 311684 h 4137578"/>
              <a:gd name="connsiteX5" fmla="*/ 4609418 w 9143051"/>
              <a:gd name="connsiteY5" fmla="*/ 409778 h 4137578"/>
              <a:gd name="connsiteX6" fmla="*/ 4769459 w 9143051"/>
              <a:gd name="connsiteY6" fmla="*/ 510765 h 4137578"/>
              <a:gd name="connsiteX7" fmla="*/ 4926535 w 9143051"/>
              <a:gd name="connsiteY7" fmla="*/ 613752 h 4137578"/>
              <a:gd name="connsiteX8" fmla="*/ 5081072 w 9143051"/>
              <a:gd name="connsiteY8" fmla="*/ 718520 h 4137578"/>
              <a:gd name="connsiteX9" fmla="*/ 5233491 w 9143051"/>
              <a:gd name="connsiteY9" fmla="*/ 825067 h 4137578"/>
              <a:gd name="connsiteX10" fmla="*/ 5383370 w 9143051"/>
              <a:gd name="connsiteY10" fmla="*/ 933616 h 4137578"/>
              <a:gd name="connsiteX11" fmla="*/ 5528169 w 9143051"/>
              <a:gd name="connsiteY11" fmla="*/ 1040385 h 4137578"/>
              <a:gd name="connsiteX12" fmla="*/ 6110750 w 9143051"/>
              <a:gd name="connsiteY12" fmla="*/ 1457675 h 4137578"/>
              <a:gd name="connsiteX13" fmla="*/ 6128956 w 9143051"/>
              <a:gd name="connsiteY13" fmla="*/ 1469909 h 4137578"/>
              <a:gd name="connsiteX14" fmla="*/ 6237766 w 9143051"/>
              <a:gd name="connsiteY14" fmla="*/ 1407182 h 4137578"/>
              <a:gd name="connsiteX15" fmla="*/ 6405428 w 9143051"/>
              <a:gd name="connsiteY15" fmla="*/ 1313759 h 4137578"/>
              <a:gd name="connsiteX16" fmla="*/ 6750065 w 9143051"/>
              <a:gd name="connsiteY16" fmla="*/ 1135588 h 4137578"/>
              <a:gd name="connsiteX17" fmla="*/ 6928311 w 9143051"/>
              <a:gd name="connsiteY17" fmla="*/ 1051729 h 4137578"/>
              <a:gd name="connsiteX18" fmla="*/ 7018069 w 9143051"/>
              <a:gd name="connsiteY18" fmla="*/ 1011913 h 4137578"/>
              <a:gd name="connsiteX19" fmla="*/ 7063795 w 9143051"/>
              <a:gd name="connsiteY19" fmla="*/ 991894 h 4137578"/>
              <a:gd name="connsiteX20" fmla="*/ 7109098 w 9143051"/>
              <a:gd name="connsiteY20" fmla="*/ 972764 h 4137578"/>
              <a:gd name="connsiteX21" fmla="*/ 7866114 w 9143051"/>
              <a:gd name="connsiteY21" fmla="*/ 699390 h 4137578"/>
              <a:gd name="connsiteX22" fmla="*/ 8664623 w 9143051"/>
              <a:gd name="connsiteY22" fmla="*/ 515658 h 4137578"/>
              <a:gd name="connsiteX23" fmla="*/ 9071922 w 9143051"/>
              <a:gd name="connsiteY23" fmla="*/ 459381 h 4137578"/>
              <a:gd name="connsiteX24" fmla="*/ 9143051 w 9143051"/>
              <a:gd name="connsiteY24" fmla="*/ 451819 h 4137578"/>
              <a:gd name="connsiteX25" fmla="*/ 9143051 w 9143051"/>
              <a:gd name="connsiteY25" fmla="*/ 622205 h 4137578"/>
              <a:gd name="connsiteX26" fmla="*/ 9121458 w 9143051"/>
              <a:gd name="connsiteY26" fmla="*/ 627099 h 4137578"/>
              <a:gd name="connsiteX27" fmla="*/ 8930934 w 9143051"/>
              <a:gd name="connsiteY27" fmla="*/ 672698 h 4137578"/>
              <a:gd name="connsiteX28" fmla="*/ 8836942 w 9143051"/>
              <a:gd name="connsiteY28" fmla="*/ 697388 h 4137578"/>
              <a:gd name="connsiteX29" fmla="*/ 8743373 w 9143051"/>
              <a:gd name="connsiteY29" fmla="*/ 723191 h 4137578"/>
              <a:gd name="connsiteX30" fmla="*/ 8020651 w 9143051"/>
              <a:gd name="connsiteY30" fmla="*/ 964089 h 4137578"/>
              <a:gd name="connsiteX31" fmla="*/ 7933433 w 9143051"/>
              <a:gd name="connsiteY31" fmla="*/ 999457 h 4137578"/>
              <a:gd name="connsiteX32" fmla="*/ 7847062 w 9143051"/>
              <a:gd name="connsiteY32" fmla="*/ 1034602 h 4137578"/>
              <a:gd name="connsiteX33" fmla="*/ 7761961 w 9143051"/>
              <a:gd name="connsiteY33" fmla="*/ 1071749 h 4137578"/>
              <a:gd name="connsiteX34" fmla="*/ 7719199 w 9143051"/>
              <a:gd name="connsiteY34" fmla="*/ 1089988 h 4137578"/>
              <a:gd name="connsiteX35" fmla="*/ 7677707 w 9143051"/>
              <a:gd name="connsiteY35" fmla="*/ 1108895 h 4137578"/>
              <a:gd name="connsiteX36" fmla="*/ 7593453 w 9143051"/>
              <a:gd name="connsiteY36" fmla="*/ 1147154 h 4137578"/>
              <a:gd name="connsiteX37" fmla="*/ 7510045 w 9143051"/>
              <a:gd name="connsiteY37" fmla="*/ 1187193 h 4137578"/>
              <a:gd name="connsiteX38" fmla="*/ 7427485 w 9143051"/>
              <a:gd name="connsiteY38" fmla="*/ 1227009 h 4137578"/>
              <a:gd name="connsiteX39" fmla="*/ 7346195 w 9143051"/>
              <a:gd name="connsiteY39" fmla="*/ 1268159 h 4137578"/>
              <a:gd name="connsiteX40" fmla="*/ 6713230 w 9143051"/>
              <a:gd name="connsiteY40" fmla="*/ 1624280 h 4137578"/>
              <a:gd name="connsiteX41" fmla="*/ 6560811 w 9143051"/>
              <a:gd name="connsiteY41" fmla="*/ 1719483 h 4137578"/>
              <a:gd name="connsiteX42" fmla="*/ 6531174 w 9143051"/>
              <a:gd name="connsiteY42" fmla="*/ 1737723 h 4137578"/>
              <a:gd name="connsiteX43" fmla="*/ 6560811 w 9143051"/>
              <a:gd name="connsiteY43" fmla="*/ 1755740 h 4137578"/>
              <a:gd name="connsiteX44" fmla="*/ 6713230 w 9143051"/>
              <a:gd name="connsiteY44" fmla="*/ 1850942 h 4137578"/>
              <a:gd name="connsiteX45" fmla="*/ 7346195 w 9143051"/>
              <a:gd name="connsiteY45" fmla="*/ 2207285 h 4137578"/>
              <a:gd name="connsiteX46" fmla="*/ 7427485 w 9143051"/>
              <a:gd name="connsiteY46" fmla="*/ 2248213 h 4137578"/>
              <a:gd name="connsiteX47" fmla="*/ 7510045 w 9143051"/>
              <a:gd name="connsiteY47" fmla="*/ 2288252 h 4137578"/>
              <a:gd name="connsiteX48" fmla="*/ 7593453 w 9143051"/>
              <a:gd name="connsiteY48" fmla="*/ 2328290 h 4137578"/>
              <a:gd name="connsiteX49" fmla="*/ 7677707 w 9143051"/>
              <a:gd name="connsiteY49" fmla="*/ 2366327 h 4137578"/>
              <a:gd name="connsiteX50" fmla="*/ 7719199 w 9143051"/>
              <a:gd name="connsiteY50" fmla="*/ 2385456 h 4137578"/>
              <a:gd name="connsiteX51" fmla="*/ 7761961 w 9143051"/>
              <a:gd name="connsiteY51" fmla="*/ 2403474 h 4137578"/>
              <a:gd name="connsiteX52" fmla="*/ 7847062 w 9143051"/>
              <a:gd name="connsiteY52" fmla="*/ 2440621 h 4137578"/>
              <a:gd name="connsiteX53" fmla="*/ 7933433 w 9143051"/>
              <a:gd name="connsiteY53" fmla="*/ 2475988 h 4137578"/>
              <a:gd name="connsiteX54" fmla="*/ 8020651 w 9143051"/>
              <a:gd name="connsiteY54" fmla="*/ 2511133 h 4137578"/>
              <a:gd name="connsiteX55" fmla="*/ 8743373 w 9143051"/>
              <a:gd name="connsiteY55" fmla="*/ 2752032 h 4137578"/>
              <a:gd name="connsiteX56" fmla="*/ 8836942 w 9143051"/>
              <a:gd name="connsiteY56" fmla="*/ 2777834 h 4137578"/>
              <a:gd name="connsiteX57" fmla="*/ 8930934 w 9143051"/>
              <a:gd name="connsiteY57" fmla="*/ 2802525 h 4137578"/>
              <a:gd name="connsiteX58" fmla="*/ 9121458 w 9143051"/>
              <a:gd name="connsiteY58" fmla="*/ 2848346 h 4137578"/>
              <a:gd name="connsiteX59" fmla="*/ 9143051 w 9143051"/>
              <a:gd name="connsiteY59" fmla="*/ 2853018 h 4137578"/>
              <a:gd name="connsiteX60" fmla="*/ 9143051 w 9143051"/>
              <a:gd name="connsiteY60" fmla="*/ 3025405 h 4137578"/>
              <a:gd name="connsiteX61" fmla="*/ 9071922 w 9143051"/>
              <a:gd name="connsiteY61" fmla="*/ 3017843 h 4137578"/>
              <a:gd name="connsiteX62" fmla="*/ 8664623 w 9143051"/>
              <a:gd name="connsiteY62" fmla="*/ 2961566 h 4137578"/>
              <a:gd name="connsiteX63" fmla="*/ 7866114 w 9143051"/>
              <a:gd name="connsiteY63" fmla="*/ 2777834 h 4137578"/>
              <a:gd name="connsiteX64" fmla="*/ 7109098 w 9143051"/>
              <a:gd name="connsiteY64" fmla="*/ 2504460 h 4137578"/>
              <a:gd name="connsiteX65" fmla="*/ 7063795 w 9143051"/>
              <a:gd name="connsiteY65" fmla="*/ 2485331 h 4137578"/>
              <a:gd name="connsiteX66" fmla="*/ 7018069 w 9143051"/>
              <a:gd name="connsiteY66" fmla="*/ 2465311 h 4137578"/>
              <a:gd name="connsiteX67" fmla="*/ 6928311 w 9143051"/>
              <a:gd name="connsiteY67" fmla="*/ 2425495 h 4137578"/>
              <a:gd name="connsiteX68" fmla="*/ 6750065 w 9143051"/>
              <a:gd name="connsiteY68" fmla="*/ 2341637 h 4137578"/>
              <a:gd name="connsiteX69" fmla="*/ 6405428 w 9143051"/>
              <a:gd name="connsiteY69" fmla="*/ 2163465 h 4137578"/>
              <a:gd name="connsiteX70" fmla="*/ 6237766 w 9143051"/>
              <a:gd name="connsiteY70" fmla="*/ 2070042 h 4137578"/>
              <a:gd name="connsiteX71" fmla="*/ 6128956 w 9143051"/>
              <a:gd name="connsiteY71" fmla="*/ 2007315 h 4137578"/>
              <a:gd name="connsiteX72" fmla="*/ 6110750 w 9143051"/>
              <a:gd name="connsiteY72" fmla="*/ 2019549 h 4137578"/>
              <a:gd name="connsiteX73" fmla="*/ 5528169 w 9143051"/>
              <a:gd name="connsiteY73" fmla="*/ 2436840 h 4137578"/>
              <a:gd name="connsiteX74" fmla="*/ 5383370 w 9143051"/>
              <a:gd name="connsiteY74" fmla="*/ 2543609 h 4137578"/>
              <a:gd name="connsiteX75" fmla="*/ 5233491 w 9143051"/>
              <a:gd name="connsiteY75" fmla="*/ 2652158 h 4137578"/>
              <a:gd name="connsiteX76" fmla="*/ 5081072 w 9143051"/>
              <a:gd name="connsiteY76" fmla="*/ 2758705 h 4137578"/>
              <a:gd name="connsiteX77" fmla="*/ 4926535 w 9143051"/>
              <a:gd name="connsiteY77" fmla="*/ 2863472 h 4137578"/>
              <a:gd name="connsiteX78" fmla="*/ 4769459 w 9143051"/>
              <a:gd name="connsiteY78" fmla="*/ 2966460 h 4137578"/>
              <a:gd name="connsiteX79" fmla="*/ 4609418 w 9143051"/>
              <a:gd name="connsiteY79" fmla="*/ 3067446 h 4137578"/>
              <a:gd name="connsiteX80" fmla="*/ 4445567 w 9143051"/>
              <a:gd name="connsiteY80" fmla="*/ 3165541 h 4137578"/>
              <a:gd name="connsiteX81" fmla="*/ 4278753 w 9143051"/>
              <a:gd name="connsiteY81" fmla="*/ 3261633 h 4137578"/>
              <a:gd name="connsiteX82" fmla="*/ 3577623 w 9143051"/>
              <a:gd name="connsiteY82" fmla="*/ 3612192 h 4137578"/>
              <a:gd name="connsiteX83" fmla="*/ 2817219 w 9143051"/>
              <a:gd name="connsiteY83" fmla="*/ 3895131 h 4137578"/>
              <a:gd name="connsiteX84" fmla="*/ 2717723 w 9143051"/>
              <a:gd name="connsiteY84" fmla="*/ 3923825 h 4137578"/>
              <a:gd name="connsiteX85" fmla="*/ 2667340 w 9143051"/>
              <a:gd name="connsiteY85" fmla="*/ 3938061 h 4137578"/>
              <a:gd name="connsiteX86" fmla="*/ 2616957 w 9143051"/>
              <a:gd name="connsiteY86" fmla="*/ 3951408 h 4137578"/>
              <a:gd name="connsiteX87" fmla="*/ 2516614 w 9143051"/>
              <a:gd name="connsiteY87" fmla="*/ 3976988 h 4137578"/>
              <a:gd name="connsiteX88" fmla="*/ 2414577 w 9143051"/>
              <a:gd name="connsiteY88" fmla="*/ 4000788 h 4137578"/>
              <a:gd name="connsiteX89" fmla="*/ 2000505 w 9143051"/>
              <a:gd name="connsiteY89" fmla="*/ 4079086 h 4137578"/>
              <a:gd name="connsiteX90" fmla="*/ 1153729 w 9143051"/>
              <a:gd name="connsiteY90" fmla="*/ 4137142 h 4137578"/>
              <a:gd name="connsiteX91" fmla="*/ 1047459 w 9143051"/>
              <a:gd name="connsiteY91" fmla="*/ 4135140 h 4137578"/>
              <a:gd name="connsiteX92" fmla="*/ 994535 w 9143051"/>
              <a:gd name="connsiteY92" fmla="*/ 4133361 h 4137578"/>
              <a:gd name="connsiteX93" fmla="*/ 941188 w 9143051"/>
              <a:gd name="connsiteY93" fmla="*/ 4130468 h 4137578"/>
              <a:gd name="connsiteX94" fmla="*/ 731189 w 9143051"/>
              <a:gd name="connsiteY94" fmla="*/ 4116233 h 4137578"/>
              <a:gd name="connsiteX95" fmla="*/ 315422 w 9143051"/>
              <a:gd name="connsiteY95" fmla="*/ 4060846 h 4137578"/>
              <a:gd name="connsiteX96" fmla="*/ 0 w 9143051"/>
              <a:gd name="connsiteY96" fmla="*/ 3992793 h 4137578"/>
              <a:gd name="connsiteX97" fmla="*/ 0 w 9143051"/>
              <a:gd name="connsiteY97" fmla="*/ 3808614 h 4137578"/>
              <a:gd name="connsiteX98" fmla="*/ 361571 w 9143051"/>
              <a:gd name="connsiteY98" fmla="*/ 3848420 h 4137578"/>
              <a:gd name="connsiteX99" fmla="*/ 751088 w 9143051"/>
              <a:gd name="connsiteY99" fmla="*/ 3862878 h 4137578"/>
              <a:gd name="connsiteX100" fmla="*/ 1138487 w 9143051"/>
              <a:gd name="connsiteY100" fmla="*/ 3848420 h 4137578"/>
              <a:gd name="connsiteX101" fmla="*/ 1895505 w 9143051"/>
              <a:gd name="connsiteY101" fmla="*/ 3742762 h 4137578"/>
              <a:gd name="connsiteX102" fmla="*/ 2260041 w 9143051"/>
              <a:gd name="connsiteY102" fmla="*/ 3651341 h 4137578"/>
              <a:gd name="connsiteX103" fmla="*/ 2615263 w 9143051"/>
              <a:gd name="connsiteY103" fmla="*/ 3537899 h 4137578"/>
              <a:gd name="connsiteX104" fmla="*/ 2788428 w 9143051"/>
              <a:gd name="connsiteY104" fmla="*/ 3473169 h 4137578"/>
              <a:gd name="connsiteX105" fmla="*/ 2959900 w 9143051"/>
              <a:gd name="connsiteY105" fmla="*/ 3404660 h 4137578"/>
              <a:gd name="connsiteX106" fmla="*/ 3294377 w 9143051"/>
              <a:gd name="connsiteY106" fmla="*/ 3254070 h 4137578"/>
              <a:gd name="connsiteX107" fmla="*/ 3935809 w 9143051"/>
              <a:gd name="connsiteY107" fmla="*/ 2913075 h 4137578"/>
              <a:gd name="connsiteX108" fmla="*/ 4091191 w 9143051"/>
              <a:gd name="connsiteY108" fmla="*/ 2820764 h 4137578"/>
              <a:gd name="connsiteX109" fmla="*/ 4244458 w 9143051"/>
              <a:gd name="connsiteY109" fmla="*/ 2726452 h 4137578"/>
              <a:gd name="connsiteX110" fmla="*/ 4396031 w 9143051"/>
              <a:gd name="connsiteY110" fmla="*/ 2630136 h 4137578"/>
              <a:gd name="connsiteX111" fmla="*/ 4545910 w 9143051"/>
              <a:gd name="connsiteY111" fmla="*/ 2531152 h 4137578"/>
              <a:gd name="connsiteX112" fmla="*/ 4693672 w 9143051"/>
              <a:gd name="connsiteY112" fmla="*/ 2431056 h 4137578"/>
              <a:gd name="connsiteX113" fmla="*/ 4840588 w 9143051"/>
              <a:gd name="connsiteY113" fmla="*/ 2329181 h 4137578"/>
              <a:gd name="connsiteX114" fmla="*/ 5133995 w 9143051"/>
              <a:gd name="connsiteY114" fmla="*/ 2119645 h 4137578"/>
              <a:gd name="connsiteX115" fmla="*/ 5694137 w 9143051"/>
              <a:gd name="connsiteY115" fmla="*/ 1738612 h 4137578"/>
              <a:gd name="connsiteX116" fmla="*/ 5133995 w 9143051"/>
              <a:gd name="connsiteY116" fmla="*/ 1357579 h 4137578"/>
              <a:gd name="connsiteX117" fmla="*/ 4840588 w 9143051"/>
              <a:gd name="connsiteY117" fmla="*/ 1148044 h 4137578"/>
              <a:gd name="connsiteX118" fmla="*/ 4693672 w 9143051"/>
              <a:gd name="connsiteY118" fmla="*/ 1046168 h 4137578"/>
              <a:gd name="connsiteX119" fmla="*/ 4545910 w 9143051"/>
              <a:gd name="connsiteY119" fmla="*/ 946072 h 4137578"/>
              <a:gd name="connsiteX120" fmla="*/ 4396031 w 9143051"/>
              <a:gd name="connsiteY120" fmla="*/ 847088 h 4137578"/>
              <a:gd name="connsiteX121" fmla="*/ 4244458 w 9143051"/>
              <a:gd name="connsiteY121" fmla="*/ 750773 h 4137578"/>
              <a:gd name="connsiteX122" fmla="*/ 4091191 w 9143051"/>
              <a:gd name="connsiteY122" fmla="*/ 656460 h 4137578"/>
              <a:gd name="connsiteX123" fmla="*/ 3935809 w 9143051"/>
              <a:gd name="connsiteY123" fmla="*/ 564149 h 4137578"/>
              <a:gd name="connsiteX124" fmla="*/ 3294377 w 9143051"/>
              <a:gd name="connsiteY124" fmla="*/ 223155 h 4137578"/>
              <a:gd name="connsiteX125" fmla="*/ 2959900 w 9143051"/>
              <a:gd name="connsiteY125" fmla="*/ 72565 h 4137578"/>
              <a:gd name="connsiteX126" fmla="*/ 2788428 w 9143051"/>
              <a:gd name="connsiteY126" fmla="*/ 4055 h 413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3051" h="4137578">
                <a:moveTo>
                  <a:pt x="2777581" y="0"/>
                </a:moveTo>
                <a:lnTo>
                  <a:pt x="3864961" y="0"/>
                </a:lnTo>
                <a:lnTo>
                  <a:pt x="3935332" y="33055"/>
                </a:lnTo>
                <a:cubicBezTo>
                  <a:pt x="4052134" y="91639"/>
                  <a:pt x="4166555" y="152642"/>
                  <a:pt x="4278753" y="215592"/>
                </a:cubicBezTo>
                <a:cubicBezTo>
                  <a:pt x="4334640" y="247845"/>
                  <a:pt x="4390527" y="279431"/>
                  <a:pt x="4445567" y="311684"/>
                </a:cubicBezTo>
                <a:cubicBezTo>
                  <a:pt x="4500184" y="344160"/>
                  <a:pt x="4555225" y="376413"/>
                  <a:pt x="4609418" y="409778"/>
                </a:cubicBezTo>
                <a:cubicBezTo>
                  <a:pt x="4662341" y="443144"/>
                  <a:pt x="4716535" y="476509"/>
                  <a:pt x="4769459" y="510765"/>
                </a:cubicBezTo>
                <a:cubicBezTo>
                  <a:pt x="4821535" y="545020"/>
                  <a:pt x="4874459" y="579274"/>
                  <a:pt x="4926535" y="613752"/>
                </a:cubicBezTo>
                <a:lnTo>
                  <a:pt x="5081072" y="718520"/>
                </a:lnTo>
                <a:lnTo>
                  <a:pt x="5233491" y="825067"/>
                </a:lnTo>
                <a:lnTo>
                  <a:pt x="5383370" y="933616"/>
                </a:lnTo>
                <a:lnTo>
                  <a:pt x="5528169" y="1040385"/>
                </a:lnTo>
                <a:cubicBezTo>
                  <a:pt x="5720387" y="1182300"/>
                  <a:pt x="5913875" y="1321322"/>
                  <a:pt x="6110750" y="1457675"/>
                </a:cubicBezTo>
                <a:lnTo>
                  <a:pt x="6128956" y="1469909"/>
                </a:lnTo>
                <a:cubicBezTo>
                  <a:pt x="6164944" y="1449000"/>
                  <a:pt x="6200932" y="1428091"/>
                  <a:pt x="6237766" y="1407182"/>
                </a:cubicBezTo>
                <a:cubicBezTo>
                  <a:pt x="6292807" y="1375596"/>
                  <a:pt x="6349541" y="1345123"/>
                  <a:pt x="6405428" y="1313759"/>
                </a:cubicBezTo>
                <a:cubicBezTo>
                  <a:pt x="6518049" y="1252811"/>
                  <a:pt x="6633633" y="1193866"/>
                  <a:pt x="6750065" y="1135588"/>
                </a:cubicBezTo>
                <a:cubicBezTo>
                  <a:pt x="6809763" y="1108006"/>
                  <a:pt x="6868614" y="1079534"/>
                  <a:pt x="6928311" y="1051729"/>
                </a:cubicBezTo>
                <a:lnTo>
                  <a:pt x="7018069" y="1011913"/>
                </a:lnTo>
                <a:lnTo>
                  <a:pt x="7063795" y="991894"/>
                </a:lnTo>
                <a:lnTo>
                  <a:pt x="7109098" y="972764"/>
                </a:lnTo>
                <a:cubicBezTo>
                  <a:pt x="7352545" y="868886"/>
                  <a:pt x="7605731" y="775686"/>
                  <a:pt x="7866114" y="699390"/>
                </a:cubicBezTo>
                <a:cubicBezTo>
                  <a:pt x="8127345" y="623095"/>
                  <a:pt x="8394502" y="561258"/>
                  <a:pt x="8664623" y="515658"/>
                </a:cubicBezTo>
                <a:cubicBezTo>
                  <a:pt x="8800107" y="494527"/>
                  <a:pt x="8935591" y="473617"/>
                  <a:pt x="9071922" y="459381"/>
                </a:cubicBezTo>
                <a:lnTo>
                  <a:pt x="9143051" y="451819"/>
                </a:lnTo>
                <a:lnTo>
                  <a:pt x="9143051" y="622205"/>
                </a:lnTo>
                <a:lnTo>
                  <a:pt x="9121458" y="627099"/>
                </a:lnTo>
                <a:cubicBezTo>
                  <a:pt x="9056680" y="641335"/>
                  <a:pt x="8994442" y="657572"/>
                  <a:pt x="8930934" y="672698"/>
                </a:cubicBezTo>
                <a:cubicBezTo>
                  <a:pt x="8899603" y="680261"/>
                  <a:pt x="8868273" y="688936"/>
                  <a:pt x="8836942" y="697388"/>
                </a:cubicBezTo>
                <a:lnTo>
                  <a:pt x="8743373" y="723191"/>
                </a:lnTo>
                <a:cubicBezTo>
                  <a:pt x="8495268" y="792813"/>
                  <a:pt x="8253514" y="873780"/>
                  <a:pt x="8020651" y="964089"/>
                </a:cubicBezTo>
                <a:cubicBezTo>
                  <a:pt x="7991014" y="975656"/>
                  <a:pt x="7962647" y="988113"/>
                  <a:pt x="7933433" y="999457"/>
                </a:cubicBezTo>
                <a:cubicBezTo>
                  <a:pt x="7905066" y="1010801"/>
                  <a:pt x="7875429" y="1022368"/>
                  <a:pt x="7847062" y="1034602"/>
                </a:cubicBezTo>
                <a:lnTo>
                  <a:pt x="7761961" y="1071749"/>
                </a:lnTo>
                <a:lnTo>
                  <a:pt x="7719199" y="1089988"/>
                </a:lnTo>
                <a:lnTo>
                  <a:pt x="7677707" y="1108895"/>
                </a:lnTo>
                <a:lnTo>
                  <a:pt x="7593453" y="1147154"/>
                </a:lnTo>
                <a:cubicBezTo>
                  <a:pt x="7564663" y="1160500"/>
                  <a:pt x="7537566" y="1173847"/>
                  <a:pt x="7510045" y="1187193"/>
                </a:cubicBezTo>
                <a:cubicBezTo>
                  <a:pt x="7482526" y="1200539"/>
                  <a:pt x="7455005" y="1212773"/>
                  <a:pt x="7427485" y="1227009"/>
                </a:cubicBezTo>
                <a:lnTo>
                  <a:pt x="7346195" y="1268159"/>
                </a:lnTo>
                <a:cubicBezTo>
                  <a:pt x="7128150" y="1378488"/>
                  <a:pt x="6917726" y="1498604"/>
                  <a:pt x="6713230" y="1624280"/>
                </a:cubicBezTo>
                <a:cubicBezTo>
                  <a:pt x="6662001" y="1655644"/>
                  <a:pt x="6610770" y="1687230"/>
                  <a:pt x="6560811" y="1719483"/>
                </a:cubicBezTo>
                <a:lnTo>
                  <a:pt x="6531174" y="1737723"/>
                </a:lnTo>
                <a:lnTo>
                  <a:pt x="6560811" y="1755740"/>
                </a:lnTo>
                <a:cubicBezTo>
                  <a:pt x="6610770" y="1788216"/>
                  <a:pt x="6662001" y="1819579"/>
                  <a:pt x="6713230" y="1850942"/>
                </a:cubicBezTo>
                <a:cubicBezTo>
                  <a:pt x="6917726" y="1976842"/>
                  <a:pt x="7128150" y="2096735"/>
                  <a:pt x="7346195" y="2207285"/>
                </a:cubicBezTo>
                <a:lnTo>
                  <a:pt x="7427485" y="2248213"/>
                </a:lnTo>
                <a:cubicBezTo>
                  <a:pt x="7454158" y="2261560"/>
                  <a:pt x="7482526" y="2274906"/>
                  <a:pt x="7510045" y="2288252"/>
                </a:cubicBezTo>
                <a:cubicBezTo>
                  <a:pt x="7538413" y="2301598"/>
                  <a:pt x="7565933" y="2314944"/>
                  <a:pt x="7593453" y="2328290"/>
                </a:cubicBezTo>
                <a:lnTo>
                  <a:pt x="7677707" y="2366327"/>
                </a:lnTo>
                <a:lnTo>
                  <a:pt x="7719199" y="2385456"/>
                </a:lnTo>
                <a:lnTo>
                  <a:pt x="7761961" y="2403474"/>
                </a:lnTo>
                <a:lnTo>
                  <a:pt x="7847062" y="2440621"/>
                </a:lnTo>
                <a:cubicBezTo>
                  <a:pt x="7875429" y="2453077"/>
                  <a:pt x="7905066" y="2463531"/>
                  <a:pt x="7933433" y="2475988"/>
                </a:cubicBezTo>
                <a:cubicBezTo>
                  <a:pt x="7962647" y="2487333"/>
                  <a:pt x="7991014" y="2499789"/>
                  <a:pt x="8020651" y="2511133"/>
                </a:cubicBezTo>
                <a:cubicBezTo>
                  <a:pt x="8253514" y="2602554"/>
                  <a:pt x="8495268" y="2682632"/>
                  <a:pt x="8743373" y="2752032"/>
                </a:cubicBezTo>
                <a:lnTo>
                  <a:pt x="8836942" y="2777834"/>
                </a:lnTo>
                <a:cubicBezTo>
                  <a:pt x="8868273" y="2786509"/>
                  <a:pt x="8899603" y="2794962"/>
                  <a:pt x="8930934" y="2802525"/>
                </a:cubicBezTo>
                <a:cubicBezTo>
                  <a:pt x="8994442" y="2817873"/>
                  <a:pt x="9057950" y="2834111"/>
                  <a:pt x="9121458" y="2848346"/>
                </a:cubicBezTo>
                <a:lnTo>
                  <a:pt x="9143051" y="2853018"/>
                </a:lnTo>
                <a:lnTo>
                  <a:pt x="9143051" y="3025405"/>
                </a:lnTo>
                <a:lnTo>
                  <a:pt x="9071922" y="3017843"/>
                </a:lnTo>
                <a:cubicBezTo>
                  <a:pt x="8935591" y="3003607"/>
                  <a:pt x="8800107" y="2983588"/>
                  <a:pt x="8664623" y="2961566"/>
                </a:cubicBezTo>
                <a:cubicBezTo>
                  <a:pt x="8393655" y="2915967"/>
                  <a:pt x="8126498" y="2854130"/>
                  <a:pt x="7866114" y="2777834"/>
                </a:cubicBezTo>
                <a:cubicBezTo>
                  <a:pt x="7605731" y="2700649"/>
                  <a:pt x="7352545" y="2608338"/>
                  <a:pt x="7109098" y="2504460"/>
                </a:cubicBezTo>
                <a:lnTo>
                  <a:pt x="7063795" y="2485331"/>
                </a:lnTo>
                <a:lnTo>
                  <a:pt x="7018069" y="2465311"/>
                </a:lnTo>
                <a:lnTo>
                  <a:pt x="6928311" y="2425495"/>
                </a:lnTo>
                <a:cubicBezTo>
                  <a:pt x="6868614" y="2397690"/>
                  <a:pt x="6808916" y="2370108"/>
                  <a:pt x="6750065" y="2341637"/>
                </a:cubicBezTo>
                <a:cubicBezTo>
                  <a:pt x="6633633" y="2284470"/>
                  <a:pt x="6518049" y="2225303"/>
                  <a:pt x="6405428" y="2163465"/>
                </a:cubicBezTo>
                <a:cubicBezTo>
                  <a:pt x="6349541" y="2132992"/>
                  <a:pt x="6292807" y="2102517"/>
                  <a:pt x="6237766" y="2070042"/>
                </a:cubicBezTo>
                <a:cubicBezTo>
                  <a:pt x="6200932" y="2049133"/>
                  <a:pt x="6164944" y="2028224"/>
                  <a:pt x="6128956" y="2007315"/>
                </a:cubicBezTo>
                <a:lnTo>
                  <a:pt x="6110750" y="2019549"/>
                </a:lnTo>
                <a:cubicBezTo>
                  <a:pt x="5913875" y="2155903"/>
                  <a:pt x="5720387" y="2294925"/>
                  <a:pt x="5528169" y="2436840"/>
                </a:cubicBezTo>
                <a:lnTo>
                  <a:pt x="5383370" y="2543609"/>
                </a:lnTo>
                <a:lnTo>
                  <a:pt x="5233491" y="2652158"/>
                </a:lnTo>
                <a:lnTo>
                  <a:pt x="5081072" y="2758705"/>
                </a:lnTo>
                <a:lnTo>
                  <a:pt x="4926535" y="2863472"/>
                </a:lnTo>
                <a:cubicBezTo>
                  <a:pt x="4874459" y="2897950"/>
                  <a:pt x="4821535" y="2932205"/>
                  <a:pt x="4769459" y="2966460"/>
                </a:cubicBezTo>
                <a:cubicBezTo>
                  <a:pt x="4716535" y="3000716"/>
                  <a:pt x="4663188" y="3034080"/>
                  <a:pt x="4609418" y="3067446"/>
                </a:cubicBezTo>
                <a:cubicBezTo>
                  <a:pt x="4555225" y="3100812"/>
                  <a:pt x="4500184" y="3133064"/>
                  <a:pt x="4445567" y="3165541"/>
                </a:cubicBezTo>
                <a:cubicBezTo>
                  <a:pt x="4390527" y="3197794"/>
                  <a:pt x="4334640" y="3230269"/>
                  <a:pt x="4278753" y="3261633"/>
                </a:cubicBezTo>
                <a:cubicBezTo>
                  <a:pt x="4054357" y="3387532"/>
                  <a:pt x="3821071" y="3505646"/>
                  <a:pt x="3577623" y="3612192"/>
                </a:cubicBezTo>
                <a:cubicBezTo>
                  <a:pt x="3334175" y="3719851"/>
                  <a:pt x="3080566" y="3815054"/>
                  <a:pt x="2817219" y="3895131"/>
                </a:cubicBezTo>
                <a:cubicBezTo>
                  <a:pt x="2783771" y="3904696"/>
                  <a:pt x="2750747" y="3914261"/>
                  <a:pt x="2717723" y="3923825"/>
                </a:cubicBezTo>
                <a:lnTo>
                  <a:pt x="2667340" y="3938061"/>
                </a:lnTo>
                <a:lnTo>
                  <a:pt x="2616957" y="3951408"/>
                </a:lnTo>
                <a:cubicBezTo>
                  <a:pt x="2583932" y="3959860"/>
                  <a:pt x="2550908" y="3968535"/>
                  <a:pt x="2516614" y="3976988"/>
                </a:cubicBezTo>
                <a:lnTo>
                  <a:pt x="2414577" y="4000788"/>
                </a:lnTo>
                <a:cubicBezTo>
                  <a:pt x="2277823" y="4031484"/>
                  <a:pt x="2139799" y="4057954"/>
                  <a:pt x="2000505" y="4079086"/>
                </a:cubicBezTo>
                <a:cubicBezTo>
                  <a:pt x="1721068" y="4120014"/>
                  <a:pt x="1435705" y="4140923"/>
                  <a:pt x="1153729" y="4137142"/>
                </a:cubicBezTo>
                <a:cubicBezTo>
                  <a:pt x="1117741" y="4137142"/>
                  <a:pt x="1082600" y="4136252"/>
                  <a:pt x="1047459" y="4135140"/>
                </a:cubicBezTo>
                <a:lnTo>
                  <a:pt x="994535" y="4133361"/>
                </a:lnTo>
                <a:lnTo>
                  <a:pt x="941188" y="4130468"/>
                </a:lnTo>
                <a:cubicBezTo>
                  <a:pt x="872177" y="4127577"/>
                  <a:pt x="801047" y="4121793"/>
                  <a:pt x="731189" y="4116233"/>
                </a:cubicBezTo>
                <a:cubicBezTo>
                  <a:pt x="591047" y="4103776"/>
                  <a:pt x="451753" y="4085759"/>
                  <a:pt x="315422" y="4060846"/>
                </a:cubicBezTo>
                <a:lnTo>
                  <a:pt x="0" y="3992793"/>
                </a:lnTo>
                <a:lnTo>
                  <a:pt x="0" y="3808614"/>
                </a:lnTo>
                <a:lnTo>
                  <a:pt x="361571" y="3848420"/>
                </a:lnTo>
                <a:cubicBezTo>
                  <a:pt x="491551" y="3857984"/>
                  <a:pt x="621108" y="3862878"/>
                  <a:pt x="751088" y="3862878"/>
                </a:cubicBezTo>
                <a:cubicBezTo>
                  <a:pt x="879797" y="3861765"/>
                  <a:pt x="1009777" y="3857095"/>
                  <a:pt x="1138487" y="3848420"/>
                </a:cubicBezTo>
                <a:cubicBezTo>
                  <a:pt x="1395907" y="3831292"/>
                  <a:pt x="1648246" y="3794145"/>
                  <a:pt x="1895505" y="3742762"/>
                </a:cubicBezTo>
                <a:cubicBezTo>
                  <a:pt x="2018287" y="3716070"/>
                  <a:pt x="2139799" y="3685596"/>
                  <a:pt x="2260041" y="3651341"/>
                </a:cubicBezTo>
                <a:cubicBezTo>
                  <a:pt x="2380283" y="3617976"/>
                  <a:pt x="2498831" y="3578826"/>
                  <a:pt x="2615263" y="3537899"/>
                </a:cubicBezTo>
                <a:cubicBezTo>
                  <a:pt x="2672844" y="3516100"/>
                  <a:pt x="2731694" y="3496081"/>
                  <a:pt x="2788428" y="3473169"/>
                </a:cubicBezTo>
                <a:cubicBezTo>
                  <a:pt x="2846433" y="3451371"/>
                  <a:pt x="2903166" y="3427570"/>
                  <a:pt x="2959900" y="3404660"/>
                </a:cubicBezTo>
                <a:cubicBezTo>
                  <a:pt x="3072945" y="3357058"/>
                  <a:pt x="3184719" y="3306565"/>
                  <a:pt x="3294377" y="3254070"/>
                </a:cubicBezTo>
                <a:cubicBezTo>
                  <a:pt x="3514115" y="3148413"/>
                  <a:pt x="3727502" y="3034080"/>
                  <a:pt x="3935809" y="2913075"/>
                </a:cubicBezTo>
                <a:lnTo>
                  <a:pt x="4091191" y="2820764"/>
                </a:lnTo>
                <a:cubicBezTo>
                  <a:pt x="4142422" y="2789178"/>
                  <a:pt x="4194499" y="2758705"/>
                  <a:pt x="4244458" y="2726452"/>
                </a:cubicBezTo>
                <a:cubicBezTo>
                  <a:pt x="4294841" y="2693975"/>
                  <a:pt x="4346071" y="2662612"/>
                  <a:pt x="4396031" y="2630136"/>
                </a:cubicBezTo>
                <a:cubicBezTo>
                  <a:pt x="4446414" y="2596771"/>
                  <a:pt x="4496374" y="2564518"/>
                  <a:pt x="4545910" y="2531152"/>
                </a:cubicBezTo>
                <a:lnTo>
                  <a:pt x="4693672" y="2431056"/>
                </a:lnTo>
                <a:lnTo>
                  <a:pt x="4840588" y="2329181"/>
                </a:lnTo>
                <a:lnTo>
                  <a:pt x="5133995" y="2119645"/>
                </a:lnTo>
                <a:cubicBezTo>
                  <a:pt x="5316899" y="1990187"/>
                  <a:pt x="5502766" y="1862509"/>
                  <a:pt x="5694137" y="1738612"/>
                </a:cubicBezTo>
                <a:cubicBezTo>
                  <a:pt x="5502766" y="1614716"/>
                  <a:pt x="5316899" y="1487037"/>
                  <a:pt x="5133995" y="1357579"/>
                </a:cubicBezTo>
                <a:lnTo>
                  <a:pt x="4840588" y="1148044"/>
                </a:lnTo>
                <a:lnTo>
                  <a:pt x="4693672" y="1046168"/>
                </a:lnTo>
                <a:lnTo>
                  <a:pt x="4545910" y="946072"/>
                </a:lnTo>
                <a:cubicBezTo>
                  <a:pt x="4496374" y="912707"/>
                  <a:pt x="4446414" y="880454"/>
                  <a:pt x="4396031" y="847088"/>
                </a:cubicBezTo>
                <a:cubicBezTo>
                  <a:pt x="4346071" y="814613"/>
                  <a:pt x="4294841" y="783249"/>
                  <a:pt x="4244458" y="750773"/>
                </a:cubicBezTo>
                <a:cubicBezTo>
                  <a:pt x="4193652" y="719410"/>
                  <a:pt x="4142422" y="688046"/>
                  <a:pt x="4091191" y="656460"/>
                </a:cubicBezTo>
                <a:lnTo>
                  <a:pt x="3935809" y="564149"/>
                </a:lnTo>
                <a:cubicBezTo>
                  <a:pt x="3728349" y="442254"/>
                  <a:pt x="3514115" y="328812"/>
                  <a:pt x="3294377" y="223155"/>
                </a:cubicBezTo>
                <a:cubicBezTo>
                  <a:pt x="3184719" y="169769"/>
                  <a:pt x="3072945" y="120167"/>
                  <a:pt x="2959900" y="72565"/>
                </a:cubicBezTo>
                <a:cubicBezTo>
                  <a:pt x="2903166" y="49654"/>
                  <a:pt x="2846433" y="25853"/>
                  <a:pt x="2788428" y="4055"/>
                </a:cubicBezTo>
                <a:close/>
              </a:path>
            </a:pathLst>
          </a:custGeom>
          <a:solidFill>
            <a:schemeClr val="accent1">
              <a:lumMod val="75000"/>
            </a:schemeClr>
          </a:solidFill>
          <a:ln w="12700">
            <a:miter lim="400000"/>
          </a:ln>
        </p:spPr>
        <p:txBody>
          <a:bodyPr wrap="square" lIns="38100" tIns="38100" rIns="38100" bIns="38100" anchor="ctr">
            <a:noAutofit/>
          </a:bodyPr>
          <a:lstStyle/>
          <a:p>
            <a:pPr>
              <a:defRPr sz="3000">
                <a:solidFill>
                  <a:srgbClr val="FFFFFF"/>
                </a:solidFill>
              </a:defRPr>
            </a:pPr>
            <a:endParaRPr/>
          </a:p>
        </p:txBody>
      </p:sp>
      <p:pic>
        <p:nvPicPr>
          <p:cNvPr id="12" name="Picture 11"/>
          <p:cNvPicPr>
            <a:picLocks noChangeAspect="1"/>
          </p:cNvPicPr>
          <p:nvPr/>
        </p:nvPicPr>
        <p:blipFill>
          <a:blip r:embed="rId5"/>
          <a:stretch>
            <a:fillRect/>
          </a:stretch>
        </p:blipFill>
        <p:spPr>
          <a:xfrm>
            <a:off x="8041627" y="5642043"/>
            <a:ext cx="919493" cy="1064984"/>
          </a:xfrm>
          <a:prstGeom prst="rect">
            <a:avLst/>
          </a:prstGeom>
        </p:spPr>
      </p:pic>
      <p:sp>
        <p:nvSpPr>
          <p:cNvPr id="8" name="Title 1">
            <a:extLst>
              <a:ext uri="{FF2B5EF4-FFF2-40B4-BE49-F238E27FC236}">
                <a16:creationId xmlns:a16="http://schemas.microsoft.com/office/drawing/2014/main" id="{B5220B93-1642-4016-B0F7-BDA1DFE44AB9}"/>
              </a:ext>
            </a:extLst>
          </p:cNvPr>
          <p:cNvSpPr txBox="1">
            <a:spLocks/>
          </p:cNvSpPr>
          <p:nvPr/>
        </p:nvSpPr>
        <p:spPr>
          <a:xfrm>
            <a:off x="722735" y="4137579"/>
            <a:ext cx="7963705" cy="246388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rgbClr val="002060"/>
                </a:solidFill>
                <a:latin typeface="Swiss 721"/>
                <a:cs typeface="Times New Roman" panose="02020603050405020304" pitchFamily="18" charset="0"/>
              </a:rPr>
              <a:t>Presentation to the Portfolio Committee on Home Affairs</a:t>
            </a:r>
          </a:p>
          <a:p>
            <a:endParaRPr lang="en-US" sz="4000" b="1" dirty="0" smtClean="0">
              <a:solidFill>
                <a:srgbClr val="002060"/>
              </a:solidFill>
              <a:latin typeface="Swiss 721"/>
              <a:cs typeface="Times New Roman" panose="02020603050405020304" pitchFamily="18" charset="0"/>
            </a:endParaRPr>
          </a:p>
          <a:p>
            <a:r>
              <a:rPr lang="en-US" sz="3400" b="1" dirty="0" smtClean="0">
                <a:solidFill>
                  <a:srgbClr val="002060"/>
                </a:solidFill>
                <a:latin typeface="Swiss 721"/>
                <a:cs typeface="Times New Roman" panose="02020603050405020304" pitchFamily="18" charset="0"/>
              </a:rPr>
              <a:t>29 March 2023</a:t>
            </a:r>
            <a:endParaRPr lang="en-US" sz="3400" b="1" dirty="0">
              <a:solidFill>
                <a:srgbClr val="002060"/>
              </a:solidFill>
              <a:latin typeface="Swiss 721"/>
              <a:cs typeface="Times New Roman" panose="02020603050405020304" pitchFamily="18" charset="0"/>
            </a:endParaRPr>
          </a:p>
        </p:txBody>
      </p:sp>
    </p:spTree>
    <p:extLst>
      <p:ext uri="{BB962C8B-B14F-4D97-AF65-F5344CB8AC3E}">
        <p14:creationId xmlns:p14="http://schemas.microsoft.com/office/powerpoint/2010/main" val="124927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fontScale="90000"/>
          </a:bodyPr>
          <a:lstStyle/>
          <a:p>
            <a:pPr>
              <a:lnSpc>
                <a:spcPct val="100000"/>
              </a:lnSpc>
              <a:spcBef>
                <a:spcPts val="0"/>
              </a:spcBef>
            </a:pPr>
            <a:r>
              <a:rPr lang="en-ZA" sz="2000" b="1" dirty="0">
                <a:solidFill>
                  <a:prstClr val="black"/>
                </a:solidFill>
                <a:latin typeface="Swiss 721"/>
                <a:ea typeface="+mn-ea"/>
                <a:cs typeface="Times New Roman" panose="02020603050405020304" pitchFamily="18" charset="0"/>
              </a:rPr>
              <a:t>Outcomes, outputs, performance indicators and targets for </a:t>
            </a:r>
            <a:r>
              <a:rPr lang="en-ZA" sz="2000" b="1" dirty="0" smtClean="0">
                <a:solidFill>
                  <a:prstClr val="black"/>
                </a:solidFill>
                <a:latin typeface="Swiss 721"/>
                <a:ea typeface="+mn-ea"/>
                <a:cs typeface="Times New Roman" panose="02020603050405020304" pitchFamily="18" charset="0"/>
              </a:rPr>
              <a:t>2023/24</a:t>
            </a:r>
            <a:endParaRPr lang="en-ZA" sz="4800"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47174777"/>
              </p:ext>
            </p:extLst>
          </p:nvPr>
        </p:nvGraphicFramePr>
        <p:xfrm>
          <a:off x="285041" y="3274143"/>
          <a:ext cx="8637973" cy="2607004"/>
        </p:xfrm>
        <a:graphic>
          <a:graphicData uri="http://schemas.openxmlformats.org/drawingml/2006/table">
            <a:tbl>
              <a:tblPr firstRow="1" firstCol="1" lastRow="1" lastCol="1" bandRow="1" bandCol="1">
                <a:tableStyleId>{10A1B5D5-9B99-4C35-A422-299274C87663}</a:tableStyleId>
              </a:tblPr>
              <a:tblGrid>
                <a:gridCol w="1855044">
                  <a:extLst>
                    <a:ext uri="{9D8B030D-6E8A-4147-A177-3AD203B41FA5}">
                      <a16:colId xmlns:a16="http://schemas.microsoft.com/office/drawing/2014/main" val="2978871112"/>
                    </a:ext>
                  </a:extLst>
                </a:gridCol>
                <a:gridCol w="1327367">
                  <a:extLst>
                    <a:ext uri="{9D8B030D-6E8A-4147-A177-3AD203B41FA5}">
                      <a16:colId xmlns:a16="http://schemas.microsoft.com/office/drawing/2014/main" val="1152470807"/>
                    </a:ext>
                  </a:extLst>
                </a:gridCol>
                <a:gridCol w="1321031">
                  <a:extLst>
                    <a:ext uri="{9D8B030D-6E8A-4147-A177-3AD203B41FA5}">
                      <a16:colId xmlns:a16="http://schemas.microsoft.com/office/drawing/2014/main" val="227857881"/>
                    </a:ext>
                  </a:extLst>
                </a:gridCol>
                <a:gridCol w="1361370">
                  <a:extLst>
                    <a:ext uri="{9D8B030D-6E8A-4147-A177-3AD203B41FA5}">
                      <a16:colId xmlns:a16="http://schemas.microsoft.com/office/drawing/2014/main" val="1439630202"/>
                    </a:ext>
                  </a:extLst>
                </a:gridCol>
                <a:gridCol w="1502549">
                  <a:extLst>
                    <a:ext uri="{9D8B030D-6E8A-4147-A177-3AD203B41FA5}">
                      <a16:colId xmlns:a16="http://schemas.microsoft.com/office/drawing/2014/main" val="3077197633"/>
                    </a:ext>
                  </a:extLst>
                </a:gridCol>
                <a:gridCol w="1270612">
                  <a:extLst>
                    <a:ext uri="{9D8B030D-6E8A-4147-A177-3AD203B41FA5}">
                      <a16:colId xmlns:a16="http://schemas.microsoft.com/office/drawing/2014/main" val="1173999545"/>
                    </a:ext>
                  </a:extLst>
                </a:gridCol>
              </a:tblGrid>
              <a:tr h="555149">
                <a:tc>
                  <a:txBody>
                    <a:bodyPr/>
                    <a:lstStyle/>
                    <a:p>
                      <a:pPr marL="46355">
                        <a:spcAft>
                          <a:spcPts val="0"/>
                        </a:spcAft>
                      </a:pPr>
                      <a:r>
                        <a:rPr lang="en-US" sz="1600" dirty="0">
                          <a:effectLst/>
                          <a:latin typeface="Swiss 721"/>
                          <a:cs typeface="Times New Roman" panose="02020603050405020304" pitchFamily="18" charset="0"/>
                        </a:rPr>
                        <a:t> </a:t>
                      </a:r>
                      <a:endParaRPr lang="en-ZA" sz="1600" b="1" dirty="0">
                        <a:effectLst/>
                        <a:latin typeface="Swiss 721"/>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512001">
                <a:tc>
                  <a:txBody>
                    <a:bodyPr/>
                    <a:lstStyle/>
                    <a:p>
                      <a:pPr marL="457200" marR="340360" indent="85090" algn="just">
                        <a:lnSpc>
                          <a:spcPct val="95000"/>
                        </a:lnSpc>
                        <a:spcBef>
                          <a:spcPts val="115"/>
                        </a:spcBef>
                        <a:spcAft>
                          <a:spcPts val="0"/>
                        </a:spcAft>
                      </a:pPr>
                      <a:r>
                        <a:rPr lang="en-US" sz="1600" dirty="0" smtClean="0">
                          <a:effectLst/>
                          <a:latin typeface="Swiss 721"/>
                          <a:cs typeface="Times New Roman" panose="02020603050405020304" pitchFamily="18" charset="0"/>
                        </a:rPr>
                        <a:t>Output</a:t>
                      </a:r>
                      <a:r>
                        <a:rPr lang="en-US" sz="1600" baseline="0" dirty="0" smtClean="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indicators</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4610" marR="54610" algn="ctr">
                        <a:spcBef>
                          <a:spcPts val="585"/>
                        </a:spcBef>
                        <a:spcAft>
                          <a:spcPts val="0"/>
                        </a:spcAft>
                      </a:pPr>
                      <a:r>
                        <a:rPr lang="en-US" sz="1600" dirty="0">
                          <a:effectLst/>
                          <a:latin typeface="Swiss 721"/>
                          <a:cs typeface="Times New Roman" panose="02020603050405020304" pitchFamily="18" charset="0"/>
                        </a:rPr>
                        <a:t>2019/20</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7150" marR="57785" algn="ctr">
                        <a:spcBef>
                          <a:spcPts val="585"/>
                        </a:spcBef>
                        <a:spcAft>
                          <a:spcPts val="0"/>
                        </a:spcAft>
                      </a:pPr>
                      <a:r>
                        <a:rPr lang="en-US" sz="1600" dirty="0">
                          <a:effectLst/>
                          <a:latin typeface="Swiss 721"/>
                          <a:cs typeface="Times New Roman" panose="02020603050405020304" pitchFamily="18" charset="0"/>
                        </a:rPr>
                        <a:t>2020/21</a:t>
                      </a:r>
                      <a:endParaRPr lang="en-ZA" sz="1600" b="1"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85"/>
                        </a:spcBef>
                        <a:spcAft>
                          <a:spcPts val="0"/>
                        </a:spcAft>
                      </a:pPr>
                      <a:r>
                        <a:rPr lang="en-US" sz="1600" dirty="0">
                          <a:effectLst/>
                          <a:latin typeface="Swiss 721"/>
                          <a:cs typeface="Times New Roman" panose="02020603050405020304" pitchFamily="18" charset="0"/>
                        </a:rPr>
                        <a:t>2021/22</a:t>
                      </a:r>
                      <a:endParaRPr lang="en-ZA" sz="1600" b="1" dirty="0">
                        <a:effectLst/>
                        <a:latin typeface="Swiss 721"/>
                        <a:ea typeface="Swiss 721"/>
                        <a:cs typeface="Times New Roman" panose="02020603050405020304" pitchFamily="18" charset="0"/>
                      </a:endParaRPr>
                    </a:p>
                  </a:txBody>
                  <a:tcPr marL="0" marR="0" marT="0" marB="0"/>
                </a:tc>
                <a:tc>
                  <a:txBody>
                    <a:bodyPr/>
                    <a:lstStyle/>
                    <a:p>
                      <a:pPr marL="86360" marR="87630" algn="ctr">
                        <a:spcBef>
                          <a:spcPts val="585"/>
                        </a:spcBef>
                        <a:spcAft>
                          <a:spcPts val="0"/>
                        </a:spcAft>
                      </a:pPr>
                      <a:r>
                        <a:rPr lang="en-US" sz="1600" dirty="0">
                          <a:effectLst/>
                          <a:latin typeface="Swiss 721"/>
                          <a:cs typeface="Times New Roman" panose="02020603050405020304" pitchFamily="18" charset="0"/>
                        </a:rPr>
                        <a:t>2022/23</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9055" marR="60960" algn="ctr">
                        <a:spcBef>
                          <a:spcPts val="585"/>
                        </a:spcBef>
                        <a:spcAft>
                          <a:spcPts val="0"/>
                        </a:spcAft>
                      </a:pPr>
                      <a:r>
                        <a:rPr lang="en-US" sz="1600" dirty="0">
                          <a:effectLst/>
                          <a:latin typeface="Swiss 721"/>
                          <a:cs typeface="Times New Roman" panose="02020603050405020304" pitchFamily="18" charset="0"/>
                        </a:rPr>
                        <a:t>2023/24</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539854">
                <a:tc>
                  <a:txBody>
                    <a:bodyPr/>
                    <a:lstStyle/>
                    <a:p>
                      <a:pPr marL="45085" marR="57150">
                        <a:lnSpc>
                          <a:spcPct val="93000"/>
                        </a:lnSpc>
                        <a:spcBef>
                          <a:spcPts val="215"/>
                        </a:spcBef>
                        <a:spcAft>
                          <a:spcPts val="0"/>
                        </a:spcAft>
                      </a:pPr>
                      <a:r>
                        <a:rPr lang="en-US" sz="1600" dirty="0">
                          <a:effectLst/>
                          <a:latin typeface="Swiss 721"/>
                          <a:cs typeface="Times New Roman" panose="02020603050405020304" pitchFamily="18" charset="0"/>
                        </a:rPr>
                        <a:t>Obtain a clean audit outcome from the annual external audit process</a:t>
                      </a:r>
                      <a:endParaRPr lang="en-ZA" sz="1600" b="0" dirty="0">
                        <a:effectLst/>
                        <a:latin typeface="Swiss 721"/>
                        <a:ea typeface="Swiss 721"/>
                        <a:cs typeface="Times New Roman" panose="02020603050405020304" pitchFamily="18" charset="0"/>
                      </a:endParaRPr>
                    </a:p>
                  </a:txBody>
                  <a:tcPr marL="0" marR="0" marT="0" marB="0"/>
                </a:tc>
                <a:tc>
                  <a:txBody>
                    <a:bodyPr/>
                    <a:lstStyle/>
                    <a:p>
                      <a:pPr marL="54610" marR="54610" algn="ctr">
                        <a:spcBef>
                          <a:spcPts val="560"/>
                        </a:spcBef>
                        <a:spcAft>
                          <a:spcPts val="0"/>
                        </a:spcAft>
                      </a:pPr>
                      <a:r>
                        <a:rPr lang="en-US" sz="1600" b="0" dirty="0">
                          <a:effectLst/>
                          <a:latin typeface="Swiss 721"/>
                          <a:cs typeface="Times New Roman" panose="02020603050405020304" pitchFamily="18" charset="0"/>
                        </a:rPr>
                        <a:t>New</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marR="57785" algn="ctr">
                        <a:spcBef>
                          <a:spcPts val="560"/>
                        </a:spcBef>
                        <a:spcAft>
                          <a:spcPts val="0"/>
                        </a:spcAft>
                      </a:pPr>
                      <a:r>
                        <a:rPr lang="en-US" sz="1600" b="0" dirty="0" smtClean="0">
                          <a:effectLst/>
                          <a:latin typeface="Swiss 721"/>
                          <a:cs typeface="Times New Roman" panose="02020603050405020304" pitchFamily="18" charset="0"/>
                        </a:rPr>
                        <a:t>Clean </a:t>
                      </a:r>
                      <a:r>
                        <a:rPr lang="en-US" sz="1600" b="0" dirty="0">
                          <a:effectLst/>
                          <a:latin typeface="Swiss 721"/>
                          <a:cs typeface="Times New Roman" panose="02020603050405020304" pitchFamily="18" charset="0"/>
                        </a:rPr>
                        <a:t>audit </a:t>
                      </a:r>
                      <a:r>
                        <a:rPr lang="en-US" sz="1600" b="0" dirty="0" smtClean="0">
                          <a:effectLst/>
                          <a:latin typeface="Swiss 721"/>
                          <a:cs typeface="Times New Roman" panose="02020603050405020304" pitchFamily="18" charset="0"/>
                        </a:rPr>
                        <a:t>outcome achieved </a:t>
                      </a:r>
                      <a:endParaRPr lang="en-ZA" sz="1600" b="0"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60"/>
                        </a:spcBef>
                        <a:spcAft>
                          <a:spcPts val="0"/>
                        </a:spcAft>
                      </a:pPr>
                      <a:r>
                        <a:rPr lang="en-US" sz="1600" b="0" dirty="0" smtClean="0">
                          <a:effectLst/>
                          <a:latin typeface="Swiss 721"/>
                          <a:cs typeface="Times New Roman" panose="02020603050405020304" pitchFamily="18" charset="0"/>
                        </a:rPr>
                        <a:t>Clean audit outcome achieved  </a:t>
                      </a:r>
                      <a:endParaRPr lang="en-ZA" sz="1600" b="0"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60"/>
                        </a:spcBef>
                        <a:spcAft>
                          <a:spcPts val="0"/>
                        </a:spcAft>
                      </a:pPr>
                      <a:r>
                        <a:rPr lang="en-US" sz="1600" b="0" dirty="0">
                          <a:effectLst/>
                          <a:latin typeface="Swiss 721"/>
                          <a:cs typeface="Times New Roman" panose="02020603050405020304" pitchFamily="18" charset="0"/>
                        </a:rPr>
                        <a:t>Obtain a clean audit </a:t>
                      </a:r>
                      <a:endParaRPr lang="en-ZA" sz="1600" b="0"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60"/>
                        </a:spcBef>
                        <a:spcAft>
                          <a:spcPts val="0"/>
                        </a:spcAft>
                      </a:pPr>
                      <a:r>
                        <a:rPr lang="en-US" sz="1600" b="0" dirty="0">
                          <a:effectLst/>
                          <a:latin typeface="Swiss 721"/>
                          <a:cs typeface="Times New Roman" panose="02020603050405020304" pitchFamily="18" charset="0"/>
                        </a:rPr>
                        <a:t>Obtain a clean audit </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124550805"/>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10</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392" y="0"/>
            <a:ext cx="646077" cy="790490"/>
          </a:xfrm>
          <a:prstGeom prst="rect">
            <a:avLst/>
          </a:prstGeom>
        </p:spPr>
      </p:pic>
      <p:sp>
        <p:nvSpPr>
          <p:cNvPr id="7" name="Rectangle 6"/>
          <p:cNvSpPr/>
          <p:nvPr/>
        </p:nvSpPr>
        <p:spPr>
          <a:xfrm>
            <a:off x="257977" y="2025254"/>
            <a:ext cx="7438007" cy="74744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smtClean="0"/>
          </a:p>
          <a:p>
            <a:endParaRPr lang="en-ZA" sz="1600" dirty="0" smtClean="0"/>
          </a:p>
          <a:p>
            <a:pPr marL="45720" marR="64770" lvl="0" defTabSz="685800">
              <a:lnSpc>
                <a:spcPct val="93000"/>
              </a:lnSpc>
              <a:spcBef>
                <a:spcPts val="215"/>
              </a:spcBef>
            </a:pPr>
            <a:r>
              <a:rPr lang="en-ZA" sz="1600" b="1" dirty="0" smtClean="0">
                <a:solidFill>
                  <a:schemeClr val="bg1"/>
                </a:solidFill>
                <a:latin typeface="Swiss 721"/>
                <a:cs typeface="Times New Roman" panose="02020603050405020304" pitchFamily="18" charset="0"/>
              </a:rPr>
              <a:t>Output :</a:t>
            </a:r>
            <a:r>
              <a:rPr lang="en-US" sz="1600" dirty="0" smtClean="0">
                <a:solidFill>
                  <a:schemeClr val="bg1"/>
                </a:solidFill>
                <a:latin typeface="Swiss 721"/>
                <a:cs typeface="Times New Roman" panose="02020603050405020304" pitchFamily="18" charset="0"/>
              </a:rPr>
              <a:t>Effectively manage financial resources in compliance with legislation</a:t>
            </a:r>
            <a:r>
              <a:rPr lang="en-US" sz="1600" dirty="0" smtClean="0">
                <a:solidFill>
                  <a:prstClr val="black"/>
                </a:solidFill>
                <a:latin typeface="Swiss 721"/>
              </a:rPr>
              <a:t>.</a:t>
            </a:r>
            <a:endParaRPr lang="en-ZA" sz="1600" dirty="0" smtClean="0">
              <a:solidFill>
                <a:prstClr val="black"/>
              </a:solidFill>
              <a:latin typeface="Swiss 721"/>
              <a:ea typeface="Swiss 721"/>
              <a:cs typeface="Swiss 721"/>
            </a:endParaRPr>
          </a:p>
          <a:p>
            <a:endParaRPr lang="en-US" sz="1600" dirty="0">
              <a:latin typeface="Swiss 721"/>
            </a:endParaRPr>
          </a:p>
          <a:p>
            <a:pPr algn="ctr"/>
            <a:r>
              <a:rPr lang="en-ZA" dirty="0" smtClean="0"/>
              <a:t> </a:t>
            </a:r>
            <a:endParaRPr lang="en-ZA" dirty="0"/>
          </a:p>
        </p:txBody>
      </p:sp>
      <p:sp>
        <p:nvSpPr>
          <p:cNvPr id="8" name="Rectangle 7"/>
          <p:cNvSpPr/>
          <p:nvPr/>
        </p:nvSpPr>
        <p:spPr>
          <a:xfrm>
            <a:off x="285039" y="1159064"/>
            <a:ext cx="7430610" cy="63919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ZA" sz="1600" b="1" dirty="0" smtClean="0">
                <a:latin typeface="Swiss 721"/>
                <a:cs typeface="Times New Roman" panose="02020603050405020304" pitchFamily="18" charset="0"/>
              </a:rPr>
              <a:t>Outcome </a:t>
            </a:r>
            <a:r>
              <a:rPr lang="en-ZA" sz="1600" b="1" dirty="0">
                <a:latin typeface="Swiss 721"/>
                <a:cs typeface="Times New Roman" panose="02020603050405020304" pitchFamily="18" charset="0"/>
              </a:rPr>
              <a:t>:</a:t>
            </a:r>
            <a:r>
              <a:rPr lang="en-ZA" sz="1600" dirty="0">
                <a:latin typeface="Swiss 721"/>
                <a:cs typeface="Times New Roman" panose="02020603050405020304" pitchFamily="18" charset="0"/>
              </a:rPr>
              <a:t>Strengthened institutional effectiveness</a:t>
            </a:r>
          </a:p>
        </p:txBody>
      </p:sp>
    </p:spTree>
    <p:extLst>
      <p:ext uri="{BB962C8B-B14F-4D97-AF65-F5344CB8AC3E}">
        <p14:creationId xmlns:p14="http://schemas.microsoft.com/office/powerpoint/2010/main" val="381613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121" r="6121"/>
          <a:stretch>
            <a:fillRect/>
          </a:stretch>
        </p:blipFill>
        <p:spPr/>
      </p:pic>
      <p:pic>
        <p:nvPicPr>
          <p:cNvPr id="5" name="Picture Placeholder 4"/>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l="16575" r="16575"/>
          <a:stretch>
            <a:fillRect/>
          </a:stretch>
        </p:blipFill>
        <p:spPr/>
      </p:pic>
      <p:sp>
        <p:nvSpPr>
          <p:cNvPr id="3" name="Text Placeholder 2">
            <a:extLst>
              <a:ext uri="{FF2B5EF4-FFF2-40B4-BE49-F238E27FC236}">
                <a16:creationId xmlns:a16="http://schemas.microsoft.com/office/drawing/2014/main" id="{4F50450A-AD04-406D-804F-9709D82F6394}"/>
              </a:ext>
            </a:extLst>
          </p:cNvPr>
          <p:cNvSpPr>
            <a:spLocks noGrp="1"/>
          </p:cNvSpPr>
          <p:nvPr>
            <p:ph type="body" idx="1"/>
          </p:nvPr>
        </p:nvSpPr>
        <p:spPr>
          <a:xfrm>
            <a:off x="0" y="385622"/>
            <a:ext cx="7929795" cy="2611697"/>
          </a:xfrm>
        </p:spPr>
        <p:txBody>
          <a:bodyPr>
            <a:normAutofit/>
          </a:bodyPr>
          <a:lstStyle/>
          <a:p>
            <a:pPr>
              <a:spcBef>
                <a:spcPct val="0"/>
              </a:spcBef>
            </a:pPr>
            <a:r>
              <a:rPr lang="en-US" sz="5400" b="1" dirty="0" smtClean="0">
                <a:solidFill>
                  <a:schemeClr val="tx1"/>
                </a:solidFill>
                <a:latin typeface="Swiss 721"/>
                <a:ea typeface="+mj-ea"/>
                <a:cs typeface="+mj-cs"/>
              </a:rPr>
              <a:t>Programme 2</a:t>
            </a:r>
          </a:p>
          <a:p>
            <a:pPr>
              <a:spcBef>
                <a:spcPct val="0"/>
              </a:spcBef>
            </a:pPr>
            <a:r>
              <a:rPr lang="en-US" sz="5400" b="1" noProof="1" smtClean="0">
                <a:solidFill>
                  <a:schemeClr val="tx1"/>
                </a:solidFill>
                <a:latin typeface="Swiss 721"/>
                <a:ea typeface="+mj-ea"/>
                <a:cs typeface="+mj-cs"/>
              </a:rPr>
              <a:t>Electoral Operations</a:t>
            </a:r>
          </a:p>
          <a:p>
            <a:endParaRPr lang="en-US" noProof="1"/>
          </a:p>
        </p:txBody>
      </p:sp>
      <p:sp>
        <p:nvSpPr>
          <p:cNvPr id="6" name="Slide Number Placeholder 5">
            <a:extLst>
              <a:ext uri="{FF2B5EF4-FFF2-40B4-BE49-F238E27FC236}">
                <a16:creationId xmlns:a16="http://schemas.microsoft.com/office/drawing/2014/main" id="{B4A4F826-E8AB-4DA0-8B38-6404E7A9D818}"/>
              </a:ext>
            </a:extLst>
          </p:cNvPr>
          <p:cNvSpPr>
            <a:spLocks noGrp="1"/>
          </p:cNvSpPr>
          <p:nvPr>
            <p:ph type="sldNum" sz="quarter" idx="4294967295"/>
          </p:nvPr>
        </p:nvSpPr>
        <p:spPr>
          <a:xfrm>
            <a:off x="7086600" y="6356350"/>
            <a:ext cx="2057400" cy="365125"/>
          </a:xfrm>
        </p:spPr>
        <p:txBody>
          <a:bodyPr>
            <a:normAutofit/>
          </a:bodyPr>
          <a:lstStyle/>
          <a:p>
            <a:fld id="{9319E888-69DF-4A19-BF5D-F6CF70DE7D06}" type="slidenum">
              <a:rPr lang="en-US" smtClean="0"/>
              <a:pPr/>
              <a:t>11</a:t>
            </a:fld>
            <a:endParaRPr lang="en-US"/>
          </a:p>
        </p:txBody>
      </p:sp>
      <p:sp>
        <p:nvSpPr>
          <p:cNvPr id="19" name="Shape">
            <a:extLst>
              <a:ext uri="{FF2B5EF4-FFF2-40B4-BE49-F238E27FC236}">
                <a16:creationId xmlns:a16="http://schemas.microsoft.com/office/drawing/2014/main" id="{65A31EC6-9AFB-5945-8CF0-9D93418BE007}"/>
              </a:ext>
            </a:extLst>
          </p:cNvPr>
          <p:cNvSpPr/>
          <p:nvPr/>
        </p:nvSpPr>
        <p:spPr>
          <a:xfrm>
            <a:off x="0" y="2740857"/>
            <a:ext cx="9144000" cy="4116716"/>
          </a:xfrm>
          <a:custGeom>
            <a:avLst/>
            <a:gdLst/>
            <a:ahLst/>
            <a:cxnLst>
              <a:cxn ang="0">
                <a:pos x="wd2" y="hd2"/>
              </a:cxn>
              <a:cxn ang="5400000">
                <a:pos x="wd2" y="hd2"/>
              </a:cxn>
              <a:cxn ang="10800000">
                <a:pos x="wd2" y="hd2"/>
              </a:cxn>
              <a:cxn ang="16200000">
                <a:pos x="wd2" y="hd2"/>
              </a:cxn>
            </a:cxnLst>
            <a:rect l="0" t="0" r="r" b="b"/>
            <a:pathLst>
              <a:path w="21600" h="21600" extrusionOk="0">
                <a:moveTo>
                  <a:pt x="20830" y="315"/>
                </a:moveTo>
                <a:cubicBezTo>
                  <a:pt x="20509" y="205"/>
                  <a:pt x="20187" y="125"/>
                  <a:pt x="19862" y="70"/>
                </a:cubicBezTo>
                <a:cubicBezTo>
                  <a:pt x="19535" y="20"/>
                  <a:pt x="19210" y="0"/>
                  <a:pt x="18883" y="0"/>
                </a:cubicBezTo>
                <a:cubicBezTo>
                  <a:pt x="18556" y="5"/>
                  <a:pt x="18227" y="35"/>
                  <a:pt x="17902" y="95"/>
                </a:cubicBezTo>
                <a:cubicBezTo>
                  <a:pt x="17575" y="155"/>
                  <a:pt x="17250" y="245"/>
                  <a:pt x="16930" y="360"/>
                </a:cubicBezTo>
                <a:cubicBezTo>
                  <a:pt x="16608" y="475"/>
                  <a:pt x="16292" y="620"/>
                  <a:pt x="15976" y="785"/>
                </a:cubicBezTo>
                <a:lnTo>
                  <a:pt x="15741" y="915"/>
                </a:lnTo>
                <a:cubicBezTo>
                  <a:pt x="15662" y="960"/>
                  <a:pt x="15586" y="1010"/>
                  <a:pt x="15508" y="1054"/>
                </a:cubicBezTo>
                <a:lnTo>
                  <a:pt x="15391" y="1124"/>
                </a:lnTo>
                <a:lnTo>
                  <a:pt x="15277" y="1199"/>
                </a:lnTo>
                <a:cubicBezTo>
                  <a:pt x="15201" y="1249"/>
                  <a:pt x="15125" y="1299"/>
                  <a:pt x="15049" y="1354"/>
                </a:cubicBezTo>
                <a:cubicBezTo>
                  <a:pt x="14899" y="1464"/>
                  <a:pt x="14746" y="1569"/>
                  <a:pt x="14599" y="1684"/>
                </a:cubicBezTo>
                <a:lnTo>
                  <a:pt x="14487" y="1769"/>
                </a:lnTo>
                <a:cubicBezTo>
                  <a:pt x="14449" y="1799"/>
                  <a:pt x="14413" y="1829"/>
                  <a:pt x="14375" y="1859"/>
                </a:cubicBezTo>
                <a:lnTo>
                  <a:pt x="14155" y="2044"/>
                </a:lnTo>
                <a:cubicBezTo>
                  <a:pt x="14081" y="2104"/>
                  <a:pt x="14010" y="2169"/>
                  <a:pt x="13938" y="2234"/>
                </a:cubicBezTo>
                <a:cubicBezTo>
                  <a:pt x="13866" y="2299"/>
                  <a:pt x="13792" y="2359"/>
                  <a:pt x="13721" y="2429"/>
                </a:cubicBezTo>
                <a:cubicBezTo>
                  <a:pt x="13577" y="2564"/>
                  <a:pt x="13434" y="2694"/>
                  <a:pt x="13295" y="2839"/>
                </a:cubicBezTo>
                <a:lnTo>
                  <a:pt x="13085" y="3049"/>
                </a:lnTo>
                <a:lnTo>
                  <a:pt x="12876" y="3268"/>
                </a:lnTo>
                <a:cubicBezTo>
                  <a:pt x="12737" y="3413"/>
                  <a:pt x="12603" y="3568"/>
                  <a:pt x="12466" y="3718"/>
                </a:cubicBezTo>
                <a:cubicBezTo>
                  <a:pt x="12397" y="3793"/>
                  <a:pt x="12332" y="3873"/>
                  <a:pt x="12265" y="3948"/>
                </a:cubicBezTo>
                <a:lnTo>
                  <a:pt x="12063" y="4183"/>
                </a:lnTo>
                <a:cubicBezTo>
                  <a:pt x="11931" y="4343"/>
                  <a:pt x="11799" y="4503"/>
                  <a:pt x="11667" y="4663"/>
                </a:cubicBezTo>
                <a:cubicBezTo>
                  <a:pt x="11145" y="5318"/>
                  <a:pt x="10643" y="6012"/>
                  <a:pt x="10155" y="6732"/>
                </a:cubicBezTo>
                <a:lnTo>
                  <a:pt x="9792" y="7277"/>
                </a:lnTo>
                <a:lnTo>
                  <a:pt x="9436" y="7831"/>
                </a:lnTo>
                <a:lnTo>
                  <a:pt x="9084" y="8396"/>
                </a:lnTo>
                <a:lnTo>
                  <a:pt x="8739" y="8956"/>
                </a:lnTo>
                <a:cubicBezTo>
                  <a:pt x="8283" y="9700"/>
                  <a:pt x="7817" y="10430"/>
                  <a:pt x="7346" y="11145"/>
                </a:cubicBezTo>
                <a:cubicBezTo>
                  <a:pt x="7286" y="11235"/>
                  <a:pt x="7223" y="11330"/>
                  <a:pt x="7163" y="11420"/>
                </a:cubicBezTo>
                <a:cubicBezTo>
                  <a:pt x="6880" y="11035"/>
                  <a:pt x="6594" y="10660"/>
                  <a:pt x="6300" y="10295"/>
                </a:cubicBezTo>
                <a:lnTo>
                  <a:pt x="6202" y="10175"/>
                </a:lnTo>
                <a:lnTo>
                  <a:pt x="6103" y="10055"/>
                </a:lnTo>
                <a:lnTo>
                  <a:pt x="5904" y="9815"/>
                </a:lnTo>
                <a:cubicBezTo>
                  <a:pt x="5839" y="9735"/>
                  <a:pt x="5770" y="9661"/>
                  <a:pt x="5702" y="9581"/>
                </a:cubicBezTo>
                <a:lnTo>
                  <a:pt x="5501" y="9351"/>
                </a:lnTo>
                <a:cubicBezTo>
                  <a:pt x="5364" y="9201"/>
                  <a:pt x="5228" y="9051"/>
                  <a:pt x="5091" y="8906"/>
                </a:cubicBezTo>
                <a:lnTo>
                  <a:pt x="4883" y="8691"/>
                </a:lnTo>
                <a:lnTo>
                  <a:pt x="4780" y="8586"/>
                </a:lnTo>
                <a:lnTo>
                  <a:pt x="4674" y="8481"/>
                </a:lnTo>
                <a:lnTo>
                  <a:pt x="4464" y="8276"/>
                </a:lnTo>
                <a:cubicBezTo>
                  <a:pt x="4394" y="8206"/>
                  <a:pt x="4320" y="8146"/>
                  <a:pt x="4249" y="8076"/>
                </a:cubicBezTo>
                <a:cubicBezTo>
                  <a:pt x="4177" y="8011"/>
                  <a:pt x="4105" y="7946"/>
                  <a:pt x="4034" y="7881"/>
                </a:cubicBezTo>
                <a:lnTo>
                  <a:pt x="3817" y="7696"/>
                </a:lnTo>
                <a:lnTo>
                  <a:pt x="3707" y="7601"/>
                </a:lnTo>
                <a:lnTo>
                  <a:pt x="3597" y="7512"/>
                </a:lnTo>
                <a:lnTo>
                  <a:pt x="3375" y="7337"/>
                </a:lnTo>
                <a:cubicBezTo>
                  <a:pt x="3301" y="7277"/>
                  <a:pt x="3227" y="7227"/>
                  <a:pt x="3151" y="7172"/>
                </a:cubicBezTo>
                <a:cubicBezTo>
                  <a:pt x="3077" y="7117"/>
                  <a:pt x="3003" y="7062"/>
                  <a:pt x="2927" y="7012"/>
                </a:cubicBezTo>
                <a:lnTo>
                  <a:pt x="2701" y="6857"/>
                </a:lnTo>
                <a:cubicBezTo>
                  <a:pt x="2663" y="6832"/>
                  <a:pt x="2625" y="6807"/>
                  <a:pt x="2587" y="6782"/>
                </a:cubicBezTo>
                <a:lnTo>
                  <a:pt x="2473" y="6712"/>
                </a:lnTo>
                <a:lnTo>
                  <a:pt x="2244" y="6572"/>
                </a:lnTo>
                <a:cubicBezTo>
                  <a:pt x="2168" y="6527"/>
                  <a:pt x="2090" y="6487"/>
                  <a:pt x="2014" y="6442"/>
                </a:cubicBezTo>
                <a:cubicBezTo>
                  <a:pt x="1859" y="6352"/>
                  <a:pt x="1704" y="6277"/>
                  <a:pt x="1550" y="6197"/>
                </a:cubicBezTo>
                <a:cubicBezTo>
                  <a:pt x="1472" y="6157"/>
                  <a:pt x="1393" y="6122"/>
                  <a:pt x="1315" y="6087"/>
                </a:cubicBezTo>
                <a:lnTo>
                  <a:pt x="1080" y="5982"/>
                </a:lnTo>
                <a:cubicBezTo>
                  <a:pt x="721" y="5832"/>
                  <a:pt x="361" y="5707"/>
                  <a:pt x="0" y="5602"/>
                </a:cubicBezTo>
                <a:lnTo>
                  <a:pt x="0" y="6102"/>
                </a:lnTo>
                <a:cubicBezTo>
                  <a:pt x="329" y="6247"/>
                  <a:pt x="654" y="6412"/>
                  <a:pt x="977" y="6592"/>
                </a:cubicBezTo>
                <a:lnTo>
                  <a:pt x="1200" y="6722"/>
                </a:lnTo>
                <a:cubicBezTo>
                  <a:pt x="1274" y="6767"/>
                  <a:pt x="1351" y="6807"/>
                  <a:pt x="1422" y="6857"/>
                </a:cubicBezTo>
                <a:cubicBezTo>
                  <a:pt x="1570" y="6952"/>
                  <a:pt x="1718" y="7042"/>
                  <a:pt x="1863" y="7147"/>
                </a:cubicBezTo>
                <a:lnTo>
                  <a:pt x="2081" y="7297"/>
                </a:lnTo>
                <a:lnTo>
                  <a:pt x="2296" y="7457"/>
                </a:lnTo>
                <a:lnTo>
                  <a:pt x="2403" y="7537"/>
                </a:lnTo>
                <a:cubicBezTo>
                  <a:pt x="2439" y="7561"/>
                  <a:pt x="2475" y="7591"/>
                  <a:pt x="2511" y="7621"/>
                </a:cubicBezTo>
                <a:lnTo>
                  <a:pt x="2724" y="7791"/>
                </a:lnTo>
                <a:cubicBezTo>
                  <a:pt x="2795" y="7846"/>
                  <a:pt x="2865" y="7911"/>
                  <a:pt x="2934" y="7971"/>
                </a:cubicBezTo>
                <a:cubicBezTo>
                  <a:pt x="3003" y="8031"/>
                  <a:pt x="3075" y="8091"/>
                  <a:pt x="3145" y="8151"/>
                </a:cubicBezTo>
                <a:lnTo>
                  <a:pt x="3353" y="8341"/>
                </a:lnTo>
                <a:lnTo>
                  <a:pt x="3456" y="8436"/>
                </a:lnTo>
                <a:lnTo>
                  <a:pt x="3559" y="8536"/>
                </a:lnTo>
                <a:lnTo>
                  <a:pt x="3763" y="8731"/>
                </a:lnTo>
                <a:cubicBezTo>
                  <a:pt x="3830" y="8796"/>
                  <a:pt x="3897" y="8866"/>
                  <a:pt x="3964" y="8936"/>
                </a:cubicBezTo>
                <a:cubicBezTo>
                  <a:pt x="4032" y="9006"/>
                  <a:pt x="4099" y="9071"/>
                  <a:pt x="4166" y="9141"/>
                </a:cubicBezTo>
                <a:lnTo>
                  <a:pt x="4365" y="9356"/>
                </a:lnTo>
                <a:cubicBezTo>
                  <a:pt x="5156" y="10215"/>
                  <a:pt x="5904" y="11185"/>
                  <a:pt x="6627" y="12214"/>
                </a:cubicBezTo>
                <a:cubicBezTo>
                  <a:pt x="5904" y="13244"/>
                  <a:pt x="5156" y="14213"/>
                  <a:pt x="4365" y="15073"/>
                </a:cubicBezTo>
                <a:lnTo>
                  <a:pt x="4166" y="15288"/>
                </a:lnTo>
                <a:cubicBezTo>
                  <a:pt x="4101" y="15358"/>
                  <a:pt x="4032" y="15428"/>
                  <a:pt x="3964" y="15493"/>
                </a:cubicBezTo>
                <a:cubicBezTo>
                  <a:pt x="3897" y="15563"/>
                  <a:pt x="3830" y="15633"/>
                  <a:pt x="3763" y="15698"/>
                </a:cubicBezTo>
                <a:lnTo>
                  <a:pt x="3559" y="15893"/>
                </a:lnTo>
                <a:lnTo>
                  <a:pt x="3456" y="15993"/>
                </a:lnTo>
                <a:lnTo>
                  <a:pt x="3353" y="16088"/>
                </a:lnTo>
                <a:lnTo>
                  <a:pt x="3145" y="16277"/>
                </a:lnTo>
                <a:cubicBezTo>
                  <a:pt x="3075" y="16342"/>
                  <a:pt x="3003" y="16397"/>
                  <a:pt x="2934" y="16457"/>
                </a:cubicBezTo>
                <a:cubicBezTo>
                  <a:pt x="2865" y="16517"/>
                  <a:pt x="2795" y="16577"/>
                  <a:pt x="2724" y="16637"/>
                </a:cubicBezTo>
                <a:lnTo>
                  <a:pt x="2511" y="16807"/>
                </a:lnTo>
                <a:cubicBezTo>
                  <a:pt x="2475" y="16837"/>
                  <a:pt x="2439" y="16862"/>
                  <a:pt x="2403" y="16892"/>
                </a:cubicBezTo>
                <a:lnTo>
                  <a:pt x="2296" y="16972"/>
                </a:lnTo>
                <a:lnTo>
                  <a:pt x="2081" y="17132"/>
                </a:lnTo>
                <a:lnTo>
                  <a:pt x="1863" y="17282"/>
                </a:lnTo>
                <a:cubicBezTo>
                  <a:pt x="1718" y="17387"/>
                  <a:pt x="1570" y="17477"/>
                  <a:pt x="1422" y="17572"/>
                </a:cubicBezTo>
                <a:cubicBezTo>
                  <a:pt x="1348" y="17622"/>
                  <a:pt x="1274" y="17662"/>
                  <a:pt x="1200" y="17707"/>
                </a:cubicBezTo>
                <a:lnTo>
                  <a:pt x="977" y="17837"/>
                </a:lnTo>
                <a:cubicBezTo>
                  <a:pt x="654" y="18017"/>
                  <a:pt x="329" y="18177"/>
                  <a:pt x="0" y="18326"/>
                </a:cubicBezTo>
                <a:lnTo>
                  <a:pt x="0" y="18826"/>
                </a:lnTo>
                <a:cubicBezTo>
                  <a:pt x="363" y="18721"/>
                  <a:pt x="723" y="18596"/>
                  <a:pt x="1080" y="18446"/>
                </a:cubicBezTo>
                <a:lnTo>
                  <a:pt x="1315" y="18341"/>
                </a:lnTo>
                <a:cubicBezTo>
                  <a:pt x="1393" y="18306"/>
                  <a:pt x="1472" y="18272"/>
                  <a:pt x="1550" y="18232"/>
                </a:cubicBezTo>
                <a:cubicBezTo>
                  <a:pt x="1704" y="18152"/>
                  <a:pt x="1861" y="18077"/>
                  <a:pt x="2014" y="17987"/>
                </a:cubicBezTo>
                <a:cubicBezTo>
                  <a:pt x="2090" y="17942"/>
                  <a:pt x="2168" y="17902"/>
                  <a:pt x="2244" y="17857"/>
                </a:cubicBezTo>
                <a:lnTo>
                  <a:pt x="2473" y="17717"/>
                </a:lnTo>
                <a:lnTo>
                  <a:pt x="2587" y="17647"/>
                </a:lnTo>
                <a:cubicBezTo>
                  <a:pt x="2625" y="17622"/>
                  <a:pt x="2663" y="17597"/>
                  <a:pt x="2701" y="17572"/>
                </a:cubicBezTo>
                <a:lnTo>
                  <a:pt x="2927" y="17417"/>
                </a:lnTo>
                <a:cubicBezTo>
                  <a:pt x="3003" y="17367"/>
                  <a:pt x="3077" y="17307"/>
                  <a:pt x="3151" y="17257"/>
                </a:cubicBezTo>
                <a:cubicBezTo>
                  <a:pt x="3225" y="17202"/>
                  <a:pt x="3301" y="17147"/>
                  <a:pt x="3375" y="17092"/>
                </a:cubicBezTo>
                <a:lnTo>
                  <a:pt x="3597" y="16917"/>
                </a:lnTo>
                <a:lnTo>
                  <a:pt x="3707" y="16827"/>
                </a:lnTo>
                <a:lnTo>
                  <a:pt x="3817" y="16732"/>
                </a:lnTo>
                <a:lnTo>
                  <a:pt x="4034" y="16547"/>
                </a:lnTo>
                <a:cubicBezTo>
                  <a:pt x="4105" y="16482"/>
                  <a:pt x="4177" y="16417"/>
                  <a:pt x="4249" y="16352"/>
                </a:cubicBezTo>
                <a:cubicBezTo>
                  <a:pt x="4320" y="16287"/>
                  <a:pt x="4392" y="16222"/>
                  <a:pt x="4464" y="16153"/>
                </a:cubicBezTo>
                <a:lnTo>
                  <a:pt x="4674" y="15948"/>
                </a:lnTo>
                <a:lnTo>
                  <a:pt x="4780" y="15843"/>
                </a:lnTo>
                <a:lnTo>
                  <a:pt x="4883" y="15738"/>
                </a:lnTo>
                <a:lnTo>
                  <a:pt x="5091" y="15523"/>
                </a:lnTo>
                <a:cubicBezTo>
                  <a:pt x="5228" y="15378"/>
                  <a:pt x="5364" y="15228"/>
                  <a:pt x="5501" y="15078"/>
                </a:cubicBezTo>
                <a:lnTo>
                  <a:pt x="5702" y="14848"/>
                </a:lnTo>
                <a:cubicBezTo>
                  <a:pt x="5770" y="14773"/>
                  <a:pt x="5837" y="14693"/>
                  <a:pt x="5904" y="14613"/>
                </a:cubicBezTo>
                <a:lnTo>
                  <a:pt x="6103" y="14373"/>
                </a:lnTo>
                <a:lnTo>
                  <a:pt x="6202" y="14253"/>
                </a:lnTo>
                <a:lnTo>
                  <a:pt x="6300" y="14133"/>
                </a:lnTo>
                <a:cubicBezTo>
                  <a:pt x="6594" y="13769"/>
                  <a:pt x="6880" y="13394"/>
                  <a:pt x="7163" y="13009"/>
                </a:cubicBezTo>
                <a:cubicBezTo>
                  <a:pt x="7225" y="13099"/>
                  <a:pt x="7286" y="13194"/>
                  <a:pt x="7346" y="13284"/>
                </a:cubicBezTo>
                <a:cubicBezTo>
                  <a:pt x="7819" y="13994"/>
                  <a:pt x="8283" y="14723"/>
                  <a:pt x="8739" y="15473"/>
                </a:cubicBezTo>
                <a:lnTo>
                  <a:pt x="9084" y="16033"/>
                </a:lnTo>
                <a:lnTo>
                  <a:pt x="9436" y="16597"/>
                </a:lnTo>
                <a:lnTo>
                  <a:pt x="9792" y="17152"/>
                </a:lnTo>
                <a:lnTo>
                  <a:pt x="10155" y="17697"/>
                </a:lnTo>
                <a:cubicBezTo>
                  <a:pt x="10643" y="18416"/>
                  <a:pt x="11145" y="19111"/>
                  <a:pt x="11667" y="19766"/>
                </a:cubicBezTo>
                <a:cubicBezTo>
                  <a:pt x="11799" y="19926"/>
                  <a:pt x="11929" y="20091"/>
                  <a:pt x="12063" y="20246"/>
                </a:cubicBezTo>
                <a:lnTo>
                  <a:pt x="12265" y="20481"/>
                </a:lnTo>
                <a:cubicBezTo>
                  <a:pt x="12332" y="20560"/>
                  <a:pt x="12399" y="20635"/>
                  <a:pt x="12466" y="20710"/>
                </a:cubicBezTo>
                <a:cubicBezTo>
                  <a:pt x="12603" y="20860"/>
                  <a:pt x="12737" y="21015"/>
                  <a:pt x="12876" y="21160"/>
                </a:cubicBezTo>
                <a:lnTo>
                  <a:pt x="13085" y="21380"/>
                </a:lnTo>
                <a:lnTo>
                  <a:pt x="13295" y="21590"/>
                </a:lnTo>
                <a:cubicBezTo>
                  <a:pt x="13300" y="21595"/>
                  <a:pt x="13304" y="21600"/>
                  <a:pt x="13309" y="21600"/>
                </a:cubicBezTo>
                <a:lnTo>
                  <a:pt x="14776" y="21600"/>
                </a:lnTo>
                <a:cubicBezTo>
                  <a:pt x="14397" y="21275"/>
                  <a:pt x="14025" y="20925"/>
                  <a:pt x="13662" y="20545"/>
                </a:cubicBezTo>
                <a:cubicBezTo>
                  <a:pt x="13132" y="19991"/>
                  <a:pt x="12614" y="19391"/>
                  <a:pt x="12115" y="18746"/>
                </a:cubicBezTo>
                <a:cubicBezTo>
                  <a:pt x="11613" y="18107"/>
                  <a:pt x="11127" y="17427"/>
                  <a:pt x="10654" y="16722"/>
                </a:cubicBezTo>
                <a:lnTo>
                  <a:pt x="10301" y="16193"/>
                </a:lnTo>
                <a:lnTo>
                  <a:pt x="9951" y="15653"/>
                </a:lnTo>
                <a:lnTo>
                  <a:pt x="9257" y="14543"/>
                </a:lnTo>
                <a:cubicBezTo>
                  <a:pt x="8786" y="13799"/>
                  <a:pt x="8312" y="13064"/>
                  <a:pt x="7819" y="12359"/>
                </a:cubicBezTo>
                <a:cubicBezTo>
                  <a:pt x="7788" y="12314"/>
                  <a:pt x="7754" y="12269"/>
                  <a:pt x="7723" y="12219"/>
                </a:cubicBezTo>
                <a:cubicBezTo>
                  <a:pt x="7754" y="12174"/>
                  <a:pt x="7788" y="12129"/>
                  <a:pt x="7819" y="12079"/>
                </a:cubicBezTo>
                <a:cubicBezTo>
                  <a:pt x="8309" y="11370"/>
                  <a:pt x="8786" y="10635"/>
                  <a:pt x="9257" y="9895"/>
                </a:cubicBezTo>
                <a:lnTo>
                  <a:pt x="9951" y="8786"/>
                </a:lnTo>
                <a:lnTo>
                  <a:pt x="10301" y="8246"/>
                </a:lnTo>
                <a:lnTo>
                  <a:pt x="10654" y="7716"/>
                </a:lnTo>
                <a:cubicBezTo>
                  <a:pt x="11127" y="7012"/>
                  <a:pt x="11615" y="6337"/>
                  <a:pt x="12115" y="5692"/>
                </a:cubicBezTo>
                <a:cubicBezTo>
                  <a:pt x="12614" y="5048"/>
                  <a:pt x="13132" y="4448"/>
                  <a:pt x="13662" y="3893"/>
                </a:cubicBezTo>
                <a:cubicBezTo>
                  <a:pt x="14193" y="3333"/>
                  <a:pt x="14744" y="2839"/>
                  <a:pt x="15311" y="2404"/>
                </a:cubicBezTo>
                <a:cubicBezTo>
                  <a:pt x="15595" y="2194"/>
                  <a:pt x="15882" y="1994"/>
                  <a:pt x="16175" y="1819"/>
                </a:cubicBezTo>
                <a:cubicBezTo>
                  <a:pt x="16469" y="1644"/>
                  <a:pt x="16764" y="1489"/>
                  <a:pt x="17065" y="1354"/>
                </a:cubicBezTo>
                <a:cubicBezTo>
                  <a:pt x="17365" y="1224"/>
                  <a:pt x="17669" y="1115"/>
                  <a:pt x="17976" y="1030"/>
                </a:cubicBezTo>
                <a:cubicBezTo>
                  <a:pt x="18283" y="945"/>
                  <a:pt x="18592" y="890"/>
                  <a:pt x="18903" y="855"/>
                </a:cubicBezTo>
                <a:cubicBezTo>
                  <a:pt x="19526" y="785"/>
                  <a:pt x="20151" y="805"/>
                  <a:pt x="20774" y="945"/>
                </a:cubicBezTo>
                <a:cubicBezTo>
                  <a:pt x="21051" y="1005"/>
                  <a:pt x="21327" y="1090"/>
                  <a:pt x="21600" y="1189"/>
                </a:cubicBezTo>
                <a:lnTo>
                  <a:pt x="21600" y="655"/>
                </a:lnTo>
                <a:cubicBezTo>
                  <a:pt x="21345" y="515"/>
                  <a:pt x="21089" y="405"/>
                  <a:pt x="20830" y="315"/>
                </a:cubicBezTo>
                <a:close/>
              </a:path>
            </a:pathLst>
          </a:custGeom>
          <a:gradFill>
            <a:gsLst>
              <a:gs pos="26000">
                <a:schemeClr val="accent3">
                  <a:lumMod val="50000"/>
                </a:schemeClr>
              </a:gs>
              <a:gs pos="100000">
                <a:schemeClr val="accent3">
                  <a:lumMod val="90000"/>
                </a:schemeClr>
              </a:gs>
            </a:gsLst>
            <a:lin ang="2700000" scaled="1"/>
          </a:gra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A037FEDC-64FB-BF45-BE12-1A9CE85DF778}"/>
              </a:ext>
            </a:extLst>
          </p:cNvPr>
          <p:cNvSpPr/>
          <p:nvPr/>
        </p:nvSpPr>
        <p:spPr>
          <a:xfrm>
            <a:off x="0" y="2600962"/>
            <a:ext cx="9143673" cy="4257038"/>
          </a:xfrm>
          <a:custGeom>
            <a:avLst/>
            <a:gdLst/>
            <a:ahLst/>
            <a:cxnLst>
              <a:cxn ang="0">
                <a:pos x="wd2" y="hd2"/>
              </a:cxn>
              <a:cxn ang="5400000">
                <a:pos x="wd2" y="hd2"/>
              </a:cxn>
              <a:cxn ang="10800000">
                <a:pos x="wd2" y="hd2"/>
              </a:cxn>
              <a:cxn ang="16200000">
                <a:pos x="wd2" y="hd2"/>
              </a:cxn>
            </a:cxnLst>
            <a:rect l="0" t="0" r="r" b="b"/>
            <a:pathLst>
              <a:path w="21600" h="21583" extrusionOk="0">
                <a:moveTo>
                  <a:pt x="20865" y="382"/>
                </a:moveTo>
                <a:cubicBezTo>
                  <a:pt x="20543" y="259"/>
                  <a:pt x="20213" y="168"/>
                  <a:pt x="19882" y="107"/>
                </a:cubicBezTo>
                <a:cubicBezTo>
                  <a:pt x="19716" y="73"/>
                  <a:pt x="19548" y="50"/>
                  <a:pt x="19385" y="35"/>
                </a:cubicBezTo>
                <a:lnTo>
                  <a:pt x="19259" y="21"/>
                </a:lnTo>
                <a:lnTo>
                  <a:pt x="19134" y="12"/>
                </a:lnTo>
                <a:cubicBezTo>
                  <a:pt x="19051" y="7"/>
                  <a:pt x="18968" y="2"/>
                  <a:pt x="18883" y="2"/>
                </a:cubicBezTo>
                <a:cubicBezTo>
                  <a:pt x="18215" y="-17"/>
                  <a:pt x="17541" y="88"/>
                  <a:pt x="16880" y="292"/>
                </a:cubicBezTo>
                <a:cubicBezTo>
                  <a:pt x="16551" y="396"/>
                  <a:pt x="16224" y="529"/>
                  <a:pt x="15902" y="681"/>
                </a:cubicBezTo>
                <a:lnTo>
                  <a:pt x="15660" y="800"/>
                </a:lnTo>
                <a:cubicBezTo>
                  <a:pt x="15579" y="843"/>
                  <a:pt x="15501" y="886"/>
                  <a:pt x="15422" y="929"/>
                </a:cubicBezTo>
                <a:lnTo>
                  <a:pt x="15303" y="995"/>
                </a:lnTo>
                <a:lnTo>
                  <a:pt x="15185" y="1066"/>
                </a:lnTo>
                <a:cubicBezTo>
                  <a:pt x="15106" y="1114"/>
                  <a:pt x="15028" y="1161"/>
                  <a:pt x="14950" y="1209"/>
                </a:cubicBezTo>
                <a:cubicBezTo>
                  <a:pt x="14327" y="1608"/>
                  <a:pt x="13727" y="2083"/>
                  <a:pt x="13151" y="2620"/>
                </a:cubicBezTo>
                <a:cubicBezTo>
                  <a:pt x="12575" y="3152"/>
                  <a:pt x="12024" y="3741"/>
                  <a:pt x="11493" y="4369"/>
                </a:cubicBezTo>
                <a:cubicBezTo>
                  <a:pt x="11361" y="4525"/>
                  <a:pt x="11229" y="4687"/>
                  <a:pt x="11099" y="4848"/>
                </a:cubicBezTo>
                <a:cubicBezTo>
                  <a:pt x="10969" y="5010"/>
                  <a:pt x="10839" y="5172"/>
                  <a:pt x="10712" y="5338"/>
                </a:cubicBezTo>
                <a:cubicBezTo>
                  <a:pt x="10584" y="5504"/>
                  <a:pt x="10458" y="5670"/>
                  <a:pt x="10333" y="5842"/>
                </a:cubicBezTo>
                <a:cubicBezTo>
                  <a:pt x="10210" y="6013"/>
                  <a:pt x="10084" y="6184"/>
                  <a:pt x="9961" y="6355"/>
                </a:cubicBezTo>
                <a:lnTo>
                  <a:pt x="9596" y="6877"/>
                </a:lnTo>
                <a:lnTo>
                  <a:pt x="9235" y="7410"/>
                </a:lnTo>
                <a:lnTo>
                  <a:pt x="8881" y="7951"/>
                </a:lnTo>
                <a:lnTo>
                  <a:pt x="8539" y="8483"/>
                </a:lnTo>
                <a:cubicBezTo>
                  <a:pt x="8084" y="9191"/>
                  <a:pt x="7627" y="9885"/>
                  <a:pt x="7161" y="10564"/>
                </a:cubicBezTo>
                <a:lnTo>
                  <a:pt x="7119" y="10626"/>
                </a:lnTo>
                <a:cubicBezTo>
                  <a:pt x="7033" y="10522"/>
                  <a:pt x="6948" y="10417"/>
                  <a:pt x="6861" y="10313"/>
                </a:cubicBezTo>
                <a:cubicBezTo>
                  <a:pt x="6731" y="10151"/>
                  <a:pt x="6597" y="9999"/>
                  <a:pt x="6465" y="9847"/>
                </a:cubicBezTo>
                <a:cubicBezTo>
                  <a:pt x="6198" y="9538"/>
                  <a:pt x="5925" y="9244"/>
                  <a:pt x="5649" y="8958"/>
                </a:cubicBezTo>
                <a:cubicBezTo>
                  <a:pt x="5510" y="8816"/>
                  <a:pt x="5369" y="8678"/>
                  <a:pt x="5228" y="8540"/>
                </a:cubicBezTo>
                <a:lnTo>
                  <a:pt x="5015" y="8341"/>
                </a:lnTo>
                <a:lnTo>
                  <a:pt x="4908" y="8241"/>
                </a:lnTo>
                <a:lnTo>
                  <a:pt x="4800" y="8146"/>
                </a:lnTo>
                <a:cubicBezTo>
                  <a:pt x="4225" y="7628"/>
                  <a:pt x="3627" y="7167"/>
                  <a:pt x="3011" y="6782"/>
                </a:cubicBezTo>
                <a:cubicBezTo>
                  <a:pt x="2395" y="6402"/>
                  <a:pt x="1763" y="6093"/>
                  <a:pt x="1122" y="5865"/>
                </a:cubicBezTo>
                <a:cubicBezTo>
                  <a:pt x="802" y="5756"/>
                  <a:pt x="482" y="5656"/>
                  <a:pt x="159" y="5585"/>
                </a:cubicBezTo>
                <a:lnTo>
                  <a:pt x="0" y="5547"/>
                </a:lnTo>
                <a:lnTo>
                  <a:pt x="0" y="6402"/>
                </a:lnTo>
                <a:lnTo>
                  <a:pt x="43" y="6421"/>
                </a:lnTo>
                <a:cubicBezTo>
                  <a:pt x="193" y="6492"/>
                  <a:pt x="343" y="6573"/>
                  <a:pt x="493" y="6649"/>
                </a:cubicBezTo>
                <a:cubicBezTo>
                  <a:pt x="567" y="6687"/>
                  <a:pt x="641" y="6730"/>
                  <a:pt x="715" y="6773"/>
                </a:cubicBezTo>
                <a:lnTo>
                  <a:pt x="936" y="6901"/>
                </a:lnTo>
                <a:cubicBezTo>
                  <a:pt x="1523" y="7248"/>
                  <a:pt x="2094" y="7647"/>
                  <a:pt x="2645" y="8103"/>
                </a:cubicBezTo>
                <a:cubicBezTo>
                  <a:pt x="2715" y="8160"/>
                  <a:pt x="2782" y="8222"/>
                  <a:pt x="2851" y="8279"/>
                </a:cubicBezTo>
                <a:cubicBezTo>
                  <a:pt x="2919" y="8341"/>
                  <a:pt x="2988" y="8393"/>
                  <a:pt x="3055" y="8455"/>
                </a:cubicBezTo>
                <a:lnTo>
                  <a:pt x="3257" y="8640"/>
                </a:lnTo>
                <a:lnTo>
                  <a:pt x="3358" y="8730"/>
                </a:lnTo>
                <a:lnTo>
                  <a:pt x="3456" y="8825"/>
                </a:lnTo>
                <a:lnTo>
                  <a:pt x="3656" y="9015"/>
                </a:lnTo>
                <a:cubicBezTo>
                  <a:pt x="3721" y="9082"/>
                  <a:pt x="3786" y="9149"/>
                  <a:pt x="3853" y="9215"/>
                </a:cubicBezTo>
                <a:cubicBezTo>
                  <a:pt x="3918" y="9282"/>
                  <a:pt x="3985" y="9348"/>
                  <a:pt x="4048" y="9415"/>
                </a:cubicBezTo>
                <a:lnTo>
                  <a:pt x="4240" y="9619"/>
                </a:lnTo>
                <a:cubicBezTo>
                  <a:pt x="4755" y="10170"/>
                  <a:pt x="5253" y="10769"/>
                  <a:pt x="5737" y="11396"/>
                </a:cubicBezTo>
                <a:cubicBezTo>
                  <a:pt x="5858" y="11553"/>
                  <a:pt x="5978" y="11710"/>
                  <a:pt x="6097" y="11871"/>
                </a:cubicBezTo>
                <a:lnTo>
                  <a:pt x="6167" y="11961"/>
                </a:lnTo>
                <a:lnTo>
                  <a:pt x="6097" y="12052"/>
                </a:lnTo>
                <a:cubicBezTo>
                  <a:pt x="5978" y="12213"/>
                  <a:pt x="5858" y="12370"/>
                  <a:pt x="5737" y="12527"/>
                </a:cubicBezTo>
                <a:cubicBezTo>
                  <a:pt x="5253" y="13154"/>
                  <a:pt x="4755" y="13753"/>
                  <a:pt x="4240" y="14304"/>
                </a:cubicBezTo>
                <a:lnTo>
                  <a:pt x="4048" y="14508"/>
                </a:lnTo>
                <a:cubicBezTo>
                  <a:pt x="3983" y="14579"/>
                  <a:pt x="3918" y="14641"/>
                  <a:pt x="3853" y="14708"/>
                </a:cubicBezTo>
                <a:cubicBezTo>
                  <a:pt x="3788" y="14774"/>
                  <a:pt x="3723" y="14841"/>
                  <a:pt x="3656" y="14907"/>
                </a:cubicBezTo>
                <a:lnTo>
                  <a:pt x="3456" y="15097"/>
                </a:lnTo>
                <a:lnTo>
                  <a:pt x="3358" y="15192"/>
                </a:lnTo>
                <a:lnTo>
                  <a:pt x="3257" y="15283"/>
                </a:lnTo>
                <a:lnTo>
                  <a:pt x="3055" y="15468"/>
                </a:lnTo>
                <a:cubicBezTo>
                  <a:pt x="2988" y="15530"/>
                  <a:pt x="2919" y="15587"/>
                  <a:pt x="2851" y="15644"/>
                </a:cubicBezTo>
                <a:cubicBezTo>
                  <a:pt x="2782" y="15701"/>
                  <a:pt x="2715" y="15763"/>
                  <a:pt x="2645" y="15820"/>
                </a:cubicBezTo>
                <a:cubicBezTo>
                  <a:pt x="2094" y="16271"/>
                  <a:pt x="1523" y="16675"/>
                  <a:pt x="936" y="17022"/>
                </a:cubicBezTo>
                <a:lnTo>
                  <a:pt x="715" y="17150"/>
                </a:lnTo>
                <a:cubicBezTo>
                  <a:pt x="641" y="17193"/>
                  <a:pt x="567" y="17235"/>
                  <a:pt x="493" y="17273"/>
                </a:cubicBezTo>
                <a:cubicBezTo>
                  <a:pt x="343" y="17350"/>
                  <a:pt x="195" y="17430"/>
                  <a:pt x="43" y="17502"/>
                </a:cubicBezTo>
                <a:lnTo>
                  <a:pt x="0" y="17521"/>
                </a:lnTo>
                <a:lnTo>
                  <a:pt x="0" y="18376"/>
                </a:lnTo>
                <a:lnTo>
                  <a:pt x="159" y="18338"/>
                </a:lnTo>
                <a:cubicBezTo>
                  <a:pt x="482" y="18267"/>
                  <a:pt x="802" y="18162"/>
                  <a:pt x="1122" y="18057"/>
                </a:cubicBezTo>
                <a:cubicBezTo>
                  <a:pt x="1761" y="17829"/>
                  <a:pt x="2392" y="17521"/>
                  <a:pt x="3011" y="17140"/>
                </a:cubicBezTo>
                <a:cubicBezTo>
                  <a:pt x="3627" y="16760"/>
                  <a:pt x="4225" y="16295"/>
                  <a:pt x="4800" y="15777"/>
                </a:cubicBezTo>
                <a:lnTo>
                  <a:pt x="4908" y="15682"/>
                </a:lnTo>
                <a:lnTo>
                  <a:pt x="5015" y="15582"/>
                </a:lnTo>
                <a:lnTo>
                  <a:pt x="5228" y="15382"/>
                </a:lnTo>
                <a:cubicBezTo>
                  <a:pt x="5369" y="15245"/>
                  <a:pt x="5508" y="15102"/>
                  <a:pt x="5649" y="14964"/>
                </a:cubicBezTo>
                <a:cubicBezTo>
                  <a:pt x="5925" y="14674"/>
                  <a:pt x="6198" y="14380"/>
                  <a:pt x="6465" y="14076"/>
                </a:cubicBezTo>
                <a:cubicBezTo>
                  <a:pt x="6597" y="13919"/>
                  <a:pt x="6731" y="13767"/>
                  <a:pt x="6861" y="13610"/>
                </a:cubicBezTo>
                <a:cubicBezTo>
                  <a:pt x="6948" y="13506"/>
                  <a:pt x="7033" y="13401"/>
                  <a:pt x="7119" y="13297"/>
                </a:cubicBezTo>
                <a:lnTo>
                  <a:pt x="7161" y="13358"/>
                </a:lnTo>
                <a:cubicBezTo>
                  <a:pt x="7627" y="14038"/>
                  <a:pt x="8084" y="14731"/>
                  <a:pt x="8539" y="15439"/>
                </a:cubicBezTo>
                <a:lnTo>
                  <a:pt x="8881" y="15972"/>
                </a:lnTo>
                <a:lnTo>
                  <a:pt x="9235" y="16513"/>
                </a:lnTo>
                <a:lnTo>
                  <a:pt x="9596" y="17045"/>
                </a:lnTo>
                <a:lnTo>
                  <a:pt x="9961" y="17568"/>
                </a:lnTo>
                <a:cubicBezTo>
                  <a:pt x="10084" y="17739"/>
                  <a:pt x="10210" y="17910"/>
                  <a:pt x="10333" y="18081"/>
                </a:cubicBezTo>
                <a:cubicBezTo>
                  <a:pt x="10458" y="18252"/>
                  <a:pt x="10586" y="18419"/>
                  <a:pt x="10712" y="18585"/>
                </a:cubicBezTo>
                <a:cubicBezTo>
                  <a:pt x="10839" y="18751"/>
                  <a:pt x="10969" y="18913"/>
                  <a:pt x="11099" y="19074"/>
                </a:cubicBezTo>
                <a:cubicBezTo>
                  <a:pt x="11229" y="19236"/>
                  <a:pt x="11361" y="19393"/>
                  <a:pt x="11493" y="19554"/>
                </a:cubicBezTo>
                <a:cubicBezTo>
                  <a:pt x="12024" y="20181"/>
                  <a:pt x="12575" y="20771"/>
                  <a:pt x="13151" y="21303"/>
                </a:cubicBezTo>
                <a:cubicBezTo>
                  <a:pt x="13252" y="21398"/>
                  <a:pt x="13355" y="21493"/>
                  <a:pt x="13460" y="21583"/>
                </a:cubicBezTo>
                <a:lnTo>
                  <a:pt x="16399" y="21583"/>
                </a:lnTo>
                <a:cubicBezTo>
                  <a:pt x="16352" y="21554"/>
                  <a:pt x="16307" y="21531"/>
                  <a:pt x="16260" y="21502"/>
                </a:cubicBezTo>
                <a:cubicBezTo>
                  <a:pt x="15975" y="21331"/>
                  <a:pt x="15698" y="21141"/>
                  <a:pt x="15420" y="20937"/>
                </a:cubicBezTo>
                <a:cubicBezTo>
                  <a:pt x="15283" y="20832"/>
                  <a:pt x="15144" y="20728"/>
                  <a:pt x="15010" y="20614"/>
                </a:cubicBezTo>
                <a:cubicBezTo>
                  <a:pt x="14873" y="20504"/>
                  <a:pt x="14739" y="20386"/>
                  <a:pt x="14605" y="20272"/>
                </a:cubicBezTo>
                <a:cubicBezTo>
                  <a:pt x="14338" y="20034"/>
                  <a:pt x="14074" y="19787"/>
                  <a:pt x="13814" y="19521"/>
                </a:cubicBezTo>
                <a:cubicBezTo>
                  <a:pt x="13294" y="18993"/>
                  <a:pt x="12788" y="18428"/>
                  <a:pt x="12297" y="17820"/>
                </a:cubicBezTo>
                <a:lnTo>
                  <a:pt x="11930" y="17359"/>
                </a:lnTo>
                <a:cubicBezTo>
                  <a:pt x="11809" y="17202"/>
                  <a:pt x="11688" y="17045"/>
                  <a:pt x="11567" y="16889"/>
                </a:cubicBezTo>
                <a:cubicBezTo>
                  <a:pt x="11448" y="16727"/>
                  <a:pt x="11327" y="16570"/>
                  <a:pt x="11209" y="16409"/>
                </a:cubicBezTo>
                <a:cubicBezTo>
                  <a:pt x="11090" y="16242"/>
                  <a:pt x="10971" y="16081"/>
                  <a:pt x="10855" y="15915"/>
                </a:cubicBezTo>
                <a:lnTo>
                  <a:pt x="10505" y="15416"/>
                </a:lnTo>
                <a:lnTo>
                  <a:pt x="10158" y="14907"/>
                </a:lnTo>
                <a:lnTo>
                  <a:pt x="9464" y="13862"/>
                </a:lnTo>
                <a:cubicBezTo>
                  <a:pt x="9032" y="13216"/>
                  <a:pt x="8592" y="12579"/>
                  <a:pt x="8140" y="11961"/>
                </a:cubicBezTo>
                <a:cubicBezTo>
                  <a:pt x="8592" y="11344"/>
                  <a:pt x="9032" y="10707"/>
                  <a:pt x="9464" y="10061"/>
                </a:cubicBezTo>
                <a:lnTo>
                  <a:pt x="10158" y="9015"/>
                </a:lnTo>
                <a:lnTo>
                  <a:pt x="10505" y="8507"/>
                </a:lnTo>
                <a:lnTo>
                  <a:pt x="10855" y="8008"/>
                </a:lnTo>
                <a:cubicBezTo>
                  <a:pt x="10971" y="7842"/>
                  <a:pt x="11090" y="7680"/>
                  <a:pt x="11209" y="7514"/>
                </a:cubicBezTo>
                <a:cubicBezTo>
                  <a:pt x="11327" y="7352"/>
                  <a:pt x="11448" y="7196"/>
                  <a:pt x="11567" y="7034"/>
                </a:cubicBezTo>
                <a:cubicBezTo>
                  <a:pt x="11686" y="6873"/>
                  <a:pt x="11809" y="6721"/>
                  <a:pt x="11930" y="6564"/>
                </a:cubicBezTo>
                <a:lnTo>
                  <a:pt x="12297" y="6103"/>
                </a:lnTo>
                <a:cubicBezTo>
                  <a:pt x="12790" y="5499"/>
                  <a:pt x="13294" y="4929"/>
                  <a:pt x="13814" y="4402"/>
                </a:cubicBezTo>
                <a:cubicBezTo>
                  <a:pt x="14074" y="4140"/>
                  <a:pt x="14338" y="3889"/>
                  <a:pt x="14605" y="3651"/>
                </a:cubicBezTo>
                <a:cubicBezTo>
                  <a:pt x="14739" y="3537"/>
                  <a:pt x="14873" y="3418"/>
                  <a:pt x="15010" y="3309"/>
                </a:cubicBezTo>
                <a:cubicBezTo>
                  <a:pt x="15144" y="3195"/>
                  <a:pt x="15283" y="3090"/>
                  <a:pt x="15420" y="2986"/>
                </a:cubicBezTo>
                <a:cubicBezTo>
                  <a:pt x="15695" y="2782"/>
                  <a:pt x="15975" y="2587"/>
                  <a:pt x="16260" y="2420"/>
                </a:cubicBezTo>
                <a:cubicBezTo>
                  <a:pt x="16544" y="2249"/>
                  <a:pt x="16831" y="2097"/>
                  <a:pt x="17122" y="1964"/>
                </a:cubicBezTo>
                <a:cubicBezTo>
                  <a:pt x="17707" y="1708"/>
                  <a:pt x="18303" y="1522"/>
                  <a:pt x="18912" y="1437"/>
                </a:cubicBezTo>
                <a:cubicBezTo>
                  <a:pt x="19217" y="1394"/>
                  <a:pt x="19524" y="1370"/>
                  <a:pt x="19828" y="1366"/>
                </a:cubicBezTo>
                <a:cubicBezTo>
                  <a:pt x="20135" y="1366"/>
                  <a:pt x="20442" y="1389"/>
                  <a:pt x="20749" y="1437"/>
                </a:cubicBezTo>
                <a:cubicBezTo>
                  <a:pt x="21033" y="1480"/>
                  <a:pt x="21318" y="1546"/>
                  <a:pt x="21600" y="1632"/>
                </a:cubicBezTo>
                <a:lnTo>
                  <a:pt x="21600" y="715"/>
                </a:lnTo>
                <a:cubicBezTo>
                  <a:pt x="21363" y="586"/>
                  <a:pt x="21116" y="477"/>
                  <a:pt x="20865" y="382"/>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pic>
        <p:nvPicPr>
          <p:cNvPr id="2" name="Picture 1"/>
          <p:cNvPicPr>
            <a:picLocks noChangeAspect="1"/>
          </p:cNvPicPr>
          <p:nvPr/>
        </p:nvPicPr>
        <p:blipFill>
          <a:blip r:embed="rId5"/>
          <a:stretch>
            <a:fillRect/>
          </a:stretch>
        </p:blipFill>
        <p:spPr>
          <a:xfrm>
            <a:off x="7793347" y="243277"/>
            <a:ext cx="975445" cy="1127858"/>
          </a:xfrm>
          <a:prstGeom prst="rect">
            <a:avLst/>
          </a:prstGeom>
        </p:spPr>
      </p:pic>
    </p:spTree>
    <p:extLst>
      <p:ext uri="{BB962C8B-B14F-4D97-AF65-F5344CB8AC3E}">
        <p14:creationId xmlns:p14="http://schemas.microsoft.com/office/powerpoint/2010/main" val="2930198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145" name="Google Shape;145;p14"/>
          <p:cNvSpPr txBox="1">
            <a:spLocks noGrp="1"/>
          </p:cNvSpPr>
          <p:nvPr>
            <p:ph type="title"/>
          </p:nvPr>
        </p:nvSpPr>
        <p:spPr>
          <a:xfrm>
            <a:off x="482617" y="43891"/>
            <a:ext cx="7441712" cy="1622322"/>
          </a:xfrm>
          <a:prstGeom prst="rect">
            <a:avLst/>
          </a:prstGeom>
        </p:spPr>
        <p:txBody>
          <a:bodyPr spcFirstLastPara="1" wrap="square" lIns="0" tIns="0" rIns="0" bIns="0" anchor="b" anchorCtr="0">
            <a:noAutofit/>
          </a:bodyPr>
          <a:lstStyle/>
          <a:p>
            <a:pPr algn="l"/>
            <a:r>
              <a:rPr lang="en-ZA" sz="5400" b="1" cap="none" dirty="0" smtClean="0">
                <a:latin typeface="Swiss 721"/>
                <a:cs typeface="Times New Roman" panose="02020603050405020304" pitchFamily="18" charset="0"/>
              </a:rPr>
              <a:t>Programme 2:</a:t>
            </a:r>
            <a:br>
              <a:rPr lang="en-ZA" sz="5400" b="1" cap="none" dirty="0" smtClean="0">
                <a:latin typeface="Swiss 721"/>
                <a:cs typeface="Times New Roman" panose="02020603050405020304" pitchFamily="18" charset="0"/>
              </a:rPr>
            </a:br>
            <a:r>
              <a:rPr lang="en-ZA" sz="5400" b="1" cap="none" dirty="0" smtClean="0">
                <a:latin typeface="Swiss 721"/>
                <a:cs typeface="Times New Roman" panose="02020603050405020304" pitchFamily="18" charset="0"/>
              </a:rPr>
              <a:t>Electoral Operations </a:t>
            </a:r>
            <a:endParaRPr lang="en-ZA" sz="5400" b="1" cap="none" dirty="0">
              <a:latin typeface="Swiss 721"/>
              <a:cs typeface="Times New Roman" panose="02020603050405020304" pitchFamily="18" charset="0"/>
            </a:endParaRPr>
          </a:p>
        </p:txBody>
      </p:sp>
      <p:sp>
        <p:nvSpPr>
          <p:cNvPr id="147" name="Google Shape;147;p14"/>
          <p:cNvSpPr txBox="1">
            <a:spLocks noGrp="1"/>
          </p:cNvSpPr>
          <p:nvPr>
            <p:ph type="sldNum" sz="quarter" idx="12"/>
          </p:nvPr>
        </p:nvSpPr>
        <p:spPr>
          <a:xfrm>
            <a:off x="6691413" y="6356351"/>
            <a:ext cx="2057400" cy="365125"/>
          </a:xfrm>
          <a:prstGeom prst="rect">
            <a:avLst/>
          </a:prstGeom>
        </p:spPr>
        <p:txBody>
          <a:bodyPr spcFirstLastPara="1" wrap="square" lIns="0" tIns="0" rIns="0" bIns="0" anchor="ctr" anchorCtr="0">
            <a:noAutofit/>
          </a:bodyPr>
          <a:lstStyle/>
          <a:p>
            <a:pPr defTabSz="914378">
              <a:buClr>
                <a:srgbClr val="000000"/>
              </a:buClr>
              <a:defRPr/>
            </a:pPr>
            <a:fld id="{00000000-1234-1234-1234-123412341234}" type="slidenum">
              <a:rPr lang="en" sz="1200" b="1" kern="0">
                <a:solidFill>
                  <a:schemeClr val="bg1">
                    <a:lumMod val="65000"/>
                  </a:schemeClr>
                </a:solidFill>
              </a:rPr>
              <a:pPr defTabSz="914378">
                <a:buClr>
                  <a:srgbClr val="000000"/>
                </a:buClr>
                <a:defRPr/>
              </a:pPr>
              <a:t>12</a:t>
            </a:fld>
            <a:endParaRPr sz="1200" b="1" kern="0" dirty="0">
              <a:solidFill>
                <a:schemeClr val="bg1">
                  <a:lumMod val="65000"/>
                </a:schemeClr>
              </a:solidFill>
            </a:endParaRPr>
          </a:p>
        </p:txBody>
      </p:sp>
      <p:sp>
        <p:nvSpPr>
          <p:cNvPr id="146" name="Google Shape;146;p14"/>
          <p:cNvSpPr txBox="1">
            <a:spLocks noGrp="1"/>
          </p:cNvSpPr>
          <p:nvPr>
            <p:ph type="body" idx="4294967295"/>
          </p:nvPr>
        </p:nvSpPr>
        <p:spPr>
          <a:xfrm>
            <a:off x="531471" y="1741575"/>
            <a:ext cx="7570788" cy="2398713"/>
          </a:xfrm>
          <a:prstGeom prst="rect">
            <a:avLst/>
          </a:prstGeom>
        </p:spPr>
        <p:txBody>
          <a:bodyPr spcFirstLastPara="1" wrap="square" lIns="0" tIns="0" rIns="0" bIns="0" anchor="t" anchorCtr="0">
            <a:noAutofit/>
          </a:bodyPr>
          <a:lstStyle/>
          <a:p>
            <a:pPr marL="0" indent="0" algn="just">
              <a:lnSpc>
                <a:spcPct val="150000"/>
              </a:lnSpc>
              <a:buNone/>
            </a:pPr>
            <a:r>
              <a:rPr lang="en-US" sz="2100" dirty="0">
                <a:latin typeface="Swiss 721"/>
                <a:cs typeface="Times New Roman" panose="02020603050405020304" pitchFamily="18" charset="0"/>
              </a:rPr>
              <a:t>Programme 2 focuses on the strategic outcome of managing and delivering free and fair elections by striving for excellence at voting station level; ensuring accessibility and suitability of voting facilities and processes; managing results; maximising electoral justice for all stakeholders in the electoral process; enhancing the credibility of the voters’ roll; ensuring compliance with legal prescripts; and continuously improving the legislative framework.</a:t>
            </a:r>
          </a:p>
          <a:p>
            <a:pPr marL="0" indent="0">
              <a:buNone/>
            </a:pPr>
            <a:endParaRPr b="1" dirty="0"/>
          </a:p>
        </p:txBody>
      </p:sp>
      <p:pic>
        <p:nvPicPr>
          <p:cNvPr id="2" name="Picture 1"/>
          <p:cNvPicPr>
            <a:picLocks noChangeAspect="1"/>
          </p:cNvPicPr>
          <p:nvPr/>
        </p:nvPicPr>
        <p:blipFill>
          <a:blip r:embed="rId3"/>
          <a:stretch>
            <a:fillRect/>
          </a:stretch>
        </p:blipFill>
        <p:spPr>
          <a:xfrm>
            <a:off x="8102259" y="131531"/>
            <a:ext cx="722438" cy="836749"/>
          </a:xfrm>
          <a:prstGeom prst="rect">
            <a:avLst/>
          </a:prstGeom>
        </p:spPr>
      </p:pic>
      <p:sp>
        <p:nvSpPr>
          <p:cNvPr id="6" name="Google Shape;196;p24"/>
          <p:cNvSpPr/>
          <p:nvPr/>
        </p:nvSpPr>
        <p:spPr>
          <a:xfrm>
            <a:off x="2907833" y="5187106"/>
            <a:ext cx="5194426" cy="128371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defTabSz="685800">
              <a:buClr>
                <a:srgbClr val="062133"/>
              </a:buClr>
              <a:buSzPts val="1100"/>
              <a:defRPr/>
            </a:pPr>
            <a:r>
              <a:rPr lang="en-ZA" sz="3600" b="1" dirty="0" smtClean="0">
                <a:solidFill>
                  <a:srgbClr val="062133"/>
                </a:solidFill>
                <a:latin typeface="Swiss 721"/>
                <a:ea typeface="Barlow"/>
                <a:cs typeface="Times New Roman" panose="02020603050405020304" pitchFamily="18" charset="0"/>
                <a:sym typeface="Barlow"/>
              </a:rPr>
              <a:t>TOTAL </a:t>
            </a:r>
            <a:r>
              <a:rPr lang="en-ZA" sz="3600" b="1" dirty="0">
                <a:solidFill>
                  <a:srgbClr val="062133"/>
                </a:solidFill>
                <a:latin typeface="Swiss 721"/>
                <a:ea typeface="Barlow"/>
                <a:cs typeface="Times New Roman" panose="02020603050405020304" pitchFamily="18" charset="0"/>
                <a:sym typeface="Barlow"/>
              </a:rPr>
              <a:t>TARGETS : </a:t>
            </a:r>
            <a:r>
              <a:rPr lang="en-ZA" sz="3600" dirty="0">
                <a:solidFill>
                  <a:srgbClr val="062133"/>
                </a:solidFill>
                <a:latin typeface="Swiss 721"/>
                <a:ea typeface="Barlow"/>
                <a:cs typeface="Times New Roman" panose="02020603050405020304" pitchFamily="18" charset="0"/>
                <a:sym typeface="Barlow"/>
              </a:rPr>
              <a:t>2</a:t>
            </a:r>
            <a:endParaRPr sz="3600" dirty="0">
              <a:solidFill>
                <a:srgbClr val="062133"/>
              </a:solidFill>
              <a:latin typeface="Swiss 721"/>
              <a:ea typeface="Barlow"/>
              <a:cs typeface="Times New Roman" panose="02020603050405020304" pitchFamily="18" charset="0"/>
              <a:sym typeface="Barlow"/>
            </a:endParaRPr>
          </a:p>
        </p:txBody>
      </p:sp>
    </p:spTree>
    <p:extLst>
      <p:ext uri="{BB962C8B-B14F-4D97-AF65-F5344CB8AC3E}">
        <p14:creationId xmlns:p14="http://schemas.microsoft.com/office/powerpoint/2010/main" val="3811265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8205014" cy="610367"/>
          </a:xfrm>
        </p:spPr>
        <p:txBody>
          <a:bodyPr>
            <a:noAutofit/>
          </a:bodyPr>
          <a:lstStyle/>
          <a:p>
            <a:pPr>
              <a:lnSpc>
                <a:spcPct val="100000"/>
              </a:lnSpc>
              <a:spcBef>
                <a:spcPts val="0"/>
              </a:spcBef>
            </a:pPr>
            <a:r>
              <a:rPr lang="en-ZA" sz="2000" b="1" dirty="0">
                <a:solidFill>
                  <a:prstClr val="black"/>
                </a:solidFill>
                <a:latin typeface="Swiss 721"/>
                <a:ea typeface="+mn-ea"/>
                <a:cs typeface="Arial" panose="020B0604020202020204" pitchFamily="34" charset="0"/>
              </a:rPr>
              <a:t>Outcomes, outputs, performance indicators and targets for </a:t>
            </a:r>
            <a:r>
              <a:rPr lang="en-ZA" sz="2000" b="1" dirty="0" smtClean="0">
                <a:solidFill>
                  <a:prstClr val="black"/>
                </a:solidFill>
                <a:latin typeface="Swiss 721"/>
                <a:ea typeface="+mn-ea"/>
                <a:cs typeface="Arial" panose="020B0604020202020204" pitchFamily="34" charset="0"/>
              </a:rPr>
              <a:t>2023/24</a:t>
            </a:r>
            <a:endParaRPr lang="en-ZA" sz="4800" dirty="0">
              <a:latin typeface="Swiss 721"/>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3423492"/>
              </p:ext>
            </p:extLst>
          </p:nvPr>
        </p:nvGraphicFramePr>
        <p:xfrm>
          <a:off x="265378" y="3109094"/>
          <a:ext cx="8790132" cy="2406803"/>
        </p:xfrm>
        <a:graphic>
          <a:graphicData uri="http://schemas.openxmlformats.org/drawingml/2006/table">
            <a:tbl>
              <a:tblPr firstRow="1" firstCol="1" lastRow="1" lastCol="1" bandRow="1" bandCol="1">
                <a:tableStyleId>{B301B821-A1FF-4177-AEE7-76D212191A09}</a:tableStyleId>
              </a:tblPr>
              <a:tblGrid>
                <a:gridCol w="1701074">
                  <a:extLst>
                    <a:ext uri="{9D8B030D-6E8A-4147-A177-3AD203B41FA5}">
                      <a16:colId xmlns:a16="http://schemas.microsoft.com/office/drawing/2014/main" val="2978871112"/>
                    </a:ext>
                  </a:extLst>
                </a:gridCol>
                <a:gridCol w="1356851">
                  <a:extLst>
                    <a:ext uri="{9D8B030D-6E8A-4147-A177-3AD203B41FA5}">
                      <a16:colId xmlns:a16="http://schemas.microsoft.com/office/drawing/2014/main" val="1152470807"/>
                    </a:ext>
                  </a:extLst>
                </a:gridCol>
                <a:gridCol w="1524846">
                  <a:extLst>
                    <a:ext uri="{9D8B030D-6E8A-4147-A177-3AD203B41FA5}">
                      <a16:colId xmlns:a16="http://schemas.microsoft.com/office/drawing/2014/main" val="227857881"/>
                    </a:ext>
                  </a:extLst>
                </a:gridCol>
                <a:gridCol w="1385351">
                  <a:extLst>
                    <a:ext uri="{9D8B030D-6E8A-4147-A177-3AD203B41FA5}">
                      <a16:colId xmlns:a16="http://schemas.microsoft.com/office/drawing/2014/main" val="1439630202"/>
                    </a:ext>
                  </a:extLst>
                </a:gridCol>
                <a:gridCol w="1455326">
                  <a:extLst>
                    <a:ext uri="{9D8B030D-6E8A-4147-A177-3AD203B41FA5}">
                      <a16:colId xmlns:a16="http://schemas.microsoft.com/office/drawing/2014/main" val="3077197633"/>
                    </a:ext>
                  </a:extLst>
                </a:gridCol>
                <a:gridCol w="1366684">
                  <a:extLst>
                    <a:ext uri="{9D8B030D-6E8A-4147-A177-3AD203B41FA5}">
                      <a16:colId xmlns:a16="http://schemas.microsoft.com/office/drawing/2014/main" val="1173999545"/>
                    </a:ext>
                  </a:extLst>
                </a:gridCol>
              </a:tblGrid>
              <a:tr h="544451">
                <a:tc>
                  <a:txBody>
                    <a:bodyPr/>
                    <a:lstStyle/>
                    <a:p>
                      <a:pPr marL="46355">
                        <a:spcAft>
                          <a:spcPts val="0"/>
                        </a:spcAft>
                      </a:pPr>
                      <a:r>
                        <a:rPr lang="en-US" sz="1400" dirty="0">
                          <a:effectLst/>
                          <a:latin typeface="Swiss 721"/>
                          <a:cs typeface="Times New Roman" panose="02020603050405020304" pitchFamily="18" charset="0"/>
                        </a:rPr>
                        <a:t> </a:t>
                      </a:r>
                      <a:endParaRPr lang="en-ZA" sz="1400" b="1" dirty="0">
                        <a:effectLst/>
                        <a:latin typeface="Swiss 721"/>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400" dirty="0">
                          <a:effectLst/>
                          <a:latin typeface="Swiss 721"/>
                          <a:cs typeface="Times New Roman" panose="02020603050405020304" pitchFamily="18" charset="0"/>
                        </a:rPr>
                        <a:t> </a:t>
                      </a:r>
                      <a:r>
                        <a:rPr lang="en-US" sz="1400" dirty="0" smtClean="0">
                          <a:effectLst/>
                          <a:latin typeface="Swiss 721"/>
                          <a:cs typeface="Times New Roman" panose="02020603050405020304" pitchFamily="18" charset="0"/>
                        </a:rPr>
                        <a:t>Audited/actual </a:t>
                      </a:r>
                      <a:r>
                        <a:rPr lang="en-US" sz="1400" dirty="0">
                          <a:effectLst/>
                          <a:latin typeface="Swiss 721"/>
                          <a:cs typeface="Times New Roman" panose="02020603050405020304" pitchFamily="18" charset="0"/>
                        </a:rPr>
                        <a:t>performance</a:t>
                      </a:r>
                      <a:endParaRPr lang="en-ZA" sz="14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400" dirty="0">
                          <a:effectLst/>
                          <a:latin typeface="Swiss 721"/>
                          <a:cs typeface="Times New Roman" panose="02020603050405020304" pitchFamily="18" charset="0"/>
                        </a:rPr>
                        <a:t>Estimated performance</a:t>
                      </a:r>
                      <a:endParaRPr lang="en-ZA" sz="14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400" dirty="0">
                          <a:effectLst/>
                          <a:latin typeface="Swiss 721"/>
                          <a:cs typeface="Times New Roman" panose="02020603050405020304" pitchFamily="18" charset="0"/>
                        </a:rPr>
                        <a:t> </a:t>
                      </a:r>
                      <a:r>
                        <a:rPr lang="en-US" sz="1400" dirty="0" smtClean="0">
                          <a:effectLst/>
                          <a:latin typeface="Swiss 721"/>
                          <a:cs typeface="Times New Roman" panose="02020603050405020304" pitchFamily="18" charset="0"/>
                        </a:rPr>
                        <a:t>MTEF </a:t>
                      </a:r>
                      <a:r>
                        <a:rPr lang="en-US" sz="1400" dirty="0">
                          <a:effectLst/>
                          <a:latin typeface="Swiss 721"/>
                          <a:cs typeface="Times New Roman" panose="02020603050405020304" pitchFamily="18" charset="0"/>
                        </a:rPr>
                        <a:t>period</a:t>
                      </a:r>
                      <a:endParaRPr lang="en-ZA" sz="14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512822">
                <a:tc>
                  <a:txBody>
                    <a:bodyPr/>
                    <a:lstStyle/>
                    <a:p>
                      <a:pPr marL="457200" marR="340360" indent="85090" algn="l">
                        <a:lnSpc>
                          <a:spcPct val="95000"/>
                        </a:lnSpc>
                        <a:spcBef>
                          <a:spcPts val="115"/>
                        </a:spcBef>
                        <a:spcAft>
                          <a:spcPts val="0"/>
                        </a:spcAft>
                      </a:pPr>
                      <a:r>
                        <a:rPr lang="en-US" sz="1400" dirty="0" smtClean="0">
                          <a:effectLst/>
                          <a:latin typeface="Swiss 721"/>
                          <a:cs typeface="Times New Roman" panose="02020603050405020304" pitchFamily="18" charset="0"/>
                        </a:rPr>
                        <a:t>Output</a:t>
                      </a:r>
                      <a:r>
                        <a:rPr lang="en-US" sz="1400" baseline="0" dirty="0" smtClean="0">
                          <a:effectLst/>
                          <a:latin typeface="Swiss 721"/>
                          <a:cs typeface="Times New Roman" panose="02020603050405020304" pitchFamily="18" charset="0"/>
                        </a:rPr>
                        <a:t> </a:t>
                      </a:r>
                      <a:r>
                        <a:rPr lang="en-US" sz="1400" dirty="0" smtClean="0">
                          <a:effectLst/>
                          <a:latin typeface="Swiss 721"/>
                          <a:cs typeface="Times New Roman" panose="02020603050405020304" pitchFamily="18" charset="0"/>
                        </a:rPr>
                        <a:t>indicators</a:t>
                      </a:r>
                      <a:endParaRPr lang="en-ZA" sz="1400" b="1" dirty="0">
                        <a:effectLst/>
                        <a:latin typeface="Swiss 721"/>
                        <a:ea typeface="Swiss 721"/>
                        <a:cs typeface="Times New Roman" panose="02020603050405020304" pitchFamily="18" charset="0"/>
                      </a:endParaRPr>
                    </a:p>
                  </a:txBody>
                  <a:tcPr marL="0" marR="0" marT="0" marB="0"/>
                </a:tc>
                <a:tc>
                  <a:txBody>
                    <a:bodyPr/>
                    <a:lstStyle/>
                    <a:p>
                      <a:pPr marL="54610" marR="54610" algn="ctr">
                        <a:spcBef>
                          <a:spcPts val="585"/>
                        </a:spcBef>
                        <a:spcAft>
                          <a:spcPts val="0"/>
                        </a:spcAft>
                      </a:pPr>
                      <a:r>
                        <a:rPr lang="en-US" sz="1400" dirty="0">
                          <a:effectLst/>
                          <a:latin typeface="Swiss 721"/>
                          <a:cs typeface="Times New Roman" panose="02020603050405020304" pitchFamily="18" charset="0"/>
                        </a:rPr>
                        <a:t>2019/20</a:t>
                      </a:r>
                      <a:endParaRPr lang="en-ZA" sz="1400" b="1" dirty="0">
                        <a:effectLst/>
                        <a:latin typeface="Swiss 721"/>
                        <a:ea typeface="Swiss 721"/>
                        <a:cs typeface="Times New Roman" panose="02020603050405020304" pitchFamily="18" charset="0"/>
                      </a:endParaRPr>
                    </a:p>
                  </a:txBody>
                  <a:tcPr marL="0" marR="0" marT="0" marB="0"/>
                </a:tc>
                <a:tc>
                  <a:txBody>
                    <a:bodyPr/>
                    <a:lstStyle/>
                    <a:p>
                      <a:pPr marL="57150" marR="57785" algn="ctr">
                        <a:spcBef>
                          <a:spcPts val="585"/>
                        </a:spcBef>
                        <a:spcAft>
                          <a:spcPts val="0"/>
                        </a:spcAft>
                      </a:pPr>
                      <a:r>
                        <a:rPr lang="en-US" sz="1400" dirty="0">
                          <a:effectLst/>
                          <a:latin typeface="Swiss 721"/>
                          <a:cs typeface="Times New Roman" panose="02020603050405020304" pitchFamily="18" charset="0"/>
                        </a:rPr>
                        <a:t>2020/21</a:t>
                      </a:r>
                      <a:endParaRPr lang="en-ZA" sz="1400" b="1"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85"/>
                        </a:spcBef>
                        <a:spcAft>
                          <a:spcPts val="0"/>
                        </a:spcAft>
                      </a:pPr>
                      <a:r>
                        <a:rPr lang="en-US" sz="1400" dirty="0">
                          <a:effectLst/>
                          <a:latin typeface="Swiss 721"/>
                          <a:cs typeface="Times New Roman" panose="02020603050405020304" pitchFamily="18" charset="0"/>
                        </a:rPr>
                        <a:t>2021/22</a:t>
                      </a:r>
                      <a:endParaRPr lang="en-ZA" sz="1400" b="1" dirty="0">
                        <a:effectLst/>
                        <a:latin typeface="Swiss 721"/>
                        <a:ea typeface="Swiss 721"/>
                        <a:cs typeface="Times New Roman" panose="02020603050405020304" pitchFamily="18" charset="0"/>
                      </a:endParaRPr>
                    </a:p>
                  </a:txBody>
                  <a:tcPr marL="0" marR="0" marT="0" marB="0"/>
                </a:tc>
                <a:tc>
                  <a:txBody>
                    <a:bodyPr/>
                    <a:lstStyle/>
                    <a:p>
                      <a:pPr marL="86360" marR="87630" algn="ctr">
                        <a:spcBef>
                          <a:spcPts val="585"/>
                        </a:spcBef>
                        <a:spcAft>
                          <a:spcPts val="0"/>
                        </a:spcAft>
                      </a:pPr>
                      <a:r>
                        <a:rPr lang="en-US" sz="1400" b="0" dirty="0">
                          <a:effectLst/>
                          <a:latin typeface="Swiss 721"/>
                          <a:cs typeface="Times New Roman" panose="02020603050405020304" pitchFamily="18" charset="0"/>
                        </a:rPr>
                        <a:t>2022/23</a:t>
                      </a:r>
                      <a:endParaRPr lang="en-ZA" sz="1400" b="0" dirty="0">
                        <a:effectLst/>
                        <a:latin typeface="Swiss 721"/>
                        <a:ea typeface="Swiss 721"/>
                        <a:cs typeface="Times New Roman" panose="02020603050405020304" pitchFamily="18" charset="0"/>
                      </a:endParaRPr>
                    </a:p>
                  </a:txBody>
                  <a:tcPr marL="0" marR="0" marT="0" marB="0"/>
                </a:tc>
                <a:tc>
                  <a:txBody>
                    <a:bodyPr/>
                    <a:lstStyle/>
                    <a:p>
                      <a:pPr marL="59055" marR="60960" algn="ctr">
                        <a:spcBef>
                          <a:spcPts val="585"/>
                        </a:spcBef>
                        <a:spcAft>
                          <a:spcPts val="0"/>
                        </a:spcAft>
                      </a:pPr>
                      <a:r>
                        <a:rPr lang="en-US" sz="1400" b="0" dirty="0">
                          <a:effectLst/>
                          <a:latin typeface="Swiss 721"/>
                          <a:cs typeface="Times New Roman" panose="02020603050405020304" pitchFamily="18" charset="0"/>
                        </a:rPr>
                        <a:t>2023/24</a:t>
                      </a:r>
                      <a:endParaRPr lang="en-ZA" sz="14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349530">
                <a:tc>
                  <a:txBody>
                    <a:bodyPr/>
                    <a:lstStyle/>
                    <a:p>
                      <a:pPr marL="379095" algn="l" defTabSz="685800" rtl="0" eaLnBrk="1" latinLnBrk="0" hangingPunct="1">
                        <a:spcBef>
                          <a:spcPts val="635"/>
                        </a:spcBef>
                        <a:spcAft>
                          <a:spcPts val="0"/>
                        </a:spcAft>
                      </a:pPr>
                      <a:r>
                        <a:rPr lang="en-US" sz="1400" kern="1200" dirty="0">
                          <a:effectLst/>
                          <a:latin typeface="Swiss 721"/>
                          <a:cs typeface="Times New Roman" panose="02020603050405020304" pitchFamily="18" charset="0"/>
                        </a:rPr>
                        <a:t>Number of registered voters as at 31 March each year.</a:t>
                      </a:r>
                      <a:endParaRPr lang="en-ZA" sz="140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379095" marR="28575" algn="l" defTabSz="685800" rtl="0" eaLnBrk="1" latinLnBrk="0" hangingPunct="1">
                        <a:spcBef>
                          <a:spcPts val="635"/>
                        </a:spcBef>
                        <a:spcAft>
                          <a:spcPts val="0"/>
                        </a:spcAft>
                      </a:pPr>
                      <a:r>
                        <a:rPr lang="en-US" sz="1400" b="0" kern="1200" dirty="0">
                          <a:solidFill>
                            <a:schemeClr val="dk1"/>
                          </a:solidFill>
                          <a:effectLst/>
                          <a:latin typeface="Swiss 721"/>
                          <a:ea typeface="+mn-ea"/>
                          <a:cs typeface="Times New Roman" panose="02020603050405020304" pitchFamily="18" charset="0"/>
                        </a:rPr>
                        <a:t>26 614 275</a:t>
                      </a:r>
                      <a:endParaRPr lang="en-ZA" sz="1400" b="0" kern="1200" dirty="0">
                        <a:solidFill>
                          <a:schemeClr val="dk1"/>
                        </a:solidFill>
                        <a:effectLst/>
                        <a:latin typeface="Swiss 721"/>
                        <a:ea typeface="+mn-ea"/>
                        <a:cs typeface="Times New Roman" panose="02020603050405020304" pitchFamily="18" charset="0"/>
                      </a:endParaRPr>
                    </a:p>
                  </a:txBody>
                  <a:tcPr marL="0" marR="0" marT="0" marB="0" anchor="ctr"/>
                </a:tc>
                <a:tc>
                  <a:txBody>
                    <a:bodyPr/>
                    <a:lstStyle/>
                    <a:p>
                      <a:pPr marL="379095" marR="28575" algn="l" defTabSz="685800" rtl="0" eaLnBrk="1" latinLnBrk="0" hangingPunct="1">
                        <a:spcBef>
                          <a:spcPts val="635"/>
                        </a:spcBef>
                        <a:spcAft>
                          <a:spcPts val="0"/>
                        </a:spcAft>
                      </a:pPr>
                      <a:r>
                        <a:rPr lang="en-US" sz="1400" b="0" kern="1200" dirty="0">
                          <a:solidFill>
                            <a:schemeClr val="dk1"/>
                          </a:solidFill>
                          <a:effectLst/>
                          <a:latin typeface="Swiss 721"/>
                          <a:ea typeface="+mn-ea"/>
                          <a:cs typeface="Times New Roman" panose="02020603050405020304" pitchFamily="18" charset="0"/>
                        </a:rPr>
                        <a:t>25 802 362</a:t>
                      </a:r>
                      <a:endParaRPr lang="en-ZA" sz="1400" b="0" kern="1200" dirty="0">
                        <a:solidFill>
                          <a:schemeClr val="dk1"/>
                        </a:solidFill>
                        <a:effectLst/>
                        <a:latin typeface="Swiss 721"/>
                        <a:ea typeface="+mn-ea"/>
                        <a:cs typeface="Times New Roman" panose="02020603050405020304" pitchFamily="18" charset="0"/>
                      </a:endParaRPr>
                    </a:p>
                  </a:txBody>
                  <a:tcPr marL="0" marR="0" marT="0" marB="0" anchor="ctr"/>
                </a:tc>
                <a:tc>
                  <a:txBody>
                    <a:bodyPr/>
                    <a:lstStyle/>
                    <a:p>
                      <a:pPr marL="379095" marR="28575" algn="l" defTabSz="685800" rtl="0" eaLnBrk="1" latinLnBrk="0" hangingPunct="1">
                        <a:spcBef>
                          <a:spcPts val="635"/>
                        </a:spcBef>
                        <a:spcAft>
                          <a:spcPts val="0"/>
                        </a:spcAft>
                      </a:pPr>
                      <a:r>
                        <a:rPr lang="en-US" sz="1400" b="0" kern="1200" dirty="0">
                          <a:solidFill>
                            <a:schemeClr val="dk1"/>
                          </a:solidFill>
                          <a:effectLst/>
                          <a:latin typeface="Swiss 721"/>
                          <a:ea typeface="+mn-ea"/>
                          <a:cs typeface="Times New Roman" panose="02020603050405020304" pitchFamily="18" charset="0"/>
                        </a:rPr>
                        <a:t>26 096 884</a:t>
                      </a:r>
                      <a:endParaRPr lang="en-ZA" sz="1400" b="0" kern="1200" dirty="0">
                        <a:solidFill>
                          <a:schemeClr val="dk1"/>
                        </a:solidFill>
                        <a:effectLst/>
                        <a:latin typeface="Swiss 721"/>
                        <a:ea typeface="+mn-ea"/>
                        <a:cs typeface="Times New Roman" panose="02020603050405020304" pitchFamily="18" charset="0"/>
                      </a:endParaRPr>
                    </a:p>
                  </a:txBody>
                  <a:tcPr marL="0" marR="0" marT="0" marB="0" anchor="ctr"/>
                </a:tc>
                <a:tc>
                  <a:txBody>
                    <a:bodyPr/>
                    <a:lstStyle/>
                    <a:p>
                      <a:pPr marL="379095" marR="28575" algn="l" defTabSz="685800" rtl="0" eaLnBrk="1" latinLnBrk="0" hangingPunct="1">
                        <a:spcBef>
                          <a:spcPts val="635"/>
                        </a:spcBef>
                        <a:spcAft>
                          <a:spcPts val="0"/>
                        </a:spcAft>
                      </a:pPr>
                      <a:r>
                        <a:rPr lang="en-US" sz="1400" b="0" kern="1200" dirty="0" smtClean="0">
                          <a:effectLst/>
                          <a:latin typeface="Swiss 721"/>
                          <a:cs typeface="Times New Roman" panose="02020603050405020304" pitchFamily="18" charset="0"/>
                        </a:rPr>
                        <a:t>26 </a:t>
                      </a:r>
                      <a:r>
                        <a:rPr lang="en-US" sz="1400" b="0" kern="1200" dirty="0">
                          <a:effectLst/>
                          <a:latin typeface="Swiss 721"/>
                          <a:cs typeface="Times New Roman" panose="02020603050405020304" pitchFamily="18" charset="0"/>
                        </a:rPr>
                        <a:t>180 000</a:t>
                      </a:r>
                      <a:endParaRPr lang="en-ZA" sz="1400" b="0" kern="1200" dirty="0">
                        <a:solidFill>
                          <a:schemeClr val="tx1"/>
                        </a:solidFill>
                        <a:effectLst/>
                        <a:latin typeface="Swiss 721"/>
                        <a:ea typeface="+mn-ea"/>
                        <a:cs typeface="Times New Roman" panose="02020603050405020304" pitchFamily="18" charset="0"/>
                      </a:endParaRPr>
                    </a:p>
                  </a:txBody>
                  <a:tcPr marL="0" marR="0" marT="0" marB="0" anchor="ctr"/>
                </a:tc>
                <a:tc>
                  <a:txBody>
                    <a:bodyPr/>
                    <a:lstStyle/>
                    <a:p>
                      <a:pPr marL="379095" marR="28575" algn="l" defTabSz="685800" rtl="0" eaLnBrk="1" latinLnBrk="0" hangingPunct="1">
                        <a:spcBef>
                          <a:spcPts val="635"/>
                        </a:spcBef>
                        <a:spcAft>
                          <a:spcPts val="0"/>
                        </a:spcAft>
                      </a:pPr>
                      <a:r>
                        <a:rPr lang="en-US" sz="1400" b="0" kern="1200" dirty="0" smtClean="0">
                          <a:effectLst/>
                          <a:latin typeface="Swiss 721"/>
                          <a:cs typeface="Times New Roman" panose="02020603050405020304" pitchFamily="18" charset="0"/>
                        </a:rPr>
                        <a:t>26 </a:t>
                      </a:r>
                      <a:r>
                        <a:rPr lang="en-US" sz="1400" b="0" kern="1200" dirty="0">
                          <a:effectLst/>
                          <a:latin typeface="Swiss 721"/>
                          <a:cs typeface="Times New Roman" panose="02020603050405020304" pitchFamily="18" charset="0"/>
                        </a:rPr>
                        <a:t>500 000</a:t>
                      </a:r>
                      <a:endParaRPr lang="en-ZA" sz="1400" b="0" kern="1200" dirty="0">
                        <a:solidFill>
                          <a:schemeClr val="tx1"/>
                        </a:solidFill>
                        <a:effectLst/>
                        <a:latin typeface="Swiss 721"/>
                        <a:ea typeface="+mn-ea"/>
                        <a:cs typeface="Times New Roman" panose="02020603050405020304" pitchFamily="18" charset="0"/>
                      </a:endParaRPr>
                    </a:p>
                  </a:txBody>
                  <a:tcPr marL="0" marR="0" marT="0" marB="0" anchor="ctr"/>
                </a:tc>
                <a:extLst>
                  <a:ext uri="{0D108BD9-81ED-4DB2-BD59-A6C34878D82A}">
                    <a16:rowId xmlns:a16="http://schemas.microsoft.com/office/drawing/2014/main" val="124550805"/>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13</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392" y="0"/>
            <a:ext cx="646077" cy="790490"/>
          </a:xfrm>
          <a:prstGeom prst="rect">
            <a:avLst/>
          </a:prstGeom>
        </p:spPr>
      </p:pic>
      <p:sp>
        <p:nvSpPr>
          <p:cNvPr id="7" name="Rectangle 6"/>
          <p:cNvSpPr/>
          <p:nvPr/>
        </p:nvSpPr>
        <p:spPr>
          <a:xfrm>
            <a:off x="277642" y="2044918"/>
            <a:ext cx="7438007" cy="708114"/>
          </a:xfrm>
          <a:prstGeom prst="rect">
            <a:avLst/>
          </a:prstGeom>
          <a:solidFill>
            <a:schemeClr val="accent1"/>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smtClean="0"/>
          </a:p>
          <a:p>
            <a:endParaRPr lang="en-ZA" dirty="0"/>
          </a:p>
          <a:p>
            <a:r>
              <a:rPr lang="en-ZA" sz="1600" b="1" dirty="0" smtClean="0">
                <a:solidFill>
                  <a:schemeClr val="bg1"/>
                </a:solidFill>
                <a:latin typeface="Swiss 721"/>
                <a:cs typeface="Times New Roman" panose="02020603050405020304" pitchFamily="18" charset="0"/>
              </a:rPr>
              <a:t>Output :</a:t>
            </a:r>
            <a:r>
              <a:rPr lang="en-US" sz="1600" dirty="0" smtClean="0">
                <a:solidFill>
                  <a:schemeClr val="bg1"/>
                </a:solidFill>
                <a:latin typeface="Swiss 721"/>
                <a:cs typeface="Times New Roman" panose="02020603050405020304" pitchFamily="18" charset="0"/>
              </a:rPr>
              <a:t>Maintain </a:t>
            </a:r>
            <a:r>
              <a:rPr lang="en-US" sz="1600" dirty="0">
                <a:solidFill>
                  <a:schemeClr val="bg1"/>
                </a:solidFill>
                <a:latin typeface="Swiss 721"/>
                <a:cs typeface="Times New Roman" panose="02020603050405020304" pitchFamily="18" charset="0"/>
              </a:rPr>
              <a:t>credible national voters’ roll that is cutting-edge technology </a:t>
            </a:r>
          </a:p>
          <a:p>
            <a:pPr algn="ctr"/>
            <a:endParaRPr lang="en-US" dirty="0"/>
          </a:p>
          <a:p>
            <a:pPr algn="ctr"/>
            <a:r>
              <a:rPr lang="en-ZA" dirty="0" smtClean="0"/>
              <a:t> </a:t>
            </a:r>
            <a:endParaRPr lang="en-ZA" dirty="0"/>
          </a:p>
        </p:txBody>
      </p:sp>
      <p:sp>
        <p:nvSpPr>
          <p:cNvPr id="8" name="Rectangle 7"/>
          <p:cNvSpPr/>
          <p:nvPr/>
        </p:nvSpPr>
        <p:spPr>
          <a:xfrm>
            <a:off x="304704" y="1129567"/>
            <a:ext cx="7430610" cy="639190"/>
          </a:xfrm>
          <a:prstGeom prst="rect">
            <a:avLst/>
          </a:prstGeom>
          <a:solidFill>
            <a:schemeClr val="accent1"/>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ZA" sz="1600" b="1" dirty="0" smtClean="0">
                <a:solidFill>
                  <a:schemeClr val="bg1"/>
                </a:solidFill>
                <a:latin typeface="Swiss 721"/>
                <a:cs typeface="Times New Roman" panose="02020603050405020304" pitchFamily="18" charset="0"/>
              </a:rPr>
              <a:t>Outcome :</a:t>
            </a:r>
            <a:r>
              <a:rPr lang="en-US" sz="1600" dirty="0">
                <a:solidFill>
                  <a:schemeClr val="bg1"/>
                </a:solidFill>
                <a:latin typeface="Swiss 721"/>
                <a:cs typeface="Times New Roman" panose="02020603050405020304" pitchFamily="18" charset="0"/>
              </a:rPr>
              <a:t>Free and fair elections delivered</a:t>
            </a:r>
          </a:p>
          <a:p>
            <a:pPr algn="ctr"/>
            <a:r>
              <a:rPr lang="en-ZA" dirty="0" smtClean="0"/>
              <a:t> </a:t>
            </a:r>
            <a:endParaRPr lang="en-ZA" dirty="0"/>
          </a:p>
        </p:txBody>
      </p:sp>
    </p:spTree>
    <p:extLst>
      <p:ext uri="{BB962C8B-B14F-4D97-AF65-F5344CB8AC3E}">
        <p14:creationId xmlns:p14="http://schemas.microsoft.com/office/powerpoint/2010/main" val="126712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a:bodyPr>
          <a:lstStyle/>
          <a:p>
            <a:pPr>
              <a:lnSpc>
                <a:spcPct val="100000"/>
              </a:lnSpc>
              <a:spcBef>
                <a:spcPts val="0"/>
              </a:spcBef>
            </a:pPr>
            <a:r>
              <a:rPr lang="en-ZA" sz="1800" b="1" dirty="0">
                <a:solidFill>
                  <a:prstClr val="black"/>
                </a:solidFill>
                <a:latin typeface="Swiss 721"/>
                <a:ea typeface="+mn-ea"/>
                <a:cs typeface="Times New Roman" panose="02020603050405020304" pitchFamily="18" charset="0"/>
              </a:rPr>
              <a:t>Outcomes, outputs, performance indicators and targets for </a:t>
            </a:r>
            <a:r>
              <a:rPr lang="en-ZA" sz="1800" b="1" dirty="0" smtClean="0">
                <a:solidFill>
                  <a:prstClr val="black"/>
                </a:solidFill>
                <a:latin typeface="Swiss 721"/>
                <a:ea typeface="+mn-ea"/>
                <a:cs typeface="Times New Roman" panose="02020603050405020304" pitchFamily="18" charset="0"/>
              </a:rPr>
              <a:t>2023/24</a:t>
            </a:r>
            <a:endParaRPr lang="en-ZA"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2594747"/>
              </p:ext>
            </p:extLst>
          </p:nvPr>
        </p:nvGraphicFramePr>
        <p:xfrm>
          <a:off x="319596" y="4057095"/>
          <a:ext cx="8424909" cy="2649153"/>
        </p:xfrm>
        <a:graphic>
          <a:graphicData uri="http://schemas.openxmlformats.org/drawingml/2006/table">
            <a:tbl>
              <a:tblPr firstRow="1" firstCol="1" lastRow="1" lastCol="1" bandRow="1" bandCol="1">
                <a:tableStyleId>{B301B821-A1FF-4177-AEE7-76D212191A09}</a:tableStyleId>
              </a:tblPr>
              <a:tblGrid>
                <a:gridCol w="1946949">
                  <a:extLst>
                    <a:ext uri="{9D8B030D-6E8A-4147-A177-3AD203B41FA5}">
                      <a16:colId xmlns:a16="http://schemas.microsoft.com/office/drawing/2014/main" val="2978871112"/>
                    </a:ext>
                  </a:extLst>
                </a:gridCol>
                <a:gridCol w="1373299">
                  <a:extLst>
                    <a:ext uri="{9D8B030D-6E8A-4147-A177-3AD203B41FA5}">
                      <a16:colId xmlns:a16="http://schemas.microsoft.com/office/drawing/2014/main" val="1152470807"/>
                    </a:ext>
                  </a:extLst>
                </a:gridCol>
                <a:gridCol w="1145219">
                  <a:extLst>
                    <a:ext uri="{9D8B030D-6E8A-4147-A177-3AD203B41FA5}">
                      <a16:colId xmlns:a16="http://schemas.microsoft.com/office/drawing/2014/main" val="227857881"/>
                    </a:ext>
                  </a:extLst>
                </a:gridCol>
                <a:gridCol w="1448589">
                  <a:extLst>
                    <a:ext uri="{9D8B030D-6E8A-4147-A177-3AD203B41FA5}">
                      <a16:colId xmlns:a16="http://schemas.microsoft.com/office/drawing/2014/main" val="1439630202"/>
                    </a:ext>
                  </a:extLst>
                </a:gridCol>
                <a:gridCol w="1105973">
                  <a:extLst>
                    <a:ext uri="{9D8B030D-6E8A-4147-A177-3AD203B41FA5}">
                      <a16:colId xmlns:a16="http://schemas.microsoft.com/office/drawing/2014/main" val="3077197633"/>
                    </a:ext>
                  </a:extLst>
                </a:gridCol>
                <a:gridCol w="1404880">
                  <a:extLst>
                    <a:ext uri="{9D8B030D-6E8A-4147-A177-3AD203B41FA5}">
                      <a16:colId xmlns:a16="http://schemas.microsoft.com/office/drawing/2014/main" val="1173999545"/>
                    </a:ext>
                  </a:extLst>
                </a:gridCol>
              </a:tblGrid>
              <a:tr h="571695">
                <a:tc>
                  <a:txBody>
                    <a:bodyPr/>
                    <a:lstStyle/>
                    <a:p>
                      <a:pPr marL="46355">
                        <a:spcAft>
                          <a:spcPts val="0"/>
                        </a:spcAft>
                      </a:pPr>
                      <a:r>
                        <a:rPr lang="en-US" sz="1600" dirty="0">
                          <a:effectLst/>
                          <a:latin typeface="Times New Roman" panose="02020603050405020304" pitchFamily="18" charset="0"/>
                          <a:cs typeface="Times New Roman" panose="02020603050405020304" pitchFamily="18" charset="0"/>
                        </a:rPr>
                        <a:t> </a:t>
                      </a:r>
                      <a:endParaRPr lang="en-ZA" sz="1600" b="1" dirty="0">
                        <a:effectLst/>
                        <a:latin typeface="Times New Roman" panose="02020603050405020304" pitchFamily="18" charset="0"/>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489423">
                <a:tc>
                  <a:txBody>
                    <a:bodyPr/>
                    <a:lstStyle/>
                    <a:p>
                      <a:pPr marL="457200" marR="340360" indent="85090">
                        <a:lnSpc>
                          <a:spcPct val="95000"/>
                        </a:lnSpc>
                        <a:spcBef>
                          <a:spcPts val="115"/>
                        </a:spcBef>
                        <a:spcAft>
                          <a:spcPts val="0"/>
                        </a:spcAft>
                      </a:pPr>
                      <a:r>
                        <a:rPr lang="en-US" sz="1600" dirty="0" smtClean="0">
                          <a:effectLst/>
                          <a:latin typeface="Swiss 721"/>
                          <a:cs typeface="Times New Roman" panose="02020603050405020304" pitchFamily="18" charset="0"/>
                        </a:rPr>
                        <a:t>Output</a:t>
                      </a:r>
                      <a:r>
                        <a:rPr lang="en-US" sz="1600" baseline="0" dirty="0" smtClean="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indicators</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4610" marR="54610" algn="ctr">
                        <a:spcBef>
                          <a:spcPts val="585"/>
                        </a:spcBef>
                        <a:spcAft>
                          <a:spcPts val="0"/>
                        </a:spcAft>
                      </a:pPr>
                      <a:r>
                        <a:rPr lang="en-US" sz="1600" b="0" dirty="0">
                          <a:effectLst/>
                          <a:latin typeface="Swiss 721"/>
                          <a:cs typeface="Times New Roman" panose="02020603050405020304" pitchFamily="18" charset="0"/>
                        </a:rPr>
                        <a:t>2019/20</a:t>
                      </a:r>
                      <a:endParaRPr lang="en-ZA" sz="1600" b="0" dirty="0">
                        <a:effectLst/>
                        <a:latin typeface="Swiss 721"/>
                        <a:ea typeface="Swiss 721"/>
                        <a:cs typeface="Times New Roman" panose="02020603050405020304" pitchFamily="18" charset="0"/>
                      </a:endParaRPr>
                    </a:p>
                  </a:txBody>
                  <a:tcPr marL="0" marR="0" marT="0" marB="0"/>
                </a:tc>
                <a:tc>
                  <a:txBody>
                    <a:bodyPr/>
                    <a:lstStyle/>
                    <a:p>
                      <a:pPr marL="57150" marR="57785" algn="ctr">
                        <a:spcBef>
                          <a:spcPts val="585"/>
                        </a:spcBef>
                        <a:spcAft>
                          <a:spcPts val="0"/>
                        </a:spcAft>
                      </a:pPr>
                      <a:r>
                        <a:rPr lang="en-US" sz="1600" b="0" dirty="0">
                          <a:effectLst/>
                          <a:latin typeface="Swiss 721"/>
                          <a:cs typeface="Times New Roman" panose="02020603050405020304" pitchFamily="18" charset="0"/>
                        </a:rPr>
                        <a:t>2020/21</a:t>
                      </a:r>
                      <a:endParaRPr lang="en-ZA" sz="1600" b="0"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85"/>
                        </a:spcBef>
                        <a:spcAft>
                          <a:spcPts val="0"/>
                        </a:spcAft>
                      </a:pPr>
                      <a:r>
                        <a:rPr lang="en-US" sz="1600" b="0" dirty="0">
                          <a:effectLst/>
                          <a:latin typeface="Swiss 721"/>
                          <a:cs typeface="Times New Roman" panose="02020603050405020304" pitchFamily="18" charset="0"/>
                        </a:rPr>
                        <a:t>2021/22</a:t>
                      </a:r>
                      <a:endParaRPr lang="en-ZA" sz="1600" b="0" dirty="0">
                        <a:effectLst/>
                        <a:latin typeface="Swiss 721"/>
                        <a:ea typeface="Swiss 721"/>
                        <a:cs typeface="Times New Roman" panose="02020603050405020304" pitchFamily="18" charset="0"/>
                      </a:endParaRPr>
                    </a:p>
                  </a:txBody>
                  <a:tcPr marL="0" marR="0" marT="0" marB="0"/>
                </a:tc>
                <a:tc>
                  <a:txBody>
                    <a:bodyPr/>
                    <a:lstStyle/>
                    <a:p>
                      <a:pPr marL="86360" marR="87630" algn="ctr">
                        <a:spcBef>
                          <a:spcPts val="585"/>
                        </a:spcBef>
                        <a:spcAft>
                          <a:spcPts val="0"/>
                        </a:spcAft>
                      </a:pPr>
                      <a:r>
                        <a:rPr lang="en-US" sz="1600" b="0" dirty="0">
                          <a:effectLst/>
                          <a:latin typeface="Swiss 721"/>
                          <a:cs typeface="Times New Roman" panose="02020603050405020304" pitchFamily="18" charset="0"/>
                        </a:rPr>
                        <a:t>2022/23</a:t>
                      </a:r>
                      <a:endParaRPr lang="en-ZA" sz="1600" b="0" dirty="0">
                        <a:effectLst/>
                        <a:latin typeface="Swiss 721"/>
                        <a:ea typeface="Swiss 721"/>
                        <a:cs typeface="Times New Roman" panose="02020603050405020304" pitchFamily="18" charset="0"/>
                      </a:endParaRPr>
                    </a:p>
                  </a:txBody>
                  <a:tcPr marL="0" marR="0" marT="0" marB="0"/>
                </a:tc>
                <a:tc>
                  <a:txBody>
                    <a:bodyPr/>
                    <a:lstStyle/>
                    <a:p>
                      <a:pPr marL="59055" marR="60960" algn="ctr">
                        <a:spcBef>
                          <a:spcPts val="585"/>
                        </a:spcBef>
                        <a:spcAft>
                          <a:spcPts val="0"/>
                        </a:spcAft>
                      </a:pPr>
                      <a:r>
                        <a:rPr lang="en-US" sz="1600" b="0" dirty="0">
                          <a:effectLst/>
                          <a:latin typeface="Swiss 721"/>
                          <a:cs typeface="Times New Roman" panose="02020603050405020304" pitchFamily="18" charset="0"/>
                        </a:rPr>
                        <a:t>2023/24</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155160">
                <a:tc>
                  <a:txBody>
                    <a:bodyPr/>
                    <a:lstStyle/>
                    <a:p>
                      <a:pPr marL="379095" algn="l" defTabSz="685800" rtl="0" eaLnBrk="1" latinLnBrk="0" hangingPunct="1">
                        <a:spcBef>
                          <a:spcPts val="635"/>
                        </a:spcBef>
                        <a:spcAft>
                          <a:spcPts val="0"/>
                        </a:spcAft>
                      </a:pPr>
                      <a:r>
                        <a:rPr lang="en-US" sz="1600" kern="1200" dirty="0">
                          <a:effectLst/>
                          <a:latin typeface="Swiss 721"/>
                          <a:cs typeface="Times New Roman" panose="02020603050405020304" pitchFamily="18" charset="0"/>
                        </a:rPr>
                        <a:t>Percentage of elections set aside. </a:t>
                      </a:r>
                      <a:endParaRPr lang="en-ZA" sz="160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379095" marR="51435" algn="l" defTabSz="685800" rtl="0" eaLnBrk="1" latinLnBrk="0" hangingPunct="1">
                        <a:spcBef>
                          <a:spcPts val="635"/>
                        </a:spcBef>
                        <a:spcAft>
                          <a:spcPts val="0"/>
                        </a:spcAft>
                      </a:pPr>
                      <a:r>
                        <a:rPr lang="en-US" sz="1600" b="0" kern="1200" dirty="0" smtClean="0">
                          <a:solidFill>
                            <a:schemeClr val="dk1"/>
                          </a:solidFill>
                          <a:effectLst/>
                          <a:latin typeface="Swiss 721"/>
                          <a:ea typeface="+mn-ea"/>
                          <a:cs typeface="Times New Roman" panose="02020603050405020304" pitchFamily="18" charset="0"/>
                        </a:rPr>
                        <a:t>0</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379095" marR="51435" algn="l" defTabSz="685800" rtl="0" eaLnBrk="1" latinLnBrk="0" hangingPunct="1">
                        <a:spcBef>
                          <a:spcPts val="635"/>
                        </a:spcBef>
                        <a:spcAft>
                          <a:spcPts val="0"/>
                        </a:spcAft>
                      </a:pPr>
                      <a:r>
                        <a:rPr lang="en-US" sz="1600" b="0" kern="1200" dirty="0">
                          <a:effectLst/>
                          <a:latin typeface="Swiss 721"/>
                          <a:cs typeface="Times New Roman" panose="02020603050405020304" pitchFamily="18" charset="0"/>
                        </a:rPr>
                        <a:t>0 </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379095" marR="51435" algn="l" defTabSz="685800" rtl="0" eaLnBrk="1" latinLnBrk="0" hangingPunct="1">
                        <a:spcBef>
                          <a:spcPts val="635"/>
                        </a:spcBef>
                        <a:spcAft>
                          <a:spcPts val="0"/>
                        </a:spcAft>
                      </a:pPr>
                      <a:r>
                        <a:rPr lang="en-US" sz="1600" b="0" kern="1200" dirty="0" smtClean="0">
                          <a:effectLst/>
                          <a:latin typeface="Swiss 721"/>
                          <a:cs typeface="Times New Roman" panose="02020603050405020304" pitchFamily="18" charset="0"/>
                        </a:rPr>
                        <a:t>1</a:t>
                      </a:r>
                      <a:r>
                        <a:rPr lang="en-US" sz="1600" b="0" kern="1200" baseline="0" dirty="0" smtClean="0">
                          <a:effectLst/>
                          <a:latin typeface="Swiss 721"/>
                          <a:cs typeface="Times New Roman" panose="02020603050405020304" pitchFamily="18" charset="0"/>
                        </a:rPr>
                        <a:t> </a:t>
                      </a:r>
                      <a:r>
                        <a:rPr lang="en-US" sz="1600" b="0" kern="1200" dirty="0" smtClean="0">
                          <a:effectLst/>
                          <a:latin typeface="Swiss 721"/>
                          <a:cs typeface="Times New Roman" panose="02020603050405020304" pitchFamily="18" charset="0"/>
                        </a:rPr>
                        <a:t>election </a:t>
                      </a:r>
                      <a:r>
                        <a:rPr lang="en-US" sz="1600" b="0" kern="1200" dirty="0">
                          <a:effectLst/>
                          <a:latin typeface="Swiss 721"/>
                          <a:cs typeface="Times New Roman" panose="02020603050405020304" pitchFamily="18" charset="0"/>
                        </a:rPr>
                        <a:t>set aside</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379095" marR="51435" algn="l" defTabSz="685800" rtl="0" eaLnBrk="1" latinLnBrk="0" hangingPunct="1">
                        <a:spcBef>
                          <a:spcPts val="635"/>
                        </a:spcBef>
                        <a:spcAft>
                          <a:spcPts val="0"/>
                        </a:spcAft>
                      </a:pPr>
                      <a:r>
                        <a:rPr lang="en-US" sz="1600" b="0" kern="1200" dirty="0">
                          <a:effectLst/>
                          <a:latin typeface="Swiss 721"/>
                          <a:cs typeface="Times New Roman" panose="02020603050405020304" pitchFamily="18" charset="0"/>
                        </a:rPr>
                        <a:t>0</a:t>
                      </a:r>
                      <a:r>
                        <a:rPr lang="en-US" sz="1600" b="0" kern="1200" dirty="0" smtClean="0">
                          <a:effectLst/>
                          <a:latin typeface="Swiss 721"/>
                          <a:cs typeface="Times New Roman" panose="02020603050405020304" pitchFamily="18" charset="0"/>
                        </a:rPr>
                        <a:t>%</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379095" marR="51435" algn="l" defTabSz="685800" rtl="0" eaLnBrk="1" latinLnBrk="0" hangingPunct="1">
                        <a:spcBef>
                          <a:spcPts val="635"/>
                        </a:spcBef>
                        <a:spcAft>
                          <a:spcPts val="0"/>
                        </a:spcAft>
                      </a:pPr>
                      <a:r>
                        <a:rPr lang="en-US" sz="1600" b="0" kern="1200" dirty="0">
                          <a:effectLst/>
                          <a:latin typeface="Swiss 721"/>
                          <a:cs typeface="Times New Roman" panose="02020603050405020304" pitchFamily="18" charset="0"/>
                        </a:rPr>
                        <a:t>0</a:t>
                      </a:r>
                      <a:r>
                        <a:rPr lang="en-US" sz="1600" b="0" kern="1200" dirty="0" smtClean="0">
                          <a:effectLst/>
                          <a:latin typeface="Swiss 721"/>
                          <a:cs typeface="Times New Roman" panose="02020603050405020304" pitchFamily="18" charset="0"/>
                        </a:rPr>
                        <a:t>%</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14</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9123" y="271319"/>
            <a:ext cx="664776" cy="813369"/>
          </a:xfrm>
          <a:prstGeom prst="rect">
            <a:avLst/>
          </a:prstGeom>
        </p:spPr>
      </p:pic>
      <p:sp>
        <p:nvSpPr>
          <p:cNvPr id="7" name="Rectangle 6"/>
          <p:cNvSpPr/>
          <p:nvPr/>
        </p:nvSpPr>
        <p:spPr>
          <a:xfrm>
            <a:off x="347708" y="2370338"/>
            <a:ext cx="8319214" cy="1262110"/>
          </a:xfrm>
          <a:prstGeom prst="rect">
            <a:avLst/>
          </a:prstGeom>
          <a:solidFill>
            <a:schemeClr val="accent1"/>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smtClean="0"/>
          </a:p>
          <a:p>
            <a:pPr algn="ctr"/>
            <a:endParaRPr lang="en-ZA" dirty="0"/>
          </a:p>
          <a:p>
            <a:r>
              <a:rPr lang="en-ZA" b="1" dirty="0" smtClean="0">
                <a:latin typeface="Swiss 721"/>
                <a:cs typeface="Times New Roman" panose="02020603050405020304" pitchFamily="18" charset="0"/>
              </a:rPr>
              <a:t>Output :</a:t>
            </a:r>
            <a:r>
              <a:rPr lang="en-US" dirty="0">
                <a:latin typeface="Swiss 721"/>
                <a:cs typeface="Times New Roman" panose="02020603050405020304" pitchFamily="18" charset="0"/>
              </a:rPr>
              <a:t>Manage free and fair elections in accordance with the applicable electoral timetables to ensure the efficient and credible execution of the mandate of the Electoral Commission</a:t>
            </a:r>
          </a:p>
          <a:p>
            <a:pPr algn="ctr"/>
            <a:endParaRPr lang="en-US" dirty="0"/>
          </a:p>
          <a:p>
            <a:pPr algn="ctr"/>
            <a:r>
              <a:rPr lang="en-ZA" dirty="0" smtClean="0"/>
              <a:t> </a:t>
            </a:r>
            <a:endParaRPr lang="en-ZA" dirty="0"/>
          </a:p>
        </p:txBody>
      </p:sp>
      <p:sp>
        <p:nvSpPr>
          <p:cNvPr id="8" name="Rectangle 7"/>
          <p:cNvSpPr/>
          <p:nvPr/>
        </p:nvSpPr>
        <p:spPr>
          <a:xfrm>
            <a:off x="355106" y="1562474"/>
            <a:ext cx="8287962" cy="639190"/>
          </a:xfrm>
          <a:prstGeom prst="rect">
            <a:avLst/>
          </a:prstGeom>
          <a:solidFill>
            <a:schemeClr val="accent1"/>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ZA" b="1" dirty="0" smtClean="0">
                <a:latin typeface="Swiss 721"/>
                <a:cs typeface="Times New Roman" panose="02020603050405020304" pitchFamily="18" charset="0"/>
              </a:rPr>
              <a:t>Outcome</a:t>
            </a:r>
            <a:r>
              <a:rPr lang="en-ZA" dirty="0" smtClean="0">
                <a:latin typeface="Swiss 721"/>
                <a:cs typeface="Times New Roman" panose="02020603050405020304" pitchFamily="18" charset="0"/>
              </a:rPr>
              <a:t> :</a:t>
            </a:r>
            <a:r>
              <a:rPr lang="en-US" dirty="0">
                <a:latin typeface="Swiss 721"/>
                <a:cs typeface="Times New Roman" panose="02020603050405020304" pitchFamily="18" charset="0"/>
              </a:rPr>
              <a:t>Free and fair elections delivered</a:t>
            </a:r>
          </a:p>
          <a:p>
            <a:pPr algn="ctr"/>
            <a:r>
              <a:rPr lang="en-ZA" dirty="0" smtClean="0"/>
              <a:t> </a:t>
            </a:r>
            <a:endParaRPr lang="en-ZA" dirty="0"/>
          </a:p>
        </p:txBody>
      </p:sp>
    </p:spTree>
    <p:extLst>
      <p:ext uri="{BB962C8B-B14F-4D97-AF65-F5344CB8AC3E}">
        <p14:creationId xmlns:p14="http://schemas.microsoft.com/office/powerpoint/2010/main" val="231890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623" r="1623"/>
          <a:stretch>
            <a:fillRect/>
          </a:stretch>
        </p:blipFill>
        <p:spPr/>
      </p:pic>
      <p:pic>
        <p:nvPicPr>
          <p:cNvPr id="5" name="Picture Placeholder 4"/>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l="12987" r="12987"/>
          <a:stretch>
            <a:fillRect/>
          </a:stretch>
        </p:blipFill>
        <p:spPr/>
      </p:pic>
      <p:sp>
        <p:nvSpPr>
          <p:cNvPr id="3" name="Text Placeholder 2">
            <a:extLst>
              <a:ext uri="{FF2B5EF4-FFF2-40B4-BE49-F238E27FC236}">
                <a16:creationId xmlns:a16="http://schemas.microsoft.com/office/drawing/2014/main" id="{4F50450A-AD04-406D-804F-9709D82F6394}"/>
              </a:ext>
            </a:extLst>
          </p:cNvPr>
          <p:cNvSpPr>
            <a:spLocks noGrp="1"/>
          </p:cNvSpPr>
          <p:nvPr>
            <p:ph type="body" idx="1"/>
          </p:nvPr>
        </p:nvSpPr>
        <p:spPr>
          <a:xfrm>
            <a:off x="437457" y="788450"/>
            <a:ext cx="5776912" cy="2611697"/>
          </a:xfrm>
        </p:spPr>
        <p:txBody>
          <a:bodyPr>
            <a:normAutofit/>
          </a:bodyPr>
          <a:lstStyle/>
          <a:p>
            <a:pPr>
              <a:spcBef>
                <a:spcPct val="0"/>
              </a:spcBef>
            </a:pPr>
            <a:r>
              <a:rPr lang="en-US" sz="5400" b="1" dirty="0" smtClean="0">
                <a:solidFill>
                  <a:schemeClr val="tx1"/>
                </a:solidFill>
                <a:latin typeface="Swiss 721"/>
                <a:ea typeface="+mj-ea"/>
                <a:cs typeface="Times New Roman" panose="02020603050405020304" pitchFamily="18" charset="0"/>
              </a:rPr>
              <a:t>Programme 3</a:t>
            </a:r>
          </a:p>
          <a:p>
            <a:pPr>
              <a:spcBef>
                <a:spcPct val="0"/>
              </a:spcBef>
            </a:pPr>
            <a:r>
              <a:rPr lang="en-US" sz="5400" b="1" noProof="1" smtClean="0">
                <a:solidFill>
                  <a:schemeClr val="tx1"/>
                </a:solidFill>
                <a:latin typeface="Swiss 721"/>
                <a:ea typeface="+mj-ea"/>
                <a:cs typeface="Times New Roman" panose="02020603050405020304" pitchFamily="18" charset="0"/>
              </a:rPr>
              <a:t>Outreach</a:t>
            </a:r>
          </a:p>
          <a:p>
            <a:endParaRPr lang="en-US" noProof="1"/>
          </a:p>
        </p:txBody>
      </p:sp>
      <p:sp>
        <p:nvSpPr>
          <p:cNvPr id="6" name="Slide Number Placeholder 5">
            <a:extLst>
              <a:ext uri="{FF2B5EF4-FFF2-40B4-BE49-F238E27FC236}">
                <a16:creationId xmlns:a16="http://schemas.microsoft.com/office/drawing/2014/main" id="{B4A4F826-E8AB-4DA0-8B38-6404E7A9D818}"/>
              </a:ext>
            </a:extLst>
          </p:cNvPr>
          <p:cNvSpPr>
            <a:spLocks noGrp="1"/>
          </p:cNvSpPr>
          <p:nvPr>
            <p:ph type="sldNum" sz="quarter" idx="4294967295"/>
          </p:nvPr>
        </p:nvSpPr>
        <p:spPr>
          <a:xfrm>
            <a:off x="7086600" y="6356350"/>
            <a:ext cx="2057400" cy="365125"/>
          </a:xfrm>
        </p:spPr>
        <p:txBody>
          <a:bodyPr>
            <a:normAutofit/>
          </a:bodyPr>
          <a:lstStyle/>
          <a:p>
            <a:fld id="{9319E888-69DF-4A19-BF5D-F6CF70DE7D06}" type="slidenum">
              <a:rPr lang="en-US" smtClean="0"/>
              <a:pPr/>
              <a:t>15</a:t>
            </a:fld>
            <a:endParaRPr lang="en-US"/>
          </a:p>
        </p:txBody>
      </p:sp>
      <p:sp>
        <p:nvSpPr>
          <p:cNvPr id="19" name="Shape">
            <a:extLst>
              <a:ext uri="{FF2B5EF4-FFF2-40B4-BE49-F238E27FC236}">
                <a16:creationId xmlns:a16="http://schemas.microsoft.com/office/drawing/2014/main" id="{65A31EC6-9AFB-5945-8CF0-9D93418BE007}"/>
              </a:ext>
            </a:extLst>
          </p:cNvPr>
          <p:cNvSpPr/>
          <p:nvPr/>
        </p:nvSpPr>
        <p:spPr>
          <a:xfrm>
            <a:off x="0" y="2740857"/>
            <a:ext cx="9144000" cy="4116716"/>
          </a:xfrm>
          <a:custGeom>
            <a:avLst/>
            <a:gdLst/>
            <a:ahLst/>
            <a:cxnLst>
              <a:cxn ang="0">
                <a:pos x="wd2" y="hd2"/>
              </a:cxn>
              <a:cxn ang="5400000">
                <a:pos x="wd2" y="hd2"/>
              </a:cxn>
              <a:cxn ang="10800000">
                <a:pos x="wd2" y="hd2"/>
              </a:cxn>
              <a:cxn ang="16200000">
                <a:pos x="wd2" y="hd2"/>
              </a:cxn>
            </a:cxnLst>
            <a:rect l="0" t="0" r="r" b="b"/>
            <a:pathLst>
              <a:path w="21600" h="21600" extrusionOk="0">
                <a:moveTo>
                  <a:pt x="20830" y="315"/>
                </a:moveTo>
                <a:cubicBezTo>
                  <a:pt x="20509" y="205"/>
                  <a:pt x="20187" y="125"/>
                  <a:pt x="19862" y="70"/>
                </a:cubicBezTo>
                <a:cubicBezTo>
                  <a:pt x="19535" y="20"/>
                  <a:pt x="19210" y="0"/>
                  <a:pt x="18883" y="0"/>
                </a:cubicBezTo>
                <a:cubicBezTo>
                  <a:pt x="18556" y="5"/>
                  <a:pt x="18227" y="35"/>
                  <a:pt x="17902" y="95"/>
                </a:cubicBezTo>
                <a:cubicBezTo>
                  <a:pt x="17575" y="155"/>
                  <a:pt x="17250" y="245"/>
                  <a:pt x="16930" y="360"/>
                </a:cubicBezTo>
                <a:cubicBezTo>
                  <a:pt x="16608" y="475"/>
                  <a:pt x="16292" y="620"/>
                  <a:pt x="15976" y="785"/>
                </a:cubicBezTo>
                <a:lnTo>
                  <a:pt x="15741" y="915"/>
                </a:lnTo>
                <a:cubicBezTo>
                  <a:pt x="15662" y="960"/>
                  <a:pt x="15586" y="1010"/>
                  <a:pt x="15508" y="1054"/>
                </a:cubicBezTo>
                <a:lnTo>
                  <a:pt x="15391" y="1124"/>
                </a:lnTo>
                <a:lnTo>
                  <a:pt x="15277" y="1199"/>
                </a:lnTo>
                <a:cubicBezTo>
                  <a:pt x="15201" y="1249"/>
                  <a:pt x="15125" y="1299"/>
                  <a:pt x="15049" y="1354"/>
                </a:cubicBezTo>
                <a:cubicBezTo>
                  <a:pt x="14899" y="1464"/>
                  <a:pt x="14746" y="1569"/>
                  <a:pt x="14599" y="1684"/>
                </a:cubicBezTo>
                <a:lnTo>
                  <a:pt x="14487" y="1769"/>
                </a:lnTo>
                <a:cubicBezTo>
                  <a:pt x="14449" y="1799"/>
                  <a:pt x="14413" y="1829"/>
                  <a:pt x="14375" y="1859"/>
                </a:cubicBezTo>
                <a:lnTo>
                  <a:pt x="14155" y="2044"/>
                </a:lnTo>
                <a:cubicBezTo>
                  <a:pt x="14081" y="2104"/>
                  <a:pt x="14010" y="2169"/>
                  <a:pt x="13938" y="2234"/>
                </a:cubicBezTo>
                <a:cubicBezTo>
                  <a:pt x="13866" y="2299"/>
                  <a:pt x="13792" y="2359"/>
                  <a:pt x="13721" y="2429"/>
                </a:cubicBezTo>
                <a:cubicBezTo>
                  <a:pt x="13577" y="2564"/>
                  <a:pt x="13434" y="2694"/>
                  <a:pt x="13295" y="2839"/>
                </a:cubicBezTo>
                <a:lnTo>
                  <a:pt x="13085" y="3049"/>
                </a:lnTo>
                <a:lnTo>
                  <a:pt x="12876" y="3268"/>
                </a:lnTo>
                <a:cubicBezTo>
                  <a:pt x="12737" y="3413"/>
                  <a:pt x="12603" y="3568"/>
                  <a:pt x="12466" y="3718"/>
                </a:cubicBezTo>
                <a:cubicBezTo>
                  <a:pt x="12397" y="3793"/>
                  <a:pt x="12332" y="3873"/>
                  <a:pt x="12265" y="3948"/>
                </a:cubicBezTo>
                <a:lnTo>
                  <a:pt x="12063" y="4183"/>
                </a:lnTo>
                <a:cubicBezTo>
                  <a:pt x="11931" y="4343"/>
                  <a:pt x="11799" y="4503"/>
                  <a:pt x="11667" y="4663"/>
                </a:cubicBezTo>
                <a:cubicBezTo>
                  <a:pt x="11145" y="5318"/>
                  <a:pt x="10643" y="6012"/>
                  <a:pt x="10155" y="6732"/>
                </a:cubicBezTo>
                <a:lnTo>
                  <a:pt x="9792" y="7277"/>
                </a:lnTo>
                <a:lnTo>
                  <a:pt x="9436" y="7831"/>
                </a:lnTo>
                <a:lnTo>
                  <a:pt x="9084" y="8396"/>
                </a:lnTo>
                <a:lnTo>
                  <a:pt x="8739" y="8956"/>
                </a:lnTo>
                <a:cubicBezTo>
                  <a:pt x="8283" y="9700"/>
                  <a:pt x="7817" y="10430"/>
                  <a:pt x="7346" y="11145"/>
                </a:cubicBezTo>
                <a:cubicBezTo>
                  <a:pt x="7286" y="11235"/>
                  <a:pt x="7223" y="11330"/>
                  <a:pt x="7163" y="11420"/>
                </a:cubicBezTo>
                <a:cubicBezTo>
                  <a:pt x="6880" y="11035"/>
                  <a:pt x="6594" y="10660"/>
                  <a:pt x="6300" y="10295"/>
                </a:cubicBezTo>
                <a:lnTo>
                  <a:pt x="6202" y="10175"/>
                </a:lnTo>
                <a:lnTo>
                  <a:pt x="6103" y="10055"/>
                </a:lnTo>
                <a:lnTo>
                  <a:pt x="5904" y="9815"/>
                </a:lnTo>
                <a:cubicBezTo>
                  <a:pt x="5839" y="9735"/>
                  <a:pt x="5770" y="9661"/>
                  <a:pt x="5702" y="9581"/>
                </a:cubicBezTo>
                <a:lnTo>
                  <a:pt x="5501" y="9351"/>
                </a:lnTo>
                <a:cubicBezTo>
                  <a:pt x="5364" y="9201"/>
                  <a:pt x="5228" y="9051"/>
                  <a:pt x="5091" y="8906"/>
                </a:cubicBezTo>
                <a:lnTo>
                  <a:pt x="4883" y="8691"/>
                </a:lnTo>
                <a:lnTo>
                  <a:pt x="4780" y="8586"/>
                </a:lnTo>
                <a:lnTo>
                  <a:pt x="4674" y="8481"/>
                </a:lnTo>
                <a:lnTo>
                  <a:pt x="4464" y="8276"/>
                </a:lnTo>
                <a:cubicBezTo>
                  <a:pt x="4394" y="8206"/>
                  <a:pt x="4320" y="8146"/>
                  <a:pt x="4249" y="8076"/>
                </a:cubicBezTo>
                <a:cubicBezTo>
                  <a:pt x="4177" y="8011"/>
                  <a:pt x="4105" y="7946"/>
                  <a:pt x="4034" y="7881"/>
                </a:cubicBezTo>
                <a:lnTo>
                  <a:pt x="3817" y="7696"/>
                </a:lnTo>
                <a:lnTo>
                  <a:pt x="3707" y="7601"/>
                </a:lnTo>
                <a:lnTo>
                  <a:pt x="3597" y="7512"/>
                </a:lnTo>
                <a:lnTo>
                  <a:pt x="3375" y="7337"/>
                </a:lnTo>
                <a:cubicBezTo>
                  <a:pt x="3301" y="7277"/>
                  <a:pt x="3227" y="7227"/>
                  <a:pt x="3151" y="7172"/>
                </a:cubicBezTo>
                <a:cubicBezTo>
                  <a:pt x="3077" y="7117"/>
                  <a:pt x="3003" y="7062"/>
                  <a:pt x="2927" y="7012"/>
                </a:cubicBezTo>
                <a:lnTo>
                  <a:pt x="2701" y="6857"/>
                </a:lnTo>
                <a:cubicBezTo>
                  <a:pt x="2663" y="6832"/>
                  <a:pt x="2625" y="6807"/>
                  <a:pt x="2587" y="6782"/>
                </a:cubicBezTo>
                <a:lnTo>
                  <a:pt x="2473" y="6712"/>
                </a:lnTo>
                <a:lnTo>
                  <a:pt x="2244" y="6572"/>
                </a:lnTo>
                <a:cubicBezTo>
                  <a:pt x="2168" y="6527"/>
                  <a:pt x="2090" y="6487"/>
                  <a:pt x="2014" y="6442"/>
                </a:cubicBezTo>
                <a:cubicBezTo>
                  <a:pt x="1859" y="6352"/>
                  <a:pt x="1704" y="6277"/>
                  <a:pt x="1550" y="6197"/>
                </a:cubicBezTo>
                <a:cubicBezTo>
                  <a:pt x="1472" y="6157"/>
                  <a:pt x="1393" y="6122"/>
                  <a:pt x="1315" y="6087"/>
                </a:cubicBezTo>
                <a:lnTo>
                  <a:pt x="1080" y="5982"/>
                </a:lnTo>
                <a:cubicBezTo>
                  <a:pt x="721" y="5832"/>
                  <a:pt x="361" y="5707"/>
                  <a:pt x="0" y="5602"/>
                </a:cubicBezTo>
                <a:lnTo>
                  <a:pt x="0" y="6102"/>
                </a:lnTo>
                <a:cubicBezTo>
                  <a:pt x="329" y="6247"/>
                  <a:pt x="654" y="6412"/>
                  <a:pt x="977" y="6592"/>
                </a:cubicBezTo>
                <a:lnTo>
                  <a:pt x="1200" y="6722"/>
                </a:lnTo>
                <a:cubicBezTo>
                  <a:pt x="1274" y="6767"/>
                  <a:pt x="1351" y="6807"/>
                  <a:pt x="1422" y="6857"/>
                </a:cubicBezTo>
                <a:cubicBezTo>
                  <a:pt x="1570" y="6952"/>
                  <a:pt x="1718" y="7042"/>
                  <a:pt x="1863" y="7147"/>
                </a:cubicBezTo>
                <a:lnTo>
                  <a:pt x="2081" y="7297"/>
                </a:lnTo>
                <a:lnTo>
                  <a:pt x="2296" y="7457"/>
                </a:lnTo>
                <a:lnTo>
                  <a:pt x="2403" y="7537"/>
                </a:lnTo>
                <a:cubicBezTo>
                  <a:pt x="2439" y="7561"/>
                  <a:pt x="2475" y="7591"/>
                  <a:pt x="2511" y="7621"/>
                </a:cubicBezTo>
                <a:lnTo>
                  <a:pt x="2724" y="7791"/>
                </a:lnTo>
                <a:cubicBezTo>
                  <a:pt x="2795" y="7846"/>
                  <a:pt x="2865" y="7911"/>
                  <a:pt x="2934" y="7971"/>
                </a:cubicBezTo>
                <a:cubicBezTo>
                  <a:pt x="3003" y="8031"/>
                  <a:pt x="3075" y="8091"/>
                  <a:pt x="3145" y="8151"/>
                </a:cubicBezTo>
                <a:lnTo>
                  <a:pt x="3353" y="8341"/>
                </a:lnTo>
                <a:lnTo>
                  <a:pt x="3456" y="8436"/>
                </a:lnTo>
                <a:lnTo>
                  <a:pt x="3559" y="8536"/>
                </a:lnTo>
                <a:lnTo>
                  <a:pt x="3763" y="8731"/>
                </a:lnTo>
                <a:cubicBezTo>
                  <a:pt x="3830" y="8796"/>
                  <a:pt x="3897" y="8866"/>
                  <a:pt x="3964" y="8936"/>
                </a:cubicBezTo>
                <a:cubicBezTo>
                  <a:pt x="4032" y="9006"/>
                  <a:pt x="4099" y="9071"/>
                  <a:pt x="4166" y="9141"/>
                </a:cubicBezTo>
                <a:lnTo>
                  <a:pt x="4365" y="9356"/>
                </a:lnTo>
                <a:cubicBezTo>
                  <a:pt x="5156" y="10215"/>
                  <a:pt x="5904" y="11185"/>
                  <a:pt x="6627" y="12214"/>
                </a:cubicBezTo>
                <a:cubicBezTo>
                  <a:pt x="5904" y="13244"/>
                  <a:pt x="5156" y="14213"/>
                  <a:pt x="4365" y="15073"/>
                </a:cubicBezTo>
                <a:lnTo>
                  <a:pt x="4166" y="15288"/>
                </a:lnTo>
                <a:cubicBezTo>
                  <a:pt x="4101" y="15358"/>
                  <a:pt x="4032" y="15428"/>
                  <a:pt x="3964" y="15493"/>
                </a:cubicBezTo>
                <a:cubicBezTo>
                  <a:pt x="3897" y="15563"/>
                  <a:pt x="3830" y="15633"/>
                  <a:pt x="3763" y="15698"/>
                </a:cubicBezTo>
                <a:lnTo>
                  <a:pt x="3559" y="15893"/>
                </a:lnTo>
                <a:lnTo>
                  <a:pt x="3456" y="15993"/>
                </a:lnTo>
                <a:lnTo>
                  <a:pt x="3353" y="16088"/>
                </a:lnTo>
                <a:lnTo>
                  <a:pt x="3145" y="16277"/>
                </a:lnTo>
                <a:cubicBezTo>
                  <a:pt x="3075" y="16342"/>
                  <a:pt x="3003" y="16397"/>
                  <a:pt x="2934" y="16457"/>
                </a:cubicBezTo>
                <a:cubicBezTo>
                  <a:pt x="2865" y="16517"/>
                  <a:pt x="2795" y="16577"/>
                  <a:pt x="2724" y="16637"/>
                </a:cubicBezTo>
                <a:lnTo>
                  <a:pt x="2511" y="16807"/>
                </a:lnTo>
                <a:cubicBezTo>
                  <a:pt x="2475" y="16837"/>
                  <a:pt x="2439" y="16862"/>
                  <a:pt x="2403" y="16892"/>
                </a:cubicBezTo>
                <a:lnTo>
                  <a:pt x="2296" y="16972"/>
                </a:lnTo>
                <a:lnTo>
                  <a:pt x="2081" y="17132"/>
                </a:lnTo>
                <a:lnTo>
                  <a:pt x="1863" y="17282"/>
                </a:lnTo>
                <a:cubicBezTo>
                  <a:pt x="1718" y="17387"/>
                  <a:pt x="1570" y="17477"/>
                  <a:pt x="1422" y="17572"/>
                </a:cubicBezTo>
                <a:cubicBezTo>
                  <a:pt x="1348" y="17622"/>
                  <a:pt x="1274" y="17662"/>
                  <a:pt x="1200" y="17707"/>
                </a:cubicBezTo>
                <a:lnTo>
                  <a:pt x="977" y="17837"/>
                </a:lnTo>
                <a:cubicBezTo>
                  <a:pt x="654" y="18017"/>
                  <a:pt x="329" y="18177"/>
                  <a:pt x="0" y="18326"/>
                </a:cubicBezTo>
                <a:lnTo>
                  <a:pt x="0" y="18826"/>
                </a:lnTo>
                <a:cubicBezTo>
                  <a:pt x="363" y="18721"/>
                  <a:pt x="723" y="18596"/>
                  <a:pt x="1080" y="18446"/>
                </a:cubicBezTo>
                <a:lnTo>
                  <a:pt x="1315" y="18341"/>
                </a:lnTo>
                <a:cubicBezTo>
                  <a:pt x="1393" y="18306"/>
                  <a:pt x="1472" y="18272"/>
                  <a:pt x="1550" y="18232"/>
                </a:cubicBezTo>
                <a:cubicBezTo>
                  <a:pt x="1704" y="18152"/>
                  <a:pt x="1861" y="18077"/>
                  <a:pt x="2014" y="17987"/>
                </a:cubicBezTo>
                <a:cubicBezTo>
                  <a:pt x="2090" y="17942"/>
                  <a:pt x="2168" y="17902"/>
                  <a:pt x="2244" y="17857"/>
                </a:cubicBezTo>
                <a:lnTo>
                  <a:pt x="2473" y="17717"/>
                </a:lnTo>
                <a:lnTo>
                  <a:pt x="2587" y="17647"/>
                </a:lnTo>
                <a:cubicBezTo>
                  <a:pt x="2625" y="17622"/>
                  <a:pt x="2663" y="17597"/>
                  <a:pt x="2701" y="17572"/>
                </a:cubicBezTo>
                <a:lnTo>
                  <a:pt x="2927" y="17417"/>
                </a:lnTo>
                <a:cubicBezTo>
                  <a:pt x="3003" y="17367"/>
                  <a:pt x="3077" y="17307"/>
                  <a:pt x="3151" y="17257"/>
                </a:cubicBezTo>
                <a:cubicBezTo>
                  <a:pt x="3225" y="17202"/>
                  <a:pt x="3301" y="17147"/>
                  <a:pt x="3375" y="17092"/>
                </a:cubicBezTo>
                <a:lnTo>
                  <a:pt x="3597" y="16917"/>
                </a:lnTo>
                <a:lnTo>
                  <a:pt x="3707" y="16827"/>
                </a:lnTo>
                <a:lnTo>
                  <a:pt x="3817" y="16732"/>
                </a:lnTo>
                <a:lnTo>
                  <a:pt x="4034" y="16547"/>
                </a:lnTo>
                <a:cubicBezTo>
                  <a:pt x="4105" y="16482"/>
                  <a:pt x="4177" y="16417"/>
                  <a:pt x="4249" y="16352"/>
                </a:cubicBezTo>
                <a:cubicBezTo>
                  <a:pt x="4320" y="16287"/>
                  <a:pt x="4392" y="16222"/>
                  <a:pt x="4464" y="16153"/>
                </a:cubicBezTo>
                <a:lnTo>
                  <a:pt x="4674" y="15948"/>
                </a:lnTo>
                <a:lnTo>
                  <a:pt x="4780" y="15843"/>
                </a:lnTo>
                <a:lnTo>
                  <a:pt x="4883" y="15738"/>
                </a:lnTo>
                <a:lnTo>
                  <a:pt x="5091" y="15523"/>
                </a:lnTo>
                <a:cubicBezTo>
                  <a:pt x="5228" y="15378"/>
                  <a:pt x="5364" y="15228"/>
                  <a:pt x="5501" y="15078"/>
                </a:cubicBezTo>
                <a:lnTo>
                  <a:pt x="5702" y="14848"/>
                </a:lnTo>
                <a:cubicBezTo>
                  <a:pt x="5770" y="14773"/>
                  <a:pt x="5837" y="14693"/>
                  <a:pt x="5904" y="14613"/>
                </a:cubicBezTo>
                <a:lnTo>
                  <a:pt x="6103" y="14373"/>
                </a:lnTo>
                <a:lnTo>
                  <a:pt x="6202" y="14253"/>
                </a:lnTo>
                <a:lnTo>
                  <a:pt x="6300" y="14133"/>
                </a:lnTo>
                <a:cubicBezTo>
                  <a:pt x="6594" y="13769"/>
                  <a:pt x="6880" y="13394"/>
                  <a:pt x="7163" y="13009"/>
                </a:cubicBezTo>
                <a:cubicBezTo>
                  <a:pt x="7225" y="13099"/>
                  <a:pt x="7286" y="13194"/>
                  <a:pt x="7346" y="13284"/>
                </a:cubicBezTo>
                <a:cubicBezTo>
                  <a:pt x="7819" y="13994"/>
                  <a:pt x="8283" y="14723"/>
                  <a:pt x="8739" y="15473"/>
                </a:cubicBezTo>
                <a:lnTo>
                  <a:pt x="9084" y="16033"/>
                </a:lnTo>
                <a:lnTo>
                  <a:pt x="9436" y="16597"/>
                </a:lnTo>
                <a:lnTo>
                  <a:pt x="9792" y="17152"/>
                </a:lnTo>
                <a:lnTo>
                  <a:pt x="10155" y="17697"/>
                </a:lnTo>
                <a:cubicBezTo>
                  <a:pt x="10643" y="18416"/>
                  <a:pt x="11145" y="19111"/>
                  <a:pt x="11667" y="19766"/>
                </a:cubicBezTo>
                <a:cubicBezTo>
                  <a:pt x="11799" y="19926"/>
                  <a:pt x="11929" y="20091"/>
                  <a:pt x="12063" y="20246"/>
                </a:cubicBezTo>
                <a:lnTo>
                  <a:pt x="12265" y="20481"/>
                </a:lnTo>
                <a:cubicBezTo>
                  <a:pt x="12332" y="20560"/>
                  <a:pt x="12399" y="20635"/>
                  <a:pt x="12466" y="20710"/>
                </a:cubicBezTo>
                <a:cubicBezTo>
                  <a:pt x="12603" y="20860"/>
                  <a:pt x="12737" y="21015"/>
                  <a:pt x="12876" y="21160"/>
                </a:cubicBezTo>
                <a:lnTo>
                  <a:pt x="13085" y="21380"/>
                </a:lnTo>
                <a:lnTo>
                  <a:pt x="13295" y="21590"/>
                </a:lnTo>
                <a:cubicBezTo>
                  <a:pt x="13300" y="21595"/>
                  <a:pt x="13304" y="21600"/>
                  <a:pt x="13309" y="21600"/>
                </a:cubicBezTo>
                <a:lnTo>
                  <a:pt x="14776" y="21600"/>
                </a:lnTo>
                <a:cubicBezTo>
                  <a:pt x="14397" y="21275"/>
                  <a:pt x="14025" y="20925"/>
                  <a:pt x="13662" y="20545"/>
                </a:cubicBezTo>
                <a:cubicBezTo>
                  <a:pt x="13132" y="19991"/>
                  <a:pt x="12614" y="19391"/>
                  <a:pt x="12115" y="18746"/>
                </a:cubicBezTo>
                <a:cubicBezTo>
                  <a:pt x="11613" y="18107"/>
                  <a:pt x="11127" y="17427"/>
                  <a:pt x="10654" y="16722"/>
                </a:cubicBezTo>
                <a:lnTo>
                  <a:pt x="10301" y="16193"/>
                </a:lnTo>
                <a:lnTo>
                  <a:pt x="9951" y="15653"/>
                </a:lnTo>
                <a:lnTo>
                  <a:pt x="9257" y="14543"/>
                </a:lnTo>
                <a:cubicBezTo>
                  <a:pt x="8786" y="13799"/>
                  <a:pt x="8312" y="13064"/>
                  <a:pt x="7819" y="12359"/>
                </a:cubicBezTo>
                <a:cubicBezTo>
                  <a:pt x="7788" y="12314"/>
                  <a:pt x="7754" y="12269"/>
                  <a:pt x="7723" y="12219"/>
                </a:cubicBezTo>
                <a:cubicBezTo>
                  <a:pt x="7754" y="12174"/>
                  <a:pt x="7788" y="12129"/>
                  <a:pt x="7819" y="12079"/>
                </a:cubicBezTo>
                <a:cubicBezTo>
                  <a:pt x="8309" y="11370"/>
                  <a:pt x="8786" y="10635"/>
                  <a:pt x="9257" y="9895"/>
                </a:cubicBezTo>
                <a:lnTo>
                  <a:pt x="9951" y="8786"/>
                </a:lnTo>
                <a:lnTo>
                  <a:pt x="10301" y="8246"/>
                </a:lnTo>
                <a:lnTo>
                  <a:pt x="10654" y="7716"/>
                </a:lnTo>
                <a:cubicBezTo>
                  <a:pt x="11127" y="7012"/>
                  <a:pt x="11615" y="6337"/>
                  <a:pt x="12115" y="5692"/>
                </a:cubicBezTo>
                <a:cubicBezTo>
                  <a:pt x="12614" y="5048"/>
                  <a:pt x="13132" y="4448"/>
                  <a:pt x="13662" y="3893"/>
                </a:cubicBezTo>
                <a:cubicBezTo>
                  <a:pt x="14193" y="3333"/>
                  <a:pt x="14744" y="2839"/>
                  <a:pt x="15311" y="2404"/>
                </a:cubicBezTo>
                <a:cubicBezTo>
                  <a:pt x="15595" y="2194"/>
                  <a:pt x="15882" y="1994"/>
                  <a:pt x="16175" y="1819"/>
                </a:cubicBezTo>
                <a:cubicBezTo>
                  <a:pt x="16469" y="1644"/>
                  <a:pt x="16764" y="1489"/>
                  <a:pt x="17065" y="1354"/>
                </a:cubicBezTo>
                <a:cubicBezTo>
                  <a:pt x="17365" y="1224"/>
                  <a:pt x="17669" y="1115"/>
                  <a:pt x="17976" y="1030"/>
                </a:cubicBezTo>
                <a:cubicBezTo>
                  <a:pt x="18283" y="945"/>
                  <a:pt x="18592" y="890"/>
                  <a:pt x="18903" y="855"/>
                </a:cubicBezTo>
                <a:cubicBezTo>
                  <a:pt x="19526" y="785"/>
                  <a:pt x="20151" y="805"/>
                  <a:pt x="20774" y="945"/>
                </a:cubicBezTo>
                <a:cubicBezTo>
                  <a:pt x="21051" y="1005"/>
                  <a:pt x="21327" y="1090"/>
                  <a:pt x="21600" y="1189"/>
                </a:cubicBezTo>
                <a:lnTo>
                  <a:pt x="21600" y="655"/>
                </a:lnTo>
                <a:cubicBezTo>
                  <a:pt x="21345" y="515"/>
                  <a:pt x="21089" y="405"/>
                  <a:pt x="20830" y="315"/>
                </a:cubicBezTo>
                <a:close/>
              </a:path>
            </a:pathLst>
          </a:custGeom>
          <a:gradFill>
            <a:gsLst>
              <a:gs pos="26000">
                <a:schemeClr val="accent3">
                  <a:lumMod val="50000"/>
                </a:schemeClr>
              </a:gs>
              <a:gs pos="100000">
                <a:schemeClr val="accent3">
                  <a:lumMod val="90000"/>
                </a:schemeClr>
              </a:gs>
            </a:gsLst>
            <a:lin ang="2700000" scaled="1"/>
          </a:gra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A037FEDC-64FB-BF45-BE12-1A9CE85DF778}"/>
              </a:ext>
            </a:extLst>
          </p:cNvPr>
          <p:cNvSpPr/>
          <p:nvPr/>
        </p:nvSpPr>
        <p:spPr>
          <a:xfrm>
            <a:off x="0" y="2600962"/>
            <a:ext cx="9143673" cy="4257038"/>
          </a:xfrm>
          <a:custGeom>
            <a:avLst/>
            <a:gdLst/>
            <a:ahLst/>
            <a:cxnLst>
              <a:cxn ang="0">
                <a:pos x="wd2" y="hd2"/>
              </a:cxn>
              <a:cxn ang="5400000">
                <a:pos x="wd2" y="hd2"/>
              </a:cxn>
              <a:cxn ang="10800000">
                <a:pos x="wd2" y="hd2"/>
              </a:cxn>
              <a:cxn ang="16200000">
                <a:pos x="wd2" y="hd2"/>
              </a:cxn>
            </a:cxnLst>
            <a:rect l="0" t="0" r="r" b="b"/>
            <a:pathLst>
              <a:path w="21600" h="21583" extrusionOk="0">
                <a:moveTo>
                  <a:pt x="20865" y="382"/>
                </a:moveTo>
                <a:cubicBezTo>
                  <a:pt x="20543" y="259"/>
                  <a:pt x="20213" y="168"/>
                  <a:pt x="19882" y="107"/>
                </a:cubicBezTo>
                <a:cubicBezTo>
                  <a:pt x="19716" y="73"/>
                  <a:pt x="19548" y="50"/>
                  <a:pt x="19385" y="35"/>
                </a:cubicBezTo>
                <a:lnTo>
                  <a:pt x="19259" y="21"/>
                </a:lnTo>
                <a:lnTo>
                  <a:pt x="19134" y="12"/>
                </a:lnTo>
                <a:cubicBezTo>
                  <a:pt x="19051" y="7"/>
                  <a:pt x="18968" y="2"/>
                  <a:pt x="18883" y="2"/>
                </a:cubicBezTo>
                <a:cubicBezTo>
                  <a:pt x="18215" y="-17"/>
                  <a:pt x="17541" y="88"/>
                  <a:pt x="16880" y="292"/>
                </a:cubicBezTo>
                <a:cubicBezTo>
                  <a:pt x="16551" y="396"/>
                  <a:pt x="16224" y="529"/>
                  <a:pt x="15902" y="681"/>
                </a:cubicBezTo>
                <a:lnTo>
                  <a:pt x="15660" y="800"/>
                </a:lnTo>
                <a:cubicBezTo>
                  <a:pt x="15579" y="843"/>
                  <a:pt x="15501" y="886"/>
                  <a:pt x="15422" y="929"/>
                </a:cubicBezTo>
                <a:lnTo>
                  <a:pt x="15303" y="995"/>
                </a:lnTo>
                <a:lnTo>
                  <a:pt x="15185" y="1066"/>
                </a:lnTo>
                <a:cubicBezTo>
                  <a:pt x="15106" y="1114"/>
                  <a:pt x="15028" y="1161"/>
                  <a:pt x="14950" y="1209"/>
                </a:cubicBezTo>
                <a:cubicBezTo>
                  <a:pt x="14327" y="1608"/>
                  <a:pt x="13727" y="2083"/>
                  <a:pt x="13151" y="2620"/>
                </a:cubicBezTo>
                <a:cubicBezTo>
                  <a:pt x="12575" y="3152"/>
                  <a:pt x="12024" y="3741"/>
                  <a:pt x="11493" y="4369"/>
                </a:cubicBezTo>
                <a:cubicBezTo>
                  <a:pt x="11361" y="4525"/>
                  <a:pt x="11229" y="4687"/>
                  <a:pt x="11099" y="4848"/>
                </a:cubicBezTo>
                <a:cubicBezTo>
                  <a:pt x="10969" y="5010"/>
                  <a:pt x="10839" y="5172"/>
                  <a:pt x="10712" y="5338"/>
                </a:cubicBezTo>
                <a:cubicBezTo>
                  <a:pt x="10584" y="5504"/>
                  <a:pt x="10458" y="5670"/>
                  <a:pt x="10333" y="5842"/>
                </a:cubicBezTo>
                <a:cubicBezTo>
                  <a:pt x="10210" y="6013"/>
                  <a:pt x="10084" y="6184"/>
                  <a:pt x="9961" y="6355"/>
                </a:cubicBezTo>
                <a:lnTo>
                  <a:pt x="9596" y="6877"/>
                </a:lnTo>
                <a:lnTo>
                  <a:pt x="9235" y="7410"/>
                </a:lnTo>
                <a:lnTo>
                  <a:pt x="8881" y="7951"/>
                </a:lnTo>
                <a:lnTo>
                  <a:pt x="8539" y="8483"/>
                </a:lnTo>
                <a:cubicBezTo>
                  <a:pt x="8084" y="9191"/>
                  <a:pt x="7627" y="9885"/>
                  <a:pt x="7161" y="10564"/>
                </a:cubicBezTo>
                <a:lnTo>
                  <a:pt x="7119" y="10626"/>
                </a:lnTo>
                <a:cubicBezTo>
                  <a:pt x="7033" y="10522"/>
                  <a:pt x="6948" y="10417"/>
                  <a:pt x="6861" y="10313"/>
                </a:cubicBezTo>
                <a:cubicBezTo>
                  <a:pt x="6731" y="10151"/>
                  <a:pt x="6597" y="9999"/>
                  <a:pt x="6465" y="9847"/>
                </a:cubicBezTo>
                <a:cubicBezTo>
                  <a:pt x="6198" y="9538"/>
                  <a:pt x="5925" y="9244"/>
                  <a:pt x="5649" y="8958"/>
                </a:cubicBezTo>
                <a:cubicBezTo>
                  <a:pt x="5510" y="8816"/>
                  <a:pt x="5369" y="8678"/>
                  <a:pt x="5228" y="8540"/>
                </a:cubicBezTo>
                <a:lnTo>
                  <a:pt x="5015" y="8341"/>
                </a:lnTo>
                <a:lnTo>
                  <a:pt x="4908" y="8241"/>
                </a:lnTo>
                <a:lnTo>
                  <a:pt x="4800" y="8146"/>
                </a:lnTo>
                <a:cubicBezTo>
                  <a:pt x="4225" y="7628"/>
                  <a:pt x="3627" y="7167"/>
                  <a:pt x="3011" y="6782"/>
                </a:cubicBezTo>
                <a:cubicBezTo>
                  <a:pt x="2395" y="6402"/>
                  <a:pt x="1763" y="6093"/>
                  <a:pt x="1122" y="5865"/>
                </a:cubicBezTo>
                <a:cubicBezTo>
                  <a:pt x="802" y="5756"/>
                  <a:pt x="482" y="5656"/>
                  <a:pt x="159" y="5585"/>
                </a:cubicBezTo>
                <a:lnTo>
                  <a:pt x="0" y="5547"/>
                </a:lnTo>
                <a:lnTo>
                  <a:pt x="0" y="6402"/>
                </a:lnTo>
                <a:lnTo>
                  <a:pt x="43" y="6421"/>
                </a:lnTo>
                <a:cubicBezTo>
                  <a:pt x="193" y="6492"/>
                  <a:pt x="343" y="6573"/>
                  <a:pt x="493" y="6649"/>
                </a:cubicBezTo>
                <a:cubicBezTo>
                  <a:pt x="567" y="6687"/>
                  <a:pt x="641" y="6730"/>
                  <a:pt x="715" y="6773"/>
                </a:cubicBezTo>
                <a:lnTo>
                  <a:pt x="936" y="6901"/>
                </a:lnTo>
                <a:cubicBezTo>
                  <a:pt x="1523" y="7248"/>
                  <a:pt x="2094" y="7647"/>
                  <a:pt x="2645" y="8103"/>
                </a:cubicBezTo>
                <a:cubicBezTo>
                  <a:pt x="2715" y="8160"/>
                  <a:pt x="2782" y="8222"/>
                  <a:pt x="2851" y="8279"/>
                </a:cubicBezTo>
                <a:cubicBezTo>
                  <a:pt x="2919" y="8341"/>
                  <a:pt x="2988" y="8393"/>
                  <a:pt x="3055" y="8455"/>
                </a:cubicBezTo>
                <a:lnTo>
                  <a:pt x="3257" y="8640"/>
                </a:lnTo>
                <a:lnTo>
                  <a:pt x="3358" y="8730"/>
                </a:lnTo>
                <a:lnTo>
                  <a:pt x="3456" y="8825"/>
                </a:lnTo>
                <a:lnTo>
                  <a:pt x="3656" y="9015"/>
                </a:lnTo>
                <a:cubicBezTo>
                  <a:pt x="3721" y="9082"/>
                  <a:pt x="3786" y="9149"/>
                  <a:pt x="3853" y="9215"/>
                </a:cubicBezTo>
                <a:cubicBezTo>
                  <a:pt x="3918" y="9282"/>
                  <a:pt x="3985" y="9348"/>
                  <a:pt x="4048" y="9415"/>
                </a:cubicBezTo>
                <a:lnTo>
                  <a:pt x="4240" y="9619"/>
                </a:lnTo>
                <a:cubicBezTo>
                  <a:pt x="4755" y="10170"/>
                  <a:pt x="5253" y="10769"/>
                  <a:pt x="5737" y="11396"/>
                </a:cubicBezTo>
                <a:cubicBezTo>
                  <a:pt x="5858" y="11553"/>
                  <a:pt x="5978" y="11710"/>
                  <a:pt x="6097" y="11871"/>
                </a:cubicBezTo>
                <a:lnTo>
                  <a:pt x="6167" y="11961"/>
                </a:lnTo>
                <a:lnTo>
                  <a:pt x="6097" y="12052"/>
                </a:lnTo>
                <a:cubicBezTo>
                  <a:pt x="5978" y="12213"/>
                  <a:pt x="5858" y="12370"/>
                  <a:pt x="5737" y="12527"/>
                </a:cubicBezTo>
                <a:cubicBezTo>
                  <a:pt x="5253" y="13154"/>
                  <a:pt x="4755" y="13753"/>
                  <a:pt x="4240" y="14304"/>
                </a:cubicBezTo>
                <a:lnTo>
                  <a:pt x="4048" y="14508"/>
                </a:lnTo>
                <a:cubicBezTo>
                  <a:pt x="3983" y="14579"/>
                  <a:pt x="3918" y="14641"/>
                  <a:pt x="3853" y="14708"/>
                </a:cubicBezTo>
                <a:cubicBezTo>
                  <a:pt x="3788" y="14774"/>
                  <a:pt x="3723" y="14841"/>
                  <a:pt x="3656" y="14907"/>
                </a:cubicBezTo>
                <a:lnTo>
                  <a:pt x="3456" y="15097"/>
                </a:lnTo>
                <a:lnTo>
                  <a:pt x="3358" y="15192"/>
                </a:lnTo>
                <a:lnTo>
                  <a:pt x="3257" y="15283"/>
                </a:lnTo>
                <a:lnTo>
                  <a:pt x="3055" y="15468"/>
                </a:lnTo>
                <a:cubicBezTo>
                  <a:pt x="2988" y="15530"/>
                  <a:pt x="2919" y="15587"/>
                  <a:pt x="2851" y="15644"/>
                </a:cubicBezTo>
                <a:cubicBezTo>
                  <a:pt x="2782" y="15701"/>
                  <a:pt x="2715" y="15763"/>
                  <a:pt x="2645" y="15820"/>
                </a:cubicBezTo>
                <a:cubicBezTo>
                  <a:pt x="2094" y="16271"/>
                  <a:pt x="1523" y="16675"/>
                  <a:pt x="936" y="17022"/>
                </a:cubicBezTo>
                <a:lnTo>
                  <a:pt x="715" y="17150"/>
                </a:lnTo>
                <a:cubicBezTo>
                  <a:pt x="641" y="17193"/>
                  <a:pt x="567" y="17235"/>
                  <a:pt x="493" y="17273"/>
                </a:cubicBezTo>
                <a:cubicBezTo>
                  <a:pt x="343" y="17350"/>
                  <a:pt x="195" y="17430"/>
                  <a:pt x="43" y="17502"/>
                </a:cubicBezTo>
                <a:lnTo>
                  <a:pt x="0" y="17521"/>
                </a:lnTo>
                <a:lnTo>
                  <a:pt x="0" y="18376"/>
                </a:lnTo>
                <a:lnTo>
                  <a:pt x="159" y="18338"/>
                </a:lnTo>
                <a:cubicBezTo>
                  <a:pt x="482" y="18267"/>
                  <a:pt x="802" y="18162"/>
                  <a:pt x="1122" y="18057"/>
                </a:cubicBezTo>
                <a:cubicBezTo>
                  <a:pt x="1761" y="17829"/>
                  <a:pt x="2392" y="17521"/>
                  <a:pt x="3011" y="17140"/>
                </a:cubicBezTo>
                <a:cubicBezTo>
                  <a:pt x="3627" y="16760"/>
                  <a:pt x="4225" y="16295"/>
                  <a:pt x="4800" y="15777"/>
                </a:cubicBezTo>
                <a:lnTo>
                  <a:pt x="4908" y="15682"/>
                </a:lnTo>
                <a:lnTo>
                  <a:pt x="5015" y="15582"/>
                </a:lnTo>
                <a:lnTo>
                  <a:pt x="5228" y="15382"/>
                </a:lnTo>
                <a:cubicBezTo>
                  <a:pt x="5369" y="15245"/>
                  <a:pt x="5508" y="15102"/>
                  <a:pt x="5649" y="14964"/>
                </a:cubicBezTo>
                <a:cubicBezTo>
                  <a:pt x="5925" y="14674"/>
                  <a:pt x="6198" y="14380"/>
                  <a:pt x="6465" y="14076"/>
                </a:cubicBezTo>
                <a:cubicBezTo>
                  <a:pt x="6597" y="13919"/>
                  <a:pt x="6731" y="13767"/>
                  <a:pt x="6861" y="13610"/>
                </a:cubicBezTo>
                <a:cubicBezTo>
                  <a:pt x="6948" y="13506"/>
                  <a:pt x="7033" y="13401"/>
                  <a:pt x="7119" y="13297"/>
                </a:cubicBezTo>
                <a:lnTo>
                  <a:pt x="7161" y="13358"/>
                </a:lnTo>
                <a:cubicBezTo>
                  <a:pt x="7627" y="14038"/>
                  <a:pt x="8084" y="14731"/>
                  <a:pt x="8539" y="15439"/>
                </a:cubicBezTo>
                <a:lnTo>
                  <a:pt x="8881" y="15972"/>
                </a:lnTo>
                <a:lnTo>
                  <a:pt x="9235" y="16513"/>
                </a:lnTo>
                <a:lnTo>
                  <a:pt x="9596" y="17045"/>
                </a:lnTo>
                <a:lnTo>
                  <a:pt x="9961" y="17568"/>
                </a:lnTo>
                <a:cubicBezTo>
                  <a:pt x="10084" y="17739"/>
                  <a:pt x="10210" y="17910"/>
                  <a:pt x="10333" y="18081"/>
                </a:cubicBezTo>
                <a:cubicBezTo>
                  <a:pt x="10458" y="18252"/>
                  <a:pt x="10586" y="18419"/>
                  <a:pt x="10712" y="18585"/>
                </a:cubicBezTo>
                <a:cubicBezTo>
                  <a:pt x="10839" y="18751"/>
                  <a:pt x="10969" y="18913"/>
                  <a:pt x="11099" y="19074"/>
                </a:cubicBezTo>
                <a:cubicBezTo>
                  <a:pt x="11229" y="19236"/>
                  <a:pt x="11361" y="19393"/>
                  <a:pt x="11493" y="19554"/>
                </a:cubicBezTo>
                <a:cubicBezTo>
                  <a:pt x="12024" y="20181"/>
                  <a:pt x="12575" y="20771"/>
                  <a:pt x="13151" y="21303"/>
                </a:cubicBezTo>
                <a:cubicBezTo>
                  <a:pt x="13252" y="21398"/>
                  <a:pt x="13355" y="21493"/>
                  <a:pt x="13460" y="21583"/>
                </a:cubicBezTo>
                <a:lnTo>
                  <a:pt x="16399" y="21583"/>
                </a:lnTo>
                <a:cubicBezTo>
                  <a:pt x="16352" y="21554"/>
                  <a:pt x="16307" y="21531"/>
                  <a:pt x="16260" y="21502"/>
                </a:cubicBezTo>
                <a:cubicBezTo>
                  <a:pt x="15975" y="21331"/>
                  <a:pt x="15698" y="21141"/>
                  <a:pt x="15420" y="20937"/>
                </a:cubicBezTo>
                <a:cubicBezTo>
                  <a:pt x="15283" y="20832"/>
                  <a:pt x="15144" y="20728"/>
                  <a:pt x="15010" y="20614"/>
                </a:cubicBezTo>
                <a:cubicBezTo>
                  <a:pt x="14873" y="20504"/>
                  <a:pt x="14739" y="20386"/>
                  <a:pt x="14605" y="20272"/>
                </a:cubicBezTo>
                <a:cubicBezTo>
                  <a:pt x="14338" y="20034"/>
                  <a:pt x="14074" y="19787"/>
                  <a:pt x="13814" y="19521"/>
                </a:cubicBezTo>
                <a:cubicBezTo>
                  <a:pt x="13294" y="18993"/>
                  <a:pt x="12788" y="18428"/>
                  <a:pt x="12297" y="17820"/>
                </a:cubicBezTo>
                <a:lnTo>
                  <a:pt x="11930" y="17359"/>
                </a:lnTo>
                <a:cubicBezTo>
                  <a:pt x="11809" y="17202"/>
                  <a:pt x="11688" y="17045"/>
                  <a:pt x="11567" y="16889"/>
                </a:cubicBezTo>
                <a:cubicBezTo>
                  <a:pt x="11448" y="16727"/>
                  <a:pt x="11327" y="16570"/>
                  <a:pt x="11209" y="16409"/>
                </a:cubicBezTo>
                <a:cubicBezTo>
                  <a:pt x="11090" y="16242"/>
                  <a:pt x="10971" y="16081"/>
                  <a:pt x="10855" y="15915"/>
                </a:cubicBezTo>
                <a:lnTo>
                  <a:pt x="10505" y="15416"/>
                </a:lnTo>
                <a:lnTo>
                  <a:pt x="10158" y="14907"/>
                </a:lnTo>
                <a:lnTo>
                  <a:pt x="9464" y="13862"/>
                </a:lnTo>
                <a:cubicBezTo>
                  <a:pt x="9032" y="13216"/>
                  <a:pt x="8592" y="12579"/>
                  <a:pt x="8140" y="11961"/>
                </a:cubicBezTo>
                <a:cubicBezTo>
                  <a:pt x="8592" y="11344"/>
                  <a:pt x="9032" y="10707"/>
                  <a:pt x="9464" y="10061"/>
                </a:cubicBezTo>
                <a:lnTo>
                  <a:pt x="10158" y="9015"/>
                </a:lnTo>
                <a:lnTo>
                  <a:pt x="10505" y="8507"/>
                </a:lnTo>
                <a:lnTo>
                  <a:pt x="10855" y="8008"/>
                </a:lnTo>
                <a:cubicBezTo>
                  <a:pt x="10971" y="7842"/>
                  <a:pt x="11090" y="7680"/>
                  <a:pt x="11209" y="7514"/>
                </a:cubicBezTo>
                <a:cubicBezTo>
                  <a:pt x="11327" y="7352"/>
                  <a:pt x="11448" y="7196"/>
                  <a:pt x="11567" y="7034"/>
                </a:cubicBezTo>
                <a:cubicBezTo>
                  <a:pt x="11686" y="6873"/>
                  <a:pt x="11809" y="6721"/>
                  <a:pt x="11930" y="6564"/>
                </a:cubicBezTo>
                <a:lnTo>
                  <a:pt x="12297" y="6103"/>
                </a:lnTo>
                <a:cubicBezTo>
                  <a:pt x="12790" y="5499"/>
                  <a:pt x="13294" y="4929"/>
                  <a:pt x="13814" y="4402"/>
                </a:cubicBezTo>
                <a:cubicBezTo>
                  <a:pt x="14074" y="4140"/>
                  <a:pt x="14338" y="3889"/>
                  <a:pt x="14605" y="3651"/>
                </a:cubicBezTo>
                <a:cubicBezTo>
                  <a:pt x="14739" y="3537"/>
                  <a:pt x="14873" y="3418"/>
                  <a:pt x="15010" y="3309"/>
                </a:cubicBezTo>
                <a:cubicBezTo>
                  <a:pt x="15144" y="3195"/>
                  <a:pt x="15283" y="3090"/>
                  <a:pt x="15420" y="2986"/>
                </a:cubicBezTo>
                <a:cubicBezTo>
                  <a:pt x="15695" y="2782"/>
                  <a:pt x="15975" y="2587"/>
                  <a:pt x="16260" y="2420"/>
                </a:cubicBezTo>
                <a:cubicBezTo>
                  <a:pt x="16544" y="2249"/>
                  <a:pt x="16831" y="2097"/>
                  <a:pt x="17122" y="1964"/>
                </a:cubicBezTo>
                <a:cubicBezTo>
                  <a:pt x="17707" y="1708"/>
                  <a:pt x="18303" y="1522"/>
                  <a:pt x="18912" y="1437"/>
                </a:cubicBezTo>
                <a:cubicBezTo>
                  <a:pt x="19217" y="1394"/>
                  <a:pt x="19524" y="1370"/>
                  <a:pt x="19828" y="1366"/>
                </a:cubicBezTo>
                <a:cubicBezTo>
                  <a:pt x="20135" y="1366"/>
                  <a:pt x="20442" y="1389"/>
                  <a:pt x="20749" y="1437"/>
                </a:cubicBezTo>
                <a:cubicBezTo>
                  <a:pt x="21033" y="1480"/>
                  <a:pt x="21318" y="1546"/>
                  <a:pt x="21600" y="1632"/>
                </a:cubicBezTo>
                <a:lnTo>
                  <a:pt x="21600" y="715"/>
                </a:lnTo>
                <a:cubicBezTo>
                  <a:pt x="21363" y="586"/>
                  <a:pt x="21116" y="477"/>
                  <a:pt x="20865" y="382"/>
                </a:cubicBez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lIns="38100" tIns="38100" rIns="38100" bIns="38100" anchor="ctr"/>
          <a:lstStyle/>
          <a:p>
            <a:pPr>
              <a:defRPr sz="3000">
                <a:solidFill>
                  <a:srgbClr val="FFFFFF"/>
                </a:solidFill>
              </a:defRPr>
            </a:pPr>
            <a:endParaRPr/>
          </a:p>
        </p:txBody>
      </p:sp>
      <p:pic>
        <p:nvPicPr>
          <p:cNvPr id="8" name="Picture 7"/>
          <p:cNvPicPr>
            <a:picLocks noChangeAspect="1"/>
          </p:cNvPicPr>
          <p:nvPr/>
        </p:nvPicPr>
        <p:blipFill>
          <a:blip r:embed="rId5"/>
          <a:stretch>
            <a:fillRect/>
          </a:stretch>
        </p:blipFill>
        <p:spPr>
          <a:xfrm>
            <a:off x="7418495" y="328474"/>
            <a:ext cx="974979" cy="1130831"/>
          </a:xfrm>
          <a:prstGeom prst="rect">
            <a:avLst/>
          </a:prstGeom>
        </p:spPr>
      </p:pic>
    </p:spTree>
    <p:extLst>
      <p:ext uri="{BB962C8B-B14F-4D97-AF65-F5344CB8AC3E}">
        <p14:creationId xmlns:p14="http://schemas.microsoft.com/office/powerpoint/2010/main" val="2639573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17"/>
          <p:cNvSpPr txBox="1">
            <a:spLocks noGrp="1"/>
          </p:cNvSpPr>
          <p:nvPr>
            <p:ph type="title" idx="4294967295"/>
          </p:nvPr>
        </p:nvSpPr>
        <p:spPr>
          <a:xfrm>
            <a:off x="194553" y="311792"/>
            <a:ext cx="7669213" cy="1361365"/>
          </a:xfrm>
          <a:prstGeom prst="rect">
            <a:avLst/>
          </a:prstGeom>
        </p:spPr>
        <p:txBody>
          <a:bodyPr spcFirstLastPara="1" vert="horz" wrap="square" lIns="0" tIns="0" rIns="0" bIns="0" rtlCol="0" anchor="t" anchorCtr="0">
            <a:noAutofit/>
          </a:bodyPr>
          <a:lstStyle/>
          <a:p>
            <a:r>
              <a:rPr lang="en-ZA" sz="3000" b="1" dirty="0" smtClean="0">
                <a:latin typeface="Times New Roman" panose="02020603050405020304" pitchFamily="18" charset="0"/>
                <a:cs typeface="Times New Roman" panose="02020603050405020304" pitchFamily="18" charset="0"/>
              </a:rPr>
              <a:t> </a:t>
            </a:r>
            <a:r>
              <a:rPr lang="en-ZA" sz="5400" b="1" dirty="0">
                <a:latin typeface="Swiss 721"/>
                <a:cs typeface="Times New Roman" panose="02020603050405020304" pitchFamily="18" charset="0"/>
              </a:rPr>
              <a:t>Programme </a:t>
            </a:r>
            <a:r>
              <a:rPr lang="en-ZA" sz="5400" b="1" dirty="0" smtClean="0">
                <a:latin typeface="Swiss 721"/>
                <a:cs typeface="Times New Roman" panose="02020603050405020304" pitchFamily="18" charset="0"/>
              </a:rPr>
              <a:t>3: Outreach  </a:t>
            </a:r>
            <a:endParaRPr sz="5400" b="1" dirty="0">
              <a:latin typeface="Swiss 721"/>
              <a:cs typeface="Times New Roman" panose="02020603050405020304" pitchFamily="18" charset="0"/>
            </a:endParaRPr>
          </a:p>
        </p:txBody>
      </p:sp>
      <p:sp>
        <p:nvSpPr>
          <p:cNvPr id="122" name="Google Shape;122;p17"/>
          <p:cNvSpPr txBox="1">
            <a:spLocks noGrp="1"/>
          </p:cNvSpPr>
          <p:nvPr>
            <p:ph type="body" idx="4294967295"/>
          </p:nvPr>
        </p:nvSpPr>
        <p:spPr>
          <a:xfrm>
            <a:off x="362852" y="1795773"/>
            <a:ext cx="7750175" cy="3863948"/>
          </a:xfrm>
          <a:prstGeom prst="rect">
            <a:avLst/>
          </a:prstGeom>
        </p:spPr>
        <p:txBody>
          <a:bodyPr spcFirstLastPara="1" vert="horz" wrap="square" lIns="0" tIns="0" rIns="0" bIns="0" rtlCol="0" anchor="t" anchorCtr="0">
            <a:noAutofit/>
          </a:bodyPr>
          <a:lstStyle/>
          <a:p>
            <a:pPr marL="0" marR="97155" indent="0" algn="just">
              <a:lnSpc>
                <a:spcPct val="150000"/>
              </a:lnSpc>
              <a:spcBef>
                <a:spcPts val="176"/>
              </a:spcBef>
              <a:buNone/>
            </a:pPr>
            <a:r>
              <a:rPr lang="en-US" sz="1600" dirty="0" smtClean="0">
                <a:solidFill>
                  <a:srgbClr val="231F20"/>
                </a:solidFill>
                <a:latin typeface="Swiss 721"/>
                <a:ea typeface="Swiss 721"/>
                <a:cs typeface="Times New Roman" panose="02020603050405020304" pitchFamily="18" charset="0"/>
              </a:rPr>
              <a:t>This </a:t>
            </a:r>
            <a:r>
              <a:rPr lang="en-US" sz="1600" dirty="0">
                <a:solidFill>
                  <a:srgbClr val="231F20"/>
                </a:solidFill>
                <a:latin typeface="Swiss 721"/>
                <a:ea typeface="Swiss 721"/>
                <a:cs typeface="Times New Roman" panose="02020603050405020304" pitchFamily="18" charset="0"/>
              </a:rPr>
              <a:t>programme focuses on the strategic outcome of informing and engaging citizens and stakeholders in electoral democracy. The programme fosters participation in electoral democracy by providing civic and democracy education on a continuous basis; voter and balloting education as may be required by each election; strategic and thought leadership on matters pertaining to electoral democracy; broadening our research agenda and issuing publications; increasing visibility through proactive consultation, effective communication, and presence among our stakeholders and communities; facilitating platforms for political dialogue; cultivating an environment conducive for the holding of free and fair elections; and constantly engaging the media.</a:t>
            </a:r>
            <a:endParaRPr sz="1600" dirty="0">
              <a:latin typeface="Swiss 721"/>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220997" y="168677"/>
            <a:ext cx="722438" cy="859470"/>
          </a:xfrm>
          <a:prstGeom prst="rect">
            <a:avLst/>
          </a:prstGeom>
        </p:spPr>
      </p:pic>
      <p:sp>
        <p:nvSpPr>
          <p:cNvPr id="5" name="Google Shape;196;p24"/>
          <p:cNvSpPr/>
          <p:nvPr/>
        </p:nvSpPr>
        <p:spPr>
          <a:xfrm>
            <a:off x="3221527" y="5428034"/>
            <a:ext cx="4999470" cy="13426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algn="ctr" defTabSz="685800">
              <a:buClr>
                <a:srgbClr val="062133"/>
              </a:buClr>
              <a:buSzPts val="1100"/>
              <a:defRPr/>
            </a:pPr>
            <a:r>
              <a:rPr lang="en-ZA" sz="3600" b="1" dirty="0" smtClean="0">
                <a:solidFill>
                  <a:srgbClr val="062133"/>
                </a:solidFill>
                <a:latin typeface="Swiss 721"/>
                <a:ea typeface="Barlow"/>
                <a:cs typeface="Times New Roman" panose="02020603050405020304" pitchFamily="18" charset="0"/>
                <a:sym typeface="Barlow"/>
              </a:rPr>
              <a:t>TOTAL </a:t>
            </a:r>
            <a:r>
              <a:rPr lang="en-ZA" sz="3600" b="1" dirty="0">
                <a:solidFill>
                  <a:srgbClr val="062133"/>
                </a:solidFill>
                <a:latin typeface="Swiss 721"/>
                <a:ea typeface="Barlow"/>
                <a:cs typeface="Times New Roman" panose="02020603050405020304" pitchFamily="18" charset="0"/>
                <a:sym typeface="Barlow"/>
              </a:rPr>
              <a:t>TARGETS : </a:t>
            </a:r>
            <a:r>
              <a:rPr lang="en-ZA" sz="3600" dirty="0">
                <a:solidFill>
                  <a:srgbClr val="062133"/>
                </a:solidFill>
                <a:latin typeface="Swiss 721"/>
                <a:ea typeface="Barlow"/>
                <a:cs typeface="Times New Roman" panose="02020603050405020304" pitchFamily="18" charset="0"/>
                <a:sym typeface="Barlow"/>
              </a:rPr>
              <a:t>5</a:t>
            </a:r>
            <a:endParaRPr sz="3600" dirty="0">
              <a:solidFill>
                <a:srgbClr val="062133"/>
              </a:solidFill>
              <a:latin typeface="Swiss 721"/>
              <a:ea typeface="Barlow"/>
              <a:cs typeface="Times New Roman" panose="02020603050405020304" pitchFamily="18" charset="0"/>
              <a:sym typeface="Barlow"/>
            </a:endParaRPr>
          </a:p>
        </p:txBody>
      </p:sp>
      <p:sp>
        <p:nvSpPr>
          <p:cNvPr id="3" name="Slide Number Placeholder 2"/>
          <p:cNvSpPr>
            <a:spLocks noGrp="1"/>
          </p:cNvSpPr>
          <p:nvPr>
            <p:ph type="sldNum" sz="quarter" idx="12"/>
          </p:nvPr>
        </p:nvSpPr>
        <p:spPr/>
        <p:txBody>
          <a:bodyPr/>
          <a:lstStyle/>
          <a:p>
            <a:fld id="{C86EDDA2-A385-4D53-9944-861446547DDE}" type="slidenum">
              <a:rPr lang="en-US" sz="1200" b="1" smtClean="0"/>
              <a:t>16</a:t>
            </a:fld>
            <a:endParaRPr lang="en-US" sz="1200" b="1" dirty="0"/>
          </a:p>
        </p:txBody>
      </p:sp>
    </p:spTree>
    <p:extLst>
      <p:ext uri="{BB962C8B-B14F-4D97-AF65-F5344CB8AC3E}">
        <p14:creationId xmlns:p14="http://schemas.microsoft.com/office/powerpoint/2010/main" val="1753898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255" y="147326"/>
            <a:ext cx="7886700" cy="610367"/>
          </a:xfrm>
        </p:spPr>
        <p:txBody>
          <a:bodyPr>
            <a:normAutofit/>
          </a:bodyPr>
          <a:lstStyle/>
          <a:p>
            <a:pPr>
              <a:lnSpc>
                <a:spcPct val="100000"/>
              </a:lnSpc>
              <a:spcBef>
                <a:spcPts val="0"/>
              </a:spcBef>
            </a:pPr>
            <a:r>
              <a:rPr lang="en-ZA" sz="1800" b="1" dirty="0">
                <a:solidFill>
                  <a:prstClr val="black"/>
                </a:solidFill>
                <a:latin typeface="Swiss 721"/>
                <a:ea typeface="+mn-ea"/>
                <a:cs typeface="Arial" panose="020B0604020202020204" pitchFamily="34" charset="0"/>
              </a:rPr>
              <a:t>Outcomes, outputs, performance indicators and targets for </a:t>
            </a:r>
            <a:r>
              <a:rPr lang="en-ZA" sz="1800" b="1" dirty="0" smtClean="0">
                <a:solidFill>
                  <a:prstClr val="black"/>
                </a:solidFill>
                <a:latin typeface="Swiss 721"/>
                <a:ea typeface="+mn-ea"/>
                <a:cs typeface="Arial" panose="020B0604020202020204" pitchFamily="34" charset="0"/>
              </a:rPr>
              <a:t>2023/24</a:t>
            </a:r>
            <a:endParaRPr lang="en-ZA" b="1" dirty="0">
              <a:latin typeface="Swiss 721"/>
            </a:endParaRPr>
          </a:p>
        </p:txBody>
      </p:sp>
      <p:graphicFrame>
        <p:nvGraphicFramePr>
          <p:cNvPr id="12" name="Content Placeholder 9"/>
          <p:cNvGraphicFramePr>
            <a:graphicFrameLocks noGrp="1"/>
          </p:cNvGraphicFramePr>
          <p:nvPr>
            <p:ph idx="1"/>
            <p:extLst>
              <p:ext uri="{D42A27DB-BD31-4B8C-83A1-F6EECF244321}">
                <p14:modId xmlns:p14="http://schemas.microsoft.com/office/powerpoint/2010/main" val="925386350"/>
              </p:ext>
            </p:extLst>
          </p:nvPr>
        </p:nvGraphicFramePr>
        <p:xfrm>
          <a:off x="230820" y="2982898"/>
          <a:ext cx="8424909" cy="3766296"/>
        </p:xfrm>
        <a:graphic>
          <a:graphicData uri="http://schemas.openxmlformats.org/drawingml/2006/table">
            <a:tbl>
              <a:tblPr firstRow="1" firstCol="1" lastRow="1" lastCol="1" bandRow="1" bandCol="1">
                <a:tableStyleId>{1E171933-4619-4E11-9A3F-F7608DF75F80}</a:tableStyleId>
              </a:tblPr>
              <a:tblGrid>
                <a:gridCol w="1669001">
                  <a:extLst>
                    <a:ext uri="{9D8B030D-6E8A-4147-A177-3AD203B41FA5}">
                      <a16:colId xmlns:a16="http://schemas.microsoft.com/office/drawing/2014/main" val="2978871112"/>
                    </a:ext>
                  </a:extLst>
                </a:gridCol>
                <a:gridCol w="1651247">
                  <a:extLst>
                    <a:ext uri="{9D8B030D-6E8A-4147-A177-3AD203B41FA5}">
                      <a16:colId xmlns:a16="http://schemas.microsoft.com/office/drawing/2014/main" val="1152470807"/>
                    </a:ext>
                  </a:extLst>
                </a:gridCol>
                <a:gridCol w="1145219">
                  <a:extLst>
                    <a:ext uri="{9D8B030D-6E8A-4147-A177-3AD203B41FA5}">
                      <a16:colId xmlns:a16="http://schemas.microsoft.com/office/drawing/2014/main" val="227857881"/>
                    </a:ext>
                  </a:extLst>
                </a:gridCol>
                <a:gridCol w="1216241">
                  <a:extLst>
                    <a:ext uri="{9D8B030D-6E8A-4147-A177-3AD203B41FA5}">
                      <a16:colId xmlns:a16="http://schemas.microsoft.com/office/drawing/2014/main" val="1439630202"/>
                    </a:ext>
                  </a:extLst>
                </a:gridCol>
                <a:gridCol w="1338321">
                  <a:extLst>
                    <a:ext uri="{9D8B030D-6E8A-4147-A177-3AD203B41FA5}">
                      <a16:colId xmlns:a16="http://schemas.microsoft.com/office/drawing/2014/main" val="3077197633"/>
                    </a:ext>
                  </a:extLst>
                </a:gridCol>
                <a:gridCol w="1404880">
                  <a:extLst>
                    <a:ext uri="{9D8B030D-6E8A-4147-A177-3AD203B41FA5}">
                      <a16:colId xmlns:a16="http://schemas.microsoft.com/office/drawing/2014/main" val="1173999545"/>
                    </a:ext>
                  </a:extLst>
                </a:gridCol>
              </a:tblGrid>
              <a:tr h="634753">
                <a:tc>
                  <a:txBody>
                    <a:bodyPr/>
                    <a:lstStyle/>
                    <a:p>
                      <a:pPr marL="46355">
                        <a:spcAft>
                          <a:spcPts val="0"/>
                        </a:spcAft>
                      </a:pPr>
                      <a:r>
                        <a:rPr lang="en-US" sz="1400" dirty="0">
                          <a:effectLst/>
                          <a:latin typeface="Swiss 721"/>
                        </a:rPr>
                        <a:t> </a:t>
                      </a:r>
                      <a:endParaRPr lang="en-ZA" sz="1400" b="1" dirty="0">
                        <a:effectLst/>
                        <a:latin typeface="Swiss 721"/>
                        <a:ea typeface="Swiss 721"/>
                        <a:cs typeface="Swiss 721"/>
                      </a:endParaRPr>
                    </a:p>
                  </a:txBody>
                  <a:tcPr marL="0" marR="0" marT="0" marB="0"/>
                </a:tc>
                <a:tc gridSpan="3">
                  <a:txBody>
                    <a:bodyPr/>
                    <a:lstStyle/>
                    <a:p>
                      <a:pPr marL="46355" algn="ctr">
                        <a:spcBef>
                          <a:spcPts val="10"/>
                        </a:spcBef>
                        <a:spcAft>
                          <a:spcPts val="0"/>
                        </a:spcAft>
                      </a:pPr>
                      <a:r>
                        <a:rPr lang="en-US" sz="1400" dirty="0">
                          <a:effectLst/>
                          <a:latin typeface="Swiss 721"/>
                        </a:rPr>
                        <a:t> </a:t>
                      </a:r>
                      <a:r>
                        <a:rPr lang="en-US" sz="1400" dirty="0" smtClean="0">
                          <a:effectLst/>
                          <a:latin typeface="Swiss 721"/>
                        </a:rPr>
                        <a:t>Audited/actual </a:t>
                      </a:r>
                      <a:r>
                        <a:rPr lang="en-US" sz="1400" dirty="0">
                          <a:effectLst/>
                          <a:latin typeface="Swiss 721"/>
                        </a:rPr>
                        <a:t>performance</a:t>
                      </a:r>
                      <a:endParaRPr lang="en-ZA" sz="1400" b="1" dirty="0">
                        <a:effectLst/>
                        <a:latin typeface="Swiss 721"/>
                        <a:ea typeface="Swiss 721"/>
                        <a:cs typeface="Swiss 721"/>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400" dirty="0">
                          <a:effectLst/>
                          <a:latin typeface="Swiss 721"/>
                        </a:rPr>
                        <a:t>Estimated performance</a:t>
                      </a:r>
                      <a:endParaRPr lang="en-ZA" sz="1400" b="1" dirty="0">
                        <a:effectLst/>
                        <a:latin typeface="Swiss 721"/>
                        <a:ea typeface="Swiss 721"/>
                        <a:cs typeface="Swiss 721"/>
                      </a:endParaRPr>
                    </a:p>
                  </a:txBody>
                  <a:tcPr marL="0" marR="0" marT="0" marB="0"/>
                </a:tc>
                <a:tc>
                  <a:txBody>
                    <a:bodyPr/>
                    <a:lstStyle/>
                    <a:p>
                      <a:pPr marL="46355" algn="ctr">
                        <a:spcBef>
                          <a:spcPts val="10"/>
                        </a:spcBef>
                        <a:spcAft>
                          <a:spcPts val="0"/>
                        </a:spcAft>
                      </a:pPr>
                      <a:r>
                        <a:rPr lang="en-US" sz="1400" dirty="0">
                          <a:effectLst/>
                          <a:latin typeface="Swiss 721"/>
                        </a:rPr>
                        <a:t> </a:t>
                      </a:r>
                      <a:r>
                        <a:rPr lang="en-US" sz="1400" dirty="0" smtClean="0">
                          <a:effectLst/>
                          <a:latin typeface="Swiss 721"/>
                        </a:rPr>
                        <a:t>MTEF </a:t>
                      </a:r>
                      <a:r>
                        <a:rPr lang="en-US" sz="1400" dirty="0">
                          <a:effectLst/>
                          <a:latin typeface="Swiss 721"/>
                        </a:rPr>
                        <a:t>period</a:t>
                      </a:r>
                      <a:endParaRPr lang="en-ZA" sz="1400" b="1" dirty="0">
                        <a:effectLst/>
                        <a:latin typeface="Swiss 721"/>
                        <a:ea typeface="Swiss 721"/>
                        <a:cs typeface="Swiss 721"/>
                      </a:endParaRPr>
                    </a:p>
                  </a:txBody>
                  <a:tcPr marL="0" marR="0" marT="0" marB="0"/>
                </a:tc>
                <a:extLst>
                  <a:ext uri="{0D108BD9-81ED-4DB2-BD59-A6C34878D82A}">
                    <a16:rowId xmlns:a16="http://schemas.microsoft.com/office/drawing/2014/main" val="234800314"/>
                  </a:ext>
                </a:extLst>
              </a:tr>
              <a:tr h="543407">
                <a:tc>
                  <a:txBody>
                    <a:bodyPr/>
                    <a:lstStyle/>
                    <a:p>
                      <a:pPr marL="457200" marR="340360" indent="85090">
                        <a:lnSpc>
                          <a:spcPct val="95000"/>
                        </a:lnSpc>
                        <a:spcBef>
                          <a:spcPts val="115"/>
                        </a:spcBef>
                        <a:spcAft>
                          <a:spcPts val="0"/>
                        </a:spcAft>
                      </a:pPr>
                      <a:r>
                        <a:rPr lang="en-US" sz="1400" dirty="0" smtClean="0">
                          <a:effectLst/>
                          <a:latin typeface="Swiss 721"/>
                        </a:rPr>
                        <a:t>Output</a:t>
                      </a:r>
                      <a:r>
                        <a:rPr lang="en-US" sz="1400" baseline="0" dirty="0" smtClean="0">
                          <a:effectLst/>
                          <a:latin typeface="Swiss 721"/>
                        </a:rPr>
                        <a:t> </a:t>
                      </a:r>
                      <a:r>
                        <a:rPr lang="en-US" sz="1400" dirty="0" smtClean="0">
                          <a:effectLst/>
                          <a:latin typeface="Swiss 721"/>
                        </a:rPr>
                        <a:t>indicators</a:t>
                      </a:r>
                      <a:endParaRPr lang="en-ZA" sz="1400" b="1" dirty="0">
                        <a:effectLst/>
                        <a:latin typeface="Swiss 721"/>
                        <a:ea typeface="Swiss 721"/>
                        <a:cs typeface="Swiss 721"/>
                      </a:endParaRPr>
                    </a:p>
                  </a:txBody>
                  <a:tcPr marL="0" marR="0" marT="0" marB="0"/>
                </a:tc>
                <a:tc>
                  <a:txBody>
                    <a:bodyPr/>
                    <a:lstStyle/>
                    <a:p>
                      <a:pPr marL="54610" marR="54610" algn="ctr">
                        <a:spcBef>
                          <a:spcPts val="585"/>
                        </a:spcBef>
                        <a:spcAft>
                          <a:spcPts val="0"/>
                        </a:spcAft>
                      </a:pPr>
                      <a:r>
                        <a:rPr lang="en-US" sz="1400" dirty="0">
                          <a:effectLst/>
                          <a:latin typeface="Swiss 721"/>
                        </a:rPr>
                        <a:t>2019/20</a:t>
                      </a:r>
                      <a:endParaRPr lang="en-ZA" sz="1400" b="1" dirty="0">
                        <a:effectLst/>
                        <a:latin typeface="Swiss 721"/>
                        <a:ea typeface="Swiss 721"/>
                        <a:cs typeface="Swiss 721"/>
                      </a:endParaRPr>
                    </a:p>
                  </a:txBody>
                  <a:tcPr marL="0" marR="0" marT="0" marB="0"/>
                </a:tc>
                <a:tc>
                  <a:txBody>
                    <a:bodyPr/>
                    <a:lstStyle/>
                    <a:p>
                      <a:pPr marL="57150" marR="57785" algn="ctr">
                        <a:spcBef>
                          <a:spcPts val="585"/>
                        </a:spcBef>
                        <a:spcAft>
                          <a:spcPts val="0"/>
                        </a:spcAft>
                      </a:pPr>
                      <a:r>
                        <a:rPr lang="en-US" sz="1400" dirty="0">
                          <a:effectLst/>
                          <a:latin typeface="Swiss 721"/>
                        </a:rPr>
                        <a:t>2020/21</a:t>
                      </a:r>
                      <a:endParaRPr lang="en-ZA" sz="1400" b="1" dirty="0">
                        <a:effectLst/>
                        <a:latin typeface="Swiss 721"/>
                        <a:ea typeface="Swiss 721"/>
                        <a:cs typeface="Swiss 721"/>
                      </a:endParaRPr>
                    </a:p>
                  </a:txBody>
                  <a:tcPr marL="0" marR="0" marT="0" marB="0"/>
                </a:tc>
                <a:tc>
                  <a:txBody>
                    <a:bodyPr/>
                    <a:lstStyle/>
                    <a:p>
                      <a:pPr marL="71755" marR="72390" algn="ctr">
                        <a:spcBef>
                          <a:spcPts val="585"/>
                        </a:spcBef>
                        <a:spcAft>
                          <a:spcPts val="0"/>
                        </a:spcAft>
                      </a:pPr>
                      <a:r>
                        <a:rPr lang="en-US" sz="1400" dirty="0">
                          <a:effectLst/>
                          <a:latin typeface="Swiss 721"/>
                        </a:rPr>
                        <a:t>2021/22</a:t>
                      </a:r>
                      <a:endParaRPr lang="en-ZA" sz="1400" b="1" dirty="0">
                        <a:effectLst/>
                        <a:latin typeface="Swiss 721"/>
                        <a:ea typeface="Swiss 721"/>
                        <a:cs typeface="Swiss 721"/>
                      </a:endParaRPr>
                    </a:p>
                  </a:txBody>
                  <a:tcPr marL="0" marR="0" marT="0" marB="0"/>
                </a:tc>
                <a:tc>
                  <a:txBody>
                    <a:bodyPr/>
                    <a:lstStyle/>
                    <a:p>
                      <a:pPr marL="86360" marR="87630" algn="ctr">
                        <a:spcBef>
                          <a:spcPts val="585"/>
                        </a:spcBef>
                        <a:spcAft>
                          <a:spcPts val="0"/>
                        </a:spcAft>
                      </a:pPr>
                      <a:r>
                        <a:rPr lang="en-US" sz="1400" dirty="0">
                          <a:effectLst/>
                          <a:latin typeface="Swiss 721"/>
                        </a:rPr>
                        <a:t>2022/23</a:t>
                      </a:r>
                      <a:endParaRPr lang="en-ZA" sz="1400" b="1" dirty="0">
                        <a:effectLst/>
                        <a:latin typeface="Swiss 721"/>
                        <a:ea typeface="Swiss 721"/>
                        <a:cs typeface="Swiss 721"/>
                      </a:endParaRPr>
                    </a:p>
                  </a:txBody>
                  <a:tcPr marL="0" marR="0" marT="0" marB="0"/>
                </a:tc>
                <a:tc>
                  <a:txBody>
                    <a:bodyPr/>
                    <a:lstStyle/>
                    <a:p>
                      <a:pPr marL="59055" marR="60960" algn="ctr">
                        <a:spcBef>
                          <a:spcPts val="585"/>
                        </a:spcBef>
                        <a:spcAft>
                          <a:spcPts val="0"/>
                        </a:spcAft>
                      </a:pPr>
                      <a:r>
                        <a:rPr lang="en-US" sz="1400" dirty="0">
                          <a:effectLst/>
                          <a:latin typeface="Swiss 721"/>
                        </a:rPr>
                        <a:t>2023/24</a:t>
                      </a:r>
                      <a:endParaRPr lang="en-ZA" sz="1400" b="1" dirty="0">
                        <a:effectLst/>
                        <a:latin typeface="Swiss 721"/>
                        <a:ea typeface="Swiss 721"/>
                        <a:cs typeface="Swiss 721"/>
                      </a:endParaRPr>
                    </a:p>
                  </a:txBody>
                  <a:tcPr marL="0" marR="0" marT="0" marB="0"/>
                </a:tc>
                <a:extLst>
                  <a:ext uri="{0D108BD9-81ED-4DB2-BD59-A6C34878D82A}">
                    <a16:rowId xmlns:a16="http://schemas.microsoft.com/office/drawing/2014/main" val="2735810927"/>
                  </a:ext>
                </a:extLst>
              </a:tr>
              <a:tr h="486650">
                <a:tc>
                  <a:txBody>
                    <a:bodyPr/>
                    <a:lstStyle/>
                    <a:p>
                      <a:pPr marL="45720" marR="90170">
                        <a:spcBef>
                          <a:spcPts val="180"/>
                        </a:spcBef>
                        <a:spcAft>
                          <a:spcPts val="0"/>
                        </a:spcAft>
                      </a:pPr>
                      <a:r>
                        <a:rPr lang="en-US" sz="1400" dirty="0">
                          <a:effectLst/>
                          <a:latin typeface="Swiss 721"/>
                        </a:rPr>
                        <a:t>The number of research initiatives achieved per </a:t>
                      </a:r>
                      <a:r>
                        <a:rPr lang="en-US" sz="1400" dirty="0" smtClean="0">
                          <a:effectLst/>
                          <a:latin typeface="Swiss 721"/>
                        </a:rPr>
                        <a:t>annum</a:t>
                      </a:r>
                    </a:p>
                    <a:p>
                      <a:pPr marL="45720" marR="90170">
                        <a:spcBef>
                          <a:spcPts val="180"/>
                        </a:spcBef>
                        <a:spcAft>
                          <a:spcPts val="0"/>
                        </a:spcAft>
                      </a:pPr>
                      <a:endParaRPr lang="en-ZA" sz="1400" dirty="0">
                        <a:effectLst/>
                        <a:latin typeface="Swiss 721"/>
                        <a:ea typeface="Swiss 721"/>
                        <a:cs typeface="Swiss 721"/>
                      </a:endParaRPr>
                    </a:p>
                  </a:txBody>
                  <a:tcPr marL="0" marR="0" marT="0" marB="0"/>
                </a:tc>
                <a:tc>
                  <a:txBody>
                    <a:bodyPr/>
                    <a:lstStyle/>
                    <a:p>
                      <a:pPr marL="46355" algn="just"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3810" algn="just" defTabSz="685800" rtl="0" eaLnBrk="1" latinLnBrk="0" hangingPunct="1">
                        <a:spcBef>
                          <a:spcPts val="660"/>
                        </a:spcBef>
                        <a:spcAft>
                          <a:spcPts val="0"/>
                        </a:spcAft>
                      </a:pPr>
                      <a:r>
                        <a:rPr lang="en-US" sz="1400" b="0" kern="1200" dirty="0">
                          <a:solidFill>
                            <a:schemeClr val="dk1"/>
                          </a:solidFill>
                          <a:effectLst/>
                          <a:latin typeface="Swiss 721"/>
                          <a:ea typeface="+mn-ea"/>
                          <a:cs typeface="+mn-cs"/>
                        </a:rPr>
                        <a:t>5</a:t>
                      </a:r>
                      <a:endParaRPr lang="en-ZA" sz="1400" b="0" kern="1200" dirty="0">
                        <a:solidFill>
                          <a:schemeClr val="dk1"/>
                        </a:solidFill>
                        <a:effectLst/>
                        <a:latin typeface="Swiss 721"/>
                        <a:ea typeface="+mn-ea"/>
                        <a:cs typeface="+mn-cs"/>
                      </a:endParaRPr>
                    </a:p>
                  </a:txBody>
                  <a:tcPr marL="0" marR="0" marT="0" marB="0" anchor="ctr"/>
                </a:tc>
                <a:tc>
                  <a:txBody>
                    <a:bodyPr/>
                    <a:lstStyle/>
                    <a:p>
                      <a:pPr marL="46355" algn="ct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4445" algn="ctr" defTabSz="685800" rtl="0" eaLnBrk="1" latinLnBrk="0" hangingPunct="1">
                        <a:spcBef>
                          <a:spcPts val="660"/>
                        </a:spcBef>
                        <a:spcAft>
                          <a:spcPts val="0"/>
                        </a:spcAft>
                      </a:pPr>
                      <a:r>
                        <a:rPr lang="en-US" sz="1400" b="0" kern="1200" dirty="0">
                          <a:solidFill>
                            <a:schemeClr val="dk1"/>
                          </a:solidFill>
                          <a:effectLst/>
                          <a:latin typeface="Swiss 721"/>
                          <a:ea typeface="+mn-ea"/>
                          <a:cs typeface="+mn-cs"/>
                        </a:rPr>
                        <a:t>0</a:t>
                      </a:r>
                      <a:endParaRPr lang="en-ZA" sz="1400" b="0" kern="1200" dirty="0">
                        <a:solidFill>
                          <a:schemeClr val="dk1"/>
                        </a:solidFill>
                        <a:effectLst/>
                        <a:latin typeface="Swiss 721"/>
                        <a:ea typeface="+mn-ea"/>
                        <a:cs typeface="+mn-cs"/>
                      </a:endParaRPr>
                    </a:p>
                  </a:txBody>
                  <a:tcPr marL="0" marR="0" marT="0" marB="0" anchor="ctr"/>
                </a:tc>
                <a:tc>
                  <a:txBody>
                    <a:bodyPr/>
                    <a:lstStyle/>
                    <a:p>
                      <a:pPr marL="46355" algn="ct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4445" algn="ctr" defTabSz="685800" rtl="0" eaLnBrk="1" latinLnBrk="0" hangingPunct="1">
                        <a:spcBef>
                          <a:spcPts val="660"/>
                        </a:spcBef>
                        <a:spcAft>
                          <a:spcPts val="0"/>
                        </a:spcAft>
                      </a:pPr>
                      <a:r>
                        <a:rPr lang="en-US" sz="1400" b="0" kern="1200" dirty="0">
                          <a:solidFill>
                            <a:schemeClr val="dk1"/>
                          </a:solidFill>
                          <a:effectLst/>
                          <a:latin typeface="Swiss 721"/>
                          <a:ea typeface="+mn-ea"/>
                          <a:cs typeface="+mn-cs"/>
                        </a:rPr>
                        <a:t>3</a:t>
                      </a:r>
                      <a:endParaRPr lang="en-ZA" sz="1400" b="0" kern="1200" dirty="0">
                        <a:solidFill>
                          <a:schemeClr val="dk1"/>
                        </a:solidFill>
                        <a:effectLst/>
                        <a:latin typeface="Swiss 721"/>
                        <a:ea typeface="+mn-ea"/>
                        <a:cs typeface="+mn-cs"/>
                      </a:endParaRPr>
                    </a:p>
                  </a:txBody>
                  <a:tcPr marL="0" marR="0" marT="0" marB="0" anchor="ctr"/>
                </a:tc>
                <a:tc>
                  <a:txBody>
                    <a:bodyPr/>
                    <a:lstStyle/>
                    <a:p>
                      <a:pP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5715" algn="ctr" defTabSz="685800" rtl="0" eaLnBrk="1" latinLnBrk="0" hangingPunct="1">
                        <a:spcBef>
                          <a:spcPts val="660"/>
                        </a:spcBef>
                        <a:spcAft>
                          <a:spcPts val="0"/>
                        </a:spcAft>
                      </a:pPr>
                      <a:r>
                        <a:rPr lang="en-US" sz="1400" b="0" kern="1200" dirty="0">
                          <a:solidFill>
                            <a:schemeClr val="dk1"/>
                          </a:solidFill>
                          <a:effectLst/>
                          <a:latin typeface="Swiss 721"/>
                          <a:ea typeface="+mn-ea"/>
                          <a:cs typeface="+mn-cs"/>
                        </a:rPr>
                        <a:t>3</a:t>
                      </a:r>
                      <a:endParaRPr lang="en-ZA" sz="1400" b="0" kern="1200" dirty="0">
                        <a:solidFill>
                          <a:schemeClr val="dk1"/>
                        </a:solidFill>
                        <a:effectLst/>
                        <a:latin typeface="Swiss 721"/>
                        <a:ea typeface="+mn-ea"/>
                        <a:cs typeface="+mn-cs"/>
                      </a:endParaRPr>
                    </a:p>
                  </a:txBody>
                  <a:tcPr marL="0" marR="0" marT="0" marB="0" anchor="ctr"/>
                </a:tc>
                <a:tc>
                  <a:txBody>
                    <a:bodyPr/>
                    <a:lstStyle/>
                    <a:p>
                      <a:pP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6350" algn="ctr" defTabSz="685800" rtl="0" eaLnBrk="1" latinLnBrk="0" hangingPunct="1">
                        <a:spcBef>
                          <a:spcPts val="660"/>
                        </a:spcBef>
                        <a:spcAft>
                          <a:spcPts val="0"/>
                        </a:spcAft>
                      </a:pPr>
                      <a:r>
                        <a:rPr lang="en-US" sz="1400" b="0" kern="1200" dirty="0">
                          <a:solidFill>
                            <a:schemeClr val="dk1"/>
                          </a:solidFill>
                          <a:effectLst/>
                          <a:latin typeface="Swiss 721"/>
                          <a:ea typeface="+mn-ea"/>
                          <a:cs typeface="+mn-cs"/>
                        </a:rPr>
                        <a:t>3</a:t>
                      </a:r>
                      <a:endParaRPr lang="en-ZA" sz="1400" b="0" kern="1200" dirty="0">
                        <a:solidFill>
                          <a:schemeClr val="dk1"/>
                        </a:solidFill>
                        <a:effectLst/>
                        <a:latin typeface="Swiss 721"/>
                        <a:ea typeface="+mn-ea"/>
                        <a:cs typeface="+mn-cs"/>
                      </a:endParaRPr>
                    </a:p>
                  </a:txBody>
                  <a:tcPr marL="0" marR="0" marT="0" marB="0" anchor="ctr"/>
                </a:tc>
                <a:extLst>
                  <a:ext uri="{0D108BD9-81ED-4DB2-BD59-A6C34878D82A}">
                    <a16:rowId xmlns:a16="http://schemas.microsoft.com/office/drawing/2014/main" val="597275027"/>
                  </a:ext>
                </a:extLst>
              </a:tr>
              <a:tr h="1282576">
                <a:tc>
                  <a:txBody>
                    <a:bodyPr/>
                    <a:lstStyle/>
                    <a:p>
                      <a:pPr marL="45720" marR="76835">
                        <a:spcBef>
                          <a:spcPts val="180"/>
                        </a:spcBef>
                        <a:spcAft>
                          <a:spcPts val="0"/>
                        </a:spcAft>
                      </a:pPr>
                      <a:r>
                        <a:rPr lang="en-US" sz="1400" dirty="0">
                          <a:effectLst/>
                          <a:latin typeface="Swiss 721"/>
                        </a:rPr>
                        <a:t>The number of thought leadership interactions achieved per annum</a:t>
                      </a:r>
                      <a:endParaRPr lang="en-ZA" sz="1400" dirty="0">
                        <a:effectLst/>
                        <a:latin typeface="Swiss 721"/>
                        <a:ea typeface="Swiss 721"/>
                        <a:cs typeface="Swiss 721"/>
                      </a:endParaRPr>
                    </a:p>
                  </a:txBody>
                  <a:tcPr marL="0" marR="0" marT="0" marB="0"/>
                </a:tc>
                <a:tc>
                  <a:txBody>
                    <a:bodyPr/>
                    <a:lstStyle/>
                    <a:p>
                      <a:pPr marL="46355" algn="just" defTabSz="685800" rtl="0" eaLnBrk="1" latinLnBrk="0" hangingPunct="1">
                        <a:spcAft>
                          <a:spcPts val="0"/>
                        </a:spcAft>
                      </a:pPr>
                      <a:r>
                        <a:rPr lang="en-US" sz="1400" b="0" kern="1200">
                          <a:solidFill>
                            <a:schemeClr val="dk1"/>
                          </a:solidFill>
                          <a:effectLst/>
                          <a:latin typeface="Swiss 721"/>
                          <a:ea typeface="+mn-ea"/>
                          <a:cs typeface="+mn-cs"/>
                        </a:rPr>
                        <a:t> </a:t>
                      </a:r>
                      <a:endParaRPr lang="en-ZA" sz="1400" b="0" kern="1200">
                        <a:solidFill>
                          <a:schemeClr val="dk1"/>
                        </a:solidFill>
                        <a:effectLst/>
                        <a:latin typeface="Swiss 721"/>
                        <a:ea typeface="+mn-ea"/>
                        <a:cs typeface="+mn-cs"/>
                      </a:endParaRPr>
                    </a:p>
                    <a:p>
                      <a:pPr marL="46355" algn="just" defTabSz="685800" rtl="0" eaLnBrk="1" latinLnBrk="0" hangingPunct="1">
                        <a:spcAft>
                          <a:spcPts val="0"/>
                        </a:spcAft>
                      </a:pPr>
                      <a:r>
                        <a:rPr lang="en-US" sz="1400" b="0" kern="1200">
                          <a:solidFill>
                            <a:schemeClr val="dk1"/>
                          </a:solidFill>
                          <a:effectLst/>
                          <a:latin typeface="Swiss 721"/>
                          <a:ea typeface="+mn-ea"/>
                          <a:cs typeface="+mn-cs"/>
                        </a:rPr>
                        <a:t> </a:t>
                      </a:r>
                      <a:endParaRPr lang="en-ZA" sz="1400" b="0" kern="1200">
                        <a:solidFill>
                          <a:schemeClr val="dk1"/>
                        </a:solidFill>
                        <a:effectLst/>
                        <a:latin typeface="Swiss 721"/>
                        <a:ea typeface="+mn-ea"/>
                        <a:cs typeface="+mn-cs"/>
                      </a:endParaRPr>
                    </a:p>
                    <a:p>
                      <a:pPr marL="50800" marR="46990" algn="just" defTabSz="685800" rtl="0" eaLnBrk="1" latinLnBrk="0" hangingPunct="1">
                        <a:spcBef>
                          <a:spcPts val="5"/>
                        </a:spcBef>
                        <a:spcAft>
                          <a:spcPts val="0"/>
                        </a:spcAft>
                      </a:pPr>
                      <a:r>
                        <a:rPr lang="en-US" sz="1400" b="0" kern="1200">
                          <a:solidFill>
                            <a:schemeClr val="dk1"/>
                          </a:solidFill>
                          <a:effectLst/>
                          <a:latin typeface="Swiss 721"/>
                          <a:ea typeface="+mn-ea"/>
                          <a:cs typeface="+mn-cs"/>
                        </a:rPr>
                        <a:t>New</a:t>
                      </a:r>
                      <a:endParaRPr lang="en-ZA" sz="1400" b="0" kern="1200">
                        <a:solidFill>
                          <a:schemeClr val="dk1"/>
                        </a:solidFill>
                        <a:effectLst/>
                        <a:latin typeface="Swiss 721"/>
                        <a:ea typeface="+mn-ea"/>
                        <a:cs typeface="+mn-cs"/>
                      </a:endParaRPr>
                    </a:p>
                  </a:txBody>
                  <a:tcPr marL="0" marR="0" marT="0" marB="0" anchor="ctr"/>
                </a:tc>
                <a:tc>
                  <a:txBody>
                    <a:bodyPr/>
                    <a:lstStyle/>
                    <a:p>
                      <a:pPr marL="46355" algn="ctr" defTabSz="685800" rtl="0" eaLnBrk="1" latinLnBrk="0" hangingPunct="1">
                        <a:spcAft>
                          <a:spcPts val="0"/>
                        </a:spcAft>
                      </a:pPr>
                      <a:r>
                        <a:rPr lang="en-US" sz="1400" b="0" kern="1200">
                          <a:solidFill>
                            <a:schemeClr val="dk1"/>
                          </a:solidFill>
                          <a:effectLst/>
                          <a:latin typeface="Swiss 721"/>
                          <a:ea typeface="+mn-ea"/>
                          <a:cs typeface="+mn-cs"/>
                        </a:rPr>
                        <a:t> </a:t>
                      </a:r>
                      <a:endParaRPr lang="en-ZA" sz="1400" b="0" kern="1200">
                        <a:solidFill>
                          <a:schemeClr val="dk1"/>
                        </a:solidFill>
                        <a:effectLst/>
                        <a:latin typeface="Swiss 721"/>
                        <a:ea typeface="+mn-ea"/>
                        <a:cs typeface="+mn-cs"/>
                      </a:endParaRPr>
                    </a:p>
                    <a:p>
                      <a:pPr marL="46355" algn="ctr" defTabSz="685800" rtl="0" eaLnBrk="1" latinLnBrk="0" hangingPunct="1">
                        <a:spcAft>
                          <a:spcPts val="0"/>
                        </a:spcAft>
                      </a:pPr>
                      <a:r>
                        <a:rPr lang="en-US" sz="1400" b="0" kern="1200">
                          <a:solidFill>
                            <a:schemeClr val="dk1"/>
                          </a:solidFill>
                          <a:effectLst/>
                          <a:latin typeface="Swiss 721"/>
                          <a:ea typeface="+mn-ea"/>
                          <a:cs typeface="+mn-cs"/>
                        </a:rPr>
                        <a:t> </a:t>
                      </a:r>
                      <a:endParaRPr lang="en-ZA" sz="1400" b="0" kern="1200">
                        <a:solidFill>
                          <a:schemeClr val="dk1"/>
                        </a:solidFill>
                        <a:effectLst/>
                        <a:latin typeface="Swiss 721"/>
                        <a:ea typeface="+mn-ea"/>
                        <a:cs typeface="+mn-cs"/>
                      </a:endParaRPr>
                    </a:p>
                    <a:p>
                      <a:pPr marL="50800" marR="46355" algn="ctr" defTabSz="685800" rtl="0" eaLnBrk="1" latinLnBrk="0" hangingPunct="1">
                        <a:spcBef>
                          <a:spcPts val="5"/>
                        </a:spcBef>
                        <a:spcAft>
                          <a:spcPts val="0"/>
                        </a:spcAft>
                      </a:pPr>
                      <a:r>
                        <a:rPr lang="en-US" sz="1400" b="0" kern="1200">
                          <a:solidFill>
                            <a:schemeClr val="dk1"/>
                          </a:solidFill>
                          <a:effectLst/>
                          <a:latin typeface="Swiss 721"/>
                          <a:ea typeface="+mn-ea"/>
                          <a:cs typeface="+mn-cs"/>
                        </a:rPr>
                        <a:t>4</a:t>
                      </a:r>
                      <a:endParaRPr lang="en-ZA" sz="1400" b="0" kern="1200">
                        <a:solidFill>
                          <a:schemeClr val="dk1"/>
                        </a:solidFill>
                        <a:effectLst/>
                        <a:latin typeface="Swiss 721"/>
                        <a:ea typeface="+mn-ea"/>
                        <a:cs typeface="+mn-cs"/>
                      </a:endParaRPr>
                    </a:p>
                  </a:txBody>
                  <a:tcPr marL="0" marR="0" marT="0" marB="0" anchor="ctr"/>
                </a:tc>
                <a:tc>
                  <a:txBody>
                    <a:bodyPr/>
                    <a:lstStyle/>
                    <a:p>
                      <a:pPr marL="46355" algn="ct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46355" algn="ct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158750" marR="154305" algn="ctr" defTabSz="685800" rtl="0" eaLnBrk="1" latinLnBrk="0" hangingPunct="1">
                        <a:spcBef>
                          <a:spcPts val="5"/>
                        </a:spcBef>
                        <a:spcAft>
                          <a:spcPts val="0"/>
                        </a:spcAft>
                      </a:pPr>
                      <a:r>
                        <a:rPr lang="en-US" sz="1400" b="0" kern="1200" dirty="0">
                          <a:solidFill>
                            <a:schemeClr val="dk1"/>
                          </a:solidFill>
                          <a:effectLst/>
                          <a:latin typeface="Swiss 721"/>
                          <a:ea typeface="+mn-ea"/>
                          <a:cs typeface="+mn-cs"/>
                        </a:rPr>
                        <a:t>10</a:t>
                      </a:r>
                      <a:endParaRPr lang="en-ZA" sz="1400" b="0" kern="1200" dirty="0">
                        <a:solidFill>
                          <a:schemeClr val="dk1"/>
                        </a:solidFill>
                        <a:effectLst/>
                        <a:latin typeface="Swiss 721"/>
                        <a:ea typeface="+mn-ea"/>
                        <a:cs typeface="+mn-cs"/>
                      </a:endParaRPr>
                    </a:p>
                  </a:txBody>
                  <a:tcPr marL="0" marR="0" marT="0" marB="0" anchor="ctr"/>
                </a:tc>
                <a:tc>
                  <a:txBody>
                    <a:bodyPr/>
                    <a:lstStyle/>
                    <a:p>
                      <a:pP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40005" marR="34290" algn="ctr" defTabSz="685800" rtl="0" eaLnBrk="1" latinLnBrk="0" hangingPunct="1">
                        <a:spcBef>
                          <a:spcPts val="5"/>
                        </a:spcBef>
                        <a:spcAft>
                          <a:spcPts val="0"/>
                        </a:spcAft>
                      </a:pPr>
                      <a:r>
                        <a:rPr lang="en-US" sz="1400" b="0" kern="1200" dirty="0">
                          <a:solidFill>
                            <a:schemeClr val="dk1"/>
                          </a:solidFill>
                          <a:effectLst/>
                          <a:latin typeface="Swiss 721"/>
                          <a:ea typeface="+mn-ea"/>
                          <a:cs typeface="+mn-cs"/>
                        </a:rPr>
                        <a:t>10</a:t>
                      </a:r>
                      <a:endParaRPr lang="en-ZA" sz="1400" b="0" kern="1200" dirty="0">
                        <a:solidFill>
                          <a:schemeClr val="dk1"/>
                        </a:solidFill>
                        <a:effectLst/>
                        <a:latin typeface="Swiss 721"/>
                        <a:ea typeface="+mn-ea"/>
                        <a:cs typeface="+mn-cs"/>
                      </a:endParaRPr>
                    </a:p>
                  </a:txBody>
                  <a:tcPr marL="0" marR="0" marT="0" marB="0" anchor="ctr"/>
                </a:tc>
                <a:tc>
                  <a:txBody>
                    <a:bodyPr/>
                    <a:lstStyle/>
                    <a:p>
                      <a:pP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defTabSz="685800" rtl="0" eaLnBrk="1" latinLnBrk="0" hangingPunct="1">
                        <a:spcAft>
                          <a:spcPts val="0"/>
                        </a:spcAft>
                      </a:pPr>
                      <a:r>
                        <a:rPr lang="en-US" sz="1400" b="0" kern="1200" dirty="0">
                          <a:solidFill>
                            <a:schemeClr val="dk1"/>
                          </a:solidFill>
                          <a:effectLst/>
                          <a:latin typeface="Swiss 721"/>
                          <a:ea typeface="+mn-ea"/>
                          <a:cs typeface="+mn-cs"/>
                        </a:rPr>
                        <a:t> </a:t>
                      </a:r>
                      <a:endParaRPr lang="en-ZA" sz="1400" b="0" kern="1200" dirty="0">
                        <a:solidFill>
                          <a:schemeClr val="dk1"/>
                        </a:solidFill>
                        <a:effectLst/>
                        <a:latin typeface="Swiss 721"/>
                        <a:ea typeface="+mn-ea"/>
                        <a:cs typeface="+mn-cs"/>
                      </a:endParaRPr>
                    </a:p>
                    <a:p>
                      <a:pPr marL="35560" marR="29210" algn="ctr" defTabSz="685800" rtl="0" eaLnBrk="1" latinLnBrk="0" hangingPunct="1">
                        <a:spcBef>
                          <a:spcPts val="5"/>
                        </a:spcBef>
                        <a:spcAft>
                          <a:spcPts val="0"/>
                        </a:spcAft>
                      </a:pPr>
                      <a:r>
                        <a:rPr lang="en-US" sz="1400" b="0" kern="1200" dirty="0">
                          <a:solidFill>
                            <a:schemeClr val="dk1"/>
                          </a:solidFill>
                          <a:effectLst/>
                          <a:latin typeface="Swiss 721"/>
                          <a:ea typeface="+mn-ea"/>
                          <a:cs typeface="+mn-cs"/>
                        </a:rPr>
                        <a:t>10</a:t>
                      </a:r>
                      <a:endParaRPr lang="en-ZA" sz="1400" b="0" kern="1200" dirty="0">
                        <a:solidFill>
                          <a:schemeClr val="dk1"/>
                        </a:solidFill>
                        <a:effectLst/>
                        <a:latin typeface="Swiss 721"/>
                        <a:ea typeface="+mn-ea"/>
                        <a:cs typeface="+mn-cs"/>
                      </a:endParaRPr>
                    </a:p>
                  </a:txBody>
                  <a:tcPr marL="0" marR="0" marT="0" marB="0" anchor="ctr"/>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a:xfrm>
            <a:off x="6994957" y="6384069"/>
            <a:ext cx="2057400" cy="365125"/>
          </a:xfrm>
        </p:spPr>
        <p:txBody>
          <a:bodyPr/>
          <a:lstStyle/>
          <a:p>
            <a:fld id="{C9899A3A-3018-4276-B60C-F7100E31FDB7}" type="slidenum">
              <a:rPr lang="en-ZA" sz="1200" b="1" smtClean="0"/>
              <a:t>17</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8007" y="857250"/>
            <a:ext cx="374350" cy="458026"/>
          </a:xfrm>
          <a:prstGeom prst="rect">
            <a:avLst/>
          </a:prstGeom>
        </p:spPr>
      </p:pic>
      <p:sp>
        <p:nvSpPr>
          <p:cNvPr id="7" name="Rectangle 6"/>
          <p:cNvSpPr/>
          <p:nvPr/>
        </p:nvSpPr>
        <p:spPr>
          <a:xfrm>
            <a:off x="285564" y="861134"/>
            <a:ext cx="8245877" cy="57704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dirty="0" smtClean="0">
              <a:latin typeface="+mj-lt"/>
            </a:endParaRPr>
          </a:p>
          <a:p>
            <a:pPr algn="ctr"/>
            <a:endParaRPr lang="en-ZA" dirty="0"/>
          </a:p>
          <a:p>
            <a:pPr marL="46355">
              <a:spcAft>
                <a:spcPts val="0"/>
              </a:spcAft>
            </a:pPr>
            <a:r>
              <a:rPr lang="en-ZA" sz="1600" b="1" dirty="0" smtClean="0">
                <a:latin typeface="Swiss 721"/>
                <a:cs typeface="Times New Roman" panose="02020603050405020304" pitchFamily="18" charset="0"/>
              </a:rPr>
              <a:t>Outcome :</a:t>
            </a:r>
            <a:r>
              <a:rPr lang="en-US" sz="1600" dirty="0">
                <a:latin typeface="Swiss 721"/>
                <a:cs typeface="Times New Roman" panose="02020603050405020304" pitchFamily="18" charset="0"/>
              </a:rPr>
              <a:t> </a:t>
            </a:r>
            <a:r>
              <a:rPr lang="en-US" sz="1600" dirty="0" smtClean="0">
                <a:latin typeface="Swiss 721"/>
                <a:cs typeface="Times New Roman" panose="02020603050405020304" pitchFamily="18" charset="0"/>
              </a:rPr>
              <a:t>Informed </a:t>
            </a:r>
            <a:r>
              <a:rPr lang="en-US" sz="1600" dirty="0">
                <a:latin typeface="Swiss 721"/>
                <a:cs typeface="Times New Roman" panose="02020603050405020304" pitchFamily="18" charset="0"/>
              </a:rPr>
              <a:t>and engaged citizens and stakeholders in electoral democracy</a:t>
            </a:r>
            <a:endParaRPr lang="en-ZA" sz="1600" dirty="0">
              <a:latin typeface="Swiss 721"/>
              <a:ea typeface="Swiss 721"/>
              <a:cs typeface="Times New Roman" panose="02020603050405020304" pitchFamily="18" charset="0"/>
            </a:endParaRPr>
          </a:p>
          <a:p>
            <a:endParaRPr lang="en-US" dirty="0" smtClean="0"/>
          </a:p>
          <a:p>
            <a:pPr algn="ctr"/>
            <a:r>
              <a:rPr lang="en-ZA" dirty="0" smtClean="0"/>
              <a:t> </a:t>
            </a:r>
            <a:endParaRPr lang="en-ZA" dirty="0"/>
          </a:p>
        </p:txBody>
      </p:sp>
      <p:sp>
        <p:nvSpPr>
          <p:cNvPr id="8" name="Rectangle 7"/>
          <p:cNvSpPr/>
          <p:nvPr/>
        </p:nvSpPr>
        <p:spPr>
          <a:xfrm>
            <a:off x="282752" y="1646098"/>
            <a:ext cx="8256234" cy="118960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4450" marR="63500">
              <a:spcBef>
                <a:spcPts val="180"/>
              </a:spcBef>
              <a:spcAft>
                <a:spcPts val="0"/>
              </a:spcAft>
            </a:pPr>
            <a:r>
              <a:rPr lang="en-ZA" sz="1600" b="1" dirty="0" smtClean="0">
                <a:latin typeface="Swiss 721"/>
                <a:cs typeface="Times New Roman" panose="02020603050405020304" pitchFamily="18" charset="0"/>
              </a:rPr>
              <a:t>Output :</a:t>
            </a:r>
            <a:r>
              <a:rPr lang="en-US" sz="1600" dirty="0">
                <a:latin typeface="Swiss 721"/>
                <a:cs typeface="Times New Roman" panose="02020603050405020304" pitchFamily="18" charset="0"/>
              </a:rPr>
              <a:t> </a:t>
            </a:r>
            <a:r>
              <a:rPr lang="en-US" sz="1600" dirty="0" smtClean="0">
                <a:latin typeface="Swiss 721"/>
                <a:cs typeface="Times New Roman" panose="02020603050405020304" pitchFamily="18" charset="0"/>
              </a:rPr>
              <a:t>Provide </a:t>
            </a:r>
            <a:r>
              <a:rPr lang="en-US" sz="1600" dirty="0">
                <a:latin typeface="Swiss 721"/>
                <a:cs typeface="Times New Roman" panose="02020603050405020304" pitchFamily="18" charset="0"/>
              </a:rPr>
              <a:t>research and thought leadership to strengthen electoral democracy.</a:t>
            </a:r>
            <a:endParaRPr lang="en-ZA" sz="1600" dirty="0">
              <a:latin typeface="Swiss 721"/>
              <a:ea typeface="Swiss 721"/>
              <a:cs typeface="Times New Roman" panose="02020603050405020304" pitchFamily="18" charset="0"/>
            </a:endParaRPr>
          </a:p>
          <a:p>
            <a:r>
              <a:rPr lang="en-US" sz="1600" dirty="0" smtClean="0">
                <a:latin typeface="Swiss 721"/>
                <a:cs typeface="Times New Roman" panose="02020603050405020304" pitchFamily="18" charset="0"/>
              </a:rPr>
              <a:t>Interact </a:t>
            </a:r>
            <a:r>
              <a:rPr lang="en-US" sz="1600" dirty="0">
                <a:latin typeface="Swiss 721"/>
                <a:cs typeface="Times New Roman" panose="02020603050405020304" pitchFamily="18" charset="0"/>
              </a:rPr>
              <a:t>with domestic, regional and international stakeholders to build an </a:t>
            </a:r>
            <a:r>
              <a:rPr lang="en-US" sz="1600" dirty="0" smtClean="0">
                <a:latin typeface="Swiss 721"/>
                <a:cs typeface="Times New Roman" panose="02020603050405020304" pitchFamily="18" charset="0"/>
              </a:rPr>
              <a:t>understanding of </a:t>
            </a:r>
            <a:r>
              <a:rPr lang="en-US" sz="1600" dirty="0">
                <a:latin typeface="Swiss 721"/>
                <a:cs typeface="Times New Roman" panose="02020603050405020304" pitchFamily="18" charset="0"/>
              </a:rPr>
              <a:t>the Electoral Commission’s role in delivering credible elections.</a:t>
            </a:r>
          </a:p>
          <a:p>
            <a:endParaRPr lang="en-ZA" dirty="0"/>
          </a:p>
        </p:txBody>
      </p:sp>
    </p:spTree>
    <p:extLst>
      <p:ext uri="{BB962C8B-B14F-4D97-AF65-F5344CB8AC3E}">
        <p14:creationId xmlns:p14="http://schemas.microsoft.com/office/powerpoint/2010/main" val="273787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a:bodyPr>
          <a:lstStyle/>
          <a:p>
            <a:pPr>
              <a:lnSpc>
                <a:spcPct val="100000"/>
              </a:lnSpc>
              <a:spcBef>
                <a:spcPts val="0"/>
              </a:spcBef>
            </a:pPr>
            <a:r>
              <a:rPr lang="en-ZA" sz="1800" b="1" dirty="0">
                <a:solidFill>
                  <a:prstClr val="black"/>
                </a:solidFill>
                <a:latin typeface="Arial" panose="020B0604020202020204" pitchFamily="34" charset="0"/>
                <a:ea typeface="+mn-ea"/>
                <a:cs typeface="Arial" panose="020B0604020202020204" pitchFamily="34" charset="0"/>
              </a:rPr>
              <a:t>Outcomes, outputs, performance indicators and targets for </a:t>
            </a:r>
            <a:r>
              <a:rPr lang="en-ZA" sz="1800" b="1" dirty="0" smtClean="0">
                <a:solidFill>
                  <a:prstClr val="black"/>
                </a:solidFill>
                <a:latin typeface="Arial" panose="020B0604020202020204" pitchFamily="34" charset="0"/>
                <a:ea typeface="+mn-ea"/>
                <a:cs typeface="Arial" panose="020B0604020202020204" pitchFamily="34" charset="0"/>
              </a:rPr>
              <a:t>2023/24</a:t>
            </a:r>
            <a:endParaRPr lang="en-Z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83837851"/>
              </p:ext>
            </p:extLst>
          </p:nvPr>
        </p:nvGraphicFramePr>
        <p:xfrm>
          <a:off x="230820" y="2982897"/>
          <a:ext cx="8424909" cy="3293616"/>
        </p:xfrm>
        <a:graphic>
          <a:graphicData uri="http://schemas.openxmlformats.org/drawingml/2006/table">
            <a:tbl>
              <a:tblPr firstRow="1" firstCol="1" lastRow="1" lastCol="1" bandRow="1" bandCol="1">
                <a:tableStyleId>{1E171933-4619-4E11-9A3F-F7608DF75F80}</a:tableStyleId>
              </a:tblPr>
              <a:tblGrid>
                <a:gridCol w="1669001">
                  <a:extLst>
                    <a:ext uri="{9D8B030D-6E8A-4147-A177-3AD203B41FA5}">
                      <a16:colId xmlns:a16="http://schemas.microsoft.com/office/drawing/2014/main" val="2978871112"/>
                    </a:ext>
                  </a:extLst>
                </a:gridCol>
                <a:gridCol w="1651247">
                  <a:extLst>
                    <a:ext uri="{9D8B030D-6E8A-4147-A177-3AD203B41FA5}">
                      <a16:colId xmlns:a16="http://schemas.microsoft.com/office/drawing/2014/main" val="1152470807"/>
                    </a:ext>
                  </a:extLst>
                </a:gridCol>
                <a:gridCol w="1145219">
                  <a:extLst>
                    <a:ext uri="{9D8B030D-6E8A-4147-A177-3AD203B41FA5}">
                      <a16:colId xmlns:a16="http://schemas.microsoft.com/office/drawing/2014/main" val="227857881"/>
                    </a:ext>
                  </a:extLst>
                </a:gridCol>
                <a:gridCol w="1150036">
                  <a:extLst>
                    <a:ext uri="{9D8B030D-6E8A-4147-A177-3AD203B41FA5}">
                      <a16:colId xmlns:a16="http://schemas.microsoft.com/office/drawing/2014/main" val="1439630202"/>
                    </a:ext>
                  </a:extLst>
                </a:gridCol>
                <a:gridCol w="1404526">
                  <a:extLst>
                    <a:ext uri="{9D8B030D-6E8A-4147-A177-3AD203B41FA5}">
                      <a16:colId xmlns:a16="http://schemas.microsoft.com/office/drawing/2014/main" val="3077197633"/>
                    </a:ext>
                  </a:extLst>
                </a:gridCol>
                <a:gridCol w="1404880">
                  <a:extLst>
                    <a:ext uri="{9D8B030D-6E8A-4147-A177-3AD203B41FA5}">
                      <a16:colId xmlns:a16="http://schemas.microsoft.com/office/drawing/2014/main" val="1173999545"/>
                    </a:ext>
                  </a:extLst>
                </a:gridCol>
              </a:tblGrid>
              <a:tr h="849597">
                <a:tc>
                  <a:txBody>
                    <a:bodyPr/>
                    <a:lstStyle/>
                    <a:p>
                      <a:pPr marL="46355">
                        <a:spcAft>
                          <a:spcPts val="0"/>
                        </a:spcAft>
                      </a:pPr>
                      <a:r>
                        <a:rPr lang="en-US" sz="1600" dirty="0">
                          <a:effectLst/>
                          <a:latin typeface="Times New Roman" panose="02020603050405020304" pitchFamily="18" charset="0"/>
                          <a:cs typeface="Times New Roman" panose="02020603050405020304" pitchFamily="18" charset="0"/>
                        </a:rPr>
                        <a:t> </a:t>
                      </a:r>
                      <a:endParaRPr lang="en-ZA" sz="1600" b="1" dirty="0">
                        <a:effectLst/>
                        <a:latin typeface="Times New Roman" panose="02020603050405020304" pitchFamily="18" charset="0"/>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727333">
                <a:tc>
                  <a:txBody>
                    <a:bodyPr/>
                    <a:lstStyle/>
                    <a:p>
                      <a:pPr marL="45720" marR="152400" indent="85090" algn="l" defTabSz="685800" rtl="0" eaLnBrk="1" latinLnBrk="0" hangingPunct="1">
                        <a:lnSpc>
                          <a:spcPct val="95000"/>
                        </a:lnSpc>
                        <a:spcBef>
                          <a:spcPts val="180"/>
                        </a:spcBef>
                        <a:spcAft>
                          <a:spcPts val="0"/>
                        </a:spcAft>
                      </a:pPr>
                      <a:r>
                        <a:rPr lang="en-US" sz="1600" b="1" kern="1200" dirty="0" smtClean="0">
                          <a:solidFill>
                            <a:schemeClr val="dk1"/>
                          </a:solidFill>
                          <a:effectLst/>
                          <a:latin typeface="Swiss 721"/>
                          <a:ea typeface="+mn-ea"/>
                          <a:cs typeface="Times New Roman" panose="02020603050405020304" pitchFamily="18" charset="0"/>
                        </a:rPr>
                        <a:t>Output indicators</a:t>
                      </a:r>
                      <a:endParaRPr lang="en-ZA" sz="1600" b="1"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54610" marR="54610" algn="ctr">
                        <a:spcBef>
                          <a:spcPts val="585"/>
                        </a:spcBef>
                        <a:spcAft>
                          <a:spcPts val="0"/>
                        </a:spcAft>
                      </a:pPr>
                      <a:r>
                        <a:rPr lang="en-US" sz="1600" dirty="0">
                          <a:effectLst/>
                          <a:latin typeface="Swiss 721"/>
                          <a:cs typeface="Times New Roman" panose="02020603050405020304" pitchFamily="18" charset="0"/>
                        </a:rPr>
                        <a:t>2019/20</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7150" marR="57785" algn="ctr">
                        <a:spcBef>
                          <a:spcPts val="585"/>
                        </a:spcBef>
                        <a:spcAft>
                          <a:spcPts val="0"/>
                        </a:spcAft>
                      </a:pPr>
                      <a:r>
                        <a:rPr lang="en-US" sz="1600" dirty="0">
                          <a:effectLst/>
                          <a:latin typeface="Swiss 721"/>
                          <a:cs typeface="Times New Roman" panose="02020603050405020304" pitchFamily="18" charset="0"/>
                        </a:rPr>
                        <a:t>2020/21</a:t>
                      </a:r>
                      <a:endParaRPr lang="en-ZA" sz="1600" b="1"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85"/>
                        </a:spcBef>
                        <a:spcAft>
                          <a:spcPts val="0"/>
                        </a:spcAft>
                      </a:pPr>
                      <a:r>
                        <a:rPr lang="en-US" sz="1600" dirty="0">
                          <a:effectLst/>
                          <a:latin typeface="Swiss 721"/>
                          <a:cs typeface="Times New Roman" panose="02020603050405020304" pitchFamily="18" charset="0"/>
                        </a:rPr>
                        <a:t>2021/22</a:t>
                      </a:r>
                      <a:endParaRPr lang="en-ZA" sz="1600" b="1" dirty="0">
                        <a:effectLst/>
                        <a:latin typeface="Swiss 721"/>
                        <a:ea typeface="Swiss 721"/>
                        <a:cs typeface="Times New Roman" panose="02020603050405020304" pitchFamily="18" charset="0"/>
                      </a:endParaRPr>
                    </a:p>
                  </a:txBody>
                  <a:tcPr marL="0" marR="0" marT="0" marB="0"/>
                </a:tc>
                <a:tc>
                  <a:txBody>
                    <a:bodyPr/>
                    <a:lstStyle/>
                    <a:p>
                      <a:pPr marL="86360" marR="87630" algn="ctr">
                        <a:spcBef>
                          <a:spcPts val="585"/>
                        </a:spcBef>
                        <a:spcAft>
                          <a:spcPts val="0"/>
                        </a:spcAft>
                      </a:pPr>
                      <a:r>
                        <a:rPr lang="en-US" sz="1600" dirty="0">
                          <a:effectLst/>
                          <a:latin typeface="Swiss 721"/>
                          <a:cs typeface="Times New Roman" panose="02020603050405020304" pitchFamily="18" charset="0"/>
                        </a:rPr>
                        <a:t>2022/23</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9055" marR="60960" algn="ctr">
                        <a:spcBef>
                          <a:spcPts val="585"/>
                        </a:spcBef>
                        <a:spcAft>
                          <a:spcPts val="0"/>
                        </a:spcAft>
                      </a:pPr>
                      <a:r>
                        <a:rPr lang="en-US" sz="1600" b="0" dirty="0">
                          <a:effectLst/>
                          <a:latin typeface="Swiss 721"/>
                          <a:cs typeface="Times New Roman" panose="02020603050405020304" pitchFamily="18" charset="0"/>
                        </a:rPr>
                        <a:t>2023/24</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716686">
                <a:tc>
                  <a:txBody>
                    <a:bodyPr/>
                    <a:lstStyle/>
                    <a:p>
                      <a:pPr marL="45720" marR="152400">
                        <a:spcBef>
                          <a:spcPts val="180"/>
                        </a:spcBef>
                        <a:spcAft>
                          <a:spcPts val="0"/>
                        </a:spcAft>
                      </a:pPr>
                      <a:r>
                        <a:rPr lang="en-US" sz="1600" dirty="0">
                          <a:effectLst/>
                          <a:latin typeface="Swiss 721"/>
                          <a:cs typeface="Times New Roman" panose="02020603050405020304" pitchFamily="18" charset="0"/>
                        </a:rPr>
                        <a:t>The number of </a:t>
                      </a:r>
                      <a:endParaRPr lang="en-ZA" sz="1600" dirty="0">
                        <a:effectLst/>
                        <a:latin typeface="Swiss 721"/>
                        <a:cs typeface="Times New Roman" panose="02020603050405020304" pitchFamily="18" charset="0"/>
                      </a:endParaRPr>
                    </a:p>
                    <a:p>
                      <a:pPr marL="45720" marR="152400">
                        <a:spcBef>
                          <a:spcPts val="180"/>
                        </a:spcBef>
                        <a:spcAft>
                          <a:spcPts val="0"/>
                        </a:spcAft>
                      </a:pPr>
                      <a:r>
                        <a:rPr lang="en-US" sz="1600" dirty="0">
                          <a:effectLst/>
                          <a:latin typeface="Swiss 721"/>
                          <a:cs typeface="Times New Roman" panose="02020603050405020304" pitchFamily="18" charset="0"/>
                        </a:rPr>
                        <a:t>CDE events held per annum</a:t>
                      </a:r>
                      <a:endParaRPr lang="en-ZA" sz="1600" dirty="0">
                        <a:effectLst/>
                        <a:latin typeface="Swiss 721"/>
                        <a:ea typeface="Swiss 721"/>
                        <a:cs typeface="Times New Roman" panose="02020603050405020304" pitchFamily="18" charset="0"/>
                      </a:endParaRPr>
                    </a:p>
                  </a:txBody>
                  <a:tcPr marL="0" marR="0" marT="0" marB="0"/>
                </a:tc>
                <a:tc>
                  <a:txBody>
                    <a:bodyPr/>
                    <a:lstStyle/>
                    <a:p>
                      <a:pPr marL="46355" algn="just"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r>
                        <a:rPr lang="en-US" sz="1600" b="0" kern="1200" dirty="0" smtClean="0">
                          <a:solidFill>
                            <a:schemeClr val="dk1"/>
                          </a:solidFill>
                          <a:effectLst/>
                          <a:latin typeface="Swiss 721"/>
                          <a:ea typeface="+mn-ea"/>
                          <a:cs typeface="Times New Roman" panose="02020603050405020304" pitchFamily="18" charset="0"/>
                        </a:rPr>
                        <a:t>30 </a:t>
                      </a:r>
                      <a:r>
                        <a:rPr lang="en-US" sz="1600" b="0" kern="1200" dirty="0">
                          <a:solidFill>
                            <a:schemeClr val="dk1"/>
                          </a:solidFill>
                          <a:effectLst/>
                          <a:latin typeface="Swiss 721"/>
                          <a:ea typeface="+mn-ea"/>
                          <a:cs typeface="Times New Roman" panose="02020603050405020304" pitchFamily="18" charset="0"/>
                        </a:rPr>
                        <a:t>726</a:t>
                      </a:r>
                      <a:endParaRPr lang="en-ZA" sz="1600" b="0" kern="1200" dirty="0">
                        <a:solidFill>
                          <a:schemeClr val="dk1"/>
                        </a:solidFill>
                        <a:effectLst/>
                        <a:latin typeface="Swiss 721"/>
                        <a:ea typeface="+mn-ea"/>
                        <a:cs typeface="Times New Roman" panose="02020603050405020304" pitchFamily="18" charset="0"/>
                      </a:endParaRPr>
                    </a:p>
                  </a:txBody>
                  <a:tcPr marL="0" marR="0" marT="0" marB="0" anchor="ctr"/>
                </a:tc>
                <a:tc>
                  <a:txBody>
                    <a:bodyPr/>
                    <a:lstStyle/>
                    <a:p>
                      <a:pPr marL="46355" algn="ctr" defTabSz="685800" rtl="0" eaLnBrk="1" latinLnBrk="0" hangingPunct="1">
                        <a:spcAft>
                          <a:spcPts val="0"/>
                        </a:spcAft>
                      </a:pPr>
                      <a:r>
                        <a:rPr lang="en-US" sz="1600" b="0" kern="1200" dirty="0" smtClean="0">
                          <a:solidFill>
                            <a:schemeClr val="dk1"/>
                          </a:solidFill>
                          <a:effectLst/>
                          <a:latin typeface="Swiss 721"/>
                          <a:ea typeface="+mn-ea"/>
                          <a:cs typeface="Times New Roman" panose="02020603050405020304" pitchFamily="18" charset="0"/>
                        </a:rPr>
                        <a:t>13 </a:t>
                      </a:r>
                      <a:r>
                        <a:rPr lang="en-US" sz="1600" b="0" kern="1200" dirty="0">
                          <a:solidFill>
                            <a:schemeClr val="dk1"/>
                          </a:solidFill>
                          <a:effectLst/>
                          <a:latin typeface="Swiss 721"/>
                          <a:ea typeface="+mn-ea"/>
                          <a:cs typeface="Times New Roman" panose="02020603050405020304" pitchFamily="18" charset="0"/>
                        </a:rPr>
                        <a:t>036</a:t>
                      </a:r>
                      <a:endParaRPr lang="en-ZA" sz="1600" b="0" kern="1200" dirty="0">
                        <a:solidFill>
                          <a:schemeClr val="dk1"/>
                        </a:solidFill>
                        <a:effectLst/>
                        <a:latin typeface="Swiss 721"/>
                        <a:ea typeface="+mn-ea"/>
                        <a:cs typeface="Times New Roman" panose="02020603050405020304" pitchFamily="18" charset="0"/>
                      </a:endParaRPr>
                    </a:p>
                  </a:txBody>
                  <a:tcPr marL="0" marR="0" marT="0" marB="0" anchor="ctr"/>
                </a:tc>
                <a:tc>
                  <a:txBody>
                    <a:bodyPr/>
                    <a:lstStyle/>
                    <a:p>
                      <a:pPr marL="46355"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r>
                        <a:rPr lang="en-US" sz="1600" b="0" kern="1200" dirty="0" smtClean="0">
                          <a:solidFill>
                            <a:schemeClr val="dk1"/>
                          </a:solidFill>
                          <a:effectLst/>
                          <a:latin typeface="Swiss 721"/>
                          <a:ea typeface="+mn-ea"/>
                          <a:cs typeface="Times New Roman" panose="02020603050405020304" pitchFamily="18" charset="0"/>
                        </a:rPr>
                        <a:t>42 </a:t>
                      </a:r>
                      <a:r>
                        <a:rPr lang="en-US" sz="1600" b="0" kern="1200" dirty="0">
                          <a:solidFill>
                            <a:schemeClr val="dk1"/>
                          </a:solidFill>
                          <a:effectLst/>
                          <a:latin typeface="Swiss 721"/>
                          <a:ea typeface="+mn-ea"/>
                          <a:cs typeface="Times New Roman" panose="02020603050405020304" pitchFamily="18" charset="0"/>
                        </a:rPr>
                        <a:t>619</a:t>
                      </a:r>
                      <a:endParaRPr lang="en-ZA" sz="1600" b="0" kern="1200" dirty="0">
                        <a:solidFill>
                          <a:schemeClr val="dk1"/>
                        </a:solidFill>
                        <a:effectLst/>
                        <a:latin typeface="Swiss 721"/>
                        <a:ea typeface="+mn-ea"/>
                        <a:cs typeface="Times New Roman" panose="02020603050405020304" pitchFamily="18" charset="0"/>
                      </a:endParaRPr>
                    </a:p>
                  </a:txBody>
                  <a:tcPr marL="0" marR="0" marT="0" marB="0" anchor="ctr"/>
                </a:tc>
                <a:tc>
                  <a:txBody>
                    <a:bodyPr/>
                    <a:lstStyle/>
                    <a:p>
                      <a:pPr>
                        <a:spcAft>
                          <a:spcPts val="0"/>
                        </a:spcAft>
                      </a:pPr>
                      <a:r>
                        <a:rPr lang="en-US" sz="1600" b="0" dirty="0">
                          <a:effectLst/>
                          <a:latin typeface="Swiss 721"/>
                          <a:cs typeface="Times New Roman" panose="02020603050405020304" pitchFamily="18" charset="0"/>
                        </a:rPr>
                        <a:t> </a:t>
                      </a:r>
                      <a:r>
                        <a:rPr lang="en-US" sz="1600" b="0" dirty="0" smtClean="0">
                          <a:effectLst/>
                          <a:latin typeface="Swiss 721"/>
                          <a:cs typeface="Times New Roman" panose="02020603050405020304" pitchFamily="18" charset="0"/>
                        </a:rPr>
                        <a:t>40 </a:t>
                      </a:r>
                      <a:r>
                        <a:rPr lang="en-US" sz="1600" b="0" dirty="0">
                          <a:effectLst/>
                          <a:latin typeface="Swiss 721"/>
                          <a:cs typeface="Times New Roman" panose="02020603050405020304" pitchFamily="18" charset="0"/>
                        </a:rPr>
                        <a:t>000</a:t>
                      </a:r>
                      <a:endParaRPr lang="en-ZA" sz="1600" b="0" dirty="0">
                        <a:effectLst/>
                        <a:latin typeface="Swiss 721"/>
                        <a:ea typeface="Swiss 721"/>
                        <a:cs typeface="Times New Roman" panose="02020603050405020304" pitchFamily="18" charset="0"/>
                      </a:endParaRPr>
                    </a:p>
                  </a:txBody>
                  <a:tcPr marL="0" marR="0" marT="0" marB="0" anchor="ctr"/>
                </a:tc>
                <a:tc>
                  <a:txBody>
                    <a:bodyPr/>
                    <a:lstStyle/>
                    <a:p>
                      <a:pPr>
                        <a:spcAft>
                          <a:spcPts val="0"/>
                        </a:spcAft>
                      </a:pPr>
                      <a:r>
                        <a:rPr lang="en-US" sz="1600" b="0" dirty="0">
                          <a:effectLst/>
                          <a:latin typeface="Swiss 721"/>
                          <a:cs typeface="Times New Roman" panose="02020603050405020304" pitchFamily="18" charset="0"/>
                        </a:rPr>
                        <a:t> </a:t>
                      </a:r>
                      <a:r>
                        <a:rPr lang="en-US" sz="1600" b="0" dirty="0" smtClean="0">
                          <a:effectLst/>
                          <a:latin typeface="Swiss 721"/>
                          <a:cs typeface="Times New Roman" panose="02020603050405020304" pitchFamily="18" charset="0"/>
                        </a:rPr>
                        <a:t>80 </a:t>
                      </a:r>
                      <a:r>
                        <a:rPr lang="en-US" sz="1600" b="0" dirty="0">
                          <a:effectLst/>
                          <a:latin typeface="Swiss 721"/>
                          <a:cs typeface="Times New Roman" panose="02020603050405020304" pitchFamily="18" charset="0"/>
                        </a:rPr>
                        <a:t>000</a:t>
                      </a:r>
                      <a:endParaRPr lang="en-ZA" sz="1600" b="0" dirty="0">
                        <a:effectLst/>
                        <a:latin typeface="Swiss 721"/>
                        <a:ea typeface="Swiss 721"/>
                        <a:cs typeface="Times New Roman" panose="02020603050405020304" pitchFamily="18" charset="0"/>
                      </a:endParaRPr>
                    </a:p>
                  </a:txBody>
                  <a:tcPr marL="0" marR="0" marT="0" marB="0" anchor="ctr"/>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18</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5218" y="188656"/>
            <a:ext cx="760963" cy="747953"/>
          </a:xfrm>
          <a:prstGeom prst="rect">
            <a:avLst/>
          </a:prstGeom>
        </p:spPr>
      </p:pic>
      <p:sp>
        <p:nvSpPr>
          <p:cNvPr id="7" name="Rectangle 6"/>
          <p:cNvSpPr/>
          <p:nvPr/>
        </p:nvSpPr>
        <p:spPr>
          <a:xfrm>
            <a:off x="312996" y="989150"/>
            <a:ext cx="8245877" cy="57704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dirty="0" smtClean="0">
              <a:latin typeface="Swiss 721"/>
              <a:cs typeface="Times New Roman" panose="02020603050405020304" pitchFamily="18" charset="0"/>
            </a:endParaRPr>
          </a:p>
          <a:p>
            <a:pPr algn="ctr"/>
            <a:endParaRPr lang="en-ZA" dirty="0">
              <a:latin typeface="Swiss 721"/>
            </a:endParaRPr>
          </a:p>
          <a:p>
            <a:pPr marL="46355">
              <a:spcAft>
                <a:spcPts val="0"/>
              </a:spcAft>
            </a:pPr>
            <a:r>
              <a:rPr lang="en-ZA" b="1" dirty="0" smtClean="0">
                <a:latin typeface="Swiss 721"/>
                <a:cs typeface="Times New Roman" panose="02020603050405020304" pitchFamily="18" charset="0"/>
              </a:rPr>
              <a:t>Outcome </a:t>
            </a:r>
            <a:r>
              <a:rPr lang="en-ZA" dirty="0" smtClean="0">
                <a:latin typeface="Swiss 721"/>
                <a:cs typeface="Times New Roman" panose="02020603050405020304" pitchFamily="18" charset="0"/>
              </a:rPr>
              <a:t>:</a:t>
            </a:r>
            <a:r>
              <a:rPr lang="en-US" dirty="0">
                <a:latin typeface="Swiss 721"/>
                <a:cs typeface="Times New Roman" panose="02020603050405020304" pitchFamily="18" charset="0"/>
              </a:rPr>
              <a:t> </a:t>
            </a:r>
            <a:r>
              <a:rPr lang="en-US" dirty="0" smtClean="0">
                <a:latin typeface="Swiss 721"/>
                <a:cs typeface="Times New Roman" panose="02020603050405020304" pitchFamily="18" charset="0"/>
              </a:rPr>
              <a:t>Informed </a:t>
            </a:r>
            <a:r>
              <a:rPr lang="en-US" dirty="0">
                <a:latin typeface="Swiss 721"/>
                <a:cs typeface="Times New Roman" panose="02020603050405020304" pitchFamily="18" charset="0"/>
              </a:rPr>
              <a:t>and engaged citizens and stakeholders in electoral democracy</a:t>
            </a:r>
            <a:endParaRPr lang="en-ZA" dirty="0">
              <a:latin typeface="Swiss 721"/>
              <a:ea typeface="Swiss 721"/>
              <a:cs typeface="Times New Roman" panose="02020603050405020304" pitchFamily="18" charset="0"/>
            </a:endParaRPr>
          </a:p>
          <a:p>
            <a:endParaRPr lang="en-US" dirty="0" smtClean="0">
              <a:latin typeface="Swiss 721"/>
            </a:endParaRPr>
          </a:p>
          <a:p>
            <a:pPr algn="ctr"/>
            <a:r>
              <a:rPr lang="en-ZA" dirty="0" smtClean="0">
                <a:latin typeface="Swiss 721"/>
              </a:rPr>
              <a:t> </a:t>
            </a:r>
            <a:endParaRPr lang="en-ZA" dirty="0">
              <a:latin typeface="Swiss 721"/>
            </a:endParaRPr>
          </a:p>
        </p:txBody>
      </p:sp>
      <p:sp>
        <p:nvSpPr>
          <p:cNvPr id="8" name="Rectangle 7"/>
          <p:cNvSpPr/>
          <p:nvPr/>
        </p:nvSpPr>
        <p:spPr>
          <a:xfrm>
            <a:off x="259116" y="1824391"/>
            <a:ext cx="8256234" cy="85071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ZA" sz="1600" b="1" dirty="0" smtClean="0">
                <a:latin typeface="Swiss 721"/>
                <a:cs typeface="Times New Roman" panose="02020603050405020304" pitchFamily="18" charset="0"/>
              </a:rPr>
              <a:t>Output </a:t>
            </a:r>
            <a:r>
              <a:rPr lang="en-ZA" sz="1600" dirty="0" smtClean="0">
                <a:latin typeface="Swiss 721"/>
                <a:cs typeface="Times New Roman" panose="02020603050405020304" pitchFamily="18" charset="0"/>
              </a:rPr>
              <a:t>:  </a:t>
            </a:r>
            <a:r>
              <a:rPr lang="en-US" sz="1600" dirty="0" smtClean="0">
                <a:latin typeface="Swiss 721"/>
                <a:cs typeface="Times New Roman" panose="02020603050405020304" pitchFamily="18" charset="0"/>
              </a:rPr>
              <a:t>Interact </a:t>
            </a:r>
            <a:r>
              <a:rPr lang="en-US" sz="1600" dirty="0">
                <a:latin typeface="Swiss 721"/>
                <a:cs typeface="Times New Roman" panose="02020603050405020304" pitchFamily="18" charset="0"/>
              </a:rPr>
              <a:t>with domestic, regional and international stakeholders to build an </a:t>
            </a:r>
            <a:r>
              <a:rPr lang="en-US" sz="1600" dirty="0" smtClean="0">
                <a:latin typeface="Swiss 721"/>
                <a:cs typeface="Times New Roman" panose="02020603050405020304" pitchFamily="18" charset="0"/>
              </a:rPr>
              <a:t>understanding of </a:t>
            </a:r>
            <a:r>
              <a:rPr lang="en-US" sz="1600" dirty="0">
                <a:latin typeface="Swiss 721"/>
                <a:cs typeface="Times New Roman" panose="02020603050405020304" pitchFamily="18" charset="0"/>
              </a:rPr>
              <a:t>the Electoral Commission’s role in delivering credible elections</a:t>
            </a:r>
            <a:r>
              <a:rPr lang="en-US" sz="1600" dirty="0" smtClean="0">
                <a:latin typeface="Swiss 721"/>
                <a:cs typeface="Times New Roman" panose="02020603050405020304" pitchFamily="18" charset="0"/>
              </a:rPr>
              <a:t>.</a:t>
            </a:r>
            <a:endParaRPr lang="en-US" sz="1600" dirty="0">
              <a:latin typeface="Swiss 721"/>
              <a:cs typeface="Times New Roman" panose="02020603050405020304" pitchFamily="18" charset="0"/>
            </a:endParaRPr>
          </a:p>
        </p:txBody>
      </p:sp>
    </p:spTree>
    <p:extLst>
      <p:ext uri="{BB962C8B-B14F-4D97-AF65-F5344CB8AC3E}">
        <p14:creationId xmlns:p14="http://schemas.microsoft.com/office/powerpoint/2010/main" val="1345957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a:bodyPr>
          <a:lstStyle/>
          <a:p>
            <a:pPr>
              <a:lnSpc>
                <a:spcPct val="100000"/>
              </a:lnSpc>
              <a:spcBef>
                <a:spcPts val="0"/>
              </a:spcBef>
            </a:pPr>
            <a:r>
              <a:rPr lang="en-ZA" sz="1800" b="1" dirty="0">
                <a:solidFill>
                  <a:prstClr val="black"/>
                </a:solidFill>
                <a:latin typeface="Swiss 721"/>
                <a:ea typeface="+mn-ea"/>
                <a:cs typeface="Times New Roman" panose="02020603050405020304" pitchFamily="18" charset="0"/>
              </a:rPr>
              <a:t>Outcomes, outputs, performance indicators and targets for </a:t>
            </a:r>
            <a:r>
              <a:rPr lang="en-ZA" sz="1800" b="1" dirty="0" smtClean="0">
                <a:solidFill>
                  <a:prstClr val="black"/>
                </a:solidFill>
                <a:latin typeface="Swiss 721"/>
                <a:ea typeface="+mn-ea"/>
                <a:cs typeface="Times New Roman" panose="02020603050405020304" pitchFamily="18" charset="0"/>
              </a:rPr>
              <a:t>2023/24</a:t>
            </a:r>
            <a:endParaRPr lang="en-ZA"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31285880"/>
              </p:ext>
            </p:extLst>
          </p:nvPr>
        </p:nvGraphicFramePr>
        <p:xfrm>
          <a:off x="230820" y="2982897"/>
          <a:ext cx="8424909" cy="3293616"/>
        </p:xfrm>
        <a:graphic>
          <a:graphicData uri="http://schemas.openxmlformats.org/drawingml/2006/table">
            <a:tbl>
              <a:tblPr firstRow="1" firstCol="1" lastRow="1" lastCol="1" bandRow="1" bandCol="1">
                <a:tableStyleId>{1E171933-4619-4E11-9A3F-F7608DF75F80}</a:tableStyleId>
              </a:tblPr>
              <a:tblGrid>
                <a:gridCol w="1669001">
                  <a:extLst>
                    <a:ext uri="{9D8B030D-6E8A-4147-A177-3AD203B41FA5}">
                      <a16:colId xmlns:a16="http://schemas.microsoft.com/office/drawing/2014/main" val="2978871112"/>
                    </a:ext>
                  </a:extLst>
                </a:gridCol>
                <a:gridCol w="1651247">
                  <a:extLst>
                    <a:ext uri="{9D8B030D-6E8A-4147-A177-3AD203B41FA5}">
                      <a16:colId xmlns:a16="http://schemas.microsoft.com/office/drawing/2014/main" val="1152470807"/>
                    </a:ext>
                  </a:extLst>
                </a:gridCol>
                <a:gridCol w="1145219">
                  <a:extLst>
                    <a:ext uri="{9D8B030D-6E8A-4147-A177-3AD203B41FA5}">
                      <a16:colId xmlns:a16="http://schemas.microsoft.com/office/drawing/2014/main" val="227857881"/>
                    </a:ext>
                  </a:extLst>
                </a:gridCol>
                <a:gridCol w="1216241">
                  <a:extLst>
                    <a:ext uri="{9D8B030D-6E8A-4147-A177-3AD203B41FA5}">
                      <a16:colId xmlns:a16="http://schemas.microsoft.com/office/drawing/2014/main" val="1439630202"/>
                    </a:ext>
                  </a:extLst>
                </a:gridCol>
                <a:gridCol w="1338321">
                  <a:extLst>
                    <a:ext uri="{9D8B030D-6E8A-4147-A177-3AD203B41FA5}">
                      <a16:colId xmlns:a16="http://schemas.microsoft.com/office/drawing/2014/main" val="3077197633"/>
                    </a:ext>
                  </a:extLst>
                </a:gridCol>
                <a:gridCol w="1404880">
                  <a:extLst>
                    <a:ext uri="{9D8B030D-6E8A-4147-A177-3AD203B41FA5}">
                      <a16:colId xmlns:a16="http://schemas.microsoft.com/office/drawing/2014/main" val="1173999545"/>
                    </a:ext>
                  </a:extLst>
                </a:gridCol>
              </a:tblGrid>
              <a:tr h="849597">
                <a:tc>
                  <a:txBody>
                    <a:bodyPr/>
                    <a:lstStyle/>
                    <a:p>
                      <a:pPr marL="86360" marR="87630" algn="l" defTabSz="685800" rtl="0" eaLnBrk="1" latinLnBrk="0" hangingPunct="1">
                        <a:spcBef>
                          <a:spcPts val="585"/>
                        </a:spcBef>
                        <a:spcAft>
                          <a:spcPts val="0"/>
                        </a:spcAft>
                      </a:pPr>
                      <a:r>
                        <a:rPr lang="en-US" sz="1600" b="1" kern="1200" dirty="0">
                          <a:solidFill>
                            <a:schemeClr val="dk1"/>
                          </a:solidFill>
                          <a:effectLst/>
                          <a:latin typeface="Swiss 721"/>
                          <a:ea typeface="+mn-ea"/>
                          <a:cs typeface="Times New Roman" panose="02020603050405020304" pitchFamily="18" charset="0"/>
                        </a:rPr>
                        <a:t> </a:t>
                      </a:r>
                      <a:endParaRPr lang="en-ZA" sz="1600" b="1" kern="1200" dirty="0">
                        <a:solidFill>
                          <a:schemeClr val="dk1"/>
                        </a:solidFill>
                        <a:effectLst/>
                        <a:latin typeface="Swiss 721"/>
                        <a:ea typeface="+mn-ea"/>
                        <a:cs typeface="Times New Roman" panose="02020603050405020304" pitchFamily="18" charset="0"/>
                      </a:endParaRPr>
                    </a:p>
                  </a:txBody>
                  <a:tcPr marL="0" marR="0" marT="0" marB="0"/>
                </a:tc>
                <a:tc gridSpan="3">
                  <a:txBody>
                    <a:bodyPr/>
                    <a:lstStyle/>
                    <a:p>
                      <a:pPr marL="86360" marR="87630" algn="ctr" defTabSz="685800" rtl="0" eaLnBrk="1" latinLnBrk="0" hangingPunct="1">
                        <a:spcBef>
                          <a:spcPts val="585"/>
                        </a:spcBef>
                        <a:spcAft>
                          <a:spcPts val="0"/>
                        </a:spcAft>
                      </a:pPr>
                      <a:r>
                        <a:rPr lang="en-US" sz="1600" b="1" kern="1200" dirty="0">
                          <a:solidFill>
                            <a:schemeClr val="dk1"/>
                          </a:solidFill>
                          <a:effectLst/>
                          <a:latin typeface="Swiss 721"/>
                          <a:ea typeface="+mn-ea"/>
                          <a:cs typeface="Times New Roman" panose="02020603050405020304" pitchFamily="18" charset="0"/>
                        </a:rPr>
                        <a:t> </a:t>
                      </a:r>
                      <a:r>
                        <a:rPr lang="en-US" sz="1600" b="1" kern="1200" dirty="0" smtClean="0">
                          <a:solidFill>
                            <a:schemeClr val="dk1"/>
                          </a:solidFill>
                          <a:effectLst/>
                          <a:latin typeface="Swiss 721"/>
                          <a:ea typeface="+mn-ea"/>
                          <a:cs typeface="Times New Roman" panose="02020603050405020304" pitchFamily="18" charset="0"/>
                        </a:rPr>
                        <a:t>Audited/actual </a:t>
                      </a:r>
                      <a:r>
                        <a:rPr lang="en-US" sz="1600" b="1" kern="1200" dirty="0">
                          <a:solidFill>
                            <a:schemeClr val="dk1"/>
                          </a:solidFill>
                          <a:effectLst/>
                          <a:latin typeface="Swiss 721"/>
                          <a:ea typeface="+mn-ea"/>
                          <a:cs typeface="Times New Roman" panose="02020603050405020304" pitchFamily="18" charset="0"/>
                        </a:rPr>
                        <a:t>performance</a:t>
                      </a:r>
                      <a:endParaRPr lang="en-ZA" sz="1600" b="1" kern="1200" dirty="0">
                        <a:solidFill>
                          <a:schemeClr val="dk1"/>
                        </a:solidFill>
                        <a:effectLst/>
                        <a:latin typeface="Swiss 721"/>
                        <a:ea typeface="+mn-ea"/>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6360" marR="87630" indent="66040" algn="ctr" defTabSz="685800" rtl="0" eaLnBrk="1" latinLnBrk="0" hangingPunct="1">
                        <a:lnSpc>
                          <a:spcPct val="103000"/>
                        </a:lnSpc>
                        <a:spcBef>
                          <a:spcPts val="585"/>
                        </a:spcBef>
                        <a:spcAft>
                          <a:spcPts val="0"/>
                        </a:spcAft>
                      </a:pPr>
                      <a:r>
                        <a:rPr lang="en-US" sz="1600" b="1" kern="1200" dirty="0">
                          <a:solidFill>
                            <a:schemeClr val="dk1"/>
                          </a:solidFill>
                          <a:effectLst/>
                          <a:latin typeface="Swiss 721"/>
                          <a:ea typeface="+mn-ea"/>
                          <a:cs typeface="Times New Roman" panose="02020603050405020304" pitchFamily="18" charset="0"/>
                        </a:rPr>
                        <a:t>Estimated performance</a:t>
                      </a:r>
                      <a:endParaRPr lang="en-ZA" sz="1600" b="1"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1" kern="1200" dirty="0">
                          <a:solidFill>
                            <a:schemeClr val="dk1"/>
                          </a:solidFill>
                          <a:effectLst/>
                          <a:latin typeface="Swiss 721"/>
                          <a:ea typeface="+mn-ea"/>
                          <a:cs typeface="Times New Roman" panose="02020603050405020304" pitchFamily="18" charset="0"/>
                        </a:rPr>
                        <a:t> </a:t>
                      </a:r>
                      <a:r>
                        <a:rPr lang="en-US" sz="1600" b="1" kern="1200" dirty="0" smtClean="0">
                          <a:solidFill>
                            <a:schemeClr val="dk1"/>
                          </a:solidFill>
                          <a:effectLst/>
                          <a:latin typeface="Swiss 721"/>
                          <a:ea typeface="+mn-ea"/>
                          <a:cs typeface="Times New Roman" panose="02020603050405020304" pitchFamily="18" charset="0"/>
                        </a:rPr>
                        <a:t>MTEF </a:t>
                      </a:r>
                      <a:r>
                        <a:rPr lang="en-US" sz="1600" b="1" kern="1200" dirty="0">
                          <a:solidFill>
                            <a:schemeClr val="dk1"/>
                          </a:solidFill>
                          <a:effectLst/>
                          <a:latin typeface="Swiss 721"/>
                          <a:ea typeface="+mn-ea"/>
                          <a:cs typeface="Times New Roman" panose="02020603050405020304" pitchFamily="18" charset="0"/>
                        </a:rPr>
                        <a:t>period</a:t>
                      </a:r>
                      <a:endParaRPr lang="en-ZA" sz="1600" b="1" kern="1200" dirty="0">
                        <a:solidFill>
                          <a:schemeClr val="dk1"/>
                        </a:solidFill>
                        <a:effectLst/>
                        <a:latin typeface="Swiss 721"/>
                        <a:ea typeface="+mn-ea"/>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727333">
                <a:tc>
                  <a:txBody>
                    <a:bodyPr/>
                    <a:lstStyle/>
                    <a:p>
                      <a:pPr marL="86360" marR="87630" indent="85090" algn="l" defTabSz="685800" rtl="0" eaLnBrk="1" latinLnBrk="0" hangingPunct="1">
                        <a:lnSpc>
                          <a:spcPct val="95000"/>
                        </a:lnSpc>
                        <a:spcBef>
                          <a:spcPts val="585"/>
                        </a:spcBef>
                        <a:spcAft>
                          <a:spcPts val="0"/>
                        </a:spcAft>
                      </a:pPr>
                      <a:r>
                        <a:rPr lang="en-US" sz="1600" kern="1200" dirty="0" smtClean="0">
                          <a:solidFill>
                            <a:schemeClr val="dk1"/>
                          </a:solidFill>
                          <a:effectLst/>
                          <a:latin typeface="Swiss 721"/>
                          <a:ea typeface="+mn-ea"/>
                          <a:cs typeface="Times New Roman" panose="02020603050405020304" pitchFamily="18" charset="0"/>
                        </a:rPr>
                        <a:t>Output indicators</a:t>
                      </a:r>
                      <a:endParaRPr lang="en-ZA" sz="160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2019/20</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2020/21</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2021/22</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2022/23</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2023/24</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716686">
                <a:tc>
                  <a:txBody>
                    <a:bodyPr/>
                    <a:lstStyle/>
                    <a:p>
                      <a:pPr marL="86360" marR="87630" algn="l" defTabSz="685800" rtl="0" eaLnBrk="1" latinLnBrk="0" hangingPunct="1">
                        <a:spcBef>
                          <a:spcPts val="585"/>
                        </a:spcBef>
                        <a:spcAft>
                          <a:spcPts val="0"/>
                        </a:spcAft>
                      </a:pPr>
                      <a:r>
                        <a:rPr lang="en-US" sz="1600" kern="1200" dirty="0">
                          <a:solidFill>
                            <a:schemeClr val="dk1"/>
                          </a:solidFill>
                          <a:effectLst/>
                          <a:latin typeface="Swiss 721"/>
                          <a:ea typeface="+mn-ea"/>
                          <a:cs typeface="Times New Roman" panose="02020603050405020304" pitchFamily="18" charset="0"/>
                        </a:rPr>
                        <a:t>Number of meetings Electoral Commission hold with key stakeholders per annum</a:t>
                      </a:r>
                      <a:endParaRPr lang="en-ZA" sz="160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New</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endParaRPr lang="en-US" sz="1600" b="0" kern="1200" dirty="0" smtClean="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smtClean="0">
                          <a:solidFill>
                            <a:schemeClr val="dk1"/>
                          </a:solidFill>
                          <a:effectLst/>
                          <a:latin typeface="Swiss 721"/>
                          <a:ea typeface="+mn-ea"/>
                          <a:cs typeface="Times New Roman" panose="02020603050405020304" pitchFamily="18" charset="0"/>
                        </a:rPr>
                        <a:t>70</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smtClean="0">
                          <a:solidFill>
                            <a:schemeClr val="dk1"/>
                          </a:solidFill>
                          <a:effectLst/>
                          <a:latin typeface="Swiss 721"/>
                          <a:ea typeface="+mn-ea"/>
                          <a:cs typeface="Times New Roman" panose="02020603050405020304" pitchFamily="18" charset="0"/>
                        </a:rPr>
                        <a:t>55</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10</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86360" marR="87630" algn="ctr" defTabSz="685800" rtl="0" eaLnBrk="1" latinLnBrk="0" hangingPunct="1">
                        <a:spcBef>
                          <a:spcPts val="585"/>
                        </a:spcBef>
                        <a:spcAft>
                          <a:spcPts val="0"/>
                        </a:spcAft>
                      </a:pPr>
                      <a:r>
                        <a:rPr lang="en-US" sz="1600" b="0" kern="1200" dirty="0">
                          <a:solidFill>
                            <a:schemeClr val="dk1"/>
                          </a:solidFill>
                          <a:effectLst/>
                          <a:latin typeface="Swiss 721"/>
                          <a:ea typeface="+mn-ea"/>
                          <a:cs typeface="Times New Roman" panose="02020603050405020304" pitchFamily="18" charset="0"/>
                        </a:rPr>
                        <a:t>75</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19</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380" y="188657"/>
            <a:ext cx="682304" cy="834814"/>
          </a:xfrm>
          <a:prstGeom prst="rect">
            <a:avLst/>
          </a:prstGeom>
        </p:spPr>
      </p:pic>
      <p:sp>
        <p:nvSpPr>
          <p:cNvPr id="8" name="Rectangle 7"/>
          <p:cNvSpPr/>
          <p:nvPr/>
        </p:nvSpPr>
        <p:spPr>
          <a:xfrm>
            <a:off x="283551" y="1810955"/>
            <a:ext cx="8256234" cy="102093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b="1" dirty="0" smtClean="0">
                <a:latin typeface="Swiss 721"/>
                <a:cs typeface="Times New Roman" panose="02020603050405020304" pitchFamily="18" charset="0"/>
              </a:rPr>
              <a:t>Outputs</a:t>
            </a:r>
            <a:r>
              <a:rPr lang="en-ZA" sz="1600" b="1" dirty="0">
                <a:latin typeface="Swiss 721"/>
                <a:cs typeface="Times New Roman" panose="02020603050405020304" pitchFamily="18" charset="0"/>
              </a:rPr>
              <a:t> </a:t>
            </a:r>
            <a:r>
              <a:rPr lang="en-ZA" sz="1600" b="1" dirty="0" smtClean="0">
                <a:latin typeface="Swiss 721"/>
                <a:cs typeface="Times New Roman" panose="02020603050405020304" pitchFamily="18" charset="0"/>
              </a:rPr>
              <a:t>:</a:t>
            </a:r>
            <a:r>
              <a:rPr lang="en-US" sz="1600" dirty="0" smtClean="0">
                <a:latin typeface="Swiss 721"/>
                <a:cs typeface="Times New Roman" panose="02020603050405020304" pitchFamily="18" charset="0"/>
              </a:rPr>
              <a:t>Interact </a:t>
            </a:r>
            <a:r>
              <a:rPr lang="en-US" sz="1600" dirty="0">
                <a:latin typeface="Swiss 721"/>
                <a:cs typeface="Times New Roman" panose="02020603050405020304" pitchFamily="18" charset="0"/>
              </a:rPr>
              <a:t>with domestic, regional and international stakeholders to build an </a:t>
            </a:r>
            <a:r>
              <a:rPr lang="en-US" sz="1600" dirty="0" smtClean="0">
                <a:latin typeface="Swiss 721"/>
                <a:cs typeface="Times New Roman" panose="02020603050405020304" pitchFamily="18" charset="0"/>
              </a:rPr>
              <a:t>understanding of </a:t>
            </a:r>
            <a:r>
              <a:rPr lang="en-US" sz="1600" dirty="0">
                <a:latin typeface="Swiss 721"/>
                <a:cs typeface="Times New Roman" panose="02020603050405020304" pitchFamily="18" charset="0"/>
              </a:rPr>
              <a:t>the Electoral Commission’s role in delivering credible elections.</a:t>
            </a:r>
          </a:p>
        </p:txBody>
      </p:sp>
      <p:sp>
        <p:nvSpPr>
          <p:cNvPr id="11" name="Rectangle 10"/>
          <p:cNvSpPr/>
          <p:nvPr/>
        </p:nvSpPr>
        <p:spPr>
          <a:xfrm>
            <a:off x="303852" y="1016582"/>
            <a:ext cx="8245877" cy="57704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dirty="0" smtClean="0"/>
          </a:p>
          <a:p>
            <a:pPr algn="ctr"/>
            <a:endParaRPr lang="en-ZA" dirty="0"/>
          </a:p>
          <a:p>
            <a:pPr marL="46355">
              <a:spcAft>
                <a:spcPts val="0"/>
              </a:spcAft>
            </a:pPr>
            <a:r>
              <a:rPr lang="en-ZA" sz="1600" b="1" dirty="0" smtClean="0">
                <a:latin typeface="Swiss 721"/>
                <a:cs typeface="Times New Roman" panose="02020603050405020304" pitchFamily="18" charset="0"/>
              </a:rPr>
              <a:t>Outcome :</a:t>
            </a:r>
            <a:r>
              <a:rPr lang="en-US" sz="1600" dirty="0">
                <a:latin typeface="Swiss 721"/>
                <a:cs typeface="Times New Roman" panose="02020603050405020304" pitchFamily="18" charset="0"/>
              </a:rPr>
              <a:t> </a:t>
            </a:r>
            <a:r>
              <a:rPr lang="en-US" sz="1600" dirty="0" smtClean="0">
                <a:latin typeface="Swiss 721"/>
                <a:cs typeface="Times New Roman" panose="02020603050405020304" pitchFamily="18" charset="0"/>
              </a:rPr>
              <a:t>Informed </a:t>
            </a:r>
            <a:r>
              <a:rPr lang="en-US" sz="1600" dirty="0">
                <a:latin typeface="Swiss 721"/>
                <a:cs typeface="Times New Roman" panose="02020603050405020304" pitchFamily="18" charset="0"/>
              </a:rPr>
              <a:t>and engaged citizens and stakeholders in electoral democracy</a:t>
            </a:r>
            <a:endParaRPr lang="en-ZA" sz="1600" dirty="0">
              <a:latin typeface="Swiss 721"/>
              <a:ea typeface="Swiss 721"/>
              <a:cs typeface="Times New Roman" panose="02020603050405020304" pitchFamily="18" charset="0"/>
            </a:endParaRPr>
          </a:p>
          <a:p>
            <a:endParaRPr lang="en-US" dirty="0" smtClean="0">
              <a:latin typeface="Swiss 721"/>
              <a:cs typeface="Times New Roman" panose="02020603050405020304" pitchFamily="18" charset="0"/>
            </a:endParaRPr>
          </a:p>
          <a:p>
            <a:pPr algn="ctr"/>
            <a:r>
              <a:rPr lang="en-ZA" dirty="0" smtClean="0"/>
              <a:t> </a:t>
            </a:r>
            <a:endParaRPr lang="en-ZA" dirty="0"/>
          </a:p>
        </p:txBody>
      </p:sp>
    </p:spTree>
    <p:extLst>
      <p:ext uri="{BB962C8B-B14F-4D97-AF65-F5344CB8AC3E}">
        <p14:creationId xmlns:p14="http://schemas.microsoft.com/office/powerpoint/2010/main" val="397467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732" r="14732"/>
          <a:stretch>
            <a:fillRect/>
          </a:stretch>
        </p:blipFill>
        <p:spPr>
          <a:xfrm>
            <a:off x="6079241" y="1885"/>
            <a:ext cx="3220402" cy="6856115"/>
          </a:xfrm>
        </p:spPr>
      </p:pic>
      <p:sp>
        <p:nvSpPr>
          <p:cNvPr id="2" name="Title 1">
            <a:extLst>
              <a:ext uri="{FF2B5EF4-FFF2-40B4-BE49-F238E27FC236}">
                <a16:creationId xmlns:a16="http://schemas.microsoft.com/office/drawing/2014/main" id="{C979A0C9-2316-4B6E-8413-C76323A40DC2}"/>
              </a:ext>
            </a:extLst>
          </p:cNvPr>
          <p:cNvSpPr>
            <a:spLocks noGrp="1"/>
          </p:cNvSpPr>
          <p:nvPr>
            <p:ph type="title"/>
          </p:nvPr>
        </p:nvSpPr>
        <p:spPr/>
        <p:txBody>
          <a:bodyPr>
            <a:normAutofit/>
          </a:bodyPr>
          <a:lstStyle/>
          <a:p>
            <a:r>
              <a:rPr lang="en-US" sz="4400" b="1" dirty="0" smtClean="0">
                <a:latin typeface="Swiss 721"/>
              </a:rPr>
              <a:t>Contents Page </a:t>
            </a:r>
            <a:endParaRPr lang="en-US" sz="4400" b="1" dirty="0">
              <a:latin typeface="Swiss 721"/>
            </a:endParaRPr>
          </a:p>
        </p:txBody>
      </p:sp>
      <p:sp>
        <p:nvSpPr>
          <p:cNvPr id="12" name="Content Placeholder 15"/>
          <p:cNvSpPr>
            <a:spLocks noGrp="1"/>
          </p:cNvSpPr>
          <p:nvPr>
            <p:ph idx="1"/>
          </p:nvPr>
        </p:nvSpPr>
        <p:spPr>
          <a:xfrm>
            <a:off x="354887" y="1833462"/>
            <a:ext cx="5240555" cy="3598441"/>
          </a:xfrm>
        </p:spPr>
        <p:txBody>
          <a:bodyPr numCol="1">
            <a:noAutofit/>
          </a:bodyPr>
          <a:lstStyle/>
          <a:p>
            <a:pPr marL="457200" indent="-457200">
              <a:lnSpc>
                <a:spcPct val="150000"/>
              </a:lnSpc>
              <a:buFont typeface="+mj-lt"/>
              <a:buAutoNum type="arabicPeriod"/>
            </a:pPr>
            <a:endParaRPr lang="en-ZA" sz="2400" dirty="0">
              <a:solidFill>
                <a:schemeClr val="tx1"/>
              </a:solidFill>
              <a:latin typeface="Swiss 721"/>
              <a:cs typeface="Times New Roman" panose="02020603050405020304" pitchFamily="18" charset="0"/>
            </a:endParaRPr>
          </a:p>
          <a:p>
            <a:pPr marL="457200" indent="-457200">
              <a:lnSpc>
                <a:spcPct val="150000"/>
              </a:lnSpc>
              <a:buFont typeface="+mj-lt"/>
              <a:buAutoNum type="arabicPeriod"/>
            </a:pPr>
            <a:r>
              <a:rPr lang="en-ZA" sz="2400" dirty="0" smtClean="0">
                <a:solidFill>
                  <a:schemeClr val="tx1"/>
                </a:solidFill>
                <a:latin typeface="Swiss 721"/>
                <a:cs typeface="Times New Roman" panose="02020603050405020304" pitchFamily="18" charset="0"/>
              </a:rPr>
              <a:t>Annual Performance Plan</a:t>
            </a:r>
          </a:p>
          <a:p>
            <a:pPr marL="457200" indent="-457200">
              <a:lnSpc>
                <a:spcPct val="150000"/>
              </a:lnSpc>
              <a:buFont typeface="+mj-lt"/>
              <a:buAutoNum type="arabicPeriod"/>
            </a:pPr>
            <a:r>
              <a:rPr lang="en-US" sz="2400" dirty="0" smtClean="0">
                <a:solidFill>
                  <a:schemeClr val="tx1"/>
                </a:solidFill>
                <a:latin typeface="Swiss 721"/>
                <a:cs typeface="Times New Roman" panose="02020603050405020304" pitchFamily="18" charset="0"/>
              </a:rPr>
              <a:t>2024 NPE Critical Path</a:t>
            </a:r>
            <a:endParaRPr lang="en-ZA" sz="2400" dirty="0" smtClean="0">
              <a:solidFill>
                <a:schemeClr val="tx1"/>
              </a:solidFill>
              <a:latin typeface="Swiss 721"/>
              <a:cs typeface="Times New Roman" panose="02020603050405020304" pitchFamily="18" charset="0"/>
            </a:endParaRPr>
          </a:p>
          <a:p>
            <a:pPr marL="457200" indent="-457200">
              <a:lnSpc>
                <a:spcPct val="150000"/>
              </a:lnSpc>
              <a:buFont typeface="+mj-lt"/>
              <a:buAutoNum type="arabicPeriod"/>
            </a:pPr>
            <a:r>
              <a:rPr lang="en-ZA" sz="2400" dirty="0" smtClean="0">
                <a:solidFill>
                  <a:schemeClr val="tx1"/>
                </a:solidFill>
                <a:latin typeface="Swiss 721"/>
                <a:cs typeface="Times New Roman" panose="02020603050405020304" pitchFamily="18" charset="0"/>
              </a:rPr>
              <a:t>Registration Bill of Materials</a:t>
            </a:r>
          </a:p>
          <a:p>
            <a:pPr marL="457200" indent="-457200">
              <a:lnSpc>
                <a:spcPct val="150000"/>
              </a:lnSpc>
              <a:buFont typeface="+mj-lt"/>
              <a:buAutoNum type="arabicPeriod"/>
            </a:pPr>
            <a:r>
              <a:rPr lang="en-ZA" sz="2400" dirty="0" smtClean="0">
                <a:solidFill>
                  <a:schemeClr val="tx1"/>
                </a:solidFill>
                <a:latin typeface="Swiss 721"/>
                <a:cs typeface="Times New Roman" panose="02020603050405020304" pitchFamily="18" charset="0"/>
              </a:rPr>
              <a:t>Legislative Amendments</a:t>
            </a:r>
          </a:p>
          <a:p>
            <a:pPr marL="228600" lvl="1">
              <a:lnSpc>
                <a:spcPct val="110000"/>
              </a:lnSpc>
              <a:spcBef>
                <a:spcPts val="1000"/>
              </a:spcBef>
            </a:pPr>
            <a:endParaRPr lang="en-ZA" sz="200" b="1" dirty="0">
              <a:solidFill>
                <a:schemeClr val="accent2"/>
              </a:solidFill>
            </a:endParaRPr>
          </a:p>
          <a:p>
            <a:pPr lvl="1">
              <a:lnSpc>
                <a:spcPct val="100000"/>
              </a:lnSpc>
            </a:pPr>
            <a:endParaRPr lang="en-ZA" sz="400" dirty="0" smtClean="0">
              <a:solidFill>
                <a:schemeClr val="accent2"/>
              </a:solidFill>
            </a:endParaRPr>
          </a:p>
          <a:p>
            <a:pPr lvl="1">
              <a:lnSpc>
                <a:spcPct val="100000"/>
              </a:lnSpc>
            </a:pPr>
            <a:endParaRPr lang="en-ZA" sz="400" dirty="0">
              <a:solidFill>
                <a:schemeClr val="accent2"/>
              </a:solidFill>
            </a:endParaRPr>
          </a:p>
        </p:txBody>
      </p:sp>
      <p:sp>
        <p:nvSpPr>
          <p:cNvPr id="6" name="Slide Number Placeholder 5">
            <a:extLst>
              <a:ext uri="{FF2B5EF4-FFF2-40B4-BE49-F238E27FC236}">
                <a16:creationId xmlns:a16="http://schemas.microsoft.com/office/drawing/2014/main" id="{12E59EF9-F671-42F2-8A2A-0A2B220CAC46}"/>
              </a:ext>
            </a:extLst>
          </p:cNvPr>
          <p:cNvSpPr>
            <a:spLocks noGrp="1"/>
          </p:cNvSpPr>
          <p:nvPr>
            <p:ph type="sldNum" sz="quarter" idx="12"/>
          </p:nvPr>
        </p:nvSpPr>
        <p:spPr/>
        <p:txBody>
          <a:bodyPr>
            <a:normAutofit/>
          </a:bodyPr>
          <a:lstStyle/>
          <a:p>
            <a:fld id="{9319E888-69DF-4A19-BF5D-F6CF70DE7D06}" type="slidenum">
              <a:rPr lang="en-US" smtClean="0"/>
              <a:pPr/>
              <a:t>2</a:t>
            </a:fld>
            <a:endParaRPr lang="en-US"/>
          </a:p>
        </p:txBody>
      </p:sp>
      <p:sp>
        <p:nvSpPr>
          <p:cNvPr id="13" name="Shape">
            <a:extLst>
              <a:ext uri="{FF2B5EF4-FFF2-40B4-BE49-F238E27FC236}">
                <a16:creationId xmlns:a16="http://schemas.microsoft.com/office/drawing/2014/main" id="{C02537B4-DDC4-1D4B-B6A0-5665FAB3A520}"/>
              </a:ext>
            </a:extLst>
          </p:cNvPr>
          <p:cNvSpPr/>
          <p:nvPr/>
        </p:nvSpPr>
        <p:spPr>
          <a:xfrm>
            <a:off x="5891094" y="0"/>
            <a:ext cx="2429511" cy="6858663"/>
          </a:xfrm>
          <a:custGeom>
            <a:avLst/>
            <a:gdLst/>
            <a:ahLst/>
            <a:cxnLst>
              <a:cxn ang="0">
                <a:pos x="wd2" y="hd2"/>
              </a:cxn>
              <a:cxn ang="5400000">
                <a:pos x="wd2" y="hd2"/>
              </a:cxn>
              <a:cxn ang="10800000">
                <a:pos x="wd2" y="hd2"/>
              </a:cxn>
              <a:cxn ang="16200000">
                <a:pos x="wd2" y="hd2"/>
              </a:cxn>
            </a:cxnLst>
            <a:rect l="0" t="0" r="r" b="b"/>
            <a:pathLst>
              <a:path w="21600" h="21600" extrusionOk="0">
                <a:moveTo>
                  <a:pt x="158" y="3101"/>
                </a:moveTo>
                <a:cubicBezTo>
                  <a:pt x="45" y="3682"/>
                  <a:pt x="0" y="4259"/>
                  <a:pt x="0" y="4841"/>
                </a:cubicBezTo>
                <a:cubicBezTo>
                  <a:pt x="11" y="5422"/>
                  <a:pt x="79" y="6007"/>
                  <a:pt x="215" y="6584"/>
                </a:cubicBezTo>
                <a:cubicBezTo>
                  <a:pt x="350" y="7165"/>
                  <a:pt x="553" y="7743"/>
                  <a:pt x="813" y="8312"/>
                </a:cubicBezTo>
                <a:cubicBezTo>
                  <a:pt x="1073" y="8885"/>
                  <a:pt x="1400" y="9446"/>
                  <a:pt x="1773" y="10008"/>
                </a:cubicBezTo>
                <a:lnTo>
                  <a:pt x="2066" y="10426"/>
                </a:lnTo>
                <a:cubicBezTo>
                  <a:pt x="2168" y="10565"/>
                  <a:pt x="2281" y="10700"/>
                  <a:pt x="2382" y="10840"/>
                </a:cubicBezTo>
                <a:lnTo>
                  <a:pt x="2541" y="11047"/>
                </a:lnTo>
                <a:lnTo>
                  <a:pt x="2710" y="11250"/>
                </a:lnTo>
                <a:cubicBezTo>
                  <a:pt x="2823" y="11385"/>
                  <a:pt x="2936" y="11521"/>
                  <a:pt x="3060" y="11656"/>
                </a:cubicBezTo>
                <a:cubicBezTo>
                  <a:pt x="3308" y="11923"/>
                  <a:pt x="3545" y="12193"/>
                  <a:pt x="3805" y="12456"/>
                </a:cubicBezTo>
                <a:lnTo>
                  <a:pt x="3997" y="12655"/>
                </a:lnTo>
                <a:cubicBezTo>
                  <a:pt x="4065" y="12723"/>
                  <a:pt x="4133" y="12786"/>
                  <a:pt x="4200" y="12854"/>
                </a:cubicBezTo>
                <a:lnTo>
                  <a:pt x="4618" y="13244"/>
                </a:lnTo>
                <a:cubicBezTo>
                  <a:pt x="4754" y="13376"/>
                  <a:pt x="4900" y="13503"/>
                  <a:pt x="5047" y="13630"/>
                </a:cubicBezTo>
                <a:cubicBezTo>
                  <a:pt x="5194" y="13758"/>
                  <a:pt x="5329" y="13889"/>
                  <a:pt x="5488" y="14017"/>
                </a:cubicBezTo>
                <a:cubicBezTo>
                  <a:pt x="5792" y="14271"/>
                  <a:pt x="6086" y="14526"/>
                  <a:pt x="6413" y="14773"/>
                </a:cubicBezTo>
                <a:lnTo>
                  <a:pt x="6888" y="15147"/>
                </a:lnTo>
                <a:lnTo>
                  <a:pt x="7384" y="15517"/>
                </a:lnTo>
                <a:cubicBezTo>
                  <a:pt x="7712" y="15764"/>
                  <a:pt x="8062" y="16003"/>
                  <a:pt x="8401" y="16246"/>
                </a:cubicBezTo>
                <a:cubicBezTo>
                  <a:pt x="8570" y="16369"/>
                  <a:pt x="8751" y="16485"/>
                  <a:pt x="8920" y="16604"/>
                </a:cubicBezTo>
                <a:lnTo>
                  <a:pt x="9451" y="16962"/>
                </a:lnTo>
                <a:cubicBezTo>
                  <a:pt x="9812" y="17197"/>
                  <a:pt x="10173" y="17432"/>
                  <a:pt x="10535" y="17667"/>
                </a:cubicBezTo>
                <a:cubicBezTo>
                  <a:pt x="12014" y="18594"/>
                  <a:pt x="13583" y="19486"/>
                  <a:pt x="15209" y="20354"/>
                </a:cubicBezTo>
                <a:lnTo>
                  <a:pt x="16440" y="20999"/>
                </a:lnTo>
                <a:lnTo>
                  <a:pt x="17637" y="21600"/>
                </a:lnTo>
                <a:lnTo>
                  <a:pt x="21600" y="21600"/>
                </a:lnTo>
                <a:lnTo>
                  <a:pt x="19805" y="20720"/>
                </a:lnTo>
                <a:lnTo>
                  <a:pt x="18585" y="20099"/>
                </a:lnTo>
                <a:lnTo>
                  <a:pt x="17388" y="19470"/>
                </a:lnTo>
                <a:cubicBezTo>
                  <a:pt x="15796" y="18630"/>
                  <a:pt x="14272" y="17762"/>
                  <a:pt x="12815" y="16875"/>
                </a:cubicBezTo>
                <a:cubicBezTo>
                  <a:pt x="11359" y="15987"/>
                  <a:pt x="10004" y="15067"/>
                  <a:pt x="8751" y="14124"/>
                </a:cubicBezTo>
                <a:cubicBezTo>
                  <a:pt x="7486" y="13181"/>
                  <a:pt x="6368" y="12201"/>
                  <a:pt x="5386" y="11194"/>
                </a:cubicBezTo>
                <a:cubicBezTo>
                  <a:pt x="4912" y="10689"/>
                  <a:pt x="4460" y="10179"/>
                  <a:pt x="4065" y="9657"/>
                </a:cubicBezTo>
                <a:cubicBezTo>
                  <a:pt x="3670" y="9136"/>
                  <a:pt x="3320" y="8611"/>
                  <a:pt x="3015" y="8077"/>
                </a:cubicBezTo>
                <a:cubicBezTo>
                  <a:pt x="2721" y="7544"/>
                  <a:pt x="2473" y="7002"/>
                  <a:pt x="2281" y="6457"/>
                </a:cubicBezTo>
                <a:cubicBezTo>
                  <a:pt x="2089" y="5912"/>
                  <a:pt x="1965" y="5362"/>
                  <a:pt x="1886" y="4809"/>
                </a:cubicBezTo>
                <a:cubicBezTo>
                  <a:pt x="1728" y="3702"/>
                  <a:pt x="1773" y="2592"/>
                  <a:pt x="2089" y="1485"/>
                </a:cubicBezTo>
                <a:cubicBezTo>
                  <a:pt x="2224" y="987"/>
                  <a:pt x="2416" y="490"/>
                  <a:pt x="2653" y="0"/>
                </a:cubicBezTo>
                <a:lnTo>
                  <a:pt x="1445" y="0"/>
                </a:lnTo>
                <a:cubicBezTo>
                  <a:pt x="1152" y="454"/>
                  <a:pt x="903" y="912"/>
                  <a:pt x="700" y="1377"/>
                </a:cubicBezTo>
                <a:cubicBezTo>
                  <a:pt x="463" y="1947"/>
                  <a:pt x="282" y="2524"/>
                  <a:pt x="158" y="3101"/>
                </a:cubicBezTo>
                <a:close/>
              </a:path>
            </a:pathLst>
          </a:custGeom>
          <a:gradFill>
            <a:gsLst>
              <a:gs pos="26000">
                <a:schemeClr val="accent3">
                  <a:lumMod val="50000"/>
                </a:schemeClr>
              </a:gs>
              <a:gs pos="100000">
                <a:schemeClr val="accent3">
                  <a:lumMod val="90000"/>
                </a:schemeClr>
              </a:gs>
            </a:gsLst>
            <a:lin ang="2700000" scaled="1"/>
          </a:gra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F1880B87-0CB2-4B4B-9B82-064E186FE98F}"/>
              </a:ext>
            </a:extLst>
          </p:cNvPr>
          <p:cNvSpPr/>
          <p:nvPr/>
        </p:nvSpPr>
        <p:spPr>
          <a:xfrm>
            <a:off x="5611694" y="0"/>
            <a:ext cx="2692993" cy="6857385"/>
          </a:xfrm>
          <a:custGeom>
            <a:avLst/>
            <a:gdLst/>
            <a:ahLst/>
            <a:cxnLst>
              <a:cxn ang="0">
                <a:pos x="wd2" y="hd2"/>
              </a:cxn>
              <a:cxn ang="5400000">
                <a:pos x="wd2" y="hd2"/>
              </a:cxn>
              <a:cxn ang="10800000">
                <a:pos x="wd2" y="hd2"/>
              </a:cxn>
              <a:cxn ang="16200000">
                <a:pos x="wd2" y="hd2"/>
              </a:cxn>
            </a:cxnLst>
            <a:rect l="0" t="0" r="r" b="b"/>
            <a:pathLst>
              <a:path w="21564" h="21600" extrusionOk="0">
                <a:moveTo>
                  <a:pt x="228" y="3074"/>
                </a:moveTo>
                <a:cubicBezTo>
                  <a:pt x="157" y="3368"/>
                  <a:pt x="106" y="3667"/>
                  <a:pt x="76" y="3958"/>
                </a:cubicBezTo>
                <a:lnTo>
                  <a:pt x="45" y="4181"/>
                </a:lnTo>
                <a:lnTo>
                  <a:pt x="25" y="4404"/>
                </a:lnTo>
                <a:cubicBezTo>
                  <a:pt x="15" y="4551"/>
                  <a:pt x="5" y="4698"/>
                  <a:pt x="5" y="4850"/>
                </a:cubicBezTo>
                <a:cubicBezTo>
                  <a:pt x="-36" y="6036"/>
                  <a:pt x="188" y="7235"/>
                  <a:pt x="625" y="8409"/>
                </a:cubicBezTo>
                <a:cubicBezTo>
                  <a:pt x="849" y="8994"/>
                  <a:pt x="1133" y="9576"/>
                  <a:pt x="1459" y="10149"/>
                </a:cubicBezTo>
                <a:lnTo>
                  <a:pt x="1713" y="10579"/>
                </a:lnTo>
                <a:cubicBezTo>
                  <a:pt x="1805" y="10722"/>
                  <a:pt x="1896" y="10862"/>
                  <a:pt x="1988" y="11001"/>
                </a:cubicBezTo>
                <a:lnTo>
                  <a:pt x="2130" y="11212"/>
                </a:lnTo>
                <a:lnTo>
                  <a:pt x="2283" y="11423"/>
                </a:lnTo>
                <a:cubicBezTo>
                  <a:pt x="2384" y="11562"/>
                  <a:pt x="2486" y="11702"/>
                  <a:pt x="2588" y="11841"/>
                </a:cubicBezTo>
                <a:cubicBezTo>
                  <a:pt x="3442" y="12948"/>
                  <a:pt x="4459" y="14015"/>
                  <a:pt x="5608" y="15038"/>
                </a:cubicBezTo>
                <a:cubicBezTo>
                  <a:pt x="6747" y="16062"/>
                  <a:pt x="8008" y="17041"/>
                  <a:pt x="9350" y="17985"/>
                </a:cubicBezTo>
                <a:cubicBezTo>
                  <a:pt x="9686" y="18220"/>
                  <a:pt x="10032" y="18455"/>
                  <a:pt x="10378" y="18686"/>
                </a:cubicBezTo>
                <a:cubicBezTo>
                  <a:pt x="10723" y="18916"/>
                  <a:pt x="11069" y="19147"/>
                  <a:pt x="11425" y="19374"/>
                </a:cubicBezTo>
                <a:cubicBezTo>
                  <a:pt x="11781" y="19601"/>
                  <a:pt x="12137" y="19824"/>
                  <a:pt x="12503" y="20047"/>
                </a:cubicBezTo>
                <a:cubicBezTo>
                  <a:pt x="12869" y="20266"/>
                  <a:pt x="13235" y="20489"/>
                  <a:pt x="13601" y="20708"/>
                </a:cubicBezTo>
                <a:lnTo>
                  <a:pt x="14720" y="21357"/>
                </a:lnTo>
                <a:lnTo>
                  <a:pt x="15157" y="21600"/>
                </a:lnTo>
                <a:lnTo>
                  <a:pt x="21564" y="21600"/>
                </a:lnTo>
                <a:cubicBezTo>
                  <a:pt x="21554" y="21596"/>
                  <a:pt x="21544" y="21592"/>
                  <a:pt x="21544" y="21588"/>
                </a:cubicBezTo>
                <a:lnTo>
                  <a:pt x="19306" y="20354"/>
                </a:lnTo>
                <a:lnTo>
                  <a:pt x="18218" y="19737"/>
                </a:lnTo>
                <a:lnTo>
                  <a:pt x="17150" y="19116"/>
                </a:lnTo>
                <a:cubicBezTo>
                  <a:pt x="16795" y="18908"/>
                  <a:pt x="16449" y="18697"/>
                  <a:pt x="16093" y="18486"/>
                </a:cubicBezTo>
                <a:cubicBezTo>
                  <a:pt x="15747" y="18275"/>
                  <a:pt x="15411" y="18060"/>
                  <a:pt x="15066" y="17849"/>
                </a:cubicBezTo>
                <a:cubicBezTo>
                  <a:pt x="14720" y="17638"/>
                  <a:pt x="14395" y="17419"/>
                  <a:pt x="14059" y="17204"/>
                </a:cubicBezTo>
                <a:lnTo>
                  <a:pt x="13073" y="16551"/>
                </a:lnTo>
                <a:cubicBezTo>
                  <a:pt x="11781" y="15675"/>
                  <a:pt x="10561" y="14780"/>
                  <a:pt x="9432" y="13856"/>
                </a:cubicBezTo>
                <a:cubicBezTo>
                  <a:pt x="8873" y="13394"/>
                  <a:pt x="8334" y="12924"/>
                  <a:pt x="7825" y="12450"/>
                </a:cubicBezTo>
                <a:cubicBezTo>
                  <a:pt x="7581" y="12211"/>
                  <a:pt x="7327" y="11973"/>
                  <a:pt x="7093" y="11730"/>
                </a:cubicBezTo>
                <a:cubicBezTo>
                  <a:pt x="6849" y="11491"/>
                  <a:pt x="6635" y="11244"/>
                  <a:pt x="6401" y="11001"/>
                </a:cubicBezTo>
                <a:cubicBezTo>
                  <a:pt x="5964" y="10511"/>
                  <a:pt x="5547" y="10014"/>
                  <a:pt x="5191" y="9508"/>
                </a:cubicBezTo>
                <a:cubicBezTo>
                  <a:pt x="4825" y="9002"/>
                  <a:pt x="4500" y="8493"/>
                  <a:pt x="4215" y="7975"/>
                </a:cubicBezTo>
                <a:cubicBezTo>
                  <a:pt x="3666" y="6936"/>
                  <a:pt x="3269" y="5877"/>
                  <a:pt x="3086" y="4794"/>
                </a:cubicBezTo>
                <a:cubicBezTo>
                  <a:pt x="2995" y="4252"/>
                  <a:pt x="2944" y="3707"/>
                  <a:pt x="2934" y="3165"/>
                </a:cubicBezTo>
                <a:cubicBezTo>
                  <a:pt x="2934" y="2620"/>
                  <a:pt x="2984" y="2074"/>
                  <a:pt x="3086" y="1529"/>
                </a:cubicBezTo>
                <a:cubicBezTo>
                  <a:pt x="3178" y="1019"/>
                  <a:pt x="3320" y="506"/>
                  <a:pt x="3513" y="0"/>
                </a:cubicBezTo>
                <a:lnTo>
                  <a:pt x="1550" y="0"/>
                </a:lnTo>
                <a:cubicBezTo>
                  <a:pt x="1276" y="438"/>
                  <a:pt x="1032" y="884"/>
                  <a:pt x="818" y="1334"/>
                </a:cubicBezTo>
                <a:cubicBezTo>
                  <a:pt x="564" y="1899"/>
                  <a:pt x="361" y="2484"/>
                  <a:pt x="228" y="3074"/>
                </a:cubicBez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3878713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7986" y="98323"/>
            <a:ext cx="7862125" cy="534697"/>
          </a:xfrm>
        </p:spPr>
        <p:txBody>
          <a:bodyPr>
            <a:normAutofit/>
          </a:bodyPr>
          <a:lstStyle/>
          <a:p>
            <a:pPr>
              <a:lnSpc>
                <a:spcPct val="100000"/>
              </a:lnSpc>
              <a:spcBef>
                <a:spcPts val="0"/>
              </a:spcBef>
            </a:pPr>
            <a:r>
              <a:rPr lang="en-ZA" sz="1800" b="1" dirty="0">
                <a:solidFill>
                  <a:prstClr val="black"/>
                </a:solidFill>
                <a:latin typeface="Swiss 721"/>
                <a:ea typeface="+mn-ea"/>
                <a:cs typeface="Arial" panose="020B0604020202020204" pitchFamily="34" charset="0"/>
              </a:rPr>
              <a:t>Outcomes, outputs, performance indicators and targets for </a:t>
            </a:r>
            <a:r>
              <a:rPr lang="en-ZA" sz="1800" b="1" dirty="0" smtClean="0">
                <a:solidFill>
                  <a:prstClr val="black"/>
                </a:solidFill>
                <a:latin typeface="Swiss 721"/>
                <a:ea typeface="+mn-ea"/>
                <a:cs typeface="Arial" panose="020B0604020202020204" pitchFamily="34" charset="0"/>
              </a:rPr>
              <a:t>2023/24</a:t>
            </a:r>
            <a:endParaRPr lang="en-ZA" dirty="0">
              <a:latin typeface="Swiss 721"/>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90261145"/>
              </p:ext>
            </p:extLst>
          </p:nvPr>
        </p:nvGraphicFramePr>
        <p:xfrm>
          <a:off x="0" y="2342064"/>
          <a:ext cx="8726748" cy="4515936"/>
        </p:xfrm>
        <a:graphic>
          <a:graphicData uri="http://schemas.openxmlformats.org/drawingml/2006/table">
            <a:tbl>
              <a:tblPr firstRow="1" firstCol="1" lastRow="1" lastCol="1" bandRow="1" bandCol="1">
                <a:tableStyleId>{1E171933-4619-4E11-9A3F-F7608DF75F80}</a:tableStyleId>
              </a:tblPr>
              <a:tblGrid>
                <a:gridCol w="1127463">
                  <a:extLst>
                    <a:ext uri="{9D8B030D-6E8A-4147-A177-3AD203B41FA5}">
                      <a16:colId xmlns:a16="http://schemas.microsoft.com/office/drawing/2014/main" val="2978871112"/>
                    </a:ext>
                  </a:extLst>
                </a:gridCol>
                <a:gridCol w="765485">
                  <a:extLst>
                    <a:ext uri="{9D8B030D-6E8A-4147-A177-3AD203B41FA5}">
                      <a16:colId xmlns:a16="http://schemas.microsoft.com/office/drawing/2014/main" val="1152470807"/>
                    </a:ext>
                  </a:extLst>
                </a:gridCol>
                <a:gridCol w="717755">
                  <a:extLst>
                    <a:ext uri="{9D8B030D-6E8A-4147-A177-3AD203B41FA5}">
                      <a16:colId xmlns:a16="http://schemas.microsoft.com/office/drawing/2014/main" val="227857881"/>
                    </a:ext>
                  </a:extLst>
                </a:gridCol>
                <a:gridCol w="3146322">
                  <a:extLst>
                    <a:ext uri="{9D8B030D-6E8A-4147-A177-3AD203B41FA5}">
                      <a16:colId xmlns:a16="http://schemas.microsoft.com/office/drawing/2014/main" val="1439630202"/>
                    </a:ext>
                  </a:extLst>
                </a:gridCol>
                <a:gridCol w="1651819">
                  <a:extLst>
                    <a:ext uri="{9D8B030D-6E8A-4147-A177-3AD203B41FA5}">
                      <a16:colId xmlns:a16="http://schemas.microsoft.com/office/drawing/2014/main" val="3077197633"/>
                    </a:ext>
                  </a:extLst>
                </a:gridCol>
                <a:gridCol w="1317904">
                  <a:extLst>
                    <a:ext uri="{9D8B030D-6E8A-4147-A177-3AD203B41FA5}">
                      <a16:colId xmlns:a16="http://schemas.microsoft.com/office/drawing/2014/main" val="1173999545"/>
                    </a:ext>
                  </a:extLst>
                </a:gridCol>
              </a:tblGrid>
              <a:tr h="649843">
                <a:tc>
                  <a:txBody>
                    <a:bodyPr/>
                    <a:lstStyle/>
                    <a:p>
                      <a:pPr marL="46355" algn="ctr">
                        <a:spcAft>
                          <a:spcPts val="0"/>
                        </a:spcAft>
                      </a:pPr>
                      <a:r>
                        <a:rPr lang="en-US" sz="1100" dirty="0">
                          <a:effectLst/>
                          <a:latin typeface="Swiss 721"/>
                        </a:rPr>
                        <a:t> </a:t>
                      </a:r>
                      <a:endParaRPr lang="en-ZA" sz="1100" b="1" dirty="0">
                        <a:effectLst/>
                        <a:latin typeface="Swiss 721"/>
                        <a:ea typeface="Swiss 721"/>
                        <a:cs typeface="Swiss 721"/>
                      </a:endParaRPr>
                    </a:p>
                  </a:txBody>
                  <a:tcPr marL="0" marR="0" marT="0" marB="0"/>
                </a:tc>
                <a:tc gridSpan="3">
                  <a:txBody>
                    <a:bodyPr/>
                    <a:lstStyle/>
                    <a:p>
                      <a:pPr marL="46355" algn="ctr">
                        <a:spcBef>
                          <a:spcPts val="10"/>
                        </a:spcBef>
                        <a:spcAft>
                          <a:spcPts val="0"/>
                        </a:spcAft>
                      </a:pPr>
                      <a:r>
                        <a:rPr lang="en-US" sz="1100" dirty="0">
                          <a:effectLst/>
                          <a:latin typeface="Swiss 721"/>
                        </a:rPr>
                        <a:t> </a:t>
                      </a:r>
                      <a:r>
                        <a:rPr lang="en-US" sz="1100" dirty="0" smtClean="0">
                          <a:effectLst/>
                          <a:latin typeface="Swiss 721"/>
                        </a:rPr>
                        <a:t>Audited/actual </a:t>
                      </a:r>
                      <a:r>
                        <a:rPr lang="en-US" sz="1100" dirty="0">
                          <a:effectLst/>
                          <a:latin typeface="Swiss 721"/>
                        </a:rPr>
                        <a:t>performance</a:t>
                      </a:r>
                      <a:endParaRPr lang="en-ZA" sz="1100" b="1" dirty="0">
                        <a:effectLst/>
                        <a:latin typeface="Swiss 721"/>
                        <a:ea typeface="Swiss 721"/>
                        <a:cs typeface="Swiss 721"/>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100" dirty="0">
                          <a:effectLst/>
                          <a:latin typeface="Swiss 721"/>
                        </a:rPr>
                        <a:t>Estimated performance</a:t>
                      </a:r>
                      <a:endParaRPr lang="en-ZA" sz="1100" b="1" dirty="0">
                        <a:effectLst/>
                        <a:latin typeface="Swiss 721"/>
                        <a:ea typeface="Swiss 721"/>
                        <a:cs typeface="Swiss 721"/>
                      </a:endParaRPr>
                    </a:p>
                  </a:txBody>
                  <a:tcPr marL="0" marR="0" marT="0" marB="0"/>
                </a:tc>
                <a:tc>
                  <a:txBody>
                    <a:bodyPr/>
                    <a:lstStyle/>
                    <a:p>
                      <a:pPr marL="46355" algn="ctr">
                        <a:spcBef>
                          <a:spcPts val="10"/>
                        </a:spcBef>
                        <a:spcAft>
                          <a:spcPts val="0"/>
                        </a:spcAft>
                      </a:pPr>
                      <a:r>
                        <a:rPr lang="en-US" sz="1100" dirty="0">
                          <a:effectLst/>
                          <a:latin typeface="Swiss 721"/>
                        </a:rPr>
                        <a:t> </a:t>
                      </a:r>
                      <a:r>
                        <a:rPr lang="en-US" sz="1100" dirty="0" smtClean="0">
                          <a:effectLst/>
                          <a:latin typeface="Swiss 721"/>
                        </a:rPr>
                        <a:t>MTEF </a:t>
                      </a:r>
                      <a:r>
                        <a:rPr lang="en-US" sz="1100" dirty="0">
                          <a:effectLst/>
                          <a:latin typeface="Swiss 721"/>
                        </a:rPr>
                        <a:t>period</a:t>
                      </a:r>
                      <a:endParaRPr lang="en-ZA" sz="1100" b="1" dirty="0">
                        <a:effectLst/>
                        <a:latin typeface="Swiss 721"/>
                        <a:ea typeface="Swiss 721"/>
                        <a:cs typeface="Swiss 721"/>
                      </a:endParaRPr>
                    </a:p>
                  </a:txBody>
                  <a:tcPr marL="0" marR="0" marT="0" marB="0"/>
                </a:tc>
                <a:extLst>
                  <a:ext uri="{0D108BD9-81ED-4DB2-BD59-A6C34878D82A}">
                    <a16:rowId xmlns:a16="http://schemas.microsoft.com/office/drawing/2014/main" val="234800314"/>
                  </a:ext>
                </a:extLst>
              </a:tr>
              <a:tr h="335414">
                <a:tc>
                  <a:txBody>
                    <a:bodyPr/>
                    <a:lstStyle/>
                    <a:p>
                      <a:pPr marL="45720" marR="202565" indent="85090" algn="ctr" defTabSz="685800" rtl="0" eaLnBrk="1" latinLnBrk="0" hangingPunct="1">
                        <a:lnSpc>
                          <a:spcPct val="95000"/>
                        </a:lnSpc>
                        <a:spcBef>
                          <a:spcPts val="180"/>
                        </a:spcBef>
                        <a:spcAft>
                          <a:spcPts val="0"/>
                        </a:spcAft>
                      </a:pPr>
                      <a:r>
                        <a:rPr lang="en-US" sz="1100" kern="1200" dirty="0" smtClean="0">
                          <a:effectLst/>
                          <a:latin typeface="Swiss 721"/>
                        </a:rPr>
                        <a:t>Output indicators</a:t>
                      </a:r>
                      <a:endParaRPr lang="en-ZA" sz="1100" b="0" kern="1200" dirty="0">
                        <a:solidFill>
                          <a:schemeClr val="tx1"/>
                        </a:solidFill>
                        <a:effectLst/>
                        <a:latin typeface="Swiss 721"/>
                        <a:ea typeface="+mn-ea"/>
                        <a:cs typeface="+mn-cs"/>
                      </a:endParaRPr>
                    </a:p>
                  </a:txBody>
                  <a:tcPr marL="0" marR="0" marT="0" marB="0"/>
                </a:tc>
                <a:tc>
                  <a:txBody>
                    <a:bodyPr/>
                    <a:lstStyle/>
                    <a:p>
                      <a:pPr marL="45720" marR="202565" algn="ctr" defTabSz="685800" rtl="0" eaLnBrk="1" latinLnBrk="0" hangingPunct="1">
                        <a:spcBef>
                          <a:spcPts val="180"/>
                        </a:spcBef>
                        <a:spcAft>
                          <a:spcPts val="0"/>
                        </a:spcAft>
                      </a:pPr>
                      <a:r>
                        <a:rPr lang="en-US" sz="1100" kern="1200" dirty="0">
                          <a:effectLst/>
                          <a:latin typeface="Swiss 721"/>
                        </a:rPr>
                        <a:t>2019/20</a:t>
                      </a:r>
                      <a:endParaRPr lang="en-ZA" sz="1100" b="0" kern="1200" dirty="0">
                        <a:solidFill>
                          <a:schemeClr val="tx1"/>
                        </a:solidFill>
                        <a:effectLst/>
                        <a:latin typeface="Swiss 721"/>
                        <a:ea typeface="+mn-ea"/>
                        <a:cs typeface="+mn-cs"/>
                      </a:endParaRPr>
                    </a:p>
                  </a:txBody>
                  <a:tcPr marL="0" marR="0" marT="0" marB="0"/>
                </a:tc>
                <a:tc>
                  <a:txBody>
                    <a:bodyPr/>
                    <a:lstStyle/>
                    <a:p>
                      <a:pPr marL="45720" marR="202565" algn="ctr" defTabSz="685800" rtl="0" eaLnBrk="1" latinLnBrk="0" hangingPunct="1">
                        <a:spcBef>
                          <a:spcPts val="180"/>
                        </a:spcBef>
                        <a:spcAft>
                          <a:spcPts val="0"/>
                        </a:spcAft>
                      </a:pPr>
                      <a:r>
                        <a:rPr lang="en-US" sz="1100" kern="1200" dirty="0">
                          <a:effectLst/>
                          <a:latin typeface="Swiss 721"/>
                        </a:rPr>
                        <a:t>2020/21</a:t>
                      </a:r>
                      <a:endParaRPr lang="en-ZA" sz="1100" b="0" kern="1200" dirty="0">
                        <a:solidFill>
                          <a:schemeClr val="tx1"/>
                        </a:solidFill>
                        <a:effectLst/>
                        <a:latin typeface="Swiss 721"/>
                        <a:ea typeface="+mn-ea"/>
                        <a:cs typeface="+mn-cs"/>
                      </a:endParaRPr>
                    </a:p>
                  </a:txBody>
                  <a:tcPr marL="0" marR="0" marT="0" marB="0"/>
                </a:tc>
                <a:tc>
                  <a:txBody>
                    <a:bodyPr/>
                    <a:lstStyle/>
                    <a:p>
                      <a:pPr marL="45720" marR="202565" algn="ctr" defTabSz="685800" rtl="0" eaLnBrk="1" latinLnBrk="0" hangingPunct="1">
                        <a:spcBef>
                          <a:spcPts val="180"/>
                        </a:spcBef>
                        <a:spcAft>
                          <a:spcPts val="0"/>
                        </a:spcAft>
                      </a:pPr>
                      <a:r>
                        <a:rPr lang="en-US" sz="1100" kern="1200" dirty="0">
                          <a:effectLst/>
                          <a:latin typeface="Swiss 721"/>
                        </a:rPr>
                        <a:t>2021/22</a:t>
                      </a:r>
                      <a:endParaRPr lang="en-ZA" sz="1100" b="0" kern="1200" dirty="0">
                        <a:solidFill>
                          <a:schemeClr val="tx1"/>
                        </a:solidFill>
                        <a:effectLst/>
                        <a:latin typeface="Swiss 721"/>
                        <a:ea typeface="+mn-ea"/>
                        <a:cs typeface="+mn-cs"/>
                      </a:endParaRPr>
                    </a:p>
                  </a:txBody>
                  <a:tcPr marL="0" marR="0" marT="0" marB="0"/>
                </a:tc>
                <a:tc>
                  <a:txBody>
                    <a:bodyPr/>
                    <a:lstStyle/>
                    <a:p>
                      <a:pPr marL="45720" marR="202565" algn="ctr" defTabSz="685800" rtl="0" eaLnBrk="1" latinLnBrk="0" hangingPunct="1">
                        <a:spcBef>
                          <a:spcPts val="180"/>
                        </a:spcBef>
                        <a:spcAft>
                          <a:spcPts val="0"/>
                        </a:spcAft>
                      </a:pPr>
                      <a:r>
                        <a:rPr lang="en-US" sz="1100" kern="1200" dirty="0">
                          <a:effectLst/>
                          <a:latin typeface="Swiss 721"/>
                        </a:rPr>
                        <a:t>2022/23</a:t>
                      </a:r>
                      <a:endParaRPr lang="en-ZA" sz="1100" b="0" kern="1200" dirty="0">
                        <a:solidFill>
                          <a:schemeClr val="tx1"/>
                        </a:solidFill>
                        <a:effectLst/>
                        <a:latin typeface="Swiss 721"/>
                        <a:ea typeface="+mn-ea"/>
                        <a:cs typeface="+mn-cs"/>
                      </a:endParaRPr>
                    </a:p>
                  </a:txBody>
                  <a:tcPr marL="0" marR="0" marT="0" marB="0"/>
                </a:tc>
                <a:tc>
                  <a:txBody>
                    <a:bodyPr/>
                    <a:lstStyle/>
                    <a:p>
                      <a:pPr marL="45720" marR="202565" algn="ctr" defTabSz="685800" rtl="0" eaLnBrk="1" latinLnBrk="0" hangingPunct="1">
                        <a:spcBef>
                          <a:spcPts val="180"/>
                        </a:spcBef>
                        <a:spcAft>
                          <a:spcPts val="0"/>
                        </a:spcAft>
                      </a:pPr>
                      <a:r>
                        <a:rPr lang="en-US" sz="1100" kern="1200" dirty="0">
                          <a:effectLst/>
                          <a:latin typeface="Swiss 721"/>
                        </a:rPr>
                        <a:t>2023/24</a:t>
                      </a:r>
                      <a:endParaRPr lang="en-ZA" sz="1100" b="0" kern="1200" dirty="0">
                        <a:solidFill>
                          <a:schemeClr val="tx1"/>
                        </a:solidFill>
                        <a:effectLst/>
                        <a:latin typeface="Swiss 721"/>
                        <a:ea typeface="+mn-ea"/>
                        <a:cs typeface="+mn-cs"/>
                      </a:endParaRPr>
                    </a:p>
                  </a:txBody>
                  <a:tcPr marL="0" marR="0" marT="0" marB="0"/>
                </a:tc>
                <a:extLst>
                  <a:ext uri="{0D108BD9-81ED-4DB2-BD59-A6C34878D82A}">
                    <a16:rowId xmlns:a16="http://schemas.microsoft.com/office/drawing/2014/main" val="2735810927"/>
                  </a:ext>
                </a:extLst>
              </a:tr>
              <a:tr h="3530679">
                <a:tc>
                  <a:txBody>
                    <a:bodyPr/>
                    <a:lstStyle/>
                    <a:p>
                      <a:pPr marL="46355" algn="ctr">
                        <a:spcAft>
                          <a:spcPts val="0"/>
                        </a:spcAft>
                      </a:pPr>
                      <a:endParaRPr lang="en-ZA" sz="1100" b="0" dirty="0">
                        <a:effectLst/>
                        <a:latin typeface="Swiss 721"/>
                        <a:cs typeface="Times New Roman" panose="02020603050405020304" pitchFamily="18" charset="0"/>
                      </a:endParaRPr>
                    </a:p>
                    <a:p>
                      <a:pPr marL="45720" algn="ctr">
                        <a:spcBef>
                          <a:spcPts val="180"/>
                        </a:spcBef>
                        <a:spcAft>
                          <a:spcPts val="0"/>
                        </a:spcAft>
                      </a:pPr>
                      <a:r>
                        <a:rPr lang="en-US" sz="1100" b="0" dirty="0">
                          <a:effectLst/>
                          <a:latin typeface="Swiss 721"/>
                          <a:cs typeface="Times New Roman" panose="02020603050405020304" pitchFamily="18" charset="0"/>
                        </a:rPr>
                        <a:t>Recorded reach across multimedia communications platforms (digital, television, print, radio and out-of- home) included recorded number of placements of messages in media platforms.</a:t>
                      </a:r>
                      <a:endParaRPr lang="en-ZA" sz="1100" b="0" dirty="0">
                        <a:effectLst/>
                        <a:latin typeface="Swiss 721"/>
                        <a:ea typeface="Swiss 721"/>
                        <a:cs typeface="Times New Roman" panose="02020603050405020304" pitchFamily="18" charset="0"/>
                      </a:endParaRPr>
                    </a:p>
                  </a:txBody>
                  <a:tcPr marL="0" marR="0" marT="0" marB="0" anchor="ctr"/>
                </a:tc>
                <a:tc>
                  <a:txBody>
                    <a:bodyPr/>
                    <a:lstStyle/>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50800" marR="45085" algn="ctr">
                        <a:spcAft>
                          <a:spcPts val="0"/>
                        </a:spcAft>
                      </a:pPr>
                      <a:r>
                        <a:rPr lang="en-US" sz="1100" b="0" dirty="0">
                          <a:effectLst/>
                          <a:latin typeface="Swiss 721"/>
                          <a:cs typeface="Times New Roman" panose="02020603050405020304" pitchFamily="18" charset="0"/>
                        </a:rPr>
                        <a:t>New</a:t>
                      </a:r>
                      <a:endParaRPr lang="en-ZA" sz="1100" b="0" dirty="0">
                        <a:effectLst/>
                        <a:latin typeface="Swiss 721"/>
                        <a:ea typeface="Swiss 721"/>
                        <a:cs typeface="Times New Roman" panose="02020603050405020304" pitchFamily="18" charset="0"/>
                      </a:endParaRPr>
                    </a:p>
                  </a:txBody>
                  <a:tcPr marL="0" marR="0" marT="0" marB="0" anchor="ctr"/>
                </a:tc>
                <a:tc>
                  <a:txBody>
                    <a:bodyPr/>
                    <a:lstStyle/>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6355" algn="ctr">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50800" marR="45085" algn="ctr">
                        <a:spcAft>
                          <a:spcPts val="0"/>
                        </a:spcAft>
                      </a:pPr>
                      <a:r>
                        <a:rPr lang="en-US" sz="1100" b="0" dirty="0">
                          <a:effectLst/>
                          <a:latin typeface="Swiss 721"/>
                          <a:cs typeface="Times New Roman" panose="02020603050405020304" pitchFamily="18" charset="0"/>
                        </a:rPr>
                        <a:t>New</a:t>
                      </a:r>
                      <a:endParaRPr lang="en-ZA" sz="1100" b="0" dirty="0">
                        <a:effectLst/>
                        <a:latin typeface="Swiss 721"/>
                        <a:ea typeface="Swiss 721"/>
                        <a:cs typeface="Times New Roman" panose="02020603050405020304" pitchFamily="18" charset="0"/>
                      </a:endParaRPr>
                    </a:p>
                  </a:txBody>
                  <a:tcPr marL="0" marR="0" marT="0" marB="0" anchor="ctr"/>
                </a:tc>
                <a:tc>
                  <a:txBody>
                    <a:bodyPr/>
                    <a:lstStyle/>
                    <a:p>
                      <a:pPr marL="45720" marR="202565" algn="ctr">
                        <a:spcBef>
                          <a:spcPts val="180"/>
                        </a:spcBef>
                        <a:spcAft>
                          <a:spcPts val="0"/>
                        </a:spcAft>
                      </a:pPr>
                      <a:r>
                        <a:rPr lang="en-US" sz="1100" b="0" dirty="0">
                          <a:effectLst/>
                          <a:latin typeface="Swiss 721"/>
                          <a:ea typeface="Swiss 721"/>
                          <a:cs typeface="Swiss 721"/>
                        </a:rPr>
                        <a:t>Facebook ad reach – 36 952 653  </a:t>
                      </a:r>
                      <a:endParaRPr lang="en-ZA" sz="1100" b="0" dirty="0">
                        <a:effectLst/>
                        <a:latin typeface="Swiss 721"/>
                        <a:ea typeface="Swiss 721"/>
                        <a:cs typeface="Swiss 721"/>
                      </a:endParaRPr>
                    </a:p>
                    <a:p>
                      <a:pPr marL="45720" marR="202565" algn="ctr">
                        <a:spcBef>
                          <a:spcPts val="180"/>
                        </a:spcBef>
                        <a:spcAft>
                          <a:spcPts val="0"/>
                        </a:spcAft>
                      </a:pPr>
                      <a:r>
                        <a:rPr lang="en-US" sz="1100" b="0" dirty="0">
                          <a:effectLst/>
                          <a:latin typeface="Swiss 721"/>
                          <a:ea typeface="Swiss 721"/>
                          <a:cs typeface="Swiss 721"/>
                        </a:rPr>
                        <a:t>Twitter ad reach </a:t>
                      </a:r>
                      <a:r>
                        <a:rPr lang="en-US" sz="1100" b="0" spc="-85" dirty="0">
                          <a:effectLst/>
                          <a:latin typeface="Swiss 721"/>
                          <a:ea typeface="Swiss 721"/>
                          <a:cs typeface="Swiss 721"/>
                        </a:rPr>
                        <a:t>– </a:t>
                      </a:r>
                      <a:r>
                        <a:rPr lang="en-US" sz="1100" b="0" dirty="0">
                          <a:effectLst/>
                          <a:latin typeface="Swiss 721"/>
                          <a:ea typeface="Swiss 721"/>
                          <a:cs typeface="Swiss 721"/>
                        </a:rPr>
                        <a:t>2 950 332</a:t>
                      </a:r>
                      <a:endParaRPr lang="en-ZA" sz="1100" b="0" dirty="0">
                        <a:effectLst/>
                        <a:latin typeface="Swiss 721"/>
                        <a:ea typeface="Swiss 721"/>
                        <a:cs typeface="Swiss 721"/>
                      </a:endParaRPr>
                    </a:p>
                    <a:p>
                      <a:pPr marL="45720" marR="74930" algn="ctr">
                        <a:spcBef>
                          <a:spcPts val="5"/>
                        </a:spcBef>
                        <a:spcAft>
                          <a:spcPts val="0"/>
                        </a:spcAft>
                      </a:pPr>
                      <a:r>
                        <a:rPr lang="en-US" sz="1100" b="0" dirty="0">
                          <a:effectLst/>
                          <a:latin typeface="Swiss 721"/>
                          <a:ea typeface="Swiss 721"/>
                          <a:cs typeface="Swiss 721"/>
                        </a:rPr>
                        <a:t>YouTube –</a:t>
                      </a:r>
                      <a:endParaRPr lang="en-ZA" sz="1100" b="0" dirty="0">
                        <a:effectLst/>
                        <a:latin typeface="Swiss 721"/>
                        <a:ea typeface="Swiss 721"/>
                        <a:cs typeface="Swiss 721"/>
                      </a:endParaRPr>
                    </a:p>
                    <a:p>
                      <a:pPr marL="45720" marR="74930" algn="ctr">
                        <a:spcBef>
                          <a:spcPts val="5"/>
                        </a:spcBef>
                        <a:spcAft>
                          <a:spcPts val="0"/>
                        </a:spcAft>
                      </a:pPr>
                      <a:r>
                        <a:rPr lang="en-US" sz="1100" b="0" dirty="0">
                          <a:effectLst/>
                          <a:latin typeface="Swiss 721"/>
                          <a:ea typeface="Swiss 721"/>
                          <a:cs typeface="Swiss 721"/>
                        </a:rPr>
                        <a:t> 58 265162</a:t>
                      </a:r>
                      <a:endParaRPr lang="en-ZA" sz="1100" b="0" dirty="0">
                        <a:effectLst/>
                        <a:latin typeface="Swiss 721"/>
                        <a:ea typeface="Swiss 721"/>
                        <a:cs typeface="Swiss 721"/>
                      </a:endParaRPr>
                    </a:p>
                    <a:p>
                      <a:pPr marL="45720" algn="ctr">
                        <a:spcBef>
                          <a:spcPts val="5"/>
                        </a:spcBef>
                        <a:spcAft>
                          <a:spcPts val="0"/>
                        </a:spcAft>
                      </a:pPr>
                      <a:r>
                        <a:rPr lang="en-US" sz="1100" b="0" dirty="0">
                          <a:effectLst/>
                          <a:latin typeface="Swiss 721"/>
                          <a:ea typeface="Swiss 721"/>
                          <a:cs typeface="Swiss 721"/>
                        </a:rPr>
                        <a:t>WhatsApp – New</a:t>
                      </a:r>
                      <a:endParaRPr lang="en-ZA" sz="1100" b="0" dirty="0">
                        <a:effectLst/>
                        <a:latin typeface="Swiss 721"/>
                        <a:ea typeface="Swiss 721"/>
                        <a:cs typeface="Swiss 721"/>
                      </a:endParaRPr>
                    </a:p>
                    <a:p>
                      <a:pPr marL="45720" algn="ctr">
                        <a:spcAft>
                          <a:spcPts val="0"/>
                        </a:spcAft>
                      </a:pPr>
                      <a:r>
                        <a:rPr lang="en-US" sz="1100" b="0" dirty="0">
                          <a:effectLst/>
                          <a:latin typeface="Swiss 721"/>
                          <a:ea typeface="Swiss 721"/>
                          <a:cs typeface="Swiss 721"/>
                        </a:rPr>
                        <a:t>Google Adwords –</a:t>
                      </a:r>
                      <a:endParaRPr lang="en-ZA" sz="1100" b="0" dirty="0">
                        <a:effectLst/>
                        <a:latin typeface="Swiss 721"/>
                        <a:ea typeface="Swiss 721"/>
                        <a:cs typeface="Swiss 721"/>
                      </a:endParaRPr>
                    </a:p>
                    <a:p>
                      <a:pPr marL="45720" marR="50165" algn="ctr">
                        <a:spcAft>
                          <a:spcPts val="0"/>
                        </a:spcAft>
                      </a:pPr>
                      <a:r>
                        <a:rPr lang="en-US" sz="1100" b="0" dirty="0">
                          <a:effectLst/>
                          <a:latin typeface="Swiss 721"/>
                          <a:ea typeface="Swiss 721"/>
                          <a:cs typeface="Swiss 721"/>
                        </a:rPr>
                        <a:t>5 069 419 impressions SMSs –3 368 411 </a:t>
                      </a:r>
                      <a:endParaRPr lang="en-ZA" sz="1100" b="0" dirty="0">
                        <a:effectLst/>
                        <a:latin typeface="Swiss 721"/>
                        <a:ea typeface="Swiss 721"/>
                        <a:cs typeface="Swiss 721"/>
                      </a:endParaRPr>
                    </a:p>
                    <a:p>
                      <a:pPr marL="45720" marR="50165" algn="ctr">
                        <a:spcAft>
                          <a:spcPts val="0"/>
                        </a:spcAft>
                      </a:pPr>
                      <a:r>
                        <a:rPr lang="en-US" sz="1100" b="0" dirty="0">
                          <a:effectLst/>
                          <a:latin typeface="Swiss 721"/>
                          <a:ea typeface="Swiss 721"/>
                          <a:cs typeface="Swiss 721"/>
                        </a:rPr>
                        <a:t>Please Call Me – 165 035 871 Television:      25 155 000 </a:t>
                      </a:r>
                      <a:endParaRPr lang="en-ZA" sz="1100" b="0" dirty="0">
                        <a:effectLst/>
                        <a:latin typeface="Swiss 721"/>
                        <a:ea typeface="Swiss 721"/>
                        <a:cs typeface="Swiss 721"/>
                      </a:endParaRPr>
                    </a:p>
                    <a:p>
                      <a:pPr marL="45720" marR="86995" algn="ctr">
                        <a:spcBef>
                          <a:spcPts val="5"/>
                        </a:spcBef>
                        <a:spcAft>
                          <a:spcPts val="0"/>
                        </a:spcAft>
                      </a:pPr>
                      <a:r>
                        <a:rPr lang="en-US" sz="1100" b="0" dirty="0">
                          <a:effectLst/>
                          <a:latin typeface="Swiss 721"/>
                          <a:ea typeface="Swiss 721"/>
                          <a:cs typeface="Swiss 721"/>
                        </a:rPr>
                        <a:t>Radio:</a:t>
                      </a:r>
                      <a:endParaRPr lang="en-ZA" sz="1100" b="0" dirty="0">
                        <a:effectLst/>
                        <a:latin typeface="Swiss 721"/>
                        <a:ea typeface="Swiss 721"/>
                        <a:cs typeface="Swiss 721"/>
                      </a:endParaRPr>
                    </a:p>
                    <a:p>
                      <a:pPr marL="45720" algn="ctr">
                        <a:spcAft>
                          <a:spcPts val="0"/>
                        </a:spcAft>
                      </a:pPr>
                      <a:r>
                        <a:rPr lang="en-US" sz="1100" b="0" dirty="0">
                          <a:effectLst/>
                          <a:latin typeface="Swiss 721"/>
                          <a:ea typeface="Swiss 721"/>
                          <a:cs typeface="Swiss 721"/>
                        </a:rPr>
                        <a:t>32 132 000 </a:t>
                      </a:r>
                      <a:endParaRPr lang="en-ZA" sz="1100" b="0" dirty="0">
                        <a:effectLst/>
                        <a:latin typeface="Swiss 721"/>
                        <a:ea typeface="Swiss 721"/>
                        <a:cs typeface="Swiss 721"/>
                      </a:endParaRPr>
                    </a:p>
                    <a:p>
                      <a:pPr marL="45720" algn="ctr">
                        <a:spcBef>
                          <a:spcPts val="5"/>
                        </a:spcBef>
                        <a:spcAft>
                          <a:spcPts val="0"/>
                        </a:spcAft>
                      </a:pPr>
                      <a:r>
                        <a:rPr lang="en-US" sz="1100" b="0" dirty="0">
                          <a:effectLst/>
                          <a:latin typeface="Swiss 721"/>
                          <a:ea typeface="Swiss 721"/>
                          <a:cs typeface="Swiss 721"/>
                        </a:rPr>
                        <a:t>Print:</a:t>
                      </a:r>
                      <a:endParaRPr lang="en-ZA" sz="1100" b="0" dirty="0">
                        <a:effectLst/>
                        <a:latin typeface="Swiss 721"/>
                        <a:ea typeface="Swiss 721"/>
                        <a:cs typeface="Swiss 721"/>
                      </a:endParaRPr>
                    </a:p>
                    <a:p>
                      <a:pPr marL="32385" marR="26035" algn="ctr">
                        <a:spcAft>
                          <a:spcPts val="0"/>
                        </a:spcAft>
                      </a:pPr>
                      <a:r>
                        <a:rPr lang="en-US" sz="1100" b="0" dirty="0">
                          <a:effectLst/>
                          <a:latin typeface="Swiss 721"/>
                          <a:ea typeface="Swiss 721"/>
                          <a:cs typeface="Swiss 721"/>
                        </a:rPr>
                        <a:t>16 553 000 billboards-238 </a:t>
                      </a:r>
                      <a:endParaRPr lang="en-ZA" sz="1100" b="0" dirty="0">
                        <a:effectLst/>
                        <a:latin typeface="Swiss 721"/>
                        <a:ea typeface="Swiss 721"/>
                        <a:cs typeface="Swiss 721"/>
                      </a:endParaRPr>
                    </a:p>
                    <a:p>
                      <a:pPr marL="32385" marR="26035" algn="ctr">
                        <a:spcAft>
                          <a:spcPts val="0"/>
                        </a:spcAft>
                      </a:pPr>
                      <a:r>
                        <a:rPr lang="en-US" sz="1100" b="0" dirty="0">
                          <a:effectLst/>
                          <a:latin typeface="Swiss 721"/>
                          <a:ea typeface="Swiss 721"/>
                          <a:cs typeface="Swiss 721"/>
                        </a:rPr>
                        <a:t> street pole posters -13 232 12</a:t>
                      </a:r>
                      <a:endParaRPr lang="en-ZA" sz="1100" b="0" dirty="0">
                        <a:effectLst/>
                        <a:latin typeface="Swiss 721"/>
                        <a:ea typeface="Swiss 721"/>
                        <a:cs typeface="Swiss 721"/>
                      </a:endParaRPr>
                    </a:p>
                    <a:p>
                      <a:pPr marL="32385" marR="26035" algn="ctr">
                        <a:spcAft>
                          <a:spcPts val="0"/>
                        </a:spcAft>
                      </a:pPr>
                      <a:r>
                        <a:rPr lang="en-US" sz="1100" b="0" dirty="0">
                          <a:effectLst/>
                          <a:latin typeface="Swiss 721"/>
                          <a:ea typeface="Swiss 721"/>
                          <a:cs typeface="Swiss 721"/>
                        </a:rPr>
                        <a:t>transit TV screens</a:t>
                      </a:r>
                      <a:endParaRPr lang="en-ZA" sz="1100" b="0" dirty="0">
                        <a:effectLst/>
                        <a:latin typeface="Swiss 721"/>
                        <a:ea typeface="Swiss 721"/>
                        <a:cs typeface="Swiss 721"/>
                      </a:endParaRPr>
                    </a:p>
                    <a:p>
                      <a:pPr marL="32385" marR="26035" algn="ctr">
                        <a:spcAft>
                          <a:spcPts val="0"/>
                        </a:spcAft>
                      </a:pPr>
                      <a:r>
                        <a:rPr lang="en-US" sz="1100" b="0" dirty="0">
                          <a:effectLst/>
                          <a:latin typeface="Swiss 721"/>
                          <a:ea typeface="Swiss 721"/>
                          <a:cs typeface="Swiss 721"/>
                        </a:rPr>
                        <a:t>4294</a:t>
                      </a:r>
                      <a:endParaRPr lang="en-ZA" sz="1100" b="0" dirty="0">
                        <a:effectLst/>
                        <a:latin typeface="Swiss 721"/>
                        <a:ea typeface="Swiss 721"/>
                        <a:cs typeface="Swiss 721"/>
                      </a:endParaRPr>
                    </a:p>
                    <a:p>
                      <a:pPr marL="32385" marR="26035" algn="ctr">
                        <a:spcAft>
                          <a:spcPts val="0"/>
                        </a:spcAft>
                      </a:pPr>
                      <a:r>
                        <a:rPr lang="en-US" sz="1100" b="0" dirty="0">
                          <a:effectLst/>
                          <a:latin typeface="Swiss 721"/>
                          <a:ea typeface="Swiss 721"/>
                          <a:cs typeface="Swiss 721"/>
                        </a:rPr>
                        <a:t> commuter transport – 50long- </a:t>
                      </a:r>
                      <a:r>
                        <a:rPr lang="en-US" sz="1100" dirty="0">
                          <a:effectLst/>
                          <a:latin typeface="Swiss 721"/>
                          <a:ea typeface="Swiss 721"/>
                          <a:cs typeface="Swiss 721"/>
                        </a:rPr>
                        <a:t>distance buses)</a:t>
                      </a:r>
                      <a:endParaRPr lang="en-ZA" sz="1100" dirty="0">
                        <a:effectLst/>
                        <a:latin typeface="Swiss 721"/>
                        <a:ea typeface="Swiss 721"/>
                        <a:cs typeface="Swiss 721"/>
                      </a:endParaRPr>
                    </a:p>
                  </a:txBody>
                  <a:tcPr marL="0" marR="0" marT="0" marB="0"/>
                </a:tc>
                <a:tc>
                  <a:txBody>
                    <a:bodyPr/>
                    <a:lstStyle/>
                    <a:p>
                      <a:pPr marL="40005" marR="33655" algn="ctr">
                        <a:spcAft>
                          <a:spcPts val="0"/>
                        </a:spcAft>
                      </a:pPr>
                      <a:r>
                        <a:rPr lang="en-US" sz="1100" b="0" dirty="0" smtClean="0">
                          <a:effectLst/>
                          <a:latin typeface="Swiss 721"/>
                          <a:cs typeface="Times New Roman" panose="02020603050405020304" pitchFamily="18" charset="0"/>
                        </a:rPr>
                        <a:t>Facebook – 36 952 653</a:t>
                      </a:r>
                    </a:p>
                    <a:p>
                      <a:pPr marL="40005" marR="33655" algn="ctr">
                        <a:spcAft>
                          <a:spcPts val="0"/>
                        </a:spcAft>
                      </a:pPr>
                      <a:r>
                        <a:rPr lang="en-US" sz="1100" b="0" dirty="0" smtClean="0">
                          <a:effectLst/>
                          <a:latin typeface="Swiss 721"/>
                          <a:cs typeface="Times New Roman" panose="02020603050405020304" pitchFamily="18" charset="0"/>
                        </a:rPr>
                        <a:t>Twitter – 950 332</a:t>
                      </a:r>
                    </a:p>
                    <a:p>
                      <a:pPr marL="40005" marR="33655" algn="ctr">
                        <a:spcAft>
                          <a:spcPts val="0"/>
                        </a:spcAft>
                      </a:pPr>
                      <a:r>
                        <a:rPr lang="en-US" sz="1100" b="0" dirty="0" smtClean="0">
                          <a:effectLst/>
                          <a:latin typeface="Swiss 721"/>
                          <a:cs typeface="Times New Roman" panose="02020603050405020304" pitchFamily="18" charset="0"/>
                        </a:rPr>
                        <a:t>YouTube – 56 265 162</a:t>
                      </a:r>
                    </a:p>
                    <a:p>
                      <a:pPr marL="40005" marR="3365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dirty="0" smtClean="0">
                          <a:effectLst/>
                          <a:latin typeface="Swiss 721"/>
                          <a:cs typeface="Times New Roman" panose="02020603050405020304" pitchFamily="18" charset="0"/>
                        </a:rPr>
                        <a:t>Google </a:t>
                      </a:r>
                      <a:r>
                        <a:rPr lang="en-US" sz="1100" b="0" dirty="0" err="1" smtClean="0">
                          <a:effectLst/>
                          <a:latin typeface="Swiss 721"/>
                          <a:cs typeface="Times New Roman" panose="02020603050405020304" pitchFamily="18" charset="0"/>
                        </a:rPr>
                        <a:t>Adwords</a:t>
                      </a:r>
                      <a:r>
                        <a:rPr lang="en-US" sz="1100" b="0" dirty="0" smtClean="0">
                          <a:effectLst/>
                          <a:latin typeface="Swiss 721"/>
                          <a:cs typeface="Times New Roman" panose="02020603050405020304" pitchFamily="18" charset="0"/>
                        </a:rPr>
                        <a:t> – 3 069 419 </a:t>
                      </a:r>
                      <a:endParaRPr lang="en-ZA" sz="1100" b="0" dirty="0" smtClean="0">
                        <a:effectLst/>
                        <a:latin typeface="Swiss 721"/>
                        <a:cs typeface="Times New Roman" panose="02020603050405020304" pitchFamily="18" charset="0"/>
                      </a:endParaRPr>
                    </a:p>
                    <a:p>
                      <a:pPr marL="40005" marR="33655" algn="ctr">
                        <a:spcAft>
                          <a:spcPts val="0"/>
                        </a:spcAft>
                      </a:pPr>
                      <a:r>
                        <a:rPr lang="en-US" sz="1100" b="0" baseline="0" dirty="0" smtClean="0">
                          <a:effectLst/>
                          <a:latin typeface="Swiss 721"/>
                          <a:cs typeface="Times New Roman" panose="02020603050405020304" pitchFamily="18" charset="0"/>
                        </a:rPr>
                        <a:t> impressions</a:t>
                      </a:r>
                    </a:p>
                    <a:p>
                      <a:pPr marL="40005" marR="33655" algn="ctr">
                        <a:spcAft>
                          <a:spcPts val="0"/>
                        </a:spcAft>
                      </a:pPr>
                      <a:r>
                        <a:rPr lang="en-US" sz="1100" b="0" baseline="0" dirty="0" smtClean="0">
                          <a:effectLst/>
                          <a:latin typeface="Swiss 721"/>
                          <a:cs typeface="Times New Roman" panose="02020603050405020304" pitchFamily="18" charset="0"/>
                        </a:rPr>
                        <a:t>SMS – 1 368 411</a:t>
                      </a:r>
                    </a:p>
                    <a:p>
                      <a:pPr marL="40005" marR="33655" algn="ctr">
                        <a:spcAft>
                          <a:spcPts val="0"/>
                        </a:spcAft>
                      </a:pPr>
                      <a:r>
                        <a:rPr lang="en-US" sz="1100" b="0" baseline="0" dirty="0" smtClean="0">
                          <a:effectLst/>
                          <a:latin typeface="Swiss 721"/>
                          <a:cs typeface="Times New Roman" panose="02020603050405020304" pitchFamily="18" charset="0"/>
                        </a:rPr>
                        <a:t>Please Call Me – 15 035 871</a:t>
                      </a:r>
                    </a:p>
                    <a:p>
                      <a:pPr marL="40005" marR="33655" algn="ctr">
                        <a:spcAft>
                          <a:spcPts val="0"/>
                        </a:spcAft>
                      </a:pPr>
                      <a:r>
                        <a:rPr lang="en-US" sz="1100" b="0" baseline="0" dirty="0" smtClean="0">
                          <a:effectLst/>
                          <a:latin typeface="Swiss 721"/>
                          <a:cs typeface="Times New Roman" panose="02020603050405020304" pitchFamily="18" charset="0"/>
                        </a:rPr>
                        <a:t>Television – 19 155 000</a:t>
                      </a:r>
                    </a:p>
                    <a:p>
                      <a:pPr marL="40005" marR="33655" algn="ctr">
                        <a:spcAft>
                          <a:spcPts val="0"/>
                        </a:spcAft>
                      </a:pPr>
                      <a:r>
                        <a:rPr lang="en-US" sz="1100" b="0" baseline="0" dirty="0" smtClean="0">
                          <a:effectLst/>
                          <a:latin typeface="Swiss 721"/>
                          <a:cs typeface="Times New Roman" panose="02020603050405020304" pitchFamily="18" charset="0"/>
                        </a:rPr>
                        <a:t>Radio – 27 132 000</a:t>
                      </a:r>
                    </a:p>
                    <a:p>
                      <a:pPr marL="40005" marR="33655" algn="ctr">
                        <a:spcAft>
                          <a:spcPts val="0"/>
                        </a:spcAft>
                      </a:pPr>
                      <a:r>
                        <a:rPr lang="en-US" sz="1100" b="0" baseline="0" dirty="0" smtClean="0">
                          <a:effectLst/>
                          <a:latin typeface="Swiss 721"/>
                          <a:cs typeface="Times New Roman" panose="02020603050405020304" pitchFamily="18" charset="0"/>
                        </a:rPr>
                        <a:t>Print – 10 553 000</a:t>
                      </a:r>
                    </a:p>
                    <a:p>
                      <a:pPr marL="40005" marR="33655" algn="ctr">
                        <a:spcAft>
                          <a:spcPts val="0"/>
                        </a:spcAft>
                      </a:pPr>
                      <a:r>
                        <a:rPr lang="en-US" sz="1100" b="0" baseline="0" dirty="0" smtClean="0">
                          <a:effectLst/>
                          <a:latin typeface="Swiss 721"/>
                          <a:cs typeface="Times New Roman" panose="02020603050405020304" pitchFamily="18" charset="0"/>
                        </a:rPr>
                        <a:t>Billboards – 88</a:t>
                      </a:r>
                    </a:p>
                    <a:p>
                      <a:pPr marL="40005" marR="33655" algn="ctr">
                        <a:spcAft>
                          <a:spcPts val="0"/>
                        </a:spcAft>
                      </a:pPr>
                      <a:r>
                        <a:rPr lang="en-US" sz="1100" b="0" baseline="0" dirty="0" smtClean="0">
                          <a:effectLst/>
                          <a:latin typeface="Swiss 721"/>
                          <a:cs typeface="Times New Roman" panose="02020603050405020304" pitchFamily="18" charset="0"/>
                        </a:rPr>
                        <a:t>Street-pole posters – 13 052 012</a:t>
                      </a:r>
                    </a:p>
                    <a:p>
                      <a:pPr marL="40005" marR="33655" algn="ctr">
                        <a:spcAft>
                          <a:spcPts val="0"/>
                        </a:spcAft>
                      </a:pPr>
                      <a:r>
                        <a:rPr lang="en-US" sz="1100" b="0" baseline="0" dirty="0" smtClean="0">
                          <a:effectLst/>
                          <a:latin typeface="Swiss 721"/>
                          <a:cs typeface="Times New Roman" panose="02020603050405020304" pitchFamily="18" charset="0"/>
                        </a:rPr>
                        <a:t>Transit TV – 2 294</a:t>
                      </a:r>
                    </a:p>
                    <a:p>
                      <a:pPr marL="40005" marR="33655" algn="ctr">
                        <a:spcAft>
                          <a:spcPts val="0"/>
                        </a:spcAft>
                      </a:pPr>
                      <a:endParaRPr lang="en-US" sz="1100" b="0" baseline="0" dirty="0" smtClean="0">
                        <a:effectLst/>
                        <a:latin typeface="Swiss 721"/>
                        <a:cs typeface="Times New Roman" panose="02020603050405020304" pitchFamily="18" charset="0"/>
                      </a:endParaRPr>
                    </a:p>
                    <a:p>
                      <a:pPr marL="40005" marR="33655" algn="ctr">
                        <a:spcAft>
                          <a:spcPts val="0"/>
                        </a:spcAft>
                      </a:pPr>
                      <a:r>
                        <a:rPr lang="en-US" sz="1100" b="0" baseline="0" dirty="0" smtClean="0">
                          <a:effectLst/>
                          <a:latin typeface="Swiss 721"/>
                          <a:cs typeface="Times New Roman" panose="02020603050405020304" pitchFamily="18" charset="0"/>
                        </a:rPr>
                        <a:t>Commuter transport – 30 long-distance buses</a:t>
                      </a:r>
                      <a:endParaRPr lang="en-US" sz="1100" b="0" baseline="0" dirty="0" smtClean="0">
                        <a:effectLst/>
                        <a:latin typeface="Swiss 721"/>
                        <a:ea typeface="Swiss 721"/>
                        <a:cs typeface="Times New Roman" panose="02020603050405020304" pitchFamily="18" charset="0"/>
                      </a:endParaRPr>
                    </a:p>
                  </a:txBody>
                  <a:tcPr marL="0" marR="0" marT="0" marB="0" anchor="ctr"/>
                </a:tc>
                <a:tc>
                  <a:txBody>
                    <a:bodyPr/>
                    <a:lstStyle/>
                    <a:p>
                      <a:pPr marL="45720" marR="202565" algn="ctr">
                        <a:spcBef>
                          <a:spcPts val="180"/>
                        </a:spcBef>
                        <a:spcAft>
                          <a:spcPts val="0"/>
                        </a:spcAft>
                      </a:pPr>
                      <a:r>
                        <a:rPr lang="en-US" sz="1100" b="0" dirty="0">
                          <a:effectLst/>
                          <a:latin typeface="Swiss 721"/>
                          <a:cs typeface="Times New Roman" panose="02020603050405020304" pitchFamily="18" charset="0"/>
                        </a:rPr>
                        <a:t>250 million citizens reached with communication activities on multimedia platforms.</a:t>
                      </a:r>
                      <a:endParaRPr lang="en-ZA" sz="1100" b="0" dirty="0">
                        <a:effectLst/>
                        <a:latin typeface="Swiss 721"/>
                        <a:cs typeface="Times New Roman" panose="02020603050405020304" pitchFamily="18" charset="0"/>
                      </a:endParaRPr>
                    </a:p>
                    <a:p>
                      <a:pPr marL="45720" marR="202565" algn="ctr">
                        <a:spcBef>
                          <a:spcPts val="180"/>
                        </a:spcBef>
                        <a:spcAft>
                          <a:spcPts val="0"/>
                        </a:spcAft>
                      </a:pPr>
                      <a:r>
                        <a:rPr lang="en-US" sz="1100" b="0" dirty="0">
                          <a:effectLst/>
                          <a:latin typeface="Swiss 721"/>
                          <a:cs typeface="Times New Roman" panose="02020603050405020304" pitchFamily="18" charset="0"/>
                        </a:rPr>
                        <a:t> </a:t>
                      </a:r>
                      <a:endParaRPr lang="en-ZA" sz="1100" b="0" dirty="0">
                        <a:effectLst/>
                        <a:latin typeface="Swiss 721"/>
                        <a:cs typeface="Times New Roman" panose="02020603050405020304" pitchFamily="18" charset="0"/>
                      </a:endParaRPr>
                    </a:p>
                    <a:p>
                      <a:pPr marL="45720" marR="202565" algn="ctr">
                        <a:spcBef>
                          <a:spcPts val="180"/>
                        </a:spcBef>
                        <a:spcAft>
                          <a:spcPts val="0"/>
                        </a:spcAft>
                      </a:pPr>
                      <a:r>
                        <a:rPr lang="en-US" sz="1100" b="0" dirty="0">
                          <a:effectLst/>
                          <a:latin typeface="Swiss 721"/>
                          <a:cs typeface="Times New Roman" panose="02020603050405020304" pitchFamily="18" charset="0"/>
                        </a:rPr>
                        <a:t> </a:t>
                      </a:r>
                      <a:endParaRPr lang="en-ZA" sz="1100" b="0" dirty="0">
                        <a:effectLst/>
                        <a:latin typeface="Swiss 721"/>
                        <a:ea typeface="Swiss 721"/>
                        <a:cs typeface="Times New Roman" panose="02020603050405020304" pitchFamily="18" charset="0"/>
                      </a:endParaRPr>
                    </a:p>
                  </a:txBody>
                  <a:tcPr marL="0" marR="0" marT="0" marB="0" anchor="ctr"/>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a:xfrm>
            <a:off x="6951411" y="6492875"/>
            <a:ext cx="2057400" cy="365125"/>
          </a:xfrm>
        </p:spPr>
        <p:txBody>
          <a:bodyPr/>
          <a:lstStyle/>
          <a:p>
            <a:fld id="{C9899A3A-3018-4276-B60C-F7100E31FDB7}" type="slidenum">
              <a:rPr lang="en-ZA" sz="1200" b="1" smtClean="0"/>
              <a:t>20</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6608" y="74965"/>
            <a:ext cx="678043" cy="829602"/>
          </a:xfrm>
          <a:prstGeom prst="rect">
            <a:avLst/>
          </a:prstGeom>
        </p:spPr>
      </p:pic>
      <p:sp>
        <p:nvSpPr>
          <p:cNvPr id="7" name="Rectangle 6"/>
          <p:cNvSpPr/>
          <p:nvPr/>
        </p:nvSpPr>
        <p:spPr>
          <a:xfrm>
            <a:off x="174974" y="1297667"/>
            <a:ext cx="8247355" cy="59995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dirty="0" smtClean="0"/>
          </a:p>
          <a:p>
            <a:pPr algn="ctr"/>
            <a:endParaRPr lang="en-ZA" sz="1400" dirty="0">
              <a:latin typeface="Times New Roman" panose="02020603050405020304" pitchFamily="18" charset="0"/>
              <a:cs typeface="Times New Roman" panose="02020603050405020304" pitchFamily="18" charset="0"/>
            </a:endParaRPr>
          </a:p>
          <a:p>
            <a:r>
              <a:rPr lang="en-ZA" sz="1400" b="1" dirty="0" smtClean="0">
                <a:latin typeface="Swiss 721"/>
                <a:cs typeface="Times New Roman" panose="02020603050405020304" pitchFamily="18" charset="0"/>
              </a:rPr>
              <a:t>Output :    </a:t>
            </a:r>
            <a:r>
              <a:rPr lang="en-US" sz="1400" dirty="0" smtClean="0">
                <a:latin typeface="Swiss 721"/>
                <a:cs typeface="Times New Roman" panose="02020603050405020304" pitchFamily="18" charset="0"/>
              </a:rPr>
              <a:t>Advance </a:t>
            </a:r>
            <a:r>
              <a:rPr lang="en-US" sz="1400" dirty="0">
                <a:latin typeface="Swiss 721"/>
                <a:cs typeface="Times New Roman" panose="02020603050405020304" pitchFamily="18" charset="0"/>
              </a:rPr>
              <a:t>and promote electoral processes through communication campaigns on diverse platforms to sustain visibility across the electoral cycle.</a:t>
            </a:r>
          </a:p>
          <a:p>
            <a:endParaRPr lang="en-US" dirty="0"/>
          </a:p>
          <a:p>
            <a:pPr algn="ctr"/>
            <a:r>
              <a:rPr lang="en-ZA" dirty="0" smtClean="0"/>
              <a:t> </a:t>
            </a:r>
            <a:endParaRPr lang="en-ZA" dirty="0"/>
          </a:p>
        </p:txBody>
      </p:sp>
      <p:sp>
        <p:nvSpPr>
          <p:cNvPr id="8" name="Rectangle 7"/>
          <p:cNvSpPr/>
          <p:nvPr/>
        </p:nvSpPr>
        <p:spPr>
          <a:xfrm>
            <a:off x="155311" y="713937"/>
            <a:ext cx="8265111" cy="44626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ZA" sz="1600" b="1" dirty="0" smtClean="0">
                <a:latin typeface="Swiss 721"/>
                <a:cs typeface="Times New Roman" panose="02020603050405020304" pitchFamily="18" charset="0"/>
              </a:rPr>
              <a:t>Outcome :</a:t>
            </a:r>
            <a:r>
              <a:rPr lang="en-US" sz="1600" dirty="0">
                <a:latin typeface="Swiss 721"/>
                <a:cs typeface="Times New Roman" panose="02020603050405020304" pitchFamily="18" charset="0"/>
              </a:rPr>
              <a:t>Informed and engaged citizens and stakeholders in electoral democracy</a:t>
            </a:r>
            <a:endParaRPr lang="en-US" sz="1400" dirty="0">
              <a:latin typeface="Swiss 721"/>
              <a:cs typeface="Times New Roman" panose="02020603050405020304" pitchFamily="18" charset="0"/>
            </a:endParaRPr>
          </a:p>
          <a:p>
            <a:endParaRPr lang="en-ZA" sz="1400" dirty="0">
              <a:latin typeface="Swiss 721"/>
              <a:cs typeface="Times New Roman" panose="02020603050405020304" pitchFamily="18" charset="0"/>
            </a:endParaRPr>
          </a:p>
        </p:txBody>
      </p:sp>
    </p:spTree>
    <p:extLst>
      <p:ext uri="{BB962C8B-B14F-4D97-AF65-F5344CB8AC3E}">
        <p14:creationId xmlns:p14="http://schemas.microsoft.com/office/powerpoint/2010/main" val="3670506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42" r="1642"/>
          <a:stretch>
            <a:fillRect/>
          </a:stretch>
        </p:blipFill>
        <p:spPr/>
      </p:pic>
      <p:pic>
        <p:nvPicPr>
          <p:cNvPr id="5" name="Picture Placeholder 4"/>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l="12956" r="12956"/>
          <a:stretch>
            <a:fillRect/>
          </a:stretch>
        </p:blipFill>
        <p:spPr/>
      </p:pic>
      <p:sp>
        <p:nvSpPr>
          <p:cNvPr id="3" name="Text Placeholder 2">
            <a:extLst>
              <a:ext uri="{FF2B5EF4-FFF2-40B4-BE49-F238E27FC236}">
                <a16:creationId xmlns:a16="http://schemas.microsoft.com/office/drawing/2014/main" id="{4F50450A-AD04-406D-804F-9709D82F6394}"/>
              </a:ext>
            </a:extLst>
          </p:cNvPr>
          <p:cNvSpPr>
            <a:spLocks noGrp="1"/>
          </p:cNvSpPr>
          <p:nvPr>
            <p:ph type="body" idx="1"/>
          </p:nvPr>
        </p:nvSpPr>
        <p:spPr>
          <a:xfrm>
            <a:off x="330453" y="518994"/>
            <a:ext cx="5776912" cy="2611697"/>
          </a:xfrm>
        </p:spPr>
        <p:txBody>
          <a:bodyPr>
            <a:normAutofit/>
          </a:bodyPr>
          <a:lstStyle/>
          <a:p>
            <a:pPr>
              <a:spcBef>
                <a:spcPct val="0"/>
              </a:spcBef>
            </a:pPr>
            <a:r>
              <a:rPr lang="en-US" sz="5400" b="1" dirty="0" smtClean="0">
                <a:solidFill>
                  <a:schemeClr val="tx1"/>
                </a:solidFill>
                <a:latin typeface="Swiss 721"/>
                <a:ea typeface="+mj-ea"/>
                <a:cs typeface="Times New Roman" panose="02020603050405020304" pitchFamily="18" charset="0"/>
              </a:rPr>
              <a:t>Programme 4</a:t>
            </a:r>
          </a:p>
          <a:p>
            <a:pPr>
              <a:spcBef>
                <a:spcPct val="0"/>
              </a:spcBef>
            </a:pPr>
            <a:r>
              <a:rPr lang="en-US" sz="5400" b="1" noProof="1" smtClean="0">
                <a:solidFill>
                  <a:schemeClr val="tx1"/>
                </a:solidFill>
                <a:latin typeface="Swiss 721"/>
                <a:ea typeface="+mj-ea"/>
                <a:cs typeface="Times New Roman" panose="02020603050405020304" pitchFamily="18" charset="0"/>
              </a:rPr>
              <a:t>Party Funding</a:t>
            </a:r>
          </a:p>
          <a:p>
            <a:endParaRPr lang="en-US" noProof="1"/>
          </a:p>
        </p:txBody>
      </p:sp>
      <p:sp>
        <p:nvSpPr>
          <p:cNvPr id="6" name="Slide Number Placeholder 5">
            <a:extLst>
              <a:ext uri="{FF2B5EF4-FFF2-40B4-BE49-F238E27FC236}">
                <a16:creationId xmlns:a16="http://schemas.microsoft.com/office/drawing/2014/main" id="{B4A4F826-E8AB-4DA0-8B38-6404E7A9D818}"/>
              </a:ext>
            </a:extLst>
          </p:cNvPr>
          <p:cNvSpPr>
            <a:spLocks noGrp="1"/>
          </p:cNvSpPr>
          <p:nvPr>
            <p:ph type="sldNum" sz="quarter" idx="4294967295"/>
          </p:nvPr>
        </p:nvSpPr>
        <p:spPr>
          <a:xfrm>
            <a:off x="7086600" y="6356350"/>
            <a:ext cx="2057400" cy="365125"/>
          </a:xfrm>
        </p:spPr>
        <p:txBody>
          <a:bodyPr>
            <a:normAutofit/>
          </a:bodyPr>
          <a:lstStyle/>
          <a:p>
            <a:fld id="{9319E888-69DF-4A19-BF5D-F6CF70DE7D06}" type="slidenum">
              <a:rPr lang="en-US" smtClean="0"/>
              <a:pPr/>
              <a:t>21</a:t>
            </a:fld>
            <a:endParaRPr lang="en-US"/>
          </a:p>
        </p:txBody>
      </p:sp>
      <p:sp>
        <p:nvSpPr>
          <p:cNvPr id="19" name="Shape">
            <a:extLst>
              <a:ext uri="{FF2B5EF4-FFF2-40B4-BE49-F238E27FC236}">
                <a16:creationId xmlns:a16="http://schemas.microsoft.com/office/drawing/2014/main" id="{65A31EC6-9AFB-5945-8CF0-9D93418BE007}"/>
              </a:ext>
            </a:extLst>
          </p:cNvPr>
          <p:cNvSpPr/>
          <p:nvPr/>
        </p:nvSpPr>
        <p:spPr>
          <a:xfrm>
            <a:off x="0" y="2740857"/>
            <a:ext cx="9144000" cy="4116716"/>
          </a:xfrm>
          <a:custGeom>
            <a:avLst/>
            <a:gdLst/>
            <a:ahLst/>
            <a:cxnLst>
              <a:cxn ang="0">
                <a:pos x="wd2" y="hd2"/>
              </a:cxn>
              <a:cxn ang="5400000">
                <a:pos x="wd2" y="hd2"/>
              </a:cxn>
              <a:cxn ang="10800000">
                <a:pos x="wd2" y="hd2"/>
              </a:cxn>
              <a:cxn ang="16200000">
                <a:pos x="wd2" y="hd2"/>
              </a:cxn>
            </a:cxnLst>
            <a:rect l="0" t="0" r="r" b="b"/>
            <a:pathLst>
              <a:path w="21600" h="21600" extrusionOk="0">
                <a:moveTo>
                  <a:pt x="20830" y="315"/>
                </a:moveTo>
                <a:cubicBezTo>
                  <a:pt x="20509" y="205"/>
                  <a:pt x="20187" y="125"/>
                  <a:pt x="19862" y="70"/>
                </a:cubicBezTo>
                <a:cubicBezTo>
                  <a:pt x="19535" y="20"/>
                  <a:pt x="19210" y="0"/>
                  <a:pt x="18883" y="0"/>
                </a:cubicBezTo>
                <a:cubicBezTo>
                  <a:pt x="18556" y="5"/>
                  <a:pt x="18227" y="35"/>
                  <a:pt x="17902" y="95"/>
                </a:cubicBezTo>
                <a:cubicBezTo>
                  <a:pt x="17575" y="155"/>
                  <a:pt x="17250" y="245"/>
                  <a:pt x="16930" y="360"/>
                </a:cubicBezTo>
                <a:cubicBezTo>
                  <a:pt x="16608" y="475"/>
                  <a:pt x="16292" y="620"/>
                  <a:pt x="15976" y="785"/>
                </a:cubicBezTo>
                <a:lnTo>
                  <a:pt x="15741" y="915"/>
                </a:lnTo>
                <a:cubicBezTo>
                  <a:pt x="15662" y="960"/>
                  <a:pt x="15586" y="1010"/>
                  <a:pt x="15508" y="1054"/>
                </a:cubicBezTo>
                <a:lnTo>
                  <a:pt x="15391" y="1124"/>
                </a:lnTo>
                <a:lnTo>
                  <a:pt x="15277" y="1199"/>
                </a:lnTo>
                <a:cubicBezTo>
                  <a:pt x="15201" y="1249"/>
                  <a:pt x="15125" y="1299"/>
                  <a:pt x="15049" y="1354"/>
                </a:cubicBezTo>
                <a:cubicBezTo>
                  <a:pt x="14899" y="1464"/>
                  <a:pt x="14746" y="1569"/>
                  <a:pt x="14599" y="1684"/>
                </a:cubicBezTo>
                <a:lnTo>
                  <a:pt x="14487" y="1769"/>
                </a:lnTo>
                <a:cubicBezTo>
                  <a:pt x="14449" y="1799"/>
                  <a:pt x="14413" y="1829"/>
                  <a:pt x="14375" y="1859"/>
                </a:cubicBezTo>
                <a:lnTo>
                  <a:pt x="14155" y="2044"/>
                </a:lnTo>
                <a:cubicBezTo>
                  <a:pt x="14081" y="2104"/>
                  <a:pt x="14010" y="2169"/>
                  <a:pt x="13938" y="2234"/>
                </a:cubicBezTo>
                <a:cubicBezTo>
                  <a:pt x="13866" y="2299"/>
                  <a:pt x="13792" y="2359"/>
                  <a:pt x="13721" y="2429"/>
                </a:cubicBezTo>
                <a:cubicBezTo>
                  <a:pt x="13577" y="2564"/>
                  <a:pt x="13434" y="2694"/>
                  <a:pt x="13295" y="2839"/>
                </a:cubicBezTo>
                <a:lnTo>
                  <a:pt x="13085" y="3049"/>
                </a:lnTo>
                <a:lnTo>
                  <a:pt x="12876" y="3268"/>
                </a:lnTo>
                <a:cubicBezTo>
                  <a:pt x="12737" y="3413"/>
                  <a:pt x="12603" y="3568"/>
                  <a:pt x="12466" y="3718"/>
                </a:cubicBezTo>
                <a:cubicBezTo>
                  <a:pt x="12397" y="3793"/>
                  <a:pt x="12332" y="3873"/>
                  <a:pt x="12265" y="3948"/>
                </a:cubicBezTo>
                <a:lnTo>
                  <a:pt x="12063" y="4183"/>
                </a:lnTo>
                <a:cubicBezTo>
                  <a:pt x="11931" y="4343"/>
                  <a:pt x="11799" y="4503"/>
                  <a:pt x="11667" y="4663"/>
                </a:cubicBezTo>
                <a:cubicBezTo>
                  <a:pt x="11145" y="5318"/>
                  <a:pt x="10643" y="6012"/>
                  <a:pt x="10155" y="6732"/>
                </a:cubicBezTo>
                <a:lnTo>
                  <a:pt x="9792" y="7277"/>
                </a:lnTo>
                <a:lnTo>
                  <a:pt x="9436" y="7831"/>
                </a:lnTo>
                <a:lnTo>
                  <a:pt x="9084" y="8396"/>
                </a:lnTo>
                <a:lnTo>
                  <a:pt x="8739" y="8956"/>
                </a:lnTo>
                <a:cubicBezTo>
                  <a:pt x="8283" y="9700"/>
                  <a:pt x="7817" y="10430"/>
                  <a:pt x="7346" y="11145"/>
                </a:cubicBezTo>
                <a:cubicBezTo>
                  <a:pt x="7286" y="11235"/>
                  <a:pt x="7223" y="11330"/>
                  <a:pt x="7163" y="11420"/>
                </a:cubicBezTo>
                <a:cubicBezTo>
                  <a:pt x="6880" y="11035"/>
                  <a:pt x="6594" y="10660"/>
                  <a:pt x="6300" y="10295"/>
                </a:cubicBezTo>
                <a:lnTo>
                  <a:pt x="6202" y="10175"/>
                </a:lnTo>
                <a:lnTo>
                  <a:pt x="6103" y="10055"/>
                </a:lnTo>
                <a:lnTo>
                  <a:pt x="5904" y="9815"/>
                </a:lnTo>
                <a:cubicBezTo>
                  <a:pt x="5839" y="9735"/>
                  <a:pt x="5770" y="9661"/>
                  <a:pt x="5702" y="9581"/>
                </a:cubicBezTo>
                <a:lnTo>
                  <a:pt x="5501" y="9351"/>
                </a:lnTo>
                <a:cubicBezTo>
                  <a:pt x="5364" y="9201"/>
                  <a:pt x="5228" y="9051"/>
                  <a:pt x="5091" y="8906"/>
                </a:cubicBezTo>
                <a:lnTo>
                  <a:pt x="4883" y="8691"/>
                </a:lnTo>
                <a:lnTo>
                  <a:pt x="4780" y="8586"/>
                </a:lnTo>
                <a:lnTo>
                  <a:pt x="4674" y="8481"/>
                </a:lnTo>
                <a:lnTo>
                  <a:pt x="4464" y="8276"/>
                </a:lnTo>
                <a:cubicBezTo>
                  <a:pt x="4394" y="8206"/>
                  <a:pt x="4320" y="8146"/>
                  <a:pt x="4249" y="8076"/>
                </a:cubicBezTo>
                <a:cubicBezTo>
                  <a:pt x="4177" y="8011"/>
                  <a:pt x="4105" y="7946"/>
                  <a:pt x="4034" y="7881"/>
                </a:cubicBezTo>
                <a:lnTo>
                  <a:pt x="3817" y="7696"/>
                </a:lnTo>
                <a:lnTo>
                  <a:pt x="3707" y="7601"/>
                </a:lnTo>
                <a:lnTo>
                  <a:pt x="3597" y="7512"/>
                </a:lnTo>
                <a:lnTo>
                  <a:pt x="3375" y="7337"/>
                </a:lnTo>
                <a:cubicBezTo>
                  <a:pt x="3301" y="7277"/>
                  <a:pt x="3227" y="7227"/>
                  <a:pt x="3151" y="7172"/>
                </a:cubicBezTo>
                <a:cubicBezTo>
                  <a:pt x="3077" y="7117"/>
                  <a:pt x="3003" y="7062"/>
                  <a:pt x="2927" y="7012"/>
                </a:cubicBezTo>
                <a:lnTo>
                  <a:pt x="2701" y="6857"/>
                </a:lnTo>
                <a:cubicBezTo>
                  <a:pt x="2663" y="6832"/>
                  <a:pt x="2625" y="6807"/>
                  <a:pt x="2587" y="6782"/>
                </a:cubicBezTo>
                <a:lnTo>
                  <a:pt x="2473" y="6712"/>
                </a:lnTo>
                <a:lnTo>
                  <a:pt x="2244" y="6572"/>
                </a:lnTo>
                <a:cubicBezTo>
                  <a:pt x="2168" y="6527"/>
                  <a:pt x="2090" y="6487"/>
                  <a:pt x="2014" y="6442"/>
                </a:cubicBezTo>
                <a:cubicBezTo>
                  <a:pt x="1859" y="6352"/>
                  <a:pt x="1704" y="6277"/>
                  <a:pt x="1550" y="6197"/>
                </a:cubicBezTo>
                <a:cubicBezTo>
                  <a:pt x="1472" y="6157"/>
                  <a:pt x="1393" y="6122"/>
                  <a:pt x="1315" y="6087"/>
                </a:cubicBezTo>
                <a:lnTo>
                  <a:pt x="1080" y="5982"/>
                </a:lnTo>
                <a:cubicBezTo>
                  <a:pt x="721" y="5832"/>
                  <a:pt x="361" y="5707"/>
                  <a:pt x="0" y="5602"/>
                </a:cubicBezTo>
                <a:lnTo>
                  <a:pt x="0" y="6102"/>
                </a:lnTo>
                <a:cubicBezTo>
                  <a:pt x="329" y="6247"/>
                  <a:pt x="654" y="6412"/>
                  <a:pt x="977" y="6592"/>
                </a:cubicBezTo>
                <a:lnTo>
                  <a:pt x="1200" y="6722"/>
                </a:lnTo>
                <a:cubicBezTo>
                  <a:pt x="1274" y="6767"/>
                  <a:pt x="1351" y="6807"/>
                  <a:pt x="1422" y="6857"/>
                </a:cubicBezTo>
                <a:cubicBezTo>
                  <a:pt x="1570" y="6952"/>
                  <a:pt x="1718" y="7042"/>
                  <a:pt x="1863" y="7147"/>
                </a:cubicBezTo>
                <a:lnTo>
                  <a:pt x="2081" y="7297"/>
                </a:lnTo>
                <a:lnTo>
                  <a:pt x="2296" y="7457"/>
                </a:lnTo>
                <a:lnTo>
                  <a:pt x="2403" y="7537"/>
                </a:lnTo>
                <a:cubicBezTo>
                  <a:pt x="2439" y="7561"/>
                  <a:pt x="2475" y="7591"/>
                  <a:pt x="2511" y="7621"/>
                </a:cubicBezTo>
                <a:lnTo>
                  <a:pt x="2724" y="7791"/>
                </a:lnTo>
                <a:cubicBezTo>
                  <a:pt x="2795" y="7846"/>
                  <a:pt x="2865" y="7911"/>
                  <a:pt x="2934" y="7971"/>
                </a:cubicBezTo>
                <a:cubicBezTo>
                  <a:pt x="3003" y="8031"/>
                  <a:pt x="3075" y="8091"/>
                  <a:pt x="3145" y="8151"/>
                </a:cubicBezTo>
                <a:lnTo>
                  <a:pt x="3353" y="8341"/>
                </a:lnTo>
                <a:lnTo>
                  <a:pt x="3456" y="8436"/>
                </a:lnTo>
                <a:lnTo>
                  <a:pt x="3559" y="8536"/>
                </a:lnTo>
                <a:lnTo>
                  <a:pt x="3763" y="8731"/>
                </a:lnTo>
                <a:cubicBezTo>
                  <a:pt x="3830" y="8796"/>
                  <a:pt x="3897" y="8866"/>
                  <a:pt x="3964" y="8936"/>
                </a:cubicBezTo>
                <a:cubicBezTo>
                  <a:pt x="4032" y="9006"/>
                  <a:pt x="4099" y="9071"/>
                  <a:pt x="4166" y="9141"/>
                </a:cubicBezTo>
                <a:lnTo>
                  <a:pt x="4365" y="9356"/>
                </a:lnTo>
                <a:cubicBezTo>
                  <a:pt x="5156" y="10215"/>
                  <a:pt x="5904" y="11185"/>
                  <a:pt x="6627" y="12214"/>
                </a:cubicBezTo>
                <a:cubicBezTo>
                  <a:pt x="5904" y="13244"/>
                  <a:pt x="5156" y="14213"/>
                  <a:pt x="4365" y="15073"/>
                </a:cubicBezTo>
                <a:lnTo>
                  <a:pt x="4166" y="15288"/>
                </a:lnTo>
                <a:cubicBezTo>
                  <a:pt x="4101" y="15358"/>
                  <a:pt x="4032" y="15428"/>
                  <a:pt x="3964" y="15493"/>
                </a:cubicBezTo>
                <a:cubicBezTo>
                  <a:pt x="3897" y="15563"/>
                  <a:pt x="3830" y="15633"/>
                  <a:pt x="3763" y="15698"/>
                </a:cubicBezTo>
                <a:lnTo>
                  <a:pt x="3559" y="15893"/>
                </a:lnTo>
                <a:lnTo>
                  <a:pt x="3456" y="15993"/>
                </a:lnTo>
                <a:lnTo>
                  <a:pt x="3353" y="16088"/>
                </a:lnTo>
                <a:lnTo>
                  <a:pt x="3145" y="16277"/>
                </a:lnTo>
                <a:cubicBezTo>
                  <a:pt x="3075" y="16342"/>
                  <a:pt x="3003" y="16397"/>
                  <a:pt x="2934" y="16457"/>
                </a:cubicBezTo>
                <a:cubicBezTo>
                  <a:pt x="2865" y="16517"/>
                  <a:pt x="2795" y="16577"/>
                  <a:pt x="2724" y="16637"/>
                </a:cubicBezTo>
                <a:lnTo>
                  <a:pt x="2511" y="16807"/>
                </a:lnTo>
                <a:cubicBezTo>
                  <a:pt x="2475" y="16837"/>
                  <a:pt x="2439" y="16862"/>
                  <a:pt x="2403" y="16892"/>
                </a:cubicBezTo>
                <a:lnTo>
                  <a:pt x="2296" y="16972"/>
                </a:lnTo>
                <a:lnTo>
                  <a:pt x="2081" y="17132"/>
                </a:lnTo>
                <a:lnTo>
                  <a:pt x="1863" y="17282"/>
                </a:lnTo>
                <a:cubicBezTo>
                  <a:pt x="1718" y="17387"/>
                  <a:pt x="1570" y="17477"/>
                  <a:pt x="1422" y="17572"/>
                </a:cubicBezTo>
                <a:cubicBezTo>
                  <a:pt x="1348" y="17622"/>
                  <a:pt x="1274" y="17662"/>
                  <a:pt x="1200" y="17707"/>
                </a:cubicBezTo>
                <a:lnTo>
                  <a:pt x="977" y="17837"/>
                </a:lnTo>
                <a:cubicBezTo>
                  <a:pt x="654" y="18017"/>
                  <a:pt x="329" y="18177"/>
                  <a:pt x="0" y="18326"/>
                </a:cubicBezTo>
                <a:lnTo>
                  <a:pt x="0" y="18826"/>
                </a:lnTo>
                <a:cubicBezTo>
                  <a:pt x="363" y="18721"/>
                  <a:pt x="723" y="18596"/>
                  <a:pt x="1080" y="18446"/>
                </a:cubicBezTo>
                <a:lnTo>
                  <a:pt x="1315" y="18341"/>
                </a:lnTo>
                <a:cubicBezTo>
                  <a:pt x="1393" y="18306"/>
                  <a:pt x="1472" y="18272"/>
                  <a:pt x="1550" y="18232"/>
                </a:cubicBezTo>
                <a:cubicBezTo>
                  <a:pt x="1704" y="18152"/>
                  <a:pt x="1861" y="18077"/>
                  <a:pt x="2014" y="17987"/>
                </a:cubicBezTo>
                <a:cubicBezTo>
                  <a:pt x="2090" y="17942"/>
                  <a:pt x="2168" y="17902"/>
                  <a:pt x="2244" y="17857"/>
                </a:cubicBezTo>
                <a:lnTo>
                  <a:pt x="2473" y="17717"/>
                </a:lnTo>
                <a:lnTo>
                  <a:pt x="2587" y="17647"/>
                </a:lnTo>
                <a:cubicBezTo>
                  <a:pt x="2625" y="17622"/>
                  <a:pt x="2663" y="17597"/>
                  <a:pt x="2701" y="17572"/>
                </a:cubicBezTo>
                <a:lnTo>
                  <a:pt x="2927" y="17417"/>
                </a:lnTo>
                <a:cubicBezTo>
                  <a:pt x="3003" y="17367"/>
                  <a:pt x="3077" y="17307"/>
                  <a:pt x="3151" y="17257"/>
                </a:cubicBezTo>
                <a:cubicBezTo>
                  <a:pt x="3225" y="17202"/>
                  <a:pt x="3301" y="17147"/>
                  <a:pt x="3375" y="17092"/>
                </a:cubicBezTo>
                <a:lnTo>
                  <a:pt x="3597" y="16917"/>
                </a:lnTo>
                <a:lnTo>
                  <a:pt x="3707" y="16827"/>
                </a:lnTo>
                <a:lnTo>
                  <a:pt x="3817" y="16732"/>
                </a:lnTo>
                <a:lnTo>
                  <a:pt x="4034" y="16547"/>
                </a:lnTo>
                <a:cubicBezTo>
                  <a:pt x="4105" y="16482"/>
                  <a:pt x="4177" y="16417"/>
                  <a:pt x="4249" y="16352"/>
                </a:cubicBezTo>
                <a:cubicBezTo>
                  <a:pt x="4320" y="16287"/>
                  <a:pt x="4392" y="16222"/>
                  <a:pt x="4464" y="16153"/>
                </a:cubicBezTo>
                <a:lnTo>
                  <a:pt x="4674" y="15948"/>
                </a:lnTo>
                <a:lnTo>
                  <a:pt x="4780" y="15843"/>
                </a:lnTo>
                <a:lnTo>
                  <a:pt x="4883" y="15738"/>
                </a:lnTo>
                <a:lnTo>
                  <a:pt x="5091" y="15523"/>
                </a:lnTo>
                <a:cubicBezTo>
                  <a:pt x="5228" y="15378"/>
                  <a:pt x="5364" y="15228"/>
                  <a:pt x="5501" y="15078"/>
                </a:cubicBezTo>
                <a:lnTo>
                  <a:pt x="5702" y="14848"/>
                </a:lnTo>
                <a:cubicBezTo>
                  <a:pt x="5770" y="14773"/>
                  <a:pt x="5837" y="14693"/>
                  <a:pt x="5904" y="14613"/>
                </a:cubicBezTo>
                <a:lnTo>
                  <a:pt x="6103" y="14373"/>
                </a:lnTo>
                <a:lnTo>
                  <a:pt x="6202" y="14253"/>
                </a:lnTo>
                <a:lnTo>
                  <a:pt x="6300" y="14133"/>
                </a:lnTo>
                <a:cubicBezTo>
                  <a:pt x="6594" y="13769"/>
                  <a:pt x="6880" y="13394"/>
                  <a:pt x="7163" y="13009"/>
                </a:cubicBezTo>
                <a:cubicBezTo>
                  <a:pt x="7225" y="13099"/>
                  <a:pt x="7286" y="13194"/>
                  <a:pt x="7346" y="13284"/>
                </a:cubicBezTo>
                <a:cubicBezTo>
                  <a:pt x="7819" y="13994"/>
                  <a:pt x="8283" y="14723"/>
                  <a:pt x="8739" y="15473"/>
                </a:cubicBezTo>
                <a:lnTo>
                  <a:pt x="9084" y="16033"/>
                </a:lnTo>
                <a:lnTo>
                  <a:pt x="9436" y="16597"/>
                </a:lnTo>
                <a:lnTo>
                  <a:pt x="9792" y="17152"/>
                </a:lnTo>
                <a:lnTo>
                  <a:pt x="10155" y="17697"/>
                </a:lnTo>
                <a:cubicBezTo>
                  <a:pt x="10643" y="18416"/>
                  <a:pt x="11145" y="19111"/>
                  <a:pt x="11667" y="19766"/>
                </a:cubicBezTo>
                <a:cubicBezTo>
                  <a:pt x="11799" y="19926"/>
                  <a:pt x="11929" y="20091"/>
                  <a:pt x="12063" y="20246"/>
                </a:cubicBezTo>
                <a:lnTo>
                  <a:pt x="12265" y="20481"/>
                </a:lnTo>
                <a:cubicBezTo>
                  <a:pt x="12332" y="20560"/>
                  <a:pt x="12399" y="20635"/>
                  <a:pt x="12466" y="20710"/>
                </a:cubicBezTo>
                <a:cubicBezTo>
                  <a:pt x="12603" y="20860"/>
                  <a:pt x="12737" y="21015"/>
                  <a:pt x="12876" y="21160"/>
                </a:cubicBezTo>
                <a:lnTo>
                  <a:pt x="13085" y="21380"/>
                </a:lnTo>
                <a:lnTo>
                  <a:pt x="13295" y="21590"/>
                </a:lnTo>
                <a:cubicBezTo>
                  <a:pt x="13300" y="21595"/>
                  <a:pt x="13304" y="21600"/>
                  <a:pt x="13309" y="21600"/>
                </a:cubicBezTo>
                <a:lnTo>
                  <a:pt x="14776" y="21600"/>
                </a:lnTo>
                <a:cubicBezTo>
                  <a:pt x="14397" y="21275"/>
                  <a:pt x="14025" y="20925"/>
                  <a:pt x="13662" y="20545"/>
                </a:cubicBezTo>
                <a:cubicBezTo>
                  <a:pt x="13132" y="19991"/>
                  <a:pt x="12614" y="19391"/>
                  <a:pt x="12115" y="18746"/>
                </a:cubicBezTo>
                <a:cubicBezTo>
                  <a:pt x="11613" y="18107"/>
                  <a:pt x="11127" y="17427"/>
                  <a:pt x="10654" y="16722"/>
                </a:cubicBezTo>
                <a:lnTo>
                  <a:pt x="10301" y="16193"/>
                </a:lnTo>
                <a:lnTo>
                  <a:pt x="9951" y="15653"/>
                </a:lnTo>
                <a:lnTo>
                  <a:pt x="9257" y="14543"/>
                </a:lnTo>
                <a:cubicBezTo>
                  <a:pt x="8786" y="13799"/>
                  <a:pt x="8312" y="13064"/>
                  <a:pt x="7819" y="12359"/>
                </a:cubicBezTo>
                <a:cubicBezTo>
                  <a:pt x="7788" y="12314"/>
                  <a:pt x="7754" y="12269"/>
                  <a:pt x="7723" y="12219"/>
                </a:cubicBezTo>
                <a:cubicBezTo>
                  <a:pt x="7754" y="12174"/>
                  <a:pt x="7788" y="12129"/>
                  <a:pt x="7819" y="12079"/>
                </a:cubicBezTo>
                <a:cubicBezTo>
                  <a:pt x="8309" y="11370"/>
                  <a:pt x="8786" y="10635"/>
                  <a:pt x="9257" y="9895"/>
                </a:cubicBezTo>
                <a:lnTo>
                  <a:pt x="9951" y="8786"/>
                </a:lnTo>
                <a:lnTo>
                  <a:pt x="10301" y="8246"/>
                </a:lnTo>
                <a:lnTo>
                  <a:pt x="10654" y="7716"/>
                </a:lnTo>
                <a:cubicBezTo>
                  <a:pt x="11127" y="7012"/>
                  <a:pt x="11615" y="6337"/>
                  <a:pt x="12115" y="5692"/>
                </a:cubicBezTo>
                <a:cubicBezTo>
                  <a:pt x="12614" y="5048"/>
                  <a:pt x="13132" y="4448"/>
                  <a:pt x="13662" y="3893"/>
                </a:cubicBezTo>
                <a:cubicBezTo>
                  <a:pt x="14193" y="3333"/>
                  <a:pt x="14744" y="2839"/>
                  <a:pt x="15311" y="2404"/>
                </a:cubicBezTo>
                <a:cubicBezTo>
                  <a:pt x="15595" y="2194"/>
                  <a:pt x="15882" y="1994"/>
                  <a:pt x="16175" y="1819"/>
                </a:cubicBezTo>
                <a:cubicBezTo>
                  <a:pt x="16469" y="1644"/>
                  <a:pt x="16764" y="1489"/>
                  <a:pt x="17065" y="1354"/>
                </a:cubicBezTo>
                <a:cubicBezTo>
                  <a:pt x="17365" y="1224"/>
                  <a:pt x="17669" y="1115"/>
                  <a:pt x="17976" y="1030"/>
                </a:cubicBezTo>
                <a:cubicBezTo>
                  <a:pt x="18283" y="945"/>
                  <a:pt x="18592" y="890"/>
                  <a:pt x="18903" y="855"/>
                </a:cubicBezTo>
                <a:cubicBezTo>
                  <a:pt x="19526" y="785"/>
                  <a:pt x="20151" y="805"/>
                  <a:pt x="20774" y="945"/>
                </a:cubicBezTo>
                <a:cubicBezTo>
                  <a:pt x="21051" y="1005"/>
                  <a:pt x="21327" y="1090"/>
                  <a:pt x="21600" y="1189"/>
                </a:cubicBezTo>
                <a:lnTo>
                  <a:pt x="21600" y="655"/>
                </a:lnTo>
                <a:cubicBezTo>
                  <a:pt x="21345" y="515"/>
                  <a:pt x="21089" y="405"/>
                  <a:pt x="20830" y="315"/>
                </a:cubicBezTo>
                <a:close/>
              </a:path>
            </a:pathLst>
          </a:custGeom>
          <a:gradFill>
            <a:gsLst>
              <a:gs pos="26000">
                <a:schemeClr val="accent3">
                  <a:lumMod val="50000"/>
                </a:schemeClr>
              </a:gs>
              <a:gs pos="100000">
                <a:schemeClr val="accent3">
                  <a:lumMod val="90000"/>
                </a:schemeClr>
              </a:gs>
            </a:gsLst>
            <a:lin ang="2700000" scaled="1"/>
          </a:gra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A037FEDC-64FB-BF45-BE12-1A9CE85DF778}"/>
              </a:ext>
            </a:extLst>
          </p:cNvPr>
          <p:cNvSpPr/>
          <p:nvPr/>
        </p:nvSpPr>
        <p:spPr>
          <a:xfrm>
            <a:off x="0" y="2600962"/>
            <a:ext cx="9143673" cy="4257038"/>
          </a:xfrm>
          <a:custGeom>
            <a:avLst/>
            <a:gdLst/>
            <a:ahLst/>
            <a:cxnLst>
              <a:cxn ang="0">
                <a:pos x="wd2" y="hd2"/>
              </a:cxn>
              <a:cxn ang="5400000">
                <a:pos x="wd2" y="hd2"/>
              </a:cxn>
              <a:cxn ang="10800000">
                <a:pos x="wd2" y="hd2"/>
              </a:cxn>
              <a:cxn ang="16200000">
                <a:pos x="wd2" y="hd2"/>
              </a:cxn>
            </a:cxnLst>
            <a:rect l="0" t="0" r="r" b="b"/>
            <a:pathLst>
              <a:path w="21600" h="21583" extrusionOk="0">
                <a:moveTo>
                  <a:pt x="20865" y="382"/>
                </a:moveTo>
                <a:cubicBezTo>
                  <a:pt x="20543" y="259"/>
                  <a:pt x="20213" y="168"/>
                  <a:pt x="19882" y="107"/>
                </a:cubicBezTo>
                <a:cubicBezTo>
                  <a:pt x="19716" y="73"/>
                  <a:pt x="19548" y="50"/>
                  <a:pt x="19385" y="35"/>
                </a:cubicBezTo>
                <a:lnTo>
                  <a:pt x="19259" y="21"/>
                </a:lnTo>
                <a:lnTo>
                  <a:pt x="19134" y="12"/>
                </a:lnTo>
                <a:cubicBezTo>
                  <a:pt x="19051" y="7"/>
                  <a:pt x="18968" y="2"/>
                  <a:pt x="18883" y="2"/>
                </a:cubicBezTo>
                <a:cubicBezTo>
                  <a:pt x="18215" y="-17"/>
                  <a:pt x="17541" y="88"/>
                  <a:pt x="16880" y="292"/>
                </a:cubicBezTo>
                <a:cubicBezTo>
                  <a:pt x="16551" y="396"/>
                  <a:pt x="16224" y="529"/>
                  <a:pt x="15902" y="681"/>
                </a:cubicBezTo>
                <a:lnTo>
                  <a:pt x="15660" y="800"/>
                </a:lnTo>
                <a:cubicBezTo>
                  <a:pt x="15579" y="843"/>
                  <a:pt x="15501" y="886"/>
                  <a:pt x="15422" y="929"/>
                </a:cubicBezTo>
                <a:lnTo>
                  <a:pt x="15303" y="995"/>
                </a:lnTo>
                <a:lnTo>
                  <a:pt x="15185" y="1066"/>
                </a:lnTo>
                <a:cubicBezTo>
                  <a:pt x="15106" y="1114"/>
                  <a:pt x="15028" y="1161"/>
                  <a:pt x="14950" y="1209"/>
                </a:cubicBezTo>
                <a:cubicBezTo>
                  <a:pt x="14327" y="1608"/>
                  <a:pt x="13727" y="2083"/>
                  <a:pt x="13151" y="2620"/>
                </a:cubicBezTo>
                <a:cubicBezTo>
                  <a:pt x="12575" y="3152"/>
                  <a:pt x="12024" y="3741"/>
                  <a:pt x="11493" y="4369"/>
                </a:cubicBezTo>
                <a:cubicBezTo>
                  <a:pt x="11361" y="4525"/>
                  <a:pt x="11229" y="4687"/>
                  <a:pt x="11099" y="4848"/>
                </a:cubicBezTo>
                <a:cubicBezTo>
                  <a:pt x="10969" y="5010"/>
                  <a:pt x="10839" y="5172"/>
                  <a:pt x="10712" y="5338"/>
                </a:cubicBezTo>
                <a:cubicBezTo>
                  <a:pt x="10584" y="5504"/>
                  <a:pt x="10458" y="5670"/>
                  <a:pt x="10333" y="5842"/>
                </a:cubicBezTo>
                <a:cubicBezTo>
                  <a:pt x="10210" y="6013"/>
                  <a:pt x="10084" y="6184"/>
                  <a:pt x="9961" y="6355"/>
                </a:cubicBezTo>
                <a:lnTo>
                  <a:pt x="9596" y="6877"/>
                </a:lnTo>
                <a:lnTo>
                  <a:pt x="9235" y="7410"/>
                </a:lnTo>
                <a:lnTo>
                  <a:pt x="8881" y="7951"/>
                </a:lnTo>
                <a:lnTo>
                  <a:pt x="8539" y="8483"/>
                </a:lnTo>
                <a:cubicBezTo>
                  <a:pt x="8084" y="9191"/>
                  <a:pt x="7627" y="9885"/>
                  <a:pt x="7161" y="10564"/>
                </a:cubicBezTo>
                <a:lnTo>
                  <a:pt x="7119" y="10626"/>
                </a:lnTo>
                <a:cubicBezTo>
                  <a:pt x="7033" y="10522"/>
                  <a:pt x="6948" y="10417"/>
                  <a:pt x="6861" y="10313"/>
                </a:cubicBezTo>
                <a:cubicBezTo>
                  <a:pt x="6731" y="10151"/>
                  <a:pt x="6597" y="9999"/>
                  <a:pt x="6465" y="9847"/>
                </a:cubicBezTo>
                <a:cubicBezTo>
                  <a:pt x="6198" y="9538"/>
                  <a:pt x="5925" y="9244"/>
                  <a:pt x="5649" y="8958"/>
                </a:cubicBezTo>
                <a:cubicBezTo>
                  <a:pt x="5510" y="8816"/>
                  <a:pt x="5369" y="8678"/>
                  <a:pt x="5228" y="8540"/>
                </a:cubicBezTo>
                <a:lnTo>
                  <a:pt x="5015" y="8341"/>
                </a:lnTo>
                <a:lnTo>
                  <a:pt x="4908" y="8241"/>
                </a:lnTo>
                <a:lnTo>
                  <a:pt x="4800" y="8146"/>
                </a:lnTo>
                <a:cubicBezTo>
                  <a:pt x="4225" y="7628"/>
                  <a:pt x="3627" y="7167"/>
                  <a:pt x="3011" y="6782"/>
                </a:cubicBezTo>
                <a:cubicBezTo>
                  <a:pt x="2395" y="6402"/>
                  <a:pt x="1763" y="6093"/>
                  <a:pt x="1122" y="5865"/>
                </a:cubicBezTo>
                <a:cubicBezTo>
                  <a:pt x="802" y="5756"/>
                  <a:pt x="482" y="5656"/>
                  <a:pt x="159" y="5585"/>
                </a:cubicBezTo>
                <a:lnTo>
                  <a:pt x="0" y="5547"/>
                </a:lnTo>
                <a:lnTo>
                  <a:pt x="0" y="6402"/>
                </a:lnTo>
                <a:lnTo>
                  <a:pt x="43" y="6421"/>
                </a:lnTo>
                <a:cubicBezTo>
                  <a:pt x="193" y="6492"/>
                  <a:pt x="343" y="6573"/>
                  <a:pt x="493" y="6649"/>
                </a:cubicBezTo>
                <a:cubicBezTo>
                  <a:pt x="567" y="6687"/>
                  <a:pt x="641" y="6730"/>
                  <a:pt x="715" y="6773"/>
                </a:cubicBezTo>
                <a:lnTo>
                  <a:pt x="936" y="6901"/>
                </a:lnTo>
                <a:cubicBezTo>
                  <a:pt x="1523" y="7248"/>
                  <a:pt x="2094" y="7647"/>
                  <a:pt x="2645" y="8103"/>
                </a:cubicBezTo>
                <a:cubicBezTo>
                  <a:pt x="2715" y="8160"/>
                  <a:pt x="2782" y="8222"/>
                  <a:pt x="2851" y="8279"/>
                </a:cubicBezTo>
                <a:cubicBezTo>
                  <a:pt x="2919" y="8341"/>
                  <a:pt x="2988" y="8393"/>
                  <a:pt x="3055" y="8455"/>
                </a:cubicBezTo>
                <a:lnTo>
                  <a:pt x="3257" y="8640"/>
                </a:lnTo>
                <a:lnTo>
                  <a:pt x="3358" y="8730"/>
                </a:lnTo>
                <a:lnTo>
                  <a:pt x="3456" y="8825"/>
                </a:lnTo>
                <a:lnTo>
                  <a:pt x="3656" y="9015"/>
                </a:lnTo>
                <a:cubicBezTo>
                  <a:pt x="3721" y="9082"/>
                  <a:pt x="3786" y="9149"/>
                  <a:pt x="3853" y="9215"/>
                </a:cubicBezTo>
                <a:cubicBezTo>
                  <a:pt x="3918" y="9282"/>
                  <a:pt x="3985" y="9348"/>
                  <a:pt x="4048" y="9415"/>
                </a:cubicBezTo>
                <a:lnTo>
                  <a:pt x="4240" y="9619"/>
                </a:lnTo>
                <a:cubicBezTo>
                  <a:pt x="4755" y="10170"/>
                  <a:pt x="5253" y="10769"/>
                  <a:pt x="5737" y="11396"/>
                </a:cubicBezTo>
                <a:cubicBezTo>
                  <a:pt x="5858" y="11553"/>
                  <a:pt x="5978" y="11710"/>
                  <a:pt x="6097" y="11871"/>
                </a:cubicBezTo>
                <a:lnTo>
                  <a:pt x="6167" y="11961"/>
                </a:lnTo>
                <a:lnTo>
                  <a:pt x="6097" y="12052"/>
                </a:lnTo>
                <a:cubicBezTo>
                  <a:pt x="5978" y="12213"/>
                  <a:pt x="5858" y="12370"/>
                  <a:pt x="5737" y="12527"/>
                </a:cubicBezTo>
                <a:cubicBezTo>
                  <a:pt x="5253" y="13154"/>
                  <a:pt x="4755" y="13753"/>
                  <a:pt x="4240" y="14304"/>
                </a:cubicBezTo>
                <a:lnTo>
                  <a:pt x="4048" y="14508"/>
                </a:lnTo>
                <a:cubicBezTo>
                  <a:pt x="3983" y="14579"/>
                  <a:pt x="3918" y="14641"/>
                  <a:pt x="3853" y="14708"/>
                </a:cubicBezTo>
                <a:cubicBezTo>
                  <a:pt x="3788" y="14774"/>
                  <a:pt x="3723" y="14841"/>
                  <a:pt x="3656" y="14907"/>
                </a:cubicBezTo>
                <a:lnTo>
                  <a:pt x="3456" y="15097"/>
                </a:lnTo>
                <a:lnTo>
                  <a:pt x="3358" y="15192"/>
                </a:lnTo>
                <a:lnTo>
                  <a:pt x="3257" y="15283"/>
                </a:lnTo>
                <a:lnTo>
                  <a:pt x="3055" y="15468"/>
                </a:lnTo>
                <a:cubicBezTo>
                  <a:pt x="2988" y="15530"/>
                  <a:pt x="2919" y="15587"/>
                  <a:pt x="2851" y="15644"/>
                </a:cubicBezTo>
                <a:cubicBezTo>
                  <a:pt x="2782" y="15701"/>
                  <a:pt x="2715" y="15763"/>
                  <a:pt x="2645" y="15820"/>
                </a:cubicBezTo>
                <a:cubicBezTo>
                  <a:pt x="2094" y="16271"/>
                  <a:pt x="1523" y="16675"/>
                  <a:pt x="936" y="17022"/>
                </a:cubicBezTo>
                <a:lnTo>
                  <a:pt x="715" y="17150"/>
                </a:lnTo>
                <a:cubicBezTo>
                  <a:pt x="641" y="17193"/>
                  <a:pt x="567" y="17235"/>
                  <a:pt x="493" y="17273"/>
                </a:cubicBezTo>
                <a:cubicBezTo>
                  <a:pt x="343" y="17350"/>
                  <a:pt x="195" y="17430"/>
                  <a:pt x="43" y="17502"/>
                </a:cubicBezTo>
                <a:lnTo>
                  <a:pt x="0" y="17521"/>
                </a:lnTo>
                <a:lnTo>
                  <a:pt x="0" y="18376"/>
                </a:lnTo>
                <a:lnTo>
                  <a:pt x="159" y="18338"/>
                </a:lnTo>
                <a:cubicBezTo>
                  <a:pt x="482" y="18267"/>
                  <a:pt x="802" y="18162"/>
                  <a:pt x="1122" y="18057"/>
                </a:cubicBezTo>
                <a:cubicBezTo>
                  <a:pt x="1761" y="17829"/>
                  <a:pt x="2392" y="17521"/>
                  <a:pt x="3011" y="17140"/>
                </a:cubicBezTo>
                <a:cubicBezTo>
                  <a:pt x="3627" y="16760"/>
                  <a:pt x="4225" y="16295"/>
                  <a:pt x="4800" y="15777"/>
                </a:cubicBezTo>
                <a:lnTo>
                  <a:pt x="4908" y="15682"/>
                </a:lnTo>
                <a:lnTo>
                  <a:pt x="5015" y="15582"/>
                </a:lnTo>
                <a:lnTo>
                  <a:pt x="5228" y="15382"/>
                </a:lnTo>
                <a:cubicBezTo>
                  <a:pt x="5369" y="15245"/>
                  <a:pt x="5508" y="15102"/>
                  <a:pt x="5649" y="14964"/>
                </a:cubicBezTo>
                <a:cubicBezTo>
                  <a:pt x="5925" y="14674"/>
                  <a:pt x="6198" y="14380"/>
                  <a:pt x="6465" y="14076"/>
                </a:cubicBezTo>
                <a:cubicBezTo>
                  <a:pt x="6597" y="13919"/>
                  <a:pt x="6731" y="13767"/>
                  <a:pt x="6861" y="13610"/>
                </a:cubicBezTo>
                <a:cubicBezTo>
                  <a:pt x="6948" y="13506"/>
                  <a:pt x="7033" y="13401"/>
                  <a:pt x="7119" y="13297"/>
                </a:cubicBezTo>
                <a:lnTo>
                  <a:pt x="7161" y="13358"/>
                </a:lnTo>
                <a:cubicBezTo>
                  <a:pt x="7627" y="14038"/>
                  <a:pt x="8084" y="14731"/>
                  <a:pt x="8539" y="15439"/>
                </a:cubicBezTo>
                <a:lnTo>
                  <a:pt x="8881" y="15972"/>
                </a:lnTo>
                <a:lnTo>
                  <a:pt x="9235" y="16513"/>
                </a:lnTo>
                <a:lnTo>
                  <a:pt x="9596" y="17045"/>
                </a:lnTo>
                <a:lnTo>
                  <a:pt x="9961" y="17568"/>
                </a:lnTo>
                <a:cubicBezTo>
                  <a:pt x="10084" y="17739"/>
                  <a:pt x="10210" y="17910"/>
                  <a:pt x="10333" y="18081"/>
                </a:cubicBezTo>
                <a:cubicBezTo>
                  <a:pt x="10458" y="18252"/>
                  <a:pt x="10586" y="18419"/>
                  <a:pt x="10712" y="18585"/>
                </a:cubicBezTo>
                <a:cubicBezTo>
                  <a:pt x="10839" y="18751"/>
                  <a:pt x="10969" y="18913"/>
                  <a:pt x="11099" y="19074"/>
                </a:cubicBezTo>
                <a:cubicBezTo>
                  <a:pt x="11229" y="19236"/>
                  <a:pt x="11361" y="19393"/>
                  <a:pt x="11493" y="19554"/>
                </a:cubicBezTo>
                <a:cubicBezTo>
                  <a:pt x="12024" y="20181"/>
                  <a:pt x="12575" y="20771"/>
                  <a:pt x="13151" y="21303"/>
                </a:cubicBezTo>
                <a:cubicBezTo>
                  <a:pt x="13252" y="21398"/>
                  <a:pt x="13355" y="21493"/>
                  <a:pt x="13460" y="21583"/>
                </a:cubicBezTo>
                <a:lnTo>
                  <a:pt x="16399" y="21583"/>
                </a:lnTo>
                <a:cubicBezTo>
                  <a:pt x="16352" y="21554"/>
                  <a:pt x="16307" y="21531"/>
                  <a:pt x="16260" y="21502"/>
                </a:cubicBezTo>
                <a:cubicBezTo>
                  <a:pt x="15975" y="21331"/>
                  <a:pt x="15698" y="21141"/>
                  <a:pt x="15420" y="20937"/>
                </a:cubicBezTo>
                <a:cubicBezTo>
                  <a:pt x="15283" y="20832"/>
                  <a:pt x="15144" y="20728"/>
                  <a:pt x="15010" y="20614"/>
                </a:cubicBezTo>
                <a:cubicBezTo>
                  <a:pt x="14873" y="20504"/>
                  <a:pt x="14739" y="20386"/>
                  <a:pt x="14605" y="20272"/>
                </a:cubicBezTo>
                <a:cubicBezTo>
                  <a:pt x="14338" y="20034"/>
                  <a:pt x="14074" y="19787"/>
                  <a:pt x="13814" y="19521"/>
                </a:cubicBezTo>
                <a:cubicBezTo>
                  <a:pt x="13294" y="18993"/>
                  <a:pt x="12788" y="18428"/>
                  <a:pt x="12297" y="17820"/>
                </a:cubicBezTo>
                <a:lnTo>
                  <a:pt x="11930" y="17359"/>
                </a:lnTo>
                <a:cubicBezTo>
                  <a:pt x="11809" y="17202"/>
                  <a:pt x="11688" y="17045"/>
                  <a:pt x="11567" y="16889"/>
                </a:cubicBezTo>
                <a:cubicBezTo>
                  <a:pt x="11448" y="16727"/>
                  <a:pt x="11327" y="16570"/>
                  <a:pt x="11209" y="16409"/>
                </a:cubicBezTo>
                <a:cubicBezTo>
                  <a:pt x="11090" y="16242"/>
                  <a:pt x="10971" y="16081"/>
                  <a:pt x="10855" y="15915"/>
                </a:cubicBezTo>
                <a:lnTo>
                  <a:pt x="10505" y="15416"/>
                </a:lnTo>
                <a:lnTo>
                  <a:pt x="10158" y="14907"/>
                </a:lnTo>
                <a:lnTo>
                  <a:pt x="9464" y="13862"/>
                </a:lnTo>
                <a:cubicBezTo>
                  <a:pt x="9032" y="13216"/>
                  <a:pt x="8592" y="12579"/>
                  <a:pt x="8140" y="11961"/>
                </a:cubicBezTo>
                <a:cubicBezTo>
                  <a:pt x="8592" y="11344"/>
                  <a:pt x="9032" y="10707"/>
                  <a:pt x="9464" y="10061"/>
                </a:cubicBezTo>
                <a:lnTo>
                  <a:pt x="10158" y="9015"/>
                </a:lnTo>
                <a:lnTo>
                  <a:pt x="10505" y="8507"/>
                </a:lnTo>
                <a:lnTo>
                  <a:pt x="10855" y="8008"/>
                </a:lnTo>
                <a:cubicBezTo>
                  <a:pt x="10971" y="7842"/>
                  <a:pt x="11090" y="7680"/>
                  <a:pt x="11209" y="7514"/>
                </a:cubicBezTo>
                <a:cubicBezTo>
                  <a:pt x="11327" y="7352"/>
                  <a:pt x="11448" y="7196"/>
                  <a:pt x="11567" y="7034"/>
                </a:cubicBezTo>
                <a:cubicBezTo>
                  <a:pt x="11686" y="6873"/>
                  <a:pt x="11809" y="6721"/>
                  <a:pt x="11930" y="6564"/>
                </a:cubicBezTo>
                <a:lnTo>
                  <a:pt x="12297" y="6103"/>
                </a:lnTo>
                <a:cubicBezTo>
                  <a:pt x="12790" y="5499"/>
                  <a:pt x="13294" y="4929"/>
                  <a:pt x="13814" y="4402"/>
                </a:cubicBezTo>
                <a:cubicBezTo>
                  <a:pt x="14074" y="4140"/>
                  <a:pt x="14338" y="3889"/>
                  <a:pt x="14605" y="3651"/>
                </a:cubicBezTo>
                <a:cubicBezTo>
                  <a:pt x="14739" y="3537"/>
                  <a:pt x="14873" y="3418"/>
                  <a:pt x="15010" y="3309"/>
                </a:cubicBezTo>
                <a:cubicBezTo>
                  <a:pt x="15144" y="3195"/>
                  <a:pt x="15283" y="3090"/>
                  <a:pt x="15420" y="2986"/>
                </a:cubicBezTo>
                <a:cubicBezTo>
                  <a:pt x="15695" y="2782"/>
                  <a:pt x="15975" y="2587"/>
                  <a:pt x="16260" y="2420"/>
                </a:cubicBezTo>
                <a:cubicBezTo>
                  <a:pt x="16544" y="2249"/>
                  <a:pt x="16831" y="2097"/>
                  <a:pt x="17122" y="1964"/>
                </a:cubicBezTo>
                <a:cubicBezTo>
                  <a:pt x="17707" y="1708"/>
                  <a:pt x="18303" y="1522"/>
                  <a:pt x="18912" y="1437"/>
                </a:cubicBezTo>
                <a:cubicBezTo>
                  <a:pt x="19217" y="1394"/>
                  <a:pt x="19524" y="1370"/>
                  <a:pt x="19828" y="1366"/>
                </a:cubicBezTo>
                <a:cubicBezTo>
                  <a:pt x="20135" y="1366"/>
                  <a:pt x="20442" y="1389"/>
                  <a:pt x="20749" y="1437"/>
                </a:cubicBezTo>
                <a:cubicBezTo>
                  <a:pt x="21033" y="1480"/>
                  <a:pt x="21318" y="1546"/>
                  <a:pt x="21600" y="1632"/>
                </a:cubicBezTo>
                <a:lnTo>
                  <a:pt x="21600" y="715"/>
                </a:lnTo>
                <a:cubicBezTo>
                  <a:pt x="21363" y="586"/>
                  <a:pt x="21116" y="477"/>
                  <a:pt x="20865" y="382"/>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pic>
        <p:nvPicPr>
          <p:cNvPr id="8" name="Picture 7"/>
          <p:cNvPicPr>
            <a:picLocks noChangeAspect="1"/>
          </p:cNvPicPr>
          <p:nvPr/>
        </p:nvPicPr>
        <p:blipFill>
          <a:blip r:embed="rId5"/>
          <a:stretch>
            <a:fillRect/>
          </a:stretch>
        </p:blipFill>
        <p:spPr>
          <a:xfrm>
            <a:off x="7418495" y="328474"/>
            <a:ext cx="974979" cy="1130831"/>
          </a:xfrm>
          <a:prstGeom prst="rect">
            <a:avLst/>
          </a:prstGeom>
        </p:spPr>
      </p:pic>
    </p:spTree>
    <p:extLst>
      <p:ext uri="{BB962C8B-B14F-4D97-AF65-F5344CB8AC3E}">
        <p14:creationId xmlns:p14="http://schemas.microsoft.com/office/powerpoint/2010/main" val="702207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17"/>
          <p:cNvSpPr txBox="1">
            <a:spLocks noGrp="1"/>
          </p:cNvSpPr>
          <p:nvPr>
            <p:ph type="title" idx="4294967295"/>
          </p:nvPr>
        </p:nvSpPr>
        <p:spPr>
          <a:xfrm>
            <a:off x="393291" y="383766"/>
            <a:ext cx="7215188" cy="1485870"/>
          </a:xfrm>
          <a:prstGeom prst="rect">
            <a:avLst/>
          </a:prstGeom>
        </p:spPr>
        <p:txBody>
          <a:bodyPr spcFirstLastPara="1" vert="horz" wrap="square" lIns="0" tIns="0" rIns="0" bIns="0" rtlCol="0" anchor="t" anchorCtr="0">
            <a:noAutofit/>
          </a:bodyPr>
          <a:lstStyle/>
          <a:p>
            <a:r>
              <a:rPr lang="en-ZA" sz="5400" b="1" dirty="0" smtClean="0">
                <a:latin typeface="Swiss 721"/>
                <a:cs typeface="Times New Roman" panose="02020603050405020304" pitchFamily="18" charset="0"/>
              </a:rPr>
              <a:t>Programme 4:</a:t>
            </a:r>
            <a:br>
              <a:rPr lang="en-ZA" sz="5400" b="1" dirty="0" smtClean="0">
                <a:latin typeface="Swiss 721"/>
                <a:cs typeface="Times New Roman" panose="02020603050405020304" pitchFamily="18" charset="0"/>
              </a:rPr>
            </a:br>
            <a:r>
              <a:rPr lang="en-ZA" sz="5400" b="1" dirty="0" smtClean="0">
                <a:latin typeface="Swiss 721"/>
                <a:cs typeface="Times New Roman" panose="02020603050405020304" pitchFamily="18" charset="0"/>
              </a:rPr>
              <a:t>Party </a:t>
            </a:r>
            <a:r>
              <a:rPr lang="en-ZA" sz="5400" b="1" dirty="0">
                <a:latin typeface="Swiss 721"/>
                <a:cs typeface="Times New Roman" panose="02020603050405020304" pitchFamily="18" charset="0"/>
              </a:rPr>
              <a:t>Funding  </a:t>
            </a:r>
            <a:endParaRPr sz="5400" b="1" dirty="0">
              <a:latin typeface="Swiss 721"/>
              <a:cs typeface="Times New Roman" panose="02020603050405020304" pitchFamily="18" charset="0"/>
            </a:endParaRPr>
          </a:p>
        </p:txBody>
      </p:sp>
      <p:sp>
        <p:nvSpPr>
          <p:cNvPr id="122" name="Google Shape;122;p17"/>
          <p:cNvSpPr txBox="1">
            <a:spLocks noGrp="1"/>
          </p:cNvSpPr>
          <p:nvPr>
            <p:ph type="body" idx="4294967295"/>
          </p:nvPr>
        </p:nvSpPr>
        <p:spPr>
          <a:xfrm>
            <a:off x="436336" y="1869636"/>
            <a:ext cx="7620000" cy="3300412"/>
          </a:xfrm>
          <a:prstGeom prst="rect">
            <a:avLst/>
          </a:prstGeom>
        </p:spPr>
        <p:txBody>
          <a:bodyPr spcFirstLastPara="1" vert="horz" wrap="square" lIns="0" tIns="0" rIns="0" bIns="0" rtlCol="0" anchor="t" anchorCtr="0">
            <a:noAutofit/>
          </a:bodyPr>
          <a:lstStyle/>
          <a:p>
            <a:pPr marL="214313" marR="97155" indent="-214313" algn="just">
              <a:lnSpc>
                <a:spcPct val="150000"/>
              </a:lnSpc>
              <a:spcBef>
                <a:spcPts val="176"/>
              </a:spcBef>
              <a:buFont typeface="Wingdings" panose="05000000000000000000" pitchFamily="2" charset="2"/>
              <a:buChar char="Ø"/>
            </a:pPr>
            <a:r>
              <a:rPr lang="en-US" sz="1600" dirty="0">
                <a:latin typeface="Swiss 721"/>
                <a:cs typeface="Times New Roman" panose="02020603050405020304" pitchFamily="18" charset="0"/>
              </a:rPr>
              <a:t>This programme focuses on the strategic outcome of contributing to the enhancement of transparency in elections and party </a:t>
            </a:r>
            <a:r>
              <a:rPr lang="en-US" sz="1600" dirty="0" smtClean="0">
                <a:latin typeface="Swiss 721"/>
                <a:cs typeface="Times New Roman" panose="02020603050405020304" pitchFamily="18" charset="0"/>
              </a:rPr>
              <a:t>funding.</a:t>
            </a:r>
          </a:p>
          <a:p>
            <a:pPr marL="214313" marR="97155" indent="-214313" algn="just">
              <a:lnSpc>
                <a:spcPct val="150000"/>
              </a:lnSpc>
              <a:spcBef>
                <a:spcPts val="176"/>
              </a:spcBef>
              <a:buFont typeface="Wingdings" panose="05000000000000000000" pitchFamily="2" charset="2"/>
              <a:buChar char="Ø"/>
            </a:pPr>
            <a:r>
              <a:rPr lang="en-US" sz="1600" dirty="0" smtClean="0">
                <a:latin typeface="Swiss 721"/>
                <a:cs typeface="Times New Roman" panose="02020603050405020304" pitchFamily="18" charset="0"/>
              </a:rPr>
              <a:t>The </a:t>
            </a:r>
            <a:r>
              <a:rPr lang="en-US" sz="1600" dirty="0">
                <a:latin typeface="Swiss 721"/>
                <a:cs typeface="Times New Roman" panose="02020603050405020304" pitchFamily="18" charset="0"/>
              </a:rPr>
              <a:t>programme manages party funding and donations in</a:t>
            </a:r>
          </a:p>
          <a:p>
            <a:pPr marL="969622" marR="97155" lvl="2" algn="just">
              <a:lnSpc>
                <a:spcPct val="150000"/>
              </a:lnSpc>
              <a:spcBef>
                <a:spcPts val="176"/>
              </a:spcBef>
            </a:pPr>
            <a:r>
              <a:rPr lang="en-US" sz="1600" dirty="0" smtClean="0">
                <a:latin typeface="Swiss 721"/>
                <a:cs typeface="Times New Roman" panose="02020603050405020304" pitchFamily="18" charset="0"/>
              </a:rPr>
              <a:t>compliance </a:t>
            </a:r>
            <a:r>
              <a:rPr lang="en-US" sz="1600" dirty="0">
                <a:latin typeface="Swiss 721"/>
                <a:cs typeface="Times New Roman" panose="02020603050405020304" pitchFamily="18" charset="0"/>
              </a:rPr>
              <a:t>with legislation, and </a:t>
            </a:r>
          </a:p>
          <a:p>
            <a:pPr marL="969622" marR="97155" lvl="2" algn="just">
              <a:lnSpc>
                <a:spcPct val="150000"/>
              </a:lnSpc>
              <a:spcBef>
                <a:spcPts val="176"/>
              </a:spcBef>
            </a:pPr>
            <a:r>
              <a:rPr lang="en-US" sz="1600" dirty="0" smtClean="0">
                <a:latin typeface="Swiss 721"/>
                <a:cs typeface="Times New Roman" panose="02020603050405020304" pitchFamily="18" charset="0"/>
              </a:rPr>
              <a:t>strengthens </a:t>
            </a:r>
            <a:r>
              <a:rPr lang="en-US" sz="1600" dirty="0">
                <a:latin typeface="Swiss 721"/>
                <a:cs typeface="Times New Roman" panose="02020603050405020304" pitchFamily="18" charset="0"/>
              </a:rPr>
              <a:t>cooperative relationships by </a:t>
            </a:r>
            <a:r>
              <a:rPr lang="en-US" sz="1600" dirty="0" smtClean="0">
                <a:latin typeface="Swiss 721"/>
                <a:cs typeface="Times New Roman" panose="02020603050405020304" pitchFamily="18" charset="0"/>
              </a:rPr>
              <a:t>providing </a:t>
            </a:r>
            <a:r>
              <a:rPr lang="en-US" sz="1600" dirty="0">
                <a:latin typeface="Swiss 721"/>
                <a:cs typeface="Times New Roman" panose="02020603050405020304" pitchFamily="18" charset="0"/>
              </a:rPr>
              <a:t>consultative and liaison platforms between the Electoral Commission and political parties and candidates, using </a:t>
            </a:r>
            <a:r>
              <a:rPr lang="en-US" sz="1600" dirty="0" smtClean="0">
                <a:latin typeface="Swiss 721"/>
                <a:cs typeface="Times New Roman" panose="02020603050405020304" pitchFamily="18" charset="0"/>
              </a:rPr>
              <a:t>systems</a:t>
            </a:r>
            <a:r>
              <a:rPr lang="en-US" sz="1600" dirty="0">
                <a:latin typeface="Swiss 721"/>
                <a:cs typeface="Times New Roman" panose="02020603050405020304" pitchFamily="18" charset="0"/>
              </a:rPr>
              <a:t>, people and processes that are sustainable. </a:t>
            </a:r>
          </a:p>
          <a:p>
            <a:pPr marL="214313" marR="97155" indent="-214313" algn="just">
              <a:lnSpc>
                <a:spcPct val="150000"/>
              </a:lnSpc>
              <a:spcBef>
                <a:spcPts val="176"/>
              </a:spcBef>
              <a:buFont typeface="Wingdings" panose="05000000000000000000" pitchFamily="2" charset="2"/>
              <a:buChar char="Ø"/>
            </a:pPr>
            <a:r>
              <a:rPr lang="en-US" sz="1600" dirty="0">
                <a:latin typeface="Swiss 721"/>
                <a:cs typeface="Times New Roman" panose="02020603050405020304" pitchFamily="18" charset="0"/>
              </a:rPr>
              <a:t>It also provides effective management of the registration of political parties and processing of the nomination of candidates for various electoral events.</a:t>
            </a:r>
          </a:p>
          <a:p>
            <a:pPr marL="55245" marR="97155" algn="just">
              <a:lnSpc>
                <a:spcPct val="110000"/>
              </a:lnSpc>
              <a:spcBef>
                <a:spcPts val="176"/>
              </a:spcBef>
            </a:pPr>
            <a:endParaRPr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56336" y="85972"/>
            <a:ext cx="722438" cy="876135"/>
          </a:xfrm>
          <a:prstGeom prst="rect">
            <a:avLst/>
          </a:prstGeom>
        </p:spPr>
      </p:pic>
      <p:sp>
        <p:nvSpPr>
          <p:cNvPr id="5" name="Google Shape;196;p24"/>
          <p:cNvSpPr/>
          <p:nvPr/>
        </p:nvSpPr>
        <p:spPr>
          <a:xfrm>
            <a:off x="3396200" y="5642043"/>
            <a:ext cx="4794489" cy="11187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defTabSz="685800">
              <a:buClr>
                <a:srgbClr val="062133"/>
              </a:buClr>
              <a:buSzPts val="1100"/>
              <a:defRPr/>
            </a:pPr>
            <a:r>
              <a:rPr lang="en-ZA" sz="3600" b="1" dirty="0" smtClean="0">
                <a:solidFill>
                  <a:srgbClr val="062133"/>
                </a:solidFill>
                <a:latin typeface="Swiss 721"/>
                <a:ea typeface="Barlow"/>
                <a:cs typeface="Times New Roman" panose="02020603050405020304" pitchFamily="18" charset="0"/>
                <a:sym typeface="Barlow"/>
              </a:rPr>
              <a:t>TOTAL </a:t>
            </a:r>
            <a:r>
              <a:rPr lang="en-ZA" sz="3600" b="1" dirty="0">
                <a:solidFill>
                  <a:srgbClr val="062133"/>
                </a:solidFill>
                <a:latin typeface="Swiss 721"/>
                <a:ea typeface="Barlow"/>
                <a:cs typeface="Times New Roman" panose="02020603050405020304" pitchFamily="18" charset="0"/>
                <a:sym typeface="Barlow"/>
              </a:rPr>
              <a:t>TARGETS : </a:t>
            </a:r>
            <a:r>
              <a:rPr lang="en-ZA" sz="3600" dirty="0">
                <a:solidFill>
                  <a:srgbClr val="062133"/>
                </a:solidFill>
                <a:latin typeface="Swiss 721"/>
                <a:ea typeface="Barlow"/>
                <a:cs typeface="Times New Roman" panose="02020603050405020304" pitchFamily="18" charset="0"/>
                <a:sym typeface="Barlow"/>
              </a:rPr>
              <a:t>3</a:t>
            </a:r>
            <a:endParaRPr sz="3600" dirty="0">
              <a:solidFill>
                <a:srgbClr val="062133"/>
              </a:solidFill>
              <a:latin typeface="Swiss 721"/>
              <a:ea typeface="Barlow"/>
              <a:cs typeface="Times New Roman" panose="02020603050405020304" pitchFamily="18" charset="0"/>
              <a:sym typeface="Barlow"/>
            </a:endParaRPr>
          </a:p>
        </p:txBody>
      </p:sp>
      <p:sp>
        <p:nvSpPr>
          <p:cNvPr id="3" name="Slide Number Placeholder 2"/>
          <p:cNvSpPr>
            <a:spLocks noGrp="1"/>
          </p:cNvSpPr>
          <p:nvPr>
            <p:ph type="sldNum" sz="quarter" idx="12"/>
          </p:nvPr>
        </p:nvSpPr>
        <p:spPr/>
        <p:txBody>
          <a:bodyPr/>
          <a:lstStyle/>
          <a:p>
            <a:fld id="{C86EDDA2-A385-4D53-9944-861446547DDE}" type="slidenum">
              <a:rPr lang="en-US" sz="1200" b="1" smtClean="0"/>
              <a:t>22</a:t>
            </a:fld>
            <a:endParaRPr lang="en-US" sz="1200" b="1" dirty="0"/>
          </a:p>
        </p:txBody>
      </p:sp>
    </p:spTree>
    <p:extLst>
      <p:ext uri="{BB962C8B-B14F-4D97-AF65-F5344CB8AC3E}">
        <p14:creationId xmlns:p14="http://schemas.microsoft.com/office/powerpoint/2010/main" val="3411492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a:bodyPr>
          <a:lstStyle/>
          <a:p>
            <a:pPr>
              <a:lnSpc>
                <a:spcPct val="100000"/>
              </a:lnSpc>
              <a:spcBef>
                <a:spcPts val="0"/>
              </a:spcBef>
            </a:pPr>
            <a:r>
              <a:rPr lang="en-ZA" sz="1800" b="1" dirty="0">
                <a:solidFill>
                  <a:prstClr val="black"/>
                </a:solidFill>
                <a:latin typeface="Swiss 721"/>
                <a:ea typeface="+mn-ea"/>
                <a:cs typeface="Times New Roman" panose="02020603050405020304" pitchFamily="18" charset="0"/>
              </a:rPr>
              <a:t>Outcomes, outputs, performance indicators and targets for </a:t>
            </a:r>
            <a:r>
              <a:rPr lang="en-ZA" sz="1800" b="1" dirty="0" smtClean="0">
                <a:solidFill>
                  <a:prstClr val="black"/>
                </a:solidFill>
                <a:latin typeface="Swiss 721"/>
                <a:ea typeface="+mn-ea"/>
                <a:cs typeface="Times New Roman" panose="02020603050405020304" pitchFamily="18" charset="0"/>
              </a:rPr>
              <a:t>2023/24</a:t>
            </a:r>
            <a:endParaRPr lang="en-ZA"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07245300"/>
              </p:ext>
            </p:extLst>
          </p:nvPr>
        </p:nvGraphicFramePr>
        <p:xfrm>
          <a:off x="191064" y="3275938"/>
          <a:ext cx="8726748" cy="2641428"/>
        </p:xfrm>
        <a:graphic>
          <a:graphicData uri="http://schemas.openxmlformats.org/drawingml/2006/table">
            <a:tbl>
              <a:tblPr firstRow="1" firstCol="1" lastRow="1" lastCol="1" bandRow="1" bandCol="1">
                <a:tableStyleId>{1FECB4D8-DB02-4DC6-A0A2-4F2EBAE1DC90}</a:tableStyleId>
              </a:tblPr>
              <a:tblGrid>
                <a:gridCol w="1399197">
                  <a:extLst>
                    <a:ext uri="{9D8B030D-6E8A-4147-A177-3AD203B41FA5}">
                      <a16:colId xmlns:a16="http://schemas.microsoft.com/office/drawing/2014/main" val="2978871112"/>
                    </a:ext>
                  </a:extLst>
                </a:gridCol>
                <a:gridCol w="993913">
                  <a:extLst>
                    <a:ext uri="{9D8B030D-6E8A-4147-A177-3AD203B41FA5}">
                      <a16:colId xmlns:a16="http://schemas.microsoft.com/office/drawing/2014/main" val="1152470807"/>
                    </a:ext>
                  </a:extLst>
                </a:gridCol>
                <a:gridCol w="1582309">
                  <a:extLst>
                    <a:ext uri="{9D8B030D-6E8A-4147-A177-3AD203B41FA5}">
                      <a16:colId xmlns:a16="http://schemas.microsoft.com/office/drawing/2014/main" val="227857881"/>
                    </a:ext>
                  </a:extLst>
                </a:gridCol>
                <a:gridCol w="1447138">
                  <a:extLst>
                    <a:ext uri="{9D8B030D-6E8A-4147-A177-3AD203B41FA5}">
                      <a16:colId xmlns:a16="http://schemas.microsoft.com/office/drawing/2014/main" val="1439630202"/>
                    </a:ext>
                  </a:extLst>
                </a:gridCol>
                <a:gridCol w="1670701">
                  <a:extLst>
                    <a:ext uri="{9D8B030D-6E8A-4147-A177-3AD203B41FA5}">
                      <a16:colId xmlns:a16="http://schemas.microsoft.com/office/drawing/2014/main" val="3077197633"/>
                    </a:ext>
                  </a:extLst>
                </a:gridCol>
                <a:gridCol w="1633490">
                  <a:extLst>
                    <a:ext uri="{9D8B030D-6E8A-4147-A177-3AD203B41FA5}">
                      <a16:colId xmlns:a16="http://schemas.microsoft.com/office/drawing/2014/main" val="1173999545"/>
                    </a:ext>
                  </a:extLst>
                </a:gridCol>
              </a:tblGrid>
              <a:tr h="330872">
                <a:tc>
                  <a:txBody>
                    <a:bodyPr/>
                    <a:lstStyle/>
                    <a:p>
                      <a:pPr marL="46355">
                        <a:spcAft>
                          <a:spcPts val="0"/>
                        </a:spcAft>
                      </a:pPr>
                      <a:r>
                        <a:rPr lang="en-US" sz="1600" dirty="0">
                          <a:effectLst/>
                          <a:latin typeface="Times New Roman" panose="02020603050405020304" pitchFamily="18" charset="0"/>
                          <a:cs typeface="Times New Roman" panose="02020603050405020304" pitchFamily="18" charset="0"/>
                        </a:rPr>
                        <a:t> </a:t>
                      </a:r>
                      <a:endParaRPr lang="en-ZA" sz="1600" b="1" dirty="0">
                        <a:effectLst/>
                        <a:latin typeface="Times New Roman" panose="02020603050405020304" pitchFamily="18" charset="0"/>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283256">
                <a:tc>
                  <a:txBody>
                    <a:bodyPr/>
                    <a:lstStyle/>
                    <a:p>
                      <a:pPr marL="45720" marR="202565" indent="85090" algn="ctr" defTabSz="685800" rtl="0" eaLnBrk="1" latinLnBrk="0" hangingPunct="1">
                        <a:lnSpc>
                          <a:spcPct val="95000"/>
                        </a:lnSpc>
                        <a:spcBef>
                          <a:spcPts val="180"/>
                        </a:spcBef>
                        <a:spcAft>
                          <a:spcPts val="0"/>
                        </a:spcAft>
                      </a:pPr>
                      <a:r>
                        <a:rPr lang="en-US" sz="1600" kern="1200" dirty="0" smtClean="0">
                          <a:effectLst/>
                          <a:latin typeface="Swiss 721"/>
                          <a:cs typeface="Times New Roman" panose="02020603050405020304" pitchFamily="18" charset="0"/>
                        </a:rPr>
                        <a:t>Output indicators</a:t>
                      </a:r>
                      <a:endParaRPr lang="en-ZA" sz="1600" b="1"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ctr"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2019/20</a:t>
                      </a:r>
                      <a:endParaRPr lang="en-ZA" sz="1600" b="1"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ctr"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2020/21</a:t>
                      </a:r>
                      <a:endParaRPr lang="en-ZA" sz="1600" b="1"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ctr"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2021/22</a:t>
                      </a:r>
                      <a:endParaRPr lang="en-ZA" sz="1600" b="1"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ctr"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2022/23</a:t>
                      </a:r>
                      <a:endParaRPr lang="en-ZA" sz="1600" b="1"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ctr"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2023/24</a:t>
                      </a:r>
                      <a:endParaRPr lang="en-ZA" sz="1600" b="1" kern="1200" dirty="0">
                        <a:solidFill>
                          <a:schemeClr val="tx1"/>
                        </a:solidFill>
                        <a:effectLst/>
                        <a:latin typeface="Swiss 721"/>
                        <a:ea typeface="+mn-ea"/>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675847">
                <a:tc>
                  <a:txBody>
                    <a:bodyPr/>
                    <a:lstStyle/>
                    <a:p>
                      <a:pPr marL="45720" marR="45720">
                        <a:spcBef>
                          <a:spcPts val="180"/>
                        </a:spcBef>
                        <a:spcAft>
                          <a:spcPts val="0"/>
                        </a:spcAft>
                      </a:pPr>
                      <a:r>
                        <a:rPr lang="en-US" sz="1600" dirty="0">
                          <a:effectLst/>
                          <a:latin typeface="Swiss 721"/>
                          <a:cs typeface="Times New Roman" panose="02020603050405020304" pitchFamily="18" charset="0"/>
                        </a:rPr>
                        <a:t>Number of disbursements to represented parties per annum</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Bef>
                          <a:spcPts val="45"/>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925" algn="ctr">
                        <a:spcAft>
                          <a:spcPts val="0"/>
                        </a:spcAft>
                      </a:pPr>
                      <a:r>
                        <a:rPr lang="en-US" sz="1600" b="0" dirty="0">
                          <a:effectLst/>
                          <a:latin typeface="Swiss 721"/>
                          <a:cs typeface="Times New Roman" panose="02020603050405020304" pitchFamily="18" charset="0"/>
                        </a:rPr>
                        <a:t>New</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Bef>
                          <a:spcPts val="45"/>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925" algn="ctr">
                        <a:spcAft>
                          <a:spcPts val="0"/>
                        </a:spcAft>
                      </a:pPr>
                      <a:r>
                        <a:rPr lang="en-US" sz="1600" b="0" dirty="0">
                          <a:effectLst/>
                          <a:latin typeface="Swiss 721"/>
                          <a:cs typeface="Times New Roman" panose="02020603050405020304" pitchFamily="18" charset="0"/>
                        </a:rPr>
                        <a:t>At least 4 –</a:t>
                      </a:r>
                      <a:endParaRPr lang="en-ZA" sz="1600" b="0" dirty="0">
                        <a:effectLst/>
                        <a:latin typeface="Swiss 721"/>
                        <a:cs typeface="Times New Roman" panose="02020603050405020304" pitchFamily="18" charset="0"/>
                      </a:endParaRPr>
                    </a:p>
                    <a:p>
                      <a:pPr marL="40005" marR="34925" algn="ctr">
                        <a:spcAft>
                          <a:spcPts val="0"/>
                        </a:spcAft>
                      </a:pPr>
                      <a:r>
                        <a:rPr lang="en-US" sz="1600" b="0" dirty="0">
                          <a:effectLst/>
                          <a:latin typeface="Swiss 721"/>
                          <a:cs typeface="Times New Roman" panose="02020603050405020304" pitchFamily="18" charset="0"/>
                        </a:rPr>
                        <a:t> one per</a:t>
                      </a:r>
                      <a:endParaRPr lang="en-ZA" sz="1600" b="0" dirty="0">
                        <a:effectLst/>
                        <a:latin typeface="Swiss 721"/>
                        <a:cs typeface="Times New Roman" panose="02020603050405020304" pitchFamily="18" charset="0"/>
                      </a:endParaRPr>
                    </a:p>
                    <a:p>
                      <a:pPr marL="40005" marR="34925" algn="ctr">
                        <a:spcAft>
                          <a:spcPts val="0"/>
                        </a:spcAft>
                      </a:pPr>
                      <a:r>
                        <a:rPr lang="en-US" sz="1600" b="0" dirty="0">
                          <a:effectLst/>
                          <a:latin typeface="Swiss 721"/>
                          <a:cs typeface="Times New Roman" panose="02020603050405020304" pitchFamily="18" charset="0"/>
                        </a:rPr>
                        <a:t>quarter</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Bef>
                          <a:spcPts val="45"/>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925" algn="ctr">
                        <a:spcAft>
                          <a:spcPts val="0"/>
                        </a:spcAft>
                      </a:pPr>
                      <a:r>
                        <a:rPr lang="en-ZA" sz="1600" b="0" dirty="0" smtClean="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Bef>
                          <a:spcPts val="45"/>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290" algn="ctr">
                        <a:spcAft>
                          <a:spcPts val="0"/>
                        </a:spcAft>
                      </a:pPr>
                      <a:r>
                        <a:rPr lang="en-US" sz="1600" b="0" dirty="0">
                          <a:effectLst/>
                          <a:latin typeface="Swiss 721"/>
                          <a:cs typeface="Times New Roman" panose="02020603050405020304" pitchFamily="18" charset="0"/>
                        </a:rPr>
                        <a:t>At least 4 – </a:t>
                      </a:r>
                      <a:endParaRPr lang="en-ZA" sz="1600" b="0" dirty="0">
                        <a:effectLst/>
                        <a:latin typeface="Swiss 721"/>
                        <a:cs typeface="Times New Roman" panose="02020603050405020304" pitchFamily="18" charset="0"/>
                      </a:endParaRPr>
                    </a:p>
                    <a:p>
                      <a:pPr marL="40005" marR="34290" algn="ctr">
                        <a:spcAft>
                          <a:spcPts val="0"/>
                        </a:spcAft>
                      </a:pPr>
                      <a:r>
                        <a:rPr lang="en-US" sz="1600" b="0" dirty="0">
                          <a:effectLst/>
                          <a:latin typeface="Swiss 721"/>
                          <a:cs typeface="Times New Roman" panose="02020603050405020304" pitchFamily="18" charset="0"/>
                        </a:rPr>
                        <a:t>one per</a:t>
                      </a:r>
                      <a:endParaRPr lang="en-ZA" sz="1600" b="0" dirty="0">
                        <a:effectLst/>
                        <a:latin typeface="Swiss 721"/>
                        <a:cs typeface="Times New Roman" panose="02020603050405020304" pitchFamily="18" charset="0"/>
                      </a:endParaRPr>
                    </a:p>
                    <a:p>
                      <a:pPr marL="40005" marR="34925" algn="ctr">
                        <a:spcAft>
                          <a:spcPts val="0"/>
                        </a:spcAft>
                      </a:pPr>
                      <a:r>
                        <a:rPr lang="en-US" sz="1600" b="0" dirty="0">
                          <a:effectLst/>
                          <a:latin typeface="Swiss 721"/>
                          <a:cs typeface="Times New Roman" panose="02020603050405020304" pitchFamily="18" charset="0"/>
                        </a:rPr>
                        <a:t>quarter</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Bef>
                          <a:spcPts val="45"/>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35560" marR="29210" algn="ctr">
                        <a:spcAft>
                          <a:spcPts val="0"/>
                        </a:spcAft>
                      </a:pPr>
                      <a:r>
                        <a:rPr lang="en-US" sz="1600" b="0" dirty="0">
                          <a:effectLst/>
                          <a:latin typeface="Swiss 721"/>
                          <a:cs typeface="Times New Roman" panose="02020603050405020304" pitchFamily="18" charset="0"/>
                        </a:rPr>
                        <a:t>At least 4 –</a:t>
                      </a:r>
                      <a:endParaRPr lang="en-ZA" sz="1600" b="0" dirty="0">
                        <a:effectLst/>
                        <a:latin typeface="Swiss 721"/>
                        <a:cs typeface="Times New Roman" panose="02020603050405020304" pitchFamily="18" charset="0"/>
                      </a:endParaRPr>
                    </a:p>
                    <a:p>
                      <a:pPr marL="35560" marR="29210" algn="ctr">
                        <a:spcAft>
                          <a:spcPts val="0"/>
                        </a:spcAft>
                      </a:pPr>
                      <a:r>
                        <a:rPr lang="en-US" sz="1600" b="0" dirty="0">
                          <a:effectLst/>
                          <a:latin typeface="Swiss 721"/>
                          <a:cs typeface="Times New Roman" panose="02020603050405020304" pitchFamily="18" charset="0"/>
                        </a:rPr>
                        <a:t> one per</a:t>
                      </a:r>
                      <a:endParaRPr lang="en-ZA" sz="1600" b="0" dirty="0">
                        <a:effectLst/>
                        <a:latin typeface="Swiss 721"/>
                        <a:cs typeface="Times New Roman" panose="02020603050405020304" pitchFamily="18" charset="0"/>
                      </a:endParaRPr>
                    </a:p>
                    <a:p>
                      <a:pPr marL="40005" marR="34290" algn="ctr">
                        <a:spcAft>
                          <a:spcPts val="0"/>
                        </a:spcAft>
                      </a:pPr>
                      <a:r>
                        <a:rPr lang="en-US" sz="1600" b="0" dirty="0">
                          <a:effectLst/>
                          <a:latin typeface="Swiss 721"/>
                          <a:cs typeface="Times New Roman" panose="02020603050405020304" pitchFamily="18" charset="0"/>
                        </a:rPr>
                        <a:t>quarter</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23</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1576" y="360101"/>
            <a:ext cx="374350" cy="458026"/>
          </a:xfrm>
          <a:prstGeom prst="rect">
            <a:avLst/>
          </a:prstGeom>
        </p:spPr>
      </p:pic>
      <p:sp>
        <p:nvSpPr>
          <p:cNvPr id="7" name="Rectangle 6"/>
          <p:cNvSpPr/>
          <p:nvPr/>
        </p:nvSpPr>
        <p:spPr>
          <a:xfrm>
            <a:off x="253205" y="2100921"/>
            <a:ext cx="8366009" cy="57071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dirty="0" smtClean="0">
              <a:latin typeface="Swiss 721"/>
            </a:endParaRPr>
          </a:p>
          <a:p>
            <a:pPr algn="ctr"/>
            <a:endParaRPr lang="en-ZA" sz="1400" dirty="0">
              <a:latin typeface="Swiss 721"/>
            </a:endParaRPr>
          </a:p>
          <a:p>
            <a:r>
              <a:rPr lang="en-ZA" sz="1600" b="1" dirty="0" smtClean="0">
                <a:latin typeface="Swiss 721"/>
              </a:rPr>
              <a:t>Output: </a:t>
            </a:r>
            <a:r>
              <a:rPr lang="en-US" sz="1600" dirty="0" smtClean="0">
                <a:latin typeface="Swiss 721"/>
              </a:rPr>
              <a:t>Manage </a:t>
            </a:r>
            <a:r>
              <a:rPr lang="en-US" sz="1600" dirty="0">
                <a:latin typeface="Swiss 721"/>
              </a:rPr>
              <a:t>party funding in compliance with relevant legislation</a:t>
            </a:r>
          </a:p>
          <a:p>
            <a:r>
              <a:rPr lang="en-ZA" sz="1400" b="1" dirty="0" smtClean="0">
                <a:latin typeface="Swiss 721"/>
              </a:rPr>
              <a:t>   </a:t>
            </a:r>
            <a:endParaRPr lang="en-US" sz="1400" dirty="0">
              <a:latin typeface="Swiss 721"/>
            </a:endParaRPr>
          </a:p>
          <a:p>
            <a:endParaRPr lang="en-US" dirty="0">
              <a:latin typeface="Swiss 721"/>
            </a:endParaRPr>
          </a:p>
          <a:p>
            <a:pPr algn="ctr"/>
            <a:r>
              <a:rPr lang="en-ZA" dirty="0" smtClean="0">
                <a:latin typeface="Swiss 721"/>
              </a:rPr>
              <a:t> </a:t>
            </a:r>
            <a:endParaRPr lang="en-ZA" dirty="0">
              <a:latin typeface="Swiss 721"/>
            </a:endParaRPr>
          </a:p>
        </p:txBody>
      </p:sp>
      <p:sp>
        <p:nvSpPr>
          <p:cNvPr id="8" name="Rectangle 7"/>
          <p:cNvSpPr/>
          <p:nvPr/>
        </p:nvSpPr>
        <p:spPr>
          <a:xfrm>
            <a:off x="300914" y="1252062"/>
            <a:ext cx="8265111" cy="452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ZA" sz="1600" b="1" dirty="0" smtClean="0">
                <a:latin typeface="Swiss 721"/>
                <a:cs typeface="Times New Roman" panose="02020603050405020304" pitchFamily="18" charset="0"/>
              </a:rPr>
              <a:t>Outcome: </a:t>
            </a:r>
            <a:r>
              <a:rPr lang="en-US" sz="1600" dirty="0" smtClean="0">
                <a:latin typeface="Swiss 721"/>
                <a:cs typeface="Times New Roman" panose="02020603050405020304" pitchFamily="18" charset="0"/>
              </a:rPr>
              <a:t>Contributed </a:t>
            </a:r>
            <a:r>
              <a:rPr lang="en-US" sz="1600" dirty="0">
                <a:latin typeface="Swiss 721"/>
                <a:cs typeface="Times New Roman" panose="02020603050405020304" pitchFamily="18" charset="0"/>
              </a:rPr>
              <a:t>to the enhancement of transparency in elections and party funding</a:t>
            </a:r>
          </a:p>
          <a:p>
            <a:endParaRPr lang="en-ZA" sz="1600" dirty="0">
              <a:latin typeface="Swiss 721"/>
            </a:endParaRPr>
          </a:p>
        </p:txBody>
      </p:sp>
    </p:spTree>
    <p:extLst>
      <p:ext uri="{BB962C8B-B14F-4D97-AF65-F5344CB8AC3E}">
        <p14:creationId xmlns:p14="http://schemas.microsoft.com/office/powerpoint/2010/main" val="2625191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a:bodyPr>
          <a:lstStyle/>
          <a:p>
            <a:pPr>
              <a:lnSpc>
                <a:spcPct val="100000"/>
              </a:lnSpc>
              <a:spcBef>
                <a:spcPts val="0"/>
              </a:spcBef>
            </a:pPr>
            <a:r>
              <a:rPr lang="en-ZA" sz="1800" b="1" dirty="0">
                <a:solidFill>
                  <a:prstClr val="black"/>
                </a:solidFill>
                <a:latin typeface="Swiss 721"/>
                <a:ea typeface="+mn-ea"/>
                <a:cs typeface="Times New Roman" panose="02020603050405020304" pitchFamily="18" charset="0"/>
              </a:rPr>
              <a:t>Outcomes, outputs, performance indicators and targets for </a:t>
            </a:r>
            <a:r>
              <a:rPr lang="en-ZA" sz="1800" b="1" dirty="0" smtClean="0">
                <a:solidFill>
                  <a:prstClr val="black"/>
                </a:solidFill>
                <a:latin typeface="Swiss 721"/>
                <a:ea typeface="+mn-ea"/>
                <a:cs typeface="Times New Roman" panose="02020603050405020304" pitchFamily="18" charset="0"/>
              </a:rPr>
              <a:t>2023/24</a:t>
            </a:r>
            <a:endParaRPr lang="en-ZA"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1465938"/>
              </p:ext>
            </p:extLst>
          </p:nvPr>
        </p:nvGraphicFramePr>
        <p:xfrm>
          <a:off x="200943" y="3205316"/>
          <a:ext cx="8726748" cy="3657200"/>
        </p:xfrm>
        <a:graphic>
          <a:graphicData uri="http://schemas.openxmlformats.org/drawingml/2006/table">
            <a:tbl>
              <a:tblPr firstRow="1" firstCol="1" lastRow="1" lastCol="1" bandRow="1" bandCol="1">
                <a:tableStyleId>{1FECB4D8-DB02-4DC6-A0A2-4F2EBAE1DC90}</a:tableStyleId>
              </a:tblPr>
              <a:tblGrid>
                <a:gridCol w="1997930">
                  <a:extLst>
                    <a:ext uri="{9D8B030D-6E8A-4147-A177-3AD203B41FA5}">
                      <a16:colId xmlns:a16="http://schemas.microsoft.com/office/drawing/2014/main" val="2978871112"/>
                    </a:ext>
                  </a:extLst>
                </a:gridCol>
                <a:gridCol w="1261872">
                  <a:extLst>
                    <a:ext uri="{9D8B030D-6E8A-4147-A177-3AD203B41FA5}">
                      <a16:colId xmlns:a16="http://schemas.microsoft.com/office/drawing/2014/main" val="1152470807"/>
                    </a:ext>
                  </a:extLst>
                </a:gridCol>
                <a:gridCol w="1325880">
                  <a:extLst>
                    <a:ext uri="{9D8B030D-6E8A-4147-A177-3AD203B41FA5}">
                      <a16:colId xmlns:a16="http://schemas.microsoft.com/office/drawing/2014/main" val="227857881"/>
                    </a:ext>
                  </a:extLst>
                </a:gridCol>
                <a:gridCol w="1463040">
                  <a:extLst>
                    <a:ext uri="{9D8B030D-6E8A-4147-A177-3AD203B41FA5}">
                      <a16:colId xmlns:a16="http://schemas.microsoft.com/office/drawing/2014/main" val="1439630202"/>
                    </a:ext>
                  </a:extLst>
                </a:gridCol>
                <a:gridCol w="1517904">
                  <a:extLst>
                    <a:ext uri="{9D8B030D-6E8A-4147-A177-3AD203B41FA5}">
                      <a16:colId xmlns:a16="http://schemas.microsoft.com/office/drawing/2014/main" val="3077197633"/>
                    </a:ext>
                  </a:extLst>
                </a:gridCol>
                <a:gridCol w="1160122">
                  <a:extLst>
                    <a:ext uri="{9D8B030D-6E8A-4147-A177-3AD203B41FA5}">
                      <a16:colId xmlns:a16="http://schemas.microsoft.com/office/drawing/2014/main" val="1173999545"/>
                    </a:ext>
                  </a:extLst>
                </a:gridCol>
              </a:tblGrid>
              <a:tr h="511664">
                <a:tc>
                  <a:txBody>
                    <a:bodyPr/>
                    <a:lstStyle/>
                    <a:p>
                      <a:pPr marL="46355">
                        <a:spcAft>
                          <a:spcPts val="0"/>
                        </a:spcAft>
                      </a:pPr>
                      <a:r>
                        <a:rPr lang="en-US" sz="1600" dirty="0">
                          <a:effectLst/>
                          <a:latin typeface="Swiss 721"/>
                          <a:cs typeface="Times New Roman" panose="02020603050405020304" pitchFamily="18" charset="0"/>
                        </a:rPr>
                        <a:t> </a:t>
                      </a:r>
                      <a:endParaRPr lang="en-ZA" sz="1600" b="1" dirty="0">
                        <a:effectLst/>
                        <a:latin typeface="Swiss 721"/>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339945">
                <a:tc>
                  <a:txBody>
                    <a:bodyPr/>
                    <a:lstStyle/>
                    <a:p>
                      <a:pPr marL="45720" marR="202565" indent="85090" algn="l" defTabSz="685800" rtl="0" eaLnBrk="1" latinLnBrk="0" hangingPunct="1">
                        <a:lnSpc>
                          <a:spcPct val="95000"/>
                        </a:lnSpc>
                        <a:spcBef>
                          <a:spcPts val="180"/>
                        </a:spcBef>
                        <a:spcAft>
                          <a:spcPts val="0"/>
                        </a:spcAft>
                      </a:pPr>
                      <a:r>
                        <a:rPr lang="en-US" sz="1600" kern="1200" dirty="0" smtClean="0">
                          <a:effectLst/>
                          <a:latin typeface="Swiss 721"/>
                          <a:cs typeface="Times New Roman" panose="02020603050405020304" pitchFamily="18" charset="0"/>
                        </a:rPr>
                        <a:t>Output indicators</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2019/20</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2020/21</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2021/22</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2022/23</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kern="1200" dirty="0">
                          <a:effectLst/>
                          <a:latin typeface="Swiss 721"/>
                          <a:cs typeface="Times New Roman" panose="02020603050405020304" pitchFamily="18" charset="0"/>
                        </a:rPr>
                        <a:t>2023/24</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2304546">
                <a:tc>
                  <a:txBody>
                    <a:bodyPr/>
                    <a:lstStyle/>
                    <a:p>
                      <a:pPr marL="46355">
                        <a:spcAft>
                          <a:spcPts val="0"/>
                        </a:spcAft>
                      </a:pPr>
                      <a:r>
                        <a:rPr lang="en-US" sz="1600" dirty="0">
                          <a:effectLst/>
                          <a:latin typeface="Swiss 721"/>
                          <a:cs typeface="Times New Roman" panose="02020603050405020304" pitchFamily="18" charset="0"/>
                        </a:rPr>
                        <a:t>Number of liaison sessions held with stakeholders to strengthen awareness and compliance with the Party Funding Act and with </a:t>
                      </a:r>
                      <a:r>
                        <a:rPr lang="en-ZA" sz="1600" dirty="0">
                          <a:effectLst/>
                          <a:latin typeface="Swiss 721"/>
                          <a:cs typeface="Times New Roman" panose="02020603050405020304" pitchFamily="18" charset="0"/>
                        </a:rPr>
                        <a:t>potential contributors to the Multi-Party Democracy Fund</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46355">
                        <a:spcBef>
                          <a:spcPts val="45"/>
                        </a:spcBef>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50800" marR="46990" algn="ctr">
                        <a:spcAft>
                          <a:spcPts val="0"/>
                        </a:spcAft>
                      </a:pPr>
                      <a:r>
                        <a:rPr lang="en-US" sz="1600" b="0" i="0" dirty="0">
                          <a:effectLst/>
                          <a:latin typeface="Swiss 721"/>
                          <a:cs typeface="Times New Roman" panose="02020603050405020304" pitchFamily="18" charset="0"/>
                        </a:rPr>
                        <a:t>New</a:t>
                      </a:r>
                      <a:endParaRPr lang="en-ZA" sz="1600" b="0" i="0" dirty="0">
                        <a:effectLst/>
                        <a:latin typeface="Swiss 721"/>
                        <a:ea typeface="Swiss 721"/>
                        <a:cs typeface="Times New Roman" panose="02020603050405020304" pitchFamily="18" charset="0"/>
                      </a:endParaRPr>
                    </a:p>
                  </a:txBody>
                  <a:tcPr marL="0" marR="0" marT="0" marB="0"/>
                </a:tc>
                <a:tc>
                  <a:txBody>
                    <a:bodyPr/>
                    <a:lstStyle/>
                    <a:p>
                      <a:pPr marL="40005" marR="34925"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40005" marR="34925"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50800" marR="46355" algn="ctr">
                        <a:spcAft>
                          <a:spcPts val="0"/>
                        </a:spcAft>
                      </a:pPr>
                      <a:r>
                        <a:rPr lang="en-US" sz="1600" b="0" i="0" dirty="0">
                          <a:effectLst/>
                          <a:latin typeface="Swiss 721"/>
                          <a:cs typeface="Times New Roman" panose="02020603050405020304" pitchFamily="18" charset="0"/>
                        </a:rPr>
                        <a:t>10</a:t>
                      </a:r>
                      <a:endParaRPr lang="en-ZA" sz="1600" b="0" i="0" dirty="0">
                        <a:effectLst/>
                        <a:latin typeface="Swiss 721"/>
                        <a:ea typeface="Swiss 721"/>
                        <a:cs typeface="Times New Roman" panose="02020603050405020304" pitchFamily="18" charset="0"/>
                      </a:endParaRPr>
                    </a:p>
                  </a:txBody>
                  <a:tcPr marL="0" marR="0" marT="0" marB="0"/>
                </a:tc>
                <a:tc>
                  <a:txBody>
                    <a:bodyPr/>
                    <a:lstStyle/>
                    <a:p>
                      <a:pPr marL="40005" marR="34925"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40005" marR="34925"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40005" marR="34925" algn="ctr">
                        <a:spcAft>
                          <a:spcPts val="0"/>
                        </a:spcAft>
                      </a:pPr>
                      <a:r>
                        <a:rPr lang="en-US" sz="1600" b="0" i="0" dirty="0" smtClean="0">
                          <a:effectLst/>
                          <a:latin typeface="Swiss 721"/>
                          <a:cs typeface="Times New Roman" panose="02020603050405020304" pitchFamily="18" charset="0"/>
                        </a:rPr>
                        <a:t>19</a:t>
                      </a:r>
                      <a:endParaRPr lang="en-ZA" sz="1600" b="0" i="0" dirty="0">
                        <a:effectLst/>
                        <a:latin typeface="Swiss 721"/>
                        <a:ea typeface="Swiss 721"/>
                        <a:cs typeface="Times New Roman" panose="02020603050405020304" pitchFamily="18" charset="0"/>
                      </a:endParaRPr>
                    </a:p>
                  </a:txBody>
                  <a:tcPr marL="0" marR="0" marT="0" marB="0"/>
                </a:tc>
                <a:tc>
                  <a:txBody>
                    <a:bodyPr/>
                    <a:lstStyle/>
                    <a:p>
                      <a:pPr marL="40005" marR="34290"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40005" marR="34290"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40005" marR="34925" algn="ctr">
                        <a:spcAft>
                          <a:spcPts val="0"/>
                        </a:spcAft>
                      </a:pPr>
                      <a:r>
                        <a:rPr lang="en-US" sz="1600" b="0" i="0" dirty="0">
                          <a:effectLst/>
                          <a:latin typeface="Swiss 721"/>
                          <a:cs typeface="Times New Roman" panose="02020603050405020304" pitchFamily="18" charset="0"/>
                        </a:rPr>
                        <a:t>10</a:t>
                      </a:r>
                      <a:endParaRPr lang="en-ZA" sz="1600" b="0" i="0" dirty="0">
                        <a:effectLst/>
                        <a:latin typeface="Swiss 721"/>
                        <a:ea typeface="Swiss 721"/>
                        <a:cs typeface="Times New Roman" panose="02020603050405020304" pitchFamily="18" charset="0"/>
                      </a:endParaRPr>
                    </a:p>
                  </a:txBody>
                  <a:tcPr marL="0" marR="0" marT="0" marB="0"/>
                </a:tc>
                <a:tc>
                  <a:txBody>
                    <a:bodyPr/>
                    <a:lstStyle/>
                    <a:p>
                      <a:pPr marL="35560" marR="29210"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35560" marR="29210" algn="ctr">
                        <a:spcAft>
                          <a:spcPts val="0"/>
                        </a:spcAft>
                      </a:pPr>
                      <a:r>
                        <a:rPr lang="en-US" sz="1600" b="0" i="0" dirty="0">
                          <a:effectLst/>
                          <a:latin typeface="Swiss 721"/>
                          <a:cs typeface="Times New Roman" panose="02020603050405020304" pitchFamily="18" charset="0"/>
                        </a:rPr>
                        <a:t> </a:t>
                      </a:r>
                      <a:endParaRPr lang="en-ZA" sz="1600" b="0" i="0" dirty="0">
                        <a:effectLst/>
                        <a:latin typeface="Swiss 721"/>
                        <a:cs typeface="Times New Roman" panose="02020603050405020304" pitchFamily="18" charset="0"/>
                      </a:endParaRPr>
                    </a:p>
                    <a:p>
                      <a:pPr marL="40005" marR="34290" algn="ctr">
                        <a:spcAft>
                          <a:spcPts val="0"/>
                        </a:spcAft>
                      </a:pPr>
                      <a:r>
                        <a:rPr lang="en-US" sz="1600" b="0" i="0" dirty="0">
                          <a:effectLst/>
                          <a:latin typeface="Swiss 721"/>
                          <a:cs typeface="Times New Roman" panose="02020603050405020304" pitchFamily="18" charset="0"/>
                        </a:rPr>
                        <a:t>10</a:t>
                      </a:r>
                      <a:endParaRPr lang="en-ZA" sz="1600" b="0" i="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a:xfrm>
            <a:off x="7069399" y="6492875"/>
            <a:ext cx="2057400" cy="365125"/>
          </a:xfrm>
        </p:spPr>
        <p:txBody>
          <a:bodyPr/>
          <a:lstStyle/>
          <a:p>
            <a:fld id="{C9899A3A-3018-4276-B60C-F7100E31FDB7}" type="slidenum">
              <a:rPr lang="en-ZA" sz="1200" b="1" smtClean="0"/>
              <a:t>24</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1576" y="360101"/>
            <a:ext cx="374350" cy="458026"/>
          </a:xfrm>
          <a:prstGeom prst="rect">
            <a:avLst/>
          </a:prstGeom>
        </p:spPr>
      </p:pic>
      <p:sp>
        <p:nvSpPr>
          <p:cNvPr id="7" name="Rectangle 6"/>
          <p:cNvSpPr/>
          <p:nvPr/>
        </p:nvSpPr>
        <p:spPr>
          <a:xfrm>
            <a:off x="226143" y="1966453"/>
            <a:ext cx="8759460" cy="101272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dirty="0" smtClean="0">
              <a:latin typeface="Times New Roman" panose="02020603050405020304" pitchFamily="18" charset="0"/>
              <a:cs typeface="Times New Roman" panose="02020603050405020304" pitchFamily="18" charset="0"/>
            </a:endParaRPr>
          </a:p>
          <a:p>
            <a:pPr algn="ctr"/>
            <a:endParaRPr lang="en-ZA" dirty="0">
              <a:latin typeface="Swiss 721"/>
              <a:cs typeface="Times New Roman" panose="02020603050405020304" pitchFamily="18" charset="0"/>
            </a:endParaRPr>
          </a:p>
          <a:p>
            <a:r>
              <a:rPr lang="en-ZA" b="1" dirty="0" smtClean="0">
                <a:latin typeface="Swiss 721"/>
                <a:cs typeface="Times New Roman" panose="02020603050405020304" pitchFamily="18" charset="0"/>
              </a:rPr>
              <a:t>Output :  </a:t>
            </a:r>
            <a:r>
              <a:rPr lang="en-US" dirty="0">
                <a:latin typeface="Swiss 721"/>
                <a:cs typeface="Times New Roman" panose="02020603050405020304" pitchFamily="18" charset="0"/>
              </a:rPr>
              <a:t>Provide consultative and cooperative liaison platforms between the Electoral Commission and stakeholders and potential contributors to promote funding of multi-party democracy.</a:t>
            </a:r>
          </a:p>
          <a:p>
            <a:r>
              <a:rPr lang="en-ZA" sz="1600" b="1" dirty="0" smtClean="0">
                <a:latin typeface="+mj-lt"/>
              </a:rPr>
              <a:t> </a:t>
            </a:r>
            <a:endParaRPr lang="en-US" sz="1600" dirty="0">
              <a:latin typeface="+mj-lt"/>
            </a:endParaRPr>
          </a:p>
          <a:p>
            <a:endParaRPr lang="en-US" dirty="0"/>
          </a:p>
          <a:p>
            <a:pPr algn="ctr"/>
            <a:r>
              <a:rPr lang="en-ZA" dirty="0" smtClean="0"/>
              <a:t> </a:t>
            </a:r>
            <a:endParaRPr lang="en-ZA" dirty="0"/>
          </a:p>
        </p:txBody>
      </p:sp>
      <p:sp>
        <p:nvSpPr>
          <p:cNvPr id="8" name="Rectangle 7"/>
          <p:cNvSpPr/>
          <p:nvPr/>
        </p:nvSpPr>
        <p:spPr>
          <a:xfrm>
            <a:off x="240482" y="1184575"/>
            <a:ext cx="8647669" cy="62285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ZA" b="1" dirty="0" smtClean="0">
              <a:latin typeface="Swiss 721"/>
              <a:cs typeface="Times New Roman" panose="02020603050405020304" pitchFamily="18" charset="0"/>
            </a:endParaRPr>
          </a:p>
          <a:p>
            <a:r>
              <a:rPr lang="en-ZA" b="1" dirty="0" smtClean="0">
                <a:latin typeface="Swiss 721"/>
                <a:cs typeface="Times New Roman" panose="02020603050405020304" pitchFamily="18" charset="0"/>
              </a:rPr>
              <a:t>Outcome :</a:t>
            </a:r>
            <a:r>
              <a:rPr lang="en-US" dirty="0">
                <a:latin typeface="Swiss 721"/>
                <a:cs typeface="Times New Roman" panose="02020603050405020304" pitchFamily="18" charset="0"/>
              </a:rPr>
              <a:t>Contributed to the enhancement of transparency in elections and party funding</a:t>
            </a:r>
          </a:p>
          <a:p>
            <a:endParaRPr lang="en-Z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705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a:bodyPr>
          <a:lstStyle/>
          <a:p>
            <a:pPr>
              <a:lnSpc>
                <a:spcPct val="100000"/>
              </a:lnSpc>
              <a:spcBef>
                <a:spcPts val="0"/>
              </a:spcBef>
            </a:pPr>
            <a:r>
              <a:rPr lang="en-ZA" sz="1800" b="1" dirty="0">
                <a:solidFill>
                  <a:prstClr val="black"/>
                </a:solidFill>
                <a:latin typeface="Swiss 721"/>
                <a:ea typeface="+mn-ea"/>
                <a:cs typeface="Times New Roman" panose="02020603050405020304" pitchFamily="18" charset="0"/>
              </a:rPr>
              <a:t>Outcomes, outputs, performance indicators and targets for </a:t>
            </a:r>
            <a:r>
              <a:rPr lang="en-ZA" sz="1800" b="1" dirty="0" smtClean="0">
                <a:solidFill>
                  <a:prstClr val="black"/>
                </a:solidFill>
                <a:latin typeface="Swiss 721"/>
                <a:ea typeface="+mn-ea"/>
                <a:cs typeface="Times New Roman" panose="02020603050405020304" pitchFamily="18" charset="0"/>
              </a:rPr>
              <a:t>2023/24</a:t>
            </a:r>
            <a:endParaRPr lang="en-ZA"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68624806"/>
              </p:ext>
            </p:extLst>
          </p:nvPr>
        </p:nvGraphicFramePr>
        <p:xfrm>
          <a:off x="230820" y="3266396"/>
          <a:ext cx="8726748" cy="2641428"/>
        </p:xfrm>
        <a:graphic>
          <a:graphicData uri="http://schemas.openxmlformats.org/drawingml/2006/table">
            <a:tbl>
              <a:tblPr firstRow="1" firstCol="1" lastRow="1" lastCol="1" bandRow="1" bandCol="1">
                <a:tableStyleId>{1FECB4D8-DB02-4DC6-A0A2-4F2EBAE1DC90}</a:tableStyleId>
              </a:tblPr>
              <a:tblGrid>
                <a:gridCol w="1982028">
                  <a:extLst>
                    <a:ext uri="{9D8B030D-6E8A-4147-A177-3AD203B41FA5}">
                      <a16:colId xmlns:a16="http://schemas.microsoft.com/office/drawing/2014/main" val="2978871112"/>
                    </a:ext>
                  </a:extLst>
                </a:gridCol>
                <a:gridCol w="1179576">
                  <a:extLst>
                    <a:ext uri="{9D8B030D-6E8A-4147-A177-3AD203B41FA5}">
                      <a16:colId xmlns:a16="http://schemas.microsoft.com/office/drawing/2014/main" val="1152470807"/>
                    </a:ext>
                  </a:extLst>
                </a:gridCol>
                <a:gridCol w="1389888">
                  <a:extLst>
                    <a:ext uri="{9D8B030D-6E8A-4147-A177-3AD203B41FA5}">
                      <a16:colId xmlns:a16="http://schemas.microsoft.com/office/drawing/2014/main" val="227857881"/>
                    </a:ext>
                  </a:extLst>
                </a:gridCol>
                <a:gridCol w="1225296">
                  <a:extLst>
                    <a:ext uri="{9D8B030D-6E8A-4147-A177-3AD203B41FA5}">
                      <a16:colId xmlns:a16="http://schemas.microsoft.com/office/drawing/2014/main" val="1439630202"/>
                    </a:ext>
                  </a:extLst>
                </a:gridCol>
                <a:gridCol w="1645920">
                  <a:extLst>
                    <a:ext uri="{9D8B030D-6E8A-4147-A177-3AD203B41FA5}">
                      <a16:colId xmlns:a16="http://schemas.microsoft.com/office/drawing/2014/main" val="3077197633"/>
                    </a:ext>
                  </a:extLst>
                </a:gridCol>
                <a:gridCol w="1304040">
                  <a:extLst>
                    <a:ext uri="{9D8B030D-6E8A-4147-A177-3AD203B41FA5}">
                      <a16:colId xmlns:a16="http://schemas.microsoft.com/office/drawing/2014/main" val="1173999545"/>
                    </a:ext>
                  </a:extLst>
                </a:gridCol>
              </a:tblGrid>
              <a:tr h="330872">
                <a:tc>
                  <a:txBody>
                    <a:bodyPr/>
                    <a:lstStyle/>
                    <a:p>
                      <a:pPr marL="46355">
                        <a:spcAft>
                          <a:spcPts val="0"/>
                        </a:spcAft>
                      </a:pPr>
                      <a:r>
                        <a:rPr lang="en-US" sz="1600" dirty="0">
                          <a:effectLst/>
                          <a:latin typeface="Swiss 721"/>
                          <a:cs typeface="Times New Roman" panose="02020603050405020304" pitchFamily="18" charset="0"/>
                        </a:rPr>
                        <a:t> </a:t>
                      </a:r>
                      <a:endParaRPr lang="en-ZA" sz="1600" b="1" dirty="0">
                        <a:effectLst/>
                        <a:latin typeface="Swiss 721"/>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283256">
                <a:tc>
                  <a:txBody>
                    <a:bodyPr/>
                    <a:lstStyle/>
                    <a:p>
                      <a:pPr marL="45720" marR="202565" indent="85090" algn="l" defTabSz="685800" rtl="0" eaLnBrk="1" latinLnBrk="0" hangingPunct="1">
                        <a:lnSpc>
                          <a:spcPct val="95000"/>
                        </a:lnSpc>
                        <a:spcBef>
                          <a:spcPts val="180"/>
                        </a:spcBef>
                        <a:spcAft>
                          <a:spcPts val="0"/>
                        </a:spcAft>
                      </a:pPr>
                      <a:r>
                        <a:rPr lang="en-US" sz="1600" kern="1200" dirty="0" smtClean="0">
                          <a:effectLst/>
                          <a:latin typeface="Swiss 721"/>
                          <a:cs typeface="Times New Roman" panose="02020603050405020304" pitchFamily="18" charset="0"/>
                        </a:rPr>
                        <a:t>Output indicators</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b="0" kern="1200" dirty="0">
                          <a:effectLst/>
                          <a:latin typeface="Swiss 721"/>
                          <a:cs typeface="Times New Roman" panose="02020603050405020304" pitchFamily="18" charset="0"/>
                        </a:rPr>
                        <a:t>2019/20</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b="0" kern="1200" dirty="0">
                          <a:effectLst/>
                          <a:latin typeface="Swiss 721"/>
                          <a:cs typeface="Times New Roman" panose="02020603050405020304" pitchFamily="18" charset="0"/>
                        </a:rPr>
                        <a:t>2020/21</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b="0" kern="1200" dirty="0">
                          <a:effectLst/>
                          <a:latin typeface="Swiss 721"/>
                          <a:cs typeface="Times New Roman" panose="02020603050405020304" pitchFamily="18" charset="0"/>
                        </a:rPr>
                        <a:t>2021/22</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b="0" kern="1200" dirty="0">
                          <a:effectLst/>
                          <a:latin typeface="Swiss 721"/>
                          <a:cs typeface="Times New Roman" panose="02020603050405020304" pitchFamily="18" charset="0"/>
                        </a:rPr>
                        <a:t>2022/23</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45720" marR="202565" algn="l" defTabSz="685800" rtl="0" eaLnBrk="1" latinLnBrk="0" hangingPunct="1">
                        <a:spcBef>
                          <a:spcPts val="180"/>
                        </a:spcBef>
                        <a:spcAft>
                          <a:spcPts val="0"/>
                        </a:spcAft>
                      </a:pPr>
                      <a:r>
                        <a:rPr lang="en-US" sz="1600" b="0" kern="1200" dirty="0">
                          <a:effectLst/>
                          <a:latin typeface="Swiss 721"/>
                          <a:cs typeface="Times New Roman" panose="02020603050405020304" pitchFamily="18" charset="0"/>
                        </a:rPr>
                        <a:t>2023/24</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675847">
                <a:tc>
                  <a:txBody>
                    <a:bodyPr/>
                    <a:lstStyle/>
                    <a:p>
                      <a:pPr marL="46355">
                        <a:spcAft>
                          <a:spcPts val="0"/>
                        </a:spcAft>
                      </a:pPr>
                      <a:r>
                        <a:rPr lang="en-US" sz="1600" dirty="0">
                          <a:effectLst/>
                          <a:latin typeface="Swiss 721"/>
                          <a:cs typeface="Times New Roman" panose="02020603050405020304" pitchFamily="18" charset="0"/>
                        </a:rPr>
                        <a:t>Number of publications </a:t>
                      </a:r>
                      <a:r>
                        <a:rPr lang="en-ZA" sz="1600" dirty="0">
                          <a:effectLst/>
                          <a:latin typeface="Swiss 721"/>
                          <a:cs typeface="Times New Roman" panose="02020603050405020304" pitchFamily="18" charset="0"/>
                        </a:rPr>
                        <a:t>of declarations by political parties and private donors  </a:t>
                      </a:r>
                    </a:p>
                    <a:p>
                      <a:pPr marL="46355">
                        <a:spcAft>
                          <a:spcPts val="0"/>
                        </a:spcAft>
                      </a:pPr>
                      <a:r>
                        <a:rPr lang="en-US" sz="1600" dirty="0">
                          <a:effectLst/>
                          <a:latin typeface="Swiss 721"/>
                          <a:cs typeface="Times New Roman" panose="02020603050405020304" pitchFamily="18" charset="0"/>
                        </a:rPr>
                        <a:t> </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lgn="ctr">
                        <a:spcBef>
                          <a:spcPts val="45"/>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lgn="ctr">
                        <a:spcAft>
                          <a:spcPts val="0"/>
                        </a:spcAft>
                      </a:pPr>
                      <a:r>
                        <a:rPr lang="en-US" sz="1600" b="0" dirty="0">
                          <a:effectLst/>
                          <a:latin typeface="Swiss 721"/>
                          <a:cs typeface="Times New Roman" panose="02020603050405020304" pitchFamily="18" charset="0"/>
                        </a:rPr>
                        <a:t>New</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lgn="ctr">
                        <a:spcBef>
                          <a:spcPts val="45"/>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lgn="ctr">
                        <a:spcAft>
                          <a:spcPts val="0"/>
                        </a:spcAft>
                      </a:pPr>
                      <a:r>
                        <a:rPr lang="en-US" sz="1600" b="0" dirty="0">
                          <a:effectLst/>
                          <a:latin typeface="Swiss 721"/>
                          <a:cs typeface="Times New Roman" panose="02020603050405020304" pitchFamily="18" charset="0"/>
                        </a:rPr>
                        <a:t>New</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0005" marR="34925"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925"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lgn="ctr">
                        <a:spcAft>
                          <a:spcPts val="0"/>
                        </a:spcAft>
                      </a:pPr>
                      <a:r>
                        <a:rPr lang="en-US" sz="1600" b="0" dirty="0" smtClean="0">
                          <a:effectLst/>
                          <a:latin typeface="Swiss 721"/>
                          <a:cs typeface="Times New Roman" panose="02020603050405020304" pitchFamily="18" charset="0"/>
                        </a:rPr>
                        <a:t>New</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0005" marR="34290"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290"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925" algn="ctr">
                        <a:spcAft>
                          <a:spcPts val="0"/>
                        </a:spcAft>
                      </a:pPr>
                      <a:r>
                        <a:rPr lang="en-US" sz="1600" b="0" dirty="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tc>
                  <a:txBody>
                    <a:bodyPr/>
                    <a:lstStyle/>
                    <a:p>
                      <a:pPr marL="35560" marR="29210"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35560" marR="29210"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0005" marR="34290" algn="ctr">
                        <a:spcAft>
                          <a:spcPts val="0"/>
                        </a:spcAft>
                      </a:pPr>
                      <a:r>
                        <a:rPr lang="en-US" sz="1600" b="0" dirty="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1086797516"/>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25</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1576" y="360101"/>
            <a:ext cx="374350" cy="458026"/>
          </a:xfrm>
          <a:prstGeom prst="rect">
            <a:avLst/>
          </a:prstGeom>
        </p:spPr>
      </p:pic>
      <p:sp>
        <p:nvSpPr>
          <p:cNvPr id="7" name="Rectangle 6"/>
          <p:cNvSpPr/>
          <p:nvPr/>
        </p:nvSpPr>
        <p:spPr>
          <a:xfrm>
            <a:off x="291373" y="2226949"/>
            <a:ext cx="8247355" cy="58662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dirty="0" smtClean="0"/>
          </a:p>
          <a:p>
            <a:pPr algn="ctr"/>
            <a:endParaRPr lang="en-ZA" sz="1600" dirty="0"/>
          </a:p>
          <a:p>
            <a:endParaRPr lang="en-ZA" sz="1600" b="1" dirty="0" smtClean="0"/>
          </a:p>
          <a:p>
            <a:r>
              <a:rPr lang="en-ZA" sz="1600" b="1" dirty="0" smtClean="0">
                <a:latin typeface="Swiss 721"/>
                <a:cs typeface="Times New Roman" panose="02020603050405020304" pitchFamily="18" charset="0"/>
              </a:rPr>
              <a:t>Output :</a:t>
            </a:r>
            <a:r>
              <a:rPr lang="en-US" sz="1600" dirty="0">
                <a:latin typeface="Swiss 721"/>
                <a:cs typeface="Times New Roman" panose="02020603050405020304" pitchFamily="18" charset="0"/>
              </a:rPr>
              <a:t>Manage party funding in compliance with relevant legislation</a:t>
            </a:r>
          </a:p>
          <a:p>
            <a:r>
              <a:rPr lang="en-US" sz="1600" b="1" dirty="0"/>
              <a:t> </a:t>
            </a:r>
          </a:p>
          <a:p>
            <a:r>
              <a:rPr lang="en-ZA" sz="1400" b="1" dirty="0" smtClean="0"/>
              <a:t>   </a:t>
            </a:r>
            <a:endParaRPr lang="en-US" sz="1400" dirty="0"/>
          </a:p>
          <a:p>
            <a:endParaRPr lang="en-US" dirty="0"/>
          </a:p>
          <a:p>
            <a:pPr algn="ctr"/>
            <a:r>
              <a:rPr lang="en-ZA" dirty="0" smtClean="0"/>
              <a:t> </a:t>
            </a:r>
            <a:endParaRPr lang="en-ZA" dirty="0"/>
          </a:p>
        </p:txBody>
      </p:sp>
      <p:sp>
        <p:nvSpPr>
          <p:cNvPr id="8" name="Rectangle 7"/>
          <p:cNvSpPr/>
          <p:nvPr/>
        </p:nvSpPr>
        <p:spPr>
          <a:xfrm>
            <a:off x="276586" y="983226"/>
            <a:ext cx="8265111" cy="7741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ZA" b="1" dirty="0" smtClean="0">
                <a:latin typeface="Swiss 721"/>
                <a:cs typeface="Times New Roman" panose="02020603050405020304" pitchFamily="18" charset="0"/>
              </a:rPr>
              <a:t>Outcome</a:t>
            </a:r>
            <a:r>
              <a:rPr lang="en-ZA" sz="1600" b="1" dirty="0" smtClean="0">
                <a:latin typeface="Swiss 721"/>
                <a:cs typeface="Times New Roman" panose="02020603050405020304" pitchFamily="18" charset="0"/>
              </a:rPr>
              <a:t> :</a:t>
            </a:r>
            <a:r>
              <a:rPr lang="en-US" sz="1600" dirty="0">
                <a:latin typeface="Swiss 721"/>
                <a:cs typeface="Times New Roman" panose="02020603050405020304" pitchFamily="18" charset="0"/>
              </a:rPr>
              <a:t>Contributed to the enhancement of transparency in elections and party funding</a:t>
            </a:r>
          </a:p>
          <a:p>
            <a:endParaRPr lang="en-ZA" sz="1600" dirty="0">
              <a:latin typeface="+mj-lt"/>
            </a:endParaRPr>
          </a:p>
        </p:txBody>
      </p:sp>
    </p:spTree>
    <p:extLst>
      <p:ext uri="{BB962C8B-B14F-4D97-AF65-F5344CB8AC3E}">
        <p14:creationId xmlns:p14="http://schemas.microsoft.com/office/powerpoint/2010/main" val="3268040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3298378"/>
              </p:ext>
            </p:extLst>
          </p:nvPr>
        </p:nvGraphicFramePr>
        <p:xfrm>
          <a:off x="286313" y="1165611"/>
          <a:ext cx="8416212" cy="5301570"/>
        </p:xfrm>
        <a:graphic>
          <a:graphicData uri="http://schemas.openxmlformats.org/drawingml/2006/table">
            <a:tbl>
              <a:tblPr>
                <a:tableStyleId>{E8B1032C-EA38-4F05-BA0D-38AFFFC7BED3}</a:tableStyleId>
              </a:tblPr>
              <a:tblGrid>
                <a:gridCol w="6721797">
                  <a:extLst>
                    <a:ext uri="{9D8B030D-6E8A-4147-A177-3AD203B41FA5}">
                      <a16:colId xmlns:a16="http://schemas.microsoft.com/office/drawing/2014/main" val="625671059"/>
                    </a:ext>
                  </a:extLst>
                </a:gridCol>
                <a:gridCol w="1694415">
                  <a:extLst>
                    <a:ext uri="{9D8B030D-6E8A-4147-A177-3AD203B41FA5}">
                      <a16:colId xmlns:a16="http://schemas.microsoft.com/office/drawing/2014/main" val="1946506733"/>
                    </a:ext>
                  </a:extLst>
                </a:gridCol>
              </a:tblGrid>
              <a:tr h="437047">
                <a:tc>
                  <a:txBody>
                    <a:bodyPr/>
                    <a:lstStyle/>
                    <a:p>
                      <a:pPr algn="l" fontAlgn="ctr"/>
                      <a:r>
                        <a:rPr lang="en-ZA" sz="1800" b="1" u="none" strike="noStrike" dirty="0">
                          <a:solidFill>
                            <a:schemeClr val="bg1"/>
                          </a:solidFill>
                          <a:effectLst/>
                        </a:rPr>
                        <a:t>Activity Description</a:t>
                      </a:r>
                      <a:endParaRPr lang="en-ZA" sz="1800" b="1" i="0" u="none" strike="noStrike" dirty="0">
                        <a:solidFill>
                          <a:schemeClr val="bg1"/>
                        </a:solidFill>
                        <a:effectLst/>
                        <a:latin typeface="Calibri" panose="020F0502020204030204" pitchFamily="34" charset="0"/>
                      </a:endParaRPr>
                    </a:p>
                  </a:txBody>
                  <a:tcPr marL="7413" marR="7413" marT="7413" marB="0" anchor="ctr">
                    <a:solidFill>
                      <a:srgbClr val="0070C0"/>
                    </a:solidFill>
                  </a:tcPr>
                </a:tc>
                <a:tc>
                  <a:txBody>
                    <a:bodyPr/>
                    <a:lstStyle/>
                    <a:p>
                      <a:pPr algn="ctr" fontAlgn="ctr"/>
                      <a:r>
                        <a:rPr lang="en-ZA" sz="1800" b="1" u="none" strike="noStrike" dirty="0">
                          <a:solidFill>
                            <a:schemeClr val="bg1"/>
                          </a:solidFill>
                          <a:effectLst/>
                        </a:rPr>
                        <a:t>Date</a:t>
                      </a:r>
                      <a:endParaRPr lang="en-ZA" sz="1800" b="1" i="0" u="none" strike="noStrike" dirty="0">
                        <a:solidFill>
                          <a:schemeClr val="bg1"/>
                        </a:solidFill>
                        <a:effectLst/>
                        <a:latin typeface="Calibri" panose="020F0502020204030204" pitchFamily="34" charset="0"/>
                      </a:endParaRPr>
                    </a:p>
                  </a:txBody>
                  <a:tcPr marL="7413" marR="7413" marT="7413" marB="0" anchor="ctr">
                    <a:solidFill>
                      <a:srgbClr val="0070C0"/>
                    </a:solidFill>
                  </a:tcPr>
                </a:tc>
                <a:extLst>
                  <a:ext uri="{0D108BD9-81ED-4DB2-BD59-A6C34878D82A}">
                    <a16:rowId xmlns:a16="http://schemas.microsoft.com/office/drawing/2014/main" val="655696540"/>
                  </a:ext>
                </a:extLst>
              </a:tr>
              <a:tr h="437047">
                <a:tc>
                  <a:txBody>
                    <a:bodyPr/>
                    <a:lstStyle/>
                    <a:p>
                      <a:pPr algn="l" fontAlgn="b"/>
                      <a:r>
                        <a:rPr lang="en-US" sz="1600" u="none" strike="noStrike" dirty="0">
                          <a:effectLst/>
                        </a:rPr>
                        <a:t>Complete procurement of materials for registration </a:t>
                      </a:r>
                      <a:r>
                        <a:rPr lang="en-US" sz="1600" u="none" strike="noStrike" dirty="0" smtClean="0">
                          <a:effectLst/>
                        </a:rPr>
                        <a:t>weekends</a:t>
                      </a:r>
                      <a:endParaRPr lang="en-US"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31 Mar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1055145289"/>
                  </a:ext>
                </a:extLst>
              </a:tr>
              <a:tr h="456049">
                <a:tc>
                  <a:txBody>
                    <a:bodyPr/>
                    <a:lstStyle/>
                    <a:p>
                      <a:pPr algn="l" fontAlgn="b"/>
                      <a:r>
                        <a:rPr lang="en-ZA" sz="1600" u="none" strike="noStrike" dirty="0">
                          <a:effectLst/>
                        </a:rPr>
                        <a:t>Appoint expansion </a:t>
                      </a:r>
                      <a:r>
                        <a:rPr lang="en-ZA" sz="1600" u="none" strike="noStrike" dirty="0" smtClean="0">
                          <a:effectLst/>
                        </a:rPr>
                        <a:t>staff</a:t>
                      </a:r>
                      <a:endParaRPr lang="en-ZA"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01 May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2356228605"/>
                  </a:ext>
                </a:extLst>
              </a:tr>
              <a:tr h="456049">
                <a:tc>
                  <a:txBody>
                    <a:bodyPr/>
                    <a:lstStyle/>
                    <a:p>
                      <a:pPr algn="l" fontAlgn="b"/>
                      <a:r>
                        <a:rPr lang="en-US" sz="1600" u="none" strike="noStrike" dirty="0">
                          <a:effectLst/>
                        </a:rPr>
                        <a:t>Launch of quota capture </a:t>
                      </a:r>
                      <a:r>
                        <a:rPr lang="en-US" sz="1600" u="none" strike="noStrike" dirty="0" smtClean="0">
                          <a:effectLst/>
                        </a:rPr>
                        <a:t>platform</a:t>
                      </a:r>
                      <a:endParaRPr lang="en-US"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15 Jun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2713539739"/>
                  </a:ext>
                </a:extLst>
              </a:tr>
              <a:tr h="437047">
                <a:tc>
                  <a:txBody>
                    <a:bodyPr/>
                    <a:lstStyle/>
                    <a:p>
                      <a:pPr algn="l" fontAlgn="b"/>
                      <a:r>
                        <a:rPr lang="en-US" sz="1600" u="none" strike="noStrike" dirty="0">
                          <a:effectLst/>
                        </a:rPr>
                        <a:t>Start of national </a:t>
                      </a:r>
                      <a:r>
                        <a:rPr lang="en-US" sz="1600" u="none" strike="noStrike" dirty="0" err="1">
                          <a:effectLst/>
                        </a:rPr>
                        <a:t>bootcamp</a:t>
                      </a:r>
                      <a:r>
                        <a:rPr lang="en-US" sz="1600" u="none" strike="noStrike" dirty="0">
                          <a:effectLst/>
                        </a:rPr>
                        <a:t> - </a:t>
                      </a:r>
                      <a:r>
                        <a:rPr lang="en-US" sz="1600" u="none" strike="noStrike" dirty="0" smtClean="0">
                          <a:effectLst/>
                        </a:rPr>
                        <a:t>registration</a:t>
                      </a:r>
                      <a:endParaRPr lang="en-US" sz="1600" b="0" i="0" u="none" strike="noStrike" baseline="30000"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19 Jun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2802044601"/>
                  </a:ext>
                </a:extLst>
              </a:tr>
              <a:tr h="456049">
                <a:tc>
                  <a:txBody>
                    <a:bodyPr/>
                    <a:lstStyle/>
                    <a:p>
                      <a:pPr algn="l" fontAlgn="b"/>
                      <a:r>
                        <a:rPr lang="en-US" sz="1600" u="none" strike="noStrike" dirty="0">
                          <a:effectLst/>
                        </a:rPr>
                        <a:t>Updated </a:t>
                      </a:r>
                      <a:r>
                        <a:rPr lang="en-US" sz="1600" u="none" strike="noStrike" dirty="0" err="1">
                          <a:effectLst/>
                        </a:rPr>
                        <a:t>delim</a:t>
                      </a:r>
                      <a:r>
                        <a:rPr lang="en-US" sz="1600" u="none" strike="noStrike" dirty="0">
                          <a:effectLst/>
                        </a:rPr>
                        <a:t> database ahead of </a:t>
                      </a:r>
                      <a:r>
                        <a:rPr lang="en-US" sz="1600" u="none" strike="noStrike" dirty="0" smtClean="0">
                          <a:effectLst/>
                        </a:rPr>
                        <a:t>registration</a:t>
                      </a:r>
                      <a:endParaRPr lang="en-US" sz="1600" b="0" i="0" u="none" strike="noStrike" baseline="30000"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30 Jun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1445376005"/>
                  </a:ext>
                </a:extLst>
              </a:tr>
              <a:tr h="437047">
                <a:tc>
                  <a:txBody>
                    <a:bodyPr/>
                    <a:lstStyle/>
                    <a:p>
                      <a:pPr algn="l" fontAlgn="b"/>
                      <a:r>
                        <a:rPr lang="en-US" sz="1600" u="none" strike="noStrike" dirty="0">
                          <a:effectLst/>
                        </a:rPr>
                        <a:t>Electoral staff (registration) recruitment </a:t>
                      </a:r>
                      <a:r>
                        <a:rPr lang="en-US" sz="1600" u="none" strike="noStrike" dirty="0" err="1">
                          <a:effectLst/>
                        </a:rPr>
                        <a:t>finalised</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31 Jul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2712036559"/>
                  </a:ext>
                </a:extLst>
              </a:tr>
              <a:tr h="437047">
                <a:tc>
                  <a:txBody>
                    <a:bodyPr/>
                    <a:lstStyle/>
                    <a:p>
                      <a:pPr algn="l" fontAlgn="b"/>
                      <a:r>
                        <a:rPr lang="en-US" sz="1600" u="none" strike="noStrike" dirty="0">
                          <a:effectLst/>
                        </a:rPr>
                        <a:t>VMDs updated &amp; available for staff training </a:t>
                      </a:r>
                      <a:endParaRPr lang="en-US"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31 Jul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2117705292"/>
                  </a:ext>
                </a:extLst>
              </a:tr>
              <a:tr h="437047">
                <a:tc>
                  <a:txBody>
                    <a:bodyPr/>
                    <a:lstStyle/>
                    <a:p>
                      <a:pPr algn="l" fontAlgn="b"/>
                      <a:r>
                        <a:rPr lang="en-US" sz="1600" u="none" strike="noStrike" dirty="0">
                          <a:effectLst/>
                        </a:rPr>
                        <a:t>Start training of registration staff </a:t>
                      </a:r>
                      <a:endParaRPr lang="en-US"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01 Aug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1522132212"/>
                  </a:ext>
                </a:extLst>
              </a:tr>
              <a:tr h="437047">
                <a:tc>
                  <a:txBody>
                    <a:bodyPr/>
                    <a:lstStyle/>
                    <a:p>
                      <a:pPr algn="l" fontAlgn="b"/>
                      <a:r>
                        <a:rPr lang="en-US" sz="1600" u="none" strike="noStrike" dirty="0">
                          <a:effectLst/>
                        </a:rPr>
                        <a:t>Complete procurement Tenders for voting day materials</a:t>
                      </a:r>
                      <a:endParaRPr lang="en-US"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15 Aug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2445293255"/>
                  </a:ext>
                </a:extLst>
              </a:tr>
              <a:tr h="437047">
                <a:tc>
                  <a:txBody>
                    <a:bodyPr/>
                    <a:lstStyle/>
                    <a:p>
                      <a:pPr algn="l" fontAlgn="b"/>
                      <a:r>
                        <a:rPr lang="en-ZA" sz="1600" u="none" strike="noStrike" dirty="0">
                          <a:effectLst/>
                        </a:rPr>
                        <a:t>Appoint area managers </a:t>
                      </a:r>
                      <a:endParaRPr lang="en-ZA"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a:effectLst/>
                        </a:rPr>
                        <a:t>01 Sep 2023</a:t>
                      </a:r>
                      <a:endParaRPr lang="en-ZA" sz="1600" b="0" i="0" u="none" strike="noStrike">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2740506124"/>
                  </a:ext>
                </a:extLst>
              </a:tr>
              <a:tr h="437047">
                <a:tc>
                  <a:txBody>
                    <a:bodyPr/>
                    <a:lstStyle/>
                    <a:p>
                      <a:pPr algn="l" fontAlgn="b"/>
                      <a:r>
                        <a:rPr lang="en-US" sz="1600" u="none" strike="noStrike" dirty="0">
                          <a:effectLst/>
                        </a:rPr>
                        <a:t>V</a:t>
                      </a:r>
                      <a:r>
                        <a:rPr lang="en-US" sz="1600" u="none" strike="noStrike" dirty="0" smtClean="0">
                          <a:effectLst/>
                        </a:rPr>
                        <a:t>oters </a:t>
                      </a:r>
                      <a:r>
                        <a:rPr lang="en-US" sz="1600" u="none" strike="noStrike" dirty="0">
                          <a:effectLst/>
                        </a:rPr>
                        <a:t>roll final CD to Printers (</a:t>
                      </a:r>
                      <a:r>
                        <a:rPr lang="en-US" sz="1600" u="none" strike="noStrike" dirty="0" err="1">
                          <a:effectLst/>
                        </a:rPr>
                        <a:t>Reg</a:t>
                      </a:r>
                      <a:r>
                        <a:rPr lang="en-US" sz="1600" u="none" strike="noStrike" dirty="0">
                          <a:effectLst/>
                        </a:rPr>
                        <a:t> weekend 1)</a:t>
                      </a:r>
                      <a:endParaRPr lang="en-US" sz="1600" b="0" i="0" u="none" strike="noStrike" dirty="0">
                        <a:solidFill>
                          <a:srgbClr val="000000"/>
                        </a:solidFill>
                        <a:effectLst/>
                        <a:latin typeface="Calibri" panose="020F0502020204030204" pitchFamily="34" charset="0"/>
                      </a:endParaRPr>
                    </a:p>
                  </a:txBody>
                  <a:tcPr marL="7413" marR="7413" marT="7413" marB="0" anchor="b"/>
                </a:tc>
                <a:tc>
                  <a:txBody>
                    <a:bodyPr/>
                    <a:lstStyle/>
                    <a:p>
                      <a:pPr algn="r" fontAlgn="b"/>
                      <a:r>
                        <a:rPr lang="en-ZA" sz="1600" u="none" strike="noStrike" dirty="0">
                          <a:effectLst/>
                        </a:rPr>
                        <a:t>10 Sep 2023</a:t>
                      </a:r>
                      <a:endParaRPr lang="en-ZA" sz="1600" b="0" i="0" u="none" strike="noStrike" dirty="0">
                        <a:solidFill>
                          <a:srgbClr val="000000"/>
                        </a:solidFill>
                        <a:effectLst/>
                        <a:latin typeface="Calibri" panose="020F0502020204030204" pitchFamily="34" charset="0"/>
                      </a:endParaRPr>
                    </a:p>
                  </a:txBody>
                  <a:tcPr marL="7413" marR="7413" marT="7413" marB="0" anchor="b"/>
                </a:tc>
                <a:extLst>
                  <a:ext uri="{0D108BD9-81ED-4DB2-BD59-A6C34878D82A}">
                    <a16:rowId xmlns:a16="http://schemas.microsoft.com/office/drawing/2014/main" val="1628724538"/>
                  </a:ext>
                </a:extLst>
              </a:tr>
            </a:tbl>
          </a:graphicData>
        </a:graphic>
      </p:graphicFrame>
      <p:sp>
        <p:nvSpPr>
          <p:cNvPr id="6" name="Slide Number Placeholder 5"/>
          <p:cNvSpPr>
            <a:spLocks noGrp="1"/>
          </p:cNvSpPr>
          <p:nvPr>
            <p:ph type="sldNum" sz="quarter" idx="12"/>
          </p:nvPr>
        </p:nvSpPr>
        <p:spPr>
          <a:xfrm>
            <a:off x="6905423" y="6467181"/>
            <a:ext cx="2057400" cy="365125"/>
          </a:xfrm>
        </p:spPr>
        <p:txBody>
          <a:bodyPr/>
          <a:lstStyle/>
          <a:p>
            <a:fld id="{9135CFB5-E7FB-1A40-97D5-A9AD788A9B4B}" type="slidenum">
              <a:rPr lang="en-US" sz="1200" b="1" smtClean="0"/>
              <a:t>26</a:t>
            </a:fld>
            <a:endParaRPr lang="en-US" sz="1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138613"/>
            <a:ext cx="374350" cy="458026"/>
          </a:xfrm>
          <a:prstGeom prst="rect">
            <a:avLst/>
          </a:prstGeom>
        </p:spPr>
      </p:pic>
      <p:sp>
        <p:nvSpPr>
          <p:cNvPr id="7" name="Google Shape;121;p17"/>
          <p:cNvSpPr txBox="1">
            <a:spLocks noGrp="1"/>
          </p:cNvSpPr>
          <p:nvPr>
            <p:ph type="title" idx="4294967295"/>
          </p:nvPr>
        </p:nvSpPr>
        <p:spPr>
          <a:xfrm>
            <a:off x="373836" y="146316"/>
            <a:ext cx="7855764" cy="1485870"/>
          </a:xfrm>
          <a:prstGeom prst="rect">
            <a:avLst/>
          </a:prstGeom>
        </p:spPr>
        <p:txBody>
          <a:bodyPr spcFirstLastPara="1" vert="horz" wrap="square" lIns="0" tIns="0" rIns="0" bIns="0" rtlCol="0" anchor="t" anchorCtr="0">
            <a:noAutofit/>
          </a:bodyPr>
          <a:lstStyle/>
          <a:p>
            <a:r>
              <a:rPr lang="en-ZA" sz="5400" b="1" dirty="0" smtClean="0">
                <a:latin typeface="Swiss 721"/>
                <a:cs typeface="Times New Roman" panose="02020603050405020304" pitchFamily="18" charset="0"/>
              </a:rPr>
              <a:t>NPE 2024 Critical Path</a:t>
            </a:r>
            <a:endParaRPr sz="5400" b="1" dirty="0">
              <a:latin typeface="Swiss 721"/>
              <a:cs typeface="Times New Roman" panose="02020603050405020304" pitchFamily="18" charset="0"/>
            </a:endParaRPr>
          </a:p>
        </p:txBody>
      </p:sp>
    </p:spTree>
    <p:extLst>
      <p:ext uri="{BB962C8B-B14F-4D97-AF65-F5344CB8AC3E}">
        <p14:creationId xmlns:p14="http://schemas.microsoft.com/office/powerpoint/2010/main" val="2510009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6939602"/>
              </p:ext>
            </p:extLst>
          </p:nvPr>
        </p:nvGraphicFramePr>
        <p:xfrm>
          <a:off x="253275" y="1278033"/>
          <a:ext cx="8449250" cy="5078318"/>
        </p:xfrm>
        <a:graphic>
          <a:graphicData uri="http://schemas.openxmlformats.org/drawingml/2006/table">
            <a:tbl>
              <a:tblPr>
                <a:tableStyleId>{E8B1032C-EA38-4F05-BA0D-38AFFFC7BED3}</a:tableStyleId>
              </a:tblPr>
              <a:tblGrid>
                <a:gridCol w="6748185">
                  <a:extLst>
                    <a:ext uri="{9D8B030D-6E8A-4147-A177-3AD203B41FA5}">
                      <a16:colId xmlns:a16="http://schemas.microsoft.com/office/drawing/2014/main" val="2807104042"/>
                    </a:ext>
                  </a:extLst>
                </a:gridCol>
                <a:gridCol w="1701065">
                  <a:extLst>
                    <a:ext uri="{9D8B030D-6E8A-4147-A177-3AD203B41FA5}">
                      <a16:colId xmlns:a16="http://schemas.microsoft.com/office/drawing/2014/main" val="3683359011"/>
                    </a:ext>
                  </a:extLst>
                </a:gridCol>
              </a:tblGrid>
              <a:tr h="362737">
                <a:tc>
                  <a:txBody>
                    <a:bodyPr/>
                    <a:lstStyle/>
                    <a:p>
                      <a:pPr algn="l" fontAlgn="ctr"/>
                      <a:r>
                        <a:rPr lang="en-ZA" sz="1800" b="1" u="none" strike="noStrike" dirty="0">
                          <a:solidFill>
                            <a:schemeClr val="bg1"/>
                          </a:solidFill>
                          <a:effectLst/>
                        </a:rPr>
                        <a:t>Activity Description</a:t>
                      </a:r>
                      <a:endParaRPr lang="en-ZA" sz="1800" b="1" i="0" u="none" strike="noStrike" dirty="0">
                        <a:solidFill>
                          <a:schemeClr val="bg1"/>
                        </a:solidFill>
                        <a:effectLst/>
                        <a:latin typeface="Calibri" panose="020F0502020204030204" pitchFamily="34" charset="0"/>
                      </a:endParaRPr>
                    </a:p>
                  </a:txBody>
                  <a:tcPr marL="6466" marR="6466" marT="6466" marB="0" anchor="ctr">
                    <a:solidFill>
                      <a:srgbClr val="0070C0"/>
                    </a:solidFill>
                  </a:tcPr>
                </a:tc>
                <a:tc>
                  <a:txBody>
                    <a:bodyPr/>
                    <a:lstStyle/>
                    <a:p>
                      <a:pPr algn="ctr" fontAlgn="ctr"/>
                      <a:r>
                        <a:rPr lang="en-ZA" sz="1800" b="1" u="none" strike="noStrike" dirty="0">
                          <a:solidFill>
                            <a:schemeClr val="bg1"/>
                          </a:solidFill>
                          <a:effectLst/>
                        </a:rPr>
                        <a:t>Date</a:t>
                      </a:r>
                      <a:endParaRPr lang="en-ZA" sz="1800" b="1" i="0" u="none" strike="noStrike" dirty="0">
                        <a:solidFill>
                          <a:schemeClr val="bg1"/>
                        </a:solidFill>
                        <a:effectLst/>
                        <a:latin typeface="Calibri" panose="020F0502020204030204" pitchFamily="34" charset="0"/>
                      </a:endParaRPr>
                    </a:p>
                  </a:txBody>
                  <a:tcPr marL="6466" marR="6466" marT="6466" marB="0" anchor="ctr">
                    <a:solidFill>
                      <a:srgbClr val="0070C0"/>
                    </a:solidFill>
                  </a:tcPr>
                </a:tc>
                <a:extLst>
                  <a:ext uri="{0D108BD9-81ED-4DB2-BD59-A6C34878D82A}">
                    <a16:rowId xmlns:a16="http://schemas.microsoft.com/office/drawing/2014/main" val="758249313"/>
                  </a:ext>
                </a:extLst>
              </a:tr>
              <a:tr h="362737">
                <a:tc>
                  <a:txBody>
                    <a:bodyPr/>
                    <a:lstStyle/>
                    <a:p>
                      <a:pPr algn="l" fontAlgn="b"/>
                      <a:r>
                        <a:rPr lang="en-US" sz="1600" u="none" strike="noStrike" dirty="0">
                          <a:effectLst/>
                        </a:rPr>
                        <a:t>Final delivery of </a:t>
                      </a:r>
                      <a:r>
                        <a:rPr lang="en-US" sz="1600" u="none" strike="noStrike" dirty="0" err="1">
                          <a:effectLst/>
                        </a:rPr>
                        <a:t>reg</a:t>
                      </a:r>
                      <a:r>
                        <a:rPr lang="en-US" sz="1600" u="none" strike="noStrike" dirty="0">
                          <a:effectLst/>
                        </a:rPr>
                        <a:t> voters' rolls to Provinces</a:t>
                      </a:r>
                      <a:endParaRPr lang="en-US"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10 Oct 2023</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2249830885"/>
                  </a:ext>
                </a:extLst>
              </a:tr>
              <a:tr h="362737">
                <a:tc>
                  <a:txBody>
                    <a:bodyPr/>
                    <a:lstStyle/>
                    <a:p>
                      <a:pPr algn="l" fontAlgn="b"/>
                      <a:r>
                        <a:rPr lang="en-ZA" sz="1600" u="none" strike="noStrike" dirty="0">
                          <a:effectLst/>
                        </a:rPr>
                        <a:t>VMD Registration dry </a:t>
                      </a:r>
                      <a:r>
                        <a:rPr lang="en-ZA" sz="1600" u="none" strike="noStrike" dirty="0" smtClean="0">
                          <a:effectLst/>
                        </a:rPr>
                        <a:t>run</a:t>
                      </a:r>
                      <a:endParaRPr lang="en-ZA"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26 Oct 2023</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1111224368"/>
                  </a:ext>
                </a:extLst>
              </a:tr>
              <a:tr h="362737">
                <a:tc>
                  <a:txBody>
                    <a:bodyPr/>
                    <a:lstStyle/>
                    <a:p>
                      <a:pPr algn="l" fontAlgn="b"/>
                      <a:r>
                        <a:rPr lang="en-US" sz="1600" u="none" strike="noStrike" dirty="0">
                          <a:effectLst/>
                        </a:rPr>
                        <a:t>Venues for registration &amp; voting days contracted</a:t>
                      </a:r>
                      <a:endParaRPr lang="en-US"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31 Oct 2023</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2093811907"/>
                  </a:ext>
                </a:extLst>
              </a:tr>
              <a:tr h="362737">
                <a:tc>
                  <a:txBody>
                    <a:bodyPr/>
                    <a:lstStyle/>
                    <a:p>
                      <a:pPr algn="l" fontAlgn="b"/>
                      <a:r>
                        <a:rPr lang="en-US" sz="1600" u="none" strike="noStrike" dirty="0">
                          <a:effectLst/>
                        </a:rPr>
                        <a:t>REGISTRATION WEEKEND ONE inside of RSA</a:t>
                      </a:r>
                      <a:endParaRPr lang="en-US" sz="1600" b="1" i="0" u="none" strike="noStrike" dirty="0">
                        <a:solidFill>
                          <a:srgbClr val="FF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18 Nov 2023</a:t>
                      </a:r>
                      <a:endParaRPr lang="en-ZA" sz="1600" b="1" i="0" u="none" strike="noStrike" dirty="0">
                        <a:solidFill>
                          <a:srgbClr val="FF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1127275951"/>
                  </a:ext>
                </a:extLst>
              </a:tr>
              <a:tr h="362737">
                <a:tc>
                  <a:txBody>
                    <a:bodyPr/>
                    <a:lstStyle/>
                    <a:p>
                      <a:pPr algn="l" fontAlgn="b"/>
                      <a:r>
                        <a:rPr lang="en-US" sz="1600" u="none" strike="noStrike" dirty="0">
                          <a:effectLst/>
                        </a:rPr>
                        <a:t>Start of national </a:t>
                      </a:r>
                      <a:r>
                        <a:rPr lang="en-US" sz="1600" u="none" strike="noStrike" dirty="0" err="1">
                          <a:effectLst/>
                        </a:rPr>
                        <a:t>bootcamp</a:t>
                      </a:r>
                      <a:r>
                        <a:rPr lang="en-US" sz="1600" u="none" strike="noStrike" dirty="0">
                          <a:effectLst/>
                        </a:rPr>
                        <a:t> </a:t>
                      </a:r>
                      <a:r>
                        <a:rPr lang="en-US" sz="1600" u="none" strike="noStrike" dirty="0" smtClean="0">
                          <a:effectLst/>
                        </a:rPr>
                        <a:t>– voting</a:t>
                      </a:r>
                      <a:endParaRPr lang="en-US"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22 Nov 2023</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176602149"/>
                  </a:ext>
                </a:extLst>
              </a:tr>
              <a:tr h="362737">
                <a:tc>
                  <a:txBody>
                    <a:bodyPr/>
                    <a:lstStyle/>
                    <a:p>
                      <a:pPr algn="l" fontAlgn="b"/>
                      <a:r>
                        <a:rPr lang="en-ZA" sz="1600" u="none" strike="noStrike" dirty="0">
                          <a:effectLst/>
                        </a:rPr>
                        <a:t>Registration weekend abroad</a:t>
                      </a:r>
                      <a:endParaRPr lang="en-ZA" sz="1600" b="1"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25 Nov 2023</a:t>
                      </a:r>
                      <a:endParaRPr lang="en-ZA" sz="1600" b="1"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3269584944"/>
                  </a:ext>
                </a:extLst>
              </a:tr>
              <a:tr h="362737">
                <a:tc>
                  <a:txBody>
                    <a:bodyPr/>
                    <a:lstStyle/>
                    <a:p>
                      <a:pPr algn="l" fontAlgn="b"/>
                      <a:r>
                        <a:rPr lang="en-US" sz="1600" u="none" strike="noStrike" dirty="0">
                          <a:effectLst/>
                        </a:rPr>
                        <a:t>Regional &amp; provincial legislature seats determined  </a:t>
                      </a:r>
                      <a:endParaRPr lang="en-US"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30 Nov 2023</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2580309296"/>
                  </a:ext>
                </a:extLst>
              </a:tr>
              <a:tr h="362737">
                <a:tc>
                  <a:txBody>
                    <a:bodyPr/>
                    <a:lstStyle/>
                    <a:p>
                      <a:pPr algn="l" fontAlgn="b"/>
                      <a:r>
                        <a:rPr lang="en-US" sz="1600" u="none" strike="noStrike" dirty="0">
                          <a:effectLst/>
                        </a:rPr>
                        <a:t>All bids awarded for NPE 2024 voting </a:t>
                      </a:r>
                      <a:endParaRPr lang="en-US"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30 Nov 2023</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958774792"/>
                  </a:ext>
                </a:extLst>
              </a:tr>
              <a:tr h="362737">
                <a:tc>
                  <a:txBody>
                    <a:bodyPr/>
                    <a:lstStyle/>
                    <a:p>
                      <a:pPr algn="l" fontAlgn="ctr"/>
                      <a:r>
                        <a:rPr lang="en-US" sz="1600" u="none" strike="noStrike" dirty="0">
                          <a:effectLst/>
                        </a:rPr>
                        <a:t>Start appointment of rest of electoral staff   </a:t>
                      </a:r>
                      <a:endParaRPr lang="en-US" sz="1600" b="0" i="0" u="none" strike="noStrike" dirty="0">
                        <a:solidFill>
                          <a:srgbClr val="000000"/>
                        </a:solidFill>
                        <a:effectLst/>
                        <a:latin typeface="Calibri" panose="020F0502020204030204" pitchFamily="34" charset="0"/>
                      </a:endParaRPr>
                    </a:p>
                  </a:txBody>
                  <a:tcPr marL="6466" marR="6466" marT="6466" marB="0" anchor="ctr"/>
                </a:tc>
                <a:tc>
                  <a:txBody>
                    <a:bodyPr/>
                    <a:lstStyle/>
                    <a:p>
                      <a:pPr algn="r" fontAlgn="b"/>
                      <a:r>
                        <a:rPr lang="en-ZA" sz="1600" u="none" strike="noStrike" dirty="0">
                          <a:effectLst/>
                        </a:rPr>
                        <a:t>02 Jan 2024</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3425076746"/>
                  </a:ext>
                </a:extLst>
              </a:tr>
              <a:tr h="362737">
                <a:tc>
                  <a:txBody>
                    <a:bodyPr/>
                    <a:lstStyle/>
                    <a:p>
                      <a:pPr algn="l" fontAlgn="b"/>
                      <a:r>
                        <a:rPr lang="en-US" sz="1600" u="none" strike="noStrike" dirty="0">
                          <a:effectLst/>
                        </a:rPr>
                        <a:t>Final delivery of </a:t>
                      </a:r>
                      <a:r>
                        <a:rPr lang="en-US" sz="1600" u="none" strike="noStrike" dirty="0" err="1">
                          <a:effectLst/>
                        </a:rPr>
                        <a:t>reg</a:t>
                      </a:r>
                      <a:r>
                        <a:rPr lang="en-US" sz="1600" u="none" strike="noStrike" dirty="0">
                          <a:effectLst/>
                        </a:rPr>
                        <a:t> </a:t>
                      </a:r>
                      <a:r>
                        <a:rPr lang="en-US" sz="1600" u="none" strike="noStrike" dirty="0" err="1">
                          <a:effectLst/>
                        </a:rPr>
                        <a:t>weeked</a:t>
                      </a:r>
                      <a:r>
                        <a:rPr lang="en-US" sz="1600" u="none" strike="noStrike" dirty="0">
                          <a:effectLst/>
                        </a:rPr>
                        <a:t> 2 voters' rolls to PEOs</a:t>
                      </a:r>
                      <a:endParaRPr lang="en-US"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15 Jan 2024</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559501511"/>
                  </a:ext>
                </a:extLst>
              </a:tr>
              <a:tr h="362737">
                <a:tc>
                  <a:txBody>
                    <a:bodyPr/>
                    <a:lstStyle/>
                    <a:p>
                      <a:pPr algn="l" fontAlgn="b"/>
                      <a:r>
                        <a:rPr lang="en-US" sz="1600" u="none" strike="noStrike" dirty="0">
                          <a:effectLst/>
                        </a:rPr>
                        <a:t>Start training of election staff (voting)</a:t>
                      </a:r>
                      <a:endParaRPr lang="en-US" sz="1600" b="0" i="0" u="none" strike="noStrike" dirty="0">
                        <a:solidFill>
                          <a:srgbClr val="00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smtClean="0">
                          <a:effectLst/>
                        </a:rPr>
                        <a:t>15</a:t>
                      </a:r>
                      <a:r>
                        <a:rPr lang="en-ZA" sz="1600" u="none" strike="noStrike" baseline="0" dirty="0" smtClean="0">
                          <a:effectLst/>
                        </a:rPr>
                        <a:t> </a:t>
                      </a:r>
                      <a:r>
                        <a:rPr lang="en-ZA" sz="1600" u="none" strike="noStrike" dirty="0" smtClean="0">
                          <a:effectLst/>
                        </a:rPr>
                        <a:t>Jan 2024</a:t>
                      </a:r>
                      <a:endParaRPr lang="en-ZA" sz="1600" b="0" i="0" u="none" strike="noStrike" dirty="0">
                        <a:solidFill>
                          <a:srgbClr val="00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32590687"/>
                  </a:ext>
                </a:extLst>
              </a:tr>
              <a:tr h="362737">
                <a:tc>
                  <a:txBody>
                    <a:bodyPr/>
                    <a:lstStyle/>
                    <a:p>
                      <a:pPr algn="l" fontAlgn="b"/>
                      <a:r>
                        <a:rPr lang="en-US" sz="1600" u="none" strike="noStrike" dirty="0">
                          <a:effectLst/>
                        </a:rPr>
                        <a:t>REGISTRATION WEEKEND TWO inside of RSA</a:t>
                      </a:r>
                      <a:endParaRPr lang="en-US" sz="1600" b="1" i="0" u="none" strike="noStrike" dirty="0">
                        <a:solidFill>
                          <a:srgbClr val="FF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03 Feb 2024</a:t>
                      </a:r>
                      <a:endParaRPr lang="en-ZA" sz="1600" b="1" i="0" u="none" strike="noStrike" dirty="0">
                        <a:solidFill>
                          <a:srgbClr val="FF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45083854"/>
                  </a:ext>
                </a:extLst>
              </a:tr>
              <a:tr h="362737">
                <a:tc>
                  <a:txBody>
                    <a:bodyPr/>
                    <a:lstStyle/>
                    <a:p>
                      <a:pPr algn="l" fontAlgn="b"/>
                      <a:r>
                        <a:rPr lang="en-US" sz="1600" u="none" strike="noStrike" dirty="0">
                          <a:effectLst/>
                        </a:rPr>
                        <a:t>Online Voter Registration heightened period (Final </a:t>
                      </a:r>
                      <a:r>
                        <a:rPr lang="en-US" sz="1600" u="none" strike="noStrike" dirty="0" smtClean="0">
                          <a:effectLst/>
                        </a:rPr>
                        <a:t>opportunity)</a:t>
                      </a:r>
                      <a:endParaRPr lang="en-US" sz="1600" b="1" i="0" u="none" strike="noStrike" dirty="0">
                        <a:solidFill>
                          <a:srgbClr val="FF0000"/>
                        </a:solidFill>
                        <a:effectLst/>
                        <a:latin typeface="Calibri" panose="020F0502020204030204" pitchFamily="34" charset="0"/>
                      </a:endParaRPr>
                    </a:p>
                  </a:txBody>
                  <a:tcPr marL="6466" marR="6466" marT="6466" marB="0" anchor="b"/>
                </a:tc>
                <a:tc>
                  <a:txBody>
                    <a:bodyPr/>
                    <a:lstStyle/>
                    <a:p>
                      <a:pPr algn="r" fontAlgn="b"/>
                      <a:r>
                        <a:rPr lang="en-ZA" sz="1600" u="none" strike="noStrike" dirty="0">
                          <a:effectLst/>
                        </a:rPr>
                        <a:t>04 Feb 2024</a:t>
                      </a:r>
                      <a:endParaRPr lang="en-ZA" sz="1600" b="1" i="0" u="none" strike="noStrike" dirty="0">
                        <a:solidFill>
                          <a:srgbClr val="FF0000"/>
                        </a:solidFill>
                        <a:effectLst/>
                        <a:latin typeface="Calibri" panose="020F0502020204030204" pitchFamily="34" charset="0"/>
                      </a:endParaRPr>
                    </a:p>
                  </a:txBody>
                  <a:tcPr marL="6466" marR="6466" marT="6466" marB="0" anchor="b"/>
                </a:tc>
                <a:extLst>
                  <a:ext uri="{0D108BD9-81ED-4DB2-BD59-A6C34878D82A}">
                    <a16:rowId xmlns:a16="http://schemas.microsoft.com/office/drawing/2014/main" val="1209123837"/>
                  </a:ext>
                </a:extLst>
              </a:tr>
            </a:tbl>
          </a:graphicData>
        </a:graphic>
      </p:graphicFrame>
      <p:sp>
        <p:nvSpPr>
          <p:cNvPr id="6" name="Slide Number Placeholder 5"/>
          <p:cNvSpPr>
            <a:spLocks noGrp="1"/>
          </p:cNvSpPr>
          <p:nvPr>
            <p:ph type="sldNum" sz="quarter" idx="12"/>
          </p:nvPr>
        </p:nvSpPr>
        <p:spPr>
          <a:xfrm>
            <a:off x="6954060" y="6356351"/>
            <a:ext cx="2057400" cy="365125"/>
          </a:xfrm>
        </p:spPr>
        <p:txBody>
          <a:bodyPr/>
          <a:lstStyle/>
          <a:p>
            <a:fld id="{9135CFB5-E7FB-1A40-97D5-A9AD788A9B4B}" type="slidenum">
              <a:rPr lang="en-US" sz="1200" b="1" smtClean="0"/>
              <a:t>27</a:t>
            </a:fld>
            <a:endParaRPr lang="en-US" sz="1200" b="1" dirty="0"/>
          </a:p>
        </p:txBody>
      </p:sp>
      <p:sp>
        <p:nvSpPr>
          <p:cNvPr id="7" name="Google Shape;121;p17"/>
          <p:cNvSpPr txBox="1">
            <a:spLocks noGrp="1"/>
          </p:cNvSpPr>
          <p:nvPr>
            <p:ph type="title" idx="4294967295"/>
          </p:nvPr>
        </p:nvSpPr>
        <p:spPr>
          <a:xfrm>
            <a:off x="298737" y="213435"/>
            <a:ext cx="7855764" cy="1485870"/>
          </a:xfrm>
          <a:prstGeom prst="rect">
            <a:avLst/>
          </a:prstGeom>
        </p:spPr>
        <p:txBody>
          <a:bodyPr spcFirstLastPara="1" vert="horz" wrap="square" lIns="0" tIns="0" rIns="0" bIns="0" rtlCol="0" anchor="t" anchorCtr="0">
            <a:noAutofit/>
          </a:bodyPr>
          <a:lstStyle/>
          <a:p>
            <a:r>
              <a:rPr lang="en-ZA" sz="5400" b="1" dirty="0" smtClean="0">
                <a:latin typeface="Swiss 721"/>
                <a:cs typeface="Times New Roman" panose="02020603050405020304" pitchFamily="18" charset="0"/>
              </a:rPr>
              <a:t>NPE 2024 Critical Path</a:t>
            </a:r>
            <a:endParaRPr sz="5400" b="1" dirty="0">
              <a:latin typeface="Swiss 721"/>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138613"/>
            <a:ext cx="374350" cy="458026"/>
          </a:xfrm>
          <a:prstGeom prst="rect">
            <a:avLst/>
          </a:prstGeom>
        </p:spPr>
      </p:pic>
    </p:spTree>
    <p:extLst>
      <p:ext uri="{BB962C8B-B14F-4D97-AF65-F5344CB8AC3E}">
        <p14:creationId xmlns:p14="http://schemas.microsoft.com/office/powerpoint/2010/main" val="156632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9741271"/>
              </p:ext>
            </p:extLst>
          </p:nvPr>
        </p:nvGraphicFramePr>
        <p:xfrm>
          <a:off x="373836" y="1320304"/>
          <a:ext cx="7985404" cy="4922268"/>
        </p:xfrm>
        <a:graphic>
          <a:graphicData uri="http://schemas.openxmlformats.org/drawingml/2006/table">
            <a:tbl>
              <a:tblPr>
                <a:tableStyleId>{E8B1032C-EA38-4F05-BA0D-38AFFFC7BED3}</a:tableStyleId>
              </a:tblPr>
              <a:tblGrid>
                <a:gridCol w="6377724">
                  <a:extLst>
                    <a:ext uri="{9D8B030D-6E8A-4147-A177-3AD203B41FA5}">
                      <a16:colId xmlns:a16="http://schemas.microsoft.com/office/drawing/2014/main" val="3188394228"/>
                    </a:ext>
                  </a:extLst>
                </a:gridCol>
                <a:gridCol w="1607680">
                  <a:extLst>
                    <a:ext uri="{9D8B030D-6E8A-4147-A177-3AD203B41FA5}">
                      <a16:colId xmlns:a16="http://schemas.microsoft.com/office/drawing/2014/main" val="1831723080"/>
                    </a:ext>
                  </a:extLst>
                </a:gridCol>
              </a:tblGrid>
              <a:tr h="410189">
                <a:tc>
                  <a:txBody>
                    <a:bodyPr/>
                    <a:lstStyle/>
                    <a:p>
                      <a:pPr algn="l" fontAlgn="ctr"/>
                      <a:r>
                        <a:rPr lang="en-ZA" sz="1800" b="1" u="none" strike="noStrike" dirty="0">
                          <a:solidFill>
                            <a:schemeClr val="bg1"/>
                          </a:solidFill>
                          <a:effectLst/>
                        </a:rPr>
                        <a:t>Activity Description</a:t>
                      </a:r>
                      <a:endParaRPr lang="en-ZA" sz="1800" b="1" i="0" u="none" strike="noStrike" dirty="0">
                        <a:solidFill>
                          <a:schemeClr val="bg1"/>
                        </a:solidFill>
                        <a:effectLst/>
                        <a:latin typeface="Calibri" panose="020F0502020204030204" pitchFamily="34" charset="0"/>
                      </a:endParaRPr>
                    </a:p>
                  </a:txBody>
                  <a:tcPr marL="7489" marR="7489" marT="7489" marB="0" anchor="ctr">
                    <a:solidFill>
                      <a:srgbClr val="0070C0"/>
                    </a:solidFill>
                  </a:tcPr>
                </a:tc>
                <a:tc>
                  <a:txBody>
                    <a:bodyPr/>
                    <a:lstStyle/>
                    <a:p>
                      <a:pPr algn="ctr" fontAlgn="ctr"/>
                      <a:r>
                        <a:rPr lang="en-ZA" sz="1800" b="1" u="none" strike="noStrike" dirty="0">
                          <a:solidFill>
                            <a:schemeClr val="bg1"/>
                          </a:solidFill>
                          <a:effectLst/>
                        </a:rPr>
                        <a:t>Date</a:t>
                      </a:r>
                      <a:endParaRPr lang="en-ZA" sz="1800" b="1" i="0" u="none" strike="noStrike" dirty="0">
                        <a:solidFill>
                          <a:schemeClr val="bg1"/>
                        </a:solidFill>
                        <a:effectLst/>
                        <a:latin typeface="Calibri" panose="020F0502020204030204" pitchFamily="34" charset="0"/>
                      </a:endParaRPr>
                    </a:p>
                  </a:txBody>
                  <a:tcPr marL="7489" marR="7489" marT="7489" marB="0" anchor="ctr">
                    <a:solidFill>
                      <a:srgbClr val="0070C0"/>
                    </a:solidFill>
                  </a:tcPr>
                </a:tc>
                <a:extLst>
                  <a:ext uri="{0D108BD9-81ED-4DB2-BD59-A6C34878D82A}">
                    <a16:rowId xmlns:a16="http://schemas.microsoft.com/office/drawing/2014/main" val="168367466"/>
                  </a:ext>
                </a:extLst>
              </a:tr>
              <a:tr h="410189">
                <a:tc>
                  <a:txBody>
                    <a:bodyPr/>
                    <a:lstStyle/>
                    <a:p>
                      <a:pPr algn="l" fontAlgn="b"/>
                      <a:r>
                        <a:rPr lang="en-US" sz="1600" u="none" strike="noStrike" dirty="0">
                          <a:effectLst/>
                        </a:rPr>
                        <a:t>Ballot paper draw - sequence of contestants on </a:t>
                      </a:r>
                      <a:r>
                        <a:rPr lang="en-US" sz="1600" u="none" strike="noStrike" dirty="0" smtClean="0">
                          <a:effectLst/>
                        </a:rPr>
                        <a:t>ballots</a:t>
                      </a:r>
                      <a:r>
                        <a:rPr lang="en-US" sz="1600" u="none" strike="noStrike" baseline="30000" dirty="0" smtClean="0">
                          <a:effectLst/>
                        </a:rPr>
                        <a:t>9</a:t>
                      </a:r>
                      <a:endParaRPr lang="en-US" sz="1600" b="0" i="0" u="none" strike="noStrike" dirty="0">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02 Apr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1100264855"/>
                  </a:ext>
                </a:extLst>
              </a:tr>
              <a:tr h="410189">
                <a:tc>
                  <a:txBody>
                    <a:bodyPr/>
                    <a:lstStyle/>
                    <a:p>
                      <a:pPr algn="l" fontAlgn="b"/>
                      <a:r>
                        <a:rPr lang="en-US" sz="1600" u="none" strike="noStrike">
                          <a:effectLst/>
                        </a:rPr>
                        <a:t>Ballot paper &amp; results forms printing commences</a:t>
                      </a:r>
                      <a:endParaRPr lang="en-US"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03 Apr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926407403"/>
                  </a:ext>
                </a:extLst>
              </a:tr>
              <a:tr h="410189">
                <a:tc>
                  <a:txBody>
                    <a:bodyPr/>
                    <a:lstStyle/>
                    <a:p>
                      <a:pPr algn="l" fontAlgn="b"/>
                      <a:r>
                        <a:rPr lang="en-US" sz="1600" u="none" strike="noStrike">
                          <a:effectLst/>
                        </a:rPr>
                        <a:t>Results system dry run one </a:t>
                      </a:r>
                      <a:endParaRPr lang="en-US"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10 Apr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3493607735"/>
                  </a:ext>
                </a:extLst>
              </a:tr>
              <a:tr h="410189">
                <a:tc>
                  <a:txBody>
                    <a:bodyPr/>
                    <a:lstStyle/>
                    <a:p>
                      <a:pPr algn="l" fontAlgn="b"/>
                      <a:r>
                        <a:rPr lang="en-US" sz="1600" u="none" strike="noStrike">
                          <a:effectLst/>
                        </a:rPr>
                        <a:t>Results system dry run two</a:t>
                      </a:r>
                      <a:endParaRPr lang="en-US"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17 Apr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794045980"/>
                  </a:ext>
                </a:extLst>
              </a:tr>
              <a:tr h="410189">
                <a:tc>
                  <a:txBody>
                    <a:bodyPr/>
                    <a:lstStyle/>
                    <a:p>
                      <a:pPr algn="l" fontAlgn="b"/>
                      <a:r>
                        <a:rPr lang="en-US" sz="1600" u="none" strike="noStrike">
                          <a:effectLst/>
                        </a:rPr>
                        <a:t>VMD dry run for Voting day</a:t>
                      </a:r>
                      <a:endParaRPr lang="en-US"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24 Apr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3832137446"/>
                  </a:ext>
                </a:extLst>
              </a:tr>
              <a:tr h="410189">
                <a:tc>
                  <a:txBody>
                    <a:bodyPr/>
                    <a:lstStyle/>
                    <a:p>
                      <a:pPr algn="l" fontAlgn="b"/>
                      <a:r>
                        <a:rPr lang="en-US" sz="1600" u="none" strike="noStrike">
                          <a:effectLst/>
                        </a:rPr>
                        <a:t>Voting materials distributed to MEOs</a:t>
                      </a:r>
                      <a:endParaRPr lang="en-US"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10 May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3813075340"/>
                  </a:ext>
                </a:extLst>
              </a:tr>
              <a:tr h="410189">
                <a:tc>
                  <a:txBody>
                    <a:bodyPr/>
                    <a:lstStyle/>
                    <a:p>
                      <a:pPr algn="l" fontAlgn="b"/>
                      <a:r>
                        <a:rPr lang="en-US" sz="1600" u="none" strike="noStrike">
                          <a:effectLst/>
                        </a:rPr>
                        <a:t>Final delivery of v rolls to MEOs</a:t>
                      </a:r>
                      <a:endParaRPr lang="en-US"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10 May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577480993"/>
                  </a:ext>
                </a:extLst>
              </a:tr>
              <a:tr h="410189">
                <a:tc>
                  <a:txBody>
                    <a:bodyPr/>
                    <a:lstStyle/>
                    <a:p>
                      <a:pPr algn="l" fontAlgn="b"/>
                      <a:r>
                        <a:rPr lang="en-US" sz="1600" u="none" strike="noStrike" dirty="0">
                          <a:effectLst/>
                        </a:rPr>
                        <a:t>VS </a:t>
                      </a:r>
                      <a:r>
                        <a:rPr lang="en-US" sz="1600" u="none" strike="noStrike" dirty="0" err="1">
                          <a:effectLst/>
                        </a:rPr>
                        <a:t>key+access</a:t>
                      </a:r>
                      <a:r>
                        <a:rPr lang="en-US" sz="1600" u="none" strike="noStrike" dirty="0">
                          <a:effectLst/>
                        </a:rPr>
                        <a:t> complete for voting days</a:t>
                      </a:r>
                      <a:endParaRPr lang="en-US" sz="1600" b="0" i="0" u="none" strike="noStrike" dirty="0">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10 May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795216451"/>
                  </a:ext>
                </a:extLst>
              </a:tr>
              <a:tr h="410189">
                <a:tc>
                  <a:txBody>
                    <a:bodyPr/>
                    <a:lstStyle/>
                    <a:p>
                      <a:pPr algn="l" fontAlgn="b"/>
                      <a:r>
                        <a:rPr lang="en-US" sz="1600" u="none" strike="noStrike">
                          <a:effectLst/>
                        </a:rPr>
                        <a:t>Ballot paper distribution to MEOs completed </a:t>
                      </a:r>
                      <a:endParaRPr lang="en-US"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13 May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545701221"/>
                  </a:ext>
                </a:extLst>
              </a:tr>
              <a:tr h="410189">
                <a:tc>
                  <a:txBody>
                    <a:bodyPr/>
                    <a:lstStyle/>
                    <a:p>
                      <a:pPr algn="l" fontAlgn="b"/>
                      <a:r>
                        <a:rPr lang="en-ZA" sz="1600" u="none" strike="noStrike">
                          <a:effectLst/>
                        </a:rPr>
                        <a:t>Launch of national ROC </a:t>
                      </a:r>
                      <a:endParaRPr lang="en-ZA" sz="1600" b="0" i="0" u="none" strike="noStrike">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15 May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3072937938"/>
                  </a:ext>
                </a:extLst>
              </a:tr>
              <a:tr h="410189">
                <a:tc>
                  <a:txBody>
                    <a:bodyPr/>
                    <a:lstStyle/>
                    <a:p>
                      <a:pPr algn="l" fontAlgn="b"/>
                      <a:r>
                        <a:rPr lang="en-ZA" sz="1600" u="none" strike="noStrike" dirty="0">
                          <a:effectLst/>
                        </a:rPr>
                        <a:t>Publish election results </a:t>
                      </a:r>
                      <a:endParaRPr lang="en-ZA" sz="1600" b="0" i="0" u="none" strike="noStrike" dirty="0">
                        <a:solidFill>
                          <a:srgbClr val="000000"/>
                        </a:solidFill>
                        <a:effectLst/>
                        <a:latin typeface="Calibri" panose="020F0502020204030204" pitchFamily="34" charset="0"/>
                      </a:endParaRPr>
                    </a:p>
                  </a:txBody>
                  <a:tcPr marL="7489" marR="7489" marT="7489" marB="0" anchor="b"/>
                </a:tc>
                <a:tc>
                  <a:txBody>
                    <a:bodyPr/>
                    <a:lstStyle/>
                    <a:p>
                      <a:pPr algn="r" fontAlgn="b"/>
                      <a:r>
                        <a:rPr lang="en-ZA" sz="1600" u="none" strike="noStrike" dirty="0">
                          <a:effectLst/>
                        </a:rPr>
                        <a:t>29 May 2024</a:t>
                      </a:r>
                      <a:endParaRPr lang="en-ZA" sz="1600" b="0" i="0" u="none" strike="noStrike" dirty="0">
                        <a:solidFill>
                          <a:srgbClr val="000000"/>
                        </a:solidFill>
                        <a:effectLst/>
                        <a:latin typeface="Calibri" panose="020F0502020204030204" pitchFamily="34" charset="0"/>
                      </a:endParaRPr>
                    </a:p>
                  </a:txBody>
                  <a:tcPr marL="7489" marR="7489" marT="7489" marB="0" anchor="b"/>
                </a:tc>
                <a:extLst>
                  <a:ext uri="{0D108BD9-81ED-4DB2-BD59-A6C34878D82A}">
                    <a16:rowId xmlns:a16="http://schemas.microsoft.com/office/drawing/2014/main" val="2153562211"/>
                  </a:ext>
                </a:extLst>
              </a:tr>
            </a:tbl>
          </a:graphicData>
        </a:graphic>
      </p:graphicFrame>
      <p:sp>
        <p:nvSpPr>
          <p:cNvPr id="6" name="Slide Number Placeholder 5"/>
          <p:cNvSpPr>
            <a:spLocks noGrp="1"/>
          </p:cNvSpPr>
          <p:nvPr>
            <p:ph type="sldNum" sz="quarter" idx="12"/>
          </p:nvPr>
        </p:nvSpPr>
        <p:spPr>
          <a:xfrm>
            <a:off x="6944333" y="6414717"/>
            <a:ext cx="2057400" cy="365125"/>
          </a:xfrm>
        </p:spPr>
        <p:txBody>
          <a:bodyPr/>
          <a:lstStyle/>
          <a:p>
            <a:fld id="{9135CFB5-E7FB-1A40-97D5-A9AD788A9B4B}" type="slidenum">
              <a:rPr lang="en-US" sz="1200" b="1" smtClean="0"/>
              <a:t>28</a:t>
            </a:fld>
            <a:endParaRPr lang="en-US" sz="1200" b="1" dirty="0"/>
          </a:p>
        </p:txBody>
      </p:sp>
      <p:sp>
        <p:nvSpPr>
          <p:cNvPr id="7" name="Google Shape;121;p17"/>
          <p:cNvSpPr txBox="1">
            <a:spLocks noGrp="1"/>
          </p:cNvSpPr>
          <p:nvPr>
            <p:ph type="title" idx="4294967295"/>
          </p:nvPr>
        </p:nvSpPr>
        <p:spPr>
          <a:xfrm>
            <a:off x="373836" y="272776"/>
            <a:ext cx="7855764" cy="1485870"/>
          </a:xfrm>
          <a:prstGeom prst="rect">
            <a:avLst/>
          </a:prstGeom>
        </p:spPr>
        <p:txBody>
          <a:bodyPr spcFirstLastPara="1" vert="horz" wrap="square" lIns="0" tIns="0" rIns="0" bIns="0" rtlCol="0" anchor="t" anchorCtr="0">
            <a:noAutofit/>
          </a:bodyPr>
          <a:lstStyle/>
          <a:p>
            <a:r>
              <a:rPr lang="en-ZA" sz="5400" b="1" dirty="0" smtClean="0">
                <a:latin typeface="Swiss 721"/>
                <a:cs typeface="Times New Roman" panose="02020603050405020304" pitchFamily="18" charset="0"/>
              </a:rPr>
              <a:t>NPE 2024 Critical Path</a:t>
            </a:r>
            <a:endParaRPr sz="5400" b="1" dirty="0">
              <a:latin typeface="Swiss 721"/>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138613"/>
            <a:ext cx="374350" cy="458026"/>
          </a:xfrm>
          <a:prstGeom prst="rect">
            <a:avLst/>
          </a:prstGeom>
        </p:spPr>
      </p:pic>
    </p:spTree>
    <p:extLst>
      <p:ext uri="{BB962C8B-B14F-4D97-AF65-F5344CB8AC3E}">
        <p14:creationId xmlns:p14="http://schemas.microsoft.com/office/powerpoint/2010/main" val="1183330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3050161"/>
              </p:ext>
            </p:extLst>
          </p:nvPr>
        </p:nvGraphicFramePr>
        <p:xfrm>
          <a:off x="283938" y="1286890"/>
          <a:ext cx="8702525" cy="5543578"/>
        </p:xfrm>
        <a:graphic>
          <a:graphicData uri="http://schemas.openxmlformats.org/drawingml/2006/table">
            <a:tbl>
              <a:tblPr>
                <a:tableStyleId>{E8B1032C-EA38-4F05-BA0D-38AFFFC7BED3}</a:tableStyleId>
              </a:tblPr>
              <a:tblGrid>
                <a:gridCol w="1544862">
                  <a:extLst>
                    <a:ext uri="{9D8B030D-6E8A-4147-A177-3AD203B41FA5}">
                      <a16:colId xmlns:a16="http://schemas.microsoft.com/office/drawing/2014/main" val="2243676632"/>
                    </a:ext>
                  </a:extLst>
                </a:gridCol>
                <a:gridCol w="826851">
                  <a:extLst>
                    <a:ext uri="{9D8B030D-6E8A-4147-A177-3AD203B41FA5}">
                      <a16:colId xmlns:a16="http://schemas.microsoft.com/office/drawing/2014/main" val="791599648"/>
                    </a:ext>
                  </a:extLst>
                </a:gridCol>
                <a:gridCol w="807396">
                  <a:extLst>
                    <a:ext uri="{9D8B030D-6E8A-4147-A177-3AD203B41FA5}">
                      <a16:colId xmlns:a16="http://schemas.microsoft.com/office/drawing/2014/main" val="3929026792"/>
                    </a:ext>
                  </a:extLst>
                </a:gridCol>
                <a:gridCol w="797668">
                  <a:extLst>
                    <a:ext uri="{9D8B030D-6E8A-4147-A177-3AD203B41FA5}">
                      <a16:colId xmlns:a16="http://schemas.microsoft.com/office/drawing/2014/main" val="2708526111"/>
                    </a:ext>
                  </a:extLst>
                </a:gridCol>
                <a:gridCol w="1021404">
                  <a:extLst>
                    <a:ext uri="{9D8B030D-6E8A-4147-A177-3AD203B41FA5}">
                      <a16:colId xmlns:a16="http://schemas.microsoft.com/office/drawing/2014/main" val="3048998981"/>
                    </a:ext>
                  </a:extLst>
                </a:gridCol>
                <a:gridCol w="797668">
                  <a:extLst>
                    <a:ext uri="{9D8B030D-6E8A-4147-A177-3AD203B41FA5}">
                      <a16:colId xmlns:a16="http://schemas.microsoft.com/office/drawing/2014/main" val="4224629611"/>
                    </a:ext>
                  </a:extLst>
                </a:gridCol>
                <a:gridCol w="1177047">
                  <a:extLst>
                    <a:ext uri="{9D8B030D-6E8A-4147-A177-3AD203B41FA5}">
                      <a16:colId xmlns:a16="http://schemas.microsoft.com/office/drawing/2014/main" val="3978334304"/>
                    </a:ext>
                  </a:extLst>
                </a:gridCol>
                <a:gridCol w="1729629">
                  <a:extLst>
                    <a:ext uri="{9D8B030D-6E8A-4147-A177-3AD203B41FA5}">
                      <a16:colId xmlns:a16="http://schemas.microsoft.com/office/drawing/2014/main" val="2209448645"/>
                    </a:ext>
                  </a:extLst>
                </a:gridCol>
              </a:tblGrid>
              <a:tr h="1095179">
                <a:tc>
                  <a:txBody>
                    <a:bodyPr/>
                    <a:lstStyle/>
                    <a:p>
                      <a:pPr algn="ctr" fontAlgn="ctr"/>
                      <a:r>
                        <a:rPr lang="en-ZA" sz="1600" b="1" u="none" strike="noStrike" dirty="0">
                          <a:solidFill>
                            <a:schemeClr val="bg1"/>
                          </a:solidFill>
                          <a:effectLst/>
                        </a:rPr>
                        <a:t>Item Description</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tc>
                  <a:txBody>
                    <a:bodyPr/>
                    <a:lstStyle/>
                    <a:p>
                      <a:pPr algn="ctr" fontAlgn="ctr"/>
                      <a:r>
                        <a:rPr lang="en-ZA" sz="1600" b="1" u="none" strike="noStrike" dirty="0">
                          <a:solidFill>
                            <a:schemeClr val="bg1"/>
                          </a:solidFill>
                          <a:effectLst/>
                        </a:rPr>
                        <a:t>Quantity </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tc>
                  <a:txBody>
                    <a:bodyPr/>
                    <a:lstStyle/>
                    <a:p>
                      <a:pPr algn="ctr" fontAlgn="ctr"/>
                      <a:r>
                        <a:rPr lang="en-ZA" sz="1600" b="1" u="none" strike="noStrike" dirty="0">
                          <a:solidFill>
                            <a:schemeClr val="bg1"/>
                          </a:solidFill>
                          <a:effectLst/>
                        </a:rPr>
                        <a:t>Tender Start</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tc>
                  <a:txBody>
                    <a:bodyPr/>
                    <a:lstStyle/>
                    <a:p>
                      <a:pPr algn="ctr" fontAlgn="ctr"/>
                      <a:r>
                        <a:rPr lang="en-ZA" sz="1600" b="1" u="none" strike="noStrike" dirty="0">
                          <a:solidFill>
                            <a:schemeClr val="bg1"/>
                          </a:solidFill>
                          <a:effectLst/>
                        </a:rPr>
                        <a:t>Tender </a:t>
                      </a:r>
                      <a:r>
                        <a:rPr lang="en-ZA" sz="1600" b="1" u="none" strike="noStrike" dirty="0" smtClean="0">
                          <a:solidFill>
                            <a:schemeClr val="bg1"/>
                          </a:solidFill>
                          <a:effectLst/>
                        </a:rPr>
                        <a:t>Closed</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tc>
                  <a:txBody>
                    <a:bodyPr/>
                    <a:lstStyle/>
                    <a:p>
                      <a:pPr algn="ctr" fontAlgn="ctr"/>
                      <a:r>
                        <a:rPr lang="en-ZA" sz="1600" b="1" u="none" strike="noStrike" dirty="0">
                          <a:solidFill>
                            <a:schemeClr val="bg1"/>
                          </a:solidFill>
                          <a:effectLst/>
                        </a:rPr>
                        <a:t>Tender Adjudication Approval Date</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tc>
                  <a:txBody>
                    <a:bodyPr/>
                    <a:lstStyle/>
                    <a:p>
                      <a:pPr algn="ctr" fontAlgn="ctr"/>
                      <a:r>
                        <a:rPr lang="en-ZA" sz="1600" b="1" u="none" strike="noStrike" dirty="0">
                          <a:solidFill>
                            <a:schemeClr val="bg1"/>
                          </a:solidFill>
                          <a:effectLst/>
                        </a:rPr>
                        <a:t>Planned Award Date</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tc>
                  <a:txBody>
                    <a:bodyPr/>
                    <a:lstStyle/>
                    <a:p>
                      <a:pPr algn="ctr" fontAlgn="ctr"/>
                      <a:r>
                        <a:rPr lang="en-ZA" sz="1600" b="1" u="none" strike="noStrike" dirty="0">
                          <a:solidFill>
                            <a:schemeClr val="bg1"/>
                          </a:solidFill>
                          <a:effectLst/>
                        </a:rPr>
                        <a:t>Planned Delivery Date</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tc>
                  <a:txBody>
                    <a:bodyPr/>
                    <a:lstStyle/>
                    <a:p>
                      <a:pPr algn="ctr" fontAlgn="ctr"/>
                      <a:r>
                        <a:rPr lang="en-ZA" sz="1600" b="1" u="none" strike="noStrike" dirty="0">
                          <a:solidFill>
                            <a:schemeClr val="bg1"/>
                          </a:solidFill>
                          <a:effectLst/>
                        </a:rPr>
                        <a:t>Comments</a:t>
                      </a:r>
                      <a:endParaRPr lang="en-ZA" sz="1600" b="1" i="0" u="none" strike="noStrike" dirty="0">
                        <a:solidFill>
                          <a:schemeClr val="bg1"/>
                        </a:solidFill>
                        <a:effectLst/>
                        <a:latin typeface="Calibri" panose="020F0502020204030204" pitchFamily="34" charset="0"/>
                      </a:endParaRPr>
                    </a:p>
                  </a:txBody>
                  <a:tcPr marL="6959" marR="6959" marT="6959" marB="0" anchor="ctr">
                    <a:solidFill>
                      <a:srgbClr val="0070C0"/>
                    </a:solidFill>
                  </a:tcPr>
                </a:tc>
                <a:extLst>
                  <a:ext uri="{0D108BD9-81ED-4DB2-BD59-A6C34878D82A}">
                    <a16:rowId xmlns:a16="http://schemas.microsoft.com/office/drawing/2014/main" val="1871210125"/>
                  </a:ext>
                </a:extLst>
              </a:tr>
              <a:tr h="1026010">
                <a:tc>
                  <a:txBody>
                    <a:bodyPr/>
                    <a:lstStyle/>
                    <a:p>
                      <a:pPr algn="ctr" fontAlgn="b"/>
                      <a:r>
                        <a:rPr lang="en-US" sz="1400" u="none" strike="noStrike" dirty="0">
                          <a:effectLst/>
                        </a:rPr>
                        <a:t>Stationery Packs</a:t>
                      </a:r>
                      <a:br>
                        <a:rPr lang="en-US" sz="1400" u="none" strike="noStrike" dirty="0">
                          <a:effectLst/>
                        </a:rPr>
                      </a:br>
                      <a:r>
                        <a:rPr lang="en-US" sz="1400" u="none" strike="noStrike" dirty="0">
                          <a:effectLst/>
                        </a:rPr>
                        <a:t>(Includes packs for elections due to complexity of the requirement)</a:t>
                      </a:r>
                      <a:endParaRPr lang="en-US" sz="1400" b="1"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89 877</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17-Nov-22</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15-Dec-22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16-Feb-23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24-Mar-23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30-Jun-23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SLA submitted for signature</a:t>
                      </a:r>
                      <a:endParaRPr lang="en-ZA" sz="1400" b="0" i="0" u="none" strike="noStrike">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1365672782"/>
                  </a:ext>
                </a:extLst>
              </a:tr>
              <a:tr h="389076">
                <a:tc>
                  <a:txBody>
                    <a:bodyPr/>
                    <a:lstStyle/>
                    <a:p>
                      <a:pPr algn="ctr" fontAlgn="b"/>
                      <a:r>
                        <a:rPr lang="en-ZA" sz="1400" u="none" strike="noStrike">
                          <a:effectLst/>
                        </a:rPr>
                        <a:t>Document Storage Box</a:t>
                      </a:r>
                      <a:endParaRPr lang="en-ZA" sz="1400" b="1"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94 400</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17-Nov-22</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15-Dec-22</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16-Feb-23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24-Mar-23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30-Jun-23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SLA submitted for signature</a:t>
                      </a:r>
                      <a:endParaRPr lang="en-ZA" sz="1400" b="0" i="0" u="none" strike="noStrike">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744883113"/>
                  </a:ext>
                </a:extLst>
              </a:tr>
              <a:tr h="389076">
                <a:tc>
                  <a:txBody>
                    <a:bodyPr/>
                    <a:lstStyle/>
                    <a:p>
                      <a:pPr algn="ctr" fontAlgn="b"/>
                      <a:r>
                        <a:rPr lang="en-ZA" sz="1400" u="none" strike="noStrike" dirty="0">
                          <a:effectLst/>
                        </a:rPr>
                        <a:t>Box Files</a:t>
                      </a:r>
                      <a:endParaRPr lang="en-ZA" sz="1400" b="1"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23 700</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17-Nov-22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15-Dec-22</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22-Feb-23</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24-Mar-23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30-Jun-23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SLA submitted for signature</a:t>
                      </a:r>
                      <a:endParaRPr lang="en-ZA" sz="1400" b="0" i="0" u="none" strike="noStrike">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2651919785"/>
                  </a:ext>
                </a:extLst>
              </a:tr>
              <a:tr h="389076">
                <a:tc>
                  <a:txBody>
                    <a:bodyPr/>
                    <a:lstStyle/>
                    <a:p>
                      <a:pPr algn="ctr" fontAlgn="b"/>
                      <a:r>
                        <a:rPr lang="en-ZA" sz="1400" u="none" strike="noStrike">
                          <a:effectLst/>
                        </a:rPr>
                        <a:t>VS Arrow Signs</a:t>
                      </a:r>
                      <a:endParaRPr lang="en-ZA" sz="1400" b="1"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48 000</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17-Nov-22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15-Dec-22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16-Feb-23</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24-Mar-23</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30-Jun-23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SLA submitted for signature</a:t>
                      </a:r>
                      <a:endParaRPr lang="en-ZA" sz="1400" b="0" i="0" u="none" strike="noStrike">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2319656"/>
                  </a:ext>
                </a:extLst>
              </a:tr>
              <a:tr h="389076">
                <a:tc>
                  <a:txBody>
                    <a:bodyPr/>
                    <a:lstStyle/>
                    <a:p>
                      <a:pPr algn="ctr" fontAlgn="b"/>
                      <a:r>
                        <a:rPr lang="en-ZA" sz="1400" u="none" strike="noStrike">
                          <a:effectLst/>
                        </a:rPr>
                        <a:t>ID Stickers - Combo Pack</a:t>
                      </a:r>
                      <a:endParaRPr lang="en-ZA" sz="1400" b="1"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47 000</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17-Nov-22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02-Dec-22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22-Feb-23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24-Mar-23</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30-Jun-23</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Awarded</a:t>
                      </a:r>
                      <a:endParaRPr lang="en-ZA" sz="1400" b="0" i="0" u="none" strike="noStrike">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288820750"/>
                  </a:ext>
                </a:extLst>
              </a:tr>
              <a:tr h="389076">
                <a:tc>
                  <a:txBody>
                    <a:bodyPr/>
                    <a:lstStyle/>
                    <a:p>
                      <a:pPr algn="ctr" fontAlgn="b"/>
                      <a:r>
                        <a:rPr lang="en-ZA" sz="1400" u="none" strike="noStrike">
                          <a:effectLst/>
                        </a:rPr>
                        <a:t>Cardboard Furniture</a:t>
                      </a:r>
                      <a:endParaRPr lang="en-ZA" sz="1400" b="1"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3 500</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17-Nov-22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15-Dec-22</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16-Feb-23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24-Mar-23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30-Jun-23</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SLA submitted for signature</a:t>
                      </a:r>
                      <a:endParaRPr lang="en-ZA" sz="1400" b="0" i="0" u="none" strike="noStrike" dirty="0">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4018027511"/>
                  </a:ext>
                </a:extLst>
              </a:tr>
              <a:tr h="345846">
                <a:tc>
                  <a:txBody>
                    <a:bodyPr/>
                    <a:lstStyle/>
                    <a:p>
                      <a:pPr algn="ctr" fontAlgn="b"/>
                      <a:r>
                        <a:rPr lang="en-ZA" sz="1400" u="none" strike="noStrike" dirty="0">
                          <a:effectLst/>
                        </a:rPr>
                        <a:t> </a:t>
                      </a:r>
                      <a:endParaRPr lang="en-ZA" sz="1400" b="1"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2699724781"/>
                  </a:ext>
                </a:extLst>
              </a:tr>
              <a:tr h="844440">
                <a:tc>
                  <a:txBody>
                    <a:bodyPr/>
                    <a:lstStyle/>
                    <a:p>
                      <a:pPr algn="ctr" fontAlgn="b"/>
                      <a:r>
                        <a:rPr lang="en-US" sz="1400" u="none" strike="noStrike">
                          <a:effectLst/>
                        </a:rPr>
                        <a:t>Voters Roll</a:t>
                      </a:r>
                      <a:br>
                        <a:rPr lang="en-US" sz="1400" u="none" strike="noStrike">
                          <a:effectLst/>
                        </a:rPr>
                      </a:br>
                      <a:r>
                        <a:rPr lang="en-US" sz="1400" u="none" strike="noStrike">
                          <a:effectLst/>
                        </a:rPr>
                        <a:t>(Both registration weekends and elections)</a:t>
                      </a:r>
                      <a:endParaRPr lang="en-US" sz="1400" b="1"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3 Events</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31-Mar-23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28-Apr-23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01-Jun-23</a:t>
                      </a:r>
                      <a:endParaRPr lang="en-ZA" sz="1400" b="0"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ZA" sz="1400" u="none" strike="noStrike">
                          <a:effectLst/>
                        </a:rPr>
                        <a:t> </a:t>
                      </a:r>
                      <a:endParaRPr lang="en-ZA" sz="1400" b="1" i="0" u="none" strike="noStrike">
                        <a:solidFill>
                          <a:srgbClr val="000000"/>
                        </a:solidFill>
                        <a:effectLst/>
                        <a:latin typeface="Calibri" panose="020F0502020204030204" pitchFamily="34" charset="0"/>
                      </a:endParaRPr>
                    </a:p>
                  </a:txBody>
                  <a:tcPr marL="6959" marR="6959" marT="6959" marB="0" anchor="ctr"/>
                </a:tc>
                <a:tc>
                  <a:txBody>
                    <a:bodyPr/>
                    <a:lstStyle/>
                    <a:p>
                      <a:pPr algn="ctr" fontAlgn="b"/>
                      <a:r>
                        <a:rPr lang="en-US" sz="1400" u="none" strike="noStrike" dirty="0">
                          <a:effectLst/>
                        </a:rPr>
                        <a:t>To be tabled at the next Bid Adjudication Committee (BAC) </a:t>
                      </a:r>
                      <a:endParaRPr lang="en-US" sz="1400" b="0" i="0" u="none" strike="noStrike" dirty="0">
                        <a:solidFill>
                          <a:srgbClr val="000000"/>
                        </a:solidFill>
                        <a:effectLst/>
                        <a:latin typeface="Calibri" panose="020F0502020204030204" pitchFamily="34" charset="0"/>
                      </a:endParaRPr>
                    </a:p>
                  </a:txBody>
                  <a:tcPr marL="6959" marR="6959" marT="6959" marB="0" anchor="ctr"/>
                </a:tc>
                <a:extLst>
                  <a:ext uri="{0D108BD9-81ED-4DB2-BD59-A6C34878D82A}">
                    <a16:rowId xmlns:a16="http://schemas.microsoft.com/office/drawing/2014/main" val="3767787409"/>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138613"/>
            <a:ext cx="374350" cy="458026"/>
          </a:xfrm>
          <a:prstGeom prst="rect">
            <a:avLst/>
          </a:prstGeom>
        </p:spPr>
      </p:pic>
      <p:sp>
        <p:nvSpPr>
          <p:cNvPr id="6" name="Google Shape;121;p17"/>
          <p:cNvSpPr txBox="1">
            <a:spLocks noGrp="1"/>
          </p:cNvSpPr>
          <p:nvPr>
            <p:ph type="title" idx="4294967295"/>
          </p:nvPr>
        </p:nvSpPr>
        <p:spPr>
          <a:xfrm>
            <a:off x="361759" y="138613"/>
            <a:ext cx="8060045" cy="1485870"/>
          </a:xfrm>
          <a:prstGeom prst="rect">
            <a:avLst/>
          </a:prstGeom>
        </p:spPr>
        <p:txBody>
          <a:bodyPr spcFirstLastPara="1" vert="horz" wrap="square" lIns="0" tIns="0" rIns="0" bIns="0" rtlCol="0" anchor="t" anchorCtr="0">
            <a:noAutofit/>
          </a:bodyPr>
          <a:lstStyle/>
          <a:p>
            <a:r>
              <a:rPr lang="en-ZA" sz="4000" b="1" dirty="0" smtClean="0">
                <a:latin typeface="Swiss 721"/>
                <a:cs typeface="Times New Roman" panose="02020603050405020304" pitchFamily="18" charset="0"/>
              </a:rPr>
              <a:t>NPE 2024 REGISTRATION: MATERIAL STATUS UPDATE</a:t>
            </a:r>
            <a:endParaRPr sz="4000" b="1" dirty="0">
              <a:latin typeface="Swiss 721"/>
              <a:cs typeface="Times New Roman" panose="02020603050405020304" pitchFamily="18"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83A218E8-C0C8-4525-BD5F-99356FF4A842}" type="slidenum">
              <a:rPr lang="en-US" sz="1200" b="1" smtClean="0"/>
              <a:t>29</a:t>
            </a:fld>
            <a:endParaRPr lang="en-US" sz="1200" b="1" dirty="0"/>
          </a:p>
        </p:txBody>
      </p:sp>
    </p:spTree>
    <p:extLst>
      <p:ext uri="{BB962C8B-B14F-4D97-AF65-F5344CB8AC3E}">
        <p14:creationId xmlns:p14="http://schemas.microsoft.com/office/powerpoint/2010/main" val="2243548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42" r="1642"/>
          <a:stretch>
            <a:fillRect/>
          </a:stretch>
        </p:blipFill>
        <p:spPr/>
      </p:pic>
      <p:pic>
        <p:nvPicPr>
          <p:cNvPr id="5" name="Picture Placeholder 4"/>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l="7" r="7"/>
          <a:stretch>
            <a:fillRect/>
          </a:stretch>
        </p:blipFill>
        <p:spPr/>
      </p:pic>
      <p:sp>
        <p:nvSpPr>
          <p:cNvPr id="2" name="Title 1">
            <a:extLst>
              <a:ext uri="{FF2B5EF4-FFF2-40B4-BE49-F238E27FC236}">
                <a16:creationId xmlns:a16="http://schemas.microsoft.com/office/drawing/2014/main" id="{B5220B93-1642-4016-B0F7-BDA1DFE44AB9}"/>
              </a:ext>
            </a:extLst>
          </p:cNvPr>
          <p:cNvSpPr>
            <a:spLocks noGrp="1"/>
          </p:cNvSpPr>
          <p:nvPr>
            <p:ph type="title"/>
          </p:nvPr>
        </p:nvSpPr>
        <p:spPr>
          <a:xfrm>
            <a:off x="98746" y="335771"/>
            <a:ext cx="7963705" cy="2463885"/>
          </a:xfrm>
        </p:spPr>
        <p:txBody>
          <a:bodyPr>
            <a:noAutofit/>
          </a:bodyPr>
          <a:lstStyle/>
          <a:p>
            <a:pPr algn="ctr"/>
            <a:r>
              <a:rPr lang="en-US" b="1" dirty="0" smtClean="0">
                <a:solidFill>
                  <a:srgbClr val="002060"/>
                </a:solidFill>
                <a:latin typeface="Swiss 721"/>
                <a:cs typeface="Times New Roman" panose="02020603050405020304" pitchFamily="18" charset="0"/>
              </a:rPr>
              <a:t>Annual Performance </a:t>
            </a:r>
            <a:br>
              <a:rPr lang="en-US" b="1" dirty="0" smtClean="0">
                <a:solidFill>
                  <a:srgbClr val="002060"/>
                </a:solidFill>
                <a:latin typeface="Swiss 721"/>
                <a:cs typeface="Times New Roman" panose="02020603050405020304" pitchFamily="18" charset="0"/>
              </a:rPr>
            </a:br>
            <a:r>
              <a:rPr lang="en-US" b="1" dirty="0">
                <a:solidFill>
                  <a:srgbClr val="002060"/>
                </a:solidFill>
                <a:latin typeface="Swiss 721"/>
                <a:cs typeface="Times New Roman" panose="02020603050405020304" pitchFamily="18" charset="0"/>
              </a:rPr>
              <a:t>Plan 2023/24</a:t>
            </a:r>
          </a:p>
        </p:txBody>
      </p:sp>
      <p:sp>
        <p:nvSpPr>
          <p:cNvPr id="3" name="Text Placeholder 2">
            <a:extLst>
              <a:ext uri="{FF2B5EF4-FFF2-40B4-BE49-F238E27FC236}">
                <a16:creationId xmlns:a16="http://schemas.microsoft.com/office/drawing/2014/main" id="{4F50450A-AD04-406D-804F-9709D82F6394}"/>
              </a:ext>
            </a:extLst>
          </p:cNvPr>
          <p:cNvSpPr>
            <a:spLocks noGrp="1"/>
          </p:cNvSpPr>
          <p:nvPr>
            <p:ph type="body" idx="1"/>
          </p:nvPr>
        </p:nvSpPr>
        <p:spPr>
          <a:xfrm>
            <a:off x="386144" y="3044952"/>
            <a:ext cx="2229040" cy="539496"/>
          </a:xfrm>
        </p:spPr>
        <p:txBody>
          <a:bodyPr>
            <a:normAutofit/>
          </a:bodyPr>
          <a:lstStyle/>
          <a:p>
            <a:r>
              <a:rPr lang="en-US" noProof="1" smtClean="0"/>
              <a:t> </a:t>
            </a:r>
            <a:endParaRPr lang="en-US" noProof="1"/>
          </a:p>
        </p:txBody>
      </p:sp>
      <p:sp>
        <p:nvSpPr>
          <p:cNvPr id="6" name="Slide Number Placeholder 5">
            <a:extLst>
              <a:ext uri="{FF2B5EF4-FFF2-40B4-BE49-F238E27FC236}">
                <a16:creationId xmlns:a16="http://schemas.microsoft.com/office/drawing/2014/main" id="{B4A4F826-E8AB-4DA0-8B38-6404E7A9D818}"/>
              </a:ext>
            </a:extLst>
          </p:cNvPr>
          <p:cNvSpPr>
            <a:spLocks noGrp="1"/>
          </p:cNvSpPr>
          <p:nvPr>
            <p:ph type="sldNum" sz="quarter" idx="4294967295"/>
          </p:nvPr>
        </p:nvSpPr>
        <p:spPr>
          <a:xfrm>
            <a:off x="7086600" y="6356350"/>
            <a:ext cx="2057400" cy="365125"/>
          </a:xfrm>
        </p:spPr>
        <p:txBody>
          <a:bodyPr>
            <a:normAutofit/>
          </a:bodyPr>
          <a:lstStyle/>
          <a:p>
            <a:fld id="{9319E888-69DF-4A19-BF5D-F6CF70DE7D06}" type="slidenum">
              <a:rPr lang="en-US" smtClean="0"/>
              <a:pPr/>
              <a:t>3</a:t>
            </a:fld>
            <a:endParaRPr lang="en-US"/>
          </a:p>
        </p:txBody>
      </p:sp>
      <p:sp>
        <p:nvSpPr>
          <p:cNvPr id="19" name="Shape">
            <a:extLst>
              <a:ext uri="{FF2B5EF4-FFF2-40B4-BE49-F238E27FC236}">
                <a16:creationId xmlns:a16="http://schemas.microsoft.com/office/drawing/2014/main" id="{65A31EC6-9AFB-5945-8CF0-9D93418BE007}"/>
              </a:ext>
            </a:extLst>
          </p:cNvPr>
          <p:cNvSpPr/>
          <p:nvPr/>
        </p:nvSpPr>
        <p:spPr>
          <a:xfrm>
            <a:off x="0" y="2740857"/>
            <a:ext cx="9144000" cy="4116716"/>
          </a:xfrm>
          <a:custGeom>
            <a:avLst/>
            <a:gdLst/>
            <a:ahLst/>
            <a:cxnLst>
              <a:cxn ang="0">
                <a:pos x="wd2" y="hd2"/>
              </a:cxn>
              <a:cxn ang="5400000">
                <a:pos x="wd2" y="hd2"/>
              </a:cxn>
              <a:cxn ang="10800000">
                <a:pos x="wd2" y="hd2"/>
              </a:cxn>
              <a:cxn ang="16200000">
                <a:pos x="wd2" y="hd2"/>
              </a:cxn>
            </a:cxnLst>
            <a:rect l="0" t="0" r="r" b="b"/>
            <a:pathLst>
              <a:path w="21600" h="21600" extrusionOk="0">
                <a:moveTo>
                  <a:pt x="20830" y="315"/>
                </a:moveTo>
                <a:cubicBezTo>
                  <a:pt x="20509" y="205"/>
                  <a:pt x="20187" y="125"/>
                  <a:pt x="19862" y="70"/>
                </a:cubicBezTo>
                <a:cubicBezTo>
                  <a:pt x="19535" y="20"/>
                  <a:pt x="19210" y="0"/>
                  <a:pt x="18883" y="0"/>
                </a:cubicBezTo>
                <a:cubicBezTo>
                  <a:pt x="18556" y="5"/>
                  <a:pt x="18227" y="35"/>
                  <a:pt x="17902" y="95"/>
                </a:cubicBezTo>
                <a:cubicBezTo>
                  <a:pt x="17575" y="155"/>
                  <a:pt x="17250" y="245"/>
                  <a:pt x="16930" y="360"/>
                </a:cubicBezTo>
                <a:cubicBezTo>
                  <a:pt x="16608" y="475"/>
                  <a:pt x="16292" y="620"/>
                  <a:pt x="15976" y="785"/>
                </a:cubicBezTo>
                <a:lnTo>
                  <a:pt x="15741" y="915"/>
                </a:lnTo>
                <a:cubicBezTo>
                  <a:pt x="15662" y="960"/>
                  <a:pt x="15586" y="1010"/>
                  <a:pt x="15508" y="1054"/>
                </a:cubicBezTo>
                <a:lnTo>
                  <a:pt x="15391" y="1124"/>
                </a:lnTo>
                <a:lnTo>
                  <a:pt x="15277" y="1199"/>
                </a:lnTo>
                <a:cubicBezTo>
                  <a:pt x="15201" y="1249"/>
                  <a:pt x="15125" y="1299"/>
                  <a:pt x="15049" y="1354"/>
                </a:cubicBezTo>
                <a:cubicBezTo>
                  <a:pt x="14899" y="1464"/>
                  <a:pt x="14746" y="1569"/>
                  <a:pt x="14599" y="1684"/>
                </a:cubicBezTo>
                <a:lnTo>
                  <a:pt x="14487" y="1769"/>
                </a:lnTo>
                <a:cubicBezTo>
                  <a:pt x="14449" y="1799"/>
                  <a:pt x="14413" y="1829"/>
                  <a:pt x="14375" y="1859"/>
                </a:cubicBezTo>
                <a:lnTo>
                  <a:pt x="14155" y="2044"/>
                </a:lnTo>
                <a:cubicBezTo>
                  <a:pt x="14081" y="2104"/>
                  <a:pt x="14010" y="2169"/>
                  <a:pt x="13938" y="2234"/>
                </a:cubicBezTo>
                <a:cubicBezTo>
                  <a:pt x="13866" y="2299"/>
                  <a:pt x="13792" y="2359"/>
                  <a:pt x="13721" y="2429"/>
                </a:cubicBezTo>
                <a:cubicBezTo>
                  <a:pt x="13577" y="2564"/>
                  <a:pt x="13434" y="2694"/>
                  <a:pt x="13295" y="2839"/>
                </a:cubicBezTo>
                <a:lnTo>
                  <a:pt x="13085" y="3049"/>
                </a:lnTo>
                <a:lnTo>
                  <a:pt x="12876" y="3268"/>
                </a:lnTo>
                <a:cubicBezTo>
                  <a:pt x="12737" y="3413"/>
                  <a:pt x="12603" y="3568"/>
                  <a:pt x="12466" y="3718"/>
                </a:cubicBezTo>
                <a:cubicBezTo>
                  <a:pt x="12397" y="3793"/>
                  <a:pt x="12332" y="3873"/>
                  <a:pt x="12265" y="3948"/>
                </a:cubicBezTo>
                <a:lnTo>
                  <a:pt x="12063" y="4183"/>
                </a:lnTo>
                <a:cubicBezTo>
                  <a:pt x="11931" y="4343"/>
                  <a:pt x="11799" y="4503"/>
                  <a:pt x="11667" y="4663"/>
                </a:cubicBezTo>
                <a:cubicBezTo>
                  <a:pt x="11145" y="5318"/>
                  <a:pt x="10643" y="6012"/>
                  <a:pt x="10155" y="6732"/>
                </a:cubicBezTo>
                <a:lnTo>
                  <a:pt x="9792" y="7277"/>
                </a:lnTo>
                <a:lnTo>
                  <a:pt x="9436" y="7831"/>
                </a:lnTo>
                <a:lnTo>
                  <a:pt x="9084" y="8396"/>
                </a:lnTo>
                <a:lnTo>
                  <a:pt x="8739" y="8956"/>
                </a:lnTo>
                <a:cubicBezTo>
                  <a:pt x="8283" y="9700"/>
                  <a:pt x="7817" y="10430"/>
                  <a:pt x="7346" y="11145"/>
                </a:cubicBezTo>
                <a:cubicBezTo>
                  <a:pt x="7286" y="11235"/>
                  <a:pt x="7223" y="11330"/>
                  <a:pt x="7163" y="11420"/>
                </a:cubicBezTo>
                <a:cubicBezTo>
                  <a:pt x="6880" y="11035"/>
                  <a:pt x="6594" y="10660"/>
                  <a:pt x="6300" y="10295"/>
                </a:cubicBezTo>
                <a:lnTo>
                  <a:pt x="6202" y="10175"/>
                </a:lnTo>
                <a:lnTo>
                  <a:pt x="6103" y="10055"/>
                </a:lnTo>
                <a:lnTo>
                  <a:pt x="5904" y="9815"/>
                </a:lnTo>
                <a:cubicBezTo>
                  <a:pt x="5839" y="9735"/>
                  <a:pt x="5770" y="9661"/>
                  <a:pt x="5702" y="9581"/>
                </a:cubicBezTo>
                <a:lnTo>
                  <a:pt x="5501" y="9351"/>
                </a:lnTo>
                <a:cubicBezTo>
                  <a:pt x="5364" y="9201"/>
                  <a:pt x="5228" y="9051"/>
                  <a:pt x="5091" y="8906"/>
                </a:cubicBezTo>
                <a:lnTo>
                  <a:pt x="4883" y="8691"/>
                </a:lnTo>
                <a:lnTo>
                  <a:pt x="4780" y="8586"/>
                </a:lnTo>
                <a:lnTo>
                  <a:pt x="4674" y="8481"/>
                </a:lnTo>
                <a:lnTo>
                  <a:pt x="4464" y="8276"/>
                </a:lnTo>
                <a:cubicBezTo>
                  <a:pt x="4394" y="8206"/>
                  <a:pt x="4320" y="8146"/>
                  <a:pt x="4249" y="8076"/>
                </a:cubicBezTo>
                <a:cubicBezTo>
                  <a:pt x="4177" y="8011"/>
                  <a:pt x="4105" y="7946"/>
                  <a:pt x="4034" y="7881"/>
                </a:cubicBezTo>
                <a:lnTo>
                  <a:pt x="3817" y="7696"/>
                </a:lnTo>
                <a:lnTo>
                  <a:pt x="3707" y="7601"/>
                </a:lnTo>
                <a:lnTo>
                  <a:pt x="3597" y="7512"/>
                </a:lnTo>
                <a:lnTo>
                  <a:pt x="3375" y="7337"/>
                </a:lnTo>
                <a:cubicBezTo>
                  <a:pt x="3301" y="7277"/>
                  <a:pt x="3227" y="7227"/>
                  <a:pt x="3151" y="7172"/>
                </a:cubicBezTo>
                <a:cubicBezTo>
                  <a:pt x="3077" y="7117"/>
                  <a:pt x="3003" y="7062"/>
                  <a:pt x="2927" y="7012"/>
                </a:cubicBezTo>
                <a:lnTo>
                  <a:pt x="2701" y="6857"/>
                </a:lnTo>
                <a:cubicBezTo>
                  <a:pt x="2663" y="6832"/>
                  <a:pt x="2625" y="6807"/>
                  <a:pt x="2587" y="6782"/>
                </a:cubicBezTo>
                <a:lnTo>
                  <a:pt x="2473" y="6712"/>
                </a:lnTo>
                <a:lnTo>
                  <a:pt x="2244" y="6572"/>
                </a:lnTo>
                <a:cubicBezTo>
                  <a:pt x="2168" y="6527"/>
                  <a:pt x="2090" y="6487"/>
                  <a:pt x="2014" y="6442"/>
                </a:cubicBezTo>
                <a:cubicBezTo>
                  <a:pt x="1859" y="6352"/>
                  <a:pt x="1704" y="6277"/>
                  <a:pt x="1550" y="6197"/>
                </a:cubicBezTo>
                <a:cubicBezTo>
                  <a:pt x="1472" y="6157"/>
                  <a:pt x="1393" y="6122"/>
                  <a:pt x="1315" y="6087"/>
                </a:cubicBezTo>
                <a:lnTo>
                  <a:pt x="1080" y="5982"/>
                </a:lnTo>
                <a:cubicBezTo>
                  <a:pt x="721" y="5832"/>
                  <a:pt x="361" y="5707"/>
                  <a:pt x="0" y="5602"/>
                </a:cubicBezTo>
                <a:lnTo>
                  <a:pt x="0" y="6102"/>
                </a:lnTo>
                <a:cubicBezTo>
                  <a:pt x="329" y="6247"/>
                  <a:pt x="654" y="6412"/>
                  <a:pt x="977" y="6592"/>
                </a:cubicBezTo>
                <a:lnTo>
                  <a:pt x="1200" y="6722"/>
                </a:lnTo>
                <a:cubicBezTo>
                  <a:pt x="1274" y="6767"/>
                  <a:pt x="1351" y="6807"/>
                  <a:pt x="1422" y="6857"/>
                </a:cubicBezTo>
                <a:cubicBezTo>
                  <a:pt x="1570" y="6952"/>
                  <a:pt x="1718" y="7042"/>
                  <a:pt x="1863" y="7147"/>
                </a:cubicBezTo>
                <a:lnTo>
                  <a:pt x="2081" y="7297"/>
                </a:lnTo>
                <a:lnTo>
                  <a:pt x="2296" y="7457"/>
                </a:lnTo>
                <a:lnTo>
                  <a:pt x="2403" y="7537"/>
                </a:lnTo>
                <a:cubicBezTo>
                  <a:pt x="2439" y="7561"/>
                  <a:pt x="2475" y="7591"/>
                  <a:pt x="2511" y="7621"/>
                </a:cubicBezTo>
                <a:lnTo>
                  <a:pt x="2724" y="7791"/>
                </a:lnTo>
                <a:cubicBezTo>
                  <a:pt x="2795" y="7846"/>
                  <a:pt x="2865" y="7911"/>
                  <a:pt x="2934" y="7971"/>
                </a:cubicBezTo>
                <a:cubicBezTo>
                  <a:pt x="3003" y="8031"/>
                  <a:pt x="3075" y="8091"/>
                  <a:pt x="3145" y="8151"/>
                </a:cubicBezTo>
                <a:lnTo>
                  <a:pt x="3353" y="8341"/>
                </a:lnTo>
                <a:lnTo>
                  <a:pt x="3456" y="8436"/>
                </a:lnTo>
                <a:lnTo>
                  <a:pt x="3559" y="8536"/>
                </a:lnTo>
                <a:lnTo>
                  <a:pt x="3763" y="8731"/>
                </a:lnTo>
                <a:cubicBezTo>
                  <a:pt x="3830" y="8796"/>
                  <a:pt x="3897" y="8866"/>
                  <a:pt x="3964" y="8936"/>
                </a:cubicBezTo>
                <a:cubicBezTo>
                  <a:pt x="4032" y="9006"/>
                  <a:pt x="4099" y="9071"/>
                  <a:pt x="4166" y="9141"/>
                </a:cubicBezTo>
                <a:lnTo>
                  <a:pt x="4365" y="9356"/>
                </a:lnTo>
                <a:cubicBezTo>
                  <a:pt x="5156" y="10215"/>
                  <a:pt x="5904" y="11185"/>
                  <a:pt x="6627" y="12214"/>
                </a:cubicBezTo>
                <a:cubicBezTo>
                  <a:pt x="5904" y="13244"/>
                  <a:pt x="5156" y="14213"/>
                  <a:pt x="4365" y="15073"/>
                </a:cubicBezTo>
                <a:lnTo>
                  <a:pt x="4166" y="15288"/>
                </a:lnTo>
                <a:cubicBezTo>
                  <a:pt x="4101" y="15358"/>
                  <a:pt x="4032" y="15428"/>
                  <a:pt x="3964" y="15493"/>
                </a:cubicBezTo>
                <a:cubicBezTo>
                  <a:pt x="3897" y="15563"/>
                  <a:pt x="3830" y="15633"/>
                  <a:pt x="3763" y="15698"/>
                </a:cubicBezTo>
                <a:lnTo>
                  <a:pt x="3559" y="15893"/>
                </a:lnTo>
                <a:lnTo>
                  <a:pt x="3456" y="15993"/>
                </a:lnTo>
                <a:lnTo>
                  <a:pt x="3353" y="16088"/>
                </a:lnTo>
                <a:lnTo>
                  <a:pt x="3145" y="16277"/>
                </a:lnTo>
                <a:cubicBezTo>
                  <a:pt x="3075" y="16342"/>
                  <a:pt x="3003" y="16397"/>
                  <a:pt x="2934" y="16457"/>
                </a:cubicBezTo>
                <a:cubicBezTo>
                  <a:pt x="2865" y="16517"/>
                  <a:pt x="2795" y="16577"/>
                  <a:pt x="2724" y="16637"/>
                </a:cubicBezTo>
                <a:lnTo>
                  <a:pt x="2511" y="16807"/>
                </a:lnTo>
                <a:cubicBezTo>
                  <a:pt x="2475" y="16837"/>
                  <a:pt x="2439" y="16862"/>
                  <a:pt x="2403" y="16892"/>
                </a:cubicBezTo>
                <a:lnTo>
                  <a:pt x="2296" y="16972"/>
                </a:lnTo>
                <a:lnTo>
                  <a:pt x="2081" y="17132"/>
                </a:lnTo>
                <a:lnTo>
                  <a:pt x="1863" y="17282"/>
                </a:lnTo>
                <a:cubicBezTo>
                  <a:pt x="1718" y="17387"/>
                  <a:pt x="1570" y="17477"/>
                  <a:pt x="1422" y="17572"/>
                </a:cubicBezTo>
                <a:cubicBezTo>
                  <a:pt x="1348" y="17622"/>
                  <a:pt x="1274" y="17662"/>
                  <a:pt x="1200" y="17707"/>
                </a:cubicBezTo>
                <a:lnTo>
                  <a:pt x="977" y="17837"/>
                </a:lnTo>
                <a:cubicBezTo>
                  <a:pt x="654" y="18017"/>
                  <a:pt x="329" y="18177"/>
                  <a:pt x="0" y="18326"/>
                </a:cubicBezTo>
                <a:lnTo>
                  <a:pt x="0" y="18826"/>
                </a:lnTo>
                <a:cubicBezTo>
                  <a:pt x="363" y="18721"/>
                  <a:pt x="723" y="18596"/>
                  <a:pt x="1080" y="18446"/>
                </a:cubicBezTo>
                <a:lnTo>
                  <a:pt x="1315" y="18341"/>
                </a:lnTo>
                <a:cubicBezTo>
                  <a:pt x="1393" y="18306"/>
                  <a:pt x="1472" y="18272"/>
                  <a:pt x="1550" y="18232"/>
                </a:cubicBezTo>
                <a:cubicBezTo>
                  <a:pt x="1704" y="18152"/>
                  <a:pt x="1861" y="18077"/>
                  <a:pt x="2014" y="17987"/>
                </a:cubicBezTo>
                <a:cubicBezTo>
                  <a:pt x="2090" y="17942"/>
                  <a:pt x="2168" y="17902"/>
                  <a:pt x="2244" y="17857"/>
                </a:cubicBezTo>
                <a:lnTo>
                  <a:pt x="2473" y="17717"/>
                </a:lnTo>
                <a:lnTo>
                  <a:pt x="2587" y="17647"/>
                </a:lnTo>
                <a:cubicBezTo>
                  <a:pt x="2625" y="17622"/>
                  <a:pt x="2663" y="17597"/>
                  <a:pt x="2701" y="17572"/>
                </a:cubicBezTo>
                <a:lnTo>
                  <a:pt x="2927" y="17417"/>
                </a:lnTo>
                <a:cubicBezTo>
                  <a:pt x="3003" y="17367"/>
                  <a:pt x="3077" y="17307"/>
                  <a:pt x="3151" y="17257"/>
                </a:cubicBezTo>
                <a:cubicBezTo>
                  <a:pt x="3225" y="17202"/>
                  <a:pt x="3301" y="17147"/>
                  <a:pt x="3375" y="17092"/>
                </a:cubicBezTo>
                <a:lnTo>
                  <a:pt x="3597" y="16917"/>
                </a:lnTo>
                <a:lnTo>
                  <a:pt x="3707" y="16827"/>
                </a:lnTo>
                <a:lnTo>
                  <a:pt x="3817" y="16732"/>
                </a:lnTo>
                <a:lnTo>
                  <a:pt x="4034" y="16547"/>
                </a:lnTo>
                <a:cubicBezTo>
                  <a:pt x="4105" y="16482"/>
                  <a:pt x="4177" y="16417"/>
                  <a:pt x="4249" y="16352"/>
                </a:cubicBezTo>
                <a:cubicBezTo>
                  <a:pt x="4320" y="16287"/>
                  <a:pt x="4392" y="16222"/>
                  <a:pt x="4464" y="16153"/>
                </a:cubicBezTo>
                <a:lnTo>
                  <a:pt x="4674" y="15948"/>
                </a:lnTo>
                <a:lnTo>
                  <a:pt x="4780" y="15843"/>
                </a:lnTo>
                <a:lnTo>
                  <a:pt x="4883" y="15738"/>
                </a:lnTo>
                <a:lnTo>
                  <a:pt x="5091" y="15523"/>
                </a:lnTo>
                <a:cubicBezTo>
                  <a:pt x="5228" y="15378"/>
                  <a:pt x="5364" y="15228"/>
                  <a:pt x="5501" y="15078"/>
                </a:cubicBezTo>
                <a:lnTo>
                  <a:pt x="5702" y="14848"/>
                </a:lnTo>
                <a:cubicBezTo>
                  <a:pt x="5770" y="14773"/>
                  <a:pt x="5837" y="14693"/>
                  <a:pt x="5904" y="14613"/>
                </a:cubicBezTo>
                <a:lnTo>
                  <a:pt x="6103" y="14373"/>
                </a:lnTo>
                <a:lnTo>
                  <a:pt x="6202" y="14253"/>
                </a:lnTo>
                <a:lnTo>
                  <a:pt x="6300" y="14133"/>
                </a:lnTo>
                <a:cubicBezTo>
                  <a:pt x="6594" y="13769"/>
                  <a:pt x="6880" y="13394"/>
                  <a:pt x="7163" y="13009"/>
                </a:cubicBezTo>
                <a:cubicBezTo>
                  <a:pt x="7225" y="13099"/>
                  <a:pt x="7286" y="13194"/>
                  <a:pt x="7346" y="13284"/>
                </a:cubicBezTo>
                <a:cubicBezTo>
                  <a:pt x="7819" y="13994"/>
                  <a:pt x="8283" y="14723"/>
                  <a:pt x="8739" y="15473"/>
                </a:cubicBezTo>
                <a:lnTo>
                  <a:pt x="9084" y="16033"/>
                </a:lnTo>
                <a:lnTo>
                  <a:pt x="9436" y="16597"/>
                </a:lnTo>
                <a:lnTo>
                  <a:pt x="9792" y="17152"/>
                </a:lnTo>
                <a:lnTo>
                  <a:pt x="10155" y="17697"/>
                </a:lnTo>
                <a:cubicBezTo>
                  <a:pt x="10643" y="18416"/>
                  <a:pt x="11145" y="19111"/>
                  <a:pt x="11667" y="19766"/>
                </a:cubicBezTo>
                <a:cubicBezTo>
                  <a:pt x="11799" y="19926"/>
                  <a:pt x="11929" y="20091"/>
                  <a:pt x="12063" y="20246"/>
                </a:cubicBezTo>
                <a:lnTo>
                  <a:pt x="12265" y="20481"/>
                </a:lnTo>
                <a:cubicBezTo>
                  <a:pt x="12332" y="20560"/>
                  <a:pt x="12399" y="20635"/>
                  <a:pt x="12466" y="20710"/>
                </a:cubicBezTo>
                <a:cubicBezTo>
                  <a:pt x="12603" y="20860"/>
                  <a:pt x="12737" y="21015"/>
                  <a:pt x="12876" y="21160"/>
                </a:cubicBezTo>
                <a:lnTo>
                  <a:pt x="13085" y="21380"/>
                </a:lnTo>
                <a:lnTo>
                  <a:pt x="13295" y="21590"/>
                </a:lnTo>
                <a:cubicBezTo>
                  <a:pt x="13300" y="21595"/>
                  <a:pt x="13304" y="21600"/>
                  <a:pt x="13309" y="21600"/>
                </a:cubicBezTo>
                <a:lnTo>
                  <a:pt x="14776" y="21600"/>
                </a:lnTo>
                <a:cubicBezTo>
                  <a:pt x="14397" y="21275"/>
                  <a:pt x="14025" y="20925"/>
                  <a:pt x="13662" y="20545"/>
                </a:cubicBezTo>
                <a:cubicBezTo>
                  <a:pt x="13132" y="19991"/>
                  <a:pt x="12614" y="19391"/>
                  <a:pt x="12115" y="18746"/>
                </a:cubicBezTo>
                <a:cubicBezTo>
                  <a:pt x="11613" y="18107"/>
                  <a:pt x="11127" y="17427"/>
                  <a:pt x="10654" y="16722"/>
                </a:cubicBezTo>
                <a:lnTo>
                  <a:pt x="10301" y="16193"/>
                </a:lnTo>
                <a:lnTo>
                  <a:pt x="9951" y="15653"/>
                </a:lnTo>
                <a:lnTo>
                  <a:pt x="9257" y="14543"/>
                </a:lnTo>
                <a:cubicBezTo>
                  <a:pt x="8786" y="13799"/>
                  <a:pt x="8312" y="13064"/>
                  <a:pt x="7819" y="12359"/>
                </a:cubicBezTo>
                <a:cubicBezTo>
                  <a:pt x="7788" y="12314"/>
                  <a:pt x="7754" y="12269"/>
                  <a:pt x="7723" y="12219"/>
                </a:cubicBezTo>
                <a:cubicBezTo>
                  <a:pt x="7754" y="12174"/>
                  <a:pt x="7788" y="12129"/>
                  <a:pt x="7819" y="12079"/>
                </a:cubicBezTo>
                <a:cubicBezTo>
                  <a:pt x="8309" y="11370"/>
                  <a:pt x="8786" y="10635"/>
                  <a:pt x="9257" y="9895"/>
                </a:cubicBezTo>
                <a:lnTo>
                  <a:pt x="9951" y="8786"/>
                </a:lnTo>
                <a:lnTo>
                  <a:pt x="10301" y="8246"/>
                </a:lnTo>
                <a:lnTo>
                  <a:pt x="10654" y="7716"/>
                </a:lnTo>
                <a:cubicBezTo>
                  <a:pt x="11127" y="7012"/>
                  <a:pt x="11615" y="6337"/>
                  <a:pt x="12115" y="5692"/>
                </a:cubicBezTo>
                <a:cubicBezTo>
                  <a:pt x="12614" y="5048"/>
                  <a:pt x="13132" y="4448"/>
                  <a:pt x="13662" y="3893"/>
                </a:cubicBezTo>
                <a:cubicBezTo>
                  <a:pt x="14193" y="3333"/>
                  <a:pt x="14744" y="2839"/>
                  <a:pt x="15311" y="2404"/>
                </a:cubicBezTo>
                <a:cubicBezTo>
                  <a:pt x="15595" y="2194"/>
                  <a:pt x="15882" y="1994"/>
                  <a:pt x="16175" y="1819"/>
                </a:cubicBezTo>
                <a:cubicBezTo>
                  <a:pt x="16469" y="1644"/>
                  <a:pt x="16764" y="1489"/>
                  <a:pt x="17065" y="1354"/>
                </a:cubicBezTo>
                <a:cubicBezTo>
                  <a:pt x="17365" y="1224"/>
                  <a:pt x="17669" y="1115"/>
                  <a:pt x="17976" y="1030"/>
                </a:cubicBezTo>
                <a:cubicBezTo>
                  <a:pt x="18283" y="945"/>
                  <a:pt x="18592" y="890"/>
                  <a:pt x="18903" y="855"/>
                </a:cubicBezTo>
                <a:cubicBezTo>
                  <a:pt x="19526" y="785"/>
                  <a:pt x="20151" y="805"/>
                  <a:pt x="20774" y="945"/>
                </a:cubicBezTo>
                <a:cubicBezTo>
                  <a:pt x="21051" y="1005"/>
                  <a:pt x="21327" y="1090"/>
                  <a:pt x="21600" y="1189"/>
                </a:cubicBezTo>
                <a:lnTo>
                  <a:pt x="21600" y="655"/>
                </a:lnTo>
                <a:cubicBezTo>
                  <a:pt x="21345" y="515"/>
                  <a:pt x="21089" y="405"/>
                  <a:pt x="20830" y="315"/>
                </a:cubicBezTo>
                <a:close/>
              </a:path>
            </a:pathLst>
          </a:custGeom>
          <a:gradFill>
            <a:gsLst>
              <a:gs pos="26000">
                <a:schemeClr val="accent3">
                  <a:lumMod val="50000"/>
                </a:schemeClr>
              </a:gs>
              <a:gs pos="100000">
                <a:schemeClr val="accent3">
                  <a:lumMod val="90000"/>
                </a:schemeClr>
              </a:gs>
            </a:gsLst>
            <a:lin ang="2700000" scaled="1"/>
          </a:gra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A037FEDC-64FB-BF45-BE12-1A9CE85DF778}"/>
              </a:ext>
            </a:extLst>
          </p:cNvPr>
          <p:cNvSpPr/>
          <p:nvPr/>
        </p:nvSpPr>
        <p:spPr>
          <a:xfrm>
            <a:off x="0" y="2600962"/>
            <a:ext cx="9143673" cy="4257038"/>
          </a:xfrm>
          <a:custGeom>
            <a:avLst/>
            <a:gdLst/>
            <a:ahLst/>
            <a:cxnLst>
              <a:cxn ang="0">
                <a:pos x="wd2" y="hd2"/>
              </a:cxn>
              <a:cxn ang="5400000">
                <a:pos x="wd2" y="hd2"/>
              </a:cxn>
              <a:cxn ang="10800000">
                <a:pos x="wd2" y="hd2"/>
              </a:cxn>
              <a:cxn ang="16200000">
                <a:pos x="wd2" y="hd2"/>
              </a:cxn>
            </a:cxnLst>
            <a:rect l="0" t="0" r="r" b="b"/>
            <a:pathLst>
              <a:path w="21600" h="21583" extrusionOk="0">
                <a:moveTo>
                  <a:pt x="20865" y="382"/>
                </a:moveTo>
                <a:cubicBezTo>
                  <a:pt x="20543" y="259"/>
                  <a:pt x="20213" y="168"/>
                  <a:pt x="19882" y="107"/>
                </a:cubicBezTo>
                <a:cubicBezTo>
                  <a:pt x="19716" y="73"/>
                  <a:pt x="19548" y="50"/>
                  <a:pt x="19385" y="35"/>
                </a:cubicBezTo>
                <a:lnTo>
                  <a:pt x="19259" y="21"/>
                </a:lnTo>
                <a:lnTo>
                  <a:pt x="19134" y="12"/>
                </a:lnTo>
                <a:cubicBezTo>
                  <a:pt x="19051" y="7"/>
                  <a:pt x="18968" y="2"/>
                  <a:pt x="18883" y="2"/>
                </a:cubicBezTo>
                <a:cubicBezTo>
                  <a:pt x="18215" y="-17"/>
                  <a:pt x="17541" y="88"/>
                  <a:pt x="16880" y="292"/>
                </a:cubicBezTo>
                <a:cubicBezTo>
                  <a:pt x="16551" y="396"/>
                  <a:pt x="16224" y="529"/>
                  <a:pt x="15902" y="681"/>
                </a:cubicBezTo>
                <a:lnTo>
                  <a:pt x="15660" y="800"/>
                </a:lnTo>
                <a:cubicBezTo>
                  <a:pt x="15579" y="843"/>
                  <a:pt x="15501" y="886"/>
                  <a:pt x="15422" y="929"/>
                </a:cubicBezTo>
                <a:lnTo>
                  <a:pt x="15303" y="995"/>
                </a:lnTo>
                <a:lnTo>
                  <a:pt x="15185" y="1066"/>
                </a:lnTo>
                <a:cubicBezTo>
                  <a:pt x="15106" y="1114"/>
                  <a:pt x="15028" y="1161"/>
                  <a:pt x="14950" y="1209"/>
                </a:cubicBezTo>
                <a:cubicBezTo>
                  <a:pt x="14327" y="1608"/>
                  <a:pt x="13727" y="2083"/>
                  <a:pt x="13151" y="2620"/>
                </a:cubicBezTo>
                <a:cubicBezTo>
                  <a:pt x="12575" y="3152"/>
                  <a:pt x="12024" y="3741"/>
                  <a:pt x="11493" y="4369"/>
                </a:cubicBezTo>
                <a:cubicBezTo>
                  <a:pt x="11361" y="4525"/>
                  <a:pt x="11229" y="4687"/>
                  <a:pt x="11099" y="4848"/>
                </a:cubicBezTo>
                <a:cubicBezTo>
                  <a:pt x="10969" y="5010"/>
                  <a:pt x="10839" y="5172"/>
                  <a:pt x="10712" y="5338"/>
                </a:cubicBezTo>
                <a:cubicBezTo>
                  <a:pt x="10584" y="5504"/>
                  <a:pt x="10458" y="5670"/>
                  <a:pt x="10333" y="5842"/>
                </a:cubicBezTo>
                <a:cubicBezTo>
                  <a:pt x="10210" y="6013"/>
                  <a:pt x="10084" y="6184"/>
                  <a:pt x="9961" y="6355"/>
                </a:cubicBezTo>
                <a:lnTo>
                  <a:pt x="9596" y="6877"/>
                </a:lnTo>
                <a:lnTo>
                  <a:pt x="9235" y="7410"/>
                </a:lnTo>
                <a:lnTo>
                  <a:pt x="8881" y="7951"/>
                </a:lnTo>
                <a:lnTo>
                  <a:pt x="8539" y="8483"/>
                </a:lnTo>
                <a:cubicBezTo>
                  <a:pt x="8084" y="9191"/>
                  <a:pt x="7627" y="9885"/>
                  <a:pt x="7161" y="10564"/>
                </a:cubicBezTo>
                <a:lnTo>
                  <a:pt x="7119" y="10626"/>
                </a:lnTo>
                <a:cubicBezTo>
                  <a:pt x="7033" y="10522"/>
                  <a:pt x="6948" y="10417"/>
                  <a:pt x="6861" y="10313"/>
                </a:cubicBezTo>
                <a:cubicBezTo>
                  <a:pt x="6731" y="10151"/>
                  <a:pt x="6597" y="9999"/>
                  <a:pt x="6465" y="9847"/>
                </a:cubicBezTo>
                <a:cubicBezTo>
                  <a:pt x="6198" y="9538"/>
                  <a:pt x="5925" y="9244"/>
                  <a:pt x="5649" y="8958"/>
                </a:cubicBezTo>
                <a:cubicBezTo>
                  <a:pt x="5510" y="8816"/>
                  <a:pt x="5369" y="8678"/>
                  <a:pt x="5228" y="8540"/>
                </a:cubicBezTo>
                <a:lnTo>
                  <a:pt x="5015" y="8341"/>
                </a:lnTo>
                <a:lnTo>
                  <a:pt x="4908" y="8241"/>
                </a:lnTo>
                <a:lnTo>
                  <a:pt x="4800" y="8146"/>
                </a:lnTo>
                <a:cubicBezTo>
                  <a:pt x="4225" y="7628"/>
                  <a:pt x="3627" y="7167"/>
                  <a:pt x="3011" y="6782"/>
                </a:cubicBezTo>
                <a:cubicBezTo>
                  <a:pt x="2395" y="6402"/>
                  <a:pt x="1763" y="6093"/>
                  <a:pt x="1122" y="5865"/>
                </a:cubicBezTo>
                <a:cubicBezTo>
                  <a:pt x="802" y="5756"/>
                  <a:pt x="482" y="5656"/>
                  <a:pt x="159" y="5585"/>
                </a:cubicBezTo>
                <a:lnTo>
                  <a:pt x="0" y="5547"/>
                </a:lnTo>
                <a:lnTo>
                  <a:pt x="0" y="6402"/>
                </a:lnTo>
                <a:lnTo>
                  <a:pt x="43" y="6421"/>
                </a:lnTo>
                <a:cubicBezTo>
                  <a:pt x="193" y="6492"/>
                  <a:pt x="343" y="6573"/>
                  <a:pt x="493" y="6649"/>
                </a:cubicBezTo>
                <a:cubicBezTo>
                  <a:pt x="567" y="6687"/>
                  <a:pt x="641" y="6730"/>
                  <a:pt x="715" y="6773"/>
                </a:cubicBezTo>
                <a:lnTo>
                  <a:pt x="936" y="6901"/>
                </a:lnTo>
                <a:cubicBezTo>
                  <a:pt x="1523" y="7248"/>
                  <a:pt x="2094" y="7647"/>
                  <a:pt x="2645" y="8103"/>
                </a:cubicBezTo>
                <a:cubicBezTo>
                  <a:pt x="2715" y="8160"/>
                  <a:pt x="2782" y="8222"/>
                  <a:pt x="2851" y="8279"/>
                </a:cubicBezTo>
                <a:cubicBezTo>
                  <a:pt x="2919" y="8341"/>
                  <a:pt x="2988" y="8393"/>
                  <a:pt x="3055" y="8455"/>
                </a:cubicBezTo>
                <a:lnTo>
                  <a:pt x="3257" y="8640"/>
                </a:lnTo>
                <a:lnTo>
                  <a:pt x="3358" y="8730"/>
                </a:lnTo>
                <a:lnTo>
                  <a:pt x="3456" y="8825"/>
                </a:lnTo>
                <a:lnTo>
                  <a:pt x="3656" y="9015"/>
                </a:lnTo>
                <a:cubicBezTo>
                  <a:pt x="3721" y="9082"/>
                  <a:pt x="3786" y="9149"/>
                  <a:pt x="3853" y="9215"/>
                </a:cubicBezTo>
                <a:cubicBezTo>
                  <a:pt x="3918" y="9282"/>
                  <a:pt x="3985" y="9348"/>
                  <a:pt x="4048" y="9415"/>
                </a:cubicBezTo>
                <a:lnTo>
                  <a:pt x="4240" y="9619"/>
                </a:lnTo>
                <a:cubicBezTo>
                  <a:pt x="4755" y="10170"/>
                  <a:pt x="5253" y="10769"/>
                  <a:pt x="5737" y="11396"/>
                </a:cubicBezTo>
                <a:cubicBezTo>
                  <a:pt x="5858" y="11553"/>
                  <a:pt x="5978" y="11710"/>
                  <a:pt x="6097" y="11871"/>
                </a:cubicBezTo>
                <a:lnTo>
                  <a:pt x="6167" y="11961"/>
                </a:lnTo>
                <a:lnTo>
                  <a:pt x="6097" y="12052"/>
                </a:lnTo>
                <a:cubicBezTo>
                  <a:pt x="5978" y="12213"/>
                  <a:pt x="5858" y="12370"/>
                  <a:pt x="5737" y="12527"/>
                </a:cubicBezTo>
                <a:cubicBezTo>
                  <a:pt x="5253" y="13154"/>
                  <a:pt x="4755" y="13753"/>
                  <a:pt x="4240" y="14304"/>
                </a:cubicBezTo>
                <a:lnTo>
                  <a:pt x="4048" y="14508"/>
                </a:lnTo>
                <a:cubicBezTo>
                  <a:pt x="3983" y="14579"/>
                  <a:pt x="3918" y="14641"/>
                  <a:pt x="3853" y="14708"/>
                </a:cubicBezTo>
                <a:cubicBezTo>
                  <a:pt x="3788" y="14774"/>
                  <a:pt x="3723" y="14841"/>
                  <a:pt x="3656" y="14907"/>
                </a:cubicBezTo>
                <a:lnTo>
                  <a:pt x="3456" y="15097"/>
                </a:lnTo>
                <a:lnTo>
                  <a:pt x="3358" y="15192"/>
                </a:lnTo>
                <a:lnTo>
                  <a:pt x="3257" y="15283"/>
                </a:lnTo>
                <a:lnTo>
                  <a:pt x="3055" y="15468"/>
                </a:lnTo>
                <a:cubicBezTo>
                  <a:pt x="2988" y="15530"/>
                  <a:pt x="2919" y="15587"/>
                  <a:pt x="2851" y="15644"/>
                </a:cubicBezTo>
                <a:cubicBezTo>
                  <a:pt x="2782" y="15701"/>
                  <a:pt x="2715" y="15763"/>
                  <a:pt x="2645" y="15820"/>
                </a:cubicBezTo>
                <a:cubicBezTo>
                  <a:pt x="2094" y="16271"/>
                  <a:pt x="1523" y="16675"/>
                  <a:pt x="936" y="17022"/>
                </a:cubicBezTo>
                <a:lnTo>
                  <a:pt x="715" y="17150"/>
                </a:lnTo>
                <a:cubicBezTo>
                  <a:pt x="641" y="17193"/>
                  <a:pt x="567" y="17235"/>
                  <a:pt x="493" y="17273"/>
                </a:cubicBezTo>
                <a:cubicBezTo>
                  <a:pt x="343" y="17350"/>
                  <a:pt x="195" y="17430"/>
                  <a:pt x="43" y="17502"/>
                </a:cubicBezTo>
                <a:lnTo>
                  <a:pt x="0" y="17521"/>
                </a:lnTo>
                <a:lnTo>
                  <a:pt x="0" y="18376"/>
                </a:lnTo>
                <a:lnTo>
                  <a:pt x="159" y="18338"/>
                </a:lnTo>
                <a:cubicBezTo>
                  <a:pt x="482" y="18267"/>
                  <a:pt x="802" y="18162"/>
                  <a:pt x="1122" y="18057"/>
                </a:cubicBezTo>
                <a:cubicBezTo>
                  <a:pt x="1761" y="17829"/>
                  <a:pt x="2392" y="17521"/>
                  <a:pt x="3011" y="17140"/>
                </a:cubicBezTo>
                <a:cubicBezTo>
                  <a:pt x="3627" y="16760"/>
                  <a:pt x="4225" y="16295"/>
                  <a:pt x="4800" y="15777"/>
                </a:cubicBezTo>
                <a:lnTo>
                  <a:pt x="4908" y="15682"/>
                </a:lnTo>
                <a:lnTo>
                  <a:pt x="5015" y="15582"/>
                </a:lnTo>
                <a:lnTo>
                  <a:pt x="5228" y="15382"/>
                </a:lnTo>
                <a:cubicBezTo>
                  <a:pt x="5369" y="15245"/>
                  <a:pt x="5508" y="15102"/>
                  <a:pt x="5649" y="14964"/>
                </a:cubicBezTo>
                <a:cubicBezTo>
                  <a:pt x="5925" y="14674"/>
                  <a:pt x="6198" y="14380"/>
                  <a:pt x="6465" y="14076"/>
                </a:cubicBezTo>
                <a:cubicBezTo>
                  <a:pt x="6597" y="13919"/>
                  <a:pt x="6731" y="13767"/>
                  <a:pt x="6861" y="13610"/>
                </a:cubicBezTo>
                <a:cubicBezTo>
                  <a:pt x="6948" y="13506"/>
                  <a:pt x="7033" y="13401"/>
                  <a:pt x="7119" y="13297"/>
                </a:cubicBezTo>
                <a:lnTo>
                  <a:pt x="7161" y="13358"/>
                </a:lnTo>
                <a:cubicBezTo>
                  <a:pt x="7627" y="14038"/>
                  <a:pt x="8084" y="14731"/>
                  <a:pt x="8539" y="15439"/>
                </a:cubicBezTo>
                <a:lnTo>
                  <a:pt x="8881" y="15972"/>
                </a:lnTo>
                <a:lnTo>
                  <a:pt x="9235" y="16513"/>
                </a:lnTo>
                <a:lnTo>
                  <a:pt x="9596" y="17045"/>
                </a:lnTo>
                <a:lnTo>
                  <a:pt x="9961" y="17568"/>
                </a:lnTo>
                <a:cubicBezTo>
                  <a:pt x="10084" y="17739"/>
                  <a:pt x="10210" y="17910"/>
                  <a:pt x="10333" y="18081"/>
                </a:cubicBezTo>
                <a:cubicBezTo>
                  <a:pt x="10458" y="18252"/>
                  <a:pt x="10586" y="18419"/>
                  <a:pt x="10712" y="18585"/>
                </a:cubicBezTo>
                <a:cubicBezTo>
                  <a:pt x="10839" y="18751"/>
                  <a:pt x="10969" y="18913"/>
                  <a:pt x="11099" y="19074"/>
                </a:cubicBezTo>
                <a:cubicBezTo>
                  <a:pt x="11229" y="19236"/>
                  <a:pt x="11361" y="19393"/>
                  <a:pt x="11493" y="19554"/>
                </a:cubicBezTo>
                <a:cubicBezTo>
                  <a:pt x="12024" y="20181"/>
                  <a:pt x="12575" y="20771"/>
                  <a:pt x="13151" y="21303"/>
                </a:cubicBezTo>
                <a:cubicBezTo>
                  <a:pt x="13252" y="21398"/>
                  <a:pt x="13355" y="21493"/>
                  <a:pt x="13460" y="21583"/>
                </a:cubicBezTo>
                <a:lnTo>
                  <a:pt x="16399" y="21583"/>
                </a:lnTo>
                <a:cubicBezTo>
                  <a:pt x="16352" y="21554"/>
                  <a:pt x="16307" y="21531"/>
                  <a:pt x="16260" y="21502"/>
                </a:cubicBezTo>
                <a:cubicBezTo>
                  <a:pt x="15975" y="21331"/>
                  <a:pt x="15698" y="21141"/>
                  <a:pt x="15420" y="20937"/>
                </a:cubicBezTo>
                <a:cubicBezTo>
                  <a:pt x="15283" y="20832"/>
                  <a:pt x="15144" y="20728"/>
                  <a:pt x="15010" y="20614"/>
                </a:cubicBezTo>
                <a:cubicBezTo>
                  <a:pt x="14873" y="20504"/>
                  <a:pt x="14739" y="20386"/>
                  <a:pt x="14605" y="20272"/>
                </a:cubicBezTo>
                <a:cubicBezTo>
                  <a:pt x="14338" y="20034"/>
                  <a:pt x="14074" y="19787"/>
                  <a:pt x="13814" y="19521"/>
                </a:cubicBezTo>
                <a:cubicBezTo>
                  <a:pt x="13294" y="18993"/>
                  <a:pt x="12788" y="18428"/>
                  <a:pt x="12297" y="17820"/>
                </a:cubicBezTo>
                <a:lnTo>
                  <a:pt x="11930" y="17359"/>
                </a:lnTo>
                <a:cubicBezTo>
                  <a:pt x="11809" y="17202"/>
                  <a:pt x="11688" y="17045"/>
                  <a:pt x="11567" y="16889"/>
                </a:cubicBezTo>
                <a:cubicBezTo>
                  <a:pt x="11448" y="16727"/>
                  <a:pt x="11327" y="16570"/>
                  <a:pt x="11209" y="16409"/>
                </a:cubicBezTo>
                <a:cubicBezTo>
                  <a:pt x="11090" y="16242"/>
                  <a:pt x="10971" y="16081"/>
                  <a:pt x="10855" y="15915"/>
                </a:cubicBezTo>
                <a:lnTo>
                  <a:pt x="10505" y="15416"/>
                </a:lnTo>
                <a:lnTo>
                  <a:pt x="10158" y="14907"/>
                </a:lnTo>
                <a:lnTo>
                  <a:pt x="9464" y="13862"/>
                </a:lnTo>
                <a:cubicBezTo>
                  <a:pt x="9032" y="13216"/>
                  <a:pt x="8592" y="12579"/>
                  <a:pt x="8140" y="11961"/>
                </a:cubicBezTo>
                <a:cubicBezTo>
                  <a:pt x="8592" y="11344"/>
                  <a:pt x="9032" y="10707"/>
                  <a:pt x="9464" y="10061"/>
                </a:cubicBezTo>
                <a:lnTo>
                  <a:pt x="10158" y="9015"/>
                </a:lnTo>
                <a:lnTo>
                  <a:pt x="10505" y="8507"/>
                </a:lnTo>
                <a:lnTo>
                  <a:pt x="10855" y="8008"/>
                </a:lnTo>
                <a:cubicBezTo>
                  <a:pt x="10971" y="7842"/>
                  <a:pt x="11090" y="7680"/>
                  <a:pt x="11209" y="7514"/>
                </a:cubicBezTo>
                <a:cubicBezTo>
                  <a:pt x="11327" y="7352"/>
                  <a:pt x="11448" y="7196"/>
                  <a:pt x="11567" y="7034"/>
                </a:cubicBezTo>
                <a:cubicBezTo>
                  <a:pt x="11686" y="6873"/>
                  <a:pt x="11809" y="6721"/>
                  <a:pt x="11930" y="6564"/>
                </a:cubicBezTo>
                <a:lnTo>
                  <a:pt x="12297" y="6103"/>
                </a:lnTo>
                <a:cubicBezTo>
                  <a:pt x="12790" y="5499"/>
                  <a:pt x="13294" y="4929"/>
                  <a:pt x="13814" y="4402"/>
                </a:cubicBezTo>
                <a:cubicBezTo>
                  <a:pt x="14074" y="4140"/>
                  <a:pt x="14338" y="3889"/>
                  <a:pt x="14605" y="3651"/>
                </a:cubicBezTo>
                <a:cubicBezTo>
                  <a:pt x="14739" y="3537"/>
                  <a:pt x="14873" y="3418"/>
                  <a:pt x="15010" y="3309"/>
                </a:cubicBezTo>
                <a:cubicBezTo>
                  <a:pt x="15144" y="3195"/>
                  <a:pt x="15283" y="3090"/>
                  <a:pt x="15420" y="2986"/>
                </a:cubicBezTo>
                <a:cubicBezTo>
                  <a:pt x="15695" y="2782"/>
                  <a:pt x="15975" y="2587"/>
                  <a:pt x="16260" y="2420"/>
                </a:cubicBezTo>
                <a:cubicBezTo>
                  <a:pt x="16544" y="2249"/>
                  <a:pt x="16831" y="2097"/>
                  <a:pt x="17122" y="1964"/>
                </a:cubicBezTo>
                <a:cubicBezTo>
                  <a:pt x="17707" y="1708"/>
                  <a:pt x="18303" y="1522"/>
                  <a:pt x="18912" y="1437"/>
                </a:cubicBezTo>
                <a:cubicBezTo>
                  <a:pt x="19217" y="1394"/>
                  <a:pt x="19524" y="1370"/>
                  <a:pt x="19828" y="1366"/>
                </a:cubicBezTo>
                <a:cubicBezTo>
                  <a:pt x="20135" y="1366"/>
                  <a:pt x="20442" y="1389"/>
                  <a:pt x="20749" y="1437"/>
                </a:cubicBezTo>
                <a:cubicBezTo>
                  <a:pt x="21033" y="1480"/>
                  <a:pt x="21318" y="1546"/>
                  <a:pt x="21600" y="1632"/>
                </a:cubicBezTo>
                <a:lnTo>
                  <a:pt x="21600" y="715"/>
                </a:lnTo>
                <a:cubicBezTo>
                  <a:pt x="21363" y="586"/>
                  <a:pt x="21116" y="477"/>
                  <a:pt x="20865" y="382"/>
                </a:cubicBezTo>
                <a:close/>
              </a:path>
            </a:pathLst>
          </a:custGeom>
          <a:solidFill>
            <a:schemeClr val="accent5">
              <a:lumMod val="50000"/>
            </a:schemeClr>
          </a:solidFill>
          <a:ln w="12700">
            <a:miter lim="400000"/>
          </a:ln>
        </p:spPr>
        <p:txBody>
          <a:bodyPr lIns="38100" tIns="38100" rIns="38100" bIns="38100" anchor="ctr"/>
          <a:lstStyle/>
          <a:p>
            <a:pPr>
              <a:defRPr sz="3000">
                <a:solidFill>
                  <a:srgbClr val="FFFFFF"/>
                </a:solidFill>
              </a:defRPr>
            </a:pPr>
            <a:endParaRPr/>
          </a:p>
        </p:txBody>
      </p:sp>
      <p:pic>
        <p:nvPicPr>
          <p:cNvPr id="10" name="Picture 9"/>
          <p:cNvPicPr>
            <a:picLocks noChangeAspect="1"/>
          </p:cNvPicPr>
          <p:nvPr/>
        </p:nvPicPr>
        <p:blipFill>
          <a:blip r:embed="rId5"/>
          <a:stretch>
            <a:fillRect/>
          </a:stretch>
        </p:blipFill>
        <p:spPr>
          <a:xfrm>
            <a:off x="8258500" y="98285"/>
            <a:ext cx="761417" cy="881896"/>
          </a:xfrm>
          <a:prstGeom prst="rect">
            <a:avLst/>
          </a:prstGeom>
        </p:spPr>
      </p:pic>
    </p:spTree>
    <p:extLst>
      <p:ext uri="{BB962C8B-B14F-4D97-AF65-F5344CB8AC3E}">
        <p14:creationId xmlns:p14="http://schemas.microsoft.com/office/powerpoint/2010/main" val="2585088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9211"/>
            <a:ext cx="8349981" cy="1325563"/>
          </a:xfrm>
        </p:spPr>
        <p:txBody>
          <a:bodyPr>
            <a:noAutofit/>
          </a:bodyPr>
          <a:lstStyle/>
          <a:p>
            <a:pPr algn="just"/>
            <a:r>
              <a:rPr lang="en-ZA" sz="4000" b="1" dirty="0" smtClean="0">
                <a:latin typeface="Swiss 721"/>
                <a:cs typeface="Arial" panose="020B0604020202020204" pitchFamily="34" charset="0"/>
              </a:rPr>
              <a:t>LEGISLATIVE </a:t>
            </a:r>
            <a:r>
              <a:rPr lang="en-ZA" sz="4000" b="1" dirty="0">
                <a:latin typeface="Swiss 721"/>
                <a:cs typeface="Arial" panose="020B0604020202020204" pitchFamily="34" charset="0"/>
              </a:rPr>
              <a:t>A</a:t>
            </a:r>
            <a:r>
              <a:rPr lang="en-ZA" sz="4000" b="1" dirty="0" smtClean="0">
                <a:latin typeface="Swiss 721"/>
                <a:cs typeface="Arial" panose="020B0604020202020204" pitchFamily="34" charset="0"/>
              </a:rPr>
              <a:t>MENDMENTS</a:t>
            </a:r>
            <a:endParaRPr lang="en-ZA" sz="4000" b="1" dirty="0">
              <a:latin typeface="Swiss 721"/>
              <a:cs typeface="Arial" panose="020B0604020202020204" pitchFamily="34" charset="0"/>
            </a:endParaRPr>
          </a:p>
        </p:txBody>
      </p:sp>
      <p:sp>
        <p:nvSpPr>
          <p:cNvPr id="3" name="Content Placeholder 2"/>
          <p:cNvSpPr>
            <a:spLocks noGrp="1"/>
          </p:cNvSpPr>
          <p:nvPr>
            <p:ph idx="1"/>
          </p:nvPr>
        </p:nvSpPr>
        <p:spPr>
          <a:xfrm>
            <a:off x="628650" y="1625372"/>
            <a:ext cx="7886700" cy="4760000"/>
          </a:xfrm>
        </p:spPr>
        <p:txBody>
          <a:bodyPr>
            <a:normAutofit/>
          </a:bodyPr>
          <a:lstStyle/>
          <a:p>
            <a:pPr marL="0" indent="0" algn="just">
              <a:lnSpc>
                <a:spcPct val="150000"/>
              </a:lnSpc>
              <a:buNone/>
            </a:pPr>
            <a:r>
              <a:rPr lang="en-ZA" sz="2000" dirty="0" smtClean="0">
                <a:latin typeface="Arial" panose="020B0604020202020204" pitchFamily="34" charset="0"/>
                <a:cs typeface="Arial" panose="020B0604020202020204" pitchFamily="34" charset="0"/>
              </a:rPr>
              <a:t>There are consequential amendments that requires attention:</a:t>
            </a:r>
          </a:p>
          <a:p>
            <a:pPr marL="0" indent="0" algn="just">
              <a:lnSpc>
                <a:spcPct val="100000"/>
              </a:lnSpc>
              <a:buNone/>
            </a:pPr>
            <a:endParaRPr lang="en-ZA" sz="2000" dirty="0" smtClean="0">
              <a:latin typeface="Arial" panose="020B0604020202020204" pitchFamily="34" charset="0"/>
              <a:cs typeface="Arial" panose="020B0604020202020204" pitchFamily="34" charset="0"/>
            </a:endParaRPr>
          </a:p>
          <a:p>
            <a:pPr algn="just">
              <a:lnSpc>
                <a:spcPct val="150000"/>
              </a:lnSpc>
            </a:pPr>
            <a:r>
              <a:rPr lang="en-ZA" sz="2000" dirty="0" smtClean="0">
                <a:latin typeface="Arial" panose="020B0604020202020204" pitchFamily="34" charset="0"/>
                <a:cs typeface="Arial" panose="020B0604020202020204" pitchFamily="34" charset="0"/>
              </a:rPr>
              <a:t>Section 236 of the Constitution provides that “to enhance multi-party democracy, national legislation must provide for the funding of political parties participating in national and provincial legislatures on a equitable and proportional basis”</a:t>
            </a:r>
          </a:p>
          <a:p>
            <a:pPr algn="just">
              <a:lnSpc>
                <a:spcPct val="150000"/>
              </a:lnSpc>
            </a:pPr>
            <a:r>
              <a:rPr lang="en-ZA" sz="2000" dirty="0" smtClean="0">
                <a:latin typeface="Arial" panose="020B0604020202020204" pitchFamily="34" charset="0"/>
                <a:cs typeface="Arial" panose="020B0604020202020204" pitchFamily="34" charset="0"/>
              </a:rPr>
              <a:t>The Political Parties Funding Act to be amended to bring independent MP’s within the scope of the Bill</a:t>
            </a:r>
          </a:p>
          <a:p>
            <a:pPr algn="just">
              <a:lnSpc>
                <a:spcPct val="150000"/>
              </a:lnSpc>
            </a:pPr>
            <a:r>
              <a:rPr lang="en-ZA" sz="2000" dirty="0" smtClean="0">
                <a:latin typeface="Arial" panose="020B0604020202020204" pitchFamily="34" charset="0"/>
                <a:cs typeface="Arial" panose="020B0604020202020204" pitchFamily="34" charset="0"/>
              </a:rPr>
              <a:t>Other optimization amendments to the Political Parties Funding Act</a:t>
            </a:r>
            <a:endParaRPr lang="en-ZA"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138613"/>
            <a:ext cx="374350" cy="458026"/>
          </a:xfrm>
          <a:prstGeom prst="rect">
            <a:avLst/>
          </a:prstGeom>
        </p:spPr>
      </p:pic>
      <p:sp>
        <p:nvSpPr>
          <p:cNvPr id="5" name="Slide Number Placeholder 4"/>
          <p:cNvSpPr>
            <a:spLocks noGrp="1"/>
          </p:cNvSpPr>
          <p:nvPr>
            <p:ph type="sldNum" sz="quarter" idx="12"/>
          </p:nvPr>
        </p:nvSpPr>
        <p:spPr/>
        <p:txBody>
          <a:bodyPr/>
          <a:lstStyle/>
          <a:p>
            <a:fld id="{83A218E8-C0C8-4525-BD5F-99356FF4A842}" type="slidenum">
              <a:rPr lang="en-US" sz="1200" b="1" smtClean="0"/>
              <a:t>30</a:t>
            </a:fld>
            <a:endParaRPr lang="en-US" sz="1200" b="1" dirty="0"/>
          </a:p>
        </p:txBody>
      </p:sp>
    </p:spTree>
    <p:extLst>
      <p:ext uri="{BB962C8B-B14F-4D97-AF65-F5344CB8AC3E}">
        <p14:creationId xmlns:p14="http://schemas.microsoft.com/office/powerpoint/2010/main" val="1966405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19" r="3519"/>
          <a:stretch>
            <a:fillRect/>
          </a:stretch>
        </p:blipFill>
        <p:spPr>
          <a:xfrm>
            <a:off x="3251200" y="-18456"/>
            <a:ext cx="5892800" cy="4223703"/>
          </a:xfrm>
        </p:spPr>
      </p:pic>
      <p:pic>
        <p:nvPicPr>
          <p:cNvPr id="10" name="Picture Placeholder 9"/>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l="10732" r="10732"/>
          <a:stretch>
            <a:fillRect/>
          </a:stretch>
        </p:blipFill>
        <p:spPr>
          <a:xfrm>
            <a:off x="-4639" y="4485872"/>
            <a:ext cx="2794476" cy="2372128"/>
          </a:xfrm>
        </p:spPr>
      </p:pic>
      <p:sp>
        <p:nvSpPr>
          <p:cNvPr id="4" name="Title 3">
            <a:extLst>
              <a:ext uri="{FF2B5EF4-FFF2-40B4-BE49-F238E27FC236}">
                <a16:creationId xmlns:a16="http://schemas.microsoft.com/office/drawing/2014/main" id="{7F8F5022-268D-41E7-A02E-D4A6A18EEAC7}"/>
              </a:ext>
            </a:extLst>
          </p:cNvPr>
          <p:cNvSpPr>
            <a:spLocks noGrp="1"/>
          </p:cNvSpPr>
          <p:nvPr>
            <p:ph type="title"/>
          </p:nvPr>
        </p:nvSpPr>
        <p:spPr>
          <a:xfrm>
            <a:off x="4004389" y="4676921"/>
            <a:ext cx="4028567" cy="1640177"/>
          </a:xfrm>
        </p:spPr>
        <p:txBody>
          <a:bodyPr>
            <a:normAutofit fontScale="90000"/>
          </a:bodyPr>
          <a:lstStyle/>
          <a:p>
            <a:r>
              <a:rPr lang="en-US" b="1" dirty="0" smtClean="0">
                <a:latin typeface="Swiss 721"/>
                <a:cs typeface="Times New Roman" panose="02020603050405020304" pitchFamily="18" charset="0"/>
              </a:rPr>
              <a:t>Thank You! </a:t>
            </a:r>
            <a:endParaRPr lang="en-US" b="1" dirty="0">
              <a:latin typeface="Swiss 721"/>
              <a:cs typeface="Times New Roman" panose="02020603050405020304" pitchFamily="18" charset="0"/>
            </a:endParaRPr>
          </a:p>
        </p:txBody>
      </p:sp>
      <p:sp>
        <p:nvSpPr>
          <p:cNvPr id="8" name="Slide Number Placeholder 7">
            <a:extLst>
              <a:ext uri="{FF2B5EF4-FFF2-40B4-BE49-F238E27FC236}">
                <a16:creationId xmlns:a16="http://schemas.microsoft.com/office/drawing/2014/main" id="{47FD06FC-D62F-4596-A7D4-F571441E1A53}"/>
              </a:ext>
            </a:extLst>
          </p:cNvPr>
          <p:cNvSpPr>
            <a:spLocks noGrp="1"/>
          </p:cNvSpPr>
          <p:nvPr>
            <p:ph type="sldNum" sz="quarter" idx="12"/>
          </p:nvPr>
        </p:nvSpPr>
        <p:spPr/>
        <p:txBody>
          <a:bodyPr>
            <a:normAutofit/>
          </a:bodyPr>
          <a:lstStyle/>
          <a:p>
            <a:fld id="{9319E888-69DF-4A19-BF5D-F6CF70DE7D06}" type="slidenum">
              <a:rPr lang="en-US" smtClean="0"/>
              <a:pPr/>
              <a:t>31</a:t>
            </a:fld>
            <a:endParaRPr lang="en-US"/>
          </a:p>
        </p:txBody>
      </p:sp>
      <p:sp>
        <p:nvSpPr>
          <p:cNvPr id="19" name="Freeform: Shape 18">
            <a:extLst>
              <a:ext uri="{FF2B5EF4-FFF2-40B4-BE49-F238E27FC236}">
                <a16:creationId xmlns:a16="http://schemas.microsoft.com/office/drawing/2014/main" id="{3C142FAC-E5A2-4184-BD4E-22C401DB8820}"/>
              </a:ext>
            </a:extLst>
          </p:cNvPr>
          <p:cNvSpPr/>
          <p:nvPr/>
        </p:nvSpPr>
        <p:spPr>
          <a:xfrm>
            <a:off x="0" y="0"/>
            <a:ext cx="9144000" cy="6857999"/>
          </a:xfrm>
          <a:custGeom>
            <a:avLst/>
            <a:gdLst>
              <a:gd name="connsiteX0" fmla="*/ 9139336 w 9144000"/>
              <a:gd name="connsiteY0" fmla="*/ 3043872 h 6857999"/>
              <a:gd name="connsiteX1" fmla="*/ 9144000 w 9144000"/>
              <a:gd name="connsiteY1" fmla="*/ 3043872 h 6857999"/>
              <a:gd name="connsiteX2" fmla="*/ 9139336 w 9144000"/>
              <a:gd name="connsiteY2" fmla="*/ 3048188 h 6857999"/>
              <a:gd name="connsiteX3" fmla="*/ 4833521 w 9144000"/>
              <a:gd name="connsiteY3" fmla="*/ 0 h 6857999"/>
              <a:gd name="connsiteX4" fmla="*/ 5129903 w 9144000"/>
              <a:gd name="connsiteY4" fmla="*/ 0 h 6857999"/>
              <a:gd name="connsiteX5" fmla="*/ 4675789 w 9144000"/>
              <a:gd name="connsiteY5" fmla="*/ 790258 h 6857999"/>
              <a:gd name="connsiteX6" fmla="*/ 4284429 w 9144000"/>
              <a:gd name="connsiteY6" fmla="*/ 1627505 h 6857999"/>
              <a:gd name="connsiteX7" fmla="*/ 3946493 w 9144000"/>
              <a:gd name="connsiteY7" fmla="*/ 2487613 h 6857999"/>
              <a:gd name="connsiteX8" fmla="*/ 3868475 w 9144000"/>
              <a:gd name="connsiteY8" fmla="*/ 2705100 h 6857999"/>
              <a:gd name="connsiteX9" fmla="*/ 3793426 w 9144000"/>
              <a:gd name="connsiteY9" fmla="*/ 2922587 h 6857999"/>
              <a:gd name="connsiteX10" fmla="*/ 3647143 w 9144000"/>
              <a:gd name="connsiteY10" fmla="*/ 3363912 h 6857999"/>
              <a:gd name="connsiteX11" fmla="*/ 3333800 w 9144000"/>
              <a:gd name="connsiteY11" fmla="*/ 4252912 h 6857999"/>
              <a:gd name="connsiteX12" fmla="*/ 3311751 w 9144000"/>
              <a:gd name="connsiteY12" fmla="*/ 4311015 h 6857999"/>
              <a:gd name="connsiteX13" fmla="*/ 3360088 w 9144000"/>
              <a:gd name="connsiteY13" fmla="*/ 4313555 h 6857999"/>
              <a:gd name="connsiteX14" fmla="*/ 4096592 w 9144000"/>
              <a:gd name="connsiteY14" fmla="*/ 4376737 h 6857999"/>
              <a:gd name="connsiteX15" fmla="*/ 4457424 w 9144000"/>
              <a:gd name="connsiteY15" fmla="*/ 4419917 h 6857999"/>
              <a:gd name="connsiteX16" fmla="*/ 4636780 w 9144000"/>
              <a:gd name="connsiteY16" fmla="*/ 4437380 h 6857999"/>
              <a:gd name="connsiteX17" fmla="*/ 4817408 w 9144000"/>
              <a:gd name="connsiteY17" fmla="*/ 4451350 h 6857999"/>
              <a:gd name="connsiteX18" fmla="*/ 5545856 w 9144000"/>
              <a:gd name="connsiteY18" fmla="*/ 4472940 h 6857999"/>
              <a:gd name="connsiteX19" fmla="*/ 6284905 w 9144000"/>
              <a:gd name="connsiteY19" fmla="*/ 4421187 h 6857999"/>
              <a:gd name="connsiteX20" fmla="*/ 7030737 w 9144000"/>
              <a:gd name="connsiteY20" fmla="*/ 4271962 h 6857999"/>
              <a:gd name="connsiteX21" fmla="*/ 7403018 w 9144000"/>
              <a:gd name="connsiteY21" fmla="*/ 4151630 h 6857999"/>
              <a:gd name="connsiteX22" fmla="*/ 7772330 w 9144000"/>
              <a:gd name="connsiteY22" fmla="*/ 3997325 h 6857999"/>
              <a:gd name="connsiteX23" fmla="*/ 8136130 w 9144000"/>
              <a:gd name="connsiteY23" fmla="*/ 3806507 h 6857999"/>
              <a:gd name="connsiteX24" fmla="*/ 8491450 w 9144000"/>
              <a:gd name="connsiteY24" fmla="*/ 3578860 h 6857999"/>
              <a:gd name="connsiteX25" fmla="*/ 8986646 w 9144000"/>
              <a:gd name="connsiteY25" fmla="*/ 3189481 h 6857999"/>
              <a:gd name="connsiteX26" fmla="*/ 9139336 w 9144000"/>
              <a:gd name="connsiteY26" fmla="*/ 3048188 h 6857999"/>
              <a:gd name="connsiteX27" fmla="*/ 9144000 w 9144000"/>
              <a:gd name="connsiteY27" fmla="*/ 3085497 h 6857999"/>
              <a:gd name="connsiteX28" fmla="*/ 9144000 w 9144000"/>
              <a:gd name="connsiteY28" fmla="*/ 3246292 h 6857999"/>
              <a:gd name="connsiteX29" fmla="*/ 9055015 w 9144000"/>
              <a:gd name="connsiteY29" fmla="*/ 3335486 h 6857999"/>
              <a:gd name="connsiteX30" fmla="*/ 8913339 w 9144000"/>
              <a:gd name="connsiteY30" fmla="*/ 3467417 h 6857999"/>
              <a:gd name="connsiteX31" fmla="*/ 8561835 w 9144000"/>
              <a:gd name="connsiteY31" fmla="*/ 3763327 h 6857999"/>
              <a:gd name="connsiteX32" fmla="*/ 8194219 w 9144000"/>
              <a:gd name="connsiteY32" fmla="*/ 4023995 h 6857999"/>
              <a:gd name="connsiteX33" fmla="*/ 7813035 w 9144000"/>
              <a:gd name="connsiteY33" fmla="*/ 4245292 h 6857999"/>
              <a:gd name="connsiteX34" fmla="*/ 7423794 w 9144000"/>
              <a:gd name="connsiteY34" fmla="*/ 4426267 h 6857999"/>
              <a:gd name="connsiteX35" fmla="*/ 7325848 w 9144000"/>
              <a:gd name="connsiteY35" fmla="*/ 4465320 h 6857999"/>
              <a:gd name="connsiteX36" fmla="*/ 7227902 w 9144000"/>
              <a:gd name="connsiteY36" fmla="*/ 4502150 h 6857999"/>
              <a:gd name="connsiteX37" fmla="*/ 7178717 w 9144000"/>
              <a:gd name="connsiteY37" fmla="*/ 4519612 h 6857999"/>
              <a:gd name="connsiteX38" fmla="*/ 7129108 w 9144000"/>
              <a:gd name="connsiteY38" fmla="*/ 4536122 h 6857999"/>
              <a:gd name="connsiteX39" fmla="*/ 7030737 w 9144000"/>
              <a:gd name="connsiteY39" fmla="*/ 4569142 h 6857999"/>
              <a:gd name="connsiteX40" fmla="*/ 6833997 w 9144000"/>
              <a:gd name="connsiteY40" fmla="*/ 4625975 h 6857999"/>
              <a:gd name="connsiteX41" fmla="*/ 6784388 w 9144000"/>
              <a:gd name="connsiteY41" fmla="*/ 4639945 h 6857999"/>
              <a:gd name="connsiteX42" fmla="*/ 6735203 w 9144000"/>
              <a:gd name="connsiteY42" fmla="*/ 4652645 h 6857999"/>
              <a:gd name="connsiteX43" fmla="*/ 6637257 w 9144000"/>
              <a:gd name="connsiteY43" fmla="*/ 4675187 h 6857999"/>
              <a:gd name="connsiteX44" fmla="*/ 6539311 w 9144000"/>
              <a:gd name="connsiteY44" fmla="*/ 4696777 h 6857999"/>
              <a:gd name="connsiteX45" fmla="*/ 6441788 w 9144000"/>
              <a:gd name="connsiteY45" fmla="*/ 4717097 h 6857999"/>
              <a:gd name="connsiteX46" fmla="*/ 6246744 w 9144000"/>
              <a:gd name="connsiteY46" fmla="*/ 4749800 h 6857999"/>
              <a:gd name="connsiteX47" fmla="*/ 6150070 w 9144000"/>
              <a:gd name="connsiteY47" fmla="*/ 4765040 h 6857999"/>
              <a:gd name="connsiteX48" fmla="*/ 6052972 w 9144000"/>
              <a:gd name="connsiteY48" fmla="*/ 4776470 h 6857999"/>
              <a:gd name="connsiteX49" fmla="*/ 5860471 w 9144000"/>
              <a:gd name="connsiteY49" fmla="*/ 4796790 h 6857999"/>
              <a:gd name="connsiteX50" fmla="*/ 5764221 w 9144000"/>
              <a:gd name="connsiteY50" fmla="*/ 4804410 h 6857999"/>
              <a:gd name="connsiteX51" fmla="*/ 5668395 w 9144000"/>
              <a:gd name="connsiteY51" fmla="*/ 4810442 h 6857999"/>
              <a:gd name="connsiteX52" fmla="*/ 5477591 w 9144000"/>
              <a:gd name="connsiteY52" fmla="*/ 4819332 h 6857999"/>
              <a:gd name="connsiteX53" fmla="*/ 4725398 w 9144000"/>
              <a:gd name="connsiteY53" fmla="*/ 4801870 h 6857999"/>
              <a:gd name="connsiteX54" fmla="*/ 4540106 w 9144000"/>
              <a:gd name="connsiteY54" fmla="*/ 4786630 h 6857999"/>
              <a:gd name="connsiteX55" fmla="*/ 4355662 w 9144000"/>
              <a:gd name="connsiteY55" fmla="*/ 4767580 h 6857999"/>
              <a:gd name="connsiteX56" fmla="*/ 4173338 w 9144000"/>
              <a:gd name="connsiteY56" fmla="*/ 4744720 h 6857999"/>
              <a:gd name="connsiteX57" fmla="*/ 3993982 w 9144000"/>
              <a:gd name="connsiteY57" fmla="*/ 4722177 h 6857999"/>
              <a:gd name="connsiteX58" fmla="*/ 3274014 w 9144000"/>
              <a:gd name="connsiteY58" fmla="*/ 4646295 h 6857999"/>
              <a:gd name="connsiteX59" fmla="*/ 3179884 w 9144000"/>
              <a:gd name="connsiteY59" fmla="*/ 4638675 h 6857999"/>
              <a:gd name="connsiteX60" fmla="*/ 2973816 w 9144000"/>
              <a:gd name="connsiteY60" fmla="*/ 5131752 h 6857999"/>
              <a:gd name="connsiteX61" fmla="*/ 2950071 w 9144000"/>
              <a:gd name="connsiteY61" fmla="*/ 5186044 h 6857999"/>
              <a:gd name="connsiteX62" fmla="*/ 2925055 w 9144000"/>
              <a:gd name="connsiteY62" fmla="*/ 5240654 h 6857999"/>
              <a:gd name="connsiteX63" fmla="*/ 2875869 w 9144000"/>
              <a:gd name="connsiteY63" fmla="*/ 5349239 h 6857999"/>
              <a:gd name="connsiteX64" fmla="*/ 2825412 w 9144000"/>
              <a:gd name="connsiteY64" fmla="*/ 5458142 h 6857999"/>
              <a:gd name="connsiteX65" fmla="*/ 2774107 w 9144000"/>
              <a:gd name="connsiteY65" fmla="*/ 5566727 h 6857999"/>
              <a:gd name="connsiteX66" fmla="*/ 2666833 w 9144000"/>
              <a:gd name="connsiteY66" fmla="*/ 5781674 h 6857999"/>
              <a:gd name="connsiteX67" fmla="*/ 2611712 w 9144000"/>
              <a:gd name="connsiteY67" fmla="*/ 5888037 h 6857999"/>
              <a:gd name="connsiteX68" fmla="*/ 2584151 w 9144000"/>
              <a:gd name="connsiteY68" fmla="*/ 5941059 h 6857999"/>
              <a:gd name="connsiteX69" fmla="*/ 2555742 w 9144000"/>
              <a:gd name="connsiteY69" fmla="*/ 5994399 h 6857999"/>
              <a:gd name="connsiteX70" fmla="*/ 2498925 w 9144000"/>
              <a:gd name="connsiteY70" fmla="*/ 6099174 h 6857999"/>
              <a:gd name="connsiteX71" fmla="*/ 2439988 w 9144000"/>
              <a:gd name="connsiteY71" fmla="*/ 6204267 h 6857999"/>
              <a:gd name="connsiteX72" fmla="*/ 2380202 w 9144000"/>
              <a:gd name="connsiteY72" fmla="*/ 6307772 h 6857999"/>
              <a:gd name="connsiteX73" fmla="*/ 2318297 w 9144000"/>
              <a:gd name="connsiteY73" fmla="*/ 6410324 h 6857999"/>
              <a:gd name="connsiteX74" fmla="*/ 2287768 w 9144000"/>
              <a:gd name="connsiteY74" fmla="*/ 6462077 h 6857999"/>
              <a:gd name="connsiteX75" fmla="*/ 2256391 w 9144000"/>
              <a:gd name="connsiteY75" fmla="*/ 6512877 h 6857999"/>
              <a:gd name="connsiteX76" fmla="*/ 2192790 w 9144000"/>
              <a:gd name="connsiteY76" fmla="*/ 6613842 h 6857999"/>
              <a:gd name="connsiteX77" fmla="*/ 2127493 w 9144000"/>
              <a:gd name="connsiteY77" fmla="*/ 6713854 h 6857999"/>
              <a:gd name="connsiteX78" fmla="*/ 2060923 w 9144000"/>
              <a:gd name="connsiteY78" fmla="*/ 6813867 h 6857999"/>
              <a:gd name="connsiteX79" fmla="*/ 2030395 w 9144000"/>
              <a:gd name="connsiteY79" fmla="*/ 6857999 h 6857999"/>
              <a:gd name="connsiteX80" fmla="*/ 1815846 w 9144000"/>
              <a:gd name="connsiteY80" fmla="*/ 6857999 h 6857999"/>
              <a:gd name="connsiteX81" fmla="*/ 1820510 w 9144000"/>
              <a:gd name="connsiteY81" fmla="*/ 6851649 h 6857999"/>
              <a:gd name="connsiteX82" fmla="*/ 1851039 w 9144000"/>
              <a:gd name="connsiteY82" fmla="*/ 6802437 h 6857999"/>
              <a:gd name="connsiteX83" fmla="*/ 1912520 w 9144000"/>
              <a:gd name="connsiteY83" fmla="*/ 6703694 h 6857999"/>
              <a:gd name="connsiteX84" fmla="*/ 1972305 w 9144000"/>
              <a:gd name="connsiteY84" fmla="*/ 6604952 h 6857999"/>
              <a:gd name="connsiteX85" fmla="*/ 2031243 w 9144000"/>
              <a:gd name="connsiteY85" fmla="*/ 6505257 h 6857999"/>
              <a:gd name="connsiteX86" fmla="*/ 2089332 w 9144000"/>
              <a:gd name="connsiteY86" fmla="*/ 6405244 h 6857999"/>
              <a:gd name="connsiteX87" fmla="*/ 2117740 w 9144000"/>
              <a:gd name="connsiteY87" fmla="*/ 6354762 h 6857999"/>
              <a:gd name="connsiteX88" fmla="*/ 2145301 w 9144000"/>
              <a:gd name="connsiteY88" fmla="*/ 6303962 h 6857999"/>
              <a:gd name="connsiteX89" fmla="*/ 2201270 w 9144000"/>
              <a:gd name="connsiteY89" fmla="*/ 6202997 h 6857999"/>
              <a:gd name="connsiteX90" fmla="*/ 2255544 w 9144000"/>
              <a:gd name="connsiteY90" fmla="*/ 6100444 h 6857999"/>
              <a:gd name="connsiteX91" fmla="*/ 2308969 w 9144000"/>
              <a:gd name="connsiteY91" fmla="*/ 5998209 h 6857999"/>
              <a:gd name="connsiteX92" fmla="*/ 2361122 w 9144000"/>
              <a:gd name="connsiteY92" fmla="*/ 5894387 h 6857999"/>
              <a:gd name="connsiteX93" fmla="*/ 2911062 w 9144000"/>
              <a:gd name="connsiteY93" fmla="*/ 4622165 h 6857999"/>
              <a:gd name="connsiteX94" fmla="*/ 1808214 w 9144000"/>
              <a:gd name="connsiteY94" fmla="*/ 4648835 h 6857999"/>
              <a:gd name="connsiteX95" fmla="*/ 1714932 w 9144000"/>
              <a:gd name="connsiteY95" fmla="*/ 4658995 h 6857999"/>
              <a:gd name="connsiteX96" fmla="*/ 1622074 w 9144000"/>
              <a:gd name="connsiteY96" fmla="*/ 4671377 h 6857999"/>
              <a:gd name="connsiteX97" fmla="*/ 1528792 w 9144000"/>
              <a:gd name="connsiteY97" fmla="*/ 4684077 h 6857999"/>
              <a:gd name="connsiteX98" fmla="*/ 1435085 w 9144000"/>
              <a:gd name="connsiteY98" fmla="*/ 4699317 h 6857999"/>
              <a:gd name="connsiteX99" fmla="*/ 1388444 w 9144000"/>
              <a:gd name="connsiteY99" fmla="*/ 4706937 h 6857999"/>
              <a:gd name="connsiteX100" fmla="*/ 1341803 w 9144000"/>
              <a:gd name="connsiteY100" fmla="*/ 4715827 h 6857999"/>
              <a:gd name="connsiteX101" fmla="*/ 1247673 w 9144000"/>
              <a:gd name="connsiteY101" fmla="*/ 4734877 h 6857999"/>
              <a:gd name="connsiteX102" fmla="*/ 1153543 w 9144000"/>
              <a:gd name="connsiteY102" fmla="*/ 4756150 h 6857999"/>
              <a:gd name="connsiteX103" fmla="*/ 1059837 w 9144000"/>
              <a:gd name="connsiteY103" fmla="*/ 4777740 h 6857999"/>
              <a:gd name="connsiteX104" fmla="*/ 965707 w 9144000"/>
              <a:gd name="connsiteY104" fmla="*/ 4801870 h 6857999"/>
              <a:gd name="connsiteX105" fmla="*/ 918218 w 9144000"/>
              <a:gd name="connsiteY105" fmla="*/ 4814252 h 6857999"/>
              <a:gd name="connsiteX106" fmla="*/ 870729 w 9144000"/>
              <a:gd name="connsiteY106" fmla="*/ 4828222 h 6857999"/>
              <a:gd name="connsiteX107" fmla="*/ 776599 w 9144000"/>
              <a:gd name="connsiteY107" fmla="*/ 4856162 h 6857999"/>
              <a:gd name="connsiteX108" fmla="*/ 682469 w 9144000"/>
              <a:gd name="connsiteY108" fmla="*/ 4886325 h 6857999"/>
              <a:gd name="connsiteX109" fmla="*/ 493360 w 9144000"/>
              <a:gd name="connsiteY109" fmla="*/ 4949825 h 6857999"/>
              <a:gd name="connsiteX110" fmla="*/ 399654 w 9144000"/>
              <a:gd name="connsiteY110" fmla="*/ 4985067 h 6857999"/>
              <a:gd name="connsiteX111" fmla="*/ 305524 w 9144000"/>
              <a:gd name="connsiteY111" fmla="*/ 5020627 h 6857999"/>
              <a:gd name="connsiteX112" fmla="*/ 0 w 9144000"/>
              <a:gd name="connsiteY112" fmla="*/ 5149712 h 6857999"/>
              <a:gd name="connsiteX113" fmla="*/ 0 w 9144000"/>
              <a:gd name="connsiteY113" fmla="*/ 5005480 h 6857999"/>
              <a:gd name="connsiteX114" fmla="*/ 284748 w 9144000"/>
              <a:gd name="connsiteY114" fmla="*/ 4858702 h 6857999"/>
              <a:gd name="connsiteX115" fmla="*/ 380574 w 9144000"/>
              <a:gd name="connsiteY115" fmla="*/ 4814252 h 6857999"/>
              <a:gd name="connsiteX116" fmla="*/ 476400 w 9144000"/>
              <a:gd name="connsiteY116" fmla="*/ 4771390 h 6857999"/>
              <a:gd name="connsiteX117" fmla="*/ 669324 w 9144000"/>
              <a:gd name="connsiteY117" fmla="*/ 4691697 h 6857999"/>
              <a:gd name="connsiteX118" fmla="*/ 765999 w 9144000"/>
              <a:gd name="connsiteY118" fmla="*/ 4653915 h 6857999"/>
              <a:gd name="connsiteX119" fmla="*/ 863097 w 9144000"/>
              <a:gd name="connsiteY119" fmla="*/ 4619625 h 6857999"/>
              <a:gd name="connsiteX120" fmla="*/ 911434 w 9144000"/>
              <a:gd name="connsiteY120" fmla="*/ 4601845 h 6857999"/>
              <a:gd name="connsiteX121" fmla="*/ 959771 w 9144000"/>
              <a:gd name="connsiteY121" fmla="*/ 4585652 h 6857999"/>
              <a:gd name="connsiteX122" fmla="*/ 1057717 w 9144000"/>
              <a:gd name="connsiteY122" fmla="*/ 4553902 h 6857999"/>
              <a:gd name="connsiteX123" fmla="*/ 1155663 w 9144000"/>
              <a:gd name="connsiteY123" fmla="*/ 4524692 h 6857999"/>
              <a:gd name="connsiteX124" fmla="*/ 1253609 w 9144000"/>
              <a:gd name="connsiteY124" fmla="*/ 4497070 h 6857999"/>
              <a:gd name="connsiteX125" fmla="*/ 1351132 w 9144000"/>
              <a:gd name="connsiteY125" fmla="*/ 4471670 h 6857999"/>
              <a:gd name="connsiteX126" fmla="*/ 1399893 w 9144000"/>
              <a:gd name="connsiteY126" fmla="*/ 4458970 h 6857999"/>
              <a:gd name="connsiteX127" fmla="*/ 1448230 w 9144000"/>
              <a:gd name="connsiteY127" fmla="*/ 4447540 h 6857999"/>
              <a:gd name="connsiteX128" fmla="*/ 1546176 w 9144000"/>
              <a:gd name="connsiteY128" fmla="*/ 4426267 h 6857999"/>
              <a:gd name="connsiteX129" fmla="*/ 1643698 w 9144000"/>
              <a:gd name="connsiteY129" fmla="*/ 4407217 h 6857999"/>
              <a:gd name="connsiteX130" fmla="*/ 1740796 w 9144000"/>
              <a:gd name="connsiteY130" fmla="*/ 4389437 h 6857999"/>
              <a:gd name="connsiteX131" fmla="*/ 1837470 w 9144000"/>
              <a:gd name="connsiteY131" fmla="*/ 4374197 h 6857999"/>
              <a:gd name="connsiteX132" fmla="*/ 1886231 w 9144000"/>
              <a:gd name="connsiteY132" fmla="*/ 4366577 h 6857999"/>
              <a:gd name="connsiteX133" fmla="*/ 1934568 w 9144000"/>
              <a:gd name="connsiteY133" fmla="*/ 4360545 h 6857999"/>
              <a:gd name="connsiteX134" fmla="*/ 2031243 w 9144000"/>
              <a:gd name="connsiteY134" fmla="*/ 4347845 h 6857999"/>
              <a:gd name="connsiteX135" fmla="*/ 2224167 w 9144000"/>
              <a:gd name="connsiteY135" fmla="*/ 4326255 h 6857999"/>
              <a:gd name="connsiteX136" fmla="*/ 2319993 w 9144000"/>
              <a:gd name="connsiteY136" fmla="*/ 4318635 h 6857999"/>
              <a:gd name="connsiteX137" fmla="*/ 2416243 w 9144000"/>
              <a:gd name="connsiteY137" fmla="*/ 4312285 h 6857999"/>
              <a:gd name="connsiteX138" fmla="*/ 2512069 w 9144000"/>
              <a:gd name="connsiteY138" fmla="*/ 4307205 h 6857999"/>
              <a:gd name="connsiteX139" fmla="*/ 2559558 w 9144000"/>
              <a:gd name="connsiteY139" fmla="*/ 4304665 h 6857999"/>
              <a:gd name="connsiteX140" fmla="*/ 2607047 w 9144000"/>
              <a:gd name="connsiteY140" fmla="*/ 4303395 h 6857999"/>
              <a:gd name="connsiteX141" fmla="*/ 3030633 w 9144000"/>
              <a:gd name="connsiteY141" fmla="*/ 4300855 h 6857999"/>
              <a:gd name="connsiteX142" fmla="*/ 3071338 w 9144000"/>
              <a:gd name="connsiteY142" fmla="*/ 4188460 h 6857999"/>
              <a:gd name="connsiteX143" fmla="*/ 3369840 w 9144000"/>
              <a:gd name="connsiteY143" fmla="*/ 3312160 h 6857999"/>
              <a:gd name="connsiteX144" fmla="*/ 3441922 w 9144000"/>
              <a:gd name="connsiteY144" fmla="*/ 3090862 h 6857999"/>
              <a:gd name="connsiteX145" fmla="*/ 3516124 w 9144000"/>
              <a:gd name="connsiteY145" fmla="*/ 2867025 h 6857999"/>
              <a:gd name="connsiteX146" fmla="*/ 3592021 w 9144000"/>
              <a:gd name="connsiteY146" fmla="*/ 2643187 h 6857999"/>
              <a:gd name="connsiteX147" fmla="*/ 3671735 w 9144000"/>
              <a:gd name="connsiteY147" fmla="*/ 2420620 h 6857999"/>
              <a:gd name="connsiteX148" fmla="*/ 4024087 w 9144000"/>
              <a:gd name="connsiteY148" fmla="*/ 1535112 h 6857999"/>
              <a:gd name="connsiteX149" fmla="*/ 4122033 w 9144000"/>
              <a:gd name="connsiteY149" fmla="*/ 1316355 h 6857999"/>
              <a:gd name="connsiteX150" fmla="*/ 4172490 w 9144000"/>
              <a:gd name="connsiteY150" fmla="*/ 1207770 h 6857999"/>
              <a:gd name="connsiteX151" fmla="*/ 4223795 w 9144000"/>
              <a:gd name="connsiteY151" fmla="*/ 1098868 h 6857999"/>
              <a:gd name="connsiteX152" fmla="*/ 4330222 w 9144000"/>
              <a:gd name="connsiteY152" fmla="*/ 882650 h 6857999"/>
              <a:gd name="connsiteX153" fmla="*/ 4384071 w 9144000"/>
              <a:gd name="connsiteY153" fmla="*/ 775335 h 6857999"/>
              <a:gd name="connsiteX154" fmla="*/ 4441312 w 9144000"/>
              <a:gd name="connsiteY154" fmla="*/ 668973 h 6857999"/>
              <a:gd name="connsiteX155" fmla="*/ 4557067 w 9144000"/>
              <a:gd name="connsiteY155" fmla="*/ 457835 h 6857999"/>
              <a:gd name="connsiteX156" fmla="*/ 4616852 w 9144000"/>
              <a:gd name="connsiteY156" fmla="*/ 352743 h 6857999"/>
              <a:gd name="connsiteX157" fmla="*/ 4677909 w 9144000"/>
              <a:gd name="connsiteY157" fmla="*/ 249238 h 6857999"/>
              <a:gd name="connsiteX158" fmla="*/ 4740239 w 9144000"/>
              <a:gd name="connsiteY158" fmla="*/ 145415 h 6857999"/>
              <a:gd name="connsiteX159" fmla="*/ 4772887 w 9144000"/>
              <a:gd name="connsiteY159" fmla="*/ 94933 h 6857999"/>
              <a:gd name="connsiteX160" fmla="*/ 4805112 w 9144000"/>
              <a:gd name="connsiteY160" fmla="*/ 44133 h 6857999"/>
              <a:gd name="connsiteX161" fmla="*/ 4833521 w 9144000"/>
              <a:gd name="connsiteY161"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9144000" h="6857999">
                <a:moveTo>
                  <a:pt x="9139336" y="3043872"/>
                </a:moveTo>
                <a:lnTo>
                  <a:pt x="9144000" y="3043872"/>
                </a:lnTo>
                <a:lnTo>
                  <a:pt x="9139336" y="3048188"/>
                </a:lnTo>
                <a:close/>
                <a:moveTo>
                  <a:pt x="4833521" y="0"/>
                </a:moveTo>
                <a:lnTo>
                  <a:pt x="5129903" y="0"/>
                </a:lnTo>
                <a:cubicBezTo>
                  <a:pt x="4967508" y="254318"/>
                  <a:pt x="4814440" y="518478"/>
                  <a:pt x="4675789" y="790258"/>
                </a:cubicBezTo>
                <a:cubicBezTo>
                  <a:pt x="4536290" y="1064895"/>
                  <a:pt x="4405271" y="1344295"/>
                  <a:pt x="4284429" y="1627505"/>
                </a:cubicBezTo>
                <a:cubicBezTo>
                  <a:pt x="4164010" y="1910715"/>
                  <a:pt x="4050799" y="2198052"/>
                  <a:pt x="3946493" y="2487613"/>
                </a:cubicBezTo>
                <a:lnTo>
                  <a:pt x="3868475" y="2705100"/>
                </a:lnTo>
                <a:lnTo>
                  <a:pt x="3793426" y="2922587"/>
                </a:lnTo>
                <a:lnTo>
                  <a:pt x="3647143" y="3363912"/>
                </a:lnTo>
                <a:cubicBezTo>
                  <a:pt x="3547500" y="3661092"/>
                  <a:pt x="3444890" y="3957002"/>
                  <a:pt x="3333800" y="4252912"/>
                </a:cubicBezTo>
                <a:cubicBezTo>
                  <a:pt x="3327015" y="4271962"/>
                  <a:pt x="3319383" y="4291965"/>
                  <a:pt x="3311751" y="4311015"/>
                </a:cubicBezTo>
                <a:cubicBezTo>
                  <a:pt x="3327863" y="4312285"/>
                  <a:pt x="3343976" y="4312285"/>
                  <a:pt x="3360088" y="4313555"/>
                </a:cubicBezTo>
                <a:cubicBezTo>
                  <a:pt x="3608133" y="4326255"/>
                  <a:pt x="3853211" y="4350385"/>
                  <a:pt x="4096592" y="4376737"/>
                </a:cubicBezTo>
                <a:lnTo>
                  <a:pt x="4457424" y="4419917"/>
                </a:lnTo>
                <a:lnTo>
                  <a:pt x="4636780" y="4437380"/>
                </a:lnTo>
                <a:lnTo>
                  <a:pt x="4817408" y="4451350"/>
                </a:lnTo>
                <a:cubicBezTo>
                  <a:pt x="5057822" y="4469130"/>
                  <a:pt x="5300779" y="4476750"/>
                  <a:pt x="5545856" y="4472940"/>
                </a:cubicBezTo>
                <a:cubicBezTo>
                  <a:pt x="5790086" y="4470400"/>
                  <a:pt x="6036859" y="4452620"/>
                  <a:pt x="6284905" y="4421187"/>
                </a:cubicBezTo>
                <a:cubicBezTo>
                  <a:pt x="6532950" y="4390707"/>
                  <a:pt x="6781844" y="4338955"/>
                  <a:pt x="7030737" y="4271962"/>
                </a:cubicBezTo>
                <a:cubicBezTo>
                  <a:pt x="7154972" y="4236402"/>
                  <a:pt x="7279207" y="4197350"/>
                  <a:pt x="7403018" y="4151630"/>
                </a:cubicBezTo>
                <a:cubicBezTo>
                  <a:pt x="7526404" y="4106227"/>
                  <a:pt x="7649791" y="4054475"/>
                  <a:pt x="7772330" y="3997325"/>
                </a:cubicBezTo>
                <a:cubicBezTo>
                  <a:pt x="7894869" y="3939222"/>
                  <a:pt x="8016559" y="3876040"/>
                  <a:pt x="8136130" y="3806507"/>
                </a:cubicBezTo>
                <a:cubicBezTo>
                  <a:pt x="8255701" y="3736975"/>
                  <a:pt x="8374423" y="3659822"/>
                  <a:pt x="8491450" y="3578860"/>
                </a:cubicBezTo>
                <a:cubicBezTo>
                  <a:pt x="8661584" y="3460273"/>
                  <a:pt x="8827185" y="3330972"/>
                  <a:pt x="8986646" y="3189481"/>
                </a:cubicBezTo>
                <a:lnTo>
                  <a:pt x="9139336" y="3048188"/>
                </a:lnTo>
                <a:lnTo>
                  <a:pt x="9144000" y="3085497"/>
                </a:lnTo>
                <a:lnTo>
                  <a:pt x="9144000" y="3246292"/>
                </a:lnTo>
                <a:lnTo>
                  <a:pt x="9055015" y="3335486"/>
                </a:lnTo>
                <a:cubicBezTo>
                  <a:pt x="9011531" y="3377644"/>
                  <a:pt x="8964440" y="3421737"/>
                  <a:pt x="8913339" y="3467417"/>
                </a:cubicBezTo>
                <a:cubicBezTo>
                  <a:pt x="8811136" y="3558778"/>
                  <a:pt x="8681406" y="3669982"/>
                  <a:pt x="8561835" y="3763327"/>
                </a:cubicBezTo>
                <a:cubicBezTo>
                  <a:pt x="8441840" y="3856990"/>
                  <a:pt x="8319302" y="3944302"/>
                  <a:pt x="8194219" y="4023995"/>
                </a:cubicBezTo>
                <a:cubicBezTo>
                  <a:pt x="8068712" y="4103687"/>
                  <a:pt x="7941510" y="4178300"/>
                  <a:pt x="7813035" y="4245292"/>
                </a:cubicBezTo>
                <a:cubicBezTo>
                  <a:pt x="7684136" y="4312285"/>
                  <a:pt x="7553965" y="4371657"/>
                  <a:pt x="7423794" y="4426267"/>
                </a:cubicBezTo>
                <a:lnTo>
                  <a:pt x="7325848" y="4465320"/>
                </a:lnTo>
                <a:cubicBezTo>
                  <a:pt x="7293623" y="4478020"/>
                  <a:pt x="7260551" y="4489450"/>
                  <a:pt x="7227902" y="4502150"/>
                </a:cubicBezTo>
                <a:lnTo>
                  <a:pt x="7178717" y="4519612"/>
                </a:lnTo>
                <a:lnTo>
                  <a:pt x="7129108" y="4536122"/>
                </a:lnTo>
                <a:cubicBezTo>
                  <a:pt x="7096035" y="4547552"/>
                  <a:pt x="7063810" y="4558982"/>
                  <a:pt x="7030737" y="4569142"/>
                </a:cubicBezTo>
                <a:cubicBezTo>
                  <a:pt x="6965016" y="4587875"/>
                  <a:pt x="6899294" y="4609465"/>
                  <a:pt x="6833997" y="4625975"/>
                </a:cubicBezTo>
                <a:lnTo>
                  <a:pt x="6784388" y="4639945"/>
                </a:lnTo>
                <a:cubicBezTo>
                  <a:pt x="6767428" y="4645025"/>
                  <a:pt x="6751315" y="4648835"/>
                  <a:pt x="6735203" y="4652645"/>
                </a:cubicBezTo>
                <a:lnTo>
                  <a:pt x="6637257" y="4675187"/>
                </a:lnTo>
                <a:cubicBezTo>
                  <a:pt x="6605032" y="4684077"/>
                  <a:pt x="6571535" y="4689157"/>
                  <a:pt x="6539311" y="4696777"/>
                </a:cubicBezTo>
                <a:cubicBezTo>
                  <a:pt x="6507086" y="4704397"/>
                  <a:pt x="6474013" y="4712017"/>
                  <a:pt x="6441788" y="4717097"/>
                </a:cubicBezTo>
                <a:cubicBezTo>
                  <a:pt x="6376915" y="4728527"/>
                  <a:pt x="6311617" y="4740910"/>
                  <a:pt x="6246744" y="4749800"/>
                </a:cubicBezTo>
                <a:lnTo>
                  <a:pt x="6150070" y="4765040"/>
                </a:lnTo>
                <a:lnTo>
                  <a:pt x="6052972" y="4776470"/>
                </a:lnTo>
                <a:cubicBezTo>
                  <a:pt x="5988522" y="4785360"/>
                  <a:pt x="5924921" y="4790440"/>
                  <a:pt x="5860471" y="4796790"/>
                </a:cubicBezTo>
                <a:cubicBezTo>
                  <a:pt x="5827823" y="4800600"/>
                  <a:pt x="5796446" y="4801870"/>
                  <a:pt x="5764221" y="4804410"/>
                </a:cubicBezTo>
                <a:lnTo>
                  <a:pt x="5668395" y="4810442"/>
                </a:lnTo>
                <a:cubicBezTo>
                  <a:pt x="5604794" y="4814252"/>
                  <a:pt x="5541192" y="4816792"/>
                  <a:pt x="5477591" y="4819332"/>
                </a:cubicBezTo>
                <a:cubicBezTo>
                  <a:pt x="5224033" y="4825682"/>
                  <a:pt x="4973020" y="4818062"/>
                  <a:pt x="4725398" y="4801870"/>
                </a:cubicBezTo>
                <a:lnTo>
                  <a:pt x="4540106" y="4786630"/>
                </a:lnTo>
                <a:lnTo>
                  <a:pt x="4355662" y="4767580"/>
                </a:lnTo>
                <a:lnTo>
                  <a:pt x="4173338" y="4744720"/>
                </a:lnTo>
                <a:lnTo>
                  <a:pt x="3993982" y="4722177"/>
                </a:lnTo>
                <a:cubicBezTo>
                  <a:pt x="3755265" y="4691697"/>
                  <a:pt x="3515276" y="4666297"/>
                  <a:pt x="3274014" y="4646295"/>
                </a:cubicBezTo>
                <a:lnTo>
                  <a:pt x="3179884" y="4638675"/>
                </a:lnTo>
                <a:cubicBezTo>
                  <a:pt x="3114162" y="4804410"/>
                  <a:pt x="3045897" y="4968557"/>
                  <a:pt x="2973816" y="5131752"/>
                </a:cubicBezTo>
                <a:lnTo>
                  <a:pt x="2950071" y="5186044"/>
                </a:lnTo>
                <a:lnTo>
                  <a:pt x="2925055" y="5240654"/>
                </a:lnTo>
                <a:lnTo>
                  <a:pt x="2875869" y="5349239"/>
                </a:lnTo>
                <a:cubicBezTo>
                  <a:pt x="2859757" y="5386069"/>
                  <a:pt x="2842373" y="5421312"/>
                  <a:pt x="2825412" y="5458142"/>
                </a:cubicBezTo>
                <a:lnTo>
                  <a:pt x="2774107" y="5566727"/>
                </a:lnTo>
                <a:cubicBezTo>
                  <a:pt x="2738066" y="5638799"/>
                  <a:pt x="2702874" y="5710872"/>
                  <a:pt x="2666833" y="5781674"/>
                </a:cubicBezTo>
                <a:lnTo>
                  <a:pt x="2611712" y="5888037"/>
                </a:lnTo>
                <a:lnTo>
                  <a:pt x="2584151" y="5941059"/>
                </a:lnTo>
                <a:lnTo>
                  <a:pt x="2555742" y="5994399"/>
                </a:lnTo>
                <a:lnTo>
                  <a:pt x="2498925" y="6099174"/>
                </a:lnTo>
                <a:cubicBezTo>
                  <a:pt x="2479845" y="6134734"/>
                  <a:pt x="2459916" y="6168707"/>
                  <a:pt x="2439988" y="6204267"/>
                </a:cubicBezTo>
                <a:cubicBezTo>
                  <a:pt x="2420059" y="6238239"/>
                  <a:pt x="2400131" y="6273799"/>
                  <a:pt x="2380202" y="6307772"/>
                </a:cubicBezTo>
                <a:lnTo>
                  <a:pt x="2318297" y="6410324"/>
                </a:lnTo>
                <a:lnTo>
                  <a:pt x="2287768" y="6462077"/>
                </a:lnTo>
                <a:lnTo>
                  <a:pt x="2256391" y="6512877"/>
                </a:lnTo>
                <a:lnTo>
                  <a:pt x="2192790" y="6613842"/>
                </a:lnTo>
                <a:cubicBezTo>
                  <a:pt x="2172014" y="6646862"/>
                  <a:pt x="2149117" y="6680834"/>
                  <a:pt x="2127493" y="6713854"/>
                </a:cubicBezTo>
                <a:cubicBezTo>
                  <a:pt x="2105444" y="6746557"/>
                  <a:pt x="2083820" y="6780847"/>
                  <a:pt x="2060923" y="6813867"/>
                </a:cubicBezTo>
                <a:lnTo>
                  <a:pt x="2030395" y="6857999"/>
                </a:lnTo>
                <a:lnTo>
                  <a:pt x="1815846" y="6857999"/>
                </a:lnTo>
                <a:lnTo>
                  <a:pt x="1820510" y="6851649"/>
                </a:lnTo>
                <a:cubicBezTo>
                  <a:pt x="1831110" y="6835139"/>
                  <a:pt x="1840438" y="6818947"/>
                  <a:pt x="1851039" y="6802437"/>
                </a:cubicBezTo>
                <a:lnTo>
                  <a:pt x="1912520" y="6703694"/>
                </a:lnTo>
                <a:cubicBezTo>
                  <a:pt x="1933720" y="6672262"/>
                  <a:pt x="1952377" y="6637972"/>
                  <a:pt x="1972305" y="6604952"/>
                </a:cubicBezTo>
                <a:cubicBezTo>
                  <a:pt x="1991386" y="6570979"/>
                  <a:pt x="2012586" y="6537959"/>
                  <a:pt x="2031243" y="6505257"/>
                </a:cubicBezTo>
                <a:lnTo>
                  <a:pt x="2089332" y="6405244"/>
                </a:lnTo>
                <a:lnTo>
                  <a:pt x="2117740" y="6354762"/>
                </a:lnTo>
                <a:lnTo>
                  <a:pt x="2145301" y="6303962"/>
                </a:lnTo>
                <a:lnTo>
                  <a:pt x="2201270" y="6202997"/>
                </a:lnTo>
                <a:cubicBezTo>
                  <a:pt x="2220351" y="6168707"/>
                  <a:pt x="2237311" y="6134734"/>
                  <a:pt x="2255544" y="6100444"/>
                </a:cubicBezTo>
                <a:cubicBezTo>
                  <a:pt x="2272504" y="6066472"/>
                  <a:pt x="2291584" y="6032182"/>
                  <a:pt x="2308969" y="5998209"/>
                </a:cubicBezTo>
                <a:lnTo>
                  <a:pt x="2361122" y="5894387"/>
                </a:lnTo>
                <a:cubicBezTo>
                  <a:pt x="2566343" y="5479414"/>
                  <a:pt x="2746547" y="5053330"/>
                  <a:pt x="2911062" y="4622165"/>
                </a:cubicBezTo>
                <a:cubicBezTo>
                  <a:pt x="2547262" y="4605655"/>
                  <a:pt x="2179646" y="4609465"/>
                  <a:pt x="1808214" y="4648835"/>
                </a:cubicBezTo>
                <a:lnTo>
                  <a:pt x="1714932" y="4658995"/>
                </a:lnTo>
                <a:cubicBezTo>
                  <a:pt x="1684827" y="4662487"/>
                  <a:pt x="1653450" y="4667567"/>
                  <a:pt x="1622074" y="4671377"/>
                </a:cubicBezTo>
                <a:cubicBezTo>
                  <a:pt x="1591545" y="4675187"/>
                  <a:pt x="1560168" y="4678997"/>
                  <a:pt x="1528792" y="4684077"/>
                </a:cubicBezTo>
                <a:lnTo>
                  <a:pt x="1435085" y="4699317"/>
                </a:lnTo>
                <a:lnTo>
                  <a:pt x="1388444" y="4706937"/>
                </a:lnTo>
                <a:lnTo>
                  <a:pt x="1341803" y="4715827"/>
                </a:lnTo>
                <a:lnTo>
                  <a:pt x="1247673" y="4734877"/>
                </a:lnTo>
                <a:cubicBezTo>
                  <a:pt x="1216296" y="4740910"/>
                  <a:pt x="1184920" y="4749800"/>
                  <a:pt x="1153543" y="4756150"/>
                </a:cubicBezTo>
                <a:cubicBezTo>
                  <a:pt x="1122590" y="4763770"/>
                  <a:pt x="1091214" y="4768850"/>
                  <a:pt x="1059837" y="4777740"/>
                </a:cubicBezTo>
                <a:lnTo>
                  <a:pt x="965707" y="4801870"/>
                </a:lnTo>
                <a:cubicBezTo>
                  <a:pt x="949595" y="4806950"/>
                  <a:pt x="934330" y="4809490"/>
                  <a:pt x="918218" y="4814252"/>
                </a:cubicBezTo>
                <a:lnTo>
                  <a:pt x="870729" y="4828222"/>
                </a:lnTo>
                <a:lnTo>
                  <a:pt x="776599" y="4856162"/>
                </a:lnTo>
                <a:lnTo>
                  <a:pt x="682469" y="4886325"/>
                </a:lnTo>
                <a:cubicBezTo>
                  <a:pt x="618867" y="4905375"/>
                  <a:pt x="556114" y="4928235"/>
                  <a:pt x="493360" y="4949825"/>
                </a:cubicBezTo>
                <a:cubicBezTo>
                  <a:pt x="462408" y="4960937"/>
                  <a:pt x="431031" y="4973637"/>
                  <a:pt x="399654" y="4985067"/>
                </a:cubicBezTo>
                <a:lnTo>
                  <a:pt x="305524" y="5020627"/>
                </a:lnTo>
                <a:lnTo>
                  <a:pt x="0" y="5149712"/>
                </a:lnTo>
                <a:lnTo>
                  <a:pt x="0" y="5005480"/>
                </a:lnTo>
                <a:lnTo>
                  <a:pt x="284748" y="4858702"/>
                </a:lnTo>
                <a:lnTo>
                  <a:pt x="380574" y="4814252"/>
                </a:lnTo>
                <a:cubicBezTo>
                  <a:pt x="411951" y="4800600"/>
                  <a:pt x="444175" y="4784090"/>
                  <a:pt x="476400" y="4771390"/>
                </a:cubicBezTo>
                <a:cubicBezTo>
                  <a:pt x="540001" y="4744720"/>
                  <a:pt x="604875" y="4715827"/>
                  <a:pt x="669324" y="4691697"/>
                </a:cubicBezTo>
                <a:lnTo>
                  <a:pt x="765999" y="4653915"/>
                </a:lnTo>
                <a:lnTo>
                  <a:pt x="863097" y="4619625"/>
                </a:lnTo>
                <a:lnTo>
                  <a:pt x="911434" y="4601845"/>
                </a:lnTo>
                <a:cubicBezTo>
                  <a:pt x="927546" y="4595495"/>
                  <a:pt x="943658" y="4590415"/>
                  <a:pt x="959771" y="4585652"/>
                </a:cubicBezTo>
                <a:lnTo>
                  <a:pt x="1057717" y="4553902"/>
                </a:lnTo>
                <a:lnTo>
                  <a:pt x="1155663" y="4524692"/>
                </a:lnTo>
                <a:lnTo>
                  <a:pt x="1253609" y="4497070"/>
                </a:lnTo>
                <a:lnTo>
                  <a:pt x="1351132" y="4471670"/>
                </a:lnTo>
                <a:lnTo>
                  <a:pt x="1399893" y="4458970"/>
                </a:lnTo>
                <a:lnTo>
                  <a:pt x="1448230" y="4447540"/>
                </a:lnTo>
                <a:lnTo>
                  <a:pt x="1546176" y="4426267"/>
                </a:lnTo>
                <a:lnTo>
                  <a:pt x="1643698" y="4407217"/>
                </a:lnTo>
                <a:cubicBezTo>
                  <a:pt x="1676347" y="4402137"/>
                  <a:pt x="1708571" y="4394517"/>
                  <a:pt x="1740796" y="4389437"/>
                </a:cubicBezTo>
                <a:lnTo>
                  <a:pt x="1837470" y="4374197"/>
                </a:lnTo>
                <a:lnTo>
                  <a:pt x="1886231" y="4366577"/>
                </a:lnTo>
                <a:lnTo>
                  <a:pt x="1934568" y="4360545"/>
                </a:lnTo>
                <a:lnTo>
                  <a:pt x="2031243" y="4347845"/>
                </a:lnTo>
                <a:lnTo>
                  <a:pt x="2224167" y="4326255"/>
                </a:lnTo>
                <a:lnTo>
                  <a:pt x="2319993" y="4318635"/>
                </a:lnTo>
                <a:cubicBezTo>
                  <a:pt x="2352642" y="4316095"/>
                  <a:pt x="2384867" y="4313555"/>
                  <a:pt x="2416243" y="4312285"/>
                </a:cubicBezTo>
                <a:lnTo>
                  <a:pt x="2512069" y="4307205"/>
                </a:lnTo>
                <a:lnTo>
                  <a:pt x="2559558" y="4304665"/>
                </a:lnTo>
                <a:lnTo>
                  <a:pt x="2607047" y="4303395"/>
                </a:lnTo>
                <a:cubicBezTo>
                  <a:pt x="2749515" y="4298315"/>
                  <a:pt x="2890286" y="4298315"/>
                  <a:pt x="3030633" y="4300855"/>
                </a:cubicBezTo>
                <a:cubicBezTo>
                  <a:pt x="3045049" y="4264342"/>
                  <a:pt x="3058193" y="4226242"/>
                  <a:pt x="3071338" y="4188460"/>
                </a:cubicBezTo>
                <a:cubicBezTo>
                  <a:pt x="3176068" y="3897630"/>
                  <a:pt x="3274862" y="3605530"/>
                  <a:pt x="3369840" y="3312160"/>
                </a:cubicBezTo>
                <a:lnTo>
                  <a:pt x="3441922" y="3090862"/>
                </a:lnTo>
                <a:lnTo>
                  <a:pt x="3516124" y="2867025"/>
                </a:lnTo>
                <a:lnTo>
                  <a:pt x="3592021" y="2643187"/>
                </a:lnTo>
                <a:lnTo>
                  <a:pt x="3671735" y="2420620"/>
                </a:lnTo>
                <a:cubicBezTo>
                  <a:pt x="3781130" y="2123440"/>
                  <a:pt x="3896884" y="1827530"/>
                  <a:pt x="4024087" y="1535112"/>
                </a:cubicBezTo>
                <a:cubicBezTo>
                  <a:pt x="4056735" y="1461770"/>
                  <a:pt x="4088960" y="1389697"/>
                  <a:pt x="4122033" y="1316355"/>
                </a:cubicBezTo>
                <a:lnTo>
                  <a:pt x="4172490" y="1207770"/>
                </a:lnTo>
                <a:cubicBezTo>
                  <a:pt x="4189450" y="1170940"/>
                  <a:pt x="4205563" y="1134428"/>
                  <a:pt x="4223795" y="1098868"/>
                </a:cubicBezTo>
                <a:cubicBezTo>
                  <a:pt x="4258988" y="1026795"/>
                  <a:pt x="4292909" y="953452"/>
                  <a:pt x="4330222" y="882650"/>
                </a:cubicBezTo>
                <a:lnTo>
                  <a:pt x="4384071" y="775335"/>
                </a:lnTo>
                <a:lnTo>
                  <a:pt x="4441312" y="668973"/>
                </a:lnTo>
                <a:cubicBezTo>
                  <a:pt x="4478201" y="598170"/>
                  <a:pt x="4518058" y="528638"/>
                  <a:pt x="4557067" y="457835"/>
                </a:cubicBezTo>
                <a:cubicBezTo>
                  <a:pt x="4576147" y="422275"/>
                  <a:pt x="4596923" y="388303"/>
                  <a:pt x="4616852" y="352743"/>
                </a:cubicBezTo>
                <a:cubicBezTo>
                  <a:pt x="4636780" y="318770"/>
                  <a:pt x="4656709" y="283210"/>
                  <a:pt x="4677909" y="249238"/>
                </a:cubicBezTo>
                <a:lnTo>
                  <a:pt x="4740239" y="145415"/>
                </a:lnTo>
                <a:cubicBezTo>
                  <a:pt x="4750839" y="128905"/>
                  <a:pt x="4761439" y="111125"/>
                  <a:pt x="4772887" y="94933"/>
                </a:cubicBezTo>
                <a:lnTo>
                  <a:pt x="4805112" y="44133"/>
                </a:lnTo>
                <a:cubicBezTo>
                  <a:pt x="4814440" y="29210"/>
                  <a:pt x="4824193" y="15240"/>
                  <a:pt x="4833521" y="0"/>
                </a:cubicBezTo>
                <a:close/>
              </a:path>
            </a:pathLst>
          </a:custGeom>
          <a:gradFill>
            <a:gsLst>
              <a:gs pos="26000">
                <a:schemeClr val="accent3">
                  <a:lumMod val="50000"/>
                </a:schemeClr>
              </a:gs>
              <a:gs pos="100000">
                <a:schemeClr val="accent3">
                  <a:lumMod val="90000"/>
                </a:schemeClr>
              </a:gs>
            </a:gsLst>
            <a:lin ang="2700000" scaled="1"/>
          </a:gradFill>
          <a:ln w="12700">
            <a:miter lim="400000"/>
          </a:ln>
        </p:spPr>
        <p:txBody>
          <a:bodyPr wrap="square" lIns="38100" tIns="38100" rIns="38100" bIns="38100" anchor="ctr">
            <a:noAutofit/>
          </a:bodyPr>
          <a:lstStyle/>
          <a:p>
            <a:pPr>
              <a:defRPr sz="3000">
                <a:solidFill>
                  <a:srgbClr val="FFFFFF"/>
                </a:solidFill>
              </a:defRPr>
            </a:pPr>
            <a:endParaRPr/>
          </a:p>
        </p:txBody>
      </p:sp>
      <p:sp>
        <p:nvSpPr>
          <p:cNvPr id="22" name="Freeform: Shape 21">
            <a:extLst>
              <a:ext uri="{FF2B5EF4-FFF2-40B4-BE49-F238E27FC236}">
                <a16:creationId xmlns:a16="http://schemas.microsoft.com/office/drawing/2014/main" id="{C90F11AD-7AD7-426A-B95D-9BEF3E60500C}"/>
              </a:ext>
            </a:extLst>
          </p:cNvPr>
          <p:cNvSpPr/>
          <p:nvPr/>
        </p:nvSpPr>
        <p:spPr>
          <a:xfrm>
            <a:off x="0" y="1"/>
            <a:ext cx="9143999" cy="6858000"/>
          </a:xfrm>
          <a:custGeom>
            <a:avLst/>
            <a:gdLst>
              <a:gd name="connsiteX0" fmla="*/ 4529505 w 9143999"/>
              <a:gd name="connsiteY0" fmla="*/ 0 h 6858000"/>
              <a:gd name="connsiteX1" fmla="*/ 5063333 w 9143999"/>
              <a:gd name="connsiteY1" fmla="*/ 0 h 6858000"/>
              <a:gd name="connsiteX2" fmla="*/ 5018388 w 9143999"/>
              <a:gd name="connsiteY2" fmla="*/ 74613 h 6858000"/>
              <a:gd name="connsiteX3" fmla="*/ 4905601 w 9143999"/>
              <a:gd name="connsiteY3" fmla="*/ 269240 h 6858000"/>
              <a:gd name="connsiteX4" fmla="*/ 4692749 w 9143999"/>
              <a:gd name="connsiteY4" fmla="*/ 667703 h 6858000"/>
              <a:gd name="connsiteX5" fmla="*/ 4311988 w 9143999"/>
              <a:gd name="connsiteY5" fmla="*/ 1491933 h 6858000"/>
              <a:gd name="connsiteX6" fmla="*/ 4224642 w 9143999"/>
              <a:gd name="connsiteY6" fmla="*/ 1703070 h 6858000"/>
              <a:gd name="connsiteX7" fmla="*/ 4140264 w 9143999"/>
              <a:gd name="connsiteY7" fmla="*/ 1915478 h 6858000"/>
              <a:gd name="connsiteX8" fmla="*/ 4058430 w 9143999"/>
              <a:gd name="connsiteY8" fmla="*/ 2129155 h 6858000"/>
              <a:gd name="connsiteX9" fmla="*/ 3979989 w 9143999"/>
              <a:gd name="connsiteY9" fmla="*/ 2342833 h 6858000"/>
              <a:gd name="connsiteX10" fmla="*/ 3902819 w 9143999"/>
              <a:gd name="connsiteY10" fmla="*/ 2557780 h 6858000"/>
              <a:gd name="connsiteX11" fmla="*/ 3827769 w 9143999"/>
              <a:gd name="connsiteY11" fmla="*/ 2773998 h 6858000"/>
              <a:gd name="connsiteX12" fmla="*/ 3680638 w 9143999"/>
              <a:gd name="connsiteY12" fmla="*/ 3212783 h 6858000"/>
              <a:gd name="connsiteX13" fmla="*/ 3390192 w 9143999"/>
              <a:gd name="connsiteY13" fmla="*/ 4028440 h 6858000"/>
              <a:gd name="connsiteX14" fmla="*/ 4066063 w 9143999"/>
              <a:gd name="connsiteY14" fmla="*/ 4084003 h 6858000"/>
              <a:gd name="connsiteX15" fmla="*/ 4426047 w 9143999"/>
              <a:gd name="connsiteY15" fmla="*/ 4124325 h 6858000"/>
              <a:gd name="connsiteX16" fmla="*/ 4604555 w 9143999"/>
              <a:gd name="connsiteY16" fmla="*/ 4142105 h 6858000"/>
              <a:gd name="connsiteX17" fmla="*/ 4783063 w 9143999"/>
              <a:gd name="connsiteY17" fmla="*/ 4156075 h 6858000"/>
              <a:gd name="connsiteX18" fmla="*/ 4962419 w 9143999"/>
              <a:gd name="connsiteY18" fmla="*/ 4167505 h 6858000"/>
              <a:gd name="connsiteX19" fmla="*/ 5141775 w 9143999"/>
              <a:gd name="connsiteY19" fmla="*/ 4175125 h 6858000"/>
              <a:gd name="connsiteX20" fmla="*/ 5322403 w 9143999"/>
              <a:gd name="connsiteY20" fmla="*/ 4178618 h 6858000"/>
              <a:gd name="connsiteX21" fmla="*/ 5502607 w 9143999"/>
              <a:gd name="connsiteY21" fmla="*/ 4178618 h 6858000"/>
              <a:gd name="connsiteX22" fmla="*/ 6228935 w 9143999"/>
              <a:gd name="connsiteY22" fmla="*/ 4133215 h 6858000"/>
              <a:gd name="connsiteX23" fmla="*/ 6593583 w 9143999"/>
              <a:gd name="connsiteY23" fmla="*/ 4077653 h 6858000"/>
              <a:gd name="connsiteX24" fmla="*/ 6775907 w 9143999"/>
              <a:gd name="connsiteY24" fmla="*/ 4039553 h 6858000"/>
              <a:gd name="connsiteX25" fmla="*/ 6958231 w 9143999"/>
              <a:gd name="connsiteY25" fmla="*/ 3995420 h 6858000"/>
              <a:gd name="connsiteX26" fmla="*/ 7322031 w 9143999"/>
              <a:gd name="connsiteY26" fmla="*/ 3884295 h 6858000"/>
              <a:gd name="connsiteX27" fmla="*/ 7682863 w 9143999"/>
              <a:gd name="connsiteY27" fmla="*/ 3741420 h 6858000"/>
              <a:gd name="connsiteX28" fmla="*/ 8390110 w 9143999"/>
              <a:gd name="connsiteY28" fmla="*/ 3349308 h 6858000"/>
              <a:gd name="connsiteX29" fmla="*/ 8731862 w 9143999"/>
              <a:gd name="connsiteY29" fmla="*/ 3102928 h 6858000"/>
              <a:gd name="connsiteX30" fmla="*/ 9060469 w 9143999"/>
              <a:gd name="connsiteY30" fmla="*/ 2821940 h 6858000"/>
              <a:gd name="connsiteX31" fmla="*/ 9139335 w 9143999"/>
              <a:gd name="connsiteY31" fmla="*/ 2747645 h 6858000"/>
              <a:gd name="connsiteX32" fmla="*/ 9143999 w 9143999"/>
              <a:gd name="connsiteY32" fmla="*/ 2747645 h 6858000"/>
              <a:gd name="connsiteX33" fmla="*/ 9143999 w 9143999"/>
              <a:gd name="connsiteY33" fmla="*/ 3108960 h 6858000"/>
              <a:gd name="connsiteX34" fmla="*/ 8882809 w 9143999"/>
              <a:gd name="connsiteY34" fmla="*/ 3377248 h 6858000"/>
              <a:gd name="connsiteX35" fmla="*/ 8708117 w 9143999"/>
              <a:gd name="connsiteY35" fmla="*/ 3536315 h 6858000"/>
              <a:gd name="connsiteX36" fmla="*/ 8663596 w 9143999"/>
              <a:gd name="connsiteY36" fmla="*/ 3575685 h 6858000"/>
              <a:gd name="connsiteX37" fmla="*/ 8619075 w 9143999"/>
              <a:gd name="connsiteY37" fmla="*/ 3613468 h 6858000"/>
              <a:gd name="connsiteX38" fmla="*/ 8528761 w 9143999"/>
              <a:gd name="connsiteY38" fmla="*/ 3688080 h 6858000"/>
              <a:gd name="connsiteX39" fmla="*/ 7768089 w 9143999"/>
              <a:gd name="connsiteY39" fmla="*/ 4196398 h 6858000"/>
              <a:gd name="connsiteX40" fmla="*/ 7371216 w 9143999"/>
              <a:gd name="connsiteY40" fmla="*/ 4388803 h 6858000"/>
              <a:gd name="connsiteX41" fmla="*/ 7271574 w 9143999"/>
              <a:gd name="connsiteY41" fmla="*/ 4430395 h 6858000"/>
              <a:gd name="connsiteX42" fmla="*/ 7171084 w 9143999"/>
              <a:gd name="connsiteY42" fmla="*/ 4469448 h 6858000"/>
              <a:gd name="connsiteX43" fmla="*/ 7120626 w 9143999"/>
              <a:gd name="connsiteY43" fmla="*/ 4488498 h 6858000"/>
              <a:gd name="connsiteX44" fmla="*/ 7070169 w 9143999"/>
              <a:gd name="connsiteY44" fmla="*/ 4506278 h 6858000"/>
              <a:gd name="connsiteX45" fmla="*/ 6969679 w 9143999"/>
              <a:gd name="connsiteY45" fmla="*/ 4540250 h 6858000"/>
              <a:gd name="connsiteX46" fmla="*/ 6170421 w 9143999"/>
              <a:gd name="connsiteY46" fmla="*/ 4732655 h 6858000"/>
              <a:gd name="connsiteX47" fmla="*/ 5386852 w 9143999"/>
              <a:gd name="connsiteY47" fmla="*/ 4807268 h 6858000"/>
              <a:gd name="connsiteX48" fmla="*/ 5194352 w 9143999"/>
              <a:gd name="connsiteY48" fmla="*/ 4811078 h 6858000"/>
              <a:gd name="connsiteX49" fmla="*/ 5003547 w 9143999"/>
              <a:gd name="connsiteY49" fmla="*/ 4809808 h 6858000"/>
              <a:gd name="connsiteX50" fmla="*/ 4813591 w 9143999"/>
              <a:gd name="connsiteY50" fmla="*/ 4803458 h 6858000"/>
              <a:gd name="connsiteX51" fmla="*/ 4625331 w 9143999"/>
              <a:gd name="connsiteY51" fmla="*/ 4792028 h 6858000"/>
              <a:gd name="connsiteX52" fmla="*/ 4438343 w 9143999"/>
              <a:gd name="connsiteY52" fmla="*/ 4776788 h 6858000"/>
              <a:gd name="connsiteX53" fmla="*/ 4253475 w 9143999"/>
              <a:gd name="connsiteY53" fmla="*/ 4757738 h 6858000"/>
              <a:gd name="connsiteX54" fmla="*/ 4069031 w 9143999"/>
              <a:gd name="connsiteY54" fmla="*/ 4733925 h 6858000"/>
              <a:gd name="connsiteX55" fmla="*/ 3889675 w 9143999"/>
              <a:gd name="connsiteY55" fmla="*/ 4709795 h 6858000"/>
              <a:gd name="connsiteX56" fmla="*/ 3175643 w 9143999"/>
              <a:gd name="connsiteY56" fmla="*/ 4628833 h 6858000"/>
              <a:gd name="connsiteX57" fmla="*/ 3153594 w 9143999"/>
              <a:gd name="connsiteY57" fmla="*/ 4626293 h 6858000"/>
              <a:gd name="connsiteX58" fmla="*/ 3092113 w 9143999"/>
              <a:gd name="connsiteY58" fmla="*/ 4772978 h 6858000"/>
              <a:gd name="connsiteX59" fmla="*/ 2995015 w 9143999"/>
              <a:gd name="connsiteY59" fmla="*/ 4994275 h 6858000"/>
              <a:gd name="connsiteX60" fmla="*/ 2788098 w 9143999"/>
              <a:gd name="connsiteY60" fmla="*/ 5431790 h 6858000"/>
              <a:gd name="connsiteX61" fmla="*/ 2677008 w 9143999"/>
              <a:gd name="connsiteY61" fmla="*/ 5648008 h 6858000"/>
              <a:gd name="connsiteX62" fmla="*/ 2620191 w 9143999"/>
              <a:gd name="connsiteY62" fmla="*/ 5755323 h 6858000"/>
              <a:gd name="connsiteX63" fmla="*/ 2591782 w 9143999"/>
              <a:gd name="connsiteY63" fmla="*/ 5808663 h 6858000"/>
              <a:gd name="connsiteX64" fmla="*/ 2562101 w 9143999"/>
              <a:gd name="connsiteY64" fmla="*/ 5861685 h 6858000"/>
              <a:gd name="connsiteX65" fmla="*/ 2047778 w 9143999"/>
              <a:gd name="connsiteY65" fmla="*/ 6687185 h 6858000"/>
              <a:gd name="connsiteX66" fmla="*/ 1923119 w 9143999"/>
              <a:gd name="connsiteY66" fmla="*/ 6858000 h 6858000"/>
              <a:gd name="connsiteX67" fmla="*/ 1549991 w 9143999"/>
              <a:gd name="connsiteY67" fmla="*/ 6858000 h 6858000"/>
              <a:gd name="connsiteX68" fmla="*/ 1779804 w 9143999"/>
              <a:gd name="connsiteY68" fmla="*/ 6488748 h 6858000"/>
              <a:gd name="connsiteX69" fmla="*/ 1837045 w 9143999"/>
              <a:gd name="connsiteY69" fmla="*/ 6390323 h 6858000"/>
              <a:gd name="connsiteX70" fmla="*/ 1893863 w 9143999"/>
              <a:gd name="connsiteY70" fmla="*/ 6291580 h 6858000"/>
              <a:gd name="connsiteX71" fmla="*/ 1948984 w 9143999"/>
              <a:gd name="connsiteY71" fmla="*/ 6191568 h 6858000"/>
              <a:gd name="connsiteX72" fmla="*/ 1976544 w 9143999"/>
              <a:gd name="connsiteY72" fmla="*/ 6141085 h 6858000"/>
              <a:gd name="connsiteX73" fmla="*/ 2002833 w 9143999"/>
              <a:gd name="connsiteY73" fmla="*/ 6090603 h 6858000"/>
              <a:gd name="connsiteX74" fmla="*/ 2056258 w 9143999"/>
              <a:gd name="connsiteY74" fmla="*/ 5989320 h 6858000"/>
              <a:gd name="connsiteX75" fmla="*/ 2107563 w 9143999"/>
              <a:gd name="connsiteY75" fmla="*/ 5887085 h 6858000"/>
              <a:gd name="connsiteX76" fmla="*/ 2158869 w 9143999"/>
              <a:gd name="connsiteY76" fmla="*/ 5784533 h 6858000"/>
              <a:gd name="connsiteX77" fmla="*/ 2208054 w 9143999"/>
              <a:gd name="connsiteY77" fmla="*/ 5681980 h 6858000"/>
              <a:gd name="connsiteX78" fmla="*/ 2573550 w 9143999"/>
              <a:gd name="connsiteY78" fmla="*/ 4845050 h 6858000"/>
              <a:gd name="connsiteX79" fmla="*/ 2657080 w 9143999"/>
              <a:gd name="connsiteY79" fmla="*/ 4632643 h 6858000"/>
              <a:gd name="connsiteX80" fmla="*/ 2672344 w 9143999"/>
              <a:gd name="connsiteY80" fmla="*/ 4592320 h 6858000"/>
              <a:gd name="connsiteX81" fmla="*/ 2638423 w 9143999"/>
              <a:gd name="connsiteY81" fmla="*/ 4591050 h 6858000"/>
              <a:gd name="connsiteX82" fmla="*/ 2457795 w 9143999"/>
              <a:gd name="connsiteY82" fmla="*/ 4585970 h 6858000"/>
              <a:gd name="connsiteX83" fmla="*/ 1730619 w 9143999"/>
              <a:gd name="connsiteY83" fmla="*/ 4607560 h 6858000"/>
              <a:gd name="connsiteX84" fmla="*/ 1639457 w 9143999"/>
              <a:gd name="connsiteY84" fmla="*/ 4616133 h 6858000"/>
              <a:gd name="connsiteX85" fmla="*/ 1547447 w 9143999"/>
              <a:gd name="connsiteY85" fmla="*/ 4626293 h 6858000"/>
              <a:gd name="connsiteX86" fmla="*/ 1455013 w 9143999"/>
              <a:gd name="connsiteY86" fmla="*/ 4637723 h 6858000"/>
              <a:gd name="connsiteX87" fmla="*/ 1363003 w 9143999"/>
              <a:gd name="connsiteY87" fmla="*/ 4651693 h 6858000"/>
              <a:gd name="connsiteX88" fmla="*/ 1316362 w 9143999"/>
              <a:gd name="connsiteY88" fmla="*/ 4658043 h 6858000"/>
              <a:gd name="connsiteX89" fmla="*/ 1270145 w 9143999"/>
              <a:gd name="connsiteY89" fmla="*/ 4665663 h 6858000"/>
              <a:gd name="connsiteX90" fmla="*/ 1178135 w 9143999"/>
              <a:gd name="connsiteY90" fmla="*/ 4681855 h 6858000"/>
              <a:gd name="connsiteX91" fmla="*/ 1085701 w 9143999"/>
              <a:gd name="connsiteY91" fmla="*/ 4699635 h 6858000"/>
              <a:gd name="connsiteX92" fmla="*/ 992842 w 9143999"/>
              <a:gd name="connsiteY92" fmla="*/ 4718685 h 6858000"/>
              <a:gd name="connsiteX93" fmla="*/ 247434 w 9143999"/>
              <a:gd name="connsiteY93" fmla="*/ 4933633 h 6858000"/>
              <a:gd name="connsiteX94" fmla="*/ 153304 w 9143999"/>
              <a:gd name="connsiteY94" fmla="*/ 4967605 h 6858000"/>
              <a:gd name="connsiteX95" fmla="*/ 59598 w 9143999"/>
              <a:gd name="connsiteY95" fmla="*/ 5003165 h 6858000"/>
              <a:gd name="connsiteX96" fmla="*/ 0 w 9143999"/>
              <a:gd name="connsiteY96" fmla="*/ 5026626 h 6858000"/>
              <a:gd name="connsiteX97" fmla="*/ 0 w 9143999"/>
              <a:gd name="connsiteY97" fmla="*/ 4754906 h 6858000"/>
              <a:gd name="connsiteX98" fmla="*/ 209273 w 9143999"/>
              <a:gd name="connsiteY98" fmla="*/ 4641533 h 6858000"/>
              <a:gd name="connsiteX99" fmla="*/ 991994 w 9143999"/>
              <a:gd name="connsiteY99" fmla="*/ 4310380 h 6858000"/>
              <a:gd name="connsiteX100" fmla="*/ 1783620 w 9143999"/>
              <a:gd name="connsiteY100" fmla="*/ 4109085 h 6858000"/>
              <a:gd name="connsiteX101" fmla="*/ 1833229 w 9143999"/>
              <a:gd name="connsiteY101" fmla="*/ 4100513 h 6858000"/>
              <a:gd name="connsiteX102" fmla="*/ 1882414 w 9143999"/>
              <a:gd name="connsiteY102" fmla="*/ 4092893 h 6858000"/>
              <a:gd name="connsiteX103" fmla="*/ 1981208 w 9143999"/>
              <a:gd name="connsiteY103" fmla="*/ 4077653 h 6858000"/>
              <a:gd name="connsiteX104" fmla="*/ 2176677 w 9143999"/>
              <a:gd name="connsiteY104" fmla="*/ 4053523 h 6858000"/>
              <a:gd name="connsiteX105" fmla="*/ 2565069 w 9143999"/>
              <a:gd name="connsiteY105" fmla="*/ 4023360 h 6858000"/>
              <a:gd name="connsiteX106" fmla="*/ 2756722 w 9143999"/>
              <a:gd name="connsiteY106" fmla="*/ 4017010 h 6858000"/>
              <a:gd name="connsiteX107" fmla="*/ 2883076 w 9143999"/>
              <a:gd name="connsiteY107" fmla="*/ 4015740 h 6858000"/>
              <a:gd name="connsiteX108" fmla="*/ 2892829 w 9143999"/>
              <a:gd name="connsiteY108" fmla="*/ 3989070 h 6858000"/>
              <a:gd name="connsiteX109" fmla="*/ 3184123 w 9143999"/>
              <a:gd name="connsiteY109" fmla="*/ 3117850 h 6858000"/>
              <a:gd name="connsiteX110" fmla="*/ 3255357 w 9143999"/>
              <a:gd name="connsiteY110" fmla="*/ 2897823 h 6858000"/>
              <a:gd name="connsiteX111" fmla="*/ 3328286 w 9143999"/>
              <a:gd name="connsiteY111" fmla="*/ 2671763 h 6858000"/>
              <a:gd name="connsiteX112" fmla="*/ 3405456 w 9143999"/>
              <a:gd name="connsiteY112" fmla="*/ 2446655 h 6858000"/>
              <a:gd name="connsiteX113" fmla="*/ 3485170 w 9143999"/>
              <a:gd name="connsiteY113" fmla="*/ 2221548 h 6858000"/>
              <a:gd name="connsiteX114" fmla="*/ 3568700 w 9143999"/>
              <a:gd name="connsiteY114" fmla="*/ 1996440 h 6858000"/>
              <a:gd name="connsiteX115" fmla="*/ 3656046 w 9143999"/>
              <a:gd name="connsiteY115" fmla="*/ 1772603 h 6858000"/>
              <a:gd name="connsiteX116" fmla="*/ 3747208 w 9143999"/>
              <a:gd name="connsiteY116" fmla="*/ 1548765 h 6858000"/>
              <a:gd name="connsiteX117" fmla="*/ 3842186 w 9143999"/>
              <a:gd name="connsiteY117" fmla="*/ 1326198 h 6858000"/>
              <a:gd name="connsiteX118" fmla="*/ 4269587 w 9143999"/>
              <a:gd name="connsiteY118" fmla="*/ 450215 h 6858000"/>
              <a:gd name="connsiteX119" fmla="*/ 4529505 w 9143999"/>
              <a:gd name="connsiteY1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143999" h="6858000">
                <a:moveTo>
                  <a:pt x="4529505" y="0"/>
                </a:moveTo>
                <a:lnTo>
                  <a:pt x="5063333" y="0"/>
                </a:lnTo>
                <a:cubicBezTo>
                  <a:pt x="5048068" y="24130"/>
                  <a:pt x="5032804" y="49213"/>
                  <a:pt x="5018388" y="74613"/>
                </a:cubicBezTo>
                <a:cubicBezTo>
                  <a:pt x="4979803" y="139065"/>
                  <a:pt x="4942490" y="203518"/>
                  <a:pt x="4905601" y="269240"/>
                </a:cubicBezTo>
                <a:cubicBezTo>
                  <a:pt x="4832248" y="399415"/>
                  <a:pt x="4761438" y="532448"/>
                  <a:pt x="4692749" y="667703"/>
                </a:cubicBezTo>
                <a:cubicBezTo>
                  <a:pt x="4557066" y="936943"/>
                  <a:pt x="4429863" y="1212533"/>
                  <a:pt x="4311988" y="1491933"/>
                </a:cubicBezTo>
                <a:lnTo>
                  <a:pt x="4224642" y="1703070"/>
                </a:lnTo>
                <a:cubicBezTo>
                  <a:pt x="4196234" y="1773873"/>
                  <a:pt x="4167825" y="1844675"/>
                  <a:pt x="4140264" y="1915478"/>
                </a:cubicBezTo>
                <a:cubicBezTo>
                  <a:pt x="4113552" y="1987550"/>
                  <a:pt x="4085143" y="2058353"/>
                  <a:pt x="4058430" y="2129155"/>
                </a:cubicBezTo>
                <a:cubicBezTo>
                  <a:pt x="4032990" y="2199958"/>
                  <a:pt x="4005429" y="2270760"/>
                  <a:pt x="3979989" y="2342833"/>
                </a:cubicBezTo>
                <a:lnTo>
                  <a:pt x="3902819" y="2557780"/>
                </a:lnTo>
                <a:lnTo>
                  <a:pt x="3827769" y="2773998"/>
                </a:lnTo>
                <a:lnTo>
                  <a:pt x="3680638" y="3212783"/>
                </a:lnTo>
                <a:cubicBezTo>
                  <a:pt x="3588628" y="3484563"/>
                  <a:pt x="3492802" y="3756343"/>
                  <a:pt x="3390192" y="4028440"/>
                </a:cubicBezTo>
                <a:cubicBezTo>
                  <a:pt x="3617885" y="4039553"/>
                  <a:pt x="3843034" y="4059873"/>
                  <a:pt x="4066063" y="4084003"/>
                </a:cubicBezTo>
                <a:lnTo>
                  <a:pt x="4426047" y="4124325"/>
                </a:lnTo>
                <a:lnTo>
                  <a:pt x="4604555" y="4142105"/>
                </a:lnTo>
                <a:lnTo>
                  <a:pt x="4783063" y="4156075"/>
                </a:lnTo>
                <a:cubicBezTo>
                  <a:pt x="4842848" y="4161155"/>
                  <a:pt x="4902633" y="4163695"/>
                  <a:pt x="4962419" y="4167505"/>
                </a:cubicBezTo>
                <a:cubicBezTo>
                  <a:pt x="5022204" y="4171315"/>
                  <a:pt x="5081989" y="4172585"/>
                  <a:pt x="5141775" y="4175125"/>
                </a:cubicBezTo>
                <a:cubicBezTo>
                  <a:pt x="5201984" y="4176395"/>
                  <a:pt x="5262617" y="4177665"/>
                  <a:pt x="5322403" y="4178618"/>
                </a:cubicBezTo>
                <a:lnTo>
                  <a:pt x="5502607" y="4178618"/>
                </a:lnTo>
                <a:cubicBezTo>
                  <a:pt x="5743868" y="4176395"/>
                  <a:pt x="5985977" y="4162425"/>
                  <a:pt x="6228935" y="4133215"/>
                </a:cubicBezTo>
                <a:cubicBezTo>
                  <a:pt x="6350625" y="4117975"/>
                  <a:pt x="6472316" y="4099243"/>
                  <a:pt x="6593583" y="4077653"/>
                </a:cubicBezTo>
                <a:cubicBezTo>
                  <a:pt x="6654640" y="4064953"/>
                  <a:pt x="6715273" y="4053523"/>
                  <a:pt x="6775907" y="4039553"/>
                </a:cubicBezTo>
                <a:cubicBezTo>
                  <a:pt x="6836964" y="4027170"/>
                  <a:pt x="6897597" y="4010660"/>
                  <a:pt x="6958231" y="3995420"/>
                </a:cubicBezTo>
                <a:cubicBezTo>
                  <a:pt x="7079921" y="3962718"/>
                  <a:pt x="7201188" y="3927158"/>
                  <a:pt x="7322031" y="3884295"/>
                </a:cubicBezTo>
                <a:cubicBezTo>
                  <a:pt x="7442450" y="3842385"/>
                  <a:pt x="7563292" y="3794443"/>
                  <a:pt x="7682863" y="3741420"/>
                </a:cubicBezTo>
                <a:cubicBezTo>
                  <a:pt x="7922004" y="3633788"/>
                  <a:pt x="8159449" y="3503613"/>
                  <a:pt x="8390110" y="3349308"/>
                </a:cubicBezTo>
                <a:cubicBezTo>
                  <a:pt x="8505017" y="3272155"/>
                  <a:pt x="8620771" y="3189923"/>
                  <a:pt x="8731862" y="3102928"/>
                </a:cubicBezTo>
                <a:cubicBezTo>
                  <a:pt x="8843800" y="3014345"/>
                  <a:pt x="8953195" y="2920683"/>
                  <a:pt x="9060469" y="2821940"/>
                </a:cubicBezTo>
                <a:cubicBezTo>
                  <a:pt x="9087182" y="2796858"/>
                  <a:pt x="9113470" y="2772728"/>
                  <a:pt x="9139335" y="2747645"/>
                </a:cubicBezTo>
                <a:lnTo>
                  <a:pt x="9143999" y="2747645"/>
                </a:lnTo>
                <a:lnTo>
                  <a:pt x="9143999" y="3108960"/>
                </a:lnTo>
                <a:cubicBezTo>
                  <a:pt x="9059621" y="3201353"/>
                  <a:pt x="8973123" y="3291205"/>
                  <a:pt x="8882809" y="3377248"/>
                </a:cubicBezTo>
                <a:cubicBezTo>
                  <a:pt x="8825992" y="3431540"/>
                  <a:pt x="8767055" y="3485833"/>
                  <a:pt x="8708117" y="3536315"/>
                </a:cubicBezTo>
                <a:lnTo>
                  <a:pt x="8663596" y="3575685"/>
                </a:lnTo>
                <a:lnTo>
                  <a:pt x="8619075" y="3613468"/>
                </a:lnTo>
                <a:cubicBezTo>
                  <a:pt x="8589395" y="3638868"/>
                  <a:pt x="8559290" y="3664268"/>
                  <a:pt x="8528761" y="3688080"/>
                </a:cubicBezTo>
                <a:cubicBezTo>
                  <a:pt x="8286652" y="3884295"/>
                  <a:pt x="8030127" y="4053523"/>
                  <a:pt x="7768089" y="4196398"/>
                </a:cubicBezTo>
                <a:cubicBezTo>
                  <a:pt x="7637070" y="4267200"/>
                  <a:pt x="7504355" y="4330383"/>
                  <a:pt x="7371216" y="4388803"/>
                </a:cubicBezTo>
                <a:lnTo>
                  <a:pt x="7271574" y="4430395"/>
                </a:lnTo>
                <a:cubicBezTo>
                  <a:pt x="7237653" y="4444365"/>
                  <a:pt x="7204156" y="4457065"/>
                  <a:pt x="7171084" y="4469448"/>
                </a:cubicBezTo>
                <a:lnTo>
                  <a:pt x="7120626" y="4488498"/>
                </a:lnTo>
                <a:lnTo>
                  <a:pt x="7070169" y="4506278"/>
                </a:lnTo>
                <a:cubicBezTo>
                  <a:pt x="7037097" y="4517708"/>
                  <a:pt x="7002752" y="4530408"/>
                  <a:pt x="6969679" y="4540250"/>
                </a:cubicBezTo>
                <a:cubicBezTo>
                  <a:pt x="6702129" y="4626293"/>
                  <a:pt x="6434155" y="4690745"/>
                  <a:pt x="6170421" y="4732655"/>
                </a:cubicBezTo>
                <a:cubicBezTo>
                  <a:pt x="5905415" y="4775518"/>
                  <a:pt x="5644226" y="4798378"/>
                  <a:pt x="5386852" y="4807268"/>
                </a:cubicBezTo>
                <a:cubicBezTo>
                  <a:pt x="5322403" y="4809808"/>
                  <a:pt x="5257953" y="4811078"/>
                  <a:pt x="5194352" y="4811078"/>
                </a:cubicBezTo>
                <a:cubicBezTo>
                  <a:pt x="5130750" y="4811078"/>
                  <a:pt x="5067149" y="4811078"/>
                  <a:pt x="5003547" y="4809808"/>
                </a:cubicBezTo>
                <a:cubicBezTo>
                  <a:pt x="4939946" y="4808538"/>
                  <a:pt x="4875921" y="4805998"/>
                  <a:pt x="4813591" y="4803458"/>
                </a:cubicBezTo>
                <a:cubicBezTo>
                  <a:pt x="4750838" y="4799648"/>
                  <a:pt x="4688084" y="4795838"/>
                  <a:pt x="4625331" y="4792028"/>
                </a:cubicBezTo>
                <a:lnTo>
                  <a:pt x="4438343" y="4776788"/>
                </a:lnTo>
                <a:lnTo>
                  <a:pt x="4253475" y="4757738"/>
                </a:lnTo>
                <a:lnTo>
                  <a:pt x="4069031" y="4733925"/>
                </a:lnTo>
                <a:lnTo>
                  <a:pt x="3889675" y="4709795"/>
                </a:lnTo>
                <a:cubicBezTo>
                  <a:pt x="3652230" y="4678363"/>
                  <a:pt x="3413936" y="4650423"/>
                  <a:pt x="3175643" y="4628833"/>
                </a:cubicBezTo>
                <a:lnTo>
                  <a:pt x="3153594" y="4626293"/>
                </a:lnTo>
                <a:cubicBezTo>
                  <a:pt x="3133666" y="4675823"/>
                  <a:pt x="3112890" y="4725035"/>
                  <a:pt x="3092113" y="4772978"/>
                </a:cubicBezTo>
                <a:cubicBezTo>
                  <a:pt x="3061585" y="4847590"/>
                  <a:pt x="3027664" y="4920933"/>
                  <a:pt x="2995015" y="4994275"/>
                </a:cubicBezTo>
                <a:cubicBezTo>
                  <a:pt x="2929718" y="5140960"/>
                  <a:pt x="2859332" y="5286375"/>
                  <a:pt x="2788098" y="5431790"/>
                </a:cubicBezTo>
                <a:cubicBezTo>
                  <a:pt x="2751210" y="5503863"/>
                  <a:pt x="2714321" y="5575935"/>
                  <a:pt x="2677008" y="5648008"/>
                </a:cubicBezTo>
                <a:lnTo>
                  <a:pt x="2620191" y="5755323"/>
                </a:lnTo>
                <a:lnTo>
                  <a:pt x="2591782" y="5808663"/>
                </a:lnTo>
                <a:lnTo>
                  <a:pt x="2562101" y="5861685"/>
                </a:lnTo>
                <a:cubicBezTo>
                  <a:pt x="2404794" y="6146165"/>
                  <a:pt x="2233918" y="6423025"/>
                  <a:pt x="2047778" y="6687185"/>
                </a:cubicBezTo>
                <a:cubicBezTo>
                  <a:pt x="2006649" y="6744335"/>
                  <a:pt x="1965096" y="6801168"/>
                  <a:pt x="1923119" y="6858000"/>
                </a:cubicBezTo>
                <a:lnTo>
                  <a:pt x="1549991" y="6858000"/>
                </a:lnTo>
                <a:cubicBezTo>
                  <a:pt x="1629705" y="6736715"/>
                  <a:pt x="1706026" y="6612573"/>
                  <a:pt x="1779804" y="6488748"/>
                </a:cubicBezTo>
                <a:cubicBezTo>
                  <a:pt x="1798884" y="6456045"/>
                  <a:pt x="1817965" y="6423025"/>
                  <a:pt x="1837045" y="6390323"/>
                </a:cubicBezTo>
                <a:cubicBezTo>
                  <a:pt x="1855702" y="6357303"/>
                  <a:pt x="1875630" y="6324283"/>
                  <a:pt x="1893863" y="6291580"/>
                </a:cubicBezTo>
                <a:lnTo>
                  <a:pt x="1948984" y="6191568"/>
                </a:lnTo>
                <a:lnTo>
                  <a:pt x="1976544" y="6141085"/>
                </a:lnTo>
                <a:lnTo>
                  <a:pt x="2002833" y="6090603"/>
                </a:lnTo>
                <a:lnTo>
                  <a:pt x="2056258" y="5989320"/>
                </a:lnTo>
                <a:cubicBezTo>
                  <a:pt x="2073219" y="5955348"/>
                  <a:pt x="2090179" y="5921058"/>
                  <a:pt x="2107563" y="5887085"/>
                </a:cubicBezTo>
                <a:cubicBezTo>
                  <a:pt x="2124524" y="5852795"/>
                  <a:pt x="2142756" y="5818823"/>
                  <a:pt x="2158869" y="5784533"/>
                </a:cubicBezTo>
                <a:lnTo>
                  <a:pt x="2208054" y="5681980"/>
                </a:lnTo>
                <a:cubicBezTo>
                  <a:pt x="2339920" y="5407660"/>
                  <a:pt x="2460763" y="5128260"/>
                  <a:pt x="2573550" y="4845050"/>
                </a:cubicBezTo>
                <a:cubicBezTo>
                  <a:pt x="2601958" y="4774248"/>
                  <a:pt x="2630791" y="4704715"/>
                  <a:pt x="2657080" y="4632643"/>
                </a:cubicBezTo>
                <a:lnTo>
                  <a:pt x="2672344" y="4592320"/>
                </a:lnTo>
                <a:lnTo>
                  <a:pt x="2638423" y="4591050"/>
                </a:lnTo>
                <a:cubicBezTo>
                  <a:pt x="2578214" y="4588510"/>
                  <a:pt x="2517581" y="4587240"/>
                  <a:pt x="2457795" y="4585970"/>
                </a:cubicBezTo>
                <a:cubicBezTo>
                  <a:pt x="2216534" y="4580890"/>
                  <a:pt x="1974424" y="4585970"/>
                  <a:pt x="1730619" y="4607560"/>
                </a:cubicBezTo>
                <a:lnTo>
                  <a:pt x="1639457" y="4616133"/>
                </a:lnTo>
                <a:cubicBezTo>
                  <a:pt x="1608080" y="4618673"/>
                  <a:pt x="1577551" y="4622483"/>
                  <a:pt x="1547447" y="4626293"/>
                </a:cubicBezTo>
                <a:cubicBezTo>
                  <a:pt x="1516918" y="4630103"/>
                  <a:pt x="1485541" y="4633913"/>
                  <a:pt x="1455013" y="4637723"/>
                </a:cubicBezTo>
                <a:lnTo>
                  <a:pt x="1363003" y="4651693"/>
                </a:lnTo>
                <a:lnTo>
                  <a:pt x="1316362" y="4658043"/>
                </a:lnTo>
                <a:lnTo>
                  <a:pt x="1270145" y="4665663"/>
                </a:lnTo>
                <a:lnTo>
                  <a:pt x="1178135" y="4681855"/>
                </a:lnTo>
                <a:cubicBezTo>
                  <a:pt x="1147606" y="4686935"/>
                  <a:pt x="1117077" y="4693285"/>
                  <a:pt x="1085701" y="4699635"/>
                </a:cubicBezTo>
                <a:cubicBezTo>
                  <a:pt x="1054324" y="4705985"/>
                  <a:pt x="1024219" y="4711065"/>
                  <a:pt x="992842" y="4718685"/>
                </a:cubicBezTo>
                <a:cubicBezTo>
                  <a:pt x="746069" y="4772978"/>
                  <a:pt x="497175" y="4845050"/>
                  <a:pt x="247434" y="4933633"/>
                </a:cubicBezTo>
                <a:lnTo>
                  <a:pt x="153304" y="4967605"/>
                </a:lnTo>
                <a:cubicBezTo>
                  <a:pt x="121927" y="4979035"/>
                  <a:pt x="90975" y="4990465"/>
                  <a:pt x="59598" y="5003165"/>
                </a:cubicBezTo>
                <a:lnTo>
                  <a:pt x="0" y="5026626"/>
                </a:lnTo>
                <a:lnTo>
                  <a:pt x="0" y="4754906"/>
                </a:lnTo>
                <a:lnTo>
                  <a:pt x="209273" y="4641533"/>
                </a:lnTo>
                <a:cubicBezTo>
                  <a:pt x="465799" y="4510088"/>
                  <a:pt x="727837" y="4399915"/>
                  <a:pt x="991994" y="4310380"/>
                </a:cubicBezTo>
                <a:cubicBezTo>
                  <a:pt x="1255728" y="4221798"/>
                  <a:pt x="1520734" y="4156075"/>
                  <a:pt x="1783620" y="4109085"/>
                </a:cubicBezTo>
                <a:lnTo>
                  <a:pt x="1833229" y="4100513"/>
                </a:lnTo>
                <a:lnTo>
                  <a:pt x="1882414" y="4092893"/>
                </a:lnTo>
                <a:lnTo>
                  <a:pt x="1981208" y="4077653"/>
                </a:lnTo>
                <a:cubicBezTo>
                  <a:pt x="2046506" y="4068763"/>
                  <a:pt x="2111379" y="4061143"/>
                  <a:pt x="2176677" y="4053523"/>
                </a:cubicBezTo>
                <a:cubicBezTo>
                  <a:pt x="2306848" y="4039553"/>
                  <a:pt x="2437019" y="4029710"/>
                  <a:pt x="2565069" y="4023360"/>
                </a:cubicBezTo>
                <a:cubicBezTo>
                  <a:pt x="2628671" y="4020820"/>
                  <a:pt x="2693120" y="4018280"/>
                  <a:pt x="2756722" y="4017010"/>
                </a:cubicBezTo>
                <a:cubicBezTo>
                  <a:pt x="2799547" y="4017010"/>
                  <a:pt x="2841524" y="4015740"/>
                  <a:pt x="2883076" y="4015740"/>
                </a:cubicBezTo>
                <a:lnTo>
                  <a:pt x="2892829" y="3989070"/>
                </a:lnTo>
                <a:cubicBezTo>
                  <a:pt x="2993319" y="3700780"/>
                  <a:pt x="3089993" y="3409950"/>
                  <a:pt x="3184123" y="3117850"/>
                </a:cubicBezTo>
                <a:lnTo>
                  <a:pt x="3255357" y="2897823"/>
                </a:lnTo>
                <a:lnTo>
                  <a:pt x="3328286" y="2671763"/>
                </a:lnTo>
                <a:lnTo>
                  <a:pt x="3405456" y="2446655"/>
                </a:lnTo>
                <a:lnTo>
                  <a:pt x="3485170" y="2221548"/>
                </a:lnTo>
                <a:cubicBezTo>
                  <a:pt x="3512731" y="2145665"/>
                  <a:pt x="3541139" y="2071053"/>
                  <a:pt x="3568700" y="1996440"/>
                </a:cubicBezTo>
                <a:cubicBezTo>
                  <a:pt x="3597108" y="1921828"/>
                  <a:pt x="3626789" y="1847215"/>
                  <a:pt x="3656046" y="1772603"/>
                </a:cubicBezTo>
                <a:cubicBezTo>
                  <a:pt x="3685302" y="1697990"/>
                  <a:pt x="3716679" y="1623378"/>
                  <a:pt x="3747208" y="1548765"/>
                </a:cubicBezTo>
                <a:cubicBezTo>
                  <a:pt x="3778584" y="1474153"/>
                  <a:pt x="3809961" y="1400810"/>
                  <a:pt x="3842186" y="1326198"/>
                </a:cubicBezTo>
                <a:cubicBezTo>
                  <a:pt x="3972356" y="1030605"/>
                  <a:pt x="4113552" y="737235"/>
                  <a:pt x="4269587" y="450215"/>
                </a:cubicBezTo>
                <a:cubicBezTo>
                  <a:pt x="4351845" y="298450"/>
                  <a:pt x="4438343" y="147955"/>
                  <a:pt x="4529505" y="0"/>
                </a:cubicBezTo>
                <a:close/>
              </a:path>
            </a:pathLst>
          </a:custGeom>
          <a:solidFill>
            <a:schemeClr val="accent1">
              <a:lumMod val="75000"/>
            </a:schemeClr>
          </a:solidFill>
          <a:ln w="12700">
            <a:miter lim="400000"/>
          </a:ln>
        </p:spPr>
        <p:txBody>
          <a:bodyPr wrap="square" lIns="38100" tIns="38100" rIns="38100" bIns="38100" anchor="ctr">
            <a:noAutofit/>
          </a:bodyPr>
          <a:lstStyle/>
          <a:p>
            <a:pPr>
              <a:defRPr sz="3000">
                <a:solidFill>
                  <a:srgbClr val="FFFFFF"/>
                </a:solidFill>
              </a:defRPr>
            </a:pPr>
            <a:endParaRPr/>
          </a:p>
        </p:txBody>
      </p:sp>
      <p:pic>
        <p:nvPicPr>
          <p:cNvPr id="12" name="Picture 11"/>
          <p:cNvPicPr>
            <a:picLocks noChangeAspect="1"/>
          </p:cNvPicPr>
          <p:nvPr/>
        </p:nvPicPr>
        <p:blipFill>
          <a:blip r:embed="rId5"/>
          <a:stretch>
            <a:fillRect/>
          </a:stretch>
        </p:blipFill>
        <p:spPr>
          <a:xfrm>
            <a:off x="1392599" y="2056690"/>
            <a:ext cx="974979" cy="1130831"/>
          </a:xfrm>
          <a:prstGeom prst="rect">
            <a:avLst/>
          </a:prstGeom>
        </p:spPr>
      </p:pic>
    </p:spTree>
    <p:extLst>
      <p:ext uri="{BB962C8B-B14F-4D97-AF65-F5344CB8AC3E}">
        <p14:creationId xmlns:p14="http://schemas.microsoft.com/office/powerpoint/2010/main" val="12787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a:spLocks noGrp="1"/>
          </p:cNvSpPr>
          <p:nvPr>
            <p:ph type="ctrTitle" idx="4294967295"/>
          </p:nvPr>
        </p:nvSpPr>
        <p:spPr>
          <a:xfrm>
            <a:off x="467563" y="1523435"/>
            <a:ext cx="7738200" cy="1214708"/>
          </a:xfrm>
          <a:prstGeom prst="rect">
            <a:avLst/>
          </a:prstGeom>
          <a:noFill/>
        </p:spPr>
        <p:txBody>
          <a:bodyPr spcFirstLastPara="1" vert="horz" wrap="square" lIns="0" tIns="0" rIns="0" bIns="0" rtlCol="0" anchor="b" anchorCtr="0">
            <a:noAutofit/>
          </a:bodyPr>
          <a:lstStyle/>
          <a:p>
            <a:pPr>
              <a:lnSpc>
                <a:spcPct val="100000"/>
              </a:lnSpc>
            </a:pPr>
            <a:r>
              <a:rPr lang="en" sz="5400" b="1" dirty="0" smtClean="0">
                <a:highlight>
                  <a:schemeClr val="accent3"/>
                </a:highlight>
                <a:latin typeface="Swiss 721"/>
                <a:cs typeface="Times New Roman" panose="02020603050405020304" pitchFamily="18" charset="0"/>
              </a:rPr>
              <a:t>R2,2 </a:t>
            </a:r>
            <a:r>
              <a:rPr lang="en" sz="5400" b="1" dirty="0">
                <a:highlight>
                  <a:schemeClr val="accent3"/>
                </a:highlight>
                <a:latin typeface="Swiss 721"/>
                <a:cs typeface="Times New Roman" panose="02020603050405020304" pitchFamily="18" charset="0"/>
              </a:rPr>
              <a:t>billion budget  </a:t>
            </a:r>
            <a:endParaRPr sz="5400" b="1" dirty="0">
              <a:highlight>
                <a:schemeClr val="accent3"/>
              </a:highlight>
              <a:latin typeface="Swiss 721"/>
              <a:cs typeface="Times New Roman" panose="02020603050405020304" pitchFamily="18" charset="0"/>
            </a:endParaRPr>
          </a:p>
        </p:txBody>
      </p:sp>
      <p:sp>
        <p:nvSpPr>
          <p:cNvPr id="273" name="Google Shape;273;p27"/>
          <p:cNvSpPr txBox="1">
            <a:spLocks noGrp="1"/>
          </p:cNvSpPr>
          <p:nvPr>
            <p:ph type="ctrTitle" idx="4294967295"/>
          </p:nvPr>
        </p:nvSpPr>
        <p:spPr>
          <a:xfrm>
            <a:off x="1085120" y="3058142"/>
            <a:ext cx="7738200" cy="894900"/>
          </a:xfrm>
          <a:prstGeom prst="rect">
            <a:avLst/>
          </a:prstGeom>
        </p:spPr>
        <p:txBody>
          <a:bodyPr spcFirstLastPara="1" vert="horz" wrap="square" lIns="0" tIns="0" rIns="0" bIns="0" rtlCol="0" anchor="b" anchorCtr="0">
            <a:noAutofit/>
          </a:bodyPr>
          <a:lstStyle/>
          <a:p>
            <a:pPr>
              <a:lnSpc>
                <a:spcPct val="100000"/>
              </a:lnSpc>
            </a:pPr>
            <a:r>
              <a:rPr lang="en" sz="5400" b="1" dirty="0">
                <a:highlight>
                  <a:schemeClr val="accent4"/>
                </a:highlight>
                <a:latin typeface="Swiss 721"/>
                <a:cs typeface="Times New Roman" panose="02020603050405020304" pitchFamily="18" charset="0"/>
              </a:rPr>
              <a:t>4 Programmes</a:t>
            </a:r>
            <a:endParaRPr sz="5400" b="1" dirty="0">
              <a:highlight>
                <a:schemeClr val="accent4"/>
              </a:highlight>
              <a:latin typeface="Swiss 721"/>
              <a:cs typeface="Times New Roman" panose="02020603050405020304" pitchFamily="18" charset="0"/>
            </a:endParaRPr>
          </a:p>
        </p:txBody>
      </p:sp>
      <p:sp>
        <p:nvSpPr>
          <p:cNvPr id="274" name="Google Shape;274;p27"/>
          <p:cNvSpPr txBox="1">
            <a:spLocks noGrp="1"/>
          </p:cNvSpPr>
          <p:nvPr>
            <p:ph type="subTitle" idx="4294967295"/>
          </p:nvPr>
        </p:nvSpPr>
        <p:spPr>
          <a:xfrm>
            <a:off x="145837" y="433010"/>
            <a:ext cx="7738200" cy="1149984"/>
          </a:xfrm>
          <a:prstGeom prst="rect">
            <a:avLst/>
          </a:prstGeom>
        </p:spPr>
        <p:txBody>
          <a:bodyPr spcFirstLastPara="1" vert="horz" wrap="square" lIns="0" tIns="0" rIns="0" bIns="0" rtlCol="0" anchor="t" anchorCtr="0">
            <a:noAutofit/>
          </a:bodyPr>
          <a:lstStyle/>
          <a:p>
            <a:pPr marL="0" indent="0">
              <a:spcAft>
                <a:spcPts val="800"/>
              </a:spcAft>
              <a:buNone/>
            </a:pPr>
            <a:r>
              <a:rPr lang="en-ZA" sz="5400" b="1" dirty="0">
                <a:latin typeface="Swiss 721"/>
                <a:cs typeface="Times New Roman" panose="02020603050405020304" pitchFamily="18" charset="0"/>
              </a:rPr>
              <a:t>OVERVIEW OF APP </a:t>
            </a:r>
          </a:p>
        </p:txBody>
      </p:sp>
      <p:sp>
        <p:nvSpPr>
          <p:cNvPr id="275" name="Google Shape;275;p27"/>
          <p:cNvSpPr txBox="1">
            <a:spLocks noGrp="1"/>
          </p:cNvSpPr>
          <p:nvPr>
            <p:ph type="ctrTitle" idx="4294967295"/>
          </p:nvPr>
        </p:nvSpPr>
        <p:spPr>
          <a:xfrm>
            <a:off x="2180823" y="4331192"/>
            <a:ext cx="4779653" cy="894900"/>
          </a:xfrm>
          <a:prstGeom prst="rect">
            <a:avLst/>
          </a:prstGeom>
        </p:spPr>
        <p:txBody>
          <a:bodyPr spcFirstLastPara="1" vert="horz" wrap="square" lIns="0" tIns="0" rIns="0" bIns="0" rtlCol="0" anchor="b" anchorCtr="0">
            <a:noAutofit/>
          </a:bodyPr>
          <a:lstStyle/>
          <a:p>
            <a:pPr>
              <a:lnSpc>
                <a:spcPct val="100000"/>
              </a:lnSpc>
            </a:pPr>
            <a:r>
              <a:rPr lang="en" sz="5400" b="1" dirty="0">
                <a:highlight>
                  <a:schemeClr val="accent1"/>
                </a:highlight>
                <a:latin typeface="Swiss 721"/>
                <a:cs typeface="Times New Roman" panose="02020603050405020304" pitchFamily="18" charset="0"/>
              </a:rPr>
              <a:t>14 Targets </a:t>
            </a:r>
            <a:endParaRPr sz="5400" b="1" dirty="0">
              <a:highlight>
                <a:schemeClr val="accent1"/>
              </a:highlight>
              <a:latin typeface="Swiss 721"/>
              <a:cs typeface="Times New Roman" panose="02020603050405020304" pitchFamily="18" charset="0"/>
            </a:endParaRPr>
          </a:p>
        </p:txBody>
      </p:sp>
      <p:sp>
        <p:nvSpPr>
          <p:cNvPr id="277" name="Google Shape;277;p27"/>
          <p:cNvSpPr txBox="1">
            <a:spLocks noGrp="1"/>
          </p:cNvSpPr>
          <p:nvPr>
            <p:ph type="sldNum" idx="12"/>
          </p:nvPr>
        </p:nvSpPr>
        <p:spPr>
          <a:xfrm>
            <a:off x="6960476" y="6403200"/>
            <a:ext cx="1862844" cy="454800"/>
          </a:xfrm>
          <a:prstGeom prst="rect">
            <a:avLst/>
          </a:prstGeom>
        </p:spPr>
        <p:txBody>
          <a:bodyPr spcFirstLastPara="1" vert="horz" wrap="square" lIns="0" tIns="0" rIns="0" bIns="0" rtlCol="0" anchor="ctr" anchorCtr="0">
            <a:noAutofit/>
          </a:bodyPr>
          <a:lstStyle/>
          <a:p>
            <a:fld id="{00000000-1234-1234-1234-123412341234}" type="slidenum">
              <a:rPr lang="en" sz="1200" b="1"/>
              <a:pPr/>
              <a:t>4</a:t>
            </a:fld>
            <a:endParaRPr sz="1200" b="1" dirty="0"/>
          </a:p>
        </p:txBody>
      </p:sp>
      <p:pic>
        <p:nvPicPr>
          <p:cNvPr id="2" name="Picture 1"/>
          <p:cNvPicPr>
            <a:picLocks noChangeAspect="1"/>
          </p:cNvPicPr>
          <p:nvPr/>
        </p:nvPicPr>
        <p:blipFill>
          <a:blip r:embed="rId3"/>
          <a:stretch>
            <a:fillRect/>
          </a:stretch>
        </p:blipFill>
        <p:spPr>
          <a:xfrm>
            <a:off x="8019279" y="1060236"/>
            <a:ext cx="722438" cy="836749"/>
          </a:xfrm>
          <a:prstGeom prst="rect">
            <a:avLst/>
          </a:prstGeom>
        </p:spPr>
      </p:pic>
    </p:spTree>
    <p:extLst>
      <p:ext uri="{BB962C8B-B14F-4D97-AF65-F5344CB8AC3E}">
        <p14:creationId xmlns:p14="http://schemas.microsoft.com/office/powerpoint/2010/main" val="192875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42" r="1642"/>
          <a:stretch>
            <a:fillRect/>
          </a:stretch>
        </p:blipFill>
        <p:spPr/>
      </p:pic>
      <p:pic>
        <p:nvPicPr>
          <p:cNvPr id="5" name="Picture Placeholder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3001" r="13001"/>
          <a:stretch>
            <a:fillRect/>
          </a:stretch>
        </p:blipFill>
        <p:spPr/>
      </p:pic>
      <p:sp>
        <p:nvSpPr>
          <p:cNvPr id="2" name="Title 1">
            <a:extLst>
              <a:ext uri="{FF2B5EF4-FFF2-40B4-BE49-F238E27FC236}">
                <a16:creationId xmlns:a16="http://schemas.microsoft.com/office/drawing/2014/main" id="{B5220B93-1642-4016-B0F7-BDA1DFE44AB9}"/>
              </a:ext>
            </a:extLst>
          </p:cNvPr>
          <p:cNvSpPr>
            <a:spLocks noGrp="1"/>
          </p:cNvSpPr>
          <p:nvPr>
            <p:ph type="title"/>
          </p:nvPr>
        </p:nvSpPr>
        <p:spPr>
          <a:xfrm>
            <a:off x="0" y="502694"/>
            <a:ext cx="7886700" cy="1363303"/>
          </a:xfrm>
        </p:spPr>
        <p:txBody>
          <a:bodyPr>
            <a:normAutofit fontScale="90000"/>
          </a:bodyPr>
          <a:lstStyle/>
          <a:p>
            <a:r>
              <a:rPr lang="en-US" b="1" dirty="0">
                <a:latin typeface="Swiss 721"/>
                <a:cs typeface="Times New Roman" panose="02020603050405020304" pitchFamily="18" charset="0"/>
              </a:rPr>
              <a:t>Programme 1 </a:t>
            </a:r>
            <a:r>
              <a:rPr lang="en-US" b="1" dirty="0" smtClean="0">
                <a:latin typeface="Swiss 721"/>
                <a:cs typeface="Times New Roman" panose="02020603050405020304" pitchFamily="18" charset="0"/>
              </a:rPr>
              <a:t>Administration</a:t>
            </a:r>
            <a:endParaRPr lang="en-US" b="1" dirty="0">
              <a:latin typeface="Swiss 721"/>
              <a:cs typeface="Times New Roman" panose="02020603050405020304" pitchFamily="18" charset="0"/>
            </a:endParaRPr>
          </a:p>
        </p:txBody>
      </p:sp>
      <p:sp>
        <p:nvSpPr>
          <p:cNvPr id="6" name="Slide Number Placeholder 5">
            <a:extLst>
              <a:ext uri="{FF2B5EF4-FFF2-40B4-BE49-F238E27FC236}">
                <a16:creationId xmlns:a16="http://schemas.microsoft.com/office/drawing/2014/main" id="{B4A4F826-E8AB-4DA0-8B38-6404E7A9D818}"/>
              </a:ext>
            </a:extLst>
          </p:cNvPr>
          <p:cNvSpPr>
            <a:spLocks noGrp="1"/>
          </p:cNvSpPr>
          <p:nvPr>
            <p:ph type="sldNum" sz="quarter" idx="4294967295"/>
          </p:nvPr>
        </p:nvSpPr>
        <p:spPr>
          <a:xfrm>
            <a:off x="7086600" y="6356350"/>
            <a:ext cx="2057400" cy="365125"/>
          </a:xfrm>
        </p:spPr>
        <p:txBody>
          <a:bodyPr>
            <a:normAutofit/>
          </a:bodyPr>
          <a:lstStyle/>
          <a:p>
            <a:fld id="{9319E888-69DF-4A19-BF5D-F6CF70DE7D06}" type="slidenum">
              <a:rPr lang="en-US" smtClean="0"/>
              <a:pPr/>
              <a:t>5</a:t>
            </a:fld>
            <a:endParaRPr lang="en-US"/>
          </a:p>
        </p:txBody>
      </p:sp>
      <p:sp>
        <p:nvSpPr>
          <p:cNvPr id="19" name="Shape">
            <a:extLst>
              <a:ext uri="{FF2B5EF4-FFF2-40B4-BE49-F238E27FC236}">
                <a16:creationId xmlns:a16="http://schemas.microsoft.com/office/drawing/2014/main" id="{65A31EC6-9AFB-5945-8CF0-9D93418BE007}"/>
              </a:ext>
            </a:extLst>
          </p:cNvPr>
          <p:cNvSpPr/>
          <p:nvPr/>
        </p:nvSpPr>
        <p:spPr>
          <a:xfrm>
            <a:off x="0" y="2740857"/>
            <a:ext cx="9144000" cy="4116716"/>
          </a:xfrm>
          <a:custGeom>
            <a:avLst/>
            <a:gdLst/>
            <a:ahLst/>
            <a:cxnLst>
              <a:cxn ang="0">
                <a:pos x="wd2" y="hd2"/>
              </a:cxn>
              <a:cxn ang="5400000">
                <a:pos x="wd2" y="hd2"/>
              </a:cxn>
              <a:cxn ang="10800000">
                <a:pos x="wd2" y="hd2"/>
              </a:cxn>
              <a:cxn ang="16200000">
                <a:pos x="wd2" y="hd2"/>
              </a:cxn>
            </a:cxnLst>
            <a:rect l="0" t="0" r="r" b="b"/>
            <a:pathLst>
              <a:path w="21600" h="21600" extrusionOk="0">
                <a:moveTo>
                  <a:pt x="20830" y="315"/>
                </a:moveTo>
                <a:cubicBezTo>
                  <a:pt x="20509" y="205"/>
                  <a:pt x="20187" y="125"/>
                  <a:pt x="19862" y="70"/>
                </a:cubicBezTo>
                <a:cubicBezTo>
                  <a:pt x="19535" y="20"/>
                  <a:pt x="19210" y="0"/>
                  <a:pt x="18883" y="0"/>
                </a:cubicBezTo>
                <a:cubicBezTo>
                  <a:pt x="18556" y="5"/>
                  <a:pt x="18227" y="35"/>
                  <a:pt x="17902" y="95"/>
                </a:cubicBezTo>
                <a:cubicBezTo>
                  <a:pt x="17575" y="155"/>
                  <a:pt x="17250" y="245"/>
                  <a:pt x="16930" y="360"/>
                </a:cubicBezTo>
                <a:cubicBezTo>
                  <a:pt x="16608" y="475"/>
                  <a:pt x="16292" y="620"/>
                  <a:pt x="15976" y="785"/>
                </a:cubicBezTo>
                <a:lnTo>
                  <a:pt x="15741" y="915"/>
                </a:lnTo>
                <a:cubicBezTo>
                  <a:pt x="15662" y="960"/>
                  <a:pt x="15586" y="1010"/>
                  <a:pt x="15508" y="1054"/>
                </a:cubicBezTo>
                <a:lnTo>
                  <a:pt x="15391" y="1124"/>
                </a:lnTo>
                <a:lnTo>
                  <a:pt x="15277" y="1199"/>
                </a:lnTo>
                <a:cubicBezTo>
                  <a:pt x="15201" y="1249"/>
                  <a:pt x="15125" y="1299"/>
                  <a:pt x="15049" y="1354"/>
                </a:cubicBezTo>
                <a:cubicBezTo>
                  <a:pt x="14899" y="1464"/>
                  <a:pt x="14746" y="1569"/>
                  <a:pt x="14599" y="1684"/>
                </a:cubicBezTo>
                <a:lnTo>
                  <a:pt x="14487" y="1769"/>
                </a:lnTo>
                <a:cubicBezTo>
                  <a:pt x="14449" y="1799"/>
                  <a:pt x="14413" y="1829"/>
                  <a:pt x="14375" y="1859"/>
                </a:cubicBezTo>
                <a:lnTo>
                  <a:pt x="14155" y="2044"/>
                </a:lnTo>
                <a:cubicBezTo>
                  <a:pt x="14081" y="2104"/>
                  <a:pt x="14010" y="2169"/>
                  <a:pt x="13938" y="2234"/>
                </a:cubicBezTo>
                <a:cubicBezTo>
                  <a:pt x="13866" y="2299"/>
                  <a:pt x="13792" y="2359"/>
                  <a:pt x="13721" y="2429"/>
                </a:cubicBezTo>
                <a:cubicBezTo>
                  <a:pt x="13577" y="2564"/>
                  <a:pt x="13434" y="2694"/>
                  <a:pt x="13295" y="2839"/>
                </a:cubicBezTo>
                <a:lnTo>
                  <a:pt x="13085" y="3049"/>
                </a:lnTo>
                <a:lnTo>
                  <a:pt x="12876" y="3268"/>
                </a:lnTo>
                <a:cubicBezTo>
                  <a:pt x="12737" y="3413"/>
                  <a:pt x="12603" y="3568"/>
                  <a:pt x="12466" y="3718"/>
                </a:cubicBezTo>
                <a:cubicBezTo>
                  <a:pt x="12397" y="3793"/>
                  <a:pt x="12332" y="3873"/>
                  <a:pt x="12265" y="3948"/>
                </a:cubicBezTo>
                <a:lnTo>
                  <a:pt x="12063" y="4183"/>
                </a:lnTo>
                <a:cubicBezTo>
                  <a:pt x="11931" y="4343"/>
                  <a:pt x="11799" y="4503"/>
                  <a:pt x="11667" y="4663"/>
                </a:cubicBezTo>
                <a:cubicBezTo>
                  <a:pt x="11145" y="5318"/>
                  <a:pt x="10643" y="6012"/>
                  <a:pt x="10155" y="6732"/>
                </a:cubicBezTo>
                <a:lnTo>
                  <a:pt x="9792" y="7277"/>
                </a:lnTo>
                <a:lnTo>
                  <a:pt x="9436" y="7831"/>
                </a:lnTo>
                <a:lnTo>
                  <a:pt x="9084" y="8396"/>
                </a:lnTo>
                <a:lnTo>
                  <a:pt x="8739" y="8956"/>
                </a:lnTo>
                <a:cubicBezTo>
                  <a:pt x="8283" y="9700"/>
                  <a:pt x="7817" y="10430"/>
                  <a:pt x="7346" y="11145"/>
                </a:cubicBezTo>
                <a:cubicBezTo>
                  <a:pt x="7286" y="11235"/>
                  <a:pt x="7223" y="11330"/>
                  <a:pt x="7163" y="11420"/>
                </a:cubicBezTo>
                <a:cubicBezTo>
                  <a:pt x="6880" y="11035"/>
                  <a:pt x="6594" y="10660"/>
                  <a:pt x="6300" y="10295"/>
                </a:cubicBezTo>
                <a:lnTo>
                  <a:pt x="6202" y="10175"/>
                </a:lnTo>
                <a:lnTo>
                  <a:pt x="6103" y="10055"/>
                </a:lnTo>
                <a:lnTo>
                  <a:pt x="5904" y="9815"/>
                </a:lnTo>
                <a:cubicBezTo>
                  <a:pt x="5839" y="9735"/>
                  <a:pt x="5770" y="9661"/>
                  <a:pt x="5702" y="9581"/>
                </a:cubicBezTo>
                <a:lnTo>
                  <a:pt x="5501" y="9351"/>
                </a:lnTo>
                <a:cubicBezTo>
                  <a:pt x="5364" y="9201"/>
                  <a:pt x="5228" y="9051"/>
                  <a:pt x="5091" y="8906"/>
                </a:cubicBezTo>
                <a:lnTo>
                  <a:pt x="4883" y="8691"/>
                </a:lnTo>
                <a:lnTo>
                  <a:pt x="4780" y="8586"/>
                </a:lnTo>
                <a:lnTo>
                  <a:pt x="4674" y="8481"/>
                </a:lnTo>
                <a:lnTo>
                  <a:pt x="4464" y="8276"/>
                </a:lnTo>
                <a:cubicBezTo>
                  <a:pt x="4394" y="8206"/>
                  <a:pt x="4320" y="8146"/>
                  <a:pt x="4249" y="8076"/>
                </a:cubicBezTo>
                <a:cubicBezTo>
                  <a:pt x="4177" y="8011"/>
                  <a:pt x="4105" y="7946"/>
                  <a:pt x="4034" y="7881"/>
                </a:cubicBezTo>
                <a:lnTo>
                  <a:pt x="3817" y="7696"/>
                </a:lnTo>
                <a:lnTo>
                  <a:pt x="3707" y="7601"/>
                </a:lnTo>
                <a:lnTo>
                  <a:pt x="3597" y="7512"/>
                </a:lnTo>
                <a:lnTo>
                  <a:pt x="3375" y="7337"/>
                </a:lnTo>
                <a:cubicBezTo>
                  <a:pt x="3301" y="7277"/>
                  <a:pt x="3227" y="7227"/>
                  <a:pt x="3151" y="7172"/>
                </a:cubicBezTo>
                <a:cubicBezTo>
                  <a:pt x="3077" y="7117"/>
                  <a:pt x="3003" y="7062"/>
                  <a:pt x="2927" y="7012"/>
                </a:cubicBezTo>
                <a:lnTo>
                  <a:pt x="2701" y="6857"/>
                </a:lnTo>
                <a:cubicBezTo>
                  <a:pt x="2663" y="6832"/>
                  <a:pt x="2625" y="6807"/>
                  <a:pt x="2587" y="6782"/>
                </a:cubicBezTo>
                <a:lnTo>
                  <a:pt x="2473" y="6712"/>
                </a:lnTo>
                <a:lnTo>
                  <a:pt x="2244" y="6572"/>
                </a:lnTo>
                <a:cubicBezTo>
                  <a:pt x="2168" y="6527"/>
                  <a:pt x="2090" y="6487"/>
                  <a:pt x="2014" y="6442"/>
                </a:cubicBezTo>
                <a:cubicBezTo>
                  <a:pt x="1859" y="6352"/>
                  <a:pt x="1704" y="6277"/>
                  <a:pt x="1550" y="6197"/>
                </a:cubicBezTo>
                <a:cubicBezTo>
                  <a:pt x="1472" y="6157"/>
                  <a:pt x="1393" y="6122"/>
                  <a:pt x="1315" y="6087"/>
                </a:cubicBezTo>
                <a:lnTo>
                  <a:pt x="1080" y="5982"/>
                </a:lnTo>
                <a:cubicBezTo>
                  <a:pt x="721" y="5832"/>
                  <a:pt x="361" y="5707"/>
                  <a:pt x="0" y="5602"/>
                </a:cubicBezTo>
                <a:lnTo>
                  <a:pt x="0" y="6102"/>
                </a:lnTo>
                <a:cubicBezTo>
                  <a:pt x="329" y="6247"/>
                  <a:pt x="654" y="6412"/>
                  <a:pt x="977" y="6592"/>
                </a:cubicBezTo>
                <a:lnTo>
                  <a:pt x="1200" y="6722"/>
                </a:lnTo>
                <a:cubicBezTo>
                  <a:pt x="1274" y="6767"/>
                  <a:pt x="1351" y="6807"/>
                  <a:pt x="1422" y="6857"/>
                </a:cubicBezTo>
                <a:cubicBezTo>
                  <a:pt x="1570" y="6952"/>
                  <a:pt x="1718" y="7042"/>
                  <a:pt x="1863" y="7147"/>
                </a:cubicBezTo>
                <a:lnTo>
                  <a:pt x="2081" y="7297"/>
                </a:lnTo>
                <a:lnTo>
                  <a:pt x="2296" y="7457"/>
                </a:lnTo>
                <a:lnTo>
                  <a:pt x="2403" y="7537"/>
                </a:lnTo>
                <a:cubicBezTo>
                  <a:pt x="2439" y="7561"/>
                  <a:pt x="2475" y="7591"/>
                  <a:pt x="2511" y="7621"/>
                </a:cubicBezTo>
                <a:lnTo>
                  <a:pt x="2724" y="7791"/>
                </a:lnTo>
                <a:cubicBezTo>
                  <a:pt x="2795" y="7846"/>
                  <a:pt x="2865" y="7911"/>
                  <a:pt x="2934" y="7971"/>
                </a:cubicBezTo>
                <a:cubicBezTo>
                  <a:pt x="3003" y="8031"/>
                  <a:pt x="3075" y="8091"/>
                  <a:pt x="3145" y="8151"/>
                </a:cubicBezTo>
                <a:lnTo>
                  <a:pt x="3353" y="8341"/>
                </a:lnTo>
                <a:lnTo>
                  <a:pt x="3456" y="8436"/>
                </a:lnTo>
                <a:lnTo>
                  <a:pt x="3559" y="8536"/>
                </a:lnTo>
                <a:lnTo>
                  <a:pt x="3763" y="8731"/>
                </a:lnTo>
                <a:cubicBezTo>
                  <a:pt x="3830" y="8796"/>
                  <a:pt x="3897" y="8866"/>
                  <a:pt x="3964" y="8936"/>
                </a:cubicBezTo>
                <a:cubicBezTo>
                  <a:pt x="4032" y="9006"/>
                  <a:pt x="4099" y="9071"/>
                  <a:pt x="4166" y="9141"/>
                </a:cubicBezTo>
                <a:lnTo>
                  <a:pt x="4365" y="9356"/>
                </a:lnTo>
                <a:cubicBezTo>
                  <a:pt x="5156" y="10215"/>
                  <a:pt x="5904" y="11185"/>
                  <a:pt x="6627" y="12214"/>
                </a:cubicBezTo>
                <a:cubicBezTo>
                  <a:pt x="5904" y="13244"/>
                  <a:pt x="5156" y="14213"/>
                  <a:pt x="4365" y="15073"/>
                </a:cubicBezTo>
                <a:lnTo>
                  <a:pt x="4166" y="15288"/>
                </a:lnTo>
                <a:cubicBezTo>
                  <a:pt x="4101" y="15358"/>
                  <a:pt x="4032" y="15428"/>
                  <a:pt x="3964" y="15493"/>
                </a:cubicBezTo>
                <a:cubicBezTo>
                  <a:pt x="3897" y="15563"/>
                  <a:pt x="3830" y="15633"/>
                  <a:pt x="3763" y="15698"/>
                </a:cubicBezTo>
                <a:lnTo>
                  <a:pt x="3559" y="15893"/>
                </a:lnTo>
                <a:lnTo>
                  <a:pt x="3456" y="15993"/>
                </a:lnTo>
                <a:lnTo>
                  <a:pt x="3353" y="16088"/>
                </a:lnTo>
                <a:lnTo>
                  <a:pt x="3145" y="16277"/>
                </a:lnTo>
                <a:cubicBezTo>
                  <a:pt x="3075" y="16342"/>
                  <a:pt x="3003" y="16397"/>
                  <a:pt x="2934" y="16457"/>
                </a:cubicBezTo>
                <a:cubicBezTo>
                  <a:pt x="2865" y="16517"/>
                  <a:pt x="2795" y="16577"/>
                  <a:pt x="2724" y="16637"/>
                </a:cubicBezTo>
                <a:lnTo>
                  <a:pt x="2511" y="16807"/>
                </a:lnTo>
                <a:cubicBezTo>
                  <a:pt x="2475" y="16837"/>
                  <a:pt x="2439" y="16862"/>
                  <a:pt x="2403" y="16892"/>
                </a:cubicBezTo>
                <a:lnTo>
                  <a:pt x="2296" y="16972"/>
                </a:lnTo>
                <a:lnTo>
                  <a:pt x="2081" y="17132"/>
                </a:lnTo>
                <a:lnTo>
                  <a:pt x="1863" y="17282"/>
                </a:lnTo>
                <a:cubicBezTo>
                  <a:pt x="1718" y="17387"/>
                  <a:pt x="1570" y="17477"/>
                  <a:pt x="1422" y="17572"/>
                </a:cubicBezTo>
                <a:cubicBezTo>
                  <a:pt x="1348" y="17622"/>
                  <a:pt x="1274" y="17662"/>
                  <a:pt x="1200" y="17707"/>
                </a:cubicBezTo>
                <a:lnTo>
                  <a:pt x="977" y="17837"/>
                </a:lnTo>
                <a:cubicBezTo>
                  <a:pt x="654" y="18017"/>
                  <a:pt x="329" y="18177"/>
                  <a:pt x="0" y="18326"/>
                </a:cubicBezTo>
                <a:lnTo>
                  <a:pt x="0" y="18826"/>
                </a:lnTo>
                <a:cubicBezTo>
                  <a:pt x="363" y="18721"/>
                  <a:pt x="723" y="18596"/>
                  <a:pt x="1080" y="18446"/>
                </a:cubicBezTo>
                <a:lnTo>
                  <a:pt x="1315" y="18341"/>
                </a:lnTo>
                <a:cubicBezTo>
                  <a:pt x="1393" y="18306"/>
                  <a:pt x="1472" y="18272"/>
                  <a:pt x="1550" y="18232"/>
                </a:cubicBezTo>
                <a:cubicBezTo>
                  <a:pt x="1704" y="18152"/>
                  <a:pt x="1861" y="18077"/>
                  <a:pt x="2014" y="17987"/>
                </a:cubicBezTo>
                <a:cubicBezTo>
                  <a:pt x="2090" y="17942"/>
                  <a:pt x="2168" y="17902"/>
                  <a:pt x="2244" y="17857"/>
                </a:cubicBezTo>
                <a:lnTo>
                  <a:pt x="2473" y="17717"/>
                </a:lnTo>
                <a:lnTo>
                  <a:pt x="2587" y="17647"/>
                </a:lnTo>
                <a:cubicBezTo>
                  <a:pt x="2625" y="17622"/>
                  <a:pt x="2663" y="17597"/>
                  <a:pt x="2701" y="17572"/>
                </a:cubicBezTo>
                <a:lnTo>
                  <a:pt x="2927" y="17417"/>
                </a:lnTo>
                <a:cubicBezTo>
                  <a:pt x="3003" y="17367"/>
                  <a:pt x="3077" y="17307"/>
                  <a:pt x="3151" y="17257"/>
                </a:cubicBezTo>
                <a:cubicBezTo>
                  <a:pt x="3225" y="17202"/>
                  <a:pt x="3301" y="17147"/>
                  <a:pt x="3375" y="17092"/>
                </a:cubicBezTo>
                <a:lnTo>
                  <a:pt x="3597" y="16917"/>
                </a:lnTo>
                <a:lnTo>
                  <a:pt x="3707" y="16827"/>
                </a:lnTo>
                <a:lnTo>
                  <a:pt x="3817" y="16732"/>
                </a:lnTo>
                <a:lnTo>
                  <a:pt x="4034" y="16547"/>
                </a:lnTo>
                <a:cubicBezTo>
                  <a:pt x="4105" y="16482"/>
                  <a:pt x="4177" y="16417"/>
                  <a:pt x="4249" y="16352"/>
                </a:cubicBezTo>
                <a:cubicBezTo>
                  <a:pt x="4320" y="16287"/>
                  <a:pt x="4392" y="16222"/>
                  <a:pt x="4464" y="16153"/>
                </a:cubicBezTo>
                <a:lnTo>
                  <a:pt x="4674" y="15948"/>
                </a:lnTo>
                <a:lnTo>
                  <a:pt x="4780" y="15843"/>
                </a:lnTo>
                <a:lnTo>
                  <a:pt x="4883" y="15738"/>
                </a:lnTo>
                <a:lnTo>
                  <a:pt x="5091" y="15523"/>
                </a:lnTo>
                <a:cubicBezTo>
                  <a:pt x="5228" y="15378"/>
                  <a:pt x="5364" y="15228"/>
                  <a:pt x="5501" y="15078"/>
                </a:cubicBezTo>
                <a:lnTo>
                  <a:pt x="5702" y="14848"/>
                </a:lnTo>
                <a:cubicBezTo>
                  <a:pt x="5770" y="14773"/>
                  <a:pt x="5837" y="14693"/>
                  <a:pt x="5904" y="14613"/>
                </a:cubicBezTo>
                <a:lnTo>
                  <a:pt x="6103" y="14373"/>
                </a:lnTo>
                <a:lnTo>
                  <a:pt x="6202" y="14253"/>
                </a:lnTo>
                <a:lnTo>
                  <a:pt x="6300" y="14133"/>
                </a:lnTo>
                <a:cubicBezTo>
                  <a:pt x="6594" y="13769"/>
                  <a:pt x="6880" y="13394"/>
                  <a:pt x="7163" y="13009"/>
                </a:cubicBezTo>
                <a:cubicBezTo>
                  <a:pt x="7225" y="13099"/>
                  <a:pt x="7286" y="13194"/>
                  <a:pt x="7346" y="13284"/>
                </a:cubicBezTo>
                <a:cubicBezTo>
                  <a:pt x="7819" y="13994"/>
                  <a:pt x="8283" y="14723"/>
                  <a:pt x="8739" y="15473"/>
                </a:cubicBezTo>
                <a:lnTo>
                  <a:pt x="9084" y="16033"/>
                </a:lnTo>
                <a:lnTo>
                  <a:pt x="9436" y="16597"/>
                </a:lnTo>
                <a:lnTo>
                  <a:pt x="9792" y="17152"/>
                </a:lnTo>
                <a:lnTo>
                  <a:pt x="10155" y="17697"/>
                </a:lnTo>
                <a:cubicBezTo>
                  <a:pt x="10643" y="18416"/>
                  <a:pt x="11145" y="19111"/>
                  <a:pt x="11667" y="19766"/>
                </a:cubicBezTo>
                <a:cubicBezTo>
                  <a:pt x="11799" y="19926"/>
                  <a:pt x="11929" y="20091"/>
                  <a:pt x="12063" y="20246"/>
                </a:cubicBezTo>
                <a:lnTo>
                  <a:pt x="12265" y="20481"/>
                </a:lnTo>
                <a:cubicBezTo>
                  <a:pt x="12332" y="20560"/>
                  <a:pt x="12399" y="20635"/>
                  <a:pt x="12466" y="20710"/>
                </a:cubicBezTo>
                <a:cubicBezTo>
                  <a:pt x="12603" y="20860"/>
                  <a:pt x="12737" y="21015"/>
                  <a:pt x="12876" y="21160"/>
                </a:cubicBezTo>
                <a:lnTo>
                  <a:pt x="13085" y="21380"/>
                </a:lnTo>
                <a:lnTo>
                  <a:pt x="13295" y="21590"/>
                </a:lnTo>
                <a:cubicBezTo>
                  <a:pt x="13300" y="21595"/>
                  <a:pt x="13304" y="21600"/>
                  <a:pt x="13309" y="21600"/>
                </a:cubicBezTo>
                <a:lnTo>
                  <a:pt x="14776" y="21600"/>
                </a:lnTo>
                <a:cubicBezTo>
                  <a:pt x="14397" y="21275"/>
                  <a:pt x="14025" y="20925"/>
                  <a:pt x="13662" y="20545"/>
                </a:cubicBezTo>
                <a:cubicBezTo>
                  <a:pt x="13132" y="19991"/>
                  <a:pt x="12614" y="19391"/>
                  <a:pt x="12115" y="18746"/>
                </a:cubicBezTo>
                <a:cubicBezTo>
                  <a:pt x="11613" y="18107"/>
                  <a:pt x="11127" y="17427"/>
                  <a:pt x="10654" y="16722"/>
                </a:cubicBezTo>
                <a:lnTo>
                  <a:pt x="10301" y="16193"/>
                </a:lnTo>
                <a:lnTo>
                  <a:pt x="9951" y="15653"/>
                </a:lnTo>
                <a:lnTo>
                  <a:pt x="9257" y="14543"/>
                </a:lnTo>
                <a:cubicBezTo>
                  <a:pt x="8786" y="13799"/>
                  <a:pt x="8312" y="13064"/>
                  <a:pt x="7819" y="12359"/>
                </a:cubicBezTo>
                <a:cubicBezTo>
                  <a:pt x="7788" y="12314"/>
                  <a:pt x="7754" y="12269"/>
                  <a:pt x="7723" y="12219"/>
                </a:cubicBezTo>
                <a:cubicBezTo>
                  <a:pt x="7754" y="12174"/>
                  <a:pt x="7788" y="12129"/>
                  <a:pt x="7819" y="12079"/>
                </a:cubicBezTo>
                <a:cubicBezTo>
                  <a:pt x="8309" y="11370"/>
                  <a:pt x="8786" y="10635"/>
                  <a:pt x="9257" y="9895"/>
                </a:cubicBezTo>
                <a:lnTo>
                  <a:pt x="9951" y="8786"/>
                </a:lnTo>
                <a:lnTo>
                  <a:pt x="10301" y="8246"/>
                </a:lnTo>
                <a:lnTo>
                  <a:pt x="10654" y="7716"/>
                </a:lnTo>
                <a:cubicBezTo>
                  <a:pt x="11127" y="7012"/>
                  <a:pt x="11615" y="6337"/>
                  <a:pt x="12115" y="5692"/>
                </a:cubicBezTo>
                <a:cubicBezTo>
                  <a:pt x="12614" y="5048"/>
                  <a:pt x="13132" y="4448"/>
                  <a:pt x="13662" y="3893"/>
                </a:cubicBezTo>
                <a:cubicBezTo>
                  <a:pt x="14193" y="3333"/>
                  <a:pt x="14744" y="2839"/>
                  <a:pt x="15311" y="2404"/>
                </a:cubicBezTo>
                <a:cubicBezTo>
                  <a:pt x="15595" y="2194"/>
                  <a:pt x="15882" y="1994"/>
                  <a:pt x="16175" y="1819"/>
                </a:cubicBezTo>
                <a:cubicBezTo>
                  <a:pt x="16469" y="1644"/>
                  <a:pt x="16764" y="1489"/>
                  <a:pt x="17065" y="1354"/>
                </a:cubicBezTo>
                <a:cubicBezTo>
                  <a:pt x="17365" y="1224"/>
                  <a:pt x="17669" y="1115"/>
                  <a:pt x="17976" y="1030"/>
                </a:cubicBezTo>
                <a:cubicBezTo>
                  <a:pt x="18283" y="945"/>
                  <a:pt x="18592" y="890"/>
                  <a:pt x="18903" y="855"/>
                </a:cubicBezTo>
                <a:cubicBezTo>
                  <a:pt x="19526" y="785"/>
                  <a:pt x="20151" y="805"/>
                  <a:pt x="20774" y="945"/>
                </a:cubicBezTo>
                <a:cubicBezTo>
                  <a:pt x="21051" y="1005"/>
                  <a:pt x="21327" y="1090"/>
                  <a:pt x="21600" y="1189"/>
                </a:cubicBezTo>
                <a:lnTo>
                  <a:pt x="21600" y="655"/>
                </a:lnTo>
                <a:cubicBezTo>
                  <a:pt x="21345" y="515"/>
                  <a:pt x="21089" y="405"/>
                  <a:pt x="20830" y="315"/>
                </a:cubicBezTo>
                <a:close/>
              </a:path>
            </a:pathLst>
          </a:custGeom>
          <a:gradFill>
            <a:gsLst>
              <a:gs pos="26000">
                <a:schemeClr val="accent3">
                  <a:lumMod val="50000"/>
                </a:schemeClr>
              </a:gs>
              <a:gs pos="100000">
                <a:schemeClr val="accent3">
                  <a:lumMod val="90000"/>
                </a:schemeClr>
              </a:gs>
            </a:gsLst>
            <a:lin ang="2700000" scaled="1"/>
          </a:gra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A037FEDC-64FB-BF45-BE12-1A9CE85DF778}"/>
              </a:ext>
            </a:extLst>
          </p:cNvPr>
          <p:cNvSpPr/>
          <p:nvPr/>
        </p:nvSpPr>
        <p:spPr>
          <a:xfrm>
            <a:off x="0" y="2600962"/>
            <a:ext cx="9143673" cy="4257038"/>
          </a:xfrm>
          <a:custGeom>
            <a:avLst/>
            <a:gdLst/>
            <a:ahLst/>
            <a:cxnLst>
              <a:cxn ang="0">
                <a:pos x="wd2" y="hd2"/>
              </a:cxn>
              <a:cxn ang="5400000">
                <a:pos x="wd2" y="hd2"/>
              </a:cxn>
              <a:cxn ang="10800000">
                <a:pos x="wd2" y="hd2"/>
              </a:cxn>
              <a:cxn ang="16200000">
                <a:pos x="wd2" y="hd2"/>
              </a:cxn>
            </a:cxnLst>
            <a:rect l="0" t="0" r="r" b="b"/>
            <a:pathLst>
              <a:path w="21600" h="21583" extrusionOk="0">
                <a:moveTo>
                  <a:pt x="20865" y="382"/>
                </a:moveTo>
                <a:cubicBezTo>
                  <a:pt x="20543" y="259"/>
                  <a:pt x="20213" y="168"/>
                  <a:pt x="19882" y="107"/>
                </a:cubicBezTo>
                <a:cubicBezTo>
                  <a:pt x="19716" y="73"/>
                  <a:pt x="19548" y="50"/>
                  <a:pt x="19385" y="35"/>
                </a:cubicBezTo>
                <a:lnTo>
                  <a:pt x="19259" y="21"/>
                </a:lnTo>
                <a:lnTo>
                  <a:pt x="19134" y="12"/>
                </a:lnTo>
                <a:cubicBezTo>
                  <a:pt x="19051" y="7"/>
                  <a:pt x="18968" y="2"/>
                  <a:pt x="18883" y="2"/>
                </a:cubicBezTo>
                <a:cubicBezTo>
                  <a:pt x="18215" y="-17"/>
                  <a:pt x="17541" y="88"/>
                  <a:pt x="16880" y="292"/>
                </a:cubicBezTo>
                <a:cubicBezTo>
                  <a:pt x="16551" y="396"/>
                  <a:pt x="16224" y="529"/>
                  <a:pt x="15902" y="681"/>
                </a:cubicBezTo>
                <a:lnTo>
                  <a:pt x="15660" y="800"/>
                </a:lnTo>
                <a:cubicBezTo>
                  <a:pt x="15579" y="843"/>
                  <a:pt x="15501" y="886"/>
                  <a:pt x="15422" y="929"/>
                </a:cubicBezTo>
                <a:lnTo>
                  <a:pt x="15303" y="995"/>
                </a:lnTo>
                <a:lnTo>
                  <a:pt x="15185" y="1066"/>
                </a:lnTo>
                <a:cubicBezTo>
                  <a:pt x="15106" y="1114"/>
                  <a:pt x="15028" y="1161"/>
                  <a:pt x="14950" y="1209"/>
                </a:cubicBezTo>
                <a:cubicBezTo>
                  <a:pt x="14327" y="1608"/>
                  <a:pt x="13727" y="2083"/>
                  <a:pt x="13151" y="2620"/>
                </a:cubicBezTo>
                <a:cubicBezTo>
                  <a:pt x="12575" y="3152"/>
                  <a:pt x="12024" y="3741"/>
                  <a:pt x="11493" y="4369"/>
                </a:cubicBezTo>
                <a:cubicBezTo>
                  <a:pt x="11361" y="4525"/>
                  <a:pt x="11229" y="4687"/>
                  <a:pt x="11099" y="4848"/>
                </a:cubicBezTo>
                <a:cubicBezTo>
                  <a:pt x="10969" y="5010"/>
                  <a:pt x="10839" y="5172"/>
                  <a:pt x="10712" y="5338"/>
                </a:cubicBezTo>
                <a:cubicBezTo>
                  <a:pt x="10584" y="5504"/>
                  <a:pt x="10458" y="5670"/>
                  <a:pt x="10333" y="5842"/>
                </a:cubicBezTo>
                <a:cubicBezTo>
                  <a:pt x="10210" y="6013"/>
                  <a:pt x="10084" y="6184"/>
                  <a:pt x="9961" y="6355"/>
                </a:cubicBezTo>
                <a:lnTo>
                  <a:pt x="9596" y="6877"/>
                </a:lnTo>
                <a:lnTo>
                  <a:pt x="9235" y="7410"/>
                </a:lnTo>
                <a:lnTo>
                  <a:pt x="8881" y="7951"/>
                </a:lnTo>
                <a:lnTo>
                  <a:pt x="8539" y="8483"/>
                </a:lnTo>
                <a:cubicBezTo>
                  <a:pt x="8084" y="9191"/>
                  <a:pt x="7627" y="9885"/>
                  <a:pt x="7161" y="10564"/>
                </a:cubicBezTo>
                <a:lnTo>
                  <a:pt x="7119" y="10626"/>
                </a:lnTo>
                <a:cubicBezTo>
                  <a:pt x="7033" y="10522"/>
                  <a:pt x="6948" y="10417"/>
                  <a:pt x="6861" y="10313"/>
                </a:cubicBezTo>
                <a:cubicBezTo>
                  <a:pt x="6731" y="10151"/>
                  <a:pt x="6597" y="9999"/>
                  <a:pt x="6465" y="9847"/>
                </a:cubicBezTo>
                <a:cubicBezTo>
                  <a:pt x="6198" y="9538"/>
                  <a:pt x="5925" y="9244"/>
                  <a:pt x="5649" y="8958"/>
                </a:cubicBezTo>
                <a:cubicBezTo>
                  <a:pt x="5510" y="8816"/>
                  <a:pt x="5369" y="8678"/>
                  <a:pt x="5228" y="8540"/>
                </a:cubicBezTo>
                <a:lnTo>
                  <a:pt x="5015" y="8341"/>
                </a:lnTo>
                <a:lnTo>
                  <a:pt x="4908" y="8241"/>
                </a:lnTo>
                <a:lnTo>
                  <a:pt x="4800" y="8146"/>
                </a:lnTo>
                <a:cubicBezTo>
                  <a:pt x="4225" y="7628"/>
                  <a:pt x="3627" y="7167"/>
                  <a:pt x="3011" y="6782"/>
                </a:cubicBezTo>
                <a:cubicBezTo>
                  <a:pt x="2395" y="6402"/>
                  <a:pt x="1763" y="6093"/>
                  <a:pt x="1122" y="5865"/>
                </a:cubicBezTo>
                <a:cubicBezTo>
                  <a:pt x="802" y="5756"/>
                  <a:pt x="482" y="5656"/>
                  <a:pt x="159" y="5585"/>
                </a:cubicBezTo>
                <a:lnTo>
                  <a:pt x="0" y="5547"/>
                </a:lnTo>
                <a:lnTo>
                  <a:pt x="0" y="6402"/>
                </a:lnTo>
                <a:lnTo>
                  <a:pt x="43" y="6421"/>
                </a:lnTo>
                <a:cubicBezTo>
                  <a:pt x="193" y="6492"/>
                  <a:pt x="343" y="6573"/>
                  <a:pt x="493" y="6649"/>
                </a:cubicBezTo>
                <a:cubicBezTo>
                  <a:pt x="567" y="6687"/>
                  <a:pt x="641" y="6730"/>
                  <a:pt x="715" y="6773"/>
                </a:cubicBezTo>
                <a:lnTo>
                  <a:pt x="936" y="6901"/>
                </a:lnTo>
                <a:cubicBezTo>
                  <a:pt x="1523" y="7248"/>
                  <a:pt x="2094" y="7647"/>
                  <a:pt x="2645" y="8103"/>
                </a:cubicBezTo>
                <a:cubicBezTo>
                  <a:pt x="2715" y="8160"/>
                  <a:pt x="2782" y="8222"/>
                  <a:pt x="2851" y="8279"/>
                </a:cubicBezTo>
                <a:cubicBezTo>
                  <a:pt x="2919" y="8341"/>
                  <a:pt x="2988" y="8393"/>
                  <a:pt x="3055" y="8455"/>
                </a:cubicBezTo>
                <a:lnTo>
                  <a:pt x="3257" y="8640"/>
                </a:lnTo>
                <a:lnTo>
                  <a:pt x="3358" y="8730"/>
                </a:lnTo>
                <a:lnTo>
                  <a:pt x="3456" y="8825"/>
                </a:lnTo>
                <a:lnTo>
                  <a:pt x="3656" y="9015"/>
                </a:lnTo>
                <a:cubicBezTo>
                  <a:pt x="3721" y="9082"/>
                  <a:pt x="3786" y="9149"/>
                  <a:pt x="3853" y="9215"/>
                </a:cubicBezTo>
                <a:cubicBezTo>
                  <a:pt x="3918" y="9282"/>
                  <a:pt x="3985" y="9348"/>
                  <a:pt x="4048" y="9415"/>
                </a:cubicBezTo>
                <a:lnTo>
                  <a:pt x="4240" y="9619"/>
                </a:lnTo>
                <a:cubicBezTo>
                  <a:pt x="4755" y="10170"/>
                  <a:pt x="5253" y="10769"/>
                  <a:pt x="5737" y="11396"/>
                </a:cubicBezTo>
                <a:cubicBezTo>
                  <a:pt x="5858" y="11553"/>
                  <a:pt x="5978" y="11710"/>
                  <a:pt x="6097" y="11871"/>
                </a:cubicBezTo>
                <a:lnTo>
                  <a:pt x="6167" y="11961"/>
                </a:lnTo>
                <a:lnTo>
                  <a:pt x="6097" y="12052"/>
                </a:lnTo>
                <a:cubicBezTo>
                  <a:pt x="5978" y="12213"/>
                  <a:pt x="5858" y="12370"/>
                  <a:pt x="5737" y="12527"/>
                </a:cubicBezTo>
                <a:cubicBezTo>
                  <a:pt x="5253" y="13154"/>
                  <a:pt x="4755" y="13753"/>
                  <a:pt x="4240" y="14304"/>
                </a:cubicBezTo>
                <a:lnTo>
                  <a:pt x="4048" y="14508"/>
                </a:lnTo>
                <a:cubicBezTo>
                  <a:pt x="3983" y="14579"/>
                  <a:pt x="3918" y="14641"/>
                  <a:pt x="3853" y="14708"/>
                </a:cubicBezTo>
                <a:cubicBezTo>
                  <a:pt x="3788" y="14774"/>
                  <a:pt x="3723" y="14841"/>
                  <a:pt x="3656" y="14907"/>
                </a:cubicBezTo>
                <a:lnTo>
                  <a:pt x="3456" y="15097"/>
                </a:lnTo>
                <a:lnTo>
                  <a:pt x="3358" y="15192"/>
                </a:lnTo>
                <a:lnTo>
                  <a:pt x="3257" y="15283"/>
                </a:lnTo>
                <a:lnTo>
                  <a:pt x="3055" y="15468"/>
                </a:lnTo>
                <a:cubicBezTo>
                  <a:pt x="2988" y="15530"/>
                  <a:pt x="2919" y="15587"/>
                  <a:pt x="2851" y="15644"/>
                </a:cubicBezTo>
                <a:cubicBezTo>
                  <a:pt x="2782" y="15701"/>
                  <a:pt x="2715" y="15763"/>
                  <a:pt x="2645" y="15820"/>
                </a:cubicBezTo>
                <a:cubicBezTo>
                  <a:pt x="2094" y="16271"/>
                  <a:pt x="1523" y="16675"/>
                  <a:pt x="936" y="17022"/>
                </a:cubicBezTo>
                <a:lnTo>
                  <a:pt x="715" y="17150"/>
                </a:lnTo>
                <a:cubicBezTo>
                  <a:pt x="641" y="17193"/>
                  <a:pt x="567" y="17235"/>
                  <a:pt x="493" y="17273"/>
                </a:cubicBezTo>
                <a:cubicBezTo>
                  <a:pt x="343" y="17350"/>
                  <a:pt x="195" y="17430"/>
                  <a:pt x="43" y="17502"/>
                </a:cubicBezTo>
                <a:lnTo>
                  <a:pt x="0" y="17521"/>
                </a:lnTo>
                <a:lnTo>
                  <a:pt x="0" y="18376"/>
                </a:lnTo>
                <a:lnTo>
                  <a:pt x="159" y="18338"/>
                </a:lnTo>
                <a:cubicBezTo>
                  <a:pt x="482" y="18267"/>
                  <a:pt x="802" y="18162"/>
                  <a:pt x="1122" y="18057"/>
                </a:cubicBezTo>
                <a:cubicBezTo>
                  <a:pt x="1761" y="17829"/>
                  <a:pt x="2392" y="17521"/>
                  <a:pt x="3011" y="17140"/>
                </a:cubicBezTo>
                <a:cubicBezTo>
                  <a:pt x="3627" y="16760"/>
                  <a:pt x="4225" y="16295"/>
                  <a:pt x="4800" y="15777"/>
                </a:cubicBezTo>
                <a:lnTo>
                  <a:pt x="4908" y="15682"/>
                </a:lnTo>
                <a:lnTo>
                  <a:pt x="5015" y="15582"/>
                </a:lnTo>
                <a:lnTo>
                  <a:pt x="5228" y="15382"/>
                </a:lnTo>
                <a:cubicBezTo>
                  <a:pt x="5369" y="15245"/>
                  <a:pt x="5508" y="15102"/>
                  <a:pt x="5649" y="14964"/>
                </a:cubicBezTo>
                <a:cubicBezTo>
                  <a:pt x="5925" y="14674"/>
                  <a:pt x="6198" y="14380"/>
                  <a:pt x="6465" y="14076"/>
                </a:cubicBezTo>
                <a:cubicBezTo>
                  <a:pt x="6597" y="13919"/>
                  <a:pt x="6731" y="13767"/>
                  <a:pt x="6861" y="13610"/>
                </a:cubicBezTo>
                <a:cubicBezTo>
                  <a:pt x="6948" y="13506"/>
                  <a:pt x="7033" y="13401"/>
                  <a:pt x="7119" y="13297"/>
                </a:cubicBezTo>
                <a:lnTo>
                  <a:pt x="7161" y="13358"/>
                </a:lnTo>
                <a:cubicBezTo>
                  <a:pt x="7627" y="14038"/>
                  <a:pt x="8084" y="14731"/>
                  <a:pt x="8539" y="15439"/>
                </a:cubicBezTo>
                <a:lnTo>
                  <a:pt x="8881" y="15972"/>
                </a:lnTo>
                <a:lnTo>
                  <a:pt x="9235" y="16513"/>
                </a:lnTo>
                <a:lnTo>
                  <a:pt x="9596" y="17045"/>
                </a:lnTo>
                <a:lnTo>
                  <a:pt x="9961" y="17568"/>
                </a:lnTo>
                <a:cubicBezTo>
                  <a:pt x="10084" y="17739"/>
                  <a:pt x="10210" y="17910"/>
                  <a:pt x="10333" y="18081"/>
                </a:cubicBezTo>
                <a:cubicBezTo>
                  <a:pt x="10458" y="18252"/>
                  <a:pt x="10586" y="18419"/>
                  <a:pt x="10712" y="18585"/>
                </a:cubicBezTo>
                <a:cubicBezTo>
                  <a:pt x="10839" y="18751"/>
                  <a:pt x="10969" y="18913"/>
                  <a:pt x="11099" y="19074"/>
                </a:cubicBezTo>
                <a:cubicBezTo>
                  <a:pt x="11229" y="19236"/>
                  <a:pt x="11361" y="19393"/>
                  <a:pt x="11493" y="19554"/>
                </a:cubicBezTo>
                <a:cubicBezTo>
                  <a:pt x="12024" y="20181"/>
                  <a:pt x="12575" y="20771"/>
                  <a:pt x="13151" y="21303"/>
                </a:cubicBezTo>
                <a:cubicBezTo>
                  <a:pt x="13252" y="21398"/>
                  <a:pt x="13355" y="21493"/>
                  <a:pt x="13460" y="21583"/>
                </a:cubicBezTo>
                <a:lnTo>
                  <a:pt x="16399" y="21583"/>
                </a:lnTo>
                <a:cubicBezTo>
                  <a:pt x="16352" y="21554"/>
                  <a:pt x="16307" y="21531"/>
                  <a:pt x="16260" y="21502"/>
                </a:cubicBezTo>
                <a:cubicBezTo>
                  <a:pt x="15975" y="21331"/>
                  <a:pt x="15698" y="21141"/>
                  <a:pt x="15420" y="20937"/>
                </a:cubicBezTo>
                <a:cubicBezTo>
                  <a:pt x="15283" y="20832"/>
                  <a:pt x="15144" y="20728"/>
                  <a:pt x="15010" y="20614"/>
                </a:cubicBezTo>
                <a:cubicBezTo>
                  <a:pt x="14873" y="20504"/>
                  <a:pt x="14739" y="20386"/>
                  <a:pt x="14605" y="20272"/>
                </a:cubicBezTo>
                <a:cubicBezTo>
                  <a:pt x="14338" y="20034"/>
                  <a:pt x="14074" y="19787"/>
                  <a:pt x="13814" y="19521"/>
                </a:cubicBezTo>
                <a:cubicBezTo>
                  <a:pt x="13294" y="18993"/>
                  <a:pt x="12788" y="18428"/>
                  <a:pt x="12297" y="17820"/>
                </a:cubicBezTo>
                <a:lnTo>
                  <a:pt x="11930" y="17359"/>
                </a:lnTo>
                <a:cubicBezTo>
                  <a:pt x="11809" y="17202"/>
                  <a:pt x="11688" y="17045"/>
                  <a:pt x="11567" y="16889"/>
                </a:cubicBezTo>
                <a:cubicBezTo>
                  <a:pt x="11448" y="16727"/>
                  <a:pt x="11327" y="16570"/>
                  <a:pt x="11209" y="16409"/>
                </a:cubicBezTo>
                <a:cubicBezTo>
                  <a:pt x="11090" y="16242"/>
                  <a:pt x="10971" y="16081"/>
                  <a:pt x="10855" y="15915"/>
                </a:cubicBezTo>
                <a:lnTo>
                  <a:pt x="10505" y="15416"/>
                </a:lnTo>
                <a:lnTo>
                  <a:pt x="10158" y="14907"/>
                </a:lnTo>
                <a:lnTo>
                  <a:pt x="9464" y="13862"/>
                </a:lnTo>
                <a:cubicBezTo>
                  <a:pt x="9032" y="13216"/>
                  <a:pt x="8592" y="12579"/>
                  <a:pt x="8140" y="11961"/>
                </a:cubicBezTo>
                <a:cubicBezTo>
                  <a:pt x="8592" y="11344"/>
                  <a:pt x="9032" y="10707"/>
                  <a:pt x="9464" y="10061"/>
                </a:cubicBezTo>
                <a:lnTo>
                  <a:pt x="10158" y="9015"/>
                </a:lnTo>
                <a:lnTo>
                  <a:pt x="10505" y="8507"/>
                </a:lnTo>
                <a:lnTo>
                  <a:pt x="10855" y="8008"/>
                </a:lnTo>
                <a:cubicBezTo>
                  <a:pt x="10971" y="7842"/>
                  <a:pt x="11090" y="7680"/>
                  <a:pt x="11209" y="7514"/>
                </a:cubicBezTo>
                <a:cubicBezTo>
                  <a:pt x="11327" y="7352"/>
                  <a:pt x="11448" y="7196"/>
                  <a:pt x="11567" y="7034"/>
                </a:cubicBezTo>
                <a:cubicBezTo>
                  <a:pt x="11686" y="6873"/>
                  <a:pt x="11809" y="6721"/>
                  <a:pt x="11930" y="6564"/>
                </a:cubicBezTo>
                <a:lnTo>
                  <a:pt x="12297" y="6103"/>
                </a:lnTo>
                <a:cubicBezTo>
                  <a:pt x="12790" y="5499"/>
                  <a:pt x="13294" y="4929"/>
                  <a:pt x="13814" y="4402"/>
                </a:cubicBezTo>
                <a:cubicBezTo>
                  <a:pt x="14074" y="4140"/>
                  <a:pt x="14338" y="3889"/>
                  <a:pt x="14605" y="3651"/>
                </a:cubicBezTo>
                <a:cubicBezTo>
                  <a:pt x="14739" y="3537"/>
                  <a:pt x="14873" y="3418"/>
                  <a:pt x="15010" y="3309"/>
                </a:cubicBezTo>
                <a:cubicBezTo>
                  <a:pt x="15144" y="3195"/>
                  <a:pt x="15283" y="3090"/>
                  <a:pt x="15420" y="2986"/>
                </a:cubicBezTo>
                <a:cubicBezTo>
                  <a:pt x="15695" y="2782"/>
                  <a:pt x="15975" y="2587"/>
                  <a:pt x="16260" y="2420"/>
                </a:cubicBezTo>
                <a:cubicBezTo>
                  <a:pt x="16544" y="2249"/>
                  <a:pt x="16831" y="2097"/>
                  <a:pt x="17122" y="1964"/>
                </a:cubicBezTo>
                <a:cubicBezTo>
                  <a:pt x="17707" y="1708"/>
                  <a:pt x="18303" y="1522"/>
                  <a:pt x="18912" y="1437"/>
                </a:cubicBezTo>
                <a:cubicBezTo>
                  <a:pt x="19217" y="1394"/>
                  <a:pt x="19524" y="1370"/>
                  <a:pt x="19828" y="1366"/>
                </a:cubicBezTo>
                <a:cubicBezTo>
                  <a:pt x="20135" y="1366"/>
                  <a:pt x="20442" y="1389"/>
                  <a:pt x="20749" y="1437"/>
                </a:cubicBezTo>
                <a:cubicBezTo>
                  <a:pt x="21033" y="1480"/>
                  <a:pt x="21318" y="1546"/>
                  <a:pt x="21600" y="1632"/>
                </a:cubicBezTo>
                <a:lnTo>
                  <a:pt x="21600" y="715"/>
                </a:lnTo>
                <a:cubicBezTo>
                  <a:pt x="21363" y="586"/>
                  <a:pt x="21116" y="477"/>
                  <a:pt x="20865" y="382"/>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a:p>
        </p:txBody>
      </p:sp>
      <p:pic>
        <p:nvPicPr>
          <p:cNvPr id="9" name="Picture 8"/>
          <p:cNvPicPr>
            <a:picLocks noChangeAspect="1"/>
          </p:cNvPicPr>
          <p:nvPr/>
        </p:nvPicPr>
        <p:blipFill>
          <a:blip r:embed="rId5"/>
          <a:stretch>
            <a:fillRect/>
          </a:stretch>
        </p:blipFill>
        <p:spPr>
          <a:xfrm>
            <a:off x="8012694" y="265434"/>
            <a:ext cx="761417" cy="881896"/>
          </a:xfrm>
          <a:prstGeom prst="rect">
            <a:avLst/>
          </a:prstGeom>
        </p:spPr>
      </p:pic>
    </p:spTree>
    <p:extLst>
      <p:ext uri="{BB962C8B-B14F-4D97-AF65-F5344CB8AC3E}">
        <p14:creationId xmlns:p14="http://schemas.microsoft.com/office/powerpoint/2010/main" val="4229358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854283" y="445506"/>
            <a:ext cx="7311615" cy="1325563"/>
          </a:xfrm>
          <a:prstGeom prst="rect">
            <a:avLst/>
          </a:prstGeom>
        </p:spPr>
        <p:txBody>
          <a:bodyPr spcFirstLastPara="1" vert="horz" wrap="square" lIns="0" tIns="0" rIns="0" bIns="0" rtlCol="0" anchor="t" anchorCtr="0">
            <a:noAutofit/>
          </a:bodyPr>
          <a:lstStyle/>
          <a:p>
            <a:r>
              <a:rPr lang="en-ZA" sz="5400" b="1" dirty="0" smtClean="0">
                <a:latin typeface="Swiss 721"/>
                <a:cs typeface="Times New Roman" panose="02020603050405020304" pitchFamily="18" charset="0"/>
              </a:rPr>
              <a:t>Programme 1:</a:t>
            </a:r>
            <a:br>
              <a:rPr lang="en-ZA" sz="5400" b="1" dirty="0" smtClean="0">
                <a:latin typeface="Swiss 721"/>
                <a:cs typeface="Times New Roman" panose="02020603050405020304" pitchFamily="18" charset="0"/>
              </a:rPr>
            </a:br>
            <a:r>
              <a:rPr lang="en-ZA" sz="5400" b="1" dirty="0" smtClean="0">
                <a:latin typeface="Swiss 721"/>
                <a:cs typeface="Times New Roman" panose="02020603050405020304" pitchFamily="18" charset="0"/>
              </a:rPr>
              <a:t>Administration </a:t>
            </a:r>
            <a:endParaRPr sz="5400" b="1" dirty="0">
              <a:latin typeface="Swiss 721"/>
              <a:cs typeface="Times New Roman" panose="02020603050405020304" pitchFamily="18" charset="0"/>
            </a:endParaRPr>
          </a:p>
        </p:txBody>
      </p:sp>
      <p:sp>
        <p:nvSpPr>
          <p:cNvPr id="122" name="Google Shape;122;p17"/>
          <p:cNvSpPr txBox="1">
            <a:spLocks noGrp="1"/>
          </p:cNvSpPr>
          <p:nvPr>
            <p:ph idx="1"/>
          </p:nvPr>
        </p:nvSpPr>
        <p:spPr>
          <a:xfrm>
            <a:off x="469583" y="2104889"/>
            <a:ext cx="7926871" cy="2990087"/>
          </a:xfrm>
          <a:prstGeom prst="rect">
            <a:avLst/>
          </a:prstGeom>
        </p:spPr>
        <p:txBody>
          <a:bodyPr spcFirstLastPara="1" vert="horz" wrap="square" lIns="0" tIns="0" rIns="0" bIns="0" rtlCol="0" anchor="t" anchorCtr="0">
            <a:noAutofit/>
          </a:bodyPr>
          <a:lstStyle/>
          <a:p>
            <a:pPr marL="352901" marR="46673" indent="0" algn="just">
              <a:lnSpc>
                <a:spcPct val="150000"/>
              </a:lnSpc>
              <a:spcBef>
                <a:spcPts val="180"/>
              </a:spcBef>
              <a:buNone/>
            </a:pPr>
            <a:r>
              <a:rPr lang="en-US" dirty="0">
                <a:solidFill>
                  <a:srgbClr val="231F20"/>
                </a:solidFill>
                <a:latin typeface="Swiss 721"/>
                <a:ea typeface="Swiss 721"/>
                <a:cs typeface="Times New Roman" panose="02020603050405020304" pitchFamily="18" charset="0"/>
              </a:rPr>
              <a:t>The purpose of Programme 1 is to achieve the strategic outcome of strengthening institutional effectiveness at all levels of the organisation. It also provides the overall strategic management of the Electoral Commission, as well as centralised support and financial management services</a:t>
            </a:r>
            <a:r>
              <a:rPr lang="en-US" dirty="0" smtClean="0">
                <a:solidFill>
                  <a:srgbClr val="231F20"/>
                </a:solidFill>
                <a:latin typeface="Swiss 721"/>
                <a:ea typeface="Swiss 721"/>
                <a:cs typeface="Times New Roman" panose="02020603050405020304" pitchFamily="18" charset="0"/>
              </a:rPr>
              <a:t>.</a:t>
            </a:r>
            <a:endParaRPr lang="en-ZA" dirty="0">
              <a:latin typeface="Swiss 721"/>
              <a:ea typeface="Swiss 721"/>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892091" y="274391"/>
            <a:ext cx="722438" cy="836749"/>
          </a:xfrm>
          <a:prstGeom prst="rect">
            <a:avLst/>
          </a:prstGeom>
        </p:spPr>
      </p:pic>
      <p:sp>
        <p:nvSpPr>
          <p:cNvPr id="11" name="Google Shape;196;p24"/>
          <p:cNvSpPr/>
          <p:nvPr/>
        </p:nvSpPr>
        <p:spPr>
          <a:xfrm>
            <a:off x="3307839" y="5094976"/>
            <a:ext cx="5215264" cy="14448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algn="ctr" defTabSz="685800">
              <a:buClr>
                <a:srgbClr val="062133"/>
              </a:buClr>
              <a:buSzPts val="1100"/>
              <a:defRPr/>
            </a:pPr>
            <a:r>
              <a:rPr lang="en-ZA" sz="3600" b="1" dirty="0" smtClean="0">
                <a:solidFill>
                  <a:srgbClr val="062133"/>
                </a:solidFill>
                <a:latin typeface="Swiss 721"/>
                <a:ea typeface="Barlow"/>
                <a:cs typeface="Times New Roman" panose="02020603050405020304" pitchFamily="18" charset="0"/>
                <a:sym typeface="Barlow"/>
              </a:rPr>
              <a:t>TOTAL </a:t>
            </a:r>
            <a:r>
              <a:rPr lang="en-ZA" sz="3600" b="1" dirty="0">
                <a:solidFill>
                  <a:srgbClr val="062133"/>
                </a:solidFill>
                <a:latin typeface="Swiss 721"/>
                <a:ea typeface="Barlow"/>
                <a:cs typeface="Times New Roman" panose="02020603050405020304" pitchFamily="18" charset="0"/>
                <a:sym typeface="Barlow"/>
              </a:rPr>
              <a:t>TARGETS : 4</a:t>
            </a:r>
            <a:endParaRPr sz="3600" b="1" dirty="0">
              <a:solidFill>
                <a:srgbClr val="062133"/>
              </a:solidFill>
              <a:latin typeface="Swiss 721"/>
              <a:ea typeface="Barlow"/>
              <a:cs typeface="Times New Roman" panose="02020603050405020304" pitchFamily="18" charset="0"/>
              <a:sym typeface="Barlow"/>
            </a:endParaRPr>
          </a:p>
        </p:txBody>
      </p:sp>
      <p:sp>
        <p:nvSpPr>
          <p:cNvPr id="3" name="Slide Number Placeholder 2"/>
          <p:cNvSpPr>
            <a:spLocks noGrp="1"/>
          </p:cNvSpPr>
          <p:nvPr>
            <p:ph type="sldNum" sz="quarter" idx="12"/>
          </p:nvPr>
        </p:nvSpPr>
        <p:spPr>
          <a:xfrm>
            <a:off x="6465703" y="6492875"/>
            <a:ext cx="2057400" cy="365125"/>
          </a:xfrm>
        </p:spPr>
        <p:txBody>
          <a:bodyPr/>
          <a:lstStyle/>
          <a:p>
            <a:fld id="{83A218E8-C0C8-4525-BD5F-99356FF4A842}" type="slidenum">
              <a:rPr lang="en-US" sz="1200" b="1" smtClean="0"/>
              <a:t>6</a:t>
            </a:fld>
            <a:endParaRPr lang="en-US" sz="1200" b="1" dirty="0"/>
          </a:p>
        </p:txBody>
      </p:sp>
    </p:spTree>
    <p:extLst>
      <p:ext uri="{BB962C8B-B14F-4D97-AF65-F5344CB8AC3E}">
        <p14:creationId xmlns:p14="http://schemas.microsoft.com/office/powerpoint/2010/main" val="197869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fontScale="90000"/>
          </a:bodyPr>
          <a:lstStyle/>
          <a:p>
            <a:pPr>
              <a:lnSpc>
                <a:spcPct val="100000"/>
              </a:lnSpc>
              <a:spcBef>
                <a:spcPts val="0"/>
              </a:spcBef>
            </a:pPr>
            <a:r>
              <a:rPr lang="en-ZA" sz="2000" b="1" dirty="0">
                <a:solidFill>
                  <a:prstClr val="black"/>
                </a:solidFill>
                <a:latin typeface="Swiss 721"/>
                <a:ea typeface="+mn-ea"/>
                <a:cs typeface="Times New Roman" panose="02020603050405020304" pitchFamily="18" charset="0"/>
              </a:rPr>
              <a:t>Outcomes, outputs, performance indicators and targets for </a:t>
            </a:r>
            <a:r>
              <a:rPr lang="en-ZA" sz="2000" b="1" dirty="0" smtClean="0">
                <a:solidFill>
                  <a:prstClr val="black"/>
                </a:solidFill>
                <a:latin typeface="Swiss 721"/>
                <a:ea typeface="+mn-ea"/>
                <a:cs typeface="Times New Roman" panose="02020603050405020304" pitchFamily="18" charset="0"/>
              </a:rPr>
              <a:t>2023/24</a:t>
            </a:r>
            <a:endParaRPr lang="en-ZA" sz="4800"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19926400"/>
              </p:ext>
            </p:extLst>
          </p:nvPr>
        </p:nvGraphicFramePr>
        <p:xfrm>
          <a:off x="167055" y="3323303"/>
          <a:ext cx="8637973" cy="2702147"/>
        </p:xfrm>
        <a:graphic>
          <a:graphicData uri="http://schemas.openxmlformats.org/drawingml/2006/table">
            <a:tbl>
              <a:tblPr firstRow="1" firstCol="1" lastRow="1" lastCol="1" bandRow="1" bandCol="1">
                <a:tableStyleId>{10A1B5D5-9B99-4C35-A422-299274C87663}</a:tableStyleId>
              </a:tblPr>
              <a:tblGrid>
                <a:gridCol w="1788205">
                  <a:extLst>
                    <a:ext uri="{9D8B030D-6E8A-4147-A177-3AD203B41FA5}">
                      <a16:colId xmlns:a16="http://schemas.microsoft.com/office/drawing/2014/main" val="2978871112"/>
                    </a:ext>
                  </a:extLst>
                </a:gridCol>
                <a:gridCol w="1394206">
                  <a:extLst>
                    <a:ext uri="{9D8B030D-6E8A-4147-A177-3AD203B41FA5}">
                      <a16:colId xmlns:a16="http://schemas.microsoft.com/office/drawing/2014/main" val="1152470807"/>
                    </a:ext>
                  </a:extLst>
                </a:gridCol>
                <a:gridCol w="1321031">
                  <a:extLst>
                    <a:ext uri="{9D8B030D-6E8A-4147-A177-3AD203B41FA5}">
                      <a16:colId xmlns:a16="http://schemas.microsoft.com/office/drawing/2014/main" val="227857881"/>
                    </a:ext>
                  </a:extLst>
                </a:gridCol>
                <a:gridCol w="1361370">
                  <a:extLst>
                    <a:ext uri="{9D8B030D-6E8A-4147-A177-3AD203B41FA5}">
                      <a16:colId xmlns:a16="http://schemas.microsoft.com/office/drawing/2014/main" val="1439630202"/>
                    </a:ext>
                  </a:extLst>
                </a:gridCol>
                <a:gridCol w="1502549">
                  <a:extLst>
                    <a:ext uri="{9D8B030D-6E8A-4147-A177-3AD203B41FA5}">
                      <a16:colId xmlns:a16="http://schemas.microsoft.com/office/drawing/2014/main" val="3077197633"/>
                    </a:ext>
                  </a:extLst>
                </a:gridCol>
                <a:gridCol w="1270612">
                  <a:extLst>
                    <a:ext uri="{9D8B030D-6E8A-4147-A177-3AD203B41FA5}">
                      <a16:colId xmlns:a16="http://schemas.microsoft.com/office/drawing/2014/main" val="1173999545"/>
                    </a:ext>
                  </a:extLst>
                </a:gridCol>
              </a:tblGrid>
              <a:tr h="506571">
                <a:tc>
                  <a:txBody>
                    <a:bodyPr/>
                    <a:lstStyle/>
                    <a:p>
                      <a:pPr marL="46355">
                        <a:spcAft>
                          <a:spcPts val="0"/>
                        </a:spcAft>
                      </a:pPr>
                      <a:r>
                        <a:rPr lang="en-US" sz="1600" dirty="0">
                          <a:effectLst/>
                          <a:latin typeface="Swiss 721"/>
                          <a:cs typeface="Times New Roman" panose="02020603050405020304" pitchFamily="18" charset="0"/>
                        </a:rPr>
                        <a:t> </a:t>
                      </a:r>
                      <a:endParaRPr lang="en-ZA" sz="1600" b="1" dirty="0">
                        <a:effectLst/>
                        <a:latin typeface="Swiss 721"/>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454878">
                <a:tc>
                  <a:txBody>
                    <a:bodyPr/>
                    <a:lstStyle/>
                    <a:p>
                      <a:pPr marL="457200" marR="340360" indent="85090" algn="just">
                        <a:lnSpc>
                          <a:spcPct val="95000"/>
                        </a:lnSpc>
                        <a:spcBef>
                          <a:spcPts val="115"/>
                        </a:spcBef>
                        <a:spcAft>
                          <a:spcPts val="0"/>
                        </a:spcAft>
                      </a:pPr>
                      <a:r>
                        <a:rPr lang="en-US" sz="1600" dirty="0" smtClean="0">
                          <a:effectLst/>
                          <a:latin typeface="Swiss 721"/>
                          <a:cs typeface="Times New Roman" panose="02020603050405020304" pitchFamily="18" charset="0"/>
                        </a:rPr>
                        <a:t>Output</a:t>
                      </a:r>
                      <a:r>
                        <a:rPr lang="en-US" sz="1600" baseline="0" dirty="0" smtClean="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indicators</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4610" marR="54610" algn="ctr">
                        <a:spcBef>
                          <a:spcPts val="585"/>
                        </a:spcBef>
                        <a:spcAft>
                          <a:spcPts val="0"/>
                        </a:spcAft>
                      </a:pPr>
                      <a:r>
                        <a:rPr lang="en-US" sz="1600" dirty="0">
                          <a:effectLst/>
                          <a:latin typeface="Swiss 721"/>
                          <a:cs typeface="Times New Roman" panose="02020603050405020304" pitchFamily="18" charset="0"/>
                        </a:rPr>
                        <a:t>2019/20</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7150" marR="57785" algn="ctr">
                        <a:spcBef>
                          <a:spcPts val="585"/>
                        </a:spcBef>
                        <a:spcAft>
                          <a:spcPts val="0"/>
                        </a:spcAft>
                      </a:pPr>
                      <a:r>
                        <a:rPr lang="en-US" sz="1600" dirty="0">
                          <a:effectLst/>
                          <a:latin typeface="Swiss 721"/>
                          <a:cs typeface="Times New Roman" panose="02020603050405020304" pitchFamily="18" charset="0"/>
                        </a:rPr>
                        <a:t>2020/21</a:t>
                      </a:r>
                      <a:endParaRPr lang="en-ZA" sz="1600" b="1"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85"/>
                        </a:spcBef>
                        <a:spcAft>
                          <a:spcPts val="0"/>
                        </a:spcAft>
                      </a:pPr>
                      <a:r>
                        <a:rPr lang="en-US" sz="1600" dirty="0">
                          <a:effectLst/>
                          <a:latin typeface="Swiss 721"/>
                          <a:cs typeface="Times New Roman" panose="02020603050405020304" pitchFamily="18" charset="0"/>
                        </a:rPr>
                        <a:t>2021/22</a:t>
                      </a:r>
                      <a:endParaRPr lang="en-ZA" sz="1600" b="1" dirty="0">
                        <a:effectLst/>
                        <a:latin typeface="Swiss 721"/>
                        <a:ea typeface="Swiss 721"/>
                        <a:cs typeface="Times New Roman" panose="02020603050405020304" pitchFamily="18" charset="0"/>
                      </a:endParaRPr>
                    </a:p>
                  </a:txBody>
                  <a:tcPr marL="0" marR="0" marT="0" marB="0"/>
                </a:tc>
                <a:tc>
                  <a:txBody>
                    <a:bodyPr/>
                    <a:lstStyle/>
                    <a:p>
                      <a:pPr marL="86360" marR="87630" algn="ctr">
                        <a:spcBef>
                          <a:spcPts val="585"/>
                        </a:spcBef>
                        <a:spcAft>
                          <a:spcPts val="0"/>
                        </a:spcAft>
                      </a:pPr>
                      <a:r>
                        <a:rPr lang="en-US" sz="1600" dirty="0">
                          <a:effectLst/>
                          <a:latin typeface="Swiss 721"/>
                          <a:cs typeface="Times New Roman" panose="02020603050405020304" pitchFamily="18" charset="0"/>
                        </a:rPr>
                        <a:t>2022/23</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9055" marR="60960" algn="ctr">
                        <a:spcBef>
                          <a:spcPts val="585"/>
                        </a:spcBef>
                        <a:spcAft>
                          <a:spcPts val="0"/>
                        </a:spcAft>
                      </a:pPr>
                      <a:r>
                        <a:rPr lang="en-US" sz="1600" dirty="0">
                          <a:effectLst/>
                          <a:latin typeface="Swiss 721"/>
                          <a:cs typeface="Times New Roman" panose="02020603050405020304" pitchFamily="18" charset="0"/>
                        </a:rPr>
                        <a:t>2023/24</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419772">
                <a:tc>
                  <a:txBody>
                    <a:bodyPr/>
                    <a:lstStyle/>
                    <a:p>
                      <a:pPr marL="45085">
                        <a:spcBef>
                          <a:spcPts val="180"/>
                        </a:spcBef>
                        <a:spcAft>
                          <a:spcPts val="0"/>
                        </a:spcAft>
                      </a:pPr>
                      <a:r>
                        <a:rPr lang="en-US" sz="1600" dirty="0">
                          <a:effectLst/>
                          <a:latin typeface="Swiss 721"/>
                          <a:cs typeface="Times New Roman" panose="02020603050405020304" pitchFamily="18" charset="0"/>
                        </a:rPr>
                        <a:t> </a:t>
                      </a:r>
                      <a:endParaRPr lang="en-ZA" sz="1600" dirty="0">
                        <a:effectLst/>
                        <a:latin typeface="Swiss 721"/>
                        <a:cs typeface="Times New Roman" panose="02020603050405020304" pitchFamily="18" charset="0"/>
                      </a:endParaRPr>
                    </a:p>
                    <a:p>
                      <a:pPr marL="45085">
                        <a:spcBef>
                          <a:spcPts val="180"/>
                        </a:spcBef>
                        <a:spcAft>
                          <a:spcPts val="0"/>
                        </a:spcAft>
                      </a:pPr>
                      <a:r>
                        <a:rPr lang="en-US" sz="1600" dirty="0">
                          <a:effectLst/>
                          <a:latin typeface="Swiss 721"/>
                          <a:cs typeface="Times New Roman" panose="02020603050405020304" pitchFamily="18" charset="0"/>
                        </a:rPr>
                        <a:t>Number of quarterly strategic risk register reviewed by the ERMC per annum.</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spcBef>
                          <a:spcPts val="30"/>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1905" algn="ctr">
                        <a:spcAft>
                          <a:spcPts val="0"/>
                        </a:spcAft>
                      </a:pPr>
                      <a:r>
                        <a:rPr lang="en-US" sz="1600" b="0" dirty="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spcBef>
                          <a:spcPts val="30"/>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635" algn="ctr">
                        <a:spcAft>
                          <a:spcPts val="0"/>
                        </a:spcAft>
                      </a:pPr>
                      <a:r>
                        <a:rPr lang="en-US" sz="1600" b="0" dirty="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spcBef>
                          <a:spcPts val="30"/>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lgn="ctr">
                        <a:spcAft>
                          <a:spcPts val="0"/>
                        </a:spcAft>
                      </a:pPr>
                      <a:r>
                        <a:rPr lang="en-US" sz="1600" b="0" dirty="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spcBef>
                          <a:spcPts val="30"/>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marR="635" algn="ctr">
                        <a:spcAft>
                          <a:spcPts val="0"/>
                        </a:spcAft>
                      </a:pPr>
                      <a:r>
                        <a:rPr lang="en-US" sz="1600" b="0" dirty="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spcBef>
                          <a:spcPts val="30"/>
                        </a:spcBef>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marR="635" algn="ctr">
                        <a:spcAft>
                          <a:spcPts val="0"/>
                        </a:spcAft>
                      </a:pPr>
                      <a:r>
                        <a:rPr lang="en-US" sz="1600" b="0" dirty="0">
                          <a:effectLst/>
                          <a:latin typeface="Swiss 721"/>
                          <a:cs typeface="Times New Roman" panose="02020603050405020304" pitchFamily="18" charset="0"/>
                        </a:rPr>
                        <a:t>4</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124550805"/>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7</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392" y="0"/>
            <a:ext cx="646077" cy="790490"/>
          </a:xfrm>
          <a:prstGeom prst="rect">
            <a:avLst/>
          </a:prstGeom>
        </p:spPr>
      </p:pic>
      <p:sp>
        <p:nvSpPr>
          <p:cNvPr id="7" name="Rectangle 6"/>
          <p:cNvSpPr/>
          <p:nvPr/>
        </p:nvSpPr>
        <p:spPr>
          <a:xfrm>
            <a:off x="189152" y="2035086"/>
            <a:ext cx="8574040" cy="10719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smtClean="0"/>
          </a:p>
          <a:p>
            <a:endParaRPr lang="en-ZA" sz="1600" dirty="0">
              <a:latin typeface="Times New Roman" panose="02020603050405020304" pitchFamily="18" charset="0"/>
              <a:cs typeface="Times New Roman" panose="02020603050405020304" pitchFamily="18" charset="0"/>
            </a:endParaRPr>
          </a:p>
          <a:p>
            <a:pPr algn="just"/>
            <a:r>
              <a:rPr lang="en-ZA" sz="1600" b="1" dirty="0" smtClean="0">
                <a:latin typeface="Swiss 721"/>
                <a:cs typeface="Times New Roman" panose="02020603050405020304" pitchFamily="18" charset="0"/>
              </a:rPr>
              <a:t>Output :</a:t>
            </a:r>
            <a:r>
              <a:rPr lang="en-US" sz="1600" dirty="0">
                <a:latin typeface="Swiss 721"/>
                <a:cs typeface="Times New Roman" panose="02020603050405020304" pitchFamily="18" charset="0"/>
              </a:rPr>
              <a:t>Exercise leadership and governance, monitoring and evaluation to ensure the effective implementation of the Electoral Commission’s core mandate, strategic outcomes and outputs, aligned with the corresponding budget allocations and risk mitigation</a:t>
            </a:r>
            <a:r>
              <a:rPr lang="en-US" dirty="0">
                <a:latin typeface="Swiss 721"/>
                <a:cs typeface="Times New Roman" panose="02020603050405020304" pitchFamily="18" charset="0"/>
              </a:rPr>
              <a:t>.</a:t>
            </a:r>
          </a:p>
          <a:p>
            <a:endParaRPr lang="en-US" dirty="0"/>
          </a:p>
          <a:p>
            <a:pPr algn="ctr"/>
            <a:r>
              <a:rPr lang="en-ZA" dirty="0" smtClean="0"/>
              <a:t> </a:t>
            </a:r>
            <a:endParaRPr lang="en-ZA" dirty="0"/>
          </a:p>
        </p:txBody>
      </p:sp>
      <p:sp>
        <p:nvSpPr>
          <p:cNvPr id="8" name="Rectangle 7"/>
          <p:cNvSpPr/>
          <p:nvPr/>
        </p:nvSpPr>
        <p:spPr>
          <a:xfrm>
            <a:off x="227499" y="1153421"/>
            <a:ext cx="8542790" cy="57705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ZA" b="1" dirty="0" smtClean="0">
                <a:latin typeface="Swiss 721"/>
                <a:cs typeface="Times New Roman" panose="02020603050405020304" pitchFamily="18" charset="0"/>
              </a:rPr>
              <a:t>Outcome </a:t>
            </a:r>
            <a:r>
              <a:rPr lang="en-ZA" b="1" dirty="0">
                <a:latin typeface="Swiss 721"/>
                <a:cs typeface="Times New Roman" panose="02020603050405020304" pitchFamily="18" charset="0"/>
              </a:rPr>
              <a:t>:</a:t>
            </a:r>
            <a:r>
              <a:rPr lang="en-ZA" dirty="0">
                <a:latin typeface="Swiss 721"/>
                <a:cs typeface="Times New Roman" panose="02020603050405020304" pitchFamily="18" charset="0"/>
              </a:rPr>
              <a:t> </a:t>
            </a:r>
            <a:r>
              <a:rPr lang="en-ZA" dirty="0" smtClean="0">
                <a:latin typeface="Swiss 721"/>
                <a:cs typeface="Times New Roman" panose="02020603050405020304" pitchFamily="18" charset="0"/>
              </a:rPr>
              <a:t>Strengthened </a:t>
            </a:r>
            <a:r>
              <a:rPr lang="en-ZA" dirty="0">
                <a:latin typeface="Swiss 721"/>
                <a:cs typeface="Times New Roman" panose="02020603050405020304" pitchFamily="18" charset="0"/>
              </a:rPr>
              <a:t>institutional effectiveness </a:t>
            </a:r>
          </a:p>
          <a:p>
            <a:endParaRPr lang="en-Z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60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fontScale="90000"/>
          </a:bodyPr>
          <a:lstStyle/>
          <a:p>
            <a:pPr>
              <a:lnSpc>
                <a:spcPct val="100000"/>
              </a:lnSpc>
              <a:spcBef>
                <a:spcPts val="0"/>
              </a:spcBef>
            </a:pPr>
            <a:r>
              <a:rPr lang="en-ZA" sz="2000" b="1" dirty="0">
                <a:solidFill>
                  <a:prstClr val="black"/>
                </a:solidFill>
                <a:latin typeface="Swiss 721"/>
                <a:ea typeface="+mn-ea"/>
                <a:cs typeface="Times New Roman" panose="02020603050405020304" pitchFamily="18" charset="0"/>
              </a:rPr>
              <a:t>Outcomes, outputs, performance indicators and targets for </a:t>
            </a:r>
            <a:r>
              <a:rPr lang="en-ZA" sz="2000" b="1" dirty="0" smtClean="0">
                <a:solidFill>
                  <a:prstClr val="black"/>
                </a:solidFill>
                <a:latin typeface="Swiss 721"/>
                <a:ea typeface="+mn-ea"/>
                <a:cs typeface="Times New Roman" panose="02020603050405020304" pitchFamily="18" charset="0"/>
              </a:rPr>
              <a:t>2023/24</a:t>
            </a:r>
            <a:endParaRPr lang="en-ZA" sz="2000"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56000392"/>
              </p:ext>
            </p:extLst>
          </p:nvPr>
        </p:nvGraphicFramePr>
        <p:xfrm>
          <a:off x="314538" y="3217248"/>
          <a:ext cx="8637973" cy="3268190"/>
        </p:xfrm>
        <a:graphic>
          <a:graphicData uri="http://schemas.openxmlformats.org/drawingml/2006/table">
            <a:tbl>
              <a:tblPr firstRow="1" firstCol="1" lastRow="1" lastCol="1" bandRow="1" bandCol="1">
                <a:tableStyleId>{10A1B5D5-9B99-4C35-A422-299274C87663}</a:tableStyleId>
              </a:tblPr>
              <a:tblGrid>
                <a:gridCol w="1828894">
                  <a:extLst>
                    <a:ext uri="{9D8B030D-6E8A-4147-A177-3AD203B41FA5}">
                      <a16:colId xmlns:a16="http://schemas.microsoft.com/office/drawing/2014/main" val="2978871112"/>
                    </a:ext>
                  </a:extLst>
                </a:gridCol>
                <a:gridCol w="1353517">
                  <a:extLst>
                    <a:ext uri="{9D8B030D-6E8A-4147-A177-3AD203B41FA5}">
                      <a16:colId xmlns:a16="http://schemas.microsoft.com/office/drawing/2014/main" val="1152470807"/>
                    </a:ext>
                  </a:extLst>
                </a:gridCol>
                <a:gridCol w="1321031">
                  <a:extLst>
                    <a:ext uri="{9D8B030D-6E8A-4147-A177-3AD203B41FA5}">
                      <a16:colId xmlns:a16="http://schemas.microsoft.com/office/drawing/2014/main" val="227857881"/>
                    </a:ext>
                  </a:extLst>
                </a:gridCol>
                <a:gridCol w="1361370">
                  <a:extLst>
                    <a:ext uri="{9D8B030D-6E8A-4147-A177-3AD203B41FA5}">
                      <a16:colId xmlns:a16="http://schemas.microsoft.com/office/drawing/2014/main" val="1439630202"/>
                    </a:ext>
                  </a:extLst>
                </a:gridCol>
                <a:gridCol w="1502549">
                  <a:extLst>
                    <a:ext uri="{9D8B030D-6E8A-4147-A177-3AD203B41FA5}">
                      <a16:colId xmlns:a16="http://schemas.microsoft.com/office/drawing/2014/main" val="3077197633"/>
                    </a:ext>
                  </a:extLst>
                </a:gridCol>
                <a:gridCol w="1270612">
                  <a:extLst>
                    <a:ext uri="{9D8B030D-6E8A-4147-A177-3AD203B41FA5}">
                      <a16:colId xmlns:a16="http://schemas.microsoft.com/office/drawing/2014/main" val="1173999545"/>
                    </a:ext>
                  </a:extLst>
                </a:gridCol>
              </a:tblGrid>
              <a:tr h="555737">
                <a:tc>
                  <a:txBody>
                    <a:bodyPr/>
                    <a:lstStyle/>
                    <a:p>
                      <a:pPr marL="46355">
                        <a:spcAft>
                          <a:spcPts val="0"/>
                        </a:spcAft>
                      </a:pPr>
                      <a:r>
                        <a:rPr lang="en-US" sz="1600" dirty="0">
                          <a:effectLst/>
                          <a:latin typeface="Swiss 721"/>
                          <a:cs typeface="Times New Roman" panose="02020603050405020304" pitchFamily="18" charset="0"/>
                        </a:rPr>
                        <a:t> </a:t>
                      </a:r>
                      <a:endParaRPr lang="en-ZA" sz="1600" b="1" dirty="0">
                        <a:effectLst/>
                        <a:latin typeface="Swiss 721"/>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517893">
                <a:tc>
                  <a:txBody>
                    <a:bodyPr/>
                    <a:lstStyle/>
                    <a:p>
                      <a:pPr marL="457200" marR="340360" indent="85090" algn="just">
                        <a:lnSpc>
                          <a:spcPct val="95000"/>
                        </a:lnSpc>
                        <a:spcBef>
                          <a:spcPts val="115"/>
                        </a:spcBef>
                        <a:spcAft>
                          <a:spcPts val="0"/>
                        </a:spcAft>
                      </a:pPr>
                      <a:r>
                        <a:rPr lang="en-US" sz="1600" dirty="0" smtClean="0">
                          <a:effectLst/>
                          <a:latin typeface="Swiss 721"/>
                          <a:cs typeface="Times New Roman" panose="02020603050405020304" pitchFamily="18" charset="0"/>
                        </a:rPr>
                        <a:t>Output</a:t>
                      </a:r>
                      <a:r>
                        <a:rPr lang="en-US" sz="1600" baseline="0" dirty="0" smtClean="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indicators</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4610" marR="54610" algn="ctr">
                        <a:spcBef>
                          <a:spcPts val="585"/>
                        </a:spcBef>
                        <a:spcAft>
                          <a:spcPts val="0"/>
                        </a:spcAft>
                      </a:pPr>
                      <a:r>
                        <a:rPr lang="en-US" sz="1600" dirty="0">
                          <a:effectLst/>
                          <a:latin typeface="Swiss 721"/>
                          <a:cs typeface="Times New Roman" panose="02020603050405020304" pitchFamily="18" charset="0"/>
                        </a:rPr>
                        <a:t>2019/20</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7150" marR="57785" algn="ctr">
                        <a:spcBef>
                          <a:spcPts val="585"/>
                        </a:spcBef>
                        <a:spcAft>
                          <a:spcPts val="0"/>
                        </a:spcAft>
                      </a:pPr>
                      <a:r>
                        <a:rPr lang="en-US" sz="1600" dirty="0">
                          <a:effectLst/>
                          <a:latin typeface="Swiss 721"/>
                          <a:cs typeface="Times New Roman" panose="02020603050405020304" pitchFamily="18" charset="0"/>
                        </a:rPr>
                        <a:t>2020/21</a:t>
                      </a:r>
                      <a:endParaRPr lang="en-ZA" sz="1600" b="1"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85"/>
                        </a:spcBef>
                        <a:spcAft>
                          <a:spcPts val="0"/>
                        </a:spcAft>
                      </a:pPr>
                      <a:r>
                        <a:rPr lang="en-US" sz="1600" dirty="0">
                          <a:effectLst/>
                          <a:latin typeface="Swiss 721"/>
                          <a:cs typeface="Times New Roman" panose="02020603050405020304" pitchFamily="18" charset="0"/>
                        </a:rPr>
                        <a:t>2021/22</a:t>
                      </a:r>
                      <a:endParaRPr lang="en-ZA" sz="1600" b="1" dirty="0">
                        <a:effectLst/>
                        <a:latin typeface="Swiss 721"/>
                        <a:ea typeface="Swiss 721"/>
                        <a:cs typeface="Times New Roman" panose="02020603050405020304" pitchFamily="18" charset="0"/>
                      </a:endParaRPr>
                    </a:p>
                  </a:txBody>
                  <a:tcPr marL="0" marR="0" marT="0" marB="0"/>
                </a:tc>
                <a:tc>
                  <a:txBody>
                    <a:bodyPr/>
                    <a:lstStyle/>
                    <a:p>
                      <a:pPr marL="86360" marR="87630" algn="ctr">
                        <a:spcBef>
                          <a:spcPts val="585"/>
                        </a:spcBef>
                        <a:spcAft>
                          <a:spcPts val="0"/>
                        </a:spcAft>
                      </a:pPr>
                      <a:r>
                        <a:rPr lang="en-US" sz="1600" dirty="0">
                          <a:effectLst/>
                          <a:latin typeface="Swiss 721"/>
                          <a:cs typeface="Times New Roman" panose="02020603050405020304" pitchFamily="18" charset="0"/>
                        </a:rPr>
                        <a:t>2022/23</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9055" marR="60960" algn="ctr">
                        <a:spcBef>
                          <a:spcPts val="585"/>
                        </a:spcBef>
                        <a:spcAft>
                          <a:spcPts val="0"/>
                        </a:spcAft>
                      </a:pPr>
                      <a:r>
                        <a:rPr lang="en-US" sz="1600" dirty="0">
                          <a:effectLst/>
                          <a:latin typeface="Swiss 721"/>
                          <a:cs typeface="Times New Roman" panose="02020603050405020304" pitchFamily="18" charset="0"/>
                        </a:rPr>
                        <a:t>2023/24</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667471">
                <a:tc>
                  <a:txBody>
                    <a:bodyPr/>
                    <a:lstStyle/>
                    <a:p>
                      <a:pPr marL="45085" marR="86360">
                        <a:spcBef>
                          <a:spcPts val="180"/>
                        </a:spcBef>
                        <a:spcAft>
                          <a:spcPts val="0"/>
                        </a:spcAft>
                      </a:pPr>
                      <a:r>
                        <a:rPr lang="en-US" sz="1600" dirty="0">
                          <a:effectLst/>
                          <a:latin typeface="Swiss 721"/>
                          <a:cs typeface="Times New Roman" panose="02020603050405020304" pitchFamily="18" charset="0"/>
                        </a:rPr>
                        <a:t>Percentage network and application systems availability measured in hours (system-generated report available).</a:t>
                      </a:r>
                      <a:endParaRPr lang="en-ZA" sz="1600" b="0" dirty="0">
                        <a:effectLst/>
                        <a:latin typeface="Swiss 721"/>
                        <a:ea typeface="Swiss 721"/>
                        <a:cs typeface="Times New Roman" panose="02020603050405020304" pitchFamily="18" charset="0"/>
                      </a:endParaRPr>
                    </a:p>
                  </a:txBody>
                  <a:tcPr marL="0" marR="0" marT="0" marB="0"/>
                </a:tc>
                <a:tc>
                  <a:txBody>
                    <a:bodyPr/>
                    <a:lstStyle/>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97.3% </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(2180.096 hours).</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97,384%</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(2 156.060 hours).</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46355"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46355"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 </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98,3% of</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(2 214 hours</a:t>
                      </a:r>
                      <a:endParaRPr lang="en-ZA" sz="1600" b="0" kern="1200" dirty="0">
                        <a:solidFill>
                          <a:schemeClr val="dk1"/>
                        </a:solidFill>
                        <a:effectLst/>
                        <a:latin typeface="Swiss 721"/>
                        <a:ea typeface="+mn-ea"/>
                        <a:cs typeface="Times New Roman" panose="02020603050405020304" pitchFamily="18" charset="0"/>
                      </a:endParaRPr>
                    </a:p>
                    <a:p>
                      <a:pPr marL="71755" marR="72390" algn="ctr" defTabSz="685800" rtl="0" eaLnBrk="1" latinLnBrk="0" hangingPunct="1">
                        <a:spcAft>
                          <a:spcPts val="0"/>
                        </a:spcAft>
                      </a:pPr>
                      <a:r>
                        <a:rPr lang="en-US" sz="1600" b="0" kern="1200" dirty="0">
                          <a:solidFill>
                            <a:schemeClr val="dk1"/>
                          </a:solidFill>
                          <a:effectLst/>
                          <a:latin typeface="Swiss 721"/>
                          <a:ea typeface="+mn-ea"/>
                          <a:cs typeface="Times New Roman" panose="02020603050405020304" pitchFamily="18" charset="0"/>
                        </a:rPr>
                        <a:t>achieved)</a:t>
                      </a:r>
                      <a:endParaRPr lang="en-ZA" sz="1600" b="0" kern="1200" dirty="0">
                        <a:solidFill>
                          <a:schemeClr val="dk1"/>
                        </a:solidFill>
                        <a:effectLst/>
                        <a:latin typeface="Swiss 721"/>
                        <a:ea typeface="+mn-ea"/>
                        <a:cs typeface="Times New Roman" panose="02020603050405020304" pitchFamily="18" charset="0"/>
                      </a:endParaRPr>
                    </a:p>
                  </a:txBody>
                  <a:tcPr marL="0" marR="0" marT="0" marB="0"/>
                </a:tc>
                <a:tc>
                  <a:txBody>
                    <a:bodyPr/>
                    <a:lstStyle/>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86360" marR="87630" algn="ctr">
                        <a:spcAft>
                          <a:spcPts val="0"/>
                        </a:spcAft>
                      </a:pPr>
                      <a:r>
                        <a:rPr lang="en-US" sz="1600" b="0" dirty="0">
                          <a:effectLst/>
                          <a:latin typeface="Swiss 721"/>
                          <a:cs typeface="Times New Roman" panose="02020603050405020304" pitchFamily="18" charset="0"/>
                        </a:rPr>
                        <a:t>97% of</a:t>
                      </a:r>
                      <a:endParaRPr lang="en-ZA" sz="1600" b="0" dirty="0">
                        <a:effectLst/>
                        <a:latin typeface="Swiss 721"/>
                        <a:cs typeface="Times New Roman" panose="02020603050405020304" pitchFamily="18" charset="0"/>
                      </a:endParaRPr>
                    </a:p>
                    <a:p>
                      <a:pPr marL="85725" marR="87630" algn="ctr">
                        <a:spcAft>
                          <a:spcPts val="0"/>
                        </a:spcAft>
                      </a:pPr>
                      <a:r>
                        <a:rPr lang="en-US" sz="1600" b="0" dirty="0">
                          <a:effectLst/>
                          <a:latin typeface="Swiss 721"/>
                          <a:cs typeface="Times New Roman" panose="02020603050405020304" pitchFamily="18" charset="0"/>
                        </a:rPr>
                        <a:t>(2 232 </a:t>
                      </a:r>
                      <a:endParaRPr lang="en-ZA" sz="1600" b="0" dirty="0">
                        <a:effectLst/>
                        <a:latin typeface="Swiss 721"/>
                        <a:cs typeface="Times New Roman" panose="02020603050405020304" pitchFamily="18" charset="0"/>
                      </a:endParaRPr>
                    </a:p>
                    <a:p>
                      <a:pPr marL="85725" marR="87630" algn="ctr">
                        <a:spcAft>
                          <a:spcPts val="0"/>
                        </a:spcAft>
                      </a:pPr>
                      <a:r>
                        <a:rPr lang="en-US" sz="1600" b="0" spc="-20" dirty="0">
                          <a:effectLst/>
                          <a:latin typeface="Swiss 721"/>
                          <a:cs typeface="Times New Roman" panose="02020603050405020304" pitchFamily="18" charset="0"/>
                        </a:rPr>
                        <a:t>hours </a:t>
                      </a:r>
                      <a:r>
                        <a:rPr lang="en-US" sz="1600" b="0" dirty="0">
                          <a:effectLst/>
                          <a:latin typeface="Swiss 721"/>
                          <a:cs typeface="Times New Roman" panose="02020603050405020304" pitchFamily="18" charset="0"/>
                        </a:rPr>
                        <a:t>achieved)</a:t>
                      </a:r>
                      <a:endParaRPr lang="en-ZA" sz="1600" b="0" dirty="0">
                        <a:effectLst/>
                        <a:latin typeface="Swiss 721"/>
                        <a:cs typeface="Times New Roman" panose="02020603050405020304" pitchFamily="18" charset="0"/>
                      </a:endParaRPr>
                    </a:p>
                    <a:p>
                      <a:pPr marL="71755" marR="72390" algn="ctr">
                        <a:spcAft>
                          <a:spcPts val="0"/>
                        </a:spcAft>
                      </a:pPr>
                      <a:r>
                        <a:rPr lang="en-US" sz="1600" b="0" dirty="0">
                          <a:effectLst/>
                          <a:latin typeface="Swiss 721"/>
                          <a:cs typeface="Times New Roman" panose="02020603050405020304" pitchFamily="18" charset="0"/>
                        </a:rPr>
                        <a:t> </a:t>
                      </a:r>
                      <a:endParaRPr lang="en-ZA" sz="1600" b="0" dirty="0">
                        <a:effectLst/>
                        <a:latin typeface="Swiss 721"/>
                        <a:ea typeface="Swiss 721"/>
                        <a:cs typeface="Times New Roman" panose="02020603050405020304" pitchFamily="18" charset="0"/>
                      </a:endParaRPr>
                    </a:p>
                  </a:txBody>
                  <a:tcPr marL="0" marR="0" marT="0" marB="0"/>
                </a:tc>
                <a:tc>
                  <a:txBody>
                    <a:bodyPr/>
                    <a:lstStyle/>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46355">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marL="59055" marR="60960" algn="ctr">
                        <a:spcAft>
                          <a:spcPts val="0"/>
                        </a:spcAft>
                      </a:pPr>
                      <a:r>
                        <a:rPr lang="en-US" sz="1600" b="0" dirty="0">
                          <a:effectLst/>
                          <a:latin typeface="Swiss 721"/>
                          <a:cs typeface="Times New Roman" panose="02020603050405020304" pitchFamily="18" charset="0"/>
                        </a:rPr>
                        <a:t>90% of</a:t>
                      </a:r>
                      <a:endParaRPr lang="en-ZA" sz="1600" b="0" dirty="0">
                        <a:effectLst/>
                        <a:latin typeface="Swiss 721"/>
                        <a:cs typeface="Times New Roman" panose="02020603050405020304" pitchFamily="18" charset="0"/>
                      </a:endParaRPr>
                    </a:p>
                    <a:p>
                      <a:pPr marL="59055" marR="61595" algn="ctr">
                        <a:spcAft>
                          <a:spcPts val="0"/>
                        </a:spcAft>
                      </a:pPr>
                      <a:r>
                        <a:rPr lang="en-US" sz="1600" b="0" dirty="0">
                          <a:effectLst/>
                          <a:latin typeface="Swiss 721"/>
                          <a:cs typeface="Times New Roman" panose="02020603050405020304" pitchFamily="18" charset="0"/>
                        </a:rPr>
                        <a:t>(2 205 </a:t>
                      </a:r>
                      <a:endParaRPr lang="en-ZA" sz="1600" b="0" dirty="0">
                        <a:effectLst/>
                        <a:latin typeface="Swiss 721"/>
                        <a:cs typeface="Times New Roman" panose="02020603050405020304" pitchFamily="18" charset="0"/>
                      </a:endParaRPr>
                    </a:p>
                    <a:p>
                      <a:pPr marL="85725" marR="87630" algn="ctr">
                        <a:spcAft>
                          <a:spcPts val="0"/>
                        </a:spcAft>
                      </a:pPr>
                      <a:r>
                        <a:rPr lang="en-US" sz="1600" b="0" spc="-20" dirty="0">
                          <a:effectLst/>
                          <a:latin typeface="Swiss 721"/>
                          <a:cs typeface="Times New Roman" panose="02020603050405020304" pitchFamily="18" charset="0"/>
                        </a:rPr>
                        <a:t>hours </a:t>
                      </a:r>
                      <a:r>
                        <a:rPr lang="en-US" sz="1600" b="0" dirty="0">
                          <a:effectLst/>
                          <a:latin typeface="Swiss 721"/>
                          <a:cs typeface="Times New Roman" panose="02020603050405020304" pitchFamily="18" charset="0"/>
                        </a:rPr>
                        <a:t>achieved)</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124550805"/>
                  </a:ext>
                </a:extLst>
              </a:tr>
            </a:tbl>
          </a:graphicData>
        </a:graphic>
      </p:graphicFrame>
      <p:sp>
        <p:nvSpPr>
          <p:cNvPr id="3" name="Slide Number Placeholder 2"/>
          <p:cNvSpPr>
            <a:spLocks noGrp="1"/>
          </p:cNvSpPr>
          <p:nvPr>
            <p:ph type="sldNum" sz="quarter" idx="12"/>
          </p:nvPr>
        </p:nvSpPr>
        <p:spPr>
          <a:xfrm>
            <a:off x="6457950" y="6429405"/>
            <a:ext cx="2057400" cy="365125"/>
          </a:xfrm>
        </p:spPr>
        <p:txBody>
          <a:bodyPr/>
          <a:lstStyle/>
          <a:p>
            <a:fld id="{C9899A3A-3018-4276-B60C-F7100E31FDB7}" type="slidenum">
              <a:rPr lang="en-ZA" sz="1200" b="1" smtClean="0"/>
              <a:t>8</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392" y="0"/>
            <a:ext cx="646077" cy="790490"/>
          </a:xfrm>
          <a:prstGeom prst="rect">
            <a:avLst/>
          </a:prstGeom>
        </p:spPr>
      </p:pic>
      <p:sp>
        <p:nvSpPr>
          <p:cNvPr id="7" name="Rectangle 6"/>
          <p:cNvSpPr/>
          <p:nvPr/>
        </p:nvSpPr>
        <p:spPr>
          <a:xfrm>
            <a:off x="316971" y="1828608"/>
            <a:ext cx="8645602" cy="126211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smtClean="0"/>
          </a:p>
          <a:p>
            <a:endParaRPr lang="en-ZA" dirty="0"/>
          </a:p>
          <a:p>
            <a:r>
              <a:rPr lang="en-ZA" b="1" dirty="0" smtClean="0">
                <a:latin typeface="Swiss 721"/>
                <a:cs typeface="Times New Roman" panose="02020603050405020304" pitchFamily="18" charset="0"/>
              </a:rPr>
              <a:t>Output :</a:t>
            </a:r>
            <a:r>
              <a:rPr lang="en-US" dirty="0">
                <a:latin typeface="Swiss 721"/>
                <a:cs typeface="Times New Roman" panose="02020603050405020304" pitchFamily="18" charset="0"/>
              </a:rPr>
              <a:t>Provide a cutting-edge, stable, secure ICT environment that meets all functional needs of the Electoral Commission </a:t>
            </a:r>
            <a:r>
              <a:rPr lang="en-US" dirty="0" smtClean="0">
                <a:latin typeface="Swiss 721"/>
                <a:cs typeface="Times New Roman" panose="02020603050405020304" pitchFamily="18" charset="0"/>
              </a:rPr>
              <a:t>and supports </a:t>
            </a:r>
            <a:r>
              <a:rPr lang="en-US" dirty="0">
                <a:latin typeface="Swiss 721"/>
                <a:cs typeface="Times New Roman" panose="02020603050405020304" pitchFamily="18" charset="0"/>
              </a:rPr>
              <a:t>innovative business processes.</a:t>
            </a:r>
          </a:p>
          <a:p>
            <a:endParaRPr lang="en-US" dirty="0"/>
          </a:p>
          <a:p>
            <a:pPr algn="ctr"/>
            <a:r>
              <a:rPr lang="en-ZA" dirty="0" smtClean="0"/>
              <a:t> </a:t>
            </a:r>
            <a:endParaRPr lang="en-ZA" dirty="0"/>
          </a:p>
        </p:txBody>
      </p:sp>
      <p:sp>
        <p:nvSpPr>
          <p:cNvPr id="8" name="Rectangle 7"/>
          <p:cNvSpPr/>
          <p:nvPr/>
        </p:nvSpPr>
        <p:spPr>
          <a:xfrm>
            <a:off x="265471" y="1021412"/>
            <a:ext cx="7528836" cy="63919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ZA" sz="2000" b="1" dirty="0" smtClean="0">
                <a:latin typeface="Swiss 721"/>
                <a:cs typeface="Times New Roman" panose="02020603050405020304" pitchFamily="18" charset="0"/>
              </a:rPr>
              <a:t>Outcome </a:t>
            </a:r>
            <a:r>
              <a:rPr lang="en-ZA" sz="2000" dirty="0">
                <a:latin typeface="Swiss 721"/>
                <a:cs typeface="Times New Roman" panose="02020603050405020304" pitchFamily="18" charset="0"/>
              </a:rPr>
              <a:t>: </a:t>
            </a:r>
            <a:r>
              <a:rPr lang="en-ZA" sz="2000" dirty="0" smtClean="0">
                <a:latin typeface="Swiss 721"/>
                <a:cs typeface="Times New Roman" panose="02020603050405020304" pitchFamily="18" charset="0"/>
              </a:rPr>
              <a:t>Strengthened </a:t>
            </a:r>
            <a:r>
              <a:rPr lang="en-ZA" sz="2000" dirty="0">
                <a:latin typeface="Swiss 721"/>
                <a:cs typeface="Times New Roman" panose="02020603050405020304" pitchFamily="18" charset="0"/>
              </a:rPr>
              <a:t>institutional effectiveness </a:t>
            </a:r>
          </a:p>
          <a:p>
            <a:endParaRPr lang="en-ZA" dirty="0"/>
          </a:p>
        </p:txBody>
      </p:sp>
    </p:spTree>
    <p:extLst>
      <p:ext uri="{BB962C8B-B14F-4D97-AF65-F5344CB8AC3E}">
        <p14:creationId xmlns:p14="http://schemas.microsoft.com/office/powerpoint/2010/main" val="207744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9" y="366782"/>
            <a:ext cx="7886700" cy="610367"/>
          </a:xfrm>
        </p:spPr>
        <p:txBody>
          <a:bodyPr>
            <a:normAutofit fontScale="90000"/>
          </a:bodyPr>
          <a:lstStyle/>
          <a:p>
            <a:pPr>
              <a:lnSpc>
                <a:spcPct val="100000"/>
              </a:lnSpc>
              <a:spcBef>
                <a:spcPts val="0"/>
              </a:spcBef>
            </a:pPr>
            <a:r>
              <a:rPr lang="en-ZA" sz="2000" b="1" dirty="0">
                <a:solidFill>
                  <a:prstClr val="black"/>
                </a:solidFill>
                <a:latin typeface="Swiss 721"/>
                <a:ea typeface="+mn-ea"/>
                <a:cs typeface="Times New Roman" panose="02020603050405020304" pitchFamily="18" charset="0"/>
              </a:rPr>
              <a:t>Outcomes, outputs, performance indicators and targets for </a:t>
            </a:r>
            <a:r>
              <a:rPr lang="en-ZA" sz="2000" b="1" dirty="0" smtClean="0">
                <a:solidFill>
                  <a:prstClr val="black"/>
                </a:solidFill>
                <a:latin typeface="Swiss 721"/>
                <a:ea typeface="+mn-ea"/>
                <a:cs typeface="Times New Roman" panose="02020603050405020304" pitchFamily="18" charset="0"/>
              </a:rPr>
              <a:t>2023/24</a:t>
            </a:r>
            <a:endParaRPr lang="en-ZA" sz="4800" dirty="0">
              <a:latin typeface="Swiss 721"/>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17172767"/>
              </p:ext>
            </p:extLst>
          </p:nvPr>
        </p:nvGraphicFramePr>
        <p:xfrm>
          <a:off x="186719" y="3175820"/>
          <a:ext cx="8637973" cy="3068503"/>
        </p:xfrm>
        <a:graphic>
          <a:graphicData uri="http://schemas.openxmlformats.org/drawingml/2006/table">
            <a:tbl>
              <a:tblPr firstRow="1" firstCol="1" lastRow="1" lastCol="1" bandRow="1" bandCol="1">
                <a:tableStyleId>{912C8C85-51F0-491E-9774-3900AFEF0FD7}</a:tableStyleId>
              </a:tblPr>
              <a:tblGrid>
                <a:gridCol w="1865817">
                  <a:extLst>
                    <a:ext uri="{9D8B030D-6E8A-4147-A177-3AD203B41FA5}">
                      <a16:colId xmlns:a16="http://schemas.microsoft.com/office/drawing/2014/main" val="2978871112"/>
                    </a:ext>
                  </a:extLst>
                </a:gridCol>
                <a:gridCol w="1316594">
                  <a:extLst>
                    <a:ext uri="{9D8B030D-6E8A-4147-A177-3AD203B41FA5}">
                      <a16:colId xmlns:a16="http://schemas.microsoft.com/office/drawing/2014/main" val="1152470807"/>
                    </a:ext>
                  </a:extLst>
                </a:gridCol>
                <a:gridCol w="1321031">
                  <a:extLst>
                    <a:ext uri="{9D8B030D-6E8A-4147-A177-3AD203B41FA5}">
                      <a16:colId xmlns:a16="http://schemas.microsoft.com/office/drawing/2014/main" val="227857881"/>
                    </a:ext>
                  </a:extLst>
                </a:gridCol>
                <a:gridCol w="1361370">
                  <a:extLst>
                    <a:ext uri="{9D8B030D-6E8A-4147-A177-3AD203B41FA5}">
                      <a16:colId xmlns:a16="http://schemas.microsoft.com/office/drawing/2014/main" val="1439630202"/>
                    </a:ext>
                  </a:extLst>
                </a:gridCol>
                <a:gridCol w="1502549">
                  <a:extLst>
                    <a:ext uri="{9D8B030D-6E8A-4147-A177-3AD203B41FA5}">
                      <a16:colId xmlns:a16="http://schemas.microsoft.com/office/drawing/2014/main" val="3077197633"/>
                    </a:ext>
                  </a:extLst>
                </a:gridCol>
                <a:gridCol w="1270612">
                  <a:extLst>
                    <a:ext uri="{9D8B030D-6E8A-4147-A177-3AD203B41FA5}">
                      <a16:colId xmlns:a16="http://schemas.microsoft.com/office/drawing/2014/main" val="1173999545"/>
                    </a:ext>
                  </a:extLst>
                </a:gridCol>
              </a:tblGrid>
              <a:tr h="565518">
                <a:tc>
                  <a:txBody>
                    <a:bodyPr/>
                    <a:lstStyle/>
                    <a:p>
                      <a:pPr marL="46355">
                        <a:spcAft>
                          <a:spcPts val="0"/>
                        </a:spcAft>
                      </a:pPr>
                      <a:r>
                        <a:rPr lang="en-US" sz="1600" dirty="0">
                          <a:effectLst/>
                          <a:latin typeface="Swiss 721"/>
                          <a:cs typeface="Times New Roman" panose="02020603050405020304" pitchFamily="18" charset="0"/>
                        </a:rPr>
                        <a:t> </a:t>
                      </a:r>
                      <a:endParaRPr lang="en-ZA" sz="1600" b="1" dirty="0">
                        <a:effectLst/>
                        <a:latin typeface="Swiss 721"/>
                        <a:ea typeface="Swiss 721"/>
                        <a:cs typeface="Times New Roman" panose="02020603050405020304" pitchFamily="18" charset="0"/>
                      </a:endParaRPr>
                    </a:p>
                  </a:txBody>
                  <a:tcPr marL="0" marR="0" marT="0" marB="0"/>
                </a:tc>
                <a:tc gridSpan="3">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Audited/actual </a:t>
                      </a:r>
                      <a:r>
                        <a:rPr lang="en-US" sz="1600" dirty="0">
                          <a:effectLst/>
                          <a:latin typeface="Swiss 721"/>
                          <a:cs typeface="Times New Roman" panose="02020603050405020304" pitchFamily="18" charset="0"/>
                        </a:rPr>
                        <a:t>performance</a:t>
                      </a:r>
                      <a:endParaRPr lang="en-ZA" sz="1600" b="1" dirty="0">
                        <a:effectLst/>
                        <a:latin typeface="Swiss 721"/>
                        <a:ea typeface="Swiss 721"/>
                        <a:cs typeface="Times New Roman" panose="02020603050405020304" pitchFamily="18" charset="0"/>
                      </a:endParaRPr>
                    </a:p>
                  </a:txBody>
                  <a:tcPr marL="0" marR="0" marT="0" marB="0"/>
                </a:tc>
                <a:tc hMerge="1">
                  <a:txBody>
                    <a:bodyPr/>
                    <a:lstStyle/>
                    <a:p>
                      <a:endParaRPr lang="en-ZA"/>
                    </a:p>
                  </a:txBody>
                  <a:tcPr/>
                </a:tc>
                <a:tc hMerge="1">
                  <a:txBody>
                    <a:bodyPr/>
                    <a:lstStyle/>
                    <a:p>
                      <a:endParaRPr lang="en-ZA"/>
                    </a:p>
                  </a:txBody>
                  <a:tcPr/>
                </a:tc>
                <a:tc>
                  <a:txBody>
                    <a:bodyPr/>
                    <a:lstStyle/>
                    <a:p>
                      <a:pPr marL="81915" marR="64770" indent="66040" algn="ctr">
                        <a:lnSpc>
                          <a:spcPct val="103000"/>
                        </a:lnSpc>
                        <a:spcBef>
                          <a:spcPts val="410"/>
                        </a:spcBef>
                        <a:spcAft>
                          <a:spcPts val="0"/>
                        </a:spcAft>
                      </a:pPr>
                      <a:r>
                        <a:rPr lang="en-US" sz="1600" dirty="0">
                          <a:effectLst/>
                          <a:latin typeface="Swiss 721"/>
                          <a:cs typeface="Times New Roman" panose="02020603050405020304" pitchFamily="18" charset="0"/>
                        </a:rPr>
                        <a:t>Estimated performance</a:t>
                      </a:r>
                      <a:endParaRPr lang="en-ZA" sz="1600" b="1" dirty="0">
                        <a:effectLst/>
                        <a:latin typeface="Swiss 721"/>
                        <a:ea typeface="Swiss 721"/>
                        <a:cs typeface="Times New Roman" panose="02020603050405020304" pitchFamily="18" charset="0"/>
                      </a:endParaRPr>
                    </a:p>
                  </a:txBody>
                  <a:tcPr marL="0" marR="0" marT="0" marB="0"/>
                </a:tc>
                <a:tc>
                  <a:txBody>
                    <a:bodyPr/>
                    <a:lstStyle/>
                    <a:p>
                      <a:pPr marL="46355" algn="ctr">
                        <a:spcBef>
                          <a:spcPts val="10"/>
                        </a:spcBef>
                        <a:spcAft>
                          <a:spcPts val="0"/>
                        </a:spcAft>
                      </a:pPr>
                      <a:r>
                        <a:rPr lang="en-US" sz="1600" dirty="0">
                          <a:effectLst/>
                          <a:latin typeface="Swiss 721"/>
                          <a:cs typeface="Times New Roman" panose="02020603050405020304" pitchFamily="18" charset="0"/>
                        </a:rPr>
                        <a:t> </a:t>
                      </a:r>
                      <a:r>
                        <a:rPr lang="en-US" sz="1600" dirty="0" smtClean="0">
                          <a:effectLst/>
                          <a:latin typeface="Swiss 721"/>
                          <a:cs typeface="Times New Roman" panose="02020603050405020304" pitchFamily="18" charset="0"/>
                        </a:rPr>
                        <a:t>MTEF </a:t>
                      </a:r>
                      <a:r>
                        <a:rPr lang="en-US" sz="1600" dirty="0">
                          <a:effectLst/>
                          <a:latin typeface="Swiss 721"/>
                          <a:cs typeface="Times New Roman" panose="02020603050405020304" pitchFamily="18" charset="0"/>
                        </a:rPr>
                        <a:t>period</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34800314"/>
                  </a:ext>
                </a:extLst>
              </a:tr>
              <a:tr h="552265">
                <a:tc>
                  <a:txBody>
                    <a:bodyPr/>
                    <a:lstStyle/>
                    <a:p>
                      <a:pPr marL="457200" marR="340360" indent="85090" algn="just">
                        <a:lnSpc>
                          <a:spcPct val="95000"/>
                        </a:lnSpc>
                        <a:spcBef>
                          <a:spcPts val="115"/>
                        </a:spcBef>
                        <a:spcAft>
                          <a:spcPts val="0"/>
                        </a:spcAft>
                      </a:pPr>
                      <a:r>
                        <a:rPr lang="en-US" sz="1600" b="1" dirty="0" smtClean="0">
                          <a:effectLst/>
                          <a:latin typeface="Swiss 721"/>
                          <a:cs typeface="Times New Roman" panose="02020603050405020304" pitchFamily="18" charset="0"/>
                        </a:rPr>
                        <a:t>Output</a:t>
                      </a:r>
                      <a:r>
                        <a:rPr lang="en-US" sz="1600" b="1" baseline="0" dirty="0" smtClean="0">
                          <a:effectLst/>
                          <a:latin typeface="Swiss 721"/>
                          <a:cs typeface="Times New Roman" panose="02020603050405020304" pitchFamily="18" charset="0"/>
                        </a:rPr>
                        <a:t> </a:t>
                      </a:r>
                      <a:r>
                        <a:rPr lang="en-US" sz="1600" b="1" dirty="0" smtClean="0">
                          <a:effectLst/>
                          <a:latin typeface="Swiss 721"/>
                          <a:cs typeface="Times New Roman" panose="02020603050405020304" pitchFamily="18" charset="0"/>
                        </a:rPr>
                        <a:t>indicators</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4610" marR="54610" algn="ctr">
                        <a:spcBef>
                          <a:spcPts val="585"/>
                        </a:spcBef>
                        <a:spcAft>
                          <a:spcPts val="0"/>
                        </a:spcAft>
                      </a:pPr>
                      <a:r>
                        <a:rPr lang="en-US" sz="1600" b="1" dirty="0">
                          <a:effectLst/>
                          <a:latin typeface="Swiss 721"/>
                          <a:cs typeface="Times New Roman" panose="02020603050405020304" pitchFamily="18" charset="0"/>
                        </a:rPr>
                        <a:t>2019/20</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7150" marR="57785" algn="ctr">
                        <a:spcBef>
                          <a:spcPts val="585"/>
                        </a:spcBef>
                        <a:spcAft>
                          <a:spcPts val="0"/>
                        </a:spcAft>
                      </a:pPr>
                      <a:r>
                        <a:rPr lang="en-US" sz="1600" b="1" dirty="0">
                          <a:effectLst/>
                          <a:latin typeface="Swiss 721"/>
                          <a:cs typeface="Times New Roman" panose="02020603050405020304" pitchFamily="18" charset="0"/>
                        </a:rPr>
                        <a:t>2020/21</a:t>
                      </a:r>
                      <a:endParaRPr lang="en-ZA" sz="1600" b="1" dirty="0">
                        <a:effectLst/>
                        <a:latin typeface="Swiss 721"/>
                        <a:ea typeface="Swiss 721"/>
                        <a:cs typeface="Times New Roman" panose="02020603050405020304" pitchFamily="18" charset="0"/>
                      </a:endParaRPr>
                    </a:p>
                  </a:txBody>
                  <a:tcPr marL="0" marR="0" marT="0" marB="0"/>
                </a:tc>
                <a:tc>
                  <a:txBody>
                    <a:bodyPr/>
                    <a:lstStyle/>
                    <a:p>
                      <a:pPr marL="71755" marR="72390" algn="ctr">
                        <a:spcBef>
                          <a:spcPts val="585"/>
                        </a:spcBef>
                        <a:spcAft>
                          <a:spcPts val="0"/>
                        </a:spcAft>
                      </a:pPr>
                      <a:r>
                        <a:rPr lang="en-US" sz="1600" b="1" dirty="0">
                          <a:effectLst/>
                          <a:latin typeface="Swiss 721"/>
                          <a:cs typeface="Times New Roman" panose="02020603050405020304" pitchFamily="18" charset="0"/>
                        </a:rPr>
                        <a:t>2021/22</a:t>
                      </a:r>
                      <a:endParaRPr lang="en-ZA" sz="1600" b="1" dirty="0">
                        <a:effectLst/>
                        <a:latin typeface="Swiss 721"/>
                        <a:ea typeface="Swiss 721"/>
                        <a:cs typeface="Times New Roman" panose="02020603050405020304" pitchFamily="18" charset="0"/>
                      </a:endParaRPr>
                    </a:p>
                  </a:txBody>
                  <a:tcPr marL="0" marR="0" marT="0" marB="0"/>
                </a:tc>
                <a:tc>
                  <a:txBody>
                    <a:bodyPr/>
                    <a:lstStyle/>
                    <a:p>
                      <a:pPr marL="86360" marR="87630" algn="ctr">
                        <a:spcBef>
                          <a:spcPts val="585"/>
                        </a:spcBef>
                        <a:spcAft>
                          <a:spcPts val="0"/>
                        </a:spcAft>
                      </a:pPr>
                      <a:r>
                        <a:rPr lang="en-US" sz="1600" b="1" dirty="0">
                          <a:effectLst/>
                          <a:latin typeface="Swiss 721"/>
                          <a:cs typeface="Times New Roman" panose="02020603050405020304" pitchFamily="18" charset="0"/>
                        </a:rPr>
                        <a:t>2022/23</a:t>
                      </a:r>
                      <a:endParaRPr lang="en-ZA" sz="1600" b="1" dirty="0">
                        <a:effectLst/>
                        <a:latin typeface="Swiss 721"/>
                        <a:ea typeface="Swiss 721"/>
                        <a:cs typeface="Times New Roman" panose="02020603050405020304" pitchFamily="18" charset="0"/>
                      </a:endParaRPr>
                    </a:p>
                  </a:txBody>
                  <a:tcPr marL="0" marR="0" marT="0" marB="0"/>
                </a:tc>
                <a:tc>
                  <a:txBody>
                    <a:bodyPr/>
                    <a:lstStyle/>
                    <a:p>
                      <a:pPr marL="59055" marR="60960" algn="ctr">
                        <a:spcBef>
                          <a:spcPts val="585"/>
                        </a:spcBef>
                        <a:spcAft>
                          <a:spcPts val="0"/>
                        </a:spcAft>
                      </a:pPr>
                      <a:r>
                        <a:rPr lang="en-US" sz="1600" b="1" dirty="0">
                          <a:effectLst/>
                          <a:latin typeface="Swiss 721"/>
                          <a:cs typeface="Times New Roman" panose="02020603050405020304" pitchFamily="18" charset="0"/>
                        </a:rPr>
                        <a:t>2023/24</a:t>
                      </a:r>
                      <a:endParaRPr lang="en-ZA" sz="1600" b="1"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2735810927"/>
                  </a:ext>
                </a:extLst>
              </a:tr>
              <a:tr h="1723738">
                <a:tc>
                  <a:txBody>
                    <a:bodyPr/>
                    <a:lstStyle/>
                    <a:p>
                      <a:pPr marL="45085" marR="86360">
                        <a:spcBef>
                          <a:spcPts val="180"/>
                        </a:spcBef>
                        <a:spcAft>
                          <a:spcPts val="0"/>
                        </a:spcAft>
                      </a:pPr>
                      <a:r>
                        <a:rPr lang="en-US" sz="1600" dirty="0">
                          <a:effectLst/>
                          <a:latin typeface="Swiss 721"/>
                          <a:cs typeface="Times New Roman" panose="02020603050405020304" pitchFamily="18" charset="0"/>
                        </a:rPr>
                        <a:t> </a:t>
                      </a:r>
                      <a:endParaRPr lang="en-ZA" sz="1600" dirty="0">
                        <a:effectLst/>
                        <a:latin typeface="Swiss 721"/>
                        <a:cs typeface="Times New Roman" panose="02020603050405020304" pitchFamily="18" charset="0"/>
                      </a:endParaRPr>
                    </a:p>
                    <a:p>
                      <a:pPr marL="45085" marR="86360">
                        <a:spcBef>
                          <a:spcPts val="180"/>
                        </a:spcBef>
                        <a:spcAft>
                          <a:spcPts val="0"/>
                        </a:spcAft>
                      </a:pPr>
                      <a:r>
                        <a:rPr lang="en-US" sz="1600" dirty="0">
                          <a:effectLst/>
                          <a:latin typeface="Swiss 721"/>
                          <a:cs typeface="Times New Roman" panose="02020603050405020304" pitchFamily="18" charset="0"/>
                        </a:rPr>
                        <a:t>Number of funded positions filled per annum</a:t>
                      </a:r>
                      <a:endParaRPr lang="en-ZA" sz="1600" b="0" dirty="0">
                        <a:effectLst/>
                        <a:latin typeface="Swiss 721"/>
                        <a:ea typeface="Swiss 721"/>
                        <a:cs typeface="Times New Roman" panose="02020603050405020304" pitchFamily="18" charset="0"/>
                      </a:endParaRPr>
                    </a:p>
                  </a:txBody>
                  <a:tcPr marL="0" marR="0" marT="0" marB="0"/>
                </a:tc>
                <a:tc>
                  <a:txBody>
                    <a:bodyPr/>
                    <a:lstStyle/>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 </a:t>
                      </a:r>
                      <a:endParaRPr lang="en-ZA" sz="1600" b="0" kern="1200" dirty="0">
                        <a:solidFill>
                          <a:schemeClr val="tx1"/>
                        </a:solidFill>
                        <a:effectLst/>
                        <a:latin typeface="Swiss 721"/>
                        <a:ea typeface="+mn-ea"/>
                        <a:cs typeface="Times New Roman" panose="02020603050405020304" pitchFamily="18" charset="0"/>
                      </a:endParaRPr>
                    </a:p>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88% </a:t>
                      </a:r>
                      <a:endParaRPr lang="en-US" sz="1600" b="0" kern="1200" dirty="0" smtClean="0">
                        <a:solidFill>
                          <a:schemeClr val="tx1"/>
                        </a:solidFill>
                        <a:effectLst/>
                        <a:latin typeface="Swiss 721"/>
                        <a:ea typeface="+mn-ea"/>
                        <a:cs typeface="Times New Roman" panose="02020603050405020304" pitchFamily="18" charset="0"/>
                      </a:endParaRPr>
                    </a:p>
                    <a:p>
                      <a:pPr marL="0" algn="l" defTabSz="685800" rtl="0" eaLnBrk="1" latinLnBrk="0" hangingPunct="1">
                        <a:spcAft>
                          <a:spcPts val="0"/>
                        </a:spcAft>
                      </a:pPr>
                      <a:r>
                        <a:rPr lang="en-US" sz="1600" b="0" kern="1200" dirty="0" smtClean="0">
                          <a:solidFill>
                            <a:schemeClr val="tx1"/>
                          </a:solidFill>
                          <a:effectLst/>
                          <a:latin typeface="Swiss 721"/>
                          <a:ea typeface="+mn-ea"/>
                          <a:cs typeface="Times New Roman" panose="02020603050405020304" pitchFamily="18" charset="0"/>
                        </a:rPr>
                        <a:t>(</a:t>
                      </a:r>
                      <a:r>
                        <a:rPr lang="en-US" sz="1600" b="0" kern="1200" dirty="0">
                          <a:solidFill>
                            <a:schemeClr val="tx1"/>
                          </a:solidFill>
                          <a:effectLst/>
                          <a:latin typeface="Swiss 721"/>
                          <a:ea typeface="+mn-ea"/>
                          <a:cs typeface="Times New Roman" panose="02020603050405020304" pitchFamily="18" charset="0"/>
                        </a:rPr>
                        <a:t>906 filled posts.</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 </a:t>
                      </a:r>
                      <a:endParaRPr lang="en-ZA" sz="1600" b="0" kern="1200" dirty="0">
                        <a:solidFill>
                          <a:schemeClr val="tx1"/>
                        </a:solidFill>
                        <a:effectLst/>
                        <a:latin typeface="Swiss 721"/>
                        <a:ea typeface="+mn-ea"/>
                        <a:cs typeface="Times New Roman" panose="02020603050405020304" pitchFamily="18" charset="0"/>
                      </a:endParaRPr>
                    </a:p>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81% </a:t>
                      </a:r>
                      <a:endParaRPr lang="en-ZA" sz="1600" b="0" kern="1200" dirty="0">
                        <a:solidFill>
                          <a:schemeClr val="tx1"/>
                        </a:solidFill>
                        <a:effectLst/>
                        <a:latin typeface="Swiss 721"/>
                        <a:ea typeface="+mn-ea"/>
                        <a:cs typeface="Times New Roman" panose="02020603050405020304" pitchFamily="18" charset="0"/>
                      </a:endParaRPr>
                    </a:p>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(909 filled of 1 121 approved posts)</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 </a:t>
                      </a:r>
                      <a:endParaRPr lang="en-ZA" sz="1600" b="0" kern="1200" dirty="0">
                        <a:solidFill>
                          <a:schemeClr val="tx1"/>
                        </a:solidFill>
                        <a:effectLst/>
                        <a:latin typeface="Swiss 721"/>
                        <a:ea typeface="+mn-ea"/>
                        <a:cs typeface="Times New Roman" panose="02020603050405020304" pitchFamily="18" charset="0"/>
                      </a:endParaRPr>
                    </a:p>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81,4% of 1 113 posts filled</a:t>
                      </a:r>
                      <a:endParaRPr lang="en-ZA" sz="1600" b="0" kern="1200" dirty="0">
                        <a:solidFill>
                          <a:schemeClr val="tx1"/>
                        </a:solidFill>
                        <a:effectLst/>
                        <a:latin typeface="Swiss 721"/>
                        <a:ea typeface="+mn-ea"/>
                        <a:cs typeface="Times New Roman" panose="02020603050405020304" pitchFamily="18" charset="0"/>
                      </a:endParaRPr>
                    </a:p>
                    <a:p>
                      <a:pPr marL="0" algn="l" defTabSz="685800" rtl="0" eaLnBrk="1" latinLnBrk="0" hangingPunct="1">
                        <a:spcAft>
                          <a:spcPts val="0"/>
                        </a:spcAft>
                      </a:pPr>
                      <a:r>
                        <a:rPr lang="en-US" sz="1600" b="0" kern="1200" dirty="0">
                          <a:solidFill>
                            <a:schemeClr val="tx1"/>
                          </a:solidFill>
                          <a:effectLst/>
                          <a:latin typeface="Swiss 721"/>
                          <a:ea typeface="+mn-ea"/>
                          <a:cs typeface="Times New Roman" panose="02020603050405020304" pitchFamily="18" charset="0"/>
                        </a:rPr>
                        <a:t>( 906/1113)</a:t>
                      </a:r>
                      <a:endParaRPr lang="en-ZA" sz="1600" b="0" kern="1200" dirty="0">
                        <a:solidFill>
                          <a:schemeClr val="tx1"/>
                        </a:solidFill>
                        <a:effectLst/>
                        <a:latin typeface="Swiss 721"/>
                        <a:ea typeface="+mn-ea"/>
                        <a:cs typeface="Times New Roman" panose="02020603050405020304" pitchFamily="18" charset="0"/>
                      </a:endParaRPr>
                    </a:p>
                  </a:txBody>
                  <a:tcPr marL="0" marR="0" marT="0" marB="0"/>
                </a:tc>
                <a:tc>
                  <a:txBody>
                    <a:bodyPr/>
                    <a:lstStyle/>
                    <a:p>
                      <a:pP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a:spcAft>
                          <a:spcPts val="0"/>
                        </a:spcAft>
                      </a:pPr>
                      <a:r>
                        <a:rPr lang="en-US" sz="1600" b="0" dirty="0" smtClean="0">
                          <a:effectLst/>
                          <a:latin typeface="Swiss 721"/>
                          <a:cs typeface="Times New Roman" panose="02020603050405020304" pitchFamily="18" charset="0"/>
                        </a:rPr>
                        <a:t>95% </a:t>
                      </a:r>
                      <a:r>
                        <a:rPr lang="en-US" sz="1600" b="0" dirty="0">
                          <a:effectLst/>
                          <a:latin typeface="Swiss 721"/>
                          <a:cs typeface="Times New Roman" panose="02020603050405020304" pitchFamily="18" charset="0"/>
                        </a:rPr>
                        <a:t>of  funded  posts filled (938 posts) calculated pro-rata over the year</a:t>
                      </a:r>
                      <a:endParaRPr lang="en-ZA" sz="1600" b="0" dirty="0">
                        <a:effectLst/>
                        <a:latin typeface="Swiss 721"/>
                        <a:ea typeface="Swiss 721"/>
                        <a:cs typeface="Times New Roman" panose="02020603050405020304" pitchFamily="18" charset="0"/>
                      </a:endParaRPr>
                    </a:p>
                  </a:txBody>
                  <a:tcPr marL="0" marR="0" marT="0" marB="0"/>
                </a:tc>
                <a:tc>
                  <a:txBody>
                    <a:bodyPr/>
                    <a:lstStyle/>
                    <a:p>
                      <a:pPr>
                        <a:spcAft>
                          <a:spcPts val="0"/>
                        </a:spcAft>
                      </a:pPr>
                      <a:r>
                        <a:rPr lang="en-US" sz="1600" b="0" dirty="0">
                          <a:effectLst/>
                          <a:latin typeface="Swiss 721"/>
                          <a:cs typeface="Times New Roman" panose="02020603050405020304" pitchFamily="18" charset="0"/>
                        </a:rPr>
                        <a:t> </a:t>
                      </a:r>
                      <a:endParaRPr lang="en-ZA" sz="1600" b="0" dirty="0">
                        <a:effectLst/>
                        <a:latin typeface="Swiss 721"/>
                        <a:cs typeface="Times New Roman" panose="02020603050405020304" pitchFamily="18" charset="0"/>
                      </a:endParaRPr>
                    </a:p>
                    <a:p>
                      <a:pPr>
                        <a:spcAft>
                          <a:spcPts val="0"/>
                        </a:spcAft>
                      </a:pPr>
                      <a:r>
                        <a:rPr lang="en-US" sz="1600" b="0" dirty="0" smtClean="0">
                          <a:effectLst/>
                          <a:latin typeface="Swiss 721"/>
                          <a:cs typeface="Times New Roman" panose="02020603050405020304" pitchFamily="18" charset="0"/>
                        </a:rPr>
                        <a:t>90% </a:t>
                      </a:r>
                      <a:r>
                        <a:rPr lang="en-US" sz="1600" b="0" dirty="0">
                          <a:effectLst/>
                          <a:latin typeface="Swiss 721"/>
                          <a:cs typeface="Times New Roman" panose="02020603050405020304" pitchFamily="18" charset="0"/>
                        </a:rPr>
                        <a:t>of  funded  posts filled (938 posts) calculated pro-rata over the year</a:t>
                      </a:r>
                      <a:endParaRPr lang="en-ZA" sz="1600" b="0" dirty="0">
                        <a:effectLst/>
                        <a:latin typeface="Swiss 721"/>
                        <a:ea typeface="Swiss 721"/>
                        <a:cs typeface="Times New Roman" panose="02020603050405020304" pitchFamily="18" charset="0"/>
                      </a:endParaRPr>
                    </a:p>
                  </a:txBody>
                  <a:tcPr marL="0" marR="0" marT="0" marB="0"/>
                </a:tc>
                <a:extLst>
                  <a:ext uri="{0D108BD9-81ED-4DB2-BD59-A6C34878D82A}">
                    <a16:rowId xmlns:a16="http://schemas.microsoft.com/office/drawing/2014/main" val="124550805"/>
                  </a:ext>
                </a:extLst>
              </a:tr>
            </a:tbl>
          </a:graphicData>
        </a:graphic>
      </p:graphicFrame>
      <p:sp>
        <p:nvSpPr>
          <p:cNvPr id="3" name="Slide Number Placeholder 2"/>
          <p:cNvSpPr>
            <a:spLocks noGrp="1"/>
          </p:cNvSpPr>
          <p:nvPr>
            <p:ph type="sldNum" sz="quarter" idx="12"/>
          </p:nvPr>
        </p:nvSpPr>
        <p:spPr/>
        <p:txBody>
          <a:bodyPr/>
          <a:lstStyle/>
          <a:p>
            <a:fld id="{C9899A3A-3018-4276-B60C-F7100E31FDB7}" type="slidenum">
              <a:rPr lang="en-ZA" sz="1200" b="1" smtClean="0"/>
              <a:t>9</a:t>
            </a:fld>
            <a:endParaRPr lang="en-ZA"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392" y="0"/>
            <a:ext cx="646077" cy="790490"/>
          </a:xfrm>
          <a:prstGeom prst="rect">
            <a:avLst/>
          </a:prstGeom>
        </p:spPr>
      </p:pic>
      <p:sp>
        <p:nvSpPr>
          <p:cNvPr id="7" name="Rectangle 6"/>
          <p:cNvSpPr/>
          <p:nvPr/>
        </p:nvSpPr>
        <p:spPr>
          <a:xfrm>
            <a:off x="189152" y="2035086"/>
            <a:ext cx="8605846" cy="7572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smtClean="0"/>
          </a:p>
          <a:p>
            <a:endParaRPr lang="en-ZA" sz="1600" b="1" dirty="0">
              <a:latin typeface="Swiss 721"/>
            </a:endParaRPr>
          </a:p>
          <a:p>
            <a:r>
              <a:rPr lang="en-ZA" sz="1600" b="1" dirty="0" smtClean="0">
                <a:latin typeface="Swiss 721"/>
                <a:cs typeface="Times New Roman" panose="02020603050405020304" pitchFamily="18" charset="0"/>
              </a:rPr>
              <a:t>Output :</a:t>
            </a:r>
            <a:r>
              <a:rPr lang="en-US" sz="1600" dirty="0">
                <a:latin typeface="Swiss 721"/>
                <a:cs typeface="Times New Roman" panose="02020603050405020304" pitchFamily="18" charset="0"/>
              </a:rPr>
              <a:t>Recruit and retain a talented permanent staff complement to meet operational requirements, as well as constitutional obligations</a:t>
            </a:r>
          </a:p>
          <a:p>
            <a:endParaRPr lang="en-US" dirty="0"/>
          </a:p>
          <a:p>
            <a:pPr algn="ctr"/>
            <a:r>
              <a:rPr lang="en-ZA" dirty="0" smtClean="0"/>
              <a:t> </a:t>
            </a:r>
            <a:endParaRPr lang="en-ZA" dirty="0"/>
          </a:p>
        </p:txBody>
      </p:sp>
      <p:sp>
        <p:nvSpPr>
          <p:cNvPr id="8" name="Rectangle 7"/>
          <p:cNvSpPr/>
          <p:nvPr/>
        </p:nvSpPr>
        <p:spPr>
          <a:xfrm>
            <a:off x="226046" y="1218057"/>
            <a:ext cx="8606400" cy="63919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ZA" sz="1600" b="1" dirty="0" smtClean="0">
                <a:latin typeface="Swiss 721"/>
                <a:cs typeface="Times New Roman" panose="02020603050405020304" pitchFamily="18" charset="0"/>
              </a:rPr>
              <a:t>Outcome: </a:t>
            </a:r>
            <a:r>
              <a:rPr lang="en-ZA" sz="1600" dirty="0">
                <a:latin typeface="Swiss 721"/>
                <a:cs typeface="Times New Roman" panose="02020603050405020304" pitchFamily="18" charset="0"/>
              </a:rPr>
              <a:t>Strengthened institutional effectiveness </a:t>
            </a:r>
          </a:p>
          <a:p>
            <a:endParaRPr lang="en-Z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514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GO">
  <a:themeElements>
    <a:clrScheme name="PGO - ELEGANZA">
      <a:dk1>
        <a:srgbClr val="000000"/>
      </a:dk1>
      <a:lt1>
        <a:srgbClr val="FFFFFF"/>
      </a:lt1>
      <a:dk2>
        <a:srgbClr val="44546A"/>
      </a:dk2>
      <a:lt2>
        <a:srgbClr val="E7E6E6"/>
      </a:lt2>
      <a:accent1>
        <a:srgbClr val="002E44"/>
      </a:accent1>
      <a:accent2>
        <a:srgbClr val="C4B897"/>
      </a:accent2>
      <a:accent3>
        <a:srgbClr val="EDE6D5"/>
      </a:accent3>
      <a:accent4>
        <a:srgbClr val="819293"/>
      </a:accent4>
      <a:accent5>
        <a:srgbClr val="6E8387"/>
      </a:accent5>
      <a:accent6>
        <a:srgbClr val="D1C7AB"/>
      </a:accent6>
      <a:hlink>
        <a:srgbClr val="C4B897"/>
      </a:hlink>
      <a:folHlink>
        <a:srgbClr val="002E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85_T_PGO_Eleganza-4x3.pptx" id="{10B64919-52E0-4148-B1B9-739C11D7F9FC}" vid="{F5CA1676-7805-46DD-BC7D-3283BB54F0CB}"/>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85_T_PGO_Eleganza-4x3.pptx" id="{10B64919-52E0-4148-B1B9-739C11D7F9FC}" vid="{3CC86FFA-F601-4D17-B31E-224AF8BD800E}"/>
    </a:ext>
  </a:ext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0185_T_PGO_Eleganza-4x3</Template>
  <TotalTime>1861</TotalTime>
  <Words>2437</Words>
  <Application>Microsoft Office PowerPoint</Application>
  <PresentationFormat>On-screen Show (4:3)</PresentationFormat>
  <Paragraphs>702</Paragraphs>
  <Slides>31</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Barlow</vt:lpstr>
      <vt:lpstr>Calibri</vt:lpstr>
      <vt:lpstr>Calibri Light</vt:lpstr>
      <vt:lpstr>Open Sans</vt:lpstr>
      <vt:lpstr>Swiss 721</vt:lpstr>
      <vt:lpstr>Times New Roman</vt:lpstr>
      <vt:lpstr>Wingdings</vt:lpstr>
      <vt:lpstr>PresentationGO</vt:lpstr>
      <vt:lpstr>Designed by PresentationGO</vt:lpstr>
      <vt:lpstr>Office Theme</vt:lpstr>
      <vt:lpstr> </vt:lpstr>
      <vt:lpstr>Contents Page </vt:lpstr>
      <vt:lpstr>Annual Performance  Plan 2023/24</vt:lpstr>
      <vt:lpstr>R2,2 billion budget  </vt:lpstr>
      <vt:lpstr>Programme 1 Administration</vt:lpstr>
      <vt:lpstr>Programme 1: Administration </vt:lpstr>
      <vt:lpstr>Outcomes, outputs, performance indicators and targets for 2023/24</vt:lpstr>
      <vt:lpstr>Outcomes, outputs, performance indicators and targets for 2023/24</vt:lpstr>
      <vt:lpstr>Outcomes, outputs, performance indicators and targets for 2023/24</vt:lpstr>
      <vt:lpstr>Outcomes, outputs, performance indicators and targets for 2023/24</vt:lpstr>
      <vt:lpstr>PowerPoint Presentation</vt:lpstr>
      <vt:lpstr>Programme 2: Electoral Operations </vt:lpstr>
      <vt:lpstr>Outcomes, outputs, performance indicators and targets for 2023/24</vt:lpstr>
      <vt:lpstr>Outcomes, outputs, performance indicators and targets for 2023/24</vt:lpstr>
      <vt:lpstr>PowerPoint Presentation</vt:lpstr>
      <vt:lpstr> Programme 3: Outreach  </vt:lpstr>
      <vt:lpstr>Outcomes, outputs, performance indicators and targets for 2023/24</vt:lpstr>
      <vt:lpstr>Outcomes, outputs, performance indicators and targets for 2023/24</vt:lpstr>
      <vt:lpstr>Outcomes, outputs, performance indicators and targets for 2023/24</vt:lpstr>
      <vt:lpstr>Outcomes, outputs, performance indicators and targets for 2023/24</vt:lpstr>
      <vt:lpstr>PowerPoint Presentation</vt:lpstr>
      <vt:lpstr>Programme 4: Party Funding  </vt:lpstr>
      <vt:lpstr>Outcomes, outputs, performance indicators and targets for 2023/24</vt:lpstr>
      <vt:lpstr>Outcomes, outputs, performance indicators and targets for 2023/24</vt:lpstr>
      <vt:lpstr>Outcomes, outputs, performance indicators and targets for 2023/24</vt:lpstr>
      <vt:lpstr>NPE 2024 Critical Path</vt:lpstr>
      <vt:lpstr>NPE 2024 Critical Path</vt:lpstr>
      <vt:lpstr>NPE 2024 Critical Path</vt:lpstr>
      <vt:lpstr>NPE 2024 REGISTRATION: MATERIAL STATUS UPDATE</vt:lpstr>
      <vt:lpstr>LEGISLATIVE AMENDMENTS</vt:lpstr>
      <vt:lpstr>Thank You! </vt:lpstr>
    </vt:vector>
  </TitlesOfParts>
  <Company>INDEPEDENT ELECTORAL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dc:title>
  <dc:creator>Mbatha, Dawn</dc:creator>
  <dc:description>© Copyright PresentationGo.com</dc:description>
  <cp:lastModifiedBy>Mamabolo, Sy</cp:lastModifiedBy>
  <cp:revision>92</cp:revision>
  <dcterms:created xsi:type="dcterms:W3CDTF">2023-03-24T04:22:21Z</dcterms:created>
  <dcterms:modified xsi:type="dcterms:W3CDTF">2023-03-28T12:52:40Z</dcterms:modified>
  <cp:category>Templates</cp:category>
</cp:coreProperties>
</file>