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2" r:id="rId2"/>
  </p:sldMasterIdLst>
  <p:notesMasterIdLst>
    <p:notesMasterId r:id="rId59"/>
  </p:notesMasterIdLst>
  <p:sldIdLst>
    <p:sldId id="265" r:id="rId3"/>
    <p:sldId id="397" r:id="rId4"/>
    <p:sldId id="354" r:id="rId5"/>
    <p:sldId id="270" r:id="rId6"/>
    <p:sldId id="368" r:id="rId7"/>
    <p:sldId id="370" r:id="rId8"/>
    <p:sldId id="272" r:id="rId9"/>
    <p:sldId id="365" r:id="rId10"/>
    <p:sldId id="366" r:id="rId11"/>
    <p:sldId id="271" r:id="rId12"/>
    <p:sldId id="377" r:id="rId13"/>
    <p:sldId id="378" r:id="rId14"/>
    <p:sldId id="379" r:id="rId15"/>
    <p:sldId id="380" r:id="rId16"/>
    <p:sldId id="403" r:id="rId17"/>
    <p:sldId id="404" r:id="rId18"/>
    <p:sldId id="382" r:id="rId19"/>
    <p:sldId id="358" r:id="rId20"/>
    <p:sldId id="275" r:id="rId21"/>
    <p:sldId id="276" r:id="rId22"/>
    <p:sldId id="277" r:id="rId23"/>
    <p:sldId id="278" r:id="rId24"/>
    <p:sldId id="280" r:id="rId25"/>
    <p:sldId id="281" r:id="rId26"/>
    <p:sldId id="283" r:id="rId27"/>
    <p:sldId id="284" r:id="rId28"/>
    <p:sldId id="285" r:id="rId29"/>
    <p:sldId id="286" r:id="rId30"/>
    <p:sldId id="287" r:id="rId31"/>
    <p:sldId id="282" r:id="rId32"/>
    <p:sldId id="290" r:id="rId33"/>
    <p:sldId id="291" r:id="rId34"/>
    <p:sldId id="293" r:id="rId35"/>
    <p:sldId id="279" r:id="rId36"/>
    <p:sldId id="306" r:id="rId37"/>
    <p:sldId id="340" r:id="rId38"/>
    <p:sldId id="338" r:id="rId39"/>
    <p:sldId id="303" r:id="rId40"/>
    <p:sldId id="302" r:id="rId41"/>
    <p:sldId id="301" r:id="rId42"/>
    <p:sldId id="300" r:id="rId43"/>
    <p:sldId id="297" r:id="rId44"/>
    <p:sldId id="362" r:id="rId45"/>
    <p:sldId id="384" r:id="rId46"/>
    <p:sldId id="385" r:id="rId47"/>
    <p:sldId id="405" r:id="rId48"/>
    <p:sldId id="406" r:id="rId49"/>
    <p:sldId id="407" r:id="rId50"/>
    <p:sldId id="408" r:id="rId51"/>
    <p:sldId id="390" r:id="rId52"/>
    <p:sldId id="409" r:id="rId53"/>
    <p:sldId id="410" r:id="rId54"/>
    <p:sldId id="411" r:id="rId55"/>
    <p:sldId id="412" r:id="rId56"/>
    <p:sldId id="413" r:id="rId57"/>
    <p:sldId id="267" r:id="rId58"/>
  </p:sldIdLst>
  <p:sldSz cx="9906000" cy="6858000" type="A4"/>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91" autoAdjust="0"/>
    <p:restoredTop sz="96405"/>
  </p:normalViewPr>
  <p:slideViewPr>
    <p:cSldViewPr snapToGrid="0" snapToObjects="1">
      <p:cViewPr varScale="1">
        <p:scale>
          <a:sx n="88" d="100"/>
          <a:sy n="88" d="100"/>
        </p:scale>
        <p:origin x="970" y="62"/>
      </p:cViewPr>
      <p:guideLst/>
    </p:cSldViewPr>
  </p:slideViewPr>
  <p:notesTextViewPr>
    <p:cViewPr>
      <p:scale>
        <a:sx n="1" d="1"/>
        <a:sy n="1" d="1"/>
      </p:scale>
      <p:origin x="0" y="0"/>
    </p:cViewPr>
  </p:notesTextViewPr>
  <p:sorterViewPr>
    <p:cViewPr>
      <p:scale>
        <a:sx n="100" d="100"/>
        <a:sy n="100" d="100"/>
      </p:scale>
      <p:origin x="0" y="-1294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79F19BCF-C3D6-4B8F-93CB-4374E3A1E146}" type="datetimeFigureOut">
              <a:rPr lang="en-US" smtClean="0"/>
              <a:t>3/17/2023</a:t>
            </a:fld>
            <a:endParaRPr lang="en-US" dirty="0"/>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4A7015B9-E177-428B-9637-AAA601D2DC48}" type="slidenum">
              <a:rPr lang="en-US" smtClean="0"/>
              <a:t>‹#›</a:t>
            </a:fld>
            <a:endParaRPr lang="en-US" dirty="0"/>
          </a:p>
        </p:txBody>
      </p:sp>
    </p:spTree>
    <p:extLst>
      <p:ext uri="{BB962C8B-B14F-4D97-AF65-F5344CB8AC3E}">
        <p14:creationId xmlns:p14="http://schemas.microsoft.com/office/powerpoint/2010/main" val="2037492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A50A75-2066-4C32-8DC1-1BB93AE336DF}" type="datetime1">
              <a:rPr lang="en-US" smtClean="0"/>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7D5F9F-99E2-A044-A6F1-401E5E1045C2}" type="slidenum">
              <a:rPr lang="en-US" smtClean="0"/>
              <a:t>‹#›</a:t>
            </a:fld>
            <a:endParaRPr lang="en-US" dirty="0"/>
          </a:p>
        </p:txBody>
      </p:sp>
    </p:spTree>
    <p:extLst>
      <p:ext uri="{BB962C8B-B14F-4D97-AF65-F5344CB8AC3E}">
        <p14:creationId xmlns:p14="http://schemas.microsoft.com/office/powerpoint/2010/main" val="92733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91CF34-D529-4088-8362-F91D7BAB93E5}" type="datetime1">
              <a:rPr lang="en-US" smtClean="0"/>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7D5F9F-99E2-A044-A6F1-401E5E1045C2}" type="slidenum">
              <a:rPr lang="en-US" smtClean="0"/>
              <a:t>‹#›</a:t>
            </a:fld>
            <a:endParaRPr lang="en-US" dirty="0"/>
          </a:p>
        </p:txBody>
      </p:sp>
    </p:spTree>
    <p:extLst>
      <p:ext uri="{BB962C8B-B14F-4D97-AF65-F5344CB8AC3E}">
        <p14:creationId xmlns:p14="http://schemas.microsoft.com/office/powerpoint/2010/main" val="2005187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E0F53F-BD5A-490E-B75B-70BCE9693403}" type="datetime1">
              <a:rPr lang="en-US" smtClean="0"/>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7D5F9F-99E2-A044-A6F1-401E5E1045C2}" type="slidenum">
              <a:rPr lang="en-US" smtClean="0"/>
              <a:t>‹#›</a:t>
            </a:fld>
            <a:endParaRPr lang="en-US" dirty="0"/>
          </a:p>
        </p:txBody>
      </p:sp>
    </p:spTree>
    <p:extLst>
      <p:ext uri="{BB962C8B-B14F-4D97-AF65-F5344CB8AC3E}">
        <p14:creationId xmlns:p14="http://schemas.microsoft.com/office/powerpoint/2010/main" val="1995241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AA5F18-5C94-4139-9453-372A6EFAF2B5}" type="datetime1">
              <a:rPr lang="en-US" smtClean="0"/>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7D5F9F-99E2-A044-A6F1-401E5E1045C2}" type="slidenum">
              <a:rPr lang="en-US" smtClean="0"/>
              <a:t>‹#›</a:t>
            </a:fld>
            <a:endParaRPr lang="en-US" dirty="0"/>
          </a:p>
        </p:txBody>
      </p:sp>
    </p:spTree>
    <p:extLst>
      <p:ext uri="{BB962C8B-B14F-4D97-AF65-F5344CB8AC3E}">
        <p14:creationId xmlns:p14="http://schemas.microsoft.com/office/powerpoint/2010/main" val="3028477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D46E5-0006-45F6-A651-196F1CF1B5F3}" type="datetime1">
              <a:rPr lang="en-US" smtClean="0"/>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7D5F9F-99E2-A044-A6F1-401E5E1045C2}" type="slidenum">
              <a:rPr lang="en-US" smtClean="0"/>
              <a:t>‹#›</a:t>
            </a:fld>
            <a:endParaRPr lang="en-US" dirty="0"/>
          </a:p>
        </p:txBody>
      </p:sp>
    </p:spTree>
    <p:extLst>
      <p:ext uri="{BB962C8B-B14F-4D97-AF65-F5344CB8AC3E}">
        <p14:creationId xmlns:p14="http://schemas.microsoft.com/office/powerpoint/2010/main" val="3960104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2E20F1-3BD8-4FFB-BEF6-304978A8C33C}" type="datetime1">
              <a:rPr lang="en-US" smtClean="0"/>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7D5F9F-99E2-A044-A6F1-401E5E1045C2}" type="slidenum">
              <a:rPr lang="en-US" smtClean="0"/>
              <a:t>‹#›</a:t>
            </a:fld>
            <a:endParaRPr lang="en-US" dirty="0"/>
          </a:p>
        </p:txBody>
      </p:sp>
    </p:spTree>
    <p:extLst>
      <p:ext uri="{BB962C8B-B14F-4D97-AF65-F5344CB8AC3E}">
        <p14:creationId xmlns:p14="http://schemas.microsoft.com/office/powerpoint/2010/main" val="2745261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AE42E9-D15F-4FD0-B23C-BCCC91520BDD}" type="datetime1">
              <a:rPr lang="en-US" smtClean="0"/>
              <a:t>3/17/2023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7D5F9F-99E2-A044-A6F1-401E5E1045C2}" type="slidenum">
              <a:rPr lang="en-US" smtClean="0"/>
              <a:t>‹#›</a:t>
            </a:fld>
            <a:endParaRPr lang="en-US" dirty="0"/>
          </a:p>
        </p:txBody>
      </p:sp>
    </p:spTree>
    <p:extLst>
      <p:ext uri="{BB962C8B-B14F-4D97-AF65-F5344CB8AC3E}">
        <p14:creationId xmlns:p14="http://schemas.microsoft.com/office/powerpoint/2010/main" val="3512404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398898-4610-4AC0-A399-E57CFAF5EA93}" type="datetime1">
              <a:rPr lang="en-US" smtClean="0"/>
              <a:t>3/17/2023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77D5F9F-99E2-A044-A6F1-401E5E1045C2}" type="slidenum">
              <a:rPr lang="en-US" smtClean="0"/>
              <a:t>‹#›</a:t>
            </a:fld>
            <a:endParaRPr lang="en-US" dirty="0"/>
          </a:p>
        </p:txBody>
      </p:sp>
    </p:spTree>
    <p:extLst>
      <p:ext uri="{BB962C8B-B14F-4D97-AF65-F5344CB8AC3E}">
        <p14:creationId xmlns:p14="http://schemas.microsoft.com/office/powerpoint/2010/main" val="2746111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E6EB21-CE49-4CFC-AD42-D1EA576C22DE}" type="datetime1">
              <a:rPr lang="en-US" smtClean="0"/>
              <a:t>3/17/2023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7D5F9F-99E2-A044-A6F1-401E5E1045C2}" type="slidenum">
              <a:rPr lang="en-US" smtClean="0"/>
              <a:t>‹#›</a:t>
            </a:fld>
            <a:endParaRPr lang="en-US" dirty="0"/>
          </a:p>
        </p:txBody>
      </p:sp>
    </p:spTree>
    <p:extLst>
      <p:ext uri="{BB962C8B-B14F-4D97-AF65-F5344CB8AC3E}">
        <p14:creationId xmlns:p14="http://schemas.microsoft.com/office/powerpoint/2010/main" val="2671841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60873B-8203-4024-B828-6DBE754D2395}" type="datetime1">
              <a:rPr lang="en-US" smtClean="0"/>
              <a:t>3/17/2023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77D5F9F-99E2-A044-A6F1-401E5E1045C2}" type="slidenum">
              <a:rPr lang="en-US" smtClean="0"/>
              <a:t>‹#›</a:t>
            </a:fld>
            <a:endParaRPr lang="en-US" dirty="0"/>
          </a:p>
        </p:txBody>
      </p:sp>
    </p:spTree>
    <p:extLst>
      <p:ext uri="{BB962C8B-B14F-4D97-AF65-F5344CB8AC3E}">
        <p14:creationId xmlns:p14="http://schemas.microsoft.com/office/powerpoint/2010/main" val="3778635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448BB8-2668-44B8-A76E-DC02D2064095}" type="datetime1">
              <a:rPr lang="en-US" smtClean="0"/>
              <a:t>3/17/2023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7D5F9F-99E2-A044-A6F1-401E5E1045C2}" type="slidenum">
              <a:rPr lang="en-US" smtClean="0"/>
              <a:t>‹#›</a:t>
            </a:fld>
            <a:endParaRPr lang="en-US" dirty="0"/>
          </a:p>
        </p:txBody>
      </p:sp>
    </p:spTree>
    <p:extLst>
      <p:ext uri="{BB962C8B-B14F-4D97-AF65-F5344CB8AC3E}">
        <p14:creationId xmlns:p14="http://schemas.microsoft.com/office/powerpoint/2010/main" val="3380277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DEC2BF-3741-48D9-BAF9-092EB4699B44}" type="datetime1">
              <a:rPr lang="en-US" smtClean="0"/>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7D5F9F-99E2-A044-A6F1-401E5E1045C2}" type="slidenum">
              <a:rPr lang="en-US" smtClean="0"/>
              <a:t>‹#›</a:t>
            </a:fld>
            <a:endParaRPr lang="en-US" dirty="0"/>
          </a:p>
        </p:txBody>
      </p:sp>
    </p:spTree>
    <p:extLst>
      <p:ext uri="{BB962C8B-B14F-4D97-AF65-F5344CB8AC3E}">
        <p14:creationId xmlns:p14="http://schemas.microsoft.com/office/powerpoint/2010/main" val="3620583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21CD96-C38B-4192-A4E0-A342A435B1DC}" type="datetime1">
              <a:rPr lang="en-US" smtClean="0"/>
              <a:t>3/17/2023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7D5F9F-99E2-A044-A6F1-401E5E1045C2}" type="slidenum">
              <a:rPr lang="en-US" smtClean="0"/>
              <a:t>‹#›</a:t>
            </a:fld>
            <a:endParaRPr lang="en-US" dirty="0"/>
          </a:p>
        </p:txBody>
      </p:sp>
    </p:spTree>
    <p:extLst>
      <p:ext uri="{BB962C8B-B14F-4D97-AF65-F5344CB8AC3E}">
        <p14:creationId xmlns:p14="http://schemas.microsoft.com/office/powerpoint/2010/main" val="4224587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CAA68E-7ABF-47C7-ABB4-7039905B0690}" type="datetime1">
              <a:rPr lang="en-US" smtClean="0"/>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7D5F9F-99E2-A044-A6F1-401E5E1045C2}" type="slidenum">
              <a:rPr lang="en-US" smtClean="0"/>
              <a:t>‹#›</a:t>
            </a:fld>
            <a:endParaRPr lang="en-US" dirty="0"/>
          </a:p>
        </p:txBody>
      </p:sp>
    </p:spTree>
    <p:extLst>
      <p:ext uri="{BB962C8B-B14F-4D97-AF65-F5344CB8AC3E}">
        <p14:creationId xmlns:p14="http://schemas.microsoft.com/office/powerpoint/2010/main" val="3329199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8E827E-F9FC-4442-8397-76E12E6278FC}" type="datetime1">
              <a:rPr lang="en-US" smtClean="0"/>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7D5F9F-99E2-A044-A6F1-401E5E1045C2}" type="slidenum">
              <a:rPr lang="en-US" smtClean="0"/>
              <a:t>‹#›</a:t>
            </a:fld>
            <a:endParaRPr lang="en-US" dirty="0"/>
          </a:p>
        </p:txBody>
      </p:sp>
    </p:spTree>
    <p:extLst>
      <p:ext uri="{BB962C8B-B14F-4D97-AF65-F5344CB8AC3E}">
        <p14:creationId xmlns:p14="http://schemas.microsoft.com/office/powerpoint/2010/main" val="17675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619760-9A0B-4B83-B94E-F7C9E24BF7C5}" type="datetime1">
              <a:rPr lang="en-US" smtClean="0"/>
              <a:t>3/17/2023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7D5F9F-99E2-A044-A6F1-401E5E1045C2}" type="slidenum">
              <a:rPr lang="en-US" smtClean="0"/>
              <a:t>‹#›</a:t>
            </a:fld>
            <a:endParaRPr lang="en-US" dirty="0"/>
          </a:p>
        </p:txBody>
      </p:sp>
    </p:spTree>
    <p:extLst>
      <p:ext uri="{BB962C8B-B14F-4D97-AF65-F5344CB8AC3E}">
        <p14:creationId xmlns:p14="http://schemas.microsoft.com/office/powerpoint/2010/main" val="4191522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88C4ED-C319-4F78-A7DF-2932B0E702B2}" type="datetime1">
              <a:rPr lang="en-US" smtClean="0"/>
              <a:t>3/17/2023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7D5F9F-99E2-A044-A6F1-401E5E1045C2}" type="slidenum">
              <a:rPr lang="en-US" smtClean="0"/>
              <a:t>‹#›</a:t>
            </a:fld>
            <a:endParaRPr lang="en-US" dirty="0"/>
          </a:p>
        </p:txBody>
      </p:sp>
    </p:spTree>
    <p:extLst>
      <p:ext uri="{BB962C8B-B14F-4D97-AF65-F5344CB8AC3E}">
        <p14:creationId xmlns:p14="http://schemas.microsoft.com/office/powerpoint/2010/main" val="2684861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720841-E1D6-4058-B3FA-E3D8EB3C344B}" type="datetime1">
              <a:rPr lang="en-US" smtClean="0"/>
              <a:t>3/17/2023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77D5F9F-99E2-A044-A6F1-401E5E1045C2}" type="slidenum">
              <a:rPr lang="en-US" smtClean="0"/>
              <a:t>‹#›</a:t>
            </a:fld>
            <a:endParaRPr lang="en-US" dirty="0"/>
          </a:p>
        </p:txBody>
      </p:sp>
    </p:spTree>
    <p:extLst>
      <p:ext uri="{BB962C8B-B14F-4D97-AF65-F5344CB8AC3E}">
        <p14:creationId xmlns:p14="http://schemas.microsoft.com/office/powerpoint/2010/main" val="1864952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EBCF42-24EB-4ED8-A1B0-802C00254222}" type="datetime1">
              <a:rPr lang="en-US" smtClean="0"/>
              <a:t>3/17/2023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7D5F9F-99E2-A044-A6F1-401E5E1045C2}" type="slidenum">
              <a:rPr lang="en-US" smtClean="0"/>
              <a:t>‹#›</a:t>
            </a:fld>
            <a:endParaRPr lang="en-US" dirty="0"/>
          </a:p>
        </p:txBody>
      </p:sp>
    </p:spTree>
    <p:extLst>
      <p:ext uri="{BB962C8B-B14F-4D97-AF65-F5344CB8AC3E}">
        <p14:creationId xmlns:p14="http://schemas.microsoft.com/office/powerpoint/2010/main" val="94047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F1692-1BD7-4F41-94C7-3F5364D80680}" type="datetime1">
              <a:rPr lang="en-US" smtClean="0"/>
              <a:t>3/17/2023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77D5F9F-99E2-A044-A6F1-401E5E1045C2}" type="slidenum">
              <a:rPr lang="en-US" smtClean="0"/>
              <a:t>‹#›</a:t>
            </a:fld>
            <a:endParaRPr lang="en-US" dirty="0"/>
          </a:p>
        </p:txBody>
      </p:sp>
    </p:spTree>
    <p:extLst>
      <p:ext uri="{BB962C8B-B14F-4D97-AF65-F5344CB8AC3E}">
        <p14:creationId xmlns:p14="http://schemas.microsoft.com/office/powerpoint/2010/main" val="3061966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53978D-6B71-4157-AB23-4A67CEC4D0FA}" type="datetime1">
              <a:rPr lang="en-US" smtClean="0"/>
              <a:t>3/17/2023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7D5F9F-99E2-A044-A6F1-401E5E1045C2}" type="slidenum">
              <a:rPr lang="en-US" smtClean="0"/>
              <a:t>‹#›</a:t>
            </a:fld>
            <a:endParaRPr lang="en-US" dirty="0"/>
          </a:p>
        </p:txBody>
      </p:sp>
    </p:spTree>
    <p:extLst>
      <p:ext uri="{BB962C8B-B14F-4D97-AF65-F5344CB8AC3E}">
        <p14:creationId xmlns:p14="http://schemas.microsoft.com/office/powerpoint/2010/main" val="3932257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DF805B-FC40-465F-8A45-0177AD76EB5E}" type="datetime1">
              <a:rPr lang="en-US" smtClean="0"/>
              <a:t>3/17/2023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7D5F9F-99E2-A044-A6F1-401E5E1045C2}" type="slidenum">
              <a:rPr lang="en-US" smtClean="0"/>
              <a:t>‹#›</a:t>
            </a:fld>
            <a:endParaRPr lang="en-US" dirty="0"/>
          </a:p>
        </p:txBody>
      </p:sp>
    </p:spTree>
    <p:extLst>
      <p:ext uri="{BB962C8B-B14F-4D97-AF65-F5344CB8AC3E}">
        <p14:creationId xmlns:p14="http://schemas.microsoft.com/office/powerpoint/2010/main" val="132182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B7B1D-AD4C-4B62-8B7C-E6B6E53A1CDE}" type="datetime1">
              <a:rPr lang="en-US" smtClean="0"/>
              <a:t>3/17/2023</a:t>
            </a:fld>
            <a:endParaRPr 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7D5F9F-99E2-A044-A6F1-401E5E1045C2}" type="slidenum">
              <a:rPr lang="en-US" smtClean="0"/>
              <a:t>‹#›</a:t>
            </a:fld>
            <a:endParaRPr lang="en-US" dirty="0"/>
          </a:p>
        </p:txBody>
      </p:sp>
    </p:spTree>
    <p:extLst>
      <p:ext uri="{BB962C8B-B14F-4D97-AF65-F5344CB8AC3E}">
        <p14:creationId xmlns:p14="http://schemas.microsoft.com/office/powerpoint/2010/main" val="3924657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E0F0DC-8EB5-43FF-8C2E-F6B930798E9D}" type="datetime1">
              <a:rPr lang="en-US" smtClean="0"/>
              <a:t>3/17/2023</a:t>
            </a:fld>
            <a:endParaRPr 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7D5F9F-99E2-A044-A6F1-401E5E1045C2}" type="slidenum">
              <a:rPr lang="en-US" smtClean="0"/>
              <a:t>‹#›</a:t>
            </a:fld>
            <a:endParaRPr lang="en-US" dirty="0"/>
          </a:p>
        </p:txBody>
      </p:sp>
    </p:spTree>
    <p:extLst>
      <p:ext uri="{BB962C8B-B14F-4D97-AF65-F5344CB8AC3E}">
        <p14:creationId xmlns:p14="http://schemas.microsoft.com/office/powerpoint/2010/main" val="37435434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209006" y="4784"/>
            <a:ext cx="9696994" cy="5078313"/>
          </a:xfrm>
          <a:prstGeom prst="rect">
            <a:avLst/>
          </a:prstGeom>
        </p:spPr>
        <p:txBody>
          <a:bodyPr wrap="square">
            <a:spAutoFit/>
          </a:bodyPr>
          <a:lstStyle/>
          <a:p>
            <a:pPr algn="ctr"/>
            <a:endParaRPr lang="en-US" sz="2400" b="1" spc="-17" dirty="0" smtClean="0">
              <a:solidFill>
                <a:prstClr val="white"/>
              </a:solidFill>
              <a:latin typeface="Arial" panose="020B0604020202020204" pitchFamily="34" charset="0"/>
              <a:ea typeface="+mj-ea"/>
              <a:cs typeface="Arial" panose="020B0604020202020204" pitchFamily="34" charset="0"/>
            </a:endParaRPr>
          </a:p>
          <a:p>
            <a:pPr algn="ctr"/>
            <a:r>
              <a:rPr lang="en-US" sz="2400" b="1" spc="-17" dirty="0" smtClean="0">
                <a:solidFill>
                  <a:schemeClr val="bg1"/>
                </a:solidFill>
                <a:latin typeface="Arial" panose="020B0604020202020204" pitchFamily="34" charset="0"/>
                <a:ea typeface="+mj-ea"/>
                <a:cs typeface="Arial" panose="020B0604020202020204" pitchFamily="34" charset="0"/>
              </a:rPr>
              <a:t>GOVERNMENT </a:t>
            </a:r>
            <a:r>
              <a:rPr lang="en-US" sz="2400" b="1" spc="-17" dirty="0">
                <a:solidFill>
                  <a:schemeClr val="bg1"/>
                </a:solidFill>
                <a:latin typeface="Arial" panose="020B0604020202020204" pitchFamily="34" charset="0"/>
                <a:ea typeface="+mj-ea"/>
                <a:cs typeface="Arial" panose="020B0604020202020204" pitchFamily="34" charset="0"/>
              </a:rPr>
              <a:t>PRINTING </a:t>
            </a:r>
            <a:r>
              <a:rPr lang="en-US" sz="2400" b="1" spc="-17" dirty="0" smtClean="0">
                <a:solidFill>
                  <a:schemeClr val="bg1"/>
                </a:solidFill>
                <a:latin typeface="Arial" panose="020B0604020202020204" pitchFamily="34" charset="0"/>
                <a:ea typeface="+mj-ea"/>
                <a:cs typeface="Arial" panose="020B0604020202020204" pitchFamily="34" charset="0"/>
              </a:rPr>
              <a:t>WORKS (GPW) </a:t>
            </a:r>
            <a:r>
              <a:rPr lang="en-US" sz="2400" b="1" spc="-17" dirty="0">
                <a:solidFill>
                  <a:schemeClr val="bg1"/>
                </a:solidFill>
                <a:latin typeface="Arial" panose="020B0604020202020204" pitchFamily="34" charset="0"/>
                <a:ea typeface="+mj-ea"/>
                <a:cs typeface="Arial" panose="020B0604020202020204" pitchFamily="34" charset="0"/>
              </a:rPr>
              <a:t/>
            </a:r>
            <a:br>
              <a:rPr lang="en-US" sz="2400" b="1" spc="-17" dirty="0">
                <a:solidFill>
                  <a:schemeClr val="bg1"/>
                </a:solidFill>
                <a:latin typeface="Arial" panose="020B0604020202020204" pitchFamily="34" charset="0"/>
                <a:ea typeface="+mj-ea"/>
                <a:cs typeface="Arial" panose="020B0604020202020204" pitchFamily="34" charset="0"/>
              </a:rPr>
            </a:br>
            <a:endParaRPr lang="en-US" sz="2800" b="1" spc="-17" dirty="0">
              <a:solidFill>
                <a:schemeClr val="bg1"/>
              </a:solidFill>
              <a:latin typeface="Arial" panose="020B0604020202020204" pitchFamily="34" charset="0"/>
              <a:ea typeface="+mj-ea"/>
              <a:cs typeface="Arial" panose="020B0604020202020204" pitchFamily="34" charset="0"/>
            </a:endParaRPr>
          </a:p>
          <a:p>
            <a:pPr algn="ctr"/>
            <a:r>
              <a:rPr lang="en-US" sz="2400" b="1" spc="-17" dirty="0" smtClean="0">
                <a:solidFill>
                  <a:schemeClr val="bg1"/>
                </a:solidFill>
                <a:latin typeface="Arial" panose="020B0604020202020204" pitchFamily="34" charset="0"/>
                <a:ea typeface="+mj-ea"/>
                <a:cs typeface="Arial" panose="020B0604020202020204" pitchFamily="34" charset="0"/>
              </a:rPr>
              <a:t>Progress on 2019 to 2024 Strategic Framework Targets and Plans</a:t>
            </a:r>
          </a:p>
          <a:p>
            <a:pPr algn="ctr"/>
            <a:r>
              <a:rPr lang="en-US" sz="2400" b="1" spc="-17" dirty="0" smtClean="0">
                <a:solidFill>
                  <a:schemeClr val="bg1"/>
                </a:solidFill>
                <a:latin typeface="Arial" panose="020B0604020202020204" pitchFamily="34" charset="0"/>
                <a:ea typeface="+mj-ea"/>
                <a:cs typeface="Arial" panose="020B0604020202020204" pitchFamily="34" charset="0"/>
              </a:rPr>
              <a:t>and the 2023/24 Annual Performance Plan</a:t>
            </a:r>
          </a:p>
          <a:p>
            <a:pPr algn="ctr"/>
            <a:endParaRPr lang="en-US" sz="2800" b="1" spc="-17" dirty="0" smtClean="0">
              <a:solidFill>
                <a:schemeClr val="bg1"/>
              </a:solidFill>
              <a:latin typeface="Arial" panose="020B0604020202020204" pitchFamily="34" charset="0"/>
              <a:ea typeface="+mj-ea"/>
              <a:cs typeface="Arial" panose="020B0604020202020204" pitchFamily="34" charset="0"/>
            </a:endParaRPr>
          </a:p>
          <a:p>
            <a:pPr algn="ctr"/>
            <a:endParaRPr lang="en-US" sz="2800" b="1" spc="-17" dirty="0" smtClean="0">
              <a:solidFill>
                <a:schemeClr val="bg1"/>
              </a:solidFill>
              <a:latin typeface="Arial" panose="020B0604020202020204" pitchFamily="34" charset="0"/>
              <a:ea typeface="+mj-ea"/>
              <a:cs typeface="Arial" panose="020B0604020202020204" pitchFamily="34" charset="0"/>
            </a:endParaRPr>
          </a:p>
          <a:p>
            <a:pPr algn="ctr"/>
            <a:r>
              <a:rPr lang="en-US" sz="2400" b="1" spc="-17" dirty="0" smtClean="0">
                <a:solidFill>
                  <a:schemeClr val="bg1"/>
                </a:solidFill>
                <a:latin typeface="Arial" panose="020B0604020202020204" pitchFamily="34" charset="0"/>
                <a:ea typeface="+mj-ea"/>
                <a:cs typeface="Arial" panose="020B0604020202020204" pitchFamily="34" charset="0"/>
              </a:rPr>
              <a:t>Presentation: DHA Portfolio Committee</a:t>
            </a:r>
          </a:p>
          <a:p>
            <a:pPr algn="ctr"/>
            <a:r>
              <a:rPr lang="en-US" sz="2400" b="1" spc="-17" dirty="0" smtClean="0">
                <a:solidFill>
                  <a:schemeClr val="bg1"/>
                </a:solidFill>
                <a:latin typeface="Arial" panose="020B0604020202020204" pitchFamily="34" charset="0"/>
                <a:ea typeface="+mj-ea"/>
                <a:cs typeface="Arial" panose="020B0604020202020204" pitchFamily="34" charset="0"/>
              </a:rPr>
              <a:t>Date: 29 March 2023</a:t>
            </a:r>
          </a:p>
          <a:p>
            <a:pPr algn="ctr"/>
            <a:r>
              <a:rPr lang="en-US" sz="2400" b="1" spc="-17" dirty="0" smtClean="0">
                <a:solidFill>
                  <a:schemeClr val="bg1"/>
                </a:solidFill>
                <a:latin typeface="Arial" panose="020B0604020202020204" pitchFamily="34" charset="0"/>
                <a:ea typeface="+mj-ea"/>
                <a:cs typeface="Arial" panose="020B0604020202020204" pitchFamily="34" charset="0"/>
              </a:rPr>
              <a:t>Venue: Pretoria</a:t>
            </a:r>
          </a:p>
          <a:p>
            <a:pPr algn="ctr"/>
            <a:endParaRPr lang="en-US" sz="2400" b="1" spc="-17" dirty="0">
              <a:solidFill>
                <a:schemeClr val="bg1"/>
              </a:solidFill>
              <a:latin typeface="Arial" panose="020B0604020202020204" pitchFamily="34" charset="0"/>
              <a:ea typeface="+mj-ea"/>
              <a:cs typeface="Arial" panose="020B0604020202020204" pitchFamily="34" charset="0"/>
            </a:endParaRPr>
          </a:p>
          <a:p>
            <a:pPr algn="ctr"/>
            <a:endParaRPr lang="en-US" sz="2400" b="1" spc="-17" dirty="0" smtClean="0">
              <a:solidFill>
                <a:schemeClr val="bg1"/>
              </a:solidFill>
              <a:latin typeface="Arial" panose="020B0604020202020204" pitchFamily="34" charset="0"/>
              <a:ea typeface="+mj-ea"/>
              <a:cs typeface="Arial" panose="020B0604020202020204" pitchFamily="34" charset="0"/>
            </a:endParaRPr>
          </a:p>
          <a:p>
            <a:pPr algn="ctr"/>
            <a:r>
              <a:rPr lang="en-US" sz="2400" b="1" spc="-17" dirty="0" smtClean="0">
                <a:solidFill>
                  <a:schemeClr val="bg1"/>
                </a:solidFill>
                <a:latin typeface="Arial" panose="020B0604020202020204" pitchFamily="34" charset="0"/>
                <a:ea typeface="+mj-ea"/>
                <a:cs typeface="Arial" panose="020B0604020202020204" pitchFamily="34" charset="0"/>
              </a:rPr>
              <a:t>CEO: </a:t>
            </a:r>
            <a:r>
              <a:rPr lang="en-US" sz="2400" b="1" spc="-17" dirty="0" err="1" smtClean="0">
                <a:solidFill>
                  <a:schemeClr val="bg1"/>
                </a:solidFill>
                <a:latin typeface="Arial" panose="020B0604020202020204" pitchFamily="34" charset="0"/>
                <a:ea typeface="+mj-ea"/>
                <a:cs typeface="Arial" panose="020B0604020202020204" pitchFamily="34" charset="0"/>
              </a:rPr>
              <a:t>Ms</a:t>
            </a:r>
            <a:r>
              <a:rPr lang="en-US" sz="2400" b="1" spc="-17" dirty="0" smtClean="0">
                <a:solidFill>
                  <a:schemeClr val="bg1"/>
                </a:solidFill>
                <a:latin typeface="Arial" panose="020B0604020202020204" pitchFamily="34" charset="0"/>
                <a:ea typeface="+mj-ea"/>
                <a:cs typeface="Arial" panose="020B0604020202020204" pitchFamily="34" charset="0"/>
              </a:rPr>
              <a:t> Alinah Fosi</a:t>
            </a:r>
            <a:endParaRPr lang="en-US" sz="2400" dirty="0">
              <a:solidFill>
                <a:schemeClr val="bg1"/>
              </a:solidFill>
            </a:endParaRPr>
          </a:p>
        </p:txBody>
      </p:sp>
      <p:sp>
        <p:nvSpPr>
          <p:cNvPr id="3" name="Slide Number Placeholder 2"/>
          <p:cNvSpPr>
            <a:spLocks noGrp="1"/>
          </p:cNvSpPr>
          <p:nvPr>
            <p:ph type="sldNum" sz="quarter" idx="12"/>
          </p:nvPr>
        </p:nvSpPr>
        <p:spPr/>
        <p:txBody>
          <a:bodyPr/>
          <a:lstStyle/>
          <a:p>
            <a:fld id="{F77D5F9F-99E2-A044-A6F1-401E5E1045C2}" type="slidenum">
              <a:rPr lang="en-US" smtClean="0"/>
              <a:t>1</a:t>
            </a:fld>
            <a:endParaRPr lang="en-US" dirty="0"/>
          </a:p>
        </p:txBody>
      </p:sp>
    </p:spTree>
    <p:extLst>
      <p:ext uri="{BB962C8B-B14F-4D97-AF65-F5344CB8AC3E}">
        <p14:creationId xmlns:p14="http://schemas.microsoft.com/office/powerpoint/2010/main" val="2773108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0444" y="284826"/>
            <a:ext cx="9276818" cy="662782"/>
          </a:xfrm>
        </p:spPr>
        <p:txBody>
          <a:bodyPr/>
          <a:lstStyle/>
          <a:p>
            <a:r>
              <a:rPr lang="en-US" sz="2800" b="1" dirty="0">
                <a:latin typeface="Arial" panose="020B0604020202020204" pitchFamily="34" charset="0"/>
                <a:cs typeface="Arial" panose="020B0604020202020204" pitchFamily="34" charset="0"/>
              </a:rPr>
              <a:t>5</a:t>
            </a:r>
            <a:r>
              <a:rPr lang="en-US" sz="2800" b="1" dirty="0" smtClean="0">
                <a:latin typeface="Arial" panose="020B0604020202020204" pitchFamily="34" charset="0"/>
                <a:cs typeface="Arial" panose="020B0604020202020204" pitchFamily="34" charset="0"/>
              </a:rPr>
              <a:t>.GPW Priorities </a:t>
            </a:r>
            <a:r>
              <a:rPr lang="en-US" sz="2800" b="1" dirty="0">
                <a:latin typeface="Arial" panose="020B0604020202020204" pitchFamily="34" charset="0"/>
                <a:cs typeface="Arial" panose="020B0604020202020204" pitchFamily="34" charset="0"/>
              </a:rPr>
              <a:t>for the 2020-2025 MTSF Cycle</a:t>
            </a:r>
            <a:endParaRPr lang="en-US" dirty="0"/>
          </a:p>
        </p:txBody>
      </p:sp>
      <p:sp>
        <p:nvSpPr>
          <p:cNvPr id="9" name="Content Placeholder 8"/>
          <p:cNvSpPr>
            <a:spLocks noGrp="1"/>
          </p:cNvSpPr>
          <p:nvPr>
            <p:ph idx="1"/>
          </p:nvPr>
        </p:nvSpPr>
        <p:spPr>
          <a:xfrm>
            <a:off x="781397" y="1322996"/>
            <a:ext cx="8775865" cy="4351338"/>
          </a:xfrm>
        </p:spPr>
        <p:txBody>
          <a:bodyPr/>
          <a:lstStyle/>
          <a:p>
            <a:pPr marL="0" lvl="0" indent="0" defTabSz="457200">
              <a:lnSpc>
                <a:spcPct val="100000"/>
              </a:lnSpc>
              <a:spcBef>
                <a:spcPct val="20000"/>
              </a:spcBef>
              <a:buNone/>
            </a:pPr>
            <a:r>
              <a:rPr lang="en-US" sz="1600" dirty="0">
                <a:solidFill>
                  <a:prstClr val="black"/>
                </a:solidFill>
                <a:latin typeface="Arial" panose="020B0604020202020204" pitchFamily="34" charset="0"/>
                <a:cs typeface="Arial" panose="020B0604020202020204" pitchFamily="34" charset="0"/>
              </a:rPr>
              <a:t>GPW remains committed to deliver based on the following priorities/strategic pillars:</a:t>
            </a:r>
          </a:p>
          <a:p>
            <a:endParaRPr lang="en-US" dirty="0"/>
          </a:p>
        </p:txBody>
      </p:sp>
      <p:sp>
        <p:nvSpPr>
          <p:cNvPr id="3" name="Slide Number Placeholder 2"/>
          <p:cNvSpPr>
            <a:spLocks noGrp="1"/>
          </p:cNvSpPr>
          <p:nvPr>
            <p:ph type="sldNum" sz="quarter" idx="12"/>
          </p:nvPr>
        </p:nvSpPr>
        <p:spPr>
          <a:xfrm>
            <a:off x="3822965" y="6216158"/>
            <a:ext cx="2228850" cy="365125"/>
          </a:xfrm>
        </p:spPr>
        <p:txBody>
          <a:bodyPr/>
          <a:lstStyle/>
          <a:p>
            <a:pPr algn="ctr"/>
            <a:fld id="{F77D5F9F-99E2-A044-A6F1-401E5E1045C2}" type="slidenum">
              <a:rPr lang="en-US" b="1" smtClean="0"/>
              <a:pPr algn="ctr"/>
              <a:t>10</a:t>
            </a:fld>
            <a:endParaRPr lang="en-US" b="1" dirty="0"/>
          </a:p>
        </p:txBody>
      </p:sp>
      <p:sp>
        <p:nvSpPr>
          <p:cNvPr id="4" name="Folded Corner 3"/>
          <p:cNvSpPr/>
          <p:nvPr/>
        </p:nvSpPr>
        <p:spPr>
          <a:xfrm>
            <a:off x="781397" y="1820487"/>
            <a:ext cx="3328702" cy="3775196"/>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sz="1400" b="1" kern="0" dirty="0">
                <a:solidFill>
                  <a:prstClr val="black"/>
                </a:solidFill>
                <a:latin typeface="Arial" panose="020B0604020202020204" pitchFamily="34" charset="0"/>
                <a:cs typeface="Arial" panose="020B0604020202020204" pitchFamily="34" charset="0"/>
              </a:rPr>
              <a:t>1. Reposition the GPW’s business processes to ensure stability, sustainability and viability of the organization as a critical national security facility.</a:t>
            </a:r>
          </a:p>
          <a:p>
            <a:pPr lvl="0" defTabSz="457200">
              <a:defRPr/>
            </a:pPr>
            <a:endParaRPr lang="en-US" sz="1400" b="1" kern="0" dirty="0">
              <a:solidFill>
                <a:prstClr val="black"/>
              </a:solidFill>
              <a:latin typeface="Arial" panose="020B0604020202020204" pitchFamily="34" charset="0"/>
              <a:cs typeface="Arial" panose="020B0604020202020204" pitchFamily="34" charset="0"/>
            </a:endParaRPr>
          </a:p>
          <a:p>
            <a:pPr lvl="0" defTabSz="457200">
              <a:defRPr/>
            </a:pPr>
            <a:r>
              <a:rPr lang="en-US" sz="1400" b="1" kern="0" dirty="0">
                <a:solidFill>
                  <a:prstClr val="black"/>
                </a:solidFill>
                <a:latin typeface="Arial" panose="020B0604020202020204" pitchFamily="34" charset="0"/>
                <a:cs typeface="Arial" panose="020B0604020202020204" pitchFamily="34" charset="0"/>
              </a:rPr>
              <a:t>2. Improve customer experience through timeous quality and quantity management</a:t>
            </a:r>
          </a:p>
          <a:p>
            <a:pPr lvl="0" defTabSz="457200">
              <a:defRPr/>
            </a:pPr>
            <a:endParaRPr lang="en-US" sz="1400" b="1" kern="0" dirty="0">
              <a:solidFill>
                <a:prstClr val="black"/>
              </a:solidFill>
              <a:latin typeface="Arial" panose="020B0604020202020204" pitchFamily="34" charset="0"/>
              <a:cs typeface="Arial" panose="020B0604020202020204" pitchFamily="34" charset="0"/>
            </a:endParaRPr>
          </a:p>
          <a:p>
            <a:pPr lvl="0" defTabSz="457200">
              <a:defRPr/>
            </a:pPr>
            <a:r>
              <a:rPr lang="en-US" sz="1400" b="1" kern="0" dirty="0">
                <a:solidFill>
                  <a:prstClr val="black"/>
                </a:solidFill>
                <a:latin typeface="Arial" panose="020B0604020202020204" pitchFamily="34" charset="0"/>
                <a:cs typeface="Arial" panose="020B0604020202020204" pitchFamily="34" charset="0"/>
              </a:rPr>
              <a:t>3. Ensure return on investment and sound financial management and sustainability.</a:t>
            </a:r>
            <a:endParaRPr lang="en-ZA" sz="1400" dirty="0"/>
          </a:p>
        </p:txBody>
      </p:sp>
      <p:sp>
        <p:nvSpPr>
          <p:cNvPr id="8" name="Folded Corner 7"/>
          <p:cNvSpPr/>
          <p:nvPr/>
        </p:nvSpPr>
        <p:spPr>
          <a:xfrm>
            <a:off x="5004636" y="1820487"/>
            <a:ext cx="3328702" cy="3775196"/>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sz="1400" b="1" kern="0" dirty="0" smtClean="0">
                <a:solidFill>
                  <a:prstClr val="black"/>
                </a:solidFill>
                <a:latin typeface="Arial" panose="020B0604020202020204" pitchFamily="34" charset="0"/>
                <a:cs typeface="Arial" panose="020B0604020202020204" pitchFamily="34" charset="0"/>
              </a:rPr>
              <a:t>4</a:t>
            </a:r>
            <a:r>
              <a:rPr lang="en-US" sz="1400" b="1" kern="0" dirty="0">
                <a:solidFill>
                  <a:prstClr val="black"/>
                </a:solidFill>
                <a:latin typeface="Arial" panose="020B0604020202020204" pitchFamily="34" charset="0"/>
                <a:cs typeface="Arial" panose="020B0604020202020204" pitchFamily="34" charset="0"/>
              </a:rPr>
              <a:t>. Implement long term vision (Vision 2030), of being a State security printer of choice in the SADC region.</a:t>
            </a:r>
          </a:p>
          <a:p>
            <a:pPr lvl="0" defTabSz="457200">
              <a:defRPr/>
            </a:pPr>
            <a:endParaRPr lang="en-US" sz="1400" b="1" kern="0" dirty="0">
              <a:solidFill>
                <a:prstClr val="black"/>
              </a:solidFill>
              <a:latin typeface="Arial" panose="020B0604020202020204" pitchFamily="34" charset="0"/>
              <a:cs typeface="Arial" panose="020B0604020202020204" pitchFamily="34" charset="0"/>
            </a:endParaRPr>
          </a:p>
          <a:p>
            <a:pPr lvl="0" defTabSz="457200">
              <a:defRPr/>
            </a:pPr>
            <a:r>
              <a:rPr lang="en-US" sz="1400" b="1" kern="0" dirty="0">
                <a:solidFill>
                  <a:prstClr val="black"/>
                </a:solidFill>
                <a:latin typeface="Arial" panose="020B0604020202020204" pitchFamily="34" charset="0"/>
                <a:cs typeface="Arial" panose="020B0604020202020204" pitchFamily="34" charset="0"/>
              </a:rPr>
              <a:t>5. Recruit, retain and develop GPW’s workforce to meet market and client demands.</a:t>
            </a:r>
          </a:p>
          <a:p>
            <a:pPr lvl="0" defTabSz="457200">
              <a:defRPr/>
            </a:pPr>
            <a:endParaRPr lang="en-US" sz="1400" b="1" kern="0" dirty="0">
              <a:solidFill>
                <a:prstClr val="black"/>
              </a:solidFill>
              <a:latin typeface="Arial" panose="020B0604020202020204" pitchFamily="34" charset="0"/>
              <a:cs typeface="Arial" panose="020B0604020202020204" pitchFamily="34" charset="0"/>
            </a:endParaRPr>
          </a:p>
          <a:p>
            <a:pPr lvl="0" defTabSz="457200">
              <a:defRPr/>
            </a:pPr>
            <a:r>
              <a:rPr lang="en-US" sz="1400" b="1" kern="0" dirty="0">
                <a:solidFill>
                  <a:prstClr val="black"/>
                </a:solidFill>
                <a:latin typeface="Arial" panose="020B0604020202020204" pitchFamily="34" charset="0"/>
                <a:cs typeface="Arial" panose="020B0604020202020204" pitchFamily="34" charset="0"/>
              </a:rPr>
              <a:t>6. Upgrade facilities to ensure effective management of all operations.</a:t>
            </a:r>
          </a:p>
        </p:txBody>
      </p:sp>
    </p:spTree>
    <p:extLst>
      <p:ext uri="{BB962C8B-B14F-4D97-AF65-F5344CB8AC3E}">
        <p14:creationId xmlns:p14="http://schemas.microsoft.com/office/powerpoint/2010/main" val="3274620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94176" y="102867"/>
            <a:ext cx="8543925" cy="840218"/>
          </a:xfrm>
        </p:spPr>
        <p:txBody>
          <a:bodyPr>
            <a:normAutofit/>
          </a:bodyPr>
          <a:lstStyle/>
          <a:p>
            <a:r>
              <a:rPr lang="en-ZA" sz="2800" b="1" dirty="0">
                <a:solidFill>
                  <a:prstClr val="black"/>
                </a:solidFill>
                <a:latin typeface="Arial" panose="020B0604020202020204" pitchFamily="34" charset="0"/>
                <a:cs typeface="Arial" panose="020B0604020202020204" pitchFamily="34" charset="0"/>
              </a:rPr>
              <a:t>6</a:t>
            </a:r>
            <a:r>
              <a:rPr lang="en-ZA" sz="2800" b="1" dirty="0" smtClean="0">
                <a:solidFill>
                  <a:prstClr val="black"/>
                </a:solidFill>
                <a:latin typeface="Arial" panose="020B0604020202020204" pitchFamily="34" charset="0"/>
                <a:cs typeface="Arial" panose="020B0604020202020204" pitchFamily="34" charset="0"/>
              </a:rPr>
              <a:t>. Critical </a:t>
            </a:r>
            <a:r>
              <a:rPr lang="en-ZA" sz="2800" b="1" dirty="0">
                <a:solidFill>
                  <a:prstClr val="black"/>
                </a:solidFill>
                <a:latin typeface="Arial" panose="020B0604020202020204" pitchFamily="34" charset="0"/>
                <a:cs typeface="Arial" panose="020B0604020202020204" pitchFamily="34" charset="0"/>
              </a:rPr>
              <a:t>Projects</a:t>
            </a:r>
            <a:endParaRPr lang="en-US" sz="2800" b="1" dirty="0"/>
          </a:p>
        </p:txBody>
      </p:sp>
      <p:sp>
        <p:nvSpPr>
          <p:cNvPr id="4" name="Content Placeholder 3"/>
          <p:cNvSpPr>
            <a:spLocks noGrp="1"/>
          </p:cNvSpPr>
          <p:nvPr>
            <p:ph idx="1"/>
          </p:nvPr>
        </p:nvSpPr>
        <p:spPr>
          <a:xfrm>
            <a:off x="294176" y="760653"/>
            <a:ext cx="9276544" cy="5317930"/>
          </a:xfrm>
        </p:spPr>
        <p:txBody>
          <a:bodyPr>
            <a:noAutofit/>
          </a:bodyPr>
          <a:lstStyle/>
          <a:p>
            <a:pPr marL="342900" lvl="0" indent="-342900" algn="just" defTabSz="457200">
              <a:lnSpc>
                <a:spcPct val="120000"/>
              </a:lnSpc>
              <a:spcBef>
                <a:spcPct val="20000"/>
              </a:spcBef>
              <a:buFont typeface="Arial"/>
              <a:buChar char="•"/>
            </a:pPr>
            <a:r>
              <a:rPr lang="en-ZA" sz="1400" i="1" dirty="0">
                <a:solidFill>
                  <a:prstClr val="black"/>
                </a:solidFill>
                <a:latin typeface="Arial" panose="020B0604020202020204" pitchFamily="34" charset="0"/>
                <a:cs typeface="Arial" panose="020B0604020202020204" pitchFamily="34" charset="0"/>
              </a:rPr>
              <a:t>GPW repositioning</a:t>
            </a:r>
            <a:r>
              <a:rPr lang="en-ZA" sz="1400" dirty="0">
                <a:solidFill>
                  <a:prstClr val="black"/>
                </a:solidFill>
                <a:latin typeface="Arial" panose="020B0604020202020204" pitchFamily="34" charset="0"/>
                <a:cs typeface="Arial" panose="020B0604020202020204" pitchFamily="34" charset="0"/>
              </a:rPr>
              <a:t>: change management and culture </a:t>
            </a:r>
            <a:r>
              <a:rPr lang="en-ZA" sz="1400" dirty="0" smtClean="0">
                <a:solidFill>
                  <a:prstClr val="black"/>
                </a:solidFill>
                <a:latin typeface="Arial" panose="020B0604020202020204" pitchFamily="34" charset="0"/>
                <a:cs typeface="Arial" panose="020B0604020202020204" pitchFamily="34" charset="0"/>
              </a:rPr>
              <a:t>change. GTAC appointed and busy with the development of turn around strategy and provide support on the implementation of HR recommendations based on the MRP Report and change management</a:t>
            </a:r>
            <a:endParaRPr lang="en-ZA" sz="1400" dirty="0">
              <a:solidFill>
                <a:prstClr val="black"/>
              </a:solidFill>
              <a:latin typeface="Arial" panose="020B0604020202020204" pitchFamily="34" charset="0"/>
              <a:cs typeface="Arial" panose="020B0604020202020204" pitchFamily="34" charset="0"/>
            </a:endParaRPr>
          </a:p>
          <a:p>
            <a:pPr marL="342900" lvl="0" indent="-342900" algn="just" defTabSz="457200">
              <a:lnSpc>
                <a:spcPct val="120000"/>
              </a:lnSpc>
              <a:spcBef>
                <a:spcPct val="20000"/>
              </a:spcBef>
              <a:buFont typeface="Arial"/>
              <a:buChar char="•"/>
            </a:pPr>
            <a:r>
              <a:rPr lang="en-ZA" sz="1400" i="1" dirty="0">
                <a:solidFill>
                  <a:prstClr val="black"/>
                </a:solidFill>
                <a:latin typeface="Arial" panose="020B0604020202020204" pitchFamily="34" charset="0"/>
                <a:cs typeface="Arial" panose="020B0604020202020204" pitchFamily="34" charset="0"/>
              </a:rPr>
              <a:t>Modernisation of GPW- </a:t>
            </a:r>
            <a:r>
              <a:rPr lang="en-ZA" sz="1400" dirty="0">
                <a:solidFill>
                  <a:prstClr val="black"/>
                </a:solidFill>
                <a:latin typeface="Arial" panose="020B0604020202020204" pitchFamily="34" charset="0"/>
                <a:cs typeface="Arial" panose="020B0604020202020204" pitchFamily="34" charset="0"/>
              </a:rPr>
              <a:t>renewed focus on ICT </a:t>
            </a:r>
            <a:r>
              <a:rPr lang="en-ZA" sz="1400" dirty="0" smtClean="0">
                <a:solidFill>
                  <a:prstClr val="black"/>
                </a:solidFill>
                <a:latin typeface="Arial" panose="020B0604020202020204" pitchFamily="34" charset="0"/>
                <a:cs typeface="Arial" panose="020B0604020202020204" pitchFamily="34" charset="0"/>
              </a:rPr>
              <a:t>interventions in </a:t>
            </a:r>
            <a:r>
              <a:rPr lang="en-ZA" sz="1400" dirty="0">
                <a:solidFill>
                  <a:prstClr val="black"/>
                </a:solidFill>
                <a:latin typeface="Arial" panose="020B0604020202020204" pitchFamily="34" charset="0"/>
                <a:cs typeface="Arial" panose="020B0604020202020204" pitchFamily="34" charset="0"/>
              </a:rPr>
              <a:t>the wake of </a:t>
            </a:r>
            <a:r>
              <a:rPr lang="en-ZA" sz="1400" dirty="0" smtClean="0">
                <a:solidFill>
                  <a:prstClr val="black"/>
                </a:solidFill>
                <a:latin typeface="Arial" panose="020B0604020202020204" pitchFamily="34" charset="0"/>
                <a:cs typeface="Arial" panose="020B0604020202020204" pitchFamily="34" charset="0"/>
              </a:rPr>
              <a:t>4IR. Migration plan being implemented to ensure stabilisation and sustainability of the ICT environment.</a:t>
            </a:r>
            <a:endParaRPr lang="en-ZA" sz="1400" dirty="0">
              <a:solidFill>
                <a:prstClr val="black"/>
              </a:solidFill>
              <a:latin typeface="Arial" panose="020B0604020202020204" pitchFamily="34" charset="0"/>
              <a:cs typeface="Arial" panose="020B0604020202020204" pitchFamily="34" charset="0"/>
            </a:endParaRPr>
          </a:p>
          <a:p>
            <a:pPr marL="342900" lvl="0" indent="-342900" algn="just" defTabSz="457200">
              <a:lnSpc>
                <a:spcPct val="120000"/>
              </a:lnSpc>
              <a:spcBef>
                <a:spcPct val="20000"/>
              </a:spcBef>
              <a:buFont typeface="Arial"/>
              <a:buChar char="•"/>
            </a:pPr>
            <a:r>
              <a:rPr lang="en-ZA" sz="1400" i="1" dirty="0">
                <a:solidFill>
                  <a:prstClr val="black"/>
                </a:solidFill>
                <a:latin typeface="Arial" panose="020B0604020202020204" pitchFamily="34" charset="0"/>
                <a:cs typeface="Arial" panose="020B0604020202020204" pitchFamily="34" charset="0"/>
              </a:rPr>
              <a:t>Business continuity </a:t>
            </a:r>
            <a:r>
              <a:rPr lang="en-ZA" sz="1400" dirty="0">
                <a:solidFill>
                  <a:prstClr val="black"/>
                </a:solidFill>
                <a:latin typeface="Arial" panose="020B0604020202020204" pitchFamily="34" charset="0"/>
                <a:cs typeface="Arial" panose="020B0604020202020204" pitchFamily="34" charset="0"/>
              </a:rPr>
              <a:t>of all operations and sustainability of GPW, given the challenges that GPW has been experiencing in ICT and its facilities</a:t>
            </a:r>
          </a:p>
          <a:p>
            <a:pPr marL="342900" lvl="0" indent="-342900" algn="just" defTabSz="457200">
              <a:lnSpc>
                <a:spcPct val="120000"/>
              </a:lnSpc>
              <a:spcBef>
                <a:spcPct val="20000"/>
              </a:spcBef>
              <a:buFont typeface="Arial"/>
              <a:buChar char="•"/>
            </a:pPr>
            <a:r>
              <a:rPr lang="en-ZA" sz="1400" i="1" dirty="0">
                <a:solidFill>
                  <a:prstClr val="black"/>
                </a:solidFill>
                <a:latin typeface="Arial" panose="020B0604020202020204" pitchFamily="34" charset="0"/>
                <a:cs typeface="Arial" panose="020B0604020202020204" pitchFamily="34" charset="0"/>
              </a:rPr>
              <a:t>Conscious journey towards a clean audit </a:t>
            </a:r>
            <a:r>
              <a:rPr lang="en-ZA" sz="1400" dirty="0">
                <a:solidFill>
                  <a:prstClr val="black"/>
                </a:solidFill>
                <a:latin typeface="Arial" panose="020B0604020202020204" pitchFamily="34" charset="0"/>
                <a:cs typeface="Arial" panose="020B0604020202020204" pitchFamily="34" charset="0"/>
              </a:rPr>
              <a:t>which rests upon the following crucial pillars:</a:t>
            </a:r>
          </a:p>
          <a:p>
            <a:pPr marL="742950" lvl="1" indent="-285750" algn="just" defTabSz="457200">
              <a:lnSpc>
                <a:spcPct val="120000"/>
              </a:lnSpc>
              <a:spcBef>
                <a:spcPct val="20000"/>
              </a:spcBef>
              <a:buFont typeface="Arial"/>
              <a:buChar char="–"/>
            </a:pPr>
            <a:r>
              <a:rPr lang="en-ZA" sz="1400" dirty="0">
                <a:solidFill>
                  <a:prstClr val="black"/>
                </a:solidFill>
                <a:latin typeface="Arial" panose="020B0604020202020204" pitchFamily="34" charset="0"/>
                <a:cs typeface="Arial" panose="020B0604020202020204" pitchFamily="34" charset="0"/>
              </a:rPr>
              <a:t>Quality of oversight processes in GPW- to realise the imperative of achieving a clean audit</a:t>
            </a:r>
          </a:p>
          <a:p>
            <a:pPr marL="742950" lvl="1" indent="-285750" algn="just" defTabSz="457200">
              <a:lnSpc>
                <a:spcPct val="120000"/>
              </a:lnSpc>
              <a:spcBef>
                <a:spcPct val="20000"/>
              </a:spcBef>
              <a:buFont typeface="Arial"/>
              <a:buChar char="–"/>
            </a:pPr>
            <a:r>
              <a:rPr lang="en-ZA" sz="1400" dirty="0">
                <a:solidFill>
                  <a:prstClr val="black"/>
                </a:solidFill>
                <a:latin typeface="Arial" panose="020B0604020202020204" pitchFamily="34" charset="0"/>
                <a:cs typeface="Arial" panose="020B0604020202020204" pitchFamily="34" charset="0"/>
              </a:rPr>
              <a:t>Strengthening and </a:t>
            </a:r>
            <a:r>
              <a:rPr lang="en-ZA" sz="1400" dirty="0" smtClean="0">
                <a:solidFill>
                  <a:prstClr val="black"/>
                </a:solidFill>
                <a:latin typeface="Arial" panose="020B0604020202020204" pitchFamily="34" charset="0"/>
                <a:cs typeface="Arial" panose="020B0604020202020204" pitchFamily="34" charset="0"/>
              </a:rPr>
              <a:t>monitoring </a:t>
            </a:r>
            <a:r>
              <a:rPr lang="en-ZA" sz="1400" dirty="0">
                <a:solidFill>
                  <a:prstClr val="black"/>
                </a:solidFill>
                <a:latin typeface="Arial" panose="020B0604020202020204" pitchFamily="34" charset="0"/>
                <a:cs typeface="Arial" panose="020B0604020202020204" pitchFamily="34" charset="0"/>
              </a:rPr>
              <a:t>internal controls to ensure their relevance and effectiveness</a:t>
            </a:r>
          </a:p>
          <a:p>
            <a:pPr marL="742950" lvl="1" indent="-285750" algn="just" defTabSz="457200">
              <a:lnSpc>
                <a:spcPct val="120000"/>
              </a:lnSpc>
              <a:spcBef>
                <a:spcPct val="20000"/>
              </a:spcBef>
              <a:buFont typeface="Arial"/>
              <a:buChar char="–"/>
            </a:pPr>
            <a:r>
              <a:rPr lang="en-ZA" sz="1400" dirty="0">
                <a:solidFill>
                  <a:prstClr val="black"/>
                </a:solidFill>
                <a:latin typeface="Arial" panose="020B0604020202020204" pitchFamily="34" charset="0"/>
                <a:cs typeface="Arial" panose="020B0604020202020204" pitchFamily="34" charset="0"/>
              </a:rPr>
              <a:t>Financial probity and culture that supports probity with our procurement processes being efficient and compliant with legislation, having integrity, equitable and fair</a:t>
            </a:r>
          </a:p>
          <a:p>
            <a:pPr marL="742950" lvl="1" indent="-285750" algn="just" defTabSz="457200">
              <a:lnSpc>
                <a:spcPct val="120000"/>
              </a:lnSpc>
              <a:spcBef>
                <a:spcPct val="20000"/>
              </a:spcBef>
              <a:buFont typeface="Arial"/>
              <a:buChar char="–"/>
            </a:pPr>
            <a:r>
              <a:rPr lang="en-ZA" sz="1400" dirty="0">
                <a:solidFill>
                  <a:prstClr val="black"/>
                </a:solidFill>
                <a:latin typeface="Arial" panose="020B0604020202020204" pitchFamily="34" charset="0"/>
                <a:cs typeface="Arial" panose="020B0604020202020204" pitchFamily="34" charset="0"/>
              </a:rPr>
              <a:t>Overall governance: </a:t>
            </a:r>
            <a:r>
              <a:rPr lang="en-ZA" sz="1400" dirty="0" smtClean="0">
                <a:solidFill>
                  <a:prstClr val="black"/>
                </a:solidFill>
                <a:latin typeface="Arial" panose="020B0604020202020204" pitchFamily="34" charset="0"/>
                <a:cs typeface="Arial" panose="020B0604020202020204" pitchFamily="34" charset="0"/>
              </a:rPr>
              <a:t>leadership, management </a:t>
            </a:r>
            <a:r>
              <a:rPr lang="en-ZA" sz="1400" dirty="0">
                <a:solidFill>
                  <a:prstClr val="black"/>
                </a:solidFill>
                <a:latin typeface="Arial" panose="020B0604020202020204" pitchFamily="34" charset="0"/>
                <a:cs typeface="Arial" panose="020B0604020202020204" pitchFamily="34" charset="0"/>
              </a:rPr>
              <a:t>responsibility and </a:t>
            </a:r>
            <a:r>
              <a:rPr lang="en-ZA" sz="1400" dirty="0" smtClean="0">
                <a:solidFill>
                  <a:prstClr val="black"/>
                </a:solidFill>
                <a:latin typeface="Arial" panose="020B0604020202020204" pitchFamily="34" charset="0"/>
                <a:cs typeface="Arial" panose="020B0604020202020204" pitchFamily="34" charset="0"/>
              </a:rPr>
              <a:t>effectiveness of governance </a:t>
            </a:r>
            <a:r>
              <a:rPr lang="en-ZA" sz="1400" dirty="0">
                <a:solidFill>
                  <a:prstClr val="black"/>
                </a:solidFill>
                <a:latin typeface="Arial" panose="020B0604020202020204" pitchFamily="34" charset="0"/>
                <a:cs typeface="Arial" panose="020B0604020202020204" pitchFamily="34" charset="0"/>
              </a:rPr>
              <a:t>structures such as EXCO, MANCO, Audit and Risk Committee within the combined assurance framework</a:t>
            </a:r>
          </a:p>
          <a:p>
            <a:pPr marL="342900" indent="-342900" algn="just" defTabSz="457200">
              <a:lnSpc>
                <a:spcPct val="120000"/>
              </a:lnSpc>
              <a:spcBef>
                <a:spcPct val="20000"/>
              </a:spcBef>
              <a:buFont typeface="Arial"/>
              <a:buChar char="•"/>
            </a:pPr>
            <a:r>
              <a:rPr lang="en-ZA" sz="1400" i="1" dirty="0">
                <a:solidFill>
                  <a:prstClr val="black"/>
                </a:solidFill>
                <a:latin typeface="Arial" panose="020B0604020202020204" pitchFamily="34" charset="0"/>
                <a:cs typeface="Arial" panose="020B0604020202020204" pitchFamily="34" charset="0"/>
              </a:rPr>
              <a:t>Implementation of Ministerial Review Panel Report recommendations: </a:t>
            </a:r>
            <a:r>
              <a:rPr lang="en-ZA" sz="1400" dirty="0">
                <a:solidFill>
                  <a:prstClr val="black"/>
                </a:solidFill>
                <a:latin typeface="Arial" panose="020B0604020202020204" pitchFamily="34" charset="0"/>
                <a:cs typeface="Arial" panose="020B0604020202020204" pitchFamily="34" charset="0"/>
              </a:rPr>
              <a:t>Action plan being implemented based on the short-term, medium-term and long-term activities and milestones.  </a:t>
            </a:r>
            <a:endParaRPr lang="en-ZA" sz="1400" dirty="0" smtClean="0">
              <a:solidFill>
                <a:prstClr val="black"/>
              </a:solidFill>
              <a:latin typeface="Arial" panose="020B0604020202020204" pitchFamily="34" charset="0"/>
              <a:cs typeface="Arial" panose="020B0604020202020204" pitchFamily="34" charset="0"/>
            </a:endParaRPr>
          </a:p>
          <a:p>
            <a:pPr marL="342900" indent="-342900" algn="just" defTabSz="457200">
              <a:lnSpc>
                <a:spcPct val="120000"/>
              </a:lnSpc>
              <a:spcBef>
                <a:spcPct val="20000"/>
              </a:spcBef>
              <a:buFont typeface="Arial"/>
              <a:buChar char="•"/>
            </a:pPr>
            <a:r>
              <a:rPr lang="en-ZA" sz="1400" dirty="0" smtClean="0">
                <a:solidFill>
                  <a:prstClr val="black"/>
                </a:solidFill>
                <a:latin typeface="Arial" panose="020B0604020202020204" pitchFamily="34" charset="0"/>
                <a:cs typeface="Arial" panose="020B0604020202020204" pitchFamily="34" charset="0"/>
              </a:rPr>
              <a:t>Security Printing Bill: </a:t>
            </a:r>
            <a:r>
              <a:rPr lang="en-US" sz="1400" dirty="0" smtClean="0">
                <a:solidFill>
                  <a:prstClr val="black"/>
                </a:solidFill>
                <a:latin typeface="Arial" panose="020B0604020202020204" pitchFamily="34" charset="0"/>
                <a:cs typeface="Arial" panose="020B0604020202020204" pitchFamily="34" charset="0"/>
              </a:rPr>
              <a:t>The Provincial consultative sessions on the Bill are on-going. GPW in partnership with DHA team has already presented to all Provinces, except </a:t>
            </a:r>
            <a:r>
              <a:rPr lang="en-US" sz="1400" dirty="0">
                <a:solidFill>
                  <a:prstClr val="black"/>
                </a:solidFill>
                <a:latin typeface="Arial" panose="020B0604020202020204" pitchFamily="34" charset="0"/>
                <a:cs typeface="Arial" panose="020B0604020202020204" pitchFamily="34" charset="0"/>
              </a:rPr>
              <a:t>for North West </a:t>
            </a:r>
            <a:r>
              <a:rPr lang="en-US" sz="1400" dirty="0" smtClean="0">
                <a:solidFill>
                  <a:prstClr val="black"/>
                </a:solidFill>
                <a:latin typeface="Arial" panose="020B0604020202020204" pitchFamily="34" charset="0"/>
                <a:cs typeface="Arial" panose="020B0604020202020204" pitchFamily="34" charset="0"/>
              </a:rPr>
              <a:t>and Western Cape. Engaging them on dates to </a:t>
            </a:r>
            <a:r>
              <a:rPr lang="en-US" sz="1400" dirty="0" err="1" smtClean="0">
                <a:solidFill>
                  <a:prstClr val="black"/>
                </a:solidFill>
                <a:latin typeface="Arial" panose="020B0604020202020204" pitchFamily="34" charset="0"/>
                <a:cs typeface="Arial" panose="020B0604020202020204" pitchFamily="34" charset="0"/>
              </a:rPr>
              <a:t>finalise</a:t>
            </a:r>
            <a:r>
              <a:rPr lang="en-US" sz="1400" dirty="0" smtClean="0">
                <a:solidFill>
                  <a:prstClr val="black"/>
                </a:solidFill>
                <a:latin typeface="Arial" panose="020B0604020202020204" pitchFamily="34" charset="0"/>
                <a:cs typeface="Arial" panose="020B0604020202020204" pitchFamily="34" charset="0"/>
              </a:rPr>
              <a:t> consultation. </a:t>
            </a:r>
            <a:endParaRPr lang="en-ZA" sz="1550" dirty="0">
              <a:solidFill>
                <a:prstClr val="black"/>
              </a:solidFill>
              <a:latin typeface="Arial" panose="020B0604020202020204" pitchFamily="34" charset="0"/>
              <a:cs typeface="Arial" panose="020B0604020202020204" pitchFamily="34" charset="0"/>
            </a:endParaRPr>
          </a:p>
          <a:p>
            <a:pPr marL="342900" lvl="0" indent="-342900" defTabSz="457200">
              <a:lnSpc>
                <a:spcPct val="100000"/>
              </a:lnSpc>
              <a:spcBef>
                <a:spcPct val="20000"/>
              </a:spcBef>
              <a:buFont typeface="Arial"/>
              <a:buChar char="•"/>
            </a:pPr>
            <a:endParaRPr lang="en-US" sz="1550" dirty="0">
              <a:solidFill>
                <a:prstClr val="black"/>
              </a:solidFill>
              <a:latin typeface="Arial" panose="020B0604020202020204" pitchFamily="34" charset="0"/>
              <a:cs typeface="Arial" panose="020B0604020202020204" pitchFamily="34" charset="0"/>
            </a:endParaRPr>
          </a:p>
        </p:txBody>
      </p:sp>
      <p:sp>
        <p:nvSpPr>
          <p:cNvPr id="9" name="Slide Number Placeholder 8"/>
          <p:cNvSpPr>
            <a:spLocks noGrp="1"/>
          </p:cNvSpPr>
          <p:nvPr>
            <p:ph type="sldNum" sz="quarter" idx="12"/>
          </p:nvPr>
        </p:nvSpPr>
        <p:spPr>
          <a:xfrm>
            <a:off x="4776507" y="6183086"/>
            <a:ext cx="483470" cy="47743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dirty="0" smtClean="0">
                <a:solidFill>
                  <a:prstClr val="black">
                    <a:tint val="75000"/>
                  </a:prstClr>
                </a:solidFill>
                <a:latin typeface="Calibri" panose="020F0502020204030204"/>
              </a:rPr>
              <a:t>11</a:t>
            </a:r>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3784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85384" y="260908"/>
            <a:ext cx="8543925" cy="566406"/>
          </a:xfrm>
        </p:spPr>
        <p:txBody>
          <a:bodyPr>
            <a:normAutofit/>
          </a:bodyPr>
          <a:lstStyle/>
          <a:p>
            <a:r>
              <a:rPr lang="en-ZA" sz="2800" b="1" dirty="0">
                <a:solidFill>
                  <a:prstClr val="black"/>
                </a:solidFill>
                <a:latin typeface="Arial" panose="020B0604020202020204" pitchFamily="34" charset="0"/>
                <a:cs typeface="Arial" panose="020B0604020202020204" pitchFamily="34" charset="0"/>
              </a:rPr>
              <a:t>6</a:t>
            </a:r>
            <a:r>
              <a:rPr lang="en-ZA" sz="2800" b="1" dirty="0" smtClean="0">
                <a:solidFill>
                  <a:prstClr val="black"/>
                </a:solidFill>
                <a:latin typeface="Arial" panose="020B0604020202020204" pitchFamily="34" charset="0"/>
                <a:cs typeface="Arial" panose="020B0604020202020204" pitchFamily="34" charset="0"/>
              </a:rPr>
              <a:t>. Critical </a:t>
            </a:r>
            <a:r>
              <a:rPr lang="en-ZA" sz="2800" b="1" dirty="0">
                <a:solidFill>
                  <a:prstClr val="black"/>
                </a:solidFill>
                <a:latin typeface="Arial" panose="020B0604020202020204" pitchFamily="34" charset="0"/>
                <a:cs typeface="Arial" panose="020B0604020202020204" pitchFamily="34" charset="0"/>
              </a:rPr>
              <a:t>Projects </a:t>
            </a:r>
            <a:r>
              <a:rPr lang="en-ZA" sz="2800" b="1" dirty="0" smtClean="0">
                <a:solidFill>
                  <a:prstClr val="black"/>
                </a:solidFill>
                <a:latin typeface="Arial" panose="020B0604020202020204" pitchFamily="34" charset="0"/>
                <a:cs typeface="Arial" panose="020B0604020202020204" pitchFamily="34" charset="0"/>
              </a:rPr>
              <a:t>cont..</a:t>
            </a:r>
            <a:endParaRPr lang="en-US" sz="2800" b="1" dirty="0"/>
          </a:p>
        </p:txBody>
      </p:sp>
      <p:sp>
        <p:nvSpPr>
          <p:cNvPr id="4" name="Content Placeholder 3"/>
          <p:cNvSpPr>
            <a:spLocks noGrp="1"/>
          </p:cNvSpPr>
          <p:nvPr>
            <p:ph idx="1"/>
          </p:nvPr>
        </p:nvSpPr>
        <p:spPr>
          <a:xfrm>
            <a:off x="285384" y="926821"/>
            <a:ext cx="9271854" cy="5136620"/>
          </a:xfrm>
        </p:spPr>
        <p:txBody>
          <a:bodyPr>
            <a:noAutofit/>
          </a:bodyPr>
          <a:lstStyle/>
          <a:p>
            <a:pPr marL="342900" lvl="0" indent="-342900" defTabSz="457200">
              <a:lnSpc>
                <a:spcPct val="150000"/>
              </a:lnSpc>
              <a:spcBef>
                <a:spcPct val="20000"/>
              </a:spcBef>
              <a:buFont typeface="Arial"/>
              <a:buChar char="•"/>
            </a:pPr>
            <a:r>
              <a:rPr lang="en-ZA" sz="1600" i="1" dirty="0" smtClean="0">
                <a:solidFill>
                  <a:prstClr val="black"/>
                </a:solidFill>
                <a:latin typeface="Arial" panose="020B0604020202020204" pitchFamily="34" charset="0"/>
                <a:cs typeface="Arial" panose="020B0604020202020204" pitchFamily="34" charset="0"/>
              </a:rPr>
              <a:t>Appointment </a:t>
            </a:r>
            <a:r>
              <a:rPr lang="en-ZA" sz="1600" i="1" dirty="0">
                <a:solidFill>
                  <a:prstClr val="black"/>
                </a:solidFill>
                <a:latin typeface="Arial" panose="020B0604020202020204" pitchFamily="34" charset="0"/>
                <a:cs typeface="Arial" panose="020B0604020202020204" pitchFamily="34" charset="0"/>
              </a:rPr>
              <a:t>of the </a:t>
            </a:r>
            <a:r>
              <a:rPr lang="en-ZA" sz="1600" i="1" dirty="0" smtClean="0">
                <a:solidFill>
                  <a:prstClr val="black"/>
                </a:solidFill>
                <a:latin typeface="Arial" panose="020B0604020202020204" pitchFamily="34" charset="0"/>
                <a:cs typeface="Arial" panose="020B0604020202020204" pitchFamily="34" charset="0"/>
              </a:rPr>
              <a:t>Ministerial Advisory Board (MAB). </a:t>
            </a:r>
            <a:r>
              <a:rPr lang="en-ZA" sz="1600" dirty="0" smtClean="0">
                <a:solidFill>
                  <a:prstClr val="black"/>
                </a:solidFill>
                <a:latin typeface="Arial" panose="020B0604020202020204" pitchFamily="34" charset="0"/>
                <a:cs typeface="Arial" panose="020B0604020202020204" pitchFamily="34" charset="0"/>
              </a:rPr>
              <a:t>Governance structure to advice Minister and EXCO </a:t>
            </a:r>
            <a:r>
              <a:rPr lang="en-ZA" sz="1600" dirty="0">
                <a:solidFill>
                  <a:prstClr val="black"/>
                </a:solidFill>
                <a:latin typeface="Arial" panose="020B0604020202020204" pitchFamily="34" charset="0"/>
                <a:cs typeface="Arial" panose="020B0604020202020204" pitchFamily="34" charset="0"/>
              </a:rPr>
              <a:t>on </a:t>
            </a:r>
            <a:r>
              <a:rPr lang="en-ZA" sz="1600" dirty="0" smtClean="0">
                <a:solidFill>
                  <a:prstClr val="black"/>
                </a:solidFill>
                <a:latin typeface="Arial" panose="020B0604020202020204" pitchFamily="34" charset="0"/>
                <a:cs typeface="Arial" panose="020B0604020202020204" pitchFamily="34" charset="0"/>
              </a:rPr>
              <a:t>overall GPW operations. </a:t>
            </a:r>
            <a:endParaRPr lang="en-ZA" sz="1600" dirty="0">
              <a:solidFill>
                <a:prstClr val="black"/>
              </a:solidFill>
              <a:latin typeface="Arial" panose="020B0604020202020204" pitchFamily="34" charset="0"/>
              <a:cs typeface="Arial" panose="020B0604020202020204" pitchFamily="34" charset="0"/>
            </a:endParaRPr>
          </a:p>
          <a:p>
            <a:pPr marL="342900" lvl="0" indent="-342900" defTabSz="457200">
              <a:lnSpc>
                <a:spcPct val="150000"/>
              </a:lnSpc>
              <a:spcBef>
                <a:spcPct val="20000"/>
              </a:spcBef>
              <a:buFont typeface="Arial"/>
              <a:buChar char="•"/>
            </a:pPr>
            <a:r>
              <a:rPr lang="en-ZA" sz="1600" i="1" dirty="0">
                <a:solidFill>
                  <a:prstClr val="black"/>
                </a:solidFill>
                <a:latin typeface="Arial" panose="020B0604020202020204" pitchFamily="34" charset="0"/>
                <a:cs typeface="Arial" panose="020B0604020202020204" pitchFamily="34" charset="0"/>
              </a:rPr>
              <a:t>Strengthening systems of employee wellness and occupational health and </a:t>
            </a:r>
            <a:r>
              <a:rPr lang="en-ZA" sz="1600" i="1" dirty="0" smtClean="0">
                <a:solidFill>
                  <a:prstClr val="black"/>
                </a:solidFill>
                <a:latin typeface="Arial" panose="020B0604020202020204" pitchFamily="34" charset="0"/>
                <a:cs typeface="Arial" panose="020B0604020202020204" pitchFamily="34" charset="0"/>
              </a:rPr>
              <a:t>safety. </a:t>
            </a:r>
            <a:r>
              <a:rPr lang="en-ZA" sz="1600" dirty="0" smtClean="0">
                <a:solidFill>
                  <a:prstClr val="black"/>
                </a:solidFill>
                <a:latin typeface="Arial" panose="020B0604020202020204" pitchFamily="34" charset="0"/>
                <a:cs typeface="Arial" panose="020B0604020202020204" pitchFamily="34" charset="0"/>
              </a:rPr>
              <a:t>Implementation of policies, procedures and plans to create and sustain a caring environment</a:t>
            </a:r>
            <a:endParaRPr lang="en-ZA" sz="1600" dirty="0">
              <a:solidFill>
                <a:prstClr val="black"/>
              </a:solidFill>
              <a:latin typeface="Arial" panose="020B0604020202020204" pitchFamily="34" charset="0"/>
              <a:cs typeface="Arial" panose="020B0604020202020204" pitchFamily="34" charset="0"/>
            </a:endParaRPr>
          </a:p>
          <a:p>
            <a:pPr marL="342900" lvl="0" indent="-342900" defTabSz="457200">
              <a:lnSpc>
                <a:spcPct val="150000"/>
              </a:lnSpc>
              <a:spcBef>
                <a:spcPct val="20000"/>
              </a:spcBef>
              <a:buFont typeface="Arial"/>
              <a:buChar char="•"/>
            </a:pPr>
            <a:r>
              <a:rPr lang="en-ZA" sz="1600" i="1" dirty="0" smtClean="0">
                <a:solidFill>
                  <a:prstClr val="black"/>
                </a:solidFill>
                <a:latin typeface="Arial" panose="020B0604020202020204" pitchFamily="34" charset="0"/>
                <a:cs typeface="Arial" panose="020B0604020202020204" pitchFamily="34" charset="0"/>
              </a:rPr>
              <a:t>Critical Infrastructure </a:t>
            </a:r>
            <a:r>
              <a:rPr lang="en-ZA" sz="1600" i="1" dirty="0">
                <a:solidFill>
                  <a:prstClr val="black"/>
                </a:solidFill>
                <a:latin typeface="Arial" panose="020B0604020202020204" pitchFamily="34" charset="0"/>
                <a:cs typeface="Arial" panose="020B0604020202020204" pitchFamily="34" charset="0"/>
              </a:rPr>
              <a:t>Projects</a:t>
            </a:r>
            <a:r>
              <a:rPr lang="en-ZA" sz="1600" dirty="0">
                <a:solidFill>
                  <a:prstClr val="black"/>
                </a:solidFill>
                <a:latin typeface="Arial" panose="020B0604020202020204" pitchFamily="34" charset="0"/>
                <a:cs typeface="Arial" panose="020B0604020202020204" pitchFamily="34" charset="0"/>
              </a:rPr>
              <a:t>: New Head Office ( ABSA </a:t>
            </a:r>
            <a:r>
              <a:rPr lang="en-ZA" sz="1600" dirty="0" smtClean="0">
                <a:solidFill>
                  <a:prstClr val="black"/>
                </a:solidFill>
                <a:latin typeface="Arial" panose="020B0604020202020204" pitchFamily="34" charset="0"/>
                <a:cs typeface="Arial" panose="020B0604020202020204" pitchFamily="34" charset="0"/>
              </a:rPr>
              <a:t>building refurbishment) </a:t>
            </a:r>
            <a:r>
              <a:rPr lang="en-ZA" sz="1600" dirty="0">
                <a:solidFill>
                  <a:prstClr val="black"/>
                </a:solidFill>
                <a:latin typeface="Arial" panose="020B0604020202020204" pitchFamily="34" charset="0"/>
                <a:cs typeface="Arial" panose="020B0604020202020204" pitchFamily="34" charset="0"/>
              </a:rPr>
              <a:t>and </a:t>
            </a:r>
            <a:r>
              <a:rPr lang="en-ZA" sz="1600" dirty="0" smtClean="0">
                <a:solidFill>
                  <a:prstClr val="black"/>
                </a:solidFill>
                <a:latin typeface="Arial" panose="020B0604020202020204" pitchFamily="34" charset="0"/>
                <a:cs typeface="Arial" panose="020B0604020202020204" pitchFamily="34" charset="0"/>
              </a:rPr>
              <a:t>Masterplan (initiation of construction plan): both </a:t>
            </a:r>
            <a:r>
              <a:rPr lang="en-ZA" sz="1600" dirty="0">
                <a:solidFill>
                  <a:prstClr val="black"/>
                </a:solidFill>
                <a:latin typeface="Arial" panose="020B0604020202020204" pitchFamily="34" charset="0"/>
                <a:cs typeface="Arial" panose="020B0604020202020204" pitchFamily="34" charset="0"/>
              </a:rPr>
              <a:t>projects approved for implementation. </a:t>
            </a:r>
            <a:endParaRPr lang="en-ZA" sz="1600" dirty="0" smtClean="0">
              <a:solidFill>
                <a:prstClr val="black"/>
              </a:solidFill>
              <a:latin typeface="Arial" panose="020B0604020202020204" pitchFamily="34" charset="0"/>
              <a:cs typeface="Arial" panose="020B0604020202020204" pitchFamily="34" charset="0"/>
            </a:endParaRPr>
          </a:p>
          <a:p>
            <a:pPr marL="342900" lvl="0" indent="-342900" defTabSz="457200">
              <a:lnSpc>
                <a:spcPct val="150000"/>
              </a:lnSpc>
              <a:spcBef>
                <a:spcPct val="20000"/>
              </a:spcBef>
              <a:buFont typeface="Arial"/>
              <a:buChar char="•"/>
            </a:pPr>
            <a:r>
              <a:rPr lang="en-ZA" sz="1600" dirty="0" smtClean="0">
                <a:solidFill>
                  <a:prstClr val="black"/>
                </a:solidFill>
                <a:latin typeface="Arial" panose="020B0604020202020204" pitchFamily="34" charset="0"/>
                <a:cs typeface="Arial" panose="020B0604020202020204" pitchFamily="34" charset="0"/>
              </a:rPr>
              <a:t>DBSA </a:t>
            </a:r>
            <a:r>
              <a:rPr lang="en-ZA" sz="1600" dirty="0">
                <a:solidFill>
                  <a:prstClr val="black"/>
                </a:solidFill>
                <a:latin typeface="Arial" panose="020B0604020202020204" pitchFamily="34" charset="0"/>
                <a:cs typeface="Arial" panose="020B0604020202020204" pitchFamily="34" charset="0"/>
              </a:rPr>
              <a:t>has been appointed as the implementing agent and has begun with administrative processes towards refurbishment and construction of these critical facilities. </a:t>
            </a:r>
          </a:p>
          <a:p>
            <a:pPr marL="342900" lvl="0" indent="-342900" defTabSz="457200">
              <a:lnSpc>
                <a:spcPct val="150000"/>
              </a:lnSpc>
              <a:spcBef>
                <a:spcPct val="20000"/>
              </a:spcBef>
              <a:buFont typeface="Arial"/>
              <a:buChar char="•"/>
            </a:pPr>
            <a:r>
              <a:rPr lang="en-US" sz="1600" i="1" dirty="0" smtClean="0">
                <a:solidFill>
                  <a:srgbClr val="000000"/>
                </a:solidFill>
                <a:latin typeface="Arial" panose="020B0604020202020204" pitchFamily="34" charset="0"/>
                <a:cs typeface="Arial" panose="020B0604020202020204" pitchFamily="34" charset="0"/>
              </a:rPr>
              <a:t>Implementation </a:t>
            </a:r>
            <a:r>
              <a:rPr lang="en-US" sz="1600" i="1" dirty="0">
                <a:solidFill>
                  <a:srgbClr val="000000"/>
                </a:solidFill>
                <a:latin typeface="Arial" panose="020B0604020202020204" pitchFamily="34" charset="0"/>
                <a:cs typeface="Arial" panose="020B0604020202020204" pitchFamily="34" charset="0"/>
              </a:rPr>
              <a:t>of ISO 9001, ISO 14001, ISO 45001, ISO 27001, </a:t>
            </a:r>
            <a:r>
              <a:rPr lang="en-US" sz="1600" i="1" dirty="0" smtClean="0">
                <a:solidFill>
                  <a:srgbClr val="000000"/>
                </a:solidFill>
                <a:latin typeface="Arial" panose="020B0604020202020204" pitchFamily="34" charset="0"/>
                <a:cs typeface="Arial" panose="020B0604020202020204" pitchFamily="34" charset="0"/>
              </a:rPr>
              <a:t>ISO 22301, ISO </a:t>
            </a:r>
            <a:r>
              <a:rPr lang="en-US" sz="1600" i="1" dirty="0">
                <a:solidFill>
                  <a:srgbClr val="000000"/>
                </a:solidFill>
                <a:latin typeface="Arial" panose="020B0604020202020204" pitchFamily="34" charset="0"/>
                <a:cs typeface="Arial" panose="020B0604020202020204" pitchFamily="34" charset="0"/>
              </a:rPr>
              <a:t>18788 and ISO </a:t>
            </a:r>
            <a:r>
              <a:rPr lang="en-US" sz="1600" i="1" dirty="0" smtClean="0">
                <a:solidFill>
                  <a:srgbClr val="000000"/>
                </a:solidFill>
                <a:latin typeface="Arial" panose="020B0604020202020204" pitchFamily="34" charset="0"/>
                <a:cs typeface="Arial" panose="020B0604020202020204" pitchFamily="34" charset="0"/>
              </a:rPr>
              <a:t>14298</a:t>
            </a:r>
            <a:r>
              <a:rPr lang="en-US" sz="1600" dirty="0" smtClean="0">
                <a:solidFill>
                  <a:srgbClr val="000000"/>
                </a:solidFill>
                <a:latin typeface="Arial" panose="020B0604020202020204" pitchFamily="34" charset="0"/>
                <a:cs typeface="Arial" panose="020B0604020202020204" pitchFamily="34" charset="0"/>
              </a:rPr>
              <a:t>: Research and development, </a:t>
            </a:r>
            <a:r>
              <a:rPr lang="en-US" sz="1600" dirty="0">
                <a:solidFill>
                  <a:srgbClr val="000000"/>
                </a:solidFill>
                <a:latin typeface="Arial" panose="020B0604020202020204" pitchFamily="34" charset="0"/>
                <a:cs typeface="Arial" panose="020B0604020202020204" pitchFamily="34" charset="0"/>
              </a:rPr>
              <a:t>including support and service maintenance for 5 years post </a:t>
            </a:r>
            <a:r>
              <a:rPr lang="en-US" sz="1600" dirty="0" smtClean="0">
                <a:solidFill>
                  <a:srgbClr val="000000"/>
                </a:solidFill>
                <a:latin typeface="Arial" panose="020B0604020202020204" pitchFamily="34" charset="0"/>
                <a:cs typeface="Arial" panose="020B0604020202020204" pitchFamily="34" charset="0"/>
              </a:rPr>
              <a:t>implementation</a:t>
            </a:r>
          </a:p>
          <a:p>
            <a:pPr marL="342900" lvl="0" indent="-342900" defTabSz="457200">
              <a:lnSpc>
                <a:spcPct val="150000"/>
              </a:lnSpc>
              <a:spcBef>
                <a:spcPct val="20000"/>
              </a:spcBef>
              <a:buFont typeface="Arial"/>
              <a:buChar char="•"/>
            </a:pPr>
            <a:r>
              <a:rPr lang="en-US" sz="1600" i="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Conduct </a:t>
            </a:r>
            <a:r>
              <a:rPr lang="en-US" sz="1600"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 polycarbonate printing and assembly plant techno-economic </a:t>
            </a:r>
            <a:r>
              <a:rPr lang="en-US" sz="1600" i="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study</a:t>
            </a:r>
            <a:r>
              <a:rPr lang="en-US" sz="16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smtClean="0">
                <a:latin typeface="Arial" panose="020B0604020202020204" pitchFamily="34" charset="0"/>
                <a:ea typeface="Times New Roman" panose="02020603050405020304" pitchFamily="18" charset="0"/>
                <a:cs typeface="Times New Roman" panose="02020603050405020304" pitchFamily="18" charset="0"/>
              </a:rPr>
              <a:t>agile printing facility which is ready for expected </a:t>
            </a:r>
            <a:r>
              <a:rPr lang="en-US" sz="1600" dirty="0">
                <a:latin typeface="Arial" panose="020B0604020202020204" pitchFamily="34" charset="0"/>
                <a:ea typeface="Times New Roman" panose="02020603050405020304" pitchFamily="18" charset="0"/>
                <a:cs typeface="Times New Roman" panose="02020603050405020304" pitchFamily="18" charset="0"/>
              </a:rPr>
              <a:t>future trends in technology and the printing </a:t>
            </a:r>
            <a:r>
              <a:rPr lang="en-US" sz="1600" dirty="0" smtClean="0">
                <a:latin typeface="Arial" panose="020B0604020202020204" pitchFamily="34" charset="0"/>
                <a:ea typeface="Times New Roman" panose="02020603050405020304" pitchFamily="18" charset="0"/>
                <a:cs typeface="Times New Roman" panose="02020603050405020304" pitchFamily="18" charset="0"/>
              </a:rPr>
              <a:t>industry</a:t>
            </a:r>
            <a:endParaRPr lang="en-ZA" sz="1600" dirty="0">
              <a:latin typeface="Arial" panose="020B0604020202020204" pitchFamily="34" charset="0"/>
              <a:cs typeface="Arial" panose="020B0604020202020204" pitchFamily="34" charset="0"/>
            </a:endParaRPr>
          </a:p>
          <a:p>
            <a:pPr marL="342900" lvl="0" indent="-342900" defTabSz="457200">
              <a:lnSpc>
                <a:spcPct val="100000"/>
              </a:lnSpc>
              <a:spcBef>
                <a:spcPct val="20000"/>
              </a:spcBef>
              <a:buFont typeface="Arial"/>
              <a:buChar char="•"/>
            </a:pPr>
            <a:endParaRPr lang="en-US" sz="1700" dirty="0">
              <a:solidFill>
                <a:prstClr val="black"/>
              </a:solidFill>
              <a:latin typeface="Arial" panose="020B0604020202020204" pitchFamily="34" charset="0"/>
              <a:cs typeface="Arial" panose="020B0604020202020204" pitchFamily="34" charset="0"/>
            </a:endParaRPr>
          </a:p>
        </p:txBody>
      </p:sp>
      <p:sp>
        <p:nvSpPr>
          <p:cNvPr id="9" name="Slide Number Placeholder 8"/>
          <p:cNvSpPr>
            <a:spLocks noGrp="1"/>
          </p:cNvSpPr>
          <p:nvPr>
            <p:ph type="sldNum" sz="quarter" idx="12"/>
          </p:nvPr>
        </p:nvSpPr>
        <p:spPr>
          <a:xfrm>
            <a:off x="4590384" y="6287589"/>
            <a:ext cx="350929" cy="26570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7D5F9F-99E2-A044-A6F1-401E5E1045C2}"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7482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85384" y="245840"/>
            <a:ext cx="9267919" cy="638025"/>
          </a:xfrm>
        </p:spPr>
        <p:txBody>
          <a:bodyPr>
            <a:normAutofit/>
          </a:bodyPr>
          <a:lstStyle/>
          <a:p>
            <a:r>
              <a:rPr lang="en-ZA" sz="2800" b="1" dirty="0">
                <a:solidFill>
                  <a:prstClr val="black"/>
                </a:solidFill>
                <a:latin typeface="Arial" panose="020B0604020202020204" pitchFamily="34" charset="0"/>
                <a:cs typeface="Arial" panose="020B0604020202020204" pitchFamily="34" charset="0"/>
              </a:rPr>
              <a:t>7</a:t>
            </a:r>
            <a:r>
              <a:rPr lang="en-ZA" sz="2800" b="1" dirty="0" smtClean="0">
                <a:solidFill>
                  <a:prstClr val="black"/>
                </a:solidFill>
                <a:latin typeface="Arial" panose="020B0604020202020204" pitchFamily="34" charset="0"/>
                <a:cs typeface="Arial" panose="020B0604020202020204" pitchFamily="34" charset="0"/>
              </a:rPr>
              <a:t>. Resolution of Audit </a:t>
            </a:r>
            <a:r>
              <a:rPr lang="en-ZA" sz="2800" b="1" dirty="0">
                <a:solidFill>
                  <a:prstClr val="black"/>
                </a:solidFill>
                <a:latin typeface="Arial" panose="020B0604020202020204" pitchFamily="34" charset="0"/>
                <a:cs typeface="Arial" panose="020B0604020202020204" pitchFamily="34" charset="0"/>
              </a:rPr>
              <a:t>F</a:t>
            </a:r>
            <a:r>
              <a:rPr lang="en-ZA" sz="2800" b="1" dirty="0" smtClean="0">
                <a:solidFill>
                  <a:prstClr val="black"/>
                </a:solidFill>
                <a:latin typeface="Arial" panose="020B0604020202020204" pitchFamily="34" charset="0"/>
                <a:cs typeface="Arial" panose="020B0604020202020204" pitchFamily="34" charset="0"/>
              </a:rPr>
              <a:t>indings</a:t>
            </a:r>
            <a:endParaRPr lang="en-US" sz="2800" b="1" dirty="0"/>
          </a:p>
        </p:txBody>
      </p:sp>
      <p:graphicFrame>
        <p:nvGraphicFramePr>
          <p:cNvPr id="7" name="Content Placeholder 6"/>
          <p:cNvGraphicFramePr>
            <a:graphicFrameLocks noGrp="1"/>
          </p:cNvGraphicFramePr>
          <p:nvPr>
            <p:ph idx="1"/>
            <p:extLst/>
          </p:nvPr>
        </p:nvGraphicFramePr>
        <p:xfrm>
          <a:off x="313508" y="883865"/>
          <a:ext cx="9239793" cy="5023612"/>
        </p:xfrm>
        <a:graphic>
          <a:graphicData uri="http://schemas.openxmlformats.org/drawingml/2006/table">
            <a:tbl>
              <a:tblPr>
                <a:tableStyleId>{5C22544A-7EE6-4342-B048-85BDC9FD1C3A}</a:tableStyleId>
              </a:tblPr>
              <a:tblGrid>
                <a:gridCol w="2342606">
                  <a:extLst>
                    <a:ext uri="{9D8B030D-6E8A-4147-A177-3AD203B41FA5}">
                      <a16:colId xmlns:a16="http://schemas.microsoft.com/office/drawing/2014/main" val="2483574042"/>
                    </a:ext>
                  </a:extLst>
                </a:gridCol>
                <a:gridCol w="1862837">
                  <a:extLst>
                    <a:ext uri="{9D8B030D-6E8A-4147-A177-3AD203B41FA5}">
                      <a16:colId xmlns:a16="http://schemas.microsoft.com/office/drawing/2014/main" val="3568867405"/>
                    </a:ext>
                  </a:extLst>
                </a:gridCol>
                <a:gridCol w="1191009">
                  <a:extLst>
                    <a:ext uri="{9D8B030D-6E8A-4147-A177-3AD203B41FA5}">
                      <a16:colId xmlns:a16="http://schemas.microsoft.com/office/drawing/2014/main" val="3004093596"/>
                    </a:ext>
                  </a:extLst>
                </a:gridCol>
                <a:gridCol w="1407125">
                  <a:extLst>
                    <a:ext uri="{9D8B030D-6E8A-4147-A177-3AD203B41FA5}">
                      <a16:colId xmlns:a16="http://schemas.microsoft.com/office/drawing/2014/main" val="1342074662"/>
                    </a:ext>
                  </a:extLst>
                </a:gridCol>
                <a:gridCol w="1042846">
                  <a:extLst>
                    <a:ext uri="{9D8B030D-6E8A-4147-A177-3AD203B41FA5}">
                      <a16:colId xmlns:a16="http://schemas.microsoft.com/office/drawing/2014/main" val="2082761282"/>
                    </a:ext>
                  </a:extLst>
                </a:gridCol>
                <a:gridCol w="202361">
                  <a:extLst>
                    <a:ext uri="{9D8B030D-6E8A-4147-A177-3AD203B41FA5}">
                      <a16:colId xmlns:a16="http://schemas.microsoft.com/office/drawing/2014/main" val="1867701044"/>
                    </a:ext>
                  </a:extLst>
                </a:gridCol>
                <a:gridCol w="1191009">
                  <a:extLst>
                    <a:ext uri="{9D8B030D-6E8A-4147-A177-3AD203B41FA5}">
                      <a16:colId xmlns:a16="http://schemas.microsoft.com/office/drawing/2014/main" val="2530506082"/>
                    </a:ext>
                  </a:extLst>
                </a:gridCol>
              </a:tblGrid>
              <a:tr h="758825">
                <a:tc>
                  <a:txBody>
                    <a:bodyPr/>
                    <a:lstStyle/>
                    <a:p>
                      <a:pPr>
                        <a:lnSpc>
                          <a:spcPct val="107000"/>
                        </a:lnSpc>
                        <a:spcAft>
                          <a:spcPts val="800"/>
                        </a:spcAft>
                      </a:pPr>
                      <a:r>
                        <a:rPr lang="en-US" sz="1800" b="1" dirty="0">
                          <a:effectLst/>
                          <a:latin typeface="Arial" panose="020B0604020202020204" pitchFamily="34" charset="0"/>
                          <a:cs typeface="Arial" panose="020B0604020202020204" pitchFamily="34" charset="0"/>
                        </a:rPr>
                        <a:t>Branch / Division</a:t>
                      </a:r>
                      <a:endParaRPr lang="en-ZA" sz="1800" b="1"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ctr"/>
                </a:tc>
                <a:tc>
                  <a:txBody>
                    <a:bodyPr/>
                    <a:lstStyle/>
                    <a:p>
                      <a:pPr>
                        <a:lnSpc>
                          <a:spcPct val="107000"/>
                        </a:lnSpc>
                        <a:spcAft>
                          <a:spcPts val="800"/>
                        </a:spcAft>
                      </a:pPr>
                      <a:r>
                        <a:rPr lang="en-US" sz="1800" b="1" dirty="0">
                          <a:effectLst/>
                          <a:latin typeface="Arial" panose="020B0604020202020204" pitchFamily="34" charset="0"/>
                          <a:cs typeface="Arial" panose="020B0604020202020204" pitchFamily="34" charset="0"/>
                        </a:rPr>
                        <a:t>No. of Findings</a:t>
                      </a:r>
                      <a:endParaRPr lang="en-ZA" sz="1800" b="1"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ctr"/>
                </a:tc>
                <a:tc>
                  <a:txBody>
                    <a:bodyPr/>
                    <a:lstStyle/>
                    <a:p>
                      <a:pPr>
                        <a:lnSpc>
                          <a:spcPct val="107000"/>
                        </a:lnSpc>
                        <a:spcAft>
                          <a:spcPts val="800"/>
                        </a:spcAft>
                      </a:pPr>
                      <a:r>
                        <a:rPr lang="en-US" sz="1800" b="1" dirty="0">
                          <a:effectLst/>
                          <a:latin typeface="Arial" panose="020B0604020202020204" pitchFamily="34" charset="0"/>
                          <a:cs typeface="Arial" panose="020B0604020202020204" pitchFamily="34" charset="0"/>
                        </a:rPr>
                        <a:t>Resolved</a:t>
                      </a:r>
                      <a:endParaRPr lang="en-ZA" sz="1800" b="1"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ctr"/>
                </a:tc>
                <a:tc>
                  <a:txBody>
                    <a:bodyPr/>
                    <a:lstStyle/>
                    <a:p>
                      <a:pPr>
                        <a:lnSpc>
                          <a:spcPct val="107000"/>
                        </a:lnSpc>
                        <a:spcAft>
                          <a:spcPts val="800"/>
                        </a:spcAft>
                      </a:pPr>
                      <a:r>
                        <a:rPr lang="en-US" sz="1800" b="1" dirty="0">
                          <a:effectLst/>
                          <a:latin typeface="Arial" panose="020B0604020202020204" pitchFamily="34" charset="0"/>
                          <a:cs typeface="Arial" panose="020B0604020202020204" pitchFamily="34" charset="0"/>
                        </a:rPr>
                        <a:t>% Resolved </a:t>
                      </a:r>
                      <a:endParaRPr lang="en-ZA" sz="1800" b="1"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ctr"/>
                </a:tc>
                <a:tc>
                  <a:txBody>
                    <a:bodyPr/>
                    <a:lstStyle/>
                    <a:p>
                      <a:pPr>
                        <a:lnSpc>
                          <a:spcPct val="107000"/>
                        </a:lnSpc>
                        <a:spcAft>
                          <a:spcPts val="800"/>
                        </a:spcAft>
                      </a:pPr>
                      <a:r>
                        <a:rPr lang="en-US" sz="1800" b="1" dirty="0">
                          <a:effectLst/>
                          <a:latin typeface="Arial" panose="020B0604020202020204" pitchFamily="34" charset="0"/>
                          <a:cs typeface="Arial" panose="020B0604020202020204" pitchFamily="34" charset="0"/>
                        </a:rPr>
                        <a:t>% Not Resolved </a:t>
                      </a:r>
                      <a:endParaRPr lang="en-ZA" sz="1800" b="1"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ctr"/>
                </a:tc>
                <a:tc gridSpan="2">
                  <a:txBody>
                    <a:bodyPr/>
                    <a:lstStyle/>
                    <a:p>
                      <a:pPr>
                        <a:lnSpc>
                          <a:spcPct val="107000"/>
                        </a:lnSpc>
                        <a:spcAft>
                          <a:spcPts val="800"/>
                        </a:spcAft>
                      </a:pPr>
                      <a:r>
                        <a:rPr lang="en-US" sz="1800" b="1" dirty="0">
                          <a:effectLst/>
                          <a:latin typeface="Arial" panose="020B0604020202020204" pitchFamily="34" charset="0"/>
                          <a:cs typeface="Arial" panose="020B0604020202020204" pitchFamily="34" charset="0"/>
                        </a:rPr>
                        <a:t>Internal Audit Verification</a:t>
                      </a:r>
                      <a:endParaRPr lang="en-ZA" sz="1800" b="1"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ctr"/>
                </a:tc>
                <a:tc hMerge="1">
                  <a:txBody>
                    <a:bodyPr/>
                    <a:lstStyle/>
                    <a:p>
                      <a:pPr>
                        <a:lnSpc>
                          <a:spcPct val="107000"/>
                        </a:lnSpc>
                        <a:spcAft>
                          <a:spcPts val="800"/>
                        </a:spcAft>
                      </a:pPr>
                      <a:endParaRPr lang="en-ZA" sz="1800" b="1"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ctr"/>
                </a:tc>
                <a:extLst>
                  <a:ext uri="{0D108BD9-81ED-4DB2-BD59-A6C34878D82A}">
                    <a16:rowId xmlns:a16="http://schemas.microsoft.com/office/drawing/2014/main" val="2327944060"/>
                  </a:ext>
                </a:extLst>
              </a:tr>
              <a:tr h="322580">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Office of the CEO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3</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a:effectLst/>
                          <a:latin typeface="Arial" panose="020B0604020202020204" pitchFamily="34" charset="0"/>
                          <a:cs typeface="Arial" panose="020B0604020202020204" pitchFamily="34" charset="0"/>
                        </a:rPr>
                        <a:t>3</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a:effectLst/>
                          <a:latin typeface="Arial" panose="020B0604020202020204" pitchFamily="34" charset="0"/>
                          <a:cs typeface="Arial" panose="020B0604020202020204" pitchFamily="34" charset="0"/>
                        </a:rPr>
                        <a:t>100%</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a:effectLst/>
                          <a:latin typeface="Arial" panose="020B0604020202020204" pitchFamily="34" charset="0"/>
                          <a:cs typeface="Arial" panose="020B0604020202020204" pitchFamily="34" charset="0"/>
                        </a:rPr>
                        <a:t>0%</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gridSpan="2">
                  <a:txBody>
                    <a:bodyPr/>
                    <a:lstStyle/>
                    <a:p>
                      <a:pPr>
                        <a:lnSpc>
                          <a:spcPct val="107000"/>
                        </a:lnSpc>
                        <a:spcAft>
                          <a:spcPts val="800"/>
                        </a:spcAft>
                      </a:pPr>
                      <a:r>
                        <a:rPr lang="en-US" sz="1800">
                          <a:effectLst/>
                          <a:latin typeface="Arial" panose="020B0604020202020204" pitchFamily="34" charset="0"/>
                          <a:cs typeface="Arial" panose="020B0604020202020204" pitchFamily="34" charset="0"/>
                        </a:rPr>
                        <a:t>√</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hMerge="1">
                  <a:txBody>
                    <a:bodyPr/>
                    <a:lstStyle/>
                    <a:p>
                      <a:pPr>
                        <a:lnSpc>
                          <a:spcPct val="107000"/>
                        </a:lnSpc>
                        <a:spcAft>
                          <a:spcPts val="800"/>
                        </a:spcAft>
                      </a:pP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extLst>
                  <a:ext uri="{0D108BD9-81ED-4DB2-BD59-A6C34878D82A}">
                    <a16:rowId xmlns:a16="http://schemas.microsoft.com/office/drawing/2014/main" val="2020204846"/>
                  </a:ext>
                </a:extLst>
              </a:tr>
              <a:tr h="322580">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ICT</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135</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a:effectLst/>
                          <a:latin typeface="Arial" panose="020B0604020202020204" pitchFamily="34" charset="0"/>
                          <a:cs typeface="Arial" panose="020B0604020202020204" pitchFamily="34" charset="0"/>
                        </a:rPr>
                        <a:t>114</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a:effectLst/>
                          <a:latin typeface="Arial" panose="020B0604020202020204" pitchFamily="34" charset="0"/>
                          <a:cs typeface="Arial" panose="020B0604020202020204" pitchFamily="34" charset="0"/>
                        </a:rPr>
                        <a:t>85%</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a:effectLst/>
                          <a:latin typeface="Arial" panose="020B0604020202020204" pitchFamily="34" charset="0"/>
                          <a:cs typeface="Arial" panose="020B0604020202020204" pitchFamily="34" charset="0"/>
                        </a:rPr>
                        <a:t>15%</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gridSpan="2">
                  <a:txBody>
                    <a:bodyPr/>
                    <a:lstStyle/>
                    <a:p>
                      <a:pPr>
                        <a:lnSpc>
                          <a:spcPct val="107000"/>
                        </a:lnSpc>
                        <a:spcAft>
                          <a:spcPts val="800"/>
                        </a:spcAft>
                      </a:pPr>
                      <a:r>
                        <a:rPr lang="en-US" sz="1800">
                          <a:effectLst/>
                          <a:latin typeface="Arial" panose="020B0604020202020204" pitchFamily="34" charset="0"/>
                          <a:cs typeface="Arial" panose="020B0604020202020204" pitchFamily="34" charset="0"/>
                        </a:rPr>
                        <a:t>√</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hMerge="1">
                  <a:txBody>
                    <a:bodyPr/>
                    <a:lstStyle/>
                    <a:p>
                      <a:pPr>
                        <a:lnSpc>
                          <a:spcPct val="107000"/>
                        </a:lnSpc>
                        <a:spcAft>
                          <a:spcPts val="800"/>
                        </a:spcAft>
                      </a:pP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extLst>
                  <a:ext uri="{0D108BD9-81ED-4DB2-BD59-A6C34878D82A}">
                    <a16:rowId xmlns:a16="http://schemas.microsoft.com/office/drawing/2014/main" val="536814727"/>
                  </a:ext>
                </a:extLst>
              </a:tr>
              <a:tr h="322580">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Operations &amp; Production</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18</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a:effectLst/>
                          <a:latin typeface="Arial" panose="020B0604020202020204" pitchFamily="34" charset="0"/>
                          <a:cs typeface="Arial" panose="020B0604020202020204" pitchFamily="34" charset="0"/>
                        </a:rPr>
                        <a:t>15</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a:effectLst/>
                          <a:latin typeface="Arial" panose="020B0604020202020204" pitchFamily="34" charset="0"/>
                          <a:cs typeface="Arial" panose="020B0604020202020204" pitchFamily="34" charset="0"/>
                        </a:rPr>
                        <a:t>83%</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a:effectLst/>
                          <a:latin typeface="Arial" panose="020B0604020202020204" pitchFamily="34" charset="0"/>
                          <a:cs typeface="Arial" panose="020B0604020202020204" pitchFamily="34" charset="0"/>
                        </a:rPr>
                        <a:t>17%</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gridSpan="2">
                  <a:txBody>
                    <a:bodyPr/>
                    <a:lstStyle/>
                    <a:p>
                      <a:pPr>
                        <a:lnSpc>
                          <a:spcPct val="107000"/>
                        </a:lnSpc>
                        <a:spcAft>
                          <a:spcPts val="800"/>
                        </a:spcAft>
                      </a:pPr>
                      <a:r>
                        <a:rPr lang="en-US" sz="1800">
                          <a:effectLst/>
                          <a:latin typeface="Arial" panose="020B0604020202020204" pitchFamily="34" charset="0"/>
                          <a:cs typeface="Arial" panose="020B0604020202020204" pitchFamily="34" charset="0"/>
                        </a:rPr>
                        <a:t>√</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hMerge="1">
                  <a:txBody>
                    <a:bodyPr/>
                    <a:lstStyle/>
                    <a:p>
                      <a:pPr>
                        <a:lnSpc>
                          <a:spcPct val="107000"/>
                        </a:lnSpc>
                        <a:spcAft>
                          <a:spcPts val="800"/>
                        </a:spcAft>
                      </a:pP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extLst>
                  <a:ext uri="{0D108BD9-81ED-4DB2-BD59-A6C34878D82A}">
                    <a16:rowId xmlns:a16="http://schemas.microsoft.com/office/drawing/2014/main" val="831138439"/>
                  </a:ext>
                </a:extLst>
              </a:tr>
              <a:tr h="322580">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Marketing</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3</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3</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100%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a:effectLst/>
                          <a:latin typeface="Arial" panose="020B0604020202020204" pitchFamily="34" charset="0"/>
                          <a:cs typeface="Arial" panose="020B0604020202020204" pitchFamily="34" charset="0"/>
                        </a:rPr>
                        <a:t>0%</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gridSpan="2">
                  <a:txBody>
                    <a:bodyPr/>
                    <a:lstStyle/>
                    <a:p>
                      <a:pPr>
                        <a:lnSpc>
                          <a:spcPct val="107000"/>
                        </a:lnSpc>
                        <a:spcAft>
                          <a:spcPts val="800"/>
                        </a:spcAft>
                      </a:pPr>
                      <a:r>
                        <a:rPr lang="en-US" sz="1800">
                          <a:effectLst/>
                          <a:latin typeface="Arial" panose="020B0604020202020204" pitchFamily="34" charset="0"/>
                          <a:cs typeface="Arial" panose="020B0604020202020204" pitchFamily="34" charset="0"/>
                        </a:rPr>
                        <a:t>√</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hMerge="1">
                  <a:txBody>
                    <a:bodyPr/>
                    <a:lstStyle/>
                    <a:p>
                      <a:pPr>
                        <a:lnSpc>
                          <a:spcPct val="107000"/>
                        </a:lnSpc>
                        <a:spcAft>
                          <a:spcPts val="800"/>
                        </a:spcAft>
                      </a:pP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extLst>
                  <a:ext uri="{0D108BD9-81ED-4DB2-BD59-A6C34878D82A}">
                    <a16:rowId xmlns:a16="http://schemas.microsoft.com/office/drawing/2014/main" val="1387269513"/>
                  </a:ext>
                </a:extLst>
              </a:tr>
              <a:tr h="322580">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Strategic Support</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tc>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12</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11</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a:effectLst/>
                          <a:latin typeface="Arial" panose="020B0604020202020204" pitchFamily="34" charset="0"/>
                          <a:cs typeface="Arial" panose="020B0604020202020204" pitchFamily="34" charset="0"/>
                        </a:rPr>
                        <a:t>92%</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a:effectLst/>
                          <a:latin typeface="Arial" panose="020B0604020202020204" pitchFamily="34" charset="0"/>
                          <a:cs typeface="Arial" panose="020B0604020202020204" pitchFamily="34" charset="0"/>
                        </a:rPr>
                        <a:t>8%</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gridSpan="2">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hMerge="1">
                  <a:txBody>
                    <a:bodyPr/>
                    <a:lstStyle/>
                    <a:p>
                      <a:pPr>
                        <a:lnSpc>
                          <a:spcPct val="107000"/>
                        </a:lnSpc>
                        <a:spcAft>
                          <a:spcPts val="800"/>
                        </a:spcAft>
                      </a:pP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extLst>
                  <a:ext uri="{0D108BD9-81ED-4DB2-BD59-A6C34878D82A}">
                    <a16:rowId xmlns:a16="http://schemas.microsoft.com/office/drawing/2014/main" val="696892004"/>
                  </a:ext>
                </a:extLst>
              </a:tr>
              <a:tr h="322580">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Risk Management</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15</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9</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60%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a:effectLst/>
                          <a:latin typeface="Arial" panose="020B0604020202020204" pitchFamily="34" charset="0"/>
                          <a:cs typeface="Arial" panose="020B0604020202020204" pitchFamily="34" charset="0"/>
                        </a:rPr>
                        <a:t>40%</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gridSpan="2">
                  <a:txBody>
                    <a:bodyPr/>
                    <a:lstStyle/>
                    <a:p>
                      <a:pPr>
                        <a:lnSpc>
                          <a:spcPct val="107000"/>
                        </a:lnSpc>
                        <a:spcAft>
                          <a:spcPts val="800"/>
                        </a:spcAft>
                      </a:pPr>
                      <a:r>
                        <a:rPr lang="en-US" sz="1800">
                          <a:effectLst/>
                          <a:latin typeface="Arial" panose="020B0604020202020204" pitchFamily="34" charset="0"/>
                          <a:cs typeface="Arial" panose="020B0604020202020204" pitchFamily="34" charset="0"/>
                        </a:rPr>
                        <a:t>√</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hMerge="1">
                  <a:txBody>
                    <a:bodyPr/>
                    <a:lstStyle/>
                    <a:p>
                      <a:pPr>
                        <a:lnSpc>
                          <a:spcPct val="107000"/>
                        </a:lnSpc>
                        <a:spcAft>
                          <a:spcPts val="800"/>
                        </a:spcAft>
                      </a:pP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extLst>
                  <a:ext uri="{0D108BD9-81ED-4DB2-BD59-A6C34878D82A}">
                    <a16:rowId xmlns:a16="http://schemas.microsoft.com/office/drawing/2014/main" val="3208411838"/>
                  </a:ext>
                </a:extLst>
              </a:tr>
              <a:tr h="322580">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Security Management</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29</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19</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a:effectLst/>
                          <a:latin typeface="Arial" panose="020B0604020202020204" pitchFamily="34" charset="0"/>
                          <a:cs typeface="Arial" panose="020B0604020202020204" pitchFamily="34" charset="0"/>
                        </a:rPr>
                        <a:t>66%</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a:effectLst/>
                          <a:latin typeface="Arial" panose="020B0604020202020204" pitchFamily="34" charset="0"/>
                          <a:cs typeface="Arial" panose="020B0604020202020204" pitchFamily="34" charset="0"/>
                        </a:rPr>
                        <a:t>34%</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gridSpan="2">
                  <a:txBody>
                    <a:bodyPr/>
                    <a:lstStyle/>
                    <a:p>
                      <a:pPr>
                        <a:lnSpc>
                          <a:spcPct val="107000"/>
                        </a:lnSpc>
                        <a:spcAft>
                          <a:spcPts val="800"/>
                        </a:spcAft>
                      </a:pPr>
                      <a:r>
                        <a:rPr lang="en-US" sz="1800">
                          <a:effectLst/>
                          <a:latin typeface="Arial" panose="020B0604020202020204" pitchFamily="34" charset="0"/>
                          <a:cs typeface="Arial" panose="020B0604020202020204" pitchFamily="34" charset="0"/>
                        </a:rPr>
                        <a:t>√</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hMerge="1">
                  <a:txBody>
                    <a:bodyPr/>
                    <a:lstStyle/>
                    <a:p>
                      <a:pPr>
                        <a:lnSpc>
                          <a:spcPct val="107000"/>
                        </a:lnSpc>
                        <a:spcAft>
                          <a:spcPts val="800"/>
                        </a:spcAft>
                      </a:pP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extLst>
                  <a:ext uri="{0D108BD9-81ED-4DB2-BD59-A6C34878D82A}">
                    <a16:rowId xmlns:a16="http://schemas.microsoft.com/office/drawing/2014/main" val="3905596598"/>
                  </a:ext>
                </a:extLst>
              </a:tr>
              <a:tr h="322580">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Financial Services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253</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gridSpan="5">
                  <a:txBody>
                    <a:bodyPr/>
                    <a:lstStyle/>
                    <a:p>
                      <a:pPr algn="ctr">
                        <a:lnSpc>
                          <a:spcPct val="107000"/>
                        </a:lnSpc>
                        <a:spcAft>
                          <a:spcPts val="800"/>
                        </a:spcAft>
                      </a:pPr>
                      <a:r>
                        <a:rPr lang="en-US" sz="1800" i="1" dirty="0">
                          <a:effectLst/>
                          <a:latin typeface="Arial" panose="020B0604020202020204" pitchFamily="34" charset="0"/>
                          <a:cs typeface="Arial" panose="020B0604020202020204" pitchFamily="34" charset="0"/>
                        </a:rPr>
                        <a:t>Audit Review in Progress</a:t>
                      </a:r>
                      <a:endParaRPr lang="en-ZA" sz="1800" i="1"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val="3572522777"/>
                  </a:ext>
                </a:extLst>
              </a:tr>
              <a:tr h="322580">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SCM</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75</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37</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a:effectLst/>
                          <a:latin typeface="Arial" panose="020B0604020202020204" pitchFamily="34" charset="0"/>
                          <a:cs typeface="Arial" panose="020B0604020202020204" pitchFamily="34" charset="0"/>
                        </a:rPr>
                        <a:t>49%</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gridSpan="2">
                  <a:txBody>
                    <a:bodyPr/>
                    <a:lstStyle/>
                    <a:p>
                      <a:pPr>
                        <a:lnSpc>
                          <a:spcPct val="107000"/>
                        </a:lnSpc>
                        <a:spcAft>
                          <a:spcPts val="800"/>
                        </a:spcAft>
                      </a:pPr>
                      <a:r>
                        <a:rPr lang="en-US" sz="1800">
                          <a:effectLst/>
                          <a:latin typeface="Arial" panose="020B0604020202020204" pitchFamily="34" charset="0"/>
                          <a:cs typeface="Arial" panose="020B0604020202020204" pitchFamily="34" charset="0"/>
                        </a:rPr>
                        <a:t>51%</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hMerge="1">
                  <a:txBody>
                    <a:bodyPr/>
                    <a:lstStyle/>
                    <a:p>
                      <a:endParaRPr lang="en-US"/>
                    </a:p>
                  </a:txBody>
                  <a:tcPr/>
                </a:tc>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extLst>
                  <a:ext uri="{0D108BD9-81ED-4DB2-BD59-A6C34878D82A}">
                    <a16:rowId xmlns:a16="http://schemas.microsoft.com/office/drawing/2014/main" val="2017957843"/>
                  </a:ext>
                </a:extLst>
              </a:tr>
              <a:tr h="322580">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Human Resources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38</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33</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a:effectLst/>
                          <a:latin typeface="Arial" panose="020B0604020202020204" pitchFamily="34" charset="0"/>
                          <a:cs typeface="Arial" panose="020B0604020202020204" pitchFamily="34" charset="0"/>
                        </a:rPr>
                        <a:t>87%</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gridSpan="2">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13%</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hMerge="1">
                  <a:txBody>
                    <a:bodyPr/>
                    <a:lstStyle/>
                    <a:p>
                      <a:endParaRPr lang="en-US"/>
                    </a:p>
                  </a:txBody>
                  <a:tcPr/>
                </a:tc>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extLst>
                  <a:ext uri="{0D108BD9-81ED-4DB2-BD59-A6C34878D82A}">
                    <a16:rowId xmlns:a16="http://schemas.microsoft.com/office/drawing/2014/main" val="398844122"/>
                  </a:ext>
                </a:extLst>
              </a:tr>
              <a:tr h="334645">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OHS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14</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8</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57%</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gridSpan="2">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43%</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hMerge="1">
                  <a:txBody>
                    <a:bodyPr/>
                    <a:lstStyle/>
                    <a:p>
                      <a:endParaRPr lang="en-US"/>
                    </a:p>
                  </a:txBody>
                  <a:tcPr/>
                </a:tc>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extLst>
                  <a:ext uri="{0D108BD9-81ED-4DB2-BD59-A6C34878D82A}">
                    <a16:rowId xmlns:a16="http://schemas.microsoft.com/office/drawing/2014/main" val="1056854358"/>
                  </a:ext>
                </a:extLst>
              </a:tr>
              <a:tr h="261620">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Total</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 595</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252</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77.9%</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gridSpan="2">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22.1%</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tc hMerge="1">
                  <a:txBody>
                    <a:bodyPr/>
                    <a:lstStyle/>
                    <a:p>
                      <a:endParaRPr lang="en-US"/>
                    </a:p>
                  </a:txBody>
                  <a:tcPr/>
                </a:tc>
                <a:tc>
                  <a:txBody>
                    <a:bodyPr/>
                    <a:lstStyle/>
                    <a:p>
                      <a:pPr>
                        <a:lnSpc>
                          <a:spcPct val="107000"/>
                        </a:lnSpc>
                        <a:spcAft>
                          <a:spcPts val="800"/>
                        </a:spcAft>
                      </a:pPr>
                      <a:r>
                        <a:rPr lang="en-US" sz="1800" dirty="0">
                          <a:effectLst/>
                          <a:latin typeface="Arial" panose="020B0604020202020204" pitchFamily="34" charset="0"/>
                          <a:cs typeface="Arial" panose="020B0604020202020204" pitchFamily="34" charset="0"/>
                        </a:rPr>
                        <a:t>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8255" marR="8255" marT="8255" marB="0" anchor="b"/>
                </a:tc>
                <a:extLst>
                  <a:ext uri="{0D108BD9-81ED-4DB2-BD59-A6C34878D82A}">
                    <a16:rowId xmlns:a16="http://schemas.microsoft.com/office/drawing/2014/main" val="2515363755"/>
                  </a:ext>
                </a:extLst>
              </a:tr>
            </a:tbl>
          </a:graphicData>
        </a:graphic>
      </p:graphicFrame>
      <p:sp>
        <p:nvSpPr>
          <p:cNvPr id="9" name="Slide Number Placeholder 8"/>
          <p:cNvSpPr>
            <a:spLocks noGrp="1"/>
          </p:cNvSpPr>
          <p:nvPr>
            <p:ph type="sldNum" sz="quarter" idx="12"/>
          </p:nvPr>
        </p:nvSpPr>
        <p:spPr>
          <a:xfrm>
            <a:off x="4667794" y="6208777"/>
            <a:ext cx="51966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7D5F9F-99E2-A044-A6F1-401E5E1045C2}"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93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85384" y="244440"/>
            <a:ext cx="8543925" cy="626417"/>
          </a:xfrm>
        </p:spPr>
        <p:txBody>
          <a:bodyPr>
            <a:normAutofit/>
          </a:bodyPr>
          <a:lstStyle/>
          <a:p>
            <a:r>
              <a:rPr lang="en-ZA" sz="2800" b="1" dirty="0" smtClean="0">
                <a:solidFill>
                  <a:prstClr val="black"/>
                </a:solidFill>
                <a:latin typeface="Arial" panose="020B0604020202020204" pitchFamily="34" charset="0"/>
                <a:cs typeface="Arial" panose="020B0604020202020204" pitchFamily="34" charset="0"/>
              </a:rPr>
              <a:t>7. Resolution of Audit Findings cont..</a:t>
            </a:r>
            <a:endParaRPr lang="en-US" sz="2800" b="1" dirty="0"/>
          </a:p>
        </p:txBody>
      </p:sp>
      <p:sp>
        <p:nvSpPr>
          <p:cNvPr id="4" name="Content Placeholder 3"/>
          <p:cNvSpPr>
            <a:spLocks noGrp="1"/>
          </p:cNvSpPr>
          <p:nvPr>
            <p:ph idx="1"/>
          </p:nvPr>
        </p:nvSpPr>
        <p:spPr>
          <a:xfrm>
            <a:off x="285384" y="890214"/>
            <a:ext cx="9271854" cy="5136620"/>
          </a:xfrm>
        </p:spPr>
        <p:txBody>
          <a:bodyPr>
            <a:noAutofit/>
          </a:bodyPr>
          <a:lstStyle/>
          <a:p>
            <a:pPr lvl="0"/>
            <a:r>
              <a:rPr lang="en-US" sz="2000" dirty="0">
                <a:latin typeface="Arial" panose="020B0604020202020204" pitchFamily="34" charset="0"/>
                <a:cs typeface="Arial" panose="020B0604020202020204" pitchFamily="34" charset="0"/>
              </a:rPr>
              <a:t>As at end of Quarter 3 of 2022/23 Internal Audit confirms that 77,9% of the audit findings raised in prior years by IA and AGSA has been resolved by Management. </a:t>
            </a:r>
            <a:endParaRPr lang="en-ZA" sz="2000" dirty="0">
              <a:latin typeface="Arial" panose="020B0604020202020204" pitchFamily="34" charset="0"/>
              <a:cs typeface="Arial" panose="020B0604020202020204" pitchFamily="34" charset="0"/>
            </a:endParaRPr>
          </a:p>
          <a:p>
            <a:pPr lvl="0"/>
            <a:r>
              <a:rPr lang="en-US" sz="2000" dirty="0">
                <a:latin typeface="Arial" panose="020B0604020202020204" pitchFamily="34" charset="0"/>
                <a:cs typeface="Arial" panose="020B0604020202020204" pitchFamily="34" charset="0"/>
              </a:rPr>
              <a:t>This exclude findings raised within the financial services branch, which were deferred for review during quarter 4 as agreed with the CFO to allow finance to address data loss issues experienced as a result of the system crash of 04 February 2021. </a:t>
            </a:r>
            <a:endParaRPr lang="en-ZA" sz="2000" dirty="0">
              <a:latin typeface="Arial" panose="020B0604020202020204" pitchFamily="34" charset="0"/>
              <a:cs typeface="Arial" panose="020B0604020202020204" pitchFamily="34" charset="0"/>
            </a:endParaRPr>
          </a:p>
          <a:p>
            <a:pPr lvl="0"/>
            <a:r>
              <a:rPr lang="en-US" sz="2000" dirty="0">
                <a:latin typeface="Arial" panose="020B0604020202020204" pitchFamily="34" charset="0"/>
                <a:cs typeface="Arial" panose="020B0604020202020204" pitchFamily="34" charset="0"/>
              </a:rPr>
              <a:t>An audit is currently underway to verify the effectiveness of management actions plans and/or audit recommendations in addressing the findings raised within finance.</a:t>
            </a:r>
            <a:endParaRPr lang="en-ZA" sz="2000" dirty="0">
              <a:latin typeface="Arial" panose="020B0604020202020204" pitchFamily="34" charset="0"/>
              <a:cs typeface="Arial" panose="020B0604020202020204" pitchFamily="34" charset="0"/>
            </a:endParaRPr>
          </a:p>
          <a:p>
            <a:pPr lvl="0"/>
            <a:r>
              <a:rPr lang="en-US" sz="2000" dirty="0">
                <a:latin typeface="Arial" panose="020B0604020202020204" pitchFamily="34" charset="0"/>
                <a:cs typeface="Arial" panose="020B0604020202020204" pitchFamily="34" charset="0"/>
              </a:rPr>
              <a:t>IA is also currently evaluating the remaining 22,1% of the findings that were not addressed by the other branches in the previous quarters. </a:t>
            </a:r>
            <a:endParaRPr lang="en-ZA" sz="2000" dirty="0">
              <a:latin typeface="Arial" panose="020B0604020202020204" pitchFamily="34" charset="0"/>
              <a:cs typeface="Arial" panose="020B0604020202020204" pitchFamily="34" charset="0"/>
            </a:endParaRPr>
          </a:p>
          <a:p>
            <a:pPr marL="342900" lvl="0" indent="-342900" defTabSz="457200">
              <a:lnSpc>
                <a:spcPct val="100000"/>
              </a:lnSpc>
              <a:spcBef>
                <a:spcPct val="20000"/>
              </a:spcBef>
              <a:buFont typeface="Arial"/>
              <a:buChar char="•"/>
            </a:pPr>
            <a:endParaRPr lang="en-US" sz="1700" dirty="0">
              <a:solidFill>
                <a:prstClr val="black"/>
              </a:solidFill>
              <a:latin typeface="Arial" panose="020B0604020202020204" pitchFamily="34" charset="0"/>
              <a:cs typeface="Arial" panose="020B0604020202020204" pitchFamily="34" charset="0"/>
            </a:endParaRPr>
          </a:p>
        </p:txBody>
      </p:sp>
      <p:sp>
        <p:nvSpPr>
          <p:cNvPr id="9" name="Slide Number Placeholder 8"/>
          <p:cNvSpPr>
            <a:spLocks noGrp="1"/>
          </p:cNvSpPr>
          <p:nvPr>
            <p:ph type="sldNum" sz="quarter" idx="12"/>
          </p:nvPr>
        </p:nvSpPr>
        <p:spPr>
          <a:xfrm>
            <a:off x="4631778" y="6278292"/>
            <a:ext cx="39565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7D5F9F-99E2-A044-A6F1-401E5E1045C2}"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115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85384" y="244440"/>
            <a:ext cx="8543925" cy="626417"/>
          </a:xfrm>
        </p:spPr>
        <p:txBody>
          <a:bodyPr>
            <a:normAutofit/>
          </a:bodyPr>
          <a:lstStyle/>
          <a:p>
            <a:r>
              <a:rPr lang="en-ZA" sz="2800" b="1" dirty="0" smtClean="0">
                <a:solidFill>
                  <a:prstClr val="black"/>
                </a:solidFill>
                <a:latin typeface="Arial" panose="020B0604020202020204" pitchFamily="34" charset="0"/>
                <a:cs typeface="Arial" panose="020B0604020202020204" pitchFamily="34" charset="0"/>
              </a:rPr>
              <a:t>8. Implementation </a:t>
            </a:r>
            <a:r>
              <a:rPr lang="en-ZA" sz="2800" b="1" dirty="0">
                <a:solidFill>
                  <a:prstClr val="black"/>
                </a:solidFill>
                <a:latin typeface="Arial" panose="020B0604020202020204" pitchFamily="34" charset="0"/>
                <a:cs typeface="Arial" panose="020B0604020202020204" pitchFamily="34" charset="0"/>
              </a:rPr>
              <a:t>of MRP recommendations</a:t>
            </a:r>
            <a:endParaRPr lang="en-ZA" sz="2800" b="1" dirty="0"/>
          </a:p>
        </p:txBody>
      </p:sp>
      <p:sp>
        <p:nvSpPr>
          <p:cNvPr id="4" name="Content Placeholder 3"/>
          <p:cNvSpPr>
            <a:spLocks noGrp="1"/>
          </p:cNvSpPr>
          <p:nvPr>
            <p:ph idx="1"/>
          </p:nvPr>
        </p:nvSpPr>
        <p:spPr>
          <a:xfrm>
            <a:off x="285384" y="890214"/>
            <a:ext cx="9271854" cy="5136620"/>
          </a:xfrm>
        </p:spPr>
        <p:txBody>
          <a:bodyPr>
            <a:noAutofit/>
          </a:bodyPr>
          <a:lstStyle/>
          <a:p>
            <a:pPr marL="285750" indent="-285750"/>
            <a:r>
              <a:rPr lang="en-US" sz="1600" dirty="0">
                <a:latin typeface="Arial" panose="020B0604020202020204" pitchFamily="34" charset="0"/>
                <a:cs typeface="Arial" panose="020B0604020202020204" pitchFamily="34" charset="0"/>
              </a:rPr>
              <a:t>The GPW management received the MRP report in August </a:t>
            </a:r>
            <a:r>
              <a:rPr lang="en-US" sz="1600" dirty="0" smtClean="0">
                <a:latin typeface="Arial" panose="020B0604020202020204" pitchFamily="34" charset="0"/>
                <a:cs typeface="Arial" panose="020B0604020202020204" pitchFamily="34" charset="0"/>
              </a:rPr>
              <a:t>2022 </a:t>
            </a:r>
            <a:endParaRPr lang="en-US" sz="1600" dirty="0">
              <a:latin typeface="Arial" panose="020B0604020202020204" pitchFamily="34" charset="0"/>
              <a:cs typeface="Arial" panose="020B0604020202020204" pitchFamily="34" charset="0"/>
            </a:endParaRPr>
          </a:p>
          <a:p>
            <a:pPr marL="285750" indent="-285750"/>
            <a:r>
              <a:rPr lang="en-US" sz="1600" dirty="0" smtClean="0">
                <a:latin typeface="Arial" panose="020B0604020202020204" pitchFamily="34" charset="0"/>
                <a:cs typeface="Arial" panose="020B0604020202020204" pitchFamily="34" charset="0"/>
              </a:rPr>
              <a:t>Actions </a:t>
            </a:r>
            <a:r>
              <a:rPr lang="en-US" sz="1600" dirty="0">
                <a:latin typeface="Arial" panose="020B0604020202020204" pitchFamily="34" charset="0"/>
                <a:cs typeface="Arial" panose="020B0604020202020204" pitchFamily="34" charset="0"/>
              </a:rPr>
              <a:t>plans, within the SMART principle have been developed and are being implemented.</a:t>
            </a:r>
          </a:p>
          <a:p>
            <a:pPr marL="285750" indent="-285750"/>
            <a:r>
              <a:rPr lang="en-US" sz="1600" dirty="0">
                <a:latin typeface="Arial" panose="020B0604020202020204" pitchFamily="34" charset="0"/>
                <a:cs typeface="Arial" panose="020B0604020202020204" pitchFamily="34" charset="0"/>
              </a:rPr>
              <a:t>The Project office has been established and capacitated with a Project Leader, Technical Advisor and Assistant to monitor the implementation of the recommendations.</a:t>
            </a:r>
          </a:p>
          <a:p>
            <a:pPr marL="285750" indent="-285750"/>
            <a:r>
              <a:rPr lang="en-US" sz="1600" dirty="0">
                <a:latin typeface="Arial" panose="020B0604020202020204" pitchFamily="34" charset="0"/>
                <a:cs typeface="Arial" panose="020B0604020202020204" pitchFamily="34" charset="0"/>
              </a:rPr>
              <a:t>The project office identifies risks, weaknesses and advise the management towards implementation process.</a:t>
            </a:r>
          </a:p>
          <a:p>
            <a:pPr marL="285750" indent="-285750"/>
            <a:r>
              <a:rPr lang="en-US" sz="1600" dirty="0">
                <a:latin typeface="Arial" panose="020B0604020202020204" pitchFamily="34" charset="0"/>
                <a:cs typeface="Arial" panose="020B0604020202020204" pitchFamily="34" charset="0"/>
              </a:rPr>
              <a:t>EXCO acts as the Project steering committee to monitor all the recommendations.</a:t>
            </a:r>
          </a:p>
          <a:p>
            <a:pPr marL="285750" indent="-285750"/>
            <a:r>
              <a:rPr lang="en-US" sz="1600" dirty="0">
                <a:latin typeface="Arial" panose="020B0604020202020204" pitchFamily="34" charset="0"/>
                <a:cs typeface="Arial" panose="020B0604020202020204" pitchFamily="34" charset="0"/>
              </a:rPr>
              <a:t>The project office provides feedback to the Project steering committee (</a:t>
            </a:r>
            <a:r>
              <a:rPr lang="en-US" sz="1600" dirty="0" smtClean="0">
                <a:latin typeface="Arial" panose="020B0604020202020204" pitchFamily="34" charset="0"/>
                <a:cs typeface="Arial" panose="020B0604020202020204" pitchFamily="34" charset="0"/>
              </a:rPr>
              <a:t>i.e. </a:t>
            </a:r>
            <a:r>
              <a:rPr lang="en-US" sz="1600" dirty="0">
                <a:latin typeface="Arial" panose="020B0604020202020204" pitchFamily="34" charset="0"/>
                <a:cs typeface="Arial" panose="020B0604020202020204" pitchFamily="34" charset="0"/>
              </a:rPr>
              <a:t>EXCO),  at every EXCO meeting.</a:t>
            </a:r>
          </a:p>
          <a:p>
            <a:pPr marL="285750" indent="-285750"/>
            <a:r>
              <a:rPr lang="en-US" sz="1600" dirty="0">
                <a:latin typeface="Arial" panose="020B0604020202020204" pitchFamily="34" charset="0"/>
                <a:cs typeface="Arial" panose="020B0604020202020204" pitchFamily="34" charset="0"/>
              </a:rPr>
              <a:t>The implementation model has been developed to </a:t>
            </a:r>
            <a:r>
              <a:rPr lang="en-US" sz="1600" dirty="0" smtClean="0">
                <a:latin typeface="Arial" panose="020B0604020202020204" pitchFamily="34" charset="0"/>
                <a:cs typeface="Arial" panose="020B0604020202020204" pitchFamily="34" charset="0"/>
              </a:rPr>
              <a:t>technically </a:t>
            </a:r>
            <a:r>
              <a:rPr lang="en-US" sz="1600" dirty="0">
                <a:latin typeface="Arial" panose="020B0604020202020204" pitchFamily="34" charset="0"/>
                <a:cs typeface="Arial" panose="020B0604020202020204" pitchFamily="34" charset="0"/>
              </a:rPr>
              <a:t>guide the project </a:t>
            </a:r>
            <a:r>
              <a:rPr lang="en-US" sz="1600" dirty="0" smtClean="0">
                <a:latin typeface="Arial" panose="020B0604020202020204" pitchFamily="34" charset="0"/>
                <a:cs typeface="Arial" panose="020B0604020202020204" pitchFamily="34" charset="0"/>
              </a:rPr>
              <a:t>and </a:t>
            </a:r>
            <a:r>
              <a:rPr lang="en-US" sz="1600" dirty="0">
                <a:latin typeface="Arial" panose="020B0604020202020204" pitchFamily="34" charset="0"/>
                <a:cs typeface="Arial" panose="020B0604020202020204" pitchFamily="34" charset="0"/>
              </a:rPr>
              <a:t>monitor the implementation of the report.</a:t>
            </a:r>
          </a:p>
          <a:p>
            <a:pPr marL="285750" indent="-285750"/>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work streams have been established as a monitoring mechanism </a:t>
            </a:r>
            <a:r>
              <a:rPr lang="en-US" sz="1600" dirty="0" smtClean="0">
                <a:latin typeface="Arial" panose="020B0604020202020204" pitchFamily="34" charset="0"/>
                <a:cs typeface="Arial" panose="020B0604020202020204" pitchFamily="34" charset="0"/>
              </a:rPr>
              <a:t>and </a:t>
            </a:r>
            <a:r>
              <a:rPr lang="en-US" sz="1600" dirty="0">
                <a:latin typeface="Arial" panose="020B0604020202020204" pitchFamily="34" charset="0"/>
                <a:cs typeface="Arial" panose="020B0604020202020204" pitchFamily="34" charset="0"/>
              </a:rPr>
              <a:t>implementation tool.</a:t>
            </a:r>
          </a:p>
          <a:p>
            <a:pPr marL="285750" indent="-285750"/>
            <a:r>
              <a:rPr lang="en-US" sz="1600" dirty="0">
                <a:latin typeface="Arial" panose="020B0604020202020204" pitchFamily="34" charset="0"/>
                <a:cs typeface="Arial" panose="020B0604020202020204" pitchFamily="34" charset="0"/>
              </a:rPr>
              <a:t>The </a:t>
            </a:r>
            <a:r>
              <a:rPr lang="en-US" sz="1600" dirty="0" smtClean="0">
                <a:latin typeface="Arial" panose="020B0604020202020204" pitchFamily="34" charset="0"/>
                <a:cs typeface="Arial" panose="020B0604020202020204" pitchFamily="34" charset="0"/>
              </a:rPr>
              <a:t>work streams have been meeting </a:t>
            </a:r>
            <a:r>
              <a:rPr lang="en-US" sz="1600" dirty="0">
                <a:latin typeface="Arial" panose="020B0604020202020204" pitchFamily="34" charset="0"/>
                <a:cs typeface="Arial" panose="020B0604020202020204" pitchFamily="34" charset="0"/>
              </a:rPr>
              <a:t>bimonthly, </a:t>
            </a:r>
            <a:r>
              <a:rPr lang="en-US" sz="1600" dirty="0" smtClean="0">
                <a:latin typeface="Arial" panose="020B0604020202020204" pitchFamily="34" charset="0"/>
                <a:cs typeface="Arial" panose="020B0604020202020204" pitchFamily="34" charset="0"/>
              </a:rPr>
              <a:t>and are expected </a:t>
            </a:r>
            <a:r>
              <a:rPr lang="en-US" sz="1600" dirty="0">
                <a:latin typeface="Arial" panose="020B0604020202020204" pitchFamily="34" charset="0"/>
                <a:cs typeface="Arial" panose="020B0604020202020204" pitchFamily="34" charset="0"/>
              </a:rPr>
              <a:t>to </a:t>
            </a:r>
            <a:r>
              <a:rPr lang="en-US" sz="1600" dirty="0" smtClean="0">
                <a:latin typeface="Arial" panose="020B0604020202020204" pitchFamily="34" charset="0"/>
                <a:cs typeface="Arial" panose="020B0604020202020204" pitchFamily="34" charset="0"/>
              </a:rPr>
              <a:t>ensure progress, identify </a:t>
            </a:r>
            <a:r>
              <a:rPr lang="en-US" sz="1600" dirty="0">
                <a:latin typeface="Arial" panose="020B0604020202020204" pitchFamily="34" charset="0"/>
                <a:cs typeface="Arial" panose="020B0604020202020204" pitchFamily="34" charset="0"/>
              </a:rPr>
              <a:t>risks and attend to all operational challenges</a:t>
            </a:r>
            <a:r>
              <a:rPr lang="en-US" sz="1600" dirty="0"/>
              <a:t>. </a:t>
            </a:r>
          </a:p>
          <a:p>
            <a:pPr marL="342900" lvl="0" indent="-342900" defTabSz="457200">
              <a:lnSpc>
                <a:spcPct val="100000"/>
              </a:lnSpc>
              <a:spcBef>
                <a:spcPct val="20000"/>
              </a:spcBef>
              <a:buFont typeface="Arial"/>
              <a:buChar char="•"/>
            </a:pPr>
            <a:endParaRPr lang="en-US" sz="1700" dirty="0">
              <a:solidFill>
                <a:prstClr val="black"/>
              </a:solidFill>
              <a:latin typeface="Arial" panose="020B0604020202020204" pitchFamily="34" charset="0"/>
              <a:cs typeface="Arial" panose="020B0604020202020204" pitchFamily="34" charset="0"/>
            </a:endParaRPr>
          </a:p>
        </p:txBody>
      </p:sp>
      <p:sp>
        <p:nvSpPr>
          <p:cNvPr id="9" name="Slide Number Placeholder 8"/>
          <p:cNvSpPr>
            <a:spLocks noGrp="1"/>
          </p:cNvSpPr>
          <p:nvPr>
            <p:ph type="sldNum" sz="quarter" idx="12"/>
          </p:nvPr>
        </p:nvSpPr>
        <p:spPr>
          <a:xfrm>
            <a:off x="4631778" y="6278292"/>
            <a:ext cx="39565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7D5F9F-99E2-A044-A6F1-401E5E1045C2}"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4679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85384" y="244440"/>
            <a:ext cx="8543925" cy="626417"/>
          </a:xfrm>
        </p:spPr>
        <p:txBody>
          <a:bodyPr>
            <a:normAutofit fontScale="90000"/>
          </a:bodyPr>
          <a:lstStyle/>
          <a:p>
            <a:r>
              <a:rPr lang="en-ZA" sz="2800" b="1" dirty="0" smtClean="0">
                <a:solidFill>
                  <a:prstClr val="black"/>
                </a:solidFill>
                <a:latin typeface="Arial" panose="020B0604020202020204" pitchFamily="34" charset="0"/>
                <a:cs typeface="Arial" panose="020B0604020202020204" pitchFamily="34" charset="0"/>
              </a:rPr>
              <a:t>8. Implementation </a:t>
            </a:r>
            <a:r>
              <a:rPr lang="en-ZA" sz="2800" b="1" dirty="0">
                <a:solidFill>
                  <a:prstClr val="black"/>
                </a:solidFill>
                <a:latin typeface="Arial" panose="020B0604020202020204" pitchFamily="34" charset="0"/>
                <a:cs typeface="Arial" panose="020B0604020202020204" pitchFamily="34" charset="0"/>
              </a:rPr>
              <a:t>of MRP </a:t>
            </a:r>
            <a:r>
              <a:rPr lang="en-ZA" sz="2800" b="1" dirty="0" smtClean="0">
                <a:solidFill>
                  <a:prstClr val="black"/>
                </a:solidFill>
                <a:latin typeface="Arial" panose="020B0604020202020204" pitchFamily="34" charset="0"/>
                <a:cs typeface="Arial" panose="020B0604020202020204" pitchFamily="34" charset="0"/>
              </a:rPr>
              <a:t>recommendations cont..</a:t>
            </a:r>
            <a:endParaRPr lang="en-ZA" sz="2800" b="1" dirty="0"/>
          </a:p>
        </p:txBody>
      </p:sp>
      <p:sp>
        <p:nvSpPr>
          <p:cNvPr id="4" name="Content Placeholder 3"/>
          <p:cNvSpPr>
            <a:spLocks noGrp="1"/>
          </p:cNvSpPr>
          <p:nvPr>
            <p:ph idx="1"/>
          </p:nvPr>
        </p:nvSpPr>
        <p:spPr>
          <a:xfrm>
            <a:off x="285384" y="1023682"/>
            <a:ext cx="9271854" cy="5136620"/>
          </a:xfrm>
        </p:spPr>
        <p:txBody>
          <a:bodyPr>
            <a:noAutofit/>
          </a:bodyPr>
          <a:lstStyle/>
          <a:p>
            <a:pPr marL="285750" indent="-285750"/>
            <a:r>
              <a:rPr lang="en-US" sz="1800" dirty="0">
                <a:latin typeface="Arial" panose="020B0604020202020204" pitchFamily="34" charset="0"/>
                <a:cs typeface="Arial" panose="020B0604020202020204" pitchFamily="34" charset="0"/>
              </a:rPr>
              <a:t>GTAC has been appointed to advise and assist on the GPW turnaround strategy and serves as an expert leader on human resources at work stream level</a:t>
            </a:r>
          </a:p>
          <a:p>
            <a:pPr marL="285750" indent="-285750"/>
            <a:r>
              <a:rPr lang="en-US" sz="1800" dirty="0" smtClean="0">
                <a:latin typeface="Arial" panose="020B0604020202020204" pitchFamily="34" charset="0"/>
                <a:cs typeface="Arial" panose="020B0604020202020204" pitchFamily="34" charset="0"/>
              </a:rPr>
              <a:t>As </a:t>
            </a:r>
            <a:r>
              <a:rPr lang="en-US" sz="1800" dirty="0">
                <a:latin typeface="Arial" panose="020B0604020202020204" pitchFamily="34" charset="0"/>
                <a:cs typeface="Arial" panose="020B0604020202020204" pitchFamily="34" charset="0"/>
              </a:rPr>
              <a:t>per recommendations of the MRP , a forensic company has been appointed.</a:t>
            </a:r>
          </a:p>
          <a:p>
            <a:pPr marL="285750" indent="-285750"/>
            <a:r>
              <a:rPr lang="en-US" sz="1800" dirty="0">
                <a:latin typeface="Arial" panose="020B0604020202020204" pitchFamily="34" charset="0"/>
                <a:cs typeface="Arial" panose="020B0604020202020204" pitchFamily="34" charset="0"/>
              </a:rPr>
              <a:t>The forensic company also serve as a lead expert on investigations at work stream level.</a:t>
            </a:r>
          </a:p>
          <a:p>
            <a:pPr marL="285750" indent="-285750"/>
            <a:r>
              <a:rPr lang="en-US" sz="1800" dirty="0">
                <a:latin typeface="Arial" panose="020B0604020202020204" pitchFamily="34" charset="0"/>
                <a:cs typeface="Arial" panose="020B0604020202020204" pitchFamily="34" charset="0"/>
              </a:rPr>
              <a:t>Relevant and critical information has been submitted to the forensic company for further </a:t>
            </a:r>
            <a:r>
              <a:rPr lang="en-US" sz="1800" dirty="0" smtClean="0">
                <a:latin typeface="Arial" panose="020B0604020202020204" pitchFamily="34" charset="0"/>
                <a:cs typeface="Arial" panose="020B0604020202020204" pitchFamily="34" charset="0"/>
              </a:rPr>
              <a:t>investigation</a:t>
            </a:r>
          </a:p>
          <a:p>
            <a:pPr marL="285750" indent="-285750"/>
            <a:r>
              <a:rPr lang="en-US" sz="1800" dirty="0" smtClean="0">
                <a:latin typeface="Arial" panose="020B0604020202020204" pitchFamily="34" charset="0"/>
                <a:cs typeface="Arial" panose="020B0604020202020204" pitchFamily="34" charset="0"/>
              </a:rPr>
              <a:t>As per the Report, some cases have already been referred to the Public Service Commission for further investigation.  </a:t>
            </a:r>
            <a:endParaRPr lang="en-US" sz="1800" dirty="0">
              <a:latin typeface="Arial" panose="020B0604020202020204" pitchFamily="34" charset="0"/>
              <a:cs typeface="Arial" panose="020B0604020202020204" pitchFamily="34" charset="0"/>
            </a:endParaRPr>
          </a:p>
          <a:p>
            <a:pPr marL="285750" indent="-285750"/>
            <a:r>
              <a:rPr lang="en-US" sz="1800" dirty="0">
                <a:latin typeface="Arial" panose="020B0604020202020204" pitchFamily="34" charset="0"/>
                <a:cs typeface="Arial" panose="020B0604020202020204" pitchFamily="34" charset="0"/>
              </a:rPr>
              <a:t>To date, the GPW management has achieved approximately </a:t>
            </a:r>
            <a:r>
              <a:rPr lang="en-US" sz="1800" b="1" i="1" dirty="0">
                <a:latin typeface="Arial" panose="020B0604020202020204" pitchFamily="34" charset="0"/>
                <a:cs typeface="Arial" panose="020B0604020202020204" pitchFamily="34" charset="0"/>
              </a:rPr>
              <a:t>26%</a:t>
            </a:r>
            <a:r>
              <a:rPr lang="en-US" sz="1800" dirty="0">
                <a:latin typeface="Arial" panose="020B0604020202020204" pitchFamily="34" charset="0"/>
                <a:cs typeface="Arial" panose="020B0604020202020204" pitchFamily="34" charset="0"/>
              </a:rPr>
              <a:t> implementation  rate of all the recommendations.</a:t>
            </a:r>
          </a:p>
          <a:p>
            <a:pPr marL="285750" indent="-285750"/>
            <a:r>
              <a:rPr lang="en-US" sz="1800" dirty="0" smtClean="0">
                <a:latin typeface="Arial" panose="020B0604020202020204" pitchFamily="34" charset="0"/>
                <a:cs typeface="Arial" panose="020B0604020202020204" pitchFamily="34" charset="0"/>
              </a:rPr>
              <a:t>Efforts are in place to attain greater </a:t>
            </a:r>
            <a:r>
              <a:rPr lang="en-US" sz="1800" dirty="0">
                <a:latin typeface="Arial" panose="020B0604020202020204" pitchFamily="34" charset="0"/>
                <a:cs typeface="Arial" panose="020B0604020202020204" pitchFamily="34" charset="0"/>
              </a:rPr>
              <a:t>progress </a:t>
            </a:r>
            <a:r>
              <a:rPr lang="en-US" sz="1800" dirty="0" smtClean="0">
                <a:latin typeface="Arial" panose="020B0604020202020204" pitchFamily="34" charset="0"/>
                <a:cs typeface="Arial" panose="020B0604020202020204" pitchFamily="34" charset="0"/>
              </a:rPr>
              <a:t>from the 01</a:t>
            </a:r>
            <a:r>
              <a:rPr lang="en-US" sz="1800" baseline="30000" dirty="0" smtClean="0">
                <a:latin typeface="Arial" panose="020B0604020202020204" pitchFamily="34" charset="0"/>
                <a:cs typeface="Arial" panose="020B0604020202020204" pitchFamily="34" charset="0"/>
              </a:rPr>
              <a:t>st</a:t>
            </a:r>
            <a:r>
              <a:rPr lang="en-US" sz="1800" dirty="0" smtClean="0">
                <a:latin typeface="Arial" panose="020B0604020202020204" pitchFamily="34" charset="0"/>
                <a:cs typeface="Arial" panose="020B0604020202020204" pitchFamily="34" charset="0"/>
              </a:rPr>
              <a:t> April 2023</a:t>
            </a:r>
            <a:r>
              <a:rPr lang="en-US" sz="1800" dirty="0">
                <a:latin typeface="Arial" panose="020B0604020202020204" pitchFamily="34" charset="0"/>
                <a:cs typeface="Arial" panose="020B0604020202020204" pitchFamily="34" charset="0"/>
              </a:rPr>
              <a:t>.</a:t>
            </a:r>
          </a:p>
          <a:p>
            <a:pPr marL="342900" lvl="0" indent="-342900" defTabSz="457200">
              <a:lnSpc>
                <a:spcPct val="100000"/>
              </a:lnSpc>
              <a:spcBef>
                <a:spcPct val="20000"/>
              </a:spcBef>
              <a:buFont typeface="Arial"/>
              <a:buChar char="•"/>
            </a:pPr>
            <a:endParaRPr lang="en-US" sz="1700" dirty="0">
              <a:solidFill>
                <a:prstClr val="black"/>
              </a:solidFill>
              <a:latin typeface="Arial" panose="020B0604020202020204" pitchFamily="34" charset="0"/>
              <a:cs typeface="Arial" panose="020B0604020202020204" pitchFamily="34" charset="0"/>
            </a:endParaRPr>
          </a:p>
        </p:txBody>
      </p:sp>
      <p:sp>
        <p:nvSpPr>
          <p:cNvPr id="9" name="Slide Number Placeholder 8"/>
          <p:cNvSpPr>
            <a:spLocks noGrp="1"/>
          </p:cNvSpPr>
          <p:nvPr>
            <p:ph type="sldNum" sz="quarter" idx="12"/>
          </p:nvPr>
        </p:nvSpPr>
        <p:spPr>
          <a:xfrm>
            <a:off x="4631778" y="6278292"/>
            <a:ext cx="39565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7D5F9F-99E2-A044-A6F1-401E5E1045C2}"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951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92324" y="236333"/>
            <a:ext cx="9259210" cy="608398"/>
          </a:xfrm>
        </p:spPr>
        <p:txBody>
          <a:bodyPr>
            <a:normAutofit/>
          </a:bodyPr>
          <a:lstStyle/>
          <a:p>
            <a:r>
              <a:rPr lang="en-ZA" sz="2800" b="1" dirty="0">
                <a:solidFill>
                  <a:prstClr val="black"/>
                </a:solidFill>
                <a:latin typeface="Arial" panose="020B0604020202020204" pitchFamily="34" charset="0"/>
                <a:cs typeface="Arial" panose="020B0604020202020204" pitchFamily="34" charset="0"/>
              </a:rPr>
              <a:t>8</a:t>
            </a:r>
            <a:r>
              <a:rPr lang="en-ZA" sz="2800" b="1" dirty="0" smtClean="0">
                <a:solidFill>
                  <a:prstClr val="black"/>
                </a:solidFill>
                <a:latin typeface="Arial" panose="020B0604020202020204" pitchFamily="34" charset="0"/>
                <a:cs typeface="Arial" panose="020B0604020202020204" pitchFamily="34" charset="0"/>
              </a:rPr>
              <a:t>. </a:t>
            </a:r>
            <a:r>
              <a:rPr lang="en-ZA" sz="2800" b="1" dirty="0" smtClean="0">
                <a:solidFill>
                  <a:prstClr val="black"/>
                </a:solidFill>
                <a:latin typeface="Arial" panose="020B0604020202020204" pitchFamily="34" charset="0"/>
                <a:cs typeface="Arial" panose="020B0604020202020204" pitchFamily="34" charset="0"/>
              </a:rPr>
              <a:t>Implementation of MRP </a:t>
            </a:r>
            <a:r>
              <a:rPr lang="en-ZA" sz="2800" b="1" dirty="0">
                <a:solidFill>
                  <a:prstClr val="black"/>
                </a:solidFill>
                <a:latin typeface="Arial" panose="020B0604020202020204" pitchFamily="34" charset="0"/>
                <a:cs typeface="Arial" panose="020B0604020202020204" pitchFamily="34" charset="0"/>
              </a:rPr>
              <a:t>R</a:t>
            </a:r>
            <a:r>
              <a:rPr lang="en-ZA" sz="2800" b="1" dirty="0" smtClean="0">
                <a:solidFill>
                  <a:prstClr val="black"/>
                </a:solidFill>
                <a:latin typeface="Arial" panose="020B0604020202020204" pitchFamily="34" charset="0"/>
                <a:cs typeface="Arial" panose="020B0604020202020204" pitchFamily="34" charset="0"/>
              </a:rPr>
              <a:t>ecommendations </a:t>
            </a:r>
            <a:r>
              <a:rPr lang="en-ZA" sz="2800" b="1" dirty="0" err="1" smtClean="0">
                <a:solidFill>
                  <a:prstClr val="black"/>
                </a:solidFill>
                <a:latin typeface="Arial" panose="020B0604020202020204" pitchFamily="34" charset="0"/>
                <a:cs typeface="Arial" panose="020B0604020202020204" pitchFamily="34" charset="0"/>
              </a:rPr>
              <a:t>cont</a:t>
            </a:r>
            <a:r>
              <a:rPr lang="en-ZA" sz="2800" b="1" dirty="0" smtClean="0">
                <a:solidFill>
                  <a:prstClr val="black"/>
                </a:solidFill>
                <a:latin typeface="Arial" panose="020B0604020202020204" pitchFamily="34" charset="0"/>
                <a:cs typeface="Arial" panose="020B0604020202020204" pitchFamily="34" charset="0"/>
              </a:rPr>
              <a:t>…</a:t>
            </a:r>
            <a:endParaRPr lang="en-US" sz="2800" b="1" dirty="0"/>
          </a:p>
        </p:txBody>
      </p:sp>
      <p:sp>
        <p:nvSpPr>
          <p:cNvPr id="9" name="Slide Number Placeholder 8"/>
          <p:cNvSpPr>
            <a:spLocks noGrp="1"/>
          </p:cNvSpPr>
          <p:nvPr>
            <p:ph type="sldNum" sz="quarter" idx="12"/>
          </p:nvPr>
        </p:nvSpPr>
        <p:spPr>
          <a:xfrm>
            <a:off x="4615542" y="6305006"/>
            <a:ext cx="420597" cy="27146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7D5F9F-99E2-A044-A6F1-401E5E1045C2}"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3604268381"/>
              </p:ext>
            </p:extLst>
          </p:nvPr>
        </p:nvGraphicFramePr>
        <p:xfrm>
          <a:off x="386862" y="1116623"/>
          <a:ext cx="8757137" cy="4739054"/>
        </p:xfrm>
        <a:graphic>
          <a:graphicData uri="http://schemas.openxmlformats.org/presentationml/2006/ole">
            <mc:AlternateContent xmlns:mc="http://schemas.openxmlformats.org/markup-compatibility/2006">
              <mc:Choice xmlns:v="urn:schemas-microsoft-com:vml" Requires="v">
                <p:oleObj spid="_x0000_s2061" name="Worksheet" r:id="rId4" imgW="4922449" imgH="2027125" progId="Excel.Sheet.12">
                  <p:embed/>
                </p:oleObj>
              </mc:Choice>
              <mc:Fallback>
                <p:oleObj name="Worksheet" r:id="rId4" imgW="4922449" imgH="2027125" progId="Excel.Sheet.12">
                  <p:embed/>
                  <p:pic>
                    <p:nvPicPr>
                      <p:cNvPr id="3" name="Object 2"/>
                      <p:cNvPicPr/>
                      <p:nvPr/>
                    </p:nvPicPr>
                    <p:blipFill>
                      <a:blip r:embed="rId5"/>
                      <a:stretch>
                        <a:fillRect/>
                      </a:stretch>
                    </p:blipFill>
                    <p:spPr>
                      <a:xfrm>
                        <a:off x="386862" y="1116623"/>
                        <a:ext cx="8757137" cy="4739054"/>
                      </a:xfrm>
                      <a:prstGeom prst="rect">
                        <a:avLst/>
                      </a:prstGeom>
                    </p:spPr>
                  </p:pic>
                </p:oleObj>
              </mc:Fallback>
            </mc:AlternateContent>
          </a:graphicData>
        </a:graphic>
      </p:graphicFrame>
    </p:spTree>
    <p:extLst>
      <p:ext uri="{BB962C8B-B14F-4D97-AF65-F5344CB8AC3E}">
        <p14:creationId xmlns:p14="http://schemas.microsoft.com/office/powerpoint/2010/main" val="525614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293111" y="3836623"/>
            <a:ext cx="8543925" cy="1083720"/>
          </a:xfrm>
        </p:spPr>
        <p:txBody>
          <a:bodyPr/>
          <a:lstStyle/>
          <a:p>
            <a:pPr marL="0" lvl="0" indent="0" defTabSz="457200">
              <a:lnSpc>
                <a:spcPct val="100000"/>
              </a:lnSpc>
              <a:spcBef>
                <a:spcPct val="20000"/>
              </a:spcBef>
              <a:buNone/>
            </a:pPr>
            <a:r>
              <a:rPr lang="en-US" sz="3200" b="1" dirty="0" smtClean="0">
                <a:solidFill>
                  <a:prstClr val="black"/>
                </a:solidFill>
                <a:latin typeface="Arial" panose="020B0604020202020204" pitchFamily="34" charset="0"/>
                <a:cs typeface="Arial" panose="020B0604020202020204" pitchFamily="34" charset="0"/>
              </a:rPr>
              <a:t>ANNUAL </a:t>
            </a:r>
            <a:r>
              <a:rPr lang="en-US" sz="3200" b="1" dirty="0">
                <a:solidFill>
                  <a:prstClr val="black"/>
                </a:solidFill>
                <a:latin typeface="Arial" panose="020B0604020202020204" pitchFamily="34" charset="0"/>
                <a:cs typeface="Arial" panose="020B0604020202020204" pitchFamily="34" charset="0"/>
              </a:rPr>
              <a:t>PERFORMANCE PLAN (APP</a:t>
            </a:r>
            <a:r>
              <a:rPr lang="en-US" sz="3200" b="1" dirty="0" smtClean="0">
                <a:solidFill>
                  <a:prstClr val="black"/>
                </a:solidFill>
                <a:latin typeface="Arial" panose="020B0604020202020204" pitchFamily="34" charset="0"/>
                <a:cs typeface="Arial" panose="020B0604020202020204" pitchFamily="34" charset="0"/>
              </a:rPr>
              <a:t>): 2023/2024</a:t>
            </a:r>
            <a:endParaRPr lang="en-US" sz="3200" b="1" dirty="0">
              <a:solidFill>
                <a:prstClr val="black"/>
              </a:solidFill>
              <a:latin typeface="Arial" panose="020B0604020202020204" pitchFamily="34" charset="0"/>
              <a:cs typeface="Arial" panose="020B0604020202020204" pitchFamily="34" charset="0"/>
            </a:endParaRPr>
          </a:p>
          <a:p>
            <a:pPr marL="342900" lvl="0" indent="-342900" defTabSz="457200">
              <a:lnSpc>
                <a:spcPct val="100000"/>
              </a:lnSpc>
              <a:spcBef>
                <a:spcPct val="20000"/>
              </a:spcBef>
              <a:buFont typeface="Arial"/>
              <a:buChar char="•"/>
            </a:pPr>
            <a:endParaRPr lang="en-US" sz="2400"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F77D5F9F-99E2-A044-A6F1-401E5E1045C2}" type="slidenum">
              <a:rPr lang="en-US" smtClean="0"/>
              <a:t>18</a:t>
            </a:fld>
            <a:endParaRPr lang="en-US" dirty="0"/>
          </a:p>
        </p:txBody>
      </p:sp>
    </p:spTree>
    <p:extLst>
      <p:ext uri="{BB962C8B-B14F-4D97-AF65-F5344CB8AC3E}">
        <p14:creationId xmlns:p14="http://schemas.microsoft.com/office/powerpoint/2010/main" val="2818570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80444" y="286751"/>
            <a:ext cx="9264150" cy="566690"/>
          </a:xfrm>
        </p:spPr>
        <p:txBody>
          <a:bodyPr>
            <a:normAutofit/>
          </a:bodyPr>
          <a:lstStyle/>
          <a:p>
            <a:r>
              <a:rPr lang="en-US" sz="2800" b="1" dirty="0" smtClean="0">
                <a:solidFill>
                  <a:prstClr val="black"/>
                </a:solidFill>
                <a:latin typeface="Arial" panose="020B0604020202020204" pitchFamily="34" charset="0"/>
                <a:cs typeface="Arial" panose="020B0604020202020204" pitchFamily="34" charset="0"/>
              </a:rPr>
              <a:t>9. Performance Targets </a:t>
            </a:r>
            <a:r>
              <a:rPr lang="en-US" sz="2800" b="1" dirty="0">
                <a:solidFill>
                  <a:prstClr val="black"/>
                </a:solidFill>
                <a:latin typeface="Arial" panose="020B0604020202020204" pitchFamily="34" charset="0"/>
                <a:cs typeface="Arial" panose="020B0604020202020204" pitchFamily="34" charset="0"/>
              </a:rPr>
              <a:t>for the </a:t>
            </a:r>
            <a:r>
              <a:rPr lang="en-US" sz="2800" b="1" dirty="0" smtClean="0">
                <a:solidFill>
                  <a:prstClr val="black"/>
                </a:solidFill>
                <a:latin typeface="Arial" panose="020B0604020202020204" pitchFamily="34" charset="0"/>
                <a:cs typeface="Arial" panose="020B0604020202020204" pitchFamily="34" charset="0"/>
              </a:rPr>
              <a:t>Financial </a:t>
            </a:r>
            <a:r>
              <a:rPr lang="en-US" sz="2800" b="1" dirty="0">
                <a:solidFill>
                  <a:prstClr val="black"/>
                </a:solidFill>
                <a:latin typeface="Arial" panose="020B0604020202020204" pitchFamily="34" charset="0"/>
                <a:cs typeface="Arial" panose="020B0604020202020204" pitchFamily="34" charset="0"/>
              </a:rPr>
              <a:t>Y</a:t>
            </a:r>
            <a:r>
              <a:rPr lang="en-US" sz="2800" b="1" dirty="0" smtClean="0">
                <a:solidFill>
                  <a:prstClr val="black"/>
                </a:solidFill>
                <a:latin typeface="Arial" panose="020B0604020202020204" pitchFamily="34" charset="0"/>
                <a:cs typeface="Arial" panose="020B0604020202020204" pitchFamily="34" charset="0"/>
              </a:rPr>
              <a:t>ear</a:t>
            </a:r>
            <a:endParaRPr lang="en-US" sz="4000" b="1" dirty="0"/>
          </a:p>
        </p:txBody>
      </p:sp>
      <p:sp>
        <p:nvSpPr>
          <p:cNvPr id="4" name="Content Placeholder 3"/>
          <p:cNvSpPr>
            <a:spLocks noGrp="1"/>
          </p:cNvSpPr>
          <p:nvPr>
            <p:ph idx="1"/>
          </p:nvPr>
        </p:nvSpPr>
        <p:spPr>
          <a:xfrm>
            <a:off x="280444" y="878370"/>
            <a:ext cx="9264150" cy="4351338"/>
          </a:xfrm>
        </p:spPr>
        <p:txBody>
          <a:bodyPr>
            <a:normAutofit lnSpcReduction="10000"/>
          </a:bodyPr>
          <a:lstStyle/>
          <a:p>
            <a:pPr marL="0" lvl="0" indent="0" algn="just" defTabSz="457200">
              <a:lnSpc>
                <a:spcPct val="150000"/>
              </a:lnSpc>
              <a:spcBef>
                <a:spcPct val="20000"/>
              </a:spcBef>
              <a:buNone/>
            </a:pPr>
            <a:r>
              <a:rPr lang="en-US" sz="2000" dirty="0" smtClean="0">
                <a:solidFill>
                  <a:prstClr val="black"/>
                </a:solidFill>
                <a:latin typeface="Arial" panose="020B0604020202020204" pitchFamily="34" charset="0"/>
                <a:cs typeface="Arial" panose="020B0604020202020204" pitchFamily="34" charset="0"/>
              </a:rPr>
              <a:t>The GPW’s </a:t>
            </a:r>
            <a:r>
              <a:rPr lang="en-US" sz="2000" dirty="0">
                <a:solidFill>
                  <a:prstClr val="black"/>
                </a:solidFill>
                <a:latin typeface="Arial" panose="020B0604020202020204" pitchFamily="34" charset="0"/>
                <a:cs typeface="Arial" panose="020B0604020202020204" pitchFamily="34" charset="0"/>
              </a:rPr>
              <a:t>APP </a:t>
            </a:r>
            <a:r>
              <a:rPr lang="en-US" sz="2000" dirty="0" smtClean="0">
                <a:solidFill>
                  <a:prstClr val="black"/>
                </a:solidFill>
                <a:latin typeface="Arial" panose="020B0604020202020204" pitchFamily="34" charset="0"/>
                <a:cs typeface="Arial" panose="020B0604020202020204" pitchFamily="34" charset="0"/>
              </a:rPr>
              <a:t>for 2023/24 </a:t>
            </a:r>
            <a:r>
              <a:rPr lang="en-US" sz="2000" dirty="0">
                <a:solidFill>
                  <a:prstClr val="black"/>
                </a:solidFill>
                <a:latin typeface="Arial" panose="020B0604020202020204" pitchFamily="34" charset="0"/>
                <a:cs typeface="Arial" panose="020B0604020202020204" pitchFamily="34" charset="0"/>
              </a:rPr>
              <a:t>has a total of </a:t>
            </a:r>
            <a:r>
              <a:rPr lang="en-US" sz="2000" dirty="0" smtClean="0">
                <a:latin typeface="Arial" panose="020B0604020202020204" pitchFamily="34" charset="0"/>
                <a:cs typeface="Arial" panose="020B0604020202020204" pitchFamily="34" charset="0"/>
              </a:rPr>
              <a:t>18 </a:t>
            </a:r>
            <a:r>
              <a:rPr lang="en-US" sz="2000" dirty="0">
                <a:solidFill>
                  <a:prstClr val="black"/>
                </a:solidFill>
                <a:latin typeface="Arial" panose="020B0604020202020204" pitchFamily="34" charset="0"/>
                <a:cs typeface="Arial" panose="020B0604020202020204" pitchFamily="34" charset="0"/>
              </a:rPr>
              <a:t>performance targets with critical targets aligned to the Strategic </a:t>
            </a:r>
            <a:r>
              <a:rPr lang="en-US" sz="2000" dirty="0" smtClean="0">
                <a:solidFill>
                  <a:prstClr val="black"/>
                </a:solidFill>
                <a:latin typeface="Arial" panose="020B0604020202020204" pitchFamily="34" charset="0"/>
                <a:cs typeface="Arial" panose="020B0604020202020204" pitchFamily="34" charset="0"/>
              </a:rPr>
              <a:t>Plan to </a:t>
            </a:r>
            <a:r>
              <a:rPr lang="en-US" sz="2000" dirty="0">
                <a:solidFill>
                  <a:prstClr val="black"/>
                </a:solidFill>
                <a:latin typeface="Arial" panose="020B0604020202020204" pitchFamily="34" charset="0"/>
                <a:cs typeface="Arial" panose="020B0604020202020204" pitchFamily="34" charset="0"/>
              </a:rPr>
              <a:t>ensure that all outcomes and desired impacts are achieved. The targets are  allocated in alignment with the reviewed structure as follows</a:t>
            </a:r>
            <a:r>
              <a:rPr lang="en-US" sz="2000" dirty="0" smtClean="0">
                <a:solidFill>
                  <a:prstClr val="black"/>
                </a:solidFill>
                <a:latin typeface="Arial" panose="020B0604020202020204" pitchFamily="34" charset="0"/>
                <a:cs typeface="Arial" panose="020B0604020202020204" pitchFamily="34" charset="0"/>
              </a:rPr>
              <a:t>:</a:t>
            </a:r>
            <a:endParaRPr lang="en-US" sz="2000" dirty="0">
              <a:solidFill>
                <a:prstClr val="black"/>
              </a:solidFill>
              <a:latin typeface="Arial" panose="020B0604020202020204" pitchFamily="34" charset="0"/>
              <a:cs typeface="Arial" panose="020B0604020202020204" pitchFamily="34" charset="0"/>
            </a:endParaRPr>
          </a:p>
          <a:p>
            <a:pPr marL="342900" lvl="0" indent="-342900" defTabSz="457200">
              <a:lnSpc>
                <a:spcPct val="150000"/>
              </a:lnSpc>
              <a:spcBef>
                <a:spcPct val="20000"/>
              </a:spcBef>
              <a:buFont typeface="Arial"/>
              <a:buChar char="•"/>
            </a:pPr>
            <a:r>
              <a:rPr lang="en-US" sz="2000" b="1" dirty="0">
                <a:solidFill>
                  <a:prstClr val="black"/>
                </a:solidFill>
                <a:latin typeface="Arial" panose="020B0604020202020204" pitchFamily="34" charset="0"/>
                <a:cs typeface="Arial" panose="020B0604020202020204" pitchFamily="34" charset="0"/>
              </a:rPr>
              <a:t>Office of the CEO</a:t>
            </a:r>
            <a:r>
              <a:rPr lang="en-US" sz="2000" dirty="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- 02 </a:t>
            </a:r>
            <a:r>
              <a:rPr lang="en-US" sz="2000" dirty="0">
                <a:solidFill>
                  <a:prstClr val="black"/>
                </a:solidFill>
                <a:latin typeface="Arial" panose="020B0604020202020204" pitchFamily="34" charset="0"/>
                <a:cs typeface="Arial" panose="020B0604020202020204" pitchFamily="34" charset="0"/>
              </a:rPr>
              <a:t>Performance Targets </a:t>
            </a:r>
          </a:p>
          <a:p>
            <a:pPr marL="342900" lvl="0" indent="-342900" defTabSz="457200">
              <a:lnSpc>
                <a:spcPct val="150000"/>
              </a:lnSpc>
              <a:spcBef>
                <a:spcPct val="20000"/>
              </a:spcBef>
              <a:buFont typeface="Arial"/>
              <a:buChar char="•"/>
            </a:pPr>
            <a:r>
              <a:rPr lang="en-US" sz="2000" b="1" dirty="0">
                <a:solidFill>
                  <a:prstClr val="black"/>
                </a:solidFill>
                <a:latin typeface="Arial" panose="020B0604020202020204" pitchFamily="34" charset="0"/>
                <a:cs typeface="Arial" panose="020B0604020202020204" pitchFamily="34" charset="0"/>
              </a:rPr>
              <a:t>Branch Manufacturing and Engineering</a:t>
            </a:r>
            <a:r>
              <a:rPr lang="en-US" sz="2000" dirty="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- 04 </a:t>
            </a:r>
            <a:r>
              <a:rPr lang="en-US" sz="2000" dirty="0">
                <a:solidFill>
                  <a:prstClr val="black"/>
                </a:solidFill>
                <a:latin typeface="Arial" panose="020B0604020202020204" pitchFamily="34" charset="0"/>
                <a:cs typeface="Arial" panose="020B0604020202020204" pitchFamily="34" charset="0"/>
              </a:rPr>
              <a:t>Performance Targets </a:t>
            </a:r>
          </a:p>
          <a:p>
            <a:pPr marL="342900" lvl="0" indent="-342900" defTabSz="457200">
              <a:lnSpc>
                <a:spcPct val="150000"/>
              </a:lnSpc>
              <a:spcBef>
                <a:spcPct val="20000"/>
              </a:spcBef>
              <a:buFont typeface="Arial"/>
              <a:buChar char="•"/>
            </a:pPr>
            <a:r>
              <a:rPr lang="en-US" sz="2000" b="1" dirty="0">
                <a:solidFill>
                  <a:prstClr val="black"/>
                </a:solidFill>
                <a:latin typeface="Arial" panose="020B0604020202020204" pitchFamily="34" charset="0"/>
                <a:cs typeface="Arial" panose="020B0604020202020204" pitchFamily="34" charset="0"/>
              </a:rPr>
              <a:t>Branch Operations </a:t>
            </a:r>
            <a:r>
              <a:rPr lang="en-US" sz="2000" b="1" dirty="0" smtClean="0">
                <a:solidFill>
                  <a:prstClr val="black"/>
                </a:solidFill>
                <a:latin typeface="Arial" panose="020B0604020202020204" pitchFamily="34" charset="0"/>
                <a:cs typeface="Arial" panose="020B0604020202020204" pitchFamily="34" charset="0"/>
              </a:rPr>
              <a:t>Management</a:t>
            </a:r>
            <a:r>
              <a:rPr lang="en-US" sz="2000" dirty="0" smtClean="0">
                <a:solidFill>
                  <a:prstClr val="black"/>
                </a:solidFill>
                <a:latin typeface="Arial" panose="020B0604020202020204" pitchFamily="34" charset="0"/>
                <a:cs typeface="Arial" panose="020B0604020202020204" pitchFamily="34" charset="0"/>
              </a:rPr>
              <a:t> - </a:t>
            </a:r>
            <a:r>
              <a:rPr lang="en-US" sz="2000" dirty="0" smtClean="0">
                <a:latin typeface="Arial" panose="020B0604020202020204" pitchFamily="34" charset="0"/>
                <a:cs typeface="Arial" panose="020B0604020202020204" pitchFamily="34" charset="0"/>
              </a:rPr>
              <a:t>01 </a:t>
            </a:r>
            <a:r>
              <a:rPr lang="en-US" sz="2000" dirty="0">
                <a:latin typeface="Arial" panose="020B0604020202020204" pitchFamily="34" charset="0"/>
                <a:cs typeface="Arial" panose="020B0604020202020204" pitchFamily="34" charset="0"/>
              </a:rPr>
              <a:t>Performance T</a:t>
            </a:r>
            <a:r>
              <a:rPr lang="en-US" sz="2000" dirty="0" smtClean="0">
                <a:latin typeface="Arial" panose="020B0604020202020204" pitchFamily="34" charset="0"/>
                <a:cs typeface="Arial" panose="020B0604020202020204" pitchFamily="34" charset="0"/>
              </a:rPr>
              <a:t>arget</a:t>
            </a:r>
            <a:endParaRPr lang="en-US" sz="2000" dirty="0">
              <a:latin typeface="Arial" panose="020B0604020202020204" pitchFamily="34" charset="0"/>
              <a:cs typeface="Arial" panose="020B0604020202020204" pitchFamily="34" charset="0"/>
            </a:endParaRPr>
          </a:p>
          <a:p>
            <a:pPr marL="342900" lvl="0" indent="-342900" defTabSz="457200">
              <a:lnSpc>
                <a:spcPct val="150000"/>
              </a:lnSpc>
              <a:spcBef>
                <a:spcPct val="20000"/>
              </a:spcBef>
              <a:buFont typeface="Arial"/>
              <a:buChar char="•"/>
            </a:pPr>
            <a:r>
              <a:rPr lang="en-US" sz="2000" b="1" dirty="0">
                <a:latin typeface="Arial" panose="020B0604020202020204" pitchFamily="34" charset="0"/>
                <a:cs typeface="Arial" panose="020B0604020202020204" pitchFamily="34" charset="0"/>
              </a:rPr>
              <a:t>Branch Financial Services</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- 02 </a:t>
            </a:r>
            <a:r>
              <a:rPr lang="en-US" sz="2000" dirty="0">
                <a:latin typeface="Arial" panose="020B0604020202020204" pitchFamily="34" charset="0"/>
                <a:cs typeface="Arial" panose="020B0604020202020204" pitchFamily="34" charset="0"/>
              </a:rPr>
              <a:t>Performance targets</a:t>
            </a:r>
          </a:p>
          <a:p>
            <a:pPr marL="342900" lvl="0" indent="-342900" defTabSz="457200">
              <a:lnSpc>
                <a:spcPct val="150000"/>
              </a:lnSpc>
              <a:spcBef>
                <a:spcPct val="20000"/>
              </a:spcBef>
              <a:buFont typeface="Arial"/>
              <a:buChar char="•"/>
            </a:pPr>
            <a:r>
              <a:rPr lang="en-US" sz="2000" b="1" dirty="0">
                <a:latin typeface="Arial" panose="020B0604020202020204" pitchFamily="34" charset="0"/>
                <a:cs typeface="Arial" panose="020B0604020202020204" pitchFamily="34" charset="0"/>
              </a:rPr>
              <a:t>Branch Corporate Services</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-09 </a:t>
            </a:r>
            <a:r>
              <a:rPr lang="en-US" sz="2000" dirty="0">
                <a:latin typeface="Arial" panose="020B0604020202020204" pitchFamily="34" charset="0"/>
                <a:cs typeface="Arial" panose="020B0604020202020204" pitchFamily="34" charset="0"/>
              </a:rPr>
              <a:t>Performance targets</a:t>
            </a:r>
          </a:p>
        </p:txBody>
      </p:sp>
      <p:sp>
        <p:nvSpPr>
          <p:cNvPr id="2" name="Slide Number Placeholder 1"/>
          <p:cNvSpPr>
            <a:spLocks noGrp="1"/>
          </p:cNvSpPr>
          <p:nvPr>
            <p:ph type="sldNum" sz="quarter" idx="12"/>
          </p:nvPr>
        </p:nvSpPr>
        <p:spPr>
          <a:xfrm>
            <a:off x="2990170" y="6260558"/>
            <a:ext cx="2228850" cy="365125"/>
          </a:xfrm>
        </p:spPr>
        <p:txBody>
          <a:bodyPr/>
          <a:lstStyle/>
          <a:p>
            <a:fld id="{F77D5F9F-99E2-A044-A6F1-401E5E1045C2}" type="slidenum">
              <a:rPr lang="en-US" b="1" smtClean="0"/>
              <a:t>19</a:t>
            </a:fld>
            <a:endParaRPr lang="en-US" b="1" dirty="0"/>
          </a:p>
        </p:txBody>
      </p:sp>
    </p:spTree>
    <p:extLst>
      <p:ext uri="{BB962C8B-B14F-4D97-AF65-F5344CB8AC3E}">
        <p14:creationId xmlns:p14="http://schemas.microsoft.com/office/powerpoint/2010/main" val="4257244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67799" y="259620"/>
            <a:ext cx="8543925" cy="445774"/>
          </a:xfrm>
        </p:spPr>
        <p:txBody>
          <a:bodyPr>
            <a:normAutofit fontScale="90000"/>
          </a:bodyPr>
          <a:lstStyle/>
          <a:p>
            <a:r>
              <a:rPr lang="en-US" sz="2800" b="1" dirty="0" smtClean="0">
                <a:solidFill>
                  <a:prstClr val="black"/>
                </a:solidFill>
                <a:latin typeface="Arial" panose="020B0604020202020204" pitchFamily="34" charset="0"/>
                <a:cs typeface="Arial" panose="020B0604020202020204" pitchFamily="34" charset="0"/>
              </a:rPr>
              <a:t>Presentation Outline</a:t>
            </a:r>
            <a:endParaRPr lang="en-US" dirty="0"/>
          </a:p>
        </p:txBody>
      </p:sp>
      <p:sp>
        <p:nvSpPr>
          <p:cNvPr id="4" name="Content Placeholder 3"/>
          <p:cNvSpPr>
            <a:spLocks noGrp="1"/>
          </p:cNvSpPr>
          <p:nvPr>
            <p:ph idx="1"/>
          </p:nvPr>
        </p:nvSpPr>
        <p:spPr>
          <a:xfrm>
            <a:off x="267799" y="783770"/>
            <a:ext cx="9285504" cy="5129350"/>
          </a:xfrm>
        </p:spPr>
        <p:txBody>
          <a:bodyPr numCol="2">
            <a:normAutofit/>
          </a:bodyPr>
          <a:lstStyle/>
          <a:p>
            <a:pPr marL="457200" lvl="0" indent="-457200" defTabSz="457200">
              <a:lnSpc>
                <a:spcPct val="120000"/>
              </a:lnSpc>
              <a:spcBef>
                <a:spcPct val="20000"/>
              </a:spcBef>
              <a:buAutoNum type="arabicPeriod"/>
            </a:pPr>
            <a:r>
              <a:rPr lang="en-US" sz="1400" dirty="0" smtClean="0">
                <a:latin typeface="Arial" panose="020B0604020202020204" pitchFamily="34" charset="0"/>
                <a:cs typeface="Arial" panose="020B0604020202020204" pitchFamily="34" charset="0"/>
              </a:rPr>
              <a:t>Background</a:t>
            </a:r>
          </a:p>
          <a:p>
            <a:pPr marL="457200" lvl="0" indent="-457200" defTabSz="457200">
              <a:lnSpc>
                <a:spcPct val="120000"/>
              </a:lnSpc>
              <a:spcBef>
                <a:spcPct val="20000"/>
              </a:spcBef>
              <a:buAutoNum type="arabicPeriod"/>
            </a:pPr>
            <a:r>
              <a:rPr lang="en-US" sz="1400" dirty="0" smtClean="0">
                <a:latin typeface="Arial" panose="020B0604020202020204" pitchFamily="34" charset="0"/>
                <a:cs typeface="Arial" panose="020B0604020202020204" pitchFamily="34" charset="0"/>
              </a:rPr>
              <a:t>Apex </a:t>
            </a:r>
            <a:r>
              <a:rPr lang="en-US" sz="1400" dirty="0">
                <a:latin typeface="Arial" panose="020B0604020202020204" pitchFamily="34" charset="0"/>
                <a:cs typeface="Arial" panose="020B0604020202020204" pitchFamily="34" charset="0"/>
              </a:rPr>
              <a:t>Government </a:t>
            </a:r>
            <a:r>
              <a:rPr lang="en-US" sz="1400" dirty="0" smtClean="0">
                <a:latin typeface="Arial" panose="020B0604020202020204" pitchFamily="34" charset="0"/>
                <a:cs typeface="Arial" panose="020B0604020202020204" pitchFamily="34" charset="0"/>
              </a:rPr>
              <a:t>Priorities </a:t>
            </a:r>
            <a:r>
              <a:rPr lang="en-US" sz="1400" dirty="0">
                <a:latin typeface="Arial" panose="020B0604020202020204" pitchFamily="34" charset="0"/>
                <a:cs typeface="Arial" panose="020B0604020202020204" pitchFamily="34" charset="0"/>
              </a:rPr>
              <a:t>(2019 to </a:t>
            </a:r>
            <a:r>
              <a:rPr lang="en-US" sz="1400" dirty="0" smtClean="0">
                <a:latin typeface="Arial" panose="020B0604020202020204" pitchFamily="34" charset="0"/>
                <a:cs typeface="Arial" panose="020B0604020202020204" pitchFamily="34" charset="0"/>
              </a:rPr>
              <a:t>2024)</a:t>
            </a:r>
          </a:p>
          <a:p>
            <a:pPr marL="457200" lvl="0" indent="-457200" defTabSz="457200">
              <a:lnSpc>
                <a:spcPct val="120000"/>
              </a:lnSpc>
              <a:spcBef>
                <a:spcPct val="20000"/>
              </a:spcBef>
              <a:buAutoNum type="arabicPeriod"/>
            </a:pPr>
            <a:r>
              <a:rPr lang="en-US" sz="1400" dirty="0">
                <a:latin typeface="Arial" panose="020B0604020202020204" pitchFamily="34" charset="0"/>
                <a:cs typeface="Arial" panose="020B0604020202020204" pitchFamily="34" charset="0"/>
              </a:rPr>
              <a:t>Executive </a:t>
            </a:r>
            <a:r>
              <a:rPr lang="en-US" sz="1400" dirty="0" smtClean="0">
                <a:latin typeface="Arial" panose="020B0604020202020204" pitchFamily="34" charset="0"/>
                <a:cs typeface="Arial" panose="020B0604020202020204" pitchFamily="34" charset="0"/>
              </a:rPr>
              <a:t>Summary</a:t>
            </a:r>
          </a:p>
          <a:p>
            <a:pPr marL="457200" lvl="0" indent="-457200" defTabSz="457200">
              <a:lnSpc>
                <a:spcPct val="120000"/>
              </a:lnSpc>
              <a:spcBef>
                <a:spcPct val="20000"/>
              </a:spcBef>
              <a:buAutoNum type="arabicPeriod"/>
            </a:pPr>
            <a:r>
              <a:rPr lang="en-US" sz="1400" dirty="0" smtClean="0">
                <a:latin typeface="Arial" panose="020B0604020202020204" pitchFamily="34" charset="0"/>
                <a:cs typeface="Arial" panose="020B0604020202020204" pitchFamily="34" charset="0"/>
              </a:rPr>
              <a:t>GPW </a:t>
            </a:r>
            <a:r>
              <a:rPr lang="en-US" sz="1400" dirty="0">
                <a:latin typeface="Arial" panose="020B0604020202020204" pitchFamily="34" charset="0"/>
                <a:cs typeface="Arial" panose="020B0604020202020204" pitchFamily="34" charset="0"/>
              </a:rPr>
              <a:t>Performance Focusing on the NDP/MTSF </a:t>
            </a:r>
            <a:r>
              <a:rPr lang="en-US" sz="1400" dirty="0" smtClean="0">
                <a:latin typeface="Arial" panose="020B0604020202020204" pitchFamily="34" charset="0"/>
                <a:cs typeface="Arial" panose="020B0604020202020204" pitchFamily="34" charset="0"/>
              </a:rPr>
              <a:t>Priorities</a:t>
            </a:r>
          </a:p>
          <a:p>
            <a:pPr marL="457200" lvl="0" indent="-457200" defTabSz="457200">
              <a:lnSpc>
                <a:spcPct val="120000"/>
              </a:lnSpc>
              <a:spcBef>
                <a:spcPct val="20000"/>
              </a:spcBef>
              <a:buAutoNum type="arabicPeriod"/>
            </a:pPr>
            <a:r>
              <a:rPr lang="en-US" sz="1400" dirty="0" smtClean="0">
                <a:latin typeface="Arial" panose="020B0604020202020204" pitchFamily="34" charset="0"/>
                <a:cs typeface="Arial" panose="020B0604020202020204" pitchFamily="34" charset="0"/>
              </a:rPr>
              <a:t>GPW </a:t>
            </a:r>
            <a:r>
              <a:rPr lang="en-US" sz="1400" dirty="0" smtClean="0">
                <a:latin typeface="Arial" panose="020B0604020202020204" pitchFamily="34" charset="0"/>
                <a:cs typeface="Arial" panose="020B0604020202020204" pitchFamily="34" charset="0"/>
              </a:rPr>
              <a:t>Priorities </a:t>
            </a:r>
            <a:r>
              <a:rPr lang="en-US" sz="1400" dirty="0">
                <a:latin typeface="Arial" panose="020B0604020202020204" pitchFamily="34" charset="0"/>
                <a:cs typeface="Arial" panose="020B0604020202020204" pitchFamily="34" charset="0"/>
              </a:rPr>
              <a:t>for the 2020-2025 MTSF </a:t>
            </a:r>
            <a:r>
              <a:rPr lang="en-US" sz="1400" dirty="0" smtClean="0">
                <a:latin typeface="Arial" panose="020B0604020202020204" pitchFamily="34" charset="0"/>
                <a:cs typeface="Arial" panose="020B0604020202020204" pitchFamily="34" charset="0"/>
              </a:rPr>
              <a:t>Cycle</a:t>
            </a:r>
            <a:endParaRPr lang="en-US" sz="1400" dirty="0">
              <a:latin typeface="Arial" panose="020B0604020202020204" pitchFamily="34" charset="0"/>
              <a:cs typeface="Arial" panose="020B0604020202020204" pitchFamily="34" charset="0"/>
            </a:endParaRPr>
          </a:p>
          <a:p>
            <a:pPr marL="457200" lvl="0" indent="-457200" defTabSz="457200">
              <a:lnSpc>
                <a:spcPct val="120000"/>
              </a:lnSpc>
              <a:spcBef>
                <a:spcPct val="20000"/>
              </a:spcBef>
              <a:buAutoNum type="arabicPeriod"/>
            </a:pPr>
            <a:r>
              <a:rPr lang="en-US" sz="1400" dirty="0" smtClean="0">
                <a:latin typeface="Arial" panose="020B0604020202020204" pitchFamily="34" charset="0"/>
                <a:cs typeface="Arial" panose="020B0604020202020204" pitchFamily="34" charset="0"/>
              </a:rPr>
              <a:t>Critical Projects</a:t>
            </a:r>
          </a:p>
          <a:p>
            <a:pPr marL="457200" lvl="0" indent="-457200" defTabSz="457200">
              <a:lnSpc>
                <a:spcPct val="120000"/>
              </a:lnSpc>
              <a:spcBef>
                <a:spcPct val="20000"/>
              </a:spcBef>
              <a:buAutoNum type="arabicPeriod"/>
            </a:pPr>
            <a:r>
              <a:rPr lang="en-US" sz="1400" dirty="0" smtClean="0">
                <a:latin typeface="Arial" panose="020B0604020202020204" pitchFamily="34" charset="0"/>
                <a:cs typeface="Arial" panose="020B0604020202020204" pitchFamily="34" charset="0"/>
              </a:rPr>
              <a:t>Resolution of Audit Findings</a:t>
            </a:r>
          </a:p>
          <a:p>
            <a:pPr marL="457200" indent="-457200" defTabSz="457200">
              <a:lnSpc>
                <a:spcPct val="120000"/>
              </a:lnSpc>
              <a:spcBef>
                <a:spcPct val="20000"/>
              </a:spcBef>
              <a:buFont typeface="Arial" panose="020B0604020202020204" pitchFamily="34" charset="0"/>
              <a:buAutoNum type="arabicPeriod"/>
            </a:pPr>
            <a:r>
              <a:rPr lang="en-US" sz="1400" dirty="0" smtClean="0">
                <a:latin typeface="Arial" panose="020B0604020202020204" pitchFamily="34" charset="0"/>
                <a:cs typeface="Arial" panose="020B0604020202020204" pitchFamily="34" charset="0"/>
              </a:rPr>
              <a:t>Implementation of </a:t>
            </a:r>
            <a:r>
              <a:rPr lang="en-US" sz="1400" dirty="0" smtClean="0">
                <a:latin typeface="Arial" panose="020B0604020202020204" pitchFamily="34" charset="0"/>
                <a:cs typeface="Arial" panose="020B0604020202020204" pitchFamily="34" charset="0"/>
              </a:rPr>
              <a:t>MRP Recommendations</a:t>
            </a:r>
            <a:endParaRPr lang="en-US" sz="1400" b="1" i="1" dirty="0" smtClean="0">
              <a:latin typeface="Arial" panose="020B0604020202020204" pitchFamily="34" charset="0"/>
              <a:cs typeface="Arial" panose="020B0604020202020204" pitchFamily="34" charset="0"/>
            </a:endParaRPr>
          </a:p>
          <a:p>
            <a:pPr marL="0" indent="0" defTabSz="457200">
              <a:lnSpc>
                <a:spcPct val="120000"/>
              </a:lnSpc>
              <a:spcBef>
                <a:spcPct val="20000"/>
              </a:spcBef>
              <a:buNone/>
            </a:pPr>
            <a:endParaRPr lang="en-US" sz="1400" dirty="0" smtClean="0">
              <a:latin typeface="Arial" panose="020B0604020202020204" pitchFamily="34" charset="0"/>
              <a:cs typeface="Arial" panose="020B0604020202020204" pitchFamily="34" charset="0"/>
            </a:endParaRPr>
          </a:p>
          <a:p>
            <a:pPr marL="0" indent="0" defTabSz="457200">
              <a:lnSpc>
                <a:spcPct val="120000"/>
              </a:lnSpc>
              <a:spcBef>
                <a:spcPct val="20000"/>
              </a:spcBef>
              <a:buNone/>
            </a:pPr>
            <a:r>
              <a:rPr lang="en-US" sz="1400" b="1" i="1" dirty="0" smtClean="0">
                <a:latin typeface="Arial" panose="020B0604020202020204" pitchFamily="34" charset="0"/>
                <a:cs typeface="Arial" panose="020B0604020202020204" pitchFamily="34" charset="0"/>
              </a:rPr>
              <a:t>ANNUAL PERFORMANCE PLAN (APP): 2023/2024</a:t>
            </a:r>
          </a:p>
          <a:p>
            <a:pPr marL="457200" indent="-457200" defTabSz="457200">
              <a:lnSpc>
                <a:spcPct val="120000"/>
              </a:lnSpc>
              <a:spcBef>
                <a:spcPct val="20000"/>
              </a:spcBef>
              <a:buAutoNum type="arabicPeriod" startAt="9"/>
            </a:pPr>
            <a:r>
              <a:rPr lang="en-US" sz="1400" dirty="0" smtClean="0">
                <a:latin typeface="Arial" panose="020B0604020202020204" pitchFamily="34" charset="0"/>
                <a:ea typeface="+mj-ea"/>
                <a:cs typeface="Arial" panose="020B0604020202020204" pitchFamily="34" charset="0"/>
              </a:rPr>
              <a:t>Performance </a:t>
            </a:r>
            <a:r>
              <a:rPr lang="en-US" sz="1400" dirty="0">
                <a:latin typeface="Arial" panose="020B0604020202020204" pitchFamily="34" charset="0"/>
                <a:ea typeface="+mj-ea"/>
                <a:cs typeface="Arial" panose="020B0604020202020204" pitchFamily="34" charset="0"/>
              </a:rPr>
              <a:t>Targets for the Financial </a:t>
            </a:r>
            <a:r>
              <a:rPr lang="en-US" sz="1400" dirty="0" smtClean="0">
                <a:latin typeface="Arial" panose="020B0604020202020204" pitchFamily="34" charset="0"/>
                <a:ea typeface="+mj-ea"/>
                <a:cs typeface="Arial" panose="020B0604020202020204" pitchFamily="34" charset="0"/>
              </a:rPr>
              <a:t>Year</a:t>
            </a:r>
          </a:p>
          <a:p>
            <a:pPr marL="457200" indent="-457200" defTabSz="457200">
              <a:lnSpc>
                <a:spcPct val="120000"/>
              </a:lnSpc>
              <a:spcBef>
                <a:spcPct val="20000"/>
              </a:spcBef>
              <a:buAutoNum type="arabicPeriod" startAt="9"/>
            </a:pPr>
            <a:r>
              <a:rPr lang="en-US" sz="1400" dirty="0" smtClean="0">
                <a:latin typeface="Arial" panose="020B0604020202020204" pitchFamily="34" charset="0"/>
                <a:ea typeface="+mj-ea"/>
                <a:cs typeface="Arial" panose="020B0604020202020204" pitchFamily="34" charset="0"/>
              </a:rPr>
              <a:t>Office of the CEO</a:t>
            </a:r>
          </a:p>
          <a:p>
            <a:pPr marL="457200" indent="-457200" defTabSz="457200">
              <a:lnSpc>
                <a:spcPct val="120000"/>
              </a:lnSpc>
              <a:spcBef>
                <a:spcPct val="20000"/>
              </a:spcBef>
              <a:buAutoNum type="arabicPeriod" startAt="9"/>
            </a:pPr>
            <a:r>
              <a:rPr lang="en-US" sz="1400" dirty="0" smtClean="0">
                <a:latin typeface="Arial" panose="020B0604020202020204" pitchFamily="34" charset="0"/>
                <a:ea typeface="+mj-ea"/>
                <a:cs typeface="Arial" panose="020B0604020202020204" pitchFamily="34" charset="0"/>
              </a:rPr>
              <a:t>Manufacturing &amp; </a:t>
            </a:r>
            <a:r>
              <a:rPr lang="en-US" sz="1400" dirty="0" smtClean="0">
                <a:latin typeface="Arial" panose="020B0604020202020204" pitchFamily="34" charset="0"/>
                <a:ea typeface="+mj-ea"/>
                <a:cs typeface="Arial" panose="020B0604020202020204" pitchFamily="34" charset="0"/>
              </a:rPr>
              <a:t>Engineering</a:t>
            </a:r>
          </a:p>
          <a:p>
            <a:pPr marL="457200" indent="-457200" defTabSz="457200">
              <a:lnSpc>
                <a:spcPct val="120000"/>
              </a:lnSpc>
              <a:spcBef>
                <a:spcPct val="20000"/>
              </a:spcBef>
              <a:buAutoNum type="arabicPeriod" startAt="9"/>
            </a:pPr>
            <a:r>
              <a:rPr lang="en-US" sz="1400" dirty="0" smtClean="0">
                <a:latin typeface="Arial" panose="020B0604020202020204" pitchFamily="34" charset="0"/>
                <a:ea typeface="+mj-ea"/>
                <a:cs typeface="Arial" panose="020B0604020202020204" pitchFamily="34" charset="0"/>
              </a:rPr>
              <a:t>Operations Management</a:t>
            </a:r>
          </a:p>
          <a:p>
            <a:pPr marL="457200" indent="-457200" defTabSz="457200">
              <a:lnSpc>
                <a:spcPct val="120000"/>
              </a:lnSpc>
              <a:spcBef>
                <a:spcPct val="20000"/>
              </a:spcBef>
              <a:buAutoNum type="arabicPeriod" startAt="9"/>
            </a:pPr>
            <a:r>
              <a:rPr lang="en-US" sz="1400" dirty="0" smtClean="0">
                <a:latin typeface="Arial" panose="020B0604020202020204" pitchFamily="34" charset="0"/>
                <a:ea typeface="+mj-ea"/>
                <a:cs typeface="Arial" panose="020B0604020202020204" pitchFamily="34" charset="0"/>
              </a:rPr>
              <a:t>Financial Services</a:t>
            </a:r>
          </a:p>
          <a:p>
            <a:pPr marL="457200" indent="-457200" defTabSz="457200">
              <a:lnSpc>
                <a:spcPct val="120000"/>
              </a:lnSpc>
              <a:spcBef>
                <a:spcPct val="20000"/>
              </a:spcBef>
              <a:buAutoNum type="arabicPeriod" startAt="9"/>
            </a:pPr>
            <a:r>
              <a:rPr lang="en-US" sz="1400" dirty="0" smtClean="0">
                <a:latin typeface="Arial" panose="020B0604020202020204" pitchFamily="34" charset="0"/>
                <a:ea typeface="+mj-ea"/>
                <a:cs typeface="Arial" panose="020B0604020202020204" pitchFamily="34" charset="0"/>
              </a:rPr>
              <a:t>Corporate </a:t>
            </a:r>
            <a:r>
              <a:rPr lang="en-US" sz="1400" dirty="0" smtClean="0">
                <a:latin typeface="Arial" panose="020B0604020202020204" pitchFamily="34" charset="0"/>
                <a:ea typeface="+mj-ea"/>
                <a:cs typeface="Arial" panose="020B0604020202020204" pitchFamily="34" charset="0"/>
              </a:rPr>
              <a:t>Services</a:t>
            </a:r>
          </a:p>
          <a:p>
            <a:pPr marL="457200" lvl="1" indent="0">
              <a:lnSpc>
                <a:spcPct val="100000"/>
              </a:lnSpc>
              <a:spcBef>
                <a:spcPts val="0"/>
              </a:spcBef>
              <a:buNone/>
            </a:pPr>
            <a:r>
              <a:rPr lang="en-US" sz="1400" b="1" i="1" dirty="0" smtClean="0">
                <a:latin typeface="Arial" panose="020B0604020202020204" pitchFamily="34" charset="0"/>
                <a:cs typeface="Arial" panose="020B0604020202020204" pitchFamily="34" charset="0"/>
              </a:rPr>
              <a:t>THE </a:t>
            </a:r>
            <a:r>
              <a:rPr lang="en-US" sz="1400" b="1" i="1" dirty="0">
                <a:latin typeface="Arial" panose="020B0604020202020204" pitchFamily="34" charset="0"/>
                <a:cs typeface="Arial" panose="020B0604020202020204" pitchFamily="34" charset="0"/>
              </a:rPr>
              <a:t>GOVERNMENT PRINTING WORKS 2023-2024 BUDGET </a:t>
            </a:r>
            <a:endParaRPr lang="en-US" sz="1400" b="1" i="1" dirty="0"/>
          </a:p>
          <a:p>
            <a:pPr marL="914400" lvl="1" indent="-457200" defTabSz="457200">
              <a:lnSpc>
                <a:spcPct val="120000"/>
              </a:lnSpc>
              <a:spcBef>
                <a:spcPct val="20000"/>
              </a:spcBef>
              <a:buAutoNum type="arabicPeriod" startAt="15"/>
            </a:pPr>
            <a:r>
              <a:rPr lang="en-US" sz="1400" dirty="0" smtClean="0">
                <a:latin typeface="Arial" panose="020B0604020202020204" pitchFamily="34" charset="0"/>
                <a:ea typeface="+mj-ea"/>
                <a:cs typeface="Arial" panose="020B0604020202020204" pitchFamily="34" charset="0"/>
              </a:rPr>
              <a:t>Alignment of Approved </a:t>
            </a:r>
            <a:r>
              <a:rPr lang="en-US" sz="1400" dirty="0" err="1" smtClean="0">
                <a:latin typeface="Arial" panose="020B0604020202020204" pitchFamily="34" charset="0"/>
                <a:ea typeface="+mj-ea"/>
                <a:cs typeface="Arial" panose="020B0604020202020204" pitchFamily="34" charset="0"/>
              </a:rPr>
              <a:t>Organisational</a:t>
            </a:r>
            <a:r>
              <a:rPr lang="en-US" sz="1400" dirty="0" smtClean="0">
                <a:latin typeface="Arial" panose="020B0604020202020204" pitchFamily="34" charset="0"/>
                <a:ea typeface="+mj-ea"/>
                <a:cs typeface="Arial" panose="020B0604020202020204" pitchFamily="34" charset="0"/>
              </a:rPr>
              <a:t> Structure to Budget </a:t>
            </a:r>
            <a:r>
              <a:rPr lang="en-US" sz="1400" dirty="0" err="1" smtClean="0">
                <a:latin typeface="Arial" panose="020B0604020202020204" pitchFamily="34" charset="0"/>
                <a:ea typeface="+mj-ea"/>
                <a:cs typeface="Arial" panose="020B0604020202020204" pitchFamily="34" charset="0"/>
              </a:rPr>
              <a:t>Programmes</a:t>
            </a:r>
            <a:endParaRPr lang="en-US" sz="1400" dirty="0" smtClean="0">
              <a:latin typeface="Arial" panose="020B0604020202020204" pitchFamily="34" charset="0"/>
              <a:ea typeface="+mj-ea"/>
              <a:cs typeface="Arial" panose="020B0604020202020204" pitchFamily="34" charset="0"/>
            </a:endParaRPr>
          </a:p>
          <a:p>
            <a:pPr marL="914400" lvl="1" indent="-457200" defTabSz="457200">
              <a:lnSpc>
                <a:spcPct val="120000"/>
              </a:lnSpc>
              <a:spcBef>
                <a:spcPct val="20000"/>
              </a:spcBef>
              <a:buAutoNum type="arabicPeriod" startAt="15"/>
            </a:pPr>
            <a:r>
              <a:rPr lang="en-US" sz="1400" dirty="0" smtClean="0">
                <a:latin typeface="Arial" panose="020B0604020202020204" pitchFamily="34" charset="0"/>
                <a:cs typeface="Arial" panose="020B0604020202020204" pitchFamily="34" charset="0"/>
              </a:rPr>
              <a:t>Key Considerations</a:t>
            </a:r>
          </a:p>
          <a:p>
            <a:pPr marL="914400" lvl="1" indent="-457200" defTabSz="457200">
              <a:lnSpc>
                <a:spcPct val="120000"/>
              </a:lnSpc>
              <a:spcBef>
                <a:spcPct val="20000"/>
              </a:spcBef>
              <a:buAutoNum type="arabicPeriod" startAt="15"/>
            </a:pPr>
            <a:r>
              <a:rPr lang="en-US" sz="1400" dirty="0" smtClean="0">
                <a:latin typeface="Arial" panose="020B0604020202020204" pitchFamily="34" charset="0"/>
                <a:ea typeface="+mj-ea"/>
                <a:cs typeface="Arial" panose="020B0604020202020204" pitchFamily="34" charset="0"/>
              </a:rPr>
              <a:t>Summary Budget</a:t>
            </a:r>
          </a:p>
          <a:p>
            <a:pPr marL="914400" lvl="1" indent="-457200" defTabSz="457200">
              <a:lnSpc>
                <a:spcPct val="120000"/>
              </a:lnSpc>
              <a:spcBef>
                <a:spcPct val="20000"/>
              </a:spcBef>
              <a:buAutoNum type="arabicPeriod" startAt="15"/>
            </a:pPr>
            <a:r>
              <a:rPr lang="en-US" sz="1400" dirty="0" smtClean="0">
                <a:latin typeface="Arial" panose="020B0604020202020204" pitchFamily="34" charset="0"/>
                <a:ea typeface="+mj-ea"/>
                <a:cs typeface="Arial" panose="020B0604020202020204" pitchFamily="34" charset="0"/>
              </a:rPr>
              <a:t>Statement </a:t>
            </a:r>
            <a:r>
              <a:rPr lang="en-US" sz="1400" dirty="0">
                <a:latin typeface="Arial" panose="020B0604020202020204" pitchFamily="34" charset="0"/>
                <a:ea typeface="+mj-ea"/>
                <a:cs typeface="Arial" panose="020B0604020202020204" pitchFamily="34" charset="0"/>
              </a:rPr>
              <a:t>of Financial Position: </a:t>
            </a:r>
            <a:r>
              <a:rPr lang="en-US" sz="1400" dirty="0" smtClean="0">
                <a:latin typeface="Arial" panose="020B0604020202020204" pitchFamily="34" charset="0"/>
                <a:ea typeface="+mj-ea"/>
                <a:cs typeface="Arial" panose="020B0604020202020204" pitchFamily="34" charset="0"/>
              </a:rPr>
              <a:t>2023/2024</a:t>
            </a:r>
          </a:p>
          <a:p>
            <a:pPr marL="914400" lvl="1" indent="-457200" defTabSz="457200">
              <a:lnSpc>
                <a:spcPct val="120000"/>
              </a:lnSpc>
              <a:spcBef>
                <a:spcPct val="20000"/>
              </a:spcBef>
              <a:buAutoNum type="arabicPeriod" startAt="15"/>
            </a:pPr>
            <a:r>
              <a:rPr lang="en-US" sz="1400" dirty="0" smtClean="0">
                <a:latin typeface="Arial" panose="020B0604020202020204" pitchFamily="34" charset="0"/>
                <a:ea typeface="+mj-ea"/>
                <a:cs typeface="Arial" panose="020B0604020202020204" pitchFamily="34" charset="0"/>
              </a:rPr>
              <a:t>DHA Discount</a:t>
            </a:r>
          </a:p>
          <a:p>
            <a:pPr marL="914400" lvl="1" indent="-457200" defTabSz="457200">
              <a:lnSpc>
                <a:spcPct val="120000"/>
              </a:lnSpc>
              <a:spcBef>
                <a:spcPct val="20000"/>
              </a:spcBef>
              <a:buAutoNum type="arabicPeriod" startAt="15"/>
            </a:pPr>
            <a:r>
              <a:rPr lang="en-US" sz="1400" dirty="0" smtClean="0">
                <a:latin typeface="Arial" panose="020B0604020202020204" pitchFamily="34" charset="0"/>
                <a:ea typeface="+mj-ea"/>
                <a:cs typeface="Arial" panose="020B0604020202020204" pitchFamily="34" charset="0"/>
              </a:rPr>
              <a:t>Capital </a:t>
            </a:r>
            <a:r>
              <a:rPr lang="en-US" sz="1400" dirty="0">
                <a:latin typeface="Arial" panose="020B0604020202020204" pitchFamily="34" charset="0"/>
                <a:ea typeface="+mj-ea"/>
                <a:cs typeface="Arial" panose="020B0604020202020204" pitchFamily="34" charset="0"/>
              </a:rPr>
              <a:t>Expenditure: </a:t>
            </a:r>
            <a:r>
              <a:rPr lang="en-US" sz="1400" dirty="0" smtClean="0">
                <a:latin typeface="Arial" panose="020B0604020202020204" pitchFamily="34" charset="0"/>
                <a:ea typeface="+mj-ea"/>
                <a:cs typeface="Arial" panose="020B0604020202020204" pitchFamily="34" charset="0"/>
              </a:rPr>
              <a:t>2023/2024</a:t>
            </a:r>
          </a:p>
          <a:p>
            <a:pPr marL="914400" lvl="1" indent="-457200" defTabSz="457200">
              <a:lnSpc>
                <a:spcPct val="120000"/>
              </a:lnSpc>
              <a:spcBef>
                <a:spcPct val="20000"/>
              </a:spcBef>
              <a:buAutoNum type="arabicPeriod" startAt="15"/>
            </a:pPr>
            <a:r>
              <a:rPr lang="en-US" sz="1400" dirty="0" smtClean="0">
                <a:latin typeface="Arial" panose="020B0604020202020204" pitchFamily="34" charset="0"/>
                <a:ea typeface="+mj-ea"/>
                <a:cs typeface="Arial" panose="020B0604020202020204" pitchFamily="34" charset="0"/>
              </a:rPr>
              <a:t>Capex Projects</a:t>
            </a:r>
          </a:p>
          <a:p>
            <a:pPr marL="914400" lvl="1" indent="-457200" defTabSz="457200">
              <a:lnSpc>
                <a:spcPct val="120000"/>
              </a:lnSpc>
              <a:spcBef>
                <a:spcPct val="20000"/>
              </a:spcBef>
              <a:buAutoNum type="arabicPeriod" startAt="15"/>
            </a:pPr>
            <a:r>
              <a:rPr lang="en-US" sz="1400" dirty="0" smtClean="0">
                <a:latin typeface="Arial" panose="020B0604020202020204" pitchFamily="34" charset="0"/>
                <a:ea typeface="+mj-ea"/>
                <a:cs typeface="Arial" panose="020B0604020202020204" pitchFamily="34" charset="0"/>
              </a:rPr>
              <a:t>Compensation </a:t>
            </a:r>
            <a:r>
              <a:rPr lang="en-US" sz="1400" dirty="0">
                <a:latin typeface="Arial" panose="020B0604020202020204" pitchFamily="34" charset="0"/>
                <a:ea typeface="+mj-ea"/>
                <a:cs typeface="Arial" panose="020B0604020202020204" pitchFamily="34" charset="0"/>
              </a:rPr>
              <a:t>of Employees: </a:t>
            </a:r>
            <a:r>
              <a:rPr lang="en-US" sz="1400" dirty="0" smtClean="0">
                <a:latin typeface="Arial" panose="020B0604020202020204" pitchFamily="34" charset="0"/>
                <a:ea typeface="+mj-ea"/>
                <a:cs typeface="Arial" panose="020B0604020202020204" pitchFamily="34" charset="0"/>
              </a:rPr>
              <a:t>2023/2024</a:t>
            </a:r>
          </a:p>
          <a:p>
            <a:pPr marL="914400" lvl="1" indent="-457200" defTabSz="457200">
              <a:lnSpc>
                <a:spcPct val="120000"/>
              </a:lnSpc>
              <a:spcBef>
                <a:spcPct val="20000"/>
              </a:spcBef>
              <a:buAutoNum type="arabicPeriod" startAt="15"/>
            </a:pPr>
            <a:r>
              <a:rPr lang="en-US" sz="1400" dirty="0" smtClean="0">
                <a:latin typeface="Arial" panose="020B0604020202020204" pitchFamily="34" charset="0"/>
                <a:ea typeface="+mj-ea"/>
                <a:cs typeface="Arial" panose="020B0604020202020204" pitchFamily="34" charset="0"/>
              </a:rPr>
              <a:t>Goods </a:t>
            </a:r>
            <a:r>
              <a:rPr lang="en-US" sz="1400" dirty="0">
                <a:latin typeface="Arial" panose="020B0604020202020204" pitchFamily="34" charset="0"/>
                <a:ea typeface="+mj-ea"/>
                <a:cs typeface="Arial" panose="020B0604020202020204" pitchFamily="34" charset="0"/>
              </a:rPr>
              <a:t>&amp; Services Budget</a:t>
            </a:r>
          </a:p>
          <a:p>
            <a:pPr marL="457200" lvl="1" indent="0" algn="just" defTabSz="457200">
              <a:lnSpc>
                <a:spcPct val="100000"/>
              </a:lnSpc>
              <a:spcBef>
                <a:spcPct val="20000"/>
              </a:spcBef>
              <a:buNone/>
            </a:pPr>
            <a:endParaRPr lang="en-US" sz="1400" dirty="0" smtClean="0">
              <a:solidFill>
                <a:srgbClr val="FF0000"/>
              </a:solidFill>
              <a:latin typeface="Arial" panose="020B0604020202020204" pitchFamily="34" charset="0"/>
              <a:cs typeface="Arial" panose="020B0604020202020204" pitchFamily="34" charset="0"/>
            </a:endParaRPr>
          </a:p>
          <a:p>
            <a:pPr marL="0" lvl="0" indent="0" algn="just" defTabSz="457200">
              <a:lnSpc>
                <a:spcPct val="100000"/>
              </a:lnSpc>
              <a:spcBef>
                <a:spcPct val="20000"/>
              </a:spcBef>
              <a:buNone/>
            </a:pPr>
            <a:endParaRPr lang="en-US" sz="1400" dirty="0" smtClean="0">
              <a:solidFill>
                <a:srgbClr val="FF0000"/>
              </a:solidFill>
              <a:latin typeface="Arial" panose="020B0604020202020204" pitchFamily="34" charset="0"/>
              <a:cs typeface="Arial" panose="020B0604020202020204" pitchFamily="34" charset="0"/>
            </a:endParaRPr>
          </a:p>
        </p:txBody>
      </p:sp>
      <p:sp>
        <p:nvSpPr>
          <p:cNvPr id="9" name="Slide Number Placeholder 8"/>
          <p:cNvSpPr>
            <a:spLocks noGrp="1"/>
          </p:cNvSpPr>
          <p:nvPr>
            <p:ph type="sldNum" sz="quarter" idx="12"/>
          </p:nvPr>
        </p:nvSpPr>
        <p:spPr>
          <a:xfrm>
            <a:off x="4598125" y="6243141"/>
            <a:ext cx="3831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588521-B39F-4FE7-8468-E95645899E3D}" type="slidenum">
              <a:rPr lang="en-US" b="1">
                <a:solidFill>
                  <a:prstClr val="black">
                    <a:tint val="75000"/>
                  </a:prstClr>
                </a:solidFill>
                <a:latin typeface="Calibri" panose="020F0502020204030204"/>
              </a:rPr>
              <a:t>2</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0165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298047" y="3744687"/>
            <a:ext cx="9263964" cy="557348"/>
          </a:xfrm>
        </p:spPr>
        <p:txBody>
          <a:bodyPr>
            <a:normAutofit lnSpcReduction="10000"/>
          </a:bodyPr>
          <a:lstStyle/>
          <a:p>
            <a:pPr marL="0" lvl="0" indent="0" defTabSz="457200">
              <a:lnSpc>
                <a:spcPct val="100000"/>
              </a:lnSpc>
              <a:spcBef>
                <a:spcPct val="20000"/>
              </a:spcBef>
              <a:buNone/>
            </a:pPr>
            <a:r>
              <a:rPr lang="en-US" sz="3200" b="1" dirty="0" smtClean="0">
                <a:solidFill>
                  <a:prstClr val="black"/>
                </a:solidFill>
                <a:latin typeface="Arial" panose="020B0604020202020204" pitchFamily="34" charset="0"/>
                <a:ea typeface="+mj-ea"/>
                <a:cs typeface="Arial" panose="020B0604020202020204" pitchFamily="34" charset="0"/>
              </a:rPr>
              <a:t>OFFICE </a:t>
            </a:r>
            <a:r>
              <a:rPr lang="en-US" sz="3200" b="1" dirty="0">
                <a:solidFill>
                  <a:prstClr val="black"/>
                </a:solidFill>
                <a:latin typeface="Arial" panose="020B0604020202020204" pitchFamily="34" charset="0"/>
                <a:ea typeface="+mj-ea"/>
                <a:cs typeface="Arial" panose="020B0604020202020204" pitchFamily="34" charset="0"/>
              </a:rPr>
              <a:t>OF THE CEO</a:t>
            </a:r>
            <a:endParaRPr lang="en-US" sz="3200"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F77D5F9F-99E2-A044-A6F1-401E5E1045C2}" type="slidenum">
              <a:rPr lang="en-US" smtClean="0"/>
              <a:t>20</a:t>
            </a:fld>
            <a:endParaRPr lang="en-US" dirty="0"/>
          </a:p>
        </p:txBody>
      </p:sp>
    </p:spTree>
    <p:extLst>
      <p:ext uri="{BB962C8B-B14F-4D97-AF65-F5344CB8AC3E}">
        <p14:creationId xmlns:p14="http://schemas.microsoft.com/office/powerpoint/2010/main" val="41961283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63807" y="1243734"/>
            <a:ext cx="8543925" cy="4351338"/>
          </a:xfrm>
        </p:spPr>
        <p:txBody>
          <a:bodyPr/>
          <a:lstStyle/>
          <a:p>
            <a:pPr marL="0" lvl="0" indent="0" algn="ctr" defTabSz="457200">
              <a:lnSpc>
                <a:spcPct val="100000"/>
              </a:lnSpc>
              <a:spcBef>
                <a:spcPct val="20000"/>
              </a:spcBef>
              <a:buNone/>
            </a:pPr>
            <a:endParaRPr lang="en-US" sz="3200" b="1" dirty="0" smtClean="0">
              <a:solidFill>
                <a:prstClr val="black"/>
              </a:solidFill>
              <a:latin typeface="Arial" panose="020B0604020202020204" pitchFamily="34" charset="0"/>
              <a:ea typeface="+mj-ea"/>
              <a:cs typeface="Arial" panose="020B0604020202020204" pitchFamily="34" charset="0"/>
            </a:endParaRPr>
          </a:p>
          <a:p>
            <a:pPr marL="0" lvl="0" indent="0" algn="ctr" defTabSz="457200">
              <a:lnSpc>
                <a:spcPct val="100000"/>
              </a:lnSpc>
              <a:spcBef>
                <a:spcPct val="20000"/>
              </a:spcBef>
              <a:buNone/>
            </a:pPr>
            <a:endParaRPr lang="en-US" sz="3200" b="1" dirty="0">
              <a:solidFill>
                <a:prstClr val="black"/>
              </a:solidFill>
              <a:latin typeface="Arial" panose="020B0604020202020204" pitchFamily="34" charset="0"/>
              <a:ea typeface="+mj-ea"/>
              <a:cs typeface="Arial" panose="020B0604020202020204" pitchFamily="34" charset="0"/>
            </a:endParaRPr>
          </a:p>
        </p:txBody>
      </p:sp>
      <p:graphicFrame>
        <p:nvGraphicFramePr>
          <p:cNvPr id="3" name="Content Placeholder 4"/>
          <p:cNvGraphicFramePr>
            <a:graphicFrameLocks/>
          </p:cNvGraphicFramePr>
          <p:nvPr>
            <p:extLst>
              <p:ext uri="{D42A27DB-BD31-4B8C-83A1-F6EECF244321}">
                <p14:modId xmlns:p14="http://schemas.microsoft.com/office/powerpoint/2010/main" val="779344551"/>
              </p:ext>
            </p:extLst>
          </p:nvPr>
        </p:nvGraphicFramePr>
        <p:xfrm>
          <a:off x="266009" y="257697"/>
          <a:ext cx="9227125" cy="5361580"/>
        </p:xfrm>
        <a:graphic>
          <a:graphicData uri="http://schemas.openxmlformats.org/drawingml/2006/table">
            <a:tbl>
              <a:tblPr firstRow="1" firstCol="1" bandRow="1"/>
              <a:tblGrid>
                <a:gridCol w="387134">
                  <a:extLst>
                    <a:ext uri="{9D8B030D-6E8A-4147-A177-3AD203B41FA5}">
                      <a16:colId xmlns:a16="http://schemas.microsoft.com/office/drawing/2014/main" val="1139901944"/>
                    </a:ext>
                  </a:extLst>
                </a:gridCol>
                <a:gridCol w="989076">
                  <a:extLst>
                    <a:ext uri="{9D8B030D-6E8A-4147-A177-3AD203B41FA5}">
                      <a16:colId xmlns:a16="http://schemas.microsoft.com/office/drawing/2014/main" val="1979248327"/>
                    </a:ext>
                  </a:extLst>
                </a:gridCol>
                <a:gridCol w="735361">
                  <a:extLst>
                    <a:ext uri="{9D8B030D-6E8A-4147-A177-3AD203B41FA5}">
                      <a16:colId xmlns:a16="http://schemas.microsoft.com/office/drawing/2014/main" val="3008988374"/>
                    </a:ext>
                  </a:extLst>
                </a:gridCol>
                <a:gridCol w="922969">
                  <a:extLst>
                    <a:ext uri="{9D8B030D-6E8A-4147-A177-3AD203B41FA5}">
                      <a16:colId xmlns:a16="http://schemas.microsoft.com/office/drawing/2014/main" val="2781597097"/>
                    </a:ext>
                  </a:extLst>
                </a:gridCol>
                <a:gridCol w="949234">
                  <a:extLst>
                    <a:ext uri="{9D8B030D-6E8A-4147-A177-3AD203B41FA5}">
                      <a16:colId xmlns:a16="http://schemas.microsoft.com/office/drawing/2014/main" val="1544548737"/>
                    </a:ext>
                  </a:extLst>
                </a:gridCol>
                <a:gridCol w="889828">
                  <a:extLst>
                    <a:ext uri="{9D8B030D-6E8A-4147-A177-3AD203B41FA5}">
                      <a16:colId xmlns:a16="http://schemas.microsoft.com/office/drawing/2014/main" val="400754724"/>
                    </a:ext>
                  </a:extLst>
                </a:gridCol>
                <a:gridCol w="901671">
                  <a:extLst>
                    <a:ext uri="{9D8B030D-6E8A-4147-A177-3AD203B41FA5}">
                      <a16:colId xmlns:a16="http://schemas.microsoft.com/office/drawing/2014/main" val="2639619857"/>
                    </a:ext>
                  </a:extLst>
                </a:gridCol>
                <a:gridCol w="856132">
                  <a:extLst>
                    <a:ext uri="{9D8B030D-6E8A-4147-A177-3AD203B41FA5}">
                      <a16:colId xmlns:a16="http://schemas.microsoft.com/office/drawing/2014/main" val="2021453589"/>
                    </a:ext>
                  </a:extLst>
                </a:gridCol>
                <a:gridCol w="897056">
                  <a:extLst>
                    <a:ext uri="{9D8B030D-6E8A-4147-A177-3AD203B41FA5}">
                      <a16:colId xmlns:a16="http://schemas.microsoft.com/office/drawing/2014/main" val="3296281734"/>
                    </a:ext>
                  </a:extLst>
                </a:gridCol>
                <a:gridCol w="851639">
                  <a:extLst>
                    <a:ext uri="{9D8B030D-6E8A-4147-A177-3AD203B41FA5}">
                      <a16:colId xmlns:a16="http://schemas.microsoft.com/office/drawing/2014/main" val="2716214062"/>
                    </a:ext>
                  </a:extLst>
                </a:gridCol>
                <a:gridCol w="847025">
                  <a:extLst>
                    <a:ext uri="{9D8B030D-6E8A-4147-A177-3AD203B41FA5}">
                      <a16:colId xmlns:a16="http://schemas.microsoft.com/office/drawing/2014/main" val="3999056821"/>
                    </a:ext>
                  </a:extLst>
                </a:gridCol>
              </a:tblGrid>
              <a:tr h="283555">
                <a:tc gridSpan="11">
                  <a:txBody>
                    <a:bodyPr/>
                    <a:lstStyle/>
                    <a:p>
                      <a:pPr marL="0" marR="0" algn="just">
                        <a:lnSpc>
                          <a:spcPct val="115000"/>
                        </a:lnSpc>
                        <a:spcBef>
                          <a:spcPts val="0"/>
                        </a:spcBef>
                        <a:spcAft>
                          <a:spcPts val="1000"/>
                        </a:spcAft>
                      </a:pPr>
                      <a:r>
                        <a:rPr lang="en-GB" sz="2000" b="1" dirty="0" smtClean="0">
                          <a:effectLst/>
                          <a:latin typeface="Arial" panose="020B0604020202020204" pitchFamily="34" charset="0"/>
                          <a:ea typeface="Times New Roman" panose="02020603050405020304" pitchFamily="18" charset="0"/>
                          <a:cs typeface="Arial" panose="020B0604020202020204" pitchFamily="34" charset="0"/>
                        </a:rPr>
                        <a:t>10. Office </a:t>
                      </a:r>
                      <a:r>
                        <a:rPr lang="en-GB" sz="2000" b="1" dirty="0">
                          <a:effectLst/>
                          <a:latin typeface="Arial" panose="020B0604020202020204" pitchFamily="34" charset="0"/>
                          <a:ea typeface="Times New Roman" panose="02020603050405020304" pitchFamily="18" charset="0"/>
                          <a:cs typeface="Arial" panose="020B0604020202020204" pitchFamily="34" charset="0"/>
                        </a:rPr>
                        <a:t>of the CEO</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53503" marR="5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53293584"/>
                  </a:ext>
                </a:extLst>
              </a:tr>
              <a:tr h="441136">
                <a:tc rowSpan="2">
                  <a:txBody>
                    <a:bodyPr/>
                    <a:lstStyle/>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NO.</a:t>
                      </a:r>
                    </a:p>
                  </a:txBody>
                  <a:tcPr marL="53503" marR="5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Outcome </a:t>
                      </a:r>
                    </a:p>
                  </a:txBody>
                  <a:tcPr marL="53503" marR="5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Outputs </a:t>
                      </a:r>
                    </a:p>
                  </a:txBody>
                  <a:tcPr marL="53503" marR="5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Output Indicators </a:t>
                      </a:r>
                    </a:p>
                  </a:txBody>
                  <a:tcPr marL="53503" marR="5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spcBef>
                          <a:spcPts val="0"/>
                        </a:spcBef>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Audited/Actual Performance </a:t>
                      </a:r>
                    </a:p>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2019/20</a:t>
                      </a:r>
                    </a:p>
                  </a:txBody>
                  <a:tcPr marL="53503" marR="5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spcBef>
                          <a:spcPts val="0"/>
                        </a:spcBef>
                        <a:spcAft>
                          <a:spcPts val="0"/>
                        </a:spcAft>
                      </a:pPr>
                      <a:r>
                        <a:rPr lang="en-US" sz="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Audited/Actual Performance </a:t>
                      </a:r>
                    </a:p>
                    <a:p>
                      <a:pPr marL="0" marR="0" algn="just">
                        <a:spcBef>
                          <a:spcPts val="0"/>
                        </a:spcBef>
                        <a:spcAft>
                          <a:spcPts val="0"/>
                        </a:spcAft>
                      </a:pPr>
                      <a:r>
                        <a:rPr lang="en-US" sz="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2020/21</a:t>
                      </a:r>
                    </a:p>
                  </a:txBody>
                  <a:tcPr marL="53503" marR="5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spcBef>
                          <a:spcPts val="0"/>
                        </a:spcBef>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Estimated Performance </a:t>
                      </a:r>
                    </a:p>
                    <a:p>
                      <a:pPr marL="0" marR="0" algn="just">
                        <a:spcBef>
                          <a:spcPts val="0"/>
                        </a:spcBef>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2021/22</a:t>
                      </a:r>
                    </a:p>
                  </a:txBody>
                  <a:tcPr marL="53503" marR="5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Estimated Performance 2022/23</a:t>
                      </a:r>
                    </a:p>
                  </a:txBody>
                  <a:tcPr marL="53503" marR="5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Medium Term Targets</a:t>
                      </a:r>
                    </a:p>
                  </a:txBody>
                  <a:tcPr marL="53503" marR="5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2063642"/>
                  </a:ext>
                </a:extLst>
              </a:tr>
              <a:tr h="51507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ZA"/>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2023/24</a:t>
                      </a:r>
                    </a:p>
                  </a:txBody>
                  <a:tcPr marL="53503" marR="5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2024/25</a:t>
                      </a:r>
                    </a:p>
                  </a:txBody>
                  <a:tcPr marL="53503" marR="5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2025/26</a:t>
                      </a:r>
                    </a:p>
                  </a:txBody>
                  <a:tcPr marL="53503" marR="535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0009624"/>
                  </a:ext>
                </a:extLst>
              </a:tr>
              <a:tr h="234107">
                <a:tc gridSpan="11">
                  <a:txBody>
                    <a:bodyPr/>
                    <a:lstStyle/>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Internal Audit</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3503" marR="5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73906916"/>
                  </a:ext>
                </a:extLst>
              </a:tr>
              <a:tr h="1493304">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3503" marR="5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Independent and objective assurance and</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consulting services provided</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3503" marR="5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Annual internal audit plan implemented</a:t>
                      </a:r>
                    </a:p>
                  </a:txBody>
                  <a:tcPr marL="53503" marR="5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Percentage implementation of the annual internal audit plan </a:t>
                      </a:r>
                    </a:p>
                    <a:p>
                      <a:pPr marL="0" marR="0" algn="l">
                        <a:lnSpc>
                          <a:spcPct val="115000"/>
                        </a:lnSpc>
                        <a:spcBef>
                          <a:spcPts val="0"/>
                        </a:spcBef>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 </a:t>
                      </a:r>
                    </a:p>
                  </a:txBody>
                  <a:tcPr marL="53503" marR="5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100% of approved annual internal audit plan implemented</a:t>
                      </a:r>
                    </a:p>
                  </a:txBody>
                  <a:tcPr marL="53503" marR="5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90% of approved annual internal audit plan implemented</a:t>
                      </a:r>
                    </a:p>
                  </a:txBody>
                  <a:tcPr marL="53503" marR="5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90% of approved annual internal audit plan implemented</a:t>
                      </a:r>
                    </a:p>
                  </a:txBody>
                  <a:tcPr marL="53503" marR="5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90% of approved annual internal audit plan implemented</a:t>
                      </a:r>
                    </a:p>
                  </a:txBody>
                  <a:tcPr marL="53503" marR="5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100% </a:t>
                      </a:r>
                      <a:r>
                        <a:rPr lang="en-US" sz="800" dirty="0">
                          <a:effectLst/>
                          <a:latin typeface="Arial" panose="020B0604020202020204" pitchFamily="34" charset="0"/>
                          <a:ea typeface="Times New Roman" panose="02020603050405020304" pitchFamily="18" charset="0"/>
                          <a:cs typeface="Arial" panose="020B0604020202020204" pitchFamily="34" charset="0"/>
                        </a:rPr>
                        <a:t>of approved annual internal audit plan implemented</a:t>
                      </a:r>
                    </a:p>
                  </a:txBody>
                  <a:tcPr marL="53503" marR="5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100</a:t>
                      </a:r>
                      <a:r>
                        <a:rPr lang="en-US" sz="800" dirty="0">
                          <a:effectLst/>
                          <a:latin typeface="Arial" panose="020B0604020202020204" pitchFamily="34" charset="0"/>
                          <a:ea typeface="Times New Roman" panose="02020603050405020304" pitchFamily="18" charset="0"/>
                          <a:cs typeface="Arial" panose="020B0604020202020204" pitchFamily="34" charset="0"/>
                        </a:rPr>
                        <a:t>% of approved annual internal audit plan implemented</a:t>
                      </a:r>
                    </a:p>
                  </a:txBody>
                  <a:tcPr marL="53503" marR="5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100</a:t>
                      </a:r>
                      <a:r>
                        <a:rPr lang="en-US" sz="800" dirty="0">
                          <a:effectLst/>
                          <a:latin typeface="Arial" panose="020B0604020202020204" pitchFamily="34" charset="0"/>
                          <a:ea typeface="Times New Roman" panose="02020603050405020304" pitchFamily="18" charset="0"/>
                          <a:cs typeface="Arial" panose="020B0604020202020204" pitchFamily="34" charset="0"/>
                        </a:rPr>
                        <a:t>% of approved annual internal audit plan implemented</a:t>
                      </a:r>
                    </a:p>
                  </a:txBody>
                  <a:tcPr marL="53503" marR="5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8225987"/>
                  </a:ext>
                </a:extLst>
              </a:tr>
              <a:tr h="341807">
                <a:tc gridSpan="11">
                  <a:txBody>
                    <a:bodyPr/>
                    <a:lstStyle/>
                    <a:p>
                      <a:pPr marL="0" marR="0" algn="just">
                        <a:spcBef>
                          <a:spcPts val="0"/>
                        </a:spcBef>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Quarterly Target Information for 2023/24</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53503" marR="5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2841825"/>
                  </a:ext>
                </a:extLst>
              </a:tr>
              <a:tr h="240529">
                <a:tc gridSpan="11">
                  <a:txBody>
                    <a:bodyPr/>
                    <a:lstStyle/>
                    <a:p>
                      <a:pPr marL="0" marR="0" algn="just">
                        <a:spcBef>
                          <a:spcPts val="0"/>
                        </a:spcBef>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 </a:t>
                      </a:r>
                      <a:r>
                        <a:rPr lang="en-US" sz="1000" dirty="0">
                          <a:effectLst/>
                          <a:latin typeface="Arial" panose="020B0604020202020204" pitchFamily="34" charset="0"/>
                          <a:ea typeface="Times New Roman" panose="02020603050405020304" pitchFamily="18" charset="0"/>
                          <a:cs typeface="Arial" panose="020B0604020202020204" pitchFamily="34" charset="0"/>
                        </a:rPr>
                        <a:t>Percentage implementation of the annual internal audit plan</a:t>
                      </a:r>
                      <a:r>
                        <a:rPr lang="en-US" sz="1000" b="1" dirty="0">
                          <a:effectLst/>
                          <a:latin typeface="Arial" panose="020B0604020202020204" pitchFamily="34" charset="0"/>
                          <a:ea typeface="Times New Roman" panose="02020603050405020304" pitchFamily="18" charset="0"/>
                          <a:cs typeface="Arial" panose="020B0604020202020204" pitchFamily="34" charset="0"/>
                        </a:rPr>
                        <a:t>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53503" marR="5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25071130"/>
                  </a:ext>
                </a:extLst>
              </a:tr>
              <a:tr h="227870">
                <a:tc gridSpan="11">
                  <a:txBody>
                    <a:bodyPr/>
                    <a:lstStyle/>
                    <a:p>
                      <a:pPr marL="0" marR="0" algn="just">
                        <a:spcBef>
                          <a:spcPts val="0"/>
                        </a:spcBef>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Annual Target: </a:t>
                      </a:r>
                      <a:r>
                        <a:rPr lang="en-US" sz="1000" b="0" dirty="0" smtClean="0">
                          <a:effectLst/>
                          <a:latin typeface="Arial" panose="020B0604020202020204" pitchFamily="34" charset="0"/>
                          <a:ea typeface="Times New Roman" panose="02020603050405020304" pitchFamily="18" charset="0"/>
                          <a:cs typeface="Arial" panose="020B0604020202020204" pitchFamily="34" charset="0"/>
                        </a:rPr>
                        <a:t>10</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0</a:t>
                      </a:r>
                      <a:r>
                        <a:rPr lang="en-US" sz="1000" dirty="0">
                          <a:effectLst/>
                          <a:latin typeface="Arial" panose="020B0604020202020204" pitchFamily="34" charset="0"/>
                          <a:ea typeface="Times New Roman" panose="02020603050405020304" pitchFamily="18" charset="0"/>
                          <a:cs typeface="Arial" panose="020B0604020202020204" pitchFamily="34" charset="0"/>
                        </a:rPr>
                        <a:t>% of approved annual internal audit plan implemented</a:t>
                      </a:r>
                    </a:p>
                  </a:txBody>
                  <a:tcPr marL="53503" marR="5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11709918"/>
                  </a:ext>
                </a:extLst>
              </a:tr>
              <a:tr h="253188">
                <a:tc gridSpan="11">
                  <a:txBody>
                    <a:bodyPr/>
                    <a:lstStyle/>
                    <a:p>
                      <a:pPr marL="0" marR="0" algn="just">
                        <a:spcBef>
                          <a:spcPts val="0"/>
                        </a:spcBef>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Reporting Period: </a:t>
                      </a:r>
                      <a:r>
                        <a:rPr lang="en-US" sz="1000" dirty="0">
                          <a:effectLst/>
                          <a:latin typeface="Arial" panose="020B0604020202020204" pitchFamily="34" charset="0"/>
                          <a:ea typeface="Times New Roman" panose="02020603050405020304" pitchFamily="18" charset="0"/>
                          <a:cs typeface="Arial" panose="020B0604020202020204" pitchFamily="34" charset="0"/>
                        </a:rPr>
                        <a:t>Quarterly</a:t>
                      </a:r>
                    </a:p>
                  </a:txBody>
                  <a:tcPr marL="53503" marR="5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95548637"/>
                  </a:ext>
                </a:extLst>
              </a:tr>
              <a:tr h="329146">
                <a:tc gridSpan="11">
                  <a:txBody>
                    <a:bodyPr/>
                    <a:lstStyle/>
                    <a:p>
                      <a:pPr marL="0" marR="0" algn="just">
                        <a:spcBef>
                          <a:spcPts val="0"/>
                        </a:spcBef>
                        <a:spcAft>
                          <a:spcPts val="600"/>
                        </a:spcAft>
                        <a:tabLst>
                          <a:tab pos="180340" algn="l"/>
                          <a:tab pos="360045"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1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20% of approved annual internal audit plan implemented</a:t>
                      </a:r>
                    </a:p>
                  </a:txBody>
                  <a:tcPr marL="53503" marR="5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33139554"/>
                  </a:ext>
                </a:extLst>
              </a:tr>
              <a:tr h="291169">
                <a:tc gridSpan="11">
                  <a:txBody>
                    <a:bodyPr/>
                    <a:lstStyle/>
                    <a:p>
                      <a:pPr marL="0" marR="0" algn="just">
                        <a:spcBef>
                          <a:spcPts val="0"/>
                        </a:spcBef>
                        <a:spcAft>
                          <a:spcPts val="600"/>
                        </a:spcAft>
                        <a:tabLst>
                          <a:tab pos="180340" algn="l"/>
                          <a:tab pos="360045"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2 Target: </a:t>
                      </a:r>
                      <a:r>
                        <a:rPr lang="en-US" sz="1000" b="0" dirty="0" smtClean="0">
                          <a:effectLst/>
                          <a:latin typeface="Arial" panose="020B0604020202020204" pitchFamily="34" charset="0"/>
                          <a:ea typeface="Times New Roman" panose="02020603050405020304" pitchFamily="18" charset="0"/>
                          <a:cs typeface="Arial" panose="020B0604020202020204" pitchFamily="34" charset="0"/>
                        </a:rPr>
                        <a:t>30</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000" dirty="0">
                          <a:effectLst/>
                          <a:latin typeface="Arial" panose="020B0604020202020204" pitchFamily="34" charset="0"/>
                          <a:ea typeface="Times New Roman" panose="02020603050405020304" pitchFamily="18" charset="0"/>
                          <a:cs typeface="Arial" panose="020B0604020202020204" pitchFamily="34" charset="0"/>
                        </a:rPr>
                        <a:t>of approved annual internal audit plan implemented</a:t>
                      </a:r>
                    </a:p>
                  </a:txBody>
                  <a:tcPr marL="53503" marR="5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8909647"/>
                  </a:ext>
                </a:extLst>
              </a:tr>
              <a:tr h="316487">
                <a:tc gridSpan="11">
                  <a:txBody>
                    <a:bodyPr/>
                    <a:lstStyle/>
                    <a:p>
                      <a:pPr marL="0" marR="0" algn="just">
                        <a:spcBef>
                          <a:spcPts val="0"/>
                        </a:spcBef>
                        <a:spcAft>
                          <a:spcPts val="600"/>
                        </a:spcAft>
                        <a:tabLst>
                          <a:tab pos="36004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3 Target: </a:t>
                      </a:r>
                      <a:r>
                        <a:rPr lang="en-US" sz="1000" b="0" dirty="0" smtClean="0">
                          <a:effectLst/>
                          <a:latin typeface="Arial" panose="020B0604020202020204" pitchFamily="34" charset="0"/>
                          <a:ea typeface="Times New Roman" panose="02020603050405020304" pitchFamily="18" charset="0"/>
                          <a:cs typeface="Arial" panose="020B0604020202020204" pitchFamily="34" charset="0"/>
                        </a:rPr>
                        <a:t>30</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000" dirty="0">
                          <a:effectLst/>
                          <a:latin typeface="Arial" panose="020B0604020202020204" pitchFamily="34" charset="0"/>
                          <a:ea typeface="Times New Roman" panose="02020603050405020304" pitchFamily="18" charset="0"/>
                          <a:cs typeface="Arial" panose="020B0604020202020204" pitchFamily="34" charset="0"/>
                        </a:rPr>
                        <a:t>of approved annual internal audit plan implemented</a:t>
                      </a:r>
                    </a:p>
                  </a:txBody>
                  <a:tcPr marL="53503" marR="5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3451720"/>
                  </a:ext>
                </a:extLst>
              </a:tr>
              <a:tr h="327241">
                <a:tc gridSpan="11">
                  <a:txBody>
                    <a:bodyPr/>
                    <a:lstStyle/>
                    <a:p>
                      <a:pPr marL="0" marR="0" algn="just">
                        <a:spcBef>
                          <a:spcPts val="0"/>
                        </a:spcBef>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4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20% of approved annual internal audit plan implemented</a:t>
                      </a:r>
                    </a:p>
                  </a:txBody>
                  <a:tcPr marL="53503" marR="5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07702204"/>
                  </a:ext>
                </a:extLst>
              </a:tr>
            </a:tbl>
          </a:graphicData>
        </a:graphic>
      </p:graphicFrame>
      <p:sp>
        <p:nvSpPr>
          <p:cNvPr id="2" name="Slide Number Placeholder 1"/>
          <p:cNvSpPr>
            <a:spLocks noGrp="1"/>
          </p:cNvSpPr>
          <p:nvPr>
            <p:ph type="sldNum" sz="quarter" idx="12"/>
          </p:nvPr>
        </p:nvSpPr>
        <p:spPr>
          <a:xfrm>
            <a:off x="2772456" y="6241205"/>
            <a:ext cx="2228850" cy="365125"/>
          </a:xfrm>
        </p:spPr>
        <p:txBody>
          <a:bodyPr/>
          <a:lstStyle/>
          <a:p>
            <a:fld id="{F77D5F9F-99E2-A044-A6F1-401E5E1045C2}" type="slidenum">
              <a:rPr lang="en-US" b="1" smtClean="0"/>
              <a:t>21</a:t>
            </a:fld>
            <a:endParaRPr lang="en-US" b="1" dirty="0"/>
          </a:p>
        </p:txBody>
      </p:sp>
    </p:spTree>
    <p:extLst>
      <p:ext uri="{BB962C8B-B14F-4D97-AF65-F5344CB8AC3E}">
        <p14:creationId xmlns:p14="http://schemas.microsoft.com/office/powerpoint/2010/main" val="3989874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63807" y="1243734"/>
            <a:ext cx="8543925" cy="4351338"/>
          </a:xfrm>
        </p:spPr>
        <p:txBody>
          <a:bodyPr/>
          <a:lstStyle/>
          <a:p>
            <a:pPr marL="0" lvl="0" indent="0" algn="ctr" defTabSz="457200">
              <a:lnSpc>
                <a:spcPct val="100000"/>
              </a:lnSpc>
              <a:spcBef>
                <a:spcPct val="20000"/>
              </a:spcBef>
              <a:buNone/>
            </a:pPr>
            <a:endParaRPr lang="en-US" sz="3200" b="1" dirty="0" smtClean="0">
              <a:solidFill>
                <a:prstClr val="black"/>
              </a:solidFill>
              <a:latin typeface="Arial" panose="020B0604020202020204" pitchFamily="34" charset="0"/>
              <a:ea typeface="+mj-ea"/>
              <a:cs typeface="Arial" panose="020B0604020202020204" pitchFamily="34" charset="0"/>
            </a:endParaRPr>
          </a:p>
          <a:p>
            <a:pPr marL="0" lvl="0" indent="0" algn="ctr" defTabSz="457200">
              <a:lnSpc>
                <a:spcPct val="100000"/>
              </a:lnSpc>
              <a:spcBef>
                <a:spcPct val="20000"/>
              </a:spcBef>
              <a:buNone/>
            </a:pPr>
            <a:endParaRPr lang="en-US" sz="3200" b="1" dirty="0">
              <a:solidFill>
                <a:prstClr val="black"/>
              </a:solidFill>
              <a:latin typeface="Arial" panose="020B0604020202020204" pitchFamily="34" charset="0"/>
              <a:ea typeface="+mj-ea"/>
              <a:cs typeface="Arial" panose="020B0604020202020204" pitchFamily="34" charset="0"/>
            </a:endParaRPr>
          </a:p>
        </p:txBody>
      </p:sp>
      <p:graphicFrame>
        <p:nvGraphicFramePr>
          <p:cNvPr id="3" name="Content Placeholder 5"/>
          <p:cNvGraphicFramePr>
            <a:graphicFrameLocks/>
          </p:cNvGraphicFramePr>
          <p:nvPr>
            <p:extLst>
              <p:ext uri="{D42A27DB-BD31-4B8C-83A1-F6EECF244321}">
                <p14:modId xmlns:p14="http://schemas.microsoft.com/office/powerpoint/2010/main" val="4141714742"/>
              </p:ext>
            </p:extLst>
          </p:nvPr>
        </p:nvGraphicFramePr>
        <p:xfrm>
          <a:off x="271549" y="246216"/>
          <a:ext cx="9281754" cy="5576627"/>
        </p:xfrm>
        <a:graphic>
          <a:graphicData uri="http://schemas.openxmlformats.org/drawingml/2006/table">
            <a:tbl>
              <a:tblPr firstRow="1" firstCol="1" bandRow="1"/>
              <a:tblGrid>
                <a:gridCol w="425924">
                  <a:extLst>
                    <a:ext uri="{9D8B030D-6E8A-4147-A177-3AD203B41FA5}">
                      <a16:colId xmlns:a16="http://schemas.microsoft.com/office/drawing/2014/main" val="3882412639"/>
                    </a:ext>
                  </a:extLst>
                </a:gridCol>
                <a:gridCol w="683160">
                  <a:extLst>
                    <a:ext uri="{9D8B030D-6E8A-4147-A177-3AD203B41FA5}">
                      <a16:colId xmlns:a16="http://schemas.microsoft.com/office/drawing/2014/main" val="3896215801"/>
                    </a:ext>
                  </a:extLst>
                </a:gridCol>
                <a:gridCol w="872720">
                  <a:extLst>
                    <a:ext uri="{9D8B030D-6E8A-4147-A177-3AD203B41FA5}">
                      <a16:colId xmlns:a16="http://schemas.microsoft.com/office/drawing/2014/main" val="2693084872"/>
                    </a:ext>
                  </a:extLst>
                </a:gridCol>
                <a:gridCol w="800086">
                  <a:extLst>
                    <a:ext uri="{9D8B030D-6E8A-4147-A177-3AD203B41FA5}">
                      <a16:colId xmlns:a16="http://schemas.microsoft.com/office/drawing/2014/main" val="3389089650"/>
                    </a:ext>
                  </a:extLst>
                </a:gridCol>
                <a:gridCol w="968461">
                  <a:extLst>
                    <a:ext uri="{9D8B030D-6E8A-4147-A177-3AD203B41FA5}">
                      <a16:colId xmlns:a16="http://schemas.microsoft.com/office/drawing/2014/main" val="1890937683"/>
                    </a:ext>
                  </a:extLst>
                </a:gridCol>
                <a:gridCol w="1005710">
                  <a:extLst>
                    <a:ext uri="{9D8B030D-6E8A-4147-A177-3AD203B41FA5}">
                      <a16:colId xmlns:a16="http://schemas.microsoft.com/office/drawing/2014/main" val="1387304812"/>
                    </a:ext>
                  </a:extLst>
                </a:gridCol>
                <a:gridCol w="944750">
                  <a:extLst>
                    <a:ext uri="{9D8B030D-6E8A-4147-A177-3AD203B41FA5}">
                      <a16:colId xmlns:a16="http://schemas.microsoft.com/office/drawing/2014/main" val="1064462311"/>
                    </a:ext>
                  </a:extLst>
                </a:gridCol>
                <a:gridCol w="871114">
                  <a:extLst>
                    <a:ext uri="{9D8B030D-6E8A-4147-A177-3AD203B41FA5}">
                      <a16:colId xmlns:a16="http://schemas.microsoft.com/office/drawing/2014/main" val="2569681150"/>
                    </a:ext>
                  </a:extLst>
                </a:gridCol>
                <a:gridCol w="895008">
                  <a:extLst>
                    <a:ext uri="{9D8B030D-6E8A-4147-A177-3AD203B41FA5}">
                      <a16:colId xmlns:a16="http://schemas.microsoft.com/office/drawing/2014/main" val="2497186070"/>
                    </a:ext>
                  </a:extLst>
                </a:gridCol>
                <a:gridCol w="888547">
                  <a:extLst>
                    <a:ext uri="{9D8B030D-6E8A-4147-A177-3AD203B41FA5}">
                      <a16:colId xmlns:a16="http://schemas.microsoft.com/office/drawing/2014/main" val="465564444"/>
                    </a:ext>
                  </a:extLst>
                </a:gridCol>
                <a:gridCol w="926274">
                  <a:extLst>
                    <a:ext uri="{9D8B030D-6E8A-4147-A177-3AD203B41FA5}">
                      <a16:colId xmlns:a16="http://schemas.microsoft.com/office/drawing/2014/main" val="3855402726"/>
                    </a:ext>
                  </a:extLst>
                </a:gridCol>
              </a:tblGrid>
              <a:tr h="238679">
                <a:tc gridSpan="11">
                  <a:txBody>
                    <a:bodyPr/>
                    <a:lstStyle/>
                    <a:p>
                      <a:pPr marL="0" marR="0" algn="just">
                        <a:lnSpc>
                          <a:spcPct val="115000"/>
                        </a:lnSpc>
                        <a:spcBef>
                          <a:spcPts val="0"/>
                        </a:spcBef>
                        <a:spcAft>
                          <a:spcPts val="1000"/>
                        </a:spcAft>
                      </a:pPr>
                      <a:r>
                        <a:rPr lang="en-GB" sz="2000" b="1" dirty="0" smtClean="0">
                          <a:effectLst/>
                          <a:latin typeface="Arial" panose="020B0604020202020204" pitchFamily="34" charset="0"/>
                          <a:ea typeface="Times New Roman" panose="02020603050405020304" pitchFamily="18" charset="0"/>
                          <a:cs typeface="Arial" panose="020B0604020202020204" pitchFamily="34" charset="0"/>
                        </a:rPr>
                        <a:t>10. Office </a:t>
                      </a:r>
                      <a:r>
                        <a:rPr lang="en-GB" sz="2000" b="1" dirty="0">
                          <a:effectLst/>
                          <a:latin typeface="Arial" panose="020B0604020202020204" pitchFamily="34" charset="0"/>
                          <a:ea typeface="Times New Roman" panose="02020603050405020304" pitchFamily="18" charset="0"/>
                          <a:cs typeface="Arial" panose="020B0604020202020204" pitchFamily="34" charset="0"/>
                        </a:rPr>
                        <a:t>of the </a:t>
                      </a:r>
                      <a:r>
                        <a:rPr lang="en-GB" sz="2000" b="1" dirty="0" smtClean="0">
                          <a:effectLst/>
                          <a:latin typeface="Arial" panose="020B0604020202020204" pitchFamily="34" charset="0"/>
                          <a:ea typeface="Times New Roman" panose="02020603050405020304" pitchFamily="18" charset="0"/>
                          <a:cs typeface="Arial" panose="020B0604020202020204" pitchFamily="34" charset="0"/>
                        </a:rPr>
                        <a:t>CEO Continued..</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53194" marR="53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0314097"/>
                  </a:ext>
                </a:extLst>
              </a:tr>
              <a:tr h="238679">
                <a:tc rowSpan="2">
                  <a:txBody>
                    <a:bodyPr/>
                    <a:lstStyle/>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NO.</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3194" marR="53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Outcome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3194" marR="53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Outputs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3194" marR="53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Output Indicators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3194" marR="53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spcBef>
                          <a:spcPts val="0"/>
                        </a:spcBef>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2019/20</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3194" marR="53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spcBef>
                          <a:spcPts val="0"/>
                        </a:spcBef>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2020/21</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3194" marR="53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spcBef>
                          <a:spcPts val="0"/>
                        </a:spcBef>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Estimated Performance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2021/22</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3194" marR="53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Estimated Performance 2022/23</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3194" marR="53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3194" marR="53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2476087"/>
                  </a:ext>
                </a:extLst>
              </a:tr>
              <a:tr h="53931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2023/24</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3194" marR="53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2024/25</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3194" marR="53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2025/26</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3194" marR="531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0497426"/>
                  </a:ext>
                </a:extLst>
              </a:tr>
              <a:tr h="269147">
                <a:tc gridSpan="11">
                  <a:txBody>
                    <a:bodyPr/>
                    <a:lstStyle/>
                    <a:p>
                      <a:pPr marL="0" marR="0" algn="just">
                        <a:spcBef>
                          <a:spcPts val="0"/>
                        </a:spcBef>
                        <a:spcAft>
                          <a:spcPts val="0"/>
                        </a:spcAft>
                      </a:pPr>
                      <a:r>
                        <a:rPr lang="en-US" sz="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Enterprise Risk Management</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3194" marR="53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85926991"/>
                  </a:ext>
                </a:extLst>
              </a:tr>
              <a:tr h="1534755">
                <a:tc>
                  <a:txBody>
                    <a:bodyPr/>
                    <a:lstStyle/>
                    <a:p>
                      <a:pPr marL="0" marR="0" algn="ctr">
                        <a:spcBef>
                          <a:spcPts val="0"/>
                        </a:spcBef>
                        <a:spcAft>
                          <a:spcPts val="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2.</a:t>
                      </a:r>
                    </a:p>
                  </a:txBody>
                  <a:tcPr marL="53194" marR="53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Resilient, agile and sustainable business in the event of </a:t>
                      </a:r>
                      <a:r>
                        <a:rPr lang="en-US" sz="800" dirty="0" smtClean="0">
                          <a:effectLst/>
                          <a:latin typeface="Arial" panose="020B0604020202020204" pitchFamily="34" charset="0"/>
                          <a:ea typeface="Times New Roman" panose="02020603050405020304" pitchFamily="18" charset="0"/>
                          <a:cs typeface="Arial" panose="020B0604020202020204" pitchFamily="34" charset="0"/>
                        </a:rPr>
                        <a:t>disaster</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3194" marR="53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Business </a:t>
                      </a:r>
                      <a:r>
                        <a:rPr lang="en-US" sz="800" dirty="0">
                          <a:effectLst/>
                          <a:latin typeface="Arial" panose="020B0604020202020204" pitchFamily="34" charset="0"/>
                          <a:ea typeface="Times New Roman" panose="02020603050405020304" pitchFamily="18" charset="0"/>
                          <a:cs typeface="Arial" panose="020B0604020202020204" pitchFamily="34" charset="0"/>
                        </a:rPr>
                        <a:t>Continuity Management activities implemented</a:t>
                      </a:r>
                    </a:p>
                  </a:txBody>
                  <a:tcPr marL="53194" marR="53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Percentage implementation of the Business Continuity Management  activities</a:t>
                      </a:r>
                    </a:p>
                  </a:txBody>
                  <a:tcPr marL="53194" marR="53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Business Continuity Plan submitted for approval and implemented</a:t>
                      </a:r>
                    </a:p>
                  </a:txBody>
                  <a:tcPr marL="53194" marR="53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Business Continuity Management activities 100% implemented</a:t>
                      </a:r>
                    </a:p>
                  </a:txBody>
                  <a:tcPr marL="53194" marR="53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Business Continuity Management programme implemented</a:t>
                      </a:r>
                    </a:p>
                  </a:txBody>
                  <a:tcPr marL="53194" marR="53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100% of Business Continuity Management programme implemented</a:t>
                      </a:r>
                    </a:p>
                  </a:txBody>
                  <a:tcPr marL="53194" marR="53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Business Continuity Management activities</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p>
                      <a:pPr marL="0" marR="0" algn="l">
                        <a:spcBef>
                          <a:spcPts val="0"/>
                        </a:spcBef>
                        <a:spcAft>
                          <a:spcPts val="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implemented</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3194" marR="53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Business Continuity Management activities</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p>
                      <a:pPr marL="0" marR="0" algn="l">
                        <a:spcBef>
                          <a:spcPts val="0"/>
                        </a:spcBef>
                        <a:spcAft>
                          <a:spcPts val="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implemented</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3194" marR="53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100% of Business Continuity Management activities</a:t>
                      </a:r>
                    </a:p>
                    <a:p>
                      <a:pPr marL="0" marR="0" algn="l">
                        <a:spcBef>
                          <a:spcPts val="0"/>
                        </a:spcBef>
                        <a:spcAft>
                          <a:spcPts val="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implemented</a:t>
                      </a:r>
                    </a:p>
                  </a:txBody>
                  <a:tcPr marL="53194" marR="53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8219177"/>
                  </a:ext>
                </a:extLst>
              </a:tr>
              <a:tr h="240638">
                <a:tc gridSpan="11">
                  <a:txBody>
                    <a:bodyPr/>
                    <a:lstStyle/>
                    <a:p>
                      <a:pPr marL="0" marR="0" algn="just">
                        <a:spcBef>
                          <a:spcPts val="0"/>
                        </a:spcBef>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Quarterly Target Information for 2023/24</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53194" marR="53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204870"/>
                  </a:ext>
                </a:extLst>
              </a:tr>
              <a:tr h="320293">
                <a:tc gridSpan="11">
                  <a:txBody>
                    <a:bodyPr/>
                    <a:lstStyle/>
                    <a:p>
                      <a:pPr marL="0" marR="0" algn="just">
                        <a:spcBef>
                          <a:spcPts val="0"/>
                        </a:spcBef>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 </a:t>
                      </a:r>
                      <a:r>
                        <a:rPr lang="en-US" sz="1000" dirty="0">
                          <a:effectLst/>
                          <a:latin typeface="Arial" panose="020B0604020202020204" pitchFamily="34" charset="0"/>
                          <a:ea typeface="Times New Roman" panose="02020603050405020304" pitchFamily="18" charset="0"/>
                          <a:cs typeface="Arial" panose="020B0604020202020204" pitchFamily="34" charset="0"/>
                        </a:rPr>
                        <a:t>Percentage implementation of the Business Continuity Management  activities</a:t>
                      </a:r>
                    </a:p>
                  </a:txBody>
                  <a:tcPr marL="53194" marR="53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62136046"/>
                  </a:ext>
                </a:extLst>
              </a:tr>
              <a:tr h="315263">
                <a:tc gridSpan="11">
                  <a:txBody>
                    <a:bodyPr/>
                    <a:lstStyle/>
                    <a:p>
                      <a:pPr marL="0" marR="0" algn="l">
                        <a:spcBef>
                          <a:spcPts val="0"/>
                        </a:spcBef>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Annual Target: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Business Continuity Management activities implemented</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53194" marR="53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96618793"/>
                  </a:ext>
                </a:extLst>
              </a:tr>
              <a:tr h="238679">
                <a:tc gridSpan="11">
                  <a:txBody>
                    <a:bodyPr/>
                    <a:lstStyle/>
                    <a:p>
                      <a:pPr marL="0" marR="0" algn="just">
                        <a:lnSpc>
                          <a:spcPct val="115000"/>
                        </a:lnSpc>
                        <a:spcBef>
                          <a:spcPts val="0"/>
                        </a:spcBef>
                        <a:spcAft>
                          <a:spcPts val="1000"/>
                        </a:spcAft>
                        <a:tabLst>
                          <a:tab pos="180340" algn="l"/>
                          <a:tab pos="360045"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Reporting Period</a:t>
                      </a:r>
                      <a:r>
                        <a:rPr lang="en-US" sz="1000" dirty="0">
                          <a:effectLst/>
                          <a:latin typeface="Arial" panose="020B0604020202020204" pitchFamily="34" charset="0"/>
                          <a:ea typeface="Times New Roman" panose="02020603050405020304" pitchFamily="18" charset="0"/>
                          <a:cs typeface="Arial" panose="020B0604020202020204" pitchFamily="34" charset="0"/>
                        </a:rPr>
                        <a:t>: Quarterly</a:t>
                      </a:r>
                    </a:p>
                  </a:txBody>
                  <a:tcPr marL="53194" marR="53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21524376"/>
                  </a:ext>
                </a:extLst>
              </a:tr>
              <a:tr h="386402">
                <a:tc gridSpan="11">
                  <a:txBody>
                    <a:bodyPr/>
                    <a:lstStyle/>
                    <a:p>
                      <a:pPr marL="0" marR="0" algn="just">
                        <a:spcBef>
                          <a:spcPts val="0"/>
                        </a:spcBef>
                        <a:spcAft>
                          <a:spcPts val="0"/>
                        </a:spcAft>
                      </a:pPr>
                      <a:r>
                        <a:rPr lang="en-US" sz="1000" b="1" kern="1200" dirty="0">
                          <a:solidFill>
                            <a:srgbClr val="000000"/>
                          </a:solidFill>
                          <a:effectLst/>
                          <a:latin typeface="Arial" panose="020B0604020202020204" pitchFamily="34" charset="0"/>
                          <a:ea typeface="+mn-ea"/>
                          <a:cs typeface="Arial" panose="020B0604020202020204" pitchFamily="34" charset="0"/>
                        </a:rPr>
                        <a:t>Quarter 1 Target:</a:t>
                      </a:r>
                      <a:r>
                        <a:rPr lang="en-US" sz="1000" kern="1200" dirty="0">
                          <a:solidFill>
                            <a:srgbClr val="000000"/>
                          </a:solidFill>
                          <a:effectLst/>
                          <a:latin typeface="Arial" panose="020B0604020202020204" pitchFamily="34" charset="0"/>
                          <a:ea typeface="+mn-ea"/>
                          <a:cs typeface="Arial" panose="020B0604020202020204" pitchFamily="34" charset="0"/>
                        </a:rPr>
                        <a:t> </a:t>
                      </a:r>
                      <a:r>
                        <a:rPr lang="en-GB" sz="1000" kern="1200" dirty="0">
                          <a:solidFill>
                            <a:srgbClr val="000000"/>
                          </a:solidFill>
                          <a:effectLst/>
                          <a:latin typeface="Arial" panose="020B0604020202020204" pitchFamily="34" charset="0"/>
                          <a:ea typeface="+mn-ea"/>
                          <a:cs typeface="Arial" panose="020B0604020202020204" pitchFamily="34" charset="0"/>
                        </a:rPr>
                        <a:t>100% BCM activities implemented in </a:t>
                      </a:r>
                      <a:r>
                        <a:rPr lang="en-US" sz="1000" kern="1200" dirty="0" smtClean="0">
                          <a:solidFill>
                            <a:srgbClr val="000000"/>
                          </a:solidFill>
                          <a:effectLst/>
                          <a:latin typeface="Arial" panose="020B0604020202020204" pitchFamily="34" charset="0"/>
                          <a:ea typeface="+mn-ea"/>
                          <a:cs typeface="Arial" panose="020B0604020202020204" pitchFamily="34" charset="0"/>
                        </a:rPr>
                        <a:t>line</a:t>
                      </a:r>
                      <a:r>
                        <a:rPr lang="en-US" sz="1000" kern="1200" baseline="0" dirty="0" smtClean="0">
                          <a:solidFill>
                            <a:srgbClr val="000000"/>
                          </a:solidFill>
                          <a:effectLst/>
                          <a:latin typeface="Arial" panose="020B0604020202020204" pitchFamily="34" charset="0"/>
                          <a:ea typeface="+mn-ea"/>
                          <a:cs typeface="Arial" panose="020B0604020202020204" pitchFamily="34" charset="0"/>
                        </a:rPr>
                        <a:t> with the Risk Management 3 year rolling plan</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53194" marR="53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50495089"/>
                  </a:ext>
                </a:extLst>
              </a:tr>
              <a:tr h="415096">
                <a:tc gridSpan="11">
                  <a:txBody>
                    <a:bodyPr/>
                    <a:lstStyle/>
                    <a:p>
                      <a:pPr marL="0" marR="0" algn="just">
                        <a:spcBef>
                          <a:spcPts val="0"/>
                        </a:spcBef>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2 Target:</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GB" sz="1000" dirty="0">
                          <a:effectLst/>
                          <a:latin typeface="Arial" panose="020B0604020202020204" pitchFamily="34" charset="0"/>
                          <a:ea typeface="Times New Roman" panose="02020603050405020304" pitchFamily="18" charset="0"/>
                          <a:cs typeface="Arial" panose="020B0604020202020204" pitchFamily="34" charset="0"/>
                        </a:rPr>
                        <a:t>100% BCM activities implemented </a:t>
                      </a:r>
                      <a:r>
                        <a:rPr lang="en-GB" sz="1000" kern="1200" dirty="0" smtClean="0">
                          <a:solidFill>
                            <a:srgbClr val="000000"/>
                          </a:solidFill>
                          <a:effectLst/>
                          <a:latin typeface="Arial" panose="020B0604020202020204" pitchFamily="34" charset="0"/>
                          <a:ea typeface="+mn-ea"/>
                          <a:cs typeface="Arial" panose="020B0604020202020204" pitchFamily="34" charset="0"/>
                        </a:rPr>
                        <a:t>in </a:t>
                      </a:r>
                      <a:r>
                        <a:rPr lang="en-US" sz="1000" kern="1200" dirty="0" smtClean="0">
                          <a:solidFill>
                            <a:srgbClr val="000000"/>
                          </a:solidFill>
                          <a:effectLst/>
                          <a:latin typeface="Arial" panose="020B0604020202020204" pitchFamily="34" charset="0"/>
                          <a:ea typeface="+mn-ea"/>
                          <a:cs typeface="Arial" panose="020B0604020202020204" pitchFamily="34" charset="0"/>
                        </a:rPr>
                        <a:t>line</a:t>
                      </a:r>
                      <a:r>
                        <a:rPr lang="en-US" sz="1000" kern="1200" baseline="0" dirty="0" smtClean="0">
                          <a:solidFill>
                            <a:srgbClr val="000000"/>
                          </a:solidFill>
                          <a:effectLst/>
                          <a:latin typeface="Arial" panose="020B0604020202020204" pitchFamily="34" charset="0"/>
                          <a:ea typeface="+mn-ea"/>
                          <a:cs typeface="Arial" panose="020B0604020202020204" pitchFamily="34" charset="0"/>
                        </a:rPr>
                        <a:t> with the Risk Management 3 year rolling plan</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53194" marR="53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32590035"/>
                  </a:ext>
                </a:extLst>
              </a:tr>
              <a:tr h="415096">
                <a:tc gridSpan="11">
                  <a:txBody>
                    <a:bodyPr/>
                    <a:lstStyle/>
                    <a:p>
                      <a:pPr marL="0" marR="0" algn="just">
                        <a:spcBef>
                          <a:spcPts val="0"/>
                        </a:spcBef>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3 Target:</a:t>
                      </a: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1000" dirty="0">
                          <a:effectLst/>
                          <a:latin typeface="Arial" panose="020B0604020202020204" pitchFamily="34" charset="0"/>
                          <a:ea typeface="Times New Roman" panose="02020603050405020304" pitchFamily="18" charset="0"/>
                          <a:cs typeface="Arial" panose="020B0604020202020204" pitchFamily="34" charset="0"/>
                        </a:rPr>
                        <a:t>100% BCM activities implemented </a:t>
                      </a:r>
                      <a:r>
                        <a:rPr lang="en-GB" sz="1000" kern="1200" dirty="0" smtClean="0">
                          <a:solidFill>
                            <a:srgbClr val="000000"/>
                          </a:solidFill>
                          <a:effectLst/>
                          <a:latin typeface="Arial" panose="020B0604020202020204" pitchFamily="34" charset="0"/>
                          <a:ea typeface="+mn-ea"/>
                          <a:cs typeface="Arial" panose="020B0604020202020204" pitchFamily="34" charset="0"/>
                        </a:rPr>
                        <a:t>in </a:t>
                      </a:r>
                      <a:r>
                        <a:rPr lang="en-US" sz="1000" kern="1200" dirty="0" smtClean="0">
                          <a:solidFill>
                            <a:srgbClr val="000000"/>
                          </a:solidFill>
                          <a:effectLst/>
                          <a:latin typeface="Arial" panose="020B0604020202020204" pitchFamily="34" charset="0"/>
                          <a:ea typeface="+mn-ea"/>
                          <a:cs typeface="Arial" panose="020B0604020202020204" pitchFamily="34" charset="0"/>
                        </a:rPr>
                        <a:t>line</a:t>
                      </a:r>
                      <a:r>
                        <a:rPr lang="en-US" sz="1000" kern="1200" baseline="0" dirty="0" smtClean="0">
                          <a:solidFill>
                            <a:srgbClr val="000000"/>
                          </a:solidFill>
                          <a:effectLst/>
                          <a:latin typeface="Arial" panose="020B0604020202020204" pitchFamily="34" charset="0"/>
                          <a:ea typeface="+mn-ea"/>
                          <a:cs typeface="Arial" panose="020B0604020202020204" pitchFamily="34" charset="0"/>
                        </a:rPr>
                        <a:t> with the Risk Management 3 year rolling plan</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p>
                  </a:txBody>
                  <a:tcPr marL="53194" marR="53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03952241"/>
                  </a:ext>
                </a:extLst>
              </a:tr>
              <a:tr h="312747">
                <a:tc gridSpan="11">
                  <a:txBody>
                    <a:bodyPr/>
                    <a:lstStyle/>
                    <a:p>
                      <a:pPr marL="0" marR="0" algn="just">
                        <a:spcBef>
                          <a:spcPts val="0"/>
                        </a:spcBef>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4 Target:</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GB" sz="1000" kern="1200" dirty="0">
                          <a:solidFill>
                            <a:srgbClr val="000000"/>
                          </a:solidFill>
                          <a:effectLst/>
                          <a:latin typeface="Arial" panose="020B0604020202020204" pitchFamily="34" charset="0"/>
                          <a:ea typeface="+mn-ea"/>
                          <a:cs typeface="Arial" panose="020B0604020202020204" pitchFamily="34" charset="0"/>
                        </a:rPr>
                        <a:t>100% BCM activities implemented </a:t>
                      </a:r>
                      <a:r>
                        <a:rPr lang="en-GB" sz="1000" kern="1200" dirty="0" smtClean="0">
                          <a:solidFill>
                            <a:srgbClr val="000000"/>
                          </a:solidFill>
                          <a:effectLst/>
                          <a:latin typeface="Arial" panose="020B0604020202020204" pitchFamily="34" charset="0"/>
                          <a:ea typeface="+mn-ea"/>
                          <a:cs typeface="Arial" panose="020B0604020202020204" pitchFamily="34" charset="0"/>
                        </a:rPr>
                        <a:t>in </a:t>
                      </a:r>
                      <a:r>
                        <a:rPr lang="en-US" sz="1000" kern="1200" dirty="0" smtClean="0">
                          <a:solidFill>
                            <a:srgbClr val="000000"/>
                          </a:solidFill>
                          <a:effectLst/>
                          <a:latin typeface="Arial" panose="020B0604020202020204" pitchFamily="34" charset="0"/>
                          <a:ea typeface="+mn-ea"/>
                          <a:cs typeface="Arial" panose="020B0604020202020204" pitchFamily="34" charset="0"/>
                        </a:rPr>
                        <a:t>line</a:t>
                      </a:r>
                      <a:r>
                        <a:rPr lang="en-US" sz="1000" kern="1200" baseline="0" dirty="0" smtClean="0">
                          <a:solidFill>
                            <a:srgbClr val="000000"/>
                          </a:solidFill>
                          <a:effectLst/>
                          <a:latin typeface="Arial" panose="020B0604020202020204" pitchFamily="34" charset="0"/>
                          <a:ea typeface="+mn-ea"/>
                          <a:cs typeface="Arial" panose="020B0604020202020204" pitchFamily="34" charset="0"/>
                        </a:rPr>
                        <a:t> with the Risk Management 3 year rolling plan</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53194" marR="531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6264174"/>
                  </a:ext>
                </a:extLst>
              </a:tr>
            </a:tbl>
          </a:graphicData>
        </a:graphic>
      </p:graphicFrame>
      <p:sp>
        <p:nvSpPr>
          <p:cNvPr id="2" name="Slide Number Placeholder 1"/>
          <p:cNvSpPr>
            <a:spLocks noGrp="1"/>
          </p:cNvSpPr>
          <p:nvPr>
            <p:ph type="sldNum" sz="quarter" idx="12"/>
          </p:nvPr>
        </p:nvSpPr>
        <p:spPr>
          <a:xfrm>
            <a:off x="2876959" y="6252686"/>
            <a:ext cx="2228850" cy="365125"/>
          </a:xfrm>
        </p:spPr>
        <p:txBody>
          <a:bodyPr/>
          <a:lstStyle/>
          <a:p>
            <a:fld id="{F77D5F9F-99E2-A044-A6F1-401E5E1045C2}" type="slidenum">
              <a:rPr lang="en-US" b="1" smtClean="0"/>
              <a:t>22</a:t>
            </a:fld>
            <a:endParaRPr lang="en-US" b="1" dirty="0"/>
          </a:p>
        </p:txBody>
      </p:sp>
    </p:spTree>
    <p:extLst>
      <p:ext uri="{BB962C8B-B14F-4D97-AF65-F5344CB8AC3E}">
        <p14:creationId xmlns:p14="http://schemas.microsoft.com/office/powerpoint/2010/main" val="1135766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63807" y="1243734"/>
            <a:ext cx="8543925" cy="4351338"/>
          </a:xfrm>
        </p:spPr>
        <p:txBody>
          <a:bodyPr/>
          <a:lstStyle/>
          <a:p>
            <a:pPr marL="0" lvl="0" indent="0" algn="ctr" defTabSz="457200">
              <a:lnSpc>
                <a:spcPct val="100000"/>
              </a:lnSpc>
              <a:spcBef>
                <a:spcPct val="20000"/>
              </a:spcBef>
              <a:buNone/>
            </a:pPr>
            <a:endParaRPr lang="en-US" sz="3200" b="1" dirty="0" smtClean="0">
              <a:solidFill>
                <a:prstClr val="black"/>
              </a:solidFill>
              <a:latin typeface="Arial" panose="020B0604020202020204" pitchFamily="34" charset="0"/>
              <a:ea typeface="+mj-ea"/>
              <a:cs typeface="Arial" panose="020B0604020202020204" pitchFamily="34" charset="0"/>
            </a:endParaRPr>
          </a:p>
          <a:p>
            <a:pPr marL="0" lvl="0" indent="0" algn="ctr" defTabSz="457200">
              <a:lnSpc>
                <a:spcPct val="100000"/>
              </a:lnSpc>
              <a:spcBef>
                <a:spcPct val="20000"/>
              </a:spcBef>
              <a:buNone/>
            </a:pPr>
            <a:endParaRPr lang="en-US" sz="3200" b="1" dirty="0">
              <a:solidFill>
                <a:prstClr val="black"/>
              </a:solidFill>
              <a:latin typeface="Arial" panose="020B0604020202020204" pitchFamily="34" charset="0"/>
              <a:ea typeface="+mj-ea"/>
              <a:cs typeface="Arial" panose="020B0604020202020204" pitchFamily="34" charset="0"/>
            </a:endParaRPr>
          </a:p>
        </p:txBody>
      </p:sp>
      <p:sp>
        <p:nvSpPr>
          <p:cNvPr id="2" name="Rectangle 1"/>
          <p:cNvSpPr/>
          <p:nvPr/>
        </p:nvSpPr>
        <p:spPr>
          <a:xfrm>
            <a:off x="289757" y="3722475"/>
            <a:ext cx="9246129" cy="107721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BRANCH: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MANUFACTURING AND ENGINEERING</a:t>
            </a:r>
            <a:endParaRPr kumimoji="0" lang="en-US" sz="3200" b="0" i="0" u="none" strike="noStrike" kern="0" cap="none" spc="0" normalizeH="0" baseline="0" noProof="0" dirty="0" smtClean="0">
              <a:ln>
                <a:noFill/>
              </a:ln>
              <a:solidFill>
                <a:sysClr val="windowText" lastClr="000000"/>
              </a:solidFill>
              <a:effectLst/>
              <a:uLnTx/>
              <a:uFillTx/>
            </a:endParaRPr>
          </a:p>
        </p:txBody>
      </p:sp>
      <p:sp>
        <p:nvSpPr>
          <p:cNvPr id="3" name="Slide Number Placeholder 2"/>
          <p:cNvSpPr>
            <a:spLocks noGrp="1"/>
          </p:cNvSpPr>
          <p:nvPr>
            <p:ph type="sldNum" sz="quarter" idx="12"/>
          </p:nvPr>
        </p:nvSpPr>
        <p:spPr>
          <a:xfrm>
            <a:off x="4702628" y="6190889"/>
            <a:ext cx="359637" cy="365125"/>
          </a:xfrm>
        </p:spPr>
        <p:txBody>
          <a:bodyPr/>
          <a:lstStyle/>
          <a:p>
            <a:fld id="{F77D5F9F-99E2-A044-A6F1-401E5E1045C2}" type="slidenum">
              <a:rPr lang="en-US" b="1" smtClean="0"/>
              <a:t>23</a:t>
            </a:fld>
            <a:endParaRPr lang="en-US" b="1" dirty="0"/>
          </a:p>
        </p:txBody>
      </p:sp>
    </p:spTree>
    <p:extLst>
      <p:ext uri="{BB962C8B-B14F-4D97-AF65-F5344CB8AC3E}">
        <p14:creationId xmlns:p14="http://schemas.microsoft.com/office/powerpoint/2010/main" val="11540250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63807" y="1243734"/>
            <a:ext cx="8543925" cy="4351338"/>
          </a:xfrm>
        </p:spPr>
        <p:txBody>
          <a:bodyPr/>
          <a:lstStyle/>
          <a:p>
            <a:pPr marL="0" lvl="0" indent="0" algn="ctr" defTabSz="457200">
              <a:lnSpc>
                <a:spcPct val="100000"/>
              </a:lnSpc>
              <a:spcBef>
                <a:spcPct val="20000"/>
              </a:spcBef>
              <a:buNone/>
            </a:pPr>
            <a:endParaRPr lang="en-US" sz="3200" b="1" dirty="0" smtClean="0">
              <a:solidFill>
                <a:prstClr val="black"/>
              </a:solidFill>
              <a:latin typeface="Arial" panose="020B0604020202020204" pitchFamily="34" charset="0"/>
              <a:ea typeface="+mj-ea"/>
              <a:cs typeface="Arial" panose="020B0604020202020204" pitchFamily="34" charset="0"/>
            </a:endParaRPr>
          </a:p>
          <a:p>
            <a:pPr marL="0" lvl="0" indent="0" algn="ctr" defTabSz="457200">
              <a:lnSpc>
                <a:spcPct val="100000"/>
              </a:lnSpc>
              <a:spcBef>
                <a:spcPct val="20000"/>
              </a:spcBef>
              <a:buNone/>
            </a:pPr>
            <a:endParaRPr lang="en-US" sz="3200" b="1" dirty="0">
              <a:solidFill>
                <a:prstClr val="black"/>
              </a:solidFill>
              <a:latin typeface="Arial" panose="020B0604020202020204" pitchFamily="34" charset="0"/>
              <a:ea typeface="+mj-ea"/>
              <a:cs typeface="Arial" panose="020B0604020202020204" pitchFamily="34" charset="0"/>
            </a:endParaRPr>
          </a:p>
        </p:txBody>
      </p:sp>
      <p:graphicFrame>
        <p:nvGraphicFramePr>
          <p:cNvPr id="3" name="Content Placeholder 4"/>
          <p:cNvGraphicFramePr>
            <a:graphicFrameLocks/>
          </p:cNvGraphicFramePr>
          <p:nvPr>
            <p:extLst>
              <p:ext uri="{D42A27DB-BD31-4B8C-83A1-F6EECF244321}">
                <p14:modId xmlns:p14="http://schemas.microsoft.com/office/powerpoint/2010/main" val="374221620"/>
              </p:ext>
            </p:extLst>
          </p:nvPr>
        </p:nvGraphicFramePr>
        <p:xfrm>
          <a:off x="290947" y="290942"/>
          <a:ext cx="9243752" cy="5181208"/>
        </p:xfrm>
        <a:graphic>
          <a:graphicData uri="http://schemas.openxmlformats.org/drawingml/2006/table">
            <a:tbl>
              <a:tblPr firstRow="1" firstCol="1" bandRow="1"/>
              <a:tblGrid>
                <a:gridCol w="351968">
                  <a:extLst>
                    <a:ext uri="{9D8B030D-6E8A-4147-A177-3AD203B41FA5}">
                      <a16:colId xmlns:a16="http://schemas.microsoft.com/office/drawing/2014/main" val="159790867"/>
                    </a:ext>
                  </a:extLst>
                </a:gridCol>
                <a:gridCol w="798668">
                  <a:extLst>
                    <a:ext uri="{9D8B030D-6E8A-4147-A177-3AD203B41FA5}">
                      <a16:colId xmlns:a16="http://schemas.microsoft.com/office/drawing/2014/main" val="1062571408"/>
                    </a:ext>
                  </a:extLst>
                </a:gridCol>
                <a:gridCol w="857419">
                  <a:extLst>
                    <a:ext uri="{9D8B030D-6E8A-4147-A177-3AD203B41FA5}">
                      <a16:colId xmlns:a16="http://schemas.microsoft.com/office/drawing/2014/main" val="3183667826"/>
                    </a:ext>
                  </a:extLst>
                </a:gridCol>
                <a:gridCol w="903626">
                  <a:extLst>
                    <a:ext uri="{9D8B030D-6E8A-4147-A177-3AD203B41FA5}">
                      <a16:colId xmlns:a16="http://schemas.microsoft.com/office/drawing/2014/main" val="2052250602"/>
                    </a:ext>
                  </a:extLst>
                </a:gridCol>
                <a:gridCol w="950688">
                  <a:extLst>
                    <a:ext uri="{9D8B030D-6E8A-4147-A177-3AD203B41FA5}">
                      <a16:colId xmlns:a16="http://schemas.microsoft.com/office/drawing/2014/main" val="1383318347"/>
                    </a:ext>
                  </a:extLst>
                </a:gridCol>
                <a:gridCol w="954015">
                  <a:extLst>
                    <a:ext uri="{9D8B030D-6E8A-4147-A177-3AD203B41FA5}">
                      <a16:colId xmlns:a16="http://schemas.microsoft.com/office/drawing/2014/main" val="2014548410"/>
                    </a:ext>
                  </a:extLst>
                </a:gridCol>
                <a:gridCol w="972539">
                  <a:extLst>
                    <a:ext uri="{9D8B030D-6E8A-4147-A177-3AD203B41FA5}">
                      <a16:colId xmlns:a16="http://schemas.microsoft.com/office/drawing/2014/main" val="3576911621"/>
                    </a:ext>
                  </a:extLst>
                </a:gridCol>
                <a:gridCol w="824341">
                  <a:extLst>
                    <a:ext uri="{9D8B030D-6E8A-4147-A177-3AD203B41FA5}">
                      <a16:colId xmlns:a16="http://schemas.microsoft.com/office/drawing/2014/main" val="3362935403"/>
                    </a:ext>
                  </a:extLst>
                </a:gridCol>
                <a:gridCol w="889179">
                  <a:extLst>
                    <a:ext uri="{9D8B030D-6E8A-4147-A177-3AD203B41FA5}">
                      <a16:colId xmlns:a16="http://schemas.microsoft.com/office/drawing/2014/main" val="2577079969"/>
                    </a:ext>
                  </a:extLst>
                </a:gridCol>
                <a:gridCol w="824342">
                  <a:extLst>
                    <a:ext uri="{9D8B030D-6E8A-4147-A177-3AD203B41FA5}">
                      <a16:colId xmlns:a16="http://schemas.microsoft.com/office/drawing/2014/main" val="2718116968"/>
                    </a:ext>
                  </a:extLst>
                </a:gridCol>
                <a:gridCol w="916967">
                  <a:extLst>
                    <a:ext uri="{9D8B030D-6E8A-4147-A177-3AD203B41FA5}">
                      <a16:colId xmlns:a16="http://schemas.microsoft.com/office/drawing/2014/main" val="2218989209"/>
                    </a:ext>
                  </a:extLst>
                </a:gridCol>
              </a:tblGrid>
              <a:tr h="238879">
                <a:tc gridSpan="11">
                  <a:txBody>
                    <a:bodyPr/>
                    <a:lstStyle/>
                    <a:p>
                      <a:pPr algn="just">
                        <a:spcAft>
                          <a:spcPts val="600"/>
                        </a:spcAft>
                        <a:tabLst>
                          <a:tab pos="180340" algn="l"/>
                          <a:tab pos="540385" algn="l"/>
                        </a:tabLst>
                      </a:pPr>
                      <a:r>
                        <a:rPr lang="en-GB" sz="2000" b="1" dirty="0" smtClean="0">
                          <a:effectLst/>
                          <a:latin typeface="Arial" panose="020B0604020202020204" pitchFamily="34" charset="0"/>
                          <a:ea typeface="Times New Roman" panose="02020603050405020304" pitchFamily="18" charset="0"/>
                          <a:cs typeface="Arial" panose="020B0604020202020204" pitchFamily="34" charset="0"/>
                        </a:rPr>
                        <a:t>11. Branch</a:t>
                      </a:r>
                      <a:r>
                        <a:rPr lang="en-GB" sz="2000" b="1" dirty="0">
                          <a:effectLst/>
                          <a:latin typeface="Arial" panose="020B0604020202020204" pitchFamily="34" charset="0"/>
                          <a:ea typeface="Times New Roman" panose="02020603050405020304" pitchFamily="18" charset="0"/>
                          <a:cs typeface="Arial" panose="020B0604020202020204" pitchFamily="34" charset="0"/>
                        </a:rPr>
                        <a:t>: Manufacturing and Engineering</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282275122"/>
                  </a:ext>
                </a:extLst>
              </a:tr>
              <a:tr h="259377">
                <a:tc rowSpan="2">
                  <a:txBody>
                    <a:bodyPr/>
                    <a:lstStyle/>
                    <a:p>
                      <a:pPr algn="just">
                        <a:spcAft>
                          <a:spcPts val="600"/>
                        </a:spcAft>
                        <a:tabLst>
                          <a:tab pos="180340" algn="l"/>
                          <a:tab pos="540385" algn="l"/>
                        </a:tabLst>
                      </a:pPr>
                      <a:r>
                        <a:rPr lang="en-US" sz="800" b="1" dirty="0">
                          <a:effectLst/>
                          <a:latin typeface="Arial" panose="020B0604020202020204" pitchFamily="34" charset="0"/>
                          <a:ea typeface="Times New Roman" panose="02020603050405020304" pitchFamily="18" charset="0"/>
                          <a:cs typeface="Arial" panose="020B0604020202020204" pitchFamily="34" charset="0"/>
                        </a:rPr>
                        <a:t>NO.</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600"/>
                        </a:spcAft>
                        <a:tabLst>
                          <a:tab pos="180340" algn="l"/>
                          <a:tab pos="540385" algn="l"/>
                        </a:tabLst>
                      </a:pPr>
                      <a:r>
                        <a:rPr lang="en-US" sz="800" b="1" dirty="0">
                          <a:effectLst/>
                          <a:latin typeface="Arial" panose="020B0604020202020204" pitchFamily="34" charset="0"/>
                          <a:ea typeface="Times New Roman" panose="02020603050405020304" pitchFamily="18" charset="0"/>
                          <a:cs typeface="Arial" panose="020B0604020202020204" pitchFamily="34" charset="0"/>
                        </a:rPr>
                        <a:t>Outcome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600"/>
                        </a:spcAft>
                        <a:tabLst>
                          <a:tab pos="180340" algn="l"/>
                          <a:tab pos="540385" algn="l"/>
                        </a:tabLst>
                      </a:pPr>
                      <a:r>
                        <a:rPr lang="en-US" sz="800" b="1" dirty="0">
                          <a:effectLst/>
                          <a:latin typeface="Arial" panose="020B0604020202020204" pitchFamily="34" charset="0"/>
                          <a:ea typeface="Times New Roman" panose="02020603050405020304" pitchFamily="18" charset="0"/>
                          <a:cs typeface="Arial" panose="020B0604020202020204" pitchFamily="34" charset="0"/>
                        </a:rPr>
                        <a:t>Outputs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600"/>
                        </a:spcAft>
                        <a:tabLst>
                          <a:tab pos="180340" algn="l"/>
                          <a:tab pos="540385" algn="l"/>
                        </a:tabLst>
                      </a:pPr>
                      <a:r>
                        <a:rPr lang="en-US" sz="800" b="1" dirty="0">
                          <a:effectLst/>
                          <a:latin typeface="Arial" panose="020B0604020202020204" pitchFamily="34" charset="0"/>
                          <a:ea typeface="Times New Roman" panose="02020603050405020304" pitchFamily="18" charset="0"/>
                          <a:cs typeface="Arial" panose="020B0604020202020204" pitchFamily="34" charset="0"/>
                        </a:rPr>
                        <a:t>Output Indicators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2019/20</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2020/21</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Estimated Performance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2021/22</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1000"/>
                        </a:spcAft>
                      </a:pPr>
                      <a:r>
                        <a:rPr lang="en-US" sz="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Estimated Performance 2022/23</a:t>
                      </a:r>
                      <a:endParaRPr lang="en-ZA"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600"/>
                        </a:spcAft>
                        <a:tabLst>
                          <a:tab pos="180340" algn="l"/>
                          <a:tab pos="540385" algn="l"/>
                        </a:tabLst>
                      </a:pPr>
                      <a:r>
                        <a:rPr lang="en-US" sz="800" b="1" dirty="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622996776"/>
                  </a:ext>
                </a:extLst>
              </a:tr>
              <a:tr h="766479">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just">
                        <a:spcAft>
                          <a:spcPts val="600"/>
                        </a:spcAft>
                        <a:tabLst>
                          <a:tab pos="180340" algn="l"/>
                          <a:tab pos="540385" algn="l"/>
                        </a:tabLst>
                      </a:pPr>
                      <a:r>
                        <a:rPr lang="en-US" sz="800" b="1" dirty="0">
                          <a:effectLst/>
                          <a:latin typeface="Arial" panose="020B0604020202020204" pitchFamily="34" charset="0"/>
                          <a:ea typeface="Times New Roman" panose="02020603050405020304" pitchFamily="18" charset="0"/>
                          <a:cs typeface="Arial" panose="020B0604020202020204" pitchFamily="34" charset="0"/>
                        </a:rPr>
                        <a:t>2023/24</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tabLst>
                          <a:tab pos="180340" algn="l"/>
                          <a:tab pos="540385" algn="l"/>
                        </a:tabLst>
                      </a:pPr>
                      <a:r>
                        <a:rPr lang="en-US" sz="800" b="1" dirty="0">
                          <a:effectLst/>
                          <a:latin typeface="Arial" panose="020B0604020202020204" pitchFamily="34" charset="0"/>
                          <a:ea typeface="Times New Roman" panose="02020603050405020304" pitchFamily="18" charset="0"/>
                          <a:cs typeface="Arial" panose="020B0604020202020204" pitchFamily="34" charset="0"/>
                        </a:rPr>
                        <a:t>2024/25</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tabLst>
                          <a:tab pos="180340" algn="l"/>
                          <a:tab pos="540385" algn="l"/>
                        </a:tabLst>
                      </a:pPr>
                      <a:r>
                        <a:rPr lang="en-US" sz="800" b="1" dirty="0">
                          <a:effectLst/>
                          <a:latin typeface="Arial" panose="020B0604020202020204" pitchFamily="34" charset="0"/>
                          <a:ea typeface="Times New Roman" panose="02020603050405020304" pitchFamily="18" charset="0"/>
                          <a:cs typeface="Arial" panose="020B0604020202020204" pitchFamily="34" charset="0"/>
                        </a:rPr>
                        <a:t>2025/26</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9798847"/>
                  </a:ext>
                </a:extLst>
              </a:tr>
              <a:tr h="1670242">
                <a:tc>
                  <a:txBody>
                    <a:bodyPr/>
                    <a:lstStyle/>
                    <a:p>
                      <a:pPr algn="ctr">
                        <a:spcAft>
                          <a:spcPts val="0"/>
                        </a:spcAft>
                      </a:pPr>
                      <a:r>
                        <a:rPr lang="en-GB"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Security printed materials produced</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Identity Documents/ cards that conform to client specifications produced</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Percentage of Identity Documents/ cards produced that conform to client specifications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2 822 174 Identity Documents/ cards </a:t>
                      </a:r>
                      <a:r>
                        <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delivered </a:t>
                      </a: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conform to client specifications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1 267 244 Identity Documents/ cards </a:t>
                      </a:r>
                      <a:r>
                        <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delivered </a:t>
                      </a: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conform to  client specifications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a:t>
                      </a:r>
                      <a:r>
                        <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2 334 522 of </a:t>
                      </a: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Identity Documents/ cards </a:t>
                      </a:r>
                      <a:r>
                        <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delivered that </a:t>
                      </a: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conform to  client specifications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Identity Documents/ cards produced that conform to client specifications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Identity Documents/ cards produced that conform to client specifications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Identity Documents/ cards produced  that conform to client specifications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Identity Documents/ cards  produced that conform to client specifications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7465913"/>
                  </a:ext>
                </a:extLst>
              </a:tr>
              <a:tr h="334998">
                <a:tc gridSpan="11">
                  <a:txBody>
                    <a:bodyPr/>
                    <a:lstStyle/>
                    <a:p>
                      <a:pPr algn="just">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Quarterly Target Information for 2023/24</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151601156"/>
                  </a:ext>
                </a:extLst>
              </a:tr>
              <a:tr h="263616">
                <a:tc gridSpan="11">
                  <a:txBody>
                    <a:bodyPr/>
                    <a:lstStyle/>
                    <a:p>
                      <a:pPr algn="just">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 </a:t>
                      </a:r>
                      <a:r>
                        <a:rPr lang="en-US" sz="1000" dirty="0">
                          <a:effectLst/>
                          <a:latin typeface="Arial" panose="020B0604020202020204" pitchFamily="34" charset="0"/>
                          <a:ea typeface="Times New Roman" panose="02020603050405020304" pitchFamily="18" charset="0"/>
                          <a:cs typeface="Arial" panose="020B0604020202020204" pitchFamily="34" charset="0"/>
                        </a:rPr>
                        <a:t>Percentage of Identity Documents/ cards produced that conform to client specifications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431983603"/>
                  </a:ext>
                </a:extLst>
              </a:tr>
              <a:tr h="263616">
                <a:tc gridSpan="11">
                  <a:txBody>
                    <a:bodyPr/>
                    <a:lstStyle/>
                    <a:p>
                      <a:pPr algn="just">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Annual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100% of Identity Documents/ cards produced that conform to the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945736"/>
                  </a:ext>
                </a:extLst>
              </a:tr>
              <a:tr h="263616">
                <a:tc gridSpan="11">
                  <a:txBody>
                    <a:bodyPr/>
                    <a:lstStyle/>
                    <a:p>
                      <a:pPr algn="just">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Reporting Period: </a:t>
                      </a:r>
                      <a:r>
                        <a:rPr lang="en-US" sz="1000" dirty="0">
                          <a:effectLst/>
                          <a:latin typeface="Arial" panose="020B0604020202020204" pitchFamily="34" charset="0"/>
                          <a:ea typeface="Times New Roman" panose="02020603050405020304" pitchFamily="18" charset="0"/>
                          <a:cs typeface="Arial" panose="020B0604020202020204" pitchFamily="34" charset="0"/>
                        </a:rPr>
                        <a:t>Quarterly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92143150"/>
                  </a:ext>
                </a:extLst>
              </a:tr>
              <a:tr h="263616">
                <a:tc gridSpan="11">
                  <a:txBody>
                    <a:bodyPr/>
                    <a:lstStyle/>
                    <a:p>
                      <a:pPr algn="just">
                        <a:spcAft>
                          <a:spcPts val="6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1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100% of Identity Documents/ cards produced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89460395"/>
                  </a:ext>
                </a:extLst>
              </a:tr>
              <a:tr h="263616">
                <a:tc gridSpan="11">
                  <a:txBody>
                    <a:bodyPr/>
                    <a:lstStyle/>
                    <a:p>
                      <a:pPr algn="just">
                        <a:spcAft>
                          <a:spcPts val="6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2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100% of Identity Documents/ cards produced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737902868"/>
                  </a:ext>
                </a:extLst>
              </a:tr>
              <a:tr h="263616">
                <a:tc gridSpan="11">
                  <a:txBody>
                    <a:bodyPr/>
                    <a:lstStyle/>
                    <a:p>
                      <a:pPr algn="just">
                        <a:spcAft>
                          <a:spcPts val="6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3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100% of Identity Documents/ cards produced that 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461199529"/>
                  </a:ext>
                </a:extLst>
              </a:tr>
              <a:tr h="263616">
                <a:tc gridSpan="11">
                  <a:txBody>
                    <a:bodyPr/>
                    <a:lstStyle/>
                    <a:p>
                      <a:pPr algn="just">
                        <a:spcAft>
                          <a:spcPts val="6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4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100% of Identity Documents/ cards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produced</a:t>
                      </a:r>
                      <a:r>
                        <a:rPr lang="en-US" sz="1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that </a:t>
                      </a:r>
                      <a:r>
                        <a:rPr lang="en-US" sz="1000" dirty="0">
                          <a:effectLst/>
                          <a:latin typeface="Arial" panose="020B0604020202020204" pitchFamily="34" charset="0"/>
                          <a:ea typeface="Times New Roman" panose="02020603050405020304" pitchFamily="18" charset="0"/>
                          <a:cs typeface="Arial" panose="020B0604020202020204" pitchFamily="34" charset="0"/>
                        </a:rPr>
                        <a:t>conform to client specifications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555167516"/>
                  </a:ext>
                </a:extLst>
              </a:tr>
            </a:tbl>
          </a:graphicData>
        </a:graphic>
      </p:graphicFrame>
      <p:sp>
        <p:nvSpPr>
          <p:cNvPr id="2" name="Slide Number Placeholder 1"/>
          <p:cNvSpPr>
            <a:spLocks noGrp="1"/>
          </p:cNvSpPr>
          <p:nvPr>
            <p:ph type="sldNum" sz="quarter" idx="12"/>
          </p:nvPr>
        </p:nvSpPr>
        <p:spPr>
          <a:xfrm>
            <a:off x="3077256" y="6242379"/>
            <a:ext cx="2228850" cy="365125"/>
          </a:xfrm>
        </p:spPr>
        <p:txBody>
          <a:bodyPr/>
          <a:lstStyle/>
          <a:p>
            <a:fld id="{F77D5F9F-99E2-A044-A6F1-401E5E1045C2}" type="slidenum">
              <a:rPr lang="en-US" b="1" smtClean="0"/>
              <a:t>24</a:t>
            </a:fld>
            <a:endParaRPr lang="en-US" b="1" dirty="0"/>
          </a:p>
        </p:txBody>
      </p:sp>
    </p:spTree>
    <p:extLst>
      <p:ext uri="{BB962C8B-B14F-4D97-AF65-F5344CB8AC3E}">
        <p14:creationId xmlns:p14="http://schemas.microsoft.com/office/powerpoint/2010/main" val="21356966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63807" y="1243734"/>
            <a:ext cx="8543925" cy="4351338"/>
          </a:xfrm>
        </p:spPr>
        <p:txBody>
          <a:bodyPr/>
          <a:lstStyle/>
          <a:p>
            <a:pPr marL="0" lvl="0" indent="0" algn="ctr" defTabSz="457200">
              <a:lnSpc>
                <a:spcPct val="100000"/>
              </a:lnSpc>
              <a:spcBef>
                <a:spcPct val="20000"/>
              </a:spcBef>
              <a:buNone/>
            </a:pPr>
            <a:endParaRPr lang="en-US" sz="3200" b="1" dirty="0" smtClean="0">
              <a:solidFill>
                <a:prstClr val="black"/>
              </a:solidFill>
              <a:latin typeface="Arial" panose="020B0604020202020204" pitchFamily="34" charset="0"/>
              <a:ea typeface="+mj-ea"/>
              <a:cs typeface="Arial" panose="020B0604020202020204" pitchFamily="34" charset="0"/>
            </a:endParaRPr>
          </a:p>
          <a:p>
            <a:pPr marL="0" lvl="0" indent="0" algn="ctr" defTabSz="457200">
              <a:lnSpc>
                <a:spcPct val="100000"/>
              </a:lnSpc>
              <a:spcBef>
                <a:spcPct val="20000"/>
              </a:spcBef>
              <a:buNone/>
            </a:pPr>
            <a:endParaRPr lang="en-US" sz="3200" b="1" dirty="0">
              <a:solidFill>
                <a:prstClr val="black"/>
              </a:solidFill>
              <a:latin typeface="Arial" panose="020B0604020202020204" pitchFamily="34" charset="0"/>
              <a:ea typeface="+mj-ea"/>
              <a:cs typeface="Arial" panose="020B0604020202020204" pitchFamily="34" charset="0"/>
            </a:endParaRPr>
          </a:p>
        </p:txBody>
      </p:sp>
      <p:graphicFrame>
        <p:nvGraphicFramePr>
          <p:cNvPr id="3" name="Content Placeholder 5"/>
          <p:cNvGraphicFramePr>
            <a:graphicFrameLocks/>
          </p:cNvGraphicFramePr>
          <p:nvPr>
            <p:extLst>
              <p:ext uri="{D42A27DB-BD31-4B8C-83A1-F6EECF244321}">
                <p14:modId xmlns:p14="http://schemas.microsoft.com/office/powerpoint/2010/main" val="19384621"/>
              </p:ext>
            </p:extLst>
          </p:nvPr>
        </p:nvGraphicFramePr>
        <p:xfrm>
          <a:off x="299259" y="282631"/>
          <a:ext cx="9210501" cy="5493914"/>
        </p:xfrm>
        <a:graphic>
          <a:graphicData uri="http://schemas.openxmlformats.org/drawingml/2006/table">
            <a:tbl>
              <a:tblPr firstRow="1" firstCol="1" bandRow="1"/>
              <a:tblGrid>
                <a:gridCol w="398630">
                  <a:extLst>
                    <a:ext uri="{9D8B030D-6E8A-4147-A177-3AD203B41FA5}">
                      <a16:colId xmlns:a16="http://schemas.microsoft.com/office/drawing/2014/main" val="177739718"/>
                    </a:ext>
                  </a:extLst>
                </a:gridCol>
                <a:gridCol w="594451">
                  <a:extLst>
                    <a:ext uri="{9D8B030D-6E8A-4147-A177-3AD203B41FA5}">
                      <a16:colId xmlns:a16="http://schemas.microsoft.com/office/drawing/2014/main" val="1361370372"/>
                    </a:ext>
                  </a:extLst>
                </a:gridCol>
                <a:gridCol w="853345">
                  <a:extLst>
                    <a:ext uri="{9D8B030D-6E8A-4147-A177-3AD203B41FA5}">
                      <a16:colId xmlns:a16="http://schemas.microsoft.com/office/drawing/2014/main" val="586436148"/>
                    </a:ext>
                  </a:extLst>
                </a:gridCol>
                <a:gridCol w="1008092">
                  <a:extLst>
                    <a:ext uri="{9D8B030D-6E8A-4147-A177-3AD203B41FA5}">
                      <a16:colId xmlns:a16="http://schemas.microsoft.com/office/drawing/2014/main" val="1148446506"/>
                    </a:ext>
                  </a:extLst>
                </a:gridCol>
                <a:gridCol w="933002">
                  <a:extLst>
                    <a:ext uri="{9D8B030D-6E8A-4147-A177-3AD203B41FA5}">
                      <a16:colId xmlns:a16="http://schemas.microsoft.com/office/drawing/2014/main" val="1695183069"/>
                    </a:ext>
                  </a:extLst>
                </a:gridCol>
                <a:gridCol w="990237">
                  <a:extLst>
                    <a:ext uri="{9D8B030D-6E8A-4147-A177-3AD203B41FA5}">
                      <a16:colId xmlns:a16="http://schemas.microsoft.com/office/drawing/2014/main" val="1536238746"/>
                    </a:ext>
                  </a:extLst>
                </a:gridCol>
                <a:gridCol w="965194">
                  <a:extLst>
                    <a:ext uri="{9D8B030D-6E8A-4147-A177-3AD203B41FA5}">
                      <a16:colId xmlns:a16="http://schemas.microsoft.com/office/drawing/2014/main" val="115976140"/>
                    </a:ext>
                  </a:extLst>
                </a:gridCol>
                <a:gridCol w="965194">
                  <a:extLst>
                    <a:ext uri="{9D8B030D-6E8A-4147-A177-3AD203B41FA5}">
                      <a16:colId xmlns:a16="http://schemas.microsoft.com/office/drawing/2014/main" val="843109218"/>
                    </a:ext>
                  </a:extLst>
                </a:gridCol>
                <a:gridCol w="815052">
                  <a:extLst>
                    <a:ext uri="{9D8B030D-6E8A-4147-A177-3AD203B41FA5}">
                      <a16:colId xmlns:a16="http://schemas.microsoft.com/office/drawing/2014/main" val="815200693"/>
                    </a:ext>
                  </a:extLst>
                </a:gridCol>
                <a:gridCol w="815053">
                  <a:extLst>
                    <a:ext uri="{9D8B030D-6E8A-4147-A177-3AD203B41FA5}">
                      <a16:colId xmlns:a16="http://schemas.microsoft.com/office/drawing/2014/main" val="3102632503"/>
                    </a:ext>
                  </a:extLst>
                </a:gridCol>
                <a:gridCol w="872251">
                  <a:extLst>
                    <a:ext uri="{9D8B030D-6E8A-4147-A177-3AD203B41FA5}">
                      <a16:colId xmlns:a16="http://schemas.microsoft.com/office/drawing/2014/main" val="1922014820"/>
                    </a:ext>
                  </a:extLst>
                </a:gridCol>
              </a:tblGrid>
              <a:tr h="398308">
                <a:tc gridSpan="11">
                  <a:txBody>
                    <a:bodyPr/>
                    <a:lstStyle/>
                    <a:p>
                      <a:pPr marL="0" marR="0" algn="just">
                        <a:lnSpc>
                          <a:spcPct val="115000"/>
                        </a:lnSpc>
                        <a:spcBef>
                          <a:spcPts val="0"/>
                        </a:spcBef>
                        <a:spcAft>
                          <a:spcPts val="1000"/>
                        </a:spcAft>
                      </a:pPr>
                      <a:r>
                        <a:rPr lang="en-GB" sz="2000" b="1" dirty="0" smtClean="0">
                          <a:effectLst/>
                          <a:latin typeface="Arial" panose="020B0604020202020204" pitchFamily="34" charset="0"/>
                          <a:ea typeface="Times New Roman" panose="02020603050405020304" pitchFamily="18" charset="0"/>
                          <a:cs typeface="Arial" panose="020B0604020202020204" pitchFamily="34" charset="0"/>
                        </a:rPr>
                        <a:t>11. Branch</a:t>
                      </a:r>
                      <a:r>
                        <a:rPr lang="en-GB" sz="2000" b="1" dirty="0">
                          <a:effectLst/>
                          <a:latin typeface="Arial" panose="020B0604020202020204" pitchFamily="34" charset="0"/>
                          <a:ea typeface="Times New Roman" panose="02020603050405020304" pitchFamily="18" charset="0"/>
                          <a:cs typeface="Arial" panose="020B0604020202020204" pitchFamily="34" charset="0"/>
                        </a:rPr>
                        <a:t>: Manufacturing and </a:t>
                      </a:r>
                      <a:r>
                        <a:rPr lang="en-GB" sz="2000" b="1" dirty="0" smtClean="0">
                          <a:effectLst/>
                          <a:latin typeface="Arial" panose="020B0604020202020204" pitchFamily="34" charset="0"/>
                          <a:ea typeface="Times New Roman" panose="02020603050405020304" pitchFamily="18" charset="0"/>
                          <a:cs typeface="Arial" panose="020B0604020202020204" pitchFamily="34" charset="0"/>
                        </a:rPr>
                        <a:t>Engineering Continued..</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50906" marR="50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93894952"/>
                  </a:ext>
                </a:extLst>
              </a:tr>
              <a:tr h="311670">
                <a:tc rowSpan="2">
                  <a:txBody>
                    <a:bodyPr/>
                    <a:lstStyle/>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NO.</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0906" marR="50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Outcome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0906" marR="50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Outputs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0906" marR="50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Output Indicators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0906" marR="50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spcBef>
                          <a:spcPts val="0"/>
                        </a:spcBef>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2019/20</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0906" marR="50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spcBef>
                          <a:spcPts val="0"/>
                        </a:spcBef>
                        <a:spcAft>
                          <a:spcPts val="0"/>
                        </a:spcAft>
                      </a:pPr>
                      <a:r>
                        <a:rPr lang="en-US" sz="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US"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2020/21</a:t>
                      </a:r>
                      <a:endParaRPr lang="en-US"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0906" marR="50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spcBef>
                          <a:spcPts val="0"/>
                        </a:spcBef>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Estimated Performance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2021/22</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0906" marR="50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Estimated Performance 2022/23</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0906" marR="50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0906" marR="50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8075784"/>
                  </a:ext>
                </a:extLst>
              </a:tr>
              <a:tr h="71799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1000"/>
                        </a:spcAft>
                      </a:pPr>
                      <a:r>
                        <a:rPr lang="en-US" sz="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2023/24</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0906" marR="50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2024/25</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0906" marR="50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2025/26</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0906" marR="509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8868354"/>
                  </a:ext>
                </a:extLst>
              </a:tr>
              <a:tr h="1427999">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0906" marR="50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Security printed materials </a:t>
                      </a:r>
                      <a:r>
                        <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produced</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0906" marR="50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Travel documents that conform to client </a:t>
                      </a:r>
                      <a:r>
                        <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specifications produced</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0906" marR="50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Percentage of Travel documents </a:t>
                      </a:r>
                      <a:r>
                        <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produced </a:t>
                      </a: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conform to client specifications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a:t>
                      </a:r>
                      <a:r>
                        <a:rPr lang="en-GB" sz="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917</a:t>
                      </a:r>
                      <a:r>
                        <a:rPr lang="en-GB" sz="8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934 </a:t>
                      </a:r>
                      <a:r>
                        <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Travel </a:t>
                      </a: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documents </a:t>
                      </a:r>
                      <a:r>
                        <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delivered </a:t>
                      </a: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conform to the client specifications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a:t>
                      </a:r>
                      <a:r>
                        <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 553 098 Travel </a:t>
                      </a: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documents </a:t>
                      </a:r>
                      <a:r>
                        <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delivered </a:t>
                      </a: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conform to  client specifications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100% of </a:t>
                      </a:r>
                      <a:r>
                        <a:rPr lang="en-US" sz="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204 452 Travel </a:t>
                      </a:r>
                      <a:r>
                        <a:rPr lang="en-US"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documents </a:t>
                      </a:r>
                      <a:r>
                        <a:rPr lang="en-US" sz="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delivered </a:t>
                      </a:r>
                      <a:r>
                        <a:rPr lang="en-US"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that conform to  client specifications</a:t>
                      </a:r>
                      <a:endParaRPr lang="en-ZA"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100% of </a:t>
                      </a:r>
                      <a:r>
                        <a:rPr lang="en-US" sz="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Travel </a:t>
                      </a:r>
                      <a:r>
                        <a:rPr lang="en-US"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documents </a:t>
                      </a:r>
                      <a:r>
                        <a:rPr lang="en-US" sz="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produced</a:t>
                      </a:r>
                      <a:r>
                        <a:rPr lang="en-US" sz="8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that </a:t>
                      </a:r>
                      <a:r>
                        <a:rPr lang="en-US"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conform to client specifications</a:t>
                      </a:r>
                      <a:endParaRPr lang="en-ZA"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Travel documents produced that conform to client specifications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Travel documents produced that conform to client specifications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Travel documents produced that conform to client specifications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5214366"/>
                  </a:ext>
                </a:extLst>
              </a:tr>
              <a:tr h="446826">
                <a:tc gridSpan="11">
                  <a:txBody>
                    <a:bodyPr/>
                    <a:lstStyle/>
                    <a:p>
                      <a:pPr marL="0" marR="0" algn="just">
                        <a:spcBef>
                          <a:spcPts val="0"/>
                        </a:spcBef>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Quarterly Target Information for 2023/24</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50906" marR="50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30934009"/>
                  </a:ext>
                </a:extLst>
              </a:tr>
              <a:tr h="300166">
                <a:tc gridSpan="11">
                  <a:txBody>
                    <a:bodyPr/>
                    <a:lstStyle/>
                    <a:p>
                      <a:pPr marL="0" marR="0" algn="just">
                        <a:spcBef>
                          <a:spcPts val="0"/>
                        </a:spcBef>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 </a:t>
                      </a:r>
                      <a:r>
                        <a:rPr lang="en-US" sz="1000" dirty="0">
                          <a:effectLst/>
                          <a:latin typeface="Arial" panose="020B0604020202020204" pitchFamily="34" charset="0"/>
                          <a:ea typeface="Times New Roman" panose="02020603050405020304" pitchFamily="18" charset="0"/>
                          <a:cs typeface="Arial" panose="020B0604020202020204" pitchFamily="34" charset="0"/>
                        </a:rPr>
                        <a:t>Percentage of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Travel </a:t>
                      </a:r>
                      <a:r>
                        <a:rPr lang="en-US" sz="1000" dirty="0">
                          <a:effectLst/>
                          <a:latin typeface="Arial" panose="020B0604020202020204" pitchFamily="34" charset="0"/>
                          <a:ea typeface="Times New Roman" panose="02020603050405020304" pitchFamily="18" charset="0"/>
                          <a:cs typeface="Arial" panose="020B0604020202020204" pitchFamily="34" charset="0"/>
                        </a:rPr>
                        <a:t>documents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produced </a:t>
                      </a:r>
                      <a:r>
                        <a:rPr lang="en-US" sz="1000" dirty="0">
                          <a:effectLst/>
                          <a:latin typeface="Arial" panose="020B0604020202020204" pitchFamily="34" charset="0"/>
                          <a:ea typeface="Times New Roman" panose="02020603050405020304" pitchFamily="18" charset="0"/>
                          <a:cs typeface="Arial" panose="020B0604020202020204" pitchFamily="34" charset="0"/>
                        </a:rPr>
                        <a:t>that conform to client specifications</a:t>
                      </a:r>
                      <a:r>
                        <a:rPr lang="en-US" sz="1000" b="1" dirty="0">
                          <a:effectLst/>
                          <a:latin typeface="Arial" panose="020B0604020202020204" pitchFamily="34" charset="0"/>
                          <a:ea typeface="Times New Roman" panose="02020603050405020304" pitchFamily="18" charset="0"/>
                          <a:cs typeface="Arial" panose="020B0604020202020204" pitchFamily="34" charset="0"/>
                        </a:rPr>
                        <a:t>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50906" marR="50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24390395"/>
                  </a:ext>
                </a:extLst>
              </a:tr>
              <a:tr h="300166">
                <a:tc gridSpan="11">
                  <a:txBody>
                    <a:bodyPr/>
                    <a:lstStyle/>
                    <a:p>
                      <a:pPr marL="0" marR="0" algn="just">
                        <a:spcBef>
                          <a:spcPts val="0"/>
                        </a:spcBef>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Annual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100% of Travel documents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produced </a:t>
                      </a:r>
                      <a:r>
                        <a:rPr lang="en-US" sz="1000" dirty="0">
                          <a:effectLst/>
                          <a:latin typeface="Arial" panose="020B0604020202020204" pitchFamily="34" charset="0"/>
                          <a:ea typeface="Times New Roman" panose="02020603050405020304" pitchFamily="18" charset="0"/>
                          <a:cs typeface="Arial" panose="020B0604020202020204" pitchFamily="34" charset="0"/>
                        </a:rPr>
                        <a:t>that conform to client specifications</a:t>
                      </a:r>
                    </a:p>
                  </a:txBody>
                  <a:tcPr marL="50906" marR="50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9805405"/>
                  </a:ext>
                </a:extLst>
              </a:tr>
              <a:tr h="374425">
                <a:tc gridSpan="11">
                  <a:txBody>
                    <a:bodyPr/>
                    <a:lstStyle/>
                    <a:p>
                      <a:pPr marL="0" marR="0" algn="just">
                        <a:spcBef>
                          <a:spcPts val="0"/>
                        </a:spcBef>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Reporting Period: </a:t>
                      </a:r>
                      <a:r>
                        <a:rPr lang="en-US" sz="1000" dirty="0">
                          <a:effectLst/>
                          <a:latin typeface="Arial" panose="020B0604020202020204" pitchFamily="34" charset="0"/>
                          <a:ea typeface="Times New Roman" panose="02020603050405020304" pitchFamily="18" charset="0"/>
                          <a:cs typeface="Arial" panose="020B0604020202020204" pitchFamily="34" charset="0"/>
                        </a:rPr>
                        <a:t>Quarterly</a:t>
                      </a:r>
                    </a:p>
                  </a:txBody>
                  <a:tcPr marL="50906" marR="50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05844921"/>
                  </a:ext>
                </a:extLst>
              </a:tr>
              <a:tr h="315857">
                <a:tc gridSpan="11">
                  <a:txBody>
                    <a:bodyPr/>
                    <a:lstStyle/>
                    <a:p>
                      <a:pPr marL="0" marR="0" algn="just">
                        <a:spcBef>
                          <a:spcPts val="0"/>
                        </a:spcBef>
                        <a:spcAft>
                          <a:spcPts val="600"/>
                        </a:spcAft>
                        <a:tabLst>
                          <a:tab pos="180340" algn="l"/>
                          <a:tab pos="360045"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1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100% of Travel Documents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produced</a:t>
                      </a:r>
                      <a:r>
                        <a:rPr lang="en-US" sz="1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that </a:t>
                      </a:r>
                      <a:r>
                        <a:rPr lang="en-US" sz="1000" dirty="0">
                          <a:effectLst/>
                          <a:latin typeface="Arial" panose="020B0604020202020204" pitchFamily="34" charset="0"/>
                          <a:ea typeface="Times New Roman" panose="02020603050405020304" pitchFamily="18" charset="0"/>
                          <a:cs typeface="Arial" panose="020B0604020202020204" pitchFamily="34" charset="0"/>
                        </a:rPr>
                        <a:t>conform to client specifications</a:t>
                      </a:r>
                      <a:r>
                        <a:rPr lang="en-US" sz="1000" b="1" dirty="0">
                          <a:effectLst/>
                          <a:latin typeface="Arial" panose="020B0604020202020204" pitchFamily="34" charset="0"/>
                          <a:ea typeface="Times New Roman" panose="02020603050405020304" pitchFamily="18" charset="0"/>
                          <a:cs typeface="Arial" panose="020B0604020202020204" pitchFamily="34" charset="0"/>
                        </a:rPr>
                        <a:t>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50906" marR="50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62984515"/>
                  </a:ext>
                </a:extLst>
              </a:tr>
              <a:tr h="300166">
                <a:tc gridSpan="11">
                  <a:txBody>
                    <a:bodyPr/>
                    <a:lstStyle/>
                    <a:p>
                      <a:pPr marL="0" marR="0" algn="just">
                        <a:spcBef>
                          <a:spcPts val="0"/>
                        </a:spcBef>
                        <a:spcAft>
                          <a:spcPts val="600"/>
                        </a:spcAft>
                        <a:tabLst>
                          <a:tab pos="180340" algn="l"/>
                          <a:tab pos="360045"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2 Target:</a:t>
                      </a:r>
                      <a:r>
                        <a:rPr lang="en-US" sz="1000" dirty="0">
                          <a:effectLst/>
                          <a:latin typeface="Arial" panose="020B0604020202020204" pitchFamily="34" charset="0"/>
                          <a:ea typeface="Times New Roman" panose="02020603050405020304" pitchFamily="18" charset="0"/>
                          <a:cs typeface="Arial" panose="020B0604020202020204" pitchFamily="34" charset="0"/>
                        </a:rPr>
                        <a:t> 100% of Travel Documents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produced </a:t>
                      </a:r>
                      <a:r>
                        <a:rPr lang="en-US" sz="1000" dirty="0">
                          <a:effectLst/>
                          <a:latin typeface="Arial" panose="020B0604020202020204" pitchFamily="34" charset="0"/>
                          <a:ea typeface="Times New Roman" panose="02020603050405020304" pitchFamily="18" charset="0"/>
                          <a:cs typeface="Arial" panose="020B0604020202020204" pitchFamily="34" charset="0"/>
                        </a:rPr>
                        <a:t>that conform to client specifications</a:t>
                      </a:r>
                    </a:p>
                  </a:txBody>
                  <a:tcPr marL="50906" marR="50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90470281"/>
                  </a:ext>
                </a:extLst>
              </a:tr>
              <a:tr h="300166">
                <a:tc gridSpan="11">
                  <a:txBody>
                    <a:bodyPr/>
                    <a:lstStyle/>
                    <a:p>
                      <a:pPr marL="0" marR="0" algn="just">
                        <a:spcBef>
                          <a:spcPts val="0"/>
                        </a:spcBef>
                        <a:spcAft>
                          <a:spcPts val="600"/>
                        </a:spcAft>
                        <a:tabLst>
                          <a:tab pos="36004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3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100% of Travel Documents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produced</a:t>
                      </a:r>
                      <a:r>
                        <a:rPr lang="en-US" sz="1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that </a:t>
                      </a:r>
                      <a:r>
                        <a:rPr lang="en-US" sz="1000" dirty="0">
                          <a:effectLst/>
                          <a:latin typeface="Arial" panose="020B0604020202020204" pitchFamily="34" charset="0"/>
                          <a:ea typeface="Times New Roman" panose="02020603050405020304" pitchFamily="18" charset="0"/>
                          <a:cs typeface="Arial" panose="020B0604020202020204" pitchFamily="34" charset="0"/>
                        </a:rPr>
                        <a:t>conform to client specifications</a:t>
                      </a:r>
                    </a:p>
                  </a:txBody>
                  <a:tcPr marL="50906" marR="50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44333977"/>
                  </a:ext>
                </a:extLst>
              </a:tr>
              <a:tr h="300166">
                <a:tc gridSpan="11">
                  <a:txBody>
                    <a:bodyPr/>
                    <a:lstStyle/>
                    <a:p>
                      <a:pPr marL="0" marR="0" algn="just">
                        <a:spcBef>
                          <a:spcPts val="0"/>
                        </a:spcBef>
                        <a:spcAft>
                          <a:spcPts val="600"/>
                        </a:spcAft>
                        <a:tabLst>
                          <a:tab pos="180340" algn="l"/>
                          <a:tab pos="360045"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4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100% of Travel Documents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produced </a:t>
                      </a:r>
                      <a:r>
                        <a:rPr lang="en-US" sz="1000" dirty="0">
                          <a:effectLst/>
                          <a:latin typeface="Arial" panose="020B0604020202020204" pitchFamily="34" charset="0"/>
                          <a:ea typeface="Times New Roman" panose="02020603050405020304" pitchFamily="18" charset="0"/>
                          <a:cs typeface="Arial" panose="020B0604020202020204" pitchFamily="34" charset="0"/>
                        </a:rPr>
                        <a:t>that conform to client specifications</a:t>
                      </a:r>
                    </a:p>
                  </a:txBody>
                  <a:tcPr marL="50906" marR="50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49347752"/>
                  </a:ext>
                </a:extLst>
              </a:tr>
            </a:tbl>
          </a:graphicData>
        </a:graphic>
      </p:graphicFrame>
      <p:sp>
        <p:nvSpPr>
          <p:cNvPr id="2" name="Slide Number Placeholder 1"/>
          <p:cNvSpPr>
            <a:spLocks noGrp="1"/>
          </p:cNvSpPr>
          <p:nvPr>
            <p:ph type="sldNum" sz="quarter" idx="12"/>
          </p:nvPr>
        </p:nvSpPr>
        <p:spPr>
          <a:xfrm>
            <a:off x="3199176" y="6250161"/>
            <a:ext cx="2228850" cy="365125"/>
          </a:xfrm>
        </p:spPr>
        <p:txBody>
          <a:bodyPr/>
          <a:lstStyle/>
          <a:p>
            <a:fld id="{F77D5F9F-99E2-A044-A6F1-401E5E1045C2}" type="slidenum">
              <a:rPr lang="en-US" b="1" smtClean="0"/>
              <a:t>25</a:t>
            </a:fld>
            <a:endParaRPr lang="en-US" b="1" dirty="0"/>
          </a:p>
        </p:txBody>
      </p:sp>
    </p:spTree>
    <p:extLst>
      <p:ext uri="{BB962C8B-B14F-4D97-AF65-F5344CB8AC3E}">
        <p14:creationId xmlns:p14="http://schemas.microsoft.com/office/powerpoint/2010/main" val="3178810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63807" y="1243734"/>
            <a:ext cx="8543925" cy="4351338"/>
          </a:xfrm>
        </p:spPr>
        <p:txBody>
          <a:bodyPr/>
          <a:lstStyle/>
          <a:p>
            <a:pPr marL="0" lvl="0" indent="0" algn="ctr" defTabSz="457200">
              <a:lnSpc>
                <a:spcPct val="100000"/>
              </a:lnSpc>
              <a:spcBef>
                <a:spcPct val="20000"/>
              </a:spcBef>
              <a:buNone/>
            </a:pPr>
            <a:endParaRPr lang="en-US" sz="3200" b="1" dirty="0" smtClean="0">
              <a:solidFill>
                <a:prstClr val="black"/>
              </a:solidFill>
              <a:latin typeface="Arial" panose="020B0604020202020204" pitchFamily="34" charset="0"/>
              <a:ea typeface="+mj-ea"/>
              <a:cs typeface="Arial" panose="020B0604020202020204" pitchFamily="34" charset="0"/>
            </a:endParaRPr>
          </a:p>
          <a:p>
            <a:pPr marL="0" lvl="0" indent="0" algn="ctr" defTabSz="457200">
              <a:lnSpc>
                <a:spcPct val="100000"/>
              </a:lnSpc>
              <a:spcBef>
                <a:spcPct val="20000"/>
              </a:spcBef>
              <a:buNone/>
            </a:pPr>
            <a:endParaRPr lang="en-US" sz="3200" b="1" dirty="0">
              <a:solidFill>
                <a:prstClr val="black"/>
              </a:solidFill>
              <a:latin typeface="Arial" panose="020B0604020202020204" pitchFamily="34" charset="0"/>
              <a:ea typeface="+mj-ea"/>
              <a:cs typeface="Arial" panose="020B0604020202020204" pitchFamily="34" charset="0"/>
            </a:endParaRPr>
          </a:p>
        </p:txBody>
      </p:sp>
      <p:graphicFrame>
        <p:nvGraphicFramePr>
          <p:cNvPr id="3" name="Content Placeholder 5"/>
          <p:cNvGraphicFramePr>
            <a:graphicFrameLocks/>
          </p:cNvGraphicFramePr>
          <p:nvPr>
            <p:extLst>
              <p:ext uri="{D42A27DB-BD31-4B8C-83A1-F6EECF244321}">
                <p14:modId xmlns:p14="http://schemas.microsoft.com/office/powerpoint/2010/main" val="3838099769"/>
              </p:ext>
            </p:extLst>
          </p:nvPr>
        </p:nvGraphicFramePr>
        <p:xfrm>
          <a:off x="290945" y="290942"/>
          <a:ext cx="9235439" cy="5591112"/>
        </p:xfrm>
        <a:graphic>
          <a:graphicData uri="http://schemas.openxmlformats.org/drawingml/2006/table">
            <a:tbl>
              <a:tblPr firstRow="1" firstCol="1" bandRow="1"/>
              <a:tblGrid>
                <a:gridCol w="329989">
                  <a:extLst>
                    <a:ext uri="{9D8B030D-6E8A-4147-A177-3AD203B41FA5}">
                      <a16:colId xmlns:a16="http://schemas.microsoft.com/office/drawing/2014/main" val="1872673076"/>
                    </a:ext>
                  </a:extLst>
                </a:gridCol>
                <a:gridCol w="682294">
                  <a:extLst>
                    <a:ext uri="{9D8B030D-6E8A-4147-A177-3AD203B41FA5}">
                      <a16:colId xmlns:a16="http://schemas.microsoft.com/office/drawing/2014/main" val="1748566442"/>
                    </a:ext>
                  </a:extLst>
                </a:gridCol>
                <a:gridCol w="858632">
                  <a:extLst>
                    <a:ext uri="{9D8B030D-6E8A-4147-A177-3AD203B41FA5}">
                      <a16:colId xmlns:a16="http://schemas.microsoft.com/office/drawing/2014/main" val="1532992995"/>
                    </a:ext>
                  </a:extLst>
                </a:gridCol>
                <a:gridCol w="1034806">
                  <a:extLst>
                    <a:ext uri="{9D8B030D-6E8A-4147-A177-3AD203B41FA5}">
                      <a16:colId xmlns:a16="http://schemas.microsoft.com/office/drawing/2014/main" val="3805984570"/>
                    </a:ext>
                  </a:extLst>
                </a:gridCol>
                <a:gridCol w="989961">
                  <a:extLst>
                    <a:ext uri="{9D8B030D-6E8A-4147-A177-3AD203B41FA5}">
                      <a16:colId xmlns:a16="http://schemas.microsoft.com/office/drawing/2014/main" val="1031637762"/>
                    </a:ext>
                  </a:extLst>
                </a:gridCol>
                <a:gridCol w="986851">
                  <a:extLst>
                    <a:ext uri="{9D8B030D-6E8A-4147-A177-3AD203B41FA5}">
                      <a16:colId xmlns:a16="http://schemas.microsoft.com/office/drawing/2014/main" val="3507910666"/>
                    </a:ext>
                  </a:extLst>
                </a:gridCol>
                <a:gridCol w="958698">
                  <a:extLst>
                    <a:ext uri="{9D8B030D-6E8A-4147-A177-3AD203B41FA5}">
                      <a16:colId xmlns:a16="http://schemas.microsoft.com/office/drawing/2014/main" val="1465861115"/>
                    </a:ext>
                  </a:extLst>
                </a:gridCol>
                <a:gridCol w="852177">
                  <a:extLst>
                    <a:ext uri="{9D8B030D-6E8A-4147-A177-3AD203B41FA5}">
                      <a16:colId xmlns:a16="http://schemas.microsoft.com/office/drawing/2014/main" val="275737449"/>
                    </a:ext>
                  </a:extLst>
                </a:gridCol>
                <a:gridCol w="843595">
                  <a:extLst>
                    <a:ext uri="{9D8B030D-6E8A-4147-A177-3AD203B41FA5}">
                      <a16:colId xmlns:a16="http://schemas.microsoft.com/office/drawing/2014/main" val="887055571"/>
                    </a:ext>
                  </a:extLst>
                </a:gridCol>
                <a:gridCol w="825601">
                  <a:extLst>
                    <a:ext uri="{9D8B030D-6E8A-4147-A177-3AD203B41FA5}">
                      <a16:colId xmlns:a16="http://schemas.microsoft.com/office/drawing/2014/main" val="2011706056"/>
                    </a:ext>
                  </a:extLst>
                </a:gridCol>
                <a:gridCol w="872835">
                  <a:extLst>
                    <a:ext uri="{9D8B030D-6E8A-4147-A177-3AD203B41FA5}">
                      <a16:colId xmlns:a16="http://schemas.microsoft.com/office/drawing/2014/main" val="887380982"/>
                    </a:ext>
                  </a:extLst>
                </a:gridCol>
              </a:tblGrid>
              <a:tr h="389314">
                <a:tc gridSpan="11">
                  <a:txBody>
                    <a:bodyPr/>
                    <a:lstStyle/>
                    <a:p>
                      <a:pPr marL="0" marR="0" algn="just">
                        <a:lnSpc>
                          <a:spcPct val="115000"/>
                        </a:lnSpc>
                        <a:spcBef>
                          <a:spcPts val="0"/>
                        </a:spcBef>
                        <a:spcAft>
                          <a:spcPts val="1000"/>
                        </a:spcAft>
                      </a:pPr>
                      <a:r>
                        <a:rPr lang="en-GB" sz="2000" b="1" dirty="0" smtClean="0">
                          <a:effectLst/>
                          <a:latin typeface="Arial" panose="020B0604020202020204" pitchFamily="34" charset="0"/>
                          <a:ea typeface="Times New Roman" panose="02020603050405020304" pitchFamily="18" charset="0"/>
                          <a:cs typeface="Arial" panose="020B0604020202020204" pitchFamily="34" charset="0"/>
                        </a:rPr>
                        <a:t>11. Branch</a:t>
                      </a:r>
                      <a:r>
                        <a:rPr lang="en-GB" sz="2000" b="1" dirty="0">
                          <a:effectLst/>
                          <a:latin typeface="Arial" panose="020B0604020202020204" pitchFamily="34" charset="0"/>
                          <a:ea typeface="Times New Roman" panose="02020603050405020304" pitchFamily="18" charset="0"/>
                          <a:cs typeface="Arial" panose="020B0604020202020204" pitchFamily="34" charset="0"/>
                        </a:rPr>
                        <a:t>: Manufacturing and </a:t>
                      </a:r>
                      <a:r>
                        <a:rPr lang="en-GB" sz="2000" b="1" dirty="0" smtClean="0">
                          <a:effectLst/>
                          <a:latin typeface="Arial" panose="020B0604020202020204" pitchFamily="34" charset="0"/>
                          <a:ea typeface="Times New Roman" panose="02020603050405020304" pitchFamily="18" charset="0"/>
                          <a:cs typeface="Arial" panose="020B0604020202020204" pitchFamily="34" charset="0"/>
                        </a:rPr>
                        <a:t>Engineering Continued..</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50371" marR="5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30174150"/>
                  </a:ext>
                </a:extLst>
              </a:tr>
              <a:tr h="385398">
                <a:tc rowSpan="2">
                  <a:txBody>
                    <a:bodyPr/>
                    <a:lstStyle/>
                    <a:p>
                      <a:pPr marL="0" marR="0" algn="just">
                        <a:lnSpc>
                          <a:spcPct val="115000"/>
                        </a:lnSpc>
                        <a:spcBef>
                          <a:spcPts val="0"/>
                        </a:spcBef>
                        <a:spcAft>
                          <a:spcPts val="1000"/>
                        </a:spcAft>
                      </a:pPr>
                      <a:r>
                        <a:rPr lang="en-US" sz="700" b="1" dirty="0">
                          <a:effectLst/>
                          <a:latin typeface="Arial Narrow" panose="020B0606020202030204" pitchFamily="34" charset="0"/>
                          <a:ea typeface="Times New Roman" panose="02020603050405020304" pitchFamily="18" charset="0"/>
                          <a:cs typeface="Arial" panose="020B0604020202020204" pitchFamily="34" charset="0"/>
                        </a:rPr>
                        <a:t>NO.</a:t>
                      </a:r>
                      <a:endParaRPr lang="en-US" sz="7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50371" marR="5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Outcome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0371" marR="5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Outputs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0371" marR="5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Output Indicators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0371" marR="5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spcBef>
                          <a:spcPts val="0"/>
                        </a:spcBef>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2019/20</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0371" marR="5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spcBef>
                          <a:spcPts val="0"/>
                        </a:spcBef>
                        <a:spcAft>
                          <a:spcPts val="0"/>
                        </a:spcAft>
                      </a:pPr>
                      <a:r>
                        <a:rPr lang="en-US" sz="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US"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2020/21</a:t>
                      </a:r>
                      <a:endParaRPr lang="en-US"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0371" marR="5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spcBef>
                          <a:spcPts val="0"/>
                        </a:spcBef>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Estimated Performance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2021/22</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0371" marR="5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Estimated Performance 2022/23</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0371" marR="5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0371" marR="5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73365889"/>
                  </a:ext>
                </a:extLst>
              </a:tr>
              <a:tr h="53996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1000"/>
                        </a:spcAft>
                      </a:pPr>
                      <a:r>
                        <a:rPr lang="en-US" sz="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2023/24</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0371" marR="503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2024/25</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0371" marR="503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2025/26</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0371" marR="503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5228745"/>
                  </a:ext>
                </a:extLst>
              </a:tr>
              <a:tr h="1682417">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0371" marR="5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Security printed materials </a:t>
                      </a:r>
                      <a:r>
                        <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produced</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0371" marR="5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Examination papers that conform to  client specifications </a:t>
                      </a:r>
                      <a:r>
                        <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produced</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0371" marR="5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Percentage of examinations papers </a:t>
                      </a:r>
                      <a:r>
                        <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produced </a:t>
                      </a: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conform to client specifications</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0371" marR="5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a:t>
                      </a:r>
                      <a:endPar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15000"/>
                        </a:lnSpc>
                        <a:spcBef>
                          <a:spcPts val="0"/>
                        </a:spcBef>
                        <a:spcAft>
                          <a:spcPts val="0"/>
                        </a:spcAft>
                      </a:pPr>
                      <a:r>
                        <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217 879 </a:t>
                      </a:r>
                      <a:r>
                        <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examination </a:t>
                      </a: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papers </a:t>
                      </a:r>
                      <a:r>
                        <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delivered </a:t>
                      </a: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conform to  client specifications</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0371" marR="5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a:t>
                      </a:r>
                      <a:endPar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15 005 351 examination </a:t>
                      </a: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papers delivered that conform to client specifications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a:t>
                      </a:r>
                      <a:endPar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a:t>
                      </a:r>
                      <a:r>
                        <a:rPr lang="en-US" sz="80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150 015</a:t>
                      </a:r>
                      <a:r>
                        <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examination papers delivered that conform to the client specifications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examination papers </a:t>
                      </a:r>
                      <a:r>
                        <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produced </a:t>
                      </a: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conform to the client specifications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examination papers produced that conform to the client specifications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examination papers produced that conform to  client specifications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examination papers produced that conform to  client specifications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5593236"/>
                  </a:ext>
                </a:extLst>
              </a:tr>
              <a:tr h="324252">
                <a:tc gridSpan="11">
                  <a:txBody>
                    <a:bodyPr/>
                    <a:lstStyle/>
                    <a:p>
                      <a:pPr marL="0" marR="0" algn="just">
                        <a:spcBef>
                          <a:spcPts val="0"/>
                        </a:spcBef>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Quarterly Target Information for 2023/24</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50371" marR="5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1177843"/>
                  </a:ext>
                </a:extLst>
              </a:tr>
              <a:tr h="324252">
                <a:tc gridSpan="11">
                  <a:txBody>
                    <a:bodyPr/>
                    <a:lstStyle/>
                    <a:p>
                      <a:pPr marL="0" marR="0" algn="just">
                        <a:spcBef>
                          <a:spcPts val="0"/>
                        </a:spcBef>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 </a:t>
                      </a:r>
                      <a:r>
                        <a:rPr lang="en-US" sz="1000" dirty="0">
                          <a:effectLst/>
                          <a:latin typeface="Arial" panose="020B0604020202020204" pitchFamily="34" charset="0"/>
                          <a:ea typeface="Times New Roman" panose="02020603050405020304" pitchFamily="18" charset="0"/>
                          <a:cs typeface="Arial" panose="020B0604020202020204" pitchFamily="34" charset="0"/>
                        </a:rPr>
                        <a:t>Percentage of examinations papers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produced  </a:t>
                      </a:r>
                      <a:r>
                        <a:rPr lang="en-US" sz="1000" dirty="0">
                          <a:effectLst/>
                          <a:latin typeface="Arial" panose="020B0604020202020204" pitchFamily="34" charset="0"/>
                          <a:ea typeface="Times New Roman" panose="02020603050405020304" pitchFamily="18" charset="0"/>
                          <a:cs typeface="Arial" panose="020B0604020202020204" pitchFamily="34" charset="0"/>
                        </a:rPr>
                        <a:t>that conform to client specifications</a:t>
                      </a:r>
                    </a:p>
                  </a:txBody>
                  <a:tcPr marL="50371" marR="5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5886093"/>
                  </a:ext>
                </a:extLst>
              </a:tr>
              <a:tr h="324252">
                <a:tc gridSpan="11">
                  <a:txBody>
                    <a:bodyPr/>
                    <a:lstStyle/>
                    <a:p>
                      <a:pPr marL="0" marR="0" algn="just">
                        <a:spcBef>
                          <a:spcPts val="0"/>
                        </a:spcBef>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Annual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100% of examination papers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produced </a:t>
                      </a:r>
                      <a:r>
                        <a:rPr lang="en-US" sz="1000" dirty="0">
                          <a:effectLst/>
                          <a:latin typeface="Arial" panose="020B0604020202020204" pitchFamily="34" charset="0"/>
                          <a:ea typeface="Times New Roman" panose="02020603050405020304" pitchFamily="18" charset="0"/>
                          <a:cs typeface="Arial" panose="020B0604020202020204" pitchFamily="34" charset="0"/>
                        </a:rPr>
                        <a:t>that conform to the client specifications</a:t>
                      </a:r>
                    </a:p>
                  </a:txBody>
                  <a:tcPr marL="50371" marR="5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3167360"/>
                  </a:ext>
                </a:extLst>
              </a:tr>
              <a:tr h="324252">
                <a:tc gridSpan="11">
                  <a:txBody>
                    <a:bodyPr/>
                    <a:lstStyle/>
                    <a:p>
                      <a:pPr marL="0" marR="0" algn="just">
                        <a:spcBef>
                          <a:spcPts val="0"/>
                        </a:spcBef>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Reporting Period: </a:t>
                      </a:r>
                      <a:r>
                        <a:rPr lang="en-US" sz="1000" dirty="0">
                          <a:effectLst/>
                          <a:latin typeface="Arial" panose="020B0604020202020204" pitchFamily="34" charset="0"/>
                          <a:ea typeface="Times New Roman" panose="02020603050405020304" pitchFamily="18" charset="0"/>
                          <a:cs typeface="Arial" panose="020B0604020202020204" pitchFamily="34" charset="0"/>
                        </a:rPr>
                        <a:t>Quarterly</a:t>
                      </a:r>
                    </a:p>
                  </a:txBody>
                  <a:tcPr marL="50371" marR="5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15905217"/>
                  </a:ext>
                </a:extLst>
              </a:tr>
              <a:tr h="324252">
                <a:tc gridSpan="11">
                  <a:txBody>
                    <a:bodyPr/>
                    <a:lstStyle/>
                    <a:p>
                      <a:pPr marL="0" marR="0" algn="just">
                        <a:spcBef>
                          <a:spcPts val="0"/>
                        </a:spcBef>
                        <a:spcAft>
                          <a:spcPts val="600"/>
                        </a:spcAft>
                        <a:tabLst>
                          <a:tab pos="180340" algn="l"/>
                          <a:tab pos="360045"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1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100% of examination papers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produced </a:t>
                      </a:r>
                      <a:r>
                        <a:rPr lang="en-US" sz="1000" dirty="0">
                          <a:effectLst/>
                          <a:latin typeface="Arial" panose="020B0604020202020204" pitchFamily="34" charset="0"/>
                          <a:ea typeface="Times New Roman" panose="02020603050405020304" pitchFamily="18" charset="0"/>
                          <a:cs typeface="Arial" panose="020B0604020202020204" pitchFamily="34" charset="0"/>
                        </a:rPr>
                        <a:t>that conform to client specifications</a:t>
                      </a:r>
                    </a:p>
                  </a:txBody>
                  <a:tcPr marL="50371" marR="5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0357567"/>
                  </a:ext>
                </a:extLst>
              </a:tr>
              <a:tr h="324252">
                <a:tc gridSpan="11">
                  <a:txBody>
                    <a:bodyPr/>
                    <a:lstStyle/>
                    <a:p>
                      <a:pPr marL="0" marR="0" algn="just">
                        <a:spcBef>
                          <a:spcPts val="0"/>
                        </a:spcBef>
                        <a:spcAft>
                          <a:spcPts val="600"/>
                        </a:spcAft>
                        <a:tabLst>
                          <a:tab pos="180340" algn="l"/>
                          <a:tab pos="360045"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2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100% of examination papers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produced </a:t>
                      </a:r>
                      <a:r>
                        <a:rPr lang="en-US" sz="1000" dirty="0">
                          <a:effectLst/>
                          <a:latin typeface="Arial" panose="020B0604020202020204" pitchFamily="34" charset="0"/>
                          <a:ea typeface="Times New Roman" panose="02020603050405020304" pitchFamily="18" charset="0"/>
                          <a:cs typeface="Arial" panose="020B0604020202020204" pitchFamily="34" charset="0"/>
                        </a:rPr>
                        <a:t>that conform to client specifications</a:t>
                      </a:r>
                    </a:p>
                  </a:txBody>
                  <a:tcPr marL="50371" marR="5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53577465"/>
                  </a:ext>
                </a:extLst>
              </a:tr>
              <a:tr h="324252">
                <a:tc gridSpan="11">
                  <a:txBody>
                    <a:bodyPr/>
                    <a:lstStyle/>
                    <a:p>
                      <a:pPr marL="0" marR="0" algn="just">
                        <a:spcBef>
                          <a:spcPts val="0"/>
                        </a:spcBef>
                        <a:spcAft>
                          <a:spcPts val="600"/>
                        </a:spcAft>
                        <a:tabLst>
                          <a:tab pos="36004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3 Target:</a:t>
                      </a:r>
                      <a:r>
                        <a:rPr lang="en-US" sz="1000" dirty="0">
                          <a:effectLst/>
                          <a:latin typeface="Arial" panose="020B0604020202020204" pitchFamily="34" charset="0"/>
                          <a:ea typeface="Times New Roman" panose="02020603050405020304" pitchFamily="18" charset="0"/>
                          <a:cs typeface="Arial" panose="020B0604020202020204" pitchFamily="34" charset="0"/>
                        </a:rPr>
                        <a:t> 100% of examination papers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produced </a:t>
                      </a:r>
                      <a:r>
                        <a:rPr lang="en-US" sz="1000" dirty="0">
                          <a:effectLst/>
                          <a:latin typeface="Arial" panose="020B0604020202020204" pitchFamily="34" charset="0"/>
                          <a:ea typeface="Times New Roman" panose="02020603050405020304" pitchFamily="18" charset="0"/>
                          <a:cs typeface="Arial" panose="020B0604020202020204" pitchFamily="34" charset="0"/>
                        </a:rPr>
                        <a:t>that conform to client specifications</a:t>
                      </a:r>
                    </a:p>
                  </a:txBody>
                  <a:tcPr marL="50371" marR="5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9961978"/>
                  </a:ext>
                </a:extLst>
              </a:tr>
              <a:tr h="324252">
                <a:tc gridSpan="11">
                  <a:txBody>
                    <a:bodyPr/>
                    <a:lstStyle/>
                    <a:p>
                      <a:pPr marL="0" marR="0" algn="just">
                        <a:spcBef>
                          <a:spcPts val="0"/>
                        </a:spcBef>
                        <a:spcAft>
                          <a:spcPts val="600"/>
                        </a:spcAft>
                        <a:tabLst>
                          <a:tab pos="180340" algn="l"/>
                          <a:tab pos="360045"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4 Target:</a:t>
                      </a:r>
                      <a:r>
                        <a:rPr lang="en-US" sz="1000" dirty="0">
                          <a:effectLst/>
                          <a:latin typeface="Arial" panose="020B0604020202020204" pitchFamily="34" charset="0"/>
                          <a:ea typeface="Times New Roman" panose="02020603050405020304" pitchFamily="18" charset="0"/>
                          <a:cs typeface="Arial" panose="020B0604020202020204" pitchFamily="34" charset="0"/>
                        </a:rPr>
                        <a:t> 100% of examination papers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produced</a:t>
                      </a:r>
                      <a:r>
                        <a:rPr lang="en-US" sz="1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that </a:t>
                      </a:r>
                      <a:r>
                        <a:rPr lang="en-US" sz="1000" dirty="0">
                          <a:effectLst/>
                          <a:latin typeface="Arial" panose="020B0604020202020204" pitchFamily="34" charset="0"/>
                          <a:ea typeface="Times New Roman" panose="02020603050405020304" pitchFamily="18" charset="0"/>
                          <a:cs typeface="Arial" panose="020B0604020202020204" pitchFamily="34" charset="0"/>
                        </a:rPr>
                        <a:t>conform to client specifications</a:t>
                      </a:r>
                    </a:p>
                  </a:txBody>
                  <a:tcPr marL="50371" marR="503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04177669"/>
                  </a:ext>
                </a:extLst>
              </a:tr>
            </a:tbl>
          </a:graphicData>
        </a:graphic>
      </p:graphicFrame>
      <p:sp>
        <p:nvSpPr>
          <p:cNvPr id="2" name="Slide Number Placeholder 1"/>
          <p:cNvSpPr>
            <a:spLocks noGrp="1"/>
          </p:cNvSpPr>
          <p:nvPr>
            <p:ph type="sldNum" sz="quarter" idx="12"/>
          </p:nvPr>
        </p:nvSpPr>
        <p:spPr>
          <a:xfrm>
            <a:off x="2964044" y="6295392"/>
            <a:ext cx="2228850" cy="365125"/>
          </a:xfrm>
        </p:spPr>
        <p:txBody>
          <a:bodyPr/>
          <a:lstStyle/>
          <a:p>
            <a:fld id="{F77D5F9F-99E2-A044-A6F1-401E5E1045C2}" type="slidenum">
              <a:rPr lang="en-US" b="1" smtClean="0"/>
              <a:t>26</a:t>
            </a:fld>
            <a:endParaRPr lang="en-US" b="1" dirty="0"/>
          </a:p>
        </p:txBody>
      </p:sp>
    </p:spTree>
    <p:extLst>
      <p:ext uri="{BB962C8B-B14F-4D97-AF65-F5344CB8AC3E}">
        <p14:creationId xmlns:p14="http://schemas.microsoft.com/office/powerpoint/2010/main" val="6465277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63807" y="1243734"/>
            <a:ext cx="8543925" cy="4351338"/>
          </a:xfrm>
        </p:spPr>
        <p:txBody>
          <a:bodyPr/>
          <a:lstStyle/>
          <a:p>
            <a:pPr marL="0" lvl="0" indent="0" algn="ctr" defTabSz="457200">
              <a:lnSpc>
                <a:spcPct val="100000"/>
              </a:lnSpc>
              <a:spcBef>
                <a:spcPct val="20000"/>
              </a:spcBef>
              <a:buNone/>
            </a:pPr>
            <a:endParaRPr lang="en-US" sz="3200" b="1" dirty="0" smtClean="0">
              <a:solidFill>
                <a:prstClr val="black"/>
              </a:solidFill>
              <a:latin typeface="Arial" panose="020B0604020202020204" pitchFamily="34" charset="0"/>
              <a:ea typeface="+mj-ea"/>
              <a:cs typeface="Arial" panose="020B0604020202020204" pitchFamily="34" charset="0"/>
            </a:endParaRPr>
          </a:p>
          <a:p>
            <a:pPr marL="0" lvl="0" indent="0" algn="ctr" defTabSz="457200">
              <a:lnSpc>
                <a:spcPct val="100000"/>
              </a:lnSpc>
              <a:spcBef>
                <a:spcPct val="20000"/>
              </a:spcBef>
              <a:buNone/>
            </a:pPr>
            <a:endParaRPr lang="en-US" sz="3200" b="1" dirty="0">
              <a:solidFill>
                <a:prstClr val="black"/>
              </a:solidFill>
              <a:latin typeface="Arial" panose="020B0604020202020204" pitchFamily="34" charset="0"/>
              <a:ea typeface="+mj-ea"/>
              <a:cs typeface="Arial" panose="020B0604020202020204" pitchFamily="34" charset="0"/>
            </a:endParaRPr>
          </a:p>
        </p:txBody>
      </p:sp>
      <p:graphicFrame>
        <p:nvGraphicFramePr>
          <p:cNvPr id="3" name="Content Placeholder 3"/>
          <p:cNvGraphicFramePr>
            <a:graphicFrameLocks/>
          </p:cNvGraphicFramePr>
          <p:nvPr>
            <p:extLst>
              <p:ext uri="{D42A27DB-BD31-4B8C-83A1-F6EECF244321}">
                <p14:modId xmlns:p14="http://schemas.microsoft.com/office/powerpoint/2010/main" val="1030729450"/>
              </p:ext>
            </p:extLst>
          </p:nvPr>
        </p:nvGraphicFramePr>
        <p:xfrm>
          <a:off x="315883" y="282632"/>
          <a:ext cx="9218814" cy="5388405"/>
        </p:xfrm>
        <a:graphic>
          <a:graphicData uri="http://schemas.openxmlformats.org/drawingml/2006/table">
            <a:tbl>
              <a:tblPr firstRow="1" firstCol="1" bandRow="1"/>
              <a:tblGrid>
                <a:gridCol w="406573">
                  <a:extLst>
                    <a:ext uri="{9D8B030D-6E8A-4147-A177-3AD203B41FA5}">
                      <a16:colId xmlns:a16="http://schemas.microsoft.com/office/drawing/2014/main" val="3085261310"/>
                    </a:ext>
                  </a:extLst>
                </a:gridCol>
                <a:gridCol w="640388">
                  <a:extLst>
                    <a:ext uri="{9D8B030D-6E8A-4147-A177-3AD203B41FA5}">
                      <a16:colId xmlns:a16="http://schemas.microsoft.com/office/drawing/2014/main" val="2817590026"/>
                    </a:ext>
                  </a:extLst>
                </a:gridCol>
                <a:gridCol w="880187">
                  <a:extLst>
                    <a:ext uri="{9D8B030D-6E8A-4147-A177-3AD203B41FA5}">
                      <a16:colId xmlns:a16="http://schemas.microsoft.com/office/drawing/2014/main" val="389180250"/>
                    </a:ext>
                  </a:extLst>
                </a:gridCol>
                <a:gridCol w="972840">
                  <a:extLst>
                    <a:ext uri="{9D8B030D-6E8A-4147-A177-3AD203B41FA5}">
                      <a16:colId xmlns:a16="http://schemas.microsoft.com/office/drawing/2014/main" val="508986996"/>
                    </a:ext>
                  </a:extLst>
                </a:gridCol>
                <a:gridCol w="991369">
                  <a:extLst>
                    <a:ext uri="{9D8B030D-6E8A-4147-A177-3AD203B41FA5}">
                      <a16:colId xmlns:a16="http://schemas.microsoft.com/office/drawing/2014/main" val="962601035"/>
                    </a:ext>
                  </a:extLst>
                </a:gridCol>
                <a:gridCol w="963575">
                  <a:extLst>
                    <a:ext uri="{9D8B030D-6E8A-4147-A177-3AD203B41FA5}">
                      <a16:colId xmlns:a16="http://schemas.microsoft.com/office/drawing/2014/main" val="355535300"/>
                    </a:ext>
                  </a:extLst>
                </a:gridCol>
                <a:gridCol w="917249">
                  <a:extLst>
                    <a:ext uri="{9D8B030D-6E8A-4147-A177-3AD203B41FA5}">
                      <a16:colId xmlns:a16="http://schemas.microsoft.com/office/drawing/2014/main" val="3944132396"/>
                    </a:ext>
                  </a:extLst>
                </a:gridCol>
                <a:gridCol w="843127">
                  <a:extLst>
                    <a:ext uri="{9D8B030D-6E8A-4147-A177-3AD203B41FA5}">
                      <a16:colId xmlns:a16="http://schemas.microsoft.com/office/drawing/2014/main" val="3057990872"/>
                    </a:ext>
                  </a:extLst>
                </a:gridCol>
                <a:gridCol w="917249">
                  <a:extLst>
                    <a:ext uri="{9D8B030D-6E8A-4147-A177-3AD203B41FA5}">
                      <a16:colId xmlns:a16="http://schemas.microsoft.com/office/drawing/2014/main" val="414222847"/>
                    </a:ext>
                  </a:extLst>
                </a:gridCol>
                <a:gridCol w="898719">
                  <a:extLst>
                    <a:ext uri="{9D8B030D-6E8A-4147-A177-3AD203B41FA5}">
                      <a16:colId xmlns:a16="http://schemas.microsoft.com/office/drawing/2014/main" val="1075654218"/>
                    </a:ext>
                  </a:extLst>
                </a:gridCol>
                <a:gridCol w="787538">
                  <a:extLst>
                    <a:ext uri="{9D8B030D-6E8A-4147-A177-3AD203B41FA5}">
                      <a16:colId xmlns:a16="http://schemas.microsoft.com/office/drawing/2014/main" val="3341064275"/>
                    </a:ext>
                  </a:extLst>
                </a:gridCol>
              </a:tblGrid>
              <a:tr h="387921">
                <a:tc gridSpan="11">
                  <a:txBody>
                    <a:bodyPr/>
                    <a:lstStyle/>
                    <a:p>
                      <a:pPr marL="0" marR="0" algn="just">
                        <a:lnSpc>
                          <a:spcPct val="115000"/>
                        </a:lnSpc>
                        <a:spcBef>
                          <a:spcPts val="0"/>
                        </a:spcBef>
                        <a:spcAft>
                          <a:spcPts val="1000"/>
                        </a:spcAft>
                      </a:pPr>
                      <a:r>
                        <a:rPr lang="en-GB" sz="2000" b="1" dirty="0" smtClean="0">
                          <a:effectLst/>
                          <a:latin typeface="Arial" panose="020B0604020202020204" pitchFamily="34" charset="0"/>
                          <a:ea typeface="Times New Roman" panose="02020603050405020304" pitchFamily="18" charset="0"/>
                          <a:cs typeface="Arial" panose="020B0604020202020204" pitchFamily="34" charset="0"/>
                        </a:rPr>
                        <a:t>11. Branch</a:t>
                      </a:r>
                      <a:r>
                        <a:rPr lang="en-GB" sz="2000" b="1" dirty="0">
                          <a:effectLst/>
                          <a:latin typeface="Arial" panose="020B0604020202020204" pitchFamily="34" charset="0"/>
                          <a:ea typeface="Times New Roman" panose="02020603050405020304" pitchFamily="18" charset="0"/>
                          <a:cs typeface="Arial" panose="020B0604020202020204" pitchFamily="34" charset="0"/>
                        </a:rPr>
                        <a:t>: Manufacturing and </a:t>
                      </a:r>
                      <a:r>
                        <a:rPr lang="en-GB" sz="2000" b="1" dirty="0" smtClean="0">
                          <a:effectLst/>
                          <a:latin typeface="Arial" panose="020B0604020202020204" pitchFamily="34" charset="0"/>
                          <a:ea typeface="Times New Roman" panose="02020603050405020304" pitchFamily="18" charset="0"/>
                          <a:cs typeface="Arial" panose="020B0604020202020204" pitchFamily="34" charset="0"/>
                        </a:rPr>
                        <a:t>Engineering Continued..</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42008" marR="42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39467336"/>
                  </a:ext>
                </a:extLst>
              </a:tr>
              <a:tr h="356956">
                <a:tc rowSpan="2">
                  <a:txBody>
                    <a:bodyPr/>
                    <a:lstStyle/>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NO.</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2008" marR="42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Outcome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2008" marR="42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Outputs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2008" marR="42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Output Indicators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2008" marR="42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spcBef>
                          <a:spcPts val="0"/>
                        </a:spcBef>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2019/20</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2008" marR="42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spcBef>
                          <a:spcPts val="0"/>
                        </a:spcBef>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2020/21</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2008" marR="42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spcBef>
                          <a:spcPts val="0"/>
                        </a:spcBef>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Estimated Performance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2021/22</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2008" marR="42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Estimated Performance 2022/23</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2008" marR="42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2008" marR="42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79982518"/>
                  </a:ext>
                </a:extLst>
              </a:tr>
              <a:tr h="70024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1000"/>
                        </a:spcAft>
                      </a:pPr>
                      <a:r>
                        <a:rPr lang="en-US" sz="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2023/24</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2008" marR="42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2024/25</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2008" marR="42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2025/26</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2008" marR="42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5179492"/>
                  </a:ext>
                </a:extLst>
              </a:tr>
              <a:tr h="1540717">
                <a:tc>
                  <a:txBody>
                    <a:bodyPr/>
                    <a:lstStyle/>
                    <a:p>
                      <a:pPr marL="0" marR="0" algn="ctr">
                        <a:spcBef>
                          <a:spcPts val="0"/>
                        </a:spcBef>
                        <a:spcAft>
                          <a:spcPts val="0"/>
                        </a:spcAft>
                      </a:pPr>
                      <a:r>
                        <a:rPr lang="en-GB"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2008" marR="42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Security printed materials produced</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2008" marR="42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High Security Certificates that conform to  client specifications </a:t>
                      </a:r>
                      <a:r>
                        <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produced</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2008" marR="42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Percentage of High Security Certificates </a:t>
                      </a:r>
                      <a:r>
                        <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produced </a:t>
                      </a: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conform to client specifications</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2008" marR="42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98.6 % of </a:t>
                      </a:r>
                    </a:p>
                    <a:p>
                      <a:pPr marL="0" marR="0" algn="l">
                        <a:lnSpc>
                          <a:spcPct val="115000"/>
                        </a:lnSpc>
                        <a:spcBef>
                          <a:spcPts val="0"/>
                        </a:spcBef>
                        <a:spcAft>
                          <a:spcPts val="0"/>
                        </a:spcAft>
                      </a:pPr>
                      <a:r>
                        <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a:t>
                      </a: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488 576 High Security Certificates </a:t>
                      </a:r>
                      <a:r>
                        <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delivered </a:t>
                      </a: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conform to client specifications.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2008" marR="42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 of 6 498 103 High Security Certificates </a:t>
                      </a:r>
                      <a:r>
                        <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delivered</a:t>
                      </a:r>
                      <a:r>
                        <a:rPr lang="en-US" sz="80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a:t>
                      </a: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conform to  client specifications</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2008" marR="42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 of High Security Certificates </a:t>
                      </a:r>
                      <a:r>
                        <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delivered </a:t>
                      </a: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conform to  client specifications</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2008" marR="42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 of High Security Certificates </a:t>
                      </a:r>
                      <a:r>
                        <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produced </a:t>
                      </a: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conform to  client specifications</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2008" marR="42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 of High Security Certificates </a:t>
                      </a:r>
                      <a:r>
                        <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produced </a:t>
                      </a: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conform to  client specifications</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2008" marR="42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 of High Security Certificates </a:t>
                      </a:r>
                      <a:r>
                        <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produced </a:t>
                      </a: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conform to  client specifications</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2008" marR="42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99% of High Security Certificates </a:t>
                      </a:r>
                      <a:r>
                        <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produced </a:t>
                      </a: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conform to  client specifications</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42008" marR="42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888090"/>
                  </a:ext>
                </a:extLst>
              </a:tr>
              <a:tr h="300321">
                <a:tc gridSpan="11">
                  <a:txBody>
                    <a:bodyPr/>
                    <a:lstStyle/>
                    <a:p>
                      <a:pPr marL="0" marR="0" algn="just">
                        <a:spcBef>
                          <a:spcPts val="0"/>
                        </a:spcBef>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Quarterly Target Information for 2023/24</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42008" marR="42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5656898"/>
                  </a:ext>
                </a:extLst>
              </a:tr>
              <a:tr h="300321">
                <a:tc gridSpan="11">
                  <a:txBody>
                    <a:bodyPr/>
                    <a:lstStyle/>
                    <a:p>
                      <a:pPr marL="0" marR="0" algn="just">
                        <a:spcBef>
                          <a:spcPts val="0"/>
                        </a:spcBef>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 </a:t>
                      </a:r>
                      <a:r>
                        <a:rPr lang="en-US" sz="1000" dirty="0">
                          <a:effectLst/>
                          <a:latin typeface="Arial" panose="020B0604020202020204" pitchFamily="34" charset="0"/>
                          <a:ea typeface="Times New Roman" panose="02020603050405020304" pitchFamily="18" charset="0"/>
                          <a:cs typeface="Arial" panose="020B0604020202020204" pitchFamily="34" charset="0"/>
                        </a:rPr>
                        <a:t>Percentage of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High Security Certificates </a:t>
                      </a:r>
                      <a:r>
                        <a:rPr lang="en-US" sz="1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produced</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000" dirty="0">
                          <a:effectLst/>
                          <a:latin typeface="Arial" panose="020B0604020202020204" pitchFamily="34" charset="0"/>
                          <a:ea typeface="Times New Roman" panose="02020603050405020304" pitchFamily="18" charset="0"/>
                          <a:cs typeface="Arial" panose="020B0604020202020204" pitchFamily="34" charset="0"/>
                        </a:rPr>
                        <a:t>that conform to client specifications</a:t>
                      </a:r>
                    </a:p>
                  </a:txBody>
                  <a:tcPr marL="42008" marR="42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0583134"/>
                  </a:ext>
                </a:extLst>
              </a:tr>
              <a:tr h="300321">
                <a:tc gridSpan="11">
                  <a:txBody>
                    <a:bodyPr/>
                    <a:lstStyle/>
                    <a:p>
                      <a:pPr marL="0" marR="0" algn="just">
                        <a:spcBef>
                          <a:spcPts val="0"/>
                        </a:spcBef>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Annual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99% of High Security Certificates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produced </a:t>
                      </a:r>
                      <a:r>
                        <a:rPr lang="en-US" sz="1000" dirty="0">
                          <a:effectLst/>
                          <a:latin typeface="Arial" panose="020B0604020202020204" pitchFamily="34" charset="0"/>
                          <a:ea typeface="Times New Roman" panose="02020603050405020304" pitchFamily="18" charset="0"/>
                          <a:cs typeface="Arial" panose="020B0604020202020204" pitchFamily="34" charset="0"/>
                        </a:rPr>
                        <a:t>that conform to  client specifications</a:t>
                      </a:r>
                    </a:p>
                  </a:txBody>
                  <a:tcPr marL="42008" marR="42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3680039"/>
                  </a:ext>
                </a:extLst>
              </a:tr>
              <a:tr h="300321">
                <a:tc gridSpan="11">
                  <a:txBody>
                    <a:bodyPr/>
                    <a:lstStyle/>
                    <a:p>
                      <a:pPr marL="0" marR="0" algn="just">
                        <a:spcBef>
                          <a:spcPts val="0"/>
                        </a:spcBef>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Reporting Period: </a:t>
                      </a:r>
                      <a:r>
                        <a:rPr lang="en-US" sz="1000" dirty="0">
                          <a:effectLst/>
                          <a:latin typeface="Arial" panose="020B0604020202020204" pitchFamily="34" charset="0"/>
                          <a:ea typeface="Times New Roman" panose="02020603050405020304" pitchFamily="18" charset="0"/>
                          <a:cs typeface="Arial" panose="020B0604020202020204" pitchFamily="34" charset="0"/>
                        </a:rPr>
                        <a:t>Quarterly</a:t>
                      </a:r>
                    </a:p>
                  </a:txBody>
                  <a:tcPr marL="42008" marR="42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7681621"/>
                  </a:ext>
                </a:extLst>
              </a:tr>
              <a:tr h="300321">
                <a:tc gridSpan="11">
                  <a:txBody>
                    <a:bodyPr/>
                    <a:lstStyle/>
                    <a:p>
                      <a:pPr marL="0" marR="0" algn="just">
                        <a:spcBef>
                          <a:spcPts val="0"/>
                        </a:spcBef>
                        <a:spcAft>
                          <a:spcPts val="600"/>
                        </a:spcAft>
                        <a:tabLst>
                          <a:tab pos="180340" algn="l"/>
                          <a:tab pos="360045"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1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99% of High Security Certificates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produced </a:t>
                      </a:r>
                      <a:r>
                        <a:rPr lang="en-US" sz="1000" dirty="0">
                          <a:effectLst/>
                          <a:latin typeface="Arial" panose="020B0604020202020204" pitchFamily="34" charset="0"/>
                          <a:ea typeface="Times New Roman" panose="02020603050405020304" pitchFamily="18" charset="0"/>
                          <a:cs typeface="Arial" panose="020B0604020202020204" pitchFamily="34" charset="0"/>
                        </a:rPr>
                        <a:t>that conform to  client specifications</a:t>
                      </a:r>
                    </a:p>
                  </a:txBody>
                  <a:tcPr marL="42008" marR="42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82962614"/>
                  </a:ext>
                </a:extLst>
              </a:tr>
              <a:tr h="300321">
                <a:tc gridSpan="11">
                  <a:txBody>
                    <a:bodyPr/>
                    <a:lstStyle/>
                    <a:p>
                      <a:pPr marL="0" marR="0" algn="just">
                        <a:spcBef>
                          <a:spcPts val="0"/>
                        </a:spcBef>
                        <a:spcAft>
                          <a:spcPts val="600"/>
                        </a:spcAft>
                        <a:tabLst>
                          <a:tab pos="180340" algn="l"/>
                          <a:tab pos="360045"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2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99% of High Security Certificates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produced</a:t>
                      </a:r>
                      <a:r>
                        <a:rPr lang="en-US" sz="1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that </a:t>
                      </a:r>
                      <a:r>
                        <a:rPr lang="en-US" sz="1000" dirty="0">
                          <a:effectLst/>
                          <a:latin typeface="Arial" panose="020B0604020202020204" pitchFamily="34" charset="0"/>
                          <a:ea typeface="Times New Roman" panose="02020603050405020304" pitchFamily="18" charset="0"/>
                          <a:cs typeface="Arial" panose="020B0604020202020204" pitchFamily="34" charset="0"/>
                        </a:rPr>
                        <a:t>conform to  client specifications</a:t>
                      </a:r>
                    </a:p>
                  </a:txBody>
                  <a:tcPr marL="42008" marR="42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24092141"/>
                  </a:ext>
                </a:extLst>
              </a:tr>
              <a:tr h="300321">
                <a:tc gridSpan="11">
                  <a:txBody>
                    <a:bodyPr/>
                    <a:lstStyle/>
                    <a:p>
                      <a:pPr marL="0" marR="0" algn="just">
                        <a:spcBef>
                          <a:spcPts val="0"/>
                        </a:spcBef>
                        <a:spcAft>
                          <a:spcPts val="600"/>
                        </a:spcAft>
                        <a:tabLst>
                          <a:tab pos="36004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3 Target:</a:t>
                      </a:r>
                      <a:r>
                        <a:rPr lang="en-US" sz="1000" dirty="0">
                          <a:effectLst/>
                          <a:latin typeface="Arial" panose="020B0604020202020204" pitchFamily="34" charset="0"/>
                          <a:ea typeface="Times New Roman" panose="02020603050405020304" pitchFamily="18" charset="0"/>
                          <a:cs typeface="Arial" panose="020B0604020202020204" pitchFamily="34" charset="0"/>
                        </a:rPr>
                        <a:t> 99% of High Security Certificates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produced </a:t>
                      </a:r>
                      <a:r>
                        <a:rPr lang="en-US" sz="1000" dirty="0">
                          <a:effectLst/>
                          <a:latin typeface="Arial" panose="020B0604020202020204" pitchFamily="34" charset="0"/>
                          <a:ea typeface="Times New Roman" panose="02020603050405020304" pitchFamily="18" charset="0"/>
                          <a:cs typeface="Arial" panose="020B0604020202020204" pitchFamily="34" charset="0"/>
                        </a:rPr>
                        <a:t>that conform to  client specifications</a:t>
                      </a:r>
                    </a:p>
                  </a:txBody>
                  <a:tcPr marL="42008" marR="42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4621557"/>
                  </a:ext>
                </a:extLst>
              </a:tr>
              <a:tr h="300321">
                <a:tc gridSpan="11">
                  <a:txBody>
                    <a:bodyPr/>
                    <a:lstStyle/>
                    <a:p>
                      <a:pPr marL="0" marR="0" algn="just">
                        <a:spcBef>
                          <a:spcPts val="0"/>
                        </a:spcBef>
                        <a:spcAft>
                          <a:spcPts val="600"/>
                        </a:spcAft>
                        <a:tabLst>
                          <a:tab pos="180340" algn="l"/>
                          <a:tab pos="360045"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4 Target:</a:t>
                      </a:r>
                      <a:r>
                        <a:rPr lang="en-US" sz="1000" dirty="0">
                          <a:effectLst/>
                          <a:latin typeface="Arial" panose="020B0604020202020204" pitchFamily="34" charset="0"/>
                          <a:ea typeface="Times New Roman" panose="02020603050405020304" pitchFamily="18" charset="0"/>
                          <a:cs typeface="Arial" panose="020B0604020202020204" pitchFamily="34" charset="0"/>
                        </a:rPr>
                        <a:t> 99% of High Security Certificates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produced</a:t>
                      </a:r>
                      <a:r>
                        <a:rPr lang="en-US" sz="1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that </a:t>
                      </a:r>
                      <a:r>
                        <a:rPr lang="en-US" sz="1000" dirty="0">
                          <a:effectLst/>
                          <a:latin typeface="Arial" panose="020B0604020202020204" pitchFamily="34" charset="0"/>
                          <a:ea typeface="Times New Roman" panose="02020603050405020304" pitchFamily="18" charset="0"/>
                          <a:cs typeface="Arial" panose="020B0604020202020204" pitchFamily="34" charset="0"/>
                        </a:rPr>
                        <a:t>conform to  client specifications</a:t>
                      </a:r>
                    </a:p>
                  </a:txBody>
                  <a:tcPr marL="42008" marR="420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56700255"/>
                  </a:ext>
                </a:extLst>
              </a:tr>
            </a:tbl>
          </a:graphicData>
        </a:graphic>
      </p:graphicFrame>
      <p:sp>
        <p:nvSpPr>
          <p:cNvPr id="2" name="Slide Number Placeholder 1"/>
          <p:cNvSpPr>
            <a:spLocks noGrp="1"/>
          </p:cNvSpPr>
          <p:nvPr>
            <p:ph type="sldNum" sz="quarter" idx="12"/>
          </p:nvPr>
        </p:nvSpPr>
        <p:spPr>
          <a:xfrm>
            <a:off x="3068548" y="6269266"/>
            <a:ext cx="2228850" cy="365125"/>
          </a:xfrm>
        </p:spPr>
        <p:txBody>
          <a:bodyPr/>
          <a:lstStyle/>
          <a:p>
            <a:fld id="{F77D5F9F-99E2-A044-A6F1-401E5E1045C2}" type="slidenum">
              <a:rPr lang="en-US" b="1" smtClean="0"/>
              <a:t>27</a:t>
            </a:fld>
            <a:endParaRPr lang="en-US" b="1" dirty="0"/>
          </a:p>
        </p:txBody>
      </p:sp>
    </p:spTree>
    <p:extLst>
      <p:ext uri="{BB962C8B-B14F-4D97-AF65-F5344CB8AC3E}">
        <p14:creationId xmlns:p14="http://schemas.microsoft.com/office/powerpoint/2010/main" val="3196355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313904" y="3796921"/>
            <a:ext cx="9221981" cy="107721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BRANCH: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OPERATIONS</a:t>
            </a:r>
            <a:r>
              <a:rPr kumimoji="0" lang="en-US" sz="3200" b="1" i="0" u="none" strike="noStrike" kern="0" cap="none" spc="0" normalizeH="0" noProof="0" dirty="0" smtClean="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3200" b="1" i="0" u="none" strike="noStrike" kern="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MANAGEMENT</a:t>
            </a:r>
            <a:endParaRPr kumimoji="0" lang="en-US" sz="3200" b="0" i="0" u="none" strike="noStrike" kern="0" cap="none" spc="0" normalizeH="0" baseline="0" noProof="0" dirty="0" smtClean="0">
              <a:ln>
                <a:noFill/>
              </a:ln>
              <a:solidFill>
                <a:sysClr val="windowText" lastClr="000000"/>
              </a:solidFill>
              <a:effectLst/>
              <a:uLnTx/>
              <a:uFillTx/>
            </a:endParaRPr>
          </a:p>
        </p:txBody>
      </p:sp>
      <p:sp>
        <p:nvSpPr>
          <p:cNvPr id="3" name="Slide Number Placeholder 2"/>
          <p:cNvSpPr>
            <a:spLocks noGrp="1"/>
          </p:cNvSpPr>
          <p:nvPr>
            <p:ph type="sldNum" sz="quarter" idx="12"/>
          </p:nvPr>
        </p:nvSpPr>
        <p:spPr>
          <a:xfrm>
            <a:off x="3042422" y="6260558"/>
            <a:ext cx="2228850" cy="365125"/>
          </a:xfrm>
        </p:spPr>
        <p:txBody>
          <a:bodyPr/>
          <a:lstStyle/>
          <a:p>
            <a:fld id="{F77D5F9F-99E2-A044-A6F1-401E5E1045C2}" type="slidenum">
              <a:rPr lang="en-US" b="1" smtClean="0"/>
              <a:t>28</a:t>
            </a:fld>
            <a:endParaRPr lang="en-US" b="1" dirty="0"/>
          </a:p>
        </p:txBody>
      </p:sp>
    </p:spTree>
    <p:extLst>
      <p:ext uri="{BB962C8B-B14F-4D97-AF65-F5344CB8AC3E}">
        <p14:creationId xmlns:p14="http://schemas.microsoft.com/office/powerpoint/2010/main" val="18527842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63807" y="1243734"/>
            <a:ext cx="8543925" cy="4351338"/>
          </a:xfrm>
        </p:spPr>
        <p:txBody>
          <a:bodyPr/>
          <a:lstStyle/>
          <a:p>
            <a:pPr marL="0" lvl="0" indent="0" algn="ctr" defTabSz="457200">
              <a:lnSpc>
                <a:spcPct val="100000"/>
              </a:lnSpc>
              <a:spcBef>
                <a:spcPct val="20000"/>
              </a:spcBef>
              <a:buNone/>
            </a:pPr>
            <a:endParaRPr lang="en-US" sz="3200" b="1" dirty="0" smtClean="0">
              <a:solidFill>
                <a:prstClr val="black"/>
              </a:solidFill>
              <a:latin typeface="Arial" panose="020B0604020202020204" pitchFamily="34" charset="0"/>
              <a:ea typeface="+mj-ea"/>
              <a:cs typeface="Arial" panose="020B0604020202020204" pitchFamily="34" charset="0"/>
            </a:endParaRPr>
          </a:p>
          <a:p>
            <a:pPr marL="0" lvl="0" indent="0" algn="ctr" defTabSz="457200">
              <a:lnSpc>
                <a:spcPct val="100000"/>
              </a:lnSpc>
              <a:spcBef>
                <a:spcPct val="20000"/>
              </a:spcBef>
              <a:buNone/>
            </a:pPr>
            <a:endParaRPr lang="en-US" sz="3200" b="1" dirty="0">
              <a:solidFill>
                <a:prstClr val="black"/>
              </a:solidFill>
              <a:latin typeface="Arial" panose="020B0604020202020204" pitchFamily="34" charset="0"/>
              <a:ea typeface="+mj-ea"/>
              <a:cs typeface="Arial" panose="020B0604020202020204" pitchFamily="34" charset="0"/>
            </a:endParaRPr>
          </a:p>
        </p:txBody>
      </p:sp>
      <p:graphicFrame>
        <p:nvGraphicFramePr>
          <p:cNvPr id="3" name="Content Placeholder 4"/>
          <p:cNvGraphicFramePr>
            <a:graphicFrameLocks/>
          </p:cNvGraphicFramePr>
          <p:nvPr>
            <p:extLst>
              <p:ext uri="{D42A27DB-BD31-4B8C-83A1-F6EECF244321}">
                <p14:modId xmlns:p14="http://schemas.microsoft.com/office/powerpoint/2010/main" val="1153865501"/>
              </p:ext>
            </p:extLst>
          </p:nvPr>
        </p:nvGraphicFramePr>
        <p:xfrm>
          <a:off x="299257" y="295279"/>
          <a:ext cx="9243753" cy="5586774"/>
        </p:xfrm>
        <a:graphic>
          <a:graphicData uri="http://schemas.openxmlformats.org/drawingml/2006/table">
            <a:tbl>
              <a:tblPr firstRow="1" firstCol="1" bandRow="1"/>
              <a:tblGrid>
                <a:gridCol w="403096">
                  <a:extLst>
                    <a:ext uri="{9D8B030D-6E8A-4147-A177-3AD203B41FA5}">
                      <a16:colId xmlns:a16="http://schemas.microsoft.com/office/drawing/2014/main" val="3639532432"/>
                    </a:ext>
                  </a:extLst>
                </a:gridCol>
                <a:gridCol w="742065">
                  <a:extLst>
                    <a:ext uri="{9D8B030D-6E8A-4147-A177-3AD203B41FA5}">
                      <a16:colId xmlns:a16="http://schemas.microsoft.com/office/drawing/2014/main" val="364875747"/>
                    </a:ext>
                  </a:extLst>
                </a:gridCol>
                <a:gridCol w="852001">
                  <a:extLst>
                    <a:ext uri="{9D8B030D-6E8A-4147-A177-3AD203B41FA5}">
                      <a16:colId xmlns:a16="http://schemas.microsoft.com/office/drawing/2014/main" val="2771685925"/>
                    </a:ext>
                  </a:extLst>
                </a:gridCol>
                <a:gridCol w="888647">
                  <a:extLst>
                    <a:ext uri="{9D8B030D-6E8A-4147-A177-3AD203B41FA5}">
                      <a16:colId xmlns:a16="http://schemas.microsoft.com/office/drawing/2014/main" val="1014308904"/>
                    </a:ext>
                  </a:extLst>
                </a:gridCol>
                <a:gridCol w="1026066">
                  <a:extLst>
                    <a:ext uri="{9D8B030D-6E8A-4147-A177-3AD203B41FA5}">
                      <a16:colId xmlns:a16="http://schemas.microsoft.com/office/drawing/2014/main" val="1529475335"/>
                    </a:ext>
                  </a:extLst>
                </a:gridCol>
                <a:gridCol w="971098">
                  <a:extLst>
                    <a:ext uri="{9D8B030D-6E8A-4147-A177-3AD203B41FA5}">
                      <a16:colId xmlns:a16="http://schemas.microsoft.com/office/drawing/2014/main" val="1401997741"/>
                    </a:ext>
                  </a:extLst>
                </a:gridCol>
                <a:gridCol w="980259">
                  <a:extLst>
                    <a:ext uri="{9D8B030D-6E8A-4147-A177-3AD203B41FA5}">
                      <a16:colId xmlns:a16="http://schemas.microsoft.com/office/drawing/2014/main" val="1628824835"/>
                    </a:ext>
                  </a:extLst>
                </a:gridCol>
                <a:gridCol w="879485">
                  <a:extLst>
                    <a:ext uri="{9D8B030D-6E8A-4147-A177-3AD203B41FA5}">
                      <a16:colId xmlns:a16="http://schemas.microsoft.com/office/drawing/2014/main" val="565765701"/>
                    </a:ext>
                  </a:extLst>
                </a:gridCol>
                <a:gridCol w="861162">
                  <a:extLst>
                    <a:ext uri="{9D8B030D-6E8A-4147-A177-3AD203B41FA5}">
                      <a16:colId xmlns:a16="http://schemas.microsoft.com/office/drawing/2014/main" val="4018640466"/>
                    </a:ext>
                  </a:extLst>
                </a:gridCol>
                <a:gridCol w="778710">
                  <a:extLst>
                    <a:ext uri="{9D8B030D-6E8A-4147-A177-3AD203B41FA5}">
                      <a16:colId xmlns:a16="http://schemas.microsoft.com/office/drawing/2014/main" val="1319086856"/>
                    </a:ext>
                  </a:extLst>
                </a:gridCol>
                <a:gridCol w="861164">
                  <a:extLst>
                    <a:ext uri="{9D8B030D-6E8A-4147-A177-3AD203B41FA5}">
                      <a16:colId xmlns:a16="http://schemas.microsoft.com/office/drawing/2014/main" val="2710634556"/>
                    </a:ext>
                  </a:extLst>
                </a:gridCol>
              </a:tblGrid>
              <a:tr h="402370">
                <a:tc gridSpan="11">
                  <a:txBody>
                    <a:bodyPr/>
                    <a:lstStyle/>
                    <a:p>
                      <a:pPr marL="0" marR="0" algn="just">
                        <a:lnSpc>
                          <a:spcPct val="115000"/>
                        </a:lnSpc>
                        <a:spcBef>
                          <a:spcPts val="0"/>
                        </a:spcBef>
                        <a:spcAft>
                          <a:spcPts val="1000"/>
                        </a:spcAft>
                      </a:pPr>
                      <a:r>
                        <a:rPr lang="en-GB" sz="2000" b="1" dirty="0" smtClean="0">
                          <a:effectLst/>
                          <a:latin typeface="Arial" panose="020B0604020202020204" pitchFamily="34" charset="0"/>
                          <a:ea typeface="Times New Roman" panose="02020603050405020304" pitchFamily="18" charset="0"/>
                          <a:cs typeface="Arial" panose="020B0604020202020204" pitchFamily="34" charset="0"/>
                        </a:rPr>
                        <a:t>12. Branch</a:t>
                      </a:r>
                      <a:r>
                        <a:rPr lang="en-GB" sz="2000" b="1" dirty="0">
                          <a:effectLst/>
                          <a:latin typeface="Arial" panose="020B0604020202020204" pitchFamily="34" charset="0"/>
                          <a:ea typeface="Times New Roman" panose="02020603050405020304" pitchFamily="18" charset="0"/>
                          <a:cs typeface="Arial" panose="020B0604020202020204" pitchFamily="34" charset="0"/>
                        </a:rPr>
                        <a:t>: Operations Management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22448" marR="2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3634436"/>
                  </a:ext>
                </a:extLst>
              </a:tr>
              <a:tr h="452745">
                <a:tc rowSpan="2">
                  <a:txBody>
                    <a:bodyPr/>
                    <a:lstStyle/>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NO.</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2448" marR="2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Outcome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2448" marR="2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Outputs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2448" marR="2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Output Indicators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2448" marR="2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spcBef>
                          <a:spcPts val="0"/>
                        </a:spcBef>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2019/20</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2448" marR="2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spcBef>
                          <a:spcPts val="0"/>
                        </a:spcBef>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2020/21</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2448" marR="2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spcBef>
                          <a:spcPts val="0"/>
                        </a:spcBef>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Estimated Performance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2021/22</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2448" marR="2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Estimated Performance 2022/23</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2448" marR="2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2448" marR="2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8589613"/>
                  </a:ext>
                </a:extLst>
              </a:tr>
              <a:tr h="59484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1000"/>
                        </a:spcAft>
                      </a:pPr>
                      <a:r>
                        <a:rPr lang="en-US" sz="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2023/24</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2448" marR="22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2024/25</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2448" marR="22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2025/26</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2448" marR="22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93029"/>
                  </a:ext>
                </a:extLst>
              </a:tr>
              <a:tr h="1390347">
                <a:tc>
                  <a:txBody>
                    <a:bodyPr/>
                    <a:lstStyle/>
                    <a:p>
                      <a:pPr marL="0" marR="0" algn="ctr">
                        <a:spcBef>
                          <a:spcPts val="0"/>
                        </a:spcBef>
                        <a:spcAft>
                          <a:spcPts val="0"/>
                        </a:spcAft>
                      </a:pPr>
                      <a:r>
                        <a:rPr lang="en-GB" sz="800" dirty="0">
                          <a:effectLst/>
                          <a:latin typeface="Arial" panose="020B0604020202020204" pitchFamily="34" charset="0"/>
                          <a:ea typeface="Times New Roman" panose="02020603050405020304" pitchFamily="18" charset="0"/>
                          <a:cs typeface="Arial" panose="020B0604020202020204" pitchFamily="34" charset="0"/>
                        </a:rPr>
                        <a:t>1.</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2448" marR="2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Government information coordinated and distributed</a:t>
                      </a:r>
                    </a:p>
                  </a:txBody>
                  <a:tcPr marL="22448" marR="2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457200" algn="l"/>
                          <a:tab pos="914400" algn="l"/>
                          <a:tab pos="1371600" algn="l"/>
                          <a:tab pos="1828800" algn="l"/>
                          <a:tab pos="2667000" algn="l"/>
                        </a:tabLs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Government Gazettes that conform to  client specifications published</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2448" marR="2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457200" algn="l"/>
                          <a:tab pos="914400" algn="l"/>
                          <a:tab pos="1371600" algn="l"/>
                          <a:tab pos="1828800" algn="l"/>
                          <a:tab pos="2667000" algn="l"/>
                        </a:tabLs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Percentage of Government Gazettes published that conform to client specifications</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2448" marR="2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457200" algn="l"/>
                          <a:tab pos="914400" algn="l"/>
                          <a:tab pos="1371600" algn="l"/>
                          <a:tab pos="1828800" algn="l"/>
                          <a:tab pos="2667000" algn="l"/>
                        </a:tabLs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2000 Government Gazettes published that conform to  client specifications</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2448" marR="2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457200" algn="l"/>
                          <a:tab pos="914400" algn="l"/>
                          <a:tab pos="1371600" algn="l"/>
                          <a:tab pos="1828800" algn="l"/>
                          <a:tab pos="2667000" algn="l"/>
                        </a:tabLs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2078 Government Gazettes published that conform to client specifications</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2448" marR="2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457200" algn="l"/>
                          <a:tab pos="914400" algn="l"/>
                          <a:tab pos="1371600" algn="l"/>
                          <a:tab pos="1828800" algn="l"/>
                          <a:tab pos="2667000" algn="l"/>
                        </a:tabLs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a:t>
                      </a:r>
                      <a:r>
                        <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2130 Government </a:t>
                      </a: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Gazettes published that conform to client specifications</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2448" marR="2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457200" algn="l"/>
                          <a:tab pos="914400" algn="l"/>
                          <a:tab pos="1371600" algn="l"/>
                          <a:tab pos="1828800" algn="l"/>
                          <a:tab pos="2667000" algn="l"/>
                        </a:tabLs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Government Gazettes published that conform to client specifications</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2448" marR="2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457200" algn="l"/>
                          <a:tab pos="914400" algn="l"/>
                          <a:tab pos="1371600" algn="l"/>
                          <a:tab pos="1828800" algn="l"/>
                          <a:tab pos="2667000" algn="l"/>
                        </a:tabLs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Government Gazettes published that conform to client specifications</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2448" marR="2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457200" algn="l"/>
                          <a:tab pos="914400" algn="l"/>
                          <a:tab pos="1371600" algn="l"/>
                          <a:tab pos="1828800" algn="l"/>
                          <a:tab pos="2667000" algn="l"/>
                        </a:tabLs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Government Gazettes published that conform to client specifications</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2448" marR="2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457200" algn="l"/>
                          <a:tab pos="914400" algn="l"/>
                          <a:tab pos="1371600" algn="l"/>
                          <a:tab pos="1828800" algn="l"/>
                          <a:tab pos="2667000" algn="l"/>
                        </a:tabLs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Government Gazettes published that conform to client specifications</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22448" marR="2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2061612"/>
                  </a:ext>
                </a:extLst>
              </a:tr>
              <a:tr h="393690">
                <a:tc gridSpan="11">
                  <a:txBody>
                    <a:bodyPr/>
                    <a:lstStyle/>
                    <a:p>
                      <a:pPr marL="0" marR="0" algn="just">
                        <a:spcBef>
                          <a:spcPts val="0"/>
                        </a:spcBef>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Quarterly Target Information for 2023/24</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22448" marR="2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76461925"/>
                  </a:ext>
                </a:extLst>
              </a:tr>
              <a:tr h="393690">
                <a:tc gridSpan="11">
                  <a:txBody>
                    <a:bodyPr/>
                    <a:lstStyle/>
                    <a:p>
                      <a:pPr marL="0" marR="0" algn="just">
                        <a:spcBef>
                          <a:spcPts val="0"/>
                        </a:spcBef>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 </a:t>
                      </a:r>
                      <a:r>
                        <a:rPr lang="en-US" sz="1000" dirty="0">
                          <a:effectLst/>
                          <a:latin typeface="Arial" panose="020B0604020202020204" pitchFamily="34" charset="0"/>
                          <a:ea typeface="Times New Roman" panose="02020603050405020304" pitchFamily="18" charset="0"/>
                          <a:cs typeface="Arial" panose="020B0604020202020204" pitchFamily="34" charset="0"/>
                        </a:rPr>
                        <a:t>Percentage of Government Gazettes published that conform to client specifications</a:t>
                      </a:r>
                    </a:p>
                  </a:txBody>
                  <a:tcPr marL="22448" marR="2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83764201"/>
                  </a:ext>
                </a:extLst>
              </a:tr>
              <a:tr h="357648">
                <a:tc gridSpan="11">
                  <a:txBody>
                    <a:bodyPr/>
                    <a:lstStyle/>
                    <a:p>
                      <a:pPr marL="0" marR="0" algn="just">
                        <a:spcBef>
                          <a:spcPts val="0"/>
                        </a:spcBef>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Annual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100% of Government Gazettes published that conform to client specifications</a:t>
                      </a:r>
                    </a:p>
                  </a:txBody>
                  <a:tcPr marL="22448" marR="2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9351401"/>
                  </a:ext>
                </a:extLst>
              </a:tr>
              <a:tr h="393690">
                <a:tc gridSpan="11">
                  <a:txBody>
                    <a:bodyPr/>
                    <a:lstStyle/>
                    <a:p>
                      <a:pPr marL="0" marR="0" algn="just">
                        <a:spcBef>
                          <a:spcPts val="0"/>
                        </a:spcBef>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Reporting Period: </a:t>
                      </a:r>
                      <a:r>
                        <a:rPr lang="en-US" sz="1000" dirty="0">
                          <a:effectLst/>
                          <a:latin typeface="Arial" panose="020B0604020202020204" pitchFamily="34" charset="0"/>
                          <a:ea typeface="Times New Roman" panose="02020603050405020304" pitchFamily="18" charset="0"/>
                          <a:cs typeface="Arial" panose="020B0604020202020204" pitchFamily="34" charset="0"/>
                        </a:rPr>
                        <a:t>Quarterly</a:t>
                      </a:r>
                    </a:p>
                  </a:txBody>
                  <a:tcPr marL="22448" marR="2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62293951"/>
                  </a:ext>
                </a:extLst>
              </a:tr>
              <a:tr h="393690">
                <a:tc gridSpan="11">
                  <a:txBody>
                    <a:bodyPr/>
                    <a:lstStyle/>
                    <a:p>
                      <a:pPr marL="0" marR="0" algn="just">
                        <a:spcBef>
                          <a:spcPts val="0"/>
                        </a:spcBef>
                        <a:spcAft>
                          <a:spcPts val="600"/>
                        </a:spcAft>
                        <a:tabLst>
                          <a:tab pos="180340" algn="l"/>
                          <a:tab pos="360045"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1 Target:</a:t>
                      </a:r>
                      <a:r>
                        <a:rPr lang="en-US" sz="1000" dirty="0">
                          <a:effectLst/>
                          <a:latin typeface="Arial" panose="020B0604020202020204" pitchFamily="34" charset="0"/>
                          <a:ea typeface="Times New Roman" panose="02020603050405020304" pitchFamily="18" charset="0"/>
                          <a:cs typeface="Arial" panose="020B0604020202020204" pitchFamily="34" charset="0"/>
                        </a:rPr>
                        <a:t> 100% of Government Gazettes published that conform the client specifications</a:t>
                      </a:r>
                    </a:p>
                  </a:txBody>
                  <a:tcPr marL="22448" marR="2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7407717"/>
                  </a:ext>
                </a:extLst>
              </a:tr>
              <a:tr h="273490">
                <a:tc gridSpan="11">
                  <a:txBody>
                    <a:bodyPr/>
                    <a:lstStyle/>
                    <a:p>
                      <a:pPr marL="0" marR="0" algn="just">
                        <a:spcBef>
                          <a:spcPts val="0"/>
                        </a:spcBef>
                        <a:spcAft>
                          <a:spcPts val="600"/>
                        </a:spcAft>
                        <a:tabLst>
                          <a:tab pos="180340" algn="l"/>
                          <a:tab pos="360045"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2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100% of Government Gazettes published that conform the client specifications</a:t>
                      </a:r>
                    </a:p>
                  </a:txBody>
                  <a:tcPr marL="22448" marR="2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62832897"/>
                  </a:ext>
                </a:extLst>
              </a:tr>
              <a:tr h="267081">
                <a:tc gridSpan="11">
                  <a:txBody>
                    <a:bodyPr/>
                    <a:lstStyle/>
                    <a:p>
                      <a:pPr marL="0" marR="0" algn="just">
                        <a:spcBef>
                          <a:spcPts val="0"/>
                        </a:spcBef>
                        <a:spcAft>
                          <a:spcPts val="600"/>
                        </a:spcAft>
                        <a:tabLst>
                          <a:tab pos="36004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3 Target:</a:t>
                      </a:r>
                      <a:r>
                        <a:rPr lang="en-US" sz="1000" dirty="0">
                          <a:effectLst/>
                          <a:latin typeface="Arial" panose="020B0604020202020204" pitchFamily="34" charset="0"/>
                          <a:ea typeface="Times New Roman" panose="02020603050405020304" pitchFamily="18" charset="0"/>
                          <a:cs typeface="Arial" panose="020B0604020202020204" pitchFamily="34" charset="0"/>
                        </a:rPr>
                        <a:t> 100% of Government Gazettes published that conform the client specifications</a:t>
                      </a:r>
                    </a:p>
                  </a:txBody>
                  <a:tcPr marL="22448" marR="2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6797333"/>
                  </a:ext>
                </a:extLst>
              </a:tr>
              <a:tr h="273490">
                <a:tc gridSpan="11">
                  <a:txBody>
                    <a:bodyPr/>
                    <a:lstStyle/>
                    <a:p>
                      <a:pPr marL="0" marR="0" algn="just">
                        <a:spcBef>
                          <a:spcPts val="0"/>
                        </a:spcBef>
                        <a:spcAft>
                          <a:spcPts val="600"/>
                        </a:spcAft>
                        <a:tabLst>
                          <a:tab pos="180340" algn="l"/>
                          <a:tab pos="360045"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4 Target:</a:t>
                      </a:r>
                      <a:r>
                        <a:rPr lang="en-US" sz="1000" dirty="0">
                          <a:effectLst/>
                          <a:latin typeface="Arial" panose="020B0604020202020204" pitchFamily="34" charset="0"/>
                          <a:ea typeface="Times New Roman" panose="02020603050405020304" pitchFamily="18" charset="0"/>
                          <a:cs typeface="Arial" panose="020B0604020202020204" pitchFamily="34" charset="0"/>
                        </a:rPr>
                        <a:t> 100% of Government Gazettes published that conform the client specifications</a:t>
                      </a:r>
                    </a:p>
                  </a:txBody>
                  <a:tcPr marL="22448" marR="2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31493302"/>
                  </a:ext>
                </a:extLst>
              </a:tr>
            </a:tbl>
          </a:graphicData>
        </a:graphic>
      </p:graphicFrame>
      <p:sp>
        <p:nvSpPr>
          <p:cNvPr id="2" name="Slide Number Placeholder 1"/>
          <p:cNvSpPr>
            <a:spLocks noGrp="1"/>
          </p:cNvSpPr>
          <p:nvPr>
            <p:ph type="sldNum" sz="quarter" idx="12"/>
          </p:nvPr>
        </p:nvSpPr>
        <p:spPr>
          <a:xfrm>
            <a:off x="2920503" y="6295392"/>
            <a:ext cx="2228850" cy="365125"/>
          </a:xfrm>
        </p:spPr>
        <p:txBody>
          <a:bodyPr/>
          <a:lstStyle/>
          <a:p>
            <a:fld id="{F77D5F9F-99E2-A044-A6F1-401E5E1045C2}" type="slidenum">
              <a:rPr lang="en-US" b="1" smtClean="0"/>
              <a:t>29</a:t>
            </a:fld>
            <a:endParaRPr lang="en-US" b="1" dirty="0"/>
          </a:p>
        </p:txBody>
      </p:sp>
    </p:spTree>
    <p:extLst>
      <p:ext uri="{BB962C8B-B14F-4D97-AF65-F5344CB8AC3E}">
        <p14:creationId xmlns:p14="http://schemas.microsoft.com/office/powerpoint/2010/main" val="2869915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80443" y="286749"/>
            <a:ext cx="9255443" cy="871491"/>
          </a:xfrm>
        </p:spPr>
        <p:txBody>
          <a:bodyPr/>
          <a:lstStyle/>
          <a:p>
            <a:r>
              <a:rPr lang="en-US" sz="2800" b="1" dirty="0" smtClean="0">
                <a:solidFill>
                  <a:prstClr val="black"/>
                </a:solidFill>
                <a:latin typeface="Arial" panose="020B0604020202020204" pitchFamily="34" charset="0"/>
                <a:cs typeface="Arial" panose="020B0604020202020204" pitchFamily="34" charset="0"/>
              </a:rPr>
              <a:t>1. Background</a:t>
            </a:r>
            <a:endParaRPr lang="en-US" dirty="0"/>
          </a:p>
        </p:txBody>
      </p:sp>
      <p:sp>
        <p:nvSpPr>
          <p:cNvPr id="4" name="Content Placeholder 3"/>
          <p:cNvSpPr>
            <a:spLocks noGrp="1"/>
          </p:cNvSpPr>
          <p:nvPr>
            <p:ph idx="1"/>
          </p:nvPr>
        </p:nvSpPr>
        <p:spPr>
          <a:xfrm>
            <a:off x="280443" y="1037547"/>
            <a:ext cx="9255443" cy="3969882"/>
          </a:xfrm>
        </p:spPr>
        <p:txBody>
          <a:bodyPr>
            <a:normAutofit/>
          </a:bodyPr>
          <a:lstStyle/>
          <a:p>
            <a:pPr marL="342900" lvl="0" indent="-342900" algn="just" defTabSz="457200">
              <a:lnSpc>
                <a:spcPct val="100000"/>
              </a:lnSpc>
              <a:spcBef>
                <a:spcPct val="20000"/>
              </a:spcBef>
              <a:buFont typeface="Arial"/>
              <a:buChar char="•"/>
            </a:pPr>
            <a:r>
              <a:rPr lang="en-US" sz="1800" dirty="0" smtClean="0">
                <a:latin typeface="Arial" panose="020B0604020202020204" pitchFamily="34" charset="0"/>
                <a:cs typeface="Arial" panose="020B0604020202020204" pitchFamily="34" charset="0"/>
              </a:rPr>
              <a:t>The Annual Performance Plan (APP) outlines all outcomes, outcome indicators and performance targets that have been set by the Government Printing Works (GPW) f</a:t>
            </a:r>
            <a:r>
              <a:rPr lang="en-US" sz="1800" dirty="0" smtClean="0">
                <a:solidFill>
                  <a:prstClr val="black"/>
                </a:solidFill>
                <a:latin typeface="Arial" panose="020B0604020202020204" pitchFamily="34" charset="0"/>
                <a:cs typeface="Arial" panose="020B0604020202020204" pitchFamily="34" charset="0"/>
              </a:rPr>
              <a:t>or the financial year 2023/24. These outcomes and targets are in alignment with the Strategic Plan 2020-2025.</a:t>
            </a:r>
          </a:p>
          <a:p>
            <a:pPr marL="342900" lvl="0" indent="-342900" algn="just" defTabSz="457200">
              <a:lnSpc>
                <a:spcPct val="100000"/>
              </a:lnSpc>
              <a:spcBef>
                <a:spcPct val="20000"/>
              </a:spcBef>
              <a:buFont typeface="Arial"/>
              <a:buChar char="•"/>
            </a:pPr>
            <a:endParaRPr lang="en-US" sz="1800" dirty="0" smtClean="0">
              <a:solidFill>
                <a:prstClr val="black"/>
              </a:solidFill>
              <a:latin typeface="Arial" panose="020B0604020202020204" pitchFamily="34" charset="0"/>
              <a:cs typeface="Arial" panose="020B0604020202020204" pitchFamily="34" charset="0"/>
            </a:endParaRPr>
          </a:p>
          <a:p>
            <a:pPr marL="342900" lvl="0" indent="-342900" algn="just" defTabSz="457200">
              <a:lnSpc>
                <a:spcPct val="100000"/>
              </a:lnSpc>
              <a:spcBef>
                <a:spcPct val="20000"/>
              </a:spcBef>
              <a:buFont typeface="Arial"/>
              <a:buChar char="•"/>
            </a:pPr>
            <a:r>
              <a:rPr lang="en-US" sz="1800" dirty="0" smtClean="0">
                <a:solidFill>
                  <a:prstClr val="black"/>
                </a:solidFill>
                <a:latin typeface="Arial" panose="020B0604020202020204" pitchFamily="34" charset="0"/>
                <a:cs typeface="Arial" panose="020B0604020202020204" pitchFamily="34" charset="0"/>
              </a:rPr>
              <a:t>The </a:t>
            </a:r>
            <a:r>
              <a:rPr lang="en-US" sz="1800" dirty="0">
                <a:solidFill>
                  <a:prstClr val="black"/>
                </a:solidFill>
                <a:latin typeface="Arial" panose="020B0604020202020204" pitchFamily="34" charset="0"/>
                <a:cs typeface="Arial" panose="020B0604020202020204" pitchFamily="34" charset="0"/>
              </a:rPr>
              <a:t>APP was further developed based on the revised Framework for Strategic Plans and Annual Performance Plans </a:t>
            </a:r>
            <a:r>
              <a:rPr lang="en-US" sz="1800" dirty="0" smtClean="0">
                <a:solidFill>
                  <a:prstClr val="black"/>
                </a:solidFill>
                <a:latin typeface="Arial" panose="020B0604020202020204" pitchFamily="34" charset="0"/>
                <a:cs typeface="Arial" panose="020B0604020202020204" pitchFamily="34" charset="0"/>
              </a:rPr>
              <a:t>with the guidance of </a:t>
            </a:r>
            <a:r>
              <a:rPr lang="en-US" sz="1800" dirty="0">
                <a:solidFill>
                  <a:prstClr val="black"/>
                </a:solidFill>
                <a:latin typeface="Arial" panose="020B0604020202020204" pitchFamily="34" charset="0"/>
                <a:cs typeface="Arial" panose="020B0604020202020204" pitchFamily="34" charset="0"/>
              </a:rPr>
              <a:t>the Department of Planning, Monitoring and </a:t>
            </a:r>
            <a:r>
              <a:rPr lang="en-US" sz="1800" dirty="0" smtClean="0">
                <a:solidFill>
                  <a:prstClr val="black"/>
                </a:solidFill>
                <a:latin typeface="Arial" panose="020B0604020202020204" pitchFamily="34" charset="0"/>
                <a:cs typeface="Arial" panose="020B0604020202020204" pitchFamily="34" charset="0"/>
              </a:rPr>
              <a:t>Evaluation (DPME) for </a:t>
            </a:r>
            <a:r>
              <a:rPr lang="en-US" sz="1800" dirty="0">
                <a:solidFill>
                  <a:prstClr val="black"/>
                </a:solidFill>
                <a:latin typeface="Arial" panose="020B0604020202020204" pitchFamily="34" charset="0"/>
                <a:cs typeface="Arial" panose="020B0604020202020204" pitchFamily="34" charset="0"/>
              </a:rPr>
              <a:t>implementation by </a:t>
            </a:r>
            <a:r>
              <a:rPr lang="en-US" sz="1800" dirty="0" smtClean="0">
                <a:solidFill>
                  <a:prstClr val="black"/>
                </a:solidFill>
                <a:latin typeface="Arial" panose="020B0604020202020204" pitchFamily="34" charset="0"/>
                <a:cs typeface="Arial" panose="020B0604020202020204" pitchFamily="34" charset="0"/>
              </a:rPr>
              <a:t>national </a:t>
            </a:r>
            <a:r>
              <a:rPr lang="en-US" sz="1800" dirty="0">
                <a:solidFill>
                  <a:prstClr val="black"/>
                </a:solidFill>
                <a:latin typeface="Arial" panose="020B0604020202020204" pitchFamily="34" charset="0"/>
                <a:cs typeface="Arial" panose="020B0604020202020204" pitchFamily="34" charset="0"/>
              </a:rPr>
              <a:t>and provincial spheres of government.</a:t>
            </a:r>
          </a:p>
        </p:txBody>
      </p:sp>
      <p:sp>
        <p:nvSpPr>
          <p:cNvPr id="2" name="Slide Number Placeholder 1"/>
          <p:cNvSpPr>
            <a:spLocks noGrp="1"/>
          </p:cNvSpPr>
          <p:nvPr>
            <p:ph type="sldNum" sz="quarter" idx="12"/>
          </p:nvPr>
        </p:nvSpPr>
        <p:spPr>
          <a:xfrm>
            <a:off x="3793739" y="6286683"/>
            <a:ext cx="2228850" cy="365125"/>
          </a:xfrm>
        </p:spPr>
        <p:txBody>
          <a:bodyPr/>
          <a:lstStyle/>
          <a:p>
            <a:pPr algn="ctr"/>
            <a:fld id="{F77D5F9F-99E2-A044-A6F1-401E5E1045C2}" type="slidenum">
              <a:rPr lang="en-US" b="1" smtClean="0"/>
              <a:pPr algn="ctr"/>
              <a:t>3</a:t>
            </a:fld>
            <a:endParaRPr lang="en-US" b="1" dirty="0"/>
          </a:p>
        </p:txBody>
      </p:sp>
    </p:spTree>
    <p:extLst>
      <p:ext uri="{BB962C8B-B14F-4D97-AF65-F5344CB8AC3E}">
        <p14:creationId xmlns:p14="http://schemas.microsoft.com/office/powerpoint/2010/main" val="16556693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63807" y="1243734"/>
            <a:ext cx="8543925" cy="4351338"/>
          </a:xfrm>
        </p:spPr>
        <p:txBody>
          <a:bodyPr/>
          <a:lstStyle/>
          <a:p>
            <a:pPr marL="0" lvl="0" indent="0" algn="ctr" defTabSz="457200">
              <a:lnSpc>
                <a:spcPct val="100000"/>
              </a:lnSpc>
              <a:spcBef>
                <a:spcPct val="20000"/>
              </a:spcBef>
              <a:buNone/>
            </a:pPr>
            <a:endParaRPr lang="en-US" sz="3200" b="1" dirty="0" smtClean="0">
              <a:solidFill>
                <a:prstClr val="black"/>
              </a:solidFill>
              <a:latin typeface="Arial" panose="020B0604020202020204" pitchFamily="34" charset="0"/>
              <a:ea typeface="+mj-ea"/>
              <a:cs typeface="Arial" panose="020B0604020202020204" pitchFamily="34" charset="0"/>
            </a:endParaRPr>
          </a:p>
          <a:p>
            <a:pPr marL="0" lvl="0" indent="0" algn="ctr" defTabSz="457200">
              <a:lnSpc>
                <a:spcPct val="100000"/>
              </a:lnSpc>
              <a:spcBef>
                <a:spcPct val="20000"/>
              </a:spcBef>
              <a:buNone/>
            </a:pPr>
            <a:endParaRPr lang="en-US" sz="3200" b="1" dirty="0">
              <a:solidFill>
                <a:prstClr val="black"/>
              </a:solidFill>
              <a:latin typeface="Arial" panose="020B0604020202020204" pitchFamily="34" charset="0"/>
              <a:ea typeface="+mj-ea"/>
              <a:cs typeface="Arial" panose="020B0604020202020204" pitchFamily="34" charset="0"/>
            </a:endParaRPr>
          </a:p>
        </p:txBody>
      </p:sp>
      <p:sp>
        <p:nvSpPr>
          <p:cNvPr id="2" name="Rectangle 1"/>
          <p:cNvSpPr/>
          <p:nvPr/>
        </p:nvSpPr>
        <p:spPr>
          <a:xfrm>
            <a:off x="297278" y="4152280"/>
            <a:ext cx="9247316"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BRANCH:FINANCIAL SERVICES </a:t>
            </a: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3" name="Slide Number Placeholder 2"/>
          <p:cNvSpPr>
            <a:spLocks noGrp="1"/>
          </p:cNvSpPr>
          <p:nvPr>
            <p:ph type="sldNum" sz="quarter" idx="12"/>
          </p:nvPr>
        </p:nvSpPr>
        <p:spPr>
          <a:xfrm>
            <a:off x="2894376" y="6251849"/>
            <a:ext cx="2228850" cy="365125"/>
          </a:xfrm>
        </p:spPr>
        <p:txBody>
          <a:bodyPr/>
          <a:lstStyle/>
          <a:p>
            <a:fld id="{F77D5F9F-99E2-A044-A6F1-401E5E1045C2}" type="slidenum">
              <a:rPr lang="en-US" b="1" smtClean="0"/>
              <a:t>30</a:t>
            </a:fld>
            <a:endParaRPr lang="en-US" b="1" dirty="0"/>
          </a:p>
        </p:txBody>
      </p:sp>
    </p:spTree>
    <p:extLst>
      <p:ext uri="{BB962C8B-B14F-4D97-AF65-F5344CB8AC3E}">
        <p14:creationId xmlns:p14="http://schemas.microsoft.com/office/powerpoint/2010/main" val="8524274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63807" y="1243734"/>
            <a:ext cx="8543925" cy="4351338"/>
          </a:xfrm>
        </p:spPr>
        <p:txBody>
          <a:bodyPr/>
          <a:lstStyle/>
          <a:p>
            <a:pPr marL="0" lvl="0" indent="0" algn="ctr" defTabSz="457200">
              <a:lnSpc>
                <a:spcPct val="100000"/>
              </a:lnSpc>
              <a:spcBef>
                <a:spcPct val="20000"/>
              </a:spcBef>
              <a:buNone/>
            </a:pPr>
            <a:endParaRPr lang="en-US" sz="3200" b="1" dirty="0" smtClean="0">
              <a:solidFill>
                <a:prstClr val="black"/>
              </a:solidFill>
              <a:latin typeface="Arial" panose="020B0604020202020204" pitchFamily="34" charset="0"/>
              <a:ea typeface="+mj-ea"/>
              <a:cs typeface="Arial" panose="020B0604020202020204" pitchFamily="34" charset="0"/>
            </a:endParaRPr>
          </a:p>
          <a:p>
            <a:pPr marL="0" lvl="0" indent="0" algn="ctr" defTabSz="457200">
              <a:lnSpc>
                <a:spcPct val="100000"/>
              </a:lnSpc>
              <a:spcBef>
                <a:spcPct val="20000"/>
              </a:spcBef>
              <a:buNone/>
            </a:pPr>
            <a:endParaRPr lang="en-US" sz="3200" b="1" dirty="0">
              <a:solidFill>
                <a:prstClr val="black"/>
              </a:solidFill>
              <a:latin typeface="Arial" panose="020B0604020202020204" pitchFamily="34" charset="0"/>
              <a:ea typeface="+mj-ea"/>
              <a:cs typeface="Arial" panose="020B0604020202020204" pitchFamily="34" charset="0"/>
            </a:endParaRPr>
          </a:p>
        </p:txBody>
      </p:sp>
      <p:graphicFrame>
        <p:nvGraphicFramePr>
          <p:cNvPr id="3" name="Content Placeholder 3"/>
          <p:cNvGraphicFramePr>
            <a:graphicFrameLocks/>
          </p:cNvGraphicFramePr>
          <p:nvPr>
            <p:extLst>
              <p:ext uri="{D42A27DB-BD31-4B8C-83A1-F6EECF244321}">
                <p14:modId xmlns:p14="http://schemas.microsoft.com/office/powerpoint/2010/main" val="2676732112"/>
              </p:ext>
            </p:extLst>
          </p:nvPr>
        </p:nvGraphicFramePr>
        <p:xfrm>
          <a:off x="315883" y="299257"/>
          <a:ext cx="9210501" cy="5607442"/>
        </p:xfrm>
        <a:graphic>
          <a:graphicData uri="http://schemas.openxmlformats.org/drawingml/2006/table">
            <a:tbl>
              <a:tblPr firstRow="1" firstCol="1" bandRow="1"/>
              <a:tblGrid>
                <a:gridCol w="526671">
                  <a:extLst>
                    <a:ext uri="{9D8B030D-6E8A-4147-A177-3AD203B41FA5}">
                      <a16:colId xmlns:a16="http://schemas.microsoft.com/office/drawing/2014/main" val="4050909"/>
                    </a:ext>
                  </a:extLst>
                </a:gridCol>
                <a:gridCol w="783772">
                  <a:extLst>
                    <a:ext uri="{9D8B030D-6E8A-4147-A177-3AD203B41FA5}">
                      <a16:colId xmlns:a16="http://schemas.microsoft.com/office/drawing/2014/main" val="71727649"/>
                    </a:ext>
                  </a:extLst>
                </a:gridCol>
                <a:gridCol w="953588">
                  <a:extLst>
                    <a:ext uri="{9D8B030D-6E8A-4147-A177-3AD203B41FA5}">
                      <a16:colId xmlns:a16="http://schemas.microsoft.com/office/drawing/2014/main" val="392762779"/>
                    </a:ext>
                  </a:extLst>
                </a:gridCol>
                <a:gridCol w="953589">
                  <a:extLst>
                    <a:ext uri="{9D8B030D-6E8A-4147-A177-3AD203B41FA5}">
                      <a16:colId xmlns:a16="http://schemas.microsoft.com/office/drawing/2014/main" val="4201463699"/>
                    </a:ext>
                  </a:extLst>
                </a:gridCol>
                <a:gridCol w="1183608">
                  <a:extLst>
                    <a:ext uri="{9D8B030D-6E8A-4147-A177-3AD203B41FA5}">
                      <a16:colId xmlns:a16="http://schemas.microsoft.com/office/drawing/2014/main" val="1147620236"/>
                    </a:ext>
                  </a:extLst>
                </a:gridCol>
                <a:gridCol w="884314">
                  <a:extLst>
                    <a:ext uri="{9D8B030D-6E8A-4147-A177-3AD203B41FA5}">
                      <a16:colId xmlns:a16="http://schemas.microsoft.com/office/drawing/2014/main" val="2761981167"/>
                    </a:ext>
                  </a:extLst>
                </a:gridCol>
                <a:gridCol w="793188">
                  <a:extLst>
                    <a:ext uri="{9D8B030D-6E8A-4147-A177-3AD203B41FA5}">
                      <a16:colId xmlns:a16="http://schemas.microsoft.com/office/drawing/2014/main" val="3958767367"/>
                    </a:ext>
                  </a:extLst>
                </a:gridCol>
                <a:gridCol w="793188">
                  <a:extLst>
                    <a:ext uri="{9D8B030D-6E8A-4147-A177-3AD203B41FA5}">
                      <a16:colId xmlns:a16="http://schemas.microsoft.com/office/drawing/2014/main" val="881879108"/>
                    </a:ext>
                  </a:extLst>
                </a:gridCol>
                <a:gridCol w="769913">
                  <a:extLst>
                    <a:ext uri="{9D8B030D-6E8A-4147-A177-3AD203B41FA5}">
                      <a16:colId xmlns:a16="http://schemas.microsoft.com/office/drawing/2014/main" val="1337528940"/>
                    </a:ext>
                  </a:extLst>
                </a:gridCol>
                <a:gridCol w="722493">
                  <a:extLst>
                    <a:ext uri="{9D8B030D-6E8A-4147-A177-3AD203B41FA5}">
                      <a16:colId xmlns:a16="http://schemas.microsoft.com/office/drawing/2014/main" val="4045449097"/>
                    </a:ext>
                  </a:extLst>
                </a:gridCol>
                <a:gridCol w="846177">
                  <a:extLst>
                    <a:ext uri="{9D8B030D-6E8A-4147-A177-3AD203B41FA5}">
                      <a16:colId xmlns:a16="http://schemas.microsoft.com/office/drawing/2014/main" val="2720606015"/>
                    </a:ext>
                  </a:extLst>
                </a:gridCol>
              </a:tblGrid>
              <a:tr h="223257">
                <a:tc gridSpan="11">
                  <a:txBody>
                    <a:bodyPr/>
                    <a:lstStyle/>
                    <a:p>
                      <a:pPr algn="just">
                        <a:lnSpc>
                          <a:spcPct val="115000"/>
                        </a:lnSpc>
                        <a:spcAft>
                          <a:spcPts val="1000"/>
                        </a:spcAft>
                      </a:pPr>
                      <a:r>
                        <a:rPr lang="en-GB" sz="2000" b="1" dirty="0" smtClean="0">
                          <a:effectLst/>
                          <a:latin typeface="Arial" panose="020B0604020202020204" pitchFamily="34" charset="0"/>
                          <a:ea typeface="Times New Roman" panose="02020603050405020304" pitchFamily="18" charset="0"/>
                          <a:cs typeface="Arial" panose="020B0604020202020204" pitchFamily="34" charset="0"/>
                        </a:rPr>
                        <a:t>13. Branch</a:t>
                      </a:r>
                      <a:r>
                        <a:rPr lang="en-GB" sz="2000" b="1" dirty="0">
                          <a:effectLst/>
                          <a:latin typeface="Arial" panose="020B0604020202020204" pitchFamily="34" charset="0"/>
                          <a:ea typeface="Times New Roman" panose="02020603050405020304" pitchFamily="18" charset="0"/>
                          <a:cs typeface="Arial" panose="020B0604020202020204" pitchFamily="34" charset="0"/>
                        </a:rPr>
                        <a:t>: Financial Services</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840807616"/>
                  </a:ext>
                </a:extLst>
              </a:tr>
              <a:tr h="294697">
                <a:tc rowSpan="2">
                  <a:txBody>
                    <a:bodyPr/>
                    <a:lstStyle/>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NO.</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Outcome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Outputs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1000"/>
                        </a:spcAft>
                      </a:pPr>
                      <a:r>
                        <a:rPr lang="en-US" sz="900" b="1" dirty="0">
                          <a:effectLst/>
                          <a:latin typeface="Arial Narrow" panose="020B0606020202030204" pitchFamily="34" charset="0"/>
                          <a:ea typeface="Times New Roman" panose="02020603050405020304" pitchFamily="18" charset="0"/>
                          <a:cs typeface="Arial" panose="020B0604020202020204" pitchFamily="34" charset="0"/>
                        </a:rPr>
                        <a:t>Output Indicators </a:t>
                      </a:r>
                      <a:endParaRPr lang="en-ZA" sz="9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900" b="1" dirty="0">
                          <a:effectLst/>
                          <a:latin typeface="Arial Narrow" panose="020B0606020202030204" pitchFamily="34" charset="0"/>
                          <a:ea typeface="Times New Roman" panose="02020603050405020304" pitchFamily="18" charset="0"/>
                          <a:cs typeface="Arial" panose="020B0604020202020204" pitchFamily="34" charset="0"/>
                        </a:rPr>
                        <a:t>Audited/Actual Performance </a:t>
                      </a:r>
                      <a:endParaRPr lang="en-ZA" sz="900" dirty="0">
                        <a:effectLst/>
                        <a:latin typeface="Verdana" panose="020B060403050404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900" b="1" dirty="0">
                          <a:effectLst/>
                          <a:latin typeface="Arial Narrow" panose="020B0606020202030204" pitchFamily="34" charset="0"/>
                          <a:ea typeface="Times New Roman" panose="02020603050405020304" pitchFamily="18" charset="0"/>
                          <a:cs typeface="Arial" panose="020B0604020202020204" pitchFamily="34" charset="0"/>
                        </a:rPr>
                        <a:t>2019/20</a:t>
                      </a:r>
                      <a:endParaRPr lang="en-ZA" sz="9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900" b="1" dirty="0">
                          <a:effectLst/>
                          <a:latin typeface="Arial Narrow" panose="020B0606020202030204" pitchFamily="34" charset="0"/>
                          <a:ea typeface="Times New Roman" panose="02020603050405020304" pitchFamily="18" charset="0"/>
                          <a:cs typeface="Arial" panose="020B0604020202020204" pitchFamily="34" charset="0"/>
                        </a:rPr>
                        <a:t>Audited/Actual Performance </a:t>
                      </a:r>
                      <a:endParaRPr lang="en-ZA" sz="900" dirty="0">
                        <a:effectLst/>
                        <a:latin typeface="Verdana" panose="020B0604030504040204" pitchFamily="34" charset="0"/>
                        <a:ea typeface="Times New Roman" panose="02020603050405020304" pitchFamily="18" charset="0"/>
                        <a:cs typeface="Times New Roman" panose="02020603050405020304" pitchFamily="18" charset="0"/>
                      </a:endParaRPr>
                    </a:p>
                    <a:p>
                      <a:pPr algn="just">
                        <a:spcAft>
                          <a:spcPts val="0"/>
                        </a:spcAft>
                      </a:pPr>
                      <a:r>
                        <a:rPr lang="en-US" sz="900" b="1" dirty="0">
                          <a:effectLst/>
                          <a:latin typeface="Arial Narrow" panose="020B0606020202030204" pitchFamily="34" charset="0"/>
                          <a:ea typeface="Times New Roman" panose="02020603050405020304" pitchFamily="18" charset="0"/>
                          <a:cs typeface="Arial" panose="020B0604020202020204" pitchFamily="34" charset="0"/>
                        </a:rPr>
                        <a:t>2020/21</a:t>
                      </a:r>
                      <a:endParaRPr lang="en-ZA" sz="9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900" b="1" dirty="0">
                          <a:effectLst/>
                          <a:latin typeface="Arial Narrow" panose="020B0606020202030204" pitchFamily="34" charset="0"/>
                          <a:ea typeface="Times New Roman" panose="02020603050405020304" pitchFamily="18" charset="0"/>
                          <a:cs typeface="Arial" panose="020B0604020202020204" pitchFamily="34" charset="0"/>
                        </a:rPr>
                        <a:t>Estimated Performance </a:t>
                      </a:r>
                      <a:endParaRPr lang="en-ZA" sz="900" dirty="0">
                        <a:effectLst/>
                        <a:latin typeface="Verdana" panose="020B0604030504040204" pitchFamily="34" charset="0"/>
                        <a:ea typeface="Times New Roman" panose="02020603050405020304" pitchFamily="18" charset="0"/>
                        <a:cs typeface="Times New Roman" panose="02020603050405020304" pitchFamily="18" charset="0"/>
                      </a:endParaRPr>
                    </a:p>
                    <a:p>
                      <a:pPr algn="just">
                        <a:spcAft>
                          <a:spcPts val="0"/>
                        </a:spcAft>
                      </a:pPr>
                      <a:r>
                        <a:rPr lang="en-US" sz="900" b="1" dirty="0">
                          <a:effectLst/>
                          <a:latin typeface="Arial Narrow" panose="020B0606020202030204" pitchFamily="34" charset="0"/>
                          <a:ea typeface="Times New Roman" panose="02020603050405020304" pitchFamily="18" charset="0"/>
                          <a:cs typeface="Arial" panose="020B0604020202020204" pitchFamily="34" charset="0"/>
                        </a:rPr>
                        <a:t>2021/22</a:t>
                      </a:r>
                      <a:endParaRPr lang="en-ZA" sz="9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1000"/>
                        </a:spcAft>
                      </a:pPr>
                      <a:r>
                        <a:rPr lang="en-US" sz="900" b="1" dirty="0">
                          <a:effectLst/>
                          <a:latin typeface="Arial Narrow" panose="020B0606020202030204" pitchFamily="34" charset="0"/>
                          <a:ea typeface="Times New Roman" panose="02020603050405020304" pitchFamily="18" charset="0"/>
                          <a:cs typeface="Arial" panose="020B0604020202020204" pitchFamily="34" charset="0"/>
                        </a:rPr>
                        <a:t>Estimated Performance 2022/23</a:t>
                      </a:r>
                      <a:endParaRPr lang="en-ZA" sz="9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1000"/>
                        </a:spcAft>
                      </a:pPr>
                      <a:r>
                        <a:rPr lang="en-US" sz="900" b="1" dirty="0">
                          <a:effectLst/>
                          <a:latin typeface="Arial Narrow" panose="020B0606020202030204" pitchFamily="34" charset="0"/>
                          <a:ea typeface="Times New Roman" panose="02020603050405020304" pitchFamily="18" charset="0"/>
                          <a:cs typeface="Arial" panose="020B0604020202020204" pitchFamily="34" charset="0"/>
                        </a:rPr>
                        <a:t>Medium Term Targets</a:t>
                      </a:r>
                      <a:endParaRPr lang="en-ZA" sz="9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848866314"/>
                  </a:ext>
                </a:extLst>
              </a:tr>
              <a:tr h="589395">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1000"/>
                        </a:spcAft>
                      </a:pPr>
                      <a:r>
                        <a:rPr lang="en-US" sz="900" b="1" dirty="0">
                          <a:effectLst/>
                          <a:latin typeface="Arial Narrow" panose="020B0606020202030204" pitchFamily="34" charset="0"/>
                          <a:ea typeface="Times New Roman" panose="02020603050405020304" pitchFamily="18" charset="0"/>
                          <a:cs typeface="Arial" panose="020B0604020202020204" pitchFamily="34" charset="0"/>
                        </a:rPr>
                        <a:t>2023/24</a:t>
                      </a:r>
                      <a:endParaRPr lang="en-ZA" sz="9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1639" marR="61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dirty="0">
                          <a:effectLst/>
                          <a:latin typeface="Arial Narrow" panose="020B0606020202030204" pitchFamily="34" charset="0"/>
                          <a:ea typeface="Times New Roman" panose="02020603050405020304" pitchFamily="18" charset="0"/>
                          <a:cs typeface="Arial" panose="020B0604020202020204" pitchFamily="34" charset="0"/>
                        </a:rPr>
                        <a:t>2024/25</a:t>
                      </a:r>
                      <a:endParaRPr lang="en-ZA" sz="9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1639" marR="61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dirty="0">
                          <a:effectLst/>
                          <a:latin typeface="Arial Narrow" panose="020B0606020202030204" pitchFamily="34" charset="0"/>
                          <a:ea typeface="Times New Roman" panose="02020603050405020304" pitchFamily="18" charset="0"/>
                          <a:cs typeface="Arial" panose="020B0604020202020204" pitchFamily="34" charset="0"/>
                        </a:rPr>
                        <a:t>2025/26</a:t>
                      </a:r>
                      <a:endParaRPr lang="en-ZA" sz="9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1639" marR="61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2414622"/>
                  </a:ext>
                </a:extLst>
              </a:tr>
              <a:tr h="1387158">
                <a:tc>
                  <a:txBody>
                    <a:bodyPr/>
                    <a:lstStyle/>
                    <a:p>
                      <a:pPr algn="ctr">
                        <a:lnSpc>
                          <a:spcPct val="115000"/>
                        </a:lnSpc>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1.</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Quality financial and supply chain management services  compliant with legislation and policies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Clean audit report maintained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Audit outcome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Qualified audit opinion for 2018/19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Disclaimer for  </a:t>
                      </a:r>
                      <a:r>
                        <a:rPr lang="en-US" sz="800" dirty="0" smtClean="0">
                          <a:effectLst/>
                          <a:latin typeface="Arial" panose="020B0604020202020204" pitchFamily="34" charset="0"/>
                          <a:ea typeface="Times New Roman" panose="02020603050405020304" pitchFamily="18" charset="0"/>
                          <a:cs typeface="Arial" panose="020B0604020202020204" pitchFamily="34" charset="0"/>
                        </a:rPr>
                        <a:t>2019/20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Disclaimer for 2020/21</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Disclaimer for 2021/22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Unqualified audit opinion for 2022/23</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Unqualified audit opinion for 2023/24</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Unqualified audit opinion for 2024/25</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6005583"/>
                  </a:ext>
                </a:extLst>
              </a:tr>
              <a:tr h="373209">
                <a:tc gridSpan="11">
                  <a:txBody>
                    <a:bodyPr/>
                    <a:lstStyle/>
                    <a:p>
                      <a:pPr algn="just">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Annual Target Information for 2023/24</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239181382"/>
                  </a:ext>
                </a:extLst>
              </a:tr>
              <a:tr h="373209">
                <a:tc gridSpan="11">
                  <a:txBody>
                    <a:bodyPr/>
                    <a:lstStyle/>
                    <a:p>
                      <a:pPr algn="just">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US" sz="10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Audit outcome</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444408171"/>
                  </a:ext>
                </a:extLst>
              </a:tr>
              <a:tr h="373209">
                <a:tc gridSpan="11">
                  <a:txBody>
                    <a:bodyPr/>
                    <a:lstStyle/>
                    <a:p>
                      <a:pPr algn="just">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Annual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Unqualified audit opinion for 2022/23</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675995705"/>
                  </a:ext>
                </a:extLst>
              </a:tr>
              <a:tr h="373209">
                <a:tc gridSpan="11">
                  <a:txBody>
                    <a:bodyPr/>
                    <a:lstStyle/>
                    <a:p>
                      <a:pPr algn="just">
                        <a:lnSpc>
                          <a:spcPct val="115000"/>
                        </a:lnSpc>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Reporting Period: </a:t>
                      </a:r>
                      <a:r>
                        <a:rPr lang="en-US" sz="1000" dirty="0">
                          <a:effectLst/>
                          <a:latin typeface="Arial" panose="020B0604020202020204" pitchFamily="34" charset="0"/>
                          <a:ea typeface="Times New Roman" panose="02020603050405020304" pitchFamily="18" charset="0"/>
                          <a:cs typeface="Arial" panose="020B0604020202020204" pitchFamily="34" charset="0"/>
                        </a:rPr>
                        <a:t>Quarterly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238330471"/>
                  </a:ext>
                </a:extLst>
              </a:tr>
              <a:tr h="373209">
                <a:tc gridSpan="11">
                  <a:txBody>
                    <a:bodyPr/>
                    <a:lstStyle/>
                    <a:p>
                      <a:pPr algn="just">
                        <a:spcAft>
                          <a:spcPts val="6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1 Target: </a:t>
                      </a:r>
                      <a:r>
                        <a:rPr lang="en-US" sz="1000" kern="1200" dirty="0" smtClean="0">
                          <a:solidFill>
                            <a:schemeClr val="tx1"/>
                          </a:solidFill>
                          <a:effectLst/>
                          <a:latin typeface="Arial" panose="020B0604020202020204" pitchFamily="34" charset="0"/>
                          <a:ea typeface="+mn-ea"/>
                          <a:cs typeface="Arial" panose="020B0604020202020204" pitchFamily="34" charset="0"/>
                        </a:rPr>
                        <a:t>Annual Financial Statements (AFS) for the 2022/23 financial year submitted to AGSA</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974895332"/>
                  </a:ext>
                </a:extLst>
              </a:tr>
              <a:tr h="373209">
                <a:tc gridSpan="11">
                  <a:txBody>
                    <a:bodyPr/>
                    <a:lstStyle/>
                    <a:p>
                      <a:pPr algn="just">
                        <a:spcAft>
                          <a:spcPts val="600"/>
                        </a:spcAft>
                        <a:tabLst>
                          <a:tab pos="180340" algn="l"/>
                          <a:tab pos="540385" algn="l"/>
                        </a:tabLs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2 </a:t>
                      </a:r>
                      <a:r>
                        <a:rPr lang="en-US" sz="10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Target:</a:t>
                      </a:r>
                      <a:r>
                        <a:rPr lang="en-US" sz="1000" b="1"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kern="1200" dirty="0" smtClean="0">
                          <a:solidFill>
                            <a:schemeClr val="tx1"/>
                          </a:solidFill>
                          <a:effectLst/>
                          <a:latin typeface="Arial" panose="020B0604020202020204" pitchFamily="34" charset="0"/>
                          <a:ea typeface="+mn-ea"/>
                          <a:cs typeface="Arial" panose="020B0604020202020204" pitchFamily="34" charset="0"/>
                        </a:rPr>
                        <a:t>Audited AFS included in the Annual Report 2022/23</a:t>
                      </a:r>
                      <a:endParaRPr lang="en-ZA" sz="1000" kern="1200" dirty="0">
                        <a:solidFill>
                          <a:schemeClr val="tx1"/>
                        </a:solidFill>
                        <a:effectLst/>
                        <a:latin typeface="Arial" panose="020B0604020202020204" pitchFamily="34" charset="0"/>
                        <a:ea typeface="+mn-ea"/>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47467670"/>
                  </a:ext>
                </a:extLst>
              </a:tr>
              <a:tr h="373209">
                <a:tc gridSpan="11">
                  <a:txBody>
                    <a:bodyPr/>
                    <a:lstStyle/>
                    <a:p>
                      <a:pPr algn="just">
                        <a:spcAft>
                          <a:spcPts val="60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3 </a:t>
                      </a:r>
                      <a:r>
                        <a:rPr lang="en-US" sz="1000" b="1" kern="1200" dirty="0" smtClean="0">
                          <a:solidFill>
                            <a:schemeClr val="tx1"/>
                          </a:solidFill>
                          <a:effectLst/>
                          <a:latin typeface="Arial" panose="020B0604020202020204" pitchFamily="34" charset="0"/>
                          <a:ea typeface="+mn-ea"/>
                          <a:cs typeface="Arial" panose="020B0604020202020204" pitchFamily="34" charset="0"/>
                        </a:rPr>
                        <a:t>Target: </a:t>
                      </a:r>
                      <a:r>
                        <a:rPr lang="en-US" sz="1000" kern="1200" dirty="0" smtClean="0">
                          <a:solidFill>
                            <a:schemeClr val="tx1"/>
                          </a:solidFill>
                          <a:effectLst/>
                          <a:latin typeface="Arial" panose="020B0604020202020204" pitchFamily="34" charset="0"/>
                          <a:ea typeface="+mn-ea"/>
                          <a:cs typeface="Arial" panose="020B0604020202020204" pitchFamily="34" charset="0"/>
                        </a:rPr>
                        <a:t>Tabling (inclusive of financial statements)</a:t>
                      </a:r>
                      <a:endParaRPr lang="en-ZA" sz="1000" kern="1200" dirty="0">
                        <a:solidFill>
                          <a:schemeClr val="tx1"/>
                        </a:solidFill>
                        <a:effectLst/>
                        <a:latin typeface="Arial" panose="020B0604020202020204" pitchFamily="34" charset="0"/>
                        <a:ea typeface="+mn-ea"/>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490659631"/>
                  </a:ext>
                </a:extLst>
              </a:tr>
              <a:tr h="373209">
                <a:tc gridSpan="11">
                  <a:txBody>
                    <a:bodyPr/>
                    <a:lstStyle/>
                    <a:p>
                      <a:pPr algn="just">
                        <a:spcAft>
                          <a:spcPts val="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4 </a:t>
                      </a:r>
                      <a:r>
                        <a:rPr lang="en-US" sz="1000" b="1" kern="1200" dirty="0" smtClean="0">
                          <a:solidFill>
                            <a:schemeClr val="tx1"/>
                          </a:solidFill>
                          <a:effectLst/>
                          <a:latin typeface="Arial" panose="020B0604020202020204" pitchFamily="34" charset="0"/>
                          <a:ea typeface="+mn-ea"/>
                          <a:cs typeface="Arial" panose="020B0604020202020204" pitchFamily="34" charset="0"/>
                        </a:rPr>
                        <a:t>Target: </a:t>
                      </a:r>
                      <a:r>
                        <a:rPr lang="en-US" sz="1000" kern="1200" dirty="0" smtClean="0">
                          <a:solidFill>
                            <a:schemeClr val="tx1"/>
                          </a:solidFill>
                          <a:effectLst/>
                          <a:latin typeface="Arial" panose="020B0604020202020204" pitchFamily="34" charset="0"/>
                          <a:ea typeface="+mn-ea"/>
                          <a:cs typeface="Arial" panose="020B0604020202020204" pitchFamily="34" charset="0"/>
                        </a:rPr>
                        <a:t>Unqualified audit opinion for 2022/23</a:t>
                      </a:r>
                      <a:endParaRPr lang="en-ZA" sz="1000" kern="1200" dirty="0">
                        <a:solidFill>
                          <a:schemeClr val="tx1"/>
                        </a:solidFill>
                        <a:effectLst/>
                        <a:latin typeface="Arial" panose="020B0604020202020204" pitchFamily="34" charset="0"/>
                        <a:ea typeface="+mn-ea"/>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653707794"/>
                  </a:ext>
                </a:extLst>
              </a:tr>
            </a:tbl>
          </a:graphicData>
        </a:graphic>
      </p:graphicFrame>
      <p:sp>
        <p:nvSpPr>
          <p:cNvPr id="2" name="Slide Number Placeholder 1"/>
          <p:cNvSpPr>
            <a:spLocks noGrp="1"/>
          </p:cNvSpPr>
          <p:nvPr>
            <p:ph type="sldNum" sz="quarter" idx="12"/>
          </p:nvPr>
        </p:nvSpPr>
        <p:spPr>
          <a:xfrm>
            <a:off x="2842125" y="6251849"/>
            <a:ext cx="2228850" cy="365125"/>
          </a:xfrm>
        </p:spPr>
        <p:txBody>
          <a:bodyPr/>
          <a:lstStyle/>
          <a:p>
            <a:fld id="{F77D5F9F-99E2-A044-A6F1-401E5E1045C2}" type="slidenum">
              <a:rPr lang="en-US" b="1" smtClean="0"/>
              <a:t>31</a:t>
            </a:fld>
            <a:endParaRPr lang="en-US" b="1" dirty="0"/>
          </a:p>
        </p:txBody>
      </p:sp>
    </p:spTree>
    <p:extLst>
      <p:ext uri="{BB962C8B-B14F-4D97-AF65-F5344CB8AC3E}">
        <p14:creationId xmlns:p14="http://schemas.microsoft.com/office/powerpoint/2010/main" val="6190391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63807" y="1243734"/>
            <a:ext cx="8543925" cy="4351338"/>
          </a:xfrm>
        </p:spPr>
        <p:txBody>
          <a:bodyPr/>
          <a:lstStyle/>
          <a:p>
            <a:pPr marL="0" lvl="0" indent="0" algn="ctr" defTabSz="457200">
              <a:lnSpc>
                <a:spcPct val="100000"/>
              </a:lnSpc>
              <a:spcBef>
                <a:spcPct val="20000"/>
              </a:spcBef>
              <a:buNone/>
            </a:pPr>
            <a:endParaRPr lang="en-US" sz="3200" b="1" dirty="0" smtClean="0">
              <a:solidFill>
                <a:prstClr val="black"/>
              </a:solidFill>
              <a:latin typeface="Arial" panose="020B0604020202020204" pitchFamily="34" charset="0"/>
              <a:ea typeface="+mj-ea"/>
              <a:cs typeface="Arial" panose="020B0604020202020204" pitchFamily="34" charset="0"/>
            </a:endParaRPr>
          </a:p>
          <a:p>
            <a:pPr marL="0" lvl="0" indent="0" algn="ctr" defTabSz="457200">
              <a:lnSpc>
                <a:spcPct val="100000"/>
              </a:lnSpc>
              <a:spcBef>
                <a:spcPct val="20000"/>
              </a:spcBef>
              <a:buNone/>
            </a:pPr>
            <a:endParaRPr lang="en-US" sz="3200" b="1" dirty="0">
              <a:solidFill>
                <a:prstClr val="black"/>
              </a:solidFill>
              <a:latin typeface="Arial" panose="020B0604020202020204" pitchFamily="34" charset="0"/>
              <a:ea typeface="+mj-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55235406"/>
              </p:ext>
            </p:extLst>
          </p:nvPr>
        </p:nvGraphicFramePr>
        <p:xfrm>
          <a:off x="307570" y="274318"/>
          <a:ext cx="9235440" cy="5519812"/>
        </p:xfrm>
        <a:graphic>
          <a:graphicData uri="http://schemas.openxmlformats.org/drawingml/2006/table">
            <a:tbl>
              <a:tblPr firstRow="1" firstCol="1" bandRow="1"/>
              <a:tblGrid>
                <a:gridCol w="751765">
                  <a:extLst>
                    <a:ext uri="{9D8B030D-6E8A-4147-A177-3AD203B41FA5}">
                      <a16:colId xmlns:a16="http://schemas.microsoft.com/office/drawing/2014/main" val="4294086341"/>
                    </a:ext>
                  </a:extLst>
                </a:gridCol>
                <a:gridCol w="1183983">
                  <a:extLst>
                    <a:ext uri="{9D8B030D-6E8A-4147-A177-3AD203B41FA5}">
                      <a16:colId xmlns:a16="http://schemas.microsoft.com/office/drawing/2014/main" val="458136243"/>
                    </a:ext>
                  </a:extLst>
                </a:gridCol>
                <a:gridCol w="788725">
                  <a:extLst>
                    <a:ext uri="{9D8B030D-6E8A-4147-A177-3AD203B41FA5}">
                      <a16:colId xmlns:a16="http://schemas.microsoft.com/office/drawing/2014/main" val="169772794"/>
                    </a:ext>
                  </a:extLst>
                </a:gridCol>
                <a:gridCol w="776368">
                  <a:extLst>
                    <a:ext uri="{9D8B030D-6E8A-4147-A177-3AD203B41FA5}">
                      <a16:colId xmlns:a16="http://schemas.microsoft.com/office/drawing/2014/main" val="882775032"/>
                    </a:ext>
                  </a:extLst>
                </a:gridCol>
                <a:gridCol w="1042345">
                  <a:extLst>
                    <a:ext uri="{9D8B030D-6E8A-4147-A177-3AD203B41FA5}">
                      <a16:colId xmlns:a16="http://schemas.microsoft.com/office/drawing/2014/main" val="412979929"/>
                    </a:ext>
                  </a:extLst>
                </a:gridCol>
                <a:gridCol w="872474">
                  <a:extLst>
                    <a:ext uri="{9D8B030D-6E8A-4147-A177-3AD203B41FA5}">
                      <a16:colId xmlns:a16="http://schemas.microsoft.com/office/drawing/2014/main" val="746003085"/>
                    </a:ext>
                  </a:extLst>
                </a:gridCol>
                <a:gridCol w="857049">
                  <a:extLst>
                    <a:ext uri="{9D8B030D-6E8A-4147-A177-3AD203B41FA5}">
                      <a16:colId xmlns:a16="http://schemas.microsoft.com/office/drawing/2014/main" val="3492549500"/>
                    </a:ext>
                  </a:extLst>
                </a:gridCol>
                <a:gridCol w="857049">
                  <a:extLst>
                    <a:ext uri="{9D8B030D-6E8A-4147-A177-3AD203B41FA5}">
                      <a16:colId xmlns:a16="http://schemas.microsoft.com/office/drawing/2014/main" val="4231182152"/>
                    </a:ext>
                  </a:extLst>
                </a:gridCol>
                <a:gridCol w="751765">
                  <a:extLst>
                    <a:ext uri="{9D8B030D-6E8A-4147-A177-3AD203B41FA5}">
                      <a16:colId xmlns:a16="http://schemas.microsoft.com/office/drawing/2014/main" val="920642590"/>
                    </a:ext>
                  </a:extLst>
                </a:gridCol>
                <a:gridCol w="732819">
                  <a:extLst>
                    <a:ext uri="{9D8B030D-6E8A-4147-A177-3AD203B41FA5}">
                      <a16:colId xmlns:a16="http://schemas.microsoft.com/office/drawing/2014/main" val="1889053320"/>
                    </a:ext>
                  </a:extLst>
                </a:gridCol>
                <a:gridCol w="621098">
                  <a:extLst>
                    <a:ext uri="{9D8B030D-6E8A-4147-A177-3AD203B41FA5}">
                      <a16:colId xmlns:a16="http://schemas.microsoft.com/office/drawing/2014/main" val="4011505711"/>
                    </a:ext>
                  </a:extLst>
                </a:gridCol>
              </a:tblGrid>
              <a:tr h="391959">
                <a:tc gridSpan="11">
                  <a:txBody>
                    <a:bodyPr/>
                    <a:lstStyle/>
                    <a:p>
                      <a:pPr algn="just">
                        <a:lnSpc>
                          <a:spcPct val="115000"/>
                        </a:lnSpc>
                        <a:spcAft>
                          <a:spcPts val="1000"/>
                        </a:spcAft>
                      </a:pPr>
                      <a:r>
                        <a:rPr lang="en-GB" sz="20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13. Branch</a:t>
                      </a:r>
                      <a:r>
                        <a:rPr lang="en-GB"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Financial </a:t>
                      </a:r>
                      <a:r>
                        <a:rPr lang="en-GB" sz="20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Services Continued..</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568522932"/>
                  </a:ext>
                </a:extLst>
              </a:tr>
              <a:tr h="349989">
                <a:tc rowSpan="2">
                  <a:txBody>
                    <a:bodyPr/>
                    <a:lstStyle/>
                    <a:p>
                      <a:pPr algn="just">
                        <a:lnSpc>
                          <a:spcPct val="115000"/>
                        </a:lnSpc>
                        <a:spcAft>
                          <a:spcPts val="1000"/>
                        </a:spcAft>
                      </a:pPr>
                      <a:r>
                        <a:rPr lang="en-US" sz="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1000"/>
                        </a:spcAft>
                      </a:pPr>
                      <a:r>
                        <a:rPr lang="en-US" sz="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1000"/>
                        </a:spcAft>
                      </a:pPr>
                      <a:r>
                        <a:rPr lang="en-US" sz="9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Outputs </a:t>
                      </a:r>
                      <a:endParaRPr lang="en-ZA" sz="9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1000"/>
                        </a:spcAft>
                      </a:pPr>
                      <a:r>
                        <a:rPr lang="en-US" sz="9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Output Indicators </a:t>
                      </a:r>
                      <a:endParaRPr lang="en-ZA" sz="9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9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Audited/Actual Performance </a:t>
                      </a:r>
                      <a:endParaRPr lang="en-ZA" sz="900" dirty="0">
                        <a:effectLst/>
                        <a:latin typeface="Verdana" panose="020B060403050404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9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2019/20</a:t>
                      </a:r>
                      <a:endParaRPr lang="en-ZA" sz="9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9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Audited/Actual Performance </a:t>
                      </a:r>
                      <a:endParaRPr lang="en-ZA" sz="900" dirty="0">
                        <a:effectLst/>
                        <a:latin typeface="Verdana" panose="020B0604030504040204" pitchFamily="34" charset="0"/>
                        <a:ea typeface="Times New Roman" panose="02020603050405020304" pitchFamily="18" charset="0"/>
                        <a:cs typeface="Times New Roman" panose="02020603050405020304" pitchFamily="18" charset="0"/>
                      </a:endParaRPr>
                    </a:p>
                    <a:p>
                      <a:pPr algn="just">
                        <a:spcAft>
                          <a:spcPts val="0"/>
                        </a:spcAft>
                      </a:pPr>
                      <a:r>
                        <a:rPr lang="en-US" sz="9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2020/21</a:t>
                      </a:r>
                      <a:endParaRPr lang="en-ZA" sz="9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9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Estimated Performance </a:t>
                      </a:r>
                      <a:endParaRPr lang="en-ZA" sz="900" dirty="0">
                        <a:effectLst/>
                        <a:latin typeface="Verdana" panose="020B0604030504040204" pitchFamily="34" charset="0"/>
                        <a:ea typeface="Times New Roman" panose="02020603050405020304" pitchFamily="18" charset="0"/>
                        <a:cs typeface="Times New Roman" panose="02020603050405020304" pitchFamily="18" charset="0"/>
                      </a:endParaRPr>
                    </a:p>
                    <a:p>
                      <a:pPr algn="just">
                        <a:spcAft>
                          <a:spcPts val="0"/>
                        </a:spcAft>
                      </a:pPr>
                      <a:r>
                        <a:rPr lang="en-US" sz="9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2021/22</a:t>
                      </a:r>
                      <a:endParaRPr lang="en-ZA" sz="9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1000"/>
                        </a:spcAft>
                      </a:pPr>
                      <a:r>
                        <a:rPr lang="en-US" sz="9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Estimated Performance 2022/23</a:t>
                      </a:r>
                      <a:endParaRPr lang="en-ZA" sz="9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1000"/>
                        </a:spcAft>
                      </a:pPr>
                      <a:r>
                        <a:rPr lang="en-US" sz="9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Medium Term Targets</a:t>
                      </a:r>
                      <a:endParaRPr lang="en-ZA" sz="9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277751426"/>
                  </a:ext>
                </a:extLst>
              </a:tr>
              <a:tr h="564554">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1000"/>
                        </a:spcAft>
                      </a:pPr>
                      <a:r>
                        <a:rPr lang="en-US" sz="9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2023/24</a:t>
                      </a:r>
                      <a:endParaRPr lang="en-ZA" sz="9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2024/25</a:t>
                      </a:r>
                      <a:endParaRPr lang="en-ZA" sz="9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9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2025/26</a:t>
                      </a:r>
                      <a:endParaRPr lang="en-ZA" sz="9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8139469"/>
                  </a:ext>
                </a:extLst>
              </a:tr>
              <a:tr h="1198630">
                <a:tc>
                  <a:txBody>
                    <a:bodyPr/>
                    <a:lstStyle/>
                    <a:p>
                      <a:pPr algn="ctr">
                        <a:lnSpc>
                          <a:spcPct val="115000"/>
                        </a:lnSpc>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Quality financial and supply chain management services compliant with legislation and policies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Net </a:t>
                      </a: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profit margin maintained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Percentage of net profit margin achieved</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33.87% net</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profit margin</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achieved</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Non-availability</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of data due to</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system failures.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10% net profit margin achieved</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10% net profit margin achieved</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10% net profit margin achieved</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10% net profit margin achieved</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10% net profit margin achieved</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956960"/>
                  </a:ext>
                </a:extLst>
              </a:tr>
              <a:tr h="471263">
                <a:tc gridSpan="11">
                  <a:txBody>
                    <a:bodyPr/>
                    <a:lstStyle/>
                    <a:p>
                      <a:pPr algn="just">
                        <a:spcAft>
                          <a:spcPts val="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 Information for 2023/24</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3105032"/>
                  </a:ext>
                </a:extLst>
              </a:tr>
              <a:tr h="337773">
                <a:tc gridSpan="11">
                  <a:txBody>
                    <a:bodyPr/>
                    <a:lstStyle/>
                    <a:p>
                      <a:pPr algn="just">
                        <a:spcAft>
                          <a:spcPts val="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Percentage of net profit margin achieved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716320190"/>
                  </a:ext>
                </a:extLst>
              </a:tr>
              <a:tr h="356434">
                <a:tc gridSpan="11">
                  <a:txBody>
                    <a:bodyPr/>
                    <a:lstStyle/>
                    <a:p>
                      <a:pPr algn="just">
                        <a:spcAft>
                          <a:spcPts val="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net profit margin </a:t>
                      </a: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achieved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897852762"/>
                  </a:ext>
                </a:extLst>
              </a:tr>
              <a:tr h="365228">
                <a:tc gridSpan="11">
                  <a:txBody>
                    <a:bodyPr/>
                    <a:lstStyle/>
                    <a:p>
                      <a:pPr algn="just">
                        <a:spcAft>
                          <a:spcPts val="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Reporting Period: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Quarterly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87302594"/>
                  </a:ext>
                </a:extLst>
              </a:tr>
              <a:tr h="361333">
                <a:tc gridSpan="11">
                  <a:txBody>
                    <a:bodyPr/>
                    <a:lstStyle/>
                    <a:p>
                      <a:pPr algn="just">
                        <a:lnSpc>
                          <a:spcPct val="115000"/>
                        </a:lnSpc>
                        <a:spcAft>
                          <a:spcPts val="100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1 Target:</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10% net profit margin </a:t>
                      </a: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achieved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508736829"/>
                  </a:ext>
                </a:extLst>
              </a:tr>
              <a:tr h="418828">
                <a:tc gridSpan="11">
                  <a:txBody>
                    <a:bodyPr/>
                    <a:lstStyle/>
                    <a:p>
                      <a:pPr algn="just">
                        <a:lnSpc>
                          <a:spcPct val="115000"/>
                        </a:lnSpc>
                        <a:spcAft>
                          <a:spcPts val="100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2 Target: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net profit margin </a:t>
                      </a: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achieved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87562254"/>
                  </a:ext>
                </a:extLst>
              </a:tr>
              <a:tr h="393853">
                <a:tc gridSpan="11">
                  <a:txBody>
                    <a:bodyPr/>
                    <a:lstStyle/>
                    <a:p>
                      <a:pPr algn="just">
                        <a:lnSpc>
                          <a:spcPct val="115000"/>
                        </a:lnSpc>
                        <a:spcAft>
                          <a:spcPts val="100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3 Target: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net profit margin </a:t>
                      </a: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achieved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939857699"/>
                  </a:ext>
                </a:extLst>
              </a:tr>
              <a:tr h="309968">
                <a:tc gridSpan="11">
                  <a:txBody>
                    <a:bodyPr/>
                    <a:lstStyle/>
                    <a:p>
                      <a:pPr algn="just">
                        <a:lnSpc>
                          <a:spcPct val="115000"/>
                        </a:lnSpc>
                        <a:spcAft>
                          <a:spcPts val="100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4 Target: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net profit margin </a:t>
                      </a:r>
                      <a:r>
                        <a:rPr lang="en-GB"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achieved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61639" marR="616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441391108"/>
                  </a:ext>
                </a:extLst>
              </a:tr>
            </a:tbl>
          </a:graphicData>
        </a:graphic>
      </p:graphicFrame>
      <p:sp>
        <p:nvSpPr>
          <p:cNvPr id="2" name="Slide Number Placeholder 1"/>
          <p:cNvSpPr>
            <a:spLocks noGrp="1"/>
          </p:cNvSpPr>
          <p:nvPr>
            <p:ph type="sldNum" sz="quarter" idx="12"/>
          </p:nvPr>
        </p:nvSpPr>
        <p:spPr>
          <a:xfrm>
            <a:off x="2850833" y="6286684"/>
            <a:ext cx="2228850" cy="365125"/>
          </a:xfrm>
        </p:spPr>
        <p:txBody>
          <a:bodyPr/>
          <a:lstStyle/>
          <a:p>
            <a:fld id="{F77D5F9F-99E2-A044-A6F1-401E5E1045C2}" type="slidenum">
              <a:rPr lang="en-US" b="1" smtClean="0"/>
              <a:t>32</a:t>
            </a:fld>
            <a:endParaRPr lang="en-US" b="1" dirty="0"/>
          </a:p>
        </p:txBody>
      </p:sp>
    </p:spTree>
    <p:extLst>
      <p:ext uri="{BB962C8B-B14F-4D97-AF65-F5344CB8AC3E}">
        <p14:creationId xmlns:p14="http://schemas.microsoft.com/office/powerpoint/2010/main" val="9970862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63807" y="1243734"/>
            <a:ext cx="8543925" cy="4351338"/>
          </a:xfrm>
        </p:spPr>
        <p:txBody>
          <a:bodyPr/>
          <a:lstStyle/>
          <a:p>
            <a:pPr marL="0" lvl="0" indent="0" algn="ctr" defTabSz="457200">
              <a:lnSpc>
                <a:spcPct val="100000"/>
              </a:lnSpc>
              <a:spcBef>
                <a:spcPct val="20000"/>
              </a:spcBef>
              <a:buNone/>
            </a:pPr>
            <a:endParaRPr lang="en-US" sz="3200" b="1" dirty="0" smtClean="0">
              <a:solidFill>
                <a:prstClr val="black"/>
              </a:solidFill>
              <a:latin typeface="Arial" panose="020B0604020202020204" pitchFamily="34" charset="0"/>
              <a:ea typeface="+mj-ea"/>
              <a:cs typeface="Arial" panose="020B0604020202020204" pitchFamily="34" charset="0"/>
            </a:endParaRPr>
          </a:p>
          <a:p>
            <a:pPr marL="0" lvl="0" indent="0" algn="ctr" defTabSz="457200">
              <a:lnSpc>
                <a:spcPct val="100000"/>
              </a:lnSpc>
              <a:spcBef>
                <a:spcPct val="20000"/>
              </a:spcBef>
              <a:buNone/>
            </a:pPr>
            <a:endParaRPr lang="en-US" sz="3200" b="1" dirty="0">
              <a:solidFill>
                <a:prstClr val="black"/>
              </a:solidFill>
              <a:latin typeface="Arial" panose="020B0604020202020204" pitchFamily="34" charset="0"/>
              <a:ea typeface="+mj-ea"/>
              <a:cs typeface="Arial" panose="020B0604020202020204" pitchFamily="34" charset="0"/>
            </a:endParaRPr>
          </a:p>
        </p:txBody>
      </p:sp>
      <p:sp>
        <p:nvSpPr>
          <p:cNvPr id="3" name="Rectangle 2"/>
          <p:cNvSpPr/>
          <p:nvPr/>
        </p:nvSpPr>
        <p:spPr>
          <a:xfrm>
            <a:off x="285007" y="3970254"/>
            <a:ext cx="9268296"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BRANCH:CORPORATE SERVICES </a:t>
            </a: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2" name="Slide Number Placeholder 1"/>
          <p:cNvSpPr>
            <a:spLocks noGrp="1"/>
          </p:cNvSpPr>
          <p:nvPr>
            <p:ph type="sldNum" sz="quarter" idx="12"/>
          </p:nvPr>
        </p:nvSpPr>
        <p:spPr>
          <a:xfrm>
            <a:off x="3007588" y="6269267"/>
            <a:ext cx="2228850" cy="365125"/>
          </a:xfrm>
        </p:spPr>
        <p:txBody>
          <a:bodyPr/>
          <a:lstStyle/>
          <a:p>
            <a:fld id="{F77D5F9F-99E2-A044-A6F1-401E5E1045C2}" type="slidenum">
              <a:rPr lang="en-US" b="1" smtClean="0"/>
              <a:t>33</a:t>
            </a:fld>
            <a:endParaRPr lang="en-US" b="1" dirty="0"/>
          </a:p>
        </p:txBody>
      </p:sp>
    </p:spTree>
    <p:extLst>
      <p:ext uri="{BB962C8B-B14F-4D97-AF65-F5344CB8AC3E}">
        <p14:creationId xmlns:p14="http://schemas.microsoft.com/office/powerpoint/2010/main" val="5889238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63807" y="1243734"/>
            <a:ext cx="8543925" cy="4351338"/>
          </a:xfrm>
        </p:spPr>
        <p:txBody>
          <a:bodyPr/>
          <a:lstStyle/>
          <a:p>
            <a:pPr marL="0" lvl="0" indent="0" algn="ctr" defTabSz="457200">
              <a:lnSpc>
                <a:spcPct val="100000"/>
              </a:lnSpc>
              <a:spcBef>
                <a:spcPct val="20000"/>
              </a:spcBef>
              <a:buNone/>
            </a:pPr>
            <a:endParaRPr lang="en-US" sz="3200" b="1" dirty="0" smtClean="0">
              <a:solidFill>
                <a:prstClr val="black"/>
              </a:solidFill>
              <a:latin typeface="Arial" panose="020B0604020202020204" pitchFamily="34" charset="0"/>
              <a:ea typeface="+mj-ea"/>
              <a:cs typeface="Arial" panose="020B0604020202020204" pitchFamily="34" charset="0"/>
            </a:endParaRPr>
          </a:p>
          <a:p>
            <a:pPr marL="0" lvl="0" indent="0" algn="ctr" defTabSz="457200">
              <a:lnSpc>
                <a:spcPct val="100000"/>
              </a:lnSpc>
              <a:spcBef>
                <a:spcPct val="20000"/>
              </a:spcBef>
              <a:buNone/>
            </a:pPr>
            <a:endParaRPr lang="en-US" sz="3200" b="1" dirty="0">
              <a:solidFill>
                <a:prstClr val="black"/>
              </a:solidFill>
              <a:latin typeface="Arial" panose="020B0604020202020204" pitchFamily="34" charset="0"/>
              <a:ea typeface="+mj-ea"/>
              <a:cs typeface="Arial" panose="020B0604020202020204" pitchFamily="34" charset="0"/>
            </a:endParaRPr>
          </a:p>
        </p:txBody>
      </p:sp>
      <p:graphicFrame>
        <p:nvGraphicFramePr>
          <p:cNvPr id="3" name="Content Placeholder 3"/>
          <p:cNvGraphicFramePr>
            <a:graphicFrameLocks/>
          </p:cNvGraphicFramePr>
          <p:nvPr>
            <p:extLst>
              <p:ext uri="{D42A27DB-BD31-4B8C-83A1-F6EECF244321}">
                <p14:modId xmlns:p14="http://schemas.microsoft.com/office/powerpoint/2010/main" val="1323191498"/>
              </p:ext>
            </p:extLst>
          </p:nvPr>
        </p:nvGraphicFramePr>
        <p:xfrm>
          <a:off x="307570" y="290942"/>
          <a:ext cx="9260380" cy="5529567"/>
        </p:xfrm>
        <a:graphic>
          <a:graphicData uri="http://schemas.openxmlformats.org/drawingml/2006/table">
            <a:tbl>
              <a:tblPr firstRow="1" firstCol="1" bandRow="1"/>
              <a:tblGrid>
                <a:gridCol w="427634">
                  <a:extLst>
                    <a:ext uri="{9D8B030D-6E8A-4147-A177-3AD203B41FA5}">
                      <a16:colId xmlns:a16="http://schemas.microsoft.com/office/drawing/2014/main" val="2115536972"/>
                    </a:ext>
                  </a:extLst>
                </a:gridCol>
                <a:gridCol w="1146861">
                  <a:extLst>
                    <a:ext uri="{9D8B030D-6E8A-4147-A177-3AD203B41FA5}">
                      <a16:colId xmlns:a16="http://schemas.microsoft.com/office/drawing/2014/main" val="3373871823"/>
                    </a:ext>
                  </a:extLst>
                </a:gridCol>
                <a:gridCol w="767890">
                  <a:extLst>
                    <a:ext uri="{9D8B030D-6E8A-4147-A177-3AD203B41FA5}">
                      <a16:colId xmlns:a16="http://schemas.microsoft.com/office/drawing/2014/main" val="290911478"/>
                    </a:ext>
                  </a:extLst>
                </a:gridCol>
                <a:gridCol w="877589">
                  <a:extLst>
                    <a:ext uri="{9D8B030D-6E8A-4147-A177-3AD203B41FA5}">
                      <a16:colId xmlns:a16="http://schemas.microsoft.com/office/drawing/2014/main" val="3901929227"/>
                    </a:ext>
                  </a:extLst>
                </a:gridCol>
                <a:gridCol w="931491">
                  <a:extLst>
                    <a:ext uri="{9D8B030D-6E8A-4147-A177-3AD203B41FA5}">
                      <a16:colId xmlns:a16="http://schemas.microsoft.com/office/drawing/2014/main" val="2120318388"/>
                    </a:ext>
                  </a:extLst>
                </a:gridCol>
                <a:gridCol w="1068793">
                  <a:extLst>
                    <a:ext uri="{9D8B030D-6E8A-4147-A177-3AD203B41FA5}">
                      <a16:colId xmlns:a16="http://schemas.microsoft.com/office/drawing/2014/main" val="3948502288"/>
                    </a:ext>
                  </a:extLst>
                </a:gridCol>
                <a:gridCol w="880613">
                  <a:extLst>
                    <a:ext uri="{9D8B030D-6E8A-4147-A177-3AD203B41FA5}">
                      <a16:colId xmlns:a16="http://schemas.microsoft.com/office/drawing/2014/main" val="3941616210"/>
                    </a:ext>
                  </a:extLst>
                </a:gridCol>
                <a:gridCol w="828066">
                  <a:extLst>
                    <a:ext uri="{9D8B030D-6E8A-4147-A177-3AD203B41FA5}">
                      <a16:colId xmlns:a16="http://schemas.microsoft.com/office/drawing/2014/main" val="3169184306"/>
                    </a:ext>
                  </a:extLst>
                </a:gridCol>
                <a:gridCol w="784580">
                  <a:extLst>
                    <a:ext uri="{9D8B030D-6E8A-4147-A177-3AD203B41FA5}">
                      <a16:colId xmlns:a16="http://schemas.microsoft.com/office/drawing/2014/main" val="2554764335"/>
                    </a:ext>
                  </a:extLst>
                </a:gridCol>
                <a:gridCol w="789987">
                  <a:extLst>
                    <a:ext uri="{9D8B030D-6E8A-4147-A177-3AD203B41FA5}">
                      <a16:colId xmlns:a16="http://schemas.microsoft.com/office/drawing/2014/main" val="90459552"/>
                    </a:ext>
                  </a:extLst>
                </a:gridCol>
                <a:gridCol w="756876">
                  <a:extLst>
                    <a:ext uri="{9D8B030D-6E8A-4147-A177-3AD203B41FA5}">
                      <a16:colId xmlns:a16="http://schemas.microsoft.com/office/drawing/2014/main" val="677213669"/>
                    </a:ext>
                  </a:extLst>
                </a:gridCol>
              </a:tblGrid>
              <a:tr h="375403">
                <a:tc gridSpan="11">
                  <a:txBody>
                    <a:bodyPr/>
                    <a:lstStyle/>
                    <a:p>
                      <a:pPr algn="just">
                        <a:lnSpc>
                          <a:spcPct val="115000"/>
                        </a:lnSpc>
                        <a:spcAft>
                          <a:spcPts val="1000"/>
                        </a:spcAft>
                      </a:pPr>
                      <a:r>
                        <a:rPr lang="en-GB" sz="2000" b="1" dirty="0" smtClean="0">
                          <a:effectLst/>
                          <a:latin typeface="Arial" panose="020B0604020202020204" pitchFamily="34" charset="0"/>
                          <a:ea typeface="Calibri" panose="020F0502020204030204" pitchFamily="34" charset="0"/>
                          <a:cs typeface="Arial" panose="020B0604020202020204" pitchFamily="34" charset="0"/>
                        </a:rPr>
                        <a:t>14. Branch</a:t>
                      </a:r>
                      <a:r>
                        <a:rPr lang="en-GB" sz="2000" b="1" dirty="0">
                          <a:effectLst/>
                          <a:latin typeface="Arial" panose="020B0604020202020204" pitchFamily="34" charset="0"/>
                          <a:ea typeface="Calibri" panose="020F0502020204030204" pitchFamily="34" charset="0"/>
                          <a:cs typeface="Arial" panose="020B0604020202020204" pitchFamily="34" charset="0"/>
                        </a:rPr>
                        <a:t>: Corporate </a:t>
                      </a:r>
                      <a:r>
                        <a:rPr lang="en-GB" sz="2000" b="1" dirty="0" smtClean="0">
                          <a:effectLst/>
                          <a:latin typeface="Arial" panose="020B0604020202020204" pitchFamily="34" charset="0"/>
                          <a:ea typeface="Calibri" panose="020F0502020204030204" pitchFamily="34" charset="0"/>
                          <a:cs typeface="Arial" panose="020B0604020202020204" pitchFamily="34" charset="0"/>
                        </a:rPr>
                        <a:t>Services</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42273" marR="42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40583564"/>
                  </a:ext>
                </a:extLst>
              </a:tr>
              <a:tr h="239802">
                <a:tc rowSpan="2">
                  <a:txBody>
                    <a:bodyPr/>
                    <a:lstStyle/>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NO.</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2273" marR="42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Outcome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2273" marR="42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Outputs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2273" marR="42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Output Indicators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2273" marR="42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900" b="1" dirty="0">
                          <a:effectLst/>
                          <a:latin typeface="Arial Narrow" panose="020B0606020202030204" pitchFamily="34" charset="0"/>
                          <a:ea typeface="Times New Roman" panose="02020603050405020304" pitchFamily="18" charset="0"/>
                          <a:cs typeface="Arial" panose="020B0604020202020204" pitchFamily="34" charset="0"/>
                        </a:rPr>
                        <a:t>Audited/Actual Performance </a:t>
                      </a:r>
                      <a:endParaRPr lang="en-ZA" sz="9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900" b="1" dirty="0">
                          <a:effectLst/>
                          <a:latin typeface="Arial Narrow" panose="020B0606020202030204" pitchFamily="34" charset="0"/>
                          <a:ea typeface="Times New Roman" panose="02020603050405020304" pitchFamily="18" charset="0"/>
                          <a:cs typeface="Arial" panose="020B0604020202020204" pitchFamily="34" charset="0"/>
                        </a:rPr>
                        <a:t>2019/20</a:t>
                      </a:r>
                      <a:endParaRPr lang="en-ZA" sz="9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273" marR="42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900" b="1" dirty="0">
                          <a:effectLst/>
                          <a:latin typeface="Arial Narrow" panose="020B0606020202030204" pitchFamily="34" charset="0"/>
                          <a:ea typeface="Times New Roman" panose="02020603050405020304" pitchFamily="18" charset="0"/>
                          <a:cs typeface="Arial" panose="020B0604020202020204" pitchFamily="34" charset="0"/>
                        </a:rPr>
                        <a:t>Audited/Actual Performance </a:t>
                      </a:r>
                      <a:endParaRPr lang="en-ZA" sz="9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US" sz="900" b="1" dirty="0">
                          <a:effectLst/>
                          <a:latin typeface="Arial Narrow" panose="020B0606020202030204" pitchFamily="34" charset="0"/>
                          <a:ea typeface="Times New Roman" panose="02020603050405020304" pitchFamily="18" charset="0"/>
                          <a:cs typeface="Arial" panose="020B0604020202020204" pitchFamily="34" charset="0"/>
                        </a:rPr>
                        <a:t>2020/21</a:t>
                      </a:r>
                      <a:endParaRPr lang="en-ZA" sz="9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273" marR="42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900" b="1" dirty="0">
                          <a:effectLst/>
                          <a:latin typeface="Arial Narrow" panose="020B0606020202030204" pitchFamily="34" charset="0"/>
                          <a:ea typeface="Times New Roman" panose="02020603050405020304" pitchFamily="18" charset="0"/>
                          <a:cs typeface="Arial" panose="020B0604020202020204" pitchFamily="34" charset="0"/>
                        </a:rPr>
                        <a:t>Estimated Performance </a:t>
                      </a:r>
                      <a:endParaRPr lang="en-ZA" sz="9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US" sz="900" b="1" dirty="0">
                          <a:effectLst/>
                          <a:latin typeface="Arial Narrow" panose="020B0606020202030204" pitchFamily="34" charset="0"/>
                          <a:ea typeface="Times New Roman" panose="02020603050405020304" pitchFamily="18" charset="0"/>
                          <a:cs typeface="Arial" panose="020B0604020202020204" pitchFamily="34" charset="0"/>
                        </a:rPr>
                        <a:t>2021/22</a:t>
                      </a:r>
                      <a:endParaRPr lang="en-ZA" sz="9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273" marR="42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1000"/>
                        </a:spcAft>
                      </a:pPr>
                      <a:r>
                        <a:rPr lang="en-US" sz="900" b="1" dirty="0">
                          <a:effectLst/>
                          <a:latin typeface="Arial Narrow" panose="020B0606020202030204" pitchFamily="34" charset="0"/>
                          <a:ea typeface="Times New Roman" panose="02020603050405020304" pitchFamily="18" charset="0"/>
                          <a:cs typeface="Arial" panose="020B0604020202020204" pitchFamily="34" charset="0"/>
                        </a:rPr>
                        <a:t>Estimated Performance 2022/23</a:t>
                      </a:r>
                      <a:endParaRPr lang="en-ZA" sz="9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273" marR="42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1000"/>
                        </a:spcAft>
                      </a:pPr>
                      <a:r>
                        <a:rPr lang="en-US" sz="900" b="1" dirty="0">
                          <a:effectLst/>
                          <a:latin typeface="Arial Narrow" panose="020B0606020202030204" pitchFamily="34" charset="0"/>
                          <a:ea typeface="Times New Roman" panose="02020603050405020304" pitchFamily="18" charset="0"/>
                          <a:cs typeface="Arial" panose="020B0604020202020204" pitchFamily="34" charset="0"/>
                        </a:rPr>
                        <a:t>Medium Term Targets</a:t>
                      </a:r>
                      <a:endParaRPr lang="en-ZA" sz="9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273" marR="42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762738165"/>
                  </a:ext>
                </a:extLst>
              </a:tr>
              <a:tr h="799402">
                <a:tc vMerge="1">
                  <a:txBody>
                    <a:bodyPr/>
                    <a:lstStyle/>
                    <a:p>
                      <a:endParaRPr lang="en-ZA"/>
                    </a:p>
                  </a:txBody>
                  <a:tcPr/>
                </a:tc>
                <a:tc vMerge="1">
                  <a:txBody>
                    <a:bodyPr/>
                    <a:lstStyle/>
                    <a:p>
                      <a:endParaRPr lang="en-ZA"/>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just">
                        <a:lnSpc>
                          <a:spcPct val="115000"/>
                        </a:lnSpc>
                        <a:spcAft>
                          <a:spcPts val="1000"/>
                        </a:spcAft>
                      </a:pPr>
                      <a:r>
                        <a:rPr lang="en-US" sz="900" b="1" dirty="0">
                          <a:effectLst/>
                          <a:latin typeface="Arial Narrow" panose="020B0606020202030204" pitchFamily="34" charset="0"/>
                          <a:ea typeface="Times New Roman" panose="02020603050405020304" pitchFamily="18" charset="0"/>
                          <a:cs typeface="Arial" panose="020B0604020202020204" pitchFamily="34" charset="0"/>
                        </a:rPr>
                        <a:t>2023/24</a:t>
                      </a:r>
                      <a:endParaRPr lang="en-ZA" sz="9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273" marR="42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900" b="1" dirty="0">
                          <a:effectLst/>
                          <a:latin typeface="Arial Narrow" panose="020B0606020202030204" pitchFamily="34" charset="0"/>
                          <a:ea typeface="Times New Roman" panose="02020603050405020304" pitchFamily="18" charset="0"/>
                          <a:cs typeface="Arial" panose="020B0604020202020204" pitchFamily="34" charset="0"/>
                        </a:rPr>
                        <a:t>2024/25</a:t>
                      </a:r>
                      <a:endParaRPr lang="en-ZA" sz="9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273" marR="42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900" b="1" dirty="0">
                          <a:effectLst/>
                          <a:latin typeface="Arial Narrow" panose="020B0606020202030204" pitchFamily="34" charset="0"/>
                          <a:ea typeface="Times New Roman" panose="02020603050405020304" pitchFamily="18" charset="0"/>
                          <a:cs typeface="Arial" panose="020B0604020202020204" pitchFamily="34" charset="0"/>
                        </a:rPr>
                        <a:t>2025/26</a:t>
                      </a:r>
                      <a:endParaRPr lang="en-ZA" sz="9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42273" marR="42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7730098"/>
                  </a:ext>
                </a:extLst>
              </a:tr>
              <a:tr h="258760">
                <a:tc gridSpan="11">
                  <a:txBody>
                    <a:bodyPr/>
                    <a:lstStyle/>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Human Resources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2273" marR="42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010062068"/>
                  </a:ext>
                </a:extLst>
              </a:tr>
              <a:tr h="1687459">
                <a:tc>
                  <a:txBody>
                    <a:bodyPr/>
                    <a:lstStyle/>
                    <a:p>
                      <a:pPr algn="ctr">
                        <a:lnSpc>
                          <a:spcPct val="115000"/>
                        </a:lnSpc>
                        <a:spcAft>
                          <a:spcPts val="1000"/>
                        </a:spcAft>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1.</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2273" marR="42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Young people and women equipped with  Artisan and   other professional skills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2273" marR="42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Recruitment plan implemented in relation to the filling of identified positions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2273" marR="42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Number of young people and women taken through Artisan and Graduate programme(s)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2273" marR="42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N/a</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2273" marR="42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31 Unemployed young people and women recruited for artisan and graduate skills development programs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2273" marR="42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20 unemployed young people  and women recruited  for Artisan and Graduate skills development programmes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2273" marR="42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20 unemployed young people  and women recruited  for Artisan and Graduate skills development programmes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2273" marR="42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20 unemployed young people  </a:t>
                      </a:r>
                      <a:r>
                        <a:rPr lang="en-US" sz="800" dirty="0" smtClean="0">
                          <a:effectLst/>
                          <a:latin typeface="Arial" panose="020B0604020202020204" pitchFamily="34" charset="0"/>
                          <a:ea typeface="Times New Roman" panose="02020603050405020304" pitchFamily="18" charset="0"/>
                          <a:cs typeface="Arial" panose="020B0604020202020204" pitchFamily="34" charset="0"/>
                        </a:rPr>
                        <a:t>recruited  </a:t>
                      </a:r>
                      <a:r>
                        <a:rPr lang="en-US" sz="800" dirty="0">
                          <a:effectLst/>
                          <a:latin typeface="Arial" panose="020B0604020202020204" pitchFamily="34" charset="0"/>
                          <a:ea typeface="Times New Roman" panose="02020603050405020304" pitchFamily="18" charset="0"/>
                          <a:cs typeface="Arial" panose="020B0604020202020204" pitchFamily="34" charset="0"/>
                        </a:rPr>
                        <a:t>for Artisan and Graduate skills development programmes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2273" marR="42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20 unemployed young people  </a:t>
                      </a:r>
                      <a:r>
                        <a:rPr lang="en-US" sz="800" dirty="0" smtClean="0">
                          <a:effectLst/>
                          <a:latin typeface="Arial" panose="020B0604020202020204" pitchFamily="34" charset="0"/>
                          <a:ea typeface="Times New Roman" panose="02020603050405020304" pitchFamily="18" charset="0"/>
                          <a:cs typeface="Arial" panose="020B0604020202020204" pitchFamily="34" charset="0"/>
                        </a:rPr>
                        <a:t>recruited  </a:t>
                      </a:r>
                      <a:r>
                        <a:rPr lang="en-US" sz="800" dirty="0">
                          <a:effectLst/>
                          <a:latin typeface="Arial" panose="020B0604020202020204" pitchFamily="34" charset="0"/>
                          <a:ea typeface="Times New Roman" panose="02020603050405020304" pitchFamily="18" charset="0"/>
                          <a:cs typeface="Arial" panose="020B0604020202020204" pitchFamily="34" charset="0"/>
                        </a:rPr>
                        <a:t>for Artisan and Graduate skills development programmes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2273" marR="42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20 unemployed young people  </a:t>
                      </a:r>
                      <a:r>
                        <a:rPr lang="en-US" sz="800" dirty="0" smtClean="0">
                          <a:effectLst/>
                          <a:latin typeface="Arial" panose="020B0604020202020204" pitchFamily="34" charset="0"/>
                          <a:ea typeface="Times New Roman" panose="02020603050405020304" pitchFamily="18" charset="0"/>
                          <a:cs typeface="Arial" panose="020B0604020202020204" pitchFamily="34" charset="0"/>
                        </a:rPr>
                        <a:t>recruited  </a:t>
                      </a:r>
                      <a:r>
                        <a:rPr lang="en-US" sz="800" dirty="0">
                          <a:effectLst/>
                          <a:latin typeface="Arial" panose="020B0604020202020204" pitchFamily="34" charset="0"/>
                          <a:ea typeface="Times New Roman" panose="02020603050405020304" pitchFamily="18" charset="0"/>
                          <a:cs typeface="Arial" panose="020B0604020202020204" pitchFamily="34" charset="0"/>
                        </a:rPr>
                        <a:t>for Artisan and Graduate skills development programmes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2273" marR="42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9794147"/>
                  </a:ext>
                </a:extLst>
              </a:tr>
              <a:tr h="252366">
                <a:tc gridSpan="11">
                  <a:txBody>
                    <a:bodyPr/>
                    <a:lstStyle/>
                    <a:p>
                      <a:pPr algn="just">
                        <a:lnSpc>
                          <a:spcPct val="115000"/>
                        </a:lnSpc>
                        <a:spcAft>
                          <a:spcPts val="10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Quarterly Target Information for 2023/24</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273" marR="42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997185521"/>
                  </a:ext>
                </a:extLst>
              </a:tr>
              <a:tr h="235274">
                <a:tc gridSpan="11">
                  <a:txBody>
                    <a:bodyPr/>
                    <a:lstStyle/>
                    <a:p>
                      <a:pPr algn="just">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a:t>
                      </a:r>
                      <a:r>
                        <a:rPr lang="en-US" sz="1000" dirty="0">
                          <a:effectLst/>
                          <a:latin typeface="Arial" panose="020B0604020202020204" pitchFamily="34" charset="0"/>
                          <a:ea typeface="Times New Roman" panose="02020603050405020304" pitchFamily="18" charset="0"/>
                          <a:cs typeface="Arial" panose="020B0604020202020204" pitchFamily="34" charset="0"/>
                        </a:rPr>
                        <a:t>  Number of young people and women taken through Artisan and Graduate programme(s)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273" marR="42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600336122"/>
                  </a:ext>
                </a:extLst>
              </a:tr>
              <a:tr h="252366">
                <a:tc gridSpan="11">
                  <a:txBody>
                    <a:bodyPr/>
                    <a:lstStyle/>
                    <a:p>
                      <a:pPr algn="just">
                        <a:lnSpc>
                          <a:spcPct val="115000"/>
                        </a:lnSpc>
                        <a:spcAft>
                          <a:spcPts val="100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20 unemployed young people </a:t>
                      </a:r>
                      <a:r>
                        <a:rPr lang="en-US" sz="1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recruited  </a:t>
                      </a:r>
                      <a:r>
                        <a:rPr lang="en-US" sz="1000" dirty="0">
                          <a:effectLst/>
                          <a:latin typeface="Arial" panose="020B0604020202020204" pitchFamily="34" charset="0"/>
                          <a:ea typeface="Times New Roman" panose="02020603050405020304" pitchFamily="18" charset="0"/>
                          <a:cs typeface="Arial" panose="020B0604020202020204" pitchFamily="34" charset="0"/>
                        </a:rPr>
                        <a:t>for Artisan and Graduate skills development programmes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273" marR="42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75422046"/>
                  </a:ext>
                </a:extLst>
              </a:tr>
              <a:tr h="252366">
                <a:tc gridSpan="11">
                  <a:txBody>
                    <a:bodyPr/>
                    <a:lstStyle/>
                    <a:p>
                      <a:pPr algn="just">
                        <a:lnSpc>
                          <a:spcPct val="115000"/>
                        </a:lnSpc>
                        <a:spcAft>
                          <a:spcPts val="1000"/>
                        </a:spcAft>
                        <a:tabLst>
                          <a:tab pos="180340" algn="l"/>
                          <a:tab pos="540385" algn="l"/>
                        </a:tabLs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Reporting Period</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Quarterly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273" marR="42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008133289"/>
                  </a:ext>
                </a:extLst>
              </a:tr>
              <a:tr h="235274">
                <a:tc gridSpan="11">
                  <a:txBody>
                    <a:bodyPr/>
                    <a:lstStyle/>
                    <a:p>
                      <a:pPr algn="just">
                        <a:spcAft>
                          <a:spcPts val="600"/>
                        </a:spcAft>
                        <a:tabLst>
                          <a:tab pos="180340" algn="l"/>
                          <a:tab pos="540385" algn="l"/>
                        </a:tabLs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1 Target: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Skills and areas of placement for the 2024/25 intake identified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273" marR="42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046914495"/>
                  </a:ext>
                </a:extLst>
              </a:tr>
              <a:tr h="235274">
                <a:tc gridSpan="11">
                  <a:txBody>
                    <a:bodyPr/>
                    <a:lstStyle/>
                    <a:p>
                      <a:pPr algn="just">
                        <a:spcAft>
                          <a:spcPts val="60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2 Target</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Artisan and Graduate skills development programme submitted for approval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273" marR="42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63547582"/>
                  </a:ext>
                </a:extLst>
              </a:tr>
              <a:tr h="235274">
                <a:tc gridSpan="11">
                  <a:txBody>
                    <a:bodyPr/>
                    <a:lstStyle/>
                    <a:p>
                      <a:pPr algn="just">
                        <a:spcAft>
                          <a:spcPts val="60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3 Target: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Artisan and graduate skills development programme advertised and shortlisting completed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273" marR="42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733131358"/>
                  </a:ext>
                </a:extLst>
              </a:tr>
              <a:tr h="470547">
                <a:tc gridSpan="11">
                  <a:txBody>
                    <a:bodyPr/>
                    <a:lstStyle/>
                    <a:p>
                      <a:pPr algn="just">
                        <a:spcAft>
                          <a:spcPts val="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4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20 unemployed young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people </a:t>
                      </a:r>
                      <a:r>
                        <a:rPr lang="en-US" sz="1000" dirty="0">
                          <a:effectLst/>
                          <a:latin typeface="Arial" panose="020B0604020202020204" pitchFamily="34" charset="0"/>
                          <a:ea typeface="Times New Roman" panose="02020603050405020304" pitchFamily="18" charset="0"/>
                          <a:cs typeface="Arial" panose="020B0604020202020204" pitchFamily="34" charset="0"/>
                        </a:rPr>
                        <a:t>recruited  for Artisan and Graduate skills development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programmes</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2273" marR="422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827874355"/>
                  </a:ext>
                </a:extLst>
              </a:tr>
            </a:tbl>
          </a:graphicData>
        </a:graphic>
      </p:graphicFrame>
      <p:sp>
        <p:nvSpPr>
          <p:cNvPr id="2" name="Slide Number Placeholder 1"/>
          <p:cNvSpPr>
            <a:spLocks noGrp="1"/>
          </p:cNvSpPr>
          <p:nvPr>
            <p:ph type="sldNum" sz="quarter" idx="12"/>
          </p:nvPr>
        </p:nvSpPr>
        <p:spPr>
          <a:xfrm>
            <a:off x="2824707" y="6251849"/>
            <a:ext cx="2228850" cy="365125"/>
          </a:xfrm>
        </p:spPr>
        <p:txBody>
          <a:bodyPr/>
          <a:lstStyle/>
          <a:p>
            <a:fld id="{F77D5F9F-99E2-A044-A6F1-401E5E1045C2}" type="slidenum">
              <a:rPr lang="en-US" b="1" smtClean="0"/>
              <a:t>34</a:t>
            </a:fld>
            <a:endParaRPr lang="en-US" b="1" dirty="0"/>
          </a:p>
        </p:txBody>
      </p:sp>
    </p:spTree>
    <p:extLst>
      <p:ext uri="{BB962C8B-B14F-4D97-AF65-F5344CB8AC3E}">
        <p14:creationId xmlns:p14="http://schemas.microsoft.com/office/powerpoint/2010/main" val="1197775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63807" y="1243734"/>
            <a:ext cx="8543925" cy="4351338"/>
          </a:xfrm>
        </p:spPr>
        <p:txBody>
          <a:bodyPr/>
          <a:lstStyle/>
          <a:p>
            <a:pPr marL="0" lvl="0" indent="0" algn="ctr" defTabSz="457200">
              <a:lnSpc>
                <a:spcPct val="100000"/>
              </a:lnSpc>
              <a:spcBef>
                <a:spcPct val="20000"/>
              </a:spcBef>
              <a:buNone/>
            </a:pPr>
            <a:endParaRPr lang="en-US" sz="3200" b="1" dirty="0" smtClean="0">
              <a:solidFill>
                <a:prstClr val="black"/>
              </a:solidFill>
              <a:latin typeface="Arial" panose="020B0604020202020204" pitchFamily="34" charset="0"/>
              <a:ea typeface="+mj-ea"/>
              <a:cs typeface="Arial" panose="020B0604020202020204" pitchFamily="34" charset="0"/>
            </a:endParaRPr>
          </a:p>
          <a:p>
            <a:pPr marL="0" lvl="0" indent="0" algn="ctr" defTabSz="457200">
              <a:lnSpc>
                <a:spcPct val="100000"/>
              </a:lnSpc>
              <a:spcBef>
                <a:spcPct val="20000"/>
              </a:spcBef>
              <a:buNone/>
            </a:pPr>
            <a:endParaRPr lang="en-US" sz="3200" b="1" dirty="0">
              <a:solidFill>
                <a:prstClr val="black"/>
              </a:solidFill>
              <a:latin typeface="Arial" panose="020B0604020202020204" pitchFamily="34" charset="0"/>
              <a:ea typeface="+mj-ea"/>
              <a:cs typeface="Arial" panose="020B0604020202020204" pitchFamily="34" charset="0"/>
            </a:endParaRPr>
          </a:p>
        </p:txBody>
      </p:sp>
      <p:graphicFrame>
        <p:nvGraphicFramePr>
          <p:cNvPr id="3" name="Content Placeholder 4"/>
          <p:cNvGraphicFramePr>
            <a:graphicFrameLocks/>
          </p:cNvGraphicFramePr>
          <p:nvPr>
            <p:extLst>
              <p:ext uri="{D42A27DB-BD31-4B8C-83A1-F6EECF244321}">
                <p14:modId xmlns:p14="http://schemas.microsoft.com/office/powerpoint/2010/main" val="3352961"/>
              </p:ext>
            </p:extLst>
          </p:nvPr>
        </p:nvGraphicFramePr>
        <p:xfrm>
          <a:off x="299258" y="282628"/>
          <a:ext cx="9235440" cy="5485125"/>
        </p:xfrm>
        <a:graphic>
          <a:graphicData uri="http://schemas.openxmlformats.org/drawingml/2006/table">
            <a:tbl>
              <a:tblPr firstRow="1" firstCol="1" bandRow="1"/>
              <a:tblGrid>
                <a:gridCol w="362173">
                  <a:extLst>
                    <a:ext uri="{9D8B030D-6E8A-4147-A177-3AD203B41FA5}">
                      <a16:colId xmlns:a16="http://schemas.microsoft.com/office/drawing/2014/main" val="2998594223"/>
                    </a:ext>
                  </a:extLst>
                </a:gridCol>
                <a:gridCol w="1051064">
                  <a:extLst>
                    <a:ext uri="{9D8B030D-6E8A-4147-A177-3AD203B41FA5}">
                      <a16:colId xmlns:a16="http://schemas.microsoft.com/office/drawing/2014/main" val="1073893636"/>
                    </a:ext>
                  </a:extLst>
                </a:gridCol>
                <a:gridCol w="886441">
                  <a:extLst>
                    <a:ext uri="{9D8B030D-6E8A-4147-A177-3AD203B41FA5}">
                      <a16:colId xmlns:a16="http://schemas.microsoft.com/office/drawing/2014/main" val="982344401"/>
                    </a:ext>
                  </a:extLst>
                </a:gridCol>
                <a:gridCol w="793187">
                  <a:extLst>
                    <a:ext uri="{9D8B030D-6E8A-4147-A177-3AD203B41FA5}">
                      <a16:colId xmlns:a16="http://schemas.microsoft.com/office/drawing/2014/main" val="1939809366"/>
                    </a:ext>
                  </a:extLst>
                </a:gridCol>
                <a:gridCol w="963825">
                  <a:extLst>
                    <a:ext uri="{9D8B030D-6E8A-4147-A177-3AD203B41FA5}">
                      <a16:colId xmlns:a16="http://schemas.microsoft.com/office/drawing/2014/main" val="2485411429"/>
                    </a:ext>
                  </a:extLst>
                </a:gridCol>
                <a:gridCol w="1158026">
                  <a:extLst>
                    <a:ext uri="{9D8B030D-6E8A-4147-A177-3AD203B41FA5}">
                      <a16:colId xmlns:a16="http://schemas.microsoft.com/office/drawing/2014/main" val="1980727677"/>
                    </a:ext>
                  </a:extLst>
                </a:gridCol>
                <a:gridCol w="812776">
                  <a:extLst>
                    <a:ext uri="{9D8B030D-6E8A-4147-A177-3AD203B41FA5}">
                      <a16:colId xmlns:a16="http://schemas.microsoft.com/office/drawing/2014/main" val="1907908308"/>
                    </a:ext>
                  </a:extLst>
                </a:gridCol>
                <a:gridCol w="774038">
                  <a:extLst>
                    <a:ext uri="{9D8B030D-6E8A-4147-A177-3AD203B41FA5}">
                      <a16:colId xmlns:a16="http://schemas.microsoft.com/office/drawing/2014/main" val="730105565"/>
                    </a:ext>
                  </a:extLst>
                </a:gridCol>
                <a:gridCol w="816791">
                  <a:extLst>
                    <a:ext uri="{9D8B030D-6E8A-4147-A177-3AD203B41FA5}">
                      <a16:colId xmlns:a16="http://schemas.microsoft.com/office/drawing/2014/main" val="3524405164"/>
                    </a:ext>
                  </a:extLst>
                </a:gridCol>
                <a:gridCol w="718032">
                  <a:extLst>
                    <a:ext uri="{9D8B030D-6E8A-4147-A177-3AD203B41FA5}">
                      <a16:colId xmlns:a16="http://schemas.microsoft.com/office/drawing/2014/main" val="1308747893"/>
                    </a:ext>
                  </a:extLst>
                </a:gridCol>
                <a:gridCol w="899087">
                  <a:extLst>
                    <a:ext uri="{9D8B030D-6E8A-4147-A177-3AD203B41FA5}">
                      <a16:colId xmlns:a16="http://schemas.microsoft.com/office/drawing/2014/main" val="3354026117"/>
                    </a:ext>
                  </a:extLst>
                </a:gridCol>
              </a:tblGrid>
              <a:tr h="379819">
                <a:tc gridSpan="11">
                  <a:txBody>
                    <a:bodyPr/>
                    <a:lstStyle/>
                    <a:p>
                      <a:pPr algn="just">
                        <a:lnSpc>
                          <a:spcPct val="115000"/>
                        </a:lnSpc>
                        <a:spcAft>
                          <a:spcPts val="1000"/>
                        </a:spcAft>
                      </a:pPr>
                      <a:r>
                        <a:rPr lang="en-GB" sz="2000" b="1" strike="noStrike" dirty="0" smtClean="0">
                          <a:effectLst/>
                          <a:latin typeface="Arial" panose="020B0604020202020204" pitchFamily="34" charset="0"/>
                          <a:ea typeface="Calibri" panose="020F0502020204030204" pitchFamily="34" charset="0"/>
                          <a:cs typeface="Arial" panose="020B0604020202020204" pitchFamily="34" charset="0"/>
                        </a:rPr>
                        <a:t>14. Branch</a:t>
                      </a:r>
                      <a:r>
                        <a:rPr lang="en-GB" sz="2000" b="1" strike="noStrike" dirty="0">
                          <a:effectLst/>
                          <a:latin typeface="Arial" panose="020B0604020202020204" pitchFamily="34" charset="0"/>
                          <a:ea typeface="Calibri" panose="020F0502020204030204" pitchFamily="34" charset="0"/>
                          <a:cs typeface="Arial" panose="020B0604020202020204" pitchFamily="34" charset="0"/>
                        </a:rPr>
                        <a:t>: Corporate </a:t>
                      </a:r>
                      <a:r>
                        <a:rPr lang="en-GB" sz="2000" b="1" strike="noStrike" dirty="0" smtClean="0">
                          <a:effectLst/>
                          <a:latin typeface="Arial" panose="020B0604020202020204" pitchFamily="34" charset="0"/>
                          <a:ea typeface="Calibri" panose="020F0502020204030204" pitchFamily="34" charset="0"/>
                          <a:cs typeface="Arial" panose="020B0604020202020204" pitchFamily="34" charset="0"/>
                        </a:rPr>
                        <a:t>Services Continued..</a:t>
                      </a:r>
                      <a:endParaRPr lang="en-ZA" sz="2000" strike="noStrike" dirty="0">
                        <a:effectLst/>
                        <a:latin typeface="Arial" panose="020B0604020202020204" pitchFamily="34" charset="0"/>
                        <a:ea typeface="Times New Roman" panose="02020603050405020304" pitchFamily="18" charset="0"/>
                        <a:cs typeface="Arial" panose="020B0604020202020204" pitchFamily="34"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11539329"/>
                  </a:ext>
                </a:extLst>
              </a:tr>
              <a:tr h="298852">
                <a:tc rowSpan="2">
                  <a:txBody>
                    <a:bodyPr/>
                    <a:lstStyle/>
                    <a:p>
                      <a:pPr algn="just">
                        <a:lnSpc>
                          <a:spcPct val="115000"/>
                        </a:lnSpc>
                        <a:spcAft>
                          <a:spcPts val="1000"/>
                        </a:spcAft>
                      </a:pPr>
                      <a:r>
                        <a:rPr lang="en-US" sz="800" b="1" strike="noStrike" dirty="0">
                          <a:effectLst/>
                          <a:latin typeface="Arial" panose="020B0604020202020204" pitchFamily="34" charset="0"/>
                          <a:ea typeface="Times New Roman" panose="02020603050405020304" pitchFamily="18" charset="0"/>
                          <a:cs typeface="Arial" panose="020B0604020202020204" pitchFamily="34" charset="0"/>
                        </a:rPr>
                        <a:t>NO.</a:t>
                      </a:r>
                      <a:endParaRPr lang="en-ZA" sz="800" strike="noStrike" dirty="0">
                        <a:effectLst/>
                        <a:latin typeface="Arial" panose="020B0604020202020204" pitchFamily="34" charset="0"/>
                        <a:ea typeface="Times New Roman" panose="02020603050405020304" pitchFamily="18" charset="0"/>
                        <a:cs typeface="Arial" panose="020B0604020202020204" pitchFamily="34"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1000"/>
                        </a:spcAft>
                      </a:pPr>
                      <a:r>
                        <a:rPr lang="en-US" sz="800" b="1" strike="noStrike" dirty="0">
                          <a:effectLst/>
                          <a:latin typeface="Arial" panose="020B0604020202020204" pitchFamily="34" charset="0"/>
                          <a:ea typeface="Times New Roman" panose="02020603050405020304" pitchFamily="18" charset="0"/>
                          <a:cs typeface="Arial" panose="020B0604020202020204" pitchFamily="34" charset="0"/>
                        </a:rPr>
                        <a:t>Outcome </a:t>
                      </a:r>
                      <a:endParaRPr lang="en-ZA" sz="800" strike="noStrike" dirty="0">
                        <a:effectLst/>
                        <a:latin typeface="Arial" panose="020B0604020202020204" pitchFamily="34" charset="0"/>
                        <a:ea typeface="Times New Roman" panose="02020603050405020304" pitchFamily="18" charset="0"/>
                        <a:cs typeface="Arial" panose="020B0604020202020204" pitchFamily="34"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1000"/>
                        </a:spcAft>
                      </a:pPr>
                      <a:r>
                        <a:rPr lang="en-US" sz="800" b="1" strike="noStrike" dirty="0">
                          <a:effectLst/>
                          <a:latin typeface="Arial" panose="020B0604020202020204" pitchFamily="34" charset="0"/>
                          <a:ea typeface="Times New Roman" panose="02020603050405020304" pitchFamily="18" charset="0"/>
                          <a:cs typeface="Arial" panose="020B0604020202020204" pitchFamily="34" charset="0"/>
                        </a:rPr>
                        <a:t>Outputs </a:t>
                      </a:r>
                      <a:endParaRPr lang="en-ZA" sz="800" strike="noStrike" dirty="0">
                        <a:effectLst/>
                        <a:latin typeface="Arial" panose="020B0604020202020204" pitchFamily="34" charset="0"/>
                        <a:ea typeface="Times New Roman" panose="02020603050405020304" pitchFamily="18" charset="0"/>
                        <a:cs typeface="Arial" panose="020B0604020202020204" pitchFamily="34"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1000"/>
                        </a:spcAft>
                      </a:pPr>
                      <a:r>
                        <a:rPr lang="en-US" sz="800" b="1" strike="noStrike" dirty="0">
                          <a:effectLst/>
                          <a:latin typeface="Arial" panose="020B0604020202020204" pitchFamily="34" charset="0"/>
                          <a:ea typeface="Times New Roman" panose="02020603050405020304" pitchFamily="18" charset="0"/>
                          <a:cs typeface="Arial" panose="020B0604020202020204" pitchFamily="34" charset="0"/>
                        </a:rPr>
                        <a:t>Output Indicators </a:t>
                      </a:r>
                      <a:endParaRPr lang="en-ZA" sz="800" strike="noStrike" dirty="0">
                        <a:effectLst/>
                        <a:latin typeface="Arial" panose="020B0604020202020204" pitchFamily="34" charset="0"/>
                        <a:ea typeface="Times New Roman" panose="02020603050405020304" pitchFamily="18" charset="0"/>
                        <a:cs typeface="Arial" panose="020B0604020202020204" pitchFamily="34"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800" b="1" strike="noStrike" dirty="0">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ZA" sz="800" strike="noStrike"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1000"/>
                        </a:spcAft>
                      </a:pPr>
                      <a:r>
                        <a:rPr lang="en-US" sz="800" b="1" strike="noStrike" dirty="0">
                          <a:effectLst/>
                          <a:latin typeface="Arial" panose="020B0604020202020204" pitchFamily="34" charset="0"/>
                          <a:ea typeface="Times New Roman" panose="02020603050405020304" pitchFamily="18" charset="0"/>
                          <a:cs typeface="Arial" panose="020B0604020202020204" pitchFamily="34" charset="0"/>
                        </a:rPr>
                        <a:t>2019/20</a:t>
                      </a:r>
                      <a:endParaRPr lang="en-ZA" sz="800" strike="noStrike" dirty="0">
                        <a:effectLst/>
                        <a:latin typeface="Arial" panose="020B0604020202020204" pitchFamily="34" charset="0"/>
                        <a:ea typeface="Times New Roman" panose="02020603050405020304" pitchFamily="18" charset="0"/>
                        <a:cs typeface="Arial" panose="020B0604020202020204" pitchFamily="34"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800" b="1" strike="noStrike" dirty="0">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ZA" sz="800" strike="noStrike"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800" b="1" strike="noStrike" dirty="0">
                          <a:effectLst/>
                          <a:latin typeface="Arial" panose="020B0604020202020204" pitchFamily="34" charset="0"/>
                          <a:ea typeface="Times New Roman" panose="02020603050405020304" pitchFamily="18" charset="0"/>
                          <a:cs typeface="Arial" panose="020B0604020202020204" pitchFamily="34" charset="0"/>
                        </a:rPr>
                        <a:t>2020/21</a:t>
                      </a:r>
                      <a:endParaRPr lang="en-ZA" sz="800" strike="noStrike" dirty="0">
                        <a:effectLst/>
                        <a:latin typeface="Arial" panose="020B0604020202020204" pitchFamily="34" charset="0"/>
                        <a:ea typeface="Times New Roman" panose="02020603050405020304" pitchFamily="18" charset="0"/>
                        <a:cs typeface="Arial" panose="020B0604020202020204" pitchFamily="34"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Estimated Performance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2021/22</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Estimated Performance 2022/23</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914417254"/>
                  </a:ext>
                </a:extLst>
              </a:tr>
              <a:tr h="770699">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2023/24</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3051" marR="43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2024/25</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3051" marR="43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2025/26</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3051" marR="43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3215489"/>
                  </a:ext>
                </a:extLst>
              </a:tr>
              <a:tr h="1369308">
                <a:tc>
                  <a:txBody>
                    <a:bodyPr/>
                    <a:lstStyle/>
                    <a:p>
                      <a:pPr algn="ctr">
                        <a:lnSpc>
                          <a:spcPct val="115000"/>
                        </a:lnSpc>
                        <a:spcAft>
                          <a:spcPts val="1000"/>
                        </a:spcAft>
                      </a:pPr>
                      <a:r>
                        <a:rPr lang="en-US" sz="800" strike="noStrike" dirty="0" smtClean="0">
                          <a:effectLst/>
                          <a:latin typeface="Arial" panose="020B0604020202020204" pitchFamily="34" charset="0"/>
                          <a:ea typeface="Times New Roman" panose="02020603050405020304" pitchFamily="18" charset="0"/>
                          <a:cs typeface="Arial" panose="020B0604020202020204" pitchFamily="34" charset="0"/>
                        </a:rPr>
                        <a:t>2.</a:t>
                      </a:r>
                      <a:endParaRPr lang="en-ZA" sz="800" strike="noStrike" dirty="0">
                        <a:effectLst/>
                        <a:latin typeface="Arial" panose="020B0604020202020204" pitchFamily="34" charset="0"/>
                        <a:ea typeface="Times New Roman" panose="02020603050405020304" pitchFamily="18" charset="0"/>
                        <a:cs typeface="Arial" panose="020B0604020202020204" pitchFamily="34"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strike="noStrike" dirty="0">
                          <a:effectLst/>
                          <a:latin typeface="Arial" panose="020B0604020202020204" pitchFamily="34" charset="0"/>
                          <a:ea typeface="Times New Roman" panose="02020603050405020304" pitchFamily="18" charset="0"/>
                          <a:cs typeface="Arial" panose="020B0604020202020204" pitchFamily="34" charset="0"/>
                        </a:rPr>
                        <a:t>Capacity of workforce developed to support service delivery</a:t>
                      </a:r>
                      <a:endParaRPr lang="en-ZA" sz="800" strike="noStrike" dirty="0">
                        <a:effectLst/>
                        <a:latin typeface="Arial" panose="020B0604020202020204" pitchFamily="34" charset="0"/>
                        <a:ea typeface="Times New Roman" panose="02020603050405020304" pitchFamily="18" charset="0"/>
                        <a:cs typeface="Arial" panose="020B0604020202020204" pitchFamily="34"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strike="noStrike" dirty="0" smtClean="0">
                          <a:effectLst/>
                          <a:latin typeface="Arial" panose="020B0604020202020204" pitchFamily="34" charset="0"/>
                          <a:ea typeface="Times New Roman" panose="02020603050405020304" pitchFamily="18" charset="0"/>
                          <a:cs typeface="Arial" panose="020B0604020202020204" pitchFamily="34" charset="0"/>
                        </a:rPr>
                        <a:t>Workforce </a:t>
                      </a:r>
                      <a:r>
                        <a:rPr lang="en-US" sz="800" strike="noStrike" dirty="0">
                          <a:effectLst/>
                          <a:latin typeface="Arial" panose="020B0604020202020204" pitchFamily="34" charset="0"/>
                          <a:ea typeface="Times New Roman" panose="02020603050405020304" pitchFamily="18" charset="0"/>
                          <a:cs typeface="Arial" panose="020B0604020202020204" pitchFamily="34" charset="0"/>
                        </a:rPr>
                        <a:t>trained as per the WSP identified priorities</a:t>
                      </a:r>
                      <a:endParaRPr lang="en-ZA" sz="800" strike="noStrike" dirty="0">
                        <a:effectLst/>
                        <a:latin typeface="Arial" panose="020B0604020202020204" pitchFamily="34" charset="0"/>
                        <a:ea typeface="Times New Roman" panose="02020603050405020304" pitchFamily="18" charset="0"/>
                        <a:cs typeface="Arial" panose="020B0604020202020204" pitchFamily="34"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Percentage of total workforce trained as per </a:t>
                      </a:r>
                      <a:r>
                        <a:rPr lang="en-US" sz="800" strike="noStrike"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800"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WSP identified priorities</a:t>
                      </a:r>
                      <a:endParaRPr lang="en-ZA" sz="800" strike="noStrike" dirty="0">
                        <a:effectLst/>
                        <a:latin typeface="Arial" panose="020B0604020202020204" pitchFamily="34" charset="0"/>
                        <a:ea typeface="Times New Roman" panose="02020603050405020304" pitchFamily="18" charset="0"/>
                        <a:cs typeface="Arial" panose="020B0604020202020204" pitchFamily="34"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strike="noStrike" dirty="0">
                          <a:effectLst/>
                          <a:latin typeface="Arial" panose="020B0604020202020204" pitchFamily="34" charset="0"/>
                          <a:ea typeface="Times New Roman" panose="02020603050405020304" pitchFamily="18" charset="0"/>
                          <a:cs typeface="Arial" panose="020B0604020202020204" pitchFamily="34" charset="0"/>
                        </a:rPr>
                        <a:t>87.6 of total workforce trained.</a:t>
                      </a:r>
                      <a:endParaRPr lang="en-ZA" sz="800" strike="noStrike" dirty="0">
                        <a:effectLst/>
                        <a:latin typeface="Arial" panose="020B0604020202020204" pitchFamily="34" charset="0"/>
                        <a:ea typeface="Times New Roman" panose="02020603050405020304" pitchFamily="18" charset="0"/>
                        <a:cs typeface="Arial" panose="020B0604020202020204" pitchFamily="34"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strike="noStrike" dirty="0">
                          <a:effectLst/>
                          <a:latin typeface="Arial" panose="020B0604020202020204" pitchFamily="34" charset="0"/>
                          <a:ea typeface="Times New Roman" panose="02020603050405020304" pitchFamily="18" charset="0"/>
                          <a:cs typeface="Arial" panose="020B0604020202020204" pitchFamily="34" charset="0"/>
                        </a:rPr>
                        <a:t>46.5% of </a:t>
                      </a:r>
                      <a:r>
                        <a:rPr lang="en-US" sz="800" strike="noStrike" dirty="0" smtClean="0">
                          <a:effectLst/>
                          <a:latin typeface="Arial" panose="020B0604020202020204" pitchFamily="34" charset="0"/>
                          <a:ea typeface="Times New Roman" panose="02020603050405020304" pitchFamily="18" charset="0"/>
                          <a:cs typeface="Arial" panose="020B0604020202020204" pitchFamily="34" charset="0"/>
                        </a:rPr>
                        <a:t>total workforce </a:t>
                      </a:r>
                      <a:r>
                        <a:rPr lang="en-US" sz="800" strike="noStrike" dirty="0">
                          <a:effectLst/>
                          <a:latin typeface="Arial" panose="020B0604020202020204" pitchFamily="34" charset="0"/>
                          <a:ea typeface="Times New Roman" panose="02020603050405020304" pitchFamily="18" charset="0"/>
                          <a:cs typeface="Arial" panose="020B0604020202020204" pitchFamily="34" charset="0"/>
                        </a:rPr>
                        <a:t>trained as per WSP identified priorities</a:t>
                      </a:r>
                      <a:endParaRPr lang="en-ZA" sz="800" strike="noStrike" dirty="0">
                        <a:effectLst/>
                        <a:latin typeface="Arial" panose="020B0604020202020204" pitchFamily="34" charset="0"/>
                        <a:ea typeface="Times New Roman" panose="02020603050405020304" pitchFamily="18" charset="0"/>
                        <a:cs typeface="Arial" panose="020B0604020202020204" pitchFamily="34"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50% of total workforce trained as per the WSP identified priorities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60% of total workforce trained as per </a:t>
                      </a:r>
                      <a:r>
                        <a:rPr lang="en-US" sz="8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800" dirty="0">
                          <a:effectLst/>
                          <a:latin typeface="Arial" panose="020B0604020202020204" pitchFamily="34" charset="0"/>
                          <a:ea typeface="Times New Roman" panose="02020603050405020304" pitchFamily="18" charset="0"/>
                          <a:cs typeface="Arial" panose="020B0604020202020204" pitchFamily="34" charset="0"/>
                        </a:rPr>
                        <a:t>WSP identified priorities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70% of total workforce trained as per </a:t>
                      </a:r>
                      <a:r>
                        <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WSP </a:t>
                      </a: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identified priorities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70% of total workforce trained as per </a:t>
                      </a:r>
                      <a:r>
                        <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WSP identified priorities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70% of total workforce trained as per </a:t>
                      </a:r>
                      <a:r>
                        <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WSP </a:t>
                      </a: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identified priorities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7533701"/>
                  </a:ext>
                </a:extLst>
              </a:tr>
              <a:tr h="344234">
                <a:tc gridSpan="11">
                  <a:txBody>
                    <a:bodyPr/>
                    <a:lstStyle/>
                    <a:p>
                      <a:pPr algn="just">
                        <a:lnSpc>
                          <a:spcPct val="115000"/>
                        </a:lnSpc>
                        <a:spcAft>
                          <a:spcPts val="1000"/>
                        </a:spcAft>
                        <a:tabLst>
                          <a:tab pos="180340" algn="l"/>
                          <a:tab pos="540385" algn="l"/>
                        </a:tabLst>
                      </a:pPr>
                      <a:r>
                        <a:rPr lang="en-US" sz="1000" b="1" strike="noStrike" dirty="0">
                          <a:effectLst/>
                          <a:latin typeface="Arial" panose="020B0604020202020204" pitchFamily="34" charset="0"/>
                          <a:ea typeface="Times New Roman" panose="02020603050405020304" pitchFamily="18" charset="0"/>
                          <a:cs typeface="Arial" panose="020B0604020202020204" pitchFamily="34" charset="0"/>
                        </a:rPr>
                        <a:t>Quarterly Target Information for 2023/24</a:t>
                      </a:r>
                      <a:endParaRPr lang="en-ZA" sz="1000" strike="noStrike" dirty="0">
                        <a:effectLst/>
                        <a:latin typeface="Arial" panose="020B0604020202020204" pitchFamily="34" charset="0"/>
                        <a:ea typeface="Times New Roman" panose="02020603050405020304" pitchFamily="18" charset="0"/>
                        <a:cs typeface="Arial" panose="020B0604020202020204" pitchFamily="34"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316930084"/>
                  </a:ext>
                </a:extLst>
              </a:tr>
              <a:tr h="329587">
                <a:tc gridSpan="11">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000" b="1" strike="noStrike" dirty="0">
                          <a:effectLst/>
                          <a:latin typeface="Arial" panose="020B0604020202020204" pitchFamily="34" charset="0"/>
                          <a:ea typeface="Times New Roman" panose="02020603050405020304" pitchFamily="18" charset="0"/>
                          <a:cs typeface="Arial" panose="020B0604020202020204" pitchFamily="34" charset="0"/>
                        </a:rPr>
                        <a:t>Output Indicator:</a:t>
                      </a:r>
                      <a:r>
                        <a:rPr lang="en-US" sz="1000" strike="noStrike" dirty="0">
                          <a:effectLst/>
                          <a:latin typeface="Arial" panose="020B0604020202020204" pitchFamily="34" charset="0"/>
                          <a:ea typeface="Times New Roman" panose="02020603050405020304" pitchFamily="18" charset="0"/>
                          <a:cs typeface="Arial" panose="020B0604020202020204" pitchFamily="34" charset="0"/>
                        </a:rPr>
                        <a:t>  </a:t>
                      </a:r>
                      <a:r>
                        <a:rPr lang="en-US" sz="1000" strike="noStrike"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Percentage of total workforce trained as per  WSP identified priorities</a:t>
                      </a:r>
                      <a:endParaRPr lang="en-ZA" sz="1000" strike="noStrike" dirty="0" smtClean="0">
                        <a:effectLst/>
                        <a:latin typeface="Arial" panose="020B0604020202020204" pitchFamily="34" charset="0"/>
                        <a:ea typeface="Times New Roman" panose="02020603050405020304" pitchFamily="18" charset="0"/>
                        <a:cs typeface="Arial" panose="020B0604020202020204" pitchFamily="34"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092247299"/>
                  </a:ext>
                </a:extLst>
              </a:tr>
              <a:tr h="344691">
                <a:tc gridSpan="11">
                  <a:txBody>
                    <a:bodyPr/>
                    <a:lstStyle/>
                    <a:p>
                      <a:pPr marL="0" marR="0" lvl="0" indent="0" algn="just" defTabSz="457200" rtl="0" eaLnBrk="1" fontAlgn="auto" latinLnBrk="0" hangingPunct="1">
                        <a:lnSpc>
                          <a:spcPct val="115000"/>
                        </a:lnSpc>
                        <a:spcBef>
                          <a:spcPts val="0"/>
                        </a:spcBef>
                        <a:spcAft>
                          <a:spcPts val="1000"/>
                        </a:spcAft>
                        <a:buClrTx/>
                        <a:buSzTx/>
                        <a:buFontTx/>
                        <a:buNone/>
                        <a:tabLst>
                          <a:tab pos="180340" algn="l"/>
                          <a:tab pos="540385" algn="l"/>
                        </a:tabLst>
                        <a:defRPr/>
                      </a:pPr>
                      <a:r>
                        <a:rPr lang="en-US" sz="1000" b="1"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 </a:t>
                      </a:r>
                      <a:r>
                        <a:rPr lang="en-US" sz="1000"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70% of total workforce trained </a:t>
                      </a:r>
                      <a:r>
                        <a:rPr lang="en-US" sz="1000" strike="noStrike"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 per  WSP identified priorities</a:t>
                      </a:r>
                      <a:endParaRPr lang="en-ZA" sz="1000" strike="noStrike" dirty="0" smtClean="0">
                        <a:effectLst/>
                        <a:latin typeface="Arial" panose="020B0604020202020204" pitchFamily="34" charset="0"/>
                        <a:ea typeface="Times New Roman" panose="02020603050405020304" pitchFamily="18" charset="0"/>
                        <a:cs typeface="Arial" panose="020B0604020202020204" pitchFamily="34"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897811039"/>
                  </a:ext>
                </a:extLst>
              </a:tr>
              <a:tr h="329587">
                <a:tc gridSpan="11">
                  <a:txBody>
                    <a:bodyPr/>
                    <a:lstStyle/>
                    <a:p>
                      <a:pPr algn="just">
                        <a:spcAft>
                          <a:spcPts val="600"/>
                        </a:spcAft>
                        <a:tabLst>
                          <a:tab pos="180340" algn="l"/>
                          <a:tab pos="540385" algn="l"/>
                        </a:tabLst>
                      </a:pPr>
                      <a:r>
                        <a:rPr lang="en-US" sz="1000" b="1"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Reporting Period</a:t>
                      </a:r>
                      <a:r>
                        <a:rPr lang="en-US" sz="1000"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Quarterly</a:t>
                      </a:r>
                      <a:endParaRPr lang="en-ZA" sz="1000" strike="noStrike" dirty="0">
                        <a:effectLst/>
                        <a:latin typeface="Arial" panose="020B0604020202020204" pitchFamily="34" charset="0"/>
                        <a:ea typeface="Times New Roman" panose="02020603050405020304" pitchFamily="18" charset="0"/>
                        <a:cs typeface="Arial" panose="020B0604020202020204" pitchFamily="34"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600999921"/>
                  </a:ext>
                </a:extLst>
              </a:tr>
              <a:tr h="329587">
                <a:tc gridSpan="11">
                  <a:txBody>
                    <a:bodyPr/>
                    <a:lstStyle/>
                    <a:p>
                      <a:pPr algn="just">
                        <a:spcAft>
                          <a:spcPts val="600"/>
                        </a:spcAft>
                        <a:tabLst>
                          <a:tab pos="180340" algn="l"/>
                          <a:tab pos="540385" algn="l"/>
                        </a:tabLst>
                      </a:pPr>
                      <a:r>
                        <a:rPr lang="en-US" sz="1000" b="1"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1 Target: </a:t>
                      </a:r>
                      <a:r>
                        <a:rPr lang="en-US" sz="1000" b="0"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r>
                        <a:rPr lang="en-US" sz="1000" strike="noStrike"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r>
                        <a:rPr lang="en-US" sz="1000"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of total workforce trained as per the WSP identified priorities  </a:t>
                      </a:r>
                      <a:endParaRPr lang="en-ZA" sz="1000" strike="noStrike" dirty="0">
                        <a:effectLst/>
                        <a:latin typeface="Arial" panose="020B0604020202020204" pitchFamily="34" charset="0"/>
                        <a:ea typeface="Times New Roman" panose="02020603050405020304" pitchFamily="18" charset="0"/>
                        <a:cs typeface="Arial" panose="020B0604020202020204" pitchFamily="34"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046038"/>
                  </a:ext>
                </a:extLst>
              </a:tr>
              <a:tr h="329587">
                <a:tc gridSpan="11">
                  <a:txBody>
                    <a:bodyPr/>
                    <a:lstStyle/>
                    <a:p>
                      <a:pPr algn="just">
                        <a:spcAft>
                          <a:spcPts val="600"/>
                        </a:spcAft>
                      </a:pPr>
                      <a:r>
                        <a:rPr lang="en-US" sz="1000" b="1"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2 Target</a:t>
                      </a:r>
                      <a:r>
                        <a:rPr lang="en-US" sz="1000"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25%  of total workforce trained as per the WSP identified priorities  </a:t>
                      </a:r>
                      <a:endParaRPr lang="en-ZA" sz="1000" strike="noStrike" dirty="0">
                        <a:effectLst/>
                        <a:latin typeface="Arial" panose="020B0604020202020204" pitchFamily="34" charset="0"/>
                        <a:ea typeface="Times New Roman" panose="02020603050405020304" pitchFamily="18" charset="0"/>
                        <a:cs typeface="Arial" panose="020B0604020202020204" pitchFamily="34"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959991187"/>
                  </a:ext>
                </a:extLst>
              </a:tr>
              <a:tr h="329587">
                <a:tc gridSpan="11">
                  <a:txBody>
                    <a:bodyPr/>
                    <a:lstStyle/>
                    <a:p>
                      <a:pPr algn="just">
                        <a:spcAft>
                          <a:spcPts val="0"/>
                        </a:spcAft>
                      </a:pPr>
                      <a:r>
                        <a:rPr lang="en-US" sz="1000" b="1"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3 Target: </a:t>
                      </a:r>
                      <a:r>
                        <a:rPr lang="en-US" sz="1000" b="0"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1000" strike="noStrike"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r>
                        <a:rPr lang="en-US" sz="1000"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of total workforce trained as per the WSP identified priorities  </a:t>
                      </a:r>
                      <a:endParaRPr lang="en-ZA" sz="1000" strike="noStrike" dirty="0">
                        <a:effectLst/>
                        <a:latin typeface="Arial" panose="020B0604020202020204" pitchFamily="34" charset="0"/>
                        <a:ea typeface="Times New Roman" panose="02020603050405020304" pitchFamily="18" charset="0"/>
                        <a:cs typeface="Arial" panose="020B0604020202020204" pitchFamily="34"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110593114"/>
                  </a:ext>
                </a:extLst>
              </a:tr>
              <a:tr h="329587">
                <a:tc gridSpan="11">
                  <a:txBody>
                    <a:bodyPr/>
                    <a:lstStyle/>
                    <a:p>
                      <a:pPr algn="just">
                        <a:spcAft>
                          <a:spcPts val="0"/>
                        </a:spcAft>
                      </a:pPr>
                      <a:r>
                        <a:rPr lang="en-US" sz="1000" b="1"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4 Target: </a:t>
                      </a:r>
                      <a:r>
                        <a:rPr lang="en-US" sz="1000"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of total workforce trained as per the WSP identified priorities  </a:t>
                      </a:r>
                      <a:endParaRPr lang="en-ZA" sz="1000" strike="noStrike" dirty="0">
                        <a:effectLst/>
                        <a:latin typeface="Arial" panose="020B0604020202020204" pitchFamily="34" charset="0"/>
                        <a:ea typeface="Times New Roman" panose="02020603050405020304" pitchFamily="18" charset="0"/>
                        <a:cs typeface="Arial" panose="020B0604020202020204" pitchFamily="34" charset="0"/>
                      </a:endParaRPr>
                    </a:p>
                  </a:txBody>
                  <a:tcPr marL="43051" marR="430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855772827"/>
                  </a:ext>
                </a:extLst>
              </a:tr>
            </a:tbl>
          </a:graphicData>
        </a:graphic>
      </p:graphicFrame>
      <p:sp>
        <p:nvSpPr>
          <p:cNvPr id="2" name="Slide Number Placeholder 1"/>
          <p:cNvSpPr>
            <a:spLocks noGrp="1"/>
          </p:cNvSpPr>
          <p:nvPr>
            <p:ph type="sldNum" sz="quarter" idx="12"/>
          </p:nvPr>
        </p:nvSpPr>
        <p:spPr>
          <a:xfrm>
            <a:off x="2688128" y="6269266"/>
            <a:ext cx="2228850" cy="365125"/>
          </a:xfrm>
        </p:spPr>
        <p:txBody>
          <a:bodyPr/>
          <a:lstStyle/>
          <a:p>
            <a:fld id="{F77D5F9F-99E2-A044-A6F1-401E5E1045C2}" type="slidenum">
              <a:rPr lang="en-US" b="1" smtClean="0"/>
              <a:t>35</a:t>
            </a:fld>
            <a:endParaRPr lang="en-US" b="1" dirty="0"/>
          </a:p>
        </p:txBody>
      </p:sp>
    </p:spTree>
    <p:extLst>
      <p:ext uri="{BB962C8B-B14F-4D97-AF65-F5344CB8AC3E}">
        <p14:creationId xmlns:p14="http://schemas.microsoft.com/office/powerpoint/2010/main" val="23150982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63807" y="1243734"/>
            <a:ext cx="8543925" cy="4351338"/>
          </a:xfrm>
        </p:spPr>
        <p:txBody>
          <a:bodyPr/>
          <a:lstStyle/>
          <a:p>
            <a:pPr marL="0" lvl="0" indent="0" algn="ctr" defTabSz="457200">
              <a:lnSpc>
                <a:spcPct val="100000"/>
              </a:lnSpc>
              <a:spcBef>
                <a:spcPct val="20000"/>
              </a:spcBef>
              <a:buNone/>
            </a:pPr>
            <a:endParaRPr lang="en-US" sz="3200" b="1" dirty="0" smtClean="0">
              <a:solidFill>
                <a:prstClr val="black"/>
              </a:solidFill>
              <a:latin typeface="Arial" panose="020B0604020202020204" pitchFamily="34" charset="0"/>
              <a:ea typeface="+mj-ea"/>
              <a:cs typeface="Arial" panose="020B0604020202020204" pitchFamily="34" charset="0"/>
            </a:endParaRPr>
          </a:p>
          <a:p>
            <a:pPr marL="0" lvl="0" indent="0" algn="ctr" defTabSz="457200">
              <a:lnSpc>
                <a:spcPct val="100000"/>
              </a:lnSpc>
              <a:spcBef>
                <a:spcPct val="20000"/>
              </a:spcBef>
              <a:buNone/>
            </a:pPr>
            <a:endParaRPr lang="en-US" sz="3200" b="1" dirty="0">
              <a:solidFill>
                <a:prstClr val="black"/>
              </a:solidFill>
              <a:latin typeface="Arial" panose="020B0604020202020204" pitchFamily="34" charset="0"/>
              <a:ea typeface="+mj-ea"/>
              <a:cs typeface="Arial" panose="020B0604020202020204" pitchFamily="34" charset="0"/>
            </a:endParaRPr>
          </a:p>
        </p:txBody>
      </p:sp>
      <p:graphicFrame>
        <p:nvGraphicFramePr>
          <p:cNvPr id="3" name="Content Placeholder 5"/>
          <p:cNvGraphicFramePr>
            <a:graphicFrameLocks/>
          </p:cNvGraphicFramePr>
          <p:nvPr>
            <p:extLst>
              <p:ext uri="{D42A27DB-BD31-4B8C-83A1-F6EECF244321}">
                <p14:modId xmlns:p14="http://schemas.microsoft.com/office/powerpoint/2010/main" val="1336219519"/>
              </p:ext>
            </p:extLst>
          </p:nvPr>
        </p:nvGraphicFramePr>
        <p:xfrm>
          <a:off x="269967" y="282635"/>
          <a:ext cx="9256419" cy="5595579"/>
        </p:xfrm>
        <a:graphic>
          <a:graphicData uri="http://schemas.openxmlformats.org/drawingml/2006/table">
            <a:tbl>
              <a:tblPr firstRow="1" firstCol="1" bandRow="1"/>
              <a:tblGrid>
                <a:gridCol w="339719">
                  <a:extLst>
                    <a:ext uri="{9D8B030D-6E8A-4147-A177-3AD203B41FA5}">
                      <a16:colId xmlns:a16="http://schemas.microsoft.com/office/drawing/2014/main" val="4280156381"/>
                    </a:ext>
                  </a:extLst>
                </a:gridCol>
                <a:gridCol w="1239628">
                  <a:extLst>
                    <a:ext uri="{9D8B030D-6E8A-4147-A177-3AD203B41FA5}">
                      <a16:colId xmlns:a16="http://schemas.microsoft.com/office/drawing/2014/main" val="2305331220"/>
                    </a:ext>
                  </a:extLst>
                </a:gridCol>
                <a:gridCol w="973814">
                  <a:extLst>
                    <a:ext uri="{9D8B030D-6E8A-4147-A177-3AD203B41FA5}">
                      <a16:colId xmlns:a16="http://schemas.microsoft.com/office/drawing/2014/main" val="372489650"/>
                    </a:ext>
                  </a:extLst>
                </a:gridCol>
                <a:gridCol w="783748">
                  <a:extLst>
                    <a:ext uri="{9D8B030D-6E8A-4147-A177-3AD203B41FA5}">
                      <a16:colId xmlns:a16="http://schemas.microsoft.com/office/drawing/2014/main" val="3574391448"/>
                    </a:ext>
                  </a:extLst>
                </a:gridCol>
                <a:gridCol w="1035784">
                  <a:extLst>
                    <a:ext uri="{9D8B030D-6E8A-4147-A177-3AD203B41FA5}">
                      <a16:colId xmlns:a16="http://schemas.microsoft.com/office/drawing/2014/main" val="3261933611"/>
                    </a:ext>
                  </a:extLst>
                </a:gridCol>
                <a:gridCol w="880769">
                  <a:extLst>
                    <a:ext uri="{9D8B030D-6E8A-4147-A177-3AD203B41FA5}">
                      <a16:colId xmlns:a16="http://schemas.microsoft.com/office/drawing/2014/main" val="326340404"/>
                    </a:ext>
                  </a:extLst>
                </a:gridCol>
                <a:gridCol w="867146">
                  <a:extLst>
                    <a:ext uri="{9D8B030D-6E8A-4147-A177-3AD203B41FA5}">
                      <a16:colId xmlns:a16="http://schemas.microsoft.com/office/drawing/2014/main" val="2084040121"/>
                    </a:ext>
                  </a:extLst>
                </a:gridCol>
                <a:gridCol w="890014">
                  <a:extLst>
                    <a:ext uri="{9D8B030D-6E8A-4147-A177-3AD203B41FA5}">
                      <a16:colId xmlns:a16="http://schemas.microsoft.com/office/drawing/2014/main" val="1591195242"/>
                    </a:ext>
                  </a:extLst>
                </a:gridCol>
                <a:gridCol w="779816">
                  <a:extLst>
                    <a:ext uri="{9D8B030D-6E8A-4147-A177-3AD203B41FA5}">
                      <a16:colId xmlns:a16="http://schemas.microsoft.com/office/drawing/2014/main" val="2525787281"/>
                    </a:ext>
                  </a:extLst>
                </a:gridCol>
                <a:gridCol w="741211">
                  <a:extLst>
                    <a:ext uri="{9D8B030D-6E8A-4147-A177-3AD203B41FA5}">
                      <a16:colId xmlns:a16="http://schemas.microsoft.com/office/drawing/2014/main" val="493136374"/>
                    </a:ext>
                  </a:extLst>
                </a:gridCol>
                <a:gridCol w="724770">
                  <a:extLst>
                    <a:ext uri="{9D8B030D-6E8A-4147-A177-3AD203B41FA5}">
                      <a16:colId xmlns:a16="http://schemas.microsoft.com/office/drawing/2014/main" val="4269479499"/>
                    </a:ext>
                  </a:extLst>
                </a:gridCol>
              </a:tblGrid>
              <a:tr h="292432">
                <a:tc gridSpan="11">
                  <a:txBody>
                    <a:bodyPr/>
                    <a:lstStyle/>
                    <a:p>
                      <a:pPr algn="just">
                        <a:lnSpc>
                          <a:spcPct val="115000"/>
                        </a:lnSpc>
                        <a:spcAft>
                          <a:spcPts val="1000"/>
                        </a:spcAft>
                      </a:pPr>
                      <a:r>
                        <a:rPr lang="en-GB" sz="2000" b="1" dirty="0" smtClean="0">
                          <a:effectLst/>
                          <a:latin typeface="Arial" panose="020B0604020202020204" pitchFamily="34" charset="0"/>
                          <a:ea typeface="Calibri" panose="020F0502020204030204" pitchFamily="34" charset="0"/>
                          <a:cs typeface="Arial" panose="020B0604020202020204" pitchFamily="34" charset="0"/>
                        </a:rPr>
                        <a:t>14. Branch: Corporate Services Continued..</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45251" marR="45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750185955"/>
                  </a:ext>
                </a:extLst>
              </a:tr>
              <a:tr h="302341">
                <a:tc rowSpan="2">
                  <a:txBody>
                    <a:bodyPr/>
                    <a:lstStyle/>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NO.</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5251" marR="45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Outcome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5251" marR="45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Outputs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5251" marR="45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Output Indicators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5251" marR="45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2019/20</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5251" marR="45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2020/21</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5251" marR="45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Estimated Performance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2021/22</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5251" marR="45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Estimated Performance 2022/23</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5251" marR="45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5251" marR="45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445200459"/>
                  </a:ext>
                </a:extLst>
              </a:tr>
              <a:tr h="866136">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2023/24</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5251" marR="45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2024/25</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5251" marR="45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2025/26</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5251" marR="45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1605225"/>
                  </a:ext>
                </a:extLst>
              </a:tr>
              <a:tr h="1894458">
                <a:tc>
                  <a:txBody>
                    <a:bodyPr/>
                    <a:lstStyle/>
                    <a:p>
                      <a:pPr algn="ctr">
                        <a:lnSpc>
                          <a:spcPct val="115000"/>
                        </a:lnSpc>
                        <a:spcAft>
                          <a:spcPts val="1000"/>
                        </a:spcAft>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3.</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45251" marR="45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GPW capacitated with requisite skills that support its strategy</a:t>
                      </a:r>
                      <a:endParaRPr lang="en-ZA"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51" marR="45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Recruitment plan implemented in relation to the filling of identified positions</a:t>
                      </a:r>
                      <a:endParaRPr lang="en-ZA"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51" marR="45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ZA"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Percentage  of identified posts filled </a:t>
                      </a:r>
                      <a:r>
                        <a:rPr lang="en-US"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in line with the approved structure</a:t>
                      </a:r>
                      <a:endParaRPr lang="en-ZA"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51" marR="45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200"/>
                        </a:spcBef>
                        <a:spcAft>
                          <a:spcPts val="200"/>
                        </a:spcAft>
                      </a:pPr>
                      <a:r>
                        <a:rPr lang="en-US"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90.6% filled </a:t>
                      </a:r>
                      <a:endParaRPr lang="en-ZA"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1000"/>
                        </a:spcAft>
                      </a:pPr>
                      <a:r>
                        <a:rPr lang="en-US"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a:t>
                      </a:r>
                      <a:r>
                        <a:rPr lang="en-US" sz="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f </a:t>
                      </a:r>
                      <a:r>
                        <a:rPr lang="en-US"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identified posts filled in accordance with the previous structure</a:t>
                      </a:r>
                      <a:endParaRPr lang="en-ZA"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51" marR="45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a:t>
                      </a:r>
                      <a:endParaRPr lang="en-ZA"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51" marR="45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a:t>
                      </a:r>
                      <a:endParaRPr lang="en-ZA"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51" marR="45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a:t>
                      </a:r>
                      <a:endParaRPr lang="en-ZA"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51" marR="45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90% of </a:t>
                      </a:r>
                      <a:r>
                        <a:rPr lang="en-US" sz="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vacant positions filled in line with the </a:t>
                      </a:r>
                      <a:r>
                        <a:rPr lang="en-US" sz="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recruitment</a:t>
                      </a:r>
                      <a:r>
                        <a:rPr lang="en-US" sz="8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plan</a:t>
                      </a:r>
                      <a:endParaRPr lang="en-ZA"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51" marR="45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90% of  vacant positions filled in line with the recruitment</a:t>
                      </a:r>
                      <a:r>
                        <a:rPr lang="en-US" sz="8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plan</a:t>
                      </a:r>
                      <a:endParaRPr lang="en-ZA"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51" marR="45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90% of  vacant positions filled in line with the recruitment</a:t>
                      </a:r>
                      <a:r>
                        <a:rPr lang="en-US" sz="8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plan</a:t>
                      </a:r>
                      <a:endParaRPr lang="en-ZA"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51" marR="45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3014443"/>
                  </a:ext>
                </a:extLst>
              </a:tr>
              <a:tr h="302341">
                <a:tc gridSpan="11">
                  <a:txBody>
                    <a:bodyPr/>
                    <a:lstStyle/>
                    <a:p>
                      <a:pPr algn="just">
                        <a:lnSpc>
                          <a:spcPct val="115000"/>
                        </a:lnSpc>
                        <a:spcAft>
                          <a:spcPts val="10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Quarterly Target Information for 2023/24</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5251" marR="45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381769143"/>
                  </a:ext>
                </a:extLst>
              </a:tr>
              <a:tr h="262907">
                <a:tc gridSpan="11">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ZA" sz="1000" dirty="0">
                          <a:effectLst/>
                          <a:latin typeface="Arial" panose="020B0604020202020204" pitchFamily="34" charset="0"/>
                          <a:ea typeface="Times New Roman" panose="02020603050405020304" pitchFamily="18" charset="0"/>
                          <a:cs typeface="Arial" panose="020B0604020202020204" pitchFamily="34" charset="0"/>
                        </a:rPr>
                        <a:t> Percentage  of identified posts </a:t>
                      </a:r>
                      <a:r>
                        <a:rPr lang="en-ZA" sz="1000" dirty="0" smtClean="0">
                          <a:effectLst/>
                          <a:latin typeface="Arial" panose="020B0604020202020204" pitchFamily="34" charset="0"/>
                          <a:ea typeface="Times New Roman" panose="02020603050405020304" pitchFamily="18" charset="0"/>
                          <a:cs typeface="Arial" panose="020B0604020202020204" pitchFamily="34" charset="0"/>
                        </a:rPr>
                        <a:t>filled </a:t>
                      </a:r>
                      <a:r>
                        <a:rPr lang="en-US" sz="1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in line with the approved structure</a:t>
                      </a:r>
                      <a:endParaRPr lang="en-ZA" sz="1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51" marR="45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957660213"/>
                  </a:ext>
                </a:extLst>
              </a:tr>
              <a:tr h="302341">
                <a:tc gridSpan="11">
                  <a:txBody>
                    <a:bodyPr/>
                    <a:lstStyle/>
                    <a:p>
                      <a:pPr marL="0" marR="0" lvl="0" indent="0" algn="just" defTabSz="457200" rtl="0" eaLnBrk="1" fontAlgn="auto" latinLnBrk="0" hangingPunct="1">
                        <a:lnSpc>
                          <a:spcPct val="115000"/>
                        </a:lnSpc>
                        <a:spcBef>
                          <a:spcPts val="0"/>
                        </a:spcBef>
                        <a:spcAft>
                          <a:spcPts val="1000"/>
                        </a:spcAft>
                        <a:buClrTx/>
                        <a:buSzTx/>
                        <a:buFontTx/>
                        <a:buNone/>
                        <a:tabLst>
                          <a:tab pos="180340" algn="l"/>
                          <a:tab pos="540385" algn="l"/>
                        </a:tabLst>
                        <a:defRPr/>
                      </a:pP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90% of identified vacant positions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filled </a:t>
                      </a:r>
                      <a:r>
                        <a:rPr lang="en-US" sz="1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in line with the recruitment</a:t>
                      </a:r>
                      <a:r>
                        <a:rPr lang="en-US" sz="10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plan</a:t>
                      </a:r>
                      <a:endParaRPr lang="en-ZA" sz="1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51" marR="45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769617261"/>
                  </a:ext>
                </a:extLst>
              </a:tr>
              <a:tr h="262907">
                <a:tc gridSpan="11">
                  <a:txBody>
                    <a:bodyPr/>
                    <a:lstStyle/>
                    <a:p>
                      <a:pPr algn="just">
                        <a:spcAft>
                          <a:spcPts val="600"/>
                        </a:spcAft>
                        <a:tabLst>
                          <a:tab pos="180340" algn="l"/>
                          <a:tab pos="540385" algn="l"/>
                        </a:tabLst>
                      </a:pP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Reporting Period</a:t>
                      </a: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Quarterly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45251" marR="45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33849846"/>
                  </a:ext>
                </a:extLst>
              </a:tr>
              <a:tr h="262907">
                <a:tc gridSpan="11">
                  <a:txBody>
                    <a:bodyPr/>
                    <a:lstStyle/>
                    <a:p>
                      <a:pPr marL="0" marR="0" lvl="0" indent="0" algn="just" defTabSz="457200" rtl="0" eaLnBrk="1" fontAlgn="auto" latinLnBrk="0" hangingPunct="1">
                        <a:lnSpc>
                          <a:spcPct val="100000"/>
                        </a:lnSpc>
                        <a:spcBef>
                          <a:spcPts val="0"/>
                        </a:spcBef>
                        <a:spcAft>
                          <a:spcPts val="600"/>
                        </a:spcAft>
                        <a:buClrTx/>
                        <a:buSzTx/>
                        <a:buFontTx/>
                        <a:buNone/>
                        <a:tabLst>
                          <a:tab pos="180340" algn="l"/>
                          <a:tab pos="540385" algn="l"/>
                        </a:tabLst>
                        <a:defRPr/>
                      </a:pP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1 Target: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 of </a:t>
                      </a:r>
                      <a:r>
                        <a:rPr lang="en-US" sz="1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vacant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positions </a:t>
                      </a:r>
                      <a:r>
                        <a:rPr lang="en-US" sz="1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filled </a:t>
                      </a:r>
                      <a:r>
                        <a:rPr lang="en-US" sz="1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in line with the recruitment</a:t>
                      </a:r>
                      <a:r>
                        <a:rPr lang="en-US" sz="10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plan</a:t>
                      </a:r>
                      <a:endParaRPr lang="en-ZA" sz="1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51" marR="45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246735835"/>
                  </a:ext>
                </a:extLst>
              </a:tr>
              <a:tr h="262907">
                <a:tc gridSpan="11">
                  <a:txBody>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2 Target</a:t>
                      </a: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 of </a:t>
                      </a:r>
                      <a:r>
                        <a:rPr lang="en-US" sz="1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vacant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positions </a:t>
                      </a:r>
                      <a:r>
                        <a:rPr lang="en-US" sz="1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filled </a:t>
                      </a:r>
                      <a:r>
                        <a:rPr lang="en-US" sz="1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in line with the recruitment</a:t>
                      </a:r>
                      <a:r>
                        <a:rPr lang="en-US" sz="10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plan</a:t>
                      </a:r>
                      <a:endParaRPr lang="en-ZA" sz="1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51" marR="45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584539374"/>
                  </a:ext>
                </a:extLst>
              </a:tr>
              <a:tr h="262907">
                <a:tc gridSpan="11">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3 Target: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 of </a:t>
                      </a:r>
                      <a:r>
                        <a:rPr lang="en-US" sz="1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vacant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positions </a:t>
                      </a:r>
                      <a:r>
                        <a:rPr lang="en-US" sz="1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filled </a:t>
                      </a:r>
                      <a:r>
                        <a:rPr lang="en-US" sz="1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in line with the recruitment</a:t>
                      </a:r>
                      <a:r>
                        <a:rPr lang="en-US" sz="10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plan</a:t>
                      </a:r>
                      <a:endParaRPr lang="en-ZA" sz="1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51" marR="45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460143699"/>
                  </a:ext>
                </a:extLst>
              </a:tr>
              <a:tr h="262907">
                <a:tc gridSpan="11">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4 Target: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of </a:t>
                      </a:r>
                      <a:r>
                        <a:rPr lang="en-US" sz="1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vacant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positions </a:t>
                      </a:r>
                      <a:r>
                        <a:rPr lang="en-US" sz="1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filled </a:t>
                      </a:r>
                      <a:r>
                        <a:rPr lang="en-US" sz="1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in line with the recruitment</a:t>
                      </a:r>
                      <a:r>
                        <a:rPr lang="en-US" sz="10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plan</a:t>
                      </a:r>
                      <a:endParaRPr lang="en-ZA" sz="1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5251" marR="45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079525713"/>
                  </a:ext>
                </a:extLst>
              </a:tr>
            </a:tbl>
          </a:graphicData>
        </a:graphic>
      </p:graphicFrame>
      <p:sp>
        <p:nvSpPr>
          <p:cNvPr id="2" name="Slide Number Placeholder 1"/>
          <p:cNvSpPr>
            <a:spLocks noGrp="1"/>
          </p:cNvSpPr>
          <p:nvPr>
            <p:ph type="sldNum" sz="quarter" idx="12"/>
          </p:nvPr>
        </p:nvSpPr>
        <p:spPr>
          <a:xfrm>
            <a:off x="2706919" y="6233684"/>
            <a:ext cx="2228850" cy="365125"/>
          </a:xfrm>
        </p:spPr>
        <p:txBody>
          <a:bodyPr/>
          <a:lstStyle/>
          <a:p>
            <a:fld id="{F77D5F9F-99E2-A044-A6F1-401E5E1045C2}" type="slidenum">
              <a:rPr lang="en-US" b="1" smtClean="0"/>
              <a:t>36</a:t>
            </a:fld>
            <a:endParaRPr lang="en-US" b="1" dirty="0"/>
          </a:p>
        </p:txBody>
      </p:sp>
    </p:spTree>
    <p:extLst>
      <p:ext uri="{BB962C8B-B14F-4D97-AF65-F5344CB8AC3E}">
        <p14:creationId xmlns:p14="http://schemas.microsoft.com/office/powerpoint/2010/main" val="25893730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63807" y="1243734"/>
            <a:ext cx="8543925" cy="4351338"/>
          </a:xfrm>
        </p:spPr>
        <p:txBody>
          <a:bodyPr/>
          <a:lstStyle/>
          <a:p>
            <a:pPr marL="0" lvl="0" indent="0" algn="ctr" defTabSz="457200">
              <a:lnSpc>
                <a:spcPct val="100000"/>
              </a:lnSpc>
              <a:spcBef>
                <a:spcPct val="20000"/>
              </a:spcBef>
              <a:buNone/>
            </a:pPr>
            <a:endParaRPr lang="en-US" sz="3200" b="1" dirty="0" smtClean="0">
              <a:solidFill>
                <a:prstClr val="black"/>
              </a:solidFill>
              <a:latin typeface="Arial" panose="020B0604020202020204" pitchFamily="34" charset="0"/>
              <a:ea typeface="+mj-ea"/>
              <a:cs typeface="Arial" panose="020B0604020202020204" pitchFamily="34" charset="0"/>
            </a:endParaRPr>
          </a:p>
          <a:p>
            <a:pPr marL="0" lvl="0" indent="0" algn="ctr" defTabSz="457200">
              <a:lnSpc>
                <a:spcPct val="100000"/>
              </a:lnSpc>
              <a:spcBef>
                <a:spcPct val="20000"/>
              </a:spcBef>
              <a:buNone/>
            </a:pPr>
            <a:endParaRPr lang="en-US" sz="3200" b="1" dirty="0">
              <a:solidFill>
                <a:prstClr val="black"/>
              </a:solidFill>
              <a:latin typeface="Arial" panose="020B0604020202020204" pitchFamily="34" charset="0"/>
              <a:ea typeface="+mj-ea"/>
              <a:cs typeface="Arial" panose="020B0604020202020204" pitchFamily="34"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1682008699"/>
              </p:ext>
            </p:extLst>
          </p:nvPr>
        </p:nvGraphicFramePr>
        <p:xfrm>
          <a:off x="313509" y="267790"/>
          <a:ext cx="9268099" cy="5727269"/>
        </p:xfrm>
        <a:graphic>
          <a:graphicData uri="http://schemas.openxmlformats.org/drawingml/2006/table">
            <a:tbl>
              <a:tblPr firstRow="1" firstCol="1" bandRow="1"/>
              <a:tblGrid>
                <a:gridCol w="379091">
                  <a:extLst>
                    <a:ext uri="{9D8B030D-6E8A-4147-A177-3AD203B41FA5}">
                      <a16:colId xmlns:a16="http://schemas.microsoft.com/office/drawing/2014/main" val="936003070"/>
                    </a:ext>
                  </a:extLst>
                </a:gridCol>
                <a:gridCol w="1040560">
                  <a:extLst>
                    <a:ext uri="{9D8B030D-6E8A-4147-A177-3AD203B41FA5}">
                      <a16:colId xmlns:a16="http://schemas.microsoft.com/office/drawing/2014/main" val="127299324"/>
                    </a:ext>
                  </a:extLst>
                </a:gridCol>
                <a:gridCol w="897492">
                  <a:extLst>
                    <a:ext uri="{9D8B030D-6E8A-4147-A177-3AD203B41FA5}">
                      <a16:colId xmlns:a16="http://schemas.microsoft.com/office/drawing/2014/main" val="2534796559"/>
                    </a:ext>
                  </a:extLst>
                </a:gridCol>
                <a:gridCol w="781478">
                  <a:extLst>
                    <a:ext uri="{9D8B030D-6E8A-4147-A177-3AD203B41FA5}">
                      <a16:colId xmlns:a16="http://schemas.microsoft.com/office/drawing/2014/main" val="1227202404"/>
                    </a:ext>
                  </a:extLst>
                </a:gridCol>
                <a:gridCol w="921042">
                  <a:extLst>
                    <a:ext uri="{9D8B030D-6E8A-4147-A177-3AD203B41FA5}">
                      <a16:colId xmlns:a16="http://schemas.microsoft.com/office/drawing/2014/main" val="749810703"/>
                    </a:ext>
                  </a:extLst>
                </a:gridCol>
                <a:gridCol w="797396">
                  <a:extLst>
                    <a:ext uri="{9D8B030D-6E8A-4147-A177-3AD203B41FA5}">
                      <a16:colId xmlns:a16="http://schemas.microsoft.com/office/drawing/2014/main" val="814151223"/>
                    </a:ext>
                  </a:extLst>
                </a:gridCol>
                <a:gridCol w="875828">
                  <a:extLst>
                    <a:ext uri="{9D8B030D-6E8A-4147-A177-3AD203B41FA5}">
                      <a16:colId xmlns:a16="http://schemas.microsoft.com/office/drawing/2014/main" val="1129171749"/>
                    </a:ext>
                  </a:extLst>
                </a:gridCol>
                <a:gridCol w="921581">
                  <a:extLst>
                    <a:ext uri="{9D8B030D-6E8A-4147-A177-3AD203B41FA5}">
                      <a16:colId xmlns:a16="http://schemas.microsoft.com/office/drawing/2014/main" val="2675633727"/>
                    </a:ext>
                  </a:extLst>
                </a:gridCol>
                <a:gridCol w="817003">
                  <a:extLst>
                    <a:ext uri="{9D8B030D-6E8A-4147-A177-3AD203B41FA5}">
                      <a16:colId xmlns:a16="http://schemas.microsoft.com/office/drawing/2014/main" val="953859736"/>
                    </a:ext>
                  </a:extLst>
                </a:gridCol>
                <a:gridCol w="784325">
                  <a:extLst>
                    <a:ext uri="{9D8B030D-6E8A-4147-A177-3AD203B41FA5}">
                      <a16:colId xmlns:a16="http://schemas.microsoft.com/office/drawing/2014/main" val="3390275553"/>
                    </a:ext>
                  </a:extLst>
                </a:gridCol>
                <a:gridCol w="1052303">
                  <a:extLst>
                    <a:ext uri="{9D8B030D-6E8A-4147-A177-3AD203B41FA5}">
                      <a16:colId xmlns:a16="http://schemas.microsoft.com/office/drawing/2014/main" val="1927882075"/>
                    </a:ext>
                  </a:extLst>
                </a:gridCol>
              </a:tblGrid>
              <a:tr h="280850">
                <a:tc gridSpan="11">
                  <a:txBody>
                    <a:bodyPr/>
                    <a:lstStyle/>
                    <a:p>
                      <a:pPr algn="just">
                        <a:lnSpc>
                          <a:spcPct val="115000"/>
                        </a:lnSpc>
                        <a:spcAft>
                          <a:spcPts val="1000"/>
                        </a:spcAft>
                      </a:pPr>
                      <a:r>
                        <a:rPr lang="en-GB" sz="2000" b="1" dirty="0" smtClean="0">
                          <a:effectLst/>
                          <a:latin typeface="Arial" panose="020B0604020202020204" pitchFamily="34" charset="0"/>
                          <a:ea typeface="Calibri" panose="020F0502020204030204" pitchFamily="34" charset="0"/>
                          <a:cs typeface="Arial" panose="020B0604020202020204" pitchFamily="34" charset="0"/>
                        </a:rPr>
                        <a:t>14.</a:t>
                      </a:r>
                      <a:r>
                        <a:rPr lang="en-GB" sz="2000" b="1" baseline="0" dirty="0" smtClean="0">
                          <a:effectLst/>
                          <a:latin typeface="Arial" panose="020B0604020202020204" pitchFamily="34" charset="0"/>
                          <a:ea typeface="Calibri" panose="020F0502020204030204" pitchFamily="34" charset="0"/>
                          <a:cs typeface="Arial" panose="020B0604020202020204" pitchFamily="34" charset="0"/>
                        </a:rPr>
                        <a:t> </a:t>
                      </a:r>
                      <a:r>
                        <a:rPr lang="en-GB" sz="2000" b="1" dirty="0" smtClean="0">
                          <a:effectLst/>
                          <a:latin typeface="Arial" panose="020B0604020202020204" pitchFamily="34" charset="0"/>
                          <a:ea typeface="Calibri" panose="020F0502020204030204" pitchFamily="34" charset="0"/>
                          <a:cs typeface="Arial" panose="020B0604020202020204" pitchFamily="34" charset="0"/>
                        </a:rPr>
                        <a:t>Branch: Corporate Services Continued..</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37722" marR="37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9579386"/>
                  </a:ext>
                </a:extLst>
              </a:tr>
              <a:tr h="377437">
                <a:tc rowSpan="2">
                  <a:txBody>
                    <a:bodyPr/>
                    <a:lstStyle/>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NO.</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37722" marR="37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Outcome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37722" marR="37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Outputs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37722" marR="37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Output Indicators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37722" marR="37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2019/20</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37722" marR="37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2020/21</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37722" marR="37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Estimated Performance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2021/22</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37722" marR="37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Estimated Performance 2022/23</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37722" marR="37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37722" marR="37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59956838"/>
                  </a:ext>
                </a:extLst>
              </a:tr>
              <a:tr h="98501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2023/24</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37722" marR="377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2024/25</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37722" marR="377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2025/26</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37722" marR="377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1318428"/>
                  </a:ext>
                </a:extLst>
              </a:tr>
              <a:tr h="1451980">
                <a:tc>
                  <a:txBody>
                    <a:bodyPr/>
                    <a:lstStyle/>
                    <a:p>
                      <a:pPr algn="ctr">
                        <a:lnSpc>
                          <a:spcPct val="115000"/>
                        </a:lnSpc>
                        <a:spcAft>
                          <a:spcPts val="1000"/>
                        </a:spcAft>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4.</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37722" marR="37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Key initiatives and performance areas in line with the Change Management Strategy and Implementation plan outlined</a:t>
                      </a:r>
                    </a:p>
                  </a:txBody>
                  <a:tcPr marL="37722" marR="37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Change management roadmap to guide implementation of change initiatives</a:t>
                      </a:r>
                    </a:p>
                  </a:txBody>
                  <a:tcPr marL="37722" marR="37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ZA" sz="800" dirty="0">
                          <a:effectLst/>
                          <a:latin typeface="Arial" panose="020B0604020202020204" pitchFamily="34" charset="0"/>
                          <a:ea typeface="Times New Roman" panose="02020603050405020304" pitchFamily="18" charset="0"/>
                          <a:cs typeface="Arial" panose="020B0604020202020204" pitchFamily="34" charset="0"/>
                        </a:rPr>
                        <a:t>Change Management Strategy and Implementation Plan</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37722" marR="37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200"/>
                        </a:spcBef>
                        <a:spcAft>
                          <a:spcPts val="2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37722" marR="37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N/A</a:t>
                      </a:r>
                    </a:p>
                  </a:txBody>
                  <a:tcPr marL="37722" marR="37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N/A</a:t>
                      </a:r>
                    </a:p>
                  </a:txBody>
                  <a:tcPr marL="37722" marR="37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N/A</a:t>
                      </a:r>
                    </a:p>
                  </a:txBody>
                  <a:tcPr marL="37722" marR="37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Change Management Strategy and Implementation Plan developed</a:t>
                      </a:r>
                    </a:p>
                  </a:txBody>
                  <a:tcPr marL="37722" marR="37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Change Management Strategy and  Plan implemented</a:t>
                      </a:r>
                    </a:p>
                  </a:txBody>
                  <a:tcPr marL="37722" marR="37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Change </a:t>
                      </a:r>
                      <a:r>
                        <a:rPr lang="en-US" sz="800" dirty="0" smtClean="0">
                          <a:effectLst/>
                          <a:latin typeface="Arial" panose="020B0604020202020204" pitchFamily="34" charset="0"/>
                          <a:ea typeface="Times New Roman" panose="02020603050405020304" pitchFamily="18" charset="0"/>
                          <a:cs typeface="Arial" panose="020B0604020202020204" pitchFamily="34" charset="0"/>
                        </a:rPr>
                        <a:t>management </a:t>
                      </a:r>
                      <a:r>
                        <a:rPr lang="en-US" sz="800" dirty="0">
                          <a:effectLst/>
                          <a:latin typeface="Arial" panose="020B0604020202020204" pitchFamily="34" charset="0"/>
                          <a:ea typeface="Times New Roman" panose="02020603050405020304" pitchFamily="18" charset="0"/>
                          <a:cs typeface="Arial" panose="020B0604020202020204" pitchFamily="34" charset="0"/>
                        </a:rPr>
                        <a:t>activities monitored</a:t>
                      </a:r>
                    </a:p>
                  </a:txBody>
                  <a:tcPr marL="37722" marR="37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8376371"/>
                  </a:ext>
                </a:extLst>
              </a:tr>
              <a:tr h="330887">
                <a:tc gridSpan="11">
                  <a:txBody>
                    <a:bodyPr/>
                    <a:lstStyle/>
                    <a:p>
                      <a:pPr algn="just">
                        <a:lnSpc>
                          <a:spcPct val="115000"/>
                        </a:lnSpc>
                        <a:spcAft>
                          <a:spcPts val="10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Quarterly Target Information for 2023/24</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7722" marR="37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94961617"/>
                  </a:ext>
                </a:extLst>
              </a:tr>
              <a:tr h="316702">
                <a:tc gridSpan="11">
                  <a:txBody>
                    <a:bodyPr/>
                    <a:lstStyle/>
                    <a:p>
                      <a:pPr algn="just">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ZA" sz="1000" dirty="0">
                          <a:effectLst/>
                          <a:latin typeface="Arial" panose="020B0604020202020204" pitchFamily="34" charset="0"/>
                          <a:ea typeface="Times New Roman" panose="02020603050405020304" pitchFamily="18" charset="0"/>
                          <a:cs typeface="Arial" panose="020B0604020202020204" pitchFamily="34" charset="0"/>
                        </a:rPr>
                        <a:t>Change Management Strategy and Implementation Plan</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7722" marR="37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6377093"/>
                  </a:ext>
                </a:extLst>
              </a:tr>
              <a:tr h="331217">
                <a:tc gridSpan="11">
                  <a:txBody>
                    <a:bodyPr/>
                    <a:lstStyle/>
                    <a:p>
                      <a:pPr algn="just">
                        <a:lnSpc>
                          <a:spcPct val="115000"/>
                        </a:lnSpc>
                        <a:spcAft>
                          <a:spcPts val="1000"/>
                        </a:spcAft>
                        <a:tabLst>
                          <a:tab pos="180340" algn="l"/>
                          <a:tab pos="540385" algn="l"/>
                        </a:tabLst>
                      </a:pP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Change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Management </a:t>
                      </a:r>
                      <a:r>
                        <a:rPr lang="en-US" sz="1000" dirty="0">
                          <a:effectLst/>
                          <a:latin typeface="Arial" panose="020B0604020202020204" pitchFamily="34" charset="0"/>
                          <a:ea typeface="Times New Roman" panose="02020603050405020304" pitchFamily="18" charset="0"/>
                          <a:cs typeface="Arial" panose="020B0604020202020204" pitchFamily="34" charset="0"/>
                        </a:rPr>
                        <a:t>S</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trategy </a:t>
                      </a:r>
                      <a:r>
                        <a:rPr lang="en-US" sz="1000" dirty="0">
                          <a:effectLst/>
                          <a:latin typeface="Arial" panose="020B0604020202020204" pitchFamily="34" charset="0"/>
                          <a:ea typeface="Times New Roman" panose="02020603050405020304" pitchFamily="18" charset="0"/>
                          <a:cs typeface="Arial" panose="020B0604020202020204" pitchFamily="34" charset="0"/>
                        </a:rPr>
                        <a:t>and Implementation Plan developed</a:t>
                      </a:r>
                    </a:p>
                  </a:txBody>
                  <a:tcPr marL="37722" marR="37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61761860"/>
                  </a:ext>
                </a:extLst>
              </a:tr>
              <a:tr h="316702">
                <a:tc gridSpan="11">
                  <a:txBody>
                    <a:bodyPr/>
                    <a:lstStyle/>
                    <a:p>
                      <a:pPr algn="just">
                        <a:spcAft>
                          <a:spcPts val="600"/>
                        </a:spcAft>
                        <a:tabLst>
                          <a:tab pos="180340" algn="l"/>
                          <a:tab pos="540385" algn="l"/>
                        </a:tabLst>
                      </a:pP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Reporting Period</a:t>
                      </a: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Quarterly</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7722" marR="37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8437548"/>
                  </a:ext>
                </a:extLst>
              </a:tr>
              <a:tr h="316702">
                <a:tc gridSpan="11">
                  <a:txBody>
                    <a:bodyPr/>
                    <a:lstStyle/>
                    <a:p>
                      <a:pPr algn="just">
                        <a:spcAft>
                          <a:spcPts val="600"/>
                        </a:spcAft>
                        <a:tabLst>
                          <a:tab pos="180340" algn="l"/>
                          <a:tab pos="540385" algn="l"/>
                        </a:tabLst>
                      </a:pP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1 Target: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Change </a:t>
                      </a:r>
                      <a:r>
                        <a:rPr lang="en-US" sz="1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Management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t>
                      </a:r>
                      <a:r>
                        <a:rPr lang="en-US" sz="1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trategy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developed</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7722" marR="37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4878652"/>
                  </a:ext>
                </a:extLst>
              </a:tr>
              <a:tr h="316702">
                <a:tc gridSpan="11">
                  <a:txBody>
                    <a:bodyPr/>
                    <a:lstStyle/>
                    <a:p>
                      <a:pPr algn="just">
                        <a:spcAft>
                          <a:spcPts val="600"/>
                        </a:spcAft>
                      </a:pP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2 Target</a:t>
                      </a: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Change Management Strategy submitted for approval</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7722" marR="37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35483980"/>
                  </a:ext>
                </a:extLst>
              </a:tr>
              <a:tr h="316702">
                <a:tc gridSpan="11">
                  <a:txBody>
                    <a:bodyPr/>
                    <a:lstStyle/>
                    <a:p>
                      <a:pPr algn="just">
                        <a:spcAft>
                          <a:spcPts val="0"/>
                        </a:spcAft>
                      </a:pP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3 Target: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Change Management Implementation Plan developed</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7722" marR="37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57574866"/>
                  </a:ext>
                </a:extLst>
              </a:tr>
              <a:tr h="316702">
                <a:tc gridSpan="11">
                  <a:txBody>
                    <a:bodyPr/>
                    <a:lstStyle/>
                    <a:p>
                      <a:pPr algn="just">
                        <a:spcAft>
                          <a:spcPts val="0"/>
                        </a:spcAft>
                      </a:pPr>
                      <a:r>
                        <a:rPr lang="en-US" sz="10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 4 Target: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Change Management Implementation  Plan submitted for approval</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37722" marR="37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26045212"/>
                  </a:ext>
                </a:extLst>
              </a:tr>
            </a:tbl>
          </a:graphicData>
        </a:graphic>
      </p:graphicFrame>
      <p:sp>
        <p:nvSpPr>
          <p:cNvPr id="2" name="Slide Number Placeholder 1"/>
          <p:cNvSpPr>
            <a:spLocks noGrp="1"/>
          </p:cNvSpPr>
          <p:nvPr>
            <p:ph type="sldNum" sz="quarter" idx="12"/>
          </p:nvPr>
        </p:nvSpPr>
        <p:spPr>
          <a:xfrm>
            <a:off x="2718708" y="6295392"/>
            <a:ext cx="2228850" cy="365125"/>
          </a:xfrm>
        </p:spPr>
        <p:txBody>
          <a:bodyPr/>
          <a:lstStyle/>
          <a:p>
            <a:fld id="{F77D5F9F-99E2-A044-A6F1-401E5E1045C2}" type="slidenum">
              <a:rPr lang="en-US" b="1" smtClean="0"/>
              <a:t>37</a:t>
            </a:fld>
            <a:endParaRPr lang="en-US" b="1" dirty="0"/>
          </a:p>
        </p:txBody>
      </p:sp>
    </p:spTree>
    <p:extLst>
      <p:ext uri="{BB962C8B-B14F-4D97-AF65-F5344CB8AC3E}">
        <p14:creationId xmlns:p14="http://schemas.microsoft.com/office/powerpoint/2010/main" val="2283721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63807" y="1243734"/>
            <a:ext cx="8543925" cy="4351338"/>
          </a:xfrm>
        </p:spPr>
        <p:txBody>
          <a:bodyPr/>
          <a:lstStyle/>
          <a:p>
            <a:pPr marL="0" lvl="0" indent="0" algn="ctr" defTabSz="457200">
              <a:lnSpc>
                <a:spcPct val="100000"/>
              </a:lnSpc>
              <a:spcBef>
                <a:spcPct val="20000"/>
              </a:spcBef>
              <a:buNone/>
            </a:pPr>
            <a:endParaRPr lang="en-US" sz="3200" b="1" dirty="0" smtClean="0">
              <a:solidFill>
                <a:prstClr val="black"/>
              </a:solidFill>
              <a:latin typeface="Arial" panose="020B0604020202020204" pitchFamily="34" charset="0"/>
              <a:ea typeface="+mj-ea"/>
              <a:cs typeface="Arial" panose="020B0604020202020204" pitchFamily="34" charset="0"/>
            </a:endParaRPr>
          </a:p>
          <a:p>
            <a:pPr marL="0" lvl="0" indent="0" algn="ctr" defTabSz="457200">
              <a:lnSpc>
                <a:spcPct val="100000"/>
              </a:lnSpc>
              <a:spcBef>
                <a:spcPct val="20000"/>
              </a:spcBef>
              <a:buNone/>
            </a:pPr>
            <a:endParaRPr lang="en-US" sz="3200" b="1" dirty="0">
              <a:solidFill>
                <a:prstClr val="black"/>
              </a:solidFill>
              <a:latin typeface="Arial" panose="020B0604020202020204" pitchFamily="34" charset="0"/>
              <a:ea typeface="+mj-ea"/>
              <a:cs typeface="Arial" panose="020B0604020202020204" pitchFamily="34"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3410248944"/>
              </p:ext>
            </p:extLst>
          </p:nvPr>
        </p:nvGraphicFramePr>
        <p:xfrm>
          <a:off x="330928" y="299884"/>
          <a:ext cx="9222376" cy="5714053"/>
        </p:xfrm>
        <a:graphic>
          <a:graphicData uri="http://schemas.openxmlformats.org/drawingml/2006/table">
            <a:tbl>
              <a:tblPr firstRow="1" firstCol="1" bandRow="1"/>
              <a:tblGrid>
                <a:gridCol w="537840">
                  <a:extLst>
                    <a:ext uri="{9D8B030D-6E8A-4147-A177-3AD203B41FA5}">
                      <a16:colId xmlns:a16="http://schemas.microsoft.com/office/drawing/2014/main" val="3556467330"/>
                    </a:ext>
                  </a:extLst>
                </a:gridCol>
                <a:gridCol w="1004139">
                  <a:extLst>
                    <a:ext uri="{9D8B030D-6E8A-4147-A177-3AD203B41FA5}">
                      <a16:colId xmlns:a16="http://schemas.microsoft.com/office/drawing/2014/main" val="2523245306"/>
                    </a:ext>
                  </a:extLst>
                </a:gridCol>
                <a:gridCol w="835547">
                  <a:extLst>
                    <a:ext uri="{9D8B030D-6E8A-4147-A177-3AD203B41FA5}">
                      <a16:colId xmlns:a16="http://schemas.microsoft.com/office/drawing/2014/main" val="580586372"/>
                    </a:ext>
                  </a:extLst>
                </a:gridCol>
                <a:gridCol w="955681">
                  <a:extLst>
                    <a:ext uri="{9D8B030D-6E8A-4147-A177-3AD203B41FA5}">
                      <a16:colId xmlns:a16="http://schemas.microsoft.com/office/drawing/2014/main" val="802519166"/>
                    </a:ext>
                  </a:extLst>
                </a:gridCol>
                <a:gridCol w="829772">
                  <a:extLst>
                    <a:ext uri="{9D8B030D-6E8A-4147-A177-3AD203B41FA5}">
                      <a16:colId xmlns:a16="http://schemas.microsoft.com/office/drawing/2014/main" val="912597682"/>
                    </a:ext>
                  </a:extLst>
                </a:gridCol>
                <a:gridCol w="804384">
                  <a:extLst>
                    <a:ext uri="{9D8B030D-6E8A-4147-A177-3AD203B41FA5}">
                      <a16:colId xmlns:a16="http://schemas.microsoft.com/office/drawing/2014/main" val="2842604576"/>
                    </a:ext>
                  </a:extLst>
                </a:gridCol>
                <a:gridCol w="876031">
                  <a:extLst>
                    <a:ext uri="{9D8B030D-6E8A-4147-A177-3AD203B41FA5}">
                      <a16:colId xmlns:a16="http://schemas.microsoft.com/office/drawing/2014/main" val="1877712659"/>
                    </a:ext>
                  </a:extLst>
                </a:gridCol>
                <a:gridCol w="842659">
                  <a:extLst>
                    <a:ext uri="{9D8B030D-6E8A-4147-A177-3AD203B41FA5}">
                      <a16:colId xmlns:a16="http://schemas.microsoft.com/office/drawing/2014/main" val="1378035594"/>
                    </a:ext>
                  </a:extLst>
                </a:gridCol>
                <a:gridCol w="825974">
                  <a:extLst>
                    <a:ext uri="{9D8B030D-6E8A-4147-A177-3AD203B41FA5}">
                      <a16:colId xmlns:a16="http://schemas.microsoft.com/office/drawing/2014/main" val="523440594"/>
                    </a:ext>
                  </a:extLst>
                </a:gridCol>
                <a:gridCol w="876032">
                  <a:extLst>
                    <a:ext uri="{9D8B030D-6E8A-4147-A177-3AD203B41FA5}">
                      <a16:colId xmlns:a16="http://schemas.microsoft.com/office/drawing/2014/main" val="2858871612"/>
                    </a:ext>
                  </a:extLst>
                </a:gridCol>
                <a:gridCol w="834317">
                  <a:extLst>
                    <a:ext uri="{9D8B030D-6E8A-4147-A177-3AD203B41FA5}">
                      <a16:colId xmlns:a16="http://schemas.microsoft.com/office/drawing/2014/main" val="998215211"/>
                    </a:ext>
                  </a:extLst>
                </a:gridCol>
              </a:tblGrid>
              <a:tr h="317847">
                <a:tc gridSpan="11">
                  <a:txBody>
                    <a:bodyPr/>
                    <a:lstStyle/>
                    <a:p>
                      <a:pPr algn="just">
                        <a:spcAft>
                          <a:spcPts val="0"/>
                        </a:spcAft>
                      </a:pPr>
                      <a:r>
                        <a:rPr lang="en-US" sz="2000" b="1" dirty="0" smtClean="0">
                          <a:effectLst/>
                          <a:latin typeface="Arial" panose="020B0604020202020204" pitchFamily="34" charset="0"/>
                          <a:ea typeface="Times New Roman" panose="02020603050405020304" pitchFamily="18" charset="0"/>
                          <a:cs typeface="Arial" panose="020B0604020202020204" pitchFamily="34" charset="0"/>
                        </a:rPr>
                        <a:t>14. Branch</a:t>
                      </a:r>
                      <a:r>
                        <a:rPr lang="en-US" sz="2000" b="1" dirty="0">
                          <a:effectLst/>
                          <a:latin typeface="Arial" panose="020B0604020202020204" pitchFamily="34" charset="0"/>
                          <a:ea typeface="Times New Roman" panose="02020603050405020304" pitchFamily="18" charset="0"/>
                          <a:cs typeface="Arial" panose="020B0604020202020204" pitchFamily="34" charset="0"/>
                        </a:rPr>
                        <a:t>: Corporate </a:t>
                      </a:r>
                      <a:r>
                        <a:rPr lang="en-US" sz="2000" b="1" dirty="0" smtClean="0">
                          <a:effectLst/>
                          <a:latin typeface="Arial" panose="020B0604020202020204" pitchFamily="34" charset="0"/>
                          <a:ea typeface="Times New Roman" panose="02020603050405020304" pitchFamily="18" charset="0"/>
                          <a:cs typeface="Arial" panose="020B0604020202020204" pitchFamily="34" charset="0"/>
                        </a:rPr>
                        <a:t>Services Continued..</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ZA"/>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216109359"/>
                  </a:ext>
                </a:extLst>
              </a:tr>
              <a:tr h="262174">
                <a:tc rowSpan="2">
                  <a:txBody>
                    <a:bodyPr/>
                    <a:lstStyle/>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NO.</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Outcome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Outputs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Output Indicators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2019/20</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2020/21</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Estimated Performance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2021/22</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Estimated Performance 2022/23</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gridSpan="3">
                  <a:txBody>
                    <a:bodyPr/>
                    <a:lstStyle/>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839058309"/>
                  </a:ext>
                </a:extLst>
              </a:tr>
              <a:tr h="336676">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US"/>
                    </a:p>
                  </a:txBody>
                  <a:tcPr/>
                </a:tc>
                <a:tc vMerge="1">
                  <a:txBody>
                    <a:bodyPr/>
                    <a:lstStyle/>
                    <a:p>
                      <a:endParaRPr lang="en-ZA"/>
                    </a:p>
                  </a:txBody>
                  <a:tcPr/>
                </a:tc>
                <a:tc vMerge="1">
                  <a:txBody>
                    <a:bodyPr/>
                    <a:lstStyle/>
                    <a:p>
                      <a:endParaRPr lang="en-US"/>
                    </a:p>
                  </a:txBody>
                  <a:tcPr/>
                </a:tc>
                <a:tc vMerge="1">
                  <a:txBody>
                    <a:bodyPr/>
                    <a:lstStyle/>
                    <a:p>
                      <a:endParaRPr lang="en-US"/>
                    </a:p>
                  </a:txBody>
                  <a:tcPr/>
                </a:tc>
                <a:tc>
                  <a:txBody>
                    <a:bodyPr/>
                    <a:lstStyle/>
                    <a:p>
                      <a:r>
                        <a:rPr lang="en-US" sz="800" b="1" dirty="0">
                          <a:effectLst/>
                          <a:latin typeface="Arial" panose="020B0604020202020204" pitchFamily="34" charset="0"/>
                          <a:ea typeface="Times New Roman" panose="02020603050405020304" pitchFamily="18" charset="0"/>
                          <a:cs typeface="Arial" panose="020B0604020202020204" pitchFamily="34" charset="0"/>
                        </a:rPr>
                        <a:t>2023/24</a:t>
                      </a:r>
                      <a:endParaRPr lang="en-US" sz="1800" dirty="0"/>
                    </a:p>
                  </a:txBody>
                  <a:tcPr marL="62860" marR="62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2024/25</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2860" marR="62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2025/26</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2860" marR="62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6816631"/>
                  </a:ext>
                </a:extLst>
              </a:tr>
              <a:tr h="288681">
                <a:tc gridSpan="11">
                  <a:txBody>
                    <a:bodyPr/>
                    <a:lstStyle/>
                    <a:p>
                      <a:pPr algn="just">
                        <a:lnSpc>
                          <a:spcPct val="115000"/>
                        </a:lnSpc>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Information Communication Technology (ICT)</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57260289"/>
                  </a:ext>
                </a:extLst>
              </a:tr>
              <a:tr h="1971901">
                <a:tc>
                  <a:txBody>
                    <a:bodyPr/>
                    <a:lstStyle/>
                    <a:p>
                      <a:pPr algn="ctr">
                        <a:spcAft>
                          <a:spcPts val="0"/>
                        </a:spcAft>
                      </a:pPr>
                      <a:r>
                        <a:rPr lang="en-GB" sz="800" dirty="0">
                          <a:effectLst/>
                          <a:latin typeface="Arial" panose="020B0604020202020204" pitchFamily="34" charset="0"/>
                          <a:ea typeface="Times New Roman" panose="02020603050405020304" pitchFamily="18" charset="0"/>
                          <a:cs typeface="Arial" panose="020B0604020202020204" pitchFamily="34" charset="0"/>
                        </a:rPr>
                        <a:t>5</a:t>
                      </a:r>
                      <a:r>
                        <a:rPr lang="en-GB" sz="800" dirty="0" smtClean="0">
                          <a:effectLst/>
                          <a:latin typeface="Arial" panose="020B0604020202020204" pitchFamily="34" charset="0"/>
                          <a:ea typeface="Times New Roman" panose="02020603050405020304" pitchFamily="18" charset="0"/>
                          <a:cs typeface="Arial" panose="020B0604020202020204" pitchFamily="34" charset="0"/>
                        </a:rPr>
                        <a:t>.</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Secured and resilient GPW Information System and Digital Services Ecosystem Platform.</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95,5% availability of GPW Information </a:t>
                      </a:r>
                      <a:r>
                        <a:rPr lang="en-US" sz="800" dirty="0" smtClean="0">
                          <a:effectLst/>
                          <a:latin typeface="Arial" panose="020B0604020202020204" pitchFamily="34" charset="0"/>
                          <a:ea typeface="Times New Roman" panose="02020603050405020304" pitchFamily="18" charset="0"/>
                          <a:cs typeface="Arial" panose="020B0604020202020204" pitchFamily="34" charset="0"/>
                        </a:rPr>
                        <a:t>System</a:t>
                      </a:r>
                      <a:r>
                        <a:rPr lang="en-US" sz="8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800" dirty="0" smtClean="0">
                          <a:effectLst/>
                          <a:latin typeface="Arial" panose="020B0604020202020204" pitchFamily="34" charset="0"/>
                          <a:ea typeface="Times New Roman" panose="02020603050405020304" pitchFamily="18" charset="0"/>
                          <a:cs typeface="Arial" panose="020B0604020202020204" pitchFamily="34" charset="0"/>
                        </a:rPr>
                        <a:t>and </a:t>
                      </a:r>
                      <a:r>
                        <a:rPr lang="en-US" sz="800" dirty="0">
                          <a:effectLst/>
                          <a:latin typeface="Arial" panose="020B0604020202020204" pitchFamily="34" charset="0"/>
                          <a:ea typeface="Times New Roman" panose="02020603050405020304" pitchFamily="18" charset="0"/>
                          <a:cs typeface="Arial" panose="020B0604020202020204" pitchFamily="34" charset="0"/>
                        </a:rPr>
                        <a:t>Digital Services Ecosystem Platforming </a:t>
                      </a:r>
                      <a:r>
                        <a:rPr lang="en-US" sz="800" dirty="0" smtClean="0">
                          <a:effectLst/>
                          <a:latin typeface="Arial" panose="020B0604020202020204" pitchFamily="34" charset="0"/>
                          <a:ea typeface="Times New Roman" panose="02020603050405020304" pitchFamily="18" charset="0"/>
                          <a:cs typeface="Arial" panose="020B0604020202020204" pitchFamily="34" charset="0"/>
                        </a:rPr>
                        <a:t>line </a:t>
                      </a:r>
                      <a:r>
                        <a:rPr lang="en-US" sz="800" dirty="0">
                          <a:effectLst/>
                          <a:latin typeface="Arial" panose="020B0604020202020204" pitchFamily="34" charset="0"/>
                          <a:ea typeface="Times New Roman" panose="02020603050405020304" pitchFamily="18" charset="0"/>
                          <a:cs typeface="Arial" panose="020B0604020202020204" pitchFamily="34" charset="0"/>
                        </a:rPr>
                        <a:t>with Disaster Management Act and good governance.</a:t>
                      </a:r>
                    </a:p>
                    <a:p>
                      <a:pPr algn="just">
                        <a:lnSpc>
                          <a:spcPct val="115000"/>
                        </a:lnSpc>
                        <a:spcAft>
                          <a:spcPts val="1000"/>
                        </a:spcAft>
                      </a:pP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Percentage of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the required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capability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for the GPW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System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Digital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Ecosystem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Platform in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with Disaster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Act and good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governance.</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N/A</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l">
                        <a:spcAft>
                          <a:spcPts val="0"/>
                        </a:spcAft>
                      </a:pPr>
                      <a:r>
                        <a:rPr lang="en-ZA" sz="800" dirty="0" smtClean="0">
                          <a:effectLst/>
                          <a:latin typeface="Arial" panose="020B0604020202020204" pitchFamily="34" charset="0"/>
                          <a:ea typeface="Times New Roman" panose="02020603050405020304" pitchFamily="18" charset="0"/>
                          <a:cs typeface="Arial" panose="020B0604020202020204" pitchFamily="34" charset="0"/>
                        </a:rPr>
                        <a:t>N/A</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N/A</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ZA" sz="800" dirty="0" smtClean="0">
                          <a:effectLst/>
                          <a:latin typeface="Arial" panose="020B0604020202020204" pitchFamily="34" charset="0"/>
                          <a:ea typeface="Times New Roman" panose="02020603050405020304" pitchFamily="18" charset="0"/>
                          <a:cs typeface="Arial" panose="020B0604020202020204" pitchFamily="34" charset="0"/>
                        </a:rPr>
                        <a:t>N/A</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60% of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required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capability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for the GPW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System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Digital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Ecosystem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Platform in 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with Disaster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Act and good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governance.</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90% of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required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capability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for the GPW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System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Digital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Ecosystem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Platform in 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with Disaster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Act and good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governance.</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100% of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required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capability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for the GPW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System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Digital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Ecosystem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Platform in 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with Disaster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Act and good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governance.</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568728"/>
                  </a:ext>
                </a:extLst>
              </a:tr>
              <a:tr h="399492">
                <a:tc gridSpan="11">
                  <a:txBody>
                    <a:bodyPr/>
                    <a:lstStyle/>
                    <a:p>
                      <a:pPr algn="just">
                        <a:spcAft>
                          <a:spcPts val="0"/>
                        </a:spcAft>
                      </a:pPr>
                      <a:r>
                        <a:rPr lang="en-US" sz="900" dirty="0">
                          <a:effectLst/>
                          <a:latin typeface="Arial" panose="020B0604020202020204" pitchFamily="34" charset="0"/>
                          <a:ea typeface="Times New Roman" panose="02020603050405020304" pitchFamily="18" charset="0"/>
                          <a:cs typeface="Arial" panose="020B0604020202020204" pitchFamily="34" charset="0"/>
                        </a:rPr>
                        <a:t/>
                      </a:r>
                      <a:br>
                        <a:rPr lang="en-US" sz="900" dirty="0">
                          <a:effectLst/>
                          <a:latin typeface="Arial" panose="020B0604020202020204" pitchFamily="34" charset="0"/>
                          <a:ea typeface="Times New Roman" panose="02020603050405020304" pitchFamily="18" charset="0"/>
                          <a:cs typeface="Arial" panose="020B0604020202020204" pitchFamily="34" charset="0"/>
                        </a:rPr>
                      </a:br>
                      <a:r>
                        <a:rPr lang="en-US" sz="900" b="1" dirty="0">
                          <a:effectLst/>
                          <a:latin typeface="Arial" panose="020B0604020202020204" pitchFamily="34" charset="0"/>
                          <a:ea typeface="Times New Roman" panose="02020603050405020304" pitchFamily="18" charset="0"/>
                          <a:cs typeface="Arial" panose="020B0604020202020204" pitchFamily="34" charset="0"/>
                        </a:rPr>
                        <a:t>Annual Target Information for 2023/24</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622850037"/>
                  </a:ext>
                </a:extLst>
              </a:tr>
              <a:tr h="335706">
                <a:tc gridSpan="1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Percentage of the required capability for the GPW Information System and Digital Services Ecosystem Platform in line with Disaster Management Act and good governance.</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ZA"/>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937187429"/>
                  </a:ext>
                </a:extLst>
              </a:tr>
              <a:tr h="286062">
                <a:tc gridSpan="1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effectLst/>
                          <a:latin typeface="Arial" panose="020B0604020202020204" pitchFamily="34" charset="0"/>
                          <a:ea typeface="Times New Roman" panose="02020603050405020304" pitchFamily="18" charset="0"/>
                          <a:cs typeface="Arial" panose="020B0604020202020204" pitchFamily="34" charset="0"/>
                        </a:rPr>
                        <a:t>Annual Target</a:t>
                      </a:r>
                      <a:r>
                        <a:rPr lang="en-US" sz="900" b="1" dirty="0" smtClean="0">
                          <a:effectLst/>
                          <a:latin typeface="Arial" panose="020B0604020202020204" pitchFamily="34" charset="0"/>
                          <a:ea typeface="Times New Roman" panose="02020603050405020304" pitchFamily="18" charset="0"/>
                          <a:cs typeface="Arial" panose="020B0604020202020204" pitchFamily="34" charset="0"/>
                        </a:rPr>
                        <a:t>:</a:t>
                      </a:r>
                      <a:r>
                        <a:rPr kumimoji="0" lang="en-US" sz="9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required capability for the GPW Information System and Digital Services Ecosystem Platform in line with Disaster Management Act and good governance.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ZA"/>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891755533"/>
                  </a:ext>
                </a:extLst>
              </a:tr>
              <a:tr h="229708">
                <a:tc gridSpan="11">
                  <a:txBody>
                    <a:bodyPr/>
                    <a:lstStyle/>
                    <a:p>
                      <a:pPr algn="just">
                        <a:spcAft>
                          <a:spcPts val="0"/>
                        </a:spcAft>
                      </a:pPr>
                      <a:r>
                        <a:rPr lang="en-US" sz="900" b="1" dirty="0">
                          <a:effectLst/>
                          <a:latin typeface="Arial" panose="020B0604020202020204" pitchFamily="34" charset="0"/>
                          <a:ea typeface="Times New Roman" panose="02020603050405020304" pitchFamily="18" charset="0"/>
                          <a:cs typeface="Arial" panose="020B0604020202020204" pitchFamily="34" charset="0"/>
                        </a:rPr>
                        <a:t>Reporting Period: </a:t>
                      </a:r>
                      <a:r>
                        <a:rPr lang="en-US" sz="900" dirty="0">
                          <a:effectLst/>
                          <a:latin typeface="Arial" panose="020B0604020202020204" pitchFamily="34" charset="0"/>
                          <a:ea typeface="Times New Roman" panose="02020603050405020304" pitchFamily="18" charset="0"/>
                          <a:cs typeface="Arial" panose="020B0604020202020204" pitchFamily="34" charset="0"/>
                        </a:rPr>
                        <a:t>Quarterly</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ZA"/>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822903371"/>
                  </a:ext>
                </a:extLst>
              </a:tr>
              <a:tr h="426590">
                <a:tc gridSpan="11">
                  <a:txBody>
                    <a:bodyPr/>
                    <a:lstStyle/>
                    <a:p>
                      <a:pPr marL="0" marR="0" lvl="0" indent="0" algn="just" defTabSz="914400" rtl="0" eaLnBrk="1" fontAlgn="auto" latinLnBrk="0" hangingPunct="1">
                        <a:lnSpc>
                          <a:spcPct val="100000"/>
                        </a:lnSpc>
                        <a:spcBef>
                          <a:spcPts val="0"/>
                        </a:spcBef>
                        <a:spcAft>
                          <a:spcPts val="600"/>
                        </a:spcAft>
                        <a:buClrTx/>
                        <a:buSzTx/>
                        <a:buFontTx/>
                        <a:buNone/>
                        <a:tabLst>
                          <a:tab pos="180340" algn="l"/>
                          <a:tab pos="540385" algn="l"/>
                        </a:tabLst>
                        <a:defRPr/>
                      </a:pPr>
                      <a:r>
                        <a:rPr lang="en-US" sz="900" b="1" dirty="0" smtClean="0">
                          <a:effectLst/>
                          <a:latin typeface="Arial" panose="020B0604020202020204" pitchFamily="34" charset="0"/>
                          <a:ea typeface="Times New Roman" panose="02020603050405020304" pitchFamily="18" charset="0"/>
                          <a:cs typeface="Arial" panose="020B0604020202020204" pitchFamily="34" charset="0"/>
                        </a:rPr>
                        <a:t>Quarter</a:t>
                      </a:r>
                      <a:r>
                        <a:rPr lang="en-US" sz="900" b="1" baseline="0" dirty="0" smtClean="0">
                          <a:effectLst/>
                          <a:latin typeface="Arial" panose="020B0604020202020204" pitchFamily="34" charset="0"/>
                          <a:ea typeface="Times New Roman" panose="02020603050405020304" pitchFamily="18" charset="0"/>
                          <a:cs typeface="Arial" panose="020B0604020202020204" pitchFamily="34" charset="0"/>
                        </a:rPr>
                        <a:t> 1 Target: </a:t>
                      </a:r>
                      <a:r>
                        <a:rPr lang="en-US" sz="900" b="0" dirty="0" smtClean="0">
                          <a:effectLst/>
                          <a:latin typeface="Arial" panose="020B0604020202020204" pitchFamily="34" charset="0"/>
                          <a:ea typeface="Times New Roman" panose="02020603050405020304" pitchFamily="18" charset="0"/>
                          <a:cs typeface="Arial" panose="020B0604020202020204" pitchFamily="34" charset="0"/>
                        </a:rPr>
                        <a:t>Framework and reference Architecture for the building of GPW Information System and Digital Services Ecosystem Platform in line</a:t>
                      </a:r>
                      <a:r>
                        <a:rPr lang="en-US" sz="900" b="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900" b="0" dirty="0" smtClean="0">
                          <a:effectLst/>
                          <a:latin typeface="Arial" panose="020B0604020202020204" pitchFamily="34" charset="0"/>
                          <a:ea typeface="Times New Roman" panose="02020603050405020304" pitchFamily="18" charset="0"/>
                          <a:cs typeface="Arial" panose="020B0604020202020204" pitchFamily="34" charset="0"/>
                        </a:rPr>
                        <a:t>with Disaster Management Act good governance</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ZA"/>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252659146"/>
                  </a:ext>
                </a:extLst>
              </a:tr>
              <a:tr h="287092">
                <a:tc gridSpan="11">
                  <a:txBody>
                    <a:bodyPr/>
                    <a:lstStyle/>
                    <a:p>
                      <a:pPr marL="0" marR="0" lvl="0" indent="0" algn="just" defTabSz="914400" rtl="0" eaLnBrk="1" fontAlgn="auto" latinLnBrk="0" hangingPunct="1">
                        <a:lnSpc>
                          <a:spcPct val="100000"/>
                        </a:lnSpc>
                        <a:spcBef>
                          <a:spcPts val="0"/>
                        </a:spcBef>
                        <a:spcAft>
                          <a:spcPts val="600"/>
                        </a:spcAft>
                        <a:buClrTx/>
                        <a:buSzTx/>
                        <a:buFontTx/>
                        <a:buNone/>
                        <a:tabLst>
                          <a:tab pos="180340" algn="l"/>
                          <a:tab pos="540385" algn="l"/>
                        </a:tabLst>
                        <a:defRPr/>
                      </a:pPr>
                      <a:r>
                        <a:rPr lang="en-US" sz="900" b="1" dirty="0">
                          <a:effectLst/>
                          <a:latin typeface="Arial" panose="020B0604020202020204" pitchFamily="34" charset="0"/>
                          <a:ea typeface="Times New Roman" panose="02020603050405020304" pitchFamily="18" charset="0"/>
                          <a:cs typeface="Arial" panose="020B0604020202020204" pitchFamily="34" charset="0"/>
                        </a:rPr>
                        <a:t>Quarter 2 Target: </a:t>
                      </a:r>
                      <a:r>
                        <a:rPr kumimoji="0" lang="en-US" sz="9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a:t>
                      </a:r>
                      <a:r>
                        <a:rPr lang="en-US" sz="900" dirty="0" smtClean="0">
                          <a:effectLst/>
                          <a:latin typeface="Arial" panose="020B0604020202020204" pitchFamily="34" charset="0"/>
                          <a:ea typeface="Times New Roman" panose="02020603050405020304" pitchFamily="18" charset="0"/>
                          <a:cs typeface="Arial" panose="020B0604020202020204" pitchFamily="34" charset="0"/>
                        </a:rPr>
                        <a:t>0% of the required capability for the GPW Information System and Digital Services Ecosystem Platform in line with Disaster Management Act and good governance.</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ZA"/>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816707745"/>
                  </a:ext>
                </a:extLst>
              </a:tr>
              <a:tr h="286062">
                <a:tc gridSpan="11">
                  <a:txBody>
                    <a:bodyPr/>
                    <a:lstStyle/>
                    <a:p>
                      <a:pPr marL="0" marR="0" lvl="0" indent="0" algn="just" defTabSz="914400" rtl="0" eaLnBrk="1" fontAlgn="auto" latinLnBrk="0" hangingPunct="1">
                        <a:lnSpc>
                          <a:spcPct val="100000"/>
                        </a:lnSpc>
                        <a:spcBef>
                          <a:spcPts val="0"/>
                        </a:spcBef>
                        <a:spcAft>
                          <a:spcPts val="600"/>
                        </a:spcAft>
                        <a:buClrTx/>
                        <a:buSzTx/>
                        <a:buFontTx/>
                        <a:buNone/>
                        <a:tabLst>
                          <a:tab pos="180340" algn="l"/>
                          <a:tab pos="540385" algn="l"/>
                        </a:tabLst>
                        <a:defRPr/>
                      </a:pPr>
                      <a:r>
                        <a:rPr kumimoji="0" lang="en-US" sz="9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Quarter 3 Target: </a:t>
                      </a:r>
                      <a:r>
                        <a:rPr kumimoji="0" lang="en-US" sz="9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20% of the required capability for the GPW Information System and Digital Services Ecosystem Platform in line with Disaster Management Act and good governance.</a:t>
                      </a:r>
                      <a:endParaRPr kumimoji="0" lang="en-ZA" sz="9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ZA"/>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900403452"/>
                  </a:ext>
                </a:extLst>
              </a:tr>
              <a:tr h="286062">
                <a:tc gridSpan="11">
                  <a:txBody>
                    <a:bodyPr/>
                    <a:lstStyle/>
                    <a:p>
                      <a:pPr marL="0" marR="0" lvl="0" indent="0" algn="just" defTabSz="914400" rtl="0" eaLnBrk="1" fontAlgn="auto" latinLnBrk="0" hangingPunct="1">
                        <a:lnSpc>
                          <a:spcPct val="100000"/>
                        </a:lnSpc>
                        <a:spcBef>
                          <a:spcPts val="0"/>
                        </a:spcBef>
                        <a:spcAft>
                          <a:spcPts val="600"/>
                        </a:spcAft>
                        <a:buClrTx/>
                        <a:buSzTx/>
                        <a:buFontTx/>
                        <a:buNone/>
                        <a:tabLst>
                          <a:tab pos="180340" algn="l"/>
                          <a:tab pos="540385" algn="l"/>
                        </a:tabLst>
                        <a:defRPr/>
                      </a:pPr>
                      <a:r>
                        <a:rPr kumimoji="0" lang="en-US" sz="9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Quarter 4 Target: </a:t>
                      </a:r>
                      <a:r>
                        <a:rPr kumimoji="0" lang="en-US" sz="9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30% of the required capability for the GPW Information System and Digital Services Ecosystem Platform in line with Disaster Management Act and good governance.</a:t>
                      </a:r>
                      <a:endParaRPr kumimoji="0" lang="en-ZA" sz="9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2860" marR="62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ZA"/>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4174517849"/>
                  </a:ext>
                </a:extLst>
              </a:tr>
            </a:tbl>
          </a:graphicData>
        </a:graphic>
      </p:graphicFrame>
      <p:sp>
        <p:nvSpPr>
          <p:cNvPr id="2" name="Slide Number Placeholder 1"/>
          <p:cNvSpPr>
            <a:spLocks noGrp="1"/>
          </p:cNvSpPr>
          <p:nvPr>
            <p:ph type="sldNum" sz="quarter" idx="12"/>
          </p:nvPr>
        </p:nvSpPr>
        <p:spPr>
          <a:xfrm>
            <a:off x="2781164" y="6260558"/>
            <a:ext cx="2228850" cy="365125"/>
          </a:xfrm>
        </p:spPr>
        <p:txBody>
          <a:bodyPr/>
          <a:lstStyle/>
          <a:p>
            <a:fld id="{F77D5F9F-99E2-A044-A6F1-401E5E1045C2}" type="slidenum">
              <a:rPr lang="en-US" b="1" smtClean="0"/>
              <a:t>38</a:t>
            </a:fld>
            <a:endParaRPr lang="en-US" b="1" dirty="0"/>
          </a:p>
        </p:txBody>
      </p:sp>
    </p:spTree>
    <p:extLst>
      <p:ext uri="{BB962C8B-B14F-4D97-AF65-F5344CB8AC3E}">
        <p14:creationId xmlns:p14="http://schemas.microsoft.com/office/powerpoint/2010/main" val="29789650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63807" y="1243734"/>
            <a:ext cx="8543925" cy="4351338"/>
          </a:xfrm>
        </p:spPr>
        <p:txBody>
          <a:bodyPr/>
          <a:lstStyle/>
          <a:p>
            <a:pPr marL="0" lvl="0" indent="0" algn="ctr" defTabSz="457200">
              <a:lnSpc>
                <a:spcPct val="100000"/>
              </a:lnSpc>
              <a:spcBef>
                <a:spcPct val="20000"/>
              </a:spcBef>
              <a:buNone/>
            </a:pPr>
            <a:endParaRPr lang="en-US" sz="3200" b="1" dirty="0" smtClean="0">
              <a:solidFill>
                <a:prstClr val="black"/>
              </a:solidFill>
              <a:latin typeface="Arial" panose="020B0604020202020204" pitchFamily="34" charset="0"/>
              <a:ea typeface="+mj-ea"/>
              <a:cs typeface="Arial" panose="020B0604020202020204" pitchFamily="34" charset="0"/>
            </a:endParaRPr>
          </a:p>
          <a:p>
            <a:pPr marL="0" lvl="0" indent="0" algn="ctr" defTabSz="457200">
              <a:lnSpc>
                <a:spcPct val="100000"/>
              </a:lnSpc>
              <a:spcBef>
                <a:spcPct val="20000"/>
              </a:spcBef>
              <a:buNone/>
            </a:pPr>
            <a:endParaRPr lang="en-US" sz="3200" b="1" dirty="0">
              <a:solidFill>
                <a:prstClr val="black"/>
              </a:solidFill>
              <a:latin typeface="Arial" panose="020B0604020202020204" pitchFamily="34" charset="0"/>
              <a:ea typeface="+mj-ea"/>
              <a:cs typeface="Arial" panose="020B0604020202020204" pitchFamily="34" charset="0"/>
            </a:endParaRPr>
          </a:p>
        </p:txBody>
      </p:sp>
      <p:graphicFrame>
        <p:nvGraphicFramePr>
          <p:cNvPr id="3" name="Content Placeholder 3"/>
          <p:cNvGraphicFramePr>
            <a:graphicFrameLocks/>
          </p:cNvGraphicFramePr>
          <p:nvPr>
            <p:extLst>
              <p:ext uri="{D42A27DB-BD31-4B8C-83A1-F6EECF244321}">
                <p14:modId xmlns:p14="http://schemas.microsoft.com/office/powerpoint/2010/main" val="13966699"/>
              </p:ext>
            </p:extLst>
          </p:nvPr>
        </p:nvGraphicFramePr>
        <p:xfrm>
          <a:off x="315885" y="290944"/>
          <a:ext cx="9227127" cy="5608693"/>
        </p:xfrm>
        <a:graphic>
          <a:graphicData uri="http://schemas.openxmlformats.org/drawingml/2006/table">
            <a:tbl>
              <a:tblPr firstRow="1" firstCol="1" bandRow="1"/>
              <a:tblGrid>
                <a:gridCol w="507813">
                  <a:extLst>
                    <a:ext uri="{9D8B030D-6E8A-4147-A177-3AD203B41FA5}">
                      <a16:colId xmlns:a16="http://schemas.microsoft.com/office/drawing/2014/main" val="3726349103"/>
                    </a:ext>
                  </a:extLst>
                </a:gridCol>
                <a:gridCol w="962962">
                  <a:extLst>
                    <a:ext uri="{9D8B030D-6E8A-4147-A177-3AD203B41FA5}">
                      <a16:colId xmlns:a16="http://schemas.microsoft.com/office/drawing/2014/main" val="1780087585"/>
                    </a:ext>
                  </a:extLst>
                </a:gridCol>
                <a:gridCol w="782369">
                  <a:extLst>
                    <a:ext uri="{9D8B030D-6E8A-4147-A177-3AD203B41FA5}">
                      <a16:colId xmlns:a16="http://schemas.microsoft.com/office/drawing/2014/main" val="431219013"/>
                    </a:ext>
                  </a:extLst>
                </a:gridCol>
                <a:gridCol w="905691">
                  <a:extLst>
                    <a:ext uri="{9D8B030D-6E8A-4147-A177-3AD203B41FA5}">
                      <a16:colId xmlns:a16="http://schemas.microsoft.com/office/drawing/2014/main" val="1332181569"/>
                    </a:ext>
                  </a:extLst>
                </a:gridCol>
                <a:gridCol w="957943">
                  <a:extLst>
                    <a:ext uri="{9D8B030D-6E8A-4147-A177-3AD203B41FA5}">
                      <a16:colId xmlns:a16="http://schemas.microsoft.com/office/drawing/2014/main" val="574303256"/>
                    </a:ext>
                  </a:extLst>
                </a:gridCol>
                <a:gridCol w="722811">
                  <a:extLst>
                    <a:ext uri="{9D8B030D-6E8A-4147-A177-3AD203B41FA5}">
                      <a16:colId xmlns:a16="http://schemas.microsoft.com/office/drawing/2014/main" val="1990926666"/>
                    </a:ext>
                  </a:extLst>
                </a:gridCol>
                <a:gridCol w="879566">
                  <a:extLst>
                    <a:ext uri="{9D8B030D-6E8A-4147-A177-3AD203B41FA5}">
                      <a16:colId xmlns:a16="http://schemas.microsoft.com/office/drawing/2014/main" val="1433852243"/>
                    </a:ext>
                  </a:extLst>
                </a:gridCol>
                <a:gridCol w="914400">
                  <a:extLst>
                    <a:ext uri="{9D8B030D-6E8A-4147-A177-3AD203B41FA5}">
                      <a16:colId xmlns:a16="http://schemas.microsoft.com/office/drawing/2014/main" val="67360296"/>
                    </a:ext>
                  </a:extLst>
                </a:gridCol>
                <a:gridCol w="931817">
                  <a:extLst>
                    <a:ext uri="{9D8B030D-6E8A-4147-A177-3AD203B41FA5}">
                      <a16:colId xmlns:a16="http://schemas.microsoft.com/office/drawing/2014/main" val="613336703"/>
                    </a:ext>
                  </a:extLst>
                </a:gridCol>
                <a:gridCol w="775063">
                  <a:extLst>
                    <a:ext uri="{9D8B030D-6E8A-4147-A177-3AD203B41FA5}">
                      <a16:colId xmlns:a16="http://schemas.microsoft.com/office/drawing/2014/main" val="2011571510"/>
                    </a:ext>
                  </a:extLst>
                </a:gridCol>
                <a:gridCol w="886692">
                  <a:extLst>
                    <a:ext uri="{9D8B030D-6E8A-4147-A177-3AD203B41FA5}">
                      <a16:colId xmlns:a16="http://schemas.microsoft.com/office/drawing/2014/main" val="3928032248"/>
                    </a:ext>
                  </a:extLst>
                </a:gridCol>
              </a:tblGrid>
              <a:tr h="382750">
                <a:tc gridSpan="11">
                  <a:txBody>
                    <a:bodyPr/>
                    <a:lstStyle/>
                    <a:p>
                      <a:pPr algn="just">
                        <a:lnSpc>
                          <a:spcPct val="115000"/>
                        </a:lnSpc>
                        <a:spcAft>
                          <a:spcPts val="1000"/>
                        </a:spcAft>
                      </a:pPr>
                      <a:r>
                        <a:rPr lang="en-GB" sz="2000" b="1" dirty="0" smtClean="0">
                          <a:effectLst/>
                          <a:latin typeface="Arial" panose="020B0604020202020204" pitchFamily="34" charset="0"/>
                          <a:ea typeface="Times New Roman" panose="02020603050405020304" pitchFamily="18" charset="0"/>
                          <a:cs typeface="Arial" panose="020B0604020202020204" pitchFamily="34" charset="0"/>
                        </a:rPr>
                        <a:t>14. Branch</a:t>
                      </a:r>
                      <a:r>
                        <a:rPr lang="en-GB" sz="2000" b="1" dirty="0">
                          <a:effectLst/>
                          <a:latin typeface="Arial" panose="020B0604020202020204" pitchFamily="34" charset="0"/>
                          <a:ea typeface="Times New Roman" panose="02020603050405020304" pitchFamily="18" charset="0"/>
                          <a:cs typeface="Arial" panose="020B0604020202020204" pitchFamily="34" charset="0"/>
                        </a:rPr>
                        <a:t>: Corporate </a:t>
                      </a:r>
                      <a:r>
                        <a:rPr lang="en-GB" sz="2000" b="1" dirty="0" smtClean="0">
                          <a:effectLst/>
                          <a:latin typeface="Arial" panose="020B0604020202020204" pitchFamily="34" charset="0"/>
                          <a:ea typeface="Times New Roman" panose="02020603050405020304" pitchFamily="18" charset="0"/>
                          <a:cs typeface="Arial" panose="020B0604020202020204" pitchFamily="34" charset="0"/>
                        </a:rPr>
                        <a:t>Services Continued..</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37060969"/>
                  </a:ext>
                </a:extLst>
              </a:tr>
              <a:tr h="283512">
                <a:tc rowSpan="2">
                  <a:txBody>
                    <a:bodyPr/>
                    <a:lstStyle/>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NO.</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Outcome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Outputs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Output Indicators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2019/20</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2020/21</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Estimated Performance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2021/22</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Estimated Performance 2022/23</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41441547"/>
                  </a:ext>
                </a:extLst>
              </a:tr>
              <a:tr h="810433">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2023/24</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39208" marR="39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2024/25</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39208" marR="39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2025/26</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39208" marR="392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6141784"/>
                  </a:ext>
                </a:extLst>
              </a:tr>
              <a:tr h="246530">
                <a:tc gridSpan="11">
                  <a:txBody>
                    <a:bodyPr/>
                    <a:lstStyle/>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Security Services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41143484"/>
                  </a:ext>
                </a:extLst>
              </a:tr>
              <a:tr h="1610653">
                <a:tc>
                  <a:txBody>
                    <a:bodyPr/>
                    <a:lstStyle/>
                    <a:p>
                      <a:pPr algn="ctr">
                        <a:spcAft>
                          <a:spcPts val="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6.</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Secured GPW Assets, people and information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smtClean="0">
                          <a:effectLst/>
                          <a:latin typeface="Arial" panose="020B0604020202020204" pitchFamily="34" charset="0"/>
                          <a:ea typeface="Times New Roman" panose="02020603050405020304" pitchFamily="18" charset="0"/>
                          <a:cs typeface="Arial" panose="020B0604020202020204" pitchFamily="34" charset="0"/>
                        </a:rPr>
                        <a:t>GPW </a:t>
                      </a:r>
                      <a:r>
                        <a:rPr lang="en-US" sz="800" dirty="0">
                          <a:effectLst/>
                          <a:latin typeface="Arial" panose="020B0604020202020204" pitchFamily="34" charset="0"/>
                          <a:ea typeface="Times New Roman" panose="02020603050405020304" pitchFamily="18" charset="0"/>
                          <a:cs typeface="Arial" panose="020B0604020202020204" pitchFamily="34" charset="0"/>
                        </a:rPr>
                        <a:t>security model implemented</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Percentage implementation of the GPW security plan</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GPW security model reviewed and implemented</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100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Reviewed GPW security model implemented</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Implementation of the reviewed  security model for GPW</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tabLst>
                          <a:tab pos="457200" algn="l"/>
                          <a:tab pos="914400" algn="l"/>
                          <a:tab pos="1371600" algn="l"/>
                          <a:tab pos="1828800" algn="l"/>
                          <a:tab pos="2667000" algn="l"/>
                        </a:tabLs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implementation of the approved security management plan</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 pos="914400" algn="l"/>
                          <a:tab pos="1371600" algn="l"/>
                          <a:tab pos="1828800" algn="l"/>
                          <a:tab pos="2667000" algn="l"/>
                        </a:tabLs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implementation of the approved security management plan</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 pos="914400" algn="l"/>
                          <a:tab pos="1371600" algn="l"/>
                          <a:tab pos="1828800" algn="l"/>
                          <a:tab pos="2667000" algn="l"/>
                        </a:tabLs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implementation of the approved security management plan</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tabLst>
                          <a:tab pos="457200" algn="l"/>
                          <a:tab pos="914400" algn="l"/>
                          <a:tab pos="1371600" algn="l"/>
                          <a:tab pos="1828800" algn="l"/>
                          <a:tab pos="2667000" algn="l"/>
                        </a:tabLs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implementation of the approved security management plan</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0848065"/>
                  </a:ext>
                </a:extLst>
              </a:tr>
              <a:tr h="246530">
                <a:tc gridSpan="11">
                  <a:txBody>
                    <a:bodyPr/>
                    <a:lstStyle/>
                    <a:p>
                      <a:pPr algn="just">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Quarterly Target Information for 2023/24</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38748701"/>
                  </a:ext>
                </a:extLst>
              </a:tr>
              <a:tr h="280423">
                <a:tc gridSpan="11">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Percentage implementation of the GPW security plan</a:t>
                      </a:r>
                      <a:endParaRPr lang="en-ZA" sz="10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68670017"/>
                  </a:ext>
                </a:extLst>
              </a:tr>
              <a:tr h="360436">
                <a:tc gridSpan="11">
                  <a:txBody>
                    <a:bodyPr/>
                    <a:lstStyle/>
                    <a:p>
                      <a:pPr algn="just">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Annual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100</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000" dirty="0">
                          <a:effectLst/>
                          <a:latin typeface="Arial" panose="020B0604020202020204" pitchFamily="34" charset="0"/>
                          <a:ea typeface="Times New Roman" panose="02020603050405020304" pitchFamily="18" charset="0"/>
                          <a:cs typeface="Arial" panose="020B0604020202020204" pitchFamily="34" charset="0"/>
                        </a:rPr>
                        <a:t>implementation of the approved security management plan</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38257403"/>
                  </a:ext>
                </a:extLst>
              </a:tr>
              <a:tr h="292166">
                <a:tc gridSpan="11">
                  <a:txBody>
                    <a:bodyPr/>
                    <a:lstStyle/>
                    <a:p>
                      <a:pPr algn="just">
                        <a:lnSpc>
                          <a:spcPct val="115000"/>
                        </a:lnSpc>
                        <a:spcAft>
                          <a:spcPts val="10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Reporting Period</a:t>
                      </a:r>
                      <a:r>
                        <a:rPr lang="en-US" sz="1000" dirty="0">
                          <a:effectLst/>
                          <a:latin typeface="Arial" panose="020B0604020202020204" pitchFamily="34" charset="0"/>
                          <a:ea typeface="Times New Roman" panose="02020603050405020304" pitchFamily="18" charset="0"/>
                          <a:cs typeface="Arial" panose="020B0604020202020204" pitchFamily="34" charset="0"/>
                        </a:rPr>
                        <a:t>: Quarterly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56796715"/>
                  </a:ext>
                </a:extLst>
              </a:tr>
              <a:tr h="273815">
                <a:tc gridSpan="11">
                  <a:txBody>
                    <a:bodyPr/>
                    <a:lstStyle/>
                    <a:p>
                      <a:pPr algn="just">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1 Target:</a:t>
                      </a:r>
                      <a:r>
                        <a:rPr lang="en-US" sz="1000" kern="1200" dirty="0">
                          <a:solidFill>
                            <a:srgbClr val="000000"/>
                          </a:solidFill>
                          <a:effectLst/>
                          <a:latin typeface="Arial" panose="020B0604020202020204" pitchFamily="34" charset="0"/>
                          <a:ea typeface="+mn-ea"/>
                          <a:cs typeface="Arial" panose="020B0604020202020204" pitchFamily="34" charset="0"/>
                        </a:rPr>
                        <a:t>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100% implementation of the approved security management plan</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15378594"/>
                  </a:ext>
                </a:extLst>
              </a:tr>
              <a:tr h="273815">
                <a:tc gridSpan="11">
                  <a:txBody>
                    <a:bodyPr/>
                    <a:lstStyle/>
                    <a:p>
                      <a:pPr algn="just">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2 Target:</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100% implementation of the approved security management plan</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51194084"/>
                  </a:ext>
                </a:extLst>
              </a:tr>
              <a:tr h="273815">
                <a:tc gridSpan="11">
                  <a:txBody>
                    <a:bodyPr/>
                    <a:lstStyle/>
                    <a:p>
                      <a:pPr algn="just">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3 Target:</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100% implementation of the approved security management plan</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70737298"/>
                  </a:ext>
                </a:extLst>
              </a:tr>
              <a:tr h="273815">
                <a:tc gridSpan="11">
                  <a:txBody>
                    <a:bodyPr/>
                    <a:lstStyle/>
                    <a:p>
                      <a:pPr algn="just">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4 Target: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100% implementation of the approved security management plan</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39208" marR="39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2612439"/>
                  </a:ext>
                </a:extLst>
              </a:tr>
            </a:tbl>
          </a:graphicData>
        </a:graphic>
      </p:graphicFrame>
      <p:sp>
        <p:nvSpPr>
          <p:cNvPr id="2" name="Slide Number Placeholder 1"/>
          <p:cNvSpPr>
            <a:spLocks noGrp="1"/>
          </p:cNvSpPr>
          <p:nvPr>
            <p:ph type="sldNum" sz="quarter" idx="12"/>
          </p:nvPr>
        </p:nvSpPr>
        <p:spPr>
          <a:xfrm>
            <a:off x="2842124" y="6286683"/>
            <a:ext cx="2228850" cy="365125"/>
          </a:xfrm>
        </p:spPr>
        <p:txBody>
          <a:bodyPr/>
          <a:lstStyle/>
          <a:p>
            <a:fld id="{F77D5F9F-99E2-A044-A6F1-401E5E1045C2}" type="slidenum">
              <a:rPr lang="en-US" b="1" smtClean="0"/>
              <a:t>39</a:t>
            </a:fld>
            <a:endParaRPr lang="en-US" b="1" dirty="0"/>
          </a:p>
        </p:txBody>
      </p:sp>
    </p:spTree>
    <p:extLst>
      <p:ext uri="{BB962C8B-B14F-4D97-AF65-F5344CB8AC3E}">
        <p14:creationId xmlns:p14="http://schemas.microsoft.com/office/powerpoint/2010/main" val="3544684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80444" y="269966"/>
            <a:ext cx="9290276" cy="644434"/>
          </a:xfrm>
        </p:spPr>
        <p:txBody>
          <a:bodyPr/>
          <a:lstStyle/>
          <a:p>
            <a:r>
              <a:rPr lang="en-ZA" sz="2800" b="1" dirty="0" smtClean="0">
                <a:solidFill>
                  <a:prstClr val="black"/>
                </a:solidFill>
                <a:latin typeface="Arial" panose="020B0604020202020204" pitchFamily="34" charset="0"/>
                <a:cs typeface="Arial" panose="020B0604020202020204" pitchFamily="34" charset="0"/>
              </a:rPr>
              <a:t>2. Apex Government Priorities (2019 to 2024)</a:t>
            </a:r>
            <a:endParaRPr lang="en-US" b="1"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280444" y="914400"/>
            <a:ext cx="8543925" cy="4888490"/>
          </a:xfrm>
        </p:spPr>
        <p:txBody>
          <a:bodyPr>
            <a:normAutofit/>
          </a:bodyPr>
          <a:lstStyle/>
          <a:p>
            <a:pPr marL="0" lvl="0" indent="0" defTabSz="457200">
              <a:lnSpc>
                <a:spcPct val="100000"/>
              </a:lnSpc>
              <a:spcBef>
                <a:spcPts val="600"/>
              </a:spcBef>
              <a:spcAft>
                <a:spcPts val="600"/>
              </a:spcAft>
              <a:buNone/>
            </a:pPr>
            <a:r>
              <a:rPr lang="en-US" sz="2400" dirty="0" smtClean="0">
                <a:solidFill>
                  <a:prstClr val="black"/>
                </a:solidFill>
                <a:latin typeface="Arial" panose="020B0604020202020204" pitchFamily="34" charset="0"/>
                <a:cs typeface="Arial" panose="020B0604020202020204" pitchFamily="34" charset="0"/>
              </a:rPr>
              <a:t>The GPW contributes to the following MTSF: </a:t>
            </a:r>
          </a:p>
          <a:p>
            <a:pPr marL="0" indent="0">
              <a:buNone/>
            </a:pPr>
            <a:r>
              <a:rPr lang="en-US" sz="2400" b="1" i="1" dirty="0">
                <a:latin typeface="Arial" panose="020B0604020202020204" pitchFamily="34" charset="0"/>
                <a:cs typeface="Arial" panose="020B0604020202020204" pitchFamily="34" charset="0"/>
              </a:rPr>
              <a:t>1. Building a capable, ethical and developmental State</a:t>
            </a:r>
          </a:p>
          <a:p>
            <a:pPr marL="0" indent="0">
              <a:buNone/>
            </a:pPr>
            <a:r>
              <a:rPr lang="en-US" sz="2400" b="1" i="1" dirty="0">
                <a:latin typeface="Arial" panose="020B0604020202020204" pitchFamily="34" charset="0"/>
                <a:cs typeface="Arial" panose="020B0604020202020204" pitchFamily="34" charset="0"/>
              </a:rPr>
              <a:t>2. Economic transformation and job creation</a:t>
            </a:r>
          </a:p>
          <a:p>
            <a:pPr marL="0" indent="0">
              <a:buNone/>
            </a:pPr>
            <a:r>
              <a:rPr lang="en-US" sz="2400" dirty="0">
                <a:latin typeface="Arial" panose="020B0604020202020204" pitchFamily="34" charset="0"/>
                <a:cs typeface="Arial" panose="020B0604020202020204" pitchFamily="34" charset="0"/>
              </a:rPr>
              <a:t>3. Education, skills and health</a:t>
            </a:r>
          </a:p>
          <a:p>
            <a:pPr marL="0" indent="0">
              <a:buNone/>
            </a:pPr>
            <a:r>
              <a:rPr lang="en-US" sz="2400" dirty="0">
                <a:latin typeface="Arial" panose="020B0604020202020204" pitchFamily="34" charset="0"/>
                <a:cs typeface="Arial" panose="020B0604020202020204" pitchFamily="34" charset="0"/>
              </a:rPr>
              <a:t>4. Consolidating the social wage through reliable and quality basic services</a:t>
            </a:r>
          </a:p>
          <a:p>
            <a:pPr marL="0" indent="0">
              <a:buNone/>
            </a:pPr>
            <a:r>
              <a:rPr lang="en-US" sz="2400" dirty="0">
                <a:latin typeface="Arial" panose="020B0604020202020204" pitchFamily="34" charset="0"/>
                <a:cs typeface="Arial" panose="020B0604020202020204" pitchFamily="34" charset="0"/>
              </a:rPr>
              <a:t>5. Spatial integration, human settlements and local government</a:t>
            </a:r>
          </a:p>
          <a:p>
            <a:pPr marL="0" indent="0">
              <a:buNone/>
            </a:pPr>
            <a:r>
              <a:rPr lang="en-US" sz="2400" b="1" i="1" dirty="0">
                <a:latin typeface="Arial" panose="020B0604020202020204" pitchFamily="34" charset="0"/>
                <a:cs typeface="Arial" panose="020B0604020202020204" pitchFamily="34" charset="0"/>
              </a:rPr>
              <a:t>6. Social cohesion and safe communities</a:t>
            </a:r>
          </a:p>
          <a:p>
            <a:pPr marL="0" indent="0">
              <a:buNone/>
            </a:pPr>
            <a:r>
              <a:rPr lang="en-US" sz="2400" b="1" i="1" dirty="0">
                <a:latin typeface="Arial" panose="020B0604020202020204" pitchFamily="34" charset="0"/>
                <a:cs typeface="Arial" panose="020B0604020202020204" pitchFamily="34" charset="0"/>
              </a:rPr>
              <a:t>7. A better Africa and world</a:t>
            </a:r>
            <a:endParaRPr lang="en-US" sz="2400" i="1"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4183245" y="6264761"/>
            <a:ext cx="2228850" cy="365125"/>
          </a:xfrm>
        </p:spPr>
        <p:txBody>
          <a:bodyPr/>
          <a:lstStyle/>
          <a:p>
            <a:pPr algn="ctr"/>
            <a:fld id="{F77D5F9F-99E2-A044-A6F1-401E5E1045C2}" type="slidenum">
              <a:rPr lang="en-US" b="1" smtClean="0"/>
              <a:pPr algn="ctr"/>
              <a:t>4</a:t>
            </a:fld>
            <a:endParaRPr lang="en-US" b="1" dirty="0"/>
          </a:p>
        </p:txBody>
      </p:sp>
    </p:spTree>
    <p:extLst>
      <p:ext uri="{BB962C8B-B14F-4D97-AF65-F5344CB8AC3E}">
        <p14:creationId xmlns:p14="http://schemas.microsoft.com/office/powerpoint/2010/main" val="23062040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63807" y="1243734"/>
            <a:ext cx="8543925" cy="4351338"/>
          </a:xfrm>
        </p:spPr>
        <p:txBody>
          <a:bodyPr/>
          <a:lstStyle/>
          <a:p>
            <a:pPr marL="0" lvl="0" indent="0" algn="ctr" defTabSz="457200">
              <a:lnSpc>
                <a:spcPct val="100000"/>
              </a:lnSpc>
              <a:spcBef>
                <a:spcPct val="20000"/>
              </a:spcBef>
              <a:buNone/>
            </a:pPr>
            <a:endParaRPr lang="en-US" sz="3200" b="1" dirty="0" smtClean="0">
              <a:solidFill>
                <a:prstClr val="black"/>
              </a:solidFill>
              <a:latin typeface="Arial" panose="020B0604020202020204" pitchFamily="34" charset="0"/>
              <a:ea typeface="+mj-ea"/>
              <a:cs typeface="Arial" panose="020B0604020202020204" pitchFamily="34" charset="0"/>
            </a:endParaRPr>
          </a:p>
          <a:p>
            <a:pPr marL="0" lvl="0" indent="0" algn="ctr" defTabSz="457200">
              <a:lnSpc>
                <a:spcPct val="100000"/>
              </a:lnSpc>
              <a:spcBef>
                <a:spcPct val="20000"/>
              </a:spcBef>
              <a:buNone/>
            </a:pPr>
            <a:endParaRPr lang="en-US" sz="3200" b="1" dirty="0">
              <a:solidFill>
                <a:prstClr val="black"/>
              </a:solidFill>
              <a:latin typeface="Arial" panose="020B0604020202020204" pitchFamily="34" charset="0"/>
              <a:ea typeface="+mj-ea"/>
              <a:cs typeface="Arial" panose="020B0604020202020204" pitchFamily="34" charset="0"/>
            </a:endParaRPr>
          </a:p>
        </p:txBody>
      </p:sp>
      <p:graphicFrame>
        <p:nvGraphicFramePr>
          <p:cNvPr id="3" name="Content Placeholder 3"/>
          <p:cNvGraphicFramePr>
            <a:graphicFrameLocks/>
          </p:cNvGraphicFramePr>
          <p:nvPr>
            <p:extLst>
              <p:ext uri="{D42A27DB-BD31-4B8C-83A1-F6EECF244321}">
                <p14:modId xmlns:p14="http://schemas.microsoft.com/office/powerpoint/2010/main" val="3958312735"/>
              </p:ext>
            </p:extLst>
          </p:nvPr>
        </p:nvGraphicFramePr>
        <p:xfrm>
          <a:off x="290945" y="262893"/>
          <a:ext cx="9243753" cy="5788660"/>
        </p:xfrm>
        <a:graphic>
          <a:graphicData uri="http://schemas.openxmlformats.org/drawingml/2006/table">
            <a:tbl>
              <a:tblPr firstRow="1" firstCol="1" bandRow="1"/>
              <a:tblGrid>
                <a:gridCol w="379984">
                  <a:extLst>
                    <a:ext uri="{9D8B030D-6E8A-4147-A177-3AD203B41FA5}">
                      <a16:colId xmlns:a16="http://schemas.microsoft.com/office/drawing/2014/main" val="2030751898"/>
                    </a:ext>
                  </a:extLst>
                </a:gridCol>
                <a:gridCol w="818237">
                  <a:extLst>
                    <a:ext uri="{9D8B030D-6E8A-4147-A177-3AD203B41FA5}">
                      <a16:colId xmlns:a16="http://schemas.microsoft.com/office/drawing/2014/main" val="1965976499"/>
                    </a:ext>
                  </a:extLst>
                </a:gridCol>
                <a:gridCol w="862148">
                  <a:extLst>
                    <a:ext uri="{9D8B030D-6E8A-4147-A177-3AD203B41FA5}">
                      <a16:colId xmlns:a16="http://schemas.microsoft.com/office/drawing/2014/main" val="2342250659"/>
                    </a:ext>
                  </a:extLst>
                </a:gridCol>
                <a:gridCol w="913282">
                  <a:extLst>
                    <a:ext uri="{9D8B030D-6E8A-4147-A177-3AD203B41FA5}">
                      <a16:colId xmlns:a16="http://schemas.microsoft.com/office/drawing/2014/main" val="4270658452"/>
                    </a:ext>
                  </a:extLst>
                </a:gridCol>
                <a:gridCol w="1063201">
                  <a:extLst>
                    <a:ext uri="{9D8B030D-6E8A-4147-A177-3AD203B41FA5}">
                      <a16:colId xmlns:a16="http://schemas.microsoft.com/office/drawing/2014/main" val="881010877"/>
                    </a:ext>
                  </a:extLst>
                </a:gridCol>
                <a:gridCol w="902931">
                  <a:extLst>
                    <a:ext uri="{9D8B030D-6E8A-4147-A177-3AD203B41FA5}">
                      <a16:colId xmlns:a16="http://schemas.microsoft.com/office/drawing/2014/main" val="1923075406"/>
                    </a:ext>
                  </a:extLst>
                </a:gridCol>
                <a:gridCol w="952185">
                  <a:extLst>
                    <a:ext uri="{9D8B030D-6E8A-4147-A177-3AD203B41FA5}">
                      <a16:colId xmlns:a16="http://schemas.microsoft.com/office/drawing/2014/main" val="2873062902"/>
                    </a:ext>
                  </a:extLst>
                </a:gridCol>
                <a:gridCol w="826392">
                  <a:extLst>
                    <a:ext uri="{9D8B030D-6E8A-4147-A177-3AD203B41FA5}">
                      <a16:colId xmlns:a16="http://schemas.microsoft.com/office/drawing/2014/main" val="3090968898"/>
                    </a:ext>
                  </a:extLst>
                </a:gridCol>
                <a:gridCol w="833786">
                  <a:extLst>
                    <a:ext uri="{9D8B030D-6E8A-4147-A177-3AD203B41FA5}">
                      <a16:colId xmlns:a16="http://schemas.microsoft.com/office/drawing/2014/main" val="1647422326"/>
                    </a:ext>
                  </a:extLst>
                </a:gridCol>
                <a:gridCol w="845158">
                  <a:extLst>
                    <a:ext uri="{9D8B030D-6E8A-4147-A177-3AD203B41FA5}">
                      <a16:colId xmlns:a16="http://schemas.microsoft.com/office/drawing/2014/main" val="509127920"/>
                    </a:ext>
                  </a:extLst>
                </a:gridCol>
                <a:gridCol w="846449">
                  <a:extLst>
                    <a:ext uri="{9D8B030D-6E8A-4147-A177-3AD203B41FA5}">
                      <a16:colId xmlns:a16="http://schemas.microsoft.com/office/drawing/2014/main" val="4047359469"/>
                    </a:ext>
                  </a:extLst>
                </a:gridCol>
              </a:tblGrid>
              <a:tr h="264734">
                <a:tc gridSpan="11">
                  <a:txBody>
                    <a:bodyPr/>
                    <a:lstStyle/>
                    <a:p>
                      <a:pPr algn="just">
                        <a:lnSpc>
                          <a:spcPct val="115000"/>
                        </a:lnSpc>
                        <a:spcAft>
                          <a:spcPts val="1000"/>
                        </a:spcAft>
                      </a:pPr>
                      <a:r>
                        <a:rPr lang="en-GB" sz="2000" b="1" dirty="0" smtClean="0">
                          <a:effectLst/>
                          <a:latin typeface="Arial" panose="020B0604020202020204" pitchFamily="34" charset="0"/>
                          <a:ea typeface="Times New Roman" panose="02020603050405020304" pitchFamily="18" charset="0"/>
                          <a:cs typeface="Arial" panose="020B0604020202020204" pitchFamily="34" charset="0"/>
                        </a:rPr>
                        <a:t>14. Branch</a:t>
                      </a:r>
                      <a:r>
                        <a:rPr lang="en-GB" sz="2000" b="1" dirty="0">
                          <a:effectLst/>
                          <a:latin typeface="Arial" panose="020B0604020202020204" pitchFamily="34" charset="0"/>
                          <a:ea typeface="Times New Roman" panose="02020603050405020304" pitchFamily="18" charset="0"/>
                          <a:cs typeface="Arial" panose="020B0604020202020204" pitchFamily="34" charset="0"/>
                        </a:rPr>
                        <a:t>: Corporate </a:t>
                      </a:r>
                      <a:r>
                        <a:rPr lang="en-GB" sz="2000" b="1" dirty="0" smtClean="0">
                          <a:effectLst/>
                          <a:latin typeface="Arial" panose="020B0604020202020204" pitchFamily="34" charset="0"/>
                          <a:ea typeface="Times New Roman" panose="02020603050405020304" pitchFamily="18" charset="0"/>
                          <a:cs typeface="Arial" panose="020B0604020202020204" pitchFamily="34" charset="0"/>
                        </a:rPr>
                        <a:t>Services Continued..</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51251" marR="5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extLst>
                  <a:ext uri="{0D108BD9-81ED-4DB2-BD59-A6C34878D82A}">
                    <a16:rowId xmlns:a16="http://schemas.microsoft.com/office/drawing/2014/main" val="1640702024"/>
                  </a:ext>
                </a:extLst>
              </a:tr>
              <a:tr h="264734">
                <a:tc rowSpan="2">
                  <a:txBody>
                    <a:bodyPr/>
                    <a:lstStyle/>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NO.</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51251" marR="5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Outcome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51251" marR="5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Outputs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51251" marR="5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Output Indicators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51251" marR="5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2019/20</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51251" marR="5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2020/21</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51251" marR="5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Estimated Performance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2021/22</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51251" marR="5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Estimated Performance 2022/23</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51251" marR="5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51251" marR="5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US"/>
                    </a:p>
                  </a:txBody>
                  <a:tcPr/>
                </a:tc>
                <a:extLst>
                  <a:ext uri="{0D108BD9-81ED-4DB2-BD59-A6C34878D82A}">
                    <a16:rowId xmlns:a16="http://schemas.microsoft.com/office/drawing/2014/main" val="2603593621"/>
                  </a:ext>
                </a:extLst>
              </a:tr>
              <a:tr h="555839">
                <a:tc vMerge="1">
                  <a:txBody>
                    <a:bodyPr/>
                    <a:lstStyle/>
                    <a:p>
                      <a:endParaRPr lang="en-ZA"/>
                    </a:p>
                  </a:txBody>
                  <a:tcPr/>
                </a:tc>
                <a:tc vMerge="1">
                  <a:txBody>
                    <a:bodyPr/>
                    <a:lstStyle/>
                    <a:p>
                      <a:endParaRPr lang="en-ZA"/>
                    </a:p>
                  </a:txBody>
                  <a:tcPr/>
                </a:tc>
                <a:tc vMerge="1">
                  <a:txBody>
                    <a:bodyPr/>
                    <a:lstStyle/>
                    <a:p>
                      <a:endParaRPr lang="en-US"/>
                    </a:p>
                  </a:txBody>
                  <a:tcPr/>
                </a:tc>
                <a:tc vMerge="1">
                  <a:txBody>
                    <a:bodyPr/>
                    <a:lstStyle/>
                    <a:p>
                      <a:endParaRPr lang="en-US"/>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2023/24</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51251" marR="5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2024/25</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51251" marR="5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2025/26</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51251" marR="51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3913018"/>
                  </a:ext>
                </a:extLst>
              </a:tr>
              <a:tr h="264734">
                <a:tc gridSpan="11">
                  <a:txBody>
                    <a:bodyPr/>
                    <a:lstStyle/>
                    <a:p>
                      <a:pPr algn="l">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Strategic Planning</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51251" marR="5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extLst>
                  <a:ext uri="{0D108BD9-81ED-4DB2-BD59-A6C34878D82A}">
                    <a16:rowId xmlns:a16="http://schemas.microsoft.com/office/drawing/2014/main" val="2146688972"/>
                  </a:ext>
                </a:extLst>
              </a:tr>
              <a:tr h="2076755">
                <a:tc>
                  <a:txBody>
                    <a:bodyPr/>
                    <a:lstStyle/>
                    <a:p>
                      <a:pPr algn="ctr">
                        <a:spcAft>
                          <a:spcPts val="0"/>
                        </a:spcAft>
                      </a:pPr>
                      <a:r>
                        <a:rPr lang="en-US" sz="800" dirty="0">
                          <a:effectLst/>
                          <a:latin typeface="Arial" panose="020B0604020202020204" pitchFamily="34" charset="0"/>
                          <a:ea typeface="Times New Roman" panose="02020603050405020304" pitchFamily="18" charset="0"/>
                          <a:cs typeface="Arial" panose="020B0604020202020204" pitchFamily="34" charset="0"/>
                        </a:rPr>
                        <a:t>7.</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51251" marR="5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Customer relationship management maintained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51251" marR="5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 pos="914400" algn="l"/>
                          <a:tab pos="1371600" algn="l"/>
                          <a:tab pos="1828800" algn="l"/>
                          <a:tab pos="2667000" algn="l"/>
                        </a:tabLs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Integrated Marketing and Communication Strategy and Plan implemented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tabLst>
                          <a:tab pos="457200" algn="l"/>
                          <a:tab pos="914400" algn="l"/>
                          <a:tab pos="1371600" algn="l"/>
                          <a:tab pos="1828800" algn="l"/>
                          <a:tab pos="2667000" algn="l"/>
                        </a:tabLs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51251" marR="5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a:t>
                      </a: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  provincial group customers engagement sessions conducted</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51251" marR="5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solidFill>
                            <a:srgbClr val="000000"/>
                          </a:solidFill>
                          <a:effectLst/>
                          <a:latin typeface="Arial" panose="020B0604020202020204" pitchFamily="34" charset="0"/>
                          <a:cs typeface="Arial" panose="020B0604020202020204" pitchFamily="34" charset="0"/>
                        </a:rPr>
                        <a:t>N/A</a:t>
                      </a:r>
                      <a:endParaRPr lang="en-ZA" sz="800" dirty="0">
                        <a:effectLst/>
                        <a:latin typeface="Arial" panose="020B0604020202020204" pitchFamily="34" charset="0"/>
                        <a:cs typeface="Arial" panose="020B0604020202020204" pitchFamily="34" charset="0"/>
                      </a:endParaRPr>
                    </a:p>
                  </a:txBody>
                  <a:tcPr marL="51251" marR="5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 pos="914400" algn="l"/>
                          <a:tab pos="1371600" algn="l"/>
                          <a:tab pos="1828800" algn="l"/>
                          <a:tab pos="2667000" algn="l"/>
                        </a:tabLs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tabLst>
                          <a:tab pos="457200" algn="l"/>
                          <a:tab pos="914400" algn="l"/>
                          <a:tab pos="1371600" algn="l"/>
                          <a:tab pos="1828800" algn="l"/>
                          <a:tab pos="2667000" algn="l"/>
                        </a:tabLs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51251" marR="5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en-US" sz="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Integrated marketing and communication strategy reviewed and implementation plans developed</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tabLst>
                          <a:tab pos="457200" algn="l"/>
                          <a:tab pos="914400" algn="l"/>
                          <a:tab pos="1371600" algn="l"/>
                          <a:tab pos="1828800" algn="l"/>
                          <a:tab pos="2667000" algn="l"/>
                        </a:tabLs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51251" marR="5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 pos="914400" algn="l"/>
                          <a:tab pos="1371600" algn="l"/>
                          <a:tab pos="1828800" algn="l"/>
                          <a:tab pos="2667000" algn="l"/>
                        </a:tabLs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 provincial group customer engagement sessions conducted</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51251" marR="5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 pos="914400" algn="l"/>
                          <a:tab pos="1371600" algn="l"/>
                          <a:tab pos="1828800" algn="l"/>
                          <a:tab pos="2667000" algn="l"/>
                        </a:tabLs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 provincial group customer engagement sessions conducted</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51251" marR="5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Review of the </a:t>
                      </a:r>
                      <a:r>
                        <a:rPr lang="en-US" sz="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Integrated marketing and communication strategy reviewed and implementation plans developed</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tabLst>
                          <a:tab pos="457200" algn="l"/>
                          <a:tab pos="914400" algn="l"/>
                          <a:tab pos="1371600" algn="l"/>
                          <a:tab pos="1828800" algn="l"/>
                          <a:tab pos="2667000" algn="l"/>
                        </a:tabLs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51251" marR="5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Review of the </a:t>
                      </a:r>
                      <a:r>
                        <a:rPr lang="en-US" sz="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Integrated marketing and communication strategy reviewed and implementation plans developed</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tabLst>
                          <a:tab pos="457200" algn="l"/>
                          <a:tab pos="914400" algn="l"/>
                          <a:tab pos="1371600" algn="l"/>
                          <a:tab pos="1828800" algn="l"/>
                          <a:tab pos="2667000" algn="l"/>
                        </a:tabLs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51251" marR="5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345914"/>
                  </a:ext>
                </a:extLst>
              </a:tr>
              <a:tr h="297516">
                <a:tc gridSpan="11">
                  <a:txBody>
                    <a:bodyPr/>
                    <a:lstStyle/>
                    <a:p>
                      <a:pPr algn="just">
                        <a:spcAft>
                          <a:spcPts val="0"/>
                        </a:spcAft>
                      </a:pPr>
                      <a:r>
                        <a:rPr lang="en-US" sz="1000" b="1" dirty="0" smtClean="0">
                          <a:effectLst/>
                          <a:latin typeface="Arial" panose="020B0604020202020204" pitchFamily="34" charset="0"/>
                          <a:ea typeface="Times New Roman" panose="02020603050405020304" pitchFamily="18" charset="0"/>
                          <a:cs typeface="Arial" panose="020B0604020202020204" pitchFamily="34" charset="0"/>
                        </a:rPr>
                        <a:t>Quarterly </a:t>
                      </a:r>
                      <a:r>
                        <a:rPr lang="en-US" sz="1000" b="1" dirty="0">
                          <a:effectLst/>
                          <a:latin typeface="Arial" panose="020B0604020202020204" pitchFamily="34" charset="0"/>
                          <a:ea typeface="Times New Roman" panose="02020603050405020304" pitchFamily="18" charset="0"/>
                          <a:cs typeface="Arial" panose="020B0604020202020204" pitchFamily="34" charset="0"/>
                        </a:rPr>
                        <a:t>Target Information for 2023/24</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1251" marR="5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extLst>
                  <a:ext uri="{0D108BD9-81ED-4DB2-BD59-A6C34878D82A}">
                    <a16:rowId xmlns:a16="http://schemas.microsoft.com/office/drawing/2014/main" val="1281077219"/>
                  </a:ext>
                </a:extLst>
              </a:tr>
              <a:tr h="277340">
                <a:tc gridSpan="11">
                  <a:txBody>
                    <a:bodyPr/>
                    <a:lstStyle/>
                    <a:p>
                      <a:pPr algn="just">
                        <a:lnSpc>
                          <a:spcPct val="115000"/>
                        </a:lnSpc>
                        <a:spcAft>
                          <a:spcPts val="1000"/>
                        </a:spcAf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  provincial group customer engagement sessions conducted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1251" marR="5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extLst>
                  <a:ext uri="{0D108BD9-81ED-4DB2-BD59-A6C34878D82A}">
                    <a16:rowId xmlns:a16="http://schemas.microsoft.com/office/drawing/2014/main" val="1080684817"/>
                  </a:ext>
                </a:extLst>
              </a:tr>
              <a:tr h="283537">
                <a:tc gridSpan="11">
                  <a:txBody>
                    <a:bodyPr/>
                    <a:lstStyle/>
                    <a:p>
                      <a:pPr algn="just">
                        <a:spcAft>
                          <a:spcPts val="0"/>
                        </a:spcAft>
                        <a:tabLst>
                          <a:tab pos="457200" algn="l"/>
                          <a:tab pos="914400" algn="l"/>
                          <a:tab pos="1371600" algn="l"/>
                          <a:tab pos="1828800" algn="l"/>
                          <a:tab pos="2667000" algn="l"/>
                        </a:tabLs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8 provincial group customer engagement sessions conducted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1251" marR="5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extLst>
                  <a:ext uri="{0D108BD9-81ED-4DB2-BD59-A6C34878D82A}">
                    <a16:rowId xmlns:a16="http://schemas.microsoft.com/office/drawing/2014/main" val="1250754840"/>
                  </a:ext>
                </a:extLst>
              </a:tr>
              <a:tr h="283537">
                <a:tc gridSpan="11">
                  <a:txBody>
                    <a:bodyPr/>
                    <a:lstStyle/>
                    <a:p>
                      <a:pPr algn="just">
                        <a:lnSpc>
                          <a:spcPct val="115000"/>
                        </a:lnSpc>
                        <a:spcAft>
                          <a:spcPts val="10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Reporting Period</a:t>
                      </a:r>
                      <a:r>
                        <a:rPr lang="en-US" sz="1000" dirty="0">
                          <a:effectLst/>
                          <a:latin typeface="Arial" panose="020B0604020202020204" pitchFamily="34" charset="0"/>
                          <a:ea typeface="Times New Roman" panose="02020603050405020304" pitchFamily="18" charset="0"/>
                          <a:cs typeface="Arial" panose="020B0604020202020204" pitchFamily="34" charset="0"/>
                        </a:rPr>
                        <a:t>: Quarterly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1251" marR="5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extLst>
                  <a:ext uri="{0D108BD9-81ED-4DB2-BD59-A6C34878D82A}">
                    <a16:rowId xmlns:a16="http://schemas.microsoft.com/office/drawing/2014/main" val="1839645626"/>
                  </a:ext>
                </a:extLst>
              </a:tr>
              <a:tr h="283537">
                <a:tc gridSpan="11">
                  <a:txBody>
                    <a:bodyPr/>
                    <a:lstStyle/>
                    <a:p>
                      <a:pPr algn="just">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1 Target: </a:t>
                      </a:r>
                      <a:r>
                        <a:rPr lang="en-US" sz="10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1000"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Provincial</a:t>
                      </a:r>
                      <a:r>
                        <a:rPr lang="en-US" sz="1000" kern="12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group</a:t>
                      </a:r>
                      <a:r>
                        <a:rPr lang="en-US" sz="1000"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customer engagement sessions conducted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1251" marR="5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extLst>
                  <a:ext uri="{0D108BD9-81ED-4DB2-BD59-A6C34878D82A}">
                    <a16:rowId xmlns:a16="http://schemas.microsoft.com/office/drawing/2014/main" val="647435707"/>
                  </a:ext>
                </a:extLst>
              </a:tr>
              <a:tr h="283537">
                <a:tc gridSpan="11">
                  <a:txBody>
                    <a:bodyPr/>
                    <a:lstStyle/>
                    <a:p>
                      <a:pPr algn="just">
                        <a:spcAft>
                          <a:spcPts val="6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2 Target: </a:t>
                      </a:r>
                      <a:r>
                        <a:rPr lang="en-US" sz="1000" b="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r>
                        <a:rPr lang="en-US" sz="1000"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Provincial </a:t>
                      </a:r>
                      <a:r>
                        <a:rPr lang="en-US" sz="1000"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group customer </a:t>
                      </a:r>
                      <a:r>
                        <a:rPr lang="en-US" sz="1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engagement sessions conducted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1251" marR="5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extLst>
                  <a:ext uri="{0D108BD9-81ED-4DB2-BD59-A6C34878D82A}">
                    <a16:rowId xmlns:a16="http://schemas.microsoft.com/office/drawing/2014/main" val="716371705"/>
                  </a:ext>
                </a:extLst>
              </a:tr>
              <a:tr h="283537">
                <a:tc gridSpan="11">
                  <a:txBody>
                    <a:bodyPr/>
                    <a:lstStyle/>
                    <a:p>
                      <a:pPr algn="just">
                        <a:spcAft>
                          <a:spcPts val="6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3 Target</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US" sz="10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r>
                        <a:rPr lang="en-US" sz="1000"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Provincial </a:t>
                      </a:r>
                      <a:r>
                        <a:rPr lang="en-US" sz="1000"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group customer </a:t>
                      </a:r>
                      <a:r>
                        <a:rPr lang="en-US" sz="1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engagement sessions conducted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1251" marR="5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extLst>
                  <a:ext uri="{0D108BD9-81ED-4DB2-BD59-A6C34878D82A}">
                    <a16:rowId xmlns:a16="http://schemas.microsoft.com/office/drawing/2014/main" val="2501865648"/>
                  </a:ext>
                </a:extLst>
              </a:tr>
              <a:tr h="283537">
                <a:tc gridSpan="11">
                  <a:txBody>
                    <a:bodyPr/>
                    <a:lstStyle/>
                    <a:p>
                      <a:pPr algn="just">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4 Target: </a:t>
                      </a:r>
                      <a:r>
                        <a:rPr lang="en-US" sz="1000" b="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Customer</a:t>
                      </a:r>
                      <a:r>
                        <a:rPr lang="en-US" sz="1000" b="0" kern="120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feedback submitted for consolidation in SDIP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1251" marR="51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extLst>
                  <a:ext uri="{0D108BD9-81ED-4DB2-BD59-A6C34878D82A}">
                    <a16:rowId xmlns:a16="http://schemas.microsoft.com/office/drawing/2014/main" val="3092263675"/>
                  </a:ext>
                </a:extLst>
              </a:tr>
            </a:tbl>
          </a:graphicData>
        </a:graphic>
      </p:graphicFrame>
      <p:sp>
        <p:nvSpPr>
          <p:cNvPr id="2" name="Slide Number Placeholder 1"/>
          <p:cNvSpPr>
            <a:spLocks noGrp="1"/>
          </p:cNvSpPr>
          <p:nvPr>
            <p:ph type="sldNum" sz="quarter" idx="12"/>
          </p:nvPr>
        </p:nvSpPr>
        <p:spPr>
          <a:xfrm>
            <a:off x="2706919" y="6218591"/>
            <a:ext cx="2228850" cy="365125"/>
          </a:xfrm>
        </p:spPr>
        <p:txBody>
          <a:bodyPr/>
          <a:lstStyle/>
          <a:p>
            <a:fld id="{F77D5F9F-99E2-A044-A6F1-401E5E1045C2}" type="slidenum">
              <a:rPr lang="en-US" b="1" smtClean="0"/>
              <a:t>40</a:t>
            </a:fld>
            <a:endParaRPr lang="en-US" b="1" dirty="0"/>
          </a:p>
        </p:txBody>
      </p:sp>
    </p:spTree>
    <p:extLst>
      <p:ext uri="{BB962C8B-B14F-4D97-AF65-F5344CB8AC3E}">
        <p14:creationId xmlns:p14="http://schemas.microsoft.com/office/powerpoint/2010/main" val="29015120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63807" y="1243734"/>
            <a:ext cx="8543925" cy="4351338"/>
          </a:xfrm>
        </p:spPr>
        <p:txBody>
          <a:bodyPr/>
          <a:lstStyle/>
          <a:p>
            <a:pPr marL="0" lvl="0" indent="0" algn="ctr" defTabSz="457200">
              <a:lnSpc>
                <a:spcPct val="100000"/>
              </a:lnSpc>
              <a:spcBef>
                <a:spcPct val="20000"/>
              </a:spcBef>
              <a:buNone/>
            </a:pPr>
            <a:endParaRPr lang="en-US" sz="3200" b="1" dirty="0" smtClean="0">
              <a:solidFill>
                <a:prstClr val="black"/>
              </a:solidFill>
              <a:latin typeface="Arial" panose="020B0604020202020204" pitchFamily="34" charset="0"/>
              <a:ea typeface="+mj-ea"/>
              <a:cs typeface="Arial" panose="020B0604020202020204" pitchFamily="34" charset="0"/>
            </a:endParaRPr>
          </a:p>
          <a:p>
            <a:pPr marL="0" lvl="0" indent="0" algn="ctr" defTabSz="457200">
              <a:lnSpc>
                <a:spcPct val="100000"/>
              </a:lnSpc>
              <a:spcBef>
                <a:spcPct val="20000"/>
              </a:spcBef>
              <a:buNone/>
            </a:pPr>
            <a:endParaRPr lang="en-US" sz="3200" b="1" dirty="0">
              <a:solidFill>
                <a:prstClr val="black"/>
              </a:solidFill>
              <a:latin typeface="Arial" panose="020B0604020202020204" pitchFamily="34" charset="0"/>
              <a:ea typeface="+mj-ea"/>
              <a:cs typeface="Arial" panose="020B0604020202020204" pitchFamily="34" charset="0"/>
            </a:endParaRPr>
          </a:p>
        </p:txBody>
      </p:sp>
      <p:graphicFrame>
        <p:nvGraphicFramePr>
          <p:cNvPr id="3" name="Content Placeholder 3"/>
          <p:cNvGraphicFramePr>
            <a:graphicFrameLocks/>
          </p:cNvGraphicFramePr>
          <p:nvPr>
            <p:extLst>
              <p:ext uri="{D42A27DB-BD31-4B8C-83A1-F6EECF244321}">
                <p14:modId xmlns:p14="http://schemas.microsoft.com/office/powerpoint/2010/main" val="4107316930"/>
              </p:ext>
            </p:extLst>
          </p:nvPr>
        </p:nvGraphicFramePr>
        <p:xfrm>
          <a:off x="299258" y="274321"/>
          <a:ext cx="9235438" cy="5572563"/>
        </p:xfrm>
        <a:graphic>
          <a:graphicData uri="http://schemas.openxmlformats.org/drawingml/2006/table">
            <a:tbl>
              <a:tblPr firstRow="1" firstCol="1" bandRow="1"/>
              <a:tblGrid>
                <a:gridCol w="500626">
                  <a:extLst>
                    <a:ext uri="{9D8B030D-6E8A-4147-A177-3AD203B41FA5}">
                      <a16:colId xmlns:a16="http://schemas.microsoft.com/office/drawing/2014/main" val="4190543615"/>
                    </a:ext>
                  </a:extLst>
                </a:gridCol>
                <a:gridCol w="900848">
                  <a:extLst>
                    <a:ext uri="{9D8B030D-6E8A-4147-A177-3AD203B41FA5}">
                      <a16:colId xmlns:a16="http://schemas.microsoft.com/office/drawing/2014/main" val="2626911208"/>
                    </a:ext>
                  </a:extLst>
                </a:gridCol>
                <a:gridCol w="855285">
                  <a:extLst>
                    <a:ext uri="{9D8B030D-6E8A-4147-A177-3AD203B41FA5}">
                      <a16:colId xmlns:a16="http://schemas.microsoft.com/office/drawing/2014/main" val="3051869964"/>
                    </a:ext>
                  </a:extLst>
                </a:gridCol>
                <a:gridCol w="825429">
                  <a:extLst>
                    <a:ext uri="{9D8B030D-6E8A-4147-A177-3AD203B41FA5}">
                      <a16:colId xmlns:a16="http://schemas.microsoft.com/office/drawing/2014/main" val="3973341381"/>
                    </a:ext>
                  </a:extLst>
                </a:gridCol>
                <a:gridCol w="974710">
                  <a:extLst>
                    <a:ext uri="{9D8B030D-6E8A-4147-A177-3AD203B41FA5}">
                      <a16:colId xmlns:a16="http://schemas.microsoft.com/office/drawing/2014/main" val="4005979672"/>
                    </a:ext>
                  </a:extLst>
                </a:gridCol>
                <a:gridCol w="1057837">
                  <a:extLst>
                    <a:ext uri="{9D8B030D-6E8A-4147-A177-3AD203B41FA5}">
                      <a16:colId xmlns:a16="http://schemas.microsoft.com/office/drawing/2014/main" val="3148296752"/>
                    </a:ext>
                  </a:extLst>
                </a:gridCol>
                <a:gridCol w="944268">
                  <a:extLst>
                    <a:ext uri="{9D8B030D-6E8A-4147-A177-3AD203B41FA5}">
                      <a16:colId xmlns:a16="http://schemas.microsoft.com/office/drawing/2014/main" val="1970778510"/>
                    </a:ext>
                  </a:extLst>
                </a:gridCol>
                <a:gridCol w="911940">
                  <a:extLst>
                    <a:ext uri="{9D8B030D-6E8A-4147-A177-3AD203B41FA5}">
                      <a16:colId xmlns:a16="http://schemas.microsoft.com/office/drawing/2014/main" val="307289938"/>
                    </a:ext>
                  </a:extLst>
                </a:gridCol>
                <a:gridCol w="877186">
                  <a:extLst>
                    <a:ext uri="{9D8B030D-6E8A-4147-A177-3AD203B41FA5}">
                      <a16:colId xmlns:a16="http://schemas.microsoft.com/office/drawing/2014/main" val="4208149218"/>
                    </a:ext>
                  </a:extLst>
                </a:gridCol>
                <a:gridCol w="757993">
                  <a:extLst>
                    <a:ext uri="{9D8B030D-6E8A-4147-A177-3AD203B41FA5}">
                      <a16:colId xmlns:a16="http://schemas.microsoft.com/office/drawing/2014/main" val="2579279133"/>
                    </a:ext>
                  </a:extLst>
                </a:gridCol>
                <a:gridCol w="629316">
                  <a:extLst>
                    <a:ext uri="{9D8B030D-6E8A-4147-A177-3AD203B41FA5}">
                      <a16:colId xmlns:a16="http://schemas.microsoft.com/office/drawing/2014/main" val="935552200"/>
                    </a:ext>
                  </a:extLst>
                </a:gridCol>
              </a:tblGrid>
              <a:tr h="372203">
                <a:tc gridSpan="11">
                  <a:txBody>
                    <a:bodyPr/>
                    <a:lstStyle/>
                    <a:p>
                      <a:pPr algn="l">
                        <a:lnSpc>
                          <a:spcPct val="115000"/>
                        </a:lnSpc>
                        <a:spcAft>
                          <a:spcPts val="1000"/>
                        </a:spcAft>
                      </a:pPr>
                      <a:r>
                        <a:rPr lang="en-GB" sz="2000" b="1" dirty="0" smtClean="0">
                          <a:effectLst/>
                          <a:latin typeface="Arial" panose="020B0604020202020204" pitchFamily="34" charset="0"/>
                          <a:ea typeface="Times New Roman" panose="02020603050405020304" pitchFamily="18" charset="0"/>
                          <a:cs typeface="Arial" panose="020B0604020202020204" pitchFamily="34" charset="0"/>
                        </a:rPr>
                        <a:t>14. Branch</a:t>
                      </a:r>
                      <a:r>
                        <a:rPr lang="en-GB" sz="2000" b="1" dirty="0">
                          <a:effectLst/>
                          <a:latin typeface="Arial" panose="020B0604020202020204" pitchFamily="34" charset="0"/>
                          <a:ea typeface="Times New Roman" panose="02020603050405020304" pitchFamily="18" charset="0"/>
                          <a:cs typeface="Arial" panose="020B0604020202020204" pitchFamily="34" charset="0"/>
                        </a:rPr>
                        <a:t>: Corporate </a:t>
                      </a:r>
                      <a:r>
                        <a:rPr lang="en-GB" sz="2000" b="1" dirty="0" smtClean="0">
                          <a:effectLst/>
                          <a:latin typeface="Arial" panose="020B0604020202020204" pitchFamily="34" charset="0"/>
                          <a:ea typeface="Times New Roman" panose="02020603050405020304" pitchFamily="18" charset="0"/>
                          <a:cs typeface="Arial" panose="020B0604020202020204" pitchFamily="34" charset="0"/>
                        </a:rPr>
                        <a:t>Services Continued..</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58038" marR="58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val="1112214951"/>
                  </a:ext>
                </a:extLst>
              </a:tr>
              <a:tr h="310481">
                <a:tc rowSpan="2">
                  <a:txBody>
                    <a:bodyPr/>
                    <a:lstStyle/>
                    <a:p>
                      <a:pPr algn="l">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NO.</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58038" marR="58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Outcome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58038" marR="58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Outputs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58038" marR="58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Output Indicators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58038" marR="58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2019/20</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58038" marR="58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2020/21</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58038" marR="58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Estimated Performance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2021/22</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58038" marR="58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Estimated Performance </a:t>
                      </a:r>
                      <a:r>
                        <a:rPr lang="en-US" sz="800" b="1" dirty="0" smtClean="0">
                          <a:effectLst/>
                          <a:latin typeface="Arial" panose="020B0604020202020204" pitchFamily="34" charset="0"/>
                          <a:ea typeface="Times New Roman" panose="02020603050405020304" pitchFamily="18" charset="0"/>
                          <a:cs typeface="Arial" panose="020B0604020202020204" pitchFamily="34" charset="0"/>
                        </a:rPr>
                        <a:t>2022/23</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58038" marR="58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58038" marR="58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val="1065040293"/>
                  </a:ext>
                </a:extLst>
              </a:tr>
              <a:tr h="646121">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2023/24</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58038" marR="580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2024/25</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58038" marR="580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2025/26</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58038" marR="580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2238520"/>
                  </a:ext>
                </a:extLst>
              </a:tr>
              <a:tr h="366610">
                <a:tc gridSpan="11">
                  <a:txBody>
                    <a:bodyPr/>
                    <a:lstStyle/>
                    <a:p>
                      <a:pPr algn="l">
                        <a:lnSpc>
                          <a:spcPct val="115000"/>
                        </a:lnSpc>
                        <a:spcAft>
                          <a:spcPts val="1000"/>
                        </a:spcAft>
                      </a:pPr>
                      <a:r>
                        <a:rPr lang="en-GB" sz="800" b="1" dirty="0">
                          <a:effectLst/>
                          <a:latin typeface="Arial" panose="020B0604020202020204" pitchFamily="34" charset="0"/>
                          <a:ea typeface="Times New Roman" panose="02020603050405020304" pitchFamily="18" charset="0"/>
                          <a:cs typeface="Arial" panose="020B0604020202020204" pitchFamily="34" charset="0"/>
                        </a:rPr>
                        <a:t>Facilities Management</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58038" marR="58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val="3172358150"/>
                  </a:ext>
                </a:extLst>
              </a:tr>
              <a:tr h="1289742">
                <a:tc>
                  <a:txBody>
                    <a:bodyPr/>
                    <a:lstStyle/>
                    <a:p>
                      <a:pPr algn="ctr">
                        <a:lnSpc>
                          <a:spcPct val="115000"/>
                        </a:lnSpc>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58038" marR="58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Functional and secure facilities</a:t>
                      </a:r>
                      <a:endParaRPr lang="en-ZA"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038" marR="58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GPW Headquarters building refurbished</a:t>
                      </a:r>
                      <a:r>
                        <a:rPr lang="en-US" sz="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pPr>
                      <a:r>
                        <a:rPr lang="en-US" sz="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58038" marR="58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1000"/>
                        </a:spcAft>
                      </a:pPr>
                      <a:r>
                        <a:rPr lang="en-US"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Percentage completion of Headquarters building</a:t>
                      </a:r>
                      <a:endParaRPr lang="en-ZA"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038" marR="58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1000"/>
                        </a:spcAft>
                      </a:pPr>
                      <a:r>
                        <a:rPr lang="en-US" sz="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GPW </a:t>
                      </a:r>
                      <a:r>
                        <a:rPr lang="en-US"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Headquarters building not completed</a:t>
                      </a:r>
                      <a:endParaRPr lang="en-ZA"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038" marR="58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US"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a:t>
                      </a:r>
                      <a:endParaRPr lang="en-ZA"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038" marR="58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US"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a:t>
                      </a:r>
                      <a:endParaRPr lang="en-ZA"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038" marR="58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1000"/>
                        </a:spcAft>
                      </a:pPr>
                      <a:r>
                        <a:rPr lang="en-US"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a:t>
                      </a:r>
                      <a:endParaRPr lang="en-ZA"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038" marR="58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1000"/>
                        </a:spcAft>
                      </a:pPr>
                      <a:r>
                        <a:rPr lang="en-US"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90% refurbishment  of the GPW Headquarters building completed </a:t>
                      </a:r>
                      <a:endParaRPr lang="en-ZA"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038" marR="58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1000"/>
                        </a:spcAft>
                      </a:pPr>
                      <a:r>
                        <a:rPr lang="en-US"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Close-out of Project (Defects Liability Period) 100% Project Completion</a:t>
                      </a:r>
                      <a:endParaRPr lang="en-ZA"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8038" marR="58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1000"/>
                        </a:spcAft>
                      </a:pPr>
                      <a:r>
                        <a:rPr lang="en-US"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58038" marR="58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97044718"/>
                  </a:ext>
                </a:extLst>
              </a:tr>
              <a:tr h="336700">
                <a:tc gridSpan="11">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Quarterly Target Information for 2023/24</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8038" marR="58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val="2992020266"/>
                  </a:ext>
                </a:extLst>
              </a:tr>
              <a:tr h="316701">
                <a:tc gridSpan="11">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US" sz="1000" b="1" dirty="0">
                          <a:effectLst/>
                          <a:latin typeface="Arial" panose="020B0604020202020204" pitchFamily="34" charset="0"/>
                          <a:ea typeface="Times New Roman" panose="02020603050405020304" pitchFamily="18" charset="0"/>
                          <a:cs typeface="Arial" panose="020B0604020202020204" pitchFamily="34" charset="0"/>
                        </a:rPr>
                        <a:t>: </a:t>
                      </a:r>
                      <a:r>
                        <a:rPr lang="en-US" sz="1000" dirty="0">
                          <a:effectLst/>
                          <a:latin typeface="Arial" panose="020B0604020202020204" pitchFamily="34" charset="0"/>
                          <a:ea typeface="Times New Roman" panose="02020603050405020304" pitchFamily="18" charset="0"/>
                          <a:cs typeface="Arial" panose="020B0604020202020204" pitchFamily="34" charset="0"/>
                        </a:rPr>
                        <a:t> Percentage completion of Headquarters building</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8038" marR="58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val="230939213"/>
                  </a:ext>
                </a:extLst>
              </a:tr>
              <a:tr h="357566">
                <a:tc gridSpan="11">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Annual Target:</a:t>
                      </a:r>
                      <a:r>
                        <a:rPr lang="en-US" sz="1000" dirty="0">
                          <a:effectLst/>
                          <a:latin typeface="Arial" panose="020B0604020202020204" pitchFamily="34" charset="0"/>
                          <a:ea typeface="Times New Roman" panose="02020603050405020304" pitchFamily="18" charset="0"/>
                          <a:cs typeface="Arial" panose="020B0604020202020204" pitchFamily="34" charset="0"/>
                        </a:rPr>
                        <a:t> 90% refurbishment  of the GPW Headquarters building completed</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8038" marR="58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val="4248153069"/>
                  </a:ext>
                </a:extLst>
              </a:tr>
              <a:tr h="316701">
                <a:tc gridSpan="11">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Reporting Period: </a:t>
                      </a:r>
                      <a:r>
                        <a:rPr lang="en-US" sz="1000" dirty="0">
                          <a:effectLst/>
                          <a:latin typeface="Arial" panose="020B0604020202020204" pitchFamily="34" charset="0"/>
                          <a:ea typeface="Times New Roman" panose="02020603050405020304" pitchFamily="18" charset="0"/>
                          <a:cs typeface="Arial" panose="020B0604020202020204" pitchFamily="34" charset="0"/>
                        </a:rPr>
                        <a:t>Quarterly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8038" marR="58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val="3076917471"/>
                  </a:ext>
                </a:extLst>
              </a:tr>
              <a:tr h="353706">
                <a:tc gridSpan="11">
                  <a:txBody>
                    <a:bodyPr/>
                    <a:lstStyle/>
                    <a:p>
                      <a:pPr algn="l">
                        <a:spcAft>
                          <a:spcPts val="6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1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US" sz="1000" dirty="0" smtClean="0">
                          <a:effectLst/>
                          <a:latin typeface="Arial" panose="020B0604020202020204" pitchFamily="34" charset="0"/>
                          <a:ea typeface="Times New Roman" panose="02020603050405020304" pitchFamily="18" charset="0"/>
                          <a:cs typeface="Arial" panose="020B0604020202020204" pitchFamily="34" charset="0"/>
                        </a:rPr>
                        <a:t>Preparation of Tender Documentation in collaboration with the DBSA as an implementing agent – Prepare and submit for Approval of BOQ &amp; Tender Document</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8038" marR="58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val="111384097"/>
                  </a:ext>
                </a:extLst>
              </a:tr>
              <a:tr h="275837">
                <a:tc gridSpan="11">
                  <a:txBody>
                    <a:bodyPr/>
                    <a:lstStyle/>
                    <a:p>
                      <a:pPr algn="l">
                        <a:spcAft>
                          <a:spcPts val="6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2 Target:</a:t>
                      </a:r>
                      <a:r>
                        <a:rPr lang="en-US" sz="1000" dirty="0">
                          <a:effectLst/>
                          <a:latin typeface="Arial" panose="020B0604020202020204" pitchFamily="34" charset="0"/>
                          <a:ea typeface="Times New Roman" panose="02020603050405020304" pitchFamily="18" charset="0"/>
                          <a:cs typeface="Arial" panose="020B0604020202020204" pitchFamily="34" charset="0"/>
                        </a:rPr>
                        <a:t>  Project contractor appointed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8038" marR="58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val="3692952919"/>
                  </a:ext>
                </a:extLst>
              </a:tr>
              <a:tr h="286052">
                <a:tc gridSpan="11">
                  <a:txBody>
                    <a:bodyPr/>
                    <a:lstStyle/>
                    <a:p>
                      <a:pPr algn="l">
                        <a:spcAft>
                          <a:spcPts val="60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3 Target:  </a:t>
                      </a:r>
                      <a:r>
                        <a:rPr lang="en-US" sz="1000" dirty="0">
                          <a:effectLst/>
                          <a:latin typeface="Arial" panose="020B0604020202020204" pitchFamily="34" charset="0"/>
                          <a:ea typeface="Times New Roman" panose="02020603050405020304" pitchFamily="18" charset="0"/>
                          <a:cs typeface="Arial" panose="020B0604020202020204" pitchFamily="34" charset="0"/>
                        </a:rPr>
                        <a:t>Construction project milestones implemented in line with the approved project plan</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8038" marR="58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val="2256139997"/>
                  </a:ext>
                </a:extLst>
              </a:tr>
              <a:tr h="344143">
                <a:tc gridSpan="11">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4 Target:</a:t>
                      </a:r>
                      <a:r>
                        <a:rPr lang="en-US" sz="1000" dirty="0">
                          <a:effectLst/>
                          <a:latin typeface="Arial" panose="020B0604020202020204" pitchFamily="34" charset="0"/>
                          <a:ea typeface="Times New Roman" panose="02020603050405020304" pitchFamily="18" charset="0"/>
                          <a:cs typeface="Arial" panose="020B0604020202020204" pitchFamily="34" charset="0"/>
                        </a:rPr>
                        <a:t>  Construction project milestones in line with the approved project plan (Practical Completion and handover)</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58038" marR="58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val="3526258728"/>
                  </a:ext>
                </a:extLst>
              </a:tr>
            </a:tbl>
          </a:graphicData>
        </a:graphic>
      </p:graphicFrame>
      <p:sp>
        <p:nvSpPr>
          <p:cNvPr id="2" name="Slide Number Placeholder 1"/>
          <p:cNvSpPr>
            <a:spLocks noGrp="1"/>
          </p:cNvSpPr>
          <p:nvPr>
            <p:ph type="sldNum" sz="quarter" idx="12"/>
          </p:nvPr>
        </p:nvSpPr>
        <p:spPr>
          <a:xfrm>
            <a:off x="2706919" y="6233290"/>
            <a:ext cx="2228850" cy="365125"/>
          </a:xfrm>
        </p:spPr>
        <p:txBody>
          <a:bodyPr/>
          <a:lstStyle/>
          <a:p>
            <a:fld id="{F77D5F9F-99E2-A044-A6F1-401E5E1045C2}" type="slidenum">
              <a:rPr lang="en-US" b="1" smtClean="0"/>
              <a:t>41</a:t>
            </a:fld>
            <a:endParaRPr lang="en-US" b="1" dirty="0"/>
          </a:p>
        </p:txBody>
      </p:sp>
    </p:spTree>
    <p:extLst>
      <p:ext uri="{BB962C8B-B14F-4D97-AF65-F5344CB8AC3E}">
        <p14:creationId xmlns:p14="http://schemas.microsoft.com/office/powerpoint/2010/main" val="7448406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63807" y="1243734"/>
            <a:ext cx="8543925" cy="4351338"/>
          </a:xfrm>
        </p:spPr>
        <p:txBody>
          <a:bodyPr/>
          <a:lstStyle/>
          <a:p>
            <a:pPr marL="0" lvl="0" indent="0" algn="ctr" defTabSz="457200">
              <a:lnSpc>
                <a:spcPct val="100000"/>
              </a:lnSpc>
              <a:spcBef>
                <a:spcPct val="20000"/>
              </a:spcBef>
              <a:buNone/>
            </a:pPr>
            <a:endParaRPr lang="en-US" sz="3200" b="1" dirty="0" smtClean="0">
              <a:solidFill>
                <a:prstClr val="black"/>
              </a:solidFill>
              <a:latin typeface="Arial" panose="020B0604020202020204" pitchFamily="34" charset="0"/>
              <a:ea typeface="+mj-ea"/>
              <a:cs typeface="Arial" panose="020B0604020202020204" pitchFamily="34" charset="0"/>
            </a:endParaRPr>
          </a:p>
          <a:p>
            <a:pPr marL="0" lvl="0" indent="0" algn="ctr" defTabSz="457200">
              <a:lnSpc>
                <a:spcPct val="100000"/>
              </a:lnSpc>
              <a:spcBef>
                <a:spcPct val="20000"/>
              </a:spcBef>
              <a:buNone/>
            </a:pPr>
            <a:endParaRPr lang="en-US" sz="3200" b="1" dirty="0">
              <a:solidFill>
                <a:prstClr val="black"/>
              </a:solidFill>
              <a:latin typeface="Arial" panose="020B0604020202020204" pitchFamily="34" charset="0"/>
              <a:ea typeface="+mj-ea"/>
              <a:cs typeface="Arial" panose="020B0604020202020204" pitchFamily="34" charset="0"/>
            </a:endParaRPr>
          </a:p>
        </p:txBody>
      </p:sp>
      <p:graphicFrame>
        <p:nvGraphicFramePr>
          <p:cNvPr id="3" name="Content Placeholder 7"/>
          <p:cNvGraphicFramePr>
            <a:graphicFrameLocks/>
          </p:cNvGraphicFramePr>
          <p:nvPr>
            <p:extLst>
              <p:ext uri="{D42A27DB-BD31-4B8C-83A1-F6EECF244321}">
                <p14:modId xmlns:p14="http://schemas.microsoft.com/office/powerpoint/2010/main" val="1336499290"/>
              </p:ext>
            </p:extLst>
          </p:nvPr>
        </p:nvGraphicFramePr>
        <p:xfrm>
          <a:off x="315884" y="257694"/>
          <a:ext cx="9218814" cy="5677113"/>
        </p:xfrm>
        <a:graphic>
          <a:graphicData uri="http://schemas.openxmlformats.org/drawingml/2006/table">
            <a:tbl>
              <a:tblPr firstRow="1" firstCol="1" bandRow="1"/>
              <a:tblGrid>
                <a:gridCol w="493517">
                  <a:extLst>
                    <a:ext uri="{9D8B030D-6E8A-4147-A177-3AD203B41FA5}">
                      <a16:colId xmlns:a16="http://schemas.microsoft.com/office/drawing/2014/main" val="1259660343"/>
                    </a:ext>
                  </a:extLst>
                </a:gridCol>
                <a:gridCol w="583383">
                  <a:extLst>
                    <a:ext uri="{9D8B030D-6E8A-4147-A177-3AD203B41FA5}">
                      <a16:colId xmlns:a16="http://schemas.microsoft.com/office/drawing/2014/main" val="2054955996"/>
                    </a:ext>
                  </a:extLst>
                </a:gridCol>
                <a:gridCol w="462438">
                  <a:extLst>
                    <a:ext uri="{9D8B030D-6E8A-4147-A177-3AD203B41FA5}">
                      <a16:colId xmlns:a16="http://schemas.microsoft.com/office/drawing/2014/main" val="608554495"/>
                    </a:ext>
                  </a:extLst>
                </a:gridCol>
                <a:gridCol w="1003134">
                  <a:extLst>
                    <a:ext uri="{9D8B030D-6E8A-4147-A177-3AD203B41FA5}">
                      <a16:colId xmlns:a16="http://schemas.microsoft.com/office/drawing/2014/main" val="435226085"/>
                    </a:ext>
                  </a:extLst>
                </a:gridCol>
                <a:gridCol w="832389">
                  <a:extLst>
                    <a:ext uri="{9D8B030D-6E8A-4147-A177-3AD203B41FA5}">
                      <a16:colId xmlns:a16="http://schemas.microsoft.com/office/drawing/2014/main" val="3692506868"/>
                    </a:ext>
                  </a:extLst>
                </a:gridCol>
                <a:gridCol w="924877">
                  <a:extLst>
                    <a:ext uri="{9D8B030D-6E8A-4147-A177-3AD203B41FA5}">
                      <a16:colId xmlns:a16="http://schemas.microsoft.com/office/drawing/2014/main" val="1416282610"/>
                    </a:ext>
                  </a:extLst>
                </a:gridCol>
                <a:gridCol w="768359">
                  <a:extLst>
                    <a:ext uri="{9D8B030D-6E8A-4147-A177-3AD203B41FA5}">
                      <a16:colId xmlns:a16="http://schemas.microsoft.com/office/drawing/2014/main" val="73125767"/>
                    </a:ext>
                  </a:extLst>
                </a:gridCol>
                <a:gridCol w="860847">
                  <a:extLst>
                    <a:ext uri="{9D8B030D-6E8A-4147-A177-3AD203B41FA5}">
                      <a16:colId xmlns:a16="http://schemas.microsoft.com/office/drawing/2014/main" val="4262722743"/>
                    </a:ext>
                  </a:extLst>
                </a:gridCol>
                <a:gridCol w="1055605">
                  <a:extLst>
                    <a:ext uri="{9D8B030D-6E8A-4147-A177-3AD203B41FA5}">
                      <a16:colId xmlns:a16="http://schemas.microsoft.com/office/drawing/2014/main" val="2503453675"/>
                    </a:ext>
                  </a:extLst>
                </a:gridCol>
                <a:gridCol w="1047897">
                  <a:extLst>
                    <a:ext uri="{9D8B030D-6E8A-4147-A177-3AD203B41FA5}">
                      <a16:colId xmlns:a16="http://schemas.microsoft.com/office/drawing/2014/main" val="647723274"/>
                    </a:ext>
                  </a:extLst>
                </a:gridCol>
                <a:gridCol w="1186368">
                  <a:extLst>
                    <a:ext uri="{9D8B030D-6E8A-4147-A177-3AD203B41FA5}">
                      <a16:colId xmlns:a16="http://schemas.microsoft.com/office/drawing/2014/main" val="3873560816"/>
                    </a:ext>
                  </a:extLst>
                </a:gridCol>
              </a:tblGrid>
              <a:tr h="364477">
                <a:tc gridSpan="11">
                  <a:txBody>
                    <a:bodyPr/>
                    <a:lstStyle/>
                    <a:p>
                      <a:pPr algn="l">
                        <a:lnSpc>
                          <a:spcPct val="115000"/>
                        </a:lnSpc>
                        <a:spcAft>
                          <a:spcPts val="1000"/>
                        </a:spcAft>
                      </a:pPr>
                      <a:r>
                        <a:rPr lang="en-GB" sz="2000" b="1" dirty="0" smtClean="0">
                          <a:effectLst/>
                          <a:latin typeface="Arial" panose="020B0604020202020204" pitchFamily="34" charset="0"/>
                          <a:ea typeface="Times New Roman" panose="02020603050405020304" pitchFamily="18" charset="0"/>
                          <a:cs typeface="Arial" panose="020B0604020202020204" pitchFamily="34" charset="0"/>
                        </a:rPr>
                        <a:t>14. Branch</a:t>
                      </a:r>
                      <a:r>
                        <a:rPr lang="en-GB" sz="2000" b="1" dirty="0">
                          <a:effectLst/>
                          <a:latin typeface="Arial" panose="020B0604020202020204" pitchFamily="34" charset="0"/>
                          <a:ea typeface="Times New Roman" panose="02020603050405020304" pitchFamily="18" charset="0"/>
                          <a:cs typeface="Arial" panose="020B0604020202020204" pitchFamily="34" charset="0"/>
                        </a:rPr>
                        <a:t>: Corporate </a:t>
                      </a:r>
                      <a:r>
                        <a:rPr lang="en-GB" sz="2000" b="1" dirty="0" smtClean="0">
                          <a:effectLst/>
                          <a:latin typeface="Arial" panose="020B0604020202020204" pitchFamily="34" charset="0"/>
                          <a:ea typeface="Times New Roman" panose="02020603050405020304" pitchFamily="18" charset="0"/>
                          <a:cs typeface="Arial" panose="020B0604020202020204" pitchFamily="34" charset="0"/>
                        </a:rPr>
                        <a:t>Services Continued..</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9218" marR="9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76568360"/>
                  </a:ext>
                </a:extLst>
              </a:tr>
              <a:tr h="383600">
                <a:tc rowSpan="2">
                  <a:txBody>
                    <a:bodyPr/>
                    <a:lstStyle/>
                    <a:p>
                      <a:pPr algn="l">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NO.</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9218" marR="9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Outcome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9218" marR="9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Outputs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9218" marR="9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Output Indicators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9218" marR="9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2019/20</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9218" marR="9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Audited/Actual Performance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2020/21</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9218" marR="9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Estimated Performance </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2021/22</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9218" marR="9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Estimated Performance 2022/23</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9218" marR="9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9218" marR="9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77204867"/>
                  </a:ext>
                </a:extLst>
              </a:tr>
              <a:tr h="77257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2023/24</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9218" marR="9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2024/25</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9218" marR="9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800" b="1" dirty="0">
                          <a:effectLst/>
                          <a:latin typeface="Arial" panose="020B0604020202020204" pitchFamily="34" charset="0"/>
                          <a:ea typeface="Times New Roman" panose="02020603050405020304" pitchFamily="18" charset="0"/>
                          <a:cs typeface="Arial" panose="020B0604020202020204" pitchFamily="34" charset="0"/>
                        </a:rPr>
                        <a:t>2025/26</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9218" marR="9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0406279"/>
                  </a:ext>
                </a:extLst>
              </a:tr>
              <a:tr h="333565">
                <a:tc gridSpan="11">
                  <a:txBody>
                    <a:bodyPr/>
                    <a:lstStyle/>
                    <a:p>
                      <a:pPr algn="l">
                        <a:spcAft>
                          <a:spcPts val="0"/>
                        </a:spcAft>
                      </a:pPr>
                      <a:r>
                        <a:rPr lang="en-GB" sz="800" b="1" dirty="0">
                          <a:effectLst/>
                          <a:latin typeface="Arial" panose="020B0604020202020204" pitchFamily="34" charset="0"/>
                          <a:ea typeface="Times New Roman" panose="02020603050405020304" pitchFamily="18" charset="0"/>
                          <a:cs typeface="Arial" panose="020B0604020202020204" pitchFamily="34" charset="0"/>
                        </a:rPr>
                        <a:t>Legal Services</a:t>
                      </a:r>
                      <a:endParaRPr lang="en-ZA" sz="800" dirty="0">
                        <a:effectLst/>
                        <a:latin typeface="Arial" panose="020B0604020202020204" pitchFamily="34" charset="0"/>
                        <a:ea typeface="Times New Roman" panose="02020603050405020304" pitchFamily="18" charset="0"/>
                        <a:cs typeface="Arial" panose="020B0604020202020204" pitchFamily="34" charset="0"/>
                      </a:endParaRPr>
                    </a:p>
                  </a:txBody>
                  <a:tcPr marL="9218" marR="9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21635392"/>
                  </a:ext>
                </a:extLst>
              </a:tr>
              <a:tr h="1393438">
                <a:tc>
                  <a:txBody>
                    <a:bodyPr/>
                    <a:lstStyle/>
                    <a:p>
                      <a:pPr algn="ctr">
                        <a:spcAft>
                          <a:spcPts val="0"/>
                        </a:spcAft>
                      </a:pPr>
                      <a:r>
                        <a:rPr lang="en-US" sz="800" b="0" dirty="0" smtClean="0">
                          <a:effectLst/>
                          <a:latin typeface="Arial" panose="020B0604020202020204" pitchFamily="34" charset="0"/>
                          <a:ea typeface="Times New Roman" panose="02020603050405020304" pitchFamily="18" charset="0"/>
                          <a:cs typeface="Arial" panose="020B0604020202020204" pitchFamily="34" charset="0"/>
                        </a:rPr>
                        <a:t>9.</a:t>
                      </a:r>
                      <a:endParaRPr lang="en-ZA" sz="800" b="0" dirty="0">
                        <a:effectLst/>
                        <a:latin typeface="Arial" panose="020B0604020202020204" pitchFamily="34" charset="0"/>
                        <a:ea typeface="Times New Roman" panose="02020603050405020304" pitchFamily="18" charset="0"/>
                        <a:cs typeface="Arial" panose="020B0604020202020204" pitchFamily="34" charset="0"/>
                      </a:endParaRPr>
                    </a:p>
                  </a:txBody>
                  <a:tcPr marL="9218" marR="9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US"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Legally compliant and informed Business decisions </a:t>
                      </a:r>
                      <a:endParaRPr lang="en-ZA" sz="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9218" marR="9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legal advisory services provided</a:t>
                      </a:r>
                      <a:endParaRPr lang="en-ZA" sz="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endParaRPr lang="en-ZA" sz="800" dirty="0">
                        <a:solidFill>
                          <a:schemeClr val="tx1"/>
                        </a:solidFill>
                        <a:latin typeface="Arial" panose="020B0604020202020204" pitchFamily="34" charset="0"/>
                        <a:cs typeface="Arial" panose="020B0604020202020204" pitchFamily="34" charset="0"/>
                      </a:endParaRPr>
                    </a:p>
                  </a:txBody>
                  <a:tcPr marL="12290" marR="12290" marT="6145" marB="6145">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Percentage of contracts (SLAs/MOU) drafted as per the approved tender document</a:t>
                      </a:r>
                      <a:endParaRPr kumimoji="0" lang="en-ZA" sz="800" b="0" i="0" u="none" strike="noStrike" kern="1200" cap="none" spc="0" normalizeH="0" baseline="0" noProof="0" dirty="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p>
                      <a:endParaRPr lang="en-ZA" sz="800" dirty="0">
                        <a:solidFill>
                          <a:schemeClr val="tx1"/>
                        </a:solidFill>
                        <a:latin typeface="Arial" panose="020B0604020202020204" pitchFamily="34" charset="0"/>
                        <a:cs typeface="Arial" panose="020B0604020202020204" pitchFamily="34" charset="0"/>
                      </a:endParaRPr>
                    </a:p>
                  </a:txBody>
                  <a:tcPr marL="12290" marR="12290" marT="6145" marB="6145">
                    <a:lnT w="12700" cap="flat" cmpd="sng" algn="ctr">
                      <a:solidFill>
                        <a:srgbClr val="000000"/>
                      </a:solidFill>
                      <a:prstDash val="solid"/>
                      <a:round/>
                      <a:headEnd type="none" w="med" len="med"/>
                      <a:tailEnd type="none" w="med" len="med"/>
                    </a:lnT>
                  </a:tcPr>
                </a:tc>
                <a:tc>
                  <a:txBody>
                    <a:bodyPr/>
                    <a:lstStyle/>
                    <a:p>
                      <a:r>
                        <a:rPr lang="en-US" sz="800" dirty="0" smtClean="0">
                          <a:latin typeface="Arial" panose="020B0604020202020204" pitchFamily="34" charset="0"/>
                          <a:cs typeface="Arial" panose="020B0604020202020204" pitchFamily="34" charset="0"/>
                        </a:rPr>
                        <a:t>N/A</a:t>
                      </a:r>
                      <a:endParaRPr lang="en-ZA" sz="800" dirty="0">
                        <a:latin typeface="Arial" panose="020B0604020202020204" pitchFamily="34" charset="0"/>
                        <a:cs typeface="Arial" panose="020B0604020202020204" pitchFamily="34" charset="0"/>
                      </a:endParaRPr>
                    </a:p>
                  </a:txBody>
                  <a:tcPr marL="12290" marR="12290" marT="6145" marB="6145">
                    <a:lnT w="12700" cap="flat" cmpd="sng" algn="ctr">
                      <a:solidFill>
                        <a:srgbClr val="000000"/>
                      </a:solidFill>
                      <a:prstDash val="solid"/>
                      <a:round/>
                      <a:headEnd type="none" w="med" len="med"/>
                      <a:tailEnd type="none" w="med" len="med"/>
                    </a:lnT>
                  </a:tcPr>
                </a:tc>
                <a:tc>
                  <a:txBody>
                    <a:bodyPr/>
                    <a:lstStyle/>
                    <a:p>
                      <a:r>
                        <a:rPr lang="en-US" sz="800" dirty="0" smtClean="0">
                          <a:latin typeface="Arial" panose="020B0604020202020204" pitchFamily="34" charset="0"/>
                          <a:cs typeface="Arial" panose="020B0604020202020204" pitchFamily="34" charset="0"/>
                        </a:rPr>
                        <a:t>N/A</a:t>
                      </a:r>
                      <a:endParaRPr lang="en-ZA" sz="800" dirty="0">
                        <a:latin typeface="Arial" panose="020B0604020202020204" pitchFamily="34" charset="0"/>
                        <a:cs typeface="Arial" panose="020B0604020202020204" pitchFamily="34" charset="0"/>
                      </a:endParaRPr>
                    </a:p>
                  </a:txBody>
                  <a:tcPr marL="12290" marR="12290" marT="6145" marB="6145">
                    <a:lnT w="12700" cap="flat" cmpd="sng" algn="ctr">
                      <a:solidFill>
                        <a:srgbClr val="000000"/>
                      </a:solidFill>
                      <a:prstDash val="solid"/>
                      <a:round/>
                      <a:headEnd type="none" w="med" len="med"/>
                      <a:tailEnd type="none" w="med" len="med"/>
                    </a:lnT>
                  </a:tcPr>
                </a:tc>
                <a:tc>
                  <a:txBody>
                    <a:bodyPr/>
                    <a:lstStyle/>
                    <a:p>
                      <a:r>
                        <a:rPr lang="en-US" sz="800" dirty="0" smtClean="0">
                          <a:latin typeface="Arial" panose="020B0604020202020204" pitchFamily="34" charset="0"/>
                          <a:cs typeface="Arial" panose="020B0604020202020204" pitchFamily="34" charset="0"/>
                        </a:rPr>
                        <a:t>N/A</a:t>
                      </a:r>
                      <a:endParaRPr lang="en-ZA" sz="800" dirty="0">
                        <a:latin typeface="Arial" panose="020B0604020202020204" pitchFamily="34" charset="0"/>
                        <a:cs typeface="Arial" panose="020B0604020202020204" pitchFamily="34" charset="0"/>
                      </a:endParaRPr>
                    </a:p>
                  </a:txBody>
                  <a:tcPr marL="12290" marR="12290" marT="6145" marB="6145">
                    <a:lnT w="12700" cap="flat" cmpd="sng" algn="ctr">
                      <a:solidFill>
                        <a:srgbClr val="000000"/>
                      </a:solidFill>
                      <a:prstDash val="solid"/>
                      <a:round/>
                      <a:headEnd type="none" w="med" len="med"/>
                      <a:tailEnd type="none" w="med" len="med"/>
                    </a:lnT>
                  </a:tcPr>
                </a:tc>
                <a:tc>
                  <a:txBody>
                    <a:bodyPr/>
                    <a:lstStyle/>
                    <a:p>
                      <a:r>
                        <a:rPr lang="en-US" sz="800" dirty="0" smtClean="0">
                          <a:latin typeface="Arial" panose="020B0604020202020204" pitchFamily="34" charset="0"/>
                          <a:cs typeface="Arial" panose="020B0604020202020204" pitchFamily="34" charset="0"/>
                        </a:rPr>
                        <a:t>N/A</a:t>
                      </a:r>
                      <a:endParaRPr lang="en-ZA" sz="800" dirty="0">
                        <a:latin typeface="Arial" panose="020B0604020202020204" pitchFamily="34" charset="0"/>
                        <a:cs typeface="Arial" panose="020B0604020202020204" pitchFamily="34" charset="0"/>
                      </a:endParaRPr>
                    </a:p>
                  </a:txBody>
                  <a:tcPr marL="12290" marR="12290" marT="6145" marB="6145">
                    <a:lnT w="12700" cap="flat" cmpd="sng" algn="ctr">
                      <a:solidFill>
                        <a:srgbClr val="000000"/>
                      </a:solidFill>
                      <a:prstDash val="solid"/>
                      <a:round/>
                      <a:headEnd type="none" w="med" len="med"/>
                      <a:tailEnd type="none" w="med" len="med"/>
                    </a:lnT>
                  </a:tcPr>
                </a:tc>
                <a:tc>
                  <a:txBody>
                    <a:bodyPr/>
                    <a:lstStyle/>
                    <a:p>
                      <a:r>
                        <a:rPr lang="en-US" sz="800" dirty="0" smtClean="0">
                          <a:latin typeface="Arial" panose="020B0604020202020204" pitchFamily="34" charset="0"/>
                          <a:cs typeface="Arial" panose="020B0604020202020204" pitchFamily="34" charset="0"/>
                        </a:rPr>
                        <a:t>100%</a:t>
                      </a:r>
                      <a:r>
                        <a:rPr lang="en-US" sz="800" baseline="0" dirty="0" smtClean="0">
                          <a:latin typeface="Arial" panose="020B0604020202020204" pitchFamily="34" charset="0"/>
                          <a:cs typeface="Arial" panose="020B0604020202020204" pitchFamily="34" charset="0"/>
                        </a:rPr>
                        <a:t> Contracts (SLAs/MOU) drafted as per the approved tender document</a:t>
                      </a:r>
                      <a:endParaRPr lang="en-ZA" sz="800" dirty="0">
                        <a:latin typeface="Arial" panose="020B0604020202020204" pitchFamily="34" charset="0"/>
                        <a:cs typeface="Arial" panose="020B0604020202020204" pitchFamily="34" charset="0"/>
                      </a:endParaRPr>
                    </a:p>
                  </a:txBody>
                  <a:tcPr marL="12290" marR="12290" marT="6145" marB="6145">
                    <a:lnT w="12700" cap="flat" cmpd="sng" algn="ctr">
                      <a:solidFill>
                        <a:srgbClr val="000000"/>
                      </a:solidFill>
                      <a:prstDash val="solid"/>
                      <a:round/>
                      <a:headEnd type="none" w="med" len="med"/>
                      <a:tailEnd type="none" w="med" len="med"/>
                    </a:lnT>
                  </a:tcPr>
                </a:tc>
                <a:tc>
                  <a:txBody>
                    <a:bodyPr/>
                    <a:lstStyle/>
                    <a:p>
                      <a:r>
                        <a:rPr lang="en-US" sz="800" dirty="0" smtClean="0">
                          <a:latin typeface="Arial" panose="020B0604020202020204" pitchFamily="34" charset="0"/>
                          <a:cs typeface="Arial" panose="020B0604020202020204" pitchFamily="34" charset="0"/>
                        </a:rPr>
                        <a:t>100% contracts (SLAs/MOU) drafted as per</a:t>
                      </a:r>
                      <a:r>
                        <a:rPr lang="en-US" sz="800" baseline="0" dirty="0" smtClean="0">
                          <a:latin typeface="Arial" panose="020B0604020202020204" pitchFamily="34" charset="0"/>
                          <a:cs typeface="Arial" panose="020B0604020202020204" pitchFamily="34" charset="0"/>
                        </a:rPr>
                        <a:t> the approved tender document</a:t>
                      </a:r>
                      <a:endParaRPr lang="en-ZA" sz="800" dirty="0">
                        <a:latin typeface="Arial" panose="020B0604020202020204" pitchFamily="34" charset="0"/>
                        <a:cs typeface="Arial" panose="020B0604020202020204" pitchFamily="34" charset="0"/>
                      </a:endParaRPr>
                    </a:p>
                  </a:txBody>
                  <a:tcPr marL="12290" marR="12290" marT="6145" marB="6145">
                    <a:lnT w="12700" cap="flat" cmpd="sng" algn="ctr">
                      <a:solidFill>
                        <a:srgbClr val="000000"/>
                      </a:solidFill>
                      <a:prstDash val="solid"/>
                      <a:round/>
                      <a:headEnd type="none" w="med" len="med"/>
                      <a:tailEnd type="none" w="med" len="med"/>
                    </a:lnT>
                  </a:tcPr>
                </a:tc>
                <a:tc>
                  <a:txBody>
                    <a:bodyPr/>
                    <a:lstStyle/>
                    <a:p>
                      <a:r>
                        <a:rPr lang="en-US" sz="800" dirty="0" smtClean="0">
                          <a:latin typeface="Arial" panose="020B0604020202020204" pitchFamily="34" charset="0"/>
                          <a:cs typeface="Arial" panose="020B0604020202020204" pitchFamily="34" charset="0"/>
                        </a:rPr>
                        <a:t>100% contracts</a:t>
                      </a:r>
                      <a:r>
                        <a:rPr lang="en-US" sz="800" baseline="0" dirty="0" smtClean="0">
                          <a:latin typeface="Arial" panose="020B0604020202020204" pitchFamily="34" charset="0"/>
                          <a:cs typeface="Arial" panose="020B0604020202020204" pitchFamily="34" charset="0"/>
                        </a:rPr>
                        <a:t> </a:t>
                      </a:r>
                      <a:r>
                        <a:rPr lang="en-ZA" sz="800" baseline="0" dirty="0" smtClean="0">
                          <a:latin typeface="Arial" panose="020B0604020202020204" pitchFamily="34" charset="0"/>
                          <a:cs typeface="Arial" panose="020B0604020202020204" pitchFamily="34" charset="0"/>
                        </a:rPr>
                        <a:t>(SLAs/MOU) drafted as per the approved tender document</a:t>
                      </a:r>
                      <a:endParaRPr lang="en-ZA" sz="800" dirty="0">
                        <a:latin typeface="Arial" panose="020B0604020202020204" pitchFamily="34" charset="0"/>
                        <a:cs typeface="Arial" panose="020B0604020202020204" pitchFamily="34" charset="0"/>
                      </a:endParaRPr>
                    </a:p>
                  </a:txBody>
                  <a:tcPr marL="12290" marR="12290" marT="6145" marB="6145">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066164999"/>
                  </a:ext>
                </a:extLst>
              </a:tr>
              <a:tr h="224573">
                <a:tc>
                  <a:txBody>
                    <a:bodyPr/>
                    <a:lstStyle/>
                    <a:p>
                      <a:endParaRPr lang="en-ZA" sz="800" dirty="0">
                        <a:latin typeface="Arial" panose="020B0604020202020204" pitchFamily="34" charset="0"/>
                        <a:cs typeface="Arial" panose="020B0604020202020204" pitchFamily="34" charset="0"/>
                      </a:endParaRPr>
                    </a:p>
                  </a:txBody>
                  <a:tcPr marL="9218" marR="9218" marT="0" marB="0">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10">
                  <a:txBody>
                    <a:bodyPr/>
                    <a:lstStyle/>
                    <a:p>
                      <a:endParaRPr lang="en-ZA" sz="800" dirty="0">
                        <a:latin typeface="Arial" panose="020B0604020202020204" pitchFamily="34" charset="0"/>
                        <a:cs typeface="Arial" panose="020B0604020202020204" pitchFamily="34" charset="0"/>
                      </a:endParaRPr>
                    </a:p>
                  </a:txBody>
                  <a:tcPr marL="9218" marR="9218" marT="0" marB="0">
                    <a:lnL>
                      <a:noFill/>
                    </a:lnL>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6673824"/>
                  </a:ext>
                </a:extLst>
              </a:tr>
              <a:tr h="333565">
                <a:tc gridSpan="11">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Quarterly Target Information for 2023/24</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9218" marR="9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11767253"/>
                  </a:ext>
                </a:extLst>
              </a:tr>
              <a:tr h="250942">
                <a:tc gridSpan="11">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Output Indicator: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Percentage of contracts (SLAs/MOU) drafted as per approved tender document</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9218" marR="9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03610057"/>
                  </a:ext>
                </a:extLst>
              </a:tr>
              <a:tr h="247425">
                <a:tc gridSpan="11">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Annual Target:</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contracts (SLAs/MOU) drafted as per approved tender document</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9218" marR="9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59929855"/>
                  </a:ext>
                </a:extLst>
              </a:tr>
              <a:tr h="253336">
                <a:tc gridSpan="11">
                  <a:txBody>
                    <a:bodyPr/>
                    <a:lstStyle/>
                    <a:p>
                      <a:pPr algn="l">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Reporting Period: </a:t>
                      </a:r>
                      <a:r>
                        <a:rPr lang="en-US" sz="1000" dirty="0">
                          <a:effectLst/>
                          <a:latin typeface="Arial" panose="020B0604020202020204" pitchFamily="34" charset="0"/>
                          <a:ea typeface="Times New Roman" panose="02020603050405020304" pitchFamily="18" charset="0"/>
                          <a:cs typeface="Arial" panose="020B0604020202020204" pitchFamily="34" charset="0"/>
                        </a:rPr>
                        <a:t>Quarterly</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9218" marR="9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00567716"/>
                  </a:ext>
                </a:extLst>
              </a:tr>
              <a:tr h="259251">
                <a:tc gridSpan="11">
                  <a:txBody>
                    <a:bodyPr/>
                    <a:lstStyle/>
                    <a:p>
                      <a:pPr algn="l">
                        <a:spcAft>
                          <a:spcPts val="600"/>
                        </a:spcAft>
                        <a:tabLst>
                          <a:tab pos="180340" algn="l"/>
                          <a:tab pos="540385"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1 Target: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contracts (SLAs/MOU) drafted as per the approved tender document</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9218" marR="9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9276391"/>
                  </a:ext>
                </a:extLst>
              </a:tr>
              <a:tr h="284021">
                <a:tc gridSpan="11">
                  <a:txBody>
                    <a:bodyPr/>
                    <a:lstStyle/>
                    <a:p>
                      <a:pPr algn="just">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2 Target: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contracts (SLAs/MOU) drafted as per the approved tender document</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9218" marR="9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5144320"/>
                  </a:ext>
                </a:extLst>
              </a:tr>
              <a:tr h="242783">
                <a:tc gridSpan="11">
                  <a:txBody>
                    <a:bodyPr/>
                    <a:lstStyle/>
                    <a:p>
                      <a:pPr algn="just">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3 Target: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contracts (SLAs/MOU) drafted as per the approved tender document</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9218" marR="9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40883650"/>
                  </a:ext>
                </a:extLst>
              </a:tr>
              <a:tr h="333565">
                <a:tc gridSpan="11">
                  <a:txBody>
                    <a:bodyPr/>
                    <a:lstStyle/>
                    <a:p>
                      <a:pPr algn="just">
                        <a:spcAft>
                          <a:spcPts val="0"/>
                        </a:spcAft>
                      </a:pPr>
                      <a:r>
                        <a:rPr lang="en-US" sz="1000" b="1" dirty="0">
                          <a:effectLst/>
                          <a:latin typeface="Arial" panose="020B0604020202020204" pitchFamily="34" charset="0"/>
                          <a:ea typeface="Times New Roman" panose="02020603050405020304" pitchFamily="18" charset="0"/>
                          <a:cs typeface="Arial" panose="020B0604020202020204" pitchFamily="34" charset="0"/>
                        </a:rPr>
                        <a:t>Quarter 4 Target: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contracts (SLAs/MOU) drafted as per the approved tender document</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9218" marR="9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71448251"/>
                  </a:ext>
                </a:extLst>
              </a:tr>
            </a:tbl>
          </a:graphicData>
        </a:graphic>
      </p:graphicFrame>
      <p:sp>
        <p:nvSpPr>
          <p:cNvPr id="5" name="Slide Number Placeholder 4"/>
          <p:cNvSpPr>
            <a:spLocks noGrp="1"/>
          </p:cNvSpPr>
          <p:nvPr>
            <p:ph type="sldNum" sz="quarter" idx="12"/>
          </p:nvPr>
        </p:nvSpPr>
        <p:spPr>
          <a:xfrm>
            <a:off x="2911793" y="6215984"/>
            <a:ext cx="2228850" cy="365125"/>
          </a:xfrm>
        </p:spPr>
        <p:txBody>
          <a:bodyPr/>
          <a:lstStyle/>
          <a:p>
            <a:fld id="{F77D5F9F-99E2-A044-A6F1-401E5E1045C2}" type="slidenum">
              <a:rPr lang="en-US" b="1" smtClean="0"/>
              <a:t>42</a:t>
            </a:fld>
            <a:endParaRPr lang="en-US" b="1" dirty="0"/>
          </a:p>
        </p:txBody>
      </p:sp>
    </p:spTree>
    <p:extLst>
      <p:ext uri="{BB962C8B-B14F-4D97-AF65-F5344CB8AC3E}">
        <p14:creationId xmlns:p14="http://schemas.microsoft.com/office/powerpoint/2010/main" val="5898890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a:xfrm>
            <a:off x="4585855" y="6257842"/>
            <a:ext cx="44572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7D5F9F-99E2-A044-A6F1-401E5E1045C2}"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Rectangle 1"/>
          <p:cNvSpPr/>
          <p:nvPr/>
        </p:nvSpPr>
        <p:spPr>
          <a:xfrm>
            <a:off x="306882" y="3670220"/>
            <a:ext cx="9257804" cy="954107"/>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THE </a:t>
            </a:r>
            <a:r>
              <a:rPr lang="en-US" sz="2800" b="1" dirty="0">
                <a:latin typeface="Arial" panose="020B0604020202020204" pitchFamily="34" charset="0"/>
                <a:cs typeface="Arial" panose="020B0604020202020204" pitchFamily="34" charset="0"/>
              </a:rPr>
              <a:t>GOVERNMENT PRINTING </a:t>
            </a:r>
            <a:r>
              <a:rPr lang="en-US" sz="2800" b="1" dirty="0" smtClean="0">
                <a:latin typeface="Arial" panose="020B0604020202020204" pitchFamily="34" charset="0"/>
                <a:cs typeface="Arial" panose="020B0604020202020204" pitchFamily="34" charset="0"/>
              </a:rPr>
              <a:t>WORKS’ 2023-2024 </a:t>
            </a:r>
            <a:r>
              <a:rPr lang="en-US" sz="2800" b="1" dirty="0">
                <a:latin typeface="Arial" panose="020B0604020202020204" pitchFamily="34" charset="0"/>
                <a:cs typeface="Arial" panose="020B0604020202020204" pitchFamily="34" charset="0"/>
              </a:rPr>
              <a:t>BUDGET </a:t>
            </a:r>
            <a:endParaRPr lang="en-US" sz="2800" b="1" dirty="0"/>
          </a:p>
        </p:txBody>
      </p:sp>
    </p:spTree>
    <p:extLst>
      <p:ext uri="{BB962C8B-B14F-4D97-AF65-F5344CB8AC3E}">
        <p14:creationId xmlns:p14="http://schemas.microsoft.com/office/powerpoint/2010/main" val="3440162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92324" y="281659"/>
            <a:ext cx="9259210" cy="740297"/>
          </a:xfrm>
        </p:spPr>
        <p:txBody>
          <a:bodyPr>
            <a:normAutofit fontScale="90000"/>
          </a:bodyPr>
          <a:lstStyle/>
          <a:p>
            <a:r>
              <a:rPr lang="en-ZA" sz="2800" b="1" dirty="0" smtClean="0">
                <a:solidFill>
                  <a:prstClr val="black"/>
                </a:solidFill>
                <a:latin typeface="Arial" panose="020B0604020202020204" pitchFamily="34" charset="0"/>
                <a:cs typeface="Arial" panose="020B0604020202020204" pitchFamily="34" charset="0"/>
              </a:rPr>
              <a:t/>
            </a:r>
            <a:br>
              <a:rPr lang="en-ZA" sz="2800" b="1" dirty="0" smtClean="0">
                <a:solidFill>
                  <a:prstClr val="black"/>
                </a:solidFill>
                <a:latin typeface="Arial" panose="020B0604020202020204" pitchFamily="34" charset="0"/>
                <a:cs typeface="Arial" panose="020B0604020202020204" pitchFamily="34" charset="0"/>
              </a:rPr>
            </a:br>
            <a:r>
              <a:rPr lang="en-ZA" sz="2800" b="1" dirty="0" smtClean="0">
                <a:solidFill>
                  <a:prstClr val="black"/>
                </a:solidFill>
                <a:latin typeface="Arial" panose="020B0604020202020204" pitchFamily="34" charset="0"/>
                <a:cs typeface="Arial" panose="020B0604020202020204" pitchFamily="34" charset="0"/>
              </a:rPr>
              <a:t>15. </a:t>
            </a:r>
            <a:r>
              <a:rPr lang="en-US" sz="2700" b="1" dirty="0" smtClean="0">
                <a:solidFill>
                  <a:prstClr val="black"/>
                </a:solidFill>
                <a:latin typeface="Arial" panose="020B0604020202020204" pitchFamily="34" charset="0"/>
                <a:cs typeface="Arial" panose="020B0604020202020204" pitchFamily="34" charset="0"/>
              </a:rPr>
              <a:t>Alignment of Approved Organisational </a:t>
            </a:r>
            <a:r>
              <a:rPr lang="en-US" sz="2700" b="1" dirty="0">
                <a:solidFill>
                  <a:prstClr val="black"/>
                </a:solidFill>
                <a:latin typeface="Arial" panose="020B0604020202020204" pitchFamily="34" charset="0"/>
                <a:cs typeface="Arial" panose="020B0604020202020204" pitchFamily="34" charset="0"/>
              </a:rPr>
              <a:t>Structure to </a:t>
            </a:r>
            <a:r>
              <a:rPr lang="en-US" sz="2700" b="1" dirty="0" smtClean="0">
                <a:solidFill>
                  <a:prstClr val="black"/>
                </a:solidFill>
                <a:latin typeface="Arial" panose="020B0604020202020204" pitchFamily="34" charset="0"/>
                <a:cs typeface="Arial" panose="020B0604020202020204" pitchFamily="34" charset="0"/>
              </a:rPr>
              <a:t>Budget</a:t>
            </a:r>
            <a:br>
              <a:rPr lang="en-US" sz="2700" b="1" dirty="0" smtClean="0">
                <a:solidFill>
                  <a:prstClr val="black"/>
                </a:solidFill>
                <a:latin typeface="Arial" panose="020B0604020202020204" pitchFamily="34" charset="0"/>
                <a:cs typeface="Arial" panose="020B0604020202020204" pitchFamily="34" charset="0"/>
              </a:rPr>
            </a:br>
            <a:r>
              <a:rPr lang="en-US" sz="2700" b="1" dirty="0" smtClean="0">
                <a:solidFill>
                  <a:prstClr val="black"/>
                </a:solidFill>
                <a:latin typeface="Arial" panose="020B0604020202020204" pitchFamily="34" charset="0"/>
                <a:cs typeface="Arial" panose="020B0604020202020204" pitchFamily="34" charset="0"/>
              </a:rPr>
              <a:t>      Programmes</a:t>
            </a:r>
            <a:r>
              <a:rPr lang="en-US" sz="2800" b="1" dirty="0">
                <a:solidFill>
                  <a:prstClr val="black"/>
                </a:solidFill>
                <a:latin typeface="Arial" panose="020B0604020202020204" pitchFamily="34" charset="0"/>
                <a:cs typeface="Arial" panose="020B0604020202020204" pitchFamily="34" charset="0"/>
              </a:rPr>
              <a:t/>
            </a:r>
            <a:br>
              <a:rPr lang="en-US" sz="2800" b="1" dirty="0">
                <a:solidFill>
                  <a:prstClr val="black"/>
                </a:solidFill>
                <a:latin typeface="Arial" panose="020B0604020202020204" pitchFamily="34" charset="0"/>
                <a:cs typeface="Arial" panose="020B0604020202020204" pitchFamily="34" charset="0"/>
              </a:rPr>
            </a:br>
            <a:endParaRPr lang="en-US" sz="2800" b="1" dirty="0"/>
          </a:p>
        </p:txBody>
      </p:sp>
      <p:sp>
        <p:nvSpPr>
          <p:cNvPr id="2" name="Rectangle 1"/>
          <p:cNvSpPr/>
          <p:nvPr/>
        </p:nvSpPr>
        <p:spPr>
          <a:xfrm>
            <a:off x="292324" y="1079931"/>
            <a:ext cx="9259210" cy="4624343"/>
          </a:xfrm>
          <a:prstGeom prst="rect">
            <a:avLst/>
          </a:prstGeom>
        </p:spPr>
        <p:txBody>
          <a:bodyPr wrap="square">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5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GPW </a:t>
            </a:r>
            <a:r>
              <a:rPr kumimoji="0" lang="en-US"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reviewed </a:t>
            </a:r>
            <a:r>
              <a:rPr kumimoji="0" lang="en-US" sz="155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its organizational structure </a:t>
            </a:r>
            <a:r>
              <a:rPr kumimoji="0" lang="en-US"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line with </a:t>
            </a:r>
            <a:r>
              <a:rPr kumimoji="0" lang="en-US" sz="155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its approved </a:t>
            </a:r>
            <a:r>
              <a:rPr kumimoji="0" lang="en-US"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Strategic </a:t>
            </a:r>
            <a:r>
              <a:rPr kumimoji="0" lang="en-US" sz="155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Plan. The structure was consulted </a:t>
            </a:r>
            <a:r>
              <a:rPr kumimoji="0" lang="en-US"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with </a:t>
            </a:r>
            <a:r>
              <a:rPr kumimoji="0" lang="en-US" sz="155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DPSA, then approved by Minister of the Department of Home Affairs, with concurrence from the Minister of Public Service and Administration. </a:t>
            </a:r>
            <a:endParaRPr kumimoji="0" lang="en-US"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lvl="0" indent="-171450" algn="just">
              <a:buFont typeface="Arial" panose="020B0604020202020204" pitchFamily="34" charset="0"/>
              <a:buChar char="•"/>
              <a:defRPr/>
            </a:pPr>
            <a:r>
              <a:rPr lang="en-US" sz="1550" dirty="0">
                <a:solidFill>
                  <a:prstClr val="black"/>
                </a:solidFill>
                <a:latin typeface="Arial" panose="020B0604020202020204" pitchFamily="34" charset="0"/>
                <a:cs typeface="Arial" panose="020B0604020202020204" pitchFamily="34" charset="0"/>
              </a:rPr>
              <a:t>GPW started with the implementation of the approved </a:t>
            </a:r>
            <a:r>
              <a:rPr lang="en-US" sz="1550" dirty="0" err="1">
                <a:solidFill>
                  <a:prstClr val="black"/>
                </a:solidFill>
                <a:latin typeface="Arial" panose="020B0604020202020204" pitchFamily="34" charset="0"/>
                <a:cs typeface="Arial" panose="020B0604020202020204" pitchFamily="34" charset="0"/>
              </a:rPr>
              <a:t>organisational</a:t>
            </a:r>
            <a:r>
              <a:rPr lang="en-US" sz="1550" dirty="0">
                <a:solidFill>
                  <a:prstClr val="black"/>
                </a:solidFill>
                <a:latin typeface="Arial" panose="020B0604020202020204" pitchFamily="34" charset="0"/>
                <a:cs typeface="Arial" panose="020B0604020202020204" pitchFamily="34" charset="0"/>
              </a:rPr>
              <a:t> structure on the 01</a:t>
            </a:r>
            <a:r>
              <a:rPr lang="en-US" sz="1550" baseline="30000" dirty="0">
                <a:solidFill>
                  <a:prstClr val="black"/>
                </a:solidFill>
                <a:latin typeface="Arial" panose="020B0604020202020204" pitchFamily="34" charset="0"/>
                <a:cs typeface="Arial" panose="020B0604020202020204" pitchFamily="34" charset="0"/>
              </a:rPr>
              <a:t>st</a:t>
            </a:r>
            <a:r>
              <a:rPr lang="en-US" sz="1550" dirty="0">
                <a:solidFill>
                  <a:prstClr val="black"/>
                </a:solidFill>
                <a:latin typeface="Arial" panose="020B0604020202020204" pitchFamily="34" charset="0"/>
                <a:cs typeface="Arial" panose="020B0604020202020204" pitchFamily="34" charset="0"/>
              </a:rPr>
              <a:t>  April 2022.</a:t>
            </a:r>
          </a:p>
          <a:p>
            <a:pPr marL="171450" lvl="0" indent="-171450" algn="just">
              <a:buFont typeface="Arial" panose="020B0604020202020204" pitchFamily="34" charset="0"/>
              <a:buChar char="•"/>
              <a:defRPr/>
            </a:pPr>
            <a:r>
              <a:rPr lang="en-US" sz="1550" dirty="0">
                <a:solidFill>
                  <a:prstClr val="black"/>
                </a:solidFill>
                <a:latin typeface="Arial" panose="020B0604020202020204" pitchFamily="34" charset="0"/>
                <a:cs typeface="Arial" panose="020B0604020202020204" pitchFamily="34" charset="0"/>
              </a:rPr>
              <a:t>The organization is on a continuous journey of transformation and continues to be run purely on business principles, </a:t>
            </a:r>
            <a:r>
              <a:rPr lang="en-US" sz="1550" dirty="0" smtClean="0">
                <a:solidFill>
                  <a:prstClr val="black"/>
                </a:solidFill>
                <a:latin typeface="Arial" panose="020B0604020202020204" pitchFamily="34" charset="0"/>
                <a:cs typeface="Arial" panose="020B0604020202020204" pitchFamily="34" charset="0"/>
              </a:rPr>
              <a:t>guided by </a:t>
            </a:r>
            <a:r>
              <a:rPr lang="en-US" sz="1550" dirty="0">
                <a:solidFill>
                  <a:prstClr val="black"/>
                </a:solidFill>
                <a:latin typeface="Arial" panose="020B0604020202020204" pitchFamily="34" charset="0"/>
                <a:cs typeface="Arial" panose="020B0604020202020204" pitchFamily="34" charset="0"/>
              </a:rPr>
              <a:t>market forces but operating within the public service milieu.</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5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continuous improvements of production equipment requires a new set of skills, </a:t>
            </a:r>
            <a:r>
              <a:rPr kumimoji="0" lang="en-US" sz="155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hence the </a:t>
            </a:r>
            <a:r>
              <a:rPr kumimoji="0" lang="en-US"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approval of critical </a:t>
            </a:r>
            <a:r>
              <a:rPr kumimoji="0" lang="en-US" sz="155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posts, </a:t>
            </a:r>
            <a:r>
              <a:rPr kumimoji="0" lang="en-US"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especially within </a:t>
            </a:r>
            <a:r>
              <a:rPr kumimoji="0" lang="en-US" sz="155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core branches; Manufacturing and Engineering </a:t>
            </a:r>
            <a:r>
              <a:rPr kumimoji="0" lang="en-US"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a:t>
            </a:r>
            <a:r>
              <a:rPr kumimoji="0" lang="en-US" sz="155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Operations Management </a:t>
            </a:r>
            <a:r>
              <a:rPr kumimoji="0" lang="en-US"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Branches, </a:t>
            </a:r>
            <a:r>
              <a:rPr kumimoji="0" lang="en-US" sz="155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but also in ICT and Finance,</a:t>
            </a:r>
            <a:r>
              <a:rPr kumimoji="0" lang="en-US" sz="155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to</a:t>
            </a:r>
            <a:r>
              <a:rPr kumimoji="0" lang="en-US" sz="155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enable GPW </a:t>
            </a:r>
            <a:r>
              <a:rPr kumimoji="0" lang="en-US" sz="155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to have agile officials</a:t>
            </a:r>
            <a:r>
              <a:rPr kumimoji="0" lang="en-US" sz="155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who will assist drive the achievement of strategic and operational </a:t>
            </a:r>
            <a:r>
              <a:rPr kumimoji="0" lang="en-US" sz="155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objectives</a:t>
            </a:r>
            <a:r>
              <a:rPr kumimoji="0" lang="en-US"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171450" lvl="0" indent="-171450" algn="just">
              <a:buFont typeface="Arial" panose="020B0604020202020204" pitchFamily="34" charset="0"/>
              <a:buChar char="•"/>
              <a:defRPr/>
            </a:pPr>
            <a:r>
              <a:rPr kumimoji="0" lang="en-US"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GPW is currently expanding it’s footprint to provide functional and secure printing services to </a:t>
            </a:r>
            <a:r>
              <a:rPr kumimoji="0" lang="en-US" sz="155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countries </a:t>
            </a:r>
            <a:r>
              <a:rPr kumimoji="0" lang="en-US"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the SADC </a:t>
            </a:r>
            <a:r>
              <a:rPr kumimoji="0" lang="en-US" sz="155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region and other African countries. </a:t>
            </a:r>
            <a:r>
              <a:rPr kumimoji="0" lang="en-US"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entity aims to establish itself as the security printer of choice in South Africa, SADC region and the African Continent by effectively assisting its customers with complex </a:t>
            </a:r>
            <a:r>
              <a:rPr kumimoji="0" lang="en-US" sz="155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challenges of </a:t>
            </a:r>
            <a:r>
              <a:rPr kumimoji="0" lang="en-US"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potential identity fraud </a:t>
            </a:r>
            <a:r>
              <a:rPr lang="en-US" sz="1550" dirty="0" smtClean="0">
                <a:solidFill>
                  <a:prstClr val="black"/>
                </a:solidFill>
                <a:latin typeface="Arial" panose="020B0604020202020204" pitchFamily="34" charset="0"/>
                <a:cs typeface="Arial" panose="020B0604020202020204" pitchFamily="34" charset="0"/>
              </a:rPr>
              <a:t>and security through provision of bespoke security products. </a:t>
            </a:r>
            <a:endParaRPr kumimoji="0" lang="en-US"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lvl="0" indent="-171450" algn="just">
              <a:buFont typeface="Arial" panose="020B0604020202020204" pitchFamily="34" charset="0"/>
              <a:buChar char="•"/>
              <a:defRPr/>
            </a:pPr>
            <a:r>
              <a:rPr kumimoji="0" lang="en-US"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Four hundred and seventeen (417) new positions have been added to the existing structure across the business</a:t>
            </a:r>
            <a:r>
              <a:rPr kumimoji="0" lang="en-US" sz="155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55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T</a:t>
            </a:r>
            <a:r>
              <a:rPr kumimoji="0" lang="en-US" sz="155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he </a:t>
            </a:r>
            <a:r>
              <a:rPr kumimoji="0" lang="en-US"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approved structure </a:t>
            </a:r>
            <a:r>
              <a:rPr lang="en-US" sz="1550" dirty="0">
                <a:solidFill>
                  <a:prstClr val="black"/>
                </a:solidFill>
                <a:latin typeface="Arial" panose="020B0604020202020204" pitchFamily="34" charset="0"/>
                <a:cs typeface="Arial" panose="020B0604020202020204" pitchFamily="34" charset="0"/>
              </a:rPr>
              <a:t>has </a:t>
            </a:r>
            <a:r>
              <a:rPr lang="en-US" sz="1550" dirty="0" smtClean="0">
                <a:solidFill>
                  <a:prstClr val="black"/>
                </a:solidFill>
                <a:latin typeface="Arial" panose="020B0604020202020204" pitchFamily="34" charset="0"/>
                <a:cs typeface="Arial" panose="020B0604020202020204" pitchFamily="34" charset="0"/>
              </a:rPr>
              <a:t>a total of </a:t>
            </a:r>
            <a:r>
              <a:rPr kumimoji="0" lang="en-US" sz="155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1153 posts.</a:t>
            </a:r>
            <a:endParaRPr kumimoji="0" lang="en-US"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5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Implementation</a:t>
            </a:r>
            <a:r>
              <a:rPr kumimoji="0" lang="en-US" sz="155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of the </a:t>
            </a:r>
            <a:r>
              <a:rPr kumimoji="0" lang="en-US" sz="155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approved </a:t>
            </a:r>
            <a:r>
              <a:rPr kumimoji="0" lang="en-US"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structure will be phased in over a period of five </a:t>
            </a:r>
            <a:r>
              <a:rPr kumimoji="0" lang="en-US" sz="155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years, </a:t>
            </a:r>
            <a:r>
              <a:rPr kumimoji="0" lang="en-US"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will be funded with the revenue generated through GPW operations.</a:t>
            </a:r>
          </a:p>
        </p:txBody>
      </p:sp>
      <p:sp>
        <p:nvSpPr>
          <p:cNvPr id="10" name="Slide Number Placeholder 9"/>
          <p:cNvSpPr>
            <a:spLocks noGrp="1"/>
          </p:cNvSpPr>
          <p:nvPr>
            <p:ph type="sldNum" sz="quarter" idx="12"/>
          </p:nvPr>
        </p:nvSpPr>
        <p:spPr>
          <a:xfrm>
            <a:off x="4585855" y="6257842"/>
            <a:ext cx="44572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7D5F9F-99E2-A044-A6F1-401E5E1045C2}"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6140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92324" y="281659"/>
            <a:ext cx="9259210" cy="740297"/>
          </a:xfrm>
        </p:spPr>
        <p:txBody>
          <a:bodyPr>
            <a:normAutofit fontScale="90000"/>
          </a:bodyPr>
          <a:lstStyle/>
          <a:p>
            <a:r>
              <a:rPr lang="en-ZA" sz="2800" b="1" dirty="0" smtClean="0">
                <a:solidFill>
                  <a:prstClr val="black"/>
                </a:solidFill>
                <a:latin typeface="Arial" panose="020B0604020202020204" pitchFamily="34" charset="0"/>
                <a:cs typeface="Arial" panose="020B0604020202020204" pitchFamily="34" charset="0"/>
              </a:rPr>
              <a:t/>
            </a:r>
            <a:br>
              <a:rPr lang="en-ZA" sz="2800" b="1" dirty="0" smtClean="0">
                <a:solidFill>
                  <a:prstClr val="black"/>
                </a:solidFill>
                <a:latin typeface="Arial" panose="020B0604020202020204" pitchFamily="34" charset="0"/>
                <a:cs typeface="Arial" panose="020B0604020202020204" pitchFamily="34" charset="0"/>
              </a:rPr>
            </a:br>
            <a:r>
              <a:rPr lang="en-ZA" sz="2800" b="1" dirty="0" smtClean="0">
                <a:solidFill>
                  <a:prstClr val="black"/>
                </a:solidFill>
                <a:latin typeface="Arial" panose="020B0604020202020204" pitchFamily="34" charset="0"/>
                <a:cs typeface="Arial" panose="020B0604020202020204" pitchFamily="34" charset="0"/>
              </a:rPr>
              <a:t>15. </a:t>
            </a:r>
            <a:r>
              <a:rPr lang="en-US" sz="2700" b="1" dirty="0" smtClean="0">
                <a:solidFill>
                  <a:prstClr val="black"/>
                </a:solidFill>
                <a:latin typeface="Arial" panose="020B0604020202020204" pitchFamily="34" charset="0"/>
                <a:cs typeface="Arial" panose="020B0604020202020204" pitchFamily="34" charset="0"/>
              </a:rPr>
              <a:t>Alignment of Approved Organisational </a:t>
            </a:r>
            <a:r>
              <a:rPr lang="en-US" sz="2700" b="1" dirty="0">
                <a:solidFill>
                  <a:prstClr val="black"/>
                </a:solidFill>
                <a:latin typeface="Arial" panose="020B0604020202020204" pitchFamily="34" charset="0"/>
                <a:cs typeface="Arial" panose="020B0604020202020204" pitchFamily="34" charset="0"/>
              </a:rPr>
              <a:t>Structure to </a:t>
            </a:r>
            <a:r>
              <a:rPr lang="en-US" sz="2700" b="1" dirty="0" smtClean="0">
                <a:solidFill>
                  <a:prstClr val="black"/>
                </a:solidFill>
                <a:latin typeface="Arial" panose="020B0604020202020204" pitchFamily="34" charset="0"/>
                <a:cs typeface="Arial" panose="020B0604020202020204" pitchFamily="34" charset="0"/>
              </a:rPr>
              <a:t>Budget</a:t>
            </a:r>
            <a:br>
              <a:rPr lang="en-US" sz="2700" b="1" dirty="0" smtClean="0">
                <a:solidFill>
                  <a:prstClr val="black"/>
                </a:solidFill>
                <a:latin typeface="Arial" panose="020B0604020202020204" pitchFamily="34" charset="0"/>
                <a:cs typeface="Arial" panose="020B0604020202020204" pitchFamily="34" charset="0"/>
              </a:rPr>
            </a:br>
            <a:r>
              <a:rPr lang="en-US" sz="2700" b="1" dirty="0" smtClean="0">
                <a:solidFill>
                  <a:prstClr val="black"/>
                </a:solidFill>
                <a:latin typeface="Arial" panose="020B0604020202020204" pitchFamily="34" charset="0"/>
                <a:cs typeface="Arial" panose="020B0604020202020204" pitchFamily="34" charset="0"/>
              </a:rPr>
              <a:t>      Programmes Continued..</a:t>
            </a:r>
            <a:r>
              <a:rPr lang="en-US" sz="2800" b="1" dirty="0">
                <a:solidFill>
                  <a:prstClr val="black"/>
                </a:solidFill>
                <a:latin typeface="Arial" panose="020B0604020202020204" pitchFamily="34" charset="0"/>
                <a:cs typeface="Arial" panose="020B0604020202020204" pitchFamily="34" charset="0"/>
              </a:rPr>
              <a:t/>
            </a:r>
            <a:br>
              <a:rPr lang="en-US" sz="2800" b="1" dirty="0">
                <a:solidFill>
                  <a:prstClr val="black"/>
                </a:solidFill>
                <a:latin typeface="Arial" panose="020B0604020202020204" pitchFamily="34" charset="0"/>
                <a:cs typeface="Arial" panose="020B0604020202020204" pitchFamily="34" charset="0"/>
              </a:rPr>
            </a:br>
            <a:endParaRPr lang="en-US" sz="2800" b="1" dirty="0"/>
          </a:p>
        </p:txBody>
      </p:sp>
      <p:pic>
        <p:nvPicPr>
          <p:cNvPr id="6" name="Picture 5"/>
          <p:cNvPicPr>
            <a:picLocks noChangeAspect="1"/>
          </p:cNvPicPr>
          <p:nvPr/>
        </p:nvPicPr>
        <p:blipFill>
          <a:blip r:embed="rId3"/>
          <a:stretch>
            <a:fillRect/>
          </a:stretch>
        </p:blipFill>
        <p:spPr>
          <a:xfrm>
            <a:off x="304610" y="1114697"/>
            <a:ext cx="9246924" cy="4920343"/>
          </a:xfrm>
          <a:prstGeom prst="rect">
            <a:avLst/>
          </a:prstGeom>
        </p:spPr>
      </p:pic>
      <p:sp>
        <p:nvSpPr>
          <p:cNvPr id="9" name="Slide Number Placeholder 8"/>
          <p:cNvSpPr>
            <a:spLocks noGrp="1"/>
          </p:cNvSpPr>
          <p:nvPr>
            <p:ph type="sldNum" sz="quarter" idx="12"/>
          </p:nvPr>
        </p:nvSpPr>
        <p:spPr>
          <a:xfrm>
            <a:off x="4676503" y="6260558"/>
            <a:ext cx="36576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7D5F9F-99E2-A044-A6F1-401E5E1045C2}"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57066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92324" y="297293"/>
            <a:ext cx="9259210" cy="530021"/>
          </a:xfrm>
        </p:spPr>
        <p:txBody>
          <a:bodyPr>
            <a:normAutofit/>
          </a:bodyPr>
          <a:lstStyle/>
          <a:p>
            <a:r>
              <a:rPr lang="en-ZA" sz="2800" b="1" dirty="0" smtClean="0">
                <a:solidFill>
                  <a:prstClr val="black"/>
                </a:solidFill>
                <a:latin typeface="Arial" panose="020B0604020202020204" pitchFamily="34" charset="0"/>
                <a:cs typeface="Arial" panose="020B0604020202020204" pitchFamily="34" charset="0"/>
              </a:rPr>
              <a:t>16. </a:t>
            </a:r>
            <a:r>
              <a:rPr lang="en-US" sz="2800" b="1" dirty="0">
                <a:solidFill>
                  <a:prstClr val="black"/>
                </a:solidFill>
                <a:latin typeface="Arial" panose="020B0604020202020204" pitchFamily="34" charset="0"/>
                <a:cs typeface="Arial" panose="020B0604020202020204" pitchFamily="34" charset="0"/>
              </a:rPr>
              <a:t>Key Considerations</a:t>
            </a:r>
          </a:p>
        </p:txBody>
      </p:sp>
      <p:sp>
        <p:nvSpPr>
          <p:cNvPr id="11" name="Slide Number Placeholder 10"/>
          <p:cNvSpPr>
            <a:spLocks noGrp="1"/>
          </p:cNvSpPr>
          <p:nvPr>
            <p:ph type="sldNum" sz="quarter" idx="12"/>
          </p:nvPr>
        </p:nvSpPr>
        <p:spPr>
          <a:xfrm>
            <a:off x="4502978" y="6285779"/>
            <a:ext cx="52122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7D5F9F-99E2-A044-A6F1-401E5E1045C2}"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9" name="Content Placeholder 8"/>
          <p:cNvPicPr>
            <a:picLocks noGrp="1" noChangeAspect="1"/>
          </p:cNvPicPr>
          <p:nvPr>
            <p:ph idx="1"/>
          </p:nvPr>
        </p:nvPicPr>
        <p:blipFill>
          <a:blip r:embed="rId3"/>
          <a:stretch>
            <a:fillRect/>
          </a:stretch>
        </p:blipFill>
        <p:spPr>
          <a:xfrm>
            <a:off x="367000" y="867681"/>
            <a:ext cx="9184533" cy="4940935"/>
          </a:xfrm>
          <a:prstGeom prst="rect">
            <a:avLst/>
          </a:prstGeom>
        </p:spPr>
      </p:pic>
    </p:spTree>
    <p:extLst>
      <p:ext uri="{BB962C8B-B14F-4D97-AF65-F5344CB8AC3E}">
        <p14:creationId xmlns:p14="http://schemas.microsoft.com/office/powerpoint/2010/main" val="14001140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92324" y="297293"/>
            <a:ext cx="9259210" cy="530021"/>
          </a:xfrm>
        </p:spPr>
        <p:txBody>
          <a:bodyPr>
            <a:normAutofit/>
          </a:bodyPr>
          <a:lstStyle/>
          <a:p>
            <a:r>
              <a:rPr lang="en-ZA" sz="2800" b="1" dirty="0" smtClean="0">
                <a:solidFill>
                  <a:prstClr val="black"/>
                </a:solidFill>
                <a:latin typeface="Arial" panose="020B0604020202020204" pitchFamily="34" charset="0"/>
                <a:cs typeface="Arial" panose="020B0604020202020204" pitchFamily="34" charset="0"/>
              </a:rPr>
              <a:t>16. </a:t>
            </a:r>
            <a:r>
              <a:rPr lang="en-US" sz="2800" b="1" dirty="0">
                <a:solidFill>
                  <a:prstClr val="black"/>
                </a:solidFill>
                <a:latin typeface="Arial" panose="020B0604020202020204" pitchFamily="34" charset="0"/>
                <a:cs typeface="Arial" panose="020B0604020202020204" pitchFamily="34" charset="0"/>
              </a:rPr>
              <a:t>Key </a:t>
            </a:r>
            <a:r>
              <a:rPr lang="en-US" sz="2800" b="1" dirty="0" smtClean="0">
                <a:solidFill>
                  <a:prstClr val="black"/>
                </a:solidFill>
                <a:latin typeface="Arial" panose="020B0604020202020204" pitchFamily="34" charset="0"/>
                <a:cs typeface="Arial" panose="020B0604020202020204" pitchFamily="34" charset="0"/>
              </a:rPr>
              <a:t>Considerations Continued..</a:t>
            </a:r>
            <a:endParaRPr lang="en-US" sz="2800" b="1" dirty="0">
              <a:solidFill>
                <a:prstClr val="black"/>
              </a:solidFill>
              <a:latin typeface="Arial" panose="020B0604020202020204" pitchFamily="34" charset="0"/>
              <a:cs typeface="Arial" panose="020B0604020202020204" pitchFamily="34" charset="0"/>
            </a:endParaRPr>
          </a:p>
        </p:txBody>
      </p:sp>
      <p:sp>
        <p:nvSpPr>
          <p:cNvPr id="13" name="Slide Number Placeholder 12"/>
          <p:cNvSpPr>
            <a:spLocks noGrp="1"/>
          </p:cNvSpPr>
          <p:nvPr>
            <p:ph type="sldNum" sz="quarter" idx="12"/>
          </p:nvPr>
        </p:nvSpPr>
        <p:spPr>
          <a:xfrm>
            <a:off x="4536165" y="6277975"/>
            <a:ext cx="38576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7D5F9F-99E2-A044-A6F1-401E5E1045C2}"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4" name="Content Placeholder 3"/>
          <p:cNvPicPr>
            <a:picLocks noGrp="1" noChangeAspect="1"/>
          </p:cNvPicPr>
          <p:nvPr>
            <p:ph idx="1"/>
          </p:nvPr>
        </p:nvPicPr>
        <p:blipFill>
          <a:blip r:embed="rId3"/>
          <a:stretch>
            <a:fillRect/>
          </a:stretch>
        </p:blipFill>
        <p:spPr>
          <a:xfrm>
            <a:off x="292324" y="972185"/>
            <a:ext cx="9259210" cy="4801598"/>
          </a:xfrm>
          <a:prstGeom prst="rect">
            <a:avLst/>
          </a:prstGeom>
        </p:spPr>
      </p:pic>
    </p:spTree>
    <p:extLst>
      <p:ext uri="{BB962C8B-B14F-4D97-AF65-F5344CB8AC3E}">
        <p14:creationId xmlns:p14="http://schemas.microsoft.com/office/powerpoint/2010/main" val="27718313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92324" y="297293"/>
            <a:ext cx="9259210" cy="530021"/>
          </a:xfrm>
        </p:spPr>
        <p:txBody>
          <a:bodyPr>
            <a:normAutofit/>
          </a:bodyPr>
          <a:lstStyle/>
          <a:p>
            <a:r>
              <a:rPr lang="en-ZA" sz="2800" b="1" dirty="0" smtClean="0">
                <a:solidFill>
                  <a:prstClr val="black"/>
                </a:solidFill>
                <a:latin typeface="Arial" panose="020B0604020202020204" pitchFamily="34" charset="0"/>
                <a:cs typeface="Arial" panose="020B0604020202020204" pitchFamily="34" charset="0"/>
              </a:rPr>
              <a:t>17. </a:t>
            </a:r>
            <a:r>
              <a:rPr lang="en-US" sz="2800" b="1" dirty="0" smtClean="0">
                <a:solidFill>
                  <a:prstClr val="black"/>
                </a:solidFill>
                <a:latin typeface="Arial" panose="020B0604020202020204" pitchFamily="34" charset="0"/>
                <a:cs typeface="Arial" panose="020B0604020202020204" pitchFamily="34" charset="0"/>
              </a:rPr>
              <a:t>Summary Budget 2023-2024</a:t>
            </a:r>
            <a:endParaRPr lang="en-US" sz="2800" b="1" dirty="0">
              <a:solidFill>
                <a:prstClr val="black"/>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a:stretch>
            <a:fillRect/>
          </a:stretch>
        </p:blipFill>
        <p:spPr>
          <a:xfrm>
            <a:off x="292324" y="827314"/>
            <a:ext cx="9259210" cy="5268686"/>
          </a:xfrm>
          <a:prstGeom prst="rect">
            <a:avLst/>
          </a:prstGeom>
        </p:spPr>
      </p:pic>
      <p:sp>
        <p:nvSpPr>
          <p:cNvPr id="8" name="Slide Number Placeholder 7"/>
          <p:cNvSpPr>
            <a:spLocks noGrp="1"/>
          </p:cNvSpPr>
          <p:nvPr>
            <p:ph type="sldNum" sz="quarter" idx="12"/>
          </p:nvPr>
        </p:nvSpPr>
        <p:spPr>
          <a:xfrm>
            <a:off x="4669087" y="6260896"/>
            <a:ext cx="36834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7D5F9F-99E2-A044-A6F1-401E5E1045C2}"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9245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92324" y="297293"/>
            <a:ext cx="9259210" cy="530021"/>
          </a:xfrm>
        </p:spPr>
        <p:txBody>
          <a:bodyPr>
            <a:normAutofit/>
          </a:bodyPr>
          <a:lstStyle/>
          <a:p>
            <a:r>
              <a:rPr lang="en-ZA" sz="2800" b="1" dirty="0" smtClean="0">
                <a:solidFill>
                  <a:prstClr val="black"/>
                </a:solidFill>
                <a:latin typeface="Arial" panose="020B0604020202020204" pitchFamily="34" charset="0"/>
                <a:cs typeface="Arial" panose="020B0604020202020204" pitchFamily="34" charset="0"/>
              </a:rPr>
              <a:t>17. </a:t>
            </a:r>
            <a:r>
              <a:rPr lang="en-US" sz="2800" b="1" dirty="0" smtClean="0">
                <a:solidFill>
                  <a:prstClr val="black"/>
                </a:solidFill>
                <a:latin typeface="Arial" panose="020B0604020202020204" pitchFamily="34" charset="0"/>
                <a:cs typeface="Arial" panose="020B0604020202020204" pitchFamily="34" charset="0"/>
              </a:rPr>
              <a:t>Summary Budget 2023-2024 Continued..</a:t>
            </a:r>
            <a:endParaRPr lang="en-US" sz="2800" b="1" dirty="0">
              <a:solidFill>
                <a:prstClr val="black"/>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292324" y="1281255"/>
            <a:ext cx="9259210" cy="3704318"/>
          </a:xfrm>
        </p:spPr>
        <p:txBody>
          <a:bodyPr/>
          <a:lstStyle/>
          <a:p>
            <a:pPr algn="just"/>
            <a:r>
              <a:rPr lang="en-US" sz="2400" dirty="0">
                <a:latin typeface="Arial" panose="020B0604020202020204" pitchFamily="34" charset="0"/>
                <a:cs typeface="Arial" panose="020B0604020202020204" pitchFamily="34" charset="0"/>
              </a:rPr>
              <a:t>Revenue is forecasted to increase at an average annual rate of 15.94%, from R1.426 billion in 2022/23 to 1.654 billion in 2023/24. </a:t>
            </a:r>
            <a:endParaRPr lang="en-US" sz="2400" dirty="0" smtClean="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GPW </a:t>
            </a:r>
            <a:r>
              <a:rPr lang="en-US" sz="2400" dirty="0">
                <a:latin typeface="Arial" panose="020B0604020202020204" pitchFamily="34" charset="0"/>
                <a:cs typeface="Arial" panose="020B0604020202020204" pitchFamily="34" charset="0"/>
              </a:rPr>
              <a:t>is set to generate R5.510 billion of revenue over the medium term through business operations. </a:t>
            </a:r>
          </a:p>
          <a:p>
            <a:pPr algn="just"/>
            <a:r>
              <a:rPr lang="en-US" sz="2400" dirty="0">
                <a:latin typeface="Arial" panose="020B0604020202020204" pitchFamily="34" charset="0"/>
                <a:cs typeface="Arial" panose="020B0604020202020204" pitchFamily="34" charset="0"/>
              </a:rPr>
              <a:t>Expenditure is forecasted to increase at an average annual rate of 15.54% from R1.288 billion in 2022/23 to R1.488 billion in 2023/24. </a:t>
            </a:r>
            <a:endParaRPr lang="en-US" sz="2400" dirty="0" smtClean="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Expenditure </a:t>
            </a:r>
            <a:r>
              <a:rPr lang="en-US" sz="2400" dirty="0">
                <a:latin typeface="Arial" panose="020B0604020202020204" pitchFamily="34" charset="0"/>
                <a:cs typeface="Arial" panose="020B0604020202020204" pitchFamily="34" charset="0"/>
              </a:rPr>
              <a:t>over the medium term will be R4.960 billion. </a:t>
            </a:r>
          </a:p>
          <a:p>
            <a:endParaRPr lang="en-US" dirty="0"/>
          </a:p>
        </p:txBody>
      </p:sp>
      <p:sp>
        <p:nvSpPr>
          <p:cNvPr id="8" name="Slide Number Placeholder 7"/>
          <p:cNvSpPr>
            <a:spLocks noGrp="1"/>
          </p:cNvSpPr>
          <p:nvPr>
            <p:ph type="sldNum" sz="quarter" idx="12"/>
          </p:nvPr>
        </p:nvSpPr>
        <p:spPr>
          <a:xfrm>
            <a:off x="4733402" y="6260558"/>
            <a:ext cx="37705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7D5F9F-99E2-A044-A6F1-401E5E1045C2}"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303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287383" y="3944982"/>
            <a:ext cx="9265920" cy="1210492"/>
          </a:xfrm>
        </p:spPr>
        <p:txBody>
          <a:bodyPr>
            <a:noAutofit/>
          </a:bodyPr>
          <a:lstStyle/>
          <a:p>
            <a:pPr marL="0" indent="0" defTabSz="457200">
              <a:lnSpc>
                <a:spcPct val="100000"/>
              </a:lnSpc>
              <a:spcBef>
                <a:spcPts val="600"/>
              </a:spcBef>
              <a:spcAft>
                <a:spcPts val="600"/>
              </a:spcAft>
              <a:buNone/>
            </a:pPr>
            <a:r>
              <a:rPr lang="en-US" sz="3200" b="1" dirty="0" smtClean="0">
                <a:latin typeface="Arial" panose="020B0604020202020204" pitchFamily="34" charset="0"/>
                <a:cs typeface="Arial" panose="020B0604020202020204" pitchFamily="34" charset="0"/>
              </a:rPr>
              <a:t>Progress: </a:t>
            </a:r>
          </a:p>
          <a:p>
            <a:pPr marL="0" indent="0" defTabSz="457200">
              <a:lnSpc>
                <a:spcPct val="100000"/>
              </a:lnSpc>
              <a:spcBef>
                <a:spcPts val="600"/>
              </a:spcBef>
              <a:spcAft>
                <a:spcPts val="600"/>
              </a:spcAft>
              <a:buNone/>
            </a:pPr>
            <a:r>
              <a:rPr lang="en-US" sz="3200" b="1" dirty="0" smtClean="0">
                <a:latin typeface="Arial" panose="020B0604020202020204" pitchFamily="34" charset="0"/>
                <a:cs typeface="Arial" panose="020B0604020202020204" pitchFamily="34" charset="0"/>
              </a:rPr>
              <a:t>2019 </a:t>
            </a:r>
            <a:r>
              <a:rPr lang="en-US" sz="3200" b="1" dirty="0">
                <a:latin typeface="Arial" panose="020B0604020202020204" pitchFamily="34" charset="0"/>
                <a:cs typeface="Arial" panose="020B0604020202020204" pitchFamily="34" charset="0"/>
              </a:rPr>
              <a:t>to 2024 Strategic Framework Targets </a:t>
            </a:r>
            <a:endParaRPr lang="en-US" sz="3200" dirty="0">
              <a:solidFill>
                <a:prstClr val="black"/>
              </a:solidFill>
              <a:latin typeface="Arial" panose="020B0604020202020204" pitchFamily="34" charset="0"/>
              <a:cs typeface="Arial" panose="020B0604020202020204" pitchFamily="34" charset="0"/>
            </a:endParaRPr>
          </a:p>
          <a:p>
            <a:pPr marL="0" lvl="0" indent="0" defTabSz="457200">
              <a:lnSpc>
                <a:spcPct val="100000"/>
              </a:lnSpc>
              <a:spcBef>
                <a:spcPts val="600"/>
              </a:spcBef>
              <a:spcAft>
                <a:spcPts val="600"/>
              </a:spcAft>
              <a:buNone/>
            </a:pPr>
            <a:endParaRPr lang="en-US" b="1" i="1" u="sng" dirty="0" smtClean="0">
              <a:latin typeface="Arial" panose="020B0604020202020204" pitchFamily="34" charset="0"/>
              <a:cs typeface="Arial" panose="020B0604020202020204" pitchFamily="34" charset="0"/>
            </a:endParaRPr>
          </a:p>
          <a:p>
            <a:pPr marL="0" lvl="0" indent="0" defTabSz="457200">
              <a:lnSpc>
                <a:spcPct val="100000"/>
              </a:lnSpc>
              <a:spcBef>
                <a:spcPts val="600"/>
              </a:spcBef>
              <a:spcAft>
                <a:spcPts val="600"/>
              </a:spcAft>
              <a:buNone/>
            </a:pPr>
            <a:endParaRPr lang="en-US" b="1" i="1" u="sng" dirty="0">
              <a:latin typeface="Arial" panose="020B0604020202020204" pitchFamily="34" charset="0"/>
              <a:cs typeface="Arial" panose="020B0604020202020204" pitchFamily="34" charset="0"/>
            </a:endParaRPr>
          </a:p>
          <a:p>
            <a:pPr marL="0" lvl="0" indent="0" defTabSz="457200">
              <a:lnSpc>
                <a:spcPct val="100000"/>
              </a:lnSpc>
              <a:spcBef>
                <a:spcPts val="600"/>
              </a:spcBef>
              <a:spcAft>
                <a:spcPts val="600"/>
              </a:spcAft>
              <a:buNone/>
            </a:pPr>
            <a:endParaRPr lang="en-US" b="1" i="1" u="sng"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3805918" y="6286683"/>
            <a:ext cx="2228850" cy="365125"/>
          </a:xfrm>
        </p:spPr>
        <p:txBody>
          <a:bodyPr/>
          <a:lstStyle/>
          <a:p>
            <a:pPr algn="ctr"/>
            <a:fld id="{F77D5F9F-99E2-A044-A6F1-401E5E1045C2}" type="slidenum">
              <a:rPr lang="en-US" b="1" smtClean="0"/>
              <a:pPr algn="ctr"/>
              <a:t>5</a:t>
            </a:fld>
            <a:endParaRPr lang="en-US" b="1" dirty="0"/>
          </a:p>
        </p:txBody>
      </p:sp>
    </p:spTree>
    <p:extLst>
      <p:ext uri="{BB962C8B-B14F-4D97-AF65-F5344CB8AC3E}">
        <p14:creationId xmlns:p14="http://schemas.microsoft.com/office/powerpoint/2010/main" val="5645030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92324" y="297293"/>
            <a:ext cx="9259210" cy="530021"/>
          </a:xfrm>
        </p:spPr>
        <p:txBody>
          <a:bodyPr>
            <a:normAutofit/>
          </a:bodyPr>
          <a:lstStyle/>
          <a:p>
            <a:r>
              <a:rPr lang="en-US" sz="2800" b="1" dirty="0" smtClean="0">
                <a:solidFill>
                  <a:prstClr val="black"/>
                </a:solidFill>
                <a:latin typeface="Arial" panose="020B0604020202020204" pitchFamily="34" charset="0"/>
                <a:cs typeface="Arial" panose="020B0604020202020204" pitchFamily="34" charset="0"/>
              </a:rPr>
              <a:t>18. </a:t>
            </a:r>
            <a:r>
              <a:rPr lang="en-US" sz="2800" b="1" dirty="0">
                <a:solidFill>
                  <a:prstClr val="black"/>
                </a:solidFill>
                <a:latin typeface="Arial" panose="020B0604020202020204" pitchFamily="34" charset="0"/>
                <a:cs typeface="Arial" panose="020B0604020202020204" pitchFamily="34" charset="0"/>
              </a:rPr>
              <a:t>Statement of Financial Position: 2023/2024</a:t>
            </a:r>
          </a:p>
        </p:txBody>
      </p:sp>
      <p:pic>
        <p:nvPicPr>
          <p:cNvPr id="5" name="Content Placeholder 4"/>
          <p:cNvPicPr>
            <a:picLocks noGrp="1" noChangeAspect="1"/>
          </p:cNvPicPr>
          <p:nvPr>
            <p:ph idx="1"/>
          </p:nvPr>
        </p:nvPicPr>
        <p:blipFill>
          <a:blip r:embed="rId3"/>
          <a:stretch>
            <a:fillRect/>
          </a:stretch>
        </p:blipFill>
        <p:spPr>
          <a:xfrm>
            <a:off x="356798" y="827314"/>
            <a:ext cx="9194735" cy="5207726"/>
          </a:xfrm>
          <a:prstGeom prst="rect">
            <a:avLst/>
          </a:prstGeom>
        </p:spPr>
      </p:pic>
      <p:sp>
        <p:nvSpPr>
          <p:cNvPr id="9" name="Slide Number Placeholder 8"/>
          <p:cNvSpPr>
            <a:spLocks noGrp="1"/>
          </p:cNvSpPr>
          <p:nvPr>
            <p:ph type="sldNum" sz="quarter" idx="12"/>
          </p:nvPr>
        </p:nvSpPr>
        <p:spPr>
          <a:xfrm>
            <a:off x="4746464" y="6286684"/>
            <a:ext cx="3509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7D5F9F-99E2-A044-A6F1-401E5E1045C2}"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20754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92324" y="297293"/>
            <a:ext cx="9259210" cy="530021"/>
          </a:xfrm>
        </p:spPr>
        <p:txBody>
          <a:bodyPr>
            <a:normAutofit/>
          </a:bodyPr>
          <a:lstStyle/>
          <a:p>
            <a:r>
              <a:rPr lang="en-US" sz="2800" b="1" dirty="0" smtClean="0">
                <a:solidFill>
                  <a:prstClr val="black"/>
                </a:solidFill>
                <a:latin typeface="Arial" panose="020B0604020202020204" pitchFamily="34" charset="0"/>
                <a:cs typeface="Arial" panose="020B0604020202020204" pitchFamily="34" charset="0"/>
              </a:rPr>
              <a:t>19. </a:t>
            </a:r>
            <a:r>
              <a:rPr lang="en-US" sz="2800" b="1" dirty="0">
                <a:solidFill>
                  <a:prstClr val="black"/>
                </a:solidFill>
                <a:latin typeface="Arial" panose="020B0604020202020204" pitchFamily="34" charset="0"/>
                <a:cs typeface="Arial" panose="020B0604020202020204" pitchFamily="34" charset="0"/>
              </a:rPr>
              <a:t>DHA Discount </a:t>
            </a:r>
          </a:p>
        </p:txBody>
      </p:sp>
      <p:pic>
        <p:nvPicPr>
          <p:cNvPr id="4" name="Content Placeholder 3"/>
          <p:cNvPicPr>
            <a:picLocks noGrp="1" noChangeAspect="1"/>
          </p:cNvPicPr>
          <p:nvPr>
            <p:ph idx="1"/>
          </p:nvPr>
        </p:nvPicPr>
        <p:blipFill>
          <a:blip r:embed="rId3"/>
          <a:stretch>
            <a:fillRect/>
          </a:stretch>
        </p:blipFill>
        <p:spPr>
          <a:xfrm>
            <a:off x="352399" y="1528166"/>
            <a:ext cx="9139059" cy="3501286"/>
          </a:xfrm>
          <a:prstGeom prst="rect">
            <a:avLst/>
          </a:prstGeom>
        </p:spPr>
      </p:pic>
      <p:sp>
        <p:nvSpPr>
          <p:cNvPr id="9" name="Slide Number Placeholder 8"/>
          <p:cNvSpPr>
            <a:spLocks noGrp="1"/>
          </p:cNvSpPr>
          <p:nvPr>
            <p:ph type="sldNum" sz="quarter" idx="12"/>
          </p:nvPr>
        </p:nvSpPr>
        <p:spPr>
          <a:xfrm>
            <a:off x="4664617" y="6268361"/>
            <a:ext cx="39447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7D5F9F-99E2-A044-A6F1-401E5E1045C2}"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9810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68673" y="640080"/>
            <a:ext cx="9368654" cy="148046"/>
          </a:xfrm>
        </p:spPr>
        <p:txBody>
          <a:bodyPr>
            <a:normAutofit fontScale="90000"/>
          </a:bodyPr>
          <a:lstStyle/>
          <a:p>
            <a:r>
              <a:rPr lang="en-US" sz="3100" b="1" dirty="0" smtClean="0">
                <a:solidFill>
                  <a:prstClr val="black"/>
                </a:solidFill>
                <a:latin typeface="Arial" panose="020B0604020202020204" pitchFamily="34" charset="0"/>
                <a:cs typeface="Arial" panose="020B0604020202020204" pitchFamily="34" charset="0"/>
              </a:rPr>
              <a:t>20. </a:t>
            </a:r>
            <a:r>
              <a:rPr lang="en-US" sz="3100" b="1" dirty="0">
                <a:solidFill>
                  <a:prstClr val="black"/>
                </a:solidFill>
                <a:latin typeface="Arial" panose="020B0604020202020204" pitchFamily="34" charset="0"/>
                <a:cs typeface="Arial" panose="020B0604020202020204" pitchFamily="34" charset="0"/>
              </a:rPr>
              <a:t>Capital Expenditure: 2023/2024</a:t>
            </a:r>
            <a:r>
              <a:rPr lang="en-US" sz="2800" b="1" dirty="0">
                <a:solidFill>
                  <a:prstClr val="black"/>
                </a:solidFill>
                <a:latin typeface="Arial" panose="020B0604020202020204" pitchFamily="34" charset="0"/>
                <a:cs typeface="Arial" panose="020B0604020202020204" pitchFamily="34" charset="0"/>
              </a:rPr>
              <a:t/>
            </a:r>
            <a:br>
              <a:rPr lang="en-US" sz="2800" b="1" dirty="0">
                <a:solidFill>
                  <a:prstClr val="black"/>
                </a:solidFill>
                <a:latin typeface="Arial" panose="020B0604020202020204" pitchFamily="34" charset="0"/>
                <a:cs typeface="Arial" panose="020B0604020202020204" pitchFamily="34" charset="0"/>
              </a:rPr>
            </a:br>
            <a:endParaRPr lang="en-US" sz="2800" b="1" dirty="0">
              <a:solidFill>
                <a:prstClr val="black"/>
              </a:solidFill>
              <a:latin typeface="Arial" panose="020B0604020202020204" pitchFamily="34" charset="0"/>
              <a:cs typeface="Arial" panose="020B0604020202020204" pitchFamily="34" charset="0"/>
            </a:endParaRPr>
          </a:p>
        </p:txBody>
      </p:sp>
      <p:sp>
        <p:nvSpPr>
          <p:cNvPr id="9" name="Slide Number Placeholder 8"/>
          <p:cNvSpPr>
            <a:spLocks noGrp="1"/>
          </p:cNvSpPr>
          <p:nvPr>
            <p:ph type="sldNum" sz="quarter" idx="12"/>
          </p:nvPr>
        </p:nvSpPr>
        <p:spPr>
          <a:xfrm>
            <a:off x="4719721" y="6260557"/>
            <a:ext cx="38253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7D5F9F-99E2-A044-A6F1-401E5E1045C2}"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Content Placeholder 5"/>
          <p:cNvPicPr>
            <a:picLocks noGrp="1" noChangeAspect="1"/>
          </p:cNvPicPr>
          <p:nvPr>
            <p:ph idx="1"/>
          </p:nvPr>
        </p:nvPicPr>
        <p:blipFill>
          <a:blip r:embed="rId3"/>
          <a:stretch>
            <a:fillRect/>
          </a:stretch>
        </p:blipFill>
        <p:spPr>
          <a:xfrm>
            <a:off x="268288" y="1018903"/>
            <a:ext cx="9276306" cy="4781006"/>
          </a:xfrm>
          <a:prstGeom prst="rect">
            <a:avLst/>
          </a:prstGeom>
        </p:spPr>
      </p:pic>
    </p:spTree>
    <p:extLst>
      <p:ext uri="{BB962C8B-B14F-4D97-AF65-F5344CB8AC3E}">
        <p14:creationId xmlns:p14="http://schemas.microsoft.com/office/powerpoint/2010/main" val="13484357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68673" y="261257"/>
            <a:ext cx="9368654" cy="418012"/>
          </a:xfrm>
        </p:spPr>
        <p:txBody>
          <a:bodyPr>
            <a:normAutofit fontScale="90000"/>
          </a:bodyPr>
          <a:lstStyle/>
          <a:p>
            <a:r>
              <a:rPr lang="en-US" sz="3100" b="1" dirty="0" smtClean="0">
                <a:solidFill>
                  <a:prstClr val="black"/>
                </a:solidFill>
                <a:latin typeface="Arial" panose="020B0604020202020204" pitchFamily="34" charset="0"/>
                <a:cs typeface="Arial" panose="020B0604020202020204" pitchFamily="34" charset="0"/>
              </a:rPr>
              <a:t/>
            </a:r>
            <a:br>
              <a:rPr lang="en-US" sz="3100" b="1" dirty="0" smtClean="0">
                <a:solidFill>
                  <a:prstClr val="black"/>
                </a:solidFill>
                <a:latin typeface="Arial" panose="020B0604020202020204" pitchFamily="34" charset="0"/>
                <a:cs typeface="Arial" panose="020B0604020202020204" pitchFamily="34" charset="0"/>
              </a:rPr>
            </a:br>
            <a:r>
              <a:rPr lang="en-US" sz="3100" b="1" dirty="0" smtClean="0">
                <a:solidFill>
                  <a:prstClr val="black"/>
                </a:solidFill>
                <a:latin typeface="Arial" panose="020B0604020202020204" pitchFamily="34" charset="0"/>
                <a:cs typeface="Arial" panose="020B0604020202020204" pitchFamily="34" charset="0"/>
              </a:rPr>
              <a:t>21. </a:t>
            </a:r>
            <a:r>
              <a:rPr lang="en-US" sz="3100" b="1" dirty="0">
                <a:solidFill>
                  <a:prstClr val="black"/>
                </a:solidFill>
                <a:latin typeface="Arial" panose="020B0604020202020204" pitchFamily="34" charset="0"/>
                <a:cs typeface="Arial" panose="020B0604020202020204" pitchFamily="34" charset="0"/>
              </a:rPr>
              <a:t>Capex </a:t>
            </a:r>
            <a:r>
              <a:rPr lang="en-US" sz="3100" b="1" dirty="0" smtClean="0">
                <a:solidFill>
                  <a:prstClr val="black"/>
                </a:solidFill>
                <a:latin typeface="Arial" panose="020B0604020202020204" pitchFamily="34" charset="0"/>
                <a:cs typeface="Arial" panose="020B0604020202020204" pitchFamily="34" charset="0"/>
              </a:rPr>
              <a:t>Projects</a:t>
            </a:r>
            <a:r>
              <a:rPr lang="en-US" sz="2800" b="1" dirty="0">
                <a:solidFill>
                  <a:prstClr val="black"/>
                </a:solidFill>
                <a:latin typeface="Arial" panose="020B0604020202020204" pitchFamily="34" charset="0"/>
                <a:cs typeface="Arial" panose="020B0604020202020204" pitchFamily="34" charset="0"/>
              </a:rPr>
              <a:t/>
            </a:r>
            <a:br>
              <a:rPr lang="en-US" sz="2800" b="1" dirty="0">
                <a:solidFill>
                  <a:prstClr val="black"/>
                </a:solidFill>
                <a:latin typeface="Arial" panose="020B0604020202020204" pitchFamily="34" charset="0"/>
                <a:cs typeface="Arial" panose="020B0604020202020204" pitchFamily="34" charset="0"/>
              </a:rPr>
            </a:br>
            <a:endParaRPr lang="en-US" sz="2800" b="1" dirty="0">
              <a:solidFill>
                <a:prstClr val="black"/>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268673" y="870857"/>
            <a:ext cx="9293338" cy="4650377"/>
          </a:xfrm>
        </p:spPr>
        <p:txBody>
          <a:bodyPr>
            <a:normAutofit fontScale="70000" lnSpcReduction="20000"/>
          </a:bodyPr>
          <a:lstStyle/>
          <a:p>
            <a:pPr algn="just">
              <a:lnSpc>
                <a:spcPct val="120000"/>
              </a:lnSpc>
            </a:pPr>
            <a:r>
              <a:rPr lang="en-US" sz="2400" dirty="0">
                <a:latin typeface="Arial" panose="020B0604020202020204" pitchFamily="34" charset="0"/>
                <a:cs typeface="Arial" panose="020B0604020202020204" pitchFamily="34" charset="0"/>
              </a:rPr>
              <a:t>GPW is embarking on process to acquire a new Enterprise Resource Planning (ERP) system and simultaneously resuscitating the </a:t>
            </a:r>
            <a:r>
              <a:rPr lang="en-US" sz="2400" dirty="0" err="1">
                <a:latin typeface="Arial" panose="020B0604020202020204" pitchFamily="34" charset="0"/>
                <a:cs typeface="Arial" panose="020B0604020202020204" pitchFamily="34" charset="0"/>
              </a:rPr>
              <a:t>eGazette</a:t>
            </a:r>
            <a:r>
              <a:rPr lang="en-US" sz="2400" dirty="0">
                <a:latin typeface="Arial" panose="020B0604020202020204" pitchFamily="34" charset="0"/>
                <a:cs typeface="Arial" panose="020B0604020202020204" pitchFamily="34" charset="0"/>
              </a:rPr>
              <a:t> system, which was affected during system outages that were encountered in February 2021. </a:t>
            </a:r>
            <a:endParaRPr lang="en-US" sz="2400" dirty="0" smtClean="0">
              <a:latin typeface="Arial" panose="020B0604020202020204" pitchFamily="34" charset="0"/>
              <a:cs typeface="Arial" panose="020B0604020202020204" pitchFamily="34" charset="0"/>
            </a:endParaRPr>
          </a:p>
          <a:p>
            <a:pPr algn="just">
              <a:lnSpc>
                <a:spcPct val="120000"/>
              </a:lnSpc>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ICT environment needs to be revamped to support the overall needs of the organisation, in particular to enable the production capacity. </a:t>
            </a:r>
          </a:p>
          <a:p>
            <a:pPr algn="just">
              <a:lnSpc>
                <a:spcPct val="120000"/>
              </a:lnSpc>
            </a:pPr>
            <a:r>
              <a:rPr lang="en-US" sz="2400" dirty="0">
                <a:latin typeface="Arial" panose="020B0604020202020204" pitchFamily="34" charset="0"/>
                <a:cs typeface="Arial" panose="020B0604020202020204" pitchFamily="34" charset="0"/>
              </a:rPr>
              <a:t>Development Bank of Southern Africa (DBSA) has been appointed as the preferred bidder to project manage leasehold improvements to the Headquarters Building (that will ensure that staff is moved from the old Bosman facility to Visagie Street within the 2023-2024 financial year) and the implementation of the Master Plan (improvements to the Factory).  </a:t>
            </a:r>
            <a:endParaRPr lang="en-US" sz="2400" dirty="0" smtClean="0">
              <a:latin typeface="Arial" panose="020B0604020202020204" pitchFamily="34" charset="0"/>
              <a:cs typeface="Arial" panose="020B0604020202020204" pitchFamily="34" charset="0"/>
            </a:endParaRPr>
          </a:p>
          <a:p>
            <a:pPr algn="just">
              <a:lnSpc>
                <a:spcPct val="120000"/>
              </a:lnSpc>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capitalisation program will take place over the MTEF period; these projects will be funded from the accumulated retained surpluses and by future surpluses over the MTEF period.</a:t>
            </a:r>
          </a:p>
          <a:p>
            <a:pPr algn="just">
              <a:lnSpc>
                <a:spcPct val="120000"/>
              </a:lnSpc>
            </a:pPr>
            <a:r>
              <a:rPr lang="en-US" sz="2400" dirty="0">
                <a:latin typeface="Arial" panose="020B0604020202020204" pitchFamily="34" charset="0"/>
                <a:cs typeface="Arial" panose="020B0604020202020204" pitchFamily="34" charset="0"/>
              </a:rPr>
              <a:t>Proposal are also on the table to enhance regional capacity and revamping the old warehouses in Eastern Cape and Limpopo  to enable optimal service delivery. </a:t>
            </a:r>
          </a:p>
          <a:p>
            <a:endParaRPr lang="en-US" dirty="0"/>
          </a:p>
        </p:txBody>
      </p:sp>
      <p:sp>
        <p:nvSpPr>
          <p:cNvPr id="8" name="Slide Number Placeholder 7"/>
          <p:cNvSpPr>
            <a:spLocks noGrp="1"/>
          </p:cNvSpPr>
          <p:nvPr>
            <p:ph type="sldNum" sz="quarter" idx="12"/>
          </p:nvPr>
        </p:nvSpPr>
        <p:spPr>
          <a:xfrm>
            <a:off x="4642790" y="6262925"/>
            <a:ext cx="37705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7D5F9F-99E2-A044-A6F1-401E5E1045C2}"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73846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68673" y="261257"/>
            <a:ext cx="9293338" cy="418012"/>
          </a:xfrm>
        </p:spPr>
        <p:txBody>
          <a:bodyPr>
            <a:normAutofit fontScale="90000"/>
          </a:bodyPr>
          <a:lstStyle/>
          <a:p>
            <a:r>
              <a:rPr lang="en-US" sz="3100" b="1" dirty="0">
                <a:solidFill>
                  <a:prstClr val="black"/>
                </a:solidFill>
                <a:latin typeface="Arial" panose="020B0604020202020204" pitchFamily="34" charset="0"/>
                <a:cs typeface="Arial" panose="020B0604020202020204" pitchFamily="34" charset="0"/>
              </a:rPr>
              <a:t/>
            </a:r>
            <a:br>
              <a:rPr lang="en-US" sz="3100" b="1" dirty="0">
                <a:solidFill>
                  <a:prstClr val="black"/>
                </a:solidFill>
                <a:latin typeface="Arial" panose="020B0604020202020204" pitchFamily="34" charset="0"/>
                <a:cs typeface="Arial" panose="020B0604020202020204" pitchFamily="34" charset="0"/>
              </a:rPr>
            </a:br>
            <a:r>
              <a:rPr lang="en-US" sz="3100" b="1" dirty="0" smtClean="0">
                <a:solidFill>
                  <a:prstClr val="black"/>
                </a:solidFill>
                <a:latin typeface="Arial" panose="020B0604020202020204" pitchFamily="34" charset="0"/>
                <a:cs typeface="Arial" panose="020B0604020202020204" pitchFamily="34" charset="0"/>
              </a:rPr>
              <a:t/>
            </a:r>
            <a:br>
              <a:rPr lang="en-US" sz="3100" b="1" dirty="0" smtClean="0">
                <a:solidFill>
                  <a:prstClr val="black"/>
                </a:solidFill>
                <a:latin typeface="Arial" panose="020B0604020202020204" pitchFamily="34" charset="0"/>
                <a:cs typeface="Arial" panose="020B0604020202020204" pitchFamily="34" charset="0"/>
              </a:rPr>
            </a:br>
            <a:r>
              <a:rPr lang="en-US" sz="3100" b="1" dirty="0" smtClean="0">
                <a:solidFill>
                  <a:prstClr val="black"/>
                </a:solidFill>
                <a:latin typeface="Arial" panose="020B0604020202020204" pitchFamily="34" charset="0"/>
                <a:cs typeface="Arial" panose="020B0604020202020204" pitchFamily="34" charset="0"/>
              </a:rPr>
              <a:t>22. </a:t>
            </a:r>
            <a:r>
              <a:rPr lang="en-US" sz="3100" b="1" dirty="0">
                <a:solidFill>
                  <a:prstClr val="black"/>
                </a:solidFill>
                <a:latin typeface="Arial" panose="020B0604020202020204" pitchFamily="34" charset="0"/>
                <a:cs typeface="Arial" panose="020B0604020202020204" pitchFamily="34" charset="0"/>
              </a:rPr>
              <a:t>Compensation of Employees: 2023/2024</a:t>
            </a:r>
            <a:br>
              <a:rPr lang="en-US" sz="3100" b="1" dirty="0">
                <a:solidFill>
                  <a:prstClr val="black"/>
                </a:solidFill>
                <a:latin typeface="Arial" panose="020B0604020202020204" pitchFamily="34" charset="0"/>
                <a:cs typeface="Arial" panose="020B0604020202020204" pitchFamily="34" charset="0"/>
              </a:rPr>
            </a:br>
            <a:r>
              <a:rPr lang="en-US" sz="2800" b="1" dirty="0">
                <a:solidFill>
                  <a:prstClr val="black"/>
                </a:solidFill>
                <a:latin typeface="Arial" panose="020B0604020202020204" pitchFamily="34" charset="0"/>
                <a:cs typeface="Arial" panose="020B0604020202020204" pitchFamily="34" charset="0"/>
              </a:rPr>
              <a:t/>
            </a:r>
            <a:br>
              <a:rPr lang="en-US" sz="2800" b="1" dirty="0">
                <a:solidFill>
                  <a:prstClr val="black"/>
                </a:solidFill>
                <a:latin typeface="Arial" panose="020B0604020202020204" pitchFamily="34" charset="0"/>
                <a:cs typeface="Arial" panose="020B0604020202020204" pitchFamily="34" charset="0"/>
              </a:rPr>
            </a:br>
            <a:endParaRPr lang="en-US" sz="2800" b="1" dirty="0">
              <a:solidFill>
                <a:prstClr val="black"/>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a:stretch>
            <a:fillRect/>
          </a:stretch>
        </p:blipFill>
        <p:spPr>
          <a:xfrm>
            <a:off x="268673" y="871538"/>
            <a:ext cx="9293338" cy="5015456"/>
          </a:xfrm>
          <a:prstGeom prst="rect">
            <a:avLst/>
          </a:prstGeom>
        </p:spPr>
      </p:pic>
      <p:sp>
        <p:nvSpPr>
          <p:cNvPr id="8" name="Slide Number Placeholder 7"/>
          <p:cNvSpPr>
            <a:spLocks noGrp="1"/>
          </p:cNvSpPr>
          <p:nvPr>
            <p:ph type="sldNum" sz="quarter" idx="12"/>
          </p:nvPr>
        </p:nvSpPr>
        <p:spPr>
          <a:xfrm>
            <a:off x="4700689" y="6243458"/>
            <a:ext cx="4293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7D5F9F-99E2-A044-A6F1-401E5E1045C2}"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7423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68673" y="261257"/>
            <a:ext cx="9293338" cy="418012"/>
          </a:xfrm>
        </p:spPr>
        <p:txBody>
          <a:bodyPr>
            <a:normAutofit fontScale="90000"/>
          </a:bodyPr>
          <a:lstStyle/>
          <a:p>
            <a:r>
              <a:rPr lang="en-US" sz="3100" b="1" dirty="0">
                <a:solidFill>
                  <a:prstClr val="black"/>
                </a:solidFill>
                <a:latin typeface="Arial" panose="020B0604020202020204" pitchFamily="34" charset="0"/>
                <a:cs typeface="Arial" panose="020B0604020202020204" pitchFamily="34" charset="0"/>
              </a:rPr>
              <a:t/>
            </a:r>
            <a:br>
              <a:rPr lang="en-US" sz="3100" b="1" dirty="0">
                <a:solidFill>
                  <a:prstClr val="black"/>
                </a:solidFill>
                <a:latin typeface="Arial" panose="020B0604020202020204" pitchFamily="34" charset="0"/>
                <a:cs typeface="Arial" panose="020B0604020202020204" pitchFamily="34" charset="0"/>
              </a:rPr>
            </a:br>
            <a:r>
              <a:rPr lang="en-US" sz="3100" b="1" dirty="0">
                <a:solidFill>
                  <a:prstClr val="black"/>
                </a:solidFill>
                <a:latin typeface="Arial" panose="020B0604020202020204" pitchFamily="34" charset="0"/>
                <a:cs typeface="Arial" panose="020B0604020202020204" pitchFamily="34" charset="0"/>
              </a:rPr>
              <a:t/>
            </a:r>
            <a:br>
              <a:rPr lang="en-US" sz="3100" b="1" dirty="0">
                <a:solidFill>
                  <a:prstClr val="black"/>
                </a:solidFill>
                <a:latin typeface="Arial" panose="020B0604020202020204" pitchFamily="34" charset="0"/>
                <a:cs typeface="Arial" panose="020B0604020202020204" pitchFamily="34" charset="0"/>
              </a:rPr>
            </a:br>
            <a:r>
              <a:rPr lang="en-US" sz="3100" b="1" dirty="0" smtClean="0">
                <a:solidFill>
                  <a:prstClr val="black"/>
                </a:solidFill>
                <a:latin typeface="Arial" panose="020B0604020202020204" pitchFamily="34" charset="0"/>
                <a:cs typeface="Arial" panose="020B0604020202020204" pitchFamily="34" charset="0"/>
              </a:rPr>
              <a:t/>
            </a:r>
            <a:br>
              <a:rPr lang="en-US" sz="3100" b="1" dirty="0" smtClean="0">
                <a:solidFill>
                  <a:prstClr val="black"/>
                </a:solidFill>
                <a:latin typeface="Arial" panose="020B0604020202020204" pitchFamily="34" charset="0"/>
                <a:cs typeface="Arial" panose="020B0604020202020204" pitchFamily="34" charset="0"/>
              </a:rPr>
            </a:br>
            <a:r>
              <a:rPr lang="en-US" sz="3100" b="1" dirty="0" smtClean="0">
                <a:solidFill>
                  <a:prstClr val="black"/>
                </a:solidFill>
                <a:latin typeface="Arial" panose="020B0604020202020204" pitchFamily="34" charset="0"/>
                <a:cs typeface="Arial" panose="020B0604020202020204" pitchFamily="34" charset="0"/>
              </a:rPr>
              <a:t>23. </a:t>
            </a:r>
            <a:r>
              <a:rPr lang="en-US" sz="3100" b="1" dirty="0">
                <a:solidFill>
                  <a:prstClr val="black"/>
                </a:solidFill>
                <a:latin typeface="Arial" panose="020B0604020202020204" pitchFamily="34" charset="0"/>
                <a:cs typeface="Arial" panose="020B0604020202020204" pitchFamily="34" charset="0"/>
              </a:rPr>
              <a:t>Goods &amp; Services Budget</a:t>
            </a:r>
            <a:br>
              <a:rPr lang="en-US" sz="3100" b="1" dirty="0">
                <a:solidFill>
                  <a:prstClr val="black"/>
                </a:solidFill>
                <a:latin typeface="Arial" panose="020B0604020202020204" pitchFamily="34" charset="0"/>
                <a:cs typeface="Arial" panose="020B0604020202020204" pitchFamily="34" charset="0"/>
              </a:rPr>
            </a:br>
            <a:r>
              <a:rPr lang="en-US" sz="3100" b="1" dirty="0">
                <a:solidFill>
                  <a:prstClr val="black"/>
                </a:solidFill>
                <a:latin typeface="Arial" panose="020B0604020202020204" pitchFamily="34" charset="0"/>
                <a:cs typeface="Arial" panose="020B0604020202020204" pitchFamily="34" charset="0"/>
              </a:rPr>
              <a:t/>
            </a:r>
            <a:br>
              <a:rPr lang="en-US" sz="3100" b="1" dirty="0">
                <a:solidFill>
                  <a:prstClr val="black"/>
                </a:solidFill>
                <a:latin typeface="Arial" panose="020B0604020202020204" pitchFamily="34" charset="0"/>
                <a:cs typeface="Arial" panose="020B0604020202020204" pitchFamily="34" charset="0"/>
              </a:rPr>
            </a:br>
            <a:r>
              <a:rPr lang="en-US" sz="2800" b="1" dirty="0">
                <a:solidFill>
                  <a:prstClr val="black"/>
                </a:solidFill>
                <a:latin typeface="Arial" panose="020B0604020202020204" pitchFamily="34" charset="0"/>
                <a:cs typeface="Arial" panose="020B0604020202020204" pitchFamily="34" charset="0"/>
              </a:rPr>
              <a:t/>
            </a:r>
            <a:br>
              <a:rPr lang="en-US" sz="2800" b="1" dirty="0">
                <a:solidFill>
                  <a:prstClr val="black"/>
                </a:solidFill>
                <a:latin typeface="Arial" panose="020B0604020202020204" pitchFamily="34" charset="0"/>
                <a:cs typeface="Arial" panose="020B0604020202020204" pitchFamily="34" charset="0"/>
              </a:rPr>
            </a:br>
            <a:endParaRPr lang="en-US" sz="2800" b="1" dirty="0">
              <a:solidFill>
                <a:prstClr val="black"/>
              </a:solidFill>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3"/>
          <a:stretch>
            <a:fillRect/>
          </a:stretch>
        </p:blipFill>
        <p:spPr>
          <a:xfrm>
            <a:off x="268673" y="890965"/>
            <a:ext cx="9293338" cy="3890042"/>
          </a:xfrm>
          <a:prstGeom prst="rect">
            <a:avLst/>
          </a:prstGeom>
        </p:spPr>
      </p:pic>
      <p:sp>
        <p:nvSpPr>
          <p:cNvPr id="9" name="Slide Number Placeholder 8"/>
          <p:cNvSpPr>
            <a:spLocks noGrp="1"/>
          </p:cNvSpPr>
          <p:nvPr>
            <p:ph type="sldNum" sz="quarter" idx="12"/>
          </p:nvPr>
        </p:nvSpPr>
        <p:spPr>
          <a:xfrm>
            <a:off x="4709398" y="6276527"/>
            <a:ext cx="4118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7D5F9F-99E2-A044-A6F1-401E5E1045C2}"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46733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3644501" y="3136613"/>
            <a:ext cx="2616998"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all" spc="0" normalizeH="0" baseline="0" noProof="0" dirty="0" smtClean="0">
                <a:ln>
                  <a:noFill/>
                </a:ln>
                <a:solidFill>
                  <a:schemeClr val="bg1"/>
                </a:solidFill>
                <a:effectLst/>
                <a:uLnTx/>
                <a:uFillTx/>
                <a:latin typeface="Arial" panose="020B0604020202020204" pitchFamily="34" charset="0"/>
                <a:ea typeface="+mj-ea"/>
                <a:cs typeface="Arial" panose="020B0604020202020204" pitchFamily="34" charset="0"/>
              </a:rPr>
              <a:t>THANK YOU</a:t>
            </a:r>
            <a:endParaRPr kumimoji="0" lang="en-US" sz="1800" b="0" i="0" u="none" strike="noStrike" kern="0" cap="none" spc="0" normalizeH="0" baseline="0" noProof="0" dirty="0" smtClean="0">
              <a:ln>
                <a:noFill/>
              </a:ln>
              <a:solidFill>
                <a:schemeClr val="bg1"/>
              </a:solidFill>
              <a:effectLst/>
              <a:uLnTx/>
              <a:uFillTx/>
            </a:endParaRPr>
          </a:p>
        </p:txBody>
      </p:sp>
      <p:sp>
        <p:nvSpPr>
          <p:cNvPr id="3" name="Slide Number Placeholder 2"/>
          <p:cNvSpPr>
            <a:spLocks noGrp="1"/>
          </p:cNvSpPr>
          <p:nvPr>
            <p:ph type="sldNum" sz="quarter" idx="12"/>
          </p:nvPr>
        </p:nvSpPr>
        <p:spPr/>
        <p:txBody>
          <a:bodyPr/>
          <a:lstStyle/>
          <a:p>
            <a:fld id="{F77D5F9F-99E2-A044-A6F1-401E5E1045C2}" type="slidenum">
              <a:rPr lang="en-US" smtClean="0"/>
              <a:t>56</a:t>
            </a:fld>
            <a:endParaRPr lang="en-US" dirty="0"/>
          </a:p>
        </p:txBody>
      </p:sp>
    </p:spTree>
    <p:extLst>
      <p:ext uri="{BB962C8B-B14F-4D97-AF65-F5344CB8AC3E}">
        <p14:creationId xmlns:p14="http://schemas.microsoft.com/office/powerpoint/2010/main" val="2243850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3900" y="269334"/>
            <a:ext cx="9230694" cy="497021"/>
          </a:xfrm>
        </p:spPr>
        <p:txBody>
          <a:bodyPr>
            <a:normAutofit/>
          </a:bodyPr>
          <a:lstStyle/>
          <a:p>
            <a:r>
              <a:rPr lang="en-US" sz="2800" b="1" dirty="0">
                <a:latin typeface="Arial" panose="020B0604020202020204" pitchFamily="34" charset="0"/>
                <a:cs typeface="Arial" panose="020B0604020202020204" pitchFamily="34" charset="0"/>
              </a:rPr>
              <a:t>3</a:t>
            </a:r>
            <a:r>
              <a:rPr lang="en-US" sz="2800" b="1" dirty="0" smtClean="0">
                <a:latin typeface="Arial" panose="020B0604020202020204" pitchFamily="34" charset="0"/>
                <a:cs typeface="Arial" panose="020B0604020202020204" pitchFamily="34" charset="0"/>
              </a:rPr>
              <a:t>. Executive Summary</a:t>
            </a:r>
            <a:endParaRPr lang="en-US" sz="2800" b="1"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313900" y="894219"/>
            <a:ext cx="9230694" cy="4402602"/>
          </a:xfrm>
        </p:spPr>
        <p:txBody>
          <a:bodyPr>
            <a:normAutofit fontScale="70000" lnSpcReduction="20000"/>
          </a:bodyPr>
          <a:lstStyle/>
          <a:p>
            <a:pPr algn="just">
              <a:lnSpc>
                <a:spcPct val="100000"/>
              </a:lnSpc>
            </a:pPr>
            <a:r>
              <a:rPr lang="en-US" sz="2600" dirty="0" smtClean="0">
                <a:latin typeface="Arial" panose="020B0604020202020204" pitchFamily="34" charset="0"/>
                <a:cs typeface="Arial" panose="020B0604020202020204" pitchFamily="34" charset="0"/>
              </a:rPr>
              <a:t>Progress </a:t>
            </a:r>
            <a:r>
              <a:rPr lang="en-US" sz="2600" dirty="0">
                <a:latin typeface="Arial" panose="020B0604020202020204" pitchFamily="34" charset="0"/>
                <a:cs typeface="Arial" panose="020B0604020202020204" pitchFamily="34" charset="0"/>
              </a:rPr>
              <a:t>on the 2019 to 2024 Strategic Framework Targets </a:t>
            </a:r>
            <a:r>
              <a:rPr lang="en-ZA" sz="2600" dirty="0">
                <a:latin typeface="Arial" panose="020B0604020202020204" pitchFamily="34" charset="0"/>
                <a:cs typeface="Arial" panose="020B0604020202020204" pitchFamily="34" charset="0"/>
              </a:rPr>
              <a:t>demonstrates that GPW performed well </a:t>
            </a:r>
            <a:r>
              <a:rPr lang="en-ZA" sz="2600" dirty="0" smtClean="0">
                <a:latin typeface="Arial" panose="020B0604020202020204" pitchFamily="34" charset="0"/>
                <a:cs typeface="Arial" panose="020B0604020202020204" pitchFamily="34" charset="0"/>
              </a:rPr>
              <a:t>based on the targets it had set for the </a:t>
            </a:r>
            <a:r>
              <a:rPr lang="en-ZA" sz="2600" dirty="0">
                <a:latin typeface="Arial" panose="020B0604020202020204" pitchFamily="34" charset="0"/>
                <a:cs typeface="Arial" panose="020B0604020202020204" pitchFamily="34" charset="0"/>
              </a:rPr>
              <a:t>reporting period </a:t>
            </a:r>
            <a:endParaRPr lang="en-ZA" sz="2600" dirty="0" smtClean="0">
              <a:latin typeface="Arial" panose="020B0604020202020204" pitchFamily="34" charset="0"/>
              <a:cs typeface="Arial" panose="020B0604020202020204" pitchFamily="34" charset="0"/>
            </a:endParaRPr>
          </a:p>
          <a:p>
            <a:pPr algn="just"/>
            <a:r>
              <a:rPr lang="en-US" sz="2600" dirty="0" smtClean="0">
                <a:latin typeface="Arial" panose="020B0604020202020204" pitchFamily="34" charset="0"/>
                <a:cs typeface="Arial" panose="020B0604020202020204" pitchFamily="34" charset="0"/>
              </a:rPr>
              <a:t>GPW </a:t>
            </a:r>
            <a:r>
              <a:rPr lang="en-US" sz="2600" dirty="0">
                <a:latin typeface="Arial" panose="020B0604020202020204" pitchFamily="34" charset="0"/>
                <a:cs typeface="Arial" panose="020B0604020202020204" pitchFamily="34" charset="0"/>
              </a:rPr>
              <a:t>has successfully maintained and achieved the quality measure of producing security printed documents at 100% compliance against client quality and quantity specifications. As at the mid-term reporting period a total number of 432 905 identity documents/cards and 1  432 738 passports were produced.</a:t>
            </a:r>
          </a:p>
          <a:p>
            <a:pPr algn="just"/>
            <a:r>
              <a:rPr lang="en-ZA" sz="2600" dirty="0">
                <a:latin typeface="Arial" panose="020B0604020202020204" pitchFamily="34" charset="0"/>
                <a:cs typeface="Arial" panose="020B0604020202020204" pitchFamily="34" charset="0"/>
              </a:rPr>
              <a:t> </a:t>
            </a:r>
            <a:r>
              <a:rPr lang="en-ZA" sz="2600" dirty="0" smtClean="0">
                <a:latin typeface="Arial" panose="020B0604020202020204" pitchFamily="34" charset="0"/>
                <a:cs typeface="Arial" panose="020B0604020202020204" pitchFamily="34" charset="0"/>
              </a:rPr>
              <a:t>I</a:t>
            </a:r>
            <a:r>
              <a:rPr lang="en-US" sz="2600" dirty="0" smtClean="0">
                <a:latin typeface="Arial" panose="020B0604020202020204" pitchFamily="34" charset="0"/>
                <a:cs typeface="Arial" panose="020B0604020202020204" pitchFamily="34" charset="0"/>
              </a:rPr>
              <a:t>n </a:t>
            </a:r>
            <a:r>
              <a:rPr lang="en-US" sz="2600" dirty="0">
                <a:latin typeface="Arial" panose="020B0604020202020204" pitchFamily="34" charset="0"/>
                <a:cs typeface="Arial" panose="020B0604020202020204" pitchFamily="34" charset="0"/>
              </a:rPr>
              <a:t>contributing to the “economic transformation and job creation” strategic outcome, GPW </a:t>
            </a:r>
            <a:r>
              <a:rPr lang="en-US" sz="2600" dirty="0" smtClean="0">
                <a:latin typeface="Arial" panose="020B0604020202020204" pitchFamily="34" charset="0"/>
                <a:cs typeface="Arial" panose="020B0604020202020204" pitchFamily="34" charset="0"/>
              </a:rPr>
              <a:t>has been implementing the youth and women through its Artisan </a:t>
            </a:r>
            <a:r>
              <a:rPr lang="en-US" sz="2600" dirty="0">
                <a:latin typeface="Arial" panose="020B0604020202020204" pitchFamily="34" charset="0"/>
                <a:cs typeface="Arial" panose="020B0604020202020204" pitchFamily="34" charset="0"/>
              </a:rPr>
              <a:t>and </a:t>
            </a:r>
            <a:r>
              <a:rPr lang="en-US" sz="2600" dirty="0" smtClean="0">
                <a:latin typeface="Arial" panose="020B0604020202020204" pitchFamily="34" charset="0"/>
                <a:cs typeface="Arial" panose="020B0604020202020204" pitchFamily="34" charset="0"/>
              </a:rPr>
              <a:t>Graduate </a:t>
            </a:r>
            <a:r>
              <a:rPr lang="en-US" sz="2600" dirty="0">
                <a:latin typeface="Arial" panose="020B0604020202020204" pitchFamily="34" charset="0"/>
                <a:cs typeface="Arial" panose="020B0604020202020204" pitchFamily="34" charset="0"/>
              </a:rPr>
              <a:t>skills </a:t>
            </a:r>
            <a:r>
              <a:rPr lang="en-US" sz="2600" dirty="0" smtClean="0">
                <a:latin typeface="Arial" panose="020B0604020202020204" pitchFamily="34" charset="0"/>
                <a:cs typeface="Arial" panose="020B0604020202020204" pitchFamily="34" charset="0"/>
              </a:rPr>
              <a:t>programme. Of the 100 planned for achievement over the MTSF period, a total of 54 have already been taken through this programme.  </a:t>
            </a:r>
          </a:p>
          <a:p>
            <a:pPr algn="just"/>
            <a:r>
              <a:rPr lang="en-ZA" sz="2600" dirty="0" smtClean="0">
                <a:latin typeface="Arial" panose="020B0604020202020204" pitchFamily="34" charset="0"/>
                <a:cs typeface="Arial" panose="020B0604020202020204" pitchFamily="34" charset="0"/>
              </a:rPr>
              <a:t>GPW received a disclaimer </a:t>
            </a:r>
            <a:r>
              <a:rPr lang="en-ZA" sz="2600" dirty="0">
                <a:latin typeface="Arial" panose="020B0604020202020204" pitchFamily="34" charset="0"/>
                <a:cs typeface="Arial" panose="020B0604020202020204" pitchFamily="34" charset="0"/>
              </a:rPr>
              <a:t>audit opinion </a:t>
            </a:r>
            <a:r>
              <a:rPr lang="en-ZA" sz="2600" dirty="0" smtClean="0">
                <a:latin typeface="Arial" panose="020B0604020202020204" pitchFamily="34" charset="0"/>
                <a:cs typeface="Arial" panose="020B0604020202020204" pitchFamily="34" charset="0"/>
              </a:rPr>
              <a:t>for the </a:t>
            </a:r>
            <a:r>
              <a:rPr lang="en-ZA" sz="2600" dirty="0">
                <a:latin typeface="Arial" panose="020B0604020202020204" pitchFamily="34" charset="0"/>
                <a:cs typeface="Arial" panose="020B0604020202020204" pitchFamily="34" charset="0"/>
              </a:rPr>
              <a:t>2019/20 and 2020/21 financial </a:t>
            </a:r>
            <a:r>
              <a:rPr lang="en-ZA" sz="2600" dirty="0" smtClean="0">
                <a:latin typeface="Arial" panose="020B0604020202020204" pitchFamily="34" charset="0"/>
                <a:cs typeface="Arial" panose="020B0604020202020204" pitchFamily="34" charset="0"/>
              </a:rPr>
              <a:t>years, as a result of the challenges that emanated from system crash that led to loss of critical finance data. GPW has been implementing a migration plan to stabilise and sustain all operations particularly in ICT</a:t>
            </a:r>
            <a:r>
              <a:rPr lang="en-ZA" sz="2600" dirty="0">
                <a:latin typeface="Arial" panose="020B0604020202020204" pitchFamily="34" charset="0"/>
                <a:cs typeface="Arial" panose="020B0604020202020204" pitchFamily="34" charset="0"/>
              </a:rPr>
              <a:t> </a:t>
            </a:r>
            <a:r>
              <a:rPr lang="en-ZA" sz="2600" dirty="0" smtClean="0">
                <a:latin typeface="Arial" panose="020B0604020202020204" pitchFamily="34" charset="0"/>
                <a:cs typeface="Arial" panose="020B0604020202020204" pitchFamily="34" charset="0"/>
              </a:rPr>
              <a:t>and Finance.</a:t>
            </a:r>
            <a:endParaRPr lang="en-ZA" sz="2600" dirty="0">
              <a:latin typeface="Arial" panose="020B0604020202020204" pitchFamily="34" charset="0"/>
              <a:cs typeface="Arial" panose="020B0604020202020204" pitchFamily="34" charset="0"/>
            </a:endParaRPr>
          </a:p>
          <a:p>
            <a:r>
              <a:rPr lang="en-ZA" sz="2600" dirty="0" smtClean="0">
                <a:latin typeface="Arial" panose="020B0604020202020204" pitchFamily="34" charset="0"/>
                <a:cs typeface="Arial" panose="020B0604020202020204" pitchFamily="34" charset="0"/>
              </a:rPr>
              <a:t>GPW’s focus on business continuity, risk management and resolution of audit findings remain a priority in order to strengthen internal controls and ensure clean governance, given challenges experienced in the past financial years.   </a:t>
            </a:r>
          </a:p>
          <a:p>
            <a:r>
              <a:rPr lang="en-ZA" sz="2600" dirty="0" smtClean="0">
                <a:latin typeface="Arial" panose="020B0604020202020204" pitchFamily="34" charset="0"/>
                <a:cs typeface="Arial" panose="020B0604020202020204" pitchFamily="34" charset="0"/>
              </a:rPr>
              <a:t>The next slides focus on </a:t>
            </a:r>
            <a:r>
              <a:rPr lang="en-US" sz="2600" dirty="0" smtClean="0">
                <a:latin typeface="Arial" panose="020B0604020202020204" pitchFamily="34" charset="0"/>
                <a:cs typeface="Arial" panose="020B0604020202020204" pitchFamily="34" charset="0"/>
              </a:rPr>
              <a:t>GPW’s performance based on the </a:t>
            </a:r>
            <a:r>
              <a:rPr lang="en-US" sz="2600" dirty="0">
                <a:latin typeface="Arial" panose="020B0604020202020204" pitchFamily="34" charset="0"/>
                <a:cs typeface="Arial" panose="020B0604020202020204" pitchFamily="34" charset="0"/>
              </a:rPr>
              <a:t>NDP/MTSF </a:t>
            </a:r>
            <a:r>
              <a:rPr lang="en-US" sz="2600" dirty="0" smtClean="0">
                <a:latin typeface="Arial" panose="020B0604020202020204" pitchFamily="34" charset="0"/>
                <a:cs typeface="Arial" panose="020B0604020202020204" pitchFamily="34" charset="0"/>
              </a:rPr>
              <a:t>priorities.</a:t>
            </a:r>
            <a:endParaRPr lang="en-US" sz="26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ZA" sz="2600" dirty="0">
              <a:solidFill>
                <a:srgbClr val="FFFFFF"/>
              </a:solidFill>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3814822" y="6277974"/>
            <a:ext cx="2228850" cy="365125"/>
          </a:xfrm>
        </p:spPr>
        <p:txBody>
          <a:bodyPr/>
          <a:lstStyle/>
          <a:p>
            <a:pPr algn="ctr"/>
            <a:fld id="{F77D5F9F-99E2-A044-A6F1-401E5E1045C2}" type="slidenum">
              <a:rPr lang="en-US" b="1" smtClean="0"/>
              <a:pPr algn="ctr"/>
              <a:t>6</a:t>
            </a:fld>
            <a:endParaRPr lang="en-US" b="1" dirty="0"/>
          </a:p>
        </p:txBody>
      </p:sp>
    </p:spTree>
    <p:extLst>
      <p:ext uri="{BB962C8B-B14F-4D97-AF65-F5344CB8AC3E}">
        <p14:creationId xmlns:p14="http://schemas.microsoft.com/office/powerpoint/2010/main" val="622141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19539167"/>
              </p:ext>
            </p:extLst>
          </p:nvPr>
        </p:nvGraphicFramePr>
        <p:xfrm>
          <a:off x="313509" y="298268"/>
          <a:ext cx="9239794" cy="5703900"/>
        </p:xfrm>
        <a:graphic>
          <a:graphicData uri="http://schemas.openxmlformats.org/drawingml/2006/table">
            <a:tbl>
              <a:tblPr firstRow="1" firstCol="1" bandRow="1">
                <a:tableStyleId>{5C22544A-7EE6-4342-B048-85BDC9FD1C3A}</a:tableStyleId>
              </a:tblPr>
              <a:tblGrid>
                <a:gridCol w="1260813">
                  <a:extLst>
                    <a:ext uri="{9D8B030D-6E8A-4147-A177-3AD203B41FA5}">
                      <a16:colId xmlns:a16="http://schemas.microsoft.com/office/drawing/2014/main" val="4050864482"/>
                    </a:ext>
                  </a:extLst>
                </a:gridCol>
                <a:gridCol w="1081792">
                  <a:extLst>
                    <a:ext uri="{9D8B030D-6E8A-4147-A177-3AD203B41FA5}">
                      <a16:colId xmlns:a16="http://schemas.microsoft.com/office/drawing/2014/main" val="1077488953"/>
                    </a:ext>
                  </a:extLst>
                </a:gridCol>
                <a:gridCol w="1637212">
                  <a:extLst>
                    <a:ext uri="{9D8B030D-6E8A-4147-A177-3AD203B41FA5}">
                      <a16:colId xmlns:a16="http://schemas.microsoft.com/office/drawing/2014/main" val="2491731871"/>
                    </a:ext>
                  </a:extLst>
                </a:gridCol>
                <a:gridCol w="1428205">
                  <a:extLst>
                    <a:ext uri="{9D8B030D-6E8A-4147-A177-3AD203B41FA5}">
                      <a16:colId xmlns:a16="http://schemas.microsoft.com/office/drawing/2014/main" val="3131594271"/>
                    </a:ext>
                  </a:extLst>
                </a:gridCol>
                <a:gridCol w="1792657">
                  <a:extLst>
                    <a:ext uri="{9D8B030D-6E8A-4147-A177-3AD203B41FA5}">
                      <a16:colId xmlns:a16="http://schemas.microsoft.com/office/drawing/2014/main" val="2485662630"/>
                    </a:ext>
                  </a:extLst>
                </a:gridCol>
                <a:gridCol w="2039115">
                  <a:extLst>
                    <a:ext uri="{9D8B030D-6E8A-4147-A177-3AD203B41FA5}">
                      <a16:colId xmlns:a16="http://schemas.microsoft.com/office/drawing/2014/main" val="3847540715"/>
                    </a:ext>
                  </a:extLst>
                </a:gridCol>
              </a:tblGrid>
              <a:tr h="391931">
                <a:tc gridSpan="6">
                  <a:txBody>
                    <a:bodyPr/>
                    <a:lstStyle/>
                    <a:p>
                      <a:pPr marL="0" marR="0">
                        <a:lnSpc>
                          <a:spcPct val="115000"/>
                        </a:lnSpc>
                        <a:spcBef>
                          <a:spcPts val="0"/>
                        </a:spcBef>
                        <a:spcAft>
                          <a:spcPts val="0"/>
                        </a:spcAft>
                      </a:pPr>
                      <a:r>
                        <a:rPr lang="en-US" sz="2400" dirty="0" smtClean="0">
                          <a:solidFill>
                            <a:schemeClr val="tx1"/>
                          </a:solidFill>
                          <a:effectLst/>
                          <a:latin typeface="Arial" panose="020B0604020202020204" pitchFamily="34" charset="0"/>
                          <a:cs typeface="Arial" panose="020B0604020202020204" pitchFamily="34" charset="0"/>
                        </a:rPr>
                        <a:t>4. GPW </a:t>
                      </a:r>
                      <a:r>
                        <a:rPr lang="en-US" sz="2400" dirty="0">
                          <a:solidFill>
                            <a:schemeClr val="tx1"/>
                          </a:solidFill>
                          <a:effectLst/>
                          <a:latin typeface="Arial" panose="020B0604020202020204" pitchFamily="34" charset="0"/>
                          <a:cs typeface="Arial" panose="020B0604020202020204" pitchFamily="34" charset="0"/>
                        </a:rPr>
                        <a:t>p</a:t>
                      </a:r>
                      <a:r>
                        <a:rPr lang="en-US" sz="2400" dirty="0" smtClean="0">
                          <a:solidFill>
                            <a:schemeClr val="tx1"/>
                          </a:solidFill>
                          <a:effectLst/>
                          <a:latin typeface="Arial" panose="020B0604020202020204" pitchFamily="34" charset="0"/>
                          <a:cs typeface="Arial" panose="020B0604020202020204" pitchFamily="34" charset="0"/>
                        </a:rPr>
                        <a:t>erformance focusing </a:t>
                      </a:r>
                      <a:r>
                        <a:rPr lang="en-US" sz="2400" dirty="0">
                          <a:solidFill>
                            <a:schemeClr val="tx1"/>
                          </a:solidFill>
                          <a:effectLst/>
                          <a:latin typeface="Arial" panose="020B0604020202020204" pitchFamily="34" charset="0"/>
                          <a:cs typeface="Arial" panose="020B0604020202020204" pitchFamily="34" charset="0"/>
                        </a:rPr>
                        <a:t>on the NDP/MTSF </a:t>
                      </a:r>
                      <a:r>
                        <a:rPr lang="en-US" sz="2400" dirty="0" smtClean="0">
                          <a:solidFill>
                            <a:schemeClr val="tx1"/>
                          </a:solidFill>
                          <a:effectLst/>
                          <a:latin typeface="Arial" panose="020B0604020202020204" pitchFamily="34" charset="0"/>
                          <a:cs typeface="Arial" panose="020B0604020202020204" pitchFamily="34" charset="0"/>
                        </a:rPr>
                        <a:t>priorities</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4002" marR="24002" marT="0" marB="0">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0143630"/>
                  </a:ext>
                </a:extLst>
              </a:tr>
              <a:tr h="538905">
                <a:tc>
                  <a:txBody>
                    <a:bodyPr/>
                    <a:lstStyle/>
                    <a:p>
                      <a:pPr marL="0" marR="0">
                        <a:lnSpc>
                          <a:spcPct val="115000"/>
                        </a:lnSpc>
                        <a:spcBef>
                          <a:spcPts val="0"/>
                        </a:spcBef>
                        <a:spcAft>
                          <a:spcPts val="0"/>
                        </a:spcAft>
                      </a:pPr>
                      <a:r>
                        <a:rPr lang="en-US" sz="1100" b="1" dirty="0">
                          <a:solidFill>
                            <a:schemeClr val="tx1"/>
                          </a:solidFill>
                          <a:effectLst/>
                          <a:latin typeface="Arial" panose="020B0604020202020204" pitchFamily="34" charset="0"/>
                          <a:cs typeface="Arial" panose="020B0604020202020204" pitchFamily="34" charset="0"/>
                        </a:rPr>
                        <a:t>MTSF Priorities</a:t>
                      </a:r>
                      <a:endParaRPr lang="en-US"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4002" marR="24002" marT="0" marB="0">
                    <a:solidFill>
                      <a:srgbClr val="92D050"/>
                    </a:solidFill>
                  </a:tcPr>
                </a:tc>
                <a:tc>
                  <a:txBody>
                    <a:bodyPr/>
                    <a:lstStyle/>
                    <a:p>
                      <a:pPr marL="0" marR="0">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Outcome</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24002" marR="24002" marT="0" marB="0">
                    <a:solidFill>
                      <a:srgbClr val="92D050"/>
                    </a:solidFill>
                  </a:tcPr>
                </a:tc>
                <a:tc>
                  <a:txBody>
                    <a:bodyPr/>
                    <a:lstStyle/>
                    <a:p>
                      <a:pPr marL="0" marR="0">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Outcome Indicator</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24002" marR="24002" marT="0" marB="0">
                    <a:solidFill>
                      <a:srgbClr val="92D050"/>
                    </a:solidFill>
                  </a:tcPr>
                </a:tc>
                <a:tc>
                  <a:txBody>
                    <a:bodyPr/>
                    <a:lstStyle/>
                    <a:p>
                      <a:pPr marL="0" marR="0">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Midterm target</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24002" marR="24002" marT="0" marB="0">
                    <a:solidFill>
                      <a:srgbClr val="92D050"/>
                    </a:solidFill>
                  </a:tcPr>
                </a:tc>
                <a:tc>
                  <a:txBody>
                    <a:bodyPr/>
                    <a:lstStyle/>
                    <a:p>
                      <a:pPr marL="0" marR="0">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Actual achievement as at 31 December 2022</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24002" marR="24002" marT="0" marB="0">
                    <a:solidFill>
                      <a:srgbClr val="92D050"/>
                    </a:solidFill>
                  </a:tcPr>
                </a:tc>
                <a:tc>
                  <a:txBody>
                    <a:bodyPr/>
                    <a:lstStyle/>
                    <a:p>
                      <a:pPr marL="0" marR="0">
                        <a:lnSpc>
                          <a:spcPct val="115000"/>
                        </a:lnSpc>
                        <a:spcBef>
                          <a:spcPts val="0"/>
                        </a:spcBef>
                        <a:spcAft>
                          <a:spcPts val="0"/>
                        </a:spcAft>
                      </a:pPr>
                      <a:r>
                        <a:rPr lang="en-US" sz="1100" b="1" dirty="0">
                          <a:effectLst/>
                          <a:latin typeface="Arial" panose="020B0604020202020204" pitchFamily="34" charset="0"/>
                          <a:cs typeface="Arial" panose="020B0604020202020204" pitchFamily="34" charset="0"/>
                        </a:rPr>
                        <a:t>Improvements required from the remainder of the planning period</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24002" marR="24002" marT="0" marB="0">
                    <a:solidFill>
                      <a:srgbClr val="92D050"/>
                    </a:solidFill>
                  </a:tcPr>
                </a:tc>
                <a:extLst>
                  <a:ext uri="{0D108BD9-81ED-4DB2-BD59-A6C34878D82A}">
                    <a16:rowId xmlns:a16="http://schemas.microsoft.com/office/drawing/2014/main" val="1776306561"/>
                  </a:ext>
                </a:extLst>
              </a:tr>
              <a:tr h="1637964">
                <a:tc>
                  <a:txBody>
                    <a:bodyPr/>
                    <a:lstStyle/>
                    <a:p>
                      <a:pPr marL="0" marR="0">
                        <a:lnSpc>
                          <a:spcPct val="107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Priority 1:</a:t>
                      </a:r>
                    </a:p>
                    <a:p>
                      <a:pPr marL="0" marR="0">
                        <a:lnSpc>
                          <a:spcPct val="115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Economic transformation and job creation</a:t>
                      </a:r>
                    </a:p>
                    <a:p>
                      <a:pPr marL="0" marR="0">
                        <a:lnSpc>
                          <a:spcPct val="107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 </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4002" marR="24002" marT="0" marB="0">
                    <a:solidFill>
                      <a:schemeClr val="bg1">
                        <a:lumMod val="95000"/>
                      </a:schemeClr>
                    </a:solidFill>
                  </a:tcPr>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Young people and women taken trough artisan and graduate programmes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4002" marR="24002" marT="0" marB="0">
                    <a:solidFill>
                      <a:schemeClr val="bg1">
                        <a:lumMod val="95000"/>
                      </a:schemeClr>
                    </a:solidFill>
                  </a:tcPr>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Number of young people and women taken through artisan and graduate programmes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4002" marR="24002" marT="0" marB="0">
                    <a:solidFill>
                      <a:schemeClr val="bg1">
                        <a:lumMod val="95000"/>
                      </a:schemeClr>
                    </a:solidFill>
                  </a:tcPr>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20 unemployed young people  and women recruited  for Artisan and Graduate skills development programmes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4002" marR="24002" marT="0" marB="0">
                    <a:solidFill>
                      <a:schemeClr val="bg1">
                        <a:lumMod val="95000"/>
                      </a:schemeClr>
                    </a:solidFill>
                  </a:tcPr>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54 unemployed young people  and women recruited  for Artisan and Graduate skills development programmes</a:t>
                      </a:r>
                    </a:p>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 </a:t>
                      </a:r>
                    </a:p>
                    <a:p>
                      <a:pPr marL="0" marR="0">
                        <a:lnSpc>
                          <a:spcPct val="107000"/>
                        </a:lnSpc>
                        <a:spcBef>
                          <a:spcPts val="0"/>
                        </a:spcBef>
                        <a:spcAft>
                          <a:spcPts val="0"/>
                        </a:spcAft>
                      </a:pPr>
                      <a:r>
                        <a:rPr lang="en-US" sz="1200" b="1" dirty="0">
                          <a:effectLst/>
                          <a:latin typeface="Arial" panose="020B0604020202020204" pitchFamily="34" charset="0"/>
                          <a:cs typeface="Arial" panose="020B0604020202020204" pitchFamily="34" charset="0"/>
                        </a:rPr>
                        <a:t>Female 30</a:t>
                      </a:r>
                    </a:p>
                    <a:p>
                      <a:pPr marL="0" marR="0">
                        <a:lnSpc>
                          <a:spcPct val="107000"/>
                        </a:lnSpc>
                        <a:spcBef>
                          <a:spcPts val="0"/>
                        </a:spcBef>
                        <a:spcAft>
                          <a:spcPts val="0"/>
                        </a:spcAft>
                      </a:pPr>
                      <a:r>
                        <a:rPr lang="en-US" sz="1200" b="1" dirty="0" smtClean="0">
                          <a:effectLst/>
                          <a:latin typeface="Arial" panose="020B0604020202020204" pitchFamily="34" charset="0"/>
                          <a:cs typeface="Arial" panose="020B0604020202020204" pitchFamily="34" charset="0"/>
                        </a:rPr>
                        <a:t>Male </a:t>
                      </a:r>
                      <a:r>
                        <a:rPr lang="en-US" sz="1200" b="1" dirty="0">
                          <a:effectLst/>
                          <a:latin typeface="Arial" panose="020B0604020202020204" pitchFamily="34" charset="0"/>
                          <a:cs typeface="Arial" panose="020B0604020202020204" pitchFamily="34" charset="0"/>
                        </a:rPr>
                        <a:t>24</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24002" marR="24002" marT="0" marB="0">
                    <a:solidFill>
                      <a:schemeClr val="bg1">
                        <a:lumMod val="95000"/>
                      </a:schemeClr>
                    </a:solidFill>
                  </a:tcPr>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The target is on track and it is anticipated that GPW will achieve appointment of 100 young people and women at the end of the MTSF.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4002" marR="24002" marT="0" marB="0">
                    <a:solidFill>
                      <a:schemeClr val="bg1">
                        <a:lumMod val="95000"/>
                      </a:schemeClr>
                    </a:solidFill>
                  </a:tcPr>
                </a:tc>
                <a:extLst>
                  <a:ext uri="{0D108BD9-81ED-4DB2-BD59-A6C34878D82A}">
                    <a16:rowId xmlns:a16="http://schemas.microsoft.com/office/drawing/2014/main" val="3447834043"/>
                  </a:ext>
                </a:extLst>
              </a:tr>
              <a:tr h="1166249">
                <a:tc>
                  <a:txBody>
                    <a:bodyPr/>
                    <a:lstStyle/>
                    <a:p>
                      <a:pPr marL="0" marR="0">
                        <a:lnSpc>
                          <a:spcPct val="115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Priority 5:</a:t>
                      </a:r>
                    </a:p>
                    <a:p>
                      <a:pPr marL="0" marR="0">
                        <a:lnSpc>
                          <a:spcPct val="115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Social cohesion and safe communities</a:t>
                      </a:r>
                    </a:p>
                    <a:p>
                      <a:pPr marL="0" marR="0">
                        <a:lnSpc>
                          <a:spcPct val="115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 </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4002" marR="24002" marT="0" marB="0">
                    <a:solidFill>
                      <a:schemeClr val="bg1">
                        <a:lumMod val="95000"/>
                      </a:schemeClr>
                    </a:solidFill>
                  </a:tcPr>
                </a:tc>
                <a:tc>
                  <a:txBody>
                    <a:bodyPr/>
                    <a:lstStyle/>
                    <a:p>
                      <a:pPr marL="0" marR="0">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Security printed material produced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4002" marR="24002" marT="0" marB="0">
                    <a:solidFill>
                      <a:schemeClr val="bg1">
                        <a:lumMod val="95000"/>
                      </a:schemeClr>
                    </a:solidFill>
                  </a:tcPr>
                </a:tc>
                <a:tc>
                  <a:txBody>
                    <a:bodyPr/>
                    <a:lstStyle/>
                    <a:p>
                      <a:pPr marL="0" marR="0">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Percentage of identity documents cards distributed that conform to client and quantity specifications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4002" marR="24002" marT="0" marB="0">
                    <a:solidFill>
                      <a:schemeClr val="bg1">
                        <a:lumMod val="95000"/>
                      </a:schemeClr>
                    </a:solidFill>
                  </a:tcPr>
                </a:tc>
                <a:tc>
                  <a:txBody>
                    <a:bodyPr/>
                    <a:lstStyle/>
                    <a:p>
                      <a:pPr marL="0" marR="0">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100% of Identity Documents/ cards delivered  that conform to client specifications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4002" marR="24002" marT="0" marB="0">
                    <a:solidFill>
                      <a:schemeClr val="bg1">
                        <a:lumMod val="95000"/>
                      </a:schemeClr>
                    </a:solidFill>
                  </a:tcPr>
                </a:tc>
                <a:tc>
                  <a:txBody>
                    <a:bodyPr/>
                    <a:lstStyle/>
                    <a:p>
                      <a:pPr marL="0" marR="0">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100% of 5 432 905 Identity Documents/ cards delivered  that conform to client specifications</a:t>
                      </a:r>
                    </a:p>
                    <a:p>
                      <a:pPr marL="0" marR="0">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4002" marR="24002" marT="0" marB="0">
                    <a:solidFill>
                      <a:schemeClr val="bg1">
                        <a:lumMod val="95000"/>
                      </a:schemeClr>
                    </a:solidFill>
                  </a:tcPr>
                </a:tc>
                <a:tc>
                  <a:txBody>
                    <a:bodyPr/>
                    <a:lstStyle/>
                    <a:p>
                      <a:pPr marL="0" marR="0">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This is a quality measure target and it is anticipated that GPW will achieve the target for the duration the MTSF period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4002" marR="24002" marT="0" marB="0">
                    <a:solidFill>
                      <a:schemeClr val="bg1">
                        <a:lumMod val="95000"/>
                      </a:schemeClr>
                    </a:solidFill>
                  </a:tcPr>
                </a:tc>
                <a:extLst>
                  <a:ext uri="{0D108BD9-81ED-4DB2-BD59-A6C34878D82A}">
                    <a16:rowId xmlns:a16="http://schemas.microsoft.com/office/drawing/2014/main" val="1772558204"/>
                  </a:ext>
                </a:extLst>
              </a:tr>
              <a:tr h="1681683">
                <a:tc>
                  <a:txBody>
                    <a:bodyPr/>
                    <a:lstStyle/>
                    <a:p>
                      <a:pPr marL="0" marR="0">
                        <a:lnSpc>
                          <a:spcPct val="115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Priority 7:</a:t>
                      </a:r>
                    </a:p>
                    <a:p>
                      <a:pPr marL="0" marR="0">
                        <a:lnSpc>
                          <a:spcPct val="115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A better Africa and world</a:t>
                      </a:r>
                    </a:p>
                    <a:p>
                      <a:pPr marL="0" marR="0">
                        <a:lnSpc>
                          <a:spcPct val="115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 </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4002" marR="24002" marT="0" marB="0">
                    <a:solidFill>
                      <a:schemeClr val="bg1">
                        <a:lumMod val="95000"/>
                      </a:schemeClr>
                    </a:solidFill>
                  </a:tcPr>
                </a:tc>
                <a:tc>
                  <a:txBody>
                    <a:bodyPr/>
                    <a:lstStyle/>
                    <a:p>
                      <a:pPr marL="0" marR="0">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Security printed material produced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4002" marR="24002" marT="0" marB="0">
                    <a:solidFill>
                      <a:schemeClr val="bg1">
                        <a:lumMod val="95000"/>
                      </a:schemeClr>
                    </a:solidFill>
                  </a:tcPr>
                </a:tc>
                <a:tc>
                  <a:txBody>
                    <a:bodyPr/>
                    <a:lstStyle/>
                    <a:p>
                      <a:pPr marL="0" marR="0">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Percentage of passports  distributed that conform to client specifications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4002" marR="24002" marT="0" marB="0">
                    <a:solidFill>
                      <a:schemeClr val="bg1">
                        <a:lumMod val="95000"/>
                      </a:schemeClr>
                    </a:solidFill>
                  </a:tcPr>
                </a:tc>
                <a:tc>
                  <a:txBody>
                    <a:bodyPr/>
                    <a:lstStyle/>
                    <a:p>
                      <a:pPr marL="0" marR="0">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100% of Travel documents delivered that conform to client specifications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4002" marR="24002" marT="0" marB="0">
                    <a:solidFill>
                      <a:schemeClr val="bg1">
                        <a:lumMod val="95000"/>
                      </a:schemeClr>
                    </a:solidFill>
                  </a:tcPr>
                </a:tc>
                <a:tc>
                  <a:txBody>
                    <a:bodyPr/>
                    <a:lstStyle/>
                    <a:p>
                      <a:pPr marL="0" marR="0">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100% of 1 432 738 Travel documents delivered that conform to client specifications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4002" marR="24002" marT="0" marB="0">
                    <a:solidFill>
                      <a:schemeClr val="bg1">
                        <a:lumMod val="95000"/>
                      </a:schemeClr>
                    </a:solidFill>
                  </a:tcPr>
                </a:tc>
                <a:tc>
                  <a:txBody>
                    <a:bodyPr/>
                    <a:lstStyle/>
                    <a:p>
                      <a:pPr marL="0" marR="0">
                        <a:lnSpc>
                          <a:spcPct val="115000"/>
                        </a:lnSpc>
                        <a:spcBef>
                          <a:spcPts val="0"/>
                        </a:spcBef>
                        <a:spcAft>
                          <a:spcPts val="0"/>
                        </a:spcAft>
                      </a:pPr>
                      <a:r>
                        <a:rPr lang="en-US" sz="1200" dirty="0">
                          <a:effectLst/>
                          <a:latin typeface="Arial" panose="020B0604020202020204" pitchFamily="34" charset="0"/>
                          <a:cs typeface="Arial" panose="020B0604020202020204" pitchFamily="34" charset="0"/>
                        </a:rPr>
                        <a:t>This is a quality measure target and it is anticipated that GPW will achieve the target for the duration the MTSF period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4002" marR="24002" marT="0" marB="0">
                    <a:solidFill>
                      <a:schemeClr val="bg1">
                        <a:lumMod val="95000"/>
                      </a:schemeClr>
                    </a:solidFill>
                  </a:tcPr>
                </a:tc>
                <a:extLst>
                  <a:ext uri="{0D108BD9-81ED-4DB2-BD59-A6C34878D82A}">
                    <a16:rowId xmlns:a16="http://schemas.microsoft.com/office/drawing/2014/main" val="2447687715"/>
                  </a:ext>
                </a:extLst>
              </a:tr>
            </a:tbl>
          </a:graphicData>
        </a:graphic>
      </p:graphicFrame>
      <p:sp>
        <p:nvSpPr>
          <p:cNvPr id="2" name="Slide Number Placeholder 1"/>
          <p:cNvSpPr>
            <a:spLocks noGrp="1"/>
          </p:cNvSpPr>
          <p:nvPr>
            <p:ph type="sldNum" sz="quarter" idx="12"/>
          </p:nvPr>
        </p:nvSpPr>
        <p:spPr>
          <a:xfrm>
            <a:off x="2704556" y="6260557"/>
            <a:ext cx="2228850" cy="365125"/>
          </a:xfrm>
        </p:spPr>
        <p:txBody>
          <a:bodyPr/>
          <a:lstStyle/>
          <a:p>
            <a:fld id="{F77D5F9F-99E2-A044-A6F1-401E5E1045C2}" type="slidenum">
              <a:rPr lang="en-US" b="1" smtClean="0"/>
              <a:t>7</a:t>
            </a:fld>
            <a:endParaRPr lang="en-US" b="1" dirty="0"/>
          </a:p>
        </p:txBody>
      </p:sp>
    </p:spTree>
    <p:extLst>
      <p:ext uri="{BB962C8B-B14F-4D97-AF65-F5344CB8AC3E}">
        <p14:creationId xmlns:p14="http://schemas.microsoft.com/office/powerpoint/2010/main" val="4049015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06348070"/>
              </p:ext>
            </p:extLst>
          </p:nvPr>
        </p:nvGraphicFramePr>
        <p:xfrm>
          <a:off x="313508" y="322222"/>
          <a:ext cx="9257211" cy="5723474"/>
        </p:xfrm>
        <a:graphic>
          <a:graphicData uri="http://schemas.openxmlformats.org/drawingml/2006/table">
            <a:tbl>
              <a:tblPr firstRow="1" firstCol="1" bandRow="1">
                <a:tableStyleId>{5C22544A-7EE6-4342-B048-85BDC9FD1C3A}</a:tableStyleId>
              </a:tblPr>
              <a:tblGrid>
                <a:gridCol w="1263189">
                  <a:extLst>
                    <a:ext uri="{9D8B030D-6E8A-4147-A177-3AD203B41FA5}">
                      <a16:colId xmlns:a16="http://schemas.microsoft.com/office/drawing/2014/main" val="4050864482"/>
                    </a:ext>
                  </a:extLst>
                </a:gridCol>
                <a:gridCol w="1255781">
                  <a:extLst>
                    <a:ext uri="{9D8B030D-6E8A-4147-A177-3AD203B41FA5}">
                      <a16:colId xmlns:a16="http://schemas.microsoft.com/office/drawing/2014/main" val="1077488953"/>
                    </a:ext>
                  </a:extLst>
                </a:gridCol>
                <a:gridCol w="1683633">
                  <a:extLst>
                    <a:ext uri="{9D8B030D-6E8A-4147-A177-3AD203B41FA5}">
                      <a16:colId xmlns:a16="http://schemas.microsoft.com/office/drawing/2014/main" val="2491731871"/>
                    </a:ext>
                  </a:extLst>
                </a:gridCol>
                <a:gridCol w="1346539">
                  <a:extLst>
                    <a:ext uri="{9D8B030D-6E8A-4147-A177-3AD203B41FA5}">
                      <a16:colId xmlns:a16="http://schemas.microsoft.com/office/drawing/2014/main" val="3131594271"/>
                    </a:ext>
                  </a:extLst>
                </a:gridCol>
                <a:gridCol w="1665110">
                  <a:extLst>
                    <a:ext uri="{9D8B030D-6E8A-4147-A177-3AD203B41FA5}">
                      <a16:colId xmlns:a16="http://schemas.microsoft.com/office/drawing/2014/main" val="2485662630"/>
                    </a:ext>
                  </a:extLst>
                </a:gridCol>
                <a:gridCol w="2042959">
                  <a:extLst>
                    <a:ext uri="{9D8B030D-6E8A-4147-A177-3AD203B41FA5}">
                      <a16:colId xmlns:a16="http://schemas.microsoft.com/office/drawing/2014/main" val="3847540715"/>
                    </a:ext>
                  </a:extLst>
                </a:gridCol>
              </a:tblGrid>
              <a:tr h="391889">
                <a:tc gridSpan="6">
                  <a:txBody>
                    <a:bodyPr/>
                    <a:lstStyle/>
                    <a:p>
                      <a:pPr marL="0" marR="0">
                        <a:lnSpc>
                          <a:spcPct val="115000"/>
                        </a:lnSpc>
                        <a:spcBef>
                          <a:spcPts val="0"/>
                        </a:spcBef>
                        <a:spcAft>
                          <a:spcPts val="0"/>
                        </a:spcAft>
                      </a:pPr>
                      <a:r>
                        <a:rPr lang="en-US" sz="2200" dirty="0" smtClean="0">
                          <a:solidFill>
                            <a:schemeClr val="tx1"/>
                          </a:solidFill>
                          <a:effectLst/>
                          <a:latin typeface="Arial" panose="020B0604020202020204" pitchFamily="34" charset="0"/>
                          <a:cs typeface="Arial" panose="020B0604020202020204" pitchFamily="34" charset="0"/>
                        </a:rPr>
                        <a:t>4. GPW performance focusing on the NDP/MTSF priorities</a:t>
                      </a:r>
                      <a:r>
                        <a:rPr lang="en-US" sz="2200" baseline="0" dirty="0" smtClean="0">
                          <a:solidFill>
                            <a:schemeClr val="tx1"/>
                          </a:solidFill>
                          <a:effectLst/>
                          <a:latin typeface="Arial" panose="020B0604020202020204" pitchFamily="34" charset="0"/>
                          <a:cs typeface="Arial" panose="020B0604020202020204" pitchFamily="34" charset="0"/>
                        </a:rPr>
                        <a:t> c</a:t>
                      </a:r>
                      <a:r>
                        <a:rPr lang="en-US" sz="2200" dirty="0" smtClean="0">
                          <a:solidFill>
                            <a:schemeClr val="tx1"/>
                          </a:solidFill>
                          <a:effectLst/>
                          <a:latin typeface="Arial" panose="020B0604020202020204" pitchFamily="34" charset="0"/>
                          <a:cs typeface="Arial" panose="020B0604020202020204" pitchFamily="34" charset="0"/>
                        </a:rPr>
                        <a:t>ont..</a:t>
                      </a: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4002" marR="24002" marT="0" marB="0">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0143630"/>
                  </a:ext>
                </a:extLst>
              </a:tr>
              <a:tr h="589540">
                <a:tc>
                  <a:txBody>
                    <a:bodyPr/>
                    <a:lstStyle/>
                    <a:p>
                      <a:pPr marL="0" marR="0">
                        <a:lnSpc>
                          <a:spcPct val="115000"/>
                        </a:lnSpc>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MTSF Priorities</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4002" marR="24002" marT="0" marB="0">
                    <a:solidFill>
                      <a:srgbClr val="92D050"/>
                    </a:solidFill>
                  </a:tcPr>
                </a:tc>
                <a:tc>
                  <a:txBody>
                    <a:bodyPr/>
                    <a:lstStyle/>
                    <a:p>
                      <a:pPr marL="0" marR="0">
                        <a:lnSpc>
                          <a:spcPct val="115000"/>
                        </a:lnSpc>
                        <a:spcBef>
                          <a:spcPts val="0"/>
                        </a:spcBef>
                        <a:spcAft>
                          <a:spcPts val="0"/>
                        </a:spcAft>
                      </a:pPr>
                      <a:r>
                        <a:rPr lang="en-US" sz="1200" b="1" dirty="0">
                          <a:effectLst/>
                          <a:latin typeface="Arial" panose="020B0604020202020204" pitchFamily="34" charset="0"/>
                          <a:cs typeface="Arial" panose="020B0604020202020204" pitchFamily="34" charset="0"/>
                        </a:rPr>
                        <a:t>Outcome</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24002" marR="24002" marT="0" marB="0">
                    <a:solidFill>
                      <a:srgbClr val="92D050"/>
                    </a:solidFill>
                  </a:tcPr>
                </a:tc>
                <a:tc>
                  <a:txBody>
                    <a:bodyPr/>
                    <a:lstStyle/>
                    <a:p>
                      <a:pPr marL="0" marR="0">
                        <a:lnSpc>
                          <a:spcPct val="115000"/>
                        </a:lnSpc>
                        <a:spcBef>
                          <a:spcPts val="0"/>
                        </a:spcBef>
                        <a:spcAft>
                          <a:spcPts val="0"/>
                        </a:spcAft>
                      </a:pPr>
                      <a:r>
                        <a:rPr lang="en-US" sz="1200" b="1" dirty="0">
                          <a:effectLst/>
                          <a:latin typeface="Arial" panose="020B0604020202020204" pitchFamily="34" charset="0"/>
                          <a:cs typeface="Arial" panose="020B0604020202020204" pitchFamily="34" charset="0"/>
                        </a:rPr>
                        <a:t>Outcome Indicator</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24002" marR="24002" marT="0" marB="0">
                    <a:solidFill>
                      <a:srgbClr val="92D050"/>
                    </a:solidFill>
                  </a:tcPr>
                </a:tc>
                <a:tc>
                  <a:txBody>
                    <a:bodyPr/>
                    <a:lstStyle/>
                    <a:p>
                      <a:pPr marL="0" marR="0">
                        <a:lnSpc>
                          <a:spcPct val="115000"/>
                        </a:lnSpc>
                        <a:spcBef>
                          <a:spcPts val="0"/>
                        </a:spcBef>
                        <a:spcAft>
                          <a:spcPts val="0"/>
                        </a:spcAft>
                      </a:pPr>
                      <a:r>
                        <a:rPr lang="en-US" sz="1200" b="1" dirty="0">
                          <a:effectLst/>
                          <a:latin typeface="Arial" panose="020B0604020202020204" pitchFamily="34" charset="0"/>
                          <a:cs typeface="Arial" panose="020B0604020202020204" pitchFamily="34" charset="0"/>
                        </a:rPr>
                        <a:t>Midterm target</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24002" marR="24002" marT="0" marB="0">
                    <a:solidFill>
                      <a:srgbClr val="92D050"/>
                    </a:solidFill>
                  </a:tcPr>
                </a:tc>
                <a:tc>
                  <a:txBody>
                    <a:bodyPr/>
                    <a:lstStyle/>
                    <a:p>
                      <a:pPr marL="0" marR="0">
                        <a:lnSpc>
                          <a:spcPct val="115000"/>
                        </a:lnSpc>
                        <a:spcBef>
                          <a:spcPts val="0"/>
                        </a:spcBef>
                        <a:spcAft>
                          <a:spcPts val="0"/>
                        </a:spcAft>
                      </a:pPr>
                      <a:r>
                        <a:rPr lang="en-US" sz="1200" b="1" dirty="0">
                          <a:effectLst/>
                          <a:latin typeface="Arial" panose="020B0604020202020204" pitchFamily="34" charset="0"/>
                          <a:cs typeface="Arial" panose="020B0604020202020204" pitchFamily="34" charset="0"/>
                        </a:rPr>
                        <a:t>Actual achievement as at 31 December 2022</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24002" marR="24002" marT="0" marB="0">
                    <a:solidFill>
                      <a:srgbClr val="92D050"/>
                    </a:solidFill>
                  </a:tcPr>
                </a:tc>
                <a:tc>
                  <a:txBody>
                    <a:bodyPr/>
                    <a:lstStyle/>
                    <a:p>
                      <a:pPr marL="0" marR="0">
                        <a:lnSpc>
                          <a:spcPct val="115000"/>
                        </a:lnSpc>
                        <a:spcBef>
                          <a:spcPts val="0"/>
                        </a:spcBef>
                        <a:spcAft>
                          <a:spcPts val="0"/>
                        </a:spcAft>
                      </a:pPr>
                      <a:r>
                        <a:rPr lang="en-US" sz="1200" b="1" dirty="0">
                          <a:effectLst/>
                          <a:latin typeface="Arial" panose="020B0604020202020204" pitchFamily="34" charset="0"/>
                          <a:cs typeface="Arial" panose="020B0604020202020204" pitchFamily="34" charset="0"/>
                        </a:rPr>
                        <a:t>Improvements required from the remainder of the planning period</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24002" marR="24002" marT="0" marB="0">
                    <a:solidFill>
                      <a:srgbClr val="92D050"/>
                    </a:solidFill>
                  </a:tcPr>
                </a:tc>
                <a:extLst>
                  <a:ext uri="{0D108BD9-81ED-4DB2-BD59-A6C34878D82A}">
                    <a16:rowId xmlns:a16="http://schemas.microsoft.com/office/drawing/2014/main" val="1776306561"/>
                  </a:ext>
                </a:extLst>
              </a:tr>
              <a:tr h="1491893">
                <a:tc>
                  <a:txBody>
                    <a:bodyPr/>
                    <a:lstStyle/>
                    <a:p>
                      <a:pPr marL="0" marR="0">
                        <a:lnSpc>
                          <a:spcPct val="107000"/>
                        </a:lnSpc>
                        <a:spcBef>
                          <a:spcPts val="0"/>
                        </a:spcBef>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Priority 6:</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Building a capable, ethical and developmental </a:t>
                      </a:r>
                      <a:r>
                        <a:rPr lang="en-US" sz="12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State</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Workforce trained to improve service delivery and support career path</a:t>
                      </a: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Percentage of the work force trained as per WSP priorities </a:t>
                      </a: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70% of total workforce trained as per critical  the WSP identified priorities</a:t>
                      </a: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89% of total workforce trained as per critical  the WSP identified priorities</a:t>
                      </a: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gn="just">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12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smtClean="0">
                          <a:effectLst/>
                          <a:latin typeface="Arial" panose="020B0604020202020204" pitchFamily="34" charset="0"/>
                          <a:ea typeface="Calibri" panose="020F0502020204030204" pitchFamily="34" charset="0"/>
                          <a:cs typeface="Arial" panose="020B0604020202020204" pitchFamily="34" charset="0"/>
                        </a:rPr>
                        <a:t>-</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solidFill>
                      <a:schemeClr val="bg1">
                        <a:lumMod val="95000"/>
                      </a:schemeClr>
                    </a:solidFill>
                  </a:tcPr>
                </a:tc>
                <a:extLst>
                  <a:ext uri="{0D108BD9-81ED-4DB2-BD59-A6C34878D82A}">
                    <a16:rowId xmlns:a16="http://schemas.microsoft.com/office/drawing/2014/main" val="3447834043"/>
                  </a:ext>
                </a:extLst>
              </a:tr>
              <a:tr h="1453487">
                <a:tc>
                  <a:txBody>
                    <a:bodyPr/>
                    <a:lstStyle/>
                    <a:p>
                      <a:pPr marL="0" marR="0">
                        <a:lnSpc>
                          <a:spcPct val="107000"/>
                        </a:lnSpc>
                        <a:spcBef>
                          <a:spcPts val="0"/>
                        </a:spcBef>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Priority 6:</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Building a capable, ethical and developmental State</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Effective and efficient internal corporate governance to enable organizational performance </a:t>
                      </a: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Unqualified audit opinion with no material findings</a:t>
                      </a: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90% of approved annual internal audit plan implemented</a:t>
                      </a: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94% of approved annual internal audit plan implemented</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Facilitate a culture of combined assurance across all lines of defense to improve the adequacy of internal controls</a:t>
                      </a:r>
                    </a:p>
                  </a:txBody>
                  <a:tcPr marL="68580" marR="68580" marT="0" marB="0">
                    <a:solidFill>
                      <a:schemeClr val="bg1">
                        <a:lumMod val="95000"/>
                      </a:schemeClr>
                    </a:solidFill>
                  </a:tcPr>
                </a:tc>
                <a:extLst>
                  <a:ext uri="{0D108BD9-81ED-4DB2-BD59-A6C34878D82A}">
                    <a16:rowId xmlns:a16="http://schemas.microsoft.com/office/drawing/2014/main" val="1772558204"/>
                  </a:ext>
                </a:extLst>
              </a:tr>
              <a:tr h="1681506">
                <a:tc>
                  <a:txBody>
                    <a:bodyPr/>
                    <a:lstStyle/>
                    <a:p>
                      <a:pPr marL="0" marR="0">
                        <a:lnSpc>
                          <a:spcPct val="107000"/>
                        </a:lnSpc>
                        <a:spcBef>
                          <a:spcPts val="0"/>
                        </a:spcBef>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Priority 6:</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Building a capable, ethical and developmental State</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Resilient ,agile and sustainable business in the event of disaster </a:t>
                      </a: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Percentage implementation of the Business Continuity management activities as subset of enterprise risk management</a:t>
                      </a: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Business Continuity Management programme implemented</a:t>
                      </a: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100 % business continuity management activities implemented</a:t>
                      </a: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Capacitate ERM unit to ensure that GPW fully implements its BCM programmes</a:t>
                      </a: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solidFill>
                      <a:schemeClr val="bg1">
                        <a:lumMod val="95000"/>
                      </a:schemeClr>
                    </a:solidFill>
                  </a:tcPr>
                </a:tc>
                <a:extLst>
                  <a:ext uri="{0D108BD9-81ED-4DB2-BD59-A6C34878D82A}">
                    <a16:rowId xmlns:a16="http://schemas.microsoft.com/office/drawing/2014/main" val="2447687715"/>
                  </a:ext>
                </a:extLst>
              </a:tr>
            </a:tbl>
          </a:graphicData>
        </a:graphic>
      </p:graphicFrame>
      <p:sp>
        <p:nvSpPr>
          <p:cNvPr id="3" name="Slide Number Placeholder 2"/>
          <p:cNvSpPr>
            <a:spLocks noGrp="1"/>
          </p:cNvSpPr>
          <p:nvPr>
            <p:ph type="sldNum" sz="quarter" idx="12"/>
          </p:nvPr>
        </p:nvSpPr>
        <p:spPr>
          <a:xfrm>
            <a:off x="2450239" y="6260557"/>
            <a:ext cx="2228850" cy="365125"/>
          </a:xfrm>
        </p:spPr>
        <p:txBody>
          <a:bodyPr/>
          <a:lstStyle/>
          <a:p>
            <a:fld id="{F77D5F9F-99E2-A044-A6F1-401E5E1045C2}" type="slidenum">
              <a:rPr lang="en-US" b="1" smtClean="0"/>
              <a:t>8</a:t>
            </a:fld>
            <a:endParaRPr lang="en-US" b="1" dirty="0"/>
          </a:p>
        </p:txBody>
      </p:sp>
    </p:spTree>
    <p:extLst>
      <p:ext uri="{BB962C8B-B14F-4D97-AF65-F5344CB8AC3E}">
        <p14:creationId xmlns:p14="http://schemas.microsoft.com/office/powerpoint/2010/main" val="525836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47402223"/>
              </p:ext>
            </p:extLst>
          </p:nvPr>
        </p:nvGraphicFramePr>
        <p:xfrm>
          <a:off x="313509" y="261259"/>
          <a:ext cx="9248502" cy="2774783"/>
        </p:xfrm>
        <a:graphic>
          <a:graphicData uri="http://schemas.openxmlformats.org/drawingml/2006/table">
            <a:tbl>
              <a:tblPr firstRow="1" firstCol="1" bandRow="1">
                <a:tableStyleId>{5C22544A-7EE6-4342-B048-85BDC9FD1C3A}</a:tableStyleId>
              </a:tblPr>
              <a:tblGrid>
                <a:gridCol w="1262001">
                  <a:extLst>
                    <a:ext uri="{9D8B030D-6E8A-4147-A177-3AD203B41FA5}">
                      <a16:colId xmlns:a16="http://schemas.microsoft.com/office/drawing/2014/main" val="4050864482"/>
                    </a:ext>
                  </a:extLst>
                </a:gridCol>
                <a:gridCol w="1254599">
                  <a:extLst>
                    <a:ext uri="{9D8B030D-6E8A-4147-A177-3AD203B41FA5}">
                      <a16:colId xmlns:a16="http://schemas.microsoft.com/office/drawing/2014/main" val="1077488953"/>
                    </a:ext>
                  </a:extLst>
                </a:gridCol>
                <a:gridCol w="1682049">
                  <a:extLst>
                    <a:ext uri="{9D8B030D-6E8A-4147-A177-3AD203B41FA5}">
                      <a16:colId xmlns:a16="http://schemas.microsoft.com/office/drawing/2014/main" val="2491731871"/>
                    </a:ext>
                  </a:extLst>
                </a:gridCol>
                <a:gridCol w="1345272">
                  <a:extLst>
                    <a:ext uri="{9D8B030D-6E8A-4147-A177-3AD203B41FA5}">
                      <a16:colId xmlns:a16="http://schemas.microsoft.com/office/drawing/2014/main" val="3131594271"/>
                    </a:ext>
                  </a:extLst>
                </a:gridCol>
                <a:gridCol w="1663544">
                  <a:extLst>
                    <a:ext uri="{9D8B030D-6E8A-4147-A177-3AD203B41FA5}">
                      <a16:colId xmlns:a16="http://schemas.microsoft.com/office/drawing/2014/main" val="2485662630"/>
                    </a:ext>
                  </a:extLst>
                </a:gridCol>
                <a:gridCol w="2041037">
                  <a:extLst>
                    <a:ext uri="{9D8B030D-6E8A-4147-A177-3AD203B41FA5}">
                      <a16:colId xmlns:a16="http://schemas.microsoft.com/office/drawing/2014/main" val="3847540715"/>
                    </a:ext>
                  </a:extLst>
                </a:gridCol>
              </a:tblGrid>
              <a:tr h="502712">
                <a:tc gridSpan="6">
                  <a:txBody>
                    <a:bodyPr/>
                    <a:lstStyle/>
                    <a:p>
                      <a:pPr marL="0" marR="0">
                        <a:lnSpc>
                          <a:spcPct val="115000"/>
                        </a:lnSpc>
                        <a:spcBef>
                          <a:spcPts val="0"/>
                        </a:spcBef>
                        <a:spcAft>
                          <a:spcPts val="0"/>
                        </a:spcAft>
                      </a:pPr>
                      <a:r>
                        <a:rPr lang="en-US" sz="2100" dirty="0" smtClean="0">
                          <a:solidFill>
                            <a:schemeClr val="tx1"/>
                          </a:solidFill>
                          <a:effectLst/>
                          <a:latin typeface="Arial" panose="020B0604020202020204" pitchFamily="34" charset="0"/>
                          <a:cs typeface="Arial" panose="020B0604020202020204" pitchFamily="34" charset="0"/>
                        </a:rPr>
                        <a:t>4. GPW </a:t>
                      </a:r>
                      <a:r>
                        <a:rPr lang="en-US" sz="2100" dirty="0">
                          <a:solidFill>
                            <a:schemeClr val="tx1"/>
                          </a:solidFill>
                          <a:effectLst/>
                          <a:latin typeface="Arial" panose="020B0604020202020204" pitchFamily="34" charset="0"/>
                          <a:cs typeface="Arial" panose="020B0604020202020204" pitchFamily="34" charset="0"/>
                        </a:rPr>
                        <a:t>p</a:t>
                      </a:r>
                      <a:r>
                        <a:rPr lang="en-US" sz="2100" dirty="0" smtClean="0">
                          <a:solidFill>
                            <a:schemeClr val="tx1"/>
                          </a:solidFill>
                          <a:effectLst/>
                          <a:latin typeface="Arial" panose="020B0604020202020204" pitchFamily="34" charset="0"/>
                          <a:cs typeface="Arial" panose="020B0604020202020204" pitchFamily="34" charset="0"/>
                        </a:rPr>
                        <a:t>erformance focusing </a:t>
                      </a:r>
                      <a:r>
                        <a:rPr lang="en-US" sz="2100" dirty="0">
                          <a:solidFill>
                            <a:schemeClr val="tx1"/>
                          </a:solidFill>
                          <a:effectLst/>
                          <a:latin typeface="Arial" panose="020B0604020202020204" pitchFamily="34" charset="0"/>
                          <a:cs typeface="Arial" panose="020B0604020202020204" pitchFamily="34" charset="0"/>
                        </a:rPr>
                        <a:t>on the NDP/MTSF </a:t>
                      </a:r>
                      <a:r>
                        <a:rPr lang="en-US" sz="2100" dirty="0" smtClean="0">
                          <a:solidFill>
                            <a:schemeClr val="tx1"/>
                          </a:solidFill>
                          <a:effectLst/>
                          <a:latin typeface="Arial" panose="020B0604020202020204" pitchFamily="34" charset="0"/>
                          <a:cs typeface="Arial" panose="020B0604020202020204" pitchFamily="34" charset="0"/>
                        </a:rPr>
                        <a:t>priorities cont..</a:t>
                      </a:r>
                      <a:endParaRPr lang="en-US" sz="2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4002" marR="24002" marT="0" marB="0">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0143630"/>
                  </a:ext>
                </a:extLst>
              </a:tr>
              <a:tr h="691229">
                <a:tc>
                  <a:txBody>
                    <a:bodyPr/>
                    <a:lstStyle/>
                    <a:p>
                      <a:pPr marL="0" marR="0">
                        <a:lnSpc>
                          <a:spcPct val="115000"/>
                        </a:lnSpc>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MTSF Priorities</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4002" marR="24002" marT="0" marB="0">
                    <a:solidFill>
                      <a:srgbClr val="92D050"/>
                    </a:solidFill>
                  </a:tcPr>
                </a:tc>
                <a:tc>
                  <a:txBody>
                    <a:bodyPr/>
                    <a:lstStyle/>
                    <a:p>
                      <a:pPr marL="0" marR="0">
                        <a:lnSpc>
                          <a:spcPct val="115000"/>
                        </a:lnSpc>
                        <a:spcBef>
                          <a:spcPts val="0"/>
                        </a:spcBef>
                        <a:spcAft>
                          <a:spcPts val="0"/>
                        </a:spcAft>
                      </a:pPr>
                      <a:r>
                        <a:rPr lang="en-US" sz="1200" b="1" dirty="0">
                          <a:effectLst/>
                          <a:latin typeface="Arial" panose="020B0604020202020204" pitchFamily="34" charset="0"/>
                          <a:cs typeface="Arial" panose="020B0604020202020204" pitchFamily="34" charset="0"/>
                        </a:rPr>
                        <a:t>Outcome</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24002" marR="24002" marT="0" marB="0">
                    <a:solidFill>
                      <a:srgbClr val="92D050"/>
                    </a:solidFill>
                  </a:tcPr>
                </a:tc>
                <a:tc>
                  <a:txBody>
                    <a:bodyPr/>
                    <a:lstStyle/>
                    <a:p>
                      <a:pPr marL="0" marR="0">
                        <a:lnSpc>
                          <a:spcPct val="115000"/>
                        </a:lnSpc>
                        <a:spcBef>
                          <a:spcPts val="0"/>
                        </a:spcBef>
                        <a:spcAft>
                          <a:spcPts val="0"/>
                        </a:spcAft>
                      </a:pPr>
                      <a:r>
                        <a:rPr lang="en-US" sz="1200" b="1" dirty="0">
                          <a:effectLst/>
                          <a:latin typeface="Arial" panose="020B0604020202020204" pitchFamily="34" charset="0"/>
                          <a:cs typeface="Arial" panose="020B0604020202020204" pitchFamily="34" charset="0"/>
                        </a:rPr>
                        <a:t>Outcome Indicator</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24002" marR="24002" marT="0" marB="0">
                    <a:solidFill>
                      <a:srgbClr val="92D050"/>
                    </a:solidFill>
                  </a:tcPr>
                </a:tc>
                <a:tc>
                  <a:txBody>
                    <a:bodyPr/>
                    <a:lstStyle/>
                    <a:p>
                      <a:pPr marL="0" marR="0">
                        <a:lnSpc>
                          <a:spcPct val="115000"/>
                        </a:lnSpc>
                        <a:spcBef>
                          <a:spcPts val="0"/>
                        </a:spcBef>
                        <a:spcAft>
                          <a:spcPts val="0"/>
                        </a:spcAft>
                      </a:pPr>
                      <a:r>
                        <a:rPr lang="en-US" sz="1200" b="1" dirty="0">
                          <a:effectLst/>
                          <a:latin typeface="Arial" panose="020B0604020202020204" pitchFamily="34" charset="0"/>
                          <a:cs typeface="Arial" panose="020B0604020202020204" pitchFamily="34" charset="0"/>
                        </a:rPr>
                        <a:t>Midterm target</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24002" marR="24002" marT="0" marB="0">
                    <a:solidFill>
                      <a:srgbClr val="92D050"/>
                    </a:solidFill>
                  </a:tcPr>
                </a:tc>
                <a:tc>
                  <a:txBody>
                    <a:bodyPr/>
                    <a:lstStyle/>
                    <a:p>
                      <a:pPr marL="0" marR="0">
                        <a:lnSpc>
                          <a:spcPct val="115000"/>
                        </a:lnSpc>
                        <a:spcBef>
                          <a:spcPts val="0"/>
                        </a:spcBef>
                        <a:spcAft>
                          <a:spcPts val="0"/>
                        </a:spcAft>
                      </a:pPr>
                      <a:r>
                        <a:rPr lang="en-US" sz="1200" b="1" dirty="0">
                          <a:effectLst/>
                          <a:latin typeface="Arial" panose="020B0604020202020204" pitchFamily="34" charset="0"/>
                          <a:cs typeface="Arial" panose="020B0604020202020204" pitchFamily="34" charset="0"/>
                        </a:rPr>
                        <a:t>Actual achievement as at 31 December 2022</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24002" marR="24002" marT="0" marB="0">
                    <a:solidFill>
                      <a:srgbClr val="92D050"/>
                    </a:solidFill>
                  </a:tcPr>
                </a:tc>
                <a:tc>
                  <a:txBody>
                    <a:bodyPr/>
                    <a:lstStyle/>
                    <a:p>
                      <a:pPr marL="0" marR="0">
                        <a:lnSpc>
                          <a:spcPct val="115000"/>
                        </a:lnSpc>
                        <a:spcBef>
                          <a:spcPts val="0"/>
                        </a:spcBef>
                        <a:spcAft>
                          <a:spcPts val="0"/>
                        </a:spcAft>
                      </a:pPr>
                      <a:r>
                        <a:rPr lang="en-US" sz="1200" b="1" dirty="0">
                          <a:effectLst/>
                          <a:latin typeface="Arial" panose="020B0604020202020204" pitchFamily="34" charset="0"/>
                          <a:cs typeface="Arial" panose="020B0604020202020204" pitchFamily="34" charset="0"/>
                        </a:rPr>
                        <a:t>Improvements required from the remainder of the planning period</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24002" marR="24002" marT="0" marB="0">
                    <a:solidFill>
                      <a:srgbClr val="92D050"/>
                    </a:solidFill>
                  </a:tcPr>
                </a:tc>
                <a:extLst>
                  <a:ext uri="{0D108BD9-81ED-4DB2-BD59-A6C34878D82A}">
                    <a16:rowId xmlns:a16="http://schemas.microsoft.com/office/drawing/2014/main" val="1776306561"/>
                  </a:ext>
                </a:extLst>
              </a:tr>
              <a:tr h="1580842">
                <a:tc>
                  <a:txBody>
                    <a:bodyPr/>
                    <a:lstStyle/>
                    <a:p>
                      <a:pPr marL="0" marR="0">
                        <a:lnSpc>
                          <a:spcPct val="107000"/>
                        </a:lnSpc>
                        <a:spcBef>
                          <a:spcPts val="0"/>
                        </a:spcBef>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Priority 6:</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Building a capable, ethical and developmental State</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Secured management of GPW operations, facilities, information and people</a:t>
                      </a: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Security model implemented addressing 100% activities as outline in the security plan</a:t>
                      </a: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100% of the approved security plan implemented</a:t>
                      </a: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100% of approved GPW security model  not implemented</a:t>
                      </a: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solidFill>
                      <a:schemeClr val="bg1">
                        <a:lumMod val="95000"/>
                      </a:schemeClr>
                    </a:solidFill>
                  </a:tcPr>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smtClean="0">
                          <a:effectLst/>
                          <a:latin typeface="Arial" panose="020B0604020202020204" pitchFamily="34" charset="0"/>
                          <a:ea typeface="Calibri" panose="020F0502020204030204" pitchFamily="34" charset="0"/>
                          <a:cs typeface="Arial" panose="020B0604020202020204" pitchFamily="34" charset="0"/>
                        </a:rPr>
                        <a:t>Prioritization</a:t>
                      </a:r>
                      <a:r>
                        <a:rPr lang="en-US" sz="1200" baseline="0" dirty="0" smtClean="0">
                          <a:effectLst/>
                          <a:latin typeface="Arial" panose="020B0604020202020204" pitchFamily="34" charset="0"/>
                          <a:ea typeface="Calibri" panose="020F0502020204030204" pitchFamily="34" charset="0"/>
                          <a:cs typeface="Arial" panose="020B0604020202020204" pitchFamily="34" charset="0"/>
                        </a:rPr>
                        <a:t> of the security plan activities to ensure that all the security risks are effectively managed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3447834043"/>
                  </a:ext>
                </a:extLst>
              </a:tr>
            </a:tbl>
          </a:graphicData>
        </a:graphic>
      </p:graphicFrame>
      <p:sp>
        <p:nvSpPr>
          <p:cNvPr id="3" name="Slide Number Placeholder 2"/>
          <p:cNvSpPr>
            <a:spLocks noGrp="1"/>
          </p:cNvSpPr>
          <p:nvPr>
            <p:ph type="sldNum" sz="quarter" idx="12"/>
          </p:nvPr>
        </p:nvSpPr>
        <p:spPr>
          <a:xfrm>
            <a:off x="3007587" y="6251849"/>
            <a:ext cx="2228850" cy="365125"/>
          </a:xfrm>
        </p:spPr>
        <p:txBody>
          <a:bodyPr/>
          <a:lstStyle/>
          <a:p>
            <a:fld id="{F77D5F9F-99E2-A044-A6F1-401E5E1045C2}" type="slidenum">
              <a:rPr lang="en-US" b="1" smtClean="0"/>
              <a:t>9</a:t>
            </a:fld>
            <a:endParaRPr lang="en-US" b="1" dirty="0"/>
          </a:p>
        </p:txBody>
      </p:sp>
    </p:spTree>
    <p:extLst>
      <p:ext uri="{BB962C8B-B14F-4D97-AF65-F5344CB8AC3E}">
        <p14:creationId xmlns:p14="http://schemas.microsoft.com/office/powerpoint/2010/main" val="1118782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15208</TotalTime>
  <Words>7011</Words>
  <Application>Microsoft Office PowerPoint</Application>
  <PresentationFormat>A4 Paper (210x297 mm)</PresentationFormat>
  <Paragraphs>1097</Paragraphs>
  <Slides>56</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56</vt:i4>
      </vt:variant>
    </vt:vector>
  </HeadingPairs>
  <TitlesOfParts>
    <vt:vector size="65" baseType="lpstr">
      <vt:lpstr>Arial</vt:lpstr>
      <vt:lpstr>Arial Narrow</vt:lpstr>
      <vt:lpstr>Calibri</vt:lpstr>
      <vt:lpstr>Calibri Light</vt:lpstr>
      <vt:lpstr>Times New Roman</vt:lpstr>
      <vt:lpstr>Verdana</vt:lpstr>
      <vt:lpstr>Office Theme</vt:lpstr>
      <vt:lpstr>1_Office Theme</vt:lpstr>
      <vt:lpstr>Worksheet</vt:lpstr>
      <vt:lpstr>PowerPoint Presentation</vt:lpstr>
      <vt:lpstr>Presentation Outline</vt:lpstr>
      <vt:lpstr>1. Background</vt:lpstr>
      <vt:lpstr>2. Apex Government Priorities (2019 to 2024)</vt:lpstr>
      <vt:lpstr>PowerPoint Presentation</vt:lpstr>
      <vt:lpstr>3. Executive Summary</vt:lpstr>
      <vt:lpstr>PowerPoint Presentation</vt:lpstr>
      <vt:lpstr>PowerPoint Presentation</vt:lpstr>
      <vt:lpstr>PowerPoint Presentation</vt:lpstr>
      <vt:lpstr>5.GPW Priorities for the 2020-2025 MTSF Cycle</vt:lpstr>
      <vt:lpstr>6. Critical Projects</vt:lpstr>
      <vt:lpstr>6. Critical Projects cont..</vt:lpstr>
      <vt:lpstr>7. Resolution of Audit Findings</vt:lpstr>
      <vt:lpstr>7. Resolution of Audit Findings cont..</vt:lpstr>
      <vt:lpstr>8. Implementation of MRP recommendations</vt:lpstr>
      <vt:lpstr>8. Implementation of MRP recommendations cont..</vt:lpstr>
      <vt:lpstr>8. Implementation of MRP Recommendations cont…</vt:lpstr>
      <vt:lpstr>PowerPoint Presentation</vt:lpstr>
      <vt:lpstr>9. Performance Targets for the Financial Year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15. Alignment of Approved Organisational Structure to Budget       Programmes </vt:lpstr>
      <vt:lpstr> 15. Alignment of Approved Organisational Structure to Budget       Programmes Continued.. </vt:lpstr>
      <vt:lpstr>16. Key Considerations</vt:lpstr>
      <vt:lpstr>16. Key Considerations Continued..</vt:lpstr>
      <vt:lpstr>17. Summary Budget 2023-2024</vt:lpstr>
      <vt:lpstr>17. Summary Budget 2023-2024 Continued..</vt:lpstr>
      <vt:lpstr>18. Statement of Financial Position: 2023/2024</vt:lpstr>
      <vt:lpstr>19. DHA Discount </vt:lpstr>
      <vt:lpstr>20. Capital Expenditure: 2023/2024 </vt:lpstr>
      <vt:lpstr> 21. Capex Projects </vt:lpstr>
      <vt:lpstr>  22. Compensation of Employees: 2023/2024  </vt:lpstr>
      <vt:lpstr>   23. Goods &amp; Services Budget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Felicia Ncongwane</dc:creator>
  <cp:lastModifiedBy>Sibusiso Khambule</cp:lastModifiedBy>
  <cp:revision>180</cp:revision>
  <cp:lastPrinted>2023-03-17T12:11:31Z</cp:lastPrinted>
  <dcterms:created xsi:type="dcterms:W3CDTF">2023-01-26T13:06:45Z</dcterms:created>
  <dcterms:modified xsi:type="dcterms:W3CDTF">2023-03-17T12:49:57Z</dcterms:modified>
</cp:coreProperties>
</file>