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57" r:id="rId3"/>
    <p:sldId id="260" r:id="rId4"/>
    <p:sldId id="314" r:id="rId5"/>
    <p:sldId id="277" r:id="rId6"/>
    <p:sldId id="278" r:id="rId7"/>
    <p:sldId id="316" r:id="rId8"/>
    <p:sldId id="318" r:id="rId9"/>
    <p:sldId id="320" r:id="rId10"/>
    <p:sldId id="282" r:id="rId11"/>
    <p:sldId id="321" r:id="rId12"/>
    <p:sldId id="323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284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43DE1-129E-4F87-AAE2-DAE3BE98BD25}" type="datetimeFigureOut">
              <a:rPr lang="en-ZA" smtClean="0"/>
              <a:t>2023/03/28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48D7-1288-48B4-B57B-923E5764067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951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AA95-6AF8-4C34-8732-EF500AF99BE3}" type="datetimeFigureOut">
              <a:rPr lang="en-ZA" smtClean="0"/>
              <a:t>2023/03/28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B664-B74F-41AC-B5E5-53B8EE983AC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891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5AFC-9B71-4424-86B5-B58A42B8CE18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766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473-2D2A-4832-89FA-0346801D555D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67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E170-B93D-4583-9BA1-FE88E5B10B92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446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0C7F-A8E8-45C2-93DE-E3788AEDEBEF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9857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0B76-E965-4D3E-8611-85FF5659CC1A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06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1141-8D56-4058-BB49-83FE1A055327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53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EC2-070C-4C03-929F-A1A8D1360DE4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37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97BE-AA73-48A4-ADD0-56AD4763B368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620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0A4-7060-41A2-83BB-2EB88A9B3EF4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45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A9B5-913E-4EFE-ABEC-0AE4E5AF2A91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698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6A9D-73B7-48AA-AFF1-8B0DFFF86CF4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812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A5A1A-81E6-4B02-BF66-331E176BEF0F}" type="datetime1">
              <a:rPr lang="en-ZA" smtClean="0"/>
              <a:t>2023/03/28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9A3A-3018-4276-B60C-F7100E31FDB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406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34" y="2368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/>
          <p:cNvSpPr/>
          <p:nvPr/>
        </p:nvSpPr>
        <p:spPr>
          <a:xfrm>
            <a:off x="0" y="3733800"/>
            <a:ext cx="12220575" cy="32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441437" y="2352348"/>
            <a:ext cx="3244909" cy="2986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5196" y="2378983"/>
            <a:ext cx="3244908" cy="29821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15743" y="2352348"/>
            <a:ext cx="3239193" cy="29821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18593" y="209551"/>
            <a:ext cx="9417269" cy="229576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Z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VOTING </a:t>
            </a:r>
            <a:br>
              <a:rPr lang="en-Z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HOME AFFAIRS</a:t>
            </a:r>
            <a:r>
              <a:rPr lang="en-Z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en-Z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lang="en-Z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March 2023</a:t>
            </a:r>
            <a:r>
              <a:rPr lang="en-ZA" sz="4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en-ZA" sz="4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en-Z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3" y="2900712"/>
            <a:ext cx="2891717" cy="19278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12" y="2912947"/>
            <a:ext cx="2912164" cy="1941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27" y="2874705"/>
            <a:ext cx="2934471" cy="19563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1</a:t>
            </a:fld>
            <a:endParaRPr lang="en-Z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742083"/>
            <a:ext cx="624056" cy="8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220" y="245764"/>
            <a:ext cx="9799900" cy="4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9pPr>
          </a:lstStyle>
          <a:p>
            <a:pPr defTabSz="914217"/>
            <a:r>
              <a:rPr lang="en-ZA" sz="4000" b="1" kern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ELECTRONIC VOTING</a:t>
            </a:r>
            <a:endParaRPr lang="en-ZA" sz="4000" b="1" kern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219" y="939526"/>
            <a:ext cx="113277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ZA" sz="3000" b="1" u="sng" dirty="0">
                <a:solidFill>
                  <a:prstClr val="black"/>
                </a:solidFill>
              </a:rPr>
              <a:t>E-Voting in </a:t>
            </a:r>
            <a:r>
              <a:rPr lang="en-ZA" sz="3000" b="1" i="1" u="sng" dirty="0">
                <a:solidFill>
                  <a:prstClr val="black"/>
                </a:solidFill>
              </a:rPr>
              <a:t>controlled</a:t>
            </a:r>
            <a:r>
              <a:rPr lang="en-ZA" sz="3000" b="1" u="sng" dirty="0">
                <a:solidFill>
                  <a:prstClr val="black"/>
                </a:solidFill>
              </a:rPr>
              <a:t> environments</a:t>
            </a:r>
            <a:endParaRPr lang="en-ZA" sz="30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3000" b="1" i="1" dirty="0">
                <a:solidFill>
                  <a:prstClr val="black"/>
                </a:solidFill>
              </a:rPr>
              <a:t>V</a:t>
            </a:r>
            <a:r>
              <a:rPr lang="en-ZA" sz="3000" b="1" i="1" dirty="0" smtClean="0">
                <a:solidFill>
                  <a:prstClr val="black"/>
                </a:solidFill>
              </a:rPr>
              <a:t>oter Verifiable Paper Audit Trail (VVPAT)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3000" b="1" i="1" dirty="0" smtClean="0">
                <a:solidFill>
                  <a:prstClr val="black"/>
                </a:solidFill>
              </a:rPr>
              <a:t>DRE VVPAT</a:t>
            </a:r>
            <a:r>
              <a:rPr lang="en-ZA" sz="3000" dirty="0">
                <a:solidFill>
                  <a:prstClr val="black"/>
                </a:solidFill>
              </a:rPr>
              <a:t>: an e-voting machine with added facility of printing piece of paper showing ballot choice of voters which are then placed in physical ballot </a:t>
            </a:r>
            <a:r>
              <a:rPr lang="en-ZA" sz="3000" dirty="0" smtClean="0">
                <a:solidFill>
                  <a:prstClr val="black"/>
                </a:solidFill>
              </a:rPr>
              <a:t>box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3000" dirty="0" smtClean="0">
                <a:solidFill>
                  <a:prstClr val="black"/>
                </a:solidFill>
              </a:rPr>
              <a:t>This </a:t>
            </a:r>
            <a:r>
              <a:rPr lang="en-ZA" sz="3000" dirty="0">
                <a:solidFill>
                  <a:prstClr val="black"/>
                </a:solidFill>
              </a:rPr>
              <a:t>allows for a manual re-count of ballots (audit trail) if votes are disputed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3000" dirty="0">
                <a:solidFill>
                  <a:prstClr val="black"/>
                </a:solidFill>
              </a:rPr>
              <a:t>In effect DRE VVPAT involves use of electronic voting machines in parallel to paper ballot voting method, with latter as a back-up should results be disputed &amp; subject to </a:t>
            </a:r>
            <a:r>
              <a:rPr lang="en-ZA" sz="3000" dirty="0" smtClean="0">
                <a:solidFill>
                  <a:prstClr val="black"/>
                </a:solidFill>
              </a:rPr>
              <a:t>re-count, </a:t>
            </a:r>
            <a:r>
              <a:rPr lang="en-ZA" sz="3000" dirty="0">
                <a:solidFill>
                  <a:prstClr val="black"/>
                </a:solidFill>
              </a:rPr>
              <a:t>which is not possible if </a:t>
            </a:r>
            <a:r>
              <a:rPr lang="en-ZA" sz="3000" i="1" dirty="0">
                <a:solidFill>
                  <a:prstClr val="black"/>
                </a:solidFill>
              </a:rPr>
              <a:t>only</a:t>
            </a:r>
            <a:r>
              <a:rPr lang="en-ZA" sz="3000" dirty="0">
                <a:solidFill>
                  <a:prstClr val="black"/>
                </a:solidFill>
              </a:rPr>
              <a:t> e-voting machine is used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10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7" y="5726716"/>
            <a:ext cx="744952" cy="8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</a:rPr>
              <a:t>DRE IN CONJUCTION WITH VVPAT</a:t>
            </a:r>
            <a:endParaRPr lang="en-Z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6" name="Content Placeholder 5" descr="[25.jpg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1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220" y="245764"/>
            <a:ext cx="9799900" cy="4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9pPr>
          </a:lstStyle>
          <a:p>
            <a:pPr algn="ctr" defTabSz="914217"/>
            <a:r>
              <a:rPr lang="en-ZA" sz="4000" b="1" kern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ELECTRONIC VOTING</a:t>
            </a:r>
            <a:endParaRPr lang="en-ZA" sz="4000" b="1" kern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220" y="1394690"/>
            <a:ext cx="11327798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ZA" sz="3200" b="1" u="sng" dirty="0">
                <a:solidFill>
                  <a:prstClr val="black"/>
                </a:solidFill>
              </a:rPr>
              <a:t>E-Voting in </a:t>
            </a:r>
            <a:r>
              <a:rPr lang="en-ZA" sz="3200" b="1" i="1" u="sng" dirty="0">
                <a:solidFill>
                  <a:prstClr val="black"/>
                </a:solidFill>
              </a:rPr>
              <a:t>controlled</a:t>
            </a:r>
            <a:r>
              <a:rPr lang="en-ZA" sz="3200" b="1" u="sng" dirty="0">
                <a:solidFill>
                  <a:prstClr val="black"/>
                </a:solidFill>
              </a:rPr>
              <a:t> environments</a:t>
            </a:r>
            <a:endParaRPr lang="en-ZA" sz="32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3200" b="1" i="1" dirty="0">
                <a:solidFill>
                  <a:prstClr val="black"/>
                </a:solidFill>
              </a:rPr>
              <a:t>Optical scans </a:t>
            </a:r>
            <a:r>
              <a:rPr lang="en-ZA" sz="3200" dirty="0">
                <a:solidFill>
                  <a:prstClr val="black"/>
                </a:solidFill>
              </a:rPr>
              <a:t>are electronic counting </a:t>
            </a:r>
            <a:r>
              <a:rPr lang="en-ZA" sz="3200" dirty="0" smtClean="0">
                <a:solidFill>
                  <a:prstClr val="black"/>
                </a:solidFill>
              </a:rPr>
              <a:t>machines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3200" dirty="0" smtClean="0">
                <a:solidFill>
                  <a:prstClr val="black"/>
                </a:solidFill>
              </a:rPr>
              <a:t>Votes </a:t>
            </a:r>
            <a:r>
              <a:rPr lang="en-ZA" sz="3200" dirty="0">
                <a:solidFill>
                  <a:prstClr val="black"/>
                </a:solidFill>
              </a:rPr>
              <a:t>are cast on paper ballots and fed into optical scanner which tabulates votes cast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</a:rPr>
              <a:t>Used in Philippines in 2010 elections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12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7" y="5726716"/>
            <a:ext cx="744952" cy="8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2300" y="239172"/>
            <a:ext cx="9799900" cy="4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6666"/>
                </a:solidFill>
                <a:latin typeface="Futura Lt BT" pitchFamily="34" charset="0"/>
              </a:defRPr>
            </a:lvl9pPr>
          </a:lstStyle>
          <a:p>
            <a:pPr algn="ctr" defTabSz="914217"/>
            <a:r>
              <a:rPr lang="en-ZA" sz="4000" b="1" kern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ELECTRONIC VOTING</a:t>
            </a:r>
            <a:endParaRPr lang="en-ZA" sz="4000" b="1" kern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219" y="939526"/>
            <a:ext cx="11327799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ZA" sz="2200" b="1" u="sng" dirty="0">
                <a:solidFill>
                  <a:prstClr val="black"/>
                </a:solidFill>
              </a:rPr>
              <a:t>E-Voting in </a:t>
            </a:r>
            <a:r>
              <a:rPr lang="en-ZA" sz="2200" b="1" i="1" u="sng" dirty="0">
                <a:solidFill>
                  <a:srgbClr val="C0504D"/>
                </a:solidFill>
              </a:rPr>
              <a:t>un-controlled</a:t>
            </a:r>
            <a:r>
              <a:rPr lang="en-ZA" sz="2200" b="1" u="sng" dirty="0">
                <a:solidFill>
                  <a:prstClr val="black"/>
                </a:solidFill>
              </a:rPr>
              <a:t> environments</a:t>
            </a:r>
            <a:endParaRPr lang="en-ZA" sz="2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800" b="1" i="1" dirty="0">
                <a:solidFill>
                  <a:prstClr val="black"/>
                </a:solidFill>
              </a:rPr>
              <a:t>Internet voting</a:t>
            </a:r>
            <a:r>
              <a:rPr lang="en-ZA" sz="2800" dirty="0">
                <a:solidFill>
                  <a:prstClr val="black"/>
                </a:solidFill>
              </a:rPr>
              <a:t>: available at polling stations or any location with access to internet (remote internet voting)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</a:rPr>
              <a:t>Estonia, Canada &amp; France use remote internet voting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</a:rPr>
              <a:t>Double envelope encryption used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</a:rPr>
              <a:t>Voter’s choice encrypted by voting application &amp; placed in inner-envelope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</a:rPr>
              <a:t>User signs name digitally &amp; places details on outer envelope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</a:rPr>
              <a:t>Outer envelope received centrally &amp; name crossed off </a:t>
            </a:r>
            <a:r>
              <a:rPr lang="en-ZA" sz="2800" dirty="0" smtClean="0">
                <a:solidFill>
                  <a:prstClr val="black"/>
                </a:solidFill>
              </a:rPr>
              <a:t>voters’ </a:t>
            </a:r>
            <a:r>
              <a:rPr lang="en-ZA" sz="2800" dirty="0">
                <a:solidFill>
                  <a:prstClr val="black"/>
                </a:solidFill>
              </a:rPr>
              <a:t>roll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</a:rPr>
              <a:t>Inner encrypted envelope, which is anonymous, entered into digital ballot box for counting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13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7" y="5726716"/>
            <a:ext cx="744952" cy="8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accent5"/>
                </a:solidFill>
              </a:rPr>
              <a:t>SOME SENSE OF COSTS </a:t>
            </a:r>
            <a:endParaRPr lang="en-ZA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91" y="1690688"/>
            <a:ext cx="10670309" cy="4486275"/>
          </a:xfrm>
        </p:spPr>
        <p:txBody>
          <a:bodyPr>
            <a:normAutofit/>
          </a:bodyPr>
          <a:lstStyle/>
          <a:p>
            <a:pPr algn="just"/>
            <a:r>
              <a:rPr lang="en-ZA" dirty="0" smtClean="0"/>
              <a:t>Manufacturers of e-voting machines mainly located in USA, with some in Canada, India &amp; Brazil </a:t>
            </a:r>
          </a:p>
          <a:p>
            <a:r>
              <a:rPr lang="en-ZA" dirty="0" smtClean="0"/>
              <a:t>Costs:</a:t>
            </a:r>
            <a:r>
              <a:rPr lang="en-ZA" dirty="0"/>
              <a:t> </a:t>
            </a:r>
          </a:p>
          <a:p>
            <a:pPr lvl="1" algn="just"/>
            <a:r>
              <a:rPr lang="en-ZA" sz="2800" dirty="0"/>
              <a:t>EVM without </a:t>
            </a:r>
            <a:r>
              <a:rPr lang="en-ZA" sz="2800" dirty="0" smtClean="0"/>
              <a:t>VVPAT</a:t>
            </a:r>
            <a:r>
              <a:rPr lang="en-ZA" sz="2800" dirty="0"/>
              <a:t>: $</a:t>
            </a:r>
            <a:r>
              <a:rPr lang="en-ZA" sz="2800" dirty="0" smtClean="0"/>
              <a:t>100 in </a:t>
            </a:r>
            <a:r>
              <a:rPr lang="en-ZA" sz="2800" dirty="0"/>
              <a:t>India to $</a:t>
            </a:r>
            <a:r>
              <a:rPr lang="en-ZA" sz="2800" dirty="0" smtClean="0"/>
              <a:t>7 000 in </a:t>
            </a:r>
            <a:r>
              <a:rPr lang="en-ZA" sz="2800" dirty="0"/>
              <a:t>New York</a:t>
            </a:r>
          </a:p>
          <a:p>
            <a:pPr lvl="1"/>
            <a:r>
              <a:rPr lang="en-ZA" sz="2800" dirty="0"/>
              <a:t>EVM with </a:t>
            </a:r>
            <a:r>
              <a:rPr lang="en-ZA" sz="2800" dirty="0" smtClean="0"/>
              <a:t>VVPAT</a:t>
            </a:r>
            <a:r>
              <a:rPr lang="en-ZA" sz="2800" dirty="0"/>
              <a:t>: additional $</a:t>
            </a:r>
            <a:r>
              <a:rPr lang="en-ZA" sz="2800" dirty="0" smtClean="0"/>
              <a:t>1 500 to </a:t>
            </a:r>
            <a:r>
              <a:rPr lang="en-ZA" sz="2800" dirty="0"/>
              <a:t>cost of EVM </a:t>
            </a:r>
          </a:p>
          <a:p>
            <a:pPr marL="457200" lvl="1" indent="0">
              <a:buNone/>
            </a:pPr>
            <a:endParaRPr lang="en-ZA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85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b="1" dirty="0" smtClean="0">
                <a:solidFill>
                  <a:schemeClr val="accent5"/>
                </a:solidFill>
              </a:rPr>
              <a:t>E-VOTING GLOBAL STATUS QUO</a:t>
            </a:r>
            <a:endParaRPr lang="en-ZA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504627"/>
              </p:ext>
            </p:extLst>
          </p:nvPr>
        </p:nvGraphicFramePr>
        <p:xfrm>
          <a:off x="1981200" y="1440869"/>
          <a:ext cx="8229600" cy="524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115">
                <a:tc>
                  <a:txBody>
                    <a:bodyPr/>
                    <a:lstStyle/>
                    <a:p>
                      <a:r>
                        <a:rPr lang="en-ZA" dirty="0" smtClean="0"/>
                        <a:t>Polling station-based e-voting (e-voting machines)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Remote e-voting  (includes internet,</a:t>
                      </a:r>
                      <a:r>
                        <a:rPr lang="en-ZA" baseline="0" dirty="0" smtClean="0"/>
                        <a:t> fax &amp;/or email)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Abandoned e-voting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Belgium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Austria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Australia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Brazil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Canada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Germany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France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Estonia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United Kingdom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India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France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Ireland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Japan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Japan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Netherlands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Kazakhstan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Switzerland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Paraguay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USA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Philippines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Russia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UAE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USA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448">
                <a:tc>
                  <a:txBody>
                    <a:bodyPr/>
                    <a:lstStyle/>
                    <a:p>
                      <a:r>
                        <a:rPr lang="en-ZA" dirty="0" smtClean="0"/>
                        <a:t>Venezuela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27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b="1" dirty="0" smtClean="0">
                <a:solidFill>
                  <a:srgbClr val="00B0F0"/>
                </a:solidFill>
              </a:rPr>
              <a:t>ANALYSIS - </a:t>
            </a:r>
            <a:br>
              <a:rPr lang="en-ZA" b="1" dirty="0" smtClean="0">
                <a:solidFill>
                  <a:srgbClr val="00B0F0"/>
                </a:solidFill>
              </a:rPr>
            </a:br>
            <a:r>
              <a:rPr lang="en-ZA" sz="4000" b="1" dirty="0">
                <a:solidFill>
                  <a:srgbClr val="00B0F0"/>
                </a:solidFill>
              </a:rPr>
              <a:t>E-VOTING IN </a:t>
            </a:r>
            <a:r>
              <a:rPr lang="en-ZA" sz="4000" b="1" i="1" dirty="0">
                <a:solidFill>
                  <a:srgbClr val="00B0F0"/>
                </a:solidFill>
              </a:rPr>
              <a:t>CONTROLLED</a:t>
            </a:r>
            <a:r>
              <a:rPr lang="en-ZA" sz="4000" b="1" dirty="0">
                <a:solidFill>
                  <a:srgbClr val="00B0F0"/>
                </a:solidFill>
              </a:rPr>
              <a:t> CONTEXT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231925"/>
              </p:ext>
            </p:extLst>
          </p:nvPr>
        </p:nvGraphicFramePr>
        <p:xfrm>
          <a:off x="838200" y="1616365"/>
          <a:ext cx="1016230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142">
                <a:tc>
                  <a:txBody>
                    <a:bodyPr/>
                    <a:lstStyle/>
                    <a:p>
                      <a:r>
                        <a:rPr lang="en-ZA" dirty="0" smtClean="0"/>
                        <a:t>ADVANTAGES</a:t>
                      </a:r>
                      <a:r>
                        <a:rPr lang="en-ZA" baseline="0" dirty="0" smtClean="0"/>
                        <a:t> &amp; STRENGTHS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DISADVANTAGES &amp; WEAKNESSES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42">
                <a:tc>
                  <a:txBody>
                    <a:bodyPr/>
                    <a:lstStyle/>
                    <a:p>
                      <a:r>
                        <a:rPr lang="en-ZA" dirty="0" smtClean="0"/>
                        <a:t>Fast</a:t>
                      </a:r>
                      <a:r>
                        <a:rPr lang="en-ZA" baseline="0" dirty="0" smtClean="0"/>
                        <a:t> &amp;</a:t>
                      </a:r>
                      <a:r>
                        <a:rPr lang="en-ZA" dirty="0" smtClean="0"/>
                        <a:t> accurate count of votes cast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High costs</a:t>
                      </a:r>
                      <a:r>
                        <a:rPr lang="en-ZA" baseline="0" dirty="0" smtClean="0"/>
                        <a:t> &amp;</a:t>
                      </a:r>
                      <a:r>
                        <a:rPr lang="en-ZA" dirty="0" smtClean="0"/>
                        <a:t> limited shelf life (12</a:t>
                      </a:r>
                      <a:r>
                        <a:rPr lang="en-ZA" baseline="0" dirty="0" smtClean="0"/>
                        <a:t> years)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142">
                <a:tc>
                  <a:txBody>
                    <a:bodyPr/>
                    <a:lstStyle/>
                    <a:p>
                      <a:r>
                        <a:rPr lang="en-ZA" dirty="0" smtClean="0"/>
                        <a:t>Reduces spoilt votes  &amp; over-votes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Reduces voting transparency to public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r>
                        <a:rPr lang="en-ZA" dirty="0" smtClean="0"/>
                        <a:t>Multi-lingual</a:t>
                      </a:r>
                      <a:r>
                        <a:rPr lang="en-ZA" baseline="0" dirty="0" smtClean="0"/>
                        <a:t> ballot presentation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Limits vote re-counts, except for EMV with VVPAT</a:t>
                      </a:r>
                      <a:r>
                        <a:rPr lang="en-ZA" baseline="0" dirty="0" smtClean="0"/>
                        <a:t> machines offering paper trail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42">
                <a:tc>
                  <a:txBody>
                    <a:bodyPr/>
                    <a:lstStyle/>
                    <a:p>
                      <a:r>
                        <a:rPr lang="en-ZA" dirty="0" smtClean="0"/>
                        <a:t>`Green’ option, carbon credits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Needs extensive voter education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Possible to manipulate machines through `hidden code’ or hardware </a:t>
                      </a:r>
                      <a:r>
                        <a:rPr lang="en-ZA" b="1" dirty="0" smtClean="0"/>
                        <a:t>(Closed code)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Lack of consistent standards for certifying hardware &amp; software of machines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Most systems are closed to protect</a:t>
                      </a:r>
                      <a:r>
                        <a:rPr lang="en-ZA" baseline="0" dirty="0" smtClean="0"/>
                        <a:t> IP making auditing difficult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Remote manipulation of system possible if system is connected or wireless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325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Success dependent on public</a:t>
                      </a:r>
                      <a:r>
                        <a:rPr lang="en-ZA" baseline="0" dirty="0" smtClean="0"/>
                        <a:t> trust in the electoral process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5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b="1" dirty="0" smtClean="0">
                <a:solidFill>
                  <a:schemeClr val="accent5"/>
                </a:solidFill>
              </a:rPr>
              <a:t>ANALYSIS -</a:t>
            </a:r>
            <a:br>
              <a:rPr lang="en-ZA" b="1" dirty="0" smtClean="0">
                <a:solidFill>
                  <a:schemeClr val="accent5"/>
                </a:solidFill>
              </a:rPr>
            </a:br>
            <a:r>
              <a:rPr lang="en-ZA" sz="4000" b="1" i="1" dirty="0">
                <a:solidFill>
                  <a:schemeClr val="accent5"/>
                </a:solidFill>
              </a:rPr>
              <a:t>REMOTE</a:t>
            </a:r>
            <a:r>
              <a:rPr lang="en-ZA" sz="4000" b="1" dirty="0">
                <a:solidFill>
                  <a:schemeClr val="accent5"/>
                </a:solidFill>
              </a:rPr>
              <a:t> INTERNET E-VOTING</a:t>
            </a:r>
            <a:endParaRPr lang="en-ZA" sz="4000" dirty="0">
              <a:solidFill>
                <a:schemeClr val="accent5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54358"/>
              </p:ext>
            </p:extLst>
          </p:nvPr>
        </p:nvGraphicFramePr>
        <p:xfrm>
          <a:off x="1200150" y="1809750"/>
          <a:ext cx="9658350" cy="482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ADVANTAGES</a:t>
                      </a:r>
                      <a:r>
                        <a:rPr lang="en-ZA" baseline="0" dirty="0" smtClean="0"/>
                        <a:t> &amp; STRENGTHS</a:t>
                      </a:r>
                      <a:endParaRPr lang="en-Z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DISADVANTAGES &amp; WEAKNESSES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Fast</a:t>
                      </a:r>
                      <a:r>
                        <a:rPr lang="en-ZA" sz="1600" baseline="0" dirty="0" smtClean="0"/>
                        <a:t> &amp;</a:t>
                      </a:r>
                      <a:r>
                        <a:rPr lang="en-ZA" sz="1600" dirty="0" smtClean="0"/>
                        <a:t> accurate count of votes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Voters</a:t>
                      </a:r>
                      <a:r>
                        <a:rPr lang="en-ZA" sz="1600" baseline="0" dirty="0" smtClean="0"/>
                        <a:t> may be unduly influenced or coerced when voting in private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Improves</a:t>
                      </a:r>
                      <a:r>
                        <a:rPr lang="en-ZA" sz="1600" baseline="0" dirty="0" smtClean="0"/>
                        <a:t> voter access &amp; convenience to the vote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Easier</a:t>
                      </a:r>
                      <a:r>
                        <a:rPr lang="en-ZA" sz="1600" baseline="0" dirty="0" smtClean="0"/>
                        <a:t> for voter to sell vote when voting in private </a:t>
                      </a:r>
                      <a:r>
                        <a:rPr lang="en-ZA" sz="1600" dirty="0" smtClean="0"/>
                        <a:t>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93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Reduces spoilt</a:t>
                      </a:r>
                      <a:r>
                        <a:rPr lang="en-ZA" sz="1600" baseline="0" dirty="0" smtClean="0"/>
                        <a:t> ballots &amp; over-votes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Hackers</a:t>
                      </a:r>
                      <a:r>
                        <a:rPr lang="en-ZA" sz="1600" baseline="0" dirty="0" smtClean="0"/>
                        <a:t> may trace vote cast to voter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Longer term cost-savings after initial</a:t>
                      </a:r>
                      <a:r>
                        <a:rPr lang="en-ZA" sz="1600" baseline="0" dirty="0" smtClean="0"/>
                        <a:t> high costs covered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Security of</a:t>
                      </a:r>
                      <a:r>
                        <a:rPr lang="en-ZA" sz="1600" baseline="0" dirty="0" smtClean="0"/>
                        <a:t> electronic data – interception &amp; modification of data by hackers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982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Internet voting is ultimate `green’ election (savings of paper, energy, distribution &amp; storage costs)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Vote re-counts</a:t>
                      </a:r>
                      <a:r>
                        <a:rPr lang="en-ZA" sz="1600" baseline="0" dirty="0" smtClean="0"/>
                        <a:t> are difficult, without paper ballot trail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793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May increase voter turnout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High set up costs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Reduced public transparency of voting</a:t>
                      </a:r>
                      <a:r>
                        <a:rPr lang="en-ZA" sz="1600" baseline="0" dirty="0" smtClean="0"/>
                        <a:t> process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Lack of consistent &amp; agreed standards for certification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8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rgbClr val="00B0F0"/>
                </a:solidFill>
              </a:rPr>
              <a:t>LESSONS LEARNT</a:t>
            </a:r>
            <a:endParaRPr lang="en-Z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431636"/>
            <a:ext cx="10642600" cy="4745327"/>
          </a:xfrm>
        </p:spPr>
        <p:txBody>
          <a:bodyPr>
            <a:normAutofit/>
          </a:bodyPr>
          <a:lstStyle/>
          <a:p>
            <a:pPr algn="just"/>
            <a:r>
              <a:rPr lang="en-ZA" dirty="0" smtClean="0"/>
              <a:t>General dearth of academic literature on e-voting </a:t>
            </a:r>
          </a:p>
          <a:p>
            <a:pPr algn="just"/>
            <a:r>
              <a:rPr lang="en-ZA" dirty="0" smtClean="0"/>
              <a:t>The international experience on e-voting is mixed. There is no clear move towards or away from e-voting </a:t>
            </a:r>
          </a:p>
          <a:p>
            <a:pPr algn="just"/>
            <a:r>
              <a:rPr lang="en-ZA" dirty="0" smtClean="0"/>
              <a:t>Security of e-voting is improving with technologies such as block-chain yet risks may remain </a:t>
            </a:r>
          </a:p>
          <a:p>
            <a:pPr algn="just"/>
            <a:r>
              <a:rPr lang="en-ZA" dirty="0" smtClean="0"/>
              <a:t>Some countries are willing to accept the risks associated with e-voting (India, Brazil, USA, Canada, Japan), whilst others are not (Netherlands, Germany, UK, Australia, Ireland)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41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accent5"/>
                </a:solidFill>
              </a:rPr>
              <a:t>LESSONS LEARNT</a:t>
            </a:r>
            <a:endParaRPr lang="en-ZA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ZA" dirty="0" smtClean="0"/>
              <a:t>Decision to adopt e-voting is context-specific, influenced by size/geography of country, demographics, trust in EMB, political-legal culture, degree of tolerance of risks, etc</a:t>
            </a:r>
          </a:p>
          <a:p>
            <a:pPr algn="just"/>
            <a:r>
              <a:rPr lang="en-ZA" dirty="0" smtClean="0"/>
              <a:t>When deciding, ensure that e-voting is suitable &amp; most appropriate solution for country – don’t adopt e-voting because `everyone else is doing it &amp; we want to look modern’</a:t>
            </a:r>
          </a:p>
          <a:p>
            <a:pPr algn="just"/>
            <a:r>
              <a:rPr lang="en-ZA" dirty="0" smtClean="0"/>
              <a:t>Should a decision be made to trial &amp; pilot e-voting, transparency (open source software), inclusivity (buy-in of stakeholders) &amp; trust (in EMB) are critical factors in successful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4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4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en-ZA" sz="5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</a:t>
            </a:r>
            <a:endParaRPr lang="en-ZA" sz="5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120" y="1825625"/>
            <a:ext cx="6611679" cy="4351338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ZA" sz="3200" dirty="0">
                <a:solidFill>
                  <a:prstClr val="black"/>
                </a:solidFill>
              </a:rPr>
              <a:t>Background 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ZA" sz="3200" dirty="0">
                <a:solidFill>
                  <a:prstClr val="black"/>
                </a:solidFill>
              </a:rPr>
              <a:t>Defining e-voting 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ZA" sz="3200" dirty="0">
                <a:solidFill>
                  <a:prstClr val="black"/>
                </a:solidFill>
              </a:rPr>
              <a:t>Types of e-voting 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ZA" sz="3200" dirty="0">
                <a:solidFill>
                  <a:prstClr val="black"/>
                </a:solidFill>
              </a:rPr>
              <a:t>Global status quo  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ZA" sz="3200" dirty="0">
                <a:solidFill>
                  <a:prstClr val="black"/>
                </a:solidFill>
              </a:rPr>
              <a:t>Analysis of e-voting types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ZA" sz="3200" dirty="0" smtClean="0">
                <a:solidFill>
                  <a:prstClr val="black"/>
                </a:solidFill>
              </a:rPr>
              <a:t>Some lessons </a:t>
            </a:r>
            <a:r>
              <a:rPr lang="en-ZA" sz="3200" dirty="0">
                <a:solidFill>
                  <a:prstClr val="black"/>
                </a:solidFill>
              </a:rPr>
              <a:t>learnt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2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886829" y="2383866"/>
            <a:ext cx="3244909" cy="2986533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95" y="2846131"/>
            <a:ext cx="2742377" cy="18280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75" y="1432568"/>
            <a:ext cx="12220575" cy="3238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7" y="5726716"/>
            <a:ext cx="744952" cy="8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accent5"/>
                </a:solidFill>
              </a:rPr>
              <a:t>LESSONS LEARNT</a:t>
            </a:r>
            <a:endParaRPr lang="en-ZA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ZA" dirty="0" smtClean="0"/>
              <a:t>Should e-voting be adopted, critical to ensure independent certification &amp; audit of e-voting system to allow for independent confirmation of election results </a:t>
            </a:r>
          </a:p>
          <a:p>
            <a:pPr algn="just"/>
            <a:r>
              <a:rPr lang="en-ZA" dirty="0" smtClean="0"/>
              <a:t>Should e-voting be adopted, critical to ensure well-trained voting staff, political parties &amp; voters – open, transparent process for stakeholder buy-in &amp; confidence in system </a:t>
            </a:r>
          </a:p>
          <a:p>
            <a:r>
              <a:rPr lang="en-ZA" i="1" dirty="0" smtClean="0"/>
              <a:t>Process</a:t>
            </a:r>
            <a:r>
              <a:rPr lang="en-ZA" dirty="0" smtClean="0"/>
              <a:t> of introducing e-voting (transparency, inclusivity, stakeholder buy-in) is as important as the technicalities of e-voting </a:t>
            </a:r>
            <a:r>
              <a:rPr lang="en-ZA" i="1" dirty="0" smtClean="0"/>
              <a:t>product</a:t>
            </a:r>
            <a:r>
              <a:rPr lang="en-ZA" dirty="0" smtClean="0"/>
              <a:t>    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02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/>
          <p:cNvSpPr/>
          <p:nvPr/>
        </p:nvSpPr>
        <p:spPr>
          <a:xfrm>
            <a:off x="0" y="4057650"/>
            <a:ext cx="12220575" cy="32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3478924" y="2469931"/>
            <a:ext cx="5244662" cy="35840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38759" y="666376"/>
            <a:ext cx="8366068" cy="1325563"/>
          </a:xfrm>
        </p:spPr>
        <p:txBody>
          <a:bodyPr>
            <a:noAutofit/>
          </a:bodyPr>
          <a:lstStyle/>
          <a:p>
            <a:pPr algn="ctr"/>
            <a:r>
              <a:rPr lang="en-ZA" sz="1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ZA" sz="1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65" y="2874451"/>
            <a:ext cx="4184443" cy="27896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21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742083"/>
            <a:ext cx="624056" cy="8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Bahnschrift Light" panose="020B0502040204020203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prstClr val="black"/>
                </a:solidFill>
                <a:latin typeface="Bahnschrift Light" panose="020B0502040204020203" pitchFamily="34" charset="0"/>
                <a:ea typeface="+mn-ea"/>
                <a:cs typeface="Arial" panose="020B0604020202020204" pitchFamily="34" charset="0"/>
              </a:rPr>
            </a:b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10" y="1690689"/>
            <a:ext cx="10733690" cy="516731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ZA" dirty="0" smtClean="0"/>
              <a:t>In </a:t>
            </a:r>
            <a:r>
              <a:rPr lang="en-ZA" dirty="0"/>
              <a:t>addition to the study visits undertaken over some </a:t>
            </a:r>
            <a:r>
              <a:rPr lang="en-ZA" dirty="0" smtClean="0"/>
              <a:t>years, </a:t>
            </a:r>
            <a:r>
              <a:rPr lang="en-ZA" sz="3000" dirty="0">
                <a:solidFill>
                  <a:prstClr val="black"/>
                </a:solidFill>
              </a:rPr>
              <a:t>i</a:t>
            </a:r>
            <a:r>
              <a:rPr lang="en-ZA" sz="3000" dirty="0" smtClean="0">
                <a:solidFill>
                  <a:prstClr val="black"/>
                </a:solidFill>
              </a:rPr>
              <a:t>n </a:t>
            </a:r>
            <a:r>
              <a:rPr lang="en-ZA" sz="3000" dirty="0">
                <a:solidFill>
                  <a:prstClr val="black"/>
                </a:solidFill>
              </a:rPr>
              <a:t>2010/11 Electoral Commission commissioned research (desk-top study) into the cross-national experience of electronic voting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ZA" sz="3000" dirty="0">
                <a:solidFill>
                  <a:prstClr val="black"/>
                </a:solidFill>
              </a:rPr>
              <a:t>In March 2013 the Electoral Commission convened a conference on e-Voting </a:t>
            </a:r>
            <a:r>
              <a:rPr lang="en-ZA" sz="3000" dirty="0" smtClean="0">
                <a:solidFill>
                  <a:prstClr val="black"/>
                </a:solidFill>
              </a:rPr>
              <a:t> </a:t>
            </a:r>
            <a:endParaRPr lang="en-ZA" sz="3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ZA" sz="3000" dirty="0">
                <a:solidFill>
                  <a:prstClr val="black"/>
                </a:solidFill>
              </a:rPr>
              <a:t>Members of political parties represented in Parliament </a:t>
            </a:r>
            <a:r>
              <a:rPr lang="en-ZA" sz="3000" dirty="0" smtClean="0">
                <a:solidFill>
                  <a:prstClr val="black"/>
                </a:solidFill>
              </a:rPr>
              <a:t>were invited </a:t>
            </a:r>
            <a:r>
              <a:rPr lang="en-ZA" sz="3000" dirty="0">
                <a:solidFill>
                  <a:prstClr val="black"/>
                </a:solidFill>
              </a:rPr>
              <a:t>to participate, together with interested civil society organisations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ZA" sz="3000" dirty="0">
                <a:solidFill>
                  <a:prstClr val="black"/>
                </a:solidFill>
              </a:rPr>
              <a:t>Addressed by international experts on e-voting and representatives from EMBs involved in e-voting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3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-28575" y="1273177"/>
            <a:ext cx="12220575" cy="3238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7" y="5726716"/>
            <a:ext cx="744952" cy="8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779" y="354227"/>
            <a:ext cx="117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ELECTRONIC VOTING</a:t>
            </a:r>
            <a:endParaRPr lang="en-ZA" sz="4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224" y="5867514"/>
            <a:ext cx="743776" cy="883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625" y="1659285"/>
            <a:ext cx="98012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 electronic voting system may be defined as an integrated device that utilizes an electronic component for one or more of the following functions: ballot presentation, recording of vote &amp; tabulation of votes cast</a:t>
            </a:r>
          </a:p>
        </p:txBody>
      </p:sp>
    </p:spTree>
    <p:extLst>
      <p:ext uri="{BB962C8B-B14F-4D97-AF65-F5344CB8AC3E}">
        <p14:creationId xmlns:p14="http://schemas.microsoft.com/office/powerpoint/2010/main" val="41985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321" y="102439"/>
            <a:ext cx="11462234" cy="1325563"/>
          </a:xfrm>
        </p:spPr>
        <p:txBody>
          <a:bodyPr>
            <a:normAutofit fontScale="90000"/>
          </a:bodyPr>
          <a:lstStyle/>
          <a:p>
            <a:pPr algn="ctr" defTabSz="914217" fontAlgn="base">
              <a:spcAft>
                <a:spcPct val="0"/>
              </a:spcAft>
            </a:pPr>
            <a:r>
              <a:rPr lang="en-ZA" sz="4900" b="1" dirty="0">
                <a:solidFill>
                  <a:srgbClr val="336699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/>
            </a:r>
            <a:br>
              <a:rPr lang="en-ZA" sz="4900" b="1" dirty="0">
                <a:solidFill>
                  <a:srgbClr val="336699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</a:br>
            <a:r>
              <a:rPr lang="en-ZA" sz="4900" b="1" dirty="0" smtClean="0">
                <a:solidFill>
                  <a:schemeClr val="accent5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DEFINING ELECTRONIC VOTING</a:t>
            </a:r>
            <a:r>
              <a:rPr lang="en-ZA" dirty="0" smtClean="0">
                <a:solidFill>
                  <a:schemeClr val="accent5"/>
                </a:solidFill>
                <a:latin typeface="Futura Lt BT" pitchFamily="34" charset="0"/>
                <a:ea typeface="굴림" charset="-127"/>
              </a:rPr>
              <a:t> </a:t>
            </a:r>
            <a:endParaRPr lang="en-ZA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564" y="1428002"/>
            <a:ext cx="10747152" cy="4994058"/>
          </a:xfrm>
        </p:spPr>
        <p:txBody>
          <a:bodyPr>
            <a:normAutofit/>
          </a:bodyPr>
          <a:lstStyle/>
          <a:p>
            <a:pPr marL="447585" lvl="0" indent="0" algn="just" defTabSz="447585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  <a:tabLst>
                <a:tab pos="357117" algn="l"/>
              </a:tabLst>
            </a:pPr>
            <a:endParaRPr lang="en-ZA" sz="1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ZA" sz="3000" dirty="0">
                <a:solidFill>
                  <a:prstClr val="black"/>
                </a:solidFill>
              </a:rPr>
              <a:t>E-Voting may be conducted in an environment that is under </a:t>
            </a:r>
            <a:r>
              <a:rPr lang="en-ZA" sz="3000" i="1" dirty="0">
                <a:solidFill>
                  <a:prstClr val="black"/>
                </a:solidFill>
              </a:rPr>
              <a:t>control</a:t>
            </a:r>
            <a:r>
              <a:rPr lang="en-ZA" sz="3000" dirty="0">
                <a:solidFill>
                  <a:prstClr val="black"/>
                </a:solidFill>
              </a:rPr>
              <a:t> of EMB, or an environment that is </a:t>
            </a:r>
            <a:r>
              <a:rPr lang="en-ZA" sz="3000" i="1" dirty="0">
                <a:solidFill>
                  <a:prstClr val="black"/>
                </a:solidFill>
              </a:rPr>
              <a:t>not controlled </a:t>
            </a:r>
            <a:r>
              <a:rPr lang="en-ZA" sz="3000" dirty="0">
                <a:solidFill>
                  <a:prstClr val="black"/>
                </a:solidFill>
              </a:rPr>
              <a:t>by an EMB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ZA" sz="3000" dirty="0">
                <a:solidFill>
                  <a:prstClr val="black"/>
                </a:solidFill>
              </a:rPr>
              <a:t>E-Voting in </a:t>
            </a:r>
            <a:r>
              <a:rPr lang="en-ZA" sz="3000" i="1" dirty="0">
                <a:solidFill>
                  <a:prstClr val="black"/>
                </a:solidFill>
              </a:rPr>
              <a:t>controlled</a:t>
            </a:r>
            <a:r>
              <a:rPr lang="en-ZA" sz="3000" dirty="0">
                <a:solidFill>
                  <a:prstClr val="black"/>
                </a:solidFill>
              </a:rPr>
              <a:t> environment, such as a polling station, include EVMs (electronic voting machines of India) &amp; DREs (direct recording electronics of Brazil)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ZA" sz="3000" dirty="0">
                <a:solidFill>
                  <a:prstClr val="black"/>
                </a:solidFill>
              </a:rPr>
              <a:t>E-Voting in </a:t>
            </a:r>
            <a:r>
              <a:rPr lang="en-ZA" sz="3000" i="1" dirty="0">
                <a:solidFill>
                  <a:prstClr val="black"/>
                </a:solidFill>
              </a:rPr>
              <a:t>uncontrolled</a:t>
            </a:r>
            <a:r>
              <a:rPr lang="en-ZA" sz="3000" dirty="0">
                <a:solidFill>
                  <a:prstClr val="black"/>
                </a:solidFill>
              </a:rPr>
              <a:t> environments include internet voting, mobile phone voting, fax &amp; email voting (France, Canada, Japan, Estonia &amp; USA) </a:t>
            </a:r>
          </a:p>
          <a:p>
            <a:pPr marL="447585" lvl="0" indent="-447585" algn="just" defTabSz="447585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ZA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5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7" y="5726716"/>
            <a:ext cx="744952" cy="8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560" y="119340"/>
            <a:ext cx="1132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ZA" sz="4400" b="1" dirty="0" smtClean="0">
                <a:solidFill>
                  <a:schemeClr val="accent5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TYPES OF ELECTRONIC VOTING </a:t>
            </a:r>
            <a:endParaRPr lang="en-ZA" sz="4400" b="1" dirty="0">
              <a:solidFill>
                <a:schemeClr val="accent5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9A3A-3018-4276-B60C-F7100E31FDB7}" type="slidenum">
              <a:rPr lang="en-ZA" smtClean="0"/>
              <a:t>6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27" y="5726716"/>
            <a:ext cx="744952" cy="881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581" y="988291"/>
            <a:ext cx="107931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ZA" sz="3200" b="1" u="sng" dirty="0"/>
              <a:t>E-Voting in </a:t>
            </a:r>
            <a:r>
              <a:rPr lang="en-ZA" sz="3200" b="1" i="1" u="sng" dirty="0"/>
              <a:t>controlled</a:t>
            </a:r>
            <a:r>
              <a:rPr lang="en-ZA" sz="3200" b="1" u="sng" dirty="0"/>
              <a:t> environments</a:t>
            </a:r>
            <a:endParaRPr lang="en-ZA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b="1" i="1" dirty="0"/>
              <a:t>EVMs or DREs</a:t>
            </a:r>
            <a:r>
              <a:rPr lang="en-ZA" sz="3200" dirty="0"/>
              <a:t>: electronic voting machines or direct recording electronic – located inside of polling station &amp; administered by voting </a:t>
            </a:r>
            <a:r>
              <a:rPr lang="en-ZA" sz="3200" dirty="0" smtClean="0"/>
              <a:t>staff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dirty="0" smtClean="0"/>
              <a:t>Voter </a:t>
            </a:r>
            <a:r>
              <a:rPr lang="en-ZA" sz="3200" dirty="0"/>
              <a:t>directly enters choice into electronic storage using touch-screen, push buttons, key pad or similar </a:t>
            </a:r>
            <a:r>
              <a:rPr lang="en-ZA" sz="3200" dirty="0" smtClean="0"/>
              <a:t>device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dirty="0" smtClean="0"/>
              <a:t>Votes </a:t>
            </a:r>
            <a:r>
              <a:rPr lang="en-ZA" sz="3200" dirty="0"/>
              <a:t>cast are stored onto memory cartridge, diskette or smart card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dirty="0"/>
              <a:t>Used in India, Brazil, Venezuela, France, Russia, Japan &amp; (parts of) USA </a:t>
            </a:r>
          </a:p>
        </p:txBody>
      </p:sp>
    </p:spTree>
    <p:extLst>
      <p:ext uri="{BB962C8B-B14F-4D97-AF65-F5344CB8AC3E}">
        <p14:creationId xmlns:p14="http://schemas.microsoft.com/office/powerpoint/2010/main" val="7126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</a:rPr>
              <a:t>DIRECT RECORDING ELECTRONICS: BRAZIL</a:t>
            </a:r>
            <a:endParaRPr lang="en-Z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6" name="Content Placeholder 5" descr="[23.jpeg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76" y="1643050"/>
            <a:ext cx="6715172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</a:rPr>
              <a:t>ELECTRONIC VOTING MACHINE: INDIA</a:t>
            </a:r>
            <a:endParaRPr lang="en-Z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6" name="Content Placeholder 5" descr="untitle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020" y="1600201"/>
            <a:ext cx="6807961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4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</a:rPr>
              <a:t>DIRECT RECORDING ELECTRONICS: Virginia, USA</a:t>
            </a:r>
            <a:endParaRPr lang="en-Z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F30-590D-444D-9CB5-6DDF166D836F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6" name="Content Placeholder 5" descr="[12.jpg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1720056"/>
            <a:ext cx="571500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4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1171</Words>
  <Application>Microsoft Office PowerPoint</Application>
  <PresentationFormat>Widescreen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Bahnschrift Light</vt:lpstr>
      <vt:lpstr>Calibri</vt:lpstr>
      <vt:lpstr>Calibri Light</vt:lpstr>
      <vt:lpstr>Futura Lt BT</vt:lpstr>
      <vt:lpstr>굴림</vt:lpstr>
      <vt:lpstr>Office Theme</vt:lpstr>
      <vt:lpstr>ELECTRONIC VOTING  PC HOME AFFAIRS  March 2023 </vt:lpstr>
      <vt:lpstr>CONTENTS PAGE </vt:lpstr>
      <vt:lpstr>INTRODUCTION   </vt:lpstr>
      <vt:lpstr>PowerPoint Presentation</vt:lpstr>
      <vt:lpstr> DEFINING ELECTRONIC VOTING </vt:lpstr>
      <vt:lpstr>PowerPoint Presentation</vt:lpstr>
      <vt:lpstr>DIRECT RECORDING ELECTRONICS: BRAZIL</vt:lpstr>
      <vt:lpstr>ELECTRONIC VOTING MACHINE: INDIA</vt:lpstr>
      <vt:lpstr>DIRECT RECORDING ELECTRONICS: Virginia, USA</vt:lpstr>
      <vt:lpstr>PowerPoint Presentation</vt:lpstr>
      <vt:lpstr>DRE IN CONJUCTION WITH VVPAT</vt:lpstr>
      <vt:lpstr>PowerPoint Presentation</vt:lpstr>
      <vt:lpstr>PowerPoint Presentation</vt:lpstr>
      <vt:lpstr>SOME SENSE OF COSTS </vt:lpstr>
      <vt:lpstr>E-VOTING GLOBAL STATUS QUO</vt:lpstr>
      <vt:lpstr>ANALYSIS -  E-VOTING IN CONTROLLED CONTEXT</vt:lpstr>
      <vt:lpstr>ANALYSIS - REMOTE INTERNET E-VOTING</vt:lpstr>
      <vt:lpstr>LESSONS LEARNT</vt:lpstr>
      <vt:lpstr>LESSONS LEARNT</vt:lpstr>
      <vt:lpstr>LESSONS LEARNT</vt:lpstr>
      <vt:lpstr>THE END</vt:lpstr>
    </vt:vector>
  </TitlesOfParts>
  <Company>INDEPEDENT ELECTORAL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Mbatha, Dawn</dc:creator>
  <cp:lastModifiedBy>Eddy Mathonsi</cp:lastModifiedBy>
  <cp:revision>76</cp:revision>
  <cp:lastPrinted>2021-05-06T08:33:09Z</cp:lastPrinted>
  <dcterms:created xsi:type="dcterms:W3CDTF">2021-04-22T12:21:01Z</dcterms:created>
  <dcterms:modified xsi:type="dcterms:W3CDTF">2023-03-28T08:36:15Z</dcterms:modified>
</cp:coreProperties>
</file>