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88" r:id="rId3"/>
  </p:sldMasterIdLst>
  <p:notesMasterIdLst>
    <p:notesMasterId r:id="rId19"/>
  </p:notesMasterIdLst>
  <p:handoutMasterIdLst>
    <p:handoutMasterId r:id="rId20"/>
  </p:handoutMasterIdLst>
  <p:sldIdLst>
    <p:sldId id="875" r:id="rId4"/>
    <p:sldId id="808" r:id="rId5"/>
    <p:sldId id="948" r:id="rId6"/>
    <p:sldId id="2225" r:id="rId7"/>
    <p:sldId id="2211" r:id="rId8"/>
    <p:sldId id="1047" r:id="rId9"/>
    <p:sldId id="933" r:id="rId10"/>
    <p:sldId id="2224" r:id="rId11"/>
    <p:sldId id="910" r:id="rId12"/>
    <p:sldId id="923" r:id="rId13"/>
    <p:sldId id="942" r:id="rId14"/>
    <p:sldId id="945" r:id="rId15"/>
    <p:sldId id="944" r:id="rId16"/>
    <p:sldId id="934" r:id="rId17"/>
    <p:sldId id="880" r:id="rId18"/>
  </p:sldIdLst>
  <p:sldSz cx="9144000" cy="6858000" type="screen4x3"/>
  <p:notesSz cx="6645275"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red AM. Mohlala" initials="AAM" lastIdx="3" clrIdx="0">
    <p:extLst>
      <p:ext uri="{19B8F6BF-5375-455C-9EA6-DF929625EA0E}">
        <p15:presenceInfo xmlns:p15="http://schemas.microsoft.com/office/powerpoint/2012/main" userId="Alfred AM. Mohla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6" autoAdjust="0"/>
    <p:restoredTop sz="93979" autoAdjust="0"/>
  </p:normalViewPr>
  <p:slideViewPr>
    <p:cSldViewPr snapToGrid="0" snapToObjects="1">
      <p:cViewPr varScale="1">
        <p:scale>
          <a:sx n="68" d="100"/>
          <a:sy n="68" d="100"/>
        </p:scale>
        <p:origin x="1216"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4818"/>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1F05B-FDDA-8347-AB48-175521D7086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CDD0E1F-3678-7B4A-A84D-4123CA442F13}">
      <dgm:prSet custT="1"/>
      <dgm:spPr/>
      <dgm:t>
        <a:bodyPr/>
        <a:lstStyle/>
        <a:p>
          <a:r>
            <a:rPr lang="en-US" sz="2800" dirty="0"/>
            <a:t>The DHA’s services are divided into two broad categories: civic services and immigration services</a:t>
          </a:r>
          <a:r>
            <a:rPr lang="en-US" sz="3200" dirty="0"/>
            <a:t>.</a:t>
          </a:r>
          <a:endParaRPr lang="en-ZA" sz="3200" dirty="0"/>
        </a:p>
      </dgm:t>
    </dgm:pt>
    <dgm:pt modelId="{14D5249B-42D3-A044-8BD3-E174FD2ABD49}" type="parTrans" cxnId="{992D9C2B-54DA-4240-BA1A-989D9B94E6EC}">
      <dgm:prSet/>
      <dgm:spPr/>
      <dgm:t>
        <a:bodyPr/>
        <a:lstStyle/>
        <a:p>
          <a:endParaRPr lang="en-US"/>
        </a:p>
      </dgm:t>
    </dgm:pt>
    <dgm:pt modelId="{7069187F-5E6A-5841-A1E0-E6AAA3F4EB2D}" type="sibTrans" cxnId="{992D9C2B-54DA-4240-BA1A-989D9B94E6EC}">
      <dgm:prSet/>
      <dgm:spPr/>
      <dgm:t>
        <a:bodyPr/>
        <a:lstStyle/>
        <a:p>
          <a:endParaRPr lang="en-US"/>
        </a:p>
      </dgm:t>
    </dgm:pt>
    <dgm:pt modelId="{B86B4A5C-0475-5F45-8768-221F8247E0D5}" type="pres">
      <dgm:prSet presAssocID="{9161F05B-FDDA-8347-AB48-175521D70867}" presName="linear" presStyleCnt="0">
        <dgm:presLayoutVars>
          <dgm:animLvl val="lvl"/>
          <dgm:resizeHandles val="exact"/>
        </dgm:presLayoutVars>
      </dgm:prSet>
      <dgm:spPr/>
      <dgm:t>
        <a:bodyPr/>
        <a:lstStyle/>
        <a:p>
          <a:endParaRPr lang="en-US"/>
        </a:p>
      </dgm:t>
    </dgm:pt>
    <dgm:pt modelId="{734BBE08-59E7-674F-B2C1-F77D5FAE3650}" type="pres">
      <dgm:prSet presAssocID="{0CDD0E1F-3678-7B4A-A84D-4123CA442F13}" presName="parentText" presStyleLbl="node1" presStyleIdx="0" presStyleCnt="1">
        <dgm:presLayoutVars>
          <dgm:chMax val="0"/>
          <dgm:bulletEnabled val="1"/>
        </dgm:presLayoutVars>
      </dgm:prSet>
      <dgm:spPr/>
      <dgm:t>
        <a:bodyPr/>
        <a:lstStyle/>
        <a:p>
          <a:endParaRPr lang="en-US"/>
        </a:p>
      </dgm:t>
    </dgm:pt>
  </dgm:ptLst>
  <dgm:cxnLst>
    <dgm:cxn modelId="{992D9C2B-54DA-4240-BA1A-989D9B94E6EC}" srcId="{9161F05B-FDDA-8347-AB48-175521D70867}" destId="{0CDD0E1F-3678-7B4A-A84D-4123CA442F13}" srcOrd="0" destOrd="0" parTransId="{14D5249B-42D3-A044-8BD3-E174FD2ABD49}" sibTransId="{7069187F-5E6A-5841-A1E0-E6AAA3F4EB2D}"/>
    <dgm:cxn modelId="{BA4630E4-F270-8649-AAAA-25A59F15A927}" type="presOf" srcId="{0CDD0E1F-3678-7B4A-A84D-4123CA442F13}" destId="{734BBE08-59E7-674F-B2C1-F77D5FAE3650}" srcOrd="0" destOrd="0" presId="urn:microsoft.com/office/officeart/2005/8/layout/vList2"/>
    <dgm:cxn modelId="{91346FBB-B23E-0748-AB02-0C715C63C285}" type="presOf" srcId="{9161F05B-FDDA-8347-AB48-175521D70867}" destId="{B86B4A5C-0475-5F45-8768-221F8247E0D5}" srcOrd="0" destOrd="0" presId="urn:microsoft.com/office/officeart/2005/8/layout/vList2"/>
    <dgm:cxn modelId="{AA72187D-8890-C544-A454-A16FEAE8C89B}" type="presParOf" srcId="{B86B4A5C-0475-5F45-8768-221F8247E0D5}" destId="{734BBE08-59E7-674F-B2C1-F77D5FAE365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8F5F5-F4B7-3D4F-A86D-D187BB66B77C}"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9904F4E9-7DAE-8540-9939-2D92B617662C}">
      <dgm:prSet/>
      <dgm:spPr/>
      <dgm:t>
        <a:bodyPr/>
        <a:lstStyle/>
        <a:p>
          <a:r>
            <a:rPr lang="en-US"/>
            <a:t>Mandate 1: Management of citizenship and civil registration</a:t>
          </a:r>
          <a:endParaRPr lang="en-ZA"/>
        </a:p>
      </dgm:t>
    </dgm:pt>
    <dgm:pt modelId="{B53ED101-2EA0-F74F-99EF-D8075570A813}" type="parTrans" cxnId="{E2E6D2C9-3F2A-E645-8BC2-F9C41A60D7FE}">
      <dgm:prSet/>
      <dgm:spPr/>
      <dgm:t>
        <a:bodyPr/>
        <a:lstStyle/>
        <a:p>
          <a:endParaRPr lang="en-US"/>
        </a:p>
      </dgm:t>
    </dgm:pt>
    <dgm:pt modelId="{F5A1EDCE-6343-074F-9D95-43F82F578E03}" type="sibTrans" cxnId="{E2E6D2C9-3F2A-E645-8BC2-F9C41A60D7FE}">
      <dgm:prSet/>
      <dgm:spPr/>
      <dgm:t>
        <a:bodyPr/>
        <a:lstStyle/>
        <a:p>
          <a:endParaRPr lang="en-US"/>
        </a:p>
      </dgm:t>
    </dgm:pt>
    <dgm:pt modelId="{EE0C7D7F-85E1-2044-9308-022971DA65C6}">
      <dgm:prSet/>
      <dgm:spPr/>
      <dgm:t>
        <a:bodyPr/>
        <a:lstStyle/>
        <a:p>
          <a:r>
            <a:rPr lang="en-US"/>
            <a:t>Mandate 2: Management of international migration </a:t>
          </a:r>
          <a:endParaRPr lang="en-ZA"/>
        </a:p>
      </dgm:t>
    </dgm:pt>
    <dgm:pt modelId="{0CB99805-D383-A04D-A39C-3F2323376C3F}" type="parTrans" cxnId="{D3A5F7C1-3C37-E843-8FF3-ACA4414869DF}">
      <dgm:prSet/>
      <dgm:spPr/>
      <dgm:t>
        <a:bodyPr/>
        <a:lstStyle/>
        <a:p>
          <a:endParaRPr lang="en-US"/>
        </a:p>
      </dgm:t>
    </dgm:pt>
    <dgm:pt modelId="{3A9298BB-C2F3-924F-81C3-50891DE89FAB}" type="sibTrans" cxnId="{D3A5F7C1-3C37-E843-8FF3-ACA4414869DF}">
      <dgm:prSet/>
      <dgm:spPr/>
      <dgm:t>
        <a:bodyPr/>
        <a:lstStyle/>
        <a:p>
          <a:endParaRPr lang="en-US"/>
        </a:p>
      </dgm:t>
    </dgm:pt>
    <dgm:pt modelId="{D0ECAEFE-D398-3446-A79E-528D95E2912A}">
      <dgm:prSet/>
      <dgm:spPr/>
      <dgm:t>
        <a:bodyPr/>
        <a:lstStyle/>
        <a:p>
          <a:r>
            <a:rPr lang="en-US"/>
            <a:t>Mandate 3: Management of refugee protection</a:t>
          </a:r>
          <a:endParaRPr lang="en-ZA"/>
        </a:p>
      </dgm:t>
    </dgm:pt>
    <dgm:pt modelId="{DB0D05A9-1EEC-144B-BB77-1E76A7CCDBE6}" type="parTrans" cxnId="{E4546A57-7892-3241-A690-A6B146BEAD44}">
      <dgm:prSet/>
      <dgm:spPr/>
      <dgm:t>
        <a:bodyPr/>
        <a:lstStyle/>
        <a:p>
          <a:endParaRPr lang="en-US"/>
        </a:p>
      </dgm:t>
    </dgm:pt>
    <dgm:pt modelId="{D22A1C58-9425-394C-9718-9D9504B17D9A}" type="sibTrans" cxnId="{E4546A57-7892-3241-A690-A6B146BEAD44}">
      <dgm:prSet/>
      <dgm:spPr/>
      <dgm:t>
        <a:bodyPr/>
        <a:lstStyle/>
        <a:p>
          <a:endParaRPr lang="en-US"/>
        </a:p>
      </dgm:t>
    </dgm:pt>
    <dgm:pt modelId="{2F9BEB13-BAB2-9449-AD5C-BCAAC4F2D517}" type="pres">
      <dgm:prSet presAssocID="{4D98F5F5-F4B7-3D4F-A86D-D187BB66B77C}" presName="linearFlow" presStyleCnt="0">
        <dgm:presLayoutVars>
          <dgm:dir/>
          <dgm:resizeHandles val="exact"/>
        </dgm:presLayoutVars>
      </dgm:prSet>
      <dgm:spPr/>
      <dgm:t>
        <a:bodyPr/>
        <a:lstStyle/>
        <a:p>
          <a:endParaRPr lang="en-US"/>
        </a:p>
      </dgm:t>
    </dgm:pt>
    <dgm:pt modelId="{092C0CBA-5285-B541-8C7F-CE446A0B825F}" type="pres">
      <dgm:prSet presAssocID="{9904F4E9-7DAE-8540-9939-2D92B617662C}" presName="composite" presStyleCnt="0"/>
      <dgm:spPr/>
    </dgm:pt>
    <dgm:pt modelId="{57612E48-10AB-164C-AE68-E802A25893B4}" type="pres">
      <dgm:prSet presAssocID="{9904F4E9-7DAE-8540-9939-2D92B617662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CC83766A-B765-3A4D-AFF5-CF4CBBFCBE46}" type="pres">
      <dgm:prSet presAssocID="{9904F4E9-7DAE-8540-9939-2D92B617662C}" presName="txShp" presStyleLbl="node1" presStyleIdx="0" presStyleCnt="3">
        <dgm:presLayoutVars>
          <dgm:bulletEnabled val="1"/>
        </dgm:presLayoutVars>
      </dgm:prSet>
      <dgm:spPr/>
      <dgm:t>
        <a:bodyPr/>
        <a:lstStyle/>
        <a:p>
          <a:endParaRPr lang="en-US"/>
        </a:p>
      </dgm:t>
    </dgm:pt>
    <dgm:pt modelId="{2E8085E1-7FB3-F246-AC23-30D97C7285D8}" type="pres">
      <dgm:prSet presAssocID="{F5A1EDCE-6343-074F-9D95-43F82F578E03}" presName="spacing" presStyleCnt="0"/>
      <dgm:spPr/>
    </dgm:pt>
    <dgm:pt modelId="{3A454145-04AB-7743-81CA-98142A672523}" type="pres">
      <dgm:prSet presAssocID="{EE0C7D7F-85E1-2044-9308-022971DA65C6}" presName="composite" presStyleCnt="0"/>
      <dgm:spPr/>
    </dgm:pt>
    <dgm:pt modelId="{48538BDF-EF10-524F-889F-30E4E9C57F10}" type="pres">
      <dgm:prSet presAssocID="{EE0C7D7F-85E1-2044-9308-022971DA65C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69A6B9BD-E790-594D-B505-22C1F09AF7D3}" type="pres">
      <dgm:prSet presAssocID="{EE0C7D7F-85E1-2044-9308-022971DA65C6}" presName="txShp" presStyleLbl="node1" presStyleIdx="1" presStyleCnt="3">
        <dgm:presLayoutVars>
          <dgm:bulletEnabled val="1"/>
        </dgm:presLayoutVars>
      </dgm:prSet>
      <dgm:spPr/>
      <dgm:t>
        <a:bodyPr/>
        <a:lstStyle/>
        <a:p>
          <a:endParaRPr lang="en-US"/>
        </a:p>
      </dgm:t>
    </dgm:pt>
    <dgm:pt modelId="{11FEE801-0009-A24C-A370-8DDA9795D236}" type="pres">
      <dgm:prSet presAssocID="{3A9298BB-C2F3-924F-81C3-50891DE89FAB}" presName="spacing" presStyleCnt="0"/>
      <dgm:spPr/>
    </dgm:pt>
    <dgm:pt modelId="{7C6C7163-F4E4-BD48-BC0B-227D6BF43BDF}" type="pres">
      <dgm:prSet presAssocID="{D0ECAEFE-D398-3446-A79E-528D95E2912A}" presName="composite" presStyleCnt="0"/>
      <dgm:spPr/>
    </dgm:pt>
    <dgm:pt modelId="{82A07C3D-E663-9C46-9D91-00931EC0B144}" type="pres">
      <dgm:prSet presAssocID="{D0ECAEFE-D398-3446-A79E-528D95E2912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ADC0F07-B993-B745-80BD-AABF7E3861A7}" type="pres">
      <dgm:prSet presAssocID="{D0ECAEFE-D398-3446-A79E-528D95E2912A}" presName="txShp" presStyleLbl="node1" presStyleIdx="2" presStyleCnt="3">
        <dgm:presLayoutVars>
          <dgm:bulletEnabled val="1"/>
        </dgm:presLayoutVars>
      </dgm:prSet>
      <dgm:spPr/>
      <dgm:t>
        <a:bodyPr/>
        <a:lstStyle/>
        <a:p>
          <a:endParaRPr lang="en-US"/>
        </a:p>
      </dgm:t>
    </dgm:pt>
  </dgm:ptLst>
  <dgm:cxnLst>
    <dgm:cxn modelId="{D3A5F7C1-3C37-E843-8FF3-ACA4414869DF}" srcId="{4D98F5F5-F4B7-3D4F-A86D-D187BB66B77C}" destId="{EE0C7D7F-85E1-2044-9308-022971DA65C6}" srcOrd="1" destOrd="0" parTransId="{0CB99805-D383-A04D-A39C-3F2323376C3F}" sibTransId="{3A9298BB-C2F3-924F-81C3-50891DE89FAB}"/>
    <dgm:cxn modelId="{E2E6D2C9-3F2A-E645-8BC2-F9C41A60D7FE}" srcId="{4D98F5F5-F4B7-3D4F-A86D-D187BB66B77C}" destId="{9904F4E9-7DAE-8540-9939-2D92B617662C}" srcOrd="0" destOrd="0" parTransId="{B53ED101-2EA0-F74F-99EF-D8075570A813}" sibTransId="{F5A1EDCE-6343-074F-9D95-43F82F578E03}"/>
    <dgm:cxn modelId="{26ADA2A3-1FFB-7441-AB1F-C34368FB9532}" type="presOf" srcId="{EE0C7D7F-85E1-2044-9308-022971DA65C6}" destId="{69A6B9BD-E790-594D-B505-22C1F09AF7D3}" srcOrd="0" destOrd="0" presId="urn:microsoft.com/office/officeart/2005/8/layout/vList3"/>
    <dgm:cxn modelId="{346B050B-7C8A-194E-9468-AF94D3BF9235}" type="presOf" srcId="{D0ECAEFE-D398-3446-A79E-528D95E2912A}" destId="{BADC0F07-B993-B745-80BD-AABF7E3861A7}" srcOrd="0" destOrd="0" presId="urn:microsoft.com/office/officeart/2005/8/layout/vList3"/>
    <dgm:cxn modelId="{E4546A57-7892-3241-A690-A6B146BEAD44}" srcId="{4D98F5F5-F4B7-3D4F-A86D-D187BB66B77C}" destId="{D0ECAEFE-D398-3446-A79E-528D95E2912A}" srcOrd="2" destOrd="0" parTransId="{DB0D05A9-1EEC-144B-BB77-1E76A7CCDBE6}" sibTransId="{D22A1C58-9425-394C-9718-9D9504B17D9A}"/>
    <dgm:cxn modelId="{A2C8D0AD-E1B7-5641-B7BE-2D4DF339788B}" type="presOf" srcId="{4D98F5F5-F4B7-3D4F-A86D-D187BB66B77C}" destId="{2F9BEB13-BAB2-9449-AD5C-BCAAC4F2D517}" srcOrd="0" destOrd="0" presId="urn:microsoft.com/office/officeart/2005/8/layout/vList3"/>
    <dgm:cxn modelId="{486A701A-3D08-5F45-9CEC-38060906C9B5}" type="presOf" srcId="{9904F4E9-7DAE-8540-9939-2D92B617662C}" destId="{CC83766A-B765-3A4D-AFF5-CF4CBBFCBE46}" srcOrd="0" destOrd="0" presId="urn:microsoft.com/office/officeart/2005/8/layout/vList3"/>
    <dgm:cxn modelId="{366D3A90-1EB5-8641-B511-EB3AC5C1DB5C}" type="presParOf" srcId="{2F9BEB13-BAB2-9449-AD5C-BCAAC4F2D517}" destId="{092C0CBA-5285-B541-8C7F-CE446A0B825F}" srcOrd="0" destOrd="0" presId="urn:microsoft.com/office/officeart/2005/8/layout/vList3"/>
    <dgm:cxn modelId="{44DBE7A6-E6D8-5A4B-8539-9996B794A96A}" type="presParOf" srcId="{092C0CBA-5285-B541-8C7F-CE446A0B825F}" destId="{57612E48-10AB-164C-AE68-E802A25893B4}" srcOrd="0" destOrd="0" presId="urn:microsoft.com/office/officeart/2005/8/layout/vList3"/>
    <dgm:cxn modelId="{804AC43A-12C9-BA43-BF20-36611D5E0D10}" type="presParOf" srcId="{092C0CBA-5285-B541-8C7F-CE446A0B825F}" destId="{CC83766A-B765-3A4D-AFF5-CF4CBBFCBE46}" srcOrd="1" destOrd="0" presId="urn:microsoft.com/office/officeart/2005/8/layout/vList3"/>
    <dgm:cxn modelId="{286CC2E0-37AA-0148-A093-BAD0615FAB46}" type="presParOf" srcId="{2F9BEB13-BAB2-9449-AD5C-BCAAC4F2D517}" destId="{2E8085E1-7FB3-F246-AC23-30D97C7285D8}" srcOrd="1" destOrd="0" presId="urn:microsoft.com/office/officeart/2005/8/layout/vList3"/>
    <dgm:cxn modelId="{00689803-6D5C-F845-9C1A-16D1DFBE0973}" type="presParOf" srcId="{2F9BEB13-BAB2-9449-AD5C-BCAAC4F2D517}" destId="{3A454145-04AB-7743-81CA-98142A672523}" srcOrd="2" destOrd="0" presId="urn:microsoft.com/office/officeart/2005/8/layout/vList3"/>
    <dgm:cxn modelId="{AFBC1F63-FF38-5745-8426-2D0D4376E707}" type="presParOf" srcId="{3A454145-04AB-7743-81CA-98142A672523}" destId="{48538BDF-EF10-524F-889F-30E4E9C57F10}" srcOrd="0" destOrd="0" presId="urn:microsoft.com/office/officeart/2005/8/layout/vList3"/>
    <dgm:cxn modelId="{8125F379-F82E-8D43-85E7-346DD091984B}" type="presParOf" srcId="{3A454145-04AB-7743-81CA-98142A672523}" destId="{69A6B9BD-E790-594D-B505-22C1F09AF7D3}" srcOrd="1" destOrd="0" presId="urn:microsoft.com/office/officeart/2005/8/layout/vList3"/>
    <dgm:cxn modelId="{38B9DD7E-A88A-D74A-8E54-483A26CF1D60}" type="presParOf" srcId="{2F9BEB13-BAB2-9449-AD5C-BCAAC4F2D517}" destId="{11FEE801-0009-A24C-A370-8DDA9795D236}" srcOrd="3" destOrd="0" presId="urn:microsoft.com/office/officeart/2005/8/layout/vList3"/>
    <dgm:cxn modelId="{E9516960-3F5B-684B-9CE8-755E068D6377}" type="presParOf" srcId="{2F9BEB13-BAB2-9449-AD5C-BCAAC4F2D517}" destId="{7C6C7163-F4E4-BD48-BC0B-227D6BF43BDF}" srcOrd="4" destOrd="0" presId="urn:microsoft.com/office/officeart/2005/8/layout/vList3"/>
    <dgm:cxn modelId="{A35856E0-CA5A-6B4F-98C7-F89689E7EDD0}" type="presParOf" srcId="{7C6C7163-F4E4-BD48-BC0B-227D6BF43BDF}" destId="{82A07C3D-E663-9C46-9D91-00931EC0B144}" srcOrd="0" destOrd="0" presId="urn:microsoft.com/office/officeart/2005/8/layout/vList3"/>
    <dgm:cxn modelId="{E0BC51A4-5371-A746-ADAF-E68064B91CDB}" type="presParOf" srcId="{7C6C7163-F4E4-BD48-BC0B-227D6BF43BDF}" destId="{BADC0F07-B993-B745-80BD-AABF7E3861A7}"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152CB-4557-48D1-8E4E-BB1E8A1A15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76D195C-E6A7-4A8A-8C58-59CDEC1B5914}">
      <dgm:prSet phldrT="[Text]" custT="1"/>
      <dgm:spPr>
        <a:solidFill>
          <a:srgbClr val="92D050"/>
        </a:solidFill>
      </dgm:spPr>
      <dgm:t>
        <a:bodyPr/>
        <a:lstStyle/>
        <a:p>
          <a:r>
            <a:rPr lang="en-US" sz="1200" b="1" dirty="0">
              <a:latin typeface="Arial" panose="020B0604020202020204" pitchFamily="34" charset="0"/>
              <a:cs typeface="Arial" panose="020B0604020202020204" pitchFamily="34" charset="0"/>
            </a:rPr>
            <a:t>Vision </a:t>
          </a:r>
        </a:p>
        <a:p>
          <a:r>
            <a:rPr lang="en-ZA" sz="1200" b="0" dirty="0">
              <a:solidFill>
                <a:schemeClr val="tx1"/>
              </a:solidFill>
              <a:latin typeface="Arial" panose="020B0604020202020204" pitchFamily="34" charset="0"/>
              <a:cs typeface="Arial" panose="020B0604020202020204" pitchFamily="34" charset="0"/>
            </a:rPr>
            <a:t>A South Africa where identity, status and citizenship are key enablers of citizen empowerment and inclusivity, economic development and national security</a:t>
          </a:r>
          <a:endParaRPr lang="en-US" sz="1200" dirty="0">
            <a:latin typeface="Arial" panose="020B0604020202020204" pitchFamily="34" charset="0"/>
            <a:cs typeface="Arial" panose="020B0604020202020204" pitchFamily="34" charset="0"/>
          </a:endParaRPr>
        </a:p>
      </dgm:t>
    </dgm:pt>
    <dgm:pt modelId="{F9181923-A8F2-454C-A6D5-A78D94B6A4EA}" type="parTrans" cxnId="{FE068CC8-CAA8-46DA-99DE-0DA11F4090CA}">
      <dgm:prSet/>
      <dgm:spPr/>
      <dgm:t>
        <a:bodyPr/>
        <a:lstStyle/>
        <a:p>
          <a:endParaRPr lang="en-US"/>
        </a:p>
      </dgm:t>
    </dgm:pt>
    <dgm:pt modelId="{2FC636DD-893E-4BB2-9908-CB98D01EF38E}" type="sibTrans" cxnId="{FE068CC8-CAA8-46DA-99DE-0DA11F4090CA}">
      <dgm:prSet/>
      <dgm:spPr/>
      <dgm:t>
        <a:bodyPr/>
        <a:lstStyle/>
        <a:p>
          <a:endParaRPr lang="en-US"/>
        </a:p>
      </dgm:t>
    </dgm:pt>
    <dgm:pt modelId="{79D6C15C-1CF7-4C95-A018-463304C46236}">
      <dgm:prSet phldrT="[Text]" custT="1"/>
      <dgm:spPr>
        <a:solidFill>
          <a:schemeClr val="accent3">
            <a:lumMod val="60000"/>
            <a:lumOff val="40000"/>
          </a:schemeClr>
        </a:solidFill>
      </dgm:spPr>
      <dgm:t>
        <a:bodyPr/>
        <a:lstStyle/>
        <a:p>
          <a:endParaRPr lang="en-US" sz="1200" dirty="0">
            <a:latin typeface="Arial" panose="020B0604020202020204" pitchFamily="34" charset="0"/>
            <a:cs typeface="Arial" panose="020B0604020202020204" pitchFamily="34" charset="0"/>
          </a:endParaRPr>
        </a:p>
        <a:p>
          <a:r>
            <a:rPr lang="en-US" sz="1200" b="1" dirty="0">
              <a:solidFill>
                <a:schemeClr val="tx1"/>
              </a:solidFill>
              <a:latin typeface="Arial" panose="020B0604020202020204" pitchFamily="34" charset="0"/>
              <a:cs typeface="Arial" panose="020B0604020202020204" pitchFamily="34" charset="0"/>
            </a:rPr>
            <a:t>Mission</a:t>
          </a:r>
        </a:p>
        <a:p>
          <a:r>
            <a:rPr lang="en-US" sz="1200" dirty="0">
              <a:solidFill>
                <a:schemeClr val="tx1"/>
              </a:solidFill>
              <a:latin typeface="Arial" panose="020B0604020202020204" pitchFamily="34" charset="0"/>
              <a:cs typeface="Arial" panose="020B0604020202020204" pitchFamily="34" charset="0"/>
            </a:rPr>
            <a:t>The DHA carries out its mission in line with its commitment to citizen empowerment and inclusivity, economic development and national security, by:</a:t>
          </a:r>
        </a:p>
        <a:p>
          <a:r>
            <a:rPr lang="en-US" sz="1200" dirty="0">
              <a:solidFill>
                <a:schemeClr val="tx1"/>
              </a:solidFill>
              <a:latin typeface="Arial" panose="020B0604020202020204" pitchFamily="34" charset="0"/>
              <a:cs typeface="Arial" panose="020B0604020202020204" pitchFamily="34" charset="0"/>
            </a:rPr>
            <a:t>- Being an efficient and secure custodian of citizenship and civil registration</a:t>
          </a:r>
          <a:endParaRPr lang="en-ZA"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 Securely and strategically managing international migration</a:t>
          </a:r>
          <a:endParaRPr lang="en-ZA"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 Efficiently managing asylum seekers and refugees</a:t>
          </a:r>
          <a:endParaRPr lang="en-ZA"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 Efficiently determining and safeguarding the official identity and status of persons</a:t>
          </a:r>
          <a:endParaRPr lang="en-US" sz="1200" dirty="0">
            <a:latin typeface="Arial" panose="020B0604020202020204" pitchFamily="34" charset="0"/>
            <a:cs typeface="Arial" panose="020B0604020202020204" pitchFamily="34" charset="0"/>
          </a:endParaRPr>
        </a:p>
      </dgm:t>
    </dgm:pt>
    <dgm:pt modelId="{8E5564A5-7330-4BCA-A6D4-9BBE36FAAD62}" type="parTrans" cxnId="{66C1EB1D-9434-4C99-A519-EE04ADE6ABE5}">
      <dgm:prSet/>
      <dgm:spPr/>
      <dgm:t>
        <a:bodyPr/>
        <a:lstStyle/>
        <a:p>
          <a:endParaRPr lang="en-US"/>
        </a:p>
      </dgm:t>
    </dgm:pt>
    <dgm:pt modelId="{94EE18D8-4394-4711-A734-0EC607E33B09}" type="sibTrans" cxnId="{66C1EB1D-9434-4C99-A519-EE04ADE6ABE5}">
      <dgm:prSet/>
      <dgm:spPr/>
      <dgm:t>
        <a:bodyPr/>
        <a:lstStyle/>
        <a:p>
          <a:endParaRPr lang="en-US"/>
        </a:p>
      </dgm:t>
    </dgm:pt>
    <dgm:pt modelId="{DCFEEEDF-15EA-40B8-8FCB-CF07120B5AB9}">
      <dgm:prSet phldrT="[Text]" custT="1"/>
      <dgm:spPr>
        <a:solidFill>
          <a:schemeClr val="accent3">
            <a:lumMod val="40000"/>
            <a:lumOff val="60000"/>
          </a:schemeClr>
        </a:solidFill>
      </dgm:spPr>
      <dgm:t>
        <a:bodyPr/>
        <a:lstStyle/>
        <a:p>
          <a:r>
            <a:rPr lang="en-US" sz="1200" b="1" dirty="0">
              <a:solidFill>
                <a:schemeClr val="tx1"/>
              </a:solidFill>
              <a:latin typeface="Arial" panose="020B0604020202020204" pitchFamily="34" charset="0"/>
              <a:cs typeface="Arial" panose="020B0604020202020204" pitchFamily="34" charset="0"/>
            </a:rPr>
            <a:t>Mandate</a:t>
          </a:r>
        </a:p>
        <a:p>
          <a:r>
            <a:rPr lang="en-US" sz="1200" dirty="0">
              <a:solidFill>
                <a:schemeClr val="tx1"/>
              </a:solidFill>
              <a:effectLst/>
              <a:latin typeface="Arial" panose="020B0604020202020204" pitchFamily="34" charset="0"/>
              <a:cs typeface="Arial" panose="020B0604020202020204" pitchFamily="34" charset="0"/>
            </a:rPr>
            <a:t>The DHA’s services are divided into two broad categories: civic services and immigration services.</a:t>
          </a:r>
        </a:p>
        <a:p>
          <a:pPr rtl="0"/>
          <a:endParaRPr lang="en-US" sz="1200" dirty="0">
            <a:solidFill>
              <a:schemeClr val="tx1"/>
            </a:solidFill>
            <a:effectLst/>
            <a:latin typeface="Arial" panose="020B0604020202020204" pitchFamily="34" charset="0"/>
            <a:cs typeface="Arial" panose="020B0604020202020204" pitchFamily="34" charset="0"/>
          </a:endParaRPr>
        </a:p>
        <a:p>
          <a:r>
            <a:rPr lang="en-ZA" sz="1200" dirty="0">
              <a:solidFill>
                <a:schemeClr val="dk1"/>
              </a:solidFill>
              <a:effectLst/>
              <a:latin typeface="Arial" panose="020B0604020202020204" pitchFamily="34" charset="0"/>
              <a:ea typeface="+mn-ea"/>
              <a:cs typeface="Arial" panose="020B0604020202020204" pitchFamily="34" charset="0"/>
            </a:rPr>
            <a:t>Mandate 1:  Management of citizenship and civil registration</a:t>
          </a:r>
        </a:p>
        <a:p>
          <a:r>
            <a:rPr lang="en-ZA" sz="1200" dirty="0">
              <a:solidFill>
                <a:schemeClr val="dk1"/>
              </a:solidFill>
              <a:effectLst/>
              <a:latin typeface="Arial" panose="020B0604020202020204" pitchFamily="34" charset="0"/>
              <a:ea typeface="+mn-ea"/>
              <a:cs typeface="Arial" panose="020B0604020202020204" pitchFamily="34" charset="0"/>
            </a:rPr>
            <a:t>Mandate 2:   Management of international migration</a:t>
          </a:r>
        </a:p>
        <a:p>
          <a:r>
            <a:rPr lang="en-ZA" sz="1200" dirty="0">
              <a:solidFill>
                <a:schemeClr val="dk1"/>
              </a:solidFill>
              <a:effectLst/>
              <a:latin typeface="Arial" panose="020B0604020202020204" pitchFamily="34" charset="0"/>
              <a:ea typeface="+mn-ea"/>
              <a:cs typeface="Arial" panose="020B0604020202020204" pitchFamily="34" charset="0"/>
            </a:rPr>
            <a:t>Mandate 3:   Management of refugee protection</a:t>
          </a:r>
          <a:endParaRPr lang="en-US" sz="1200" dirty="0">
            <a:latin typeface="Arial" panose="020B0604020202020204" pitchFamily="34" charset="0"/>
            <a:cs typeface="Arial" panose="020B0604020202020204" pitchFamily="34" charset="0"/>
          </a:endParaRPr>
        </a:p>
      </dgm:t>
    </dgm:pt>
    <dgm:pt modelId="{56E7CFA3-A3EC-43AE-B8CF-C6E3C1D20728}" type="parTrans" cxnId="{57B913BB-84DF-4FD2-80DF-2323ECA22BCF}">
      <dgm:prSet/>
      <dgm:spPr/>
      <dgm:t>
        <a:bodyPr/>
        <a:lstStyle/>
        <a:p>
          <a:endParaRPr lang="en-US"/>
        </a:p>
      </dgm:t>
    </dgm:pt>
    <dgm:pt modelId="{5071F305-4750-4C9B-BF27-44CE9D08B7B4}" type="sibTrans" cxnId="{57B913BB-84DF-4FD2-80DF-2323ECA22BCF}">
      <dgm:prSet/>
      <dgm:spPr/>
      <dgm:t>
        <a:bodyPr/>
        <a:lstStyle/>
        <a:p>
          <a:endParaRPr lang="en-US"/>
        </a:p>
      </dgm:t>
    </dgm:pt>
    <dgm:pt modelId="{53268C7F-4EA2-4211-AF40-489A2A7684E8}">
      <dgm:prSet phldrT="[Text]" custT="1"/>
      <dgm:spPr>
        <a:solidFill>
          <a:srgbClr val="00B050"/>
        </a:solidFill>
      </dgm:spPr>
      <dgm:t>
        <a:bodyPr/>
        <a:lstStyle/>
        <a:p>
          <a:endParaRPr lang="en-US" sz="1200" dirty="0">
            <a:latin typeface="Arial" panose="020B0604020202020204" pitchFamily="34" charset="0"/>
            <a:cs typeface="Arial" panose="020B0604020202020204" pitchFamily="34" charset="0"/>
          </a:endParaRPr>
        </a:p>
        <a:p>
          <a:r>
            <a:rPr lang="en-US" sz="1200" b="1" dirty="0">
              <a:solidFill>
                <a:schemeClr val="tx1"/>
              </a:solidFill>
              <a:latin typeface="Arial" panose="020B0604020202020204" pitchFamily="34" charset="0"/>
              <a:cs typeface="Arial" panose="020B0604020202020204" pitchFamily="34" charset="0"/>
            </a:rPr>
            <a:t>Values</a:t>
          </a:r>
        </a:p>
        <a:p>
          <a:r>
            <a:rPr lang="en-US" sz="1200" b="0" dirty="0">
              <a:solidFill>
                <a:schemeClr val="tx1"/>
              </a:solidFill>
              <a:latin typeface="Arial" panose="020B0604020202020204" pitchFamily="34" charset="0"/>
              <a:cs typeface="Arial" panose="020B0604020202020204" pitchFamily="34" charset="0"/>
            </a:rPr>
            <a:t>The Department of Home Affairs is committed to being:</a:t>
          </a:r>
        </a:p>
        <a:p>
          <a:r>
            <a:rPr lang="en-US" sz="1200" b="0" dirty="0">
              <a:solidFill>
                <a:schemeClr val="tx1"/>
              </a:solidFill>
              <a:latin typeface="Arial" panose="020B0604020202020204" pitchFamily="34" charset="0"/>
              <a:cs typeface="Arial" panose="020B0604020202020204" pitchFamily="34" charset="0"/>
            </a:rPr>
            <a:t>- People-</a:t>
          </a:r>
          <a:r>
            <a:rPr lang="en-US" sz="1200" b="0" dirty="0" err="1">
              <a:solidFill>
                <a:schemeClr val="tx1"/>
              </a:solidFill>
              <a:latin typeface="Arial" panose="020B0604020202020204" pitchFamily="34" charset="0"/>
              <a:cs typeface="Arial" panose="020B0604020202020204" pitchFamily="34" charset="0"/>
            </a:rPr>
            <a:t>centred</a:t>
          </a:r>
          <a:r>
            <a:rPr lang="en-US" sz="1200" b="0" dirty="0">
              <a:solidFill>
                <a:schemeClr val="tx1"/>
              </a:solidFill>
              <a:latin typeface="Arial" panose="020B0604020202020204" pitchFamily="34" charset="0"/>
              <a:cs typeface="Arial" panose="020B0604020202020204" pitchFamily="34" charset="0"/>
            </a:rPr>
            <a:t> and caring</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Patriotic</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Professional and showing leadership</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Effective, efficient and innovative</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Ethical and having integrity </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Security conscious</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Development oriented</a:t>
          </a:r>
        </a:p>
        <a:p>
          <a:endParaRPr lang="en-US" sz="1200" b="0" dirty="0">
            <a:solidFill>
              <a:schemeClr val="tx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dgm:t>
    </dgm:pt>
    <dgm:pt modelId="{F6B42C7D-D406-4487-9610-23AB98B3A4F1}" type="parTrans" cxnId="{0DEE14C0-B567-4AF5-9632-9F4202E73536}">
      <dgm:prSet/>
      <dgm:spPr/>
      <dgm:t>
        <a:bodyPr/>
        <a:lstStyle/>
        <a:p>
          <a:endParaRPr lang="en-US"/>
        </a:p>
      </dgm:t>
    </dgm:pt>
    <dgm:pt modelId="{72E9A101-CCD9-4CF9-8663-7F8B9BBAF7CE}" type="sibTrans" cxnId="{0DEE14C0-B567-4AF5-9632-9F4202E73536}">
      <dgm:prSet/>
      <dgm:spPr/>
      <dgm:t>
        <a:bodyPr/>
        <a:lstStyle/>
        <a:p>
          <a:endParaRPr lang="en-US"/>
        </a:p>
      </dgm:t>
    </dgm:pt>
    <dgm:pt modelId="{B3E8FED9-7A24-498D-A466-25B53016E0AD}">
      <dgm:prSet phldrT="[Text]" custT="1"/>
      <dgm:spPr>
        <a:solidFill>
          <a:schemeClr val="accent3">
            <a:lumMod val="20000"/>
            <a:lumOff val="80000"/>
          </a:schemeClr>
        </a:solidFill>
      </dgm:spPr>
      <dgm:t>
        <a:bodyPr/>
        <a:lstStyle/>
        <a:p>
          <a:endParaRPr lang="en-US" sz="1200" dirty="0">
            <a:latin typeface="Arial" panose="020B0604020202020204" pitchFamily="34" charset="0"/>
            <a:cs typeface="Arial" panose="020B0604020202020204" pitchFamily="34" charset="0"/>
          </a:endParaRPr>
        </a:p>
        <a:p>
          <a:r>
            <a:rPr lang="en-US" sz="1200" b="1" dirty="0">
              <a:solidFill>
                <a:schemeClr val="tx1"/>
              </a:solidFill>
              <a:latin typeface="Arial" panose="020B0604020202020204" pitchFamily="34" charset="0"/>
              <a:cs typeface="Arial" panose="020B0604020202020204" pitchFamily="34" charset="0"/>
            </a:rPr>
            <a:t>Outcomes</a:t>
          </a:r>
        </a:p>
        <a:p>
          <a:r>
            <a:rPr lang="en-US" sz="1200" b="0" dirty="0">
              <a:solidFill>
                <a:schemeClr val="tx1"/>
              </a:solidFill>
              <a:latin typeface="Arial" panose="020B0604020202020204" pitchFamily="34" charset="0"/>
              <a:cs typeface="Arial" panose="020B0604020202020204" pitchFamily="34" charset="0"/>
            </a:rPr>
            <a:t>- Secure management of international migration resulting in South Africa’s interests being served and fulfilling international commitments</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Secure and efficient management of citizenship and civil registration to fulfil constitutional and international obligations</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Efficient asylum seeker and refugee system in compliance with domestic and international obligations </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Secure population register to empower citizens, enable inclusivity, economic development and national security</a:t>
          </a:r>
          <a:endParaRPr lang="en-ZA"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 DHA positioned to contribute positively to a capable and developmental state</a:t>
          </a:r>
        </a:p>
        <a:p>
          <a:endParaRPr lang="en-US" sz="1200" b="0" dirty="0">
            <a:solidFill>
              <a:schemeClr val="tx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dgm:t>
    </dgm:pt>
    <dgm:pt modelId="{1D7B7695-4ACA-40B1-9D9E-F95809D1758D}" type="parTrans" cxnId="{36303F0C-24FF-4A9B-8D09-BFF9173BDDF7}">
      <dgm:prSet/>
      <dgm:spPr/>
      <dgm:t>
        <a:bodyPr/>
        <a:lstStyle/>
        <a:p>
          <a:endParaRPr lang="en-US"/>
        </a:p>
      </dgm:t>
    </dgm:pt>
    <dgm:pt modelId="{1F5D5C2C-88F6-423D-9690-FDD9B465C611}" type="sibTrans" cxnId="{36303F0C-24FF-4A9B-8D09-BFF9173BDDF7}">
      <dgm:prSet/>
      <dgm:spPr/>
      <dgm:t>
        <a:bodyPr/>
        <a:lstStyle/>
        <a:p>
          <a:endParaRPr lang="en-US"/>
        </a:p>
      </dgm:t>
    </dgm:pt>
    <dgm:pt modelId="{29D96359-58D0-46C8-A1D5-86B37E0CBE45}" type="pres">
      <dgm:prSet presAssocID="{1CA152CB-4557-48D1-8E4E-BB1E8A1A15BB}" presName="diagram" presStyleCnt="0">
        <dgm:presLayoutVars>
          <dgm:chMax val="1"/>
          <dgm:dir/>
          <dgm:animLvl val="ctr"/>
          <dgm:resizeHandles val="exact"/>
        </dgm:presLayoutVars>
      </dgm:prSet>
      <dgm:spPr/>
      <dgm:t>
        <a:bodyPr/>
        <a:lstStyle/>
        <a:p>
          <a:endParaRPr lang="en-US"/>
        </a:p>
      </dgm:t>
    </dgm:pt>
    <dgm:pt modelId="{3BCE11C9-6FA5-4F78-B15D-F9A22FD07E75}" type="pres">
      <dgm:prSet presAssocID="{1CA152CB-4557-48D1-8E4E-BB1E8A1A15BB}" presName="matrix" presStyleCnt="0"/>
      <dgm:spPr/>
    </dgm:pt>
    <dgm:pt modelId="{90F9A201-B073-4B2A-9F18-2DD03726DB47}" type="pres">
      <dgm:prSet presAssocID="{1CA152CB-4557-48D1-8E4E-BB1E8A1A15BB}" presName="tile1" presStyleLbl="node1" presStyleIdx="0" presStyleCnt="4"/>
      <dgm:spPr/>
      <dgm:t>
        <a:bodyPr/>
        <a:lstStyle/>
        <a:p>
          <a:endParaRPr lang="en-US"/>
        </a:p>
      </dgm:t>
    </dgm:pt>
    <dgm:pt modelId="{BF96DCC1-C76A-4AD4-9E14-48E61A593DA6}" type="pres">
      <dgm:prSet presAssocID="{1CA152CB-4557-48D1-8E4E-BB1E8A1A15BB}" presName="tile1text" presStyleLbl="node1" presStyleIdx="0" presStyleCnt="4">
        <dgm:presLayoutVars>
          <dgm:chMax val="0"/>
          <dgm:chPref val="0"/>
          <dgm:bulletEnabled val="1"/>
        </dgm:presLayoutVars>
      </dgm:prSet>
      <dgm:spPr/>
      <dgm:t>
        <a:bodyPr/>
        <a:lstStyle/>
        <a:p>
          <a:endParaRPr lang="en-US"/>
        </a:p>
      </dgm:t>
    </dgm:pt>
    <dgm:pt modelId="{2DF5CE23-9687-44DC-AACA-53914F8C209E}" type="pres">
      <dgm:prSet presAssocID="{1CA152CB-4557-48D1-8E4E-BB1E8A1A15BB}" presName="tile2" presStyleLbl="node1" presStyleIdx="1" presStyleCnt="4"/>
      <dgm:spPr/>
      <dgm:t>
        <a:bodyPr/>
        <a:lstStyle/>
        <a:p>
          <a:endParaRPr lang="en-US"/>
        </a:p>
      </dgm:t>
    </dgm:pt>
    <dgm:pt modelId="{06EDF82A-AC4B-43C8-A4F1-EADE8A012679}" type="pres">
      <dgm:prSet presAssocID="{1CA152CB-4557-48D1-8E4E-BB1E8A1A15BB}" presName="tile2text" presStyleLbl="node1" presStyleIdx="1" presStyleCnt="4">
        <dgm:presLayoutVars>
          <dgm:chMax val="0"/>
          <dgm:chPref val="0"/>
          <dgm:bulletEnabled val="1"/>
        </dgm:presLayoutVars>
      </dgm:prSet>
      <dgm:spPr/>
      <dgm:t>
        <a:bodyPr/>
        <a:lstStyle/>
        <a:p>
          <a:endParaRPr lang="en-US"/>
        </a:p>
      </dgm:t>
    </dgm:pt>
    <dgm:pt modelId="{71F64670-BBF3-4512-A7F3-02CB232DE17B}" type="pres">
      <dgm:prSet presAssocID="{1CA152CB-4557-48D1-8E4E-BB1E8A1A15BB}" presName="tile3" presStyleLbl="node1" presStyleIdx="2" presStyleCnt="4"/>
      <dgm:spPr/>
      <dgm:t>
        <a:bodyPr/>
        <a:lstStyle/>
        <a:p>
          <a:endParaRPr lang="en-US"/>
        </a:p>
      </dgm:t>
    </dgm:pt>
    <dgm:pt modelId="{C64D6906-703C-452B-A4A2-C0C129B037BE}" type="pres">
      <dgm:prSet presAssocID="{1CA152CB-4557-48D1-8E4E-BB1E8A1A15BB}" presName="tile3text" presStyleLbl="node1" presStyleIdx="2" presStyleCnt="4">
        <dgm:presLayoutVars>
          <dgm:chMax val="0"/>
          <dgm:chPref val="0"/>
          <dgm:bulletEnabled val="1"/>
        </dgm:presLayoutVars>
      </dgm:prSet>
      <dgm:spPr/>
      <dgm:t>
        <a:bodyPr/>
        <a:lstStyle/>
        <a:p>
          <a:endParaRPr lang="en-US"/>
        </a:p>
      </dgm:t>
    </dgm:pt>
    <dgm:pt modelId="{E11E2EA8-DC07-42F4-8D26-9DD9C2F1B1EA}" type="pres">
      <dgm:prSet presAssocID="{1CA152CB-4557-48D1-8E4E-BB1E8A1A15BB}" presName="tile4" presStyleLbl="node1" presStyleIdx="3" presStyleCnt="4"/>
      <dgm:spPr/>
      <dgm:t>
        <a:bodyPr/>
        <a:lstStyle/>
        <a:p>
          <a:endParaRPr lang="en-US"/>
        </a:p>
      </dgm:t>
    </dgm:pt>
    <dgm:pt modelId="{C1F2DAA1-814F-46D1-970D-EDED9E6A3E39}" type="pres">
      <dgm:prSet presAssocID="{1CA152CB-4557-48D1-8E4E-BB1E8A1A15BB}" presName="tile4text" presStyleLbl="node1" presStyleIdx="3" presStyleCnt="4">
        <dgm:presLayoutVars>
          <dgm:chMax val="0"/>
          <dgm:chPref val="0"/>
          <dgm:bulletEnabled val="1"/>
        </dgm:presLayoutVars>
      </dgm:prSet>
      <dgm:spPr/>
      <dgm:t>
        <a:bodyPr/>
        <a:lstStyle/>
        <a:p>
          <a:endParaRPr lang="en-US"/>
        </a:p>
      </dgm:t>
    </dgm:pt>
    <dgm:pt modelId="{04394375-B56C-4449-B028-E274204C64DE}" type="pres">
      <dgm:prSet presAssocID="{1CA152CB-4557-48D1-8E4E-BB1E8A1A15BB}" presName="centerTile" presStyleLbl="fgShp" presStyleIdx="0" presStyleCnt="1" custScaleY="87584">
        <dgm:presLayoutVars>
          <dgm:chMax val="0"/>
          <dgm:chPref val="0"/>
        </dgm:presLayoutVars>
      </dgm:prSet>
      <dgm:spPr/>
      <dgm:t>
        <a:bodyPr/>
        <a:lstStyle/>
        <a:p>
          <a:endParaRPr lang="en-US"/>
        </a:p>
      </dgm:t>
    </dgm:pt>
  </dgm:ptLst>
  <dgm:cxnLst>
    <dgm:cxn modelId="{EF16E1D3-97F5-468B-A823-A763E8D22BC3}" type="presOf" srcId="{1CA152CB-4557-48D1-8E4E-BB1E8A1A15BB}" destId="{29D96359-58D0-46C8-A1D5-86B37E0CBE45}" srcOrd="0" destOrd="0" presId="urn:microsoft.com/office/officeart/2005/8/layout/matrix1"/>
    <dgm:cxn modelId="{00619360-3B5D-49D0-8583-2D6DAEF4C354}" type="presOf" srcId="{53268C7F-4EA2-4211-AF40-489A2A7684E8}" destId="{C64D6906-703C-452B-A4A2-C0C129B037BE}" srcOrd="1" destOrd="0" presId="urn:microsoft.com/office/officeart/2005/8/layout/matrix1"/>
    <dgm:cxn modelId="{36303F0C-24FF-4A9B-8D09-BFF9173BDDF7}" srcId="{B76D195C-E6A7-4A8A-8C58-59CDEC1B5914}" destId="{B3E8FED9-7A24-498D-A466-25B53016E0AD}" srcOrd="3" destOrd="0" parTransId="{1D7B7695-4ACA-40B1-9D9E-F95809D1758D}" sibTransId="{1F5D5C2C-88F6-423D-9690-FDD9B465C611}"/>
    <dgm:cxn modelId="{0DEE14C0-B567-4AF5-9632-9F4202E73536}" srcId="{B76D195C-E6A7-4A8A-8C58-59CDEC1B5914}" destId="{53268C7F-4EA2-4211-AF40-489A2A7684E8}" srcOrd="2" destOrd="0" parTransId="{F6B42C7D-D406-4487-9610-23AB98B3A4F1}" sibTransId="{72E9A101-CCD9-4CF9-8663-7F8B9BBAF7CE}"/>
    <dgm:cxn modelId="{57B913BB-84DF-4FD2-80DF-2323ECA22BCF}" srcId="{B76D195C-E6A7-4A8A-8C58-59CDEC1B5914}" destId="{DCFEEEDF-15EA-40B8-8FCB-CF07120B5AB9}" srcOrd="1" destOrd="0" parTransId="{56E7CFA3-A3EC-43AE-B8CF-C6E3C1D20728}" sibTransId="{5071F305-4750-4C9B-BF27-44CE9D08B7B4}"/>
    <dgm:cxn modelId="{199247DF-FEF7-496B-91FC-2B8912F309FD}" type="presOf" srcId="{53268C7F-4EA2-4211-AF40-489A2A7684E8}" destId="{71F64670-BBF3-4512-A7F3-02CB232DE17B}" srcOrd="0" destOrd="0" presId="urn:microsoft.com/office/officeart/2005/8/layout/matrix1"/>
    <dgm:cxn modelId="{FE068CC8-CAA8-46DA-99DE-0DA11F4090CA}" srcId="{1CA152CB-4557-48D1-8E4E-BB1E8A1A15BB}" destId="{B76D195C-E6A7-4A8A-8C58-59CDEC1B5914}" srcOrd="0" destOrd="0" parTransId="{F9181923-A8F2-454C-A6D5-A78D94B6A4EA}" sibTransId="{2FC636DD-893E-4BB2-9908-CB98D01EF38E}"/>
    <dgm:cxn modelId="{6528D637-EB18-4030-B049-B83576312994}" type="presOf" srcId="{79D6C15C-1CF7-4C95-A018-463304C46236}" destId="{BF96DCC1-C76A-4AD4-9E14-48E61A593DA6}" srcOrd="1" destOrd="0" presId="urn:microsoft.com/office/officeart/2005/8/layout/matrix1"/>
    <dgm:cxn modelId="{66C1EB1D-9434-4C99-A519-EE04ADE6ABE5}" srcId="{B76D195C-E6A7-4A8A-8C58-59CDEC1B5914}" destId="{79D6C15C-1CF7-4C95-A018-463304C46236}" srcOrd="0" destOrd="0" parTransId="{8E5564A5-7330-4BCA-A6D4-9BBE36FAAD62}" sibTransId="{94EE18D8-4394-4711-A734-0EC607E33B09}"/>
    <dgm:cxn modelId="{32C9C44E-2899-4B73-9015-E085332947E8}" type="presOf" srcId="{DCFEEEDF-15EA-40B8-8FCB-CF07120B5AB9}" destId="{06EDF82A-AC4B-43C8-A4F1-EADE8A012679}" srcOrd="1" destOrd="0" presId="urn:microsoft.com/office/officeart/2005/8/layout/matrix1"/>
    <dgm:cxn modelId="{4FCC2708-9184-4DBF-B1AD-99F099C37E16}" type="presOf" srcId="{79D6C15C-1CF7-4C95-A018-463304C46236}" destId="{90F9A201-B073-4B2A-9F18-2DD03726DB47}" srcOrd="0" destOrd="0" presId="urn:microsoft.com/office/officeart/2005/8/layout/matrix1"/>
    <dgm:cxn modelId="{CDC30D24-ABD5-40D0-B578-69B6FC013AE8}" type="presOf" srcId="{B76D195C-E6A7-4A8A-8C58-59CDEC1B5914}" destId="{04394375-B56C-4449-B028-E274204C64DE}" srcOrd="0" destOrd="0" presId="urn:microsoft.com/office/officeart/2005/8/layout/matrix1"/>
    <dgm:cxn modelId="{FADE1596-5DA6-4D7F-9EED-959196EB30DF}" type="presOf" srcId="{DCFEEEDF-15EA-40B8-8FCB-CF07120B5AB9}" destId="{2DF5CE23-9687-44DC-AACA-53914F8C209E}" srcOrd="0" destOrd="0" presId="urn:microsoft.com/office/officeart/2005/8/layout/matrix1"/>
    <dgm:cxn modelId="{AB66529F-773A-4AEA-AA3C-9F6981946F77}" type="presOf" srcId="{B3E8FED9-7A24-498D-A466-25B53016E0AD}" destId="{E11E2EA8-DC07-42F4-8D26-9DD9C2F1B1EA}" srcOrd="0" destOrd="0" presId="urn:microsoft.com/office/officeart/2005/8/layout/matrix1"/>
    <dgm:cxn modelId="{4E678B6C-111B-4F7B-84D9-22879CBF8806}" type="presOf" srcId="{B3E8FED9-7A24-498D-A466-25B53016E0AD}" destId="{C1F2DAA1-814F-46D1-970D-EDED9E6A3E39}" srcOrd="1" destOrd="0" presId="urn:microsoft.com/office/officeart/2005/8/layout/matrix1"/>
    <dgm:cxn modelId="{AA05A60F-E68A-47F8-8999-A7E3D274AE2B}" type="presParOf" srcId="{29D96359-58D0-46C8-A1D5-86B37E0CBE45}" destId="{3BCE11C9-6FA5-4F78-B15D-F9A22FD07E75}" srcOrd="0" destOrd="0" presId="urn:microsoft.com/office/officeart/2005/8/layout/matrix1"/>
    <dgm:cxn modelId="{DF0F0F65-6369-497F-B9BB-7F85C29CC4C1}" type="presParOf" srcId="{3BCE11C9-6FA5-4F78-B15D-F9A22FD07E75}" destId="{90F9A201-B073-4B2A-9F18-2DD03726DB47}" srcOrd="0" destOrd="0" presId="urn:microsoft.com/office/officeart/2005/8/layout/matrix1"/>
    <dgm:cxn modelId="{0B12A965-6305-446E-97F6-036A3D06FCF7}" type="presParOf" srcId="{3BCE11C9-6FA5-4F78-B15D-F9A22FD07E75}" destId="{BF96DCC1-C76A-4AD4-9E14-48E61A593DA6}" srcOrd="1" destOrd="0" presId="urn:microsoft.com/office/officeart/2005/8/layout/matrix1"/>
    <dgm:cxn modelId="{63230D55-BA99-4735-BF1A-671511370F01}" type="presParOf" srcId="{3BCE11C9-6FA5-4F78-B15D-F9A22FD07E75}" destId="{2DF5CE23-9687-44DC-AACA-53914F8C209E}" srcOrd="2" destOrd="0" presId="urn:microsoft.com/office/officeart/2005/8/layout/matrix1"/>
    <dgm:cxn modelId="{F171A681-9F0D-431D-BF8F-AC9D124ED1B7}" type="presParOf" srcId="{3BCE11C9-6FA5-4F78-B15D-F9A22FD07E75}" destId="{06EDF82A-AC4B-43C8-A4F1-EADE8A012679}" srcOrd="3" destOrd="0" presId="urn:microsoft.com/office/officeart/2005/8/layout/matrix1"/>
    <dgm:cxn modelId="{AC2745B7-E722-4CE8-9127-1A7BD8B93289}" type="presParOf" srcId="{3BCE11C9-6FA5-4F78-B15D-F9A22FD07E75}" destId="{71F64670-BBF3-4512-A7F3-02CB232DE17B}" srcOrd="4" destOrd="0" presId="urn:microsoft.com/office/officeart/2005/8/layout/matrix1"/>
    <dgm:cxn modelId="{0A05DA54-B05C-47AB-B986-4DE79E65BB41}" type="presParOf" srcId="{3BCE11C9-6FA5-4F78-B15D-F9A22FD07E75}" destId="{C64D6906-703C-452B-A4A2-C0C129B037BE}" srcOrd="5" destOrd="0" presId="urn:microsoft.com/office/officeart/2005/8/layout/matrix1"/>
    <dgm:cxn modelId="{E109865E-B9E4-4CF6-B5A9-4B6E8AABEACA}" type="presParOf" srcId="{3BCE11C9-6FA5-4F78-B15D-F9A22FD07E75}" destId="{E11E2EA8-DC07-42F4-8D26-9DD9C2F1B1EA}" srcOrd="6" destOrd="0" presId="urn:microsoft.com/office/officeart/2005/8/layout/matrix1"/>
    <dgm:cxn modelId="{02A8A957-BC2C-48EE-AF70-D5C976340F5A}" type="presParOf" srcId="{3BCE11C9-6FA5-4F78-B15D-F9A22FD07E75}" destId="{C1F2DAA1-814F-46D1-970D-EDED9E6A3E39}" srcOrd="7" destOrd="0" presId="urn:microsoft.com/office/officeart/2005/8/layout/matrix1"/>
    <dgm:cxn modelId="{60EBBDAD-BEC8-4E9A-96F4-148A6380601B}" type="presParOf" srcId="{29D96359-58D0-46C8-A1D5-86B37E0CBE45}" destId="{04394375-B56C-4449-B028-E274204C64D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61F05B-FDDA-8347-AB48-175521D7086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86B4A5C-0475-5F45-8768-221F8247E0D5}" type="pres">
      <dgm:prSet presAssocID="{9161F05B-FDDA-8347-AB48-175521D70867}" presName="linear" presStyleCnt="0">
        <dgm:presLayoutVars>
          <dgm:animLvl val="lvl"/>
          <dgm:resizeHandles val="exact"/>
        </dgm:presLayoutVars>
      </dgm:prSet>
      <dgm:spPr/>
      <dgm:t>
        <a:bodyPr/>
        <a:lstStyle/>
        <a:p>
          <a:endParaRPr lang="en-US"/>
        </a:p>
      </dgm:t>
    </dgm:pt>
  </dgm:ptLst>
  <dgm:cxnLst>
    <dgm:cxn modelId="{91346FBB-B23E-0748-AB02-0C715C63C285}" type="presOf" srcId="{9161F05B-FDDA-8347-AB48-175521D70867}" destId="{B86B4A5C-0475-5F45-8768-221F8247E0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61F05B-FDDA-8347-AB48-175521D7086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86B4A5C-0475-5F45-8768-221F8247E0D5}" type="pres">
      <dgm:prSet presAssocID="{9161F05B-FDDA-8347-AB48-175521D70867}" presName="linear" presStyleCnt="0">
        <dgm:presLayoutVars>
          <dgm:animLvl val="lvl"/>
          <dgm:resizeHandles val="exact"/>
        </dgm:presLayoutVars>
      </dgm:prSet>
      <dgm:spPr/>
      <dgm:t>
        <a:bodyPr/>
        <a:lstStyle/>
        <a:p>
          <a:endParaRPr lang="en-US"/>
        </a:p>
      </dgm:t>
    </dgm:pt>
  </dgm:ptLst>
  <dgm:cxnLst>
    <dgm:cxn modelId="{91346FBB-B23E-0748-AB02-0C715C63C285}" type="presOf" srcId="{9161F05B-FDDA-8347-AB48-175521D70867}" destId="{B86B4A5C-0475-5F45-8768-221F8247E0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BE08-59E7-674F-B2C1-F77D5FAE3650}">
      <dsp:nvSpPr>
        <dsp:cNvPr id="0" name=""/>
        <dsp:cNvSpPr/>
      </dsp:nvSpPr>
      <dsp:spPr>
        <a:xfrm>
          <a:off x="0" y="370"/>
          <a:ext cx="9023509" cy="10694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The DHA’s services are divided into two broad categories: civic services and immigration services</a:t>
          </a:r>
          <a:r>
            <a:rPr lang="en-US" sz="3200" kern="1200" dirty="0"/>
            <a:t>.</a:t>
          </a:r>
          <a:endParaRPr lang="en-ZA" sz="3200" kern="1200" dirty="0"/>
        </a:p>
      </dsp:txBody>
      <dsp:txXfrm>
        <a:off x="52206" y="52576"/>
        <a:ext cx="8919097" cy="965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3766A-B765-3A4D-AFF5-CF4CBBFCBE46}">
      <dsp:nvSpPr>
        <dsp:cNvPr id="0" name=""/>
        <dsp:cNvSpPr/>
      </dsp:nvSpPr>
      <dsp:spPr>
        <a:xfrm rot="10800000">
          <a:off x="1699157" y="689"/>
          <a:ext cx="5714837" cy="103882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092" tIns="110490" rIns="206248" bIns="110490" numCol="1" spcCol="1270" anchor="ctr" anchorCtr="0">
          <a:noAutofit/>
        </a:bodyPr>
        <a:lstStyle/>
        <a:p>
          <a:pPr lvl="0" algn="ctr" defTabSz="1289050">
            <a:lnSpc>
              <a:spcPct val="90000"/>
            </a:lnSpc>
            <a:spcBef>
              <a:spcPct val="0"/>
            </a:spcBef>
            <a:spcAft>
              <a:spcPct val="35000"/>
            </a:spcAft>
          </a:pPr>
          <a:r>
            <a:rPr lang="en-US" sz="2900" kern="1200"/>
            <a:t>Mandate 1: Management of citizenship and civil registration</a:t>
          </a:r>
          <a:endParaRPr lang="en-ZA" sz="2900" kern="1200"/>
        </a:p>
      </dsp:txBody>
      <dsp:txXfrm rot="10800000">
        <a:off x="1958862" y="689"/>
        <a:ext cx="5455132" cy="1038822"/>
      </dsp:txXfrm>
    </dsp:sp>
    <dsp:sp modelId="{57612E48-10AB-164C-AE68-E802A25893B4}">
      <dsp:nvSpPr>
        <dsp:cNvPr id="0" name=""/>
        <dsp:cNvSpPr/>
      </dsp:nvSpPr>
      <dsp:spPr>
        <a:xfrm>
          <a:off x="1179745" y="689"/>
          <a:ext cx="1038822" cy="1038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A6B9BD-E790-594D-B505-22C1F09AF7D3}">
      <dsp:nvSpPr>
        <dsp:cNvPr id="0" name=""/>
        <dsp:cNvSpPr/>
      </dsp:nvSpPr>
      <dsp:spPr>
        <a:xfrm rot="10800000">
          <a:off x="1699157" y="1349608"/>
          <a:ext cx="5714837" cy="1038822"/>
        </a:xfrm>
        <a:prstGeom prst="homePlat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092" tIns="110490" rIns="206248" bIns="110490" numCol="1" spcCol="1270" anchor="ctr" anchorCtr="0">
          <a:noAutofit/>
        </a:bodyPr>
        <a:lstStyle/>
        <a:p>
          <a:pPr lvl="0" algn="ctr" defTabSz="1289050">
            <a:lnSpc>
              <a:spcPct val="90000"/>
            </a:lnSpc>
            <a:spcBef>
              <a:spcPct val="0"/>
            </a:spcBef>
            <a:spcAft>
              <a:spcPct val="35000"/>
            </a:spcAft>
          </a:pPr>
          <a:r>
            <a:rPr lang="en-US" sz="2900" kern="1200"/>
            <a:t>Mandate 2: Management of international migration </a:t>
          </a:r>
          <a:endParaRPr lang="en-ZA" sz="2900" kern="1200"/>
        </a:p>
      </dsp:txBody>
      <dsp:txXfrm rot="10800000">
        <a:off x="1958862" y="1349608"/>
        <a:ext cx="5455132" cy="1038822"/>
      </dsp:txXfrm>
    </dsp:sp>
    <dsp:sp modelId="{48538BDF-EF10-524F-889F-30E4E9C57F10}">
      <dsp:nvSpPr>
        <dsp:cNvPr id="0" name=""/>
        <dsp:cNvSpPr/>
      </dsp:nvSpPr>
      <dsp:spPr>
        <a:xfrm>
          <a:off x="1179745" y="1349608"/>
          <a:ext cx="1038822" cy="10388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C0F07-B993-B745-80BD-AABF7E3861A7}">
      <dsp:nvSpPr>
        <dsp:cNvPr id="0" name=""/>
        <dsp:cNvSpPr/>
      </dsp:nvSpPr>
      <dsp:spPr>
        <a:xfrm rot="10800000">
          <a:off x="1699157" y="2698527"/>
          <a:ext cx="5714837" cy="1038822"/>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8092" tIns="110490" rIns="206248" bIns="110490" numCol="1" spcCol="1270" anchor="ctr" anchorCtr="0">
          <a:noAutofit/>
        </a:bodyPr>
        <a:lstStyle/>
        <a:p>
          <a:pPr lvl="0" algn="ctr" defTabSz="1289050">
            <a:lnSpc>
              <a:spcPct val="90000"/>
            </a:lnSpc>
            <a:spcBef>
              <a:spcPct val="0"/>
            </a:spcBef>
            <a:spcAft>
              <a:spcPct val="35000"/>
            </a:spcAft>
          </a:pPr>
          <a:r>
            <a:rPr lang="en-US" sz="2900" kern="1200"/>
            <a:t>Mandate 3: Management of refugee protection</a:t>
          </a:r>
          <a:endParaRPr lang="en-ZA" sz="2900" kern="1200"/>
        </a:p>
      </dsp:txBody>
      <dsp:txXfrm rot="10800000">
        <a:off x="1958862" y="2698527"/>
        <a:ext cx="5455132" cy="1038822"/>
      </dsp:txXfrm>
    </dsp:sp>
    <dsp:sp modelId="{82A07C3D-E663-9C46-9D91-00931EC0B144}">
      <dsp:nvSpPr>
        <dsp:cNvPr id="0" name=""/>
        <dsp:cNvSpPr/>
      </dsp:nvSpPr>
      <dsp:spPr>
        <a:xfrm>
          <a:off x="1179745" y="2698527"/>
          <a:ext cx="1038822" cy="103882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9A201-B073-4B2A-9F18-2DD03726DB47}">
      <dsp:nvSpPr>
        <dsp:cNvPr id="0" name=""/>
        <dsp:cNvSpPr/>
      </dsp:nvSpPr>
      <dsp:spPr>
        <a:xfrm rot="16200000">
          <a:off x="846473" y="-846473"/>
          <a:ext cx="2609088" cy="4302034"/>
        </a:xfrm>
        <a:prstGeom prst="round1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1" kern="1200" dirty="0">
              <a:solidFill>
                <a:schemeClr val="tx1"/>
              </a:solidFill>
              <a:latin typeface="Arial" panose="020B0604020202020204" pitchFamily="34" charset="0"/>
              <a:cs typeface="Arial" panose="020B0604020202020204" pitchFamily="34" charset="0"/>
            </a:rPr>
            <a:t>Mission</a:t>
          </a:r>
        </a:p>
        <a:p>
          <a:pPr lvl="0" algn="ctr" defTabSz="5334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The DHA carries out its mission in line with its commitment to citizen empowerment and inclusivity, economic development and national security, by:</a:t>
          </a:r>
        </a:p>
        <a:p>
          <a:pPr lvl="0" algn="ctr" defTabSz="5334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 Being an efficient and secure custodian of citizenship and civil registration</a:t>
          </a:r>
          <a:endParaRPr lang="en-ZA" sz="120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 Securely and strategically managing international migration</a:t>
          </a:r>
          <a:endParaRPr lang="en-ZA" sz="120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 Efficiently managing asylum seekers and refugees</a:t>
          </a:r>
          <a:endParaRPr lang="en-ZA" sz="120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 Efficiently determining and safeguarding the official identity and status of persons</a:t>
          </a:r>
          <a:endParaRPr lang="en-US" sz="1200" kern="1200" dirty="0">
            <a:latin typeface="Arial" panose="020B0604020202020204" pitchFamily="34" charset="0"/>
            <a:cs typeface="Arial" panose="020B0604020202020204" pitchFamily="34" charset="0"/>
          </a:endParaRPr>
        </a:p>
      </dsp:txBody>
      <dsp:txXfrm rot="5400000">
        <a:off x="0" y="0"/>
        <a:ext cx="4302034" cy="1956816"/>
      </dsp:txXfrm>
    </dsp:sp>
    <dsp:sp modelId="{2DF5CE23-9687-44DC-AACA-53914F8C209E}">
      <dsp:nvSpPr>
        <dsp:cNvPr id="0" name=""/>
        <dsp:cNvSpPr/>
      </dsp:nvSpPr>
      <dsp:spPr>
        <a:xfrm>
          <a:off x="4302034" y="0"/>
          <a:ext cx="4302034" cy="2609088"/>
        </a:xfrm>
        <a:prstGeom prst="round1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panose="020B0604020202020204" pitchFamily="34" charset="0"/>
              <a:cs typeface="Arial" panose="020B0604020202020204" pitchFamily="34" charset="0"/>
            </a:rPr>
            <a:t>Mandate</a:t>
          </a:r>
        </a:p>
        <a:p>
          <a:pPr lvl="0" algn="ctr" defTabSz="533400">
            <a:lnSpc>
              <a:spcPct val="90000"/>
            </a:lnSpc>
            <a:spcBef>
              <a:spcPct val="0"/>
            </a:spcBef>
            <a:spcAft>
              <a:spcPct val="35000"/>
            </a:spcAft>
          </a:pPr>
          <a:r>
            <a:rPr lang="en-US" sz="1200" kern="1200" dirty="0">
              <a:solidFill>
                <a:schemeClr val="tx1"/>
              </a:solidFill>
              <a:effectLst/>
              <a:latin typeface="Arial" panose="020B0604020202020204" pitchFamily="34" charset="0"/>
              <a:cs typeface="Arial" panose="020B0604020202020204" pitchFamily="34" charset="0"/>
            </a:rPr>
            <a:t>The DHA’s services are divided into two broad categories: civic services and immigration services.</a:t>
          </a:r>
        </a:p>
        <a:p>
          <a:pPr lvl="0" algn="ctr" defTabSz="533400" rtl="0">
            <a:lnSpc>
              <a:spcPct val="90000"/>
            </a:lnSpc>
            <a:spcBef>
              <a:spcPct val="0"/>
            </a:spcBef>
            <a:spcAft>
              <a:spcPct val="35000"/>
            </a:spcAft>
          </a:pPr>
          <a:endParaRPr lang="en-US" sz="1200" kern="1200" dirty="0">
            <a:solidFill>
              <a:schemeClr val="tx1"/>
            </a:solidFill>
            <a:effectLst/>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ZA" sz="1200" kern="1200" dirty="0">
              <a:solidFill>
                <a:schemeClr val="dk1"/>
              </a:solidFill>
              <a:effectLst/>
              <a:latin typeface="Arial" panose="020B0604020202020204" pitchFamily="34" charset="0"/>
              <a:ea typeface="+mn-ea"/>
              <a:cs typeface="Arial" panose="020B0604020202020204" pitchFamily="34" charset="0"/>
            </a:rPr>
            <a:t>Mandate 1:  Management of citizenship and civil registration</a:t>
          </a:r>
        </a:p>
        <a:p>
          <a:pPr lvl="0" algn="ctr" defTabSz="533400">
            <a:lnSpc>
              <a:spcPct val="90000"/>
            </a:lnSpc>
            <a:spcBef>
              <a:spcPct val="0"/>
            </a:spcBef>
            <a:spcAft>
              <a:spcPct val="35000"/>
            </a:spcAft>
          </a:pPr>
          <a:r>
            <a:rPr lang="en-ZA" sz="1200" kern="1200" dirty="0">
              <a:solidFill>
                <a:schemeClr val="dk1"/>
              </a:solidFill>
              <a:effectLst/>
              <a:latin typeface="Arial" panose="020B0604020202020204" pitchFamily="34" charset="0"/>
              <a:ea typeface="+mn-ea"/>
              <a:cs typeface="Arial" panose="020B0604020202020204" pitchFamily="34" charset="0"/>
            </a:rPr>
            <a:t>Mandate 2:   Management of international migration</a:t>
          </a:r>
        </a:p>
        <a:p>
          <a:pPr lvl="0" algn="ctr" defTabSz="533400">
            <a:lnSpc>
              <a:spcPct val="90000"/>
            </a:lnSpc>
            <a:spcBef>
              <a:spcPct val="0"/>
            </a:spcBef>
            <a:spcAft>
              <a:spcPct val="35000"/>
            </a:spcAft>
          </a:pPr>
          <a:r>
            <a:rPr lang="en-ZA" sz="1200" kern="1200" dirty="0">
              <a:solidFill>
                <a:schemeClr val="dk1"/>
              </a:solidFill>
              <a:effectLst/>
              <a:latin typeface="Arial" panose="020B0604020202020204" pitchFamily="34" charset="0"/>
              <a:ea typeface="+mn-ea"/>
              <a:cs typeface="Arial" panose="020B0604020202020204" pitchFamily="34" charset="0"/>
            </a:rPr>
            <a:t>Mandate 3:   Management of refugee protection</a:t>
          </a:r>
          <a:endParaRPr lang="en-US" sz="1200" kern="1200" dirty="0">
            <a:latin typeface="Arial" panose="020B0604020202020204" pitchFamily="34" charset="0"/>
            <a:cs typeface="Arial" panose="020B0604020202020204" pitchFamily="34" charset="0"/>
          </a:endParaRPr>
        </a:p>
      </dsp:txBody>
      <dsp:txXfrm>
        <a:off x="4302034" y="0"/>
        <a:ext cx="4302034" cy="1956816"/>
      </dsp:txXfrm>
    </dsp:sp>
    <dsp:sp modelId="{71F64670-BBF3-4512-A7F3-02CB232DE17B}">
      <dsp:nvSpPr>
        <dsp:cNvPr id="0" name=""/>
        <dsp:cNvSpPr/>
      </dsp:nvSpPr>
      <dsp:spPr>
        <a:xfrm rot="10800000">
          <a:off x="0" y="2609088"/>
          <a:ext cx="4302034" cy="2609088"/>
        </a:xfrm>
        <a:prstGeom prst="round1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1" kern="1200" dirty="0">
              <a:solidFill>
                <a:schemeClr val="tx1"/>
              </a:solidFill>
              <a:latin typeface="Arial" panose="020B0604020202020204" pitchFamily="34" charset="0"/>
              <a:cs typeface="Arial" panose="020B0604020202020204" pitchFamily="34" charset="0"/>
            </a:rPr>
            <a:t>Values</a:t>
          </a: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The Department of Home Affairs is committed to being:</a:t>
          </a: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People-</a:t>
          </a:r>
          <a:r>
            <a:rPr lang="en-US" sz="1200" b="0" kern="1200" dirty="0" err="1">
              <a:solidFill>
                <a:schemeClr val="tx1"/>
              </a:solidFill>
              <a:latin typeface="Arial" panose="020B0604020202020204" pitchFamily="34" charset="0"/>
              <a:cs typeface="Arial" panose="020B0604020202020204" pitchFamily="34" charset="0"/>
            </a:rPr>
            <a:t>centred</a:t>
          </a:r>
          <a:r>
            <a:rPr lang="en-US" sz="1200" b="0" kern="1200" dirty="0">
              <a:solidFill>
                <a:schemeClr val="tx1"/>
              </a:solidFill>
              <a:latin typeface="Arial" panose="020B0604020202020204" pitchFamily="34" charset="0"/>
              <a:cs typeface="Arial" panose="020B0604020202020204" pitchFamily="34" charset="0"/>
            </a:rPr>
            <a:t> and caring</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Patriotic</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Professional and showing leadership</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Effective, efficient and innovative</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Ethical and having integrity </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Security conscious</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Development oriented</a:t>
          </a:r>
        </a:p>
        <a:p>
          <a:pPr lvl="0" algn="ctr" defTabSz="533400">
            <a:lnSpc>
              <a:spcPct val="90000"/>
            </a:lnSpc>
            <a:spcBef>
              <a:spcPct val="0"/>
            </a:spcBef>
            <a:spcAft>
              <a:spcPct val="35000"/>
            </a:spcAft>
          </a:pPr>
          <a:endParaRPr lang="en-US"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dsp:txBody>
      <dsp:txXfrm rot="10800000">
        <a:off x="0" y="3261360"/>
        <a:ext cx="4302034" cy="1956816"/>
      </dsp:txXfrm>
    </dsp:sp>
    <dsp:sp modelId="{E11E2EA8-DC07-42F4-8D26-9DD9C2F1B1EA}">
      <dsp:nvSpPr>
        <dsp:cNvPr id="0" name=""/>
        <dsp:cNvSpPr/>
      </dsp:nvSpPr>
      <dsp:spPr>
        <a:xfrm rot="5400000">
          <a:off x="5148507" y="1762615"/>
          <a:ext cx="2609088" cy="4302034"/>
        </a:xfrm>
        <a:prstGeom prst="round1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1" kern="1200" dirty="0">
              <a:solidFill>
                <a:schemeClr val="tx1"/>
              </a:solidFill>
              <a:latin typeface="Arial" panose="020B0604020202020204" pitchFamily="34" charset="0"/>
              <a:cs typeface="Arial" panose="020B0604020202020204" pitchFamily="34" charset="0"/>
            </a:rPr>
            <a:t>Outcomes</a:t>
          </a: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Secure management of international migration resulting in South Africa’s interests being served and fulfilling international commitments</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Secure and efficient management of citizenship and civil registration to fulfil constitutional and international obligations</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Efficient asylum seeker and refugee system in compliance with domestic and international obligations </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Secure population register to empower citizens, enable inclusivity, economic development and national security</a:t>
          </a:r>
          <a:endParaRPr lang="en-ZA"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b="0" kern="1200" dirty="0">
              <a:solidFill>
                <a:schemeClr val="tx1"/>
              </a:solidFill>
              <a:latin typeface="Arial" panose="020B0604020202020204" pitchFamily="34" charset="0"/>
              <a:cs typeface="Arial" panose="020B0604020202020204" pitchFamily="34" charset="0"/>
            </a:rPr>
            <a:t>- DHA positioned to contribute positively to a capable and developmental state</a:t>
          </a:r>
        </a:p>
        <a:p>
          <a:pPr lvl="0" algn="ctr" defTabSz="533400">
            <a:lnSpc>
              <a:spcPct val="90000"/>
            </a:lnSpc>
            <a:spcBef>
              <a:spcPct val="0"/>
            </a:spcBef>
            <a:spcAft>
              <a:spcPct val="35000"/>
            </a:spcAft>
          </a:pPr>
          <a:endParaRPr lang="en-US"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n-US" sz="1200" kern="1200" dirty="0">
            <a:latin typeface="Arial" panose="020B0604020202020204" pitchFamily="34" charset="0"/>
            <a:cs typeface="Arial" panose="020B0604020202020204" pitchFamily="34" charset="0"/>
          </a:endParaRPr>
        </a:p>
      </dsp:txBody>
      <dsp:txXfrm rot="-5400000">
        <a:off x="4302034" y="3261360"/>
        <a:ext cx="4302034" cy="1956816"/>
      </dsp:txXfrm>
    </dsp:sp>
    <dsp:sp modelId="{04394375-B56C-4449-B028-E274204C64DE}">
      <dsp:nvSpPr>
        <dsp:cNvPr id="0" name=""/>
        <dsp:cNvSpPr/>
      </dsp:nvSpPr>
      <dsp:spPr>
        <a:xfrm>
          <a:off x="3011424" y="2037802"/>
          <a:ext cx="2581220" cy="114257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Vision </a:t>
          </a:r>
        </a:p>
        <a:p>
          <a:pPr lvl="0" algn="ctr" defTabSz="533400">
            <a:lnSpc>
              <a:spcPct val="90000"/>
            </a:lnSpc>
            <a:spcBef>
              <a:spcPct val="0"/>
            </a:spcBef>
            <a:spcAft>
              <a:spcPct val="35000"/>
            </a:spcAft>
          </a:pPr>
          <a:r>
            <a:rPr lang="en-ZA" sz="1200" b="0" kern="1200" dirty="0">
              <a:solidFill>
                <a:schemeClr val="tx1"/>
              </a:solidFill>
              <a:latin typeface="Arial" panose="020B0604020202020204" pitchFamily="34" charset="0"/>
              <a:cs typeface="Arial" panose="020B0604020202020204" pitchFamily="34" charset="0"/>
            </a:rPr>
            <a:t>A South Africa where identity, status and citizenship are key enablers of citizen empowerment and inclusivity, economic development and national security</a:t>
          </a:r>
          <a:endParaRPr lang="en-US" sz="1200" kern="1200" dirty="0">
            <a:latin typeface="Arial" panose="020B0604020202020204" pitchFamily="34" charset="0"/>
            <a:cs typeface="Arial" panose="020B0604020202020204" pitchFamily="34" charset="0"/>
          </a:endParaRPr>
        </a:p>
      </dsp:txBody>
      <dsp:txXfrm>
        <a:off x="3067200" y="2093578"/>
        <a:ext cx="2469668" cy="1031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619" cy="490489"/>
          </a:xfrm>
          <a:prstGeom prst="rect">
            <a:avLst/>
          </a:prstGeom>
        </p:spPr>
        <p:txBody>
          <a:bodyPr vert="horz" lIns="89776" tIns="44888" rIns="89776" bIns="44888" rtlCol="0"/>
          <a:lstStyle>
            <a:lvl1pPr algn="l">
              <a:defRPr sz="1200"/>
            </a:lvl1pPr>
          </a:lstStyle>
          <a:p>
            <a:endParaRPr lang="en-ZA" dirty="0"/>
          </a:p>
        </p:txBody>
      </p:sp>
      <p:sp>
        <p:nvSpPr>
          <p:cNvPr id="3" name="Date Placeholder 2"/>
          <p:cNvSpPr>
            <a:spLocks noGrp="1"/>
          </p:cNvSpPr>
          <p:nvPr>
            <p:ph type="dt" sz="quarter" idx="1"/>
          </p:nvPr>
        </p:nvSpPr>
        <p:spPr>
          <a:xfrm>
            <a:off x="3764120" y="0"/>
            <a:ext cx="2879619" cy="490489"/>
          </a:xfrm>
          <a:prstGeom prst="rect">
            <a:avLst/>
          </a:prstGeom>
        </p:spPr>
        <p:txBody>
          <a:bodyPr vert="horz" lIns="89776" tIns="44888" rIns="89776" bIns="44888" rtlCol="0"/>
          <a:lstStyle>
            <a:lvl1pPr algn="r">
              <a:defRPr sz="1200"/>
            </a:lvl1pPr>
          </a:lstStyle>
          <a:p>
            <a:fld id="{AF4255A1-C199-4026-8657-02D9FBEC850F}" type="datetimeFigureOut">
              <a:rPr lang="en-ZA" smtClean="0"/>
              <a:pPr/>
              <a:t>2023/03/22</a:t>
            </a:fld>
            <a:endParaRPr lang="en-ZA" dirty="0"/>
          </a:p>
        </p:txBody>
      </p:sp>
      <p:sp>
        <p:nvSpPr>
          <p:cNvPr id="4" name="Footer Placeholder 3"/>
          <p:cNvSpPr>
            <a:spLocks noGrp="1"/>
          </p:cNvSpPr>
          <p:nvPr>
            <p:ph type="ftr" sz="quarter" idx="2"/>
          </p:nvPr>
        </p:nvSpPr>
        <p:spPr>
          <a:xfrm>
            <a:off x="0" y="9285339"/>
            <a:ext cx="2879619" cy="490488"/>
          </a:xfrm>
          <a:prstGeom prst="rect">
            <a:avLst/>
          </a:prstGeom>
        </p:spPr>
        <p:txBody>
          <a:bodyPr vert="horz" lIns="89776" tIns="44888" rIns="89776" bIns="44888" rtlCol="0" anchor="b"/>
          <a:lstStyle>
            <a:lvl1pPr algn="l">
              <a:defRPr sz="1200"/>
            </a:lvl1pPr>
          </a:lstStyle>
          <a:p>
            <a:endParaRPr lang="en-ZA" dirty="0"/>
          </a:p>
        </p:txBody>
      </p:sp>
      <p:sp>
        <p:nvSpPr>
          <p:cNvPr id="5" name="Slide Number Placeholder 4"/>
          <p:cNvSpPr>
            <a:spLocks noGrp="1"/>
          </p:cNvSpPr>
          <p:nvPr>
            <p:ph type="sldNum" sz="quarter" idx="3"/>
          </p:nvPr>
        </p:nvSpPr>
        <p:spPr>
          <a:xfrm>
            <a:off x="3764120" y="9285339"/>
            <a:ext cx="2879619" cy="490488"/>
          </a:xfrm>
          <a:prstGeom prst="rect">
            <a:avLst/>
          </a:prstGeom>
        </p:spPr>
        <p:txBody>
          <a:bodyPr vert="horz" lIns="89776" tIns="44888" rIns="89776" bIns="44888" rtlCol="0" anchor="b"/>
          <a:lstStyle>
            <a:lvl1pPr algn="r">
              <a:defRPr sz="1200"/>
            </a:lvl1pPr>
          </a:lstStyle>
          <a:p>
            <a:fld id="{790F978D-1465-47EE-ABE4-2AD07AF7F861}" type="slidenum">
              <a:rPr lang="en-ZA" smtClean="0"/>
              <a:pPr/>
              <a:t>‹#›</a:t>
            </a:fld>
            <a:endParaRPr lang="en-ZA" dirty="0"/>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619" cy="488791"/>
          </a:xfrm>
          <a:prstGeom prst="rect">
            <a:avLst/>
          </a:prstGeom>
        </p:spPr>
        <p:txBody>
          <a:bodyPr vert="horz" lIns="89776" tIns="44888" rIns="89776" bIns="44888" rtlCol="0"/>
          <a:lstStyle>
            <a:lvl1pPr algn="l">
              <a:defRPr sz="1200"/>
            </a:lvl1pPr>
          </a:lstStyle>
          <a:p>
            <a:endParaRPr lang="en-ZA" dirty="0"/>
          </a:p>
        </p:txBody>
      </p:sp>
      <p:sp>
        <p:nvSpPr>
          <p:cNvPr id="3" name="Date Placeholder 2"/>
          <p:cNvSpPr>
            <a:spLocks noGrp="1"/>
          </p:cNvSpPr>
          <p:nvPr>
            <p:ph type="dt" idx="1"/>
          </p:nvPr>
        </p:nvSpPr>
        <p:spPr>
          <a:xfrm>
            <a:off x="3764120" y="0"/>
            <a:ext cx="2879619" cy="488791"/>
          </a:xfrm>
          <a:prstGeom prst="rect">
            <a:avLst/>
          </a:prstGeom>
        </p:spPr>
        <p:txBody>
          <a:bodyPr vert="horz" lIns="89776" tIns="44888" rIns="89776" bIns="44888" rtlCol="0"/>
          <a:lstStyle>
            <a:lvl1pPr algn="r">
              <a:defRPr sz="1200"/>
            </a:lvl1pPr>
          </a:lstStyle>
          <a:p>
            <a:fld id="{D7FDD0C3-E03F-457A-92B9-E993D26ED727}" type="datetimeFigureOut">
              <a:rPr lang="en-ZA" smtClean="0"/>
              <a:pPr/>
              <a:t>2023/03/22</a:t>
            </a:fld>
            <a:endParaRPr lang="en-ZA" dirty="0"/>
          </a:p>
        </p:txBody>
      </p:sp>
      <p:sp>
        <p:nvSpPr>
          <p:cNvPr id="4" name="Slide Image Placeholder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89776" tIns="44888" rIns="89776" bIns="44888" rtlCol="0" anchor="ctr"/>
          <a:lstStyle/>
          <a:p>
            <a:endParaRPr lang="en-ZA" dirty="0"/>
          </a:p>
        </p:txBody>
      </p:sp>
      <p:sp>
        <p:nvSpPr>
          <p:cNvPr id="5" name="Notes Placeholder 4"/>
          <p:cNvSpPr>
            <a:spLocks noGrp="1"/>
          </p:cNvSpPr>
          <p:nvPr>
            <p:ph type="body" sz="quarter" idx="3"/>
          </p:nvPr>
        </p:nvSpPr>
        <p:spPr>
          <a:xfrm>
            <a:off x="664528" y="4643517"/>
            <a:ext cx="5316220" cy="4399121"/>
          </a:xfrm>
          <a:prstGeom prst="rect">
            <a:avLst/>
          </a:prstGeom>
        </p:spPr>
        <p:txBody>
          <a:bodyPr vert="horz" lIns="89776" tIns="44888" rIns="89776" bIns="448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285337"/>
            <a:ext cx="2879619" cy="488791"/>
          </a:xfrm>
          <a:prstGeom prst="rect">
            <a:avLst/>
          </a:prstGeom>
        </p:spPr>
        <p:txBody>
          <a:bodyPr vert="horz" lIns="89776" tIns="44888" rIns="89776" bIns="44888"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64120" y="9285337"/>
            <a:ext cx="2879619" cy="488791"/>
          </a:xfrm>
          <a:prstGeom prst="rect">
            <a:avLst/>
          </a:prstGeom>
        </p:spPr>
        <p:txBody>
          <a:bodyPr vert="horz" lIns="89776" tIns="44888" rIns="89776" bIns="44888" rtlCol="0" anchor="b"/>
          <a:lstStyle>
            <a:lvl1pPr algn="r">
              <a:defRPr sz="1200"/>
            </a:lvl1pPr>
          </a:lstStyle>
          <a:p>
            <a:fld id="{B440EF38-0415-43AC-B4EC-5FDADEC8ED1E}" type="slidenum">
              <a:rPr lang="en-ZA" smtClean="0"/>
              <a:pPr/>
              <a:t>‹#›</a:t>
            </a:fld>
            <a:endParaRPr lang="en-ZA" dirty="0"/>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B7CAD44-90F7-4636-A423-C331A007AEDA}"/>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nchor="b"/>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fld id="{07FC7D97-D757-4D81-81D6-F985BF8E5109}" type="slidenum">
              <a:rPr lang="en-US" altLang="en-US" sz="1200">
                <a:solidFill>
                  <a:srgbClr val="000000"/>
                </a:solidFill>
                <a:cs typeface="Arial" panose="020B0604020202020204" pitchFamily="34" charset="0"/>
              </a:rPr>
              <a:pPr algn="r" eaLnBrk="1" hangingPunct="1">
                <a:lnSpc>
                  <a:spcPct val="90000"/>
                </a:lnSpc>
                <a:buClr>
                  <a:schemeClr val="bg2"/>
                </a:buClr>
              </a:pPr>
              <a:t>8</a:t>
            </a:fld>
            <a:endParaRPr lang="en-US" altLang="en-US" sz="1200">
              <a:solidFill>
                <a:srgbClr val="000000"/>
              </a:solidFill>
              <a:cs typeface="Arial" panose="020B0604020202020204" pitchFamily="34" charset="0"/>
            </a:endParaRPr>
          </a:p>
        </p:txBody>
      </p:sp>
      <p:sp>
        <p:nvSpPr>
          <p:cNvPr id="8195" name="Rectangle 2">
            <a:extLst>
              <a:ext uri="{FF2B5EF4-FFF2-40B4-BE49-F238E27FC236}">
                <a16:creationId xmlns:a16="http://schemas.microsoft.com/office/drawing/2014/main" id="{839F105D-014A-45D2-9A22-3A3FA5B6FBE8}"/>
              </a:ext>
            </a:extLst>
          </p:cNvPr>
          <p:cNvSpPr>
            <a:spLocks noGrp="1" noRot="1" noChangeAspect="1" noChangeArrowheads="1" noTextEdit="1"/>
          </p:cNvSpPr>
          <p:nvPr>
            <p:ph type="sldImg"/>
          </p:nvPr>
        </p:nvSpPr>
        <p:spPr>
          <a:xfrm>
            <a:off x="917575" y="742950"/>
            <a:ext cx="4962525" cy="3722688"/>
          </a:xfrm>
          <a:ln/>
        </p:spPr>
      </p:sp>
      <p:sp>
        <p:nvSpPr>
          <p:cNvPr id="8196" name="Rectangle 3">
            <a:extLst>
              <a:ext uri="{FF2B5EF4-FFF2-40B4-BE49-F238E27FC236}">
                <a16:creationId xmlns:a16="http://schemas.microsoft.com/office/drawing/2014/main" id="{E2FC181E-02EE-45FC-AB61-4893FDEB45BC}"/>
              </a:ext>
            </a:extLst>
          </p:cNvPr>
          <p:cNvSpPr>
            <a:spLocks noGrp="1" noChangeArrowheads="1"/>
          </p:cNvSpPr>
          <p:nvPr>
            <p:ph type="body" idx="1"/>
          </p:nvPr>
        </p:nvSpPr>
        <p:spPr>
          <a:xfrm>
            <a:off x="681038" y="4711700"/>
            <a:ext cx="54356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5" tIns="44887" rIns="89775" bIns="44887"/>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80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32F24FE-4794-489D-B287-B295BDE7A577}" type="slidenum">
              <a:rPr lang="en-US" smtClean="0"/>
              <a:pPr>
                <a:defRPr/>
              </a:pPr>
              <a:t>15</a:t>
            </a:fld>
            <a:endParaRPr lang="en-US" dirty="0"/>
          </a:p>
        </p:txBody>
      </p:sp>
    </p:spTree>
    <p:extLst>
      <p:ext uri="{BB962C8B-B14F-4D97-AF65-F5344CB8AC3E}">
        <p14:creationId xmlns:p14="http://schemas.microsoft.com/office/powerpoint/2010/main" val="425426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EC3E2EF4-300D-426D-AD5B-63DB9D3FDCA2}"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A8F4D34C-BCD2-496D-9379-DC351EC6800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829C164E-B86E-4B01-8F5D-5B6CC43F557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19">
            <a:extLst>
              <a:ext uri="{FF2B5EF4-FFF2-40B4-BE49-F238E27FC236}">
                <a16:creationId xmlns:a16="http://schemas.microsoft.com/office/drawing/2014/main" id="{44167FBD-E07B-42D7-85EB-6BE6892A2E4A}"/>
              </a:ext>
            </a:extLst>
          </p:cNvPr>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graphicFrame>
        <p:nvGraphicFramePr>
          <p:cNvPr id="3" name="Rectangle 20" hidden="1">
            <a:extLst>
              <a:ext uri="{FF2B5EF4-FFF2-40B4-BE49-F238E27FC236}">
                <a16:creationId xmlns:a16="http://schemas.microsoft.com/office/drawing/2014/main" id="{11A5CCA0-96E7-4A67-A708-EB09EFF0A432}"/>
              </a:ext>
            </a:extLst>
          </p:cNvPr>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60" r:id="rId4" imgW="0" imgH="0" progId="TCLayout.ActiveDocument">
                  <p:embed/>
                </p:oleObj>
              </mc:Choice>
              <mc:Fallback>
                <p:oleObj r:id="rId4" imgW="0" imgH="0" progId="TCLayout.ActiveDocument">
                  <p:embed/>
                  <p:pic>
                    <p:nvPicPr>
                      <p:cNvPr id="3" name="Rectangle 20" hidden="1">
                        <a:extLst>
                          <a:ext uri="{FF2B5EF4-FFF2-40B4-BE49-F238E27FC236}">
                            <a16:creationId xmlns:a16="http://schemas.microsoft.com/office/drawing/2014/main" id="{11A5CCA0-96E7-4A67-A708-EB09EFF0A43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 name="Picture 39" descr="home affairs">
            <a:extLst>
              <a:ext uri="{FF2B5EF4-FFF2-40B4-BE49-F238E27FC236}">
                <a16:creationId xmlns:a16="http://schemas.microsoft.com/office/drawing/2014/main" id="{E8956AB6-499C-4276-B599-A8A8B943C78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16800" y="0"/>
            <a:ext cx="10874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53336144-2E46-41F8-A11C-0CF348BE4897}"/>
              </a:ext>
            </a:extLst>
          </p:cNvPr>
          <p:cNvSpPr txBox="1">
            <a:spLocks noChangeArrowheads="1"/>
          </p:cNvSpPr>
          <p:nvPr userDrawn="1"/>
        </p:nvSpPr>
        <p:spPr bwMode="auto">
          <a:xfrm>
            <a:off x="7463700" y="6400800"/>
            <a:ext cx="1085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72000" tIns="72000" rIns="72000" bIns="72000">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buClr>
                <a:schemeClr val="bg2"/>
              </a:buClr>
              <a:defRPr/>
            </a:pPr>
            <a:fld id="{BB59E8FF-98D0-4C13-A17C-FAEA96D2C7FE}" type="slidenum">
              <a:rPr lang="en-GB" altLang="en-US" smtClean="0">
                <a:cs typeface="Arial" panose="020B0604020202020204" pitchFamily="34" charset="0"/>
              </a:rPr>
              <a:pPr algn="ctr" eaLnBrk="1" hangingPunct="1">
                <a:lnSpc>
                  <a:spcPct val="90000"/>
                </a:lnSpc>
                <a:spcBef>
                  <a:spcPct val="50000"/>
                </a:spcBef>
                <a:buClr>
                  <a:schemeClr val="bg2"/>
                </a:buClr>
                <a:defRPr/>
              </a:pPr>
              <a:t>‹#›</a:t>
            </a:fld>
            <a:endParaRPr lang="en-GB" altLang="en-US" dirty="0">
              <a:cs typeface="Arial" panose="020B0604020202020204" pitchFamily="34" charset="0"/>
            </a:endParaRPr>
          </a:p>
        </p:txBody>
      </p:sp>
    </p:spTree>
    <p:extLst>
      <p:ext uri="{BB962C8B-B14F-4D97-AF65-F5344CB8AC3E}">
        <p14:creationId xmlns:p14="http://schemas.microsoft.com/office/powerpoint/2010/main" val="299657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EC3E2EF4-300D-426D-AD5B-63DB9D3FDCA2}"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C2693DC1-232B-4616-8322-9070F5DB6BB9}"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AE9A248E-4AC9-427F-A155-28147FCC527B}"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E2F9F0B4-AE8B-4652-A3D8-8B327D87786F}"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fld id="{502A6F36-CB5A-400B-9A9B-4F6FCAFA5EFF}"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fld id="{FD5CB7DE-7113-4EE8-B286-AA2D15B7F049}" type="slidenum">
              <a:rPr lang="en-US" smtClean="0">
                <a:solidFill>
                  <a:prstClr val="black">
                    <a:tint val="75000"/>
                  </a:prstClr>
                </a:solidFill>
              </a:rPr>
              <a:pPr/>
              <a:t>‹#›</a:t>
            </a:fld>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63333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fld id="{A8028D32-3738-4B62-A2E4-6B571A2331EE}"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C2693DC1-232B-4616-8322-9070F5DB6BB9}"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7ED9909E-CBD3-4A59-B579-F9E01C030334}"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95F42800-7457-4F94-8503-0266078D8A31}"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A8F4D34C-BCD2-496D-9379-DC351EC6800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829C164E-B86E-4B01-8F5D-5B6CC43F557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5152" r:id="rId4" imgW="0" imgH="0" progId="">
                  <p:embed/>
                </p:oleObj>
              </mc:Choice>
              <mc:Fallback>
                <p:oleObj r:id="rId4" imgW="0" imgH="0" progId="">
                  <p:embed/>
                  <p:pic>
                    <p:nvPicPr>
                      <p:cNvPr id="0" name="AutoShape 2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a:t>
            </a: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73253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342900"/>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fld id="{EC3E2EF4-300D-426D-AD5B-63DB9D3FDCA2}" type="slidenum">
              <a:rPr lang="en-US" smtClean="0">
                <a:solidFill>
                  <a:prstClr val="black">
                    <a:tint val="75000"/>
                  </a:prstClr>
                </a:solidFill>
              </a:rPr>
              <a:pPr defTabSz="342900"/>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954892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fld id="{C2693DC1-232B-4616-8322-9070F5DB6BB9}" type="slidenum">
              <a:rPr lang="en-US" smtClean="0">
                <a:solidFill>
                  <a:prstClr val="black">
                    <a:tint val="75000"/>
                  </a:prstClr>
                </a:solidFill>
              </a:rPr>
              <a:pPr defTabSz="342900"/>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3886610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fld id="{AE9A248E-4AC9-427F-A155-28147FCC527B}" type="slidenum">
              <a:rPr lang="en-US" smtClean="0">
                <a:solidFill>
                  <a:prstClr val="black">
                    <a:tint val="75000"/>
                  </a:prstClr>
                </a:solidFill>
              </a:rPr>
              <a:pPr defTabSz="342900"/>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588033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342900"/>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fld id="{E2F9F0B4-AE8B-4652-A3D8-8B327D87786F}" type="slidenum">
              <a:rPr lang="en-US" smtClean="0">
                <a:solidFill>
                  <a:prstClr val="black">
                    <a:tint val="75000"/>
                  </a:prstClr>
                </a:solidFill>
              </a:rPr>
              <a:pPr defTabSz="342900"/>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703524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342900"/>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342900"/>
            <a:fld id="{502A6F36-CB5A-400B-9A9B-4F6FCAFA5EFF}" type="slidenum">
              <a:rPr lang="en-US" smtClean="0">
                <a:solidFill>
                  <a:prstClr val="black">
                    <a:tint val="75000"/>
                  </a:prstClr>
                </a:solidFill>
              </a:rPr>
              <a:pPr defTabSz="342900"/>
              <a:t>‹#›</a:t>
            </a:fld>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412919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AE9A248E-4AC9-427F-A155-28147FCC527B}"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fld id="{FD5CB7DE-7113-4EE8-B286-AA2D15B7F049}" type="slidenum">
              <a:rPr lang="en-US" smtClean="0">
                <a:solidFill>
                  <a:prstClr val="black">
                    <a:tint val="75000"/>
                  </a:prstClr>
                </a:solidFill>
              </a:rPr>
              <a:pPr defTabSz="342900"/>
              <a:t>‹#›</a:t>
            </a:fld>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257213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342900"/>
            <a:fld id="{A8028D32-3738-4B62-A2E4-6B571A2331EE}" type="slidenum">
              <a:rPr lang="en-US" smtClean="0">
                <a:solidFill>
                  <a:prstClr val="black">
                    <a:tint val="75000"/>
                  </a:prstClr>
                </a:solidFill>
              </a:rPr>
              <a:pPr defTabSz="342900"/>
              <a:t>‹#›</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4249652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fld id="{7ED9909E-CBD3-4A59-B579-F9E01C030334}" type="slidenum">
              <a:rPr lang="en-US" smtClean="0">
                <a:solidFill>
                  <a:prstClr val="black">
                    <a:tint val="75000"/>
                  </a:prstClr>
                </a:solidFill>
              </a:rPr>
              <a:pPr defTabSz="342900"/>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3920122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fld id="{95F42800-7457-4F94-8503-0266078D8A31}" type="slidenum">
              <a:rPr lang="en-US" smtClean="0">
                <a:solidFill>
                  <a:prstClr val="black">
                    <a:tint val="75000"/>
                  </a:prstClr>
                </a:solidFill>
              </a:rPr>
              <a:pPr defTabSz="342900"/>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961460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fld id="{A8F4D34C-BCD2-496D-9379-DC351EC68007}" type="slidenum">
              <a:rPr lang="en-US" smtClean="0">
                <a:solidFill>
                  <a:prstClr val="black">
                    <a:tint val="75000"/>
                  </a:prstClr>
                </a:solidFill>
              </a:rPr>
              <a:pPr defTabSz="342900"/>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115781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fld id="{829C164E-B86E-4B01-8F5D-5B6CC43F5577}" type="slidenum">
              <a:rPr lang="en-US" smtClean="0">
                <a:solidFill>
                  <a:prstClr val="black">
                    <a:tint val="75000"/>
                  </a:prstClr>
                </a:solidFill>
              </a:rPr>
              <a:pPr defTabSz="342900"/>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2"/>
            <a:ext cx="2190750" cy="365125"/>
          </a:xfrm>
          <a:prstGeom prst="rect">
            <a:avLst/>
          </a:prstGeom>
        </p:spPr>
        <p:txBody>
          <a:bodyPr/>
          <a:lstStyle>
            <a:lvl1pPr marL="171450" indent="-171450">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spTree>
    <p:extLst>
      <p:ext uri="{BB962C8B-B14F-4D97-AF65-F5344CB8AC3E}">
        <p14:creationId xmlns:p14="http://schemas.microsoft.com/office/powerpoint/2010/main" val="190806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Slide Number"/>
          <p:cNvSpPr txBox="1">
            <a:spLocks noGrp="1"/>
          </p:cNvSpPr>
          <p:nvPr>
            <p:ph type="sldNum" sz="quarter" idx="10"/>
          </p:nvPr>
        </p:nvSpPr>
        <p:spPr>
          <a:xfrm>
            <a:off x="8423276" y="6403977"/>
            <a:ext cx="263525" cy="269875"/>
          </a:xfrm>
          <a:prstGeom prst="rect">
            <a:avLst/>
          </a:prstGeom>
        </p:spPr>
        <p:txBody>
          <a:bodyPr/>
          <a:lstStyle>
            <a:lvl1pPr>
              <a:defRPr/>
            </a:lvl1pPr>
          </a:lstStyle>
          <a:p>
            <a:pPr defTabSz="342900">
              <a:defRPr/>
            </a:pPr>
            <a:fld id="{669A13FC-3BFE-4D6F-B5F3-94962580CB3D}" type="slidenum">
              <a:rPr lang="en-ZA" sz="1350" smtClean="0">
                <a:solidFill>
                  <a:prstClr val="black"/>
                </a:solidFill>
              </a:rPr>
              <a:pPr defTabSz="342900">
                <a:defRPr/>
              </a:pPr>
              <a:t>‹#›</a:t>
            </a:fld>
            <a:endParaRPr lang="en-ZA" sz="1350" dirty="0">
              <a:solidFill>
                <a:prstClr val="black"/>
              </a:solidFill>
            </a:endParaRPr>
          </a:p>
        </p:txBody>
      </p:sp>
      <p:pic>
        <p:nvPicPr>
          <p:cNvPr id="9" name="Picture 8">
            <a:extLst>
              <a:ext uri="{FF2B5EF4-FFF2-40B4-BE49-F238E27FC236}">
                <a16:creationId xmlns:a16="http://schemas.microsoft.com/office/drawing/2014/main" id="{0A6E47EB-F0D6-8741-B524-5CFC58B341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80090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E2F9F0B4-AE8B-4652-A3D8-8B327D87786F}"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fld id="{502A6F36-CB5A-400B-9A9B-4F6FCAFA5EFF}" type="slidenum">
              <a:rPr lang="en-US" smtClean="0"/>
              <a:pPr/>
              <a:t>‹#›</a:t>
            </a:fld>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fld id="{FD5CB7DE-7113-4EE8-B286-AA2D15B7F049}" type="slidenum">
              <a:rPr lang="en-US" smtClean="0"/>
              <a:pPr/>
              <a:t>‹#›</a:t>
            </a:fld>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fld id="{A8028D32-3738-4B62-A2E4-6B571A2331EE}" type="slidenum">
              <a:rPr lang="en-US" smtClean="0"/>
              <a:pPr/>
              <a:t>‹#›</a:t>
            </a:fld>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7ED9909E-CBD3-4A59-B579-F9E01C030334}"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95F42800-7457-4F94-8503-0266078D8A31}"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pPr/>
              <a:t>‹#›</a:t>
            </a:fld>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fld id="{F296F06B-0952-4C48-855B-82AEF464EF07}" type="slidenum">
              <a:rPr lang="en-US" smtClean="0">
                <a:solidFill>
                  <a:prstClr val="black">
                    <a:tint val="75000"/>
                  </a:prstClr>
                </a:solidFill>
              </a:rPr>
              <a:pPr defTabSz="342900"/>
              <a:t>‹#›</a:t>
            </a:fld>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2"/>
            <a:ext cx="2190750" cy="365125"/>
          </a:xfrm>
          <a:prstGeom prst="rect">
            <a:avLst/>
          </a:prstGeom>
        </p:spPr>
        <p:txBody>
          <a:bodyPr/>
          <a:lstStyle>
            <a:lvl1pPr marL="171450" indent="-171450" algn="r">
              <a:buFont typeface="+mj-lt"/>
              <a:buAutoNum type="arabicPeriod"/>
              <a:defRPr/>
            </a:lvl1pPr>
          </a:lstStyle>
          <a:p>
            <a:pPr marL="0" indent="0" defTabSz="342900">
              <a:buFont typeface="+mj-lt"/>
              <a:buNone/>
            </a:pPr>
            <a:fld id="{2538E8B7-8BD9-9F48-9FB6-4E0DFEDB8449}" type="slidenum">
              <a:rPr lang="en-US" sz="1350" smtClean="0">
                <a:solidFill>
                  <a:prstClr val="black"/>
                </a:solidFill>
              </a:rPr>
              <a:pPr marL="0" indent="0" defTabSz="342900">
                <a:buFont typeface="+mj-lt"/>
                <a:buNone/>
              </a:pPr>
              <a:t>‹#›</a:t>
            </a:fld>
            <a:endParaRPr lang="en-US" sz="1350" dirty="0">
              <a:solidFill>
                <a:prstClr val="black"/>
              </a:solidFill>
            </a:endParaRPr>
          </a:p>
        </p:txBody>
      </p:sp>
      <p:pic>
        <p:nvPicPr>
          <p:cNvPr id="7" name="Picture 6" descr="2f.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2"/>
            <a:ext cx="9144000" cy="5939671"/>
          </a:xfrm>
          <a:prstGeom prst="rect">
            <a:avLst/>
          </a:prstGeom>
        </p:spPr>
      </p:pic>
    </p:spTree>
    <p:extLst>
      <p:ext uri="{BB962C8B-B14F-4D97-AF65-F5344CB8AC3E}">
        <p14:creationId xmlns:p14="http://schemas.microsoft.com/office/powerpoint/2010/main" val="38545981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1</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733049593"/>
              </p:ext>
            </p:extLst>
          </p:nvPr>
        </p:nvGraphicFramePr>
        <p:xfrm>
          <a:off x="0" y="29941"/>
          <a:ext cx="9144000" cy="975361"/>
        </p:xfrm>
        <a:graphic>
          <a:graphicData uri="http://schemas.openxmlformats.org/drawingml/2006/table">
            <a:tbl>
              <a:tblPr firstRow="1" firstCol="1" bandRow="1"/>
              <a:tblGrid>
                <a:gridCol w="9144000">
                  <a:extLst>
                    <a:ext uri="{9D8B030D-6E8A-4147-A177-3AD203B41FA5}">
                      <a16:colId xmlns:a16="http://schemas.microsoft.com/office/drawing/2014/main" val="20000"/>
                    </a:ext>
                  </a:extLst>
                </a:gridCol>
              </a:tblGrid>
              <a:tr h="97536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2020-2025</a:t>
                      </a:r>
                      <a:r>
                        <a:rPr lang="en-US" sz="2400" b="1" baseline="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STRATEGIC PLAN MID TERM</a:t>
                      </a:r>
                      <a:r>
                        <a:rPr 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PRESENTATION</a:t>
                      </a:r>
                      <a:endParaRPr lang="en-ZA"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solidFill>
                      <a:schemeClr val="accent3">
                        <a:lumMod val="75000"/>
                      </a:schemeClr>
                    </a:solidFill>
                  </a:tcPr>
                </a:tc>
                <a:extLst>
                  <a:ext uri="{0D108BD9-81ED-4DB2-BD59-A6C34878D82A}">
                    <a16:rowId xmlns:a16="http://schemas.microsoft.com/office/drawing/2014/main" val="10000"/>
                  </a:ext>
                </a:extLst>
              </a:tr>
            </a:tbl>
          </a:graphicData>
        </a:graphic>
      </p:graphicFrame>
      <p:pic>
        <p:nvPicPr>
          <p:cNvPr id="9" name="Picture 8" descr="C:\Users\h20465211\Desktop\Mid &amp; End Term Reports - 2022\Report cover (24.11.22)_.PNG"/>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05302"/>
            <a:ext cx="9251950" cy="5852698"/>
          </a:xfrm>
          <a:prstGeom prst="rect">
            <a:avLst/>
          </a:prstGeom>
          <a:noFill/>
          <a:ln>
            <a:noFill/>
          </a:ln>
        </p:spPr>
      </p:pic>
    </p:spTree>
    <p:extLst>
      <p:ext uri="{BB962C8B-B14F-4D97-AF65-F5344CB8AC3E}">
        <p14:creationId xmlns:p14="http://schemas.microsoft.com/office/powerpoint/2010/main" val="325350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271198"/>
            <a:ext cx="534161" cy="3375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10</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5" name="Diagram 4">
            <a:extLst>
              <a:ext uri="{FF2B5EF4-FFF2-40B4-BE49-F238E27FC236}">
                <a16:creationId xmlns:a16="http://schemas.microsoft.com/office/drawing/2014/main" id="{FA57E2AE-A77A-4C4A-A464-C2AF92496902}"/>
              </a:ext>
            </a:extLst>
          </p:cNvPr>
          <p:cNvGraphicFramePr/>
          <p:nvPr>
            <p:extLst/>
          </p:nvPr>
        </p:nvGraphicFramePr>
        <p:xfrm>
          <a:off x="120491" y="833558"/>
          <a:ext cx="9023509" cy="1070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47443090"/>
              </p:ext>
            </p:extLst>
          </p:nvPr>
        </p:nvGraphicFramePr>
        <p:xfrm>
          <a:off x="60245" y="53162"/>
          <a:ext cx="9083755" cy="5933752"/>
        </p:xfrm>
        <a:graphic>
          <a:graphicData uri="http://schemas.openxmlformats.org/drawingml/2006/table">
            <a:tbl>
              <a:tblPr firstRow="1" bandRow="1">
                <a:tableStyleId>{5C22544A-7EE6-4342-B048-85BDC9FD1C3A}</a:tableStyleId>
              </a:tblPr>
              <a:tblGrid>
                <a:gridCol w="1265448">
                  <a:extLst>
                    <a:ext uri="{9D8B030D-6E8A-4147-A177-3AD203B41FA5}">
                      <a16:colId xmlns:a16="http://schemas.microsoft.com/office/drawing/2014/main" val="20002"/>
                    </a:ext>
                  </a:extLst>
                </a:gridCol>
                <a:gridCol w="1171660">
                  <a:extLst>
                    <a:ext uri="{9D8B030D-6E8A-4147-A177-3AD203B41FA5}">
                      <a16:colId xmlns:a16="http://schemas.microsoft.com/office/drawing/2014/main" val="20003"/>
                    </a:ext>
                  </a:extLst>
                </a:gridCol>
                <a:gridCol w="6300138">
                  <a:extLst>
                    <a:ext uri="{9D8B030D-6E8A-4147-A177-3AD203B41FA5}">
                      <a16:colId xmlns:a16="http://schemas.microsoft.com/office/drawing/2014/main" val="20004"/>
                    </a:ext>
                  </a:extLst>
                </a:gridCol>
                <a:gridCol w="346509">
                  <a:extLst>
                    <a:ext uri="{9D8B030D-6E8A-4147-A177-3AD203B41FA5}">
                      <a16:colId xmlns:a16="http://schemas.microsoft.com/office/drawing/2014/main" val="625286253"/>
                    </a:ext>
                  </a:extLst>
                </a:gridCol>
              </a:tblGrid>
              <a:tr h="244617">
                <a:tc gridSpan="3">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MTSF Priority: </a:t>
                      </a:r>
                      <a:r>
                        <a:rPr lang="en-ZA" sz="1200" b="1" kern="1200" dirty="0">
                          <a:solidFill>
                            <a:schemeClr val="dk1"/>
                          </a:solidFill>
                          <a:effectLst/>
                          <a:latin typeface="Arial" panose="020B0604020202020204" pitchFamily="34" charset="0"/>
                          <a:ea typeface="+mn-ea"/>
                          <a:cs typeface="Arial" panose="020B0604020202020204" pitchFamily="34" charset="0"/>
                        </a:rPr>
                        <a:t>Economic Transformation and Job Creation, A better Africa and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pPr>
                        <a:lnSpc>
                          <a:spcPct val="107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rowSpan="3">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Status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516789567"/>
                  </a:ext>
                </a:extLst>
              </a:tr>
              <a:tr h="447348">
                <a:tc gridSpan="3">
                  <a:txBody>
                    <a:bodyPr/>
                    <a:lstStyle/>
                    <a:p>
                      <a:pPr>
                        <a:lnSpc>
                          <a:spcPct val="107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Outcome: </a:t>
                      </a:r>
                      <a:r>
                        <a:rPr lang="en-ZA" sz="1200" b="1" kern="1200" dirty="0">
                          <a:solidFill>
                            <a:schemeClr val="dk1"/>
                          </a:solidFill>
                          <a:effectLst/>
                          <a:latin typeface="Arial" panose="020B0604020202020204" pitchFamily="34" charset="0"/>
                          <a:ea typeface="+mn-ea"/>
                          <a:cs typeface="Arial" panose="020B0604020202020204" pitchFamily="34" charset="0"/>
                        </a:rPr>
                        <a:t>Secure management of international migration resulting in South Africa’s interests being served and fulfilling international commitments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nSpc>
                          <a:spcPct val="107000"/>
                        </a:lnSpc>
                        <a:spcAft>
                          <a:spcPts val="0"/>
                        </a:spcAft>
                      </a:pPr>
                      <a:endParaRPr lang="en-ZA" sz="14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hMerge="1">
                  <a:txBody>
                    <a:bodyPr/>
                    <a:lstStyle/>
                    <a:p>
                      <a:pPr>
                        <a:lnSpc>
                          <a:spcPct val="107000"/>
                        </a:lnSpc>
                        <a:spcAft>
                          <a:spcPts val="0"/>
                        </a:spcAft>
                      </a:pPr>
                      <a:endParaRPr lang="en-ZA" sz="14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vMerge="1">
                  <a:txBody>
                    <a:bodyPr/>
                    <a:lstStyle/>
                    <a:p>
                      <a:pPr marL="0" marR="0" indent="0" algn="l" defTabSz="457200" rtl="0" eaLnBrk="1" fontAlgn="auto" latinLnBrk="0" hangingPunct="1">
                        <a:lnSpc>
                          <a:spcPct val="107000"/>
                        </a:lnSpc>
                        <a:spcBef>
                          <a:spcPts val="0"/>
                        </a:spcBef>
                        <a:spcAft>
                          <a:spcPts val="0"/>
                        </a:spcAft>
                        <a:buClrTx/>
                        <a:buSzTx/>
                        <a:buFontTx/>
                        <a:buNone/>
                        <a:tabLst/>
                        <a:defRPr/>
                      </a:pPr>
                      <a:endParaRPr lang="en-ZA" sz="14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1235615533"/>
                  </a:ext>
                </a:extLst>
              </a:tr>
              <a:tr h="839960">
                <a:tc>
                  <a:txBody>
                    <a:bodyPr/>
                    <a:lstStyle/>
                    <a:p>
                      <a:pPr>
                        <a:lnSpc>
                          <a:spcPct val="107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Five Year </a:t>
                      </a:r>
                    </a:p>
                    <a:p>
                      <a:pPr>
                        <a:lnSpc>
                          <a:spcPct val="107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Target (as per Strategic Plan tabled in March 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nSpc>
                          <a:spcPct val="107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Five Year </a:t>
                      </a:r>
                    </a:p>
                    <a:p>
                      <a:pPr>
                        <a:lnSpc>
                          <a:spcPct val="107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Target (Reviewed) – as in the 2022/23 APP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nSpc>
                          <a:spcPct val="107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Actual achievement as at 30 September 2022</a:t>
                      </a:r>
                    </a:p>
                    <a:p>
                      <a:pPr>
                        <a:lnSpc>
                          <a:spcPct val="107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ZA"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vMerge="1">
                  <a:txBody>
                    <a:bodyPr/>
                    <a:lstStyle/>
                    <a:p>
                      <a:pPr>
                        <a:lnSpc>
                          <a:spcPct val="107000"/>
                        </a:lnSpc>
                        <a:spcAft>
                          <a:spcPts val="0"/>
                        </a:spcAft>
                      </a:pPr>
                      <a:endParaRPr lang="en-ZA" sz="14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10000"/>
                  </a:ext>
                </a:extLst>
              </a:tr>
              <a:tr h="4185216">
                <a:tc>
                  <a:txBody>
                    <a:bodyPr/>
                    <a:lstStyle/>
                    <a:p>
                      <a:pPr algn="just">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100% compliance with set service standards for risk-based and strategic issuance of visas and permits to grow the economy by 2024/25 as outlined in the annual performance plans for:</a:t>
                      </a:r>
                    </a:p>
                    <a:p>
                      <a:pPr marL="342900" lvl="0" indent="-342900" algn="just">
                        <a:lnSpc>
                          <a:spcPct val="107000"/>
                        </a:lnSpc>
                        <a:spcAft>
                          <a:spcPts val="0"/>
                        </a:spcAft>
                        <a:buFont typeface="Arial" panose="020B0604020202020204" pitchFamily="34" charset="0"/>
                        <a:buChar char="•"/>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Permanent residence permits.</a:t>
                      </a:r>
                    </a:p>
                    <a:p>
                      <a:pPr marL="342900" lvl="0" indent="-342900" algn="just">
                        <a:lnSpc>
                          <a:spcPct val="107000"/>
                        </a:lnSpc>
                        <a:spcAft>
                          <a:spcPts val="0"/>
                        </a:spcAft>
                        <a:buFont typeface="Arial" panose="020B0604020202020204" pitchFamily="34" charset="0"/>
                        <a:buChar char="•"/>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Business and general work visas.</a:t>
                      </a:r>
                    </a:p>
                    <a:p>
                      <a:pPr marL="342900" lvl="0" indent="-342900" algn="just">
                        <a:lnSpc>
                          <a:spcPct val="107000"/>
                        </a:lnSpc>
                        <a:spcAft>
                          <a:spcPts val="0"/>
                        </a:spcAft>
                        <a:buFont typeface="Arial" panose="020B0604020202020204" pitchFamily="34" charset="0"/>
                        <a:buChar char="•"/>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Critical skill visas.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95% of critical skill visas adjudicated by 2024/25.</a:t>
                      </a: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07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7888193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37155799"/>
              </p:ext>
            </p:extLst>
          </p:nvPr>
        </p:nvGraphicFramePr>
        <p:xfrm>
          <a:off x="2573076" y="2218826"/>
          <a:ext cx="6101023" cy="2578054"/>
        </p:xfrm>
        <a:graphic>
          <a:graphicData uri="http://schemas.openxmlformats.org/drawingml/2006/table">
            <a:tbl>
              <a:tblPr firstRow="1" firstCol="1" bandRow="1">
                <a:tableStyleId>{0505E3EF-67EA-436B-97B2-0124C06EBD24}</a:tableStyleId>
              </a:tblPr>
              <a:tblGrid>
                <a:gridCol w="1923539">
                  <a:extLst>
                    <a:ext uri="{9D8B030D-6E8A-4147-A177-3AD203B41FA5}">
                      <a16:colId xmlns:a16="http://schemas.microsoft.com/office/drawing/2014/main" val="3003659746"/>
                    </a:ext>
                  </a:extLst>
                </a:gridCol>
                <a:gridCol w="1791165">
                  <a:extLst>
                    <a:ext uri="{9D8B030D-6E8A-4147-A177-3AD203B41FA5}">
                      <a16:colId xmlns:a16="http://schemas.microsoft.com/office/drawing/2014/main" val="1509032124"/>
                    </a:ext>
                  </a:extLst>
                </a:gridCol>
                <a:gridCol w="2386319">
                  <a:extLst>
                    <a:ext uri="{9D8B030D-6E8A-4147-A177-3AD203B41FA5}">
                      <a16:colId xmlns:a16="http://schemas.microsoft.com/office/drawing/2014/main" val="1709676299"/>
                    </a:ext>
                  </a:extLst>
                </a:gridCol>
              </a:tblGrid>
              <a:tr h="344209">
                <a:tc gridSpan="3">
                  <a:txBody>
                    <a:bodyPr/>
                    <a:lstStyle/>
                    <a:p>
                      <a:pPr algn="ctr">
                        <a:lnSpc>
                          <a:spcPct val="107000"/>
                        </a:lnSpc>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Critical Skills Visas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58340555"/>
                  </a:ext>
                </a:extLst>
              </a:tr>
              <a:tr h="377000">
                <a:tc>
                  <a:txBody>
                    <a:bodyPr/>
                    <a:lstStyle/>
                    <a:p>
                      <a:pPr>
                        <a:lnSpc>
                          <a:spcPct val="107000"/>
                        </a:lnSpc>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2020/21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2021/22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2022/23 (Apr-Sep)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417972"/>
                  </a:ext>
                </a:extLst>
              </a:tr>
              <a:tr h="1086653">
                <a:tc>
                  <a:txBody>
                    <a:bodyPr/>
                    <a:lstStyle/>
                    <a:p>
                      <a:pPr>
                        <a:lnSpc>
                          <a:spcPct val="107000"/>
                        </a:lnSpc>
                        <a:spcAft>
                          <a:spcPts val="0"/>
                        </a:spcAft>
                      </a:pPr>
                      <a:r>
                        <a:rPr lang="en-ZA" sz="1400" b="0" kern="1200" dirty="0">
                          <a:solidFill>
                            <a:schemeClr val="dk1"/>
                          </a:solidFill>
                          <a:effectLst/>
                          <a:latin typeface="Arial" panose="020B0604020202020204" pitchFamily="34" charset="0"/>
                          <a:ea typeface="+mn-ea"/>
                          <a:cs typeface="Arial" panose="020B0604020202020204" pitchFamily="34" charset="0"/>
                        </a:rPr>
                        <a:t>91.1% </a:t>
                      </a:r>
                    </a:p>
                    <a:p>
                      <a:pPr>
                        <a:lnSpc>
                          <a:spcPct val="107000"/>
                        </a:lnSpc>
                        <a:spcAft>
                          <a:spcPts val="0"/>
                        </a:spcAft>
                      </a:pPr>
                      <a:r>
                        <a:rPr lang="en-ZA" sz="1400" b="0" kern="1200" dirty="0">
                          <a:solidFill>
                            <a:schemeClr val="dk1"/>
                          </a:solidFill>
                          <a:effectLst/>
                          <a:latin typeface="Arial" panose="020B0604020202020204" pitchFamily="34" charset="0"/>
                          <a:ea typeface="+mn-ea"/>
                          <a:cs typeface="Arial" panose="020B0604020202020204" pitchFamily="34" charset="0"/>
                        </a:rPr>
                        <a:t>(2 299 out of 2 523)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400" b="0" kern="1200" dirty="0">
                          <a:solidFill>
                            <a:schemeClr val="dk1"/>
                          </a:solidFill>
                          <a:effectLst/>
                          <a:latin typeface="Arial" panose="020B0604020202020204" pitchFamily="34" charset="0"/>
                          <a:ea typeface="+mn-ea"/>
                          <a:cs typeface="Arial" panose="020B0604020202020204" pitchFamily="34" charset="0"/>
                        </a:rPr>
                        <a:t>57.2% </a:t>
                      </a:r>
                    </a:p>
                    <a:p>
                      <a:pPr>
                        <a:lnSpc>
                          <a:spcPct val="107000"/>
                        </a:lnSpc>
                        <a:spcAft>
                          <a:spcPts val="0"/>
                        </a:spcAft>
                      </a:pPr>
                      <a:r>
                        <a:rPr lang="en-ZA" sz="1400" b="0" kern="1200" dirty="0">
                          <a:solidFill>
                            <a:schemeClr val="dk1"/>
                          </a:solidFill>
                          <a:effectLst/>
                          <a:latin typeface="Arial" panose="020B0604020202020204" pitchFamily="34" charset="0"/>
                          <a:ea typeface="+mn-ea"/>
                          <a:cs typeface="Arial" panose="020B0604020202020204" pitchFamily="34" charset="0"/>
                        </a:rPr>
                        <a:t>(2 790 out of 4 876)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Q1</a:t>
                      </a:r>
                      <a:r>
                        <a:rPr lang="en-ZA" sz="1400" b="0" kern="1200" dirty="0">
                          <a:solidFill>
                            <a:schemeClr val="dk1"/>
                          </a:solidFill>
                          <a:effectLst/>
                          <a:latin typeface="Arial" panose="020B0604020202020204" pitchFamily="34" charset="0"/>
                          <a:ea typeface="+mn-ea"/>
                          <a:cs typeface="Arial" panose="020B0604020202020204" pitchFamily="34" charset="0"/>
                        </a:rPr>
                        <a:t>= 0% (0 out of 1 182)</a:t>
                      </a:r>
                    </a:p>
                    <a:p>
                      <a:pPr>
                        <a:lnSpc>
                          <a:spcPct val="107000"/>
                        </a:lnSpc>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Q2</a:t>
                      </a:r>
                      <a:r>
                        <a:rPr lang="en-ZA" sz="1400" b="0" kern="1200" dirty="0">
                          <a:solidFill>
                            <a:schemeClr val="dk1"/>
                          </a:solidFill>
                          <a:effectLst/>
                          <a:latin typeface="Arial" panose="020B0604020202020204" pitchFamily="34" charset="0"/>
                          <a:ea typeface="+mn-ea"/>
                          <a:cs typeface="Arial" panose="020B0604020202020204" pitchFamily="34" charset="0"/>
                        </a:rPr>
                        <a:t>= 2.97% (40 out of 1 344)</a:t>
                      </a:r>
                    </a:p>
                    <a:p>
                      <a:pPr marL="0" marR="0" lvl="0" indent="0" algn="l" defTabSz="457200" rtl="0" eaLnBrk="1" fontAlgn="auto" latinLnBrk="0" hangingPunct="1">
                        <a:lnSpc>
                          <a:spcPct val="107000"/>
                        </a:lnSpc>
                        <a:spcBef>
                          <a:spcPts val="0"/>
                        </a:spcBef>
                        <a:spcAft>
                          <a:spcPts val="0"/>
                        </a:spcAft>
                        <a:buClrTx/>
                        <a:buSzTx/>
                        <a:buFontTx/>
                        <a:buNone/>
                        <a:tabLst/>
                        <a:defRPr/>
                      </a:pPr>
                      <a:r>
                        <a:rPr lang="en-ZA" sz="1400" b="1" kern="1200" dirty="0">
                          <a:solidFill>
                            <a:schemeClr val="dk1"/>
                          </a:solidFill>
                          <a:effectLst/>
                          <a:latin typeface="Arial" panose="020B0604020202020204" pitchFamily="34" charset="0"/>
                          <a:ea typeface="+mn-ea"/>
                          <a:cs typeface="Arial" panose="020B0604020202020204" pitchFamily="34" charset="0"/>
                        </a:rPr>
                        <a:t>Q3</a:t>
                      </a:r>
                      <a:r>
                        <a:rPr lang="en-ZA" sz="1400" b="0" kern="1200" dirty="0">
                          <a:solidFill>
                            <a:schemeClr val="dk1"/>
                          </a:solidFill>
                          <a:effectLst/>
                          <a:latin typeface="Arial" panose="020B0604020202020204" pitchFamily="34" charset="0"/>
                          <a:ea typeface="+mn-ea"/>
                          <a:cs typeface="Arial" panose="020B0604020202020204" pitchFamily="34" charset="0"/>
                        </a:rPr>
                        <a:t> =  </a:t>
                      </a:r>
                      <a:r>
                        <a:rPr lang="en-US" sz="1400" b="0" kern="1200" dirty="0">
                          <a:solidFill>
                            <a:schemeClr val="dk1"/>
                          </a:solidFill>
                          <a:effectLst/>
                          <a:latin typeface="Arial" panose="020B0604020202020204" pitchFamily="34" charset="0"/>
                          <a:ea typeface="+mn-ea"/>
                          <a:cs typeface="Arial" panose="020B0604020202020204" pitchFamily="34" charset="0"/>
                        </a:rPr>
                        <a:t>19% (206 out of 1 106)</a:t>
                      </a:r>
                      <a:endParaRPr lang="en-ZA" sz="1400" b="0" kern="1200" dirty="0">
                        <a:solidFill>
                          <a:schemeClr val="dk1"/>
                        </a:solidFill>
                        <a:effectLst/>
                        <a:latin typeface="Arial" panose="020B0604020202020204" pitchFamily="34" charset="0"/>
                        <a:ea typeface="+mn-ea"/>
                        <a:cs typeface="Arial" panose="020B0604020202020204" pitchFamily="34" charset="0"/>
                      </a:endParaRPr>
                    </a:p>
                    <a:p>
                      <a:pPr>
                        <a:lnSpc>
                          <a:spcPct val="107000"/>
                        </a:lnSpc>
                        <a:spcAft>
                          <a:spcPts val="0"/>
                        </a:spcAft>
                      </a:pPr>
                      <a:endParaRPr lang="en-ZA" sz="14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5905379"/>
                  </a:ext>
                </a:extLst>
              </a:tr>
              <a:tr h="715432">
                <a:tc gridSpan="3">
                  <a:txBody>
                    <a:bodyPr/>
                    <a:lstStyle/>
                    <a:p>
                      <a:pPr>
                        <a:lnSpc>
                          <a:spcPct val="107000"/>
                        </a:lnSpc>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A total of 5 129 critical skills visas were adjudicated in 4 weeks within</a:t>
                      </a:r>
                      <a:r>
                        <a:rPr lang="en-ZA" sz="1400" b="1" kern="1200" baseline="0" dirty="0">
                          <a:solidFill>
                            <a:schemeClr val="dk1"/>
                          </a:solidFill>
                          <a:effectLst/>
                          <a:latin typeface="Arial" panose="020B0604020202020204" pitchFamily="34" charset="0"/>
                          <a:ea typeface="+mn-ea"/>
                          <a:cs typeface="Arial" panose="020B0604020202020204" pitchFamily="34" charset="0"/>
                        </a:rPr>
                        <a:t> 2 years and half</a:t>
                      </a:r>
                      <a:endParaRPr lang="en-ZA" sz="14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19174817"/>
                  </a:ext>
                </a:extLst>
              </a:tr>
            </a:tbl>
          </a:graphicData>
        </a:graphic>
      </p:graphicFrame>
    </p:spTree>
    <p:extLst>
      <p:ext uri="{BB962C8B-B14F-4D97-AF65-F5344CB8AC3E}">
        <p14:creationId xmlns:p14="http://schemas.microsoft.com/office/powerpoint/2010/main" val="366334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2713638"/>
              </p:ext>
            </p:extLst>
          </p:nvPr>
        </p:nvGraphicFramePr>
        <p:xfrm>
          <a:off x="0" y="1"/>
          <a:ext cx="9144000" cy="6069732"/>
        </p:xfrm>
        <a:graphic>
          <a:graphicData uri="http://schemas.openxmlformats.org/drawingml/2006/table">
            <a:tbl>
              <a:tblPr firstRow="1" bandRow="1">
                <a:tableStyleId>{5C22544A-7EE6-4342-B048-85BDC9FD1C3A}</a:tableStyleId>
              </a:tblPr>
              <a:tblGrid>
                <a:gridCol w="1952071">
                  <a:extLst>
                    <a:ext uri="{9D8B030D-6E8A-4147-A177-3AD203B41FA5}">
                      <a16:colId xmlns:a16="http://schemas.microsoft.com/office/drawing/2014/main" val="20000"/>
                    </a:ext>
                  </a:extLst>
                </a:gridCol>
                <a:gridCol w="2515542">
                  <a:extLst>
                    <a:ext uri="{9D8B030D-6E8A-4147-A177-3AD203B41FA5}">
                      <a16:colId xmlns:a16="http://schemas.microsoft.com/office/drawing/2014/main" val="1490751156"/>
                    </a:ext>
                  </a:extLst>
                </a:gridCol>
                <a:gridCol w="4676387">
                  <a:extLst>
                    <a:ext uri="{9D8B030D-6E8A-4147-A177-3AD203B41FA5}">
                      <a16:colId xmlns:a16="http://schemas.microsoft.com/office/drawing/2014/main" val="20002"/>
                    </a:ext>
                  </a:extLst>
                </a:gridCol>
              </a:tblGrid>
              <a:tr h="494273">
                <a:tc gridSpan="3">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r>
                        <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APEX Priority: </a:t>
                      </a: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Social Cohesion and Safe Communities</a:t>
                      </a:r>
                    </a:p>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extLst>
                  <a:ext uri="{0D108BD9-81ED-4DB2-BD59-A6C34878D82A}">
                    <a16:rowId xmlns:a16="http://schemas.microsoft.com/office/drawing/2014/main" val="2704462678"/>
                  </a:ext>
                </a:extLst>
              </a:tr>
              <a:tr h="494273">
                <a:tc gridSpan="3">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r>
                        <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Outcome: Secure management of international migration resulting in South Africa’s interests being served</a:t>
                      </a:r>
                    </a:p>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648335" indent="-648335" algn="l">
                        <a:spcAft>
                          <a:spcPts val="0"/>
                        </a:spcAft>
                      </a:pPr>
                      <a:endParaRPr lang="en-ZA" sz="1200" dirty="0">
                        <a:effectLst/>
                        <a:latin typeface="Arial" panose="020B0604020202020204" pitchFamily="34" charset="0"/>
                        <a:ea typeface="Batang"/>
                        <a:cs typeface="Times New Roman" panose="02020603050405020304" pitchFamily="18" charset="0"/>
                      </a:endParaRPr>
                    </a:p>
                  </a:txBody>
                  <a:tcPr marL="114300" marR="114300" marT="0" marB="0">
                    <a:solidFill>
                      <a:srgbClr val="92D050"/>
                    </a:solidFill>
                  </a:tcPr>
                </a:tc>
                <a:tc hMerge="1">
                  <a:txBody>
                    <a:bodyPr/>
                    <a:lstStyle/>
                    <a:p>
                      <a:pPr marL="648335" indent="-648335" algn="l">
                        <a:spcAft>
                          <a:spcPts val="0"/>
                        </a:spcAft>
                      </a:pPr>
                      <a:endParaRPr lang="en-ZA" sz="1200" dirty="0">
                        <a:effectLst/>
                        <a:latin typeface="Arial" panose="020B0604020202020204" pitchFamily="34" charset="0"/>
                        <a:ea typeface="Batang"/>
                        <a:cs typeface="Times New Roman" panose="02020603050405020304" pitchFamily="18" charset="0"/>
                      </a:endParaRPr>
                    </a:p>
                  </a:txBody>
                  <a:tcPr marL="114300" marR="114300" marT="0" marB="0">
                    <a:solidFill>
                      <a:srgbClr val="92D050"/>
                    </a:solidFill>
                  </a:tcPr>
                </a:tc>
                <a:extLst>
                  <a:ext uri="{0D108BD9-81ED-4DB2-BD59-A6C34878D82A}">
                    <a16:rowId xmlns:a16="http://schemas.microsoft.com/office/drawing/2014/main" val="1165206357"/>
                  </a:ext>
                </a:extLst>
              </a:tr>
              <a:tr h="875666">
                <a:tc gridSpan="3">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r>
                        <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Revised MTSF Commitment </a:t>
                      </a:r>
                      <a:r>
                        <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 per 2022/23 revised APP): BMA operational by 2023/24 at 18 ports of entry; 6 segments of the land border law enforcement area and 1 community crossing point.</a:t>
                      </a:r>
                      <a:r>
                        <a:rPr lang="en-ZA" sz="1200" b="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rolled out to an additional 7 ports of entry and 1 additional segment of the land border law enforcement area by 2024</a:t>
                      </a:r>
                    </a:p>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US" sz="1200" b="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algn="l">
                        <a:lnSpc>
                          <a:spcPct val="105000"/>
                        </a:lnSpc>
                        <a:spcAft>
                          <a:spcPts val="1000"/>
                        </a:spcAft>
                        <a:tabLst>
                          <a:tab pos="457200" algn="l"/>
                        </a:tabLst>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rgbClr val="92D050"/>
                    </a:solidFill>
                  </a:tcPr>
                </a:tc>
                <a:extLst>
                  <a:ext uri="{0D108BD9-81ED-4DB2-BD59-A6C34878D82A}">
                    <a16:rowId xmlns:a16="http://schemas.microsoft.com/office/drawing/2014/main" val="2140203301"/>
                  </a:ext>
                </a:extLst>
              </a:tr>
              <a:tr h="293217">
                <a:tc>
                  <a:txBody>
                    <a:bodyPr/>
                    <a:lstStyle/>
                    <a:p>
                      <a:pPr marL="0" marR="0" indent="0" algn="ctr" defTabSz="457200" rtl="0" eaLnBrk="1" fontAlgn="auto" latinLnBrk="0" hangingPunct="1">
                        <a:lnSpc>
                          <a:spcPct val="105000"/>
                        </a:lnSpc>
                        <a:spcBef>
                          <a:spcPts val="0"/>
                        </a:spcBef>
                        <a:spcAft>
                          <a:spcPts val="1000"/>
                        </a:spcAft>
                        <a:buClrTx/>
                        <a:buSzTx/>
                        <a:buFontTx/>
                        <a:buNone/>
                        <a:tabLst>
                          <a:tab pos="457200" algn="l"/>
                        </a:tabLst>
                        <a:defRPr/>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marL="0" marR="0" indent="0" algn="ctr" defTabSz="457200" rtl="0" eaLnBrk="1" fontAlgn="auto" latinLnBrk="0" hangingPunct="1">
                        <a:lnSpc>
                          <a:spcPct val="105000"/>
                        </a:lnSpc>
                        <a:spcBef>
                          <a:spcPts val="0"/>
                        </a:spcBef>
                        <a:spcAft>
                          <a:spcPts val="1000"/>
                        </a:spcAft>
                        <a:buClrTx/>
                        <a:buSzTx/>
                        <a:buFontTx/>
                        <a:buNone/>
                        <a:tabLst>
                          <a:tab pos="457200" algn="l"/>
                        </a:tabLst>
                        <a:defRPr/>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marL="0" marR="0" indent="0" algn="ctr" defTabSz="457200" rtl="0" eaLnBrk="1" fontAlgn="auto" latinLnBrk="0" hangingPunct="1">
                        <a:lnSpc>
                          <a:spcPct val="105000"/>
                        </a:lnSpc>
                        <a:spcBef>
                          <a:spcPts val="0"/>
                        </a:spcBef>
                        <a:spcAft>
                          <a:spcPts val="1000"/>
                        </a:spcAft>
                        <a:buClrTx/>
                        <a:buSzTx/>
                        <a:buFontTx/>
                        <a:buNone/>
                        <a:tabLst>
                          <a:tab pos="457200" algn="l"/>
                        </a:tabLst>
                        <a:defRPr/>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extLst>
                  <a:ext uri="{0D108BD9-81ED-4DB2-BD59-A6C34878D82A}">
                    <a16:rowId xmlns:a16="http://schemas.microsoft.com/office/drawing/2014/main" val="10000"/>
                  </a:ext>
                </a:extLst>
              </a:tr>
              <a:tr h="3859323">
                <a:tc>
                  <a:txBody>
                    <a:bodyPr/>
                    <a:lstStyle/>
                    <a:p>
                      <a:pPr marL="0" marR="0" indent="-648335" algn="just" defTabSz="457200" rtl="0" eaLnBrk="1" fontAlgn="auto" latinLnBrk="0" hangingPunct="1">
                        <a:lnSpc>
                          <a:spcPct val="107000"/>
                        </a:lnSpc>
                        <a:spcBef>
                          <a:spcPts val="600"/>
                        </a:spcBef>
                        <a:spcAft>
                          <a:spcPts val="600"/>
                        </a:spcAft>
                        <a:buClrTx/>
                        <a:buSzTx/>
                        <a:buFontTx/>
                        <a:buNone/>
                        <a:tabLst/>
                        <a:defRPr/>
                      </a:pPr>
                      <a:r>
                        <a:rPr lang="en-US" sz="1200" b="0" kern="1200" dirty="0">
                          <a:solidFill>
                            <a:schemeClr val="dk1"/>
                          </a:solidFill>
                          <a:effectLst/>
                          <a:latin typeface="Arial" panose="020B0604020202020204" pitchFamily="34" charset="0"/>
                          <a:ea typeface="+mn-ea"/>
                          <a:cs typeface="Arial" panose="020B0604020202020204" pitchFamily="34" charset="0"/>
                        </a:rPr>
                        <a:t>The BMA Bill, 2016 was adopted by Parliament in</a:t>
                      </a:r>
                      <a:r>
                        <a:rPr lang="en-US" sz="1200" b="0" kern="1200" baseline="0" dirty="0">
                          <a:solidFill>
                            <a:schemeClr val="dk1"/>
                          </a:solidFill>
                          <a:effectLst/>
                          <a:latin typeface="Arial" panose="020B0604020202020204" pitchFamily="34" charset="0"/>
                          <a:ea typeface="+mn-ea"/>
                          <a:cs typeface="Arial" panose="020B0604020202020204" pitchFamily="34" charset="0"/>
                        </a:rPr>
                        <a:t> </a:t>
                      </a:r>
                      <a:r>
                        <a:rPr lang="en-US" sz="1200" b="0" kern="1200" dirty="0">
                          <a:solidFill>
                            <a:schemeClr val="dk1"/>
                          </a:solidFill>
                          <a:effectLst/>
                          <a:latin typeface="Arial" panose="020B0604020202020204" pitchFamily="34" charset="0"/>
                          <a:ea typeface="+mn-ea"/>
                          <a:cs typeface="Arial" panose="020B0604020202020204" pitchFamily="34" charset="0"/>
                        </a:rPr>
                        <a:t>March 2020. </a:t>
                      </a:r>
                    </a:p>
                    <a:p>
                      <a:pPr marL="0" marR="0" indent="-648335" algn="just" defTabSz="457200" rtl="0" eaLnBrk="1" fontAlgn="auto" latinLnBrk="0" hangingPunct="1">
                        <a:lnSpc>
                          <a:spcPct val="107000"/>
                        </a:lnSpc>
                        <a:spcBef>
                          <a:spcPts val="600"/>
                        </a:spcBef>
                        <a:spcAft>
                          <a:spcPts val="600"/>
                        </a:spcAft>
                        <a:buClrTx/>
                        <a:buSzTx/>
                        <a:buFontTx/>
                        <a:buNone/>
                        <a:tabLst/>
                        <a:defRPr/>
                      </a:pPr>
                      <a:endParaRPr lang="en-US" sz="1200" b="0" kern="1200" dirty="0">
                        <a:solidFill>
                          <a:schemeClr val="dk1"/>
                        </a:solidFill>
                        <a:effectLst/>
                        <a:latin typeface="Arial" panose="020B0604020202020204" pitchFamily="34" charset="0"/>
                        <a:ea typeface="+mn-ea"/>
                        <a:cs typeface="Arial" panose="020B0604020202020204" pitchFamily="34" charset="0"/>
                      </a:endParaRPr>
                    </a:p>
                    <a:p>
                      <a:pPr marL="0" marR="0" indent="-648335" algn="just" defTabSz="457200" rtl="0" eaLnBrk="1" fontAlgn="auto" latinLnBrk="0" hangingPunct="1">
                        <a:lnSpc>
                          <a:spcPct val="107000"/>
                        </a:lnSpc>
                        <a:spcBef>
                          <a:spcPts val="600"/>
                        </a:spcBef>
                        <a:spcAft>
                          <a:spcPts val="600"/>
                        </a:spcAft>
                        <a:buClrTx/>
                        <a:buSzTx/>
                        <a:buFontTx/>
                        <a:buNone/>
                        <a:tabLst/>
                        <a:defRPr/>
                      </a:pPr>
                      <a:r>
                        <a:rPr lang="en-US" sz="1200" b="0" kern="1200" dirty="0">
                          <a:solidFill>
                            <a:schemeClr val="dk1"/>
                          </a:solidFill>
                          <a:effectLst/>
                          <a:latin typeface="Arial" panose="020B0604020202020204" pitchFamily="34" charset="0"/>
                          <a:ea typeface="+mn-ea"/>
                          <a:cs typeface="Arial" panose="020B0604020202020204" pitchFamily="34" charset="0"/>
                        </a:rPr>
                        <a:t>The Bill was subsequently submitted to the Office of the President for assent and signing. </a:t>
                      </a:r>
                    </a:p>
                    <a:p>
                      <a:pPr marL="0" marR="0" indent="-648335" algn="just" defTabSz="457200" rtl="0" eaLnBrk="1" fontAlgn="auto" latinLnBrk="0" hangingPunct="1">
                        <a:lnSpc>
                          <a:spcPct val="107000"/>
                        </a:lnSpc>
                        <a:spcBef>
                          <a:spcPts val="600"/>
                        </a:spcBef>
                        <a:spcAft>
                          <a:spcPts val="600"/>
                        </a:spcAft>
                        <a:buClrTx/>
                        <a:buSzTx/>
                        <a:buFontTx/>
                        <a:buNone/>
                        <a:tabLst/>
                        <a:defRPr/>
                      </a:pPr>
                      <a:endParaRPr lang="en-US" sz="1200" b="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solidFill>
                      <a:schemeClr val="accent3">
                        <a:lumMod val="40000"/>
                        <a:lumOff val="60000"/>
                      </a:schemeClr>
                    </a:solidFill>
                  </a:tcPr>
                </a:tc>
                <a:tc>
                  <a:txBody>
                    <a:bodyPr/>
                    <a:lstStyle/>
                    <a:p>
                      <a:pPr marL="0" marR="0" indent="-648335" algn="just" defTabSz="457200" rtl="0" eaLnBrk="1" fontAlgn="auto" latinLnBrk="0" hangingPunct="1">
                        <a:lnSpc>
                          <a:spcPct val="107000"/>
                        </a:lnSpc>
                        <a:spcBef>
                          <a:spcPts val="600"/>
                        </a:spcBef>
                        <a:spcAft>
                          <a:spcPts val="600"/>
                        </a:spcAft>
                        <a:buClrTx/>
                        <a:buSzTx/>
                        <a:buFontTx/>
                        <a:buNone/>
                        <a:tabLst/>
                        <a:defRPr/>
                      </a:pPr>
                      <a:r>
                        <a:rPr lang="en-US" sz="1200" b="0" kern="1200" dirty="0">
                          <a:solidFill>
                            <a:schemeClr val="dk1"/>
                          </a:solidFill>
                          <a:effectLst/>
                          <a:latin typeface="Arial" panose="020B0604020202020204" pitchFamily="34" charset="0"/>
                          <a:ea typeface="+mn-ea"/>
                          <a:cs typeface="Arial" panose="020B0604020202020204" pitchFamily="34" charset="0"/>
                        </a:rPr>
                        <a:t>In 2021/22, the BMA was rolled-out to 5 segments of the land border law enforcement areas: (1) RSA and Zimbabwe, (2) </a:t>
                      </a:r>
                      <a:r>
                        <a:rPr lang="en-US" sz="1200" b="0" kern="1200" dirty="0" err="1">
                          <a:solidFill>
                            <a:schemeClr val="dk1"/>
                          </a:solidFill>
                          <a:effectLst/>
                          <a:latin typeface="Arial" panose="020B0604020202020204" pitchFamily="34" charset="0"/>
                          <a:ea typeface="+mn-ea"/>
                          <a:cs typeface="Arial" panose="020B0604020202020204" pitchFamily="34" charset="0"/>
                        </a:rPr>
                        <a:t>eManguzi</a:t>
                      </a:r>
                      <a:r>
                        <a:rPr lang="en-US" sz="1200" b="0" kern="1200" dirty="0">
                          <a:solidFill>
                            <a:schemeClr val="dk1"/>
                          </a:solidFill>
                          <a:effectLst/>
                          <a:latin typeface="Arial" panose="020B0604020202020204" pitchFamily="34" charset="0"/>
                          <a:ea typeface="+mn-ea"/>
                          <a:cs typeface="Arial" panose="020B0604020202020204" pitchFamily="34" charset="0"/>
                        </a:rPr>
                        <a:t>, (3) </a:t>
                      </a:r>
                      <a:r>
                        <a:rPr lang="en-US" sz="1200" b="0" kern="1200" dirty="0" err="1">
                          <a:solidFill>
                            <a:schemeClr val="dk1"/>
                          </a:solidFill>
                          <a:effectLst/>
                          <a:latin typeface="Arial" panose="020B0604020202020204" pitchFamily="34" charset="0"/>
                          <a:ea typeface="+mn-ea"/>
                          <a:cs typeface="Arial" panose="020B0604020202020204" pitchFamily="34" charset="0"/>
                        </a:rPr>
                        <a:t>Skukuza</a:t>
                      </a:r>
                      <a:r>
                        <a:rPr lang="en-US" sz="1200" b="0" kern="1200" dirty="0">
                          <a:solidFill>
                            <a:schemeClr val="dk1"/>
                          </a:solidFill>
                          <a:effectLst/>
                          <a:latin typeface="Arial" panose="020B0604020202020204" pitchFamily="34" charset="0"/>
                          <a:ea typeface="+mn-ea"/>
                          <a:cs typeface="Arial" panose="020B0604020202020204" pitchFamily="34" charset="0"/>
                        </a:rPr>
                        <a:t>, (4) KZN and </a:t>
                      </a:r>
                      <a:r>
                        <a:rPr lang="en-US" sz="1200" b="0" kern="1200" dirty="0" err="1">
                          <a:solidFill>
                            <a:schemeClr val="dk1"/>
                          </a:solidFill>
                          <a:effectLst/>
                          <a:latin typeface="Arial" panose="020B0604020202020204" pitchFamily="34" charset="0"/>
                          <a:ea typeface="+mn-ea"/>
                          <a:cs typeface="Arial" panose="020B0604020202020204" pitchFamily="34" charset="0"/>
                        </a:rPr>
                        <a:t>eSwatini</a:t>
                      </a:r>
                      <a:r>
                        <a:rPr lang="en-US" sz="1200" b="0" kern="1200" dirty="0">
                          <a:solidFill>
                            <a:schemeClr val="dk1"/>
                          </a:solidFill>
                          <a:effectLst/>
                          <a:latin typeface="Arial" panose="020B0604020202020204" pitchFamily="34" charset="0"/>
                          <a:ea typeface="+mn-ea"/>
                          <a:cs typeface="Arial" panose="020B0604020202020204" pitchFamily="34" charset="0"/>
                        </a:rPr>
                        <a:t> and (5) Mpumalanga and </a:t>
                      </a:r>
                      <a:r>
                        <a:rPr lang="en-US" sz="1200" b="0" kern="1200" dirty="0" err="1">
                          <a:solidFill>
                            <a:schemeClr val="dk1"/>
                          </a:solidFill>
                          <a:effectLst/>
                          <a:latin typeface="Arial" panose="020B0604020202020204" pitchFamily="34" charset="0"/>
                          <a:ea typeface="+mn-ea"/>
                          <a:cs typeface="Arial" panose="020B0604020202020204" pitchFamily="34" charset="0"/>
                        </a:rPr>
                        <a:t>eSwatini</a:t>
                      </a:r>
                      <a:r>
                        <a:rPr lang="en-US" sz="1200" b="0" kern="1200" dirty="0">
                          <a:solidFill>
                            <a:schemeClr val="dk1"/>
                          </a:solidFill>
                          <a:effectLst/>
                          <a:latin typeface="Arial" panose="020B0604020202020204" pitchFamily="34" charset="0"/>
                          <a:ea typeface="+mn-ea"/>
                          <a:cs typeface="Arial" panose="020B0604020202020204" pitchFamily="34" charset="0"/>
                        </a:rPr>
                        <a:t>.  BMA was rolled-out to one (1) community crossing points:  </a:t>
                      </a:r>
                      <a:r>
                        <a:rPr lang="en-US" sz="1200" b="0" kern="1200" dirty="0" err="1">
                          <a:solidFill>
                            <a:schemeClr val="dk1"/>
                          </a:solidFill>
                          <a:effectLst/>
                          <a:latin typeface="Arial" panose="020B0604020202020204" pitchFamily="34" charset="0"/>
                          <a:ea typeface="+mn-ea"/>
                          <a:cs typeface="Arial" panose="020B0604020202020204" pitchFamily="34" charset="0"/>
                        </a:rPr>
                        <a:t>Tshidilamolomo</a:t>
                      </a:r>
                      <a:r>
                        <a:rPr lang="en-US" sz="1200" b="0" kern="1200" dirty="0">
                          <a:solidFill>
                            <a:schemeClr val="dk1"/>
                          </a:solidFill>
                          <a:effectLst/>
                          <a:latin typeface="Arial" panose="020B0604020202020204" pitchFamily="34" charset="0"/>
                          <a:ea typeface="+mn-ea"/>
                          <a:cs typeface="Arial" panose="020B0604020202020204" pitchFamily="34" charset="0"/>
                        </a:rPr>
                        <a:t> </a:t>
                      </a:r>
                    </a:p>
                  </a:txBody>
                  <a:tcPr marL="114300" marR="114300" marT="0" marB="0">
                    <a:solidFill>
                      <a:schemeClr val="accent3">
                        <a:lumMod val="40000"/>
                        <a:lumOff val="60000"/>
                      </a:schemeClr>
                    </a:solidFill>
                  </a:tcPr>
                </a:tc>
                <a:tc>
                  <a:txBody>
                    <a:bodyPr/>
                    <a:lstStyle/>
                    <a:p>
                      <a:pPr marL="171450" marR="0" lvl="0" indent="-171450" algn="just" defTabSz="457200" rtl="0" eaLnBrk="1" fontAlgn="auto" latinLnBrk="0" hangingPunct="1">
                        <a:lnSpc>
                          <a:spcPct val="107000"/>
                        </a:lnSpc>
                        <a:spcBef>
                          <a:spcPts val="600"/>
                        </a:spcBef>
                        <a:spcAft>
                          <a:spcPts val="600"/>
                        </a:spcAft>
                        <a:buClrTx/>
                        <a:buSzTx/>
                        <a:buFont typeface="Arial" panose="020B0604020202020204" pitchFamily="34" charset="0"/>
                        <a:buChar char="•"/>
                        <a:tabLst/>
                        <a:defRPr/>
                      </a:pPr>
                      <a:r>
                        <a:rPr lang="en-ZA" sz="1200" b="1" kern="1200" dirty="0">
                          <a:solidFill>
                            <a:schemeClr val="dk1"/>
                          </a:solidFill>
                          <a:effectLst/>
                          <a:latin typeface="Arial" panose="020B0604020202020204" pitchFamily="34" charset="0"/>
                          <a:ea typeface="+mn-ea"/>
                          <a:cs typeface="Arial" panose="020B0604020202020204" pitchFamily="34" charset="0"/>
                        </a:rPr>
                        <a:t>Q1 progress: </a:t>
                      </a:r>
                      <a:r>
                        <a:rPr lang="en-US" sz="1200" b="0" kern="1200" dirty="0">
                          <a:solidFill>
                            <a:schemeClr val="dk1"/>
                          </a:solidFill>
                          <a:effectLst/>
                          <a:latin typeface="Arial" panose="020B0604020202020204" pitchFamily="34" charset="0"/>
                          <a:ea typeface="+mn-ea"/>
                          <a:cs typeface="Arial" panose="020B0604020202020204" pitchFamily="34" charset="0"/>
                        </a:rPr>
                        <a:t>The Port of Entry roll-out plans have not been finalized for approval. The Risk mitigation plans have not been finalized for approval</a:t>
                      </a:r>
                    </a:p>
                    <a:p>
                      <a:pPr marL="171450" marR="0" lvl="0" indent="-171450" algn="just" defTabSz="457200" rtl="0" eaLnBrk="1" fontAlgn="auto" latinLnBrk="0" hangingPunct="1">
                        <a:lnSpc>
                          <a:spcPct val="107000"/>
                        </a:lnSpc>
                        <a:spcBef>
                          <a:spcPts val="600"/>
                        </a:spcBef>
                        <a:spcAft>
                          <a:spcPts val="600"/>
                        </a:spcAft>
                        <a:buClrTx/>
                        <a:buSzTx/>
                        <a:buFont typeface="Arial" panose="020B0604020202020204" pitchFamily="34" charset="0"/>
                        <a:buChar char="•"/>
                        <a:tabLst/>
                        <a:defRPr/>
                      </a:pPr>
                      <a:r>
                        <a:rPr lang="en-US" sz="1200" b="0" kern="1200" dirty="0">
                          <a:solidFill>
                            <a:schemeClr val="dk1"/>
                          </a:solidFill>
                          <a:effectLst/>
                          <a:latin typeface="Arial" panose="020B0604020202020204" pitchFamily="34" charset="0"/>
                          <a:ea typeface="+mn-ea"/>
                          <a:cs typeface="Arial" panose="020B0604020202020204" pitchFamily="34" charset="0"/>
                        </a:rPr>
                        <a:t>BMA Border Guards were appointed for deployment along the Free State/Lesotho segment of the land border law</a:t>
                      </a:r>
                      <a:r>
                        <a:rPr lang="en-US" sz="1200" b="0" kern="1200" baseline="0" dirty="0">
                          <a:solidFill>
                            <a:schemeClr val="dk1"/>
                          </a:solidFill>
                          <a:effectLst/>
                          <a:latin typeface="Arial" panose="020B0604020202020204" pitchFamily="34" charset="0"/>
                          <a:ea typeface="+mn-ea"/>
                          <a:cs typeface="Arial" panose="020B0604020202020204" pitchFamily="34" charset="0"/>
                        </a:rPr>
                        <a:t> e</a:t>
                      </a:r>
                      <a:r>
                        <a:rPr lang="en-US" sz="1200" b="0" kern="1200" dirty="0">
                          <a:solidFill>
                            <a:schemeClr val="dk1"/>
                          </a:solidFill>
                          <a:effectLst/>
                          <a:latin typeface="Arial" panose="020B0604020202020204" pitchFamily="34" charset="0"/>
                          <a:ea typeface="+mn-ea"/>
                          <a:cs typeface="Arial" panose="020B0604020202020204" pitchFamily="34" charset="0"/>
                        </a:rPr>
                        <a:t>nforcement area. The Border Guards were still undergoing induction and training by the end of the quarter</a:t>
                      </a:r>
                      <a:endParaRPr lang="en-ZA" sz="1200" b="1"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457200" rtl="0" eaLnBrk="1" fontAlgn="auto" latinLnBrk="0" hangingPunct="1">
                        <a:lnSpc>
                          <a:spcPct val="107000"/>
                        </a:lnSpc>
                        <a:spcBef>
                          <a:spcPts val="600"/>
                        </a:spcBef>
                        <a:spcAft>
                          <a:spcPts val="600"/>
                        </a:spcAft>
                        <a:buClrTx/>
                        <a:buSzTx/>
                        <a:buFont typeface="Arial" panose="020B0604020202020204" pitchFamily="34" charset="0"/>
                        <a:buChar char="•"/>
                        <a:tabLst/>
                        <a:defRPr/>
                      </a:pPr>
                      <a:r>
                        <a:rPr lang="en-ZA" sz="1200" b="1" kern="1200" dirty="0">
                          <a:solidFill>
                            <a:schemeClr val="dk1"/>
                          </a:solidFill>
                          <a:effectLst/>
                          <a:latin typeface="Arial" panose="020B0604020202020204" pitchFamily="34" charset="0"/>
                          <a:ea typeface="+mn-ea"/>
                          <a:cs typeface="Arial" panose="020B0604020202020204" pitchFamily="34" charset="0"/>
                        </a:rPr>
                        <a:t>Q2 Progress:</a:t>
                      </a:r>
                      <a:r>
                        <a:rPr lang="en-US" sz="1200" b="0" kern="1200" dirty="0">
                          <a:solidFill>
                            <a:schemeClr val="dk1"/>
                          </a:solidFill>
                          <a:effectLst/>
                          <a:latin typeface="Arial" panose="020B0604020202020204" pitchFamily="34" charset="0"/>
                          <a:ea typeface="+mn-ea"/>
                          <a:cs typeface="Arial" panose="020B0604020202020204" pitchFamily="34" charset="0"/>
                        </a:rPr>
                        <a:t>. The Section 97 Proclamation pertaining to the transfer of functions from the Minister of Agriculture, Land Reform and Rural Development; Health; and the Department of Forestry, Fisheries and the Environment to the Minister of Home Affairs was signed by the President and has been </a:t>
                      </a:r>
                      <a:r>
                        <a:rPr lang="en-US" sz="1200" b="0" kern="1200" dirty="0" err="1">
                          <a:solidFill>
                            <a:schemeClr val="dk1"/>
                          </a:solidFill>
                          <a:effectLst/>
                          <a:latin typeface="Arial" panose="020B0604020202020204" pitchFamily="34" charset="0"/>
                          <a:ea typeface="+mn-ea"/>
                          <a:cs typeface="Arial" panose="020B0604020202020204" pitchFamily="34" charset="0"/>
                        </a:rPr>
                        <a:t>gazetted</a:t>
                      </a:r>
                      <a:r>
                        <a:rPr lang="en-US" sz="1200" b="0" kern="1200" dirty="0">
                          <a:solidFill>
                            <a:schemeClr val="dk1"/>
                          </a:solidFill>
                          <a:effectLst/>
                          <a:latin typeface="Arial" panose="020B0604020202020204" pitchFamily="34" charset="0"/>
                          <a:ea typeface="+mn-ea"/>
                          <a:cs typeface="Arial" panose="020B0604020202020204" pitchFamily="34" charset="0"/>
                        </a:rPr>
                        <a:t>.</a:t>
                      </a:r>
                    </a:p>
                    <a:p>
                      <a:pPr marL="171450" marR="0" lvl="0" indent="-171450" algn="just" defTabSz="457200" rtl="0" eaLnBrk="1" fontAlgn="auto" latinLnBrk="0" hangingPunct="1">
                        <a:lnSpc>
                          <a:spcPct val="107000"/>
                        </a:lnSpc>
                        <a:spcBef>
                          <a:spcPts val="600"/>
                        </a:spcBef>
                        <a:spcAft>
                          <a:spcPts val="600"/>
                        </a:spcAft>
                        <a:buClrTx/>
                        <a:buSzTx/>
                        <a:buFont typeface="Arial" panose="020B0604020202020204" pitchFamily="34" charset="0"/>
                        <a:buChar char="•"/>
                        <a:tabLst/>
                        <a:defRPr/>
                      </a:pPr>
                      <a:r>
                        <a:rPr lang="en-ZA" sz="1200" b="1" kern="1200" dirty="0">
                          <a:solidFill>
                            <a:schemeClr val="dk1"/>
                          </a:solidFill>
                          <a:effectLst/>
                          <a:latin typeface="Arial" panose="020B0604020202020204" pitchFamily="34" charset="0"/>
                          <a:ea typeface="+mn-ea"/>
                          <a:cs typeface="Arial" panose="020B0604020202020204" pitchFamily="34" charset="0"/>
                        </a:rPr>
                        <a:t>Q3 Progress: </a:t>
                      </a:r>
                      <a:r>
                        <a:rPr kumimoji="0" lang="en-US" sz="1200" b="0" i="0" u="none" strike="noStrike" cap="none" normalizeH="0" baseline="0" dirty="0">
                          <a:ln>
                            <a:noFill/>
                          </a:ln>
                          <a:solidFill>
                            <a:schemeClr val="tx1"/>
                          </a:solidFill>
                          <a:effectLst/>
                          <a:latin typeface="Arial" charset="0"/>
                          <a:cs typeface="Arial" charset="0"/>
                        </a:rPr>
                        <a:t>BMA Border Guards were deployed on 19 September 2022  to the Eastern Cape/Lesotho and KZN/Lesotho land border law enforcement areas; and the deployment is continuing.</a:t>
                      </a:r>
                      <a:endParaRPr kumimoji="0" lang="en-US" sz="1200" b="0" i="0" u="none" strike="noStrike" cap="none" normalizeH="0" baseline="0" dirty="0">
                        <a:ln>
                          <a:noFill/>
                        </a:ln>
                        <a:solidFill>
                          <a:srgbClr val="FF0000"/>
                        </a:solidFill>
                        <a:effectLst/>
                        <a:latin typeface="Arial" charset="0"/>
                        <a:cs typeface="Arial" charset="0"/>
                      </a:endParaRPr>
                    </a:p>
                  </a:txBody>
                  <a:tcPr marL="114300" marR="114300" marT="0"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
        <p:nvSpPr>
          <p:cNvPr id="6" name="Slide Number Placeholder 3">
            <a:extLst>
              <a:ext uri="{FF2B5EF4-FFF2-40B4-BE49-F238E27FC236}">
                <a16:creationId xmlns:a16="http://schemas.microsoft.com/office/drawing/2014/main" id="{A8A1F289-6AA2-4936-8208-959B0C1B1514}"/>
              </a:ext>
            </a:extLst>
          </p:cNvPr>
          <p:cNvSpPr txBox="1">
            <a:spLocks/>
          </p:cNvSpPr>
          <p:nvPr/>
        </p:nvSpPr>
        <p:spPr bwMode="auto">
          <a:xfrm>
            <a:off x="4644231" y="6377342"/>
            <a:ext cx="67204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228600" indent="-228600" algn="r" defTabSz="457200" rtl="0" eaLnBrk="0" latinLnBrk="0" hangingPunct="0">
              <a:buFont typeface="+mj-lt"/>
              <a:buAutoNum type="arabicPeriod"/>
              <a:defRPr sz="1400" kern="1200">
                <a:solidFill>
                  <a:schemeClr val="tx1"/>
                </a:solidFill>
                <a:latin typeface="Arial" charset="0"/>
                <a:ea typeface="+mn-ea"/>
                <a:cs typeface="Arial" charset="0"/>
              </a:defRPr>
            </a:lvl1pPr>
            <a:lvl2pPr marL="742950" indent="-285750" algn="l" defTabSz="457200" rtl="0" eaLnBrk="0" latinLnBrk="0" hangingPunct="0">
              <a:defRPr sz="1400" kern="1200">
                <a:solidFill>
                  <a:schemeClr val="tx1"/>
                </a:solidFill>
                <a:latin typeface="Arial" charset="0"/>
                <a:ea typeface="+mn-ea"/>
                <a:cs typeface="Arial" charset="0"/>
              </a:defRPr>
            </a:lvl2pPr>
            <a:lvl3pPr marL="1143000" indent="-228600" algn="l" defTabSz="457200" rtl="0" eaLnBrk="0" latinLnBrk="0" hangingPunct="0">
              <a:defRPr sz="1400" kern="1200">
                <a:solidFill>
                  <a:schemeClr val="tx1"/>
                </a:solidFill>
                <a:latin typeface="Arial" charset="0"/>
                <a:ea typeface="+mn-ea"/>
                <a:cs typeface="Arial" charset="0"/>
              </a:defRPr>
            </a:lvl3pPr>
            <a:lvl4pPr marL="1600200" indent="-228600" algn="l" defTabSz="457200" rtl="0" eaLnBrk="0" latinLnBrk="0" hangingPunct="0">
              <a:defRPr sz="1400" kern="1200">
                <a:solidFill>
                  <a:schemeClr val="tx1"/>
                </a:solidFill>
                <a:latin typeface="Arial" charset="0"/>
                <a:ea typeface="+mn-ea"/>
                <a:cs typeface="Arial" charset="0"/>
              </a:defRPr>
            </a:lvl4pPr>
            <a:lvl5pPr marL="2057400" indent="-228600" algn="l" defTabSz="457200" rtl="0" eaLnBrk="0" latinLnBrk="0" hangingPunct="0">
              <a:defRPr sz="1400" kern="1200">
                <a:solidFill>
                  <a:schemeClr val="tx1"/>
                </a:solidFill>
                <a:latin typeface="Arial" charset="0"/>
                <a:ea typeface="+mn-ea"/>
                <a:cs typeface="Arial" charset="0"/>
              </a:defRPr>
            </a:lvl5pPr>
            <a:lvl6pPr marL="25146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6pPr>
            <a:lvl7pPr marL="29718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7pPr>
            <a:lvl8pPr marL="34290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8pPr>
            <a:lvl9pPr marL="38862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9pPr>
          </a:lstStyle>
          <a:p>
            <a:pPr marL="0" indent="0" algn="l" eaLnBrk="1" hangingPunct="1">
              <a:buFont typeface="+mj-lt"/>
              <a:buNone/>
            </a:pPr>
            <a:fld id="{897B934A-29E9-47D0-9A1E-C6BDAD6FFCD0}" type="slidenum">
              <a:rPr lang="en-ZA" altLang="en-US" sz="1800" b="1" smtClean="0"/>
              <a:pPr marL="0" indent="0" algn="l" eaLnBrk="1" hangingPunct="1">
                <a:buFont typeface="+mj-lt"/>
                <a:buNone/>
              </a:pPr>
              <a:t>11</a:t>
            </a:fld>
            <a:endParaRPr lang="en-ZA" altLang="en-US" sz="1800" b="1" dirty="0"/>
          </a:p>
        </p:txBody>
      </p:sp>
    </p:spTree>
    <p:extLst>
      <p:ext uri="{BB962C8B-B14F-4D97-AF65-F5344CB8AC3E}">
        <p14:creationId xmlns:p14="http://schemas.microsoft.com/office/powerpoint/2010/main" val="208800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74884002"/>
              </p:ext>
            </p:extLst>
          </p:nvPr>
        </p:nvGraphicFramePr>
        <p:xfrm>
          <a:off x="29441" y="0"/>
          <a:ext cx="9114559" cy="5862964"/>
        </p:xfrm>
        <a:graphic>
          <a:graphicData uri="http://schemas.openxmlformats.org/drawingml/2006/table">
            <a:tbl>
              <a:tblPr firstRow="1" bandRow="1">
                <a:tableStyleId>{5C22544A-7EE6-4342-B048-85BDC9FD1C3A}</a:tableStyleId>
              </a:tblPr>
              <a:tblGrid>
                <a:gridCol w="3489936">
                  <a:extLst>
                    <a:ext uri="{9D8B030D-6E8A-4147-A177-3AD203B41FA5}">
                      <a16:colId xmlns:a16="http://schemas.microsoft.com/office/drawing/2014/main" val="20000"/>
                    </a:ext>
                  </a:extLst>
                </a:gridCol>
                <a:gridCol w="2765920">
                  <a:extLst>
                    <a:ext uri="{9D8B030D-6E8A-4147-A177-3AD203B41FA5}">
                      <a16:colId xmlns:a16="http://schemas.microsoft.com/office/drawing/2014/main" val="1490751156"/>
                    </a:ext>
                  </a:extLst>
                </a:gridCol>
                <a:gridCol w="2858703">
                  <a:extLst>
                    <a:ext uri="{9D8B030D-6E8A-4147-A177-3AD203B41FA5}">
                      <a16:colId xmlns:a16="http://schemas.microsoft.com/office/drawing/2014/main" val="20002"/>
                    </a:ext>
                  </a:extLst>
                </a:gridCol>
              </a:tblGrid>
              <a:tr h="192505">
                <a:tc gridSpan="3">
                  <a:txBody>
                    <a:bodyPr/>
                    <a:lstStyle/>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r>
                        <a:rPr lang="en-ZA" sz="1200" b="1" kern="1200" dirty="0">
                          <a:solidFill>
                            <a:schemeClr val="dk1"/>
                          </a:solidFill>
                          <a:effectLst/>
                          <a:latin typeface="Arial" panose="020B0604020202020204" pitchFamily="34" charset="0"/>
                          <a:ea typeface="+mn-ea"/>
                          <a:cs typeface="Arial" panose="020B0604020202020204" pitchFamily="34" charset="0"/>
                        </a:rPr>
                        <a:t>APEX Priority:</a:t>
                      </a:r>
                      <a:r>
                        <a:rPr lang="en-ZA" sz="1200" b="1" kern="1200" baseline="0" dirty="0">
                          <a:solidFill>
                            <a:schemeClr val="dk1"/>
                          </a:solidFill>
                          <a:effectLst/>
                          <a:latin typeface="Arial" panose="020B0604020202020204" pitchFamily="34" charset="0"/>
                          <a:ea typeface="+mn-ea"/>
                          <a:cs typeface="Arial" panose="020B0604020202020204" pitchFamily="34" charset="0"/>
                        </a:rPr>
                        <a:t> </a:t>
                      </a:r>
                      <a:r>
                        <a:rPr lang="en-US" sz="1200" b="1" kern="1200" dirty="0">
                          <a:solidFill>
                            <a:schemeClr val="dk1"/>
                          </a:solidFill>
                          <a:effectLst/>
                          <a:latin typeface="Arial" panose="020B0604020202020204" pitchFamily="34" charset="0"/>
                          <a:ea typeface="+mn-ea"/>
                          <a:cs typeface="Arial" panose="020B0604020202020204" pitchFamily="34" charset="0"/>
                        </a:rPr>
                        <a:t>(5) Social Cohesion and Safe Communities</a:t>
                      </a:r>
                    </a:p>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endParaRPr lang="en-ZA" sz="12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extLst>
                  <a:ext uri="{0D108BD9-81ED-4DB2-BD59-A6C34878D82A}">
                    <a16:rowId xmlns:a16="http://schemas.microsoft.com/office/drawing/2014/main" val="2704462678"/>
                  </a:ext>
                </a:extLst>
              </a:tr>
              <a:tr h="244602">
                <a:tc gridSpan="3">
                  <a:txBody>
                    <a:bodyPr/>
                    <a:lstStyle/>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r>
                        <a:rPr lang="en-ZA" sz="1200" b="1" kern="1200" dirty="0">
                          <a:solidFill>
                            <a:schemeClr val="dk1"/>
                          </a:solidFill>
                          <a:effectLst/>
                          <a:latin typeface="Arial" panose="020B0604020202020204" pitchFamily="34" charset="0"/>
                          <a:ea typeface="+mn-ea"/>
                          <a:cs typeface="Arial" panose="020B0604020202020204" pitchFamily="34" charset="0"/>
                        </a:rPr>
                        <a:t>Outcome: Secure management of international migration resulting in South Africa’s interests being served</a:t>
                      </a:r>
                    </a:p>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endParaRPr lang="en-ZA" sz="12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rgbClr val="92D050"/>
                    </a:solidFill>
                  </a:tcPr>
                </a:tc>
                <a:tc hMerge="1">
                  <a:txBody>
                    <a:bodyPr/>
                    <a:lstStyle/>
                    <a:p>
                      <a:pPr marL="648335" indent="-648335" algn="l">
                        <a:spcAft>
                          <a:spcPts val="0"/>
                        </a:spcAft>
                      </a:pPr>
                      <a:endParaRPr lang="en-ZA" sz="1200" dirty="0">
                        <a:effectLst/>
                        <a:latin typeface="Arial" panose="020B0604020202020204" pitchFamily="34" charset="0"/>
                        <a:ea typeface="Batang"/>
                        <a:cs typeface="Times New Roman" panose="02020603050405020304" pitchFamily="18" charset="0"/>
                      </a:endParaRPr>
                    </a:p>
                  </a:txBody>
                  <a:tcPr marL="114300" marR="114300" marT="0" marB="0">
                    <a:solidFill>
                      <a:srgbClr val="92D050"/>
                    </a:solidFill>
                  </a:tcPr>
                </a:tc>
                <a:tc hMerge="1">
                  <a:txBody>
                    <a:bodyPr/>
                    <a:lstStyle/>
                    <a:p>
                      <a:pPr marL="648335" indent="-648335" algn="l">
                        <a:spcAft>
                          <a:spcPts val="0"/>
                        </a:spcAft>
                      </a:pPr>
                      <a:endParaRPr lang="en-ZA" sz="1200" dirty="0">
                        <a:effectLst/>
                        <a:latin typeface="Arial" panose="020B0604020202020204" pitchFamily="34" charset="0"/>
                        <a:ea typeface="Batang"/>
                        <a:cs typeface="Times New Roman" panose="02020603050405020304" pitchFamily="18" charset="0"/>
                      </a:endParaRPr>
                    </a:p>
                  </a:txBody>
                  <a:tcPr marL="114300" marR="114300" marT="0" marB="0">
                    <a:solidFill>
                      <a:srgbClr val="92D050"/>
                    </a:solidFill>
                  </a:tcPr>
                </a:tc>
                <a:extLst>
                  <a:ext uri="{0D108BD9-81ED-4DB2-BD59-A6C34878D82A}">
                    <a16:rowId xmlns:a16="http://schemas.microsoft.com/office/drawing/2014/main" val="1165206357"/>
                  </a:ext>
                </a:extLst>
              </a:tr>
              <a:tr h="277534">
                <a:tc gridSpan="3">
                  <a:txBody>
                    <a:bodyPr/>
                    <a:lstStyle/>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r>
                        <a:rPr lang="en-ZA" sz="1200" b="1" kern="1200" dirty="0">
                          <a:solidFill>
                            <a:schemeClr val="dk1"/>
                          </a:solidFill>
                          <a:effectLst/>
                          <a:latin typeface="Arial" panose="020B0604020202020204" pitchFamily="34" charset="0"/>
                          <a:ea typeface="+mn-ea"/>
                          <a:cs typeface="Arial" panose="020B0604020202020204" pitchFamily="34" charset="0"/>
                        </a:rPr>
                        <a:t>Revised MTSF Commitment (as per 2022/23 revised APP): DHA Automated Biometric Information System (ABIS) implemented by 2022/23</a:t>
                      </a:r>
                    </a:p>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endParaRPr lang="en-ZA" sz="12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rgbClr val="92D050"/>
                    </a:solidFill>
                  </a:tcPr>
                </a:tc>
                <a:tc hMerge="1">
                  <a:txBody>
                    <a:bodyPr/>
                    <a:lstStyle/>
                    <a:p>
                      <a:pPr algn="l">
                        <a:lnSpc>
                          <a:spcPct val="105000"/>
                        </a:lnSpc>
                        <a:spcAft>
                          <a:spcPts val="1000"/>
                        </a:spcAft>
                        <a:tabLst>
                          <a:tab pos="457200" algn="l"/>
                        </a:tabLst>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rgbClr val="92D050"/>
                    </a:solidFill>
                  </a:tcPr>
                </a:tc>
                <a:extLst>
                  <a:ext uri="{0D108BD9-81ED-4DB2-BD59-A6C34878D82A}">
                    <a16:rowId xmlns:a16="http://schemas.microsoft.com/office/drawing/2014/main" val="2140203301"/>
                  </a:ext>
                </a:extLst>
              </a:tr>
              <a:tr h="354525">
                <a:tc>
                  <a:txBody>
                    <a:bodyPr/>
                    <a:lstStyle/>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r>
                        <a:rPr lang="en-US" sz="1200" b="1" kern="1200" dirty="0">
                          <a:solidFill>
                            <a:schemeClr val="dk1"/>
                          </a:solidFill>
                          <a:effectLst/>
                          <a:latin typeface="Arial" panose="020B0604020202020204" pitchFamily="34" charset="0"/>
                          <a:ea typeface="+mn-ea"/>
                          <a:cs typeface="Arial" panose="020B0604020202020204" pitchFamily="34" charset="0"/>
                        </a:rPr>
                        <a:t>2020/21</a:t>
                      </a:r>
                      <a:endParaRPr lang="en-ZA" sz="12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rgbClr val="92D050"/>
                    </a:solidFill>
                  </a:tcPr>
                </a:tc>
                <a:tc>
                  <a:txBody>
                    <a:bodyPr/>
                    <a:lstStyle/>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r>
                        <a:rPr lang="en-US" sz="1200" b="1" kern="1200" dirty="0">
                          <a:solidFill>
                            <a:schemeClr val="dk1"/>
                          </a:solidFill>
                          <a:effectLst/>
                          <a:latin typeface="Arial" panose="020B0604020202020204" pitchFamily="34" charset="0"/>
                          <a:ea typeface="+mn-ea"/>
                          <a:cs typeface="Arial" panose="020B0604020202020204" pitchFamily="34" charset="0"/>
                        </a:rPr>
                        <a:t>2021/22</a:t>
                      </a:r>
                      <a:endParaRPr lang="en-ZA" sz="12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rgbClr val="92D050"/>
                    </a:solidFill>
                  </a:tcPr>
                </a:tc>
                <a:tc>
                  <a:txBody>
                    <a:bodyPr/>
                    <a:lstStyle/>
                    <a:p>
                      <a:pPr marL="0" marR="0" indent="-648335" algn="just" defTabSz="457200" rtl="0" eaLnBrk="1" fontAlgn="auto" latinLnBrk="0" hangingPunct="1">
                        <a:lnSpc>
                          <a:spcPct val="107000"/>
                        </a:lnSpc>
                        <a:spcBef>
                          <a:spcPts val="0"/>
                        </a:spcBef>
                        <a:spcAft>
                          <a:spcPts val="0"/>
                        </a:spcAft>
                        <a:buClrTx/>
                        <a:buSzTx/>
                        <a:buFontTx/>
                        <a:buNone/>
                        <a:tabLst>
                          <a:tab pos="457200" algn="l"/>
                        </a:tabLst>
                        <a:defRPr/>
                      </a:pPr>
                      <a:r>
                        <a:rPr lang="en-US" sz="1200" b="1" kern="1200" dirty="0">
                          <a:solidFill>
                            <a:schemeClr val="dk1"/>
                          </a:solidFill>
                          <a:effectLst/>
                          <a:latin typeface="Arial" panose="020B0604020202020204" pitchFamily="34" charset="0"/>
                          <a:ea typeface="+mn-ea"/>
                          <a:cs typeface="Arial" panose="020B0604020202020204" pitchFamily="34" charset="0"/>
                        </a:rPr>
                        <a:t>2022/23</a:t>
                      </a:r>
                    </a:p>
                  </a:txBody>
                  <a:tcPr marL="68580" marR="68580" marT="0" marB="0">
                    <a:solidFill>
                      <a:srgbClr val="92D050"/>
                    </a:solidFill>
                  </a:tcPr>
                </a:tc>
                <a:extLst>
                  <a:ext uri="{0D108BD9-81ED-4DB2-BD59-A6C34878D82A}">
                    <a16:rowId xmlns:a16="http://schemas.microsoft.com/office/drawing/2014/main" val="10000"/>
                  </a:ext>
                </a:extLst>
              </a:tr>
              <a:tr h="4138490">
                <a:tc>
                  <a:txBody>
                    <a:bodyPr/>
                    <a:lstStyle/>
                    <a:p>
                      <a:pPr algn="l"/>
                      <a:r>
                        <a:rPr lang="en-US" sz="1200" b="1" kern="1200" dirty="0">
                          <a:solidFill>
                            <a:schemeClr val="tx1"/>
                          </a:solidFill>
                          <a:effectLst/>
                          <a:latin typeface="Arial" panose="020B0604020202020204" pitchFamily="34" charset="0"/>
                          <a:ea typeface="+mn-ea"/>
                          <a:cs typeface="Arial" panose="020B0604020202020204" pitchFamily="34" charset="0"/>
                        </a:rPr>
                        <a:t>No APP target:</a:t>
                      </a:r>
                    </a:p>
                    <a:p>
                      <a:pPr marL="171450" indent="-171450" algn="just">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The department requested SITA to procure the services of a suitable service provider </a:t>
                      </a:r>
                      <a:r>
                        <a:rPr lang="en-ZA" sz="1200" b="0" kern="1200" dirty="0">
                          <a:solidFill>
                            <a:schemeClr val="tx1"/>
                          </a:solidFill>
                          <a:effectLst/>
                          <a:latin typeface="Arial" panose="020B0604020202020204" pitchFamily="34" charset="0"/>
                          <a:ea typeface="+mn-ea"/>
                          <a:cs typeface="Arial" panose="020B0604020202020204" pitchFamily="34" charset="0"/>
                        </a:rPr>
                        <a:t>to design, provision, customise, integrate, migrate existing data, commission, </a:t>
                      </a:r>
                      <a:r>
                        <a:rPr lang="en-US" sz="1200" b="0" kern="1200" dirty="0">
                          <a:solidFill>
                            <a:schemeClr val="tx1"/>
                          </a:solidFill>
                          <a:effectLst/>
                          <a:latin typeface="Arial" panose="020B0604020202020204" pitchFamily="34" charset="0"/>
                          <a:ea typeface="+mn-ea"/>
                          <a:cs typeface="Arial" panose="020B0604020202020204" pitchFamily="34" charset="0"/>
                        </a:rPr>
                        <a:t>maintain and support ABIS in 2015/16.</a:t>
                      </a:r>
                    </a:p>
                    <a:p>
                      <a:pPr marL="171450" indent="-171450" algn="just">
                        <a:buFont typeface="Arial" panose="020B0604020202020204" pitchFamily="34" charset="0"/>
                        <a:buChar cha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The bid process was audited at SITA by the AGSA, which raised findings and limitation of scope issues, inter alia because of a missing master file for the accreditation phase. SITA management accepted the AGSA findings and disclosed the transaction as non-compliance to SCM laws and regulations. As the expenditure was incurred by the department, the department disclosed the expenditure as irregular expenditure under investigation in the 2018/19 financial year and as confirmed irregular expenditure in the 2019/20 financial year.</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114300" marR="114300" marT="0" marB="0">
                    <a:solidFill>
                      <a:schemeClr val="accent3">
                        <a:lumMod val="40000"/>
                        <a:lumOff val="60000"/>
                      </a:schemeClr>
                    </a:solidFill>
                  </a:tcPr>
                </a:tc>
                <a:tc>
                  <a:txBody>
                    <a:bodyPr/>
                    <a:lstStyle/>
                    <a:p>
                      <a:pPr marL="0" algn="just" defTabSz="457200" rtl="0" eaLnBrk="1" latinLnBrk="0" hangingPunct="1"/>
                      <a:r>
                        <a:rPr lang="en-ZA" sz="1200" b="1" kern="1200" dirty="0">
                          <a:solidFill>
                            <a:schemeClr val="tx1"/>
                          </a:solidFill>
                          <a:effectLst/>
                          <a:latin typeface="Arial" panose="020B0604020202020204" pitchFamily="34" charset="0"/>
                          <a:ea typeface="+mn-ea"/>
                          <a:cs typeface="Arial" panose="020B0604020202020204" pitchFamily="34" charset="0"/>
                        </a:rPr>
                        <a:t>No APP target:</a:t>
                      </a:r>
                    </a:p>
                    <a:p>
                      <a:pPr marL="0" algn="just" defTabSz="457200" rtl="0" eaLnBrk="1" latinLnBrk="0" hangingPunct="1"/>
                      <a:r>
                        <a:rPr lang="en-ZA" sz="1200" b="0" kern="1200" dirty="0">
                          <a:solidFill>
                            <a:schemeClr val="tx1"/>
                          </a:solidFill>
                          <a:effectLst/>
                          <a:latin typeface="Arial" panose="020B0604020202020204" pitchFamily="34" charset="0"/>
                          <a:ea typeface="+mn-ea"/>
                          <a:cs typeface="Arial" panose="020B0604020202020204" pitchFamily="34" charset="0"/>
                        </a:rPr>
                        <a:t>The ABIS Project achieved the following deliverables:</a:t>
                      </a:r>
                    </a:p>
                    <a:p>
                      <a:pPr marL="171450" indent="-171450" algn="just" defTabSz="457200" rtl="0" eaLnBrk="1" latinLnBrk="0" hangingPunct="1">
                        <a:buFont typeface="Arial" panose="020B0604020202020204" pitchFamily="34" charset="0"/>
                        <a:buChar char="•"/>
                      </a:pPr>
                      <a:r>
                        <a:rPr lang="en-ZA" sz="1200" b="0" kern="1200" dirty="0">
                          <a:solidFill>
                            <a:schemeClr val="tx1"/>
                          </a:solidFill>
                          <a:effectLst/>
                          <a:latin typeface="Arial" panose="020B0604020202020204" pitchFamily="34" charset="0"/>
                          <a:ea typeface="+mn-ea"/>
                          <a:cs typeface="Arial" panose="020B0604020202020204" pitchFamily="34" charset="0"/>
                        </a:rPr>
                        <a:t>ABIS Infrastructure (Data Centres and Security Integration) was completed and ready for production.</a:t>
                      </a:r>
                    </a:p>
                    <a:p>
                      <a:pPr marL="171450" indent="-171450" algn="just" defTabSz="457200" rtl="0" eaLnBrk="1" latinLnBrk="0" hangingPunct="1">
                        <a:buFont typeface="Arial" panose="020B0604020202020204" pitchFamily="34" charset="0"/>
                        <a:buChar char="•"/>
                      </a:pPr>
                      <a:r>
                        <a:rPr lang="en-ZA" sz="1200" b="0" kern="1200" dirty="0">
                          <a:solidFill>
                            <a:schemeClr val="tx1"/>
                          </a:solidFill>
                          <a:effectLst/>
                          <a:latin typeface="Arial" panose="020B0604020202020204" pitchFamily="34" charset="0"/>
                          <a:ea typeface="+mn-ea"/>
                          <a:cs typeface="Arial" panose="020B0604020202020204" pitchFamily="34" charset="0"/>
                        </a:rPr>
                        <a:t>47mil of the 48 mil Active HANIS Records were migrated from HANIS into ABIS with exception records still under investigation.</a:t>
                      </a:r>
                    </a:p>
                    <a:p>
                      <a:pPr marL="171450" indent="-171450" algn="just" defTabSz="457200" rtl="0" eaLnBrk="1" latinLnBrk="0" hangingPunct="1">
                        <a:buFont typeface="Arial" panose="020B0604020202020204" pitchFamily="34" charset="0"/>
                        <a:buChar char="•"/>
                      </a:pPr>
                      <a:r>
                        <a:rPr lang="en-ZA" sz="1200" b="0" kern="1200" dirty="0">
                          <a:solidFill>
                            <a:schemeClr val="tx1"/>
                          </a:solidFill>
                          <a:effectLst/>
                          <a:latin typeface="Arial" panose="020B0604020202020204" pitchFamily="34" charset="0"/>
                          <a:ea typeface="+mn-ea"/>
                          <a:cs typeface="Arial" panose="020B0604020202020204" pitchFamily="34" charset="0"/>
                        </a:rPr>
                        <a:t>The development of Applications and Interfaces into ABIS was completed and the Interfaces were performing System Stability &amp; performance testing.</a:t>
                      </a:r>
                    </a:p>
                    <a:p>
                      <a:pPr marL="171450" indent="-171450" algn="just" defTabSz="457200" rtl="0" eaLnBrk="1" latinLnBrk="0" hangingPunct="1">
                        <a:buFont typeface="Arial" panose="020B0604020202020204" pitchFamily="34" charset="0"/>
                        <a:buChar char="•"/>
                      </a:pPr>
                      <a:r>
                        <a:rPr lang="en-ZA" sz="1200" b="0" kern="1200" dirty="0">
                          <a:solidFill>
                            <a:schemeClr val="tx1"/>
                          </a:solidFill>
                          <a:effectLst/>
                          <a:latin typeface="Arial" panose="020B0604020202020204" pitchFamily="34" charset="0"/>
                          <a:ea typeface="+mn-ea"/>
                          <a:cs typeface="Arial" panose="020B0604020202020204" pitchFamily="34" charset="0"/>
                        </a:rPr>
                        <a:t>Business Process mapping was completed and business users were trained.</a:t>
                      </a:r>
                    </a:p>
                  </a:txBody>
                  <a:tcPr marL="114300" marR="114300" marT="0" marB="0">
                    <a:solidFill>
                      <a:schemeClr val="accent3">
                        <a:lumMod val="40000"/>
                        <a:lumOff val="60000"/>
                      </a:schemeClr>
                    </a:solidFill>
                  </a:tcPr>
                </a:tc>
                <a:tc>
                  <a:txBody>
                    <a:bodyPr/>
                    <a:lstStyle/>
                    <a:p>
                      <a:pPr marL="285750" marR="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kern="1200" dirty="0">
                          <a:solidFill>
                            <a:schemeClr val="dk1"/>
                          </a:solidFill>
                          <a:effectLst/>
                          <a:latin typeface="Arial" panose="020B0604020202020204" pitchFamily="34" charset="0"/>
                          <a:ea typeface="+mn-ea"/>
                          <a:cs typeface="Arial" panose="020B0604020202020204" pitchFamily="34" charset="0"/>
                        </a:rPr>
                        <a:t>ABIS Phase 1 is at 99.99% complete due to the need to cater to people with no fingerprints/amputations, but is complete for the general population. </a:t>
                      </a:r>
                    </a:p>
                    <a:p>
                      <a:pPr marL="285750" marR="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kern="1200" dirty="0">
                          <a:solidFill>
                            <a:schemeClr val="dk1"/>
                          </a:solidFill>
                          <a:effectLst/>
                          <a:latin typeface="Arial" panose="020B0604020202020204" pitchFamily="34" charset="0"/>
                          <a:ea typeface="+mn-ea"/>
                          <a:cs typeface="Arial" panose="020B0604020202020204" pitchFamily="34" charset="0"/>
                        </a:rPr>
                        <a:t>On 21 November 2022, the first release which includes fingerprint capability was deployed to live and this means that the ABIS is functional and the department does not rely on the HANIS anymore and uses ABIS to verify identification.  </a:t>
                      </a:r>
                    </a:p>
                    <a:p>
                      <a:pPr marL="285750" marR="0" indent="-2857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kern="1200" dirty="0">
                          <a:solidFill>
                            <a:schemeClr val="dk1"/>
                          </a:solidFill>
                          <a:effectLst/>
                          <a:latin typeface="Arial" panose="020B0604020202020204" pitchFamily="34" charset="0"/>
                          <a:ea typeface="+mn-ea"/>
                          <a:cs typeface="Arial" panose="020B0604020202020204" pitchFamily="34" charset="0"/>
                        </a:rPr>
                        <a:t>The DHA is in the process of implementing phase 2 which will include additional functionalities such as Iris, infant footprint and palm-print backend recognition capability.</a:t>
                      </a:r>
                    </a:p>
                  </a:txBody>
                  <a:tcPr marL="114300" marR="114300" marT="0"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
        <p:nvSpPr>
          <p:cNvPr id="6" name="Slide Number Placeholder 3">
            <a:extLst>
              <a:ext uri="{FF2B5EF4-FFF2-40B4-BE49-F238E27FC236}">
                <a16:creationId xmlns:a16="http://schemas.microsoft.com/office/drawing/2014/main" id="{40A00831-600F-4814-A8E0-29DD604939F0}"/>
              </a:ext>
            </a:extLst>
          </p:cNvPr>
          <p:cNvSpPr txBox="1">
            <a:spLocks/>
          </p:cNvSpPr>
          <p:nvPr/>
        </p:nvSpPr>
        <p:spPr bwMode="auto">
          <a:xfrm>
            <a:off x="4425913" y="6318866"/>
            <a:ext cx="512290" cy="2898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228600" indent="-228600" algn="r" defTabSz="457200" rtl="0" eaLnBrk="0" latinLnBrk="0" hangingPunct="0">
              <a:buFont typeface="+mj-lt"/>
              <a:buAutoNum type="arabicPeriod"/>
              <a:defRPr sz="1400" kern="1200">
                <a:solidFill>
                  <a:schemeClr val="tx1"/>
                </a:solidFill>
                <a:latin typeface="Arial" charset="0"/>
                <a:ea typeface="+mn-ea"/>
                <a:cs typeface="Arial" charset="0"/>
              </a:defRPr>
            </a:lvl1pPr>
            <a:lvl2pPr marL="742950" indent="-285750" algn="l" defTabSz="457200" rtl="0" eaLnBrk="0" latinLnBrk="0" hangingPunct="0">
              <a:defRPr sz="1400" kern="1200">
                <a:solidFill>
                  <a:schemeClr val="tx1"/>
                </a:solidFill>
                <a:latin typeface="Arial" charset="0"/>
                <a:ea typeface="+mn-ea"/>
                <a:cs typeface="Arial" charset="0"/>
              </a:defRPr>
            </a:lvl2pPr>
            <a:lvl3pPr marL="1143000" indent="-228600" algn="l" defTabSz="457200" rtl="0" eaLnBrk="0" latinLnBrk="0" hangingPunct="0">
              <a:defRPr sz="1400" kern="1200">
                <a:solidFill>
                  <a:schemeClr val="tx1"/>
                </a:solidFill>
                <a:latin typeface="Arial" charset="0"/>
                <a:ea typeface="+mn-ea"/>
                <a:cs typeface="Arial" charset="0"/>
              </a:defRPr>
            </a:lvl3pPr>
            <a:lvl4pPr marL="1600200" indent="-228600" algn="l" defTabSz="457200" rtl="0" eaLnBrk="0" latinLnBrk="0" hangingPunct="0">
              <a:defRPr sz="1400" kern="1200">
                <a:solidFill>
                  <a:schemeClr val="tx1"/>
                </a:solidFill>
                <a:latin typeface="Arial" charset="0"/>
                <a:ea typeface="+mn-ea"/>
                <a:cs typeface="Arial" charset="0"/>
              </a:defRPr>
            </a:lvl4pPr>
            <a:lvl5pPr marL="2057400" indent="-228600" algn="l" defTabSz="457200" rtl="0" eaLnBrk="0" latinLnBrk="0" hangingPunct="0">
              <a:defRPr sz="1400" kern="1200">
                <a:solidFill>
                  <a:schemeClr val="tx1"/>
                </a:solidFill>
                <a:latin typeface="Arial" charset="0"/>
                <a:ea typeface="+mn-ea"/>
                <a:cs typeface="Arial" charset="0"/>
              </a:defRPr>
            </a:lvl5pPr>
            <a:lvl6pPr marL="25146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6pPr>
            <a:lvl7pPr marL="29718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7pPr>
            <a:lvl8pPr marL="34290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8pPr>
            <a:lvl9pPr marL="38862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9pPr>
          </a:lstStyle>
          <a:p>
            <a:pPr marL="0" indent="0" algn="l" eaLnBrk="1" hangingPunct="1">
              <a:buFont typeface="+mj-lt"/>
              <a:buNone/>
            </a:pPr>
            <a:fld id="{897B934A-29E9-47D0-9A1E-C6BDAD6FFCD0}" type="slidenum">
              <a:rPr lang="en-ZA" altLang="en-US" sz="1800" b="1" smtClean="0"/>
              <a:pPr marL="0" indent="0" algn="l" eaLnBrk="1" hangingPunct="1">
                <a:buFont typeface="+mj-lt"/>
                <a:buNone/>
              </a:pPr>
              <a:t>12</a:t>
            </a:fld>
            <a:endParaRPr lang="en-ZA" altLang="en-US" sz="1800" b="1" dirty="0"/>
          </a:p>
        </p:txBody>
      </p:sp>
    </p:spTree>
    <p:extLst>
      <p:ext uri="{BB962C8B-B14F-4D97-AF65-F5344CB8AC3E}">
        <p14:creationId xmlns:p14="http://schemas.microsoft.com/office/powerpoint/2010/main" val="184626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43558333"/>
              </p:ext>
            </p:extLst>
          </p:nvPr>
        </p:nvGraphicFramePr>
        <p:xfrm>
          <a:off x="79375" y="64651"/>
          <a:ext cx="8981498" cy="5829712"/>
        </p:xfrm>
        <a:graphic>
          <a:graphicData uri="http://schemas.openxmlformats.org/drawingml/2006/table">
            <a:tbl>
              <a:tblPr firstRow="1" bandRow="1">
                <a:tableStyleId>{5C22544A-7EE6-4342-B048-85BDC9FD1C3A}</a:tableStyleId>
              </a:tblPr>
              <a:tblGrid>
                <a:gridCol w="2396539">
                  <a:extLst>
                    <a:ext uri="{9D8B030D-6E8A-4147-A177-3AD203B41FA5}">
                      <a16:colId xmlns:a16="http://schemas.microsoft.com/office/drawing/2014/main" val="20000"/>
                    </a:ext>
                  </a:extLst>
                </a:gridCol>
                <a:gridCol w="2049194">
                  <a:extLst>
                    <a:ext uri="{9D8B030D-6E8A-4147-A177-3AD203B41FA5}">
                      <a16:colId xmlns:a16="http://schemas.microsoft.com/office/drawing/2014/main" val="1490751156"/>
                    </a:ext>
                  </a:extLst>
                </a:gridCol>
                <a:gridCol w="4535765">
                  <a:extLst>
                    <a:ext uri="{9D8B030D-6E8A-4147-A177-3AD203B41FA5}">
                      <a16:colId xmlns:a16="http://schemas.microsoft.com/office/drawing/2014/main" val="20002"/>
                    </a:ext>
                  </a:extLst>
                </a:gridCol>
              </a:tblGrid>
              <a:tr h="274053">
                <a:tc gridSpan="3">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r>
                        <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APEX Priority: </a:t>
                      </a: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Social Cohesion and Safe Communities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extLst>
                  <a:ext uri="{0D108BD9-81ED-4DB2-BD59-A6C34878D82A}">
                    <a16:rowId xmlns:a16="http://schemas.microsoft.com/office/drawing/2014/main" val="2704462678"/>
                  </a:ext>
                </a:extLst>
              </a:tr>
              <a:tr h="197847">
                <a:tc gridSpan="3">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r>
                        <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Outcome: Secure management of international migration resulting in South Africa’s interests being served</a:t>
                      </a:r>
                    </a:p>
                  </a:txBody>
                  <a:tcPr marL="68580" marR="68580" marT="0" marB="0">
                    <a:solidFill>
                      <a:srgbClr val="92D050"/>
                    </a:solidFill>
                  </a:tcPr>
                </a:tc>
                <a:tc hMerge="1">
                  <a:txBody>
                    <a:bodyPr/>
                    <a:lstStyle/>
                    <a:p>
                      <a:pPr marL="648335" indent="-648335" algn="l">
                        <a:spcAft>
                          <a:spcPts val="0"/>
                        </a:spcAft>
                      </a:pPr>
                      <a:endParaRPr lang="en-ZA" sz="1200" dirty="0">
                        <a:effectLst/>
                        <a:latin typeface="Arial" panose="020B0604020202020204" pitchFamily="34" charset="0"/>
                        <a:ea typeface="Batang"/>
                        <a:cs typeface="Times New Roman" panose="02020603050405020304" pitchFamily="18" charset="0"/>
                      </a:endParaRPr>
                    </a:p>
                  </a:txBody>
                  <a:tcPr marL="114300" marR="114300" marT="0" marB="0">
                    <a:solidFill>
                      <a:srgbClr val="92D050"/>
                    </a:solidFill>
                  </a:tcPr>
                </a:tc>
                <a:tc hMerge="1">
                  <a:txBody>
                    <a:bodyPr/>
                    <a:lstStyle/>
                    <a:p>
                      <a:pPr marL="648335" indent="-648335" algn="l">
                        <a:spcAft>
                          <a:spcPts val="0"/>
                        </a:spcAft>
                      </a:pPr>
                      <a:endParaRPr lang="en-ZA" sz="1200" dirty="0">
                        <a:effectLst/>
                        <a:latin typeface="Arial" panose="020B0604020202020204" pitchFamily="34" charset="0"/>
                        <a:ea typeface="Batang"/>
                        <a:cs typeface="Times New Roman" panose="02020603050405020304" pitchFamily="18" charset="0"/>
                      </a:endParaRPr>
                    </a:p>
                  </a:txBody>
                  <a:tcPr marL="114300" marR="114300" marT="0" marB="0">
                    <a:solidFill>
                      <a:srgbClr val="92D050"/>
                    </a:solidFill>
                  </a:tcPr>
                </a:tc>
                <a:extLst>
                  <a:ext uri="{0D108BD9-81ED-4DB2-BD59-A6C34878D82A}">
                    <a16:rowId xmlns:a16="http://schemas.microsoft.com/office/drawing/2014/main" val="1165206357"/>
                  </a:ext>
                </a:extLst>
              </a:tr>
              <a:tr h="441207">
                <a:tc gridSpan="3">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r>
                        <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Revised MTSF Commitment (as per 2022/23 revised APP): 100% of selected ports of entry equipped with biometric functionality by March 2024</a:t>
                      </a:r>
                    </a:p>
                  </a:txBody>
                  <a:tcPr marL="68580" marR="68580" marT="0" marB="0">
                    <a:solidFill>
                      <a:srgbClr val="92D050"/>
                    </a:solidFill>
                  </a:tcPr>
                </a:tc>
                <a:tc hMerge="1">
                  <a:txBody>
                    <a:bodyPr/>
                    <a:lstStyle/>
                    <a:p>
                      <a:pPr algn="l">
                        <a:lnSpc>
                          <a:spcPct val="105000"/>
                        </a:lnSpc>
                        <a:spcAft>
                          <a:spcPts val="1000"/>
                        </a:spcAft>
                        <a:tabLst>
                          <a:tab pos="457200" algn="l"/>
                        </a:tabLst>
                      </a:pP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hMerge="1">
                  <a:txBody>
                    <a:bodyPr/>
                    <a:lstStyle/>
                    <a:p>
                      <a:pPr marL="0" marR="0" indent="0" algn="l" defTabSz="457200" rtl="0" eaLnBrk="1" fontAlgn="auto" latinLnBrk="0" hangingPunct="1">
                        <a:lnSpc>
                          <a:spcPct val="105000"/>
                        </a:lnSpc>
                        <a:spcBef>
                          <a:spcPts val="0"/>
                        </a:spcBef>
                        <a:spcAft>
                          <a:spcPts val="1000"/>
                        </a:spcAft>
                        <a:buClrTx/>
                        <a:buSzTx/>
                        <a:buFontTx/>
                        <a:buNone/>
                        <a:tabLst>
                          <a:tab pos="457200" algn="l"/>
                        </a:tabLst>
                        <a:defRPr/>
                      </a:pP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solidFill>
                      <a:srgbClr val="92D050"/>
                    </a:solidFill>
                  </a:tcPr>
                </a:tc>
                <a:extLst>
                  <a:ext uri="{0D108BD9-81ED-4DB2-BD59-A6C34878D82A}">
                    <a16:rowId xmlns:a16="http://schemas.microsoft.com/office/drawing/2014/main" val="2140203301"/>
                  </a:ext>
                </a:extLst>
              </a:tr>
              <a:tr h="437568">
                <a:tc>
                  <a:txBody>
                    <a:bodyPr/>
                    <a:lstStyle/>
                    <a:p>
                      <a:pPr marL="0" marR="0" indent="0" algn="ctr" defTabSz="457200" rtl="0" eaLnBrk="1" fontAlgn="auto" latinLnBrk="0" hangingPunct="1">
                        <a:lnSpc>
                          <a:spcPct val="105000"/>
                        </a:lnSpc>
                        <a:spcBef>
                          <a:spcPts val="0"/>
                        </a:spcBef>
                        <a:spcAft>
                          <a:spcPts val="1000"/>
                        </a:spcAft>
                        <a:buClrTx/>
                        <a:buSzTx/>
                        <a:buFontTx/>
                        <a:buNone/>
                        <a:tabLst>
                          <a:tab pos="457200" algn="l"/>
                        </a:tabLst>
                        <a:defRPr/>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marL="0" marR="0" indent="0" algn="ctr" defTabSz="457200" rtl="0" eaLnBrk="1" fontAlgn="auto" latinLnBrk="0" hangingPunct="1">
                        <a:lnSpc>
                          <a:spcPct val="105000"/>
                        </a:lnSpc>
                        <a:spcBef>
                          <a:spcPts val="0"/>
                        </a:spcBef>
                        <a:spcAft>
                          <a:spcPts val="1000"/>
                        </a:spcAft>
                        <a:buClrTx/>
                        <a:buSzTx/>
                        <a:buFontTx/>
                        <a:buNone/>
                        <a:tabLst>
                          <a:tab pos="457200" algn="l"/>
                        </a:tabLst>
                        <a:defRPr/>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marL="0" marR="0" indent="0" algn="ctr" defTabSz="457200" rtl="0" eaLnBrk="1" fontAlgn="auto" latinLnBrk="0" hangingPunct="1">
                        <a:lnSpc>
                          <a:spcPct val="105000"/>
                        </a:lnSpc>
                        <a:spcBef>
                          <a:spcPts val="0"/>
                        </a:spcBef>
                        <a:spcAft>
                          <a:spcPts val="1000"/>
                        </a:spcAft>
                        <a:buClrTx/>
                        <a:buSzTx/>
                        <a:buFontTx/>
                        <a:buNone/>
                        <a:tabLst>
                          <a:tab pos="457200" algn="l"/>
                        </a:tabLst>
                        <a:defRPr/>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extLst>
                  <a:ext uri="{0D108BD9-81ED-4DB2-BD59-A6C34878D82A}">
                    <a16:rowId xmlns:a16="http://schemas.microsoft.com/office/drawing/2014/main" val="10000"/>
                  </a:ext>
                </a:extLst>
              </a:tr>
              <a:tr h="4479037">
                <a:tc>
                  <a:txBody>
                    <a:bodyPr/>
                    <a:lstStyle/>
                    <a:p>
                      <a:pPr marL="0" indent="-648335" algn="l" defTabSz="457200" rtl="0" eaLnBrk="1" latinLnBrk="0" hangingPunct="1">
                        <a:lnSpc>
                          <a:spcPct val="107000"/>
                        </a:lnSpc>
                        <a:spcAft>
                          <a:spcPts val="0"/>
                        </a:spcAft>
                      </a:pPr>
                      <a:r>
                        <a:rPr lang="en-ZA" sz="1400" b="0" kern="1200" dirty="0">
                          <a:solidFill>
                            <a:schemeClr val="dk1"/>
                          </a:solidFill>
                          <a:effectLst/>
                          <a:latin typeface="Arial" panose="020B0604020202020204" pitchFamily="34" charset="0"/>
                          <a:ea typeface="+mn-ea"/>
                          <a:cs typeface="Arial" panose="020B0604020202020204" pitchFamily="34" charset="0"/>
                        </a:rPr>
                        <a:t>The BMCS was tested at 4 international airports. The roll out in the reporting period was not achieved due to contract that was not concluded with service provider to procure IT equipment.</a:t>
                      </a:r>
                    </a:p>
                  </a:txBody>
                  <a:tcPr marL="114300" marR="114300" marT="0" marB="0">
                    <a:solidFill>
                      <a:schemeClr val="accent3">
                        <a:lumMod val="40000"/>
                        <a:lumOff val="60000"/>
                      </a:schemeClr>
                    </a:solidFill>
                  </a:tcPr>
                </a:tc>
                <a:tc>
                  <a:txBody>
                    <a:bodyPr/>
                    <a:lstStyle/>
                    <a:p>
                      <a:pPr marL="0" indent="-648335" algn="l" defTabSz="457200" rtl="0" eaLnBrk="1" latinLnBrk="0" hangingPunct="1">
                        <a:lnSpc>
                          <a:spcPct val="107000"/>
                        </a:lnSpc>
                        <a:spcAft>
                          <a:spcPts val="0"/>
                        </a:spcAft>
                      </a:pPr>
                      <a:r>
                        <a:rPr lang="en-ZA" sz="1400" b="0" kern="1200" dirty="0">
                          <a:solidFill>
                            <a:schemeClr val="dk1"/>
                          </a:solidFill>
                          <a:effectLst/>
                          <a:latin typeface="Arial" panose="020B0604020202020204" pitchFamily="34" charset="0"/>
                          <a:ea typeface="+mn-ea"/>
                          <a:cs typeface="Arial" panose="020B0604020202020204" pitchFamily="34" charset="0"/>
                        </a:rPr>
                        <a:t>While the target of BMCS partially rolled out to four airports (70%) of counters at each airport) was not achieved in the 2020-21 financial year, the following progress was made:</a:t>
                      </a:r>
                    </a:p>
                    <a:p>
                      <a:pPr marL="285750" indent="-285750" algn="l" defTabSz="457200" rtl="0" eaLnBrk="1" latinLnBrk="0" hangingPunct="1">
                        <a:lnSpc>
                          <a:spcPct val="107000"/>
                        </a:lnSpc>
                        <a:spcAft>
                          <a:spcPts val="0"/>
                        </a:spcAft>
                        <a:buFont typeface="Arial" panose="020B0604020202020204" pitchFamily="34" charset="0"/>
                        <a:buChar char="•"/>
                      </a:pPr>
                      <a:r>
                        <a:rPr lang="en-ZA" sz="1400" b="0" kern="1200" dirty="0">
                          <a:solidFill>
                            <a:schemeClr val="dk1"/>
                          </a:solidFill>
                          <a:effectLst/>
                          <a:latin typeface="Arial" panose="020B0604020202020204" pitchFamily="34" charset="0"/>
                          <a:ea typeface="+mn-ea"/>
                          <a:cs typeface="Arial" panose="020B0604020202020204" pitchFamily="34" charset="0"/>
                        </a:rPr>
                        <a:t>BMCS Servers were installed and configured in two airports</a:t>
                      </a:r>
                    </a:p>
                    <a:p>
                      <a:pPr marL="285750" indent="-285750" algn="l" defTabSz="457200" rtl="0" eaLnBrk="1" latinLnBrk="0" hangingPunct="1">
                        <a:lnSpc>
                          <a:spcPct val="107000"/>
                        </a:lnSpc>
                        <a:spcAft>
                          <a:spcPts val="0"/>
                        </a:spcAft>
                        <a:buFont typeface="Arial" panose="020B0604020202020204" pitchFamily="34" charset="0"/>
                        <a:buChar char="•"/>
                      </a:pPr>
                      <a:r>
                        <a:rPr lang="en-ZA" sz="1400" b="0" kern="1200" dirty="0">
                          <a:solidFill>
                            <a:schemeClr val="dk1"/>
                          </a:solidFill>
                          <a:effectLst/>
                          <a:latin typeface="Arial" panose="020B0604020202020204" pitchFamily="34" charset="0"/>
                          <a:ea typeface="+mn-ea"/>
                          <a:cs typeface="Arial" panose="020B0604020202020204" pitchFamily="34" charset="0"/>
                        </a:rPr>
                        <a:t>User theoretical training was provided</a:t>
                      </a:r>
                    </a:p>
                    <a:p>
                      <a:pPr marL="285750" indent="-285750" algn="l" defTabSz="457200" rtl="0" eaLnBrk="1" latinLnBrk="0" hangingPunct="1">
                        <a:lnSpc>
                          <a:spcPct val="107000"/>
                        </a:lnSpc>
                        <a:spcAft>
                          <a:spcPts val="0"/>
                        </a:spcAft>
                        <a:buFont typeface="Arial" panose="020B0604020202020204" pitchFamily="34" charset="0"/>
                        <a:buChar char="•"/>
                      </a:pPr>
                      <a:r>
                        <a:rPr lang="en-ZA" sz="1400" b="0" kern="1200" dirty="0">
                          <a:solidFill>
                            <a:schemeClr val="dk1"/>
                          </a:solidFill>
                          <a:effectLst/>
                          <a:latin typeface="Arial" panose="020B0604020202020204" pitchFamily="34" charset="0"/>
                          <a:ea typeface="+mn-ea"/>
                          <a:cs typeface="Arial" panose="020B0604020202020204" pitchFamily="34" charset="0"/>
                        </a:rPr>
                        <a:t>Service provider for IT equipment contracted.</a:t>
                      </a:r>
                    </a:p>
                  </a:txBody>
                  <a:tcPr marL="68580" marR="68580" marT="0" marB="0">
                    <a:solidFill>
                      <a:schemeClr val="accent3">
                        <a:lumMod val="40000"/>
                        <a:lumOff val="60000"/>
                      </a:schemeClr>
                    </a:solidFill>
                  </a:tcPr>
                </a:tc>
                <a:tc>
                  <a:txBody>
                    <a:bodyPr/>
                    <a:lstStyle/>
                    <a:p>
                      <a:pPr marL="285750" indent="-285750" algn="just" defTabSz="457200" rtl="0" eaLnBrk="1" latinLnBrk="0" hangingPunct="1">
                        <a:lnSpc>
                          <a:spcPct val="107000"/>
                        </a:lnSpc>
                        <a:spcAft>
                          <a:spcPts val="0"/>
                        </a:spcAft>
                        <a:buFont typeface="Arial" panose="020B0604020202020204" pitchFamily="34" charset="0"/>
                        <a:buChar char="•"/>
                      </a:pPr>
                      <a:r>
                        <a:rPr lang="en-ZA" sz="1400" b="1" kern="1200" dirty="0">
                          <a:solidFill>
                            <a:schemeClr val="dk1"/>
                          </a:solidFill>
                          <a:effectLst/>
                          <a:latin typeface="Arial" panose="020B0604020202020204" pitchFamily="34" charset="0"/>
                          <a:ea typeface="+mn-ea"/>
                          <a:cs typeface="Arial" panose="020B0604020202020204" pitchFamily="34" charset="0"/>
                        </a:rPr>
                        <a:t>Q1 progress: </a:t>
                      </a:r>
                      <a:r>
                        <a:rPr lang="en-US" sz="1400" b="0" kern="1200" dirty="0" err="1">
                          <a:solidFill>
                            <a:schemeClr val="dk1"/>
                          </a:solidFill>
                          <a:effectLst/>
                          <a:latin typeface="Arial" panose="020B0604020202020204" pitchFamily="34" charset="0"/>
                          <a:ea typeface="+mn-ea"/>
                          <a:cs typeface="Arial" panose="020B0604020202020204" pitchFamily="34" charset="0"/>
                        </a:rPr>
                        <a:t>Stabilisation</a:t>
                      </a:r>
                      <a:r>
                        <a:rPr lang="en-US" sz="1400" b="0" kern="1200" dirty="0">
                          <a:solidFill>
                            <a:schemeClr val="dk1"/>
                          </a:solidFill>
                          <a:effectLst/>
                          <a:latin typeface="Arial" panose="020B0604020202020204" pitchFamily="34" charset="0"/>
                          <a:ea typeface="+mn-ea"/>
                          <a:cs typeface="Arial" panose="020B0604020202020204" pitchFamily="34" charset="0"/>
                        </a:rPr>
                        <a:t> report for airport rollout was signed off by DDG: IMS.  The Department visited airports to assess the performance of BMCS and record all the gaps and system errors.  </a:t>
                      </a:r>
                    </a:p>
                    <a:p>
                      <a:pPr marL="285750" indent="-285750" algn="just" defTabSz="457200" rtl="0" eaLnBrk="1" latinLnBrk="0" hangingPunct="1">
                        <a:lnSpc>
                          <a:spcPct val="107000"/>
                        </a:lnSpc>
                        <a:spcAft>
                          <a:spcPts val="0"/>
                        </a:spcAft>
                        <a:buFont typeface="Arial" panose="020B0604020202020204" pitchFamily="34" charset="0"/>
                        <a:buChar char="•"/>
                      </a:pPr>
                      <a:r>
                        <a:rPr lang="en-ZA" sz="1400" b="1" kern="1200" dirty="0">
                          <a:solidFill>
                            <a:schemeClr val="dk1"/>
                          </a:solidFill>
                          <a:effectLst/>
                          <a:latin typeface="Arial" panose="020B0604020202020204" pitchFamily="34" charset="0"/>
                          <a:ea typeface="+mn-ea"/>
                          <a:cs typeface="Arial" panose="020B0604020202020204" pitchFamily="34" charset="0"/>
                        </a:rPr>
                        <a:t>Q2 Progress: </a:t>
                      </a:r>
                      <a:r>
                        <a:rPr lang="en-US" sz="1400" b="0" kern="1200" dirty="0">
                          <a:solidFill>
                            <a:schemeClr val="dk1"/>
                          </a:solidFill>
                          <a:effectLst/>
                          <a:latin typeface="Arial" panose="020B0604020202020204" pitchFamily="34" charset="0"/>
                          <a:ea typeface="+mn-ea"/>
                          <a:cs typeface="Arial" panose="020B0604020202020204" pitchFamily="34" charset="0"/>
                        </a:rPr>
                        <a:t>BMCS was rolled out to Maseru bridge to start testing the performance of the system.   Stabilization report for land port compiled based on the findings at the port and was submitted to DDG: IMS.</a:t>
                      </a:r>
                    </a:p>
                    <a:p>
                      <a:pPr marL="285750" indent="-285750" algn="just" defTabSz="457200" rtl="0" eaLnBrk="1" latinLnBrk="0" hangingPunct="1">
                        <a:lnSpc>
                          <a:spcPct val="107000"/>
                        </a:lnSpc>
                        <a:spcAft>
                          <a:spcPts val="0"/>
                        </a:spcAft>
                        <a:buFont typeface="Arial" panose="020B0604020202020204" pitchFamily="34" charset="0"/>
                        <a:buChar char="•"/>
                      </a:pPr>
                      <a:r>
                        <a:rPr lang="en-US" sz="1400" b="0" kern="1200" dirty="0">
                          <a:solidFill>
                            <a:schemeClr val="dk1"/>
                          </a:solidFill>
                          <a:effectLst/>
                          <a:latin typeface="Arial" panose="020B0604020202020204" pitchFamily="34" charset="0"/>
                          <a:ea typeface="+mn-ea"/>
                          <a:cs typeface="Arial" panose="020B0604020202020204" pitchFamily="34" charset="0"/>
                        </a:rPr>
                        <a:t>15 Ports of entry were upgraded to 2MB lines.</a:t>
                      </a:r>
                    </a:p>
                    <a:p>
                      <a:pPr marL="285750" indent="-285750" algn="just" defTabSz="457200" rtl="0" eaLnBrk="1" latinLnBrk="0" hangingPunct="1">
                        <a:lnSpc>
                          <a:spcPct val="107000"/>
                        </a:lnSpc>
                        <a:spcAft>
                          <a:spcPts val="0"/>
                        </a:spcAft>
                        <a:buFont typeface="Arial" panose="020B0604020202020204" pitchFamily="34" charset="0"/>
                        <a:buChar char="•"/>
                      </a:pPr>
                      <a:r>
                        <a:rPr lang="en-ZA" sz="1400" b="1" kern="1200" dirty="0">
                          <a:solidFill>
                            <a:schemeClr val="dk1"/>
                          </a:solidFill>
                          <a:effectLst/>
                          <a:latin typeface="Arial" panose="020B0604020202020204" pitchFamily="34" charset="0"/>
                          <a:ea typeface="+mn-ea"/>
                          <a:cs typeface="Arial" panose="020B0604020202020204" pitchFamily="34" charset="0"/>
                        </a:rPr>
                        <a:t>Q3 Progress: </a:t>
                      </a:r>
                      <a:r>
                        <a:rPr lang="en-US" sz="1400" b="0" kern="1200" dirty="0">
                          <a:solidFill>
                            <a:schemeClr val="dk1"/>
                          </a:solidFill>
                          <a:effectLst/>
                          <a:latin typeface="Arial" panose="020B0604020202020204" pitchFamily="34" charset="0"/>
                          <a:ea typeface="+mn-ea"/>
                          <a:cs typeface="Arial" panose="020B0604020202020204" pitchFamily="34" charset="0"/>
                        </a:rPr>
                        <a:t>BMCS has been deployed at 16 ports of entry which are: </a:t>
                      </a:r>
                      <a:r>
                        <a:rPr lang="en-US" sz="1400" b="0" kern="1200" dirty="0" err="1">
                          <a:solidFill>
                            <a:schemeClr val="dk1"/>
                          </a:solidFill>
                          <a:effectLst/>
                          <a:latin typeface="Arial" panose="020B0604020202020204" pitchFamily="34" charset="0"/>
                          <a:ea typeface="+mn-ea"/>
                          <a:cs typeface="Arial" panose="020B0604020202020204" pitchFamily="34" charset="0"/>
                        </a:rPr>
                        <a:t>Oshoek</a:t>
                      </a:r>
                      <a:r>
                        <a:rPr lang="en-US" sz="1400" b="0" kern="1200" dirty="0">
                          <a:solidFill>
                            <a:schemeClr val="dk1"/>
                          </a:solidFill>
                          <a:effectLst/>
                          <a:latin typeface="Arial" panose="020B0604020202020204" pitchFamily="34" charset="0"/>
                          <a:ea typeface="+mn-ea"/>
                          <a:cs typeface="Arial" panose="020B0604020202020204" pitchFamily="34" charset="0"/>
                        </a:rPr>
                        <a:t>, </a:t>
                      </a:r>
                      <a:r>
                        <a:rPr lang="en-US" sz="1400" b="0" kern="1200" dirty="0" err="1">
                          <a:solidFill>
                            <a:schemeClr val="dk1"/>
                          </a:solidFill>
                          <a:effectLst/>
                          <a:latin typeface="Arial" panose="020B0604020202020204" pitchFamily="34" charset="0"/>
                          <a:ea typeface="+mn-ea"/>
                          <a:cs typeface="Arial" panose="020B0604020202020204" pitchFamily="34" charset="0"/>
                        </a:rPr>
                        <a:t>Nerston</a:t>
                      </a:r>
                      <a:r>
                        <a:rPr lang="en-US" sz="1400" b="0" kern="1200" dirty="0">
                          <a:solidFill>
                            <a:schemeClr val="dk1"/>
                          </a:solidFill>
                          <a:effectLst/>
                          <a:latin typeface="Arial" panose="020B0604020202020204" pitchFamily="34" charset="0"/>
                          <a:ea typeface="+mn-ea"/>
                          <a:cs typeface="Arial" panose="020B0604020202020204" pitchFamily="34" charset="0"/>
                        </a:rPr>
                        <a:t>, </a:t>
                      </a:r>
                      <a:r>
                        <a:rPr lang="en-US" sz="1400" b="0" kern="1200" dirty="0" err="1">
                          <a:solidFill>
                            <a:schemeClr val="dk1"/>
                          </a:solidFill>
                          <a:effectLst/>
                          <a:latin typeface="Arial" panose="020B0604020202020204" pitchFamily="34" charset="0"/>
                          <a:ea typeface="+mn-ea"/>
                          <a:cs typeface="Arial" panose="020B0604020202020204" pitchFamily="34" charset="0"/>
                        </a:rPr>
                        <a:t>Emahlathini</a:t>
                      </a:r>
                      <a:r>
                        <a:rPr lang="en-US" sz="1400" b="0" kern="1200" dirty="0">
                          <a:solidFill>
                            <a:schemeClr val="dk1"/>
                          </a:solidFill>
                          <a:effectLst/>
                          <a:latin typeface="Arial" panose="020B0604020202020204" pitchFamily="34" charset="0"/>
                          <a:ea typeface="+mn-ea"/>
                          <a:cs typeface="Arial" panose="020B0604020202020204" pitchFamily="34" charset="0"/>
                        </a:rPr>
                        <a:t>, </a:t>
                      </a:r>
                      <a:r>
                        <a:rPr lang="en-US" sz="1400" b="0" kern="1200" dirty="0" err="1">
                          <a:solidFill>
                            <a:schemeClr val="dk1"/>
                          </a:solidFill>
                          <a:effectLst/>
                          <a:latin typeface="Arial" panose="020B0604020202020204" pitchFamily="34" charset="0"/>
                          <a:ea typeface="+mn-ea"/>
                          <a:cs typeface="Arial" panose="020B0604020202020204" pitchFamily="34" charset="0"/>
                        </a:rPr>
                        <a:t>Mahamba</a:t>
                      </a:r>
                      <a:r>
                        <a:rPr lang="en-US" sz="1400" b="0" kern="1200" dirty="0">
                          <a:solidFill>
                            <a:schemeClr val="dk1"/>
                          </a:solidFill>
                          <a:effectLst/>
                          <a:latin typeface="Arial" panose="020B0604020202020204" pitchFamily="34" charset="0"/>
                          <a:ea typeface="+mn-ea"/>
                          <a:cs typeface="Arial" panose="020B0604020202020204" pitchFamily="34" charset="0"/>
                        </a:rPr>
                        <a:t>, Cape Town, King </a:t>
                      </a:r>
                      <a:r>
                        <a:rPr lang="en-US" sz="1400" b="0" kern="1200" dirty="0" err="1">
                          <a:solidFill>
                            <a:schemeClr val="dk1"/>
                          </a:solidFill>
                          <a:effectLst/>
                          <a:latin typeface="Arial" panose="020B0604020202020204" pitchFamily="34" charset="0"/>
                          <a:ea typeface="+mn-ea"/>
                          <a:cs typeface="Arial" panose="020B0604020202020204" pitchFamily="34" charset="0"/>
                        </a:rPr>
                        <a:t>Shaka</a:t>
                      </a:r>
                      <a:r>
                        <a:rPr lang="en-US" sz="1400" b="0" kern="1200" dirty="0">
                          <a:solidFill>
                            <a:schemeClr val="dk1"/>
                          </a:solidFill>
                          <a:effectLst/>
                          <a:latin typeface="Arial" panose="020B0604020202020204" pitchFamily="34" charset="0"/>
                          <a:ea typeface="+mn-ea"/>
                          <a:cs typeface="Arial" panose="020B0604020202020204" pitchFamily="34" charset="0"/>
                        </a:rPr>
                        <a:t>, OR Tambo and Lanseria International Airports, </a:t>
                      </a:r>
                      <a:r>
                        <a:rPr lang="en-US" sz="1400" b="0" kern="1200" dirty="0" err="1">
                          <a:solidFill>
                            <a:schemeClr val="dk1"/>
                          </a:solidFill>
                          <a:effectLst/>
                          <a:latin typeface="Arial" panose="020B0604020202020204" pitchFamily="34" charset="0"/>
                          <a:ea typeface="+mn-ea"/>
                          <a:cs typeface="Arial" panose="020B0604020202020204" pitchFamily="34" charset="0"/>
                        </a:rPr>
                        <a:t>Ficksburg</a:t>
                      </a:r>
                      <a:r>
                        <a:rPr lang="en-US" sz="1400" b="0" kern="1200" dirty="0">
                          <a:solidFill>
                            <a:schemeClr val="dk1"/>
                          </a:solidFill>
                          <a:effectLst/>
                          <a:latin typeface="Arial" panose="020B0604020202020204" pitchFamily="34" charset="0"/>
                          <a:ea typeface="+mn-ea"/>
                          <a:cs typeface="Arial" panose="020B0604020202020204" pitchFamily="34" charset="0"/>
                        </a:rPr>
                        <a:t>, Maseru Bridge, </a:t>
                      </a:r>
                      <a:r>
                        <a:rPr lang="en-US" sz="1400" b="0" kern="1200" dirty="0" err="1">
                          <a:solidFill>
                            <a:schemeClr val="dk1"/>
                          </a:solidFill>
                          <a:effectLst/>
                          <a:latin typeface="Arial" panose="020B0604020202020204" pitchFamily="34" charset="0"/>
                          <a:ea typeface="+mn-ea"/>
                          <a:cs typeface="Arial" panose="020B0604020202020204" pitchFamily="34" charset="0"/>
                        </a:rPr>
                        <a:t>Caledonsport</a:t>
                      </a:r>
                      <a:r>
                        <a:rPr lang="en-US" sz="1400" b="0" kern="1200" dirty="0">
                          <a:solidFill>
                            <a:schemeClr val="dk1"/>
                          </a:solidFill>
                          <a:effectLst/>
                          <a:latin typeface="Arial" panose="020B0604020202020204" pitchFamily="34" charset="0"/>
                          <a:ea typeface="+mn-ea"/>
                          <a:cs typeface="Arial" panose="020B0604020202020204" pitchFamily="34" charset="0"/>
                        </a:rPr>
                        <a:t>, </a:t>
                      </a:r>
                      <a:r>
                        <a:rPr lang="en-US" sz="1400" b="0" kern="1200" dirty="0" err="1">
                          <a:solidFill>
                            <a:schemeClr val="dk1"/>
                          </a:solidFill>
                          <a:effectLst/>
                          <a:latin typeface="Arial" panose="020B0604020202020204" pitchFamily="34" charset="0"/>
                          <a:ea typeface="+mn-ea"/>
                          <a:cs typeface="Arial" panose="020B0604020202020204" pitchFamily="34" charset="0"/>
                        </a:rPr>
                        <a:t>Golela</a:t>
                      </a:r>
                      <a:r>
                        <a:rPr lang="en-US" sz="1400" b="0" kern="1200" dirty="0">
                          <a:solidFill>
                            <a:schemeClr val="dk1"/>
                          </a:solidFill>
                          <a:effectLst/>
                          <a:latin typeface="Arial" panose="020B0604020202020204" pitchFamily="34" charset="0"/>
                          <a:ea typeface="+mn-ea"/>
                          <a:cs typeface="Arial" panose="020B0604020202020204" pitchFamily="34" charset="0"/>
                        </a:rPr>
                        <a:t>, Cape Town </a:t>
                      </a:r>
                      <a:r>
                        <a:rPr lang="en-US" sz="1400" b="0" kern="1200" dirty="0" err="1">
                          <a:solidFill>
                            <a:schemeClr val="dk1"/>
                          </a:solidFill>
                          <a:effectLst/>
                          <a:latin typeface="Arial" panose="020B0604020202020204" pitchFamily="34" charset="0"/>
                          <a:ea typeface="+mn-ea"/>
                          <a:cs typeface="Arial" panose="020B0604020202020204" pitchFamily="34" charset="0"/>
                        </a:rPr>
                        <a:t>Harbour</a:t>
                      </a:r>
                      <a:r>
                        <a:rPr lang="en-US" sz="1400" b="0" kern="1200" dirty="0">
                          <a:solidFill>
                            <a:schemeClr val="dk1"/>
                          </a:solidFill>
                          <a:effectLst/>
                          <a:latin typeface="Arial" panose="020B0604020202020204" pitchFamily="34" charset="0"/>
                          <a:ea typeface="+mn-ea"/>
                          <a:cs typeface="Arial" panose="020B0604020202020204" pitchFamily="34" charset="0"/>
                        </a:rPr>
                        <a:t>, Beitbridge, </a:t>
                      </a:r>
                      <a:r>
                        <a:rPr lang="en-US" sz="1400" b="0" kern="1200" dirty="0" err="1">
                          <a:solidFill>
                            <a:schemeClr val="dk1"/>
                          </a:solidFill>
                          <a:effectLst/>
                          <a:latin typeface="Arial" panose="020B0604020202020204" pitchFamily="34" charset="0"/>
                          <a:ea typeface="+mn-ea"/>
                          <a:cs typeface="Arial" panose="020B0604020202020204" pitchFamily="34" charset="0"/>
                        </a:rPr>
                        <a:t>Ramatlabama</a:t>
                      </a:r>
                      <a:r>
                        <a:rPr lang="en-US" sz="1400" b="0" kern="1200" dirty="0">
                          <a:solidFill>
                            <a:schemeClr val="dk1"/>
                          </a:solidFill>
                          <a:effectLst/>
                          <a:latin typeface="Arial" panose="020B0604020202020204" pitchFamily="34" charset="0"/>
                          <a:ea typeface="+mn-ea"/>
                          <a:cs typeface="Arial" panose="020B0604020202020204" pitchFamily="34" charset="0"/>
                        </a:rPr>
                        <a:t> and </a:t>
                      </a:r>
                      <a:r>
                        <a:rPr lang="en-US" sz="1400" b="0" kern="1200" dirty="0" err="1">
                          <a:solidFill>
                            <a:schemeClr val="dk1"/>
                          </a:solidFill>
                          <a:effectLst/>
                          <a:latin typeface="Arial" panose="020B0604020202020204" pitchFamily="34" charset="0"/>
                          <a:ea typeface="+mn-ea"/>
                          <a:cs typeface="Arial" panose="020B0604020202020204" pitchFamily="34" charset="0"/>
                        </a:rPr>
                        <a:t>Skilphadhek</a:t>
                      </a:r>
                      <a:r>
                        <a:rPr lang="en-US" sz="1400" b="0" kern="1200" dirty="0">
                          <a:solidFill>
                            <a:schemeClr val="dk1"/>
                          </a:solidFill>
                          <a:effectLst/>
                          <a:latin typeface="Arial" panose="020B0604020202020204" pitchFamily="34" charset="0"/>
                          <a:ea typeface="+mn-ea"/>
                          <a:cs typeface="Arial" panose="020B0604020202020204" pitchFamily="34" charset="0"/>
                        </a:rPr>
                        <a:t>.</a:t>
                      </a:r>
                      <a:endParaRPr lang="en-ZA" sz="1400" b="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
        <p:nvSpPr>
          <p:cNvPr id="6" name="Slide Number Placeholder 3">
            <a:extLst>
              <a:ext uri="{FF2B5EF4-FFF2-40B4-BE49-F238E27FC236}">
                <a16:creationId xmlns:a16="http://schemas.microsoft.com/office/drawing/2014/main" id="{23FF16EE-A7AC-4887-9EBA-6D1DA595DD4A}"/>
              </a:ext>
            </a:extLst>
          </p:cNvPr>
          <p:cNvSpPr txBox="1">
            <a:spLocks/>
          </p:cNvSpPr>
          <p:nvPr/>
        </p:nvSpPr>
        <p:spPr bwMode="auto">
          <a:xfrm>
            <a:off x="4425913" y="6318866"/>
            <a:ext cx="512290" cy="2898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228600" indent="-228600" algn="r" defTabSz="457200" rtl="0" eaLnBrk="0" latinLnBrk="0" hangingPunct="0">
              <a:buFont typeface="+mj-lt"/>
              <a:buAutoNum type="arabicPeriod"/>
              <a:defRPr sz="1400" kern="1200">
                <a:solidFill>
                  <a:schemeClr val="tx1"/>
                </a:solidFill>
                <a:latin typeface="Arial" charset="0"/>
                <a:ea typeface="+mn-ea"/>
                <a:cs typeface="Arial" charset="0"/>
              </a:defRPr>
            </a:lvl1pPr>
            <a:lvl2pPr marL="742950" indent="-285750" algn="l" defTabSz="457200" rtl="0" eaLnBrk="0" latinLnBrk="0" hangingPunct="0">
              <a:defRPr sz="1400" kern="1200">
                <a:solidFill>
                  <a:schemeClr val="tx1"/>
                </a:solidFill>
                <a:latin typeface="Arial" charset="0"/>
                <a:ea typeface="+mn-ea"/>
                <a:cs typeface="Arial" charset="0"/>
              </a:defRPr>
            </a:lvl2pPr>
            <a:lvl3pPr marL="1143000" indent="-228600" algn="l" defTabSz="457200" rtl="0" eaLnBrk="0" latinLnBrk="0" hangingPunct="0">
              <a:defRPr sz="1400" kern="1200">
                <a:solidFill>
                  <a:schemeClr val="tx1"/>
                </a:solidFill>
                <a:latin typeface="Arial" charset="0"/>
                <a:ea typeface="+mn-ea"/>
                <a:cs typeface="Arial" charset="0"/>
              </a:defRPr>
            </a:lvl3pPr>
            <a:lvl4pPr marL="1600200" indent="-228600" algn="l" defTabSz="457200" rtl="0" eaLnBrk="0" latinLnBrk="0" hangingPunct="0">
              <a:defRPr sz="1400" kern="1200">
                <a:solidFill>
                  <a:schemeClr val="tx1"/>
                </a:solidFill>
                <a:latin typeface="Arial" charset="0"/>
                <a:ea typeface="+mn-ea"/>
                <a:cs typeface="Arial" charset="0"/>
              </a:defRPr>
            </a:lvl4pPr>
            <a:lvl5pPr marL="2057400" indent="-228600" algn="l" defTabSz="457200" rtl="0" eaLnBrk="0" latinLnBrk="0" hangingPunct="0">
              <a:defRPr sz="1400" kern="1200">
                <a:solidFill>
                  <a:schemeClr val="tx1"/>
                </a:solidFill>
                <a:latin typeface="Arial" charset="0"/>
                <a:ea typeface="+mn-ea"/>
                <a:cs typeface="Arial" charset="0"/>
              </a:defRPr>
            </a:lvl5pPr>
            <a:lvl6pPr marL="25146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6pPr>
            <a:lvl7pPr marL="29718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7pPr>
            <a:lvl8pPr marL="34290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8pPr>
            <a:lvl9pPr marL="38862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9pPr>
          </a:lstStyle>
          <a:p>
            <a:pPr marL="0" indent="0" algn="l" eaLnBrk="1" hangingPunct="1">
              <a:buFont typeface="+mj-lt"/>
              <a:buNone/>
            </a:pPr>
            <a:fld id="{897B934A-29E9-47D0-9A1E-C6BDAD6FFCD0}" type="slidenum">
              <a:rPr lang="en-ZA" altLang="en-US" sz="1800" b="1" smtClean="0"/>
              <a:pPr marL="0" indent="0" algn="l" eaLnBrk="1" hangingPunct="1">
                <a:buFont typeface="+mj-lt"/>
                <a:buNone/>
              </a:pPr>
              <a:t>13</a:t>
            </a:fld>
            <a:endParaRPr lang="en-ZA" altLang="en-US" sz="1800" b="1" dirty="0"/>
          </a:p>
        </p:txBody>
      </p:sp>
    </p:spTree>
    <p:extLst>
      <p:ext uri="{BB962C8B-B14F-4D97-AF65-F5344CB8AC3E}">
        <p14:creationId xmlns:p14="http://schemas.microsoft.com/office/powerpoint/2010/main" val="227901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640150"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14</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2" name="Rectangle 1"/>
          <p:cNvSpPr/>
          <p:nvPr/>
        </p:nvSpPr>
        <p:spPr>
          <a:xfrm>
            <a:off x="126609" y="839722"/>
            <a:ext cx="8772842" cy="4801314"/>
          </a:xfrm>
          <a:prstGeom prst="rect">
            <a:avLst/>
          </a:prstGeom>
        </p:spPr>
        <p:txBody>
          <a:bodyPr wrap="square">
            <a:spAutoFit/>
          </a:bodyPr>
          <a:lstStyle/>
          <a:p>
            <a:r>
              <a:rPr lang="en-US" altLang="en-US" dirty="0">
                <a:latin typeface="Arial" panose="020B0604020202020204" pitchFamily="34" charset="0"/>
                <a:cs typeface="Arial" panose="020B0604020202020204" pitchFamily="34" charset="0"/>
                <a:sym typeface="Arial" panose="020B0604020202020204" pitchFamily="34" charset="0"/>
              </a:rPr>
              <a:t>It is recommended that the Portfolio Committee notes the presentation. More efforts will be focused in the following areas in the next financial year.</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process of establishing the BMA as a Schedule 3A entity is at an advanced stage.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BMA will therefore be a public entity reporting to Minister of Home Affairs effective from 1 April 2023.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BMA has tabled its new Strategic Plan and Annual Performance Plan in parliament which will be effective from the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of April 2023.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DHA will continue to provide shared services (finance, legal, HR support, etc.) to BMA.</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2 of ABIS will be rolled over to the 2023-24 financial year. The focus will be on the following:</a:t>
            </a:r>
          </a:p>
          <a:p>
            <a:pPr marL="285750" lvl="1" indent="-285750">
              <a:buFont typeface="Wingdings" panose="05000000000000000000" pitchFamily="2" charset="2"/>
              <a:buChar char="ü"/>
            </a:pPr>
            <a:r>
              <a:rPr lang="en-US" dirty="0">
                <a:latin typeface="Arial" panose="020B0604020202020204" pitchFamily="34" charset="0"/>
                <a:cs typeface="Arial" panose="020B0604020202020204" pitchFamily="34" charset="0"/>
              </a:rPr>
              <a:t>Iris</a:t>
            </a:r>
          </a:p>
          <a:p>
            <a:pPr marL="285750" lvl="1" indent="-285750">
              <a:buFont typeface="Wingdings" panose="05000000000000000000" pitchFamily="2" charset="2"/>
              <a:buChar char="ü"/>
            </a:pPr>
            <a:r>
              <a:rPr lang="en-US" dirty="0">
                <a:latin typeface="Arial" panose="020B0604020202020204" pitchFamily="34" charset="0"/>
                <a:cs typeface="Arial" panose="020B0604020202020204" pitchFamily="34" charset="0"/>
              </a:rPr>
              <a:t>Infant footprint and </a:t>
            </a:r>
          </a:p>
          <a:p>
            <a:pPr marL="285750" lvl="1" indent="-285750">
              <a:buFont typeface="Wingdings" panose="05000000000000000000" pitchFamily="2" charset="2"/>
              <a:buChar char="ü"/>
            </a:pPr>
            <a:r>
              <a:rPr lang="en-US" dirty="0">
                <a:latin typeface="Arial" panose="020B0604020202020204" pitchFamily="34" charset="0"/>
                <a:cs typeface="Arial" panose="020B0604020202020204" pitchFamily="34" charset="0"/>
              </a:rPr>
              <a:t>palm-print</a:t>
            </a:r>
          </a:p>
        </p:txBody>
      </p:sp>
      <p:graphicFrame>
        <p:nvGraphicFramePr>
          <p:cNvPr id="10" name="Table 9"/>
          <p:cNvGraphicFramePr>
            <a:graphicFrameLocks noGrp="1"/>
          </p:cNvGraphicFramePr>
          <p:nvPr>
            <p:extLst>
              <p:ext uri="{D42A27DB-BD31-4B8C-83A1-F6EECF244321}">
                <p14:modId xmlns:p14="http://schemas.microsoft.com/office/powerpoint/2010/main" val="4253858636"/>
              </p:ext>
            </p:extLst>
          </p:nvPr>
        </p:nvGraphicFramePr>
        <p:xfrm>
          <a:off x="53007" y="45745"/>
          <a:ext cx="9090993" cy="702670"/>
        </p:xfrm>
        <a:graphic>
          <a:graphicData uri="http://schemas.openxmlformats.org/drawingml/2006/table">
            <a:tbl>
              <a:tblPr firstRow="1" firstCol="1" bandRow="1"/>
              <a:tblGrid>
                <a:gridCol w="9090993">
                  <a:extLst>
                    <a:ext uri="{9D8B030D-6E8A-4147-A177-3AD203B41FA5}">
                      <a16:colId xmlns:a16="http://schemas.microsoft.com/office/drawing/2014/main" val="20000"/>
                    </a:ext>
                  </a:extLst>
                </a:gridCol>
              </a:tblGrid>
              <a:tr h="702670">
                <a:tc>
                  <a:txBody>
                    <a:bodyPr/>
                    <a:lstStyle/>
                    <a:p>
                      <a:pPr marL="0" indent="0" algn="ctr">
                        <a:buNone/>
                        <a:defRPr/>
                      </a:pPr>
                      <a:r>
                        <a:rPr lang="en-ZA" sz="2400" b="1" cap="all" dirty="0">
                          <a:solidFill>
                            <a:schemeClr val="bg1"/>
                          </a:solidFill>
                          <a:effectLst>
                            <a:outerShdw blurRad="38100" dist="38100" dir="2700000" rotWithShape="0">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CONCLUSION</a:t>
                      </a:r>
                      <a:endParaRPr lang="en-ZA"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solidFill>
                      <a:schemeClr val="accent3">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8981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13317" name="Rectangle 1"/>
          <p:cNvSpPr>
            <a:spLocks noChangeArrowheads="1"/>
          </p:cNvSpPr>
          <p:nvPr/>
        </p:nvSpPr>
        <p:spPr bwMode="auto">
          <a:xfrm>
            <a:off x="469900" y="193317"/>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3" name="Rectangle 2"/>
          <p:cNvSpPr/>
          <p:nvPr/>
        </p:nvSpPr>
        <p:spPr>
          <a:xfrm>
            <a:off x="5796136" y="4869160"/>
            <a:ext cx="2232248" cy="584775"/>
          </a:xfrm>
          <a:prstGeom prst="rect">
            <a:avLst/>
          </a:prstGeom>
        </p:spPr>
        <p:txBody>
          <a:bodyPr wrap="square">
            <a:spAutoFit/>
          </a:bodyPr>
          <a:lstStyle/>
          <a:p>
            <a:endParaRPr lang="en-ZA" sz="3200" dirty="0"/>
          </a:p>
        </p:txBody>
      </p:sp>
      <p:sp>
        <p:nvSpPr>
          <p:cNvPr id="4" name="Rectangle 3"/>
          <p:cNvSpPr/>
          <p:nvPr/>
        </p:nvSpPr>
        <p:spPr>
          <a:xfrm>
            <a:off x="3542230" y="5102979"/>
            <a:ext cx="2600264" cy="646331"/>
          </a:xfrm>
          <a:prstGeom prst="rect">
            <a:avLst/>
          </a:prstGeom>
        </p:spPr>
        <p:txBody>
          <a:bodyPr wrap="none">
            <a:spAutoFit/>
          </a:bodyPr>
          <a:lstStyle/>
          <a:p>
            <a:r>
              <a:rPr lang="en-ZA" sz="3600" b="1" dirty="0">
                <a:solidFill>
                  <a:schemeClr val="bg2">
                    <a:lumMod val="50000"/>
                  </a:schemeClr>
                </a:solidFill>
              </a:rPr>
              <a:t>Ndo livhuwa</a:t>
            </a:r>
            <a:endParaRPr lang="en-ZA" sz="3600" dirty="0">
              <a:solidFill>
                <a:schemeClr val="bg2">
                  <a:lumMod val="50000"/>
                </a:schemeClr>
              </a:solidFill>
            </a:endParaRPr>
          </a:p>
        </p:txBody>
      </p:sp>
      <p:sp>
        <p:nvSpPr>
          <p:cNvPr id="5" name="Rectangle 4"/>
          <p:cNvSpPr/>
          <p:nvPr/>
        </p:nvSpPr>
        <p:spPr>
          <a:xfrm>
            <a:off x="506810" y="2893863"/>
            <a:ext cx="1800198" cy="646331"/>
          </a:xfrm>
          <a:prstGeom prst="rect">
            <a:avLst/>
          </a:prstGeom>
        </p:spPr>
        <p:txBody>
          <a:bodyPr wrap="square">
            <a:spAutoFit/>
          </a:bodyPr>
          <a:lstStyle/>
          <a:p>
            <a:r>
              <a:rPr lang="en-ZA" sz="3600" b="1" dirty="0"/>
              <a:t>Dankie</a:t>
            </a:r>
            <a:endParaRPr lang="en-ZA" sz="3600" dirty="0"/>
          </a:p>
        </p:txBody>
      </p:sp>
      <p:sp>
        <p:nvSpPr>
          <p:cNvPr id="7" name="Rectangle 6"/>
          <p:cNvSpPr/>
          <p:nvPr/>
        </p:nvSpPr>
        <p:spPr>
          <a:xfrm>
            <a:off x="3089564" y="624378"/>
            <a:ext cx="3099109" cy="646331"/>
          </a:xfrm>
          <a:prstGeom prst="rect">
            <a:avLst/>
          </a:prstGeom>
        </p:spPr>
        <p:txBody>
          <a:bodyPr wrap="square">
            <a:spAutoFit/>
          </a:bodyPr>
          <a:lstStyle/>
          <a:p>
            <a:r>
              <a:rPr lang="en-ZA" sz="3600" b="1" dirty="0">
                <a:solidFill>
                  <a:srgbClr val="7030A0"/>
                </a:solidFill>
              </a:rPr>
              <a:t>Ke a leboga </a:t>
            </a:r>
            <a:endParaRPr lang="en-ZA" sz="3600" dirty="0">
              <a:solidFill>
                <a:srgbClr val="7030A0"/>
              </a:solidFill>
            </a:endParaRPr>
          </a:p>
        </p:txBody>
      </p:sp>
      <p:sp>
        <p:nvSpPr>
          <p:cNvPr id="8" name="Rectangle 7"/>
          <p:cNvSpPr/>
          <p:nvPr/>
        </p:nvSpPr>
        <p:spPr>
          <a:xfrm>
            <a:off x="6492397" y="4328633"/>
            <a:ext cx="2474780" cy="646331"/>
          </a:xfrm>
          <a:prstGeom prst="rect">
            <a:avLst/>
          </a:prstGeom>
        </p:spPr>
        <p:txBody>
          <a:bodyPr wrap="none">
            <a:spAutoFit/>
          </a:bodyPr>
          <a:lstStyle/>
          <a:p>
            <a:r>
              <a:rPr lang="en-ZA" sz="3600" b="1" dirty="0">
                <a:solidFill>
                  <a:srgbClr val="FFC000"/>
                </a:solidFill>
              </a:rPr>
              <a:t>Ndiyabulela</a:t>
            </a:r>
            <a:endParaRPr lang="en-ZA" sz="3600" dirty="0"/>
          </a:p>
        </p:txBody>
      </p:sp>
      <p:sp>
        <p:nvSpPr>
          <p:cNvPr id="9" name="Rectangle 8"/>
          <p:cNvSpPr/>
          <p:nvPr/>
        </p:nvSpPr>
        <p:spPr>
          <a:xfrm>
            <a:off x="469900" y="4356333"/>
            <a:ext cx="2446054" cy="646331"/>
          </a:xfrm>
          <a:prstGeom prst="rect">
            <a:avLst/>
          </a:prstGeom>
        </p:spPr>
        <p:txBody>
          <a:bodyPr wrap="none">
            <a:spAutoFit/>
          </a:bodyPr>
          <a:lstStyle/>
          <a:p>
            <a:r>
              <a:rPr lang="en-ZA" sz="3600" b="1" dirty="0">
                <a:solidFill>
                  <a:srgbClr val="70A913"/>
                </a:solidFill>
              </a:rPr>
              <a:t>Ngiyabonga</a:t>
            </a:r>
            <a:endParaRPr lang="en-ZA" sz="3600" dirty="0">
              <a:solidFill>
                <a:srgbClr val="70A913"/>
              </a:solidFill>
            </a:endParaRPr>
          </a:p>
        </p:txBody>
      </p:sp>
      <p:sp>
        <p:nvSpPr>
          <p:cNvPr id="12" name="Rectangle 11"/>
          <p:cNvSpPr/>
          <p:nvPr/>
        </p:nvSpPr>
        <p:spPr>
          <a:xfrm>
            <a:off x="6804660" y="2890060"/>
            <a:ext cx="2278060" cy="646331"/>
          </a:xfrm>
          <a:prstGeom prst="rect">
            <a:avLst/>
          </a:prstGeom>
        </p:spPr>
        <p:txBody>
          <a:bodyPr wrap="none">
            <a:spAutoFit/>
          </a:bodyPr>
          <a:lstStyle/>
          <a:p>
            <a:r>
              <a:rPr lang="en-ZA" sz="3600" b="1" dirty="0">
                <a:solidFill>
                  <a:srgbClr val="FF0000"/>
                </a:solidFill>
              </a:rPr>
              <a:t>Thank you </a:t>
            </a:r>
            <a:endParaRPr lang="en-ZA" sz="3600" dirty="0">
              <a:solidFill>
                <a:srgbClr val="FF0000"/>
              </a:solidFill>
            </a:endParaRPr>
          </a:p>
        </p:txBody>
      </p:sp>
      <p:sp>
        <p:nvSpPr>
          <p:cNvPr id="13" name="Rectangle 12"/>
          <p:cNvSpPr/>
          <p:nvPr/>
        </p:nvSpPr>
        <p:spPr>
          <a:xfrm>
            <a:off x="7181833" y="1253050"/>
            <a:ext cx="1636730" cy="646331"/>
          </a:xfrm>
          <a:prstGeom prst="rect">
            <a:avLst/>
          </a:prstGeom>
        </p:spPr>
        <p:txBody>
          <a:bodyPr wrap="none">
            <a:spAutoFit/>
          </a:bodyPr>
          <a:lstStyle/>
          <a:p>
            <a:r>
              <a:rPr lang="en-ZA" sz="3600" b="1" dirty="0">
                <a:solidFill>
                  <a:srgbClr val="00B050"/>
                </a:solidFill>
              </a:rPr>
              <a:t>Inkomu</a:t>
            </a:r>
            <a:endParaRPr lang="en-ZA" sz="3600" dirty="0"/>
          </a:p>
        </p:txBody>
      </p:sp>
      <p:sp>
        <p:nvSpPr>
          <p:cNvPr id="14" name="Rectangle 13"/>
          <p:cNvSpPr/>
          <p:nvPr/>
        </p:nvSpPr>
        <p:spPr>
          <a:xfrm>
            <a:off x="376931" y="1194588"/>
            <a:ext cx="4572000" cy="923330"/>
          </a:xfrm>
          <a:prstGeom prst="rect">
            <a:avLst/>
          </a:prstGeom>
        </p:spPr>
        <p:txBody>
          <a:bodyPr>
            <a:spAutoFit/>
          </a:bodyPr>
          <a:lstStyle/>
          <a:p>
            <a:endParaRPr lang="en-ZA" dirty="0">
              <a:solidFill>
                <a:srgbClr val="00B0F0"/>
              </a:solidFill>
            </a:endParaRPr>
          </a:p>
          <a:p>
            <a:r>
              <a:rPr lang="en-ZA" sz="3600" b="1" dirty="0">
                <a:solidFill>
                  <a:srgbClr val="00B0F0"/>
                </a:solidFill>
              </a:rPr>
              <a:t>Ke a leboha </a:t>
            </a:r>
            <a:endParaRPr lang="en-ZA" sz="3600" dirty="0">
              <a:solidFill>
                <a:srgbClr val="00B0F0"/>
              </a:solidFill>
            </a:endParaRPr>
          </a:p>
        </p:txBody>
      </p:sp>
      <p:pic>
        <p:nvPicPr>
          <p:cNvPr id="19"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977" y="1844824"/>
            <a:ext cx="3808033" cy="25115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2758181" y="6133723"/>
            <a:ext cx="2190750" cy="365125"/>
          </a:xfrm>
        </p:spPr>
        <p:txBody>
          <a:bodyPr/>
          <a:lstStyle/>
          <a:p>
            <a:pPr marL="0" indent="0">
              <a:buFont typeface="+mj-lt"/>
              <a:buNone/>
            </a:pPr>
            <a:fld id="{2538E8B7-8BD9-9F48-9FB6-4E0DFEDB8449}" type="slidenum">
              <a:rPr lang="en-US" b="1" smtClean="0">
                <a:latin typeface="Arial" panose="020B0604020202020204" pitchFamily="34" charset="0"/>
                <a:cs typeface="Arial" panose="020B0604020202020204" pitchFamily="34" charset="0"/>
              </a:rPr>
              <a:pPr marL="0" indent="0">
                <a:buFont typeface="+mj-lt"/>
                <a:buNone/>
              </a:pPr>
              <a:t>15</a:t>
            </a:fld>
            <a:endParaRPr lang="en-US"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B2CF64A-E327-CC40-80E3-F703735867B2}"/>
              </a:ext>
            </a:extLst>
          </p:cNvPr>
          <p:cNvSpPr txBox="1"/>
          <p:nvPr/>
        </p:nvSpPr>
        <p:spPr>
          <a:xfrm>
            <a:off x="2330824" y="8785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9191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2</a:t>
            </a:fld>
            <a:endParaRPr lang="en-ZA" altLang="en-US" sz="1800" b="1" dirty="0"/>
          </a:p>
        </p:txBody>
      </p:sp>
      <p:sp>
        <p:nvSpPr>
          <p:cNvPr id="5126" name="Rectangle 1"/>
          <p:cNvSpPr>
            <a:spLocks noChangeArrowheads="1"/>
          </p:cNvSpPr>
          <p:nvPr/>
        </p:nvSpPr>
        <p:spPr bwMode="auto">
          <a:xfrm>
            <a:off x="244549" y="1280907"/>
            <a:ext cx="7936061"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anose="020B0604020202020204" pitchFamily="34" charset="0"/>
              <a:buChar char="•"/>
            </a:pPr>
            <a:endParaRPr lang="en-GB" altLang="en-US" b="1" dirty="0">
              <a:solidFill>
                <a:schemeClr val="tx2"/>
              </a:solidFill>
            </a:endParaRPr>
          </a:p>
          <a:p>
            <a:pPr marL="285750" indent="-285750">
              <a:spcBef>
                <a:spcPts val="600"/>
              </a:spcBef>
              <a:spcAft>
                <a:spcPts val="600"/>
              </a:spcAft>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PURPOSE</a:t>
            </a:r>
          </a:p>
          <a:p>
            <a:pPr marL="285750" indent="-285750">
              <a:spcBef>
                <a:spcPts val="600"/>
              </a:spcBef>
              <a:spcAft>
                <a:spcPts val="600"/>
              </a:spcAft>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DHA MANDATE</a:t>
            </a:r>
          </a:p>
          <a:p>
            <a:pPr marL="285750" indent="-285750">
              <a:spcBef>
                <a:spcPts val="600"/>
              </a:spcBef>
              <a:spcAft>
                <a:spcPts val="600"/>
              </a:spcAft>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DHA CONTRIBUTION TO MTSF PRIORITIES</a:t>
            </a:r>
          </a:p>
          <a:p>
            <a:pPr marL="285750" indent="-285750">
              <a:spcBef>
                <a:spcPts val="600"/>
              </a:spcBef>
              <a:spcAft>
                <a:spcPts val="600"/>
              </a:spcAft>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MID-TERM PROGRESS AGAINST THE 5 YEAR STRATEGIC PLAN TARGETS</a:t>
            </a:r>
          </a:p>
          <a:p>
            <a:pPr marL="285750" indent="-285750">
              <a:spcBef>
                <a:spcPts val="600"/>
              </a:spcBef>
              <a:spcAft>
                <a:spcPts val="600"/>
              </a:spcAft>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CONCLUSION</a:t>
            </a:r>
          </a:p>
          <a:p>
            <a:pPr marL="285750" indent="-285750">
              <a:buFont typeface="Arial" panose="020B0604020202020204" pitchFamily="34" charset="0"/>
              <a:buChar char="•"/>
            </a:pPr>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a:p>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436626310"/>
              </p:ext>
            </p:extLst>
          </p:nvPr>
        </p:nvGraphicFramePr>
        <p:xfrm>
          <a:off x="53007" y="86816"/>
          <a:ext cx="9090993" cy="702670"/>
        </p:xfrm>
        <a:graphic>
          <a:graphicData uri="http://schemas.openxmlformats.org/drawingml/2006/table">
            <a:tbl>
              <a:tblPr firstRow="1" firstCol="1" bandRow="1"/>
              <a:tblGrid>
                <a:gridCol w="9090993">
                  <a:extLst>
                    <a:ext uri="{9D8B030D-6E8A-4147-A177-3AD203B41FA5}">
                      <a16:colId xmlns:a16="http://schemas.microsoft.com/office/drawing/2014/main" val="20000"/>
                    </a:ext>
                  </a:extLst>
                </a:gridCol>
              </a:tblGrid>
              <a:tr h="7026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PRESENTATION</a:t>
                      </a:r>
                      <a:r>
                        <a:rPr lang="en-US" sz="2400" b="1" baseline="0" dirty="0">
                          <a:solidFill>
                            <a:schemeClr val="bg1"/>
                          </a:solidFill>
                          <a:latin typeface="Arial" panose="020B0604020202020204" pitchFamily="34" charset="0"/>
                          <a:cs typeface="Arial" panose="020B0604020202020204" pitchFamily="34" charset="0"/>
                        </a:rPr>
                        <a:t> OUTLINE</a:t>
                      </a:r>
                      <a:endParaRPr lang="en-ZA" sz="2400" b="1" dirty="0">
                        <a:solidFill>
                          <a:schemeClr val="bg1"/>
                        </a:solidFill>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solidFill>
                      <a:schemeClr val="accent3">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6772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26503" cy="780356"/>
          </a:xfrm>
          <a:prstGeom prst="rect">
            <a:avLst/>
          </a:prstGeom>
        </p:spPr>
      </p:pic>
      <p:sp>
        <p:nvSpPr>
          <p:cNvPr id="2" name="Title 1"/>
          <p:cNvSpPr>
            <a:spLocks noGrp="1"/>
          </p:cNvSpPr>
          <p:nvPr>
            <p:ph type="title"/>
          </p:nvPr>
        </p:nvSpPr>
        <p:spPr>
          <a:xfrm>
            <a:off x="282196" y="49683"/>
            <a:ext cx="8229600" cy="45719"/>
          </a:xfrm>
        </p:spPr>
        <p:txBody>
          <a:bodyPr/>
          <a:lstStyle/>
          <a:p>
            <a:endParaRPr lang="en-ZA" sz="100" dirty="0"/>
          </a:p>
        </p:txBody>
      </p:sp>
      <p:sp>
        <p:nvSpPr>
          <p:cNvPr id="3" name="Content Placeholder 2"/>
          <p:cNvSpPr>
            <a:spLocks noGrp="1"/>
          </p:cNvSpPr>
          <p:nvPr>
            <p:ph idx="1"/>
          </p:nvPr>
        </p:nvSpPr>
        <p:spPr>
          <a:xfrm>
            <a:off x="282196" y="905164"/>
            <a:ext cx="8395855" cy="4731903"/>
          </a:xfrm>
        </p:spPr>
        <p:txBody>
          <a:bodyPr/>
          <a:lstStyle/>
          <a:p>
            <a:pPr marL="0" indent="0">
              <a:buNone/>
            </a:pPr>
            <a:r>
              <a:rPr lang="en-US" sz="2800" dirty="0">
                <a:latin typeface="Arial" panose="020B0604020202020204" pitchFamily="34" charset="0"/>
                <a:cs typeface="Arial" panose="020B0604020202020204" pitchFamily="34" charset="0"/>
              </a:rPr>
              <a:t>The Purpose of the presentation is to request the Portfolio Committee to note the:</a:t>
            </a:r>
          </a:p>
          <a:p>
            <a:pPr>
              <a:buFont typeface="Wingdings" pitchFamily="2" charset="2"/>
              <a:buChar char="§"/>
            </a:pPr>
            <a:r>
              <a:rPr lang="en-US" sz="2400" dirty="0">
                <a:latin typeface="Arial" panose="020B0604020202020204" pitchFamily="34" charset="0"/>
                <a:cs typeface="Arial" panose="020B0604020202020204" pitchFamily="34" charset="0"/>
              </a:rPr>
              <a:t>Mid-term progress report against the 2020- 2025 Strategic Plan; and</a:t>
            </a:r>
          </a:p>
          <a:p>
            <a:pPr>
              <a:buFont typeface="Wingdings" pitchFamily="2" charset="2"/>
              <a:buChar char="§"/>
            </a:pPr>
            <a:r>
              <a:rPr lang="en-US" sz="2400" dirty="0">
                <a:latin typeface="Arial" panose="020B0604020202020204" pitchFamily="34" charset="0"/>
                <a:cs typeface="Arial" panose="020B0604020202020204" pitchFamily="34" charset="0"/>
              </a:rPr>
              <a:t>Progress Report against the Revised Medium Term Strategic Framework (MTSF) 2019-2024</a:t>
            </a:r>
            <a:endParaRPr lang="en-ZA" sz="2400" dirty="0">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42BED086-6EF8-40A7-A162-C0358B2889AC}"/>
              </a:ext>
            </a:extLst>
          </p:cNvPr>
          <p:cNvSpPr txBox="1">
            <a:spLocks/>
          </p:cNvSpPr>
          <p:nvPr/>
        </p:nvSpPr>
        <p:spPr bwMode="auto">
          <a:xfrm>
            <a:off x="4644231" y="6318866"/>
            <a:ext cx="293971" cy="2898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228600" indent="-228600" algn="r" defTabSz="457200" rtl="0" eaLnBrk="0" latinLnBrk="0" hangingPunct="0">
              <a:buFont typeface="+mj-lt"/>
              <a:buAutoNum type="arabicPeriod"/>
              <a:defRPr sz="1400" kern="1200">
                <a:solidFill>
                  <a:schemeClr val="tx1"/>
                </a:solidFill>
                <a:latin typeface="Arial" charset="0"/>
                <a:ea typeface="+mn-ea"/>
                <a:cs typeface="Arial" charset="0"/>
              </a:defRPr>
            </a:lvl1pPr>
            <a:lvl2pPr marL="742950" indent="-285750" algn="l" defTabSz="457200" rtl="0" eaLnBrk="0" latinLnBrk="0" hangingPunct="0">
              <a:defRPr sz="1400" kern="1200">
                <a:solidFill>
                  <a:schemeClr val="tx1"/>
                </a:solidFill>
                <a:latin typeface="Arial" charset="0"/>
                <a:ea typeface="+mn-ea"/>
                <a:cs typeface="Arial" charset="0"/>
              </a:defRPr>
            </a:lvl2pPr>
            <a:lvl3pPr marL="1143000" indent="-228600" algn="l" defTabSz="457200" rtl="0" eaLnBrk="0" latinLnBrk="0" hangingPunct="0">
              <a:defRPr sz="1400" kern="1200">
                <a:solidFill>
                  <a:schemeClr val="tx1"/>
                </a:solidFill>
                <a:latin typeface="Arial" charset="0"/>
                <a:ea typeface="+mn-ea"/>
                <a:cs typeface="Arial" charset="0"/>
              </a:defRPr>
            </a:lvl3pPr>
            <a:lvl4pPr marL="1600200" indent="-228600" algn="l" defTabSz="457200" rtl="0" eaLnBrk="0" latinLnBrk="0" hangingPunct="0">
              <a:defRPr sz="1400" kern="1200">
                <a:solidFill>
                  <a:schemeClr val="tx1"/>
                </a:solidFill>
                <a:latin typeface="Arial" charset="0"/>
                <a:ea typeface="+mn-ea"/>
                <a:cs typeface="Arial" charset="0"/>
              </a:defRPr>
            </a:lvl4pPr>
            <a:lvl5pPr marL="2057400" indent="-228600" algn="l" defTabSz="457200" rtl="0" eaLnBrk="0" latinLnBrk="0" hangingPunct="0">
              <a:defRPr sz="1400" kern="1200">
                <a:solidFill>
                  <a:schemeClr val="tx1"/>
                </a:solidFill>
                <a:latin typeface="Arial" charset="0"/>
                <a:ea typeface="+mn-ea"/>
                <a:cs typeface="Arial" charset="0"/>
              </a:defRPr>
            </a:lvl5pPr>
            <a:lvl6pPr marL="25146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6pPr>
            <a:lvl7pPr marL="29718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7pPr>
            <a:lvl8pPr marL="34290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8pPr>
            <a:lvl9pPr marL="38862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9pPr>
          </a:lstStyle>
          <a:p>
            <a:pPr marL="0" indent="0" algn="l" eaLnBrk="1" hangingPunct="1">
              <a:buFont typeface="+mj-lt"/>
              <a:buNone/>
            </a:pPr>
            <a:fld id="{897B934A-29E9-47D0-9A1E-C6BDAD6FFCD0}" type="slidenum">
              <a:rPr lang="en-ZA" altLang="en-US" sz="1800" b="1" smtClean="0"/>
              <a:pPr marL="0" indent="0" algn="l" eaLnBrk="1" hangingPunct="1">
                <a:buFont typeface="+mj-lt"/>
                <a:buNone/>
              </a:pPr>
              <a:t>3</a:t>
            </a:fld>
            <a:endParaRPr lang="en-ZA" altLang="en-US" sz="1800" b="1" dirty="0"/>
          </a:p>
        </p:txBody>
      </p:sp>
    </p:spTree>
    <p:extLst>
      <p:ext uri="{BB962C8B-B14F-4D97-AF65-F5344CB8AC3E}">
        <p14:creationId xmlns:p14="http://schemas.microsoft.com/office/powerpoint/2010/main" val="105460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4</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5" name="Diagram 4">
            <a:extLst>
              <a:ext uri="{FF2B5EF4-FFF2-40B4-BE49-F238E27FC236}">
                <a16:creationId xmlns:a16="http://schemas.microsoft.com/office/drawing/2014/main" id="{FA57E2AE-A77A-4C4A-A464-C2AF92496902}"/>
              </a:ext>
            </a:extLst>
          </p:cNvPr>
          <p:cNvGraphicFramePr/>
          <p:nvPr/>
        </p:nvGraphicFramePr>
        <p:xfrm>
          <a:off x="120491" y="833558"/>
          <a:ext cx="9023509" cy="1070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F0101C38-CD72-4540-AD3F-1CFA863AC74C}"/>
              </a:ext>
            </a:extLst>
          </p:cNvPr>
          <p:cNvGraphicFramePr/>
          <p:nvPr/>
        </p:nvGraphicFramePr>
        <p:xfrm>
          <a:off x="120491" y="2059252"/>
          <a:ext cx="8593740" cy="3738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Table 13"/>
          <p:cNvGraphicFramePr>
            <a:graphicFrameLocks noGrp="1"/>
          </p:cNvGraphicFramePr>
          <p:nvPr>
            <p:extLst/>
          </p:nvPr>
        </p:nvGraphicFramePr>
        <p:xfrm>
          <a:off x="53007" y="71173"/>
          <a:ext cx="9103057" cy="665788"/>
        </p:xfrm>
        <a:graphic>
          <a:graphicData uri="http://schemas.openxmlformats.org/drawingml/2006/table">
            <a:tbl>
              <a:tblPr firstRow="1" firstCol="1" bandRow="1"/>
              <a:tblGrid>
                <a:gridCol w="9103057">
                  <a:extLst>
                    <a:ext uri="{9D8B030D-6E8A-4147-A177-3AD203B41FA5}">
                      <a16:colId xmlns:a16="http://schemas.microsoft.com/office/drawing/2014/main" val="20000"/>
                    </a:ext>
                  </a:extLst>
                </a:gridCol>
              </a:tblGrid>
              <a:tr h="665788">
                <a:tc>
                  <a:txBody>
                    <a:bodyPr/>
                    <a:lstStyle/>
                    <a:p>
                      <a:pPr marL="0" indent="0" algn="ctr">
                        <a:buNone/>
                        <a:defRPr/>
                      </a:pPr>
                      <a:r>
                        <a:rPr lang="en-ZA" sz="20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ZA" sz="2400" b="1" dirty="0">
                          <a:solidFill>
                            <a:schemeClr val="bg1"/>
                          </a:solidFill>
                          <a:latin typeface="Arial" panose="020B0604020202020204" pitchFamily="34" charset="0"/>
                          <a:cs typeface="Arial" panose="020B0604020202020204" pitchFamily="34" charset="0"/>
                        </a:rPr>
                        <a:t>DHA MANDATE</a:t>
                      </a:r>
                      <a:endParaRPr lang="en-ZA"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solidFill>
                      <a:schemeClr val="accent3">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115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120" y="180432"/>
            <a:ext cx="8581880" cy="523220"/>
          </a:xfrm>
          <a:prstGeom prst="rect">
            <a:avLst/>
          </a:prstGeom>
          <a:noFill/>
        </p:spPr>
        <p:txBody>
          <a:bodyPr wrap="square" rtlCol="0">
            <a:spAutoFit/>
          </a:bodyPr>
          <a:lstStyle/>
          <a:p>
            <a:pPr algn="ctr"/>
            <a:r>
              <a:rPr lang="en-US" sz="2800" b="1" dirty="0">
                <a:solidFill>
                  <a:srgbClr val="FFFFFF"/>
                </a:solidFill>
              </a:rPr>
              <a:t>DHA Contribution to MTSF 2014 to 2019</a:t>
            </a:r>
            <a:endParaRPr lang="en-ZA" sz="2800" dirty="0">
              <a:solidFill>
                <a:srgbClr val="FFFFFF"/>
              </a:solidFill>
            </a:endParaRPr>
          </a:p>
        </p:txBody>
      </p:sp>
      <p:sp>
        <p:nvSpPr>
          <p:cNvPr id="6" name="TextBox 5"/>
          <p:cNvSpPr txBox="1"/>
          <p:nvPr/>
        </p:nvSpPr>
        <p:spPr>
          <a:xfrm>
            <a:off x="130175" y="126620"/>
            <a:ext cx="8865235" cy="338554"/>
          </a:xfrm>
          <a:prstGeom prst="rect">
            <a:avLst/>
          </a:prstGeom>
          <a:solidFill>
            <a:srgbClr val="92D050"/>
          </a:solidFill>
        </p:spPr>
        <p:txBody>
          <a:bodyPr wrap="square" rtlCol="0">
            <a:spAutoFit/>
          </a:bodyPr>
          <a:lstStyle/>
          <a:p>
            <a:pPr algn="ctr">
              <a:spcBef>
                <a:spcPts val="600"/>
              </a:spcBef>
              <a:spcAft>
                <a:spcPts val="600"/>
              </a:spcAft>
            </a:pPr>
            <a:r>
              <a:rPr lang="en-US" sz="1600" b="1" dirty="0">
                <a:latin typeface="Arial" panose="020B0604020202020204" pitchFamily="34" charset="0"/>
                <a:cs typeface="Arial" panose="020B0604020202020204" pitchFamily="34" charset="0"/>
              </a:rPr>
              <a:t>Vision, Mission, Mandate, Values and Outcomes</a:t>
            </a:r>
            <a:endParaRPr lang="en-ZA" sz="1600" b="1" dirty="0">
              <a:latin typeface="Arial" panose="020B0604020202020204" pitchFamily="34" charset="0"/>
              <a:cs typeface="Arial" panose="020B0604020202020204" pitchFamily="34" charset="0"/>
            </a:endParaRPr>
          </a:p>
        </p:txBody>
      </p:sp>
      <p:graphicFrame>
        <p:nvGraphicFramePr>
          <p:cNvPr id="5" name="Diagram 4"/>
          <p:cNvGraphicFramePr/>
          <p:nvPr/>
        </p:nvGraphicFramePr>
        <p:xfrm>
          <a:off x="252548" y="616565"/>
          <a:ext cx="8604069" cy="5218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3">
            <a:extLst>
              <a:ext uri="{FF2B5EF4-FFF2-40B4-BE49-F238E27FC236}">
                <a16:creationId xmlns:a16="http://schemas.microsoft.com/office/drawing/2014/main" id="{4714D740-9776-463C-BFA4-E66214D63862}"/>
              </a:ext>
            </a:extLst>
          </p:cNvPr>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5</a:t>
            </a:fld>
            <a:endParaRPr lang="en-ZA" altLang="en-US" sz="1800" b="1" dirty="0"/>
          </a:p>
        </p:txBody>
      </p:sp>
    </p:spTree>
    <p:extLst>
      <p:ext uri="{BB962C8B-B14F-4D97-AF65-F5344CB8AC3E}">
        <p14:creationId xmlns:p14="http://schemas.microsoft.com/office/powerpoint/2010/main" val="99643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6" name="TextBox 5"/>
          <p:cNvSpPr txBox="1"/>
          <p:nvPr/>
        </p:nvSpPr>
        <p:spPr>
          <a:xfrm>
            <a:off x="34270" y="0"/>
            <a:ext cx="9075459"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spcBef>
                <a:spcPts val="1800"/>
              </a:spcBef>
              <a:spcAft>
                <a:spcPts val="600"/>
              </a:spcAft>
              <a:buClr>
                <a:srgbClr val="7D0900"/>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DHA</a:t>
            </a:r>
            <a:r>
              <a:rPr lang="en-ZA" sz="2400" b="1" dirty="0">
                <a:latin typeface="Arial" panose="020B0604020202020204" pitchFamily="34" charset="0"/>
                <a:ea typeface="Calibri" panose="020F0502020204030204" pitchFamily="34" charset="0"/>
                <a:cs typeface="Arial" panose="020B0604020202020204" pitchFamily="34" charset="0"/>
              </a:rPr>
              <a:t> </a:t>
            </a: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OUTCOMES</a:t>
            </a:r>
          </a:p>
        </p:txBody>
      </p:sp>
      <p:sp>
        <p:nvSpPr>
          <p:cNvPr id="8" name="Content Placeholder 2"/>
          <p:cNvSpPr>
            <a:spLocks noGrp="1"/>
          </p:cNvSpPr>
          <p:nvPr>
            <p:ph idx="1"/>
          </p:nvPr>
        </p:nvSpPr>
        <p:spPr>
          <a:xfrm>
            <a:off x="37513" y="458780"/>
            <a:ext cx="8940499" cy="5702331"/>
          </a:xfrm>
        </p:spPr>
        <p:txBody>
          <a:bodyPr>
            <a:noAutofit/>
          </a:bodyPr>
          <a:lstStyle/>
          <a:p>
            <a:pPr marL="0" indent="0" algn="just" defTabSz="459234">
              <a:lnSpc>
                <a:spcPct val="150000"/>
              </a:lnSpc>
              <a:buNone/>
              <a:tabLst>
                <a:tab pos="253992" algn="l"/>
              </a:tabLst>
              <a:defRPr/>
            </a:pPr>
            <a:r>
              <a:rPr lang="en-US" sz="1600" spc="-7" dirty="0">
                <a:solidFill>
                  <a:prstClr val="black"/>
                </a:solidFill>
                <a:latin typeface="Arial" panose="020B0604020202020204" pitchFamily="34" charset="0"/>
                <a:cs typeface="Arial" panose="020B0604020202020204" pitchFamily="34" charset="0"/>
              </a:rPr>
              <a:t>The DHA contributes directly to 2 of the 7 MTSF priorities; that is, priority 2 and 6. However, through our mandate, we contribute indirectly to all priorities. For instance, through the International Migration mandate, we contribute to priority 7: A better Africa and World: </a:t>
            </a:r>
          </a:p>
          <a:p>
            <a:pPr marL="417294" indent="-408222" defTabSz="459234">
              <a:lnSpc>
                <a:spcPct val="150000"/>
              </a:lnSpc>
              <a:buFont typeface="Wingdings" panose="05000000000000000000" pitchFamily="2" charset="2"/>
              <a:buChar char="q"/>
              <a:tabLst>
                <a:tab pos="1539827" algn="l"/>
              </a:tabLst>
              <a:defRPr/>
            </a:pPr>
            <a:r>
              <a:rPr lang="en-US" sz="1600" b="1" spc="-7" dirty="0">
                <a:solidFill>
                  <a:prstClr val="black"/>
                </a:solidFill>
                <a:latin typeface="Arial" panose="020B0604020202020204" pitchFamily="34" charset="0"/>
                <a:cs typeface="Arial" panose="020B0604020202020204" pitchFamily="34" charset="0"/>
              </a:rPr>
              <a:t>Priority 1: </a:t>
            </a:r>
            <a:r>
              <a:rPr lang="en-US" sz="1600" spc="-7" dirty="0">
                <a:solidFill>
                  <a:prstClr val="black"/>
                </a:solidFill>
                <a:latin typeface="Arial" panose="020B0604020202020204" pitchFamily="34" charset="0"/>
                <a:cs typeface="Arial" panose="020B0604020202020204" pitchFamily="34" charset="0"/>
              </a:rPr>
              <a:t>A Capable, Ethical and Developmental State</a:t>
            </a:r>
          </a:p>
          <a:p>
            <a:pPr marL="417294" indent="-408222" defTabSz="459234">
              <a:lnSpc>
                <a:spcPct val="150000"/>
              </a:lnSpc>
              <a:buFont typeface="Wingdings" panose="05000000000000000000" pitchFamily="2" charset="2"/>
              <a:buChar char="q"/>
              <a:tabLst>
                <a:tab pos="1539827" algn="l"/>
              </a:tabLst>
              <a:defRPr/>
            </a:pPr>
            <a:r>
              <a:rPr lang="en-US" sz="1600" b="1" spc="-7" dirty="0">
                <a:solidFill>
                  <a:prstClr val="black"/>
                </a:solidFill>
                <a:latin typeface="Arial" panose="020B0604020202020204" pitchFamily="34" charset="0"/>
                <a:cs typeface="Arial" panose="020B0604020202020204" pitchFamily="34" charset="0"/>
              </a:rPr>
              <a:t>Priority 2: Economic Transformation and Job Creation</a:t>
            </a:r>
            <a:endParaRPr lang="en-GB" sz="1600" b="1" spc="-7" dirty="0">
              <a:solidFill>
                <a:prstClr val="black"/>
              </a:solidFill>
              <a:latin typeface="Arial" panose="020B0604020202020204" pitchFamily="34" charset="0"/>
              <a:cs typeface="Arial" panose="020B0604020202020204" pitchFamily="34" charset="0"/>
            </a:endParaRPr>
          </a:p>
          <a:p>
            <a:pPr marL="417294" indent="-408222" defTabSz="459234">
              <a:lnSpc>
                <a:spcPct val="150000"/>
              </a:lnSpc>
              <a:buFont typeface="Wingdings" panose="05000000000000000000" pitchFamily="2" charset="2"/>
              <a:buChar char="q"/>
              <a:tabLst>
                <a:tab pos="1539827" algn="l"/>
              </a:tabLst>
              <a:defRPr/>
            </a:pPr>
            <a:r>
              <a:rPr lang="en-US" sz="1600" b="1" spc="-7" dirty="0">
                <a:solidFill>
                  <a:prstClr val="black"/>
                </a:solidFill>
                <a:latin typeface="Arial" panose="020B0604020202020204" pitchFamily="34" charset="0"/>
                <a:cs typeface="Arial" panose="020B0604020202020204" pitchFamily="34" charset="0"/>
              </a:rPr>
              <a:t>Priority 3: </a:t>
            </a:r>
            <a:r>
              <a:rPr lang="en-US" sz="1600" spc="-7" dirty="0">
                <a:solidFill>
                  <a:prstClr val="black"/>
                </a:solidFill>
                <a:latin typeface="Arial" panose="020B0604020202020204" pitchFamily="34" charset="0"/>
                <a:cs typeface="Arial" panose="020B0604020202020204" pitchFamily="34" charset="0"/>
              </a:rPr>
              <a:t>Education, Skills and Health </a:t>
            </a:r>
          </a:p>
          <a:p>
            <a:pPr marL="417294" indent="-408222" defTabSz="459234">
              <a:lnSpc>
                <a:spcPct val="150000"/>
              </a:lnSpc>
              <a:buFont typeface="Wingdings" panose="05000000000000000000" pitchFamily="2" charset="2"/>
              <a:buChar char="q"/>
              <a:tabLst>
                <a:tab pos="253992" algn="l"/>
              </a:tabLst>
              <a:defRPr/>
            </a:pPr>
            <a:r>
              <a:rPr lang="en-US" sz="1600" b="1" spc="-7" dirty="0">
                <a:solidFill>
                  <a:prstClr val="black"/>
                </a:solidFill>
                <a:latin typeface="Arial" panose="020B0604020202020204" pitchFamily="34" charset="0"/>
                <a:cs typeface="Arial" panose="020B0604020202020204" pitchFamily="34" charset="0"/>
              </a:rPr>
              <a:t>Priority 4: </a:t>
            </a:r>
            <a:r>
              <a:rPr lang="en-US" sz="1600" spc="-7" dirty="0">
                <a:solidFill>
                  <a:prstClr val="black"/>
                </a:solidFill>
                <a:latin typeface="Arial" panose="020B0604020202020204" pitchFamily="34" charset="0"/>
                <a:cs typeface="Arial" panose="020B0604020202020204" pitchFamily="34" charset="0"/>
              </a:rPr>
              <a:t>Consolidating</a:t>
            </a:r>
            <a:r>
              <a:rPr lang="en-US" sz="1600" b="1" spc="-7" dirty="0">
                <a:solidFill>
                  <a:prstClr val="black"/>
                </a:solidFill>
                <a:latin typeface="Arial" panose="020B0604020202020204" pitchFamily="34" charset="0"/>
                <a:cs typeface="Arial" panose="020B0604020202020204" pitchFamily="34" charset="0"/>
              </a:rPr>
              <a:t> </a:t>
            </a:r>
            <a:r>
              <a:rPr lang="en-US" sz="1600" spc="-7" dirty="0">
                <a:solidFill>
                  <a:prstClr val="black"/>
                </a:solidFill>
                <a:latin typeface="Arial" panose="020B0604020202020204" pitchFamily="34" charset="0"/>
                <a:cs typeface="Arial" panose="020B0604020202020204" pitchFamily="34" charset="0"/>
              </a:rPr>
              <a:t>the Social Wage through Reliable and Quality Basic Services</a:t>
            </a:r>
          </a:p>
          <a:p>
            <a:pPr marL="417294" indent="-408222" defTabSz="459234">
              <a:lnSpc>
                <a:spcPct val="150000"/>
              </a:lnSpc>
              <a:buFont typeface="Wingdings" panose="05000000000000000000" pitchFamily="2" charset="2"/>
              <a:buChar char="q"/>
              <a:tabLst>
                <a:tab pos="1539827" algn="l"/>
              </a:tabLst>
              <a:defRPr/>
            </a:pPr>
            <a:r>
              <a:rPr lang="en-US" sz="1600" b="1" spc="-7" dirty="0">
                <a:solidFill>
                  <a:prstClr val="black"/>
                </a:solidFill>
                <a:latin typeface="Arial" panose="020B0604020202020204" pitchFamily="34" charset="0"/>
                <a:cs typeface="Arial" panose="020B0604020202020204" pitchFamily="34" charset="0"/>
              </a:rPr>
              <a:t>Priority 5: </a:t>
            </a:r>
            <a:r>
              <a:rPr lang="en-ZA" sz="1600" spc="-7" dirty="0">
                <a:solidFill>
                  <a:prstClr val="black"/>
                </a:solidFill>
                <a:latin typeface="Arial" panose="020B0604020202020204" pitchFamily="34" charset="0"/>
                <a:cs typeface="Arial" panose="020B0604020202020204" pitchFamily="34" charset="0"/>
              </a:rPr>
              <a:t>Spatial Integration, Human Settlements and Local Government</a:t>
            </a:r>
          </a:p>
          <a:p>
            <a:pPr marL="417294" indent="-408222" defTabSz="459234">
              <a:lnSpc>
                <a:spcPct val="150000"/>
              </a:lnSpc>
              <a:buFont typeface="Wingdings" panose="05000000000000000000" pitchFamily="2" charset="2"/>
              <a:buChar char="q"/>
              <a:tabLst>
                <a:tab pos="253992" algn="l"/>
              </a:tabLst>
              <a:defRPr/>
            </a:pPr>
            <a:r>
              <a:rPr lang="en-US" sz="1600" b="1" spc="-7" dirty="0">
                <a:solidFill>
                  <a:prstClr val="black"/>
                </a:solidFill>
                <a:latin typeface="Arial" panose="020B0604020202020204" pitchFamily="34" charset="0"/>
                <a:cs typeface="Arial" panose="020B0604020202020204" pitchFamily="34" charset="0"/>
              </a:rPr>
              <a:t>Priority 6: Social Cohesion and Safe Communities</a:t>
            </a:r>
          </a:p>
          <a:p>
            <a:pPr marL="417294" indent="-408222" defTabSz="459234">
              <a:lnSpc>
                <a:spcPct val="150000"/>
              </a:lnSpc>
              <a:buFont typeface="Wingdings" panose="05000000000000000000" pitchFamily="2" charset="2"/>
              <a:buChar char="q"/>
              <a:tabLst>
                <a:tab pos="253992" algn="l"/>
              </a:tabLst>
              <a:defRPr/>
            </a:pPr>
            <a:r>
              <a:rPr lang="en-US" sz="1600" b="1" spc="-7" dirty="0">
                <a:solidFill>
                  <a:prstClr val="black"/>
                </a:solidFill>
                <a:latin typeface="Arial" panose="020B0604020202020204" pitchFamily="34" charset="0"/>
                <a:cs typeface="Arial" panose="020B0604020202020204" pitchFamily="34" charset="0"/>
              </a:rPr>
              <a:t>Priority 7: </a:t>
            </a:r>
            <a:r>
              <a:rPr lang="en-US" sz="1600" spc="-7" dirty="0">
                <a:solidFill>
                  <a:prstClr val="black"/>
                </a:solidFill>
                <a:latin typeface="Arial" panose="020B0604020202020204" pitchFamily="34" charset="0"/>
                <a:cs typeface="Arial" panose="020B0604020202020204" pitchFamily="34" charset="0"/>
              </a:rPr>
              <a:t>A better Africa and World</a:t>
            </a:r>
          </a:p>
          <a:p>
            <a:pPr marL="9072" indent="0" defTabSz="459234">
              <a:lnSpc>
                <a:spcPct val="150000"/>
              </a:lnSpc>
              <a:buNone/>
              <a:tabLst>
                <a:tab pos="253992" algn="l"/>
              </a:tabLst>
              <a:defRPr/>
            </a:pPr>
            <a:endParaRPr lang="en-US" sz="1600" spc="-7" dirty="0">
              <a:solidFill>
                <a:prstClr val="black"/>
              </a:solidFill>
              <a:latin typeface="Arial" panose="020B0604020202020204" pitchFamily="34" charset="0"/>
              <a:cs typeface="Arial" panose="020B0604020202020204" pitchFamily="34" charset="0"/>
            </a:endParaRPr>
          </a:p>
          <a:p>
            <a:pPr marL="0" indent="0" defTabSz="459234">
              <a:lnSpc>
                <a:spcPct val="150000"/>
              </a:lnSpc>
              <a:buNone/>
              <a:tabLst>
                <a:tab pos="253992" algn="l"/>
              </a:tabLst>
              <a:defRPr/>
            </a:pPr>
            <a:r>
              <a:rPr lang="en-US" sz="1600" b="1" spc="-7" dirty="0">
                <a:solidFill>
                  <a:prstClr val="black"/>
                </a:solidFill>
                <a:latin typeface="Arial" panose="020B0604020202020204" pitchFamily="34" charset="0"/>
                <a:cs typeface="Arial" panose="020B0604020202020204" pitchFamily="34" charset="0"/>
              </a:rPr>
              <a:t>Cross Cutting Focus</a:t>
            </a:r>
          </a:p>
          <a:p>
            <a:pPr marL="294822" indent="-285750" defTabSz="459234">
              <a:lnSpc>
                <a:spcPct val="150000"/>
              </a:lnSpc>
              <a:buFont typeface="Wingdings" panose="05000000000000000000" pitchFamily="2" charset="2"/>
              <a:buChar char="q"/>
              <a:tabLst>
                <a:tab pos="253992" algn="l"/>
              </a:tabLst>
              <a:defRPr/>
            </a:pPr>
            <a:r>
              <a:rPr lang="en-US" sz="1600" spc="-7" dirty="0">
                <a:solidFill>
                  <a:prstClr val="black"/>
                </a:solidFill>
                <a:latin typeface="Arial" panose="020B0604020202020204" pitchFamily="34" charset="0"/>
                <a:cs typeface="Arial" panose="020B0604020202020204" pitchFamily="34" charset="0"/>
              </a:rPr>
              <a:t>Women, Youth &amp; People with Disabilities</a:t>
            </a:r>
          </a:p>
          <a:p>
            <a:endParaRPr lang="en-ZA" sz="1600" dirty="0">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4A6F7C7E-5109-41F3-A636-8D78D2893107}"/>
              </a:ext>
            </a:extLst>
          </p:cNvPr>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6</a:t>
            </a:fld>
            <a:endParaRPr lang="en-ZA" altLang="en-US" sz="1800" b="1" dirty="0"/>
          </a:p>
        </p:txBody>
      </p:sp>
    </p:spTree>
    <p:extLst>
      <p:ext uri="{BB962C8B-B14F-4D97-AF65-F5344CB8AC3E}">
        <p14:creationId xmlns:p14="http://schemas.microsoft.com/office/powerpoint/2010/main" val="64488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7</a:t>
            </a:fld>
            <a:endParaRPr lang="en-ZA" altLang="en-US" sz="1800" b="1" dirty="0"/>
          </a:p>
        </p:txBody>
      </p:sp>
      <p:sp>
        <p:nvSpPr>
          <p:cNvPr id="5126" name="Rectangle 1"/>
          <p:cNvSpPr>
            <a:spLocks noChangeArrowheads="1"/>
          </p:cNvSpPr>
          <p:nvPr/>
        </p:nvSpPr>
        <p:spPr bwMode="auto">
          <a:xfrm>
            <a:off x="244549" y="1280907"/>
            <a:ext cx="793606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anose="020B0604020202020204" pitchFamily="34" charset="0"/>
              <a:buChar char="•"/>
            </a:pPr>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a:p>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a:p>
            <a:pPr marL="285750" indent="-285750">
              <a:buFont typeface="Arial" panose="020B0604020202020204" pitchFamily="34" charset="0"/>
              <a:buChar char="•"/>
            </a:pPr>
            <a:endParaRPr lang="en-GB" altLang="en-US" b="1" dirty="0">
              <a:solidFill>
                <a:schemeClr val="tx2"/>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488934499"/>
              </p:ext>
            </p:extLst>
          </p:nvPr>
        </p:nvGraphicFramePr>
        <p:xfrm>
          <a:off x="0" y="2489774"/>
          <a:ext cx="9165265" cy="853440"/>
        </p:xfrm>
        <a:graphic>
          <a:graphicData uri="http://schemas.openxmlformats.org/drawingml/2006/table">
            <a:tbl>
              <a:tblPr firstRow="1" firstCol="1" bandRow="1"/>
              <a:tblGrid>
                <a:gridCol w="9165265">
                  <a:extLst>
                    <a:ext uri="{9D8B030D-6E8A-4147-A177-3AD203B41FA5}">
                      <a16:colId xmlns:a16="http://schemas.microsoft.com/office/drawing/2014/main" val="20000"/>
                    </a:ext>
                  </a:extLst>
                </a:gridCol>
              </a:tblGrid>
              <a:tr h="702670">
                <a:tc>
                  <a:txBody>
                    <a:bodyPr/>
                    <a:lstStyle/>
                    <a:p>
                      <a:pPr marL="0" indent="0" algn="ctr">
                        <a:spcBef>
                          <a:spcPts val="600"/>
                        </a:spcBef>
                        <a:spcAft>
                          <a:spcPts val="600"/>
                        </a:spcAft>
                        <a:buFont typeface="Arial" panose="020B0604020202020204" pitchFamily="34" charset="0"/>
                        <a:buNone/>
                      </a:pPr>
                      <a:r>
                        <a:rPr lang="en-GB" altLang="en-US" sz="2800" b="1" dirty="0">
                          <a:solidFill>
                            <a:schemeClr val="bg1"/>
                          </a:solidFill>
                          <a:latin typeface="Arial" panose="020B0604020202020204" pitchFamily="34" charset="0"/>
                          <a:cs typeface="Arial" panose="020B0604020202020204" pitchFamily="34" charset="0"/>
                        </a:rPr>
                        <a:t>MID-TERM</a:t>
                      </a:r>
                      <a:r>
                        <a:rPr lang="en-GB" altLang="en-US" sz="2800" b="1" baseline="0" dirty="0">
                          <a:solidFill>
                            <a:schemeClr val="bg1"/>
                          </a:solidFill>
                          <a:latin typeface="Arial" panose="020B0604020202020204" pitchFamily="34" charset="0"/>
                          <a:cs typeface="Arial" panose="020B0604020202020204" pitchFamily="34" charset="0"/>
                        </a:rPr>
                        <a:t> </a:t>
                      </a:r>
                      <a:r>
                        <a:rPr lang="en-GB" altLang="en-US" sz="2800" b="1" dirty="0">
                          <a:solidFill>
                            <a:schemeClr val="bg1"/>
                          </a:solidFill>
                          <a:latin typeface="Arial" panose="020B0604020202020204" pitchFamily="34" charset="0"/>
                          <a:cs typeface="Arial" panose="020B0604020202020204" pitchFamily="34" charset="0"/>
                        </a:rPr>
                        <a:t>PROGRESS REPORT</a:t>
                      </a:r>
                      <a:r>
                        <a:rPr lang="en-GB" altLang="en-US" sz="2800" b="1" baseline="0" dirty="0">
                          <a:solidFill>
                            <a:schemeClr val="bg1"/>
                          </a:solidFill>
                          <a:latin typeface="Arial" panose="020B0604020202020204" pitchFamily="34" charset="0"/>
                          <a:cs typeface="Arial" panose="020B0604020202020204" pitchFamily="34" charset="0"/>
                        </a:rPr>
                        <a:t> AGAINST THE</a:t>
                      </a:r>
                      <a:r>
                        <a:rPr lang="en-GB" altLang="en-US" sz="2800" b="1" dirty="0">
                          <a:solidFill>
                            <a:schemeClr val="bg1"/>
                          </a:solidFill>
                          <a:latin typeface="Arial" panose="020B0604020202020204" pitchFamily="34" charset="0"/>
                          <a:cs typeface="Arial" panose="020B0604020202020204" pitchFamily="34" charset="0"/>
                        </a:rPr>
                        <a:t> 5 YEAR STRATEGIC PLAN TARGETS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solidFill>
                      <a:schemeClr val="accent3">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2664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B69995CA-9F3C-4203-8C4D-EBF7CF989964}"/>
              </a:ext>
            </a:extLst>
          </p:cNvPr>
          <p:cNvSpPr txBox="1">
            <a:spLocks noGrp="1"/>
          </p:cNvSpPr>
          <p:nvPr/>
        </p:nvSpPr>
        <p:spPr bwMode="auto">
          <a:xfrm>
            <a:off x="3113315"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buClr>
                <a:schemeClr val="bg2"/>
              </a:buClr>
            </a:pPr>
            <a:endParaRPr lang="en-US" altLang="en-US" sz="160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04408492"/>
              </p:ext>
            </p:extLst>
          </p:nvPr>
        </p:nvGraphicFramePr>
        <p:xfrm>
          <a:off x="119518" y="553329"/>
          <a:ext cx="8649343" cy="5059680"/>
        </p:xfrm>
        <a:graphic>
          <a:graphicData uri="http://schemas.openxmlformats.org/drawingml/2006/table">
            <a:tbl>
              <a:tblPr firstRow="1" firstCol="1" bandRow="1">
                <a:tableStyleId>{5C22544A-7EE6-4342-B048-85BDC9FD1C3A}</a:tableStyleId>
              </a:tblPr>
              <a:tblGrid>
                <a:gridCol w="2661563">
                  <a:extLst>
                    <a:ext uri="{9D8B030D-6E8A-4147-A177-3AD203B41FA5}">
                      <a16:colId xmlns:a16="http://schemas.microsoft.com/office/drawing/2014/main" val="20000"/>
                    </a:ext>
                  </a:extLst>
                </a:gridCol>
                <a:gridCol w="5987780">
                  <a:extLst>
                    <a:ext uri="{9D8B030D-6E8A-4147-A177-3AD203B41FA5}">
                      <a16:colId xmlns:a16="http://schemas.microsoft.com/office/drawing/2014/main" val="20001"/>
                    </a:ext>
                  </a:extLst>
                </a:gridCol>
              </a:tblGrid>
              <a:tr h="979971">
                <a:tc>
                  <a:txBody>
                    <a:bodyPr/>
                    <a:lstStyle/>
                    <a:p>
                      <a:pPr algn="ctr">
                        <a:lnSpc>
                          <a:spcPct val="105000"/>
                        </a:lnSpc>
                        <a:spcAft>
                          <a:spcPts val="0"/>
                        </a:spcAft>
                        <a:tabLst>
                          <a:tab pos="457200" algn="l"/>
                        </a:tabLst>
                      </a:pPr>
                      <a:r>
                        <a:rPr lang="en-ZA" sz="1800" dirty="0">
                          <a:solidFill>
                            <a:schemeClr val="tx1"/>
                          </a:solidFill>
                          <a:effectLst/>
                          <a:latin typeface="Arial" panose="020B0604020202020204" pitchFamily="34" charset="0"/>
                          <a:cs typeface="Arial" panose="020B0604020202020204" pitchFamily="34" charset="0"/>
                        </a:rPr>
                        <a:t>APEX Priority</a:t>
                      </a:r>
                    </a:p>
                    <a:p>
                      <a:pPr algn="ctr">
                        <a:lnSpc>
                          <a:spcPct val="105000"/>
                        </a:lnSpc>
                        <a:spcAft>
                          <a:spcPts val="0"/>
                        </a:spcAft>
                        <a:tabLst>
                          <a:tab pos="457200" algn="l"/>
                        </a:tabLst>
                      </a:pPr>
                      <a:endParaRPr lang="en-Z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rgbClr val="92D050"/>
                    </a:solidFill>
                  </a:tcPr>
                </a:tc>
                <a:tc>
                  <a:txBody>
                    <a:bodyPr/>
                    <a:lstStyle/>
                    <a:p>
                      <a:pPr algn="ctr">
                        <a:lnSpc>
                          <a:spcPct val="105000"/>
                        </a:lnSpc>
                        <a:spcAft>
                          <a:spcPts val="0"/>
                        </a:spcAft>
                        <a:tabLst>
                          <a:tab pos="457200" algn="l"/>
                        </a:tabLst>
                      </a:pPr>
                      <a:r>
                        <a:rPr lang="en-ZA" sz="1800" dirty="0">
                          <a:solidFill>
                            <a:schemeClr val="tx1"/>
                          </a:solidFill>
                          <a:effectLst/>
                          <a:latin typeface="Arial" panose="020B0604020202020204" pitchFamily="34" charset="0"/>
                          <a:cs typeface="Arial" panose="020B0604020202020204" pitchFamily="34" charset="0"/>
                        </a:rPr>
                        <a:t>Revised MTSF Commitment 2024</a:t>
                      </a:r>
                      <a:endParaRPr lang="en-ZA"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rgbClr val="92D050"/>
                    </a:solidFill>
                  </a:tcPr>
                </a:tc>
                <a:extLst>
                  <a:ext uri="{0D108BD9-81ED-4DB2-BD59-A6C34878D82A}">
                    <a16:rowId xmlns:a16="http://schemas.microsoft.com/office/drawing/2014/main" val="10000"/>
                  </a:ext>
                </a:extLst>
              </a:tr>
              <a:tr h="1534112">
                <a:tc>
                  <a:txBody>
                    <a:bodyPr/>
                    <a:lstStyle/>
                    <a:p>
                      <a:pPr algn="just">
                        <a:lnSpc>
                          <a:spcPts val="2160"/>
                        </a:lnSpc>
                        <a:spcBef>
                          <a:spcPts val="1200"/>
                        </a:spcBef>
                        <a:spcAft>
                          <a:spcPts val="60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Economic transformation and job creation</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rgbClr val="92D050"/>
                    </a:solidFill>
                  </a:tcPr>
                </a:tc>
                <a:tc>
                  <a:txBody>
                    <a:bodyPr/>
                    <a:lstStyle/>
                    <a:p>
                      <a:pPr marL="285750" indent="-285750" algn="just">
                        <a:lnSpc>
                          <a:spcPts val="2160"/>
                        </a:lnSpc>
                        <a:spcBef>
                          <a:spcPts val="1200"/>
                        </a:spcBef>
                        <a:spcAft>
                          <a:spcPts val="600"/>
                        </a:spcAft>
                        <a:buFont typeface="Arial" panose="020B0604020202020204" pitchFamily="34" charset="0"/>
                        <a:buChar char="•"/>
                        <a:tabLst>
                          <a:tab pos="457200" algn="l"/>
                        </a:tabLst>
                      </a:pPr>
                      <a:r>
                        <a:rPr lang="en-ZA" sz="1800" dirty="0">
                          <a:effectLst/>
                          <a:latin typeface="Arial" panose="020B0604020202020204" pitchFamily="34" charset="0"/>
                          <a:cs typeface="Arial" panose="020B0604020202020204" pitchFamily="34" charset="0"/>
                        </a:rPr>
                        <a:t>Implementation of a revised visa regime through 95% of visa applications (critical skills) adjudicated within 4 weeks by 2022/23</a:t>
                      </a:r>
                    </a:p>
                    <a:p>
                      <a:pPr marL="285750" indent="-285750" algn="just">
                        <a:lnSpc>
                          <a:spcPts val="2160"/>
                        </a:lnSpc>
                        <a:spcBef>
                          <a:spcPts val="1200"/>
                        </a:spcBef>
                        <a:spcAft>
                          <a:spcPts val="600"/>
                        </a:spcAft>
                        <a:buFont typeface="Arial" panose="020B0604020202020204" pitchFamily="34" charset="0"/>
                        <a:buChar char="•"/>
                        <a:tabLst>
                          <a:tab pos="457200" algn="l"/>
                        </a:tabLst>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chemeClr val="accent3">
                        <a:lumMod val="20000"/>
                        <a:lumOff val="80000"/>
                      </a:schemeClr>
                    </a:solidFill>
                  </a:tcPr>
                </a:tc>
                <a:extLst>
                  <a:ext uri="{0D108BD9-81ED-4DB2-BD59-A6C34878D82A}">
                    <a16:rowId xmlns:a16="http://schemas.microsoft.com/office/drawing/2014/main" val="10001"/>
                  </a:ext>
                </a:extLst>
              </a:tr>
              <a:tr h="2545597">
                <a:tc>
                  <a:txBody>
                    <a:bodyPr/>
                    <a:lstStyle/>
                    <a:p>
                      <a:pPr algn="just">
                        <a:lnSpc>
                          <a:spcPts val="2160"/>
                        </a:lnSpc>
                        <a:spcBef>
                          <a:spcPts val="1200"/>
                        </a:spcBef>
                        <a:spcAft>
                          <a:spcPts val="60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Social cohesion and safer communities</a:t>
                      </a:r>
                    </a:p>
                    <a:p>
                      <a:pPr algn="just">
                        <a:lnSpc>
                          <a:spcPts val="2160"/>
                        </a:lnSpc>
                        <a:spcBef>
                          <a:spcPts val="1200"/>
                        </a:spcBef>
                        <a:spcAft>
                          <a:spcPts val="60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 </a:t>
                      </a:r>
                    </a:p>
                    <a:p>
                      <a:pPr algn="just">
                        <a:lnSpc>
                          <a:spcPts val="2160"/>
                        </a:lnSpc>
                        <a:spcBef>
                          <a:spcPts val="1200"/>
                        </a:spcBef>
                        <a:spcAft>
                          <a:spcPts val="60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 </a:t>
                      </a:r>
                    </a:p>
                    <a:p>
                      <a:pPr algn="just">
                        <a:lnSpc>
                          <a:spcPts val="2160"/>
                        </a:lnSpc>
                        <a:spcBef>
                          <a:spcPts val="1200"/>
                        </a:spcBef>
                        <a:spcAft>
                          <a:spcPts val="600"/>
                        </a:spcAft>
                        <a:tabLst>
                          <a:tab pos="457200" algn="l"/>
                        </a:tabLst>
                      </a:pPr>
                      <a:r>
                        <a:rPr lang="en-ZA" sz="1800" b="0" dirty="0">
                          <a:solidFill>
                            <a:schemeClr val="tx1"/>
                          </a:solidFill>
                          <a:effectLst/>
                          <a:latin typeface="Arial" panose="020B0604020202020204" pitchFamily="34" charset="0"/>
                          <a:cs typeface="Arial" panose="020B0604020202020204" pitchFamily="34" charset="0"/>
                        </a:rPr>
                        <a:t> </a:t>
                      </a:r>
                      <a:endParaRPr lang="en-ZA"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rgbClr val="92D050"/>
                    </a:solidFill>
                  </a:tcPr>
                </a:tc>
                <a:tc>
                  <a:txBody>
                    <a:bodyPr/>
                    <a:lstStyle/>
                    <a:p>
                      <a:pPr marL="285750" indent="-285750" algn="just">
                        <a:lnSpc>
                          <a:spcPts val="2160"/>
                        </a:lnSpc>
                        <a:spcBef>
                          <a:spcPts val="1200"/>
                        </a:spcBef>
                        <a:spcAft>
                          <a:spcPts val="600"/>
                        </a:spcAft>
                        <a:buFont typeface="Arial" panose="020B0604020202020204" pitchFamily="34" charset="0"/>
                        <a:buChar char="•"/>
                        <a:tabLst>
                          <a:tab pos="457200" algn="l"/>
                        </a:tabLst>
                      </a:pPr>
                      <a:r>
                        <a:rPr lang="en-ZA" sz="1800" dirty="0">
                          <a:effectLst/>
                          <a:latin typeface="Arial" panose="020B0604020202020204" pitchFamily="34" charset="0"/>
                          <a:cs typeface="Arial" panose="020B0604020202020204" pitchFamily="34" charset="0"/>
                        </a:rPr>
                        <a:t>100% of selected ports of entry equipped with biometric functionality by March 2024</a:t>
                      </a:r>
                    </a:p>
                    <a:p>
                      <a:pPr marL="285750" indent="-285750" algn="just">
                        <a:lnSpc>
                          <a:spcPts val="2160"/>
                        </a:lnSpc>
                        <a:spcBef>
                          <a:spcPts val="1200"/>
                        </a:spcBef>
                        <a:spcAft>
                          <a:spcPts val="600"/>
                        </a:spcAft>
                        <a:buFont typeface="Arial" panose="020B0604020202020204" pitchFamily="34" charset="0"/>
                        <a:buChar char="•"/>
                        <a:tabLst>
                          <a:tab pos="457200" algn="l"/>
                        </a:tabLst>
                      </a:pPr>
                      <a:endParaRPr lang="en-ZA" sz="1800" dirty="0">
                        <a:effectLst/>
                        <a:latin typeface="Arial" panose="020B0604020202020204" pitchFamily="34" charset="0"/>
                        <a:cs typeface="Arial" panose="020B0604020202020204" pitchFamily="34" charset="0"/>
                      </a:endParaRPr>
                    </a:p>
                    <a:p>
                      <a:pPr marL="285750" indent="-285750" algn="just">
                        <a:lnSpc>
                          <a:spcPts val="2160"/>
                        </a:lnSpc>
                        <a:spcBef>
                          <a:spcPts val="1200"/>
                        </a:spcBef>
                        <a:spcAft>
                          <a:spcPts val="60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DHA Automated Biometric Identification System (ABIS) implemented by 2022/23</a:t>
                      </a:r>
                      <a:endParaRPr lang="en-ZA" sz="1800" dirty="0">
                        <a:effectLst/>
                        <a:latin typeface="Arial" panose="020B0604020202020204" pitchFamily="34" charset="0"/>
                        <a:cs typeface="Arial" panose="020B0604020202020204" pitchFamily="34" charset="0"/>
                      </a:endParaRPr>
                    </a:p>
                    <a:p>
                      <a:pPr algn="just">
                        <a:lnSpc>
                          <a:spcPts val="2160"/>
                        </a:lnSpc>
                        <a:spcBef>
                          <a:spcPts val="1200"/>
                        </a:spcBef>
                        <a:spcAft>
                          <a:spcPts val="600"/>
                        </a:spcAft>
                      </a:pPr>
                      <a:r>
                        <a:rPr lang="en-ZA"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33271" marR="33271" marT="0" marB="0">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4" name="Slide Number Placeholder 3">
            <a:extLst>
              <a:ext uri="{FF2B5EF4-FFF2-40B4-BE49-F238E27FC236}">
                <a16:creationId xmlns:a16="http://schemas.microsoft.com/office/drawing/2014/main" id="{845B8093-12F1-457D-B7FB-5B736ECEAD58}"/>
              </a:ext>
            </a:extLst>
          </p:cNvPr>
          <p:cNvSpPr txBox="1">
            <a:spLocks/>
          </p:cNvSpPr>
          <p:nvPr/>
        </p:nvSpPr>
        <p:spPr bwMode="auto">
          <a:xfrm>
            <a:off x="4644231" y="6318866"/>
            <a:ext cx="293971" cy="2898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400" kern="1200">
                <a:solidFill>
                  <a:schemeClr val="tx1"/>
                </a:solidFill>
                <a:latin typeface="Arial" charset="0"/>
                <a:ea typeface="+mn-ea"/>
                <a:cs typeface="Arial" charset="0"/>
              </a:defRPr>
            </a:lvl1pPr>
            <a:lvl2pPr marL="742950" indent="-285750" algn="l" defTabSz="457200" rtl="0" eaLnBrk="0" latinLnBrk="0" hangingPunct="0">
              <a:defRPr sz="1400" kern="1200">
                <a:solidFill>
                  <a:schemeClr val="tx1"/>
                </a:solidFill>
                <a:latin typeface="Arial" charset="0"/>
                <a:ea typeface="+mn-ea"/>
                <a:cs typeface="Arial" charset="0"/>
              </a:defRPr>
            </a:lvl2pPr>
            <a:lvl3pPr marL="1143000" indent="-228600" algn="l" defTabSz="457200" rtl="0" eaLnBrk="0" latinLnBrk="0" hangingPunct="0">
              <a:defRPr sz="1400" kern="1200">
                <a:solidFill>
                  <a:schemeClr val="tx1"/>
                </a:solidFill>
                <a:latin typeface="Arial" charset="0"/>
                <a:ea typeface="+mn-ea"/>
                <a:cs typeface="Arial" charset="0"/>
              </a:defRPr>
            </a:lvl3pPr>
            <a:lvl4pPr marL="1600200" indent="-228600" algn="l" defTabSz="457200" rtl="0" eaLnBrk="0" latinLnBrk="0" hangingPunct="0">
              <a:defRPr sz="1400" kern="1200">
                <a:solidFill>
                  <a:schemeClr val="tx1"/>
                </a:solidFill>
                <a:latin typeface="Arial" charset="0"/>
                <a:ea typeface="+mn-ea"/>
                <a:cs typeface="Arial" charset="0"/>
              </a:defRPr>
            </a:lvl4pPr>
            <a:lvl5pPr marL="2057400" indent="-228600" algn="l" defTabSz="457200" rtl="0" eaLnBrk="0" latinLnBrk="0" hangingPunct="0">
              <a:defRPr sz="1400" kern="1200">
                <a:solidFill>
                  <a:schemeClr val="tx1"/>
                </a:solidFill>
                <a:latin typeface="Arial" charset="0"/>
                <a:ea typeface="+mn-ea"/>
                <a:cs typeface="Arial" charset="0"/>
              </a:defRPr>
            </a:lvl5pPr>
            <a:lvl6pPr marL="25146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6pPr>
            <a:lvl7pPr marL="29718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7pPr>
            <a:lvl8pPr marL="34290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8pPr>
            <a:lvl9pPr marL="3886200" indent="-228600" algn="ctr" defTabSz="457200" rtl="0" eaLnBrk="0" fontAlgn="base" latinLnBrk="0" hangingPunct="0">
              <a:lnSpc>
                <a:spcPct val="90000"/>
              </a:lnSpc>
              <a:spcBef>
                <a:spcPct val="50000"/>
              </a:spcBef>
              <a:spcAft>
                <a:spcPct val="0"/>
              </a:spcAft>
              <a:buClr>
                <a:schemeClr val="bg2"/>
              </a:buClr>
              <a:defRPr sz="1400" kern="1200">
                <a:solidFill>
                  <a:schemeClr val="tx1"/>
                </a:solidFill>
                <a:latin typeface="Arial" charset="0"/>
                <a:ea typeface="+mn-ea"/>
                <a:cs typeface="Arial" charset="0"/>
              </a:defRPr>
            </a:lvl9pPr>
          </a:lstStyle>
          <a:p>
            <a:pPr eaLnBrk="1" hangingPunct="1"/>
            <a:fld id="{897B934A-29E9-47D0-9A1E-C6BDAD6FFCD0}" type="slidenum">
              <a:rPr lang="en-ZA" altLang="en-US" sz="1800" b="1" smtClean="0"/>
              <a:pPr eaLnBrk="1" hangingPunct="1"/>
              <a:t>8</a:t>
            </a:fld>
            <a:endParaRPr lang="en-ZA" altLang="en-US" sz="1800" b="1" dirty="0"/>
          </a:p>
        </p:txBody>
      </p:sp>
    </p:spTree>
    <p:extLst>
      <p:ext uri="{BB962C8B-B14F-4D97-AF65-F5344CB8AC3E}">
        <p14:creationId xmlns:p14="http://schemas.microsoft.com/office/powerpoint/2010/main" val="399396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5" name="Slide Number Placeholder 3"/>
          <p:cNvSpPr>
            <a:spLocks noGrp="1"/>
          </p:cNvSpPr>
          <p:nvPr>
            <p:ph type="sldNum" sz="quarter" idx="12"/>
          </p:nvPr>
        </p:nvSpPr>
        <p:spPr bwMode="auto">
          <a:xfrm>
            <a:off x="4644231" y="6318866"/>
            <a:ext cx="293971" cy="289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z="1800" b="1" smtClean="0"/>
              <a:pPr marL="0" indent="0" algn="l" eaLnBrk="1" hangingPunct="1">
                <a:buNone/>
              </a:pPr>
              <a:t>9</a:t>
            </a:fld>
            <a:endParaRPr lang="en-ZA" altLang="en-US" sz="1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5" name="Diagram 4">
            <a:extLst>
              <a:ext uri="{FF2B5EF4-FFF2-40B4-BE49-F238E27FC236}">
                <a16:creationId xmlns:a16="http://schemas.microsoft.com/office/drawing/2014/main" id="{FA57E2AE-A77A-4C4A-A464-C2AF92496902}"/>
              </a:ext>
            </a:extLst>
          </p:cNvPr>
          <p:cNvGraphicFramePr/>
          <p:nvPr>
            <p:extLst>
              <p:ext uri="{D42A27DB-BD31-4B8C-83A1-F6EECF244321}">
                <p14:modId xmlns:p14="http://schemas.microsoft.com/office/powerpoint/2010/main" val="3382817068"/>
              </p:ext>
            </p:extLst>
          </p:nvPr>
        </p:nvGraphicFramePr>
        <p:xfrm>
          <a:off x="120491" y="833558"/>
          <a:ext cx="9023509" cy="1070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19341857"/>
              </p:ext>
            </p:extLst>
          </p:nvPr>
        </p:nvGraphicFramePr>
        <p:xfrm>
          <a:off x="79376" y="3847"/>
          <a:ext cx="9064624" cy="445652"/>
        </p:xfrm>
        <a:graphic>
          <a:graphicData uri="http://schemas.openxmlformats.org/drawingml/2006/table">
            <a:tbl>
              <a:tblPr firstRow="1" firstCol="1" bandRow="1"/>
              <a:tblGrid>
                <a:gridCol w="9064624">
                  <a:extLst>
                    <a:ext uri="{9D8B030D-6E8A-4147-A177-3AD203B41FA5}">
                      <a16:colId xmlns:a16="http://schemas.microsoft.com/office/drawing/2014/main" val="20000"/>
                    </a:ext>
                  </a:extLst>
                </a:gridCol>
              </a:tblGrid>
              <a:tr h="445652">
                <a:tc>
                  <a:txBody>
                    <a:bodyPr/>
                    <a:lstStyle/>
                    <a:p>
                      <a:pPr algn="ctr">
                        <a:spcBef>
                          <a:spcPts val="600"/>
                        </a:spcBef>
                      </a:pPr>
                      <a:r>
                        <a:rPr lang="en-US" sz="2400" b="1" dirty="0">
                          <a:solidFill>
                            <a:schemeClr val="bg1"/>
                          </a:solidFill>
                          <a:latin typeface="Arial" panose="020B0604020202020204" pitchFamily="34" charset="0"/>
                          <a:cs typeface="Arial" panose="020B0604020202020204" pitchFamily="34" charset="0"/>
                        </a:rPr>
                        <a:t>MTSF COMMITMENTS 2019 TO 2024</a:t>
                      </a:r>
                      <a:endParaRPr lang="en-US" sz="2400" dirty="0">
                        <a:solidFill>
                          <a:schemeClr val="bg1"/>
                        </a:solidFill>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convex"/>
                      <a:lightRig rig="flood" dir="t"/>
                    </a:cell3D>
                    <a:solidFill>
                      <a:schemeClr val="accent3">
                        <a:lumMod val="75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56614284"/>
              </p:ext>
            </p:extLst>
          </p:nvPr>
        </p:nvGraphicFramePr>
        <p:xfrm>
          <a:off x="-1" y="517237"/>
          <a:ext cx="9156066" cy="5901417"/>
        </p:xfrm>
        <a:graphic>
          <a:graphicData uri="http://schemas.openxmlformats.org/drawingml/2006/table">
            <a:tbl>
              <a:tblPr firstRow="1" bandRow="1">
                <a:tableStyleId>{5C22544A-7EE6-4342-B048-85BDC9FD1C3A}</a:tableStyleId>
              </a:tblPr>
              <a:tblGrid>
                <a:gridCol w="1099128">
                  <a:extLst>
                    <a:ext uri="{9D8B030D-6E8A-4147-A177-3AD203B41FA5}">
                      <a16:colId xmlns:a16="http://schemas.microsoft.com/office/drawing/2014/main" val="20000"/>
                    </a:ext>
                  </a:extLst>
                </a:gridCol>
                <a:gridCol w="1187542">
                  <a:extLst>
                    <a:ext uri="{9D8B030D-6E8A-4147-A177-3AD203B41FA5}">
                      <a16:colId xmlns:a16="http://schemas.microsoft.com/office/drawing/2014/main" val="20001"/>
                    </a:ext>
                  </a:extLst>
                </a:gridCol>
                <a:gridCol w="2099146">
                  <a:extLst>
                    <a:ext uri="{9D8B030D-6E8A-4147-A177-3AD203B41FA5}">
                      <a16:colId xmlns:a16="http://schemas.microsoft.com/office/drawing/2014/main" val="20002"/>
                    </a:ext>
                  </a:extLst>
                </a:gridCol>
                <a:gridCol w="2211100">
                  <a:extLst>
                    <a:ext uri="{9D8B030D-6E8A-4147-A177-3AD203B41FA5}">
                      <a16:colId xmlns:a16="http://schemas.microsoft.com/office/drawing/2014/main" val="20003"/>
                    </a:ext>
                  </a:extLst>
                </a:gridCol>
                <a:gridCol w="2559150">
                  <a:extLst>
                    <a:ext uri="{9D8B030D-6E8A-4147-A177-3AD203B41FA5}">
                      <a16:colId xmlns:a16="http://schemas.microsoft.com/office/drawing/2014/main" val="4162134027"/>
                    </a:ext>
                  </a:extLst>
                </a:gridCol>
              </a:tblGrid>
              <a:tr h="369008">
                <a:tc>
                  <a:txBody>
                    <a:bodyPr/>
                    <a:lstStyle/>
                    <a:p>
                      <a:pPr algn="ctr">
                        <a:lnSpc>
                          <a:spcPct val="105000"/>
                        </a:lnSpc>
                        <a:spcAft>
                          <a:spcPts val="1000"/>
                        </a:spcAft>
                        <a:tabLst>
                          <a:tab pos="457200" algn="l"/>
                        </a:tabLst>
                      </a:pPr>
                      <a:r>
                        <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APEX Priority</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algn="ctr">
                        <a:lnSpc>
                          <a:spcPct val="105000"/>
                        </a:lnSpc>
                        <a:spcAft>
                          <a:spcPts val="1000"/>
                        </a:spcAft>
                        <a:tabLst>
                          <a:tab pos="457200" algn="l"/>
                        </a:tabLst>
                      </a:pPr>
                      <a:r>
                        <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Link to Outcome</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algn="ctr">
                        <a:lnSpc>
                          <a:spcPct val="105000"/>
                        </a:lnSpc>
                        <a:spcAft>
                          <a:spcPts val="1000"/>
                        </a:spcAft>
                        <a:tabLst>
                          <a:tab pos="457200" algn="l"/>
                        </a:tabLst>
                      </a:pPr>
                      <a:r>
                        <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contribution</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algn="ctr">
                        <a:lnSpc>
                          <a:spcPct val="105000"/>
                        </a:lnSpc>
                        <a:spcAft>
                          <a:spcPts val="1000"/>
                        </a:spcAft>
                        <a:tabLst>
                          <a:tab pos="457200" algn="l"/>
                        </a:tabLst>
                      </a:pPr>
                      <a:r>
                        <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MTSF Commitment as per 2019-2024</a:t>
                      </a:r>
                      <a:r>
                        <a:rPr lang="en-ZA" sz="1200" b="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MTSF</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tc>
                  <a:txBody>
                    <a:bodyPr/>
                    <a:lstStyle/>
                    <a:p>
                      <a:pPr algn="ctr">
                        <a:lnSpc>
                          <a:spcPct val="105000"/>
                        </a:lnSpc>
                        <a:spcAft>
                          <a:spcPts val="1000"/>
                        </a:spcAft>
                        <a:tabLst>
                          <a:tab pos="457200" algn="l"/>
                        </a:tabLs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Revised MTSF Commitments as per</a:t>
                      </a:r>
                      <a:r>
                        <a:rPr lang="en-ZA" sz="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2019-2024 MTSF</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2D050"/>
                    </a:solidFill>
                  </a:tcPr>
                </a:tc>
                <a:extLst>
                  <a:ext uri="{0D108BD9-81ED-4DB2-BD59-A6C34878D82A}">
                    <a16:rowId xmlns:a16="http://schemas.microsoft.com/office/drawing/2014/main" val="10000"/>
                  </a:ext>
                </a:extLst>
              </a:tr>
              <a:tr h="2079332">
                <a:tc>
                  <a:txBody>
                    <a:bodyPr/>
                    <a:lstStyle/>
                    <a:p>
                      <a:pPr algn="just">
                        <a:lnSpc>
                          <a:spcPct val="105000"/>
                        </a:lnSpc>
                        <a:spcAft>
                          <a:spcPts val="1000"/>
                        </a:spcAft>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Economic Transformation and Job Creation</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108000" marT="0" marB="0">
                    <a:solidFill>
                      <a:schemeClr val="accent3">
                        <a:lumMod val="40000"/>
                        <a:lumOff val="60000"/>
                      </a:schemeClr>
                    </a:solidFill>
                  </a:tcPr>
                </a:tc>
                <a:tc>
                  <a:txBody>
                    <a:bodyPr/>
                    <a:lstStyle/>
                    <a:p>
                      <a:pPr algn="just">
                        <a:lnSpc>
                          <a:spcPct val="105000"/>
                        </a:lnSpc>
                        <a:spcAft>
                          <a:spcPts val="1000"/>
                        </a:spcAft>
                        <a:tabLst>
                          <a:tab pos="457200" algn="l"/>
                        </a:tabLs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Outcome 4 – Decent employment through inclusive economic growth</a:t>
                      </a:r>
                    </a:p>
                  </a:txBody>
                  <a:tcPr marL="72000" marR="108000" marT="0" marB="0">
                    <a:solidFill>
                      <a:schemeClr val="accent3">
                        <a:lumMod val="40000"/>
                        <a:lumOff val="60000"/>
                      </a:schemeClr>
                    </a:solidFill>
                  </a:tcPr>
                </a:tc>
                <a:tc>
                  <a:txBody>
                    <a:bodyPr/>
                    <a:lstStyle/>
                    <a:p>
                      <a:pPr marL="228600" indent="-228600" algn="just">
                        <a:lnSpc>
                          <a:spcPct val="100000"/>
                        </a:lnSpc>
                        <a:spcAft>
                          <a:spcPts val="600"/>
                        </a:spcAft>
                        <a:buFont typeface="Arial" panose="020B0604020202020204" pitchFamily="34" charset="0"/>
                        <a:buChar char="•"/>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Securing the identity of citizens and foreigners</a:t>
                      </a:r>
                    </a:p>
                    <a:p>
                      <a:pPr marL="228600" indent="-228600" algn="just">
                        <a:lnSpc>
                          <a:spcPct val="100000"/>
                        </a:lnSpc>
                        <a:spcAft>
                          <a:spcPts val="600"/>
                        </a:spcAft>
                        <a:buFont typeface="Arial" panose="020B0604020202020204" pitchFamily="34" charset="0"/>
                        <a:buChar char="•"/>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Design and implementation of the National Identity System (NIS)</a:t>
                      </a:r>
                    </a:p>
                    <a:p>
                      <a:pPr marL="228600" indent="-228600" algn="just">
                        <a:lnSpc>
                          <a:spcPct val="100000"/>
                        </a:lnSpc>
                        <a:spcAft>
                          <a:spcPts val="600"/>
                        </a:spcAft>
                        <a:buFont typeface="Arial" panose="020B0604020202020204" pitchFamily="34" charset="0"/>
                        <a:buChar char="•"/>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Issuance of critical skill visas and implementation</a:t>
                      </a:r>
                      <a:r>
                        <a:rPr lang="en-US" sz="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a visa regime in support of economic growth</a:t>
                      </a:r>
                    </a:p>
                  </a:txBody>
                  <a:tcPr marL="72000" marR="108000" marT="0" marB="0">
                    <a:solidFill>
                      <a:schemeClr val="accent3">
                        <a:lumMod val="40000"/>
                        <a:lumOff val="60000"/>
                      </a:schemeClr>
                    </a:solidFill>
                  </a:tcPr>
                </a:tc>
                <a:tc>
                  <a:txBody>
                    <a:bodyPr/>
                    <a:lstStyle/>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95% </a:t>
                      </a:r>
                      <a:r>
                        <a:rPr lang="en-GB"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of critical skills visas </a:t>
                      </a:r>
                      <a:r>
                        <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adjudicated  within 4 weeks by 2022</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of revised visa regime </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108000" marT="0" marB="0">
                    <a:solidFill>
                      <a:schemeClr val="accent3">
                        <a:lumMod val="40000"/>
                        <a:lumOff val="60000"/>
                      </a:schemeClr>
                    </a:solidFill>
                  </a:tcPr>
                </a:tc>
                <a:tc>
                  <a:txBody>
                    <a:bodyPr/>
                    <a:lstStyle/>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of a revised visa regime</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endPar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95% of visa applications adjudicated within 4</a:t>
                      </a:r>
                      <a:r>
                        <a:rPr lang="en-US"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weeks by 2022/23</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108000" marT="0" marB="0">
                    <a:solidFill>
                      <a:schemeClr val="accent3">
                        <a:lumMod val="40000"/>
                        <a:lumOff val="60000"/>
                      </a:schemeClr>
                    </a:solidFill>
                  </a:tcPr>
                </a:tc>
                <a:extLst>
                  <a:ext uri="{0D108BD9-81ED-4DB2-BD59-A6C34878D82A}">
                    <a16:rowId xmlns:a16="http://schemas.microsoft.com/office/drawing/2014/main" val="10001"/>
                  </a:ext>
                </a:extLst>
              </a:tr>
              <a:tr h="3353289">
                <a:tc>
                  <a:txBody>
                    <a:bodyPr/>
                    <a:lstStyle/>
                    <a:p>
                      <a:pPr algn="just">
                        <a:lnSpc>
                          <a:spcPct val="105000"/>
                        </a:lnSpc>
                        <a:spcAft>
                          <a:spcPts val="1000"/>
                        </a:spcAft>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 Social Cohesion and Safe Communities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108000" marT="0" marB="0">
                    <a:solidFill>
                      <a:schemeClr val="accent3">
                        <a:lumMod val="40000"/>
                        <a:lumOff val="60000"/>
                      </a:schemeClr>
                    </a:solidFill>
                  </a:tcPr>
                </a:tc>
                <a:tc>
                  <a:txBody>
                    <a:bodyPr/>
                    <a:lstStyle/>
                    <a:p>
                      <a:pPr algn="just">
                        <a:lnSpc>
                          <a:spcPct val="105000"/>
                        </a:lnSpc>
                        <a:spcAft>
                          <a:spcPts val="1000"/>
                        </a:spcAft>
                        <a:tabLst>
                          <a:tab pos="457200" algn="l"/>
                        </a:tabLs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Outcome 3 – All people in SA are and feel safe</a:t>
                      </a:r>
                    </a:p>
                  </a:txBody>
                  <a:tcPr marL="72000" marR="108000" marT="0" marB="0">
                    <a:solidFill>
                      <a:schemeClr val="accent3">
                        <a:lumMod val="40000"/>
                        <a:lumOff val="60000"/>
                      </a:schemeClr>
                    </a:solidFill>
                  </a:tcPr>
                </a:tc>
                <a:tc>
                  <a:txBody>
                    <a:bodyPr/>
                    <a:lstStyle/>
                    <a:p>
                      <a:pPr marL="228600" indent="-228600" algn="just">
                        <a:lnSpc>
                          <a:spcPct val="100000"/>
                        </a:lnSpc>
                        <a:spcAft>
                          <a:spcPts val="600"/>
                        </a:spcAft>
                        <a:buFont typeface="Arial" panose="020B0604020202020204" pitchFamily="34" charset="0"/>
                        <a:buChar char="•"/>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Secure the borders of the country through the establishment and operationalisation of the BMA</a:t>
                      </a:r>
                    </a:p>
                    <a:p>
                      <a:pPr marL="228600" indent="-228600" algn="just">
                        <a:lnSpc>
                          <a:spcPct val="100000"/>
                        </a:lnSpc>
                        <a:spcAft>
                          <a:spcPts val="600"/>
                        </a:spcAft>
                        <a:buFont typeface="Arial" panose="020B0604020202020204" pitchFamily="34" charset="0"/>
                        <a:buChar char="•"/>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Continue with the implementation of a risk based approach to immigration</a:t>
                      </a:r>
                    </a:p>
                    <a:p>
                      <a:pPr marL="228600" indent="-228600" algn="just">
                        <a:lnSpc>
                          <a:spcPct val="100000"/>
                        </a:lnSpc>
                        <a:spcAft>
                          <a:spcPts val="600"/>
                        </a:spcAft>
                        <a:buFont typeface="Arial" panose="020B0604020202020204" pitchFamily="34" charset="0"/>
                        <a:buChar char="•"/>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enabling documents to access rights and services, for example early birth registration and smart ID cards</a:t>
                      </a:r>
                    </a:p>
                  </a:txBody>
                  <a:tcPr marL="72000" marR="108000" marT="0" marB="0">
                    <a:solidFill>
                      <a:schemeClr val="accent3">
                        <a:lumMod val="40000"/>
                        <a:lumOff val="60000"/>
                      </a:schemeClr>
                    </a:solidFill>
                  </a:tcPr>
                </a:tc>
                <a:tc>
                  <a:txBody>
                    <a:bodyPr/>
                    <a:lstStyle/>
                    <a:p>
                      <a:pPr marL="171450" indent="-171450" algn="just">
                        <a:lnSpc>
                          <a:spcPct val="100000"/>
                        </a:lnSpc>
                        <a:spcAft>
                          <a:spcPts val="600"/>
                        </a:spcAft>
                        <a:buFont typeface="Arial" panose="020B0604020202020204" pitchFamily="34" charset="0"/>
                        <a:buChar char="•"/>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established by 2020</a:t>
                      </a:r>
                    </a:p>
                    <a:p>
                      <a:pPr marL="171450" indent="-171450" algn="just">
                        <a:lnSpc>
                          <a:spcPct val="100000"/>
                        </a:lnSpc>
                        <a:spcAft>
                          <a:spcPts val="600"/>
                        </a:spcAft>
                        <a:buFont typeface="Arial" panose="020B0604020202020204" pitchFamily="34" charset="0"/>
                        <a:buChar char="•"/>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operational by 2021 at 11 ports of entry and 5 segments of the land borderline ((BMA fully operational by 2024)</a:t>
                      </a:r>
                    </a:p>
                    <a:p>
                      <a:pPr marL="171450" indent="-171450" algn="just">
                        <a:lnSpc>
                          <a:spcPct val="100000"/>
                        </a:lnSpc>
                        <a:spcAft>
                          <a:spcPts val="600"/>
                        </a:spcAft>
                        <a:buFont typeface="Arial" panose="020B0604020202020204" pitchFamily="34" charset="0"/>
                        <a:buChar char="•"/>
                        <a:tabLst>
                          <a:tab pos="457200" algn="l"/>
                        </a:tabLs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of selected ports of entry equipped with biometric functionality</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of DHA Automated Biometric Information System (ABIS) by 2022/23</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108000" marT="0" marB="0">
                    <a:solidFill>
                      <a:schemeClr val="accent3">
                        <a:lumMod val="40000"/>
                        <a:lumOff val="60000"/>
                      </a:schemeClr>
                    </a:solidFill>
                  </a:tcPr>
                </a:tc>
                <a:tc>
                  <a:txBody>
                    <a:bodyPr/>
                    <a:lstStyle/>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established by 2021/22</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operational by 2023/24 at 18 ports of entry;</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 segments of the land border law enforcement area and 1 community crossing point</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BMA rolled out to an additional 7 ports of entry and 1 additional segment of the land border law enforcement area by 2024</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of selected ports of entry equipped with biometric functionality by March 2024</a:t>
                      </a:r>
                    </a:p>
                    <a:p>
                      <a:pPr marL="228600" indent="-228600" algn="just" defTabSz="457200" rtl="0" eaLnBrk="1" latinLnBrk="0" hangingPunct="1">
                        <a:lnSpc>
                          <a:spcPct val="100000"/>
                        </a:lnSpc>
                        <a:spcAft>
                          <a:spcPts val="600"/>
                        </a:spcAft>
                        <a:buFont typeface="Arial" panose="020B0604020202020204" pitchFamily="34" charset="0"/>
                        <a:buChar char="•"/>
                        <a:tabLst>
                          <a:tab pos="457200" algn="l"/>
                        </a:tabLst>
                      </a:pPr>
                      <a:r>
                        <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DHA Automated Biometric Information System (ABIS) implemented by 2022/23</a:t>
                      </a:r>
                    </a:p>
                  </a:txBody>
                  <a:tcPr marL="72000" marR="108000" marT="0" marB="0">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4925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36061</TotalTime>
  <Words>2183</Words>
  <Application>Microsoft Office PowerPoint</Application>
  <PresentationFormat>On-screen Show (4:3)</PresentationFormat>
  <Paragraphs>278</Paragraphs>
  <Slides>15</Slides>
  <Notes>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4" baseType="lpstr">
      <vt:lpstr>ＭＳ Ｐゴシック</vt:lpstr>
      <vt:lpstr>Arial</vt:lpstr>
      <vt:lpstr>Calibri</vt:lpstr>
      <vt:lpstr>Times New Roman</vt:lpstr>
      <vt:lpstr>Wingdings</vt:lpstr>
      <vt:lpstr>Office Theme</vt:lpstr>
      <vt:lpstr>2_Office Theme</vt:lpstr>
      <vt:lpstr>3_Office Theme</vt:lpstr>
      <vt:lpstr>TCLayout.ActiveDocument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Muzi Njoko</cp:lastModifiedBy>
  <cp:revision>1182</cp:revision>
  <cp:lastPrinted>2022-10-24T06:19:28Z</cp:lastPrinted>
  <dcterms:created xsi:type="dcterms:W3CDTF">2017-04-09T15:34:02Z</dcterms:created>
  <dcterms:modified xsi:type="dcterms:W3CDTF">2023-03-22T16:41:01Z</dcterms:modified>
</cp:coreProperties>
</file>