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4" r:id="rId2"/>
    <p:sldMasterId id="2147483727" r:id="rId3"/>
  </p:sldMasterIdLst>
  <p:notesMasterIdLst>
    <p:notesMasterId r:id="rId77"/>
  </p:notesMasterIdLst>
  <p:handoutMasterIdLst>
    <p:handoutMasterId r:id="rId78"/>
  </p:handoutMasterIdLst>
  <p:sldIdLst>
    <p:sldId id="2208" r:id="rId4"/>
    <p:sldId id="2209" r:id="rId5"/>
    <p:sldId id="1838" r:id="rId6"/>
    <p:sldId id="2211" r:id="rId7"/>
    <p:sldId id="2212" r:id="rId8"/>
    <p:sldId id="2222" r:id="rId9"/>
    <p:sldId id="2224" r:id="rId10"/>
    <p:sldId id="2214" r:id="rId11"/>
    <p:sldId id="2246" r:id="rId12"/>
    <p:sldId id="2238" r:id="rId13"/>
    <p:sldId id="2225" r:id="rId14"/>
    <p:sldId id="2251" r:id="rId15"/>
    <p:sldId id="2216" r:id="rId16"/>
    <p:sldId id="2217" r:id="rId17"/>
    <p:sldId id="2218" r:id="rId18"/>
    <p:sldId id="2226" r:id="rId19"/>
    <p:sldId id="2220" r:id="rId20"/>
    <p:sldId id="2221" r:id="rId21"/>
    <p:sldId id="2228" r:id="rId22"/>
    <p:sldId id="2227" r:id="rId23"/>
    <p:sldId id="2229" r:id="rId24"/>
    <p:sldId id="2230" r:id="rId25"/>
    <p:sldId id="2252" r:id="rId26"/>
    <p:sldId id="2253" r:id="rId27"/>
    <p:sldId id="2254" r:id="rId28"/>
    <p:sldId id="2255" r:id="rId29"/>
    <p:sldId id="2256" r:id="rId30"/>
    <p:sldId id="2257" r:id="rId31"/>
    <p:sldId id="2258" r:id="rId32"/>
    <p:sldId id="2259" r:id="rId33"/>
    <p:sldId id="2260" r:id="rId34"/>
    <p:sldId id="2125" r:id="rId35"/>
    <p:sldId id="1955" r:id="rId36"/>
    <p:sldId id="1957" r:id="rId37"/>
    <p:sldId id="1959" r:id="rId38"/>
    <p:sldId id="1961" r:id="rId39"/>
    <p:sldId id="1972" r:id="rId40"/>
    <p:sldId id="2231" r:id="rId41"/>
    <p:sldId id="1973" r:id="rId42"/>
    <p:sldId id="1975" r:id="rId43"/>
    <p:sldId id="1977" r:id="rId44"/>
    <p:sldId id="2169" r:id="rId45"/>
    <p:sldId id="1989" r:id="rId46"/>
    <p:sldId id="1990" r:id="rId47"/>
    <p:sldId id="2135" r:id="rId48"/>
    <p:sldId id="2136" r:id="rId49"/>
    <p:sldId id="2137" r:id="rId50"/>
    <p:sldId id="2189" r:id="rId51"/>
    <p:sldId id="2019" r:id="rId52"/>
    <p:sldId id="2021" r:id="rId53"/>
    <p:sldId id="2022" r:id="rId54"/>
    <p:sldId id="2024" r:id="rId55"/>
    <p:sldId id="2026" r:id="rId56"/>
    <p:sldId id="2027" r:id="rId57"/>
    <p:sldId id="2232" r:id="rId58"/>
    <p:sldId id="2233" r:id="rId59"/>
    <p:sldId id="2064" r:id="rId60"/>
    <p:sldId id="2234" r:id="rId61"/>
    <p:sldId id="2065" r:id="rId62"/>
    <p:sldId id="2067" r:id="rId63"/>
    <p:sldId id="2069" r:id="rId64"/>
    <p:sldId id="2071" r:id="rId65"/>
    <p:sldId id="2083" r:id="rId66"/>
    <p:sldId id="2084" r:id="rId67"/>
    <p:sldId id="2086" r:id="rId68"/>
    <p:sldId id="2171" r:id="rId69"/>
    <p:sldId id="2172" r:id="rId70"/>
    <p:sldId id="2174" r:id="rId71"/>
    <p:sldId id="2175" r:id="rId72"/>
    <p:sldId id="2177" r:id="rId73"/>
    <p:sldId id="2239" r:id="rId74"/>
    <p:sldId id="2247" r:id="rId75"/>
    <p:sldId id="2249" r:id="rId7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eletsi, Kelebogile " initials="MK" lastIdx="1" clrIdx="0">
    <p:extLst>
      <p:ext uri="{19B8F6BF-5375-455C-9EA6-DF929625EA0E}">
        <p15:presenceInfo xmlns:p15="http://schemas.microsoft.com/office/powerpoint/2012/main" userId="S-1-5-21-1734184413-443734766-1366200284-2105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FF99"/>
    <a:srgbClr val="A3FB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61" autoAdjust="0"/>
    <p:restoredTop sz="86470" autoAdjust="0"/>
  </p:normalViewPr>
  <p:slideViewPr>
    <p:cSldViewPr snapToGrid="0" snapToObjects="1">
      <p:cViewPr varScale="1">
        <p:scale>
          <a:sx n="66" d="100"/>
          <a:sy n="66" d="100"/>
        </p:scale>
        <p:origin x="1576" y="3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6940"/>
    </p:cViewPr>
  </p:sorterViewPr>
  <p:notesViewPr>
    <p:cSldViewPr snapToGrid="0" snapToObjects="1">
      <p:cViewPr varScale="1">
        <p:scale>
          <a:sx n="83" d="100"/>
          <a:sy n="83" d="100"/>
        </p:scale>
        <p:origin x="1992"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A152CB-4557-48D1-8E4E-BB1E8A1A15B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B76D195C-E6A7-4A8A-8C58-59CDEC1B5914}">
      <dgm:prSet phldrT="[Text]" custT="1"/>
      <dgm:spPr>
        <a:solidFill>
          <a:srgbClr val="92D050"/>
        </a:solidFill>
      </dgm:spPr>
      <dgm:t>
        <a:bodyPr/>
        <a:lstStyle/>
        <a:p>
          <a:r>
            <a:rPr lang="en-US" sz="1200" b="1" dirty="0" smtClean="0">
              <a:latin typeface="Arial" panose="020B0604020202020204" pitchFamily="34" charset="0"/>
              <a:cs typeface="Arial" panose="020B0604020202020204" pitchFamily="34" charset="0"/>
            </a:rPr>
            <a:t>Vision </a:t>
          </a:r>
        </a:p>
        <a:p>
          <a:r>
            <a:rPr lang="en-ZA" sz="1200" b="0" dirty="0" smtClean="0">
              <a:solidFill>
                <a:schemeClr val="tx1"/>
              </a:solidFill>
              <a:latin typeface="Arial" panose="020B0604020202020204" pitchFamily="34" charset="0"/>
              <a:cs typeface="Arial" panose="020B0604020202020204" pitchFamily="34" charset="0"/>
            </a:rPr>
            <a:t>A South Africa where identity, status and citizenship are key enablers of citizen empowerment and inclusivity, economic development and national security</a:t>
          </a:r>
          <a:endParaRPr lang="en-US" sz="1200" dirty="0">
            <a:latin typeface="Arial" panose="020B0604020202020204" pitchFamily="34" charset="0"/>
            <a:cs typeface="Arial" panose="020B0604020202020204" pitchFamily="34" charset="0"/>
          </a:endParaRPr>
        </a:p>
      </dgm:t>
    </dgm:pt>
    <dgm:pt modelId="{F9181923-A8F2-454C-A6D5-A78D94B6A4EA}" type="parTrans" cxnId="{FE068CC8-CAA8-46DA-99DE-0DA11F4090CA}">
      <dgm:prSet/>
      <dgm:spPr/>
      <dgm:t>
        <a:bodyPr/>
        <a:lstStyle/>
        <a:p>
          <a:endParaRPr lang="en-US"/>
        </a:p>
      </dgm:t>
    </dgm:pt>
    <dgm:pt modelId="{2FC636DD-893E-4BB2-9908-CB98D01EF38E}" type="sibTrans" cxnId="{FE068CC8-CAA8-46DA-99DE-0DA11F4090CA}">
      <dgm:prSet/>
      <dgm:spPr/>
      <dgm:t>
        <a:bodyPr/>
        <a:lstStyle/>
        <a:p>
          <a:endParaRPr lang="en-US"/>
        </a:p>
      </dgm:t>
    </dgm:pt>
    <dgm:pt modelId="{79D6C15C-1CF7-4C95-A018-463304C46236}">
      <dgm:prSet phldrT="[Text]" custT="1"/>
      <dgm:spPr>
        <a:solidFill>
          <a:schemeClr val="accent3">
            <a:lumMod val="60000"/>
            <a:lumOff val="40000"/>
          </a:schemeClr>
        </a:solidFill>
      </dgm:spPr>
      <dgm:t>
        <a:bodyPr/>
        <a:lstStyle/>
        <a:p>
          <a:endParaRPr lang="en-US" sz="1200" dirty="0" smtClean="0">
            <a:latin typeface="Arial" panose="020B0604020202020204" pitchFamily="34" charset="0"/>
            <a:cs typeface="Arial" panose="020B0604020202020204" pitchFamily="34" charset="0"/>
          </a:endParaRPr>
        </a:p>
        <a:p>
          <a:r>
            <a:rPr lang="en-US" sz="1200" b="1" dirty="0" smtClean="0">
              <a:solidFill>
                <a:schemeClr val="tx1"/>
              </a:solidFill>
              <a:latin typeface="Arial" panose="020B0604020202020204" pitchFamily="34" charset="0"/>
              <a:cs typeface="Arial" panose="020B0604020202020204" pitchFamily="34" charset="0"/>
            </a:rPr>
            <a:t>Mission</a:t>
          </a:r>
        </a:p>
        <a:p>
          <a:r>
            <a:rPr lang="en-US" sz="1200" dirty="0" smtClean="0">
              <a:solidFill>
                <a:schemeClr val="tx1"/>
              </a:solidFill>
              <a:latin typeface="Arial" panose="020B0604020202020204" pitchFamily="34" charset="0"/>
              <a:cs typeface="Arial" panose="020B0604020202020204" pitchFamily="34" charset="0"/>
            </a:rPr>
            <a:t>The DHA carries out its mission in line with its commitment to citizen empowerment and inclusivity, economic development and national security, by:</a:t>
          </a:r>
        </a:p>
        <a:p>
          <a:r>
            <a:rPr lang="en-US" sz="1200" dirty="0" smtClean="0">
              <a:solidFill>
                <a:schemeClr val="tx1"/>
              </a:solidFill>
              <a:latin typeface="Arial" panose="020B0604020202020204" pitchFamily="34" charset="0"/>
              <a:cs typeface="Arial" panose="020B0604020202020204" pitchFamily="34" charset="0"/>
            </a:rPr>
            <a:t>- Being an efficient and secure custodian of citizenship and civil registration</a:t>
          </a:r>
          <a:endParaRPr lang="en-ZA" sz="1200" dirty="0" smtClean="0">
            <a:solidFill>
              <a:schemeClr val="tx1"/>
            </a:solidFill>
            <a:latin typeface="Arial" panose="020B0604020202020204" pitchFamily="34" charset="0"/>
            <a:cs typeface="Arial" panose="020B0604020202020204" pitchFamily="34" charset="0"/>
          </a:endParaRPr>
        </a:p>
        <a:p>
          <a:r>
            <a:rPr lang="en-US" sz="1200" dirty="0" smtClean="0">
              <a:solidFill>
                <a:schemeClr val="tx1"/>
              </a:solidFill>
              <a:latin typeface="Arial" panose="020B0604020202020204" pitchFamily="34" charset="0"/>
              <a:cs typeface="Arial" panose="020B0604020202020204" pitchFamily="34" charset="0"/>
            </a:rPr>
            <a:t>- Securely and strategically managing international migration</a:t>
          </a:r>
          <a:endParaRPr lang="en-ZA" sz="1200" dirty="0" smtClean="0">
            <a:solidFill>
              <a:schemeClr val="tx1"/>
            </a:solidFill>
            <a:latin typeface="Arial" panose="020B0604020202020204" pitchFamily="34" charset="0"/>
            <a:cs typeface="Arial" panose="020B0604020202020204" pitchFamily="34" charset="0"/>
          </a:endParaRPr>
        </a:p>
        <a:p>
          <a:r>
            <a:rPr lang="en-US" sz="1200" dirty="0" smtClean="0">
              <a:solidFill>
                <a:schemeClr val="tx1"/>
              </a:solidFill>
              <a:latin typeface="Arial" panose="020B0604020202020204" pitchFamily="34" charset="0"/>
              <a:cs typeface="Arial" panose="020B0604020202020204" pitchFamily="34" charset="0"/>
            </a:rPr>
            <a:t>- Efficiently managing asylum seekers and refugees</a:t>
          </a:r>
          <a:endParaRPr lang="en-ZA" sz="1200" dirty="0" smtClean="0">
            <a:solidFill>
              <a:schemeClr val="tx1"/>
            </a:solidFill>
            <a:latin typeface="Arial" panose="020B0604020202020204" pitchFamily="34" charset="0"/>
            <a:cs typeface="Arial" panose="020B0604020202020204" pitchFamily="34" charset="0"/>
          </a:endParaRPr>
        </a:p>
        <a:p>
          <a:r>
            <a:rPr lang="en-US" sz="1200" dirty="0" smtClean="0">
              <a:solidFill>
                <a:schemeClr val="tx1"/>
              </a:solidFill>
              <a:latin typeface="Arial" panose="020B0604020202020204" pitchFamily="34" charset="0"/>
              <a:cs typeface="Arial" panose="020B0604020202020204" pitchFamily="34" charset="0"/>
            </a:rPr>
            <a:t>- Efficiently determining and safeguarding the official identity and status of persons</a:t>
          </a:r>
          <a:endParaRPr lang="en-US" sz="1200" dirty="0">
            <a:latin typeface="Arial" panose="020B0604020202020204" pitchFamily="34" charset="0"/>
            <a:cs typeface="Arial" panose="020B0604020202020204" pitchFamily="34" charset="0"/>
          </a:endParaRPr>
        </a:p>
      </dgm:t>
    </dgm:pt>
    <dgm:pt modelId="{8E5564A5-7330-4BCA-A6D4-9BBE36FAAD62}" type="parTrans" cxnId="{66C1EB1D-9434-4C99-A519-EE04ADE6ABE5}">
      <dgm:prSet/>
      <dgm:spPr/>
      <dgm:t>
        <a:bodyPr/>
        <a:lstStyle/>
        <a:p>
          <a:endParaRPr lang="en-US"/>
        </a:p>
      </dgm:t>
    </dgm:pt>
    <dgm:pt modelId="{94EE18D8-4394-4711-A734-0EC607E33B09}" type="sibTrans" cxnId="{66C1EB1D-9434-4C99-A519-EE04ADE6ABE5}">
      <dgm:prSet/>
      <dgm:spPr/>
      <dgm:t>
        <a:bodyPr/>
        <a:lstStyle/>
        <a:p>
          <a:endParaRPr lang="en-US"/>
        </a:p>
      </dgm:t>
    </dgm:pt>
    <dgm:pt modelId="{DCFEEEDF-15EA-40B8-8FCB-CF07120B5AB9}">
      <dgm:prSet phldrT="[Text]" custT="1"/>
      <dgm:spPr>
        <a:solidFill>
          <a:schemeClr val="accent3">
            <a:lumMod val="40000"/>
            <a:lumOff val="60000"/>
          </a:schemeClr>
        </a:solidFill>
      </dgm:spPr>
      <dgm:t>
        <a:bodyPr/>
        <a:lstStyle/>
        <a:p>
          <a:r>
            <a:rPr lang="en-US" sz="1200" b="1" dirty="0" smtClean="0">
              <a:solidFill>
                <a:schemeClr val="tx1"/>
              </a:solidFill>
              <a:latin typeface="Arial" panose="020B0604020202020204" pitchFamily="34" charset="0"/>
              <a:cs typeface="Arial" panose="020B0604020202020204" pitchFamily="34" charset="0"/>
            </a:rPr>
            <a:t>Mandate</a:t>
          </a:r>
        </a:p>
        <a:p>
          <a:r>
            <a:rPr lang="en-US" sz="1200" dirty="0" smtClean="0">
              <a:solidFill>
                <a:schemeClr val="tx1"/>
              </a:solidFill>
              <a:effectLst/>
              <a:latin typeface="Arial" panose="020B0604020202020204" pitchFamily="34" charset="0"/>
              <a:cs typeface="Arial" panose="020B0604020202020204" pitchFamily="34" charset="0"/>
            </a:rPr>
            <a:t>The DHA’s services are divided into two broad categories: civic services and immigration services.</a:t>
          </a:r>
        </a:p>
        <a:p>
          <a:pPr rtl="0"/>
          <a:endParaRPr lang="en-US" sz="1200" dirty="0" smtClean="0">
            <a:solidFill>
              <a:schemeClr val="tx1"/>
            </a:solidFill>
            <a:effectLst/>
            <a:latin typeface="Arial" panose="020B0604020202020204" pitchFamily="34" charset="0"/>
            <a:cs typeface="Arial" panose="020B0604020202020204" pitchFamily="34" charset="0"/>
          </a:endParaRPr>
        </a:p>
        <a:p>
          <a:r>
            <a:rPr lang="en-ZA" sz="1200" dirty="0" smtClean="0">
              <a:solidFill>
                <a:schemeClr val="dk1"/>
              </a:solidFill>
              <a:effectLst/>
              <a:latin typeface="Arial" panose="020B0604020202020204" pitchFamily="34" charset="0"/>
              <a:ea typeface="+mn-ea"/>
              <a:cs typeface="Arial" panose="020B0604020202020204" pitchFamily="34" charset="0"/>
            </a:rPr>
            <a:t>Mandate 1:  Management of citizenship and civil registration</a:t>
          </a:r>
        </a:p>
        <a:p>
          <a:r>
            <a:rPr lang="en-ZA" sz="1200" dirty="0" smtClean="0">
              <a:solidFill>
                <a:schemeClr val="dk1"/>
              </a:solidFill>
              <a:effectLst/>
              <a:latin typeface="Arial" panose="020B0604020202020204" pitchFamily="34" charset="0"/>
              <a:ea typeface="+mn-ea"/>
              <a:cs typeface="Arial" panose="020B0604020202020204" pitchFamily="34" charset="0"/>
            </a:rPr>
            <a:t>Mandate 2:   Management of international migration</a:t>
          </a:r>
        </a:p>
        <a:p>
          <a:r>
            <a:rPr lang="en-ZA" sz="1200" dirty="0" smtClean="0">
              <a:solidFill>
                <a:schemeClr val="dk1"/>
              </a:solidFill>
              <a:effectLst/>
              <a:latin typeface="Arial" panose="020B0604020202020204" pitchFamily="34" charset="0"/>
              <a:ea typeface="+mn-ea"/>
              <a:cs typeface="Arial" panose="020B0604020202020204" pitchFamily="34" charset="0"/>
            </a:rPr>
            <a:t>Mandate 3:   Management of refugee protection</a:t>
          </a:r>
          <a:endParaRPr lang="en-US" sz="1200" dirty="0">
            <a:latin typeface="Arial" panose="020B0604020202020204" pitchFamily="34" charset="0"/>
            <a:cs typeface="Arial" panose="020B0604020202020204" pitchFamily="34" charset="0"/>
          </a:endParaRPr>
        </a:p>
      </dgm:t>
    </dgm:pt>
    <dgm:pt modelId="{56E7CFA3-A3EC-43AE-B8CF-C6E3C1D20728}" type="parTrans" cxnId="{57B913BB-84DF-4FD2-80DF-2323ECA22BCF}">
      <dgm:prSet/>
      <dgm:spPr/>
      <dgm:t>
        <a:bodyPr/>
        <a:lstStyle/>
        <a:p>
          <a:endParaRPr lang="en-US"/>
        </a:p>
      </dgm:t>
    </dgm:pt>
    <dgm:pt modelId="{5071F305-4750-4C9B-BF27-44CE9D08B7B4}" type="sibTrans" cxnId="{57B913BB-84DF-4FD2-80DF-2323ECA22BCF}">
      <dgm:prSet/>
      <dgm:spPr/>
      <dgm:t>
        <a:bodyPr/>
        <a:lstStyle/>
        <a:p>
          <a:endParaRPr lang="en-US"/>
        </a:p>
      </dgm:t>
    </dgm:pt>
    <dgm:pt modelId="{53268C7F-4EA2-4211-AF40-489A2A7684E8}">
      <dgm:prSet phldrT="[Text]" custT="1"/>
      <dgm:spPr>
        <a:solidFill>
          <a:srgbClr val="00B050"/>
        </a:solidFill>
      </dgm:spPr>
      <dgm:t>
        <a:bodyPr/>
        <a:lstStyle/>
        <a:p>
          <a:endParaRPr lang="en-US" sz="1200" dirty="0" smtClean="0">
            <a:latin typeface="Arial" panose="020B0604020202020204" pitchFamily="34" charset="0"/>
            <a:cs typeface="Arial" panose="020B0604020202020204" pitchFamily="34" charset="0"/>
          </a:endParaRPr>
        </a:p>
        <a:p>
          <a:r>
            <a:rPr lang="en-US" sz="1200" b="1" dirty="0" smtClean="0">
              <a:solidFill>
                <a:schemeClr val="tx1"/>
              </a:solidFill>
              <a:latin typeface="Arial" panose="020B0604020202020204" pitchFamily="34" charset="0"/>
              <a:cs typeface="Arial" panose="020B0604020202020204" pitchFamily="34" charset="0"/>
            </a:rPr>
            <a:t>Values</a:t>
          </a:r>
        </a:p>
        <a:p>
          <a:r>
            <a:rPr lang="en-US" sz="1200" b="0" dirty="0" smtClean="0">
              <a:solidFill>
                <a:schemeClr val="tx1"/>
              </a:solidFill>
              <a:latin typeface="Arial" panose="020B0604020202020204" pitchFamily="34" charset="0"/>
              <a:cs typeface="Arial" panose="020B0604020202020204" pitchFamily="34" charset="0"/>
            </a:rPr>
            <a:t>The Department of Home Affairs is committed to being:</a:t>
          </a:r>
        </a:p>
        <a:p>
          <a:r>
            <a:rPr lang="en-US" sz="1200" b="0" dirty="0" smtClean="0">
              <a:solidFill>
                <a:schemeClr val="tx1"/>
              </a:solidFill>
              <a:latin typeface="Arial" panose="020B0604020202020204" pitchFamily="34" charset="0"/>
              <a:cs typeface="Arial" panose="020B0604020202020204" pitchFamily="34" charset="0"/>
            </a:rPr>
            <a:t>- People-</a:t>
          </a:r>
          <a:r>
            <a:rPr lang="en-US" sz="1200" b="0" dirty="0" err="1" smtClean="0">
              <a:solidFill>
                <a:schemeClr val="tx1"/>
              </a:solidFill>
              <a:latin typeface="Arial" panose="020B0604020202020204" pitchFamily="34" charset="0"/>
              <a:cs typeface="Arial" panose="020B0604020202020204" pitchFamily="34" charset="0"/>
            </a:rPr>
            <a:t>centred</a:t>
          </a:r>
          <a:r>
            <a:rPr lang="en-US" sz="1200" b="0" dirty="0" smtClean="0">
              <a:solidFill>
                <a:schemeClr val="tx1"/>
              </a:solidFill>
              <a:latin typeface="Arial" panose="020B0604020202020204" pitchFamily="34" charset="0"/>
              <a:cs typeface="Arial" panose="020B0604020202020204" pitchFamily="34" charset="0"/>
            </a:rPr>
            <a:t> and caring</a:t>
          </a:r>
          <a:endParaRPr lang="en-ZA" sz="1200" b="0" dirty="0" smtClean="0">
            <a:solidFill>
              <a:schemeClr val="tx1"/>
            </a:solidFill>
            <a:latin typeface="Arial" panose="020B0604020202020204" pitchFamily="34" charset="0"/>
            <a:cs typeface="Arial" panose="020B0604020202020204" pitchFamily="34" charset="0"/>
          </a:endParaRPr>
        </a:p>
        <a:p>
          <a:r>
            <a:rPr lang="en-US" sz="1200" b="0" dirty="0" smtClean="0">
              <a:solidFill>
                <a:schemeClr val="tx1"/>
              </a:solidFill>
              <a:latin typeface="Arial" panose="020B0604020202020204" pitchFamily="34" charset="0"/>
              <a:cs typeface="Arial" panose="020B0604020202020204" pitchFamily="34" charset="0"/>
            </a:rPr>
            <a:t>- Patriotic</a:t>
          </a:r>
          <a:endParaRPr lang="en-ZA" sz="1200" b="0" dirty="0" smtClean="0">
            <a:solidFill>
              <a:schemeClr val="tx1"/>
            </a:solidFill>
            <a:latin typeface="Arial" panose="020B0604020202020204" pitchFamily="34" charset="0"/>
            <a:cs typeface="Arial" panose="020B0604020202020204" pitchFamily="34" charset="0"/>
          </a:endParaRPr>
        </a:p>
        <a:p>
          <a:r>
            <a:rPr lang="en-US" sz="1200" b="0" dirty="0" smtClean="0">
              <a:solidFill>
                <a:schemeClr val="tx1"/>
              </a:solidFill>
              <a:latin typeface="Arial" panose="020B0604020202020204" pitchFamily="34" charset="0"/>
              <a:cs typeface="Arial" panose="020B0604020202020204" pitchFamily="34" charset="0"/>
            </a:rPr>
            <a:t>- Professional and showing leadership</a:t>
          </a:r>
          <a:endParaRPr lang="en-ZA" sz="1200" b="0" dirty="0" smtClean="0">
            <a:solidFill>
              <a:schemeClr val="tx1"/>
            </a:solidFill>
            <a:latin typeface="Arial" panose="020B0604020202020204" pitchFamily="34" charset="0"/>
            <a:cs typeface="Arial" panose="020B0604020202020204" pitchFamily="34" charset="0"/>
          </a:endParaRPr>
        </a:p>
        <a:p>
          <a:r>
            <a:rPr lang="en-US" sz="1200" b="0" dirty="0" smtClean="0">
              <a:solidFill>
                <a:schemeClr val="tx1"/>
              </a:solidFill>
              <a:latin typeface="Arial" panose="020B0604020202020204" pitchFamily="34" charset="0"/>
              <a:cs typeface="Arial" panose="020B0604020202020204" pitchFamily="34" charset="0"/>
            </a:rPr>
            <a:t>- Effective, efficient and innovative</a:t>
          </a:r>
          <a:endParaRPr lang="en-ZA" sz="1200" b="0" dirty="0" smtClean="0">
            <a:solidFill>
              <a:schemeClr val="tx1"/>
            </a:solidFill>
            <a:latin typeface="Arial" panose="020B0604020202020204" pitchFamily="34" charset="0"/>
            <a:cs typeface="Arial" panose="020B0604020202020204" pitchFamily="34" charset="0"/>
          </a:endParaRPr>
        </a:p>
        <a:p>
          <a:r>
            <a:rPr lang="en-US" sz="1200" b="0" dirty="0" smtClean="0">
              <a:solidFill>
                <a:schemeClr val="tx1"/>
              </a:solidFill>
              <a:latin typeface="Arial" panose="020B0604020202020204" pitchFamily="34" charset="0"/>
              <a:cs typeface="Arial" panose="020B0604020202020204" pitchFamily="34" charset="0"/>
            </a:rPr>
            <a:t>- Ethical and having integrity </a:t>
          </a:r>
          <a:endParaRPr lang="en-ZA" sz="1200" b="0" dirty="0" smtClean="0">
            <a:solidFill>
              <a:schemeClr val="tx1"/>
            </a:solidFill>
            <a:latin typeface="Arial" panose="020B0604020202020204" pitchFamily="34" charset="0"/>
            <a:cs typeface="Arial" panose="020B0604020202020204" pitchFamily="34" charset="0"/>
          </a:endParaRPr>
        </a:p>
        <a:p>
          <a:r>
            <a:rPr lang="en-US" sz="1200" b="0" dirty="0" smtClean="0">
              <a:solidFill>
                <a:schemeClr val="tx1"/>
              </a:solidFill>
              <a:latin typeface="Arial" panose="020B0604020202020204" pitchFamily="34" charset="0"/>
              <a:cs typeface="Arial" panose="020B0604020202020204" pitchFamily="34" charset="0"/>
            </a:rPr>
            <a:t>- Security conscious</a:t>
          </a:r>
          <a:endParaRPr lang="en-ZA" sz="1200" b="0" dirty="0" smtClean="0">
            <a:solidFill>
              <a:schemeClr val="tx1"/>
            </a:solidFill>
            <a:latin typeface="Arial" panose="020B0604020202020204" pitchFamily="34" charset="0"/>
            <a:cs typeface="Arial" panose="020B0604020202020204" pitchFamily="34" charset="0"/>
          </a:endParaRPr>
        </a:p>
        <a:p>
          <a:r>
            <a:rPr lang="en-US" sz="1200" b="0" dirty="0" smtClean="0">
              <a:solidFill>
                <a:schemeClr val="tx1"/>
              </a:solidFill>
              <a:latin typeface="Arial" panose="020B0604020202020204" pitchFamily="34" charset="0"/>
              <a:cs typeface="Arial" panose="020B0604020202020204" pitchFamily="34" charset="0"/>
            </a:rPr>
            <a:t>- Development oriented</a:t>
          </a:r>
        </a:p>
        <a:p>
          <a:endParaRPr lang="en-US" sz="1200" b="0" dirty="0" smtClean="0">
            <a:solidFill>
              <a:schemeClr val="tx1"/>
            </a:solidFill>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dgm:t>
    </dgm:pt>
    <dgm:pt modelId="{F6B42C7D-D406-4487-9610-23AB98B3A4F1}" type="parTrans" cxnId="{0DEE14C0-B567-4AF5-9632-9F4202E73536}">
      <dgm:prSet/>
      <dgm:spPr/>
      <dgm:t>
        <a:bodyPr/>
        <a:lstStyle/>
        <a:p>
          <a:endParaRPr lang="en-US"/>
        </a:p>
      </dgm:t>
    </dgm:pt>
    <dgm:pt modelId="{72E9A101-CCD9-4CF9-8663-7F8B9BBAF7CE}" type="sibTrans" cxnId="{0DEE14C0-B567-4AF5-9632-9F4202E73536}">
      <dgm:prSet/>
      <dgm:spPr/>
      <dgm:t>
        <a:bodyPr/>
        <a:lstStyle/>
        <a:p>
          <a:endParaRPr lang="en-US"/>
        </a:p>
      </dgm:t>
    </dgm:pt>
    <dgm:pt modelId="{B3E8FED9-7A24-498D-A466-25B53016E0AD}">
      <dgm:prSet phldrT="[Text]" custT="1"/>
      <dgm:spPr>
        <a:solidFill>
          <a:schemeClr val="accent3">
            <a:lumMod val="20000"/>
            <a:lumOff val="80000"/>
          </a:schemeClr>
        </a:solidFill>
      </dgm:spPr>
      <dgm:t>
        <a:bodyPr/>
        <a:lstStyle/>
        <a:p>
          <a:endParaRPr lang="en-US" sz="1200" dirty="0" smtClean="0">
            <a:latin typeface="Arial" panose="020B0604020202020204" pitchFamily="34" charset="0"/>
            <a:cs typeface="Arial" panose="020B0604020202020204" pitchFamily="34" charset="0"/>
          </a:endParaRPr>
        </a:p>
        <a:p>
          <a:r>
            <a:rPr lang="en-US" sz="1200" b="1" dirty="0" smtClean="0">
              <a:solidFill>
                <a:schemeClr val="tx1"/>
              </a:solidFill>
              <a:latin typeface="Arial" panose="020B0604020202020204" pitchFamily="34" charset="0"/>
              <a:cs typeface="Arial" panose="020B0604020202020204" pitchFamily="34" charset="0"/>
            </a:rPr>
            <a:t>Outcomes</a:t>
          </a:r>
        </a:p>
        <a:p>
          <a:r>
            <a:rPr lang="en-US" sz="1200" b="0" dirty="0" smtClean="0">
              <a:solidFill>
                <a:schemeClr val="tx1"/>
              </a:solidFill>
              <a:latin typeface="Arial" panose="020B0604020202020204" pitchFamily="34" charset="0"/>
              <a:cs typeface="Arial" panose="020B0604020202020204" pitchFamily="34" charset="0"/>
            </a:rPr>
            <a:t>- Secure management of international migration resulting in South Africa’s interests being served and fulfilling international commitments</a:t>
          </a:r>
          <a:endParaRPr lang="en-ZA" sz="1200" b="0" dirty="0" smtClean="0">
            <a:solidFill>
              <a:schemeClr val="tx1"/>
            </a:solidFill>
            <a:latin typeface="Arial" panose="020B0604020202020204" pitchFamily="34" charset="0"/>
            <a:cs typeface="Arial" panose="020B0604020202020204" pitchFamily="34" charset="0"/>
          </a:endParaRPr>
        </a:p>
        <a:p>
          <a:r>
            <a:rPr lang="en-US" sz="1200" b="0" dirty="0" smtClean="0">
              <a:solidFill>
                <a:schemeClr val="tx1"/>
              </a:solidFill>
              <a:latin typeface="Arial" panose="020B0604020202020204" pitchFamily="34" charset="0"/>
              <a:cs typeface="Arial" panose="020B0604020202020204" pitchFamily="34" charset="0"/>
            </a:rPr>
            <a:t>- Secure and efficient management of citizenship and civil registration to fulfil constitutional and international obligations</a:t>
          </a:r>
          <a:endParaRPr lang="en-ZA" sz="1200" b="0" dirty="0" smtClean="0">
            <a:solidFill>
              <a:schemeClr val="tx1"/>
            </a:solidFill>
            <a:latin typeface="Arial" panose="020B0604020202020204" pitchFamily="34" charset="0"/>
            <a:cs typeface="Arial" panose="020B0604020202020204" pitchFamily="34" charset="0"/>
          </a:endParaRPr>
        </a:p>
        <a:p>
          <a:r>
            <a:rPr lang="en-US" sz="1200" b="0" dirty="0" smtClean="0">
              <a:solidFill>
                <a:schemeClr val="tx1"/>
              </a:solidFill>
              <a:latin typeface="Arial" panose="020B0604020202020204" pitchFamily="34" charset="0"/>
              <a:cs typeface="Arial" panose="020B0604020202020204" pitchFamily="34" charset="0"/>
            </a:rPr>
            <a:t>- Efficient asylum seeker and refugee system in compliance with domestic and international obligations </a:t>
          </a:r>
          <a:endParaRPr lang="en-ZA" sz="1200" b="0" dirty="0" smtClean="0">
            <a:solidFill>
              <a:schemeClr val="tx1"/>
            </a:solidFill>
            <a:latin typeface="Arial" panose="020B0604020202020204" pitchFamily="34" charset="0"/>
            <a:cs typeface="Arial" panose="020B0604020202020204" pitchFamily="34" charset="0"/>
          </a:endParaRPr>
        </a:p>
        <a:p>
          <a:r>
            <a:rPr lang="en-US" sz="1200" b="0" dirty="0" smtClean="0">
              <a:solidFill>
                <a:schemeClr val="tx1"/>
              </a:solidFill>
              <a:latin typeface="Arial" panose="020B0604020202020204" pitchFamily="34" charset="0"/>
              <a:cs typeface="Arial" panose="020B0604020202020204" pitchFamily="34" charset="0"/>
            </a:rPr>
            <a:t>- Secure population register to empower citizens, enable inclusivity, economic development and national security</a:t>
          </a:r>
          <a:endParaRPr lang="en-ZA" sz="1200" b="0" dirty="0" smtClean="0">
            <a:solidFill>
              <a:schemeClr val="tx1"/>
            </a:solidFill>
            <a:latin typeface="Arial" panose="020B0604020202020204" pitchFamily="34" charset="0"/>
            <a:cs typeface="Arial" panose="020B0604020202020204" pitchFamily="34" charset="0"/>
          </a:endParaRPr>
        </a:p>
        <a:p>
          <a:r>
            <a:rPr lang="en-US" sz="1200" b="0" dirty="0" smtClean="0">
              <a:solidFill>
                <a:schemeClr val="tx1"/>
              </a:solidFill>
              <a:latin typeface="Arial" panose="020B0604020202020204" pitchFamily="34" charset="0"/>
              <a:cs typeface="Arial" panose="020B0604020202020204" pitchFamily="34" charset="0"/>
            </a:rPr>
            <a:t>- DHA positioned to contribute positively to a capable and developmental state</a:t>
          </a:r>
        </a:p>
        <a:p>
          <a:endParaRPr lang="en-US" sz="1200" b="0" dirty="0" smtClean="0">
            <a:solidFill>
              <a:schemeClr val="tx1"/>
            </a:solidFill>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dgm:t>
    </dgm:pt>
    <dgm:pt modelId="{1D7B7695-4ACA-40B1-9D9E-F95809D1758D}" type="parTrans" cxnId="{36303F0C-24FF-4A9B-8D09-BFF9173BDDF7}">
      <dgm:prSet/>
      <dgm:spPr/>
      <dgm:t>
        <a:bodyPr/>
        <a:lstStyle/>
        <a:p>
          <a:endParaRPr lang="en-US"/>
        </a:p>
      </dgm:t>
    </dgm:pt>
    <dgm:pt modelId="{1F5D5C2C-88F6-423D-9690-FDD9B465C611}" type="sibTrans" cxnId="{36303F0C-24FF-4A9B-8D09-BFF9173BDDF7}">
      <dgm:prSet/>
      <dgm:spPr/>
      <dgm:t>
        <a:bodyPr/>
        <a:lstStyle/>
        <a:p>
          <a:endParaRPr lang="en-US"/>
        </a:p>
      </dgm:t>
    </dgm:pt>
    <dgm:pt modelId="{29D96359-58D0-46C8-A1D5-86B37E0CBE45}" type="pres">
      <dgm:prSet presAssocID="{1CA152CB-4557-48D1-8E4E-BB1E8A1A15BB}" presName="diagram" presStyleCnt="0">
        <dgm:presLayoutVars>
          <dgm:chMax val="1"/>
          <dgm:dir/>
          <dgm:animLvl val="ctr"/>
          <dgm:resizeHandles val="exact"/>
        </dgm:presLayoutVars>
      </dgm:prSet>
      <dgm:spPr/>
      <dgm:t>
        <a:bodyPr/>
        <a:lstStyle/>
        <a:p>
          <a:endParaRPr lang="en-US"/>
        </a:p>
      </dgm:t>
    </dgm:pt>
    <dgm:pt modelId="{3BCE11C9-6FA5-4F78-B15D-F9A22FD07E75}" type="pres">
      <dgm:prSet presAssocID="{1CA152CB-4557-48D1-8E4E-BB1E8A1A15BB}" presName="matrix" presStyleCnt="0"/>
      <dgm:spPr/>
    </dgm:pt>
    <dgm:pt modelId="{90F9A201-B073-4B2A-9F18-2DD03726DB47}" type="pres">
      <dgm:prSet presAssocID="{1CA152CB-4557-48D1-8E4E-BB1E8A1A15BB}" presName="tile1" presStyleLbl="node1" presStyleIdx="0" presStyleCnt="4"/>
      <dgm:spPr/>
      <dgm:t>
        <a:bodyPr/>
        <a:lstStyle/>
        <a:p>
          <a:endParaRPr lang="en-US"/>
        </a:p>
      </dgm:t>
    </dgm:pt>
    <dgm:pt modelId="{BF96DCC1-C76A-4AD4-9E14-48E61A593DA6}" type="pres">
      <dgm:prSet presAssocID="{1CA152CB-4557-48D1-8E4E-BB1E8A1A15BB}" presName="tile1text" presStyleLbl="node1" presStyleIdx="0" presStyleCnt="4">
        <dgm:presLayoutVars>
          <dgm:chMax val="0"/>
          <dgm:chPref val="0"/>
          <dgm:bulletEnabled val="1"/>
        </dgm:presLayoutVars>
      </dgm:prSet>
      <dgm:spPr/>
      <dgm:t>
        <a:bodyPr/>
        <a:lstStyle/>
        <a:p>
          <a:endParaRPr lang="en-US"/>
        </a:p>
      </dgm:t>
    </dgm:pt>
    <dgm:pt modelId="{2DF5CE23-9687-44DC-AACA-53914F8C209E}" type="pres">
      <dgm:prSet presAssocID="{1CA152CB-4557-48D1-8E4E-BB1E8A1A15BB}" presName="tile2" presStyleLbl="node1" presStyleIdx="1" presStyleCnt="4"/>
      <dgm:spPr/>
      <dgm:t>
        <a:bodyPr/>
        <a:lstStyle/>
        <a:p>
          <a:endParaRPr lang="en-US"/>
        </a:p>
      </dgm:t>
    </dgm:pt>
    <dgm:pt modelId="{06EDF82A-AC4B-43C8-A4F1-EADE8A012679}" type="pres">
      <dgm:prSet presAssocID="{1CA152CB-4557-48D1-8E4E-BB1E8A1A15BB}" presName="tile2text" presStyleLbl="node1" presStyleIdx="1" presStyleCnt="4">
        <dgm:presLayoutVars>
          <dgm:chMax val="0"/>
          <dgm:chPref val="0"/>
          <dgm:bulletEnabled val="1"/>
        </dgm:presLayoutVars>
      </dgm:prSet>
      <dgm:spPr/>
      <dgm:t>
        <a:bodyPr/>
        <a:lstStyle/>
        <a:p>
          <a:endParaRPr lang="en-US"/>
        </a:p>
      </dgm:t>
    </dgm:pt>
    <dgm:pt modelId="{71F64670-BBF3-4512-A7F3-02CB232DE17B}" type="pres">
      <dgm:prSet presAssocID="{1CA152CB-4557-48D1-8E4E-BB1E8A1A15BB}" presName="tile3" presStyleLbl="node1" presStyleIdx="2" presStyleCnt="4"/>
      <dgm:spPr/>
      <dgm:t>
        <a:bodyPr/>
        <a:lstStyle/>
        <a:p>
          <a:endParaRPr lang="en-US"/>
        </a:p>
      </dgm:t>
    </dgm:pt>
    <dgm:pt modelId="{C64D6906-703C-452B-A4A2-C0C129B037BE}" type="pres">
      <dgm:prSet presAssocID="{1CA152CB-4557-48D1-8E4E-BB1E8A1A15BB}" presName="tile3text" presStyleLbl="node1" presStyleIdx="2" presStyleCnt="4">
        <dgm:presLayoutVars>
          <dgm:chMax val="0"/>
          <dgm:chPref val="0"/>
          <dgm:bulletEnabled val="1"/>
        </dgm:presLayoutVars>
      </dgm:prSet>
      <dgm:spPr/>
      <dgm:t>
        <a:bodyPr/>
        <a:lstStyle/>
        <a:p>
          <a:endParaRPr lang="en-US"/>
        </a:p>
      </dgm:t>
    </dgm:pt>
    <dgm:pt modelId="{E11E2EA8-DC07-42F4-8D26-9DD9C2F1B1EA}" type="pres">
      <dgm:prSet presAssocID="{1CA152CB-4557-48D1-8E4E-BB1E8A1A15BB}" presName="tile4" presStyleLbl="node1" presStyleIdx="3" presStyleCnt="4"/>
      <dgm:spPr/>
      <dgm:t>
        <a:bodyPr/>
        <a:lstStyle/>
        <a:p>
          <a:endParaRPr lang="en-US"/>
        </a:p>
      </dgm:t>
    </dgm:pt>
    <dgm:pt modelId="{C1F2DAA1-814F-46D1-970D-EDED9E6A3E39}" type="pres">
      <dgm:prSet presAssocID="{1CA152CB-4557-48D1-8E4E-BB1E8A1A15BB}" presName="tile4text" presStyleLbl="node1" presStyleIdx="3" presStyleCnt="4">
        <dgm:presLayoutVars>
          <dgm:chMax val="0"/>
          <dgm:chPref val="0"/>
          <dgm:bulletEnabled val="1"/>
        </dgm:presLayoutVars>
      </dgm:prSet>
      <dgm:spPr/>
      <dgm:t>
        <a:bodyPr/>
        <a:lstStyle/>
        <a:p>
          <a:endParaRPr lang="en-US"/>
        </a:p>
      </dgm:t>
    </dgm:pt>
    <dgm:pt modelId="{04394375-B56C-4449-B028-E274204C64DE}" type="pres">
      <dgm:prSet presAssocID="{1CA152CB-4557-48D1-8E4E-BB1E8A1A15BB}" presName="centerTile" presStyleLbl="fgShp" presStyleIdx="0" presStyleCnt="1" custScaleY="87584">
        <dgm:presLayoutVars>
          <dgm:chMax val="0"/>
          <dgm:chPref val="0"/>
        </dgm:presLayoutVars>
      </dgm:prSet>
      <dgm:spPr/>
      <dgm:t>
        <a:bodyPr/>
        <a:lstStyle/>
        <a:p>
          <a:endParaRPr lang="en-US"/>
        </a:p>
      </dgm:t>
    </dgm:pt>
  </dgm:ptLst>
  <dgm:cxnLst>
    <dgm:cxn modelId="{EF16E1D3-97F5-468B-A823-A763E8D22BC3}" type="presOf" srcId="{1CA152CB-4557-48D1-8E4E-BB1E8A1A15BB}" destId="{29D96359-58D0-46C8-A1D5-86B37E0CBE45}" srcOrd="0" destOrd="0" presId="urn:microsoft.com/office/officeart/2005/8/layout/matrix1"/>
    <dgm:cxn modelId="{32C9C44E-2899-4B73-9015-E085332947E8}" type="presOf" srcId="{DCFEEEDF-15EA-40B8-8FCB-CF07120B5AB9}" destId="{06EDF82A-AC4B-43C8-A4F1-EADE8A012679}" srcOrd="1" destOrd="0" presId="urn:microsoft.com/office/officeart/2005/8/layout/matrix1"/>
    <dgm:cxn modelId="{4E678B6C-111B-4F7B-84D9-22879CBF8806}" type="presOf" srcId="{B3E8FED9-7A24-498D-A466-25B53016E0AD}" destId="{C1F2DAA1-814F-46D1-970D-EDED9E6A3E39}" srcOrd="1" destOrd="0" presId="urn:microsoft.com/office/officeart/2005/8/layout/matrix1"/>
    <dgm:cxn modelId="{CDC30D24-ABD5-40D0-B578-69B6FC013AE8}" type="presOf" srcId="{B76D195C-E6A7-4A8A-8C58-59CDEC1B5914}" destId="{04394375-B56C-4449-B028-E274204C64DE}" srcOrd="0" destOrd="0" presId="urn:microsoft.com/office/officeart/2005/8/layout/matrix1"/>
    <dgm:cxn modelId="{6528D637-EB18-4030-B049-B83576312994}" type="presOf" srcId="{79D6C15C-1CF7-4C95-A018-463304C46236}" destId="{BF96DCC1-C76A-4AD4-9E14-48E61A593DA6}" srcOrd="1" destOrd="0" presId="urn:microsoft.com/office/officeart/2005/8/layout/matrix1"/>
    <dgm:cxn modelId="{0DEE14C0-B567-4AF5-9632-9F4202E73536}" srcId="{B76D195C-E6A7-4A8A-8C58-59CDEC1B5914}" destId="{53268C7F-4EA2-4211-AF40-489A2A7684E8}" srcOrd="2" destOrd="0" parTransId="{F6B42C7D-D406-4487-9610-23AB98B3A4F1}" sibTransId="{72E9A101-CCD9-4CF9-8663-7F8B9BBAF7CE}"/>
    <dgm:cxn modelId="{00619360-3B5D-49D0-8583-2D6DAEF4C354}" type="presOf" srcId="{53268C7F-4EA2-4211-AF40-489A2A7684E8}" destId="{C64D6906-703C-452B-A4A2-C0C129B037BE}" srcOrd="1" destOrd="0" presId="urn:microsoft.com/office/officeart/2005/8/layout/matrix1"/>
    <dgm:cxn modelId="{FE068CC8-CAA8-46DA-99DE-0DA11F4090CA}" srcId="{1CA152CB-4557-48D1-8E4E-BB1E8A1A15BB}" destId="{B76D195C-E6A7-4A8A-8C58-59CDEC1B5914}" srcOrd="0" destOrd="0" parTransId="{F9181923-A8F2-454C-A6D5-A78D94B6A4EA}" sibTransId="{2FC636DD-893E-4BB2-9908-CB98D01EF38E}"/>
    <dgm:cxn modelId="{57B913BB-84DF-4FD2-80DF-2323ECA22BCF}" srcId="{B76D195C-E6A7-4A8A-8C58-59CDEC1B5914}" destId="{DCFEEEDF-15EA-40B8-8FCB-CF07120B5AB9}" srcOrd="1" destOrd="0" parTransId="{56E7CFA3-A3EC-43AE-B8CF-C6E3C1D20728}" sibTransId="{5071F305-4750-4C9B-BF27-44CE9D08B7B4}"/>
    <dgm:cxn modelId="{AB66529F-773A-4AEA-AA3C-9F6981946F77}" type="presOf" srcId="{B3E8FED9-7A24-498D-A466-25B53016E0AD}" destId="{E11E2EA8-DC07-42F4-8D26-9DD9C2F1B1EA}" srcOrd="0" destOrd="0" presId="urn:microsoft.com/office/officeart/2005/8/layout/matrix1"/>
    <dgm:cxn modelId="{FADE1596-5DA6-4D7F-9EED-959196EB30DF}" type="presOf" srcId="{DCFEEEDF-15EA-40B8-8FCB-CF07120B5AB9}" destId="{2DF5CE23-9687-44DC-AACA-53914F8C209E}" srcOrd="0" destOrd="0" presId="urn:microsoft.com/office/officeart/2005/8/layout/matrix1"/>
    <dgm:cxn modelId="{4FCC2708-9184-4DBF-B1AD-99F099C37E16}" type="presOf" srcId="{79D6C15C-1CF7-4C95-A018-463304C46236}" destId="{90F9A201-B073-4B2A-9F18-2DD03726DB47}" srcOrd="0" destOrd="0" presId="urn:microsoft.com/office/officeart/2005/8/layout/matrix1"/>
    <dgm:cxn modelId="{66C1EB1D-9434-4C99-A519-EE04ADE6ABE5}" srcId="{B76D195C-E6A7-4A8A-8C58-59CDEC1B5914}" destId="{79D6C15C-1CF7-4C95-A018-463304C46236}" srcOrd="0" destOrd="0" parTransId="{8E5564A5-7330-4BCA-A6D4-9BBE36FAAD62}" sibTransId="{94EE18D8-4394-4711-A734-0EC607E33B09}"/>
    <dgm:cxn modelId="{36303F0C-24FF-4A9B-8D09-BFF9173BDDF7}" srcId="{B76D195C-E6A7-4A8A-8C58-59CDEC1B5914}" destId="{B3E8FED9-7A24-498D-A466-25B53016E0AD}" srcOrd="3" destOrd="0" parTransId="{1D7B7695-4ACA-40B1-9D9E-F95809D1758D}" sibTransId="{1F5D5C2C-88F6-423D-9690-FDD9B465C611}"/>
    <dgm:cxn modelId="{199247DF-FEF7-496B-91FC-2B8912F309FD}" type="presOf" srcId="{53268C7F-4EA2-4211-AF40-489A2A7684E8}" destId="{71F64670-BBF3-4512-A7F3-02CB232DE17B}" srcOrd="0" destOrd="0" presId="urn:microsoft.com/office/officeart/2005/8/layout/matrix1"/>
    <dgm:cxn modelId="{AA05A60F-E68A-47F8-8999-A7E3D274AE2B}" type="presParOf" srcId="{29D96359-58D0-46C8-A1D5-86B37E0CBE45}" destId="{3BCE11C9-6FA5-4F78-B15D-F9A22FD07E75}" srcOrd="0" destOrd="0" presId="urn:microsoft.com/office/officeart/2005/8/layout/matrix1"/>
    <dgm:cxn modelId="{DF0F0F65-6369-497F-B9BB-7F85C29CC4C1}" type="presParOf" srcId="{3BCE11C9-6FA5-4F78-B15D-F9A22FD07E75}" destId="{90F9A201-B073-4B2A-9F18-2DD03726DB47}" srcOrd="0" destOrd="0" presId="urn:microsoft.com/office/officeart/2005/8/layout/matrix1"/>
    <dgm:cxn modelId="{0B12A965-6305-446E-97F6-036A3D06FCF7}" type="presParOf" srcId="{3BCE11C9-6FA5-4F78-B15D-F9A22FD07E75}" destId="{BF96DCC1-C76A-4AD4-9E14-48E61A593DA6}" srcOrd="1" destOrd="0" presId="urn:microsoft.com/office/officeart/2005/8/layout/matrix1"/>
    <dgm:cxn modelId="{63230D55-BA99-4735-BF1A-671511370F01}" type="presParOf" srcId="{3BCE11C9-6FA5-4F78-B15D-F9A22FD07E75}" destId="{2DF5CE23-9687-44DC-AACA-53914F8C209E}" srcOrd="2" destOrd="0" presId="urn:microsoft.com/office/officeart/2005/8/layout/matrix1"/>
    <dgm:cxn modelId="{F171A681-9F0D-431D-BF8F-AC9D124ED1B7}" type="presParOf" srcId="{3BCE11C9-6FA5-4F78-B15D-F9A22FD07E75}" destId="{06EDF82A-AC4B-43C8-A4F1-EADE8A012679}" srcOrd="3" destOrd="0" presId="urn:microsoft.com/office/officeart/2005/8/layout/matrix1"/>
    <dgm:cxn modelId="{AC2745B7-E722-4CE8-9127-1A7BD8B93289}" type="presParOf" srcId="{3BCE11C9-6FA5-4F78-B15D-F9A22FD07E75}" destId="{71F64670-BBF3-4512-A7F3-02CB232DE17B}" srcOrd="4" destOrd="0" presId="urn:microsoft.com/office/officeart/2005/8/layout/matrix1"/>
    <dgm:cxn modelId="{0A05DA54-B05C-47AB-B986-4DE79E65BB41}" type="presParOf" srcId="{3BCE11C9-6FA5-4F78-B15D-F9A22FD07E75}" destId="{C64D6906-703C-452B-A4A2-C0C129B037BE}" srcOrd="5" destOrd="0" presId="urn:microsoft.com/office/officeart/2005/8/layout/matrix1"/>
    <dgm:cxn modelId="{E109865E-B9E4-4CF6-B5A9-4B6E8AABEACA}" type="presParOf" srcId="{3BCE11C9-6FA5-4F78-B15D-F9A22FD07E75}" destId="{E11E2EA8-DC07-42F4-8D26-9DD9C2F1B1EA}" srcOrd="6" destOrd="0" presId="urn:microsoft.com/office/officeart/2005/8/layout/matrix1"/>
    <dgm:cxn modelId="{02A8A957-BC2C-48EE-AF70-D5C976340F5A}" type="presParOf" srcId="{3BCE11C9-6FA5-4F78-B15D-F9A22FD07E75}" destId="{C1F2DAA1-814F-46D1-970D-EDED9E6A3E39}" srcOrd="7" destOrd="0" presId="urn:microsoft.com/office/officeart/2005/8/layout/matrix1"/>
    <dgm:cxn modelId="{60EBBDAD-BEC8-4E9A-96F4-148A6380601B}" type="presParOf" srcId="{29D96359-58D0-46C8-A1D5-86B37E0CBE45}" destId="{04394375-B56C-4449-B028-E274204C64D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A57B71-C368-44E9-8DDD-FB37D822D94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ZA"/>
        </a:p>
      </dgm:t>
    </dgm:pt>
    <dgm:pt modelId="{74177892-E029-4363-8A06-CD4297E07326}">
      <dgm:prSet phldrT="[Text]" custT="1"/>
      <dgm:spPr>
        <a:solidFill>
          <a:schemeClr val="accent3">
            <a:lumMod val="60000"/>
            <a:lumOff val="40000"/>
          </a:schemeClr>
        </a:solidFill>
      </dgm:spPr>
      <dgm:t>
        <a:bodyPr/>
        <a:lstStyle/>
        <a:p>
          <a:r>
            <a:rPr lang="en-ZA" sz="1800" b="1" dirty="0" smtClean="0">
              <a:solidFill>
                <a:schemeClr val="tx1"/>
              </a:solidFill>
              <a:latin typeface="Arial" panose="020B0604020202020204" pitchFamily="34" charset="0"/>
              <a:cs typeface="Arial" panose="020B0604020202020204" pitchFamily="34" charset="0"/>
            </a:rPr>
            <a:t>Civic Services</a:t>
          </a:r>
          <a:endParaRPr lang="en-ZA" sz="1800" b="1" dirty="0">
            <a:solidFill>
              <a:schemeClr val="tx1"/>
            </a:solidFill>
            <a:latin typeface="Arial" panose="020B0604020202020204" pitchFamily="34" charset="0"/>
            <a:cs typeface="Arial" panose="020B0604020202020204" pitchFamily="34" charset="0"/>
          </a:endParaRPr>
        </a:p>
      </dgm:t>
    </dgm:pt>
    <dgm:pt modelId="{7C2CD305-ABCC-477B-8992-276588ED175E}" type="parTrans" cxnId="{9A3056B1-FDDB-468F-9A9B-CE7AA1ECFD63}">
      <dgm:prSet/>
      <dgm:spPr/>
      <dgm:t>
        <a:bodyPr/>
        <a:lstStyle/>
        <a:p>
          <a:endParaRPr lang="en-ZA"/>
        </a:p>
      </dgm:t>
    </dgm:pt>
    <dgm:pt modelId="{2D5CFA1F-2E4D-4198-A4AB-54FADEF66605}" type="sibTrans" cxnId="{9A3056B1-FDDB-468F-9A9B-CE7AA1ECFD63}">
      <dgm:prSet/>
      <dgm:spPr/>
      <dgm:t>
        <a:bodyPr/>
        <a:lstStyle/>
        <a:p>
          <a:endParaRPr lang="en-ZA"/>
        </a:p>
      </dgm:t>
    </dgm:pt>
    <dgm:pt modelId="{A26B0D6E-7313-4A3E-9E90-E4C240F782B7}">
      <dgm:prSet phldrT="[Text]" custT="1"/>
      <dgm:spPr>
        <a:solidFill>
          <a:schemeClr val="accent3">
            <a:lumMod val="20000"/>
            <a:lumOff val="80000"/>
          </a:schemeClr>
        </a:solidFill>
      </dgm:spPr>
      <dgm:t>
        <a:bodyPr/>
        <a:lstStyle/>
        <a:p>
          <a:r>
            <a:rPr lang="en-ZA" sz="1600" b="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2.5 million </a:t>
          </a:r>
          <a:r>
            <a:rPr lang="en-US" sz="1600" b="1" dirty="0" smtClean="0">
              <a:solidFill>
                <a:schemeClr val="tx1"/>
              </a:solidFill>
              <a:latin typeface="Arial" panose="020B0604020202020204" pitchFamily="34" charset="0"/>
              <a:cs typeface="Arial" panose="020B0604020202020204" pitchFamily="34" charset="0"/>
            </a:rPr>
            <a:t>smart ID cards issued to citizens 16 years of age and above per year</a:t>
          </a:r>
          <a:endParaRPr lang="en-ZA" sz="1600" b="1" dirty="0">
            <a:solidFill>
              <a:schemeClr val="tx1"/>
            </a:solidFill>
          </a:endParaRPr>
        </a:p>
      </dgm:t>
    </dgm:pt>
    <dgm:pt modelId="{E08CF696-8A62-4A52-99FF-A0BB50DB7B88}" type="parTrans" cxnId="{0EC384D2-04AF-448D-BB61-250546F1BC2F}">
      <dgm:prSet/>
      <dgm:spPr/>
      <dgm:t>
        <a:bodyPr/>
        <a:lstStyle/>
        <a:p>
          <a:endParaRPr lang="en-ZA"/>
        </a:p>
      </dgm:t>
    </dgm:pt>
    <dgm:pt modelId="{C9E54A44-4DAA-4356-8AA4-8540F52E4BBD}" type="sibTrans" cxnId="{0EC384D2-04AF-448D-BB61-250546F1BC2F}">
      <dgm:prSet/>
      <dgm:spPr/>
      <dgm:t>
        <a:bodyPr/>
        <a:lstStyle/>
        <a:p>
          <a:endParaRPr lang="en-ZA"/>
        </a:p>
      </dgm:t>
    </dgm:pt>
    <dgm:pt modelId="{961ABA90-F3C9-4284-8F72-A1E52E2B7948}">
      <dgm:prSet phldrT="[Text]" custT="1"/>
      <dgm:spPr>
        <a:solidFill>
          <a:schemeClr val="accent3">
            <a:lumMod val="20000"/>
            <a:lumOff val="80000"/>
          </a:schemeClr>
        </a:solidFill>
      </dgm:spPr>
      <dgm:t>
        <a:bodyPr/>
        <a:lstStyle/>
        <a:p>
          <a:r>
            <a:rPr lang="en-ZA" sz="1600" b="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90% of machine readable adult passports (Live capture system) issued within 13 working days for applications collected and processed within the RSA per year</a:t>
          </a:r>
          <a:endParaRPr lang="en-ZA" sz="1600" b="1" dirty="0">
            <a:solidFill>
              <a:schemeClr val="tx1"/>
            </a:solidFill>
            <a:latin typeface="Arial" panose="020B0604020202020204" pitchFamily="34" charset="0"/>
            <a:cs typeface="Arial" panose="020B0604020202020204" pitchFamily="34" charset="0"/>
          </a:endParaRPr>
        </a:p>
      </dgm:t>
    </dgm:pt>
    <dgm:pt modelId="{19D8CA60-394C-451F-B0AD-84DFCD018007}" type="parTrans" cxnId="{94E12E24-9DE8-4809-91C7-4ED4F8067CE5}">
      <dgm:prSet/>
      <dgm:spPr/>
      <dgm:t>
        <a:bodyPr/>
        <a:lstStyle/>
        <a:p>
          <a:endParaRPr lang="en-ZA"/>
        </a:p>
      </dgm:t>
    </dgm:pt>
    <dgm:pt modelId="{641D2035-8BEB-4786-8058-8A31FC95ADC7}" type="sibTrans" cxnId="{94E12E24-9DE8-4809-91C7-4ED4F8067CE5}">
      <dgm:prSet/>
      <dgm:spPr/>
      <dgm:t>
        <a:bodyPr/>
        <a:lstStyle/>
        <a:p>
          <a:endParaRPr lang="en-ZA"/>
        </a:p>
      </dgm:t>
    </dgm:pt>
    <dgm:pt modelId="{A3DECF0B-FF53-496E-9097-F09AC64ED3E6}">
      <dgm:prSet phldrT="[Text]" custT="1"/>
      <dgm:spPr>
        <a:solidFill>
          <a:schemeClr val="accent3">
            <a:lumMod val="20000"/>
            <a:lumOff val="80000"/>
          </a:schemeClr>
        </a:solidFill>
      </dgm:spPr>
      <dgm:t>
        <a:bodyPr/>
        <a:lstStyle/>
        <a:p>
          <a:r>
            <a:rPr lang="en-ZA" sz="1600" b="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90% of machine readable child passports (Live capture system) issued within 18 working days for applications collected and processed within the RSA per year</a:t>
          </a:r>
          <a:endParaRPr lang="en-ZA" sz="1600" b="1" dirty="0">
            <a:solidFill>
              <a:schemeClr val="tx1"/>
            </a:solidFill>
          </a:endParaRPr>
        </a:p>
      </dgm:t>
    </dgm:pt>
    <dgm:pt modelId="{DDFE3536-94A9-4F58-9589-86B5412AA7D7}" type="parTrans" cxnId="{95BB36F7-8EFB-4E67-B710-37C8E4935C22}">
      <dgm:prSet/>
      <dgm:spPr/>
      <dgm:t>
        <a:bodyPr/>
        <a:lstStyle/>
        <a:p>
          <a:endParaRPr lang="en-ZA"/>
        </a:p>
      </dgm:t>
    </dgm:pt>
    <dgm:pt modelId="{BCB94A21-247E-4670-8700-A3AD1C6E671E}" type="sibTrans" cxnId="{95BB36F7-8EFB-4E67-B710-37C8E4935C22}">
      <dgm:prSet/>
      <dgm:spPr/>
      <dgm:t>
        <a:bodyPr/>
        <a:lstStyle/>
        <a:p>
          <a:endParaRPr lang="en-ZA"/>
        </a:p>
      </dgm:t>
    </dgm:pt>
    <dgm:pt modelId="{CB142F27-EF39-482E-AF9C-4963A369FC58}">
      <dgm:prSet custT="1"/>
      <dgm:spPr>
        <a:solidFill>
          <a:schemeClr val="accent3">
            <a:lumMod val="20000"/>
            <a:lumOff val="80000"/>
          </a:schemeClr>
        </a:solidFill>
      </dgm:spPr>
      <dgm:t>
        <a:bodyPr/>
        <a:lstStyle/>
        <a:p>
          <a:r>
            <a:rPr lang="en-ZA" sz="1600" dirty="0" smtClean="0">
              <a:solidFill>
                <a:schemeClr val="tx1"/>
              </a:solidFill>
              <a:latin typeface="Arial" panose="020B0604020202020204" pitchFamily="34" charset="0"/>
              <a:cs typeface="Arial" panose="020B0604020202020204" pitchFamily="34" charset="0"/>
            </a:rPr>
            <a:t> </a:t>
          </a:r>
          <a:r>
            <a:rPr lang="en-ZA" sz="1600" b="1" dirty="0" smtClean="0">
              <a:solidFill>
                <a:schemeClr val="tx1"/>
              </a:solidFill>
              <a:latin typeface="Arial" panose="020B0604020202020204" pitchFamily="34" charset="0"/>
              <a:cs typeface="Arial" panose="020B0604020202020204" pitchFamily="34" charset="0"/>
            </a:rPr>
            <a:t>800</a:t>
          </a:r>
          <a:r>
            <a:rPr lang="en-ZA" sz="1600" b="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000 </a:t>
          </a:r>
          <a:r>
            <a:rPr lang="en-US" sz="1600" b="1" dirty="0" smtClean="0">
              <a:solidFill>
                <a:schemeClr val="tx1"/>
              </a:solidFill>
              <a:latin typeface="Arial" panose="020B0604020202020204" pitchFamily="34" charset="0"/>
              <a:cs typeface="Arial" panose="020B0604020202020204" pitchFamily="34" charset="0"/>
            </a:rPr>
            <a:t>births registered within 30 calendar days per year</a:t>
          </a:r>
          <a:endParaRPr lang="en-ZA" sz="1600" b="1" dirty="0" smtClean="0">
            <a:solidFill>
              <a:schemeClr val="tx1"/>
            </a:solidFill>
            <a:latin typeface="Arial" panose="020B0604020202020204" pitchFamily="34" charset="0"/>
            <a:ea typeface="Times New Roman" panose="02020603050405020304" pitchFamily="18" charset="0"/>
            <a:cs typeface="Arial" panose="020B0604020202020204" pitchFamily="34" charset="0"/>
          </a:endParaRPr>
        </a:p>
      </dgm:t>
    </dgm:pt>
    <dgm:pt modelId="{B9E43EF9-40E3-4472-970F-FFFC93162E8A}" type="parTrans" cxnId="{787871A7-7D7C-4C68-BB93-96C4CA55D6A2}">
      <dgm:prSet/>
      <dgm:spPr/>
      <dgm:t>
        <a:bodyPr/>
        <a:lstStyle/>
        <a:p>
          <a:endParaRPr lang="en-ZA"/>
        </a:p>
      </dgm:t>
    </dgm:pt>
    <dgm:pt modelId="{88E1A8B2-21F7-4F78-A8FD-00C0A016EBBE}" type="sibTrans" cxnId="{787871A7-7D7C-4C68-BB93-96C4CA55D6A2}">
      <dgm:prSet/>
      <dgm:spPr/>
      <dgm:t>
        <a:bodyPr/>
        <a:lstStyle/>
        <a:p>
          <a:endParaRPr lang="en-ZA"/>
        </a:p>
      </dgm:t>
    </dgm:pt>
    <dgm:pt modelId="{448BAD8D-8A62-4C94-B9A6-79F5BC0A1CA0}" type="pres">
      <dgm:prSet presAssocID="{FFA57B71-C368-44E9-8DDD-FB37D822D94B}" presName="Name0" presStyleCnt="0">
        <dgm:presLayoutVars>
          <dgm:chPref val="1"/>
          <dgm:dir/>
          <dgm:animOne val="branch"/>
          <dgm:animLvl val="lvl"/>
          <dgm:resizeHandles val="exact"/>
        </dgm:presLayoutVars>
      </dgm:prSet>
      <dgm:spPr/>
      <dgm:t>
        <a:bodyPr/>
        <a:lstStyle/>
        <a:p>
          <a:endParaRPr lang="en-ZA"/>
        </a:p>
      </dgm:t>
    </dgm:pt>
    <dgm:pt modelId="{56920AFD-4037-4A85-92A5-63FB6FDEC706}" type="pres">
      <dgm:prSet presAssocID="{74177892-E029-4363-8A06-CD4297E07326}" presName="root1" presStyleCnt="0"/>
      <dgm:spPr/>
    </dgm:pt>
    <dgm:pt modelId="{617C32B0-4080-4524-96BD-33BF54A2EF27}" type="pres">
      <dgm:prSet presAssocID="{74177892-E029-4363-8A06-CD4297E07326}" presName="LevelOneTextNode" presStyleLbl="node0" presStyleIdx="0" presStyleCnt="1">
        <dgm:presLayoutVars>
          <dgm:chPref val="3"/>
        </dgm:presLayoutVars>
      </dgm:prSet>
      <dgm:spPr/>
      <dgm:t>
        <a:bodyPr/>
        <a:lstStyle/>
        <a:p>
          <a:endParaRPr lang="en-ZA"/>
        </a:p>
      </dgm:t>
    </dgm:pt>
    <dgm:pt modelId="{525320F7-F327-45E0-B978-08299172A56B}" type="pres">
      <dgm:prSet presAssocID="{74177892-E029-4363-8A06-CD4297E07326}" presName="level2hierChild" presStyleCnt="0"/>
      <dgm:spPr/>
    </dgm:pt>
    <dgm:pt modelId="{BDD3016F-CC0E-47AB-8FF4-62B1EA10BE15}" type="pres">
      <dgm:prSet presAssocID="{B9E43EF9-40E3-4472-970F-FFFC93162E8A}" presName="conn2-1" presStyleLbl="parChTrans1D2" presStyleIdx="0" presStyleCnt="4"/>
      <dgm:spPr/>
      <dgm:t>
        <a:bodyPr/>
        <a:lstStyle/>
        <a:p>
          <a:endParaRPr lang="en-ZA"/>
        </a:p>
      </dgm:t>
    </dgm:pt>
    <dgm:pt modelId="{88851ED2-669A-4F6D-8795-FA6D53552739}" type="pres">
      <dgm:prSet presAssocID="{B9E43EF9-40E3-4472-970F-FFFC93162E8A}" presName="connTx" presStyleLbl="parChTrans1D2" presStyleIdx="0" presStyleCnt="4"/>
      <dgm:spPr/>
      <dgm:t>
        <a:bodyPr/>
        <a:lstStyle/>
        <a:p>
          <a:endParaRPr lang="en-ZA"/>
        </a:p>
      </dgm:t>
    </dgm:pt>
    <dgm:pt modelId="{6A759F55-790B-4E84-B360-552790D37BCD}" type="pres">
      <dgm:prSet presAssocID="{CB142F27-EF39-482E-AF9C-4963A369FC58}" presName="root2" presStyleCnt="0"/>
      <dgm:spPr/>
    </dgm:pt>
    <dgm:pt modelId="{88CE4772-C51F-44D2-BAE2-3E42F745540D}" type="pres">
      <dgm:prSet presAssocID="{CB142F27-EF39-482E-AF9C-4963A369FC58}" presName="LevelTwoTextNode" presStyleLbl="node2" presStyleIdx="0" presStyleCnt="4" custScaleX="383933">
        <dgm:presLayoutVars>
          <dgm:chPref val="3"/>
        </dgm:presLayoutVars>
      </dgm:prSet>
      <dgm:spPr/>
      <dgm:t>
        <a:bodyPr/>
        <a:lstStyle/>
        <a:p>
          <a:endParaRPr lang="en-ZA"/>
        </a:p>
      </dgm:t>
    </dgm:pt>
    <dgm:pt modelId="{87CE3CE6-597C-4A4F-AE36-13F36B4C3F68}" type="pres">
      <dgm:prSet presAssocID="{CB142F27-EF39-482E-AF9C-4963A369FC58}" presName="level3hierChild" presStyleCnt="0"/>
      <dgm:spPr/>
    </dgm:pt>
    <dgm:pt modelId="{50F96594-81D7-4028-99E8-E43212B665A7}" type="pres">
      <dgm:prSet presAssocID="{E08CF696-8A62-4A52-99FF-A0BB50DB7B88}" presName="conn2-1" presStyleLbl="parChTrans1D2" presStyleIdx="1" presStyleCnt="4"/>
      <dgm:spPr/>
      <dgm:t>
        <a:bodyPr/>
        <a:lstStyle/>
        <a:p>
          <a:endParaRPr lang="en-ZA"/>
        </a:p>
      </dgm:t>
    </dgm:pt>
    <dgm:pt modelId="{90063BB4-78D6-4216-8989-C205A36823C7}" type="pres">
      <dgm:prSet presAssocID="{E08CF696-8A62-4A52-99FF-A0BB50DB7B88}" presName="connTx" presStyleLbl="parChTrans1D2" presStyleIdx="1" presStyleCnt="4"/>
      <dgm:spPr/>
      <dgm:t>
        <a:bodyPr/>
        <a:lstStyle/>
        <a:p>
          <a:endParaRPr lang="en-ZA"/>
        </a:p>
      </dgm:t>
    </dgm:pt>
    <dgm:pt modelId="{E91C9969-C3DA-4091-ABFA-A676256B7D11}" type="pres">
      <dgm:prSet presAssocID="{A26B0D6E-7313-4A3E-9E90-E4C240F782B7}" presName="root2" presStyleCnt="0"/>
      <dgm:spPr/>
    </dgm:pt>
    <dgm:pt modelId="{4A105D6F-B6A6-43E0-8E9E-358D51E1E87B}" type="pres">
      <dgm:prSet presAssocID="{A26B0D6E-7313-4A3E-9E90-E4C240F782B7}" presName="LevelTwoTextNode" presStyleLbl="node2" presStyleIdx="1" presStyleCnt="4" custScaleX="385247">
        <dgm:presLayoutVars>
          <dgm:chPref val="3"/>
        </dgm:presLayoutVars>
      </dgm:prSet>
      <dgm:spPr/>
      <dgm:t>
        <a:bodyPr/>
        <a:lstStyle/>
        <a:p>
          <a:endParaRPr lang="en-ZA"/>
        </a:p>
      </dgm:t>
    </dgm:pt>
    <dgm:pt modelId="{54BC4B10-D78C-4C43-A7D9-CF67F5329AD0}" type="pres">
      <dgm:prSet presAssocID="{A26B0D6E-7313-4A3E-9E90-E4C240F782B7}" presName="level3hierChild" presStyleCnt="0"/>
      <dgm:spPr/>
    </dgm:pt>
    <dgm:pt modelId="{9CF0AF24-AE54-498D-B63D-8DD73C7F09E1}" type="pres">
      <dgm:prSet presAssocID="{19D8CA60-394C-451F-B0AD-84DFCD018007}" presName="conn2-1" presStyleLbl="parChTrans1D2" presStyleIdx="2" presStyleCnt="4"/>
      <dgm:spPr/>
      <dgm:t>
        <a:bodyPr/>
        <a:lstStyle/>
        <a:p>
          <a:endParaRPr lang="en-ZA"/>
        </a:p>
      </dgm:t>
    </dgm:pt>
    <dgm:pt modelId="{5F651F9D-B937-4BA9-921E-1BA415D7408C}" type="pres">
      <dgm:prSet presAssocID="{19D8CA60-394C-451F-B0AD-84DFCD018007}" presName="connTx" presStyleLbl="parChTrans1D2" presStyleIdx="2" presStyleCnt="4"/>
      <dgm:spPr/>
      <dgm:t>
        <a:bodyPr/>
        <a:lstStyle/>
        <a:p>
          <a:endParaRPr lang="en-ZA"/>
        </a:p>
      </dgm:t>
    </dgm:pt>
    <dgm:pt modelId="{FD1BBF5D-E9F9-435B-A228-EC3BB50B13AA}" type="pres">
      <dgm:prSet presAssocID="{961ABA90-F3C9-4284-8F72-A1E52E2B7948}" presName="root2" presStyleCnt="0"/>
      <dgm:spPr/>
    </dgm:pt>
    <dgm:pt modelId="{4C9110D8-0902-4D3C-AEBC-8B2E3EDA1815}" type="pres">
      <dgm:prSet presAssocID="{961ABA90-F3C9-4284-8F72-A1E52E2B7948}" presName="LevelTwoTextNode" presStyleLbl="node2" presStyleIdx="2" presStyleCnt="4" custScaleX="382533" custScaleY="121144">
        <dgm:presLayoutVars>
          <dgm:chPref val="3"/>
        </dgm:presLayoutVars>
      </dgm:prSet>
      <dgm:spPr/>
      <dgm:t>
        <a:bodyPr/>
        <a:lstStyle/>
        <a:p>
          <a:endParaRPr lang="en-ZA"/>
        </a:p>
      </dgm:t>
    </dgm:pt>
    <dgm:pt modelId="{92657C45-7D44-4B14-AC3F-C4D03D5065C7}" type="pres">
      <dgm:prSet presAssocID="{961ABA90-F3C9-4284-8F72-A1E52E2B7948}" presName="level3hierChild" presStyleCnt="0"/>
      <dgm:spPr/>
    </dgm:pt>
    <dgm:pt modelId="{9F71F906-50DA-4BFC-BD1C-11C7884A5BF5}" type="pres">
      <dgm:prSet presAssocID="{DDFE3536-94A9-4F58-9589-86B5412AA7D7}" presName="conn2-1" presStyleLbl="parChTrans1D2" presStyleIdx="3" presStyleCnt="4"/>
      <dgm:spPr/>
      <dgm:t>
        <a:bodyPr/>
        <a:lstStyle/>
        <a:p>
          <a:endParaRPr lang="en-ZA"/>
        </a:p>
      </dgm:t>
    </dgm:pt>
    <dgm:pt modelId="{7FD70A96-FBDA-454F-9C78-37CA561FC1A6}" type="pres">
      <dgm:prSet presAssocID="{DDFE3536-94A9-4F58-9589-86B5412AA7D7}" presName="connTx" presStyleLbl="parChTrans1D2" presStyleIdx="3" presStyleCnt="4"/>
      <dgm:spPr/>
      <dgm:t>
        <a:bodyPr/>
        <a:lstStyle/>
        <a:p>
          <a:endParaRPr lang="en-ZA"/>
        </a:p>
      </dgm:t>
    </dgm:pt>
    <dgm:pt modelId="{BB5F50A9-10DE-42C6-BE17-6AEE319C4199}" type="pres">
      <dgm:prSet presAssocID="{A3DECF0B-FF53-496E-9097-F09AC64ED3E6}" presName="root2" presStyleCnt="0"/>
      <dgm:spPr/>
    </dgm:pt>
    <dgm:pt modelId="{56FAB657-1177-48DF-9FA5-05B8724BAE2E}" type="pres">
      <dgm:prSet presAssocID="{A3DECF0B-FF53-496E-9097-F09AC64ED3E6}" presName="LevelTwoTextNode" presStyleLbl="node2" presStyleIdx="3" presStyleCnt="4" custScaleX="383441" custScaleY="139467">
        <dgm:presLayoutVars>
          <dgm:chPref val="3"/>
        </dgm:presLayoutVars>
      </dgm:prSet>
      <dgm:spPr/>
      <dgm:t>
        <a:bodyPr/>
        <a:lstStyle/>
        <a:p>
          <a:endParaRPr lang="en-ZA"/>
        </a:p>
      </dgm:t>
    </dgm:pt>
    <dgm:pt modelId="{C5FEDBA9-E141-48F8-B779-1F26D35A1624}" type="pres">
      <dgm:prSet presAssocID="{A3DECF0B-FF53-496E-9097-F09AC64ED3E6}" presName="level3hierChild" presStyleCnt="0"/>
      <dgm:spPr/>
    </dgm:pt>
  </dgm:ptLst>
  <dgm:cxnLst>
    <dgm:cxn modelId="{94E12E24-9DE8-4809-91C7-4ED4F8067CE5}" srcId="{74177892-E029-4363-8A06-CD4297E07326}" destId="{961ABA90-F3C9-4284-8F72-A1E52E2B7948}" srcOrd="2" destOrd="0" parTransId="{19D8CA60-394C-451F-B0AD-84DFCD018007}" sibTransId="{641D2035-8BEB-4786-8058-8A31FC95ADC7}"/>
    <dgm:cxn modelId="{AA3FF28C-F447-4218-8F0F-F41F4A77E2CF}" type="presOf" srcId="{DDFE3536-94A9-4F58-9589-86B5412AA7D7}" destId="{9F71F906-50DA-4BFC-BD1C-11C7884A5BF5}" srcOrd="0" destOrd="0" presId="urn:microsoft.com/office/officeart/2008/layout/HorizontalMultiLevelHierarchy"/>
    <dgm:cxn modelId="{0EC384D2-04AF-448D-BB61-250546F1BC2F}" srcId="{74177892-E029-4363-8A06-CD4297E07326}" destId="{A26B0D6E-7313-4A3E-9E90-E4C240F782B7}" srcOrd="1" destOrd="0" parTransId="{E08CF696-8A62-4A52-99FF-A0BB50DB7B88}" sibTransId="{C9E54A44-4DAA-4356-8AA4-8540F52E4BBD}"/>
    <dgm:cxn modelId="{0B895193-7DD8-4A79-AB7A-340E3AF12FDF}" type="presOf" srcId="{FFA57B71-C368-44E9-8DDD-FB37D822D94B}" destId="{448BAD8D-8A62-4C94-B9A6-79F5BC0A1CA0}" srcOrd="0" destOrd="0" presId="urn:microsoft.com/office/officeart/2008/layout/HorizontalMultiLevelHierarchy"/>
    <dgm:cxn modelId="{B8BFA619-EC4E-4389-A457-E55238B8EF84}" type="presOf" srcId="{961ABA90-F3C9-4284-8F72-A1E52E2B7948}" destId="{4C9110D8-0902-4D3C-AEBC-8B2E3EDA1815}" srcOrd="0" destOrd="0" presId="urn:microsoft.com/office/officeart/2008/layout/HorizontalMultiLevelHierarchy"/>
    <dgm:cxn modelId="{14DC6F4F-2DDF-4AB7-BB94-214AB593311D}" type="presOf" srcId="{19D8CA60-394C-451F-B0AD-84DFCD018007}" destId="{9CF0AF24-AE54-498D-B63D-8DD73C7F09E1}" srcOrd="0" destOrd="0" presId="urn:microsoft.com/office/officeart/2008/layout/HorizontalMultiLevelHierarchy"/>
    <dgm:cxn modelId="{E61FAC65-5B2C-4F66-9B36-E667520BE9BE}" type="presOf" srcId="{19D8CA60-394C-451F-B0AD-84DFCD018007}" destId="{5F651F9D-B937-4BA9-921E-1BA415D7408C}" srcOrd="1" destOrd="0" presId="urn:microsoft.com/office/officeart/2008/layout/HorizontalMultiLevelHierarchy"/>
    <dgm:cxn modelId="{20FEE20C-079F-4D7D-9EA2-656F8D55F2AE}" type="presOf" srcId="{B9E43EF9-40E3-4472-970F-FFFC93162E8A}" destId="{BDD3016F-CC0E-47AB-8FF4-62B1EA10BE15}" srcOrd="0" destOrd="0" presId="urn:microsoft.com/office/officeart/2008/layout/HorizontalMultiLevelHierarchy"/>
    <dgm:cxn modelId="{536CFA96-7C16-4496-9595-AE4E08F9BCF9}" type="presOf" srcId="{DDFE3536-94A9-4F58-9589-86B5412AA7D7}" destId="{7FD70A96-FBDA-454F-9C78-37CA561FC1A6}" srcOrd="1" destOrd="0" presId="urn:microsoft.com/office/officeart/2008/layout/HorizontalMultiLevelHierarchy"/>
    <dgm:cxn modelId="{787871A7-7D7C-4C68-BB93-96C4CA55D6A2}" srcId="{74177892-E029-4363-8A06-CD4297E07326}" destId="{CB142F27-EF39-482E-AF9C-4963A369FC58}" srcOrd="0" destOrd="0" parTransId="{B9E43EF9-40E3-4472-970F-FFFC93162E8A}" sibTransId="{88E1A8B2-21F7-4F78-A8FD-00C0A016EBBE}"/>
    <dgm:cxn modelId="{8E70A486-DAA4-4B19-93FB-04E42CB3AA24}" type="presOf" srcId="{74177892-E029-4363-8A06-CD4297E07326}" destId="{617C32B0-4080-4524-96BD-33BF54A2EF27}" srcOrd="0" destOrd="0" presId="urn:microsoft.com/office/officeart/2008/layout/HorizontalMultiLevelHierarchy"/>
    <dgm:cxn modelId="{7C9A3B5B-5F69-4DE5-9501-F3D07B21A8B4}" type="presOf" srcId="{A3DECF0B-FF53-496E-9097-F09AC64ED3E6}" destId="{56FAB657-1177-48DF-9FA5-05B8724BAE2E}" srcOrd="0" destOrd="0" presId="urn:microsoft.com/office/officeart/2008/layout/HorizontalMultiLevelHierarchy"/>
    <dgm:cxn modelId="{45E72A2A-2996-4C77-8F9D-8FE2B5519A7A}" type="presOf" srcId="{A26B0D6E-7313-4A3E-9E90-E4C240F782B7}" destId="{4A105D6F-B6A6-43E0-8E9E-358D51E1E87B}" srcOrd="0" destOrd="0" presId="urn:microsoft.com/office/officeart/2008/layout/HorizontalMultiLevelHierarchy"/>
    <dgm:cxn modelId="{F199D4B4-E43C-4F14-A4D2-421C7F64C679}" type="presOf" srcId="{B9E43EF9-40E3-4472-970F-FFFC93162E8A}" destId="{88851ED2-669A-4F6D-8795-FA6D53552739}" srcOrd="1" destOrd="0" presId="urn:microsoft.com/office/officeart/2008/layout/HorizontalMultiLevelHierarchy"/>
    <dgm:cxn modelId="{35D58427-1CDC-419A-A8B5-10AB2FF1F112}" type="presOf" srcId="{E08CF696-8A62-4A52-99FF-A0BB50DB7B88}" destId="{90063BB4-78D6-4216-8989-C205A36823C7}" srcOrd="1" destOrd="0" presId="urn:microsoft.com/office/officeart/2008/layout/HorizontalMultiLevelHierarchy"/>
    <dgm:cxn modelId="{C24EC7FA-BC69-43E5-9204-4E9842184817}" type="presOf" srcId="{E08CF696-8A62-4A52-99FF-A0BB50DB7B88}" destId="{50F96594-81D7-4028-99E8-E43212B665A7}" srcOrd="0" destOrd="0" presId="urn:microsoft.com/office/officeart/2008/layout/HorizontalMultiLevelHierarchy"/>
    <dgm:cxn modelId="{95BB36F7-8EFB-4E67-B710-37C8E4935C22}" srcId="{74177892-E029-4363-8A06-CD4297E07326}" destId="{A3DECF0B-FF53-496E-9097-F09AC64ED3E6}" srcOrd="3" destOrd="0" parTransId="{DDFE3536-94A9-4F58-9589-86B5412AA7D7}" sibTransId="{BCB94A21-247E-4670-8700-A3AD1C6E671E}"/>
    <dgm:cxn modelId="{9A3056B1-FDDB-468F-9A9B-CE7AA1ECFD63}" srcId="{FFA57B71-C368-44E9-8DDD-FB37D822D94B}" destId="{74177892-E029-4363-8A06-CD4297E07326}" srcOrd="0" destOrd="0" parTransId="{7C2CD305-ABCC-477B-8992-276588ED175E}" sibTransId="{2D5CFA1F-2E4D-4198-A4AB-54FADEF66605}"/>
    <dgm:cxn modelId="{AE5BA6C6-C142-4304-851E-CD4FF669E74F}" type="presOf" srcId="{CB142F27-EF39-482E-AF9C-4963A369FC58}" destId="{88CE4772-C51F-44D2-BAE2-3E42F745540D}" srcOrd="0" destOrd="0" presId="urn:microsoft.com/office/officeart/2008/layout/HorizontalMultiLevelHierarchy"/>
    <dgm:cxn modelId="{3EEC0379-542A-4AD2-8411-9C0C047B491D}" type="presParOf" srcId="{448BAD8D-8A62-4C94-B9A6-79F5BC0A1CA0}" destId="{56920AFD-4037-4A85-92A5-63FB6FDEC706}" srcOrd="0" destOrd="0" presId="urn:microsoft.com/office/officeart/2008/layout/HorizontalMultiLevelHierarchy"/>
    <dgm:cxn modelId="{1A52C184-94BD-4C61-A8BB-F31C29339B86}" type="presParOf" srcId="{56920AFD-4037-4A85-92A5-63FB6FDEC706}" destId="{617C32B0-4080-4524-96BD-33BF54A2EF27}" srcOrd="0" destOrd="0" presId="urn:microsoft.com/office/officeart/2008/layout/HorizontalMultiLevelHierarchy"/>
    <dgm:cxn modelId="{D2F454FF-71C0-4976-992C-ED2A0C22781C}" type="presParOf" srcId="{56920AFD-4037-4A85-92A5-63FB6FDEC706}" destId="{525320F7-F327-45E0-B978-08299172A56B}" srcOrd="1" destOrd="0" presId="urn:microsoft.com/office/officeart/2008/layout/HorizontalMultiLevelHierarchy"/>
    <dgm:cxn modelId="{C35072F5-86F8-40FE-A09A-A2E0B12BA8FC}" type="presParOf" srcId="{525320F7-F327-45E0-B978-08299172A56B}" destId="{BDD3016F-CC0E-47AB-8FF4-62B1EA10BE15}" srcOrd="0" destOrd="0" presId="urn:microsoft.com/office/officeart/2008/layout/HorizontalMultiLevelHierarchy"/>
    <dgm:cxn modelId="{E5E27ED6-957C-45E9-8F5C-F8F09D7AD1E7}" type="presParOf" srcId="{BDD3016F-CC0E-47AB-8FF4-62B1EA10BE15}" destId="{88851ED2-669A-4F6D-8795-FA6D53552739}" srcOrd="0" destOrd="0" presId="urn:microsoft.com/office/officeart/2008/layout/HorizontalMultiLevelHierarchy"/>
    <dgm:cxn modelId="{7660AE69-948F-4597-B7D6-8CF7FB9A4B7D}" type="presParOf" srcId="{525320F7-F327-45E0-B978-08299172A56B}" destId="{6A759F55-790B-4E84-B360-552790D37BCD}" srcOrd="1" destOrd="0" presId="urn:microsoft.com/office/officeart/2008/layout/HorizontalMultiLevelHierarchy"/>
    <dgm:cxn modelId="{C661422A-5E90-4056-92FA-D4D576B4F898}" type="presParOf" srcId="{6A759F55-790B-4E84-B360-552790D37BCD}" destId="{88CE4772-C51F-44D2-BAE2-3E42F745540D}" srcOrd="0" destOrd="0" presId="urn:microsoft.com/office/officeart/2008/layout/HorizontalMultiLevelHierarchy"/>
    <dgm:cxn modelId="{EF34EC56-2C68-415A-9AFC-372B9B8C11B5}" type="presParOf" srcId="{6A759F55-790B-4E84-B360-552790D37BCD}" destId="{87CE3CE6-597C-4A4F-AE36-13F36B4C3F68}" srcOrd="1" destOrd="0" presId="urn:microsoft.com/office/officeart/2008/layout/HorizontalMultiLevelHierarchy"/>
    <dgm:cxn modelId="{FEC02FCC-4AAC-414D-84C4-6212B7A730E0}" type="presParOf" srcId="{525320F7-F327-45E0-B978-08299172A56B}" destId="{50F96594-81D7-4028-99E8-E43212B665A7}" srcOrd="2" destOrd="0" presId="urn:microsoft.com/office/officeart/2008/layout/HorizontalMultiLevelHierarchy"/>
    <dgm:cxn modelId="{E5658FD3-FB22-4E2D-9A51-53DA8D902EC4}" type="presParOf" srcId="{50F96594-81D7-4028-99E8-E43212B665A7}" destId="{90063BB4-78D6-4216-8989-C205A36823C7}" srcOrd="0" destOrd="0" presId="urn:microsoft.com/office/officeart/2008/layout/HorizontalMultiLevelHierarchy"/>
    <dgm:cxn modelId="{92D5D99C-B2DA-4C54-AB27-8BCE22F97A3A}" type="presParOf" srcId="{525320F7-F327-45E0-B978-08299172A56B}" destId="{E91C9969-C3DA-4091-ABFA-A676256B7D11}" srcOrd="3" destOrd="0" presId="urn:microsoft.com/office/officeart/2008/layout/HorizontalMultiLevelHierarchy"/>
    <dgm:cxn modelId="{A4145FAA-89A0-44C1-8EE2-9F19D9006D48}" type="presParOf" srcId="{E91C9969-C3DA-4091-ABFA-A676256B7D11}" destId="{4A105D6F-B6A6-43E0-8E9E-358D51E1E87B}" srcOrd="0" destOrd="0" presId="urn:microsoft.com/office/officeart/2008/layout/HorizontalMultiLevelHierarchy"/>
    <dgm:cxn modelId="{3A23D259-E94A-4D56-ABE3-D64A27F728CE}" type="presParOf" srcId="{E91C9969-C3DA-4091-ABFA-A676256B7D11}" destId="{54BC4B10-D78C-4C43-A7D9-CF67F5329AD0}" srcOrd="1" destOrd="0" presId="urn:microsoft.com/office/officeart/2008/layout/HorizontalMultiLevelHierarchy"/>
    <dgm:cxn modelId="{0E8FD409-8038-4F43-8B78-B1110CEFD7AF}" type="presParOf" srcId="{525320F7-F327-45E0-B978-08299172A56B}" destId="{9CF0AF24-AE54-498D-B63D-8DD73C7F09E1}" srcOrd="4" destOrd="0" presId="urn:microsoft.com/office/officeart/2008/layout/HorizontalMultiLevelHierarchy"/>
    <dgm:cxn modelId="{A31567A2-5C9F-4314-9488-44386E6B1650}" type="presParOf" srcId="{9CF0AF24-AE54-498D-B63D-8DD73C7F09E1}" destId="{5F651F9D-B937-4BA9-921E-1BA415D7408C}" srcOrd="0" destOrd="0" presId="urn:microsoft.com/office/officeart/2008/layout/HorizontalMultiLevelHierarchy"/>
    <dgm:cxn modelId="{1789F974-2C59-4626-AE5D-4A119D3A3993}" type="presParOf" srcId="{525320F7-F327-45E0-B978-08299172A56B}" destId="{FD1BBF5D-E9F9-435B-A228-EC3BB50B13AA}" srcOrd="5" destOrd="0" presId="urn:microsoft.com/office/officeart/2008/layout/HorizontalMultiLevelHierarchy"/>
    <dgm:cxn modelId="{6A6306BA-CD48-4EFB-BBC5-35005C651A0B}" type="presParOf" srcId="{FD1BBF5D-E9F9-435B-A228-EC3BB50B13AA}" destId="{4C9110D8-0902-4D3C-AEBC-8B2E3EDA1815}" srcOrd="0" destOrd="0" presId="urn:microsoft.com/office/officeart/2008/layout/HorizontalMultiLevelHierarchy"/>
    <dgm:cxn modelId="{07BCAE84-B1B8-4D92-B008-D5B8C21D6E24}" type="presParOf" srcId="{FD1BBF5D-E9F9-435B-A228-EC3BB50B13AA}" destId="{92657C45-7D44-4B14-AC3F-C4D03D5065C7}" srcOrd="1" destOrd="0" presId="urn:microsoft.com/office/officeart/2008/layout/HorizontalMultiLevelHierarchy"/>
    <dgm:cxn modelId="{95D3E9BB-5BD7-4BDA-9887-C4F3F1C845F0}" type="presParOf" srcId="{525320F7-F327-45E0-B978-08299172A56B}" destId="{9F71F906-50DA-4BFC-BD1C-11C7884A5BF5}" srcOrd="6" destOrd="0" presId="urn:microsoft.com/office/officeart/2008/layout/HorizontalMultiLevelHierarchy"/>
    <dgm:cxn modelId="{C7B65245-B07A-4AA0-8C3D-A225ED533A5F}" type="presParOf" srcId="{9F71F906-50DA-4BFC-BD1C-11C7884A5BF5}" destId="{7FD70A96-FBDA-454F-9C78-37CA561FC1A6}" srcOrd="0" destOrd="0" presId="urn:microsoft.com/office/officeart/2008/layout/HorizontalMultiLevelHierarchy"/>
    <dgm:cxn modelId="{023386E9-76BC-48E1-8A33-0D14C08A5B3C}" type="presParOf" srcId="{525320F7-F327-45E0-B978-08299172A56B}" destId="{BB5F50A9-10DE-42C6-BE17-6AEE319C4199}" srcOrd="7" destOrd="0" presId="urn:microsoft.com/office/officeart/2008/layout/HorizontalMultiLevelHierarchy"/>
    <dgm:cxn modelId="{4965119C-1B70-4553-B632-4FC5A3B9E24C}" type="presParOf" srcId="{BB5F50A9-10DE-42C6-BE17-6AEE319C4199}" destId="{56FAB657-1177-48DF-9FA5-05B8724BAE2E}" srcOrd="0" destOrd="0" presId="urn:microsoft.com/office/officeart/2008/layout/HorizontalMultiLevelHierarchy"/>
    <dgm:cxn modelId="{CDB9BDB5-A3D7-474C-95E0-5AB879527793}" type="presParOf" srcId="{BB5F50A9-10DE-42C6-BE17-6AEE319C4199}" destId="{C5FEDBA9-E141-48F8-B779-1F26D35A162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A57B71-C368-44E9-8DDD-FB37D822D94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ZA"/>
        </a:p>
      </dgm:t>
    </dgm:pt>
    <dgm:pt modelId="{74177892-E029-4363-8A06-CD4297E07326}">
      <dgm:prSet phldrT="[Text]" custT="1"/>
      <dgm:spPr>
        <a:solidFill>
          <a:schemeClr val="accent3">
            <a:lumMod val="60000"/>
            <a:lumOff val="40000"/>
          </a:schemeClr>
        </a:solidFill>
      </dgm:spPr>
      <dgm:t>
        <a:bodyPr/>
        <a:lstStyle/>
        <a:p>
          <a:r>
            <a:rPr lang="en-ZA" sz="1800" b="1" dirty="0" smtClean="0">
              <a:solidFill>
                <a:schemeClr val="tx1"/>
              </a:solidFill>
              <a:latin typeface="Arial" panose="020B0604020202020204" pitchFamily="34" charset="0"/>
              <a:cs typeface="Arial" panose="020B0604020202020204" pitchFamily="34" charset="0"/>
            </a:rPr>
            <a:t>Immigration Services</a:t>
          </a:r>
          <a:endParaRPr lang="en-ZA" sz="1800" b="1" dirty="0">
            <a:solidFill>
              <a:schemeClr val="tx1"/>
            </a:solidFill>
            <a:latin typeface="Arial" panose="020B0604020202020204" pitchFamily="34" charset="0"/>
            <a:cs typeface="Arial" panose="020B0604020202020204" pitchFamily="34" charset="0"/>
          </a:endParaRPr>
        </a:p>
      </dgm:t>
    </dgm:pt>
    <dgm:pt modelId="{7C2CD305-ABCC-477B-8992-276588ED175E}" type="parTrans" cxnId="{9A3056B1-FDDB-468F-9A9B-CE7AA1ECFD63}">
      <dgm:prSet/>
      <dgm:spPr/>
      <dgm:t>
        <a:bodyPr/>
        <a:lstStyle/>
        <a:p>
          <a:endParaRPr lang="en-ZA"/>
        </a:p>
      </dgm:t>
    </dgm:pt>
    <dgm:pt modelId="{2D5CFA1F-2E4D-4198-A4AB-54FADEF66605}" type="sibTrans" cxnId="{9A3056B1-FDDB-468F-9A9B-CE7AA1ECFD63}">
      <dgm:prSet/>
      <dgm:spPr/>
      <dgm:t>
        <a:bodyPr/>
        <a:lstStyle/>
        <a:p>
          <a:endParaRPr lang="en-ZA"/>
        </a:p>
      </dgm:t>
    </dgm:pt>
    <dgm:pt modelId="{A26B0D6E-7313-4A3E-9E90-E4C240F782B7}">
      <dgm:prSet phldrT="[Text]" custT="1"/>
      <dgm:spPr>
        <a:solidFill>
          <a:schemeClr val="accent3">
            <a:lumMod val="20000"/>
            <a:lumOff val="80000"/>
          </a:schemeClr>
        </a:solidFill>
      </dgm:spPr>
      <dgm:t>
        <a:bodyPr/>
        <a:lstStyle/>
        <a:p>
          <a:r>
            <a:rPr lang="en-US" sz="1600" b="0" dirty="0" smtClean="0">
              <a:solidFill>
                <a:schemeClr val="tx1"/>
              </a:solidFill>
              <a:latin typeface="Arial" panose="020B0604020202020204" pitchFamily="34" charset="0"/>
              <a:cs typeface="Arial" panose="020B0604020202020204" pitchFamily="34" charset="0"/>
            </a:rPr>
            <a:t>85% of </a:t>
          </a:r>
          <a:r>
            <a:rPr lang="en-US" sz="1600" b="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permanent residence applications for critical skills (S27b), general work (S26a) and business (S27c) adjudicated within 8 months for applications collected within the RSA per year</a:t>
          </a:r>
          <a:endParaRPr lang="en-ZA" sz="1500" b="0" dirty="0">
            <a:solidFill>
              <a:schemeClr val="tx1"/>
            </a:solidFill>
          </a:endParaRPr>
        </a:p>
      </dgm:t>
    </dgm:pt>
    <dgm:pt modelId="{E08CF696-8A62-4A52-99FF-A0BB50DB7B88}" type="parTrans" cxnId="{0EC384D2-04AF-448D-BB61-250546F1BC2F}">
      <dgm:prSet/>
      <dgm:spPr/>
      <dgm:t>
        <a:bodyPr/>
        <a:lstStyle/>
        <a:p>
          <a:endParaRPr lang="en-ZA"/>
        </a:p>
      </dgm:t>
    </dgm:pt>
    <dgm:pt modelId="{C9E54A44-4DAA-4356-8AA4-8540F52E4BBD}" type="sibTrans" cxnId="{0EC384D2-04AF-448D-BB61-250546F1BC2F}">
      <dgm:prSet/>
      <dgm:spPr/>
      <dgm:t>
        <a:bodyPr/>
        <a:lstStyle/>
        <a:p>
          <a:endParaRPr lang="en-ZA"/>
        </a:p>
      </dgm:t>
    </dgm:pt>
    <dgm:pt modelId="{961ABA90-F3C9-4284-8F72-A1E52E2B7948}">
      <dgm:prSet phldrT="[Text]" custT="1"/>
      <dgm:spPr>
        <a:solidFill>
          <a:schemeClr val="accent3">
            <a:lumMod val="20000"/>
            <a:lumOff val="80000"/>
          </a:schemeClr>
        </a:solidFill>
      </dgm:spPr>
      <dgm:t>
        <a:bodyPr/>
        <a:lstStyle/>
        <a:p>
          <a:r>
            <a:rPr lang="en-US" sz="1500" b="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90% of business visa applications adjudicated within 8 weeks for applications processed within the RSA per year</a:t>
          </a:r>
          <a:endParaRPr lang="en-ZA" sz="1500" b="0" dirty="0">
            <a:solidFill>
              <a:schemeClr val="tx1"/>
            </a:solidFill>
            <a:latin typeface="Arial" panose="020B0604020202020204" pitchFamily="34" charset="0"/>
            <a:cs typeface="Arial" panose="020B0604020202020204" pitchFamily="34" charset="0"/>
          </a:endParaRPr>
        </a:p>
      </dgm:t>
    </dgm:pt>
    <dgm:pt modelId="{19D8CA60-394C-451F-B0AD-84DFCD018007}" type="parTrans" cxnId="{94E12E24-9DE8-4809-91C7-4ED4F8067CE5}">
      <dgm:prSet/>
      <dgm:spPr/>
      <dgm:t>
        <a:bodyPr/>
        <a:lstStyle/>
        <a:p>
          <a:endParaRPr lang="en-ZA"/>
        </a:p>
      </dgm:t>
    </dgm:pt>
    <dgm:pt modelId="{641D2035-8BEB-4786-8058-8A31FC95ADC7}" type="sibTrans" cxnId="{94E12E24-9DE8-4809-91C7-4ED4F8067CE5}">
      <dgm:prSet/>
      <dgm:spPr/>
      <dgm:t>
        <a:bodyPr/>
        <a:lstStyle/>
        <a:p>
          <a:endParaRPr lang="en-ZA"/>
        </a:p>
      </dgm:t>
    </dgm:pt>
    <dgm:pt modelId="{A3DECF0B-FF53-496E-9097-F09AC64ED3E6}">
      <dgm:prSet phldrT="[Text]" custT="1"/>
      <dgm:spPr>
        <a:solidFill>
          <a:schemeClr val="accent3">
            <a:lumMod val="20000"/>
            <a:lumOff val="80000"/>
          </a:schemeClr>
        </a:solidFill>
      </dgm:spPr>
      <dgm:t>
        <a:bodyPr/>
        <a:lstStyle/>
        <a:p>
          <a:r>
            <a:rPr lang="en-US" sz="1500" b="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95% of critical skills visa applications adjudicated within 4 weeks for applications processed within the RSA per year </a:t>
          </a:r>
          <a:endParaRPr lang="en-ZA" sz="1500" b="0" dirty="0">
            <a:solidFill>
              <a:schemeClr val="tx1"/>
            </a:solidFill>
          </a:endParaRPr>
        </a:p>
      </dgm:t>
    </dgm:pt>
    <dgm:pt modelId="{DDFE3536-94A9-4F58-9589-86B5412AA7D7}" type="parTrans" cxnId="{95BB36F7-8EFB-4E67-B710-37C8E4935C22}">
      <dgm:prSet/>
      <dgm:spPr/>
      <dgm:t>
        <a:bodyPr/>
        <a:lstStyle/>
        <a:p>
          <a:endParaRPr lang="en-ZA"/>
        </a:p>
      </dgm:t>
    </dgm:pt>
    <dgm:pt modelId="{BCB94A21-247E-4670-8700-A3AD1C6E671E}" type="sibTrans" cxnId="{95BB36F7-8EFB-4E67-B710-37C8E4935C22}">
      <dgm:prSet/>
      <dgm:spPr/>
      <dgm:t>
        <a:bodyPr/>
        <a:lstStyle/>
        <a:p>
          <a:endParaRPr lang="en-ZA"/>
        </a:p>
      </dgm:t>
    </dgm:pt>
    <dgm:pt modelId="{CB142F27-EF39-482E-AF9C-4963A369FC58}">
      <dgm:prSet custT="1"/>
      <dgm:spPr>
        <a:solidFill>
          <a:schemeClr val="accent3">
            <a:lumMod val="20000"/>
            <a:lumOff val="80000"/>
          </a:schemeClr>
        </a:solidFill>
      </dgm:spPr>
      <dgm:t>
        <a:bodyPr/>
        <a:lstStyle/>
        <a:p>
          <a:r>
            <a:rPr lang="en-ZA" sz="1100" dirty="0" smtClean="0">
              <a:solidFill>
                <a:prstClr val="black"/>
              </a:solidFill>
              <a:latin typeface="Arial" panose="020B0604020202020204" pitchFamily="34" charset="0"/>
              <a:cs typeface="Arial" panose="020B0604020202020204" pitchFamily="34" charset="0"/>
            </a:rPr>
            <a:t> </a:t>
          </a:r>
          <a:r>
            <a:rPr lang="en-ZA" sz="1600" b="0" dirty="0" smtClean="0">
              <a:solidFill>
                <a:prstClr val="black"/>
              </a:solidFill>
              <a:latin typeface="Arial" panose="020B0604020202020204" pitchFamily="34" charset="0"/>
              <a:cs typeface="Arial" panose="020B0604020202020204" pitchFamily="34" charset="0"/>
            </a:rPr>
            <a:t>1 296</a:t>
          </a:r>
          <a:r>
            <a:rPr lang="en-US" sz="1600" b="0" dirty="0" smtClean="0">
              <a:solidFill>
                <a:schemeClr val="tx1"/>
              </a:solidFill>
              <a:latin typeface="Arial" panose="020B0604020202020204" pitchFamily="34" charset="0"/>
              <a:cs typeface="Arial" panose="020B0604020202020204" pitchFamily="34" charset="0"/>
            </a:rPr>
            <a:t> DHA-led </a:t>
          </a:r>
          <a:r>
            <a:rPr lang="en-US" sz="1600" b="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law </a:t>
          </a:r>
          <a:r>
            <a:rPr lang="en-US" sz="1500" b="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enforcement operations/inspections conducted for targeted areas to ensure compliance with immigration legislation per year</a:t>
          </a:r>
          <a:endParaRPr lang="en-ZA" sz="1500" b="0" dirty="0">
            <a:solidFill>
              <a:schemeClr val="tx1"/>
            </a:solidFill>
          </a:endParaRPr>
        </a:p>
      </dgm:t>
    </dgm:pt>
    <dgm:pt modelId="{B9E43EF9-40E3-4472-970F-FFFC93162E8A}" type="parTrans" cxnId="{787871A7-7D7C-4C68-BB93-96C4CA55D6A2}">
      <dgm:prSet/>
      <dgm:spPr/>
      <dgm:t>
        <a:bodyPr/>
        <a:lstStyle/>
        <a:p>
          <a:endParaRPr lang="en-ZA"/>
        </a:p>
      </dgm:t>
    </dgm:pt>
    <dgm:pt modelId="{88E1A8B2-21F7-4F78-A8FD-00C0A016EBBE}" type="sibTrans" cxnId="{787871A7-7D7C-4C68-BB93-96C4CA55D6A2}">
      <dgm:prSet/>
      <dgm:spPr/>
      <dgm:t>
        <a:bodyPr/>
        <a:lstStyle/>
        <a:p>
          <a:endParaRPr lang="en-ZA"/>
        </a:p>
      </dgm:t>
    </dgm:pt>
    <dgm:pt modelId="{5CAFA3C2-0A10-4D58-B985-4044197DFD5F}">
      <dgm:prSet custT="1"/>
      <dgm:spPr>
        <a:solidFill>
          <a:schemeClr val="accent3">
            <a:lumMod val="20000"/>
            <a:lumOff val="80000"/>
          </a:schemeClr>
        </a:solidFill>
      </dgm:spPr>
      <dgm:t>
        <a:bodyPr/>
        <a:lstStyle/>
        <a:p>
          <a:r>
            <a:rPr lang="en-US" sz="1600" b="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90% </a:t>
          </a:r>
          <a:r>
            <a:rPr lang="en-US" sz="1500" b="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of general work visa applications adjudicated within 8 weeks for applications processed within the RSA per year</a:t>
          </a:r>
          <a:endParaRPr lang="en-US" sz="1500" b="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dgm:t>
    </dgm:pt>
    <dgm:pt modelId="{D70BBB86-F99C-4D09-8925-9B31509197AD}" type="parTrans" cxnId="{2098A579-DD46-4423-9B53-FAE357129305}">
      <dgm:prSet/>
      <dgm:spPr/>
      <dgm:t>
        <a:bodyPr/>
        <a:lstStyle/>
        <a:p>
          <a:endParaRPr lang="en-US"/>
        </a:p>
      </dgm:t>
    </dgm:pt>
    <dgm:pt modelId="{0E711FFF-860D-4CE9-9759-B36471CBB0DD}" type="sibTrans" cxnId="{2098A579-DD46-4423-9B53-FAE357129305}">
      <dgm:prSet/>
      <dgm:spPr/>
      <dgm:t>
        <a:bodyPr/>
        <a:lstStyle/>
        <a:p>
          <a:endParaRPr lang="en-US"/>
        </a:p>
      </dgm:t>
    </dgm:pt>
    <dgm:pt modelId="{448BAD8D-8A62-4C94-B9A6-79F5BC0A1CA0}" type="pres">
      <dgm:prSet presAssocID="{FFA57B71-C368-44E9-8DDD-FB37D822D94B}" presName="Name0" presStyleCnt="0">
        <dgm:presLayoutVars>
          <dgm:chPref val="1"/>
          <dgm:dir/>
          <dgm:animOne val="branch"/>
          <dgm:animLvl val="lvl"/>
          <dgm:resizeHandles val="exact"/>
        </dgm:presLayoutVars>
      </dgm:prSet>
      <dgm:spPr/>
      <dgm:t>
        <a:bodyPr/>
        <a:lstStyle/>
        <a:p>
          <a:endParaRPr lang="en-ZA"/>
        </a:p>
      </dgm:t>
    </dgm:pt>
    <dgm:pt modelId="{56920AFD-4037-4A85-92A5-63FB6FDEC706}" type="pres">
      <dgm:prSet presAssocID="{74177892-E029-4363-8A06-CD4297E07326}" presName="root1" presStyleCnt="0"/>
      <dgm:spPr/>
    </dgm:pt>
    <dgm:pt modelId="{617C32B0-4080-4524-96BD-33BF54A2EF27}" type="pres">
      <dgm:prSet presAssocID="{74177892-E029-4363-8A06-CD4297E07326}" presName="LevelOneTextNode" presStyleLbl="node0" presStyleIdx="0" presStyleCnt="1">
        <dgm:presLayoutVars>
          <dgm:chPref val="3"/>
        </dgm:presLayoutVars>
      </dgm:prSet>
      <dgm:spPr/>
      <dgm:t>
        <a:bodyPr/>
        <a:lstStyle/>
        <a:p>
          <a:endParaRPr lang="en-ZA"/>
        </a:p>
      </dgm:t>
    </dgm:pt>
    <dgm:pt modelId="{525320F7-F327-45E0-B978-08299172A56B}" type="pres">
      <dgm:prSet presAssocID="{74177892-E029-4363-8A06-CD4297E07326}" presName="level2hierChild" presStyleCnt="0"/>
      <dgm:spPr/>
    </dgm:pt>
    <dgm:pt modelId="{BDD3016F-CC0E-47AB-8FF4-62B1EA10BE15}" type="pres">
      <dgm:prSet presAssocID="{B9E43EF9-40E3-4472-970F-FFFC93162E8A}" presName="conn2-1" presStyleLbl="parChTrans1D2" presStyleIdx="0" presStyleCnt="5"/>
      <dgm:spPr/>
      <dgm:t>
        <a:bodyPr/>
        <a:lstStyle/>
        <a:p>
          <a:endParaRPr lang="en-ZA"/>
        </a:p>
      </dgm:t>
    </dgm:pt>
    <dgm:pt modelId="{88851ED2-669A-4F6D-8795-FA6D53552739}" type="pres">
      <dgm:prSet presAssocID="{B9E43EF9-40E3-4472-970F-FFFC93162E8A}" presName="connTx" presStyleLbl="parChTrans1D2" presStyleIdx="0" presStyleCnt="5"/>
      <dgm:spPr/>
      <dgm:t>
        <a:bodyPr/>
        <a:lstStyle/>
        <a:p>
          <a:endParaRPr lang="en-ZA"/>
        </a:p>
      </dgm:t>
    </dgm:pt>
    <dgm:pt modelId="{6A759F55-790B-4E84-B360-552790D37BCD}" type="pres">
      <dgm:prSet presAssocID="{CB142F27-EF39-482E-AF9C-4963A369FC58}" presName="root2" presStyleCnt="0"/>
      <dgm:spPr/>
    </dgm:pt>
    <dgm:pt modelId="{88CE4772-C51F-44D2-BAE2-3E42F745540D}" type="pres">
      <dgm:prSet presAssocID="{CB142F27-EF39-482E-AF9C-4963A369FC58}" presName="LevelTwoTextNode" presStyleLbl="node2" presStyleIdx="0" presStyleCnt="5" custScaleX="383933">
        <dgm:presLayoutVars>
          <dgm:chPref val="3"/>
        </dgm:presLayoutVars>
      </dgm:prSet>
      <dgm:spPr/>
      <dgm:t>
        <a:bodyPr/>
        <a:lstStyle/>
        <a:p>
          <a:endParaRPr lang="en-ZA"/>
        </a:p>
      </dgm:t>
    </dgm:pt>
    <dgm:pt modelId="{87CE3CE6-597C-4A4F-AE36-13F36B4C3F68}" type="pres">
      <dgm:prSet presAssocID="{CB142F27-EF39-482E-AF9C-4963A369FC58}" presName="level3hierChild" presStyleCnt="0"/>
      <dgm:spPr/>
    </dgm:pt>
    <dgm:pt modelId="{50F96594-81D7-4028-99E8-E43212B665A7}" type="pres">
      <dgm:prSet presAssocID="{E08CF696-8A62-4A52-99FF-A0BB50DB7B88}" presName="conn2-1" presStyleLbl="parChTrans1D2" presStyleIdx="1" presStyleCnt="5"/>
      <dgm:spPr/>
      <dgm:t>
        <a:bodyPr/>
        <a:lstStyle/>
        <a:p>
          <a:endParaRPr lang="en-ZA"/>
        </a:p>
      </dgm:t>
    </dgm:pt>
    <dgm:pt modelId="{90063BB4-78D6-4216-8989-C205A36823C7}" type="pres">
      <dgm:prSet presAssocID="{E08CF696-8A62-4A52-99FF-A0BB50DB7B88}" presName="connTx" presStyleLbl="parChTrans1D2" presStyleIdx="1" presStyleCnt="5"/>
      <dgm:spPr/>
      <dgm:t>
        <a:bodyPr/>
        <a:lstStyle/>
        <a:p>
          <a:endParaRPr lang="en-ZA"/>
        </a:p>
      </dgm:t>
    </dgm:pt>
    <dgm:pt modelId="{E91C9969-C3DA-4091-ABFA-A676256B7D11}" type="pres">
      <dgm:prSet presAssocID="{A26B0D6E-7313-4A3E-9E90-E4C240F782B7}" presName="root2" presStyleCnt="0"/>
      <dgm:spPr/>
    </dgm:pt>
    <dgm:pt modelId="{4A105D6F-B6A6-43E0-8E9E-358D51E1E87B}" type="pres">
      <dgm:prSet presAssocID="{A26B0D6E-7313-4A3E-9E90-E4C240F782B7}" presName="LevelTwoTextNode" presStyleLbl="node2" presStyleIdx="1" presStyleCnt="5" custScaleX="385247" custScaleY="140003">
        <dgm:presLayoutVars>
          <dgm:chPref val="3"/>
        </dgm:presLayoutVars>
      </dgm:prSet>
      <dgm:spPr/>
      <dgm:t>
        <a:bodyPr/>
        <a:lstStyle/>
        <a:p>
          <a:endParaRPr lang="en-ZA"/>
        </a:p>
      </dgm:t>
    </dgm:pt>
    <dgm:pt modelId="{54BC4B10-D78C-4C43-A7D9-CF67F5329AD0}" type="pres">
      <dgm:prSet presAssocID="{A26B0D6E-7313-4A3E-9E90-E4C240F782B7}" presName="level3hierChild" presStyleCnt="0"/>
      <dgm:spPr/>
    </dgm:pt>
    <dgm:pt modelId="{9F71F906-50DA-4BFC-BD1C-11C7884A5BF5}" type="pres">
      <dgm:prSet presAssocID="{DDFE3536-94A9-4F58-9589-86B5412AA7D7}" presName="conn2-1" presStyleLbl="parChTrans1D2" presStyleIdx="2" presStyleCnt="5"/>
      <dgm:spPr/>
      <dgm:t>
        <a:bodyPr/>
        <a:lstStyle/>
        <a:p>
          <a:endParaRPr lang="en-ZA"/>
        </a:p>
      </dgm:t>
    </dgm:pt>
    <dgm:pt modelId="{7FD70A96-FBDA-454F-9C78-37CA561FC1A6}" type="pres">
      <dgm:prSet presAssocID="{DDFE3536-94A9-4F58-9589-86B5412AA7D7}" presName="connTx" presStyleLbl="parChTrans1D2" presStyleIdx="2" presStyleCnt="5"/>
      <dgm:spPr/>
      <dgm:t>
        <a:bodyPr/>
        <a:lstStyle/>
        <a:p>
          <a:endParaRPr lang="en-ZA"/>
        </a:p>
      </dgm:t>
    </dgm:pt>
    <dgm:pt modelId="{BB5F50A9-10DE-42C6-BE17-6AEE319C4199}" type="pres">
      <dgm:prSet presAssocID="{A3DECF0B-FF53-496E-9097-F09AC64ED3E6}" presName="root2" presStyleCnt="0"/>
      <dgm:spPr/>
    </dgm:pt>
    <dgm:pt modelId="{56FAB657-1177-48DF-9FA5-05B8724BAE2E}" type="pres">
      <dgm:prSet presAssocID="{A3DECF0B-FF53-496E-9097-F09AC64ED3E6}" presName="LevelTwoTextNode" presStyleLbl="node2" presStyleIdx="2" presStyleCnt="5" custScaleX="383441">
        <dgm:presLayoutVars>
          <dgm:chPref val="3"/>
        </dgm:presLayoutVars>
      </dgm:prSet>
      <dgm:spPr/>
      <dgm:t>
        <a:bodyPr/>
        <a:lstStyle/>
        <a:p>
          <a:endParaRPr lang="en-ZA"/>
        </a:p>
      </dgm:t>
    </dgm:pt>
    <dgm:pt modelId="{C5FEDBA9-E141-48F8-B779-1F26D35A1624}" type="pres">
      <dgm:prSet presAssocID="{A3DECF0B-FF53-496E-9097-F09AC64ED3E6}" presName="level3hierChild" presStyleCnt="0"/>
      <dgm:spPr/>
    </dgm:pt>
    <dgm:pt modelId="{9CF0AF24-AE54-498D-B63D-8DD73C7F09E1}" type="pres">
      <dgm:prSet presAssocID="{19D8CA60-394C-451F-B0AD-84DFCD018007}" presName="conn2-1" presStyleLbl="parChTrans1D2" presStyleIdx="3" presStyleCnt="5"/>
      <dgm:spPr/>
      <dgm:t>
        <a:bodyPr/>
        <a:lstStyle/>
        <a:p>
          <a:endParaRPr lang="en-ZA"/>
        </a:p>
      </dgm:t>
    </dgm:pt>
    <dgm:pt modelId="{5F651F9D-B937-4BA9-921E-1BA415D7408C}" type="pres">
      <dgm:prSet presAssocID="{19D8CA60-394C-451F-B0AD-84DFCD018007}" presName="connTx" presStyleLbl="parChTrans1D2" presStyleIdx="3" presStyleCnt="5"/>
      <dgm:spPr/>
      <dgm:t>
        <a:bodyPr/>
        <a:lstStyle/>
        <a:p>
          <a:endParaRPr lang="en-ZA"/>
        </a:p>
      </dgm:t>
    </dgm:pt>
    <dgm:pt modelId="{FD1BBF5D-E9F9-435B-A228-EC3BB50B13AA}" type="pres">
      <dgm:prSet presAssocID="{961ABA90-F3C9-4284-8F72-A1E52E2B7948}" presName="root2" presStyleCnt="0"/>
      <dgm:spPr/>
    </dgm:pt>
    <dgm:pt modelId="{4C9110D8-0902-4D3C-AEBC-8B2E3EDA1815}" type="pres">
      <dgm:prSet presAssocID="{961ABA90-F3C9-4284-8F72-A1E52E2B7948}" presName="LevelTwoTextNode" presStyleLbl="node2" presStyleIdx="3" presStyleCnt="5" custScaleX="382533">
        <dgm:presLayoutVars>
          <dgm:chPref val="3"/>
        </dgm:presLayoutVars>
      </dgm:prSet>
      <dgm:spPr/>
      <dgm:t>
        <a:bodyPr/>
        <a:lstStyle/>
        <a:p>
          <a:endParaRPr lang="en-ZA"/>
        </a:p>
      </dgm:t>
    </dgm:pt>
    <dgm:pt modelId="{92657C45-7D44-4B14-AC3F-C4D03D5065C7}" type="pres">
      <dgm:prSet presAssocID="{961ABA90-F3C9-4284-8F72-A1E52E2B7948}" presName="level3hierChild" presStyleCnt="0"/>
      <dgm:spPr/>
    </dgm:pt>
    <dgm:pt modelId="{2FF73A0B-A0B7-451F-BE0A-F6C40545546D}" type="pres">
      <dgm:prSet presAssocID="{D70BBB86-F99C-4D09-8925-9B31509197AD}" presName="conn2-1" presStyleLbl="parChTrans1D2" presStyleIdx="4" presStyleCnt="5"/>
      <dgm:spPr/>
      <dgm:t>
        <a:bodyPr/>
        <a:lstStyle/>
        <a:p>
          <a:endParaRPr lang="en-US"/>
        </a:p>
      </dgm:t>
    </dgm:pt>
    <dgm:pt modelId="{BC759758-D161-4982-9750-3E76541C80C6}" type="pres">
      <dgm:prSet presAssocID="{D70BBB86-F99C-4D09-8925-9B31509197AD}" presName="connTx" presStyleLbl="parChTrans1D2" presStyleIdx="4" presStyleCnt="5"/>
      <dgm:spPr/>
      <dgm:t>
        <a:bodyPr/>
        <a:lstStyle/>
        <a:p>
          <a:endParaRPr lang="en-US"/>
        </a:p>
      </dgm:t>
    </dgm:pt>
    <dgm:pt modelId="{0502D470-F3AF-430A-8180-31797A2C7814}" type="pres">
      <dgm:prSet presAssocID="{5CAFA3C2-0A10-4D58-B985-4044197DFD5F}" presName="root2" presStyleCnt="0"/>
      <dgm:spPr/>
    </dgm:pt>
    <dgm:pt modelId="{36B080D4-954C-486A-B2A3-2B023834B805}" type="pres">
      <dgm:prSet presAssocID="{5CAFA3C2-0A10-4D58-B985-4044197DFD5F}" presName="LevelTwoTextNode" presStyleLbl="node2" presStyleIdx="4" presStyleCnt="5" custScaleX="379796">
        <dgm:presLayoutVars>
          <dgm:chPref val="3"/>
        </dgm:presLayoutVars>
      </dgm:prSet>
      <dgm:spPr/>
      <dgm:t>
        <a:bodyPr/>
        <a:lstStyle/>
        <a:p>
          <a:endParaRPr lang="en-US"/>
        </a:p>
      </dgm:t>
    </dgm:pt>
    <dgm:pt modelId="{AFBF17CF-F540-4C88-B4F5-AEC19F81BDB7}" type="pres">
      <dgm:prSet presAssocID="{5CAFA3C2-0A10-4D58-B985-4044197DFD5F}" presName="level3hierChild" presStyleCnt="0"/>
      <dgm:spPr/>
    </dgm:pt>
  </dgm:ptLst>
  <dgm:cxnLst>
    <dgm:cxn modelId="{0EC384D2-04AF-448D-BB61-250546F1BC2F}" srcId="{74177892-E029-4363-8A06-CD4297E07326}" destId="{A26B0D6E-7313-4A3E-9E90-E4C240F782B7}" srcOrd="1" destOrd="0" parTransId="{E08CF696-8A62-4A52-99FF-A0BB50DB7B88}" sibTransId="{C9E54A44-4DAA-4356-8AA4-8540F52E4BBD}"/>
    <dgm:cxn modelId="{1E614AB6-64EA-4F7D-94CD-CA57163253F4}" type="presOf" srcId="{D70BBB86-F99C-4D09-8925-9B31509197AD}" destId="{BC759758-D161-4982-9750-3E76541C80C6}" srcOrd="1" destOrd="0" presId="urn:microsoft.com/office/officeart/2008/layout/HorizontalMultiLevelHierarchy"/>
    <dgm:cxn modelId="{676329F3-1214-4914-BD3A-67B8CF456A95}" type="presOf" srcId="{961ABA90-F3C9-4284-8F72-A1E52E2B7948}" destId="{4C9110D8-0902-4D3C-AEBC-8B2E3EDA1815}" srcOrd="0" destOrd="0" presId="urn:microsoft.com/office/officeart/2008/layout/HorizontalMultiLevelHierarchy"/>
    <dgm:cxn modelId="{AF3F509D-78F6-45EC-8903-F9A2D04A79C2}" type="presOf" srcId="{E08CF696-8A62-4A52-99FF-A0BB50DB7B88}" destId="{50F96594-81D7-4028-99E8-E43212B665A7}" srcOrd="0" destOrd="0" presId="urn:microsoft.com/office/officeart/2008/layout/HorizontalMultiLevelHierarchy"/>
    <dgm:cxn modelId="{2098A579-DD46-4423-9B53-FAE357129305}" srcId="{74177892-E029-4363-8A06-CD4297E07326}" destId="{5CAFA3C2-0A10-4D58-B985-4044197DFD5F}" srcOrd="4" destOrd="0" parTransId="{D70BBB86-F99C-4D09-8925-9B31509197AD}" sibTransId="{0E711FFF-860D-4CE9-9759-B36471CBB0DD}"/>
    <dgm:cxn modelId="{D8C15107-08DA-442D-BB4B-854CA323884A}" type="presOf" srcId="{19D8CA60-394C-451F-B0AD-84DFCD018007}" destId="{9CF0AF24-AE54-498D-B63D-8DD73C7F09E1}" srcOrd="0" destOrd="0" presId="urn:microsoft.com/office/officeart/2008/layout/HorizontalMultiLevelHierarchy"/>
    <dgm:cxn modelId="{95BB36F7-8EFB-4E67-B710-37C8E4935C22}" srcId="{74177892-E029-4363-8A06-CD4297E07326}" destId="{A3DECF0B-FF53-496E-9097-F09AC64ED3E6}" srcOrd="2" destOrd="0" parTransId="{DDFE3536-94A9-4F58-9589-86B5412AA7D7}" sibTransId="{BCB94A21-247E-4670-8700-A3AD1C6E671E}"/>
    <dgm:cxn modelId="{787871A7-7D7C-4C68-BB93-96C4CA55D6A2}" srcId="{74177892-E029-4363-8A06-CD4297E07326}" destId="{CB142F27-EF39-482E-AF9C-4963A369FC58}" srcOrd="0" destOrd="0" parTransId="{B9E43EF9-40E3-4472-970F-FFFC93162E8A}" sibTransId="{88E1A8B2-21F7-4F78-A8FD-00C0A016EBBE}"/>
    <dgm:cxn modelId="{0B895193-7DD8-4A79-AB7A-340E3AF12FDF}" type="presOf" srcId="{FFA57B71-C368-44E9-8DDD-FB37D822D94B}" destId="{448BAD8D-8A62-4C94-B9A6-79F5BC0A1CA0}" srcOrd="0" destOrd="0" presId="urn:microsoft.com/office/officeart/2008/layout/HorizontalMultiLevelHierarchy"/>
    <dgm:cxn modelId="{7ECFC210-0793-40EE-B155-190B0E0FF4EC}" type="presOf" srcId="{5CAFA3C2-0A10-4D58-B985-4044197DFD5F}" destId="{36B080D4-954C-486A-B2A3-2B023834B805}" srcOrd="0" destOrd="0" presId="urn:microsoft.com/office/officeart/2008/layout/HorizontalMultiLevelHierarchy"/>
    <dgm:cxn modelId="{94E12E24-9DE8-4809-91C7-4ED4F8067CE5}" srcId="{74177892-E029-4363-8A06-CD4297E07326}" destId="{961ABA90-F3C9-4284-8F72-A1E52E2B7948}" srcOrd="3" destOrd="0" parTransId="{19D8CA60-394C-451F-B0AD-84DFCD018007}" sibTransId="{641D2035-8BEB-4786-8058-8A31FC95ADC7}"/>
    <dgm:cxn modelId="{F3C8E039-5AD0-47D0-8C6E-85981E9C6EA4}" type="presOf" srcId="{CB142F27-EF39-482E-AF9C-4963A369FC58}" destId="{88CE4772-C51F-44D2-BAE2-3E42F745540D}" srcOrd="0" destOrd="0" presId="urn:microsoft.com/office/officeart/2008/layout/HorizontalMultiLevelHierarchy"/>
    <dgm:cxn modelId="{E13D525A-FEC2-46AD-9847-7BF4669CD9A0}" type="presOf" srcId="{74177892-E029-4363-8A06-CD4297E07326}" destId="{617C32B0-4080-4524-96BD-33BF54A2EF27}" srcOrd="0" destOrd="0" presId="urn:microsoft.com/office/officeart/2008/layout/HorizontalMultiLevelHierarchy"/>
    <dgm:cxn modelId="{8D152006-416C-4A6E-A370-6139A7160612}" type="presOf" srcId="{D70BBB86-F99C-4D09-8925-9B31509197AD}" destId="{2FF73A0B-A0B7-451F-BE0A-F6C40545546D}" srcOrd="0" destOrd="0" presId="urn:microsoft.com/office/officeart/2008/layout/HorizontalMultiLevelHierarchy"/>
    <dgm:cxn modelId="{8E61BBD9-A7CF-47DA-A391-26070B568829}" type="presOf" srcId="{A26B0D6E-7313-4A3E-9E90-E4C240F782B7}" destId="{4A105D6F-B6A6-43E0-8E9E-358D51E1E87B}" srcOrd="0" destOrd="0" presId="urn:microsoft.com/office/officeart/2008/layout/HorizontalMultiLevelHierarchy"/>
    <dgm:cxn modelId="{8CAD8508-EAB3-4044-AAC8-E4D5836C2227}" type="presOf" srcId="{DDFE3536-94A9-4F58-9589-86B5412AA7D7}" destId="{9F71F906-50DA-4BFC-BD1C-11C7884A5BF5}" srcOrd="0" destOrd="0" presId="urn:microsoft.com/office/officeart/2008/layout/HorizontalMultiLevelHierarchy"/>
    <dgm:cxn modelId="{C8A4DF12-B9DC-4996-B7E3-CD1984DC42CD}" type="presOf" srcId="{E08CF696-8A62-4A52-99FF-A0BB50DB7B88}" destId="{90063BB4-78D6-4216-8989-C205A36823C7}" srcOrd="1" destOrd="0" presId="urn:microsoft.com/office/officeart/2008/layout/HorizontalMultiLevelHierarchy"/>
    <dgm:cxn modelId="{E1D351A5-4936-45D9-B999-868A9DFE1016}" type="presOf" srcId="{19D8CA60-394C-451F-B0AD-84DFCD018007}" destId="{5F651F9D-B937-4BA9-921E-1BA415D7408C}" srcOrd="1" destOrd="0" presId="urn:microsoft.com/office/officeart/2008/layout/HorizontalMultiLevelHierarchy"/>
    <dgm:cxn modelId="{60C6C09A-AD5B-40CD-B628-C3542DAFF14A}" type="presOf" srcId="{B9E43EF9-40E3-4472-970F-FFFC93162E8A}" destId="{BDD3016F-CC0E-47AB-8FF4-62B1EA10BE15}" srcOrd="0" destOrd="0" presId="urn:microsoft.com/office/officeart/2008/layout/HorizontalMultiLevelHierarchy"/>
    <dgm:cxn modelId="{66B4AD95-5E35-4242-AA83-2C26C22D80E6}" type="presOf" srcId="{A3DECF0B-FF53-496E-9097-F09AC64ED3E6}" destId="{56FAB657-1177-48DF-9FA5-05B8724BAE2E}" srcOrd="0" destOrd="0" presId="urn:microsoft.com/office/officeart/2008/layout/HorizontalMultiLevelHierarchy"/>
    <dgm:cxn modelId="{F127A4EF-2527-480E-B0BD-7399CB9C3FA9}" type="presOf" srcId="{DDFE3536-94A9-4F58-9589-86B5412AA7D7}" destId="{7FD70A96-FBDA-454F-9C78-37CA561FC1A6}" srcOrd="1" destOrd="0" presId="urn:microsoft.com/office/officeart/2008/layout/HorizontalMultiLevelHierarchy"/>
    <dgm:cxn modelId="{1EEFA25E-6C82-4E73-8BA8-E742F848B711}" type="presOf" srcId="{B9E43EF9-40E3-4472-970F-FFFC93162E8A}" destId="{88851ED2-669A-4F6D-8795-FA6D53552739}" srcOrd="1" destOrd="0" presId="urn:microsoft.com/office/officeart/2008/layout/HorizontalMultiLevelHierarchy"/>
    <dgm:cxn modelId="{9A3056B1-FDDB-468F-9A9B-CE7AA1ECFD63}" srcId="{FFA57B71-C368-44E9-8DDD-FB37D822D94B}" destId="{74177892-E029-4363-8A06-CD4297E07326}" srcOrd="0" destOrd="0" parTransId="{7C2CD305-ABCC-477B-8992-276588ED175E}" sibTransId="{2D5CFA1F-2E4D-4198-A4AB-54FADEF66605}"/>
    <dgm:cxn modelId="{CB8D7C53-6FCA-47F3-8656-818BE4AF354B}" type="presParOf" srcId="{448BAD8D-8A62-4C94-B9A6-79F5BC0A1CA0}" destId="{56920AFD-4037-4A85-92A5-63FB6FDEC706}" srcOrd="0" destOrd="0" presId="urn:microsoft.com/office/officeart/2008/layout/HorizontalMultiLevelHierarchy"/>
    <dgm:cxn modelId="{104D924E-3080-493B-AEAB-FD8654B96466}" type="presParOf" srcId="{56920AFD-4037-4A85-92A5-63FB6FDEC706}" destId="{617C32B0-4080-4524-96BD-33BF54A2EF27}" srcOrd="0" destOrd="0" presId="urn:microsoft.com/office/officeart/2008/layout/HorizontalMultiLevelHierarchy"/>
    <dgm:cxn modelId="{FB5C2A2B-8CFE-45B0-ACD5-3FE2A378C85C}" type="presParOf" srcId="{56920AFD-4037-4A85-92A5-63FB6FDEC706}" destId="{525320F7-F327-45E0-B978-08299172A56B}" srcOrd="1" destOrd="0" presId="urn:microsoft.com/office/officeart/2008/layout/HorizontalMultiLevelHierarchy"/>
    <dgm:cxn modelId="{ECA5778A-2C17-45DB-AD50-FD7D1093CBCA}" type="presParOf" srcId="{525320F7-F327-45E0-B978-08299172A56B}" destId="{BDD3016F-CC0E-47AB-8FF4-62B1EA10BE15}" srcOrd="0" destOrd="0" presId="urn:microsoft.com/office/officeart/2008/layout/HorizontalMultiLevelHierarchy"/>
    <dgm:cxn modelId="{843F5A14-057E-4ED1-9BC2-829D09A10B97}" type="presParOf" srcId="{BDD3016F-CC0E-47AB-8FF4-62B1EA10BE15}" destId="{88851ED2-669A-4F6D-8795-FA6D53552739}" srcOrd="0" destOrd="0" presId="urn:microsoft.com/office/officeart/2008/layout/HorizontalMultiLevelHierarchy"/>
    <dgm:cxn modelId="{5A4A32EB-E432-4B8D-8E6F-43ABBF66467E}" type="presParOf" srcId="{525320F7-F327-45E0-B978-08299172A56B}" destId="{6A759F55-790B-4E84-B360-552790D37BCD}" srcOrd="1" destOrd="0" presId="urn:microsoft.com/office/officeart/2008/layout/HorizontalMultiLevelHierarchy"/>
    <dgm:cxn modelId="{B88D92C8-6675-4321-986D-B23F4AD6127F}" type="presParOf" srcId="{6A759F55-790B-4E84-B360-552790D37BCD}" destId="{88CE4772-C51F-44D2-BAE2-3E42F745540D}" srcOrd="0" destOrd="0" presId="urn:microsoft.com/office/officeart/2008/layout/HorizontalMultiLevelHierarchy"/>
    <dgm:cxn modelId="{8026834E-4401-446F-9C8A-026C6D2C051A}" type="presParOf" srcId="{6A759F55-790B-4E84-B360-552790D37BCD}" destId="{87CE3CE6-597C-4A4F-AE36-13F36B4C3F68}" srcOrd="1" destOrd="0" presId="urn:microsoft.com/office/officeart/2008/layout/HorizontalMultiLevelHierarchy"/>
    <dgm:cxn modelId="{BEB7236F-7147-46C4-AFBD-4D33DEB4EF96}" type="presParOf" srcId="{525320F7-F327-45E0-B978-08299172A56B}" destId="{50F96594-81D7-4028-99E8-E43212B665A7}" srcOrd="2" destOrd="0" presId="urn:microsoft.com/office/officeart/2008/layout/HorizontalMultiLevelHierarchy"/>
    <dgm:cxn modelId="{6CDCE85A-93C1-4EC5-9336-8D4C006FA3A4}" type="presParOf" srcId="{50F96594-81D7-4028-99E8-E43212B665A7}" destId="{90063BB4-78D6-4216-8989-C205A36823C7}" srcOrd="0" destOrd="0" presId="urn:microsoft.com/office/officeart/2008/layout/HorizontalMultiLevelHierarchy"/>
    <dgm:cxn modelId="{DB7751AE-2410-4B96-A07C-A68B39F5EB0B}" type="presParOf" srcId="{525320F7-F327-45E0-B978-08299172A56B}" destId="{E91C9969-C3DA-4091-ABFA-A676256B7D11}" srcOrd="3" destOrd="0" presId="urn:microsoft.com/office/officeart/2008/layout/HorizontalMultiLevelHierarchy"/>
    <dgm:cxn modelId="{EB625D55-8A52-4627-A339-FBD07DA86F9D}" type="presParOf" srcId="{E91C9969-C3DA-4091-ABFA-A676256B7D11}" destId="{4A105D6F-B6A6-43E0-8E9E-358D51E1E87B}" srcOrd="0" destOrd="0" presId="urn:microsoft.com/office/officeart/2008/layout/HorizontalMultiLevelHierarchy"/>
    <dgm:cxn modelId="{2FD0C66C-51C3-46D2-BA6E-731EEE416AFB}" type="presParOf" srcId="{E91C9969-C3DA-4091-ABFA-A676256B7D11}" destId="{54BC4B10-D78C-4C43-A7D9-CF67F5329AD0}" srcOrd="1" destOrd="0" presId="urn:microsoft.com/office/officeart/2008/layout/HorizontalMultiLevelHierarchy"/>
    <dgm:cxn modelId="{5BB4815C-2C67-453F-AF3B-9E753E106DBD}" type="presParOf" srcId="{525320F7-F327-45E0-B978-08299172A56B}" destId="{9F71F906-50DA-4BFC-BD1C-11C7884A5BF5}" srcOrd="4" destOrd="0" presId="urn:microsoft.com/office/officeart/2008/layout/HorizontalMultiLevelHierarchy"/>
    <dgm:cxn modelId="{9C396C19-A340-4FE7-A12B-E9F114BD606E}" type="presParOf" srcId="{9F71F906-50DA-4BFC-BD1C-11C7884A5BF5}" destId="{7FD70A96-FBDA-454F-9C78-37CA561FC1A6}" srcOrd="0" destOrd="0" presId="urn:microsoft.com/office/officeart/2008/layout/HorizontalMultiLevelHierarchy"/>
    <dgm:cxn modelId="{3A49A051-85F5-4F99-AA5F-E5129A8B5A35}" type="presParOf" srcId="{525320F7-F327-45E0-B978-08299172A56B}" destId="{BB5F50A9-10DE-42C6-BE17-6AEE319C4199}" srcOrd="5" destOrd="0" presId="urn:microsoft.com/office/officeart/2008/layout/HorizontalMultiLevelHierarchy"/>
    <dgm:cxn modelId="{E6AEDF75-820E-461F-8403-FC35259FB70A}" type="presParOf" srcId="{BB5F50A9-10DE-42C6-BE17-6AEE319C4199}" destId="{56FAB657-1177-48DF-9FA5-05B8724BAE2E}" srcOrd="0" destOrd="0" presId="urn:microsoft.com/office/officeart/2008/layout/HorizontalMultiLevelHierarchy"/>
    <dgm:cxn modelId="{6908C6C7-9066-450D-A491-FC2F97516C74}" type="presParOf" srcId="{BB5F50A9-10DE-42C6-BE17-6AEE319C4199}" destId="{C5FEDBA9-E141-48F8-B779-1F26D35A1624}" srcOrd="1" destOrd="0" presId="urn:microsoft.com/office/officeart/2008/layout/HorizontalMultiLevelHierarchy"/>
    <dgm:cxn modelId="{EC3351A7-E866-46DF-B05C-C290144D7DEC}" type="presParOf" srcId="{525320F7-F327-45E0-B978-08299172A56B}" destId="{9CF0AF24-AE54-498D-B63D-8DD73C7F09E1}" srcOrd="6" destOrd="0" presId="urn:microsoft.com/office/officeart/2008/layout/HorizontalMultiLevelHierarchy"/>
    <dgm:cxn modelId="{9F434DF6-9FF3-40EC-8BA8-2C0B7FF290A6}" type="presParOf" srcId="{9CF0AF24-AE54-498D-B63D-8DD73C7F09E1}" destId="{5F651F9D-B937-4BA9-921E-1BA415D7408C}" srcOrd="0" destOrd="0" presId="urn:microsoft.com/office/officeart/2008/layout/HorizontalMultiLevelHierarchy"/>
    <dgm:cxn modelId="{345B49B2-6AA1-46D3-95EC-1175DF6612DD}" type="presParOf" srcId="{525320F7-F327-45E0-B978-08299172A56B}" destId="{FD1BBF5D-E9F9-435B-A228-EC3BB50B13AA}" srcOrd="7" destOrd="0" presId="urn:microsoft.com/office/officeart/2008/layout/HorizontalMultiLevelHierarchy"/>
    <dgm:cxn modelId="{BD6A9B74-BD34-476D-A765-DE788878D008}" type="presParOf" srcId="{FD1BBF5D-E9F9-435B-A228-EC3BB50B13AA}" destId="{4C9110D8-0902-4D3C-AEBC-8B2E3EDA1815}" srcOrd="0" destOrd="0" presId="urn:microsoft.com/office/officeart/2008/layout/HorizontalMultiLevelHierarchy"/>
    <dgm:cxn modelId="{52980146-83D2-49CB-A6A3-C52F41B8358B}" type="presParOf" srcId="{FD1BBF5D-E9F9-435B-A228-EC3BB50B13AA}" destId="{92657C45-7D44-4B14-AC3F-C4D03D5065C7}" srcOrd="1" destOrd="0" presId="urn:microsoft.com/office/officeart/2008/layout/HorizontalMultiLevelHierarchy"/>
    <dgm:cxn modelId="{CA0B59A5-434A-4E96-9EC8-0CB827C078B1}" type="presParOf" srcId="{525320F7-F327-45E0-B978-08299172A56B}" destId="{2FF73A0B-A0B7-451F-BE0A-F6C40545546D}" srcOrd="8" destOrd="0" presId="urn:microsoft.com/office/officeart/2008/layout/HorizontalMultiLevelHierarchy"/>
    <dgm:cxn modelId="{F15C5F23-C511-482C-9ABA-A01FD278B694}" type="presParOf" srcId="{2FF73A0B-A0B7-451F-BE0A-F6C40545546D}" destId="{BC759758-D161-4982-9750-3E76541C80C6}" srcOrd="0" destOrd="0" presId="urn:microsoft.com/office/officeart/2008/layout/HorizontalMultiLevelHierarchy"/>
    <dgm:cxn modelId="{AA073BE0-3BAD-4ADD-A910-C5C457B04B94}" type="presParOf" srcId="{525320F7-F327-45E0-B978-08299172A56B}" destId="{0502D470-F3AF-430A-8180-31797A2C7814}" srcOrd="9" destOrd="0" presId="urn:microsoft.com/office/officeart/2008/layout/HorizontalMultiLevelHierarchy"/>
    <dgm:cxn modelId="{BC06A48D-F770-40B1-900C-5F3F31EDC164}" type="presParOf" srcId="{0502D470-F3AF-430A-8180-31797A2C7814}" destId="{36B080D4-954C-486A-B2A3-2B023834B805}" srcOrd="0" destOrd="0" presId="urn:microsoft.com/office/officeart/2008/layout/HorizontalMultiLevelHierarchy"/>
    <dgm:cxn modelId="{1C241EAE-D9C3-41D5-99F6-F69B39AC6CB8}" type="presParOf" srcId="{0502D470-F3AF-430A-8180-31797A2C7814}" destId="{AFBF17CF-F540-4C88-B4F5-AEC19F81BDB7}"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0A51D4-0401-478E-A6D1-185F492EA78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78E5D7C-7FA4-482B-848D-D30A2BD35DE0}">
      <dgm:prSet phldrT="[Text]" custT="1"/>
      <dgm:spPr>
        <a:solidFill>
          <a:srgbClr val="92D050"/>
        </a:solidFill>
      </dgm:spPr>
      <dgm:t>
        <a:bodyPr/>
        <a:lstStyle/>
        <a:p>
          <a:r>
            <a:rPr lang="en-US" sz="1800" b="1" dirty="0" smtClean="0">
              <a:solidFill>
                <a:schemeClr val="tx1"/>
              </a:solidFill>
              <a:latin typeface="Arial" panose="020B0604020202020204" pitchFamily="34" charset="0"/>
              <a:cs typeface="Arial" panose="020B0604020202020204" pitchFamily="34" charset="0"/>
            </a:rPr>
            <a:t>Information Services</a:t>
          </a:r>
          <a:endParaRPr lang="en-US" sz="1800" b="1" dirty="0">
            <a:solidFill>
              <a:schemeClr val="tx1"/>
            </a:solidFill>
            <a:latin typeface="Arial" panose="020B0604020202020204" pitchFamily="34" charset="0"/>
            <a:cs typeface="Arial" panose="020B0604020202020204" pitchFamily="34" charset="0"/>
          </a:endParaRPr>
        </a:p>
      </dgm:t>
    </dgm:pt>
    <dgm:pt modelId="{67398125-558F-4140-BD7B-FC3BEEC15EE4}" type="parTrans" cxnId="{1C08918C-4BFC-4FA2-84B8-130776FDBDF0}">
      <dgm:prSet/>
      <dgm:spPr/>
      <dgm:t>
        <a:bodyPr/>
        <a:lstStyle/>
        <a:p>
          <a:endParaRPr lang="en-US"/>
        </a:p>
      </dgm:t>
    </dgm:pt>
    <dgm:pt modelId="{8A1D470D-ED1A-4973-B98C-1CCFED7C1279}" type="sibTrans" cxnId="{1C08918C-4BFC-4FA2-84B8-130776FDBDF0}">
      <dgm:prSet/>
      <dgm:spPr/>
      <dgm:t>
        <a:bodyPr/>
        <a:lstStyle/>
        <a:p>
          <a:endParaRPr lang="en-US"/>
        </a:p>
      </dgm:t>
    </dgm:pt>
    <dgm:pt modelId="{26F995A7-A6DE-40B9-8DE4-FD0D8605D9CE}">
      <dgm:prSet phldrT="[Text]" custT="1"/>
      <dgm:spPr>
        <a:solidFill>
          <a:schemeClr val="accent3">
            <a:lumMod val="20000"/>
            <a:lumOff val="80000"/>
            <a:alpha val="90000"/>
          </a:schemeClr>
        </a:solidFill>
      </dgm:spPr>
      <dgm:t>
        <a:bodyPr/>
        <a:lstStyle/>
        <a:p>
          <a:pPr algn="just"/>
          <a:r>
            <a:rPr lang="en-US" sz="1200" dirty="0" smtClean="0">
              <a:latin typeface="Arial" panose="020B0604020202020204" pitchFamily="34" charset="0"/>
              <a:cs typeface="Arial" panose="020B0604020202020204" pitchFamily="34" charset="0"/>
            </a:rPr>
            <a:t>Biometric Movement Control System (BMCS) implemented at 38 ports of entry</a:t>
          </a:r>
          <a:endParaRPr lang="en-US" sz="1200" dirty="0"/>
        </a:p>
      </dgm:t>
    </dgm:pt>
    <dgm:pt modelId="{4BAD562F-A6A9-4ABD-8069-3A41E6E2ABC7}" type="parTrans" cxnId="{8C307357-CC76-4F94-BDC3-7E55FDDF72D7}">
      <dgm:prSet/>
      <dgm:spPr/>
      <dgm:t>
        <a:bodyPr/>
        <a:lstStyle/>
        <a:p>
          <a:endParaRPr lang="en-US"/>
        </a:p>
      </dgm:t>
    </dgm:pt>
    <dgm:pt modelId="{CE9FBCAB-6C5B-45E3-A9A5-E84E71124DCD}" type="sibTrans" cxnId="{8C307357-CC76-4F94-BDC3-7E55FDDF72D7}">
      <dgm:prSet/>
      <dgm:spPr/>
      <dgm:t>
        <a:bodyPr/>
        <a:lstStyle/>
        <a:p>
          <a:endParaRPr lang="en-US"/>
        </a:p>
      </dgm:t>
    </dgm:pt>
    <dgm:pt modelId="{FE6C481F-4417-4A89-9ED4-EFF30E7A226F}">
      <dgm:prSet phldrT="[Text]" custT="1"/>
      <dgm:spPr>
        <a:solidFill>
          <a:srgbClr val="92D050"/>
        </a:solidFill>
      </dgm:spPr>
      <dgm:t>
        <a:bodyPr/>
        <a:lstStyle/>
        <a:p>
          <a:r>
            <a:rPr lang="en-US" sz="1800" b="1" dirty="0" smtClean="0">
              <a:solidFill>
                <a:schemeClr val="tx1"/>
              </a:solidFill>
              <a:latin typeface="Arial" panose="020B0604020202020204" pitchFamily="34" charset="0"/>
              <a:cs typeface="Arial" panose="020B0604020202020204" pitchFamily="34" charset="0"/>
            </a:rPr>
            <a:t>DGs Office</a:t>
          </a:r>
          <a:endParaRPr lang="en-US" sz="1800" b="1" dirty="0">
            <a:solidFill>
              <a:schemeClr val="tx1"/>
            </a:solidFill>
            <a:latin typeface="Arial" panose="020B0604020202020204" pitchFamily="34" charset="0"/>
            <a:cs typeface="Arial" panose="020B0604020202020204" pitchFamily="34" charset="0"/>
          </a:endParaRPr>
        </a:p>
      </dgm:t>
    </dgm:pt>
    <dgm:pt modelId="{850413B7-AB0E-4FDE-AE9C-979AC055C08F}" type="parTrans" cxnId="{FB840B8C-6E6B-45A0-903D-51DD6CDF1117}">
      <dgm:prSet/>
      <dgm:spPr/>
      <dgm:t>
        <a:bodyPr/>
        <a:lstStyle/>
        <a:p>
          <a:endParaRPr lang="en-US"/>
        </a:p>
      </dgm:t>
    </dgm:pt>
    <dgm:pt modelId="{B43E9089-9E2E-4C10-910D-B2C944085104}" type="sibTrans" cxnId="{FB840B8C-6E6B-45A0-903D-51DD6CDF1117}">
      <dgm:prSet/>
      <dgm:spPr/>
      <dgm:t>
        <a:bodyPr/>
        <a:lstStyle/>
        <a:p>
          <a:endParaRPr lang="en-US"/>
        </a:p>
      </dgm:t>
    </dgm:pt>
    <dgm:pt modelId="{809F29BA-D1A0-470A-A49F-A36B1A85355B}">
      <dgm:prSet phldrT="[Text]" custT="1"/>
      <dgm:spPr>
        <a:solidFill>
          <a:schemeClr val="accent3">
            <a:lumMod val="20000"/>
            <a:lumOff val="80000"/>
            <a:alpha val="90000"/>
          </a:schemeClr>
        </a:solidFill>
      </dgm:spPr>
      <dgm:t>
        <a:bodyPr/>
        <a:lstStyle/>
        <a:p>
          <a:pPr algn="just"/>
          <a:r>
            <a:rPr lang="en-ZA" sz="1300" dirty="0" smtClean="0">
              <a:latin typeface="Arial" panose="020B0604020202020204" pitchFamily="34" charset="0"/>
              <a:ea typeface="Times New Roman" panose="02020603050405020304" pitchFamily="18" charset="0"/>
              <a:cs typeface="Arial" panose="020B0604020202020204" pitchFamily="34" charset="0"/>
            </a:rPr>
            <a:t>DHA Bill tabled in Parliament</a:t>
          </a:r>
          <a:endParaRPr lang="en-US" sz="1300" dirty="0">
            <a:latin typeface="Arial" panose="020B0604020202020204" pitchFamily="34" charset="0"/>
            <a:cs typeface="Arial" panose="020B0604020202020204" pitchFamily="34" charset="0"/>
          </a:endParaRPr>
        </a:p>
      </dgm:t>
    </dgm:pt>
    <dgm:pt modelId="{809B0CC7-97C8-4894-9C09-474D89372F1C}" type="parTrans" cxnId="{25A7E0A5-CF1B-4BC5-B26B-6088FFC0453E}">
      <dgm:prSet/>
      <dgm:spPr/>
      <dgm:t>
        <a:bodyPr/>
        <a:lstStyle/>
        <a:p>
          <a:endParaRPr lang="en-US"/>
        </a:p>
      </dgm:t>
    </dgm:pt>
    <dgm:pt modelId="{747E7691-91E7-46D6-9062-8E642547EE30}" type="sibTrans" cxnId="{25A7E0A5-CF1B-4BC5-B26B-6088FFC0453E}">
      <dgm:prSet/>
      <dgm:spPr/>
      <dgm:t>
        <a:bodyPr/>
        <a:lstStyle/>
        <a:p>
          <a:endParaRPr lang="en-US"/>
        </a:p>
      </dgm:t>
    </dgm:pt>
    <dgm:pt modelId="{E30CE7BA-0420-4460-B122-368ADA96F087}">
      <dgm:prSet phldrT="[Text]" custT="1"/>
      <dgm:spPr>
        <a:solidFill>
          <a:srgbClr val="92D050"/>
        </a:solidFill>
      </dgm:spPr>
      <dgm:t>
        <a:bodyPr/>
        <a:lstStyle/>
        <a:p>
          <a:r>
            <a:rPr lang="en-US" sz="1800" b="1" dirty="0" smtClean="0">
              <a:solidFill>
                <a:schemeClr val="tx1"/>
              </a:solidFill>
              <a:latin typeface="Arial" panose="020B0604020202020204" pitchFamily="34" charset="0"/>
              <a:cs typeface="Arial" panose="020B0604020202020204" pitchFamily="34" charset="0"/>
            </a:rPr>
            <a:t>Institutional Planning &amp; Support</a:t>
          </a:r>
          <a:endParaRPr lang="en-US" sz="1800" b="1" dirty="0">
            <a:solidFill>
              <a:schemeClr val="tx1"/>
            </a:solidFill>
            <a:latin typeface="Arial" panose="020B0604020202020204" pitchFamily="34" charset="0"/>
            <a:cs typeface="Arial" panose="020B0604020202020204" pitchFamily="34" charset="0"/>
          </a:endParaRPr>
        </a:p>
      </dgm:t>
    </dgm:pt>
    <dgm:pt modelId="{6A3D3609-C575-4D7A-A83D-CC2E5CD8CA93}" type="parTrans" cxnId="{5A7D8B43-1F7B-4B78-8E7D-F272FFC98EB6}">
      <dgm:prSet/>
      <dgm:spPr/>
      <dgm:t>
        <a:bodyPr/>
        <a:lstStyle/>
        <a:p>
          <a:endParaRPr lang="en-US"/>
        </a:p>
      </dgm:t>
    </dgm:pt>
    <dgm:pt modelId="{BBE2E7A4-68F2-48F2-9BBD-EE86809F8E07}" type="sibTrans" cxnId="{5A7D8B43-1F7B-4B78-8E7D-F272FFC98EB6}">
      <dgm:prSet/>
      <dgm:spPr/>
      <dgm:t>
        <a:bodyPr/>
        <a:lstStyle/>
        <a:p>
          <a:endParaRPr lang="en-US"/>
        </a:p>
      </dgm:t>
    </dgm:pt>
    <dgm:pt modelId="{CB3C1152-B65E-4249-9577-691B18C8A8E3}">
      <dgm:prSet phldrT="[Text]" custT="1"/>
      <dgm:spPr>
        <a:solidFill>
          <a:schemeClr val="accent3">
            <a:lumMod val="20000"/>
            <a:lumOff val="80000"/>
            <a:alpha val="90000"/>
          </a:schemeClr>
        </a:solidFill>
      </dgm:spPr>
      <dgm:t>
        <a:bodyPr/>
        <a:lstStyle/>
        <a:p>
          <a:pPr algn="just"/>
          <a:r>
            <a:rPr lang="en-ZA" sz="1200" dirty="0" smtClean="0">
              <a:latin typeface="Arial" panose="020B0604020202020204" pitchFamily="34" charset="0"/>
              <a:ea typeface="Times New Roman" panose="02020603050405020304" pitchFamily="18" charset="0"/>
              <a:cs typeface="Arial" panose="020B0604020202020204" pitchFamily="34" charset="0"/>
            </a:rPr>
            <a:t>White Paper  on the Management of Citizenship, International Migration and Refugee Protection submitted to Cabinet for approval</a:t>
          </a:r>
          <a:endParaRPr lang="en-US" sz="1200" dirty="0"/>
        </a:p>
      </dgm:t>
    </dgm:pt>
    <dgm:pt modelId="{D5D5714F-2A7E-4767-82E5-3C327CB4FCA3}" type="parTrans" cxnId="{BF24780F-C972-4423-8980-90366D66CE5A}">
      <dgm:prSet/>
      <dgm:spPr/>
      <dgm:t>
        <a:bodyPr/>
        <a:lstStyle/>
        <a:p>
          <a:endParaRPr lang="en-US"/>
        </a:p>
      </dgm:t>
    </dgm:pt>
    <dgm:pt modelId="{71664973-C136-4062-A03E-6020395AA4E9}" type="sibTrans" cxnId="{BF24780F-C972-4423-8980-90366D66CE5A}">
      <dgm:prSet/>
      <dgm:spPr/>
      <dgm:t>
        <a:bodyPr/>
        <a:lstStyle/>
        <a:p>
          <a:endParaRPr lang="en-US"/>
        </a:p>
      </dgm:t>
    </dgm:pt>
    <dgm:pt modelId="{09156D5C-22DC-4E78-AB3B-07747A1445CE}">
      <dgm:prSet custT="1"/>
      <dgm:spPr>
        <a:solidFill>
          <a:schemeClr val="accent3">
            <a:lumMod val="20000"/>
            <a:lumOff val="80000"/>
            <a:alpha val="90000"/>
          </a:schemeClr>
        </a:solidFill>
      </dgm:spPr>
      <dgm:t>
        <a:bodyPr/>
        <a:lstStyle/>
        <a:p>
          <a:pPr algn="just"/>
          <a:r>
            <a:rPr lang="en-ZA" sz="1200" dirty="0" smtClean="0">
              <a:solidFill>
                <a:schemeClr val="dk1"/>
              </a:solidFill>
              <a:latin typeface="Arial" panose="020B0604020202020204" pitchFamily="34" charset="0"/>
              <a:cs typeface="Arial" panose="020B0604020202020204" pitchFamily="34" charset="0"/>
            </a:rPr>
            <a:t>ABIS Phase 2 operational: Iris, infant footprint and palm-print backend recognition capability deployed into production</a:t>
          </a:r>
          <a:endParaRPr lang="en-US" sz="1200" dirty="0">
            <a:solidFill>
              <a:schemeClr val="dk1"/>
            </a:solidFill>
            <a:latin typeface="Arial" panose="020B0604020202020204" pitchFamily="34" charset="0"/>
            <a:cs typeface="Arial" panose="020B0604020202020204" pitchFamily="34" charset="0"/>
          </a:endParaRPr>
        </a:p>
      </dgm:t>
    </dgm:pt>
    <dgm:pt modelId="{8E8AADE2-D9CA-4250-A875-54AE0C2BD0D6}" type="parTrans" cxnId="{65712791-C51B-456B-BC35-11358BB023FE}">
      <dgm:prSet/>
      <dgm:spPr/>
      <dgm:t>
        <a:bodyPr/>
        <a:lstStyle/>
        <a:p>
          <a:endParaRPr lang="en-US"/>
        </a:p>
      </dgm:t>
    </dgm:pt>
    <dgm:pt modelId="{6B61171B-5F4C-4488-9278-D09711BF1F5E}" type="sibTrans" cxnId="{65712791-C51B-456B-BC35-11358BB023FE}">
      <dgm:prSet/>
      <dgm:spPr/>
      <dgm:t>
        <a:bodyPr/>
        <a:lstStyle/>
        <a:p>
          <a:endParaRPr lang="en-US"/>
        </a:p>
      </dgm:t>
    </dgm:pt>
    <dgm:pt modelId="{321F9A33-3D06-4186-B4FF-EE0D1882C609}">
      <dgm:prSet custT="1"/>
      <dgm:spPr>
        <a:solidFill>
          <a:schemeClr val="accent3">
            <a:lumMod val="20000"/>
            <a:lumOff val="80000"/>
            <a:alpha val="90000"/>
          </a:schemeClr>
        </a:solidFill>
      </dgm:spPr>
      <dgm:t>
        <a:bodyPr/>
        <a:lstStyle/>
        <a:p>
          <a:pPr algn="just"/>
          <a:r>
            <a:rPr lang="en-ZA" sz="1300" dirty="0" smtClean="0">
              <a:latin typeface="Arial" panose="020B0604020202020204" pitchFamily="34" charset="0"/>
              <a:ea typeface="Times New Roman" panose="02020603050405020304" pitchFamily="18" charset="0"/>
              <a:cs typeface="Arial" panose="020B0604020202020204" pitchFamily="34" charset="0"/>
            </a:rPr>
            <a:t>National Identification and Registration Bill submitted to Cabinet to obtain approval for tabling in Parliament</a:t>
          </a:r>
          <a:endParaRPr lang="en-US" sz="1300" dirty="0">
            <a:latin typeface="Arial" panose="020B0604020202020204" pitchFamily="34" charset="0"/>
            <a:ea typeface="Times New Roman" panose="02020603050405020304" pitchFamily="18" charset="0"/>
            <a:cs typeface="Arial" panose="020B0604020202020204" pitchFamily="34" charset="0"/>
          </a:endParaRPr>
        </a:p>
      </dgm:t>
    </dgm:pt>
    <dgm:pt modelId="{8908CAEB-43BD-4B0F-80C7-183A312AD0E9}" type="parTrans" cxnId="{B39507EB-4860-49D3-A02D-9633B4AA2C15}">
      <dgm:prSet/>
      <dgm:spPr/>
      <dgm:t>
        <a:bodyPr/>
        <a:lstStyle/>
        <a:p>
          <a:endParaRPr lang="en-US"/>
        </a:p>
      </dgm:t>
    </dgm:pt>
    <dgm:pt modelId="{EC1DF3BF-CC90-49FD-A001-3A0335D7FBF4}" type="sibTrans" cxnId="{B39507EB-4860-49D3-A02D-9633B4AA2C15}">
      <dgm:prSet/>
      <dgm:spPr/>
      <dgm:t>
        <a:bodyPr/>
        <a:lstStyle/>
        <a:p>
          <a:endParaRPr lang="en-US"/>
        </a:p>
      </dgm:t>
    </dgm:pt>
    <dgm:pt modelId="{7B26E652-0E5D-40B8-9F9C-CD6415DB522C}">
      <dgm:prSet custT="1"/>
      <dgm:spPr>
        <a:solidFill>
          <a:schemeClr val="accent3">
            <a:lumMod val="20000"/>
            <a:lumOff val="80000"/>
            <a:alpha val="90000"/>
          </a:schemeClr>
        </a:solidFill>
      </dgm:spPr>
      <dgm:t>
        <a:bodyPr/>
        <a:lstStyle/>
        <a:p>
          <a:pPr algn="just"/>
          <a:r>
            <a:rPr lang="en-ZA" sz="1300" dirty="0" smtClean="0">
              <a:latin typeface="Arial" panose="020B0604020202020204" pitchFamily="34" charset="0"/>
              <a:ea typeface="Times New Roman" panose="02020603050405020304" pitchFamily="18" charset="0"/>
              <a:cs typeface="Arial" panose="020B0604020202020204" pitchFamily="34" charset="0"/>
            </a:rPr>
            <a:t>Marriage Bill submitted to Cabinet to obtain approval for tabling in Parliament </a:t>
          </a:r>
          <a:endParaRPr lang="en-US" sz="1300" dirty="0">
            <a:latin typeface="Arial" panose="020B0604020202020204" pitchFamily="34" charset="0"/>
            <a:ea typeface="Times New Roman" panose="02020603050405020304" pitchFamily="18" charset="0"/>
            <a:cs typeface="Arial" panose="020B0604020202020204" pitchFamily="34" charset="0"/>
          </a:endParaRPr>
        </a:p>
      </dgm:t>
    </dgm:pt>
    <dgm:pt modelId="{F3C4F608-36EA-4D00-A6F0-0301F1227B50}" type="parTrans" cxnId="{7C2146EC-D4BA-48AE-9CD8-1AF9714D7DAC}">
      <dgm:prSet/>
      <dgm:spPr/>
      <dgm:t>
        <a:bodyPr/>
        <a:lstStyle/>
        <a:p>
          <a:endParaRPr lang="en-US"/>
        </a:p>
      </dgm:t>
    </dgm:pt>
    <dgm:pt modelId="{2D9F1160-949B-4D04-B793-7A7727DABF25}" type="sibTrans" cxnId="{7C2146EC-D4BA-48AE-9CD8-1AF9714D7DAC}">
      <dgm:prSet/>
      <dgm:spPr/>
      <dgm:t>
        <a:bodyPr/>
        <a:lstStyle/>
        <a:p>
          <a:endParaRPr lang="en-US"/>
        </a:p>
      </dgm:t>
    </dgm:pt>
    <dgm:pt modelId="{106E66A6-B5E2-4267-8779-DF0B9593A7EB}">
      <dgm:prSet custT="1"/>
      <dgm:spPr>
        <a:solidFill>
          <a:schemeClr val="accent3">
            <a:lumMod val="20000"/>
            <a:lumOff val="80000"/>
            <a:alpha val="90000"/>
          </a:schemeClr>
        </a:solidFill>
      </dgm:spPr>
      <dgm:t>
        <a:bodyPr/>
        <a:lstStyle/>
        <a:p>
          <a:pPr algn="just"/>
          <a:r>
            <a:rPr lang="en-ZA" sz="1300" dirty="0" smtClean="0">
              <a:latin typeface="Arial" panose="020B0604020202020204" pitchFamily="34" charset="0"/>
              <a:ea typeface="Times New Roman" panose="02020603050405020304" pitchFamily="18" charset="0"/>
              <a:cs typeface="Arial" panose="020B0604020202020204" pitchFamily="34" charset="0"/>
            </a:rPr>
            <a:t>OSBP Bill submitted to Cabinet to obtain approval for tabling in Parliament </a:t>
          </a:r>
        </a:p>
      </dgm:t>
    </dgm:pt>
    <dgm:pt modelId="{8FF0107F-3757-442E-8312-233B8F75409A}" type="parTrans" cxnId="{6D0967AA-31A6-4494-B208-4FF721414BD4}">
      <dgm:prSet/>
      <dgm:spPr/>
      <dgm:t>
        <a:bodyPr/>
        <a:lstStyle/>
        <a:p>
          <a:endParaRPr lang="en-US"/>
        </a:p>
      </dgm:t>
    </dgm:pt>
    <dgm:pt modelId="{D8140F6C-01CD-4D54-AD90-E1670690FAC1}" type="sibTrans" cxnId="{6D0967AA-31A6-4494-B208-4FF721414BD4}">
      <dgm:prSet/>
      <dgm:spPr/>
      <dgm:t>
        <a:bodyPr/>
        <a:lstStyle/>
        <a:p>
          <a:endParaRPr lang="en-US"/>
        </a:p>
      </dgm:t>
    </dgm:pt>
    <dgm:pt modelId="{919D3012-BFC2-493F-805C-92299A466C89}">
      <dgm:prSet custT="1"/>
      <dgm:spPr>
        <a:solidFill>
          <a:schemeClr val="accent3">
            <a:lumMod val="20000"/>
            <a:lumOff val="80000"/>
            <a:alpha val="90000"/>
          </a:schemeClr>
        </a:solidFill>
      </dgm:spPr>
      <dgm:t>
        <a:bodyPr/>
        <a:lstStyle/>
        <a:p>
          <a:pPr algn="just"/>
          <a:r>
            <a:rPr lang="en-ZA" sz="1300" dirty="0" smtClean="0">
              <a:latin typeface="Arial" panose="020B0604020202020204" pitchFamily="34" charset="0"/>
              <a:ea typeface="Times New Roman" panose="02020603050405020304" pitchFamily="18" charset="0"/>
              <a:cs typeface="Arial" panose="020B0604020202020204" pitchFamily="34" charset="0"/>
            </a:rPr>
            <a:t>Communication interventions: 20 Media engagements, 6 Outreach engagements and 3 Campaigns</a:t>
          </a:r>
          <a:endParaRPr lang="en-US" altLang="en-US" sz="1300" b="1" dirty="0">
            <a:latin typeface="Arial" panose="020B0604020202020204" pitchFamily="34" charset="0"/>
            <a:cs typeface="Arial" panose="020B0604020202020204" pitchFamily="34" charset="0"/>
          </a:endParaRPr>
        </a:p>
      </dgm:t>
    </dgm:pt>
    <dgm:pt modelId="{EDE176C8-1744-4B19-8ABD-5EDD218AB149}" type="parTrans" cxnId="{39D3C8B7-AC62-4C0C-8BFA-259B7BF320B1}">
      <dgm:prSet/>
      <dgm:spPr/>
      <dgm:t>
        <a:bodyPr/>
        <a:lstStyle/>
        <a:p>
          <a:endParaRPr lang="en-US"/>
        </a:p>
      </dgm:t>
    </dgm:pt>
    <dgm:pt modelId="{46D0AE9E-75B9-4F68-8495-641A0481F9B8}" type="sibTrans" cxnId="{39D3C8B7-AC62-4C0C-8BFA-259B7BF320B1}">
      <dgm:prSet/>
      <dgm:spPr/>
      <dgm:t>
        <a:bodyPr/>
        <a:lstStyle/>
        <a:p>
          <a:endParaRPr lang="en-US"/>
        </a:p>
      </dgm:t>
    </dgm:pt>
    <dgm:pt modelId="{047CAEB2-D6BB-48F3-9D12-31F194C37DEF}">
      <dgm:prSet custT="1"/>
      <dgm:spPr>
        <a:solidFill>
          <a:schemeClr val="accent3">
            <a:lumMod val="20000"/>
            <a:lumOff val="80000"/>
            <a:alpha val="90000"/>
          </a:schemeClr>
        </a:solidFill>
      </dgm:spPr>
      <dgm:t>
        <a:bodyPr/>
        <a:lstStyle/>
        <a:p>
          <a:pPr algn="just"/>
          <a:r>
            <a:rPr lang="en-ZA" sz="1200" dirty="0" smtClean="0">
              <a:latin typeface="Arial" panose="020B0604020202020204" pitchFamily="34" charset="0"/>
              <a:ea typeface="Times New Roman" panose="02020603050405020304" pitchFamily="18" charset="0"/>
              <a:cs typeface="Arial" panose="020B0604020202020204" pitchFamily="34" charset="0"/>
            </a:rPr>
            <a:t>Service Delivery Model (SDM) implementation Framework approved by DG</a:t>
          </a:r>
          <a:endParaRPr lang="en-ZA" sz="1200" dirty="0">
            <a:latin typeface="Arial" panose="020B0604020202020204" pitchFamily="34" charset="0"/>
            <a:ea typeface="Times New Roman" panose="02020603050405020304" pitchFamily="18" charset="0"/>
            <a:cs typeface="Arial" panose="020B0604020202020204" pitchFamily="34" charset="0"/>
          </a:endParaRPr>
        </a:p>
      </dgm:t>
    </dgm:pt>
    <dgm:pt modelId="{CF38E5C9-0B7B-4672-A457-96D6EDDA14C7}" type="parTrans" cxnId="{36F8EC17-B544-46F7-9D5B-36467C683BB9}">
      <dgm:prSet/>
      <dgm:spPr/>
      <dgm:t>
        <a:bodyPr/>
        <a:lstStyle/>
        <a:p>
          <a:endParaRPr lang="en-US"/>
        </a:p>
      </dgm:t>
    </dgm:pt>
    <dgm:pt modelId="{8190802A-BEF6-43BF-8E8A-5AA8CB69F27A}" type="sibTrans" cxnId="{36F8EC17-B544-46F7-9D5B-36467C683BB9}">
      <dgm:prSet/>
      <dgm:spPr/>
      <dgm:t>
        <a:bodyPr/>
        <a:lstStyle/>
        <a:p>
          <a:endParaRPr lang="en-US"/>
        </a:p>
      </dgm:t>
    </dgm:pt>
    <dgm:pt modelId="{022E079D-B97F-49B6-8019-421707F5F243}">
      <dgm:prSet custT="1"/>
      <dgm:spPr>
        <a:solidFill>
          <a:schemeClr val="accent3">
            <a:lumMod val="20000"/>
            <a:lumOff val="80000"/>
            <a:alpha val="90000"/>
          </a:schemeClr>
        </a:solidFill>
      </dgm:spPr>
      <dgm:t>
        <a:bodyPr/>
        <a:lstStyle/>
        <a:p>
          <a:pPr algn="just"/>
          <a:r>
            <a:rPr lang="en-US" sz="1200" dirty="0" smtClean="0">
              <a:latin typeface="Arial" panose="020B0604020202020204" pitchFamily="34" charset="0"/>
              <a:ea typeface="Times New Roman" panose="02020603050405020304" pitchFamily="18" charset="0"/>
              <a:cs typeface="Arial" panose="020B0604020202020204" pitchFamily="34" charset="0"/>
            </a:rPr>
            <a:t>IMS Case Management System modules for Inspectorate and Deportations piloted in 4 offices (Head office, Epping Refugee Reception Centre, Pretoria Large Office and </a:t>
          </a:r>
          <a:r>
            <a:rPr lang="en-US" sz="1200" dirty="0" err="1" smtClean="0">
              <a:latin typeface="Arial" panose="020B0604020202020204" pitchFamily="34" charset="0"/>
              <a:ea typeface="Times New Roman" panose="02020603050405020304" pitchFamily="18" charset="0"/>
              <a:cs typeface="Arial" panose="020B0604020202020204" pitchFamily="34" charset="0"/>
            </a:rPr>
            <a:t>Lindela</a:t>
          </a:r>
          <a:r>
            <a:rPr lang="en-US" sz="1200" dirty="0" smtClean="0">
              <a:latin typeface="Arial" panose="020B0604020202020204" pitchFamily="34" charset="0"/>
              <a:ea typeface="Times New Roman" panose="02020603050405020304" pitchFamily="18" charset="0"/>
              <a:cs typeface="Arial" panose="020B0604020202020204" pitchFamily="34" charset="0"/>
            </a:rPr>
            <a:t> Repatriation Centre)</a:t>
          </a:r>
          <a:endParaRPr lang="en-US" sz="1200" dirty="0">
            <a:solidFill>
              <a:schemeClr val="dk1"/>
            </a:solidFill>
            <a:latin typeface="Arial" panose="020B0604020202020204" pitchFamily="34" charset="0"/>
            <a:cs typeface="Arial" panose="020B0604020202020204" pitchFamily="34" charset="0"/>
          </a:endParaRPr>
        </a:p>
      </dgm:t>
    </dgm:pt>
    <dgm:pt modelId="{8D861A04-D662-422D-9215-AC1D37B082A7}" type="parTrans" cxnId="{D5C71C9E-62B8-422C-8DA1-7BE0CC67A0C3}">
      <dgm:prSet/>
      <dgm:spPr/>
      <dgm:t>
        <a:bodyPr/>
        <a:lstStyle/>
        <a:p>
          <a:endParaRPr lang="en-US"/>
        </a:p>
      </dgm:t>
    </dgm:pt>
    <dgm:pt modelId="{C757AF87-5B5A-46EE-9B3B-1322E291BFA6}" type="sibTrans" cxnId="{D5C71C9E-62B8-422C-8DA1-7BE0CC67A0C3}">
      <dgm:prSet/>
      <dgm:spPr/>
      <dgm:t>
        <a:bodyPr/>
        <a:lstStyle/>
        <a:p>
          <a:endParaRPr lang="en-US"/>
        </a:p>
      </dgm:t>
    </dgm:pt>
    <dgm:pt modelId="{73673979-950C-42C8-9AC6-FA76EECAF838}">
      <dgm:prSet custT="1"/>
      <dgm:spPr>
        <a:solidFill>
          <a:schemeClr val="accent3">
            <a:lumMod val="20000"/>
            <a:lumOff val="80000"/>
            <a:alpha val="90000"/>
          </a:schemeClr>
        </a:solidFill>
      </dgm:spPr>
      <dgm:t>
        <a:bodyPr/>
        <a:lstStyle/>
        <a:p>
          <a:pPr algn="just"/>
          <a:r>
            <a:rPr lang="en-US" sz="1200" dirty="0" smtClean="0">
              <a:latin typeface="Arial" panose="020B0604020202020204" pitchFamily="34" charset="0"/>
              <a:ea typeface="Times New Roman" panose="02020603050405020304" pitchFamily="18" charset="0"/>
              <a:cs typeface="Arial" panose="020B0604020202020204" pitchFamily="34" charset="0"/>
            </a:rPr>
            <a:t>Asylum Seeker Management and Refugee</a:t>
          </a:r>
          <a:r>
            <a:rPr lang="en-ZA" sz="1200" dirty="0" smtClean="0">
              <a:latin typeface="Arial" panose="020B0604020202020204" pitchFamily="34" charset="0"/>
              <a:ea typeface="Times New Roman" panose="02020603050405020304" pitchFamily="18" charset="0"/>
              <a:cs typeface="Arial" panose="020B0604020202020204" pitchFamily="34" charset="0"/>
            </a:rPr>
            <a:t> System implemented in 5 refugee reception offices and 2 statutory bodies (RAASA and SCRA)</a:t>
          </a:r>
          <a:endParaRPr lang="en-US" sz="1200" dirty="0">
            <a:solidFill>
              <a:schemeClr val="dk1"/>
            </a:solidFill>
            <a:latin typeface="Arial" panose="020B0604020202020204" pitchFamily="34" charset="0"/>
            <a:cs typeface="Arial" panose="020B0604020202020204" pitchFamily="34" charset="0"/>
          </a:endParaRPr>
        </a:p>
      </dgm:t>
    </dgm:pt>
    <dgm:pt modelId="{AD916132-ED73-44CD-895A-7AE606B0BC93}" type="parTrans" cxnId="{7BE0F38B-386C-4EED-ACC8-0712D7FEC79F}">
      <dgm:prSet/>
      <dgm:spPr/>
      <dgm:t>
        <a:bodyPr/>
        <a:lstStyle/>
        <a:p>
          <a:endParaRPr lang="en-US"/>
        </a:p>
      </dgm:t>
    </dgm:pt>
    <dgm:pt modelId="{C99B8D0B-3F7D-4D23-B2DC-FBFF864F8C75}" type="sibTrans" cxnId="{7BE0F38B-386C-4EED-ACC8-0712D7FEC79F}">
      <dgm:prSet/>
      <dgm:spPr/>
      <dgm:t>
        <a:bodyPr/>
        <a:lstStyle/>
        <a:p>
          <a:endParaRPr lang="en-US"/>
        </a:p>
      </dgm:t>
    </dgm:pt>
    <dgm:pt modelId="{21922120-931E-453E-8F35-2E1A8DE09179}">
      <dgm:prSet custT="1"/>
      <dgm:spPr>
        <a:solidFill>
          <a:schemeClr val="accent3">
            <a:lumMod val="20000"/>
            <a:lumOff val="80000"/>
            <a:alpha val="90000"/>
          </a:schemeClr>
        </a:solidFill>
      </dgm:spPr>
      <dgm:t>
        <a:bodyPr/>
        <a:lstStyle/>
        <a:p>
          <a:pPr algn="just"/>
          <a:r>
            <a:rPr lang="en-ZA" sz="1200" dirty="0" smtClean="0">
              <a:latin typeface="Arial" panose="020B0604020202020204" pitchFamily="34" charset="0"/>
              <a:ea typeface="Times New Roman" panose="02020603050405020304" pitchFamily="18" charset="0"/>
              <a:cs typeface="Arial" panose="020B0604020202020204" pitchFamily="34" charset="0"/>
            </a:rPr>
            <a:t>User Asset Management Plan (U-AMP) 2024/25 submitted to National Treasury and copy to DPW&amp;I</a:t>
          </a:r>
          <a:endParaRPr lang="en-ZA" sz="1200" dirty="0">
            <a:latin typeface="Arial" panose="020B0604020202020204" pitchFamily="34" charset="0"/>
            <a:ea typeface="Times New Roman" panose="02020603050405020304" pitchFamily="18" charset="0"/>
            <a:cs typeface="Arial" panose="020B0604020202020204" pitchFamily="34" charset="0"/>
          </a:endParaRPr>
        </a:p>
      </dgm:t>
    </dgm:pt>
    <dgm:pt modelId="{AB45C6D3-FE1A-4D14-8174-6E9C9EF12707}" type="parTrans" cxnId="{7D6EA956-091C-49F5-B655-3E9A3D0A1310}">
      <dgm:prSet/>
      <dgm:spPr/>
      <dgm:t>
        <a:bodyPr/>
        <a:lstStyle/>
        <a:p>
          <a:endParaRPr lang="en-US"/>
        </a:p>
      </dgm:t>
    </dgm:pt>
    <dgm:pt modelId="{2FEC8ED7-EE3A-460D-B74E-15F949E8C92E}" type="sibTrans" cxnId="{7D6EA956-091C-49F5-B655-3E9A3D0A1310}">
      <dgm:prSet/>
      <dgm:spPr/>
      <dgm:t>
        <a:bodyPr/>
        <a:lstStyle/>
        <a:p>
          <a:endParaRPr lang="en-US"/>
        </a:p>
      </dgm:t>
    </dgm:pt>
    <dgm:pt modelId="{8D83834A-D3B4-470A-9607-5B7663BC0842}">
      <dgm:prSet custT="1"/>
      <dgm:spPr>
        <a:solidFill>
          <a:schemeClr val="accent3">
            <a:lumMod val="20000"/>
            <a:lumOff val="80000"/>
            <a:alpha val="90000"/>
          </a:schemeClr>
        </a:solidFill>
      </dgm:spPr>
      <dgm:t>
        <a:bodyPr/>
        <a:lstStyle/>
        <a:p>
          <a:pPr algn="just"/>
          <a:r>
            <a:rPr lang="en-ZA" sz="1200" dirty="0" smtClean="0">
              <a:latin typeface="Arial" panose="020B0604020202020204" pitchFamily="34" charset="0"/>
              <a:ea typeface="Times New Roman" panose="02020603050405020304" pitchFamily="18" charset="0"/>
              <a:cs typeface="Arial" panose="020B0604020202020204" pitchFamily="34" charset="0"/>
            </a:rPr>
            <a:t>Approved strategic accommodation requirements for 2025/26 submitted to DPW&amp;I</a:t>
          </a:r>
          <a:endParaRPr lang="en-ZA" sz="1200" dirty="0">
            <a:latin typeface="Arial" panose="020B0604020202020204" pitchFamily="34" charset="0"/>
            <a:ea typeface="Times New Roman" panose="02020603050405020304" pitchFamily="18" charset="0"/>
            <a:cs typeface="Arial" panose="020B0604020202020204" pitchFamily="34" charset="0"/>
          </a:endParaRPr>
        </a:p>
      </dgm:t>
    </dgm:pt>
    <dgm:pt modelId="{8D3C5C19-AE4E-4AE5-93E3-7636CF6277E4}" type="parTrans" cxnId="{E274EB4D-B1DD-4821-B460-B073FBC11845}">
      <dgm:prSet/>
      <dgm:spPr/>
      <dgm:t>
        <a:bodyPr/>
        <a:lstStyle/>
        <a:p>
          <a:endParaRPr lang="en-US"/>
        </a:p>
      </dgm:t>
    </dgm:pt>
    <dgm:pt modelId="{75A1F1E4-F913-4824-8699-96F8E4FDEBDC}" type="sibTrans" cxnId="{E274EB4D-B1DD-4821-B460-B073FBC11845}">
      <dgm:prSet/>
      <dgm:spPr/>
      <dgm:t>
        <a:bodyPr/>
        <a:lstStyle/>
        <a:p>
          <a:endParaRPr lang="en-US"/>
        </a:p>
      </dgm:t>
    </dgm:pt>
    <dgm:pt modelId="{E68F8A5F-BA32-444E-9990-2BD4F59725C7}">
      <dgm:prSet custT="1"/>
      <dgm:spPr>
        <a:solidFill>
          <a:schemeClr val="accent3">
            <a:lumMod val="20000"/>
            <a:lumOff val="80000"/>
            <a:alpha val="90000"/>
          </a:schemeClr>
        </a:solidFill>
      </dgm:spPr>
      <dgm:t>
        <a:bodyPr/>
        <a:lstStyle/>
        <a:p>
          <a:pPr algn="just"/>
          <a:r>
            <a:rPr lang="en-ZA" sz="1200" dirty="0" smtClean="0">
              <a:latin typeface="Arial" panose="020B0604020202020204" pitchFamily="34" charset="0"/>
              <a:ea typeface="Times New Roman" panose="02020603050405020304" pitchFamily="18" charset="0"/>
              <a:cs typeface="Arial" panose="020B0604020202020204" pitchFamily="34" charset="0"/>
            </a:rPr>
            <a:t>Budget requirements and option analysis for DHA Hybrid Access Model presented to National Treasury to secure funding for Access Model</a:t>
          </a:r>
          <a:endParaRPr lang="en-ZA" sz="1200" dirty="0">
            <a:latin typeface="Arial" panose="020B0604020202020204" pitchFamily="34" charset="0"/>
            <a:ea typeface="Times New Roman" panose="02020603050405020304" pitchFamily="18" charset="0"/>
            <a:cs typeface="Arial" panose="020B0604020202020204" pitchFamily="34" charset="0"/>
          </a:endParaRPr>
        </a:p>
      </dgm:t>
    </dgm:pt>
    <dgm:pt modelId="{1C36C2B7-B602-4230-99C5-39F353E2B4F3}" type="parTrans" cxnId="{85A7800B-9131-434C-A01A-0A07CED40CF2}">
      <dgm:prSet/>
      <dgm:spPr/>
      <dgm:t>
        <a:bodyPr/>
        <a:lstStyle/>
        <a:p>
          <a:endParaRPr lang="en-US"/>
        </a:p>
      </dgm:t>
    </dgm:pt>
    <dgm:pt modelId="{F140AA80-4CA4-4545-BE59-C99DB02A8EC8}" type="sibTrans" cxnId="{85A7800B-9131-434C-A01A-0A07CED40CF2}">
      <dgm:prSet/>
      <dgm:spPr/>
      <dgm:t>
        <a:bodyPr/>
        <a:lstStyle/>
        <a:p>
          <a:endParaRPr lang="en-US"/>
        </a:p>
      </dgm:t>
    </dgm:pt>
    <dgm:pt modelId="{B0E8921D-1023-4E5F-8CC7-0788043FC4AA}">
      <dgm:prSet custT="1"/>
      <dgm:spPr>
        <a:solidFill>
          <a:schemeClr val="accent3">
            <a:lumMod val="20000"/>
            <a:lumOff val="80000"/>
            <a:alpha val="90000"/>
          </a:schemeClr>
        </a:solidFill>
      </dgm:spPr>
      <dgm:t>
        <a:bodyPr/>
        <a:lstStyle/>
        <a:p>
          <a:pPr algn="just"/>
          <a:r>
            <a:rPr lang="en-ZA" sz="1200" dirty="0" smtClean="0">
              <a:latin typeface="Arial" panose="020B0604020202020204" pitchFamily="34" charset="0"/>
              <a:ea typeface="Times New Roman" panose="02020603050405020304" pitchFamily="18" charset="0"/>
              <a:cs typeface="Arial" panose="020B0604020202020204" pitchFamily="34" charset="0"/>
            </a:rPr>
            <a:t>Digitisation of records: 36 million records digitised (birth records); 18 000 Microfilm indexed</a:t>
          </a:r>
          <a:endParaRPr lang="en-ZA" sz="1200" dirty="0">
            <a:latin typeface="Arial" panose="020B0604020202020204" pitchFamily="34" charset="0"/>
            <a:ea typeface="Times New Roman" panose="02020603050405020304" pitchFamily="18" charset="0"/>
            <a:cs typeface="Arial" panose="020B0604020202020204" pitchFamily="34" charset="0"/>
          </a:endParaRPr>
        </a:p>
      </dgm:t>
    </dgm:pt>
    <dgm:pt modelId="{FDDC45A6-40D3-4462-8B48-296A553A7BCB}" type="parTrans" cxnId="{C6AA4E2B-1579-4884-A396-F5FCBD0C2C84}">
      <dgm:prSet/>
      <dgm:spPr/>
      <dgm:t>
        <a:bodyPr/>
        <a:lstStyle/>
        <a:p>
          <a:endParaRPr lang="en-US"/>
        </a:p>
      </dgm:t>
    </dgm:pt>
    <dgm:pt modelId="{90486CAE-542F-4D9E-B5A3-5EFFDF812FF1}" type="sibTrans" cxnId="{C6AA4E2B-1579-4884-A396-F5FCBD0C2C84}">
      <dgm:prSet/>
      <dgm:spPr/>
      <dgm:t>
        <a:bodyPr/>
        <a:lstStyle/>
        <a:p>
          <a:endParaRPr lang="en-US"/>
        </a:p>
      </dgm:t>
    </dgm:pt>
    <dgm:pt modelId="{E9074C1B-FC0B-4576-BA2E-62A7DC8CA260}" type="pres">
      <dgm:prSet presAssocID="{4B0A51D4-0401-478E-A6D1-185F492EA785}" presName="Name0" presStyleCnt="0">
        <dgm:presLayoutVars>
          <dgm:dir/>
          <dgm:animLvl val="lvl"/>
          <dgm:resizeHandles val="exact"/>
        </dgm:presLayoutVars>
      </dgm:prSet>
      <dgm:spPr/>
      <dgm:t>
        <a:bodyPr/>
        <a:lstStyle/>
        <a:p>
          <a:endParaRPr lang="en-US"/>
        </a:p>
      </dgm:t>
    </dgm:pt>
    <dgm:pt modelId="{948385EA-BDEB-4425-B1EC-E3EFC23E9C64}" type="pres">
      <dgm:prSet presAssocID="{578E5D7C-7FA4-482B-848D-D30A2BD35DE0}" presName="linNode" presStyleCnt="0"/>
      <dgm:spPr/>
    </dgm:pt>
    <dgm:pt modelId="{E2ABCC86-8F29-4D13-BE4E-DE5C276A1A63}" type="pres">
      <dgm:prSet presAssocID="{578E5D7C-7FA4-482B-848D-D30A2BD35DE0}" presName="parentText" presStyleLbl="node1" presStyleIdx="0" presStyleCnt="3">
        <dgm:presLayoutVars>
          <dgm:chMax val="1"/>
          <dgm:bulletEnabled val="1"/>
        </dgm:presLayoutVars>
      </dgm:prSet>
      <dgm:spPr/>
      <dgm:t>
        <a:bodyPr/>
        <a:lstStyle/>
        <a:p>
          <a:endParaRPr lang="en-US"/>
        </a:p>
      </dgm:t>
    </dgm:pt>
    <dgm:pt modelId="{EA522ED0-4F44-4984-AA42-C96784B9D2BA}" type="pres">
      <dgm:prSet presAssocID="{578E5D7C-7FA4-482B-848D-D30A2BD35DE0}" presName="descendantText" presStyleLbl="alignAccFollowNode1" presStyleIdx="0" presStyleCnt="3" custScaleY="133554">
        <dgm:presLayoutVars>
          <dgm:bulletEnabled val="1"/>
        </dgm:presLayoutVars>
      </dgm:prSet>
      <dgm:spPr/>
      <dgm:t>
        <a:bodyPr/>
        <a:lstStyle/>
        <a:p>
          <a:endParaRPr lang="en-US"/>
        </a:p>
      </dgm:t>
    </dgm:pt>
    <dgm:pt modelId="{D9079B2B-7392-4D3E-BCCD-524AD0B38524}" type="pres">
      <dgm:prSet presAssocID="{8A1D470D-ED1A-4973-B98C-1CCFED7C1279}" presName="sp" presStyleCnt="0"/>
      <dgm:spPr/>
    </dgm:pt>
    <dgm:pt modelId="{7D519916-8C20-43EE-A753-5B496F3170A6}" type="pres">
      <dgm:prSet presAssocID="{FE6C481F-4417-4A89-9ED4-EFF30E7A226F}" presName="linNode" presStyleCnt="0"/>
      <dgm:spPr/>
    </dgm:pt>
    <dgm:pt modelId="{6591129C-8F8E-4AB8-B9F8-E7567BDCC1E1}" type="pres">
      <dgm:prSet presAssocID="{FE6C481F-4417-4A89-9ED4-EFF30E7A226F}" presName="parentText" presStyleLbl="node1" presStyleIdx="1" presStyleCnt="3">
        <dgm:presLayoutVars>
          <dgm:chMax val="1"/>
          <dgm:bulletEnabled val="1"/>
        </dgm:presLayoutVars>
      </dgm:prSet>
      <dgm:spPr/>
      <dgm:t>
        <a:bodyPr/>
        <a:lstStyle/>
        <a:p>
          <a:endParaRPr lang="en-US"/>
        </a:p>
      </dgm:t>
    </dgm:pt>
    <dgm:pt modelId="{D61C2BDA-0F6F-43BB-91CF-7D352C154FCE}" type="pres">
      <dgm:prSet presAssocID="{FE6C481F-4417-4A89-9ED4-EFF30E7A226F}" presName="descendantText" presStyleLbl="alignAccFollowNode1" presStyleIdx="1" presStyleCnt="3" custScaleY="123723" custLinFactNeighborX="0" custLinFactNeighborY="-456">
        <dgm:presLayoutVars>
          <dgm:bulletEnabled val="1"/>
        </dgm:presLayoutVars>
      </dgm:prSet>
      <dgm:spPr/>
      <dgm:t>
        <a:bodyPr/>
        <a:lstStyle/>
        <a:p>
          <a:endParaRPr lang="en-US"/>
        </a:p>
      </dgm:t>
    </dgm:pt>
    <dgm:pt modelId="{05205D99-8EDB-47C7-A5BC-6334CA2377FE}" type="pres">
      <dgm:prSet presAssocID="{B43E9089-9E2E-4C10-910D-B2C944085104}" presName="sp" presStyleCnt="0"/>
      <dgm:spPr/>
    </dgm:pt>
    <dgm:pt modelId="{B0A02EBF-A177-49DF-A416-2F25DC35013F}" type="pres">
      <dgm:prSet presAssocID="{E30CE7BA-0420-4460-B122-368ADA96F087}" presName="linNode" presStyleCnt="0"/>
      <dgm:spPr/>
    </dgm:pt>
    <dgm:pt modelId="{F9E9DFFA-2D78-4646-ADA1-C868A23DA1C5}" type="pres">
      <dgm:prSet presAssocID="{E30CE7BA-0420-4460-B122-368ADA96F087}" presName="parentText" presStyleLbl="node1" presStyleIdx="2" presStyleCnt="3" custScaleY="119055" custLinFactNeighborY="28067">
        <dgm:presLayoutVars>
          <dgm:chMax val="1"/>
          <dgm:bulletEnabled val="1"/>
        </dgm:presLayoutVars>
      </dgm:prSet>
      <dgm:spPr/>
      <dgm:t>
        <a:bodyPr/>
        <a:lstStyle/>
        <a:p>
          <a:endParaRPr lang="en-US"/>
        </a:p>
      </dgm:t>
    </dgm:pt>
    <dgm:pt modelId="{8A85BFF6-45A9-4978-93A6-28B20CFD6332}" type="pres">
      <dgm:prSet presAssocID="{E30CE7BA-0420-4460-B122-368ADA96F087}" presName="descendantText" presStyleLbl="alignAccFollowNode1" presStyleIdx="2" presStyleCnt="3" custScaleY="157754" custLinFactNeighborX="136" custLinFactNeighborY="54296">
        <dgm:presLayoutVars>
          <dgm:bulletEnabled val="1"/>
        </dgm:presLayoutVars>
      </dgm:prSet>
      <dgm:spPr/>
      <dgm:t>
        <a:bodyPr/>
        <a:lstStyle/>
        <a:p>
          <a:endParaRPr lang="en-US"/>
        </a:p>
      </dgm:t>
    </dgm:pt>
  </dgm:ptLst>
  <dgm:cxnLst>
    <dgm:cxn modelId="{1C08918C-4BFC-4FA2-84B8-130776FDBDF0}" srcId="{4B0A51D4-0401-478E-A6D1-185F492EA785}" destId="{578E5D7C-7FA4-482B-848D-D30A2BD35DE0}" srcOrd="0" destOrd="0" parTransId="{67398125-558F-4140-BD7B-FC3BEEC15EE4}" sibTransId="{8A1D470D-ED1A-4973-B98C-1CCFED7C1279}"/>
    <dgm:cxn modelId="{23C39C35-0450-49D7-8619-A958976F8275}" type="presOf" srcId="{047CAEB2-D6BB-48F3-9D12-31F194C37DEF}" destId="{8A85BFF6-45A9-4978-93A6-28B20CFD6332}" srcOrd="0" destOrd="1" presId="urn:microsoft.com/office/officeart/2005/8/layout/vList5"/>
    <dgm:cxn modelId="{9B5A2FE1-1992-4621-B9FA-F231C842F461}" type="presOf" srcId="{022E079D-B97F-49B6-8019-421707F5F243}" destId="{EA522ED0-4F44-4984-AA42-C96784B9D2BA}" srcOrd="0" destOrd="2" presId="urn:microsoft.com/office/officeart/2005/8/layout/vList5"/>
    <dgm:cxn modelId="{B39507EB-4860-49D3-A02D-9633B4AA2C15}" srcId="{FE6C481F-4417-4A89-9ED4-EFF30E7A226F}" destId="{321F9A33-3D06-4186-B4FF-EE0D1882C609}" srcOrd="1" destOrd="0" parTransId="{8908CAEB-43BD-4B0F-80C7-183A312AD0E9}" sibTransId="{EC1DF3BF-CC90-49FD-A001-3A0335D7FBF4}"/>
    <dgm:cxn modelId="{7BE0F38B-386C-4EED-ACC8-0712D7FEC79F}" srcId="{578E5D7C-7FA4-482B-848D-D30A2BD35DE0}" destId="{73673979-950C-42C8-9AC6-FA76EECAF838}" srcOrd="3" destOrd="0" parTransId="{AD916132-ED73-44CD-895A-7AE606B0BC93}" sibTransId="{C99B8D0B-3F7D-4D23-B2DC-FBFF864F8C75}"/>
    <dgm:cxn modelId="{39D3C8B7-AC62-4C0C-8BFA-259B7BF320B1}" srcId="{FE6C481F-4417-4A89-9ED4-EFF30E7A226F}" destId="{919D3012-BFC2-493F-805C-92299A466C89}" srcOrd="4" destOrd="0" parTransId="{EDE176C8-1744-4B19-8ABD-5EDD218AB149}" sibTransId="{46D0AE9E-75B9-4F68-8495-641A0481F9B8}"/>
    <dgm:cxn modelId="{43439B7D-038E-44CA-A176-682B6872BB3A}" type="presOf" srcId="{809F29BA-D1A0-470A-A49F-A36B1A85355B}" destId="{D61C2BDA-0F6F-43BB-91CF-7D352C154FCE}" srcOrd="0" destOrd="0" presId="urn:microsoft.com/office/officeart/2005/8/layout/vList5"/>
    <dgm:cxn modelId="{6D0967AA-31A6-4494-B208-4FF721414BD4}" srcId="{FE6C481F-4417-4A89-9ED4-EFF30E7A226F}" destId="{106E66A6-B5E2-4267-8779-DF0B9593A7EB}" srcOrd="3" destOrd="0" parTransId="{8FF0107F-3757-442E-8312-233B8F75409A}" sibTransId="{D8140F6C-01CD-4D54-AD90-E1670690FAC1}"/>
    <dgm:cxn modelId="{78A669B6-900D-4881-9A8F-677B2A411CDD}" type="presOf" srcId="{09156D5C-22DC-4E78-AB3B-07747A1445CE}" destId="{EA522ED0-4F44-4984-AA42-C96784B9D2BA}" srcOrd="0" destOrd="1" presId="urn:microsoft.com/office/officeart/2005/8/layout/vList5"/>
    <dgm:cxn modelId="{4F6A8766-95EA-4C38-8D9F-28C10BD326C5}" type="presOf" srcId="{4B0A51D4-0401-478E-A6D1-185F492EA785}" destId="{E9074C1B-FC0B-4576-BA2E-62A7DC8CA260}" srcOrd="0" destOrd="0" presId="urn:microsoft.com/office/officeart/2005/8/layout/vList5"/>
    <dgm:cxn modelId="{E0F26585-DE60-4550-A962-51E51D6726A2}" type="presOf" srcId="{B0E8921D-1023-4E5F-8CC7-0788043FC4AA}" destId="{8A85BFF6-45A9-4978-93A6-28B20CFD6332}" srcOrd="0" destOrd="5" presId="urn:microsoft.com/office/officeart/2005/8/layout/vList5"/>
    <dgm:cxn modelId="{FB840B8C-6E6B-45A0-903D-51DD6CDF1117}" srcId="{4B0A51D4-0401-478E-A6D1-185F492EA785}" destId="{FE6C481F-4417-4A89-9ED4-EFF30E7A226F}" srcOrd="1" destOrd="0" parTransId="{850413B7-AB0E-4FDE-AE9C-979AC055C08F}" sibTransId="{B43E9089-9E2E-4C10-910D-B2C944085104}"/>
    <dgm:cxn modelId="{25A7E0A5-CF1B-4BC5-B26B-6088FFC0453E}" srcId="{FE6C481F-4417-4A89-9ED4-EFF30E7A226F}" destId="{809F29BA-D1A0-470A-A49F-A36B1A85355B}" srcOrd="0" destOrd="0" parTransId="{809B0CC7-97C8-4894-9C09-474D89372F1C}" sibTransId="{747E7691-91E7-46D6-9062-8E642547EE30}"/>
    <dgm:cxn modelId="{8C307357-CC76-4F94-BDC3-7E55FDDF72D7}" srcId="{578E5D7C-7FA4-482B-848D-D30A2BD35DE0}" destId="{26F995A7-A6DE-40B9-8DE4-FD0D8605D9CE}" srcOrd="0" destOrd="0" parTransId="{4BAD562F-A6A9-4ABD-8069-3A41E6E2ABC7}" sibTransId="{CE9FBCAB-6C5B-45E3-A9A5-E84E71124DCD}"/>
    <dgm:cxn modelId="{9847871B-5E93-4C16-811E-4A515515A827}" type="presOf" srcId="{7B26E652-0E5D-40B8-9F9C-CD6415DB522C}" destId="{D61C2BDA-0F6F-43BB-91CF-7D352C154FCE}" srcOrd="0" destOrd="2" presId="urn:microsoft.com/office/officeart/2005/8/layout/vList5"/>
    <dgm:cxn modelId="{88804664-AAC6-468A-90A9-1EF260036D71}" type="presOf" srcId="{73673979-950C-42C8-9AC6-FA76EECAF838}" destId="{EA522ED0-4F44-4984-AA42-C96784B9D2BA}" srcOrd="0" destOrd="3" presId="urn:microsoft.com/office/officeart/2005/8/layout/vList5"/>
    <dgm:cxn modelId="{7D6EA956-091C-49F5-B655-3E9A3D0A1310}" srcId="{E30CE7BA-0420-4460-B122-368ADA96F087}" destId="{21922120-931E-453E-8F35-2E1A8DE09179}" srcOrd="2" destOrd="0" parTransId="{AB45C6D3-FE1A-4D14-8174-6E9C9EF12707}" sibTransId="{2FEC8ED7-EE3A-460D-B74E-15F949E8C92E}"/>
    <dgm:cxn modelId="{85A7800B-9131-434C-A01A-0A07CED40CF2}" srcId="{E30CE7BA-0420-4460-B122-368ADA96F087}" destId="{E68F8A5F-BA32-444E-9990-2BD4F59725C7}" srcOrd="4" destOrd="0" parTransId="{1C36C2B7-B602-4230-99C5-39F353E2B4F3}" sibTransId="{F140AA80-4CA4-4545-BE59-C99DB02A8EC8}"/>
    <dgm:cxn modelId="{7C2146EC-D4BA-48AE-9CD8-1AF9714D7DAC}" srcId="{FE6C481F-4417-4A89-9ED4-EFF30E7A226F}" destId="{7B26E652-0E5D-40B8-9F9C-CD6415DB522C}" srcOrd="2" destOrd="0" parTransId="{F3C4F608-36EA-4D00-A6F0-0301F1227B50}" sibTransId="{2D9F1160-949B-4D04-B793-7A7727DABF25}"/>
    <dgm:cxn modelId="{BF24780F-C972-4423-8980-90366D66CE5A}" srcId="{E30CE7BA-0420-4460-B122-368ADA96F087}" destId="{CB3C1152-B65E-4249-9577-691B18C8A8E3}" srcOrd="0" destOrd="0" parTransId="{D5D5714F-2A7E-4767-82E5-3C327CB4FCA3}" sibTransId="{71664973-C136-4062-A03E-6020395AA4E9}"/>
    <dgm:cxn modelId="{C621DFEC-40ED-40FB-BE4B-6A077A8A36A2}" type="presOf" srcId="{321F9A33-3D06-4186-B4FF-EE0D1882C609}" destId="{D61C2BDA-0F6F-43BB-91CF-7D352C154FCE}" srcOrd="0" destOrd="1" presId="urn:microsoft.com/office/officeart/2005/8/layout/vList5"/>
    <dgm:cxn modelId="{4D670C01-83B2-413B-AC39-F9B86C10AA87}" type="presOf" srcId="{8D83834A-D3B4-470A-9607-5B7663BC0842}" destId="{8A85BFF6-45A9-4978-93A6-28B20CFD6332}" srcOrd="0" destOrd="3" presId="urn:microsoft.com/office/officeart/2005/8/layout/vList5"/>
    <dgm:cxn modelId="{EBC11035-4DA3-4203-8AF4-78AFAA337FC6}" type="presOf" srcId="{578E5D7C-7FA4-482B-848D-D30A2BD35DE0}" destId="{E2ABCC86-8F29-4D13-BE4E-DE5C276A1A63}" srcOrd="0" destOrd="0" presId="urn:microsoft.com/office/officeart/2005/8/layout/vList5"/>
    <dgm:cxn modelId="{83A5068A-B09A-4782-89BB-CE7420828606}" type="presOf" srcId="{E30CE7BA-0420-4460-B122-368ADA96F087}" destId="{F9E9DFFA-2D78-4646-ADA1-C868A23DA1C5}" srcOrd="0" destOrd="0" presId="urn:microsoft.com/office/officeart/2005/8/layout/vList5"/>
    <dgm:cxn modelId="{D5C71C9E-62B8-422C-8DA1-7BE0CC67A0C3}" srcId="{578E5D7C-7FA4-482B-848D-D30A2BD35DE0}" destId="{022E079D-B97F-49B6-8019-421707F5F243}" srcOrd="2" destOrd="0" parTransId="{8D861A04-D662-422D-9215-AC1D37B082A7}" sibTransId="{C757AF87-5B5A-46EE-9B3B-1322E291BFA6}"/>
    <dgm:cxn modelId="{E2FA0BC4-7D8B-4E67-8BCA-AAB502D21887}" type="presOf" srcId="{106E66A6-B5E2-4267-8779-DF0B9593A7EB}" destId="{D61C2BDA-0F6F-43BB-91CF-7D352C154FCE}" srcOrd="0" destOrd="3" presId="urn:microsoft.com/office/officeart/2005/8/layout/vList5"/>
    <dgm:cxn modelId="{245E0700-0221-4DBF-8E3A-888320CD5D1B}" type="presOf" srcId="{26F995A7-A6DE-40B9-8DE4-FD0D8605D9CE}" destId="{EA522ED0-4F44-4984-AA42-C96784B9D2BA}" srcOrd="0" destOrd="0" presId="urn:microsoft.com/office/officeart/2005/8/layout/vList5"/>
    <dgm:cxn modelId="{D3285A06-4C8A-4290-B901-AA203E091576}" type="presOf" srcId="{919D3012-BFC2-493F-805C-92299A466C89}" destId="{D61C2BDA-0F6F-43BB-91CF-7D352C154FCE}" srcOrd="0" destOrd="4" presId="urn:microsoft.com/office/officeart/2005/8/layout/vList5"/>
    <dgm:cxn modelId="{C6AA4E2B-1579-4884-A396-F5FCBD0C2C84}" srcId="{E30CE7BA-0420-4460-B122-368ADA96F087}" destId="{B0E8921D-1023-4E5F-8CC7-0788043FC4AA}" srcOrd="5" destOrd="0" parTransId="{FDDC45A6-40D3-4462-8B48-296A553A7BCB}" sibTransId="{90486CAE-542F-4D9E-B5A3-5EFFDF812FF1}"/>
    <dgm:cxn modelId="{AB1F77C3-1740-4EDC-A3C3-F4AEBC161B5C}" type="presOf" srcId="{FE6C481F-4417-4A89-9ED4-EFF30E7A226F}" destId="{6591129C-8F8E-4AB8-B9F8-E7567BDCC1E1}" srcOrd="0" destOrd="0" presId="urn:microsoft.com/office/officeart/2005/8/layout/vList5"/>
    <dgm:cxn modelId="{5A719295-F26B-4AE3-9F3C-A2D05DB96B8A}" type="presOf" srcId="{E68F8A5F-BA32-444E-9990-2BD4F59725C7}" destId="{8A85BFF6-45A9-4978-93A6-28B20CFD6332}" srcOrd="0" destOrd="4" presId="urn:microsoft.com/office/officeart/2005/8/layout/vList5"/>
    <dgm:cxn modelId="{36F8EC17-B544-46F7-9D5B-36467C683BB9}" srcId="{E30CE7BA-0420-4460-B122-368ADA96F087}" destId="{047CAEB2-D6BB-48F3-9D12-31F194C37DEF}" srcOrd="1" destOrd="0" parTransId="{CF38E5C9-0B7B-4672-A457-96D6EDDA14C7}" sibTransId="{8190802A-BEF6-43BF-8E8A-5AA8CB69F27A}"/>
    <dgm:cxn modelId="{E274EB4D-B1DD-4821-B460-B073FBC11845}" srcId="{E30CE7BA-0420-4460-B122-368ADA96F087}" destId="{8D83834A-D3B4-470A-9607-5B7663BC0842}" srcOrd="3" destOrd="0" parTransId="{8D3C5C19-AE4E-4AE5-93E3-7636CF6277E4}" sibTransId="{75A1F1E4-F913-4824-8699-96F8E4FDEBDC}"/>
    <dgm:cxn modelId="{5A7D8B43-1F7B-4B78-8E7D-F272FFC98EB6}" srcId="{4B0A51D4-0401-478E-A6D1-185F492EA785}" destId="{E30CE7BA-0420-4460-B122-368ADA96F087}" srcOrd="2" destOrd="0" parTransId="{6A3D3609-C575-4D7A-A83D-CC2E5CD8CA93}" sibTransId="{BBE2E7A4-68F2-48F2-9BBD-EE86809F8E07}"/>
    <dgm:cxn modelId="{65712791-C51B-456B-BC35-11358BB023FE}" srcId="{578E5D7C-7FA4-482B-848D-D30A2BD35DE0}" destId="{09156D5C-22DC-4E78-AB3B-07747A1445CE}" srcOrd="1" destOrd="0" parTransId="{8E8AADE2-D9CA-4250-A875-54AE0C2BD0D6}" sibTransId="{6B61171B-5F4C-4488-9278-D09711BF1F5E}"/>
    <dgm:cxn modelId="{A12845D3-CBC1-4998-8A33-2B86E1724F7E}" type="presOf" srcId="{CB3C1152-B65E-4249-9577-691B18C8A8E3}" destId="{8A85BFF6-45A9-4978-93A6-28B20CFD6332}" srcOrd="0" destOrd="0" presId="urn:microsoft.com/office/officeart/2005/8/layout/vList5"/>
    <dgm:cxn modelId="{EB724D6E-0D2B-4CC0-AD0B-6A25DBF45DE3}" type="presOf" srcId="{21922120-931E-453E-8F35-2E1A8DE09179}" destId="{8A85BFF6-45A9-4978-93A6-28B20CFD6332}" srcOrd="0" destOrd="2" presId="urn:microsoft.com/office/officeart/2005/8/layout/vList5"/>
    <dgm:cxn modelId="{01A2137F-AB4E-4B6C-BA9A-88E7B1D734E6}" type="presParOf" srcId="{E9074C1B-FC0B-4576-BA2E-62A7DC8CA260}" destId="{948385EA-BDEB-4425-B1EC-E3EFC23E9C64}" srcOrd="0" destOrd="0" presId="urn:microsoft.com/office/officeart/2005/8/layout/vList5"/>
    <dgm:cxn modelId="{47AA44EF-221F-4D84-A1BD-F36BA3712E4F}" type="presParOf" srcId="{948385EA-BDEB-4425-B1EC-E3EFC23E9C64}" destId="{E2ABCC86-8F29-4D13-BE4E-DE5C276A1A63}" srcOrd="0" destOrd="0" presId="urn:microsoft.com/office/officeart/2005/8/layout/vList5"/>
    <dgm:cxn modelId="{2120DD05-CD09-4790-A225-F7D25A2F36AF}" type="presParOf" srcId="{948385EA-BDEB-4425-B1EC-E3EFC23E9C64}" destId="{EA522ED0-4F44-4984-AA42-C96784B9D2BA}" srcOrd="1" destOrd="0" presId="urn:microsoft.com/office/officeart/2005/8/layout/vList5"/>
    <dgm:cxn modelId="{935B0456-3AE0-4668-A34E-3ED1DF10FE3E}" type="presParOf" srcId="{E9074C1B-FC0B-4576-BA2E-62A7DC8CA260}" destId="{D9079B2B-7392-4D3E-BCCD-524AD0B38524}" srcOrd="1" destOrd="0" presId="urn:microsoft.com/office/officeart/2005/8/layout/vList5"/>
    <dgm:cxn modelId="{3299BA36-6BDE-47E4-8805-37CF8733B1D8}" type="presParOf" srcId="{E9074C1B-FC0B-4576-BA2E-62A7DC8CA260}" destId="{7D519916-8C20-43EE-A753-5B496F3170A6}" srcOrd="2" destOrd="0" presId="urn:microsoft.com/office/officeart/2005/8/layout/vList5"/>
    <dgm:cxn modelId="{5CA8350D-758A-4AC8-8315-B946E2AE5C92}" type="presParOf" srcId="{7D519916-8C20-43EE-A753-5B496F3170A6}" destId="{6591129C-8F8E-4AB8-B9F8-E7567BDCC1E1}" srcOrd="0" destOrd="0" presId="urn:microsoft.com/office/officeart/2005/8/layout/vList5"/>
    <dgm:cxn modelId="{AB8F8A69-8A65-4971-8AF7-1A20DE5362C7}" type="presParOf" srcId="{7D519916-8C20-43EE-A753-5B496F3170A6}" destId="{D61C2BDA-0F6F-43BB-91CF-7D352C154FCE}" srcOrd="1" destOrd="0" presId="urn:microsoft.com/office/officeart/2005/8/layout/vList5"/>
    <dgm:cxn modelId="{D64AE402-EC8A-4193-AB7C-FFD3E92CDF54}" type="presParOf" srcId="{E9074C1B-FC0B-4576-BA2E-62A7DC8CA260}" destId="{05205D99-8EDB-47C7-A5BC-6334CA2377FE}" srcOrd="3" destOrd="0" presId="urn:microsoft.com/office/officeart/2005/8/layout/vList5"/>
    <dgm:cxn modelId="{0BEE1810-1747-4257-8B24-AD55F951EAC8}" type="presParOf" srcId="{E9074C1B-FC0B-4576-BA2E-62A7DC8CA260}" destId="{B0A02EBF-A177-49DF-A416-2F25DC35013F}" srcOrd="4" destOrd="0" presId="urn:microsoft.com/office/officeart/2005/8/layout/vList5"/>
    <dgm:cxn modelId="{31933C26-B428-418C-9AA3-C1A02324CBBB}" type="presParOf" srcId="{B0A02EBF-A177-49DF-A416-2F25DC35013F}" destId="{F9E9DFFA-2D78-4646-ADA1-C868A23DA1C5}" srcOrd="0" destOrd="0" presId="urn:microsoft.com/office/officeart/2005/8/layout/vList5"/>
    <dgm:cxn modelId="{329BF380-6DBD-4AA1-877A-2CE8189A6EEE}" type="presParOf" srcId="{B0A02EBF-A177-49DF-A416-2F25DC35013F}" destId="{8A85BFF6-45A9-4978-93A6-28B20CFD633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0A51D4-0401-478E-A6D1-185F492EA78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78E5D7C-7FA4-482B-848D-D30A2BD35DE0}">
      <dgm:prSet phldrT="[Text]" custT="1"/>
      <dgm:spPr>
        <a:solidFill>
          <a:srgbClr val="92D050"/>
        </a:solidFill>
      </dgm:spPr>
      <dgm:t>
        <a:bodyPr/>
        <a:lstStyle/>
        <a:p>
          <a:r>
            <a:rPr lang="en-US" sz="1600" b="1" dirty="0" smtClean="0">
              <a:solidFill>
                <a:schemeClr val="tx1"/>
              </a:solidFill>
              <a:latin typeface="Arial" panose="020B0604020202020204" pitchFamily="34" charset="0"/>
              <a:cs typeface="Arial" panose="020B0604020202020204" pitchFamily="34" charset="0"/>
            </a:rPr>
            <a:t>Counter Corruption and Security Services</a:t>
          </a:r>
          <a:endParaRPr lang="en-US" sz="1600" b="1" dirty="0">
            <a:solidFill>
              <a:schemeClr val="tx1"/>
            </a:solidFill>
            <a:latin typeface="Arial" panose="020B0604020202020204" pitchFamily="34" charset="0"/>
            <a:cs typeface="Arial" panose="020B0604020202020204" pitchFamily="34" charset="0"/>
          </a:endParaRPr>
        </a:p>
      </dgm:t>
    </dgm:pt>
    <dgm:pt modelId="{67398125-558F-4140-BD7B-FC3BEEC15EE4}" type="parTrans" cxnId="{1C08918C-4BFC-4FA2-84B8-130776FDBDF0}">
      <dgm:prSet/>
      <dgm:spPr/>
      <dgm:t>
        <a:bodyPr/>
        <a:lstStyle/>
        <a:p>
          <a:endParaRPr lang="en-US"/>
        </a:p>
      </dgm:t>
    </dgm:pt>
    <dgm:pt modelId="{8A1D470D-ED1A-4973-B98C-1CCFED7C1279}" type="sibTrans" cxnId="{1C08918C-4BFC-4FA2-84B8-130776FDBDF0}">
      <dgm:prSet/>
      <dgm:spPr/>
      <dgm:t>
        <a:bodyPr/>
        <a:lstStyle/>
        <a:p>
          <a:endParaRPr lang="en-US"/>
        </a:p>
      </dgm:t>
    </dgm:pt>
    <dgm:pt modelId="{26F995A7-A6DE-40B9-8DE4-FD0D8605D9CE}">
      <dgm:prSet phldrT="[Text]" custT="1"/>
      <dgm:spPr>
        <a:solidFill>
          <a:schemeClr val="accent3">
            <a:lumMod val="20000"/>
            <a:lumOff val="80000"/>
            <a:alpha val="90000"/>
          </a:schemeClr>
        </a:solidFill>
      </dgm:spPr>
      <dgm:t>
        <a:bodyPr/>
        <a:lstStyle/>
        <a:p>
          <a:pPr algn="just">
            <a:lnSpc>
              <a:spcPct val="100000"/>
            </a:lnSpc>
            <a:spcBef>
              <a:spcPts val="600"/>
            </a:spcBef>
            <a:spcAft>
              <a:spcPts val="600"/>
            </a:spcAft>
          </a:pPr>
          <a:r>
            <a:rPr lang="en-US" sz="1400" dirty="0" smtClean="0">
              <a:latin typeface="Arial" panose="020B0604020202020204" pitchFamily="34" charset="0"/>
              <a:cs typeface="Arial" panose="020B0604020202020204" pitchFamily="34" charset="0"/>
            </a:rPr>
            <a:t>16 Business processes reviewed to identify vulnerabilities to fraud, corruption and security breaches (per year)</a:t>
          </a:r>
          <a:endParaRPr lang="en-US" sz="1400" dirty="0"/>
        </a:p>
      </dgm:t>
    </dgm:pt>
    <dgm:pt modelId="{4BAD562F-A6A9-4ABD-8069-3A41E6E2ABC7}" type="parTrans" cxnId="{8C307357-CC76-4F94-BDC3-7E55FDDF72D7}">
      <dgm:prSet/>
      <dgm:spPr/>
      <dgm:t>
        <a:bodyPr/>
        <a:lstStyle/>
        <a:p>
          <a:endParaRPr lang="en-US"/>
        </a:p>
      </dgm:t>
    </dgm:pt>
    <dgm:pt modelId="{CE9FBCAB-6C5B-45E3-A9A5-E84E71124DCD}" type="sibTrans" cxnId="{8C307357-CC76-4F94-BDC3-7E55FDDF72D7}">
      <dgm:prSet/>
      <dgm:spPr/>
      <dgm:t>
        <a:bodyPr/>
        <a:lstStyle/>
        <a:p>
          <a:endParaRPr lang="en-US"/>
        </a:p>
      </dgm:t>
    </dgm:pt>
    <dgm:pt modelId="{FE6C481F-4417-4A89-9ED4-EFF30E7A226F}">
      <dgm:prSet phldrT="[Text]" custT="1"/>
      <dgm:spPr>
        <a:solidFill>
          <a:srgbClr val="92D050"/>
        </a:solidFill>
      </dgm:spPr>
      <dgm:t>
        <a:bodyPr/>
        <a:lstStyle/>
        <a:p>
          <a:r>
            <a:rPr lang="en-US" sz="1600" b="1" dirty="0" smtClean="0">
              <a:solidFill>
                <a:schemeClr val="tx1"/>
              </a:solidFill>
              <a:latin typeface="Arial" panose="020B0604020202020204" pitchFamily="34" charset="0"/>
              <a:cs typeface="Arial" panose="020B0604020202020204" pitchFamily="34" charset="0"/>
            </a:rPr>
            <a:t>Human Resource Management &amp; Development</a:t>
          </a:r>
          <a:endParaRPr lang="en-US" sz="1600" b="1" dirty="0">
            <a:solidFill>
              <a:schemeClr val="tx1"/>
            </a:solidFill>
            <a:latin typeface="Arial" panose="020B0604020202020204" pitchFamily="34" charset="0"/>
            <a:cs typeface="Arial" panose="020B0604020202020204" pitchFamily="34" charset="0"/>
          </a:endParaRPr>
        </a:p>
      </dgm:t>
    </dgm:pt>
    <dgm:pt modelId="{850413B7-AB0E-4FDE-AE9C-979AC055C08F}" type="parTrans" cxnId="{FB840B8C-6E6B-45A0-903D-51DD6CDF1117}">
      <dgm:prSet/>
      <dgm:spPr/>
      <dgm:t>
        <a:bodyPr/>
        <a:lstStyle/>
        <a:p>
          <a:endParaRPr lang="en-US"/>
        </a:p>
      </dgm:t>
    </dgm:pt>
    <dgm:pt modelId="{B43E9089-9E2E-4C10-910D-B2C944085104}" type="sibTrans" cxnId="{FB840B8C-6E6B-45A0-903D-51DD6CDF1117}">
      <dgm:prSet/>
      <dgm:spPr/>
      <dgm:t>
        <a:bodyPr/>
        <a:lstStyle/>
        <a:p>
          <a:endParaRPr lang="en-US"/>
        </a:p>
      </dgm:t>
    </dgm:pt>
    <dgm:pt modelId="{809F29BA-D1A0-470A-A49F-A36B1A85355B}">
      <dgm:prSet phldrT="[Text]" custT="1"/>
      <dgm:spPr>
        <a:solidFill>
          <a:schemeClr val="accent3">
            <a:lumMod val="20000"/>
            <a:lumOff val="80000"/>
            <a:alpha val="90000"/>
          </a:schemeClr>
        </a:solidFill>
      </dgm:spPr>
      <dgm:t>
        <a:bodyPr/>
        <a:lstStyle/>
        <a:p>
          <a:pPr algn="just"/>
          <a:r>
            <a:rPr lang="en-ZA" sz="1400" dirty="0" smtClean="0">
              <a:latin typeface="Arial" panose="020B0604020202020204" pitchFamily="34" charset="0"/>
              <a:cs typeface="Arial" panose="020B0604020202020204" pitchFamily="34" charset="0"/>
            </a:rPr>
            <a:t>DHA Gender-based Violence and </a:t>
          </a:r>
          <a:r>
            <a:rPr lang="en-ZA" sz="1400" dirty="0" err="1" smtClean="0">
              <a:latin typeface="Arial" panose="020B0604020202020204" pitchFamily="34" charset="0"/>
              <a:cs typeface="Arial" panose="020B0604020202020204" pitchFamily="34" charset="0"/>
            </a:rPr>
            <a:t>Femicide</a:t>
          </a:r>
          <a:r>
            <a:rPr lang="en-ZA" sz="1400" dirty="0" smtClean="0">
              <a:latin typeface="Arial" panose="020B0604020202020204" pitchFamily="34" charset="0"/>
              <a:cs typeface="Arial" panose="020B0604020202020204" pitchFamily="34" charset="0"/>
            </a:rPr>
            <a:t> Plan implemented </a:t>
          </a:r>
          <a:endParaRPr lang="en-US" sz="1400" dirty="0">
            <a:latin typeface="Arial" panose="020B0604020202020204" pitchFamily="34" charset="0"/>
            <a:cs typeface="Arial" panose="020B0604020202020204" pitchFamily="34" charset="0"/>
          </a:endParaRPr>
        </a:p>
      </dgm:t>
    </dgm:pt>
    <dgm:pt modelId="{809B0CC7-97C8-4894-9C09-474D89372F1C}" type="parTrans" cxnId="{25A7E0A5-CF1B-4BC5-B26B-6088FFC0453E}">
      <dgm:prSet/>
      <dgm:spPr/>
      <dgm:t>
        <a:bodyPr/>
        <a:lstStyle/>
        <a:p>
          <a:endParaRPr lang="en-US"/>
        </a:p>
      </dgm:t>
    </dgm:pt>
    <dgm:pt modelId="{747E7691-91E7-46D6-9062-8E642547EE30}" type="sibTrans" cxnId="{25A7E0A5-CF1B-4BC5-B26B-6088FFC0453E}">
      <dgm:prSet/>
      <dgm:spPr/>
      <dgm:t>
        <a:bodyPr/>
        <a:lstStyle/>
        <a:p>
          <a:endParaRPr lang="en-US"/>
        </a:p>
      </dgm:t>
    </dgm:pt>
    <dgm:pt modelId="{F51C5FCB-5203-46D6-BB3D-6828448605BD}">
      <dgm:prSet custT="1"/>
      <dgm:spPr/>
      <dgm:t>
        <a:bodyPr/>
        <a:lstStyle/>
        <a:p>
          <a:pPr algn="just">
            <a:lnSpc>
              <a:spcPct val="100000"/>
            </a:lnSpc>
            <a:spcBef>
              <a:spcPts val="600"/>
            </a:spcBef>
            <a:spcAft>
              <a:spcPts val="600"/>
            </a:spcAft>
          </a:pPr>
          <a:r>
            <a:rPr lang="en-US" sz="1400" dirty="0" smtClean="0">
              <a:latin typeface="Arial" panose="020B0604020202020204" pitchFamily="34" charset="0"/>
              <a:cs typeface="Arial" panose="020B0604020202020204" pitchFamily="34" charset="0"/>
            </a:rPr>
            <a:t>75% of reported cases of fraud and corruption </a:t>
          </a:r>
          <a:r>
            <a:rPr lang="en-US" sz="1400" dirty="0" err="1" smtClean="0">
              <a:latin typeface="Arial" panose="020B0604020202020204" pitchFamily="34" charset="0"/>
              <a:cs typeface="Arial" panose="020B0604020202020204" pitchFamily="34" charset="0"/>
            </a:rPr>
            <a:t>finalised</a:t>
          </a:r>
          <a:r>
            <a:rPr lang="en-US" sz="1400" dirty="0" smtClean="0">
              <a:latin typeface="Arial" panose="020B0604020202020204" pitchFamily="34" charset="0"/>
              <a:cs typeface="Arial" panose="020B0604020202020204" pitchFamily="34" charset="0"/>
            </a:rPr>
            <a:t> within 90 working days (per year) </a:t>
          </a:r>
          <a:endParaRPr lang="en-US" sz="1400" dirty="0">
            <a:latin typeface="Arial" panose="020B0604020202020204" pitchFamily="34" charset="0"/>
            <a:cs typeface="Arial" panose="020B0604020202020204" pitchFamily="34" charset="0"/>
          </a:endParaRPr>
        </a:p>
      </dgm:t>
    </dgm:pt>
    <dgm:pt modelId="{251FAC7C-9664-4334-97FD-BB27FDABA83E}" type="parTrans" cxnId="{7C1717DF-94B7-4568-AFC3-0BF666081F8D}">
      <dgm:prSet/>
      <dgm:spPr/>
      <dgm:t>
        <a:bodyPr/>
        <a:lstStyle/>
        <a:p>
          <a:endParaRPr lang="en-US"/>
        </a:p>
      </dgm:t>
    </dgm:pt>
    <dgm:pt modelId="{731B3FCA-99B5-469B-A32C-525E422FBBFC}" type="sibTrans" cxnId="{7C1717DF-94B7-4568-AFC3-0BF666081F8D}">
      <dgm:prSet/>
      <dgm:spPr/>
      <dgm:t>
        <a:bodyPr/>
        <a:lstStyle/>
        <a:p>
          <a:endParaRPr lang="en-US"/>
        </a:p>
      </dgm:t>
    </dgm:pt>
    <dgm:pt modelId="{51A685CC-CE18-4114-811E-D4EDF980C832}">
      <dgm:prSet custT="1"/>
      <dgm:spPr/>
      <dgm:t>
        <a:bodyPr/>
        <a:lstStyle/>
        <a:p>
          <a:pPr algn="just">
            <a:lnSpc>
              <a:spcPct val="100000"/>
            </a:lnSpc>
            <a:spcBef>
              <a:spcPts val="600"/>
            </a:spcBef>
            <a:spcAft>
              <a:spcPts val="600"/>
            </a:spcAft>
          </a:pPr>
          <a:r>
            <a:rPr lang="en-US" sz="1400" dirty="0" smtClean="0">
              <a:latin typeface="Arial" panose="020B0604020202020204" pitchFamily="34" charset="0"/>
              <a:cs typeface="Arial" panose="020B0604020202020204" pitchFamily="34" charset="0"/>
            </a:rPr>
            <a:t>40 Threat and Risk Assessments (TRAs) conducted per year  in accordance with the requirements of Minimum Information Security Standards (MISS) and / or Minimum Physical Security Standards (MPSS).</a:t>
          </a:r>
          <a:endParaRPr lang="en-US" sz="1400" dirty="0">
            <a:latin typeface="Arial" panose="020B0604020202020204" pitchFamily="34" charset="0"/>
            <a:cs typeface="Arial" panose="020B0604020202020204" pitchFamily="34" charset="0"/>
          </a:endParaRPr>
        </a:p>
      </dgm:t>
    </dgm:pt>
    <dgm:pt modelId="{3A6B2FDD-1521-4600-97F0-B40AD3D1B958}" type="parTrans" cxnId="{EF509F36-1056-4484-B4FF-4B7B8CF64CB8}">
      <dgm:prSet/>
      <dgm:spPr/>
      <dgm:t>
        <a:bodyPr/>
        <a:lstStyle/>
        <a:p>
          <a:endParaRPr lang="en-US"/>
        </a:p>
      </dgm:t>
    </dgm:pt>
    <dgm:pt modelId="{43DED232-11E0-4ACA-8284-E14037AE8C88}" type="sibTrans" cxnId="{EF509F36-1056-4484-B4FF-4B7B8CF64CB8}">
      <dgm:prSet/>
      <dgm:spPr/>
      <dgm:t>
        <a:bodyPr/>
        <a:lstStyle/>
        <a:p>
          <a:endParaRPr lang="en-US"/>
        </a:p>
      </dgm:t>
    </dgm:pt>
    <dgm:pt modelId="{2ECC654E-1F1B-4123-B9FC-92208DE84E71}">
      <dgm:prSet custT="1"/>
      <dgm:spPr/>
      <dgm:t>
        <a:bodyPr/>
        <a:lstStyle/>
        <a:p>
          <a:pPr algn="just">
            <a:lnSpc>
              <a:spcPct val="100000"/>
            </a:lnSpc>
            <a:spcBef>
              <a:spcPts val="600"/>
            </a:spcBef>
            <a:spcAft>
              <a:spcPts val="600"/>
            </a:spcAft>
          </a:pPr>
          <a:r>
            <a:rPr lang="en-US" sz="1400" dirty="0" smtClean="0">
              <a:latin typeface="Arial" panose="020B0604020202020204" pitchFamily="34" charset="0"/>
              <a:cs typeface="Arial" panose="020B0604020202020204" pitchFamily="34" charset="0"/>
            </a:rPr>
            <a:t>450 vetting files </a:t>
          </a:r>
          <a:r>
            <a:rPr lang="en-US" sz="1400" dirty="0" err="1" smtClean="0">
              <a:latin typeface="Arial" panose="020B0604020202020204" pitchFamily="34" charset="0"/>
              <a:cs typeface="Arial" panose="020B0604020202020204" pitchFamily="34" charset="0"/>
            </a:rPr>
            <a:t>finalised</a:t>
          </a:r>
          <a:r>
            <a:rPr lang="en-US" sz="1400" dirty="0" smtClean="0">
              <a:latin typeface="Arial" panose="020B0604020202020204" pitchFamily="34" charset="0"/>
              <a:cs typeface="Arial" panose="020B0604020202020204" pitchFamily="34" charset="0"/>
            </a:rPr>
            <a:t> and referred to State Security Agency (SSA) for evaluation</a:t>
          </a:r>
          <a:endParaRPr lang="en-US" sz="1400" dirty="0">
            <a:latin typeface="Arial" panose="020B0604020202020204" pitchFamily="34" charset="0"/>
            <a:cs typeface="Arial" panose="020B0604020202020204" pitchFamily="34" charset="0"/>
          </a:endParaRPr>
        </a:p>
      </dgm:t>
    </dgm:pt>
    <dgm:pt modelId="{CD4448FC-56DA-4B80-8D9E-4B236ACC4565}" type="parTrans" cxnId="{88A3F323-CBB5-4D72-B10E-DD3693D1AE07}">
      <dgm:prSet/>
      <dgm:spPr/>
      <dgm:t>
        <a:bodyPr/>
        <a:lstStyle/>
        <a:p>
          <a:endParaRPr lang="en-US"/>
        </a:p>
      </dgm:t>
    </dgm:pt>
    <dgm:pt modelId="{4D80F925-2073-4FCB-96C8-05BA666B4823}" type="sibTrans" cxnId="{88A3F323-CBB5-4D72-B10E-DD3693D1AE07}">
      <dgm:prSet/>
      <dgm:spPr/>
      <dgm:t>
        <a:bodyPr/>
        <a:lstStyle/>
        <a:p>
          <a:endParaRPr lang="en-US"/>
        </a:p>
      </dgm:t>
    </dgm:pt>
    <dgm:pt modelId="{00F58410-C8FD-4B4F-B35A-CD6C9514212C}">
      <dgm:prSet custT="1"/>
      <dgm:spPr/>
      <dgm:t>
        <a:bodyPr/>
        <a:lstStyle/>
        <a:p>
          <a:pPr algn="just"/>
          <a:r>
            <a:rPr lang="en-ZA" sz="1400" dirty="0" smtClean="0">
              <a:latin typeface="Arial" panose="020B0604020202020204" pitchFamily="34" charset="0"/>
              <a:cs typeface="Arial" panose="020B0604020202020204" pitchFamily="34" charset="0"/>
            </a:rPr>
            <a:t>70% of misconduct cases concluded within 90 working days per year</a:t>
          </a:r>
          <a:endParaRPr lang="en-ZA" sz="1400" dirty="0">
            <a:latin typeface="Arial" panose="020B0604020202020204" pitchFamily="34" charset="0"/>
            <a:cs typeface="Arial" panose="020B0604020202020204" pitchFamily="34" charset="0"/>
          </a:endParaRPr>
        </a:p>
      </dgm:t>
    </dgm:pt>
    <dgm:pt modelId="{CE3DB6BF-B542-4DA3-B51F-F86E54948A98}" type="parTrans" cxnId="{D23BB3C4-FB52-4193-A53D-E2A0C48555B3}">
      <dgm:prSet/>
      <dgm:spPr/>
      <dgm:t>
        <a:bodyPr/>
        <a:lstStyle/>
        <a:p>
          <a:endParaRPr lang="en-US"/>
        </a:p>
      </dgm:t>
    </dgm:pt>
    <dgm:pt modelId="{4B67E4EB-A1D1-4C06-B840-4DA457107F17}" type="sibTrans" cxnId="{D23BB3C4-FB52-4193-A53D-E2A0C48555B3}">
      <dgm:prSet/>
      <dgm:spPr/>
      <dgm:t>
        <a:bodyPr/>
        <a:lstStyle/>
        <a:p>
          <a:endParaRPr lang="en-US"/>
        </a:p>
      </dgm:t>
    </dgm:pt>
    <dgm:pt modelId="{D6897ACD-45C1-470B-908A-B281A8DEAD6A}">
      <dgm:prSet phldrT="[Text]" custT="1"/>
      <dgm:spPr>
        <a:solidFill>
          <a:schemeClr val="accent3">
            <a:lumMod val="20000"/>
            <a:lumOff val="80000"/>
            <a:alpha val="90000"/>
          </a:schemeClr>
        </a:solidFill>
      </dgm:spPr>
      <dgm:t>
        <a:bodyPr/>
        <a:lstStyle/>
        <a:p>
          <a:pPr algn="just"/>
          <a:endParaRPr lang="en-US" sz="1400" dirty="0">
            <a:latin typeface="Arial" panose="020B0604020202020204" pitchFamily="34" charset="0"/>
            <a:cs typeface="Arial" panose="020B0604020202020204" pitchFamily="34" charset="0"/>
          </a:endParaRPr>
        </a:p>
      </dgm:t>
    </dgm:pt>
    <dgm:pt modelId="{A2CD9B75-FA7C-43BC-9BCF-C95061917161}" type="parTrans" cxnId="{8BD82002-6ECB-4074-8D36-9AC53F913B31}">
      <dgm:prSet/>
      <dgm:spPr/>
      <dgm:t>
        <a:bodyPr/>
        <a:lstStyle/>
        <a:p>
          <a:endParaRPr lang="en-US"/>
        </a:p>
      </dgm:t>
    </dgm:pt>
    <dgm:pt modelId="{DFB7A8F7-E2B3-4BED-A403-1C4330F2A92F}" type="sibTrans" cxnId="{8BD82002-6ECB-4074-8D36-9AC53F913B31}">
      <dgm:prSet/>
      <dgm:spPr/>
      <dgm:t>
        <a:bodyPr/>
        <a:lstStyle/>
        <a:p>
          <a:endParaRPr lang="en-US"/>
        </a:p>
      </dgm:t>
    </dgm:pt>
    <dgm:pt modelId="{E9074C1B-FC0B-4576-BA2E-62A7DC8CA260}" type="pres">
      <dgm:prSet presAssocID="{4B0A51D4-0401-478E-A6D1-185F492EA785}" presName="Name0" presStyleCnt="0">
        <dgm:presLayoutVars>
          <dgm:dir/>
          <dgm:animLvl val="lvl"/>
          <dgm:resizeHandles val="exact"/>
        </dgm:presLayoutVars>
      </dgm:prSet>
      <dgm:spPr/>
      <dgm:t>
        <a:bodyPr/>
        <a:lstStyle/>
        <a:p>
          <a:endParaRPr lang="en-US"/>
        </a:p>
      </dgm:t>
    </dgm:pt>
    <dgm:pt modelId="{948385EA-BDEB-4425-B1EC-E3EFC23E9C64}" type="pres">
      <dgm:prSet presAssocID="{578E5D7C-7FA4-482B-848D-D30A2BD35DE0}" presName="linNode" presStyleCnt="0"/>
      <dgm:spPr/>
    </dgm:pt>
    <dgm:pt modelId="{E2ABCC86-8F29-4D13-BE4E-DE5C276A1A63}" type="pres">
      <dgm:prSet presAssocID="{578E5D7C-7FA4-482B-848D-D30A2BD35DE0}" presName="parentText" presStyleLbl="node1" presStyleIdx="0" presStyleCnt="2" custScaleY="80355">
        <dgm:presLayoutVars>
          <dgm:chMax val="1"/>
          <dgm:bulletEnabled val="1"/>
        </dgm:presLayoutVars>
      </dgm:prSet>
      <dgm:spPr/>
      <dgm:t>
        <a:bodyPr/>
        <a:lstStyle/>
        <a:p>
          <a:endParaRPr lang="en-US"/>
        </a:p>
      </dgm:t>
    </dgm:pt>
    <dgm:pt modelId="{EA522ED0-4F44-4984-AA42-C96784B9D2BA}" type="pres">
      <dgm:prSet presAssocID="{578E5D7C-7FA4-482B-848D-D30A2BD35DE0}" presName="descendantText" presStyleLbl="alignAccFollowNode1" presStyleIdx="0" presStyleCnt="2" custScaleY="107604">
        <dgm:presLayoutVars>
          <dgm:bulletEnabled val="1"/>
        </dgm:presLayoutVars>
      </dgm:prSet>
      <dgm:spPr/>
      <dgm:t>
        <a:bodyPr/>
        <a:lstStyle/>
        <a:p>
          <a:endParaRPr lang="en-US"/>
        </a:p>
      </dgm:t>
    </dgm:pt>
    <dgm:pt modelId="{D9079B2B-7392-4D3E-BCCD-524AD0B38524}" type="pres">
      <dgm:prSet presAssocID="{8A1D470D-ED1A-4973-B98C-1CCFED7C1279}" presName="sp" presStyleCnt="0"/>
      <dgm:spPr/>
    </dgm:pt>
    <dgm:pt modelId="{7D519916-8C20-43EE-A753-5B496F3170A6}" type="pres">
      <dgm:prSet presAssocID="{FE6C481F-4417-4A89-9ED4-EFF30E7A226F}" presName="linNode" presStyleCnt="0"/>
      <dgm:spPr/>
    </dgm:pt>
    <dgm:pt modelId="{6591129C-8F8E-4AB8-B9F8-E7567BDCC1E1}" type="pres">
      <dgm:prSet presAssocID="{FE6C481F-4417-4A89-9ED4-EFF30E7A226F}" presName="parentText" presStyleLbl="node1" presStyleIdx="1" presStyleCnt="2" custScaleY="54804">
        <dgm:presLayoutVars>
          <dgm:chMax val="1"/>
          <dgm:bulletEnabled val="1"/>
        </dgm:presLayoutVars>
      </dgm:prSet>
      <dgm:spPr/>
      <dgm:t>
        <a:bodyPr/>
        <a:lstStyle/>
        <a:p>
          <a:endParaRPr lang="en-US"/>
        </a:p>
      </dgm:t>
    </dgm:pt>
    <dgm:pt modelId="{D61C2BDA-0F6F-43BB-91CF-7D352C154FCE}" type="pres">
      <dgm:prSet presAssocID="{FE6C481F-4417-4A89-9ED4-EFF30E7A226F}" presName="descendantText" presStyleLbl="alignAccFollowNode1" presStyleIdx="1" presStyleCnt="2" custScaleY="69496" custLinFactNeighborX="0" custLinFactNeighborY="-456">
        <dgm:presLayoutVars>
          <dgm:bulletEnabled val="1"/>
        </dgm:presLayoutVars>
      </dgm:prSet>
      <dgm:spPr/>
      <dgm:t>
        <a:bodyPr/>
        <a:lstStyle/>
        <a:p>
          <a:endParaRPr lang="en-US"/>
        </a:p>
      </dgm:t>
    </dgm:pt>
  </dgm:ptLst>
  <dgm:cxnLst>
    <dgm:cxn modelId="{F4AC26DE-8E52-4D29-85D8-165860EE537A}" type="presOf" srcId="{51A685CC-CE18-4114-811E-D4EDF980C832}" destId="{EA522ED0-4F44-4984-AA42-C96784B9D2BA}" srcOrd="0" destOrd="2" presId="urn:microsoft.com/office/officeart/2005/8/layout/vList5"/>
    <dgm:cxn modelId="{1C08918C-4BFC-4FA2-84B8-130776FDBDF0}" srcId="{4B0A51D4-0401-478E-A6D1-185F492EA785}" destId="{578E5D7C-7FA4-482B-848D-D30A2BD35DE0}" srcOrd="0" destOrd="0" parTransId="{67398125-558F-4140-BD7B-FC3BEEC15EE4}" sibTransId="{8A1D470D-ED1A-4973-B98C-1CCFED7C1279}"/>
    <dgm:cxn modelId="{25A7E0A5-CF1B-4BC5-B26B-6088FFC0453E}" srcId="{FE6C481F-4417-4A89-9ED4-EFF30E7A226F}" destId="{809F29BA-D1A0-470A-A49F-A36B1A85355B}" srcOrd="0" destOrd="0" parTransId="{809B0CC7-97C8-4894-9C09-474D89372F1C}" sibTransId="{747E7691-91E7-46D6-9062-8E642547EE30}"/>
    <dgm:cxn modelId="{AB1F77C3-1740-4EDC-A3C3-F4AEBC161B5C}" type="presOf" srcId="{FE6C481F-4417-4A89-9ED4-EFF30E7A226F}" destId="{6591129C-8F8E-4AB8-B9F8-E7567BDCC1E1}" srcOrd="0" destOrd="0" presId="urn:microsoft.com/office/officeart/2005/8/layout/vList5"/>
    <dgm:cxn modelId="{8C307357-CC76-4F94-BDC3-7E55FDDF72D7}" srcId="{578E5D7C-7FA4-482B-848D-D30A2BD35DE0}" destId="{26F995A7-A6DE-40B9-8DE4-FD0D8605D9CE}" srcOrd="0" destOrd="0" parTransId="{4BAD562F-A6A9-4ABD-8069-3A41E6E2ABC7}" sibTransId="{CE9FBCAB-6C5B-45E3-A9A5-E84E71124DCD}"/>
    <dgm:cxn modelId="{13FC5534-2813-4646-BED1-FE85A16ABEA2}" type="presOf" srcId="{00F58410-C8FD-4B4F-B35A-CD6C9514212C}" destId="{D61C2BDA-0F6F-43BB-91CF-7D352C154FCE}" srcOrd="0" destOrd="2" presId="urn:microsoft.com/office/officeart/2005/8/layout/vList5"/>
    <dgm:cxn modelId="{7C1717DF-94B7-4568-AFC3-0BF666081F8D}" srcId="{578E5D7C-7FA4-482B-848D-D30A2BD35DE0}" destId="{F51C5FCB-5203-46D6-BB3D-6828448605BD}" srcOrd="1" destOrd="0" parTransId="{251FAC7C-9664-4334-97FD-BB27FDABA83E}" sibTransId="{731B3FCA-99B5-469B-A32C-525E422FBBFC}"/>
    <dgm:cxn modelId="{4F6A8766-95EA-4C38-8D9F-28C10BD326C5}" type="presOf" srcId="{4B0A51D4-0401-478E-A6D1-185F492EA785}" destId="{E9074C1B-FC0B-4576-BA2E-62A7DC8CA260}" srcOrd="0" destOrd="0" presId="urn:microsoft.com/office/officeart/2005/8/layout/vList5"/>
    <dgm:cxn modelId="{FB840B8C-6E6B-45A0-903D-51DD6CDF1117}" srcId="{4B0A51D4-0401-478E-A6D1-185F492EA785}" destId="{FE6C481F-4417-4A89-9ED4-EFF30E7A226F}" srcOrd="1" destOrd="0" parTransId="{850413B7-AB0E-4FDE-AE9C-979AC055C08F}" sibTransId="{B43E9089-9E2E-4C10-910D-B2C944085104}"/>
    <dgm:cxn modelId="{88A3F323-CBB5-4D72-B10E-DD3693D1AE07}" srcId="{578E5D7C-7FA4-482B-848D-D30A2BD35DE0}" destId="{2ECC654E-1F1B-4123-B9FC-92208DE84E71}" srcOrd="3" destOrd="0" parTransId="{CD4448FC-56DA-4B80-8D9E-4B236ACC4565}" sibTransId="{4D80F925-2073-4FCB-96C8-05BA666B4823}"/>
    <dgm:cxn modelId="{84D25C48-0AE1-40AC-9376-B200C7A9F355}" type="presOf" srcId="{D6897ACD-45C1-470B-908A-B281A8DEAD6A}" destId="{D61C2BDA-0F6F-43BB-91CF-7D352C154FCE}" srcOrd="0" destOrd="1" presId="urn:microsoft.com/office/officeart/2005/8/layout/vList5"/>
    <dgm:cxn modelId="{4C4AAB70-C68C-489C-B87F-1BA3C46A0602}" type="presOf" srcId="{F51C5FCB-5203-46D6-BB3D-6828448605BD}" destId="{EA522ED0-4F44-4984-AA42-C96784B9D2BA}" srcOrd="0" destOrd="1" presId="urn:microsoft.com/office/officeart/2005/8/layout/vList5"/>
    <dgm:cxn modelId="{0ED150B9-DEFC-4697-9E7C-637DA1E07043}" type="presOf" srcId="{2ECC654E-1F1B-4123-B9FC-92208DE84E71}" destId="{EA522ED0-4F44-4984-AA42-C96784B9D2BA}" srcOrd="0" destOrd="3" presId="urn:microsoft.com/office/officeart/2005/8/layout/vList5"/>
    <dgm:cxn modelId="{43439B7D-038E-44CA-A176-682B6872BB3A}" type="presOf" srcId="{809F29BA-D1A0-470A-A49F-A36B1A85355B}" destId="{D61C2BDA-0F6F-43BB-91CF-7D352C154FCE}" srcOrd="0" destOrd="0" presId="urn:microsoft.com/office/officeart/2005/8/layout/vList5"/>
    <dgm:cxn modelId="{D23BB3C4-FB52-4193-A53D-E2A0C48555B3}" srcId="{FE6C481F-4417-4A89-9ED4-EFF30E7A226F}" destId="{00F58410-C8FD-4B4F-B35A-CD6C9514212C}" srcOrd="2" destOrd="0" parTransId="{CE3DB6BF-B542-4DA3-B51F-F86E54948A98}" sibTransId="{4B67E4EB-A1D1-4C06-B840-4DA457107F17}"/>
    <dgm:cxn modelId="{245E0700-0221-4DBF-8E3A-888320CD5D1B}" type="presOf" srcId="{26F995A7-A6DE-40B9-8DE4-FD0D8605D9CE}" destId="{EA522ED0-4F44-4984-AA42-C96784B9D2BA}" srcOrd="0" destOrd="0" presId="urn:microsoft.com/office/officeart/2005/8/layout/vList5"/>
    <dgm:cxn modelId="{EBC11035-4DA3-4203-8AF4-78AFAA337FC6}" type="presOf" srcId="{578E5D7C-7FA4-482B-848D-D30A2BD35DE0}" destId="{E2ABCC86-8F29-4D13-BE4E-DE5C276A1A63}" srcOrd="0" destOrd="0" presId="urn:microsoft.com/office/officeart/2005/8/layout/vList5"/>
    <dgm:cxn modelId="{8BD82002-6ECB-4074-8D36-9AC53F913B31}" srcId="{FE6C481F-4417-4A89-9ED4-EFF30E7A226F}" destId="{D6897ACD-45C1-470B-908A-B281A8DEAD6A}" srcOrd="1" destOrd="0" parTransId="{A2CD9B75-FA7C-43BC-9BCF-C95061917161}" sibTransId="{DFB7A8F7-E2B3-4BED-A403-1C4330F2A92F}"/>
    <dgm:cxn modelId="{EF509F36-1056-4484-B4FF-4B7B8CF64CB8}" srcId="{578E5D7C-7FA4-482B-848D-D30A2BD35DE0}" destId="{51A685CC-CE18-4114-811E-D4EDF980C832}" srcOrd="2" destOrd="0" parTransId="{3A6B2FDD-1521-4600-97F0-B40AD3D1B958}" sibTransId="{43DED232-11E0-4ACA-8284-E14037AE8C88}"/>
    <dgm:cxn modelId="{01A2137F-AB4E-4B6C-BA9A-88E7B1D734E6}" type="presParOf" srcId="{E9074C1B-FC0B-4576-BA2E-62A7DC8CA260}" destId="{948385EA-BDEB-4425-B1EC-E3EFC23E9C64}" srcOrd="0" destOrd="0" presId="urn:microsoft.com/office/officeart/2005/8/layout/vList5"/>
    <dgm:cxn modelId="{47AA44EF-221F-4D84-A1BD-F36BA3712E4F}" type="presParOf" srcId="{948385EA-BDEB-4425-B1EC-E3EFC23E9C64}" destId="{E2ABCC86-8F29-4D13-BE4E-DE5C276A1A63}" srcOrd="0" destOrd="0" presId="urn:microsoft.com/office/officeart/2005/8/layout/vList5"/>
    <dgm:cxn modelId="{2120DD05-CD09-4790-A225-F7D25A2F36AF}" type="presParOf" srcId="{948385EA-BDEB-4425-B1EC-E3EFC23E9C64}" destId="{EA522ED0-4F44-4984-AA42-C96784B9D2BA}" srcOrd="1" destOrd="0" presId="urn:microsoft.com/office/officeart/2005/8/layout/vList5"/>
    <dgm:cxn modelId="{935B0456-3AE0-4668-A34E-3ED1DF10FE3E}" type="presParOf" srcId="{E9074C1B-FC0B-4576-BA2E-62A7DC8CA260}" destId="{D9079B2B-7392-4D3E-BCCD-524AD0B38524}" srcOrd="1" destOrd="0" presId="urn:microsoft.com/office/officeart/2005/8/layout/vList5"/>
    <dgm:cxn modelId="{3299BA36-6BDE-47E4-8805-37CF8733B1D8}" type="presParOf" srcId="{E9074C1B-FC0B-4576-BA2E-62A7DC8CA260}" destId="{7D519916-8C20-43EE-A753-5B496F3170A6}" srcOrd="2" destOrd="0" presId="urn:microsoft.com/office/officeart/2005/8/layout/vList5"/>
    <dgm:cxn modelId="{5CA8350D-758A-4AC8-8315-B946E2AE5C92}" type="presParOf" srcId="{7D519916-8C20-43EE-A753-5B496F3170A6}" destId="{6591129C-8F8E-4AB8-B9F8-E7567BDCC1E1}" srcOrd="0" destOrd="0" presId="urn:microsoft.com/office/officeart/2005/8/layout/vList5"/>
    <dgm:cxn modelId="{AB8F8A69-8A65-4971-8AF7-1A20DE5362C7}" type="presParOf" srcId="{7D519916-8C20-43EE-A753-5B496F3170A6}" destId="{D61C2BDA-0F6F-43BB-91CF-7D352C154FC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9A201-B073-4B2A-9F18-2DD03726DB47}">
      <dsp:nvSpPr>
        <dsp:cNvPr id="0" name=""/>
        <dsp:cNvSpPr/>
      </dsp:nvSpPr>
      <dsp:spPr>
        <a:xfrm rot="16200000">
          <a:off x="846473" y="-846473"/>
          <a:ext cx="2609088" cy="4302034"/>
        </a:xfrm>
        <a:prstGeom prst="round1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US" sz="1200" kern="1200" dirty="0" smtClean="0">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b="1" kern="1200" dirty="0" smtClean="0">
              <a:solidFill>
                <a:schemeClr val="tx1"/>
              </a:solidFill>
              <a:latin typeface="Arial" panose="020B0604020202020204" pitchFamily="34" charset="0"/>
              <a:cs typeface="Arial" panose="020B0604020202020204" pitchFamily="34" charset="0"/>
            </a:rPr>
            <a:t>Mission</a:t>
          </a:r>
        </a:p>
        <a:p>
          <a:pPr lvl="0" algn="ctr" defTabSz="533400">
            <a:lnSpc>
              <a:spcPct val="90000"/>
            </a:lnSpc>
            <a:spcBef>
              <a:spcPct val="0"/>
            </a:spcBef>
            <a:spcAft>
              <a:spcPct val="35000"/>
            </a:spcAft>
          </a:pPr>
          <a:r>
            <a:rPr lang="en-US" sz="1200" kern="1200" dirty="0" smtClean="0">
              <a:solidFill>
                <a:schemeClr val="tx1"/>
              </a:solidFill>
              <a:latin typeface="Arial" panose="020B0604020202020204" pitchFamily="34" charset="0"/>
              <a:cs typeface="Arial" panose="020B0604020202020204" pitchFamily="34" charset="0"/>
            </a:rPr>
            <a:t>The DHA carries out its mission in line with its commitment to citizen empowerment and inclusivity, economic development and national security, by:</a:t>
          </a:r>
        </a:p>
        <a:p>
          <a:pPr lvl="0" algn="ctr" defTabSz="533400">
            <a:lnSpc>
              <a:spcPct val="90000"/>
            </a:lnSpc>
            <a:spcBef>
              <a:spcPct val="0"/>
            </a:spcBef>
            <a:spcAft>
              <a:spcPct val="35000"/>
            </a:spcAft>
          </a:pPr>
          <a:r>
            <a:rPr lang="en-US" sz="1200" kern="1200" dirty="0" smtClean="0">
              <a:solidFill>
                <a:schemeClr val="tx1"/>
              </a:solidFill>
              <a:latin typeface="Arial" panose="020B0604020202020204" pitchFamily="34" charset="0"/>
              <a:cs typeface="Arial" panose="020B0604020202020204" pitchFamily="34" charset="0"/>
            </a:rPr>
            <a:t>- Being an efficient and secure custodian of citizenship and civil registration</a:t>
          </a:r>
          <a:endParaRPr lang="en-ZA" sz="1200" kern="1200" dirty="0" smtClean="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kern="1200" dirty="0" smtClean="0">
              <a:solidFill>
                <a:schemeClr val="tx1"/>
              </a:solidFill>
              <a:latin typeface="Arial" panose="020B0604020202020204" pitchFamily="34" charset="0"/>
              <a:cs typeface="Arial" panose="020B0604020202020204" pitchFamily="34" charset="0"/>
            </a:rPr>
            <a:t>- Securely and strategically managing international migration</a:t>
          </a:r>
          <a:endParaRPr lang="en-ZA" sz="1200" kern="1200" dirty="0" smtClean="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kern="1200" dirty="0" smtClean="0">
              <a:solidFill>
                <a:schemeClr val="tx1"/>
              </a:solidFill>
              <a:latin typeface="Arial" panose="020B0604020202020204" pitchFamily="34" charset="0"/>
              <a:cs typeface="Arial" panose="020B0604020202020204" pitchFamily="34" charset="0"/>
            </a:rPr>
            <a:t>- Efficiently managing asylum seekers and refugees</a:t>
          </a:r>
          <a:endParaRPr lang="en-ZA" sz="1200" kern="1200" dirty="0" smtClean="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kern="1200" dirty="0" smtClean="0">
              <a:solidFill>
                <a:schemeClr val="tx1"/>
              </a:solidFill>
              <a:latin typeface="Arial" panose="020B0604020202020204" pitchFamily="34" charset="0"/>
              <a:cs typeface="Arial" panose="020B0604020202020204" pitchFamily="34" charset="0"/>
            </a:rPr>
            <a:t>- Efficiently determining and safeguarding the official identity and status of persons</a:t>
          </a:r>
          <a:endParaRPr lang="en-US" sz="1200" kern="1200" dirty="0">
            <a:latin typeface="Arial" panose="020B0604020202020204" pitchFamily="34" charset="0"/>
            <a:cs typeface="Arial" panose="020B0604020202020204" pitchFamily="34" charset="0"/>
          </a:endParaRPr>
        </a:p>
      </dsp:txBody>
      <dsp:txXfrm rot="5400000">
        <a:off x="0" y="0"/>
        <a:ext cx="4302034" cy="1956816"/>
      </dsp:txXfrm>
    </dsp:sp>
    <dsp:sp modelId="{2DF5CE23-9687-44DC-AACA-53914F8C209E}">
      <dsp:nvSpPr>
        <dsp:cNvPr id="0" name=""/>
        <dsp:cNvSpPr/>
      </dsp:nvSpPr>
      <dsp:spPr>
        <a:xfrm>
          <a:off x="4302034" y="0"/>
          <a:ext cx="4302034" cy="2609088"/>
        </a:xfrm>
        <a:prstGeom prst="round1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Arial" panose="020B0604020202020204" pitchFamily="34" charset="0"/>
              <a:cs typeface="Arial" panose="020B0604020202020204" pitchFamily="34" charset="0"/>
            </a:rPr>
            <a:t>Mandate</a:t>
          </a:r>
        </a:p>
        <a:p>
          <a:pPr lvl="0" algn="ctr" defTabSz="533400">
            <a:lnSpc>
              <a:spcPct val="90000"/>
            </a:lnSpc>
            <a:spcBef>
              <a:spcPct val="0"/>
            </a:spcBef>
            <a:spcAft>
              <a:spcPct val="35000"/>
            </a:spcAft>
          </a:pPr>
          <a:r>
            <a:rPr lang="en-US" sz="1200" kern="1200" dirty="0" smtClean="0">
              <a:solidFill>
                <a:schemeClr val="tx1"/>
              </a:solidFill>
              <a:effectLst/>
              <a:latin typeface="Arial" panose="020B0604020202020204" pitchFamily="34" charset="0"/>
              <a:cs typeface="Arial" panose="020B0604020202020204" pitchFamily="34" charset="0"/>
            </a:rPr>
            <a:t>The DHA’s services are divided into two broad categories: civic services and immigration services.</a:t>
          </a:r>
        </a:p>
        <a:p>
          <a:pPr lvl="0" algn="ctr" defTabSz="533400" rtl="0">
            <a:lnSpc>
              <a:spcPct val="90000"/>
            </a:lnSpc>
            <a:spcBef>
              <a:spcPct val="0"/>
            </a:spcBef>
            <a:spcAft>
              <a:spcPct val="35000"/>
            </a:spcAft>
          </a:pPr>
          <a:endParaRPr lang="en-US" sz="1200" kern="1200" dirty="0" smtClean="0">
            <a:solidFill>
              <a:schemeClr val="tx1"/>
            </a:solidFill>
            <a:effectLst/>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ZA" sz="1200" kern="1200" dirty="0" smtClean="0">
              <a:solidFill>
                <a:schemeClr val="dk1"/>
              </a:solidFill>
              <a:effectLst/>
              <a:latin typeface="Arial" panose="020B0604020202020204" pitchFamily="34" charset="0"/>
              <a:ea typeface="+mn-ea"/>
              <a:cs typeface="Arial" panose="020B0604020202020204" pitchFamily="34" charset="0"/>
            </a:rPr>
            <a:t>Mandate 1:  Management of citizenship and civil registration</a:t>
          </a:r>
        </a:p>
        <a:p>
          <a:pPr lvl="0" algn="ctr" defTabSz="533400">
            <a:lnSpc>
              <a:spcPct val="90000"/>
            </a:lnSpc>
            <a:spcBef>
              <a:spcPct val="0"/>
            </a:spcBef>
            <a:spcAft>
              <a:spcPct val="35000"/>
            </a:spcAft>
          </a:pPr>
          <a:r>
            <a:rPr lang="en-ZA" sz="1200" kern="1200" dirty="0" smtClean="0">
              <a:solidFill>
                <a:schemeClr val="dk1"/>
              </a:solidFill>
              <a:effectLst/>
              <a:latin typeface="Arial" panose="020B0604020202020204" pitchFamily="34" charset="0"/>
              <a:ea typeface="+mn-ea"/>
              <a:cs typeface="Arial" panose="020B0604020202020204" pitchFamily="34" charset="0"/>
            </a:rPr>
            <a:t>Mandate 2:   Management of international migration</a:t>
          </a:r>
        </a:p>
        <a:p>
          <a:pPr lvl="0" algn="ctr" defTabSz="533400">
            <a:lnSpc>
              <a:spcPct val="90000"/>
            </a:lnSpc>
            <a:spcBef>
              <a:spcPct val="0"/>
            </a:spcBef>
            <a:spcAft>
              <a:spcPct val="35000"/>
            </a:spcAft>
          </a:pPr>
          <a:r>
            <a:rPr lang="en-ZA" sz="1200" kern="1200" dirty="0" smtClean="0">
              <a:solidFill>
                <a:schemeClr val="dk1"/>
              </a:solidFill>
              <a:effectLst/>
              <a:latin typeface="Arial" panose="020B0604020202020204" pitchFamily="34" charset="0"/>
              <a:ea typeface="+mn-ea"/>
              <a:cs typeface="Arial" panose="020B0604020202020204" pitchFamily="34" charset="0"/>
            </a:rPr>
            <a:t>Mandate 3:   Management of refugee protection</a:t>
          </a:r>
          <a:endParaRPr lang="en-US" sz="1200" kern="1200" dirty="0">
            <a:latin typeface="Arial" panose="020B0604020202020204" pitchFamily="34" charset="0"/>
            <a:cs typeface="Arial" panose="020B0604020202020204" pitchFamily="34" charset="0"/>
          </a:endParaRPr>
        </a:p>
      </dsp:txBody>
      <dsp:txXfrm>
        <a:off x="4302034" y="0"/>
        <a:ext cx="4302034" cy="1956816"/>
      </dsp:txXfrm>
    </dsp:sp>
    <dsp:sp modelId="{71F64670-BBF3-4512-A7F3-02CB232DE17B}">
      <dsp:nvSpPr>
        <dsp:cNvPr id="0" name=""/>
        <dsp:cNvSpPr/>
      </dsp:nvSpPr>
      <dsp:spPr>
        <a:xfrm rot="10800000">
          <a:off x="0" y="2609088"/>
          <a:ext cx="4302034" cy="2609088"/>
        </a:xfrm>
        <a:prstGeom prst="round1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US" sz="1200" kern="1200" dirty="0" smtClean="0">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b="1" kern="1200" dirty="0" smtClean="0">
              <a:solidFill>
                <a:schemeClr val="tx1"/>
              </a:solidFill>
              <a:latin typeface="Arial" panose="020B0604020202020204" pitchFamily="34" charset="0"/>
              <a:cs typeface="Arial" panose="020B0604020202020204" pitchFamily="34" charset="0"/>
            </a:rPr>
            <a:t>Values</a:t>
          </a:r>
        </a:p>
        <a:p>
          <a:pPr lvl="0" algn="ctr" defTabSz="533400">
            <a:lnSpc>
              <a:spcPct val="90000"/>
            </a:lnSpc>
            <a:spcBef>
              <a:spcPct val="0"/>
            </a:spcBef>
            <a:spcAft>
              <a:spcPct val="35000"/>
            </a:spcAft>
          </a:pPr>
          <a:r>
            <a:rPr lang="en-US" sz="1200" b="0" kern="1200" dirty="0" smtClean="0">
              <a:solidFill>
                <a:schemeClr val="tx1"/>
              </a:solidFill>
              <a:latin typeface="Arial" panose="020B0604020202020204" pitchFamily="34" charset="0"/>
              <a:cs typeface="Arial" panose="020B0604020202020204" pitchFamily="34" charset="0"/>
            </a:rPr>
            <a:t>The Department of Home Affairs is committed to being:</a:t>
          </a:r>
        </a:p>
        <a:p>
          <a:pPr lvl="0" algn="ctr" defTabSz="533400">
            <a:lnSpc>
              <a:spcPct val="90000"/>
            </a:lnSpc>
            <a:spcBef>
              <a:spcPct val="0"/>
            </a:spcBef>
            <a:spcAft>
              <a:spcPct val="35000"/>
            </a:spcAft>
          </a:pPr>
          <a:r>
            <a:rPr lang="en-US" sz="1200" b="0" kern="1200" dirty="0" smtClean="0">
              <a:solidFill>
                <a:schemeClr val="tx1"/>
              </a:solidFill>
              <a:latin typeface="Arial" panose="020B0604020202020204" pitchFamily="34" charset="0"/>
              <a:cs typeface="Arial" panose="020B0604020202020204" pitchFamily="34" charset="0"/>
            </a:rPr>
            <a:t>- People-</a:t>
          </a:r>
          <a:r>
            <a:rPr lang="en-US" sz="1200" b="0" kern="1200" dirty="0" err="1" smtClean="0">
              <a:solidFill>
                <a:schemeClr val="tx1"/>
              </a:solidFill>
              <a:latin typeface="Arial" panose="020B0604020202020204" pitchFamily="34" charset="0"/>
              <a:cs typeface="Arial" panose="020B0604020202020204" pitchFamily="34" charset="0"/>
            </a:rPr>
            <a:t>centred</a:t>
          </a:r>
          <a:r>
            <a:rPr lang="en-US" sz="1200" b="0" kern="1200" dirty="0" smtClean="0">
              <a:solidFill>
                <a:schemeClr val="tx1"/>
              </a:solidFill>
              <a:latin typeface="Arial" panose="020B0604020202020204" pitchFamily="34" charset="0"/>
              <a:cs typeface="Arial" panose="020B0604020202020204" pitchFamily="34" charset="0"/>
            </a:rPr>
            <a:t> and caring</a:t>
          </a:r>
          <a:endParaRPr lang="en-ZA" sz="1200" b="0" kern="1200" dirty="0" smtClean="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b="0" kern="1200" dirty="0" smtClean="0">
              <a:solidFill>
                <a:schemeClr val="tx1"/>
              </a:solidFill>
              <a:latin typeface="Arial" panose="020B0604020202020204" pitchFamily="34" charset="0"/>
              <a:cs typeface="Arial" panose="020B0604020202020204" pitchFamily="34" charset="0"/>
            </a:rPr>
            <a:t>- Patriotic</a:t>
          </a:r>
          <a:endParaRPr lang="en-ZA" sz="1200" b="0" kern="1200" dirty="0" smtClean="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b="0" kern="1200" dirty="0" smtClean="0">
              <a:solidFill>
                <a:schemeClr val="tx1"/>
              </a:solidFill>
              <a:latin typeface="Arial" panose="020B0604020202020204" pitchFamily="34" charset="0"/>
              <a:cs typeface="Arial" panose="020B0604020202020204" pitchFamily="34" charset="0"/>
            </a:rPr>
            <a:t>- Professional and showing leadership</a:t>
          </a:r>
          <a:endParaRPr lang="en-ZA" sz="1200" b="0" kern="1200" dirty="0" smtClean="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b="0" kern="1200" dirty="0" smtClean="0">
              <a:solidFill>
                <a:schemeClr val="tx1"/>
              </a:solidFill>
              <a:latin typeface="Arial" panose="020B0604020202020204" pitchFamily="34" charset="0"/>
              <a:cs typeface="Arial" panose="020B0604020202020204" pitchFamily="34" charset="0"/>
            </a:rPr>
            <a:t>- Effective, efficient and innovative</a:t>
          </a:r>
          <a:endParaRPr lang="en-ZA" sz="1200" b="0" kern="1200" dirty="0" smtClean="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b="0" kern="1200" dirty="0" smtClean="0">
              <a:solidFill>
                <a:schemeClr val="tx1"/>
              </a:solidFill>
              <a:latin typeface="Arial" panose="020B0604020202020204" pitchFamily="34" charset="0"/>
              <a:cs typeface="Arial" panose="020B0604020202020204" pitchFamily="34" charset="0"/>
            </a:rPr>
            <a:t>- Ethical and having integrity </a:t>
          </a:r>
          <a:endParaRPr lang="en-ZA" sz="1200" b="0" kern="1200" dirty="0" smtClean="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b="0" kern="1200" dirty="0" smtClean="0">
              <a:solidFill>
                <a:schemeClr val="tx1"/>
              </a:solidFill>
              <a:latin typeface="Arial" panose="020B0604020202020204" pitchFamily="34" charset="0"/>
              <a:cs typeface="Arial" panose="020B0604020202020204" pitchFamily="34" charset="0"/>
            </a:rPr>
            <a:t>- Security conscious</a:t>
          </a:r>
          <a:endParaRPr lang="en-ZA" sz="1200" b="0" kern="1200" dirty="0" smtClean="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b="0" kern="1200" dirty="0" smtClean="0">
              <a:solidFill>
                <a:schemeClr val="tx1"/>
              </a:solidFill>
              <a:latin typeface="Arial" panose="020B0604020202020204" pitchFamily="34" charset="0"/>
              <a:cs typeface="Arial" panose="020B0604020202020204" pitchFamily="34" charset="0"/>
            </a:rPr>
            <a:t>- Development oriented</a:t>
          </a:r>
        </a:p>
        <a:p>
          <a:pPr lvl="0" algn="ctr" defTabSz="533400">
            <a:lnSpc>
              <a:spcPct val="90000"/>
            </a:lnSpc>
            <a:spcBef>
              <a:spcPct val="0"/>
            </a:spcBef>
            <a:spcAft>
              <a:spcPct val="35000"/>
            </a:spcAft>
          </a:pPr>
          <a:endParaRPr lang="en-US" sz="1200" b="0" kern="1200" dirty="0" smtClean="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endParaRPr lang="en-US" sz="1200" kern="1200" dirty="0">
            <a:latin typeface="Arial" panose="020B0604020202020204" pitchFamily="34" charset="0"/>
            <a:cs typeface="Arial" panose="020B0604020202020204" pitchFamily="34" charset="0"/>
          </a:endParaRPr>
        </a:p>
      </dsp:txBody>
      <dsp:txXfrm rot="10800000">
        <a:off x="0" y="3261360"/>
        <a:ext cx="4302034" cy="1956816"/>
      </dsp:txXfrm>
    </dsp:sp>
    <dsp:sp modelId="{E11E2EA8-DC07-42F4-8D26-9DD9C2F1B1EA}">
      <dsp:nvSpPr>
        <dsp:cNvPr id="0" name=""/>
        <dsp:cNvSpPr/>
      </dsp:nvSpPr>
      <dsp:spPr>
        <a:xfrm rot="5400000">
          <a:off x="5148507" y="1762615"/>
          <a:ext cx="2609088" cy="4302034"/>
        </a:xfrm>
        <a:prstGeom prst="round1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US" sz="1200" kern="1200" dirty="0" smtClean="0">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b="1" kern="1200" dirty="0" smtClean="0">
              <a:solidFill>
                <a:schemeClr val="tx1"/>
              </a:solidFill>
              <a:latin typeface="Arial" panose="020B0604020202020204" pitchFamily="34" charset="0"/>
              <a:cs typeface="Arial" panose="020B0604020202020204" pitchFamily="34" charset="0"/>
            </a:rPr>
            <a:t>Outcomes</a:t>
          </a:r>
        </a:p>
        <a:p>
          <a:pPr lvl="0" algn="ctr" defTabSz="533400">
            <a:lnSpc>
              <a:spcPct val="90000"/>
            </a:lnSpc>
            <a:spcBef>
              <a:spcPct val="0"/>
            </a:spcBef>
            <a:spcAft>
              <a:spcPct val="35000"/>
            </a:spcAft>
          </a:pPr>
          <a:r>
            <a:rPr lang="en-US" sz="1200" b="0" kern="1200" dirty="0" smtClean="0">
              <a:solidFill>
                <a:schemeClr val="tx1"/>
              </a:solidFill>
              <a:latin typeface="Arial" panose="020B0604020202020204" pitchFamily="34" charset="0"/>
              <a:cs typeface="Arial" panose="020B0604020202020204" pitchFamily="34" charset="0"/>
            </a:rPr>
            <a:t>- Secure management of international migration resulting in South Africa’s interests being served and fulfilling international commitments</a:t>
          </a:r>
          <a:endParaRPr lang="en-ZA" sz="1200" b="0" kern="1200" dirty="0" smtClean="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b="0" kern="1200" dirty="0" smtClean="0">
              <a:solidFill>
                <a:schemeClr val="tx1"/>
              </a:solidFill>
              <a:latin typeface="Arial" panose="020B0604020202020204" pitchFamily="34" charset="0"/>
              <a:cs typeface="Arial" panose="020B0604020202020204" pitchFamily="34" charset="0"/>
            </a:rPr>
            <a:t>- Secure and efficient management of citizenship and civil registration to fulfil constitutional and international obligations</a:t>
          </a:r>
          <a:endParaRPr lang="en-ZA" sz="1200" b="0" kern="1200" dirty="0" smtClean="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b="0" kern="1200" dirty="0" smtClean="0">
              <a:solidFill>
                <a:schemeClr val="tx1"/>
              </a:solidFill>
              <a:latin typeface="Arial" panose="020B0604020202020204" pitchFamily="34" charset="0"/>
              <a:cs typeface="Arial" panose="020B0604020202020204" pitchFamily="34" charset="0"/>
            </a:rPr>
            <a:t>- Efficient asylum seeker and refugee system in compliance with domestic and international obligations </a:t>
          </a:r>
          <a:endParaRPr lang="en-ZA" sz="1200" b="0" kern="1200" dirty="0" smtClean="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b="0" kern="1200" dirty="0" smtClean="0">
              <a:solidFill>
                <a:schemeClr val="tx1"/>
              </a:solidFill>
              <a:latin typeface="Arial" panose="020B0604020202020204" pitchFamily="34" charset="0"/>
              <a:cs typeface="Arial" panose="020B0604020202020204" pitchFamily="34" charset="0"/>
            </a:rPr>
            <a:t>- Secure population register to empower citizens, enable inclusivity, economic development and national security</a:t>
          </a:r>
          <a:endParaRPr lang="en-ZA" sz="1200" b="0" kern="1200" dirty="0" smtClean="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b="0" kern="1200" dirty="0" smtClean="0">
              <a:solidFill>
                <a:schemeClr val="tx1"/>
              </a:solidFill>
              <a:latin typeface="Arial" panose="020B0604020202020204" pitchFamily="34" charset="0"/>
              <a:cs typeface="Arial" panose="020B0604020202020204" pitchFamily="34" charset="0"/>
            </a:rPr>
            <a:t>- DHA positioned to contribute positively to a capable and developmental state</a:t>
          </a:r>
        </a:p>
        <a:p>
          <a:pPr lvl="0" algn="ctr" defTabSz="533400">
            <a:lnSpc>
              <a:spcPct val="90000"/>
            </a:lnSpc>
            <a:spcBef>
              <a:spcPct val="0"/>
            </a:spcBef>
            <a:spcAft>
              <a:spcPct val="35000"/>
            </a:spcAft>
          </a:pPr>
          <a:endParaRPr lang="en-US" sz="1200" b="0" kern="1200" dirty="0" smtClean="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endParaRPr lang="en-US" sz="1200" kern="1200" dirty="0">
            <a:latin typeface="Arial" panose="020B0604020202020204" pitchFamily="34" charset="0"/>
            <a:cs typeface="Arial" panose="020B0604020202020204" pitchFamily="34" charset="0"/>
          </a:endParaRPr>
        </a:p>
      </dsp:txBody>
      <dsp:txXfrm rot="-5400000">
        <a:off x="4302034" y="3261360"/>
        <a:ext cx="4302034" cy="1956816"/>
      </dsp:txXfrm>
    </dsp:sp>
    <dsp:sp modelId="{04394375-B56C-4449-B028-E274204C64DE}">
      <dsp:nvSpPr>
        <dsp:cNvPr id="0" name=""/>
        <dsp:cNvSpPr/>
      </dsp:nvSpPr>
      <dsp:spPr>
        <a:xfrm>
          <a:off x="3011424" y="2037802"/>
          <a:ext cx="2581220" cy="1142572"/>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Vision </a:t>
          </a:r>
        </a:p>
        <a:p>
          <a:pPr lvl="0" algn="ctr" defTabSz="533400">
            <a:lnSpc>
              <a:spcPct val="90000"/>
            </a:lnSpc>
            <a:spcBef>
              <a:spcPct val="0"/>
            </a:spcBef>
            <a:spcAft>
              <a:spcPct val="35000"/>
            </a:spcAft>
          </a:pPr>
          <a:r>
            <a:rPr lang="en-ZA" sz="1200" b="0" kern="1200" dirty="0" smtClean="0">
              <a:solidFill>
                <a:schemeClr val="tx1"/>
              </a:solidFill>
              <a:latin typeface="Arial" panose="020B0604020202020204" pitchFamily="34" charset="0"/>
              <a:cs typeface="Arial" panose="020B0604020202020204" pitchFamily="34" charset="0"/>
            </a:rPr>
            <a:t>A South Africa where identity, status and citizenship are key enablers of citizen empowerment and inclusivity, economic development and national security</a:t>
          </a:r>
          <a:endParaRPr lang="en-US" sz="1200" kern="1200" dirty="0">
            <a:latin typeface="Arial" panose="020B0604020202020204" pitchFamily="34" charset="0"/>
            <a:cs typeface="Arial" panose="020B0604020202020204" pitchFamily="34" charset="0"/>
          </a:endParaRPr>
        </a:p>
      </dsp:txBody>
      <dsp:txXfrm>
        <a:off x="3067200" y="2093578"/>
        <a:ext cx="2469668" cy="1031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1F906-50DA-4BFC-BD1C-11C7884A5BF5}">
      <dsp:nvSpPr>
        <dsp:cNvPr id="0" name=""/>
        <dsp:cNvSpPr/>
      </dsp:nvSpPr>
      <dsp:spPr>
        <a:xfrm>
          <a:off x="618687" y="2714367"/>
          <a:ext cx="401361" cy="1211866"/>
        </a:xfrm>
        <a:custGeom>
          <a:avLst/>
          <a:gdLst/>
          <a:ahLst/>
          <a:cxnLst/>
          <a:rect l="0" t="0" r="0" b="0"/>
          <a:pathLst>
            <a:path>
              <a:moveTo>
                <a:pt x="0" y="0"/>
              </a:moveTo>
              <a:lnTo>
                <a:pt x="200680" y="0"/>
              </a:lnTo>
              <a:lnTo>
                <a:pt x="200680" y="1211866"/>
              </a:lnTo>
              <a:lnTo>
                <a:pt x="401361" y="12118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787453" y="3288385"/>
        <a:ext cx="63830" cy="63830"/>
      </dsp:txXfrm>
    </dsp:sp>
    <dsp:sp modelId="{9CF0AF24-AE54-498D-B63D-8DD73C7F09E1}">
      <dsp:nvSpPr>
        <dsp:cNvPr id="0" name=""/>
        <dsp:cNvSpPr/>
      </dsp:nvSpPr>
      <dsp:spPr>
        <a:xfrm>
          <a:off x="618687" y="2714367"/>
          <a:ext cx="401361" cy="261658"/>
        </a:xfrm>
        <a:custGeom>
          <a:avLst/>
          <a:gdLst/>
          <a:ahLst/>
          <a:cxnLst/>
          <a:rect l="0" t="0" r="0" b="0"/>
          <a:pathLst>
            <a:path>
              <a:moveTo>
                <a:pt x="0" y="0"/>
              </a:moveTo>
              <a:lnTo>
                <a:pt x="200680" y="0"/>
              </a:lnTo>
              <a:lnTo>
                <a:pt x="200680" y="261658"/>
              </a:lnTo>
              <a:lnTo>
                <a:pt x="401361" y="2616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807390" y="2833218"/>
        <a:ext cx="23956" cy="23956"/>
      </dsp:txXfrm>
    </dsp:sp>
    <dsp:sp modelId="{50F96594-81D7-4028-99E8-E43212B665A7}">
      <dsp:nvSpPr>
        <dsp:cNvPr id="0" name=""/>
        <dsp:cNvSpPr/>
      </dsp:nvSpPr>
      <dsp:spPr>
        <a:xfrm>
          <a:off x="618687" y="2146554"/>
          <a:ext cx="401361" cy="567812"/>
        </a:xfrm>
        <a:custGeom>
          <a:avLst/>
          <a:gdLst/>
          <a:ahLst/>
          <a:cxnLst/>
          <a:rect l="0" t="0" r="0" b="0"/>
          <a:pathLst>
            <a:path>
              <a:moveTo>
                <a:pt x="0" y="567812"/>
              </a:moveTo>
              <a:lnTo>
                <a:pt x="200680" y="567812"/>
              </a:lnTo>
              <a:lnTo>
                <a:pt x="200680" y="0"/>
              </a:lnTo>
              <a:lnTo>
                <a:pt x="40136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801984" y="2413077"/>
        <a:ext cx="34767" cy="34767"/>
      </dsp:txXfrm>
    </dsp:sp>
    <dsp:sp modelId="{BDD3016F-CC0E-47AB-8FF4-62B1EA10BE15}">
      <dsp:nvSpPr>
        <dsp:cNvPr id="0" name=""/>
        <dsp:cNvSpPr/>
      </dsp:nvSpPr>
      <dsp:spPr>
        <a:xfrm>
          <a:off x="618687" y="1381765"/>
          <a:ext cx="401361" cy="1332601"/>
        </a:xfrm>
        <a:custGeom>
          <a:avLst/>
          <a:gdLst/>
          <a:ahLst/>
          <a:cxnLst/>
          <a:rect l="0" t="0" r="0" b="0"/>
          <a:pathLst>
            <a:path>
              <a:moveTo>
                <a:pt x="0" y="1332601"/>
              </a:moveTo>
              <a:lnTo>
                <a:pt x="200680" y="1332601"/>
              </a:lnTo>
              <a:lnTo>
                <a:pt x="200680" y="0"/>
              </a:lnTo>
              <a:lnTo>
                <a:pt x="40136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784574" y="2013273"/>
        <a:ext cx="69586" cy="69586"/>
      </dsp:txXfrm>
    </dsp:sp>
    <dsp:sp modelId="{617C32B0-4080-4524-96BD-33BF54A2EF27}">
      <dsp:nvSpPr>
        <dsp:cNvPr id="0" name=""/>
        <dsp:cNvSpPr/>
      </dsp:nvSpPr>
      <dsp:spPr>
        <a:xfrm rot="16200000">
          <a:off x="-1297309" y="2408451"/>
          <a:ext cx="3220163" cy="611831"/>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ZA" sz="1800" b="1" kern="1200" dirty="0" smtClean="0">
              <a:solidFill>
                <a:schemeClr val="tx1"/>
              </a:solidFill>
              <a:latin typeface="Arial" panose="020B0604020202020204" pitchFamily="34" charset="0"/>
              <a:cs typeface="Arial" panose="020B0604020202020204" pitchFamily="34" charset="0"/>
            </a:rPr>
            <a:t>Civic Services</a:t>
          </a:r>
          <a:endParaRPr lang="en-ZA" sz="1800" b="1" kern="1200" dirty="0">
            <a:solidFill>
              <a:schemeClr val="tx1"/>
            </a:solidFill>
            <a:latin typeface="Arial" panose="020B0604020202020204" pitchFamily="34" charset="0"/>
            <a:cs typeface="Arial" panose="020B0604020202020204" pitchFamily="34" charset="0"/>
          </a:endParaRPr>
        </a:p>
      </dsp:txBody>
      <dsp:txXfrm>
        <a:off x="-1297309" y="2408451"/>
        <a:ext cx="3220163" cy="611831"/>
      </dsp:txXfrm>
    </dsp:sp>
    <dsp:sp modelId="{88CE4772-C51F-44D2-BAE2-3E42F745540D}">
      <dsp:nvSpPr>
        <dsp:cNvPr id="0" name=""/>
        <dsp:cNvSpPr/>
      </dsp:nvSpPr>
      <dsp:spPr>
        <a:xfrm>
          <a:off x="1020048" y="1075850"/>
          <a:ext cx="7704790" cy="611831"/>
        </a:xfrm>
        <a:prstGeom prst="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smtClean="0">
              <a:solidFill>
                <a:schemeClr val="tx1"/>
              </a:solidFill>
              <a:latin typeface="Arial" panose="020B0604020202020204" pitchFamily="34" charset="0"/>
              <a:cs typeface="Arial" panose="020B0604020202020204" pitchFamily="34" charset="0"/>
            </a:rPr>
            <a:t> </a:t>
          </a:r>
          <a:r>
            <a:rPr lang="en-ZA" sz="1600" b="1" kern="1200" dirty="0" smtClean="0">
              <a:solidFill>
                <a:schemeClr val="tx1"/>
              </a:solidFill>
              <a:latin typeface="Arial" panose="020B0604020202020204" pitchFamily="34" charset="0"/>
              <a:cs typeface="Arial" panose="020B0604020202020204" pitchFamily="34" charset="0"/>
            </a:rPr>
            <a:t>800</a:t>
          </a:r>
          <a:r>
            <a:rPr lang="en-ZA" sz="1600" b="1" kern="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000 </a:t>
          </a:r>
          <a:r>
            <a:rPr lang="en-US" sz="1600" b="1" kern="1200" dirty="0" smtClean="0">
              <a:solidFill>
                <a:schemeClr val="tx1"/>
              </a:solidFill>
              <a:latin typeface="Arial" panose="020B0604020202020204" pitchFamily="34" charset="0"/>
              <a:cs typeface="Arial" panose="020B0604020202020204" pitchFamily="34" charset="0"/>
            </a:rPr>
            <a:t>births registered within 30 calendar days per year</a:t>
          </a:r>
          <a:endParaRPr lang="en-ZA" sz="1600" b="1" kern="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endParaRPr>
        </a:p>
      </dsp:txBody>
      <dsp:txXfrm>
        <a:off x="1020048" y="1075850"/>
        <a:ext cx="7704790" cy="611831"/>
      </dsp:txXfrm>
    </dsp:sp>
    <dsp:sp modelId="{4A105D6F-B6A6-43E0-8E9E-358D51E1E87B}">
      <dsp:nvSpPr>
        <dsp:cNvPr id="0" name=""/>
        <dsp:cNvSpPr/>
      </dsp:nvSpPr>
      <dsp:spPr>
        <a:xfrm>
          <a:off x="1020048" y="1840639"/>
          <a:ext cx="7731159" cy="611831"/>
        </a:xfrm>
        <a:prstGeom prst="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2.5 million </a:t>
          </a:r>
          <a:r>
            <a:rPr lang="en-US" sz="1600" b="1" kern="1200" dirty="0" smtClean="0">
              <a:solidFill>
                <a:schemeClr val="tx1"/>
              </a:solidFill>
              <a:latin typeface="Arial" panose="020B0604020202020204" pitchFamily="34" charset="0"/>
              <a:cs typeface="Arial" panose="020B0604020202020204" pitchFamily="34" charset="0"/>
            </a:rPr>
            <a:t>smart ID cards issued to citizens 16 years of age and above per year</a:t>
          </a:r>
          <a:endParaRPr lang="en-ZA" sz="1600" b="1" kern="1200" dirty="0">
            <a:solidFill>
              <a:schemeClr val="tx1"/>
            </a:solidFill>
          </a:endParaRPr>
        </a:p>
      </dsp:txBody>
      <dsp:txXfrm>
        <a:off x="1020048" y="1840639"/>
        <a:ext cx="7731159" cy="611831"/>
      </dsp:txXfrm>
    </dsp:sp>
    <dsp:sp modelId="{4C9110D8-0902-4D3C-AEBC-8B2E3EDA1815}">
      <dsp:nvSpPr>
        <dsp:cNvPr id="0" name=""/>
        <dsp:cNvSpPr/>
      </dsp:nvSpPr>
      <dsp:spPr>
        <a:xfrm>
          <a:off x="1020048" y="2605427"/>
          <a:ext cx="7676695" cy="741196"/>
        </a:xfrm>
        <a:prstGeom prst="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90% of machine readable adult passports (Live capture system) issued within 13 working days for applications collected and processed within the RSA per year</a:t>
          </a:r>
          <a:endParaRPr lang="en-ZA" sz="1600" b="1" kern="1200" dirty="0">
            <a:solidFill>
              <a:schemeClr val="tx1"/>
            </a:solidFill>
            <a:latin typeface="Arial" panose="020B0604020202020204" pitchFamily="34" charset="0"/>
            <a:cs typeface="Arial" panose="020B0604020202020204" pitchFamily="34" charset="0"/>
          </a:endParaRPr>
        </a:p>
      </dsp:txBody>
      <dsp:txXfrm>
        <a:off x="1020048" y="2605427"/>
        <a:ext cx="7676695" cy="741196"/>
      </dsp:txXfrm>
    </dsp:sp>
    <dsp:sp modelId="{56FAB657-1177-48DF-9FA5-05B8724BAE2E}">
      <dsp:nvSpPr>
        <dsp:cNvPr id="0" name=""/>
        <dsp:cNvSpPr/>
      </dsp:nvSpPr>
      <dsp:spPr>
        <a:xfrm>
          <a:off x="1020048" y="3499582"/>
          <a:ext cx="7694916" cy="853302"/>
        </a:xfrm>
        <a:prstGeom prst="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90% of machine readable child passports (Live capture system) issued within 18 working days for applications collected and processed within the RSA per year</a:t>
          </a:r>
          <a:endParaRPr lang="en-ZA" sz="1600" b="1" kern="1200" dirty="0">
            <a:solidFill>
              <a:schemeClr val="tx1"/>
            </a:solidFill>
          </a:endParaRPr>
        </a:p>
      </dsp:txBody>
      <dsp:txXfrm>
        <a:off x="1020048" y="3499582"/>
        <a:ext cx="7694916" cy="8533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73A0B-A0B7-451F-BE0A-F6C40545546D}">
      <dsp:nvSpPr>
        <dsp:cNvPr id="0" name=""/>
        <dsp:cNvSpPr/>
      </dsp:nvSpPr>
      <dsp:spPr>
        <a:xfrm>
          <a:off x="618687" y="2714367"/>
          <a:ext cx="401361" cy="1651953"/>
        </a:xfrm>
        <a:custGeom>
          <a:avLst/>
          <a:gdLst/>
          <a:ahLst/>
          <a:cxnLst/>
          <a:rect l="0" t="0" r="0" b="0"/>
          <a:pathLst>
            <a:path>
              <a:moveTo>
                <a:pt x="0" y="0"/>
              </a:moveTo>
              <a:lnTo>
                <a:pt x="200680" y="0"/>
              </a:lnTo>
              <a:lnTo>
                <a:pt x="200680" y="1651953"/>
              </a:lnTo>
              <a:lnTo>
                <a:pt x="401361" y="16519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776867" y="3497843"/>
        <a:ext cx="85000" cy="85000"/>
      </dsp:txXfrm>
    </dsp:sp>
    <dsp:sp modelId="{9CF0AF24-AE54-498D-B63D-8DD73C7F09E1}">
      <dsp:nvSpPr>
        <dsp:cNvPr id="0" name=""/>
        <dsp:cNvSpPr/>
      </dsp:nvSpPr>
      <dsp:spPr>
        <a:xfrm>
          <a:off x="618687" y="2714367"/>
          <a:ext cx="401361" cy="887164"/>
        </a:xfrm>
        <a:custGeom>
          <a:avLst/>
          <a:gdLst/>
          <a:ahLst/>
          <a:cxnLst/>
          <a:rect l="0" t="0" r="0" b="0"/>
          <a:pathLst>
            <a:path>
              <a:moveTo>
                <a:pt x="0" y="0"/>
              </a:moveTo>
              <a:lnTo>
                <a:pt x="200680" y="0"/>
              </a:lnTo>
              <a:lnTo>
                <a:pt x="200680" y="887164"/>
              </a:lnTo>
              <a:lnTo>
                <a:pt x="401361" y="8871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795024" y="3133606"/>
        <a:ext cx="48686" cy="48686"/>
      </dsp:txXfrm>
    </dsp:sp>
    <dsp:sp modelId="{9F71F906-50DA-4BFC-BD1C-11C7884A5BF5}">
      <dsp:nvSpPr>
        <dsp:cNvPr id="0" name=""/>
        <dsp:cNvSpPr/>
      </dsp:nvSpPr>
      <dsp:spPr>
        <a:xfrm>
          <a:off x="618687" y="2714367"/>
          <a:ext cx="401361" cy="122375"/>
        </a:xfrm>
        <a:custGeom>
          <a:avLst/>
          <a:gdLst/>
          <a:ahLst/>
          <a:cxnLst/>
          <a:rect l="0" t="0" r="0" b="0"/>
          <a:pathLst>
            <a:path>
              <a:moveTo>
                <a:pt x="0" y="0"/>
              </a:moveTo>
              <a:lnTo>
                <a:pt x="200680" y="0"/>
              </a:lnTo>
              <a:lnTo>
                <a:pt x="200680" y="122375"/>
              </a:lnTo>
              <a:lnTo>
                <a:pt x="401361" y="1223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808878" y="2765065"/>
        <a:ext cx="20980" cy="20980"/>
      </dsp:txXfrm>
    </dsp:sp>
    <dsp:sp modelId="{50F96594-81D7-4028-99E8-E43212B665A7}">
      <dsp:nvSpPr>
        <dsp:cNvPr id="0" name=""/>
        <dsp:cNvSpPr/>
      </dsp:nvSpPr>
      <dsp:spPr>
        <a:xfrm>
          <a:off x="618687" y="1949578"/>
          <a:ext cx="401361" cy="764788"/>
        </a:xfrm>
        <a:custGeom>
          <a:avLst/>
          <a:gdLst/>
          <a:ahLst/>
          <a:cxnLst/>
          <a:rect l="0" t="0" r="0" b="0"/>
          <a:pathLst>
            <a:path>
              <a:moveTo>
                <a:pt x="0" y="764788"/>
              </a:moveTo>
              <a:lnTo>
                <a:pt x="200680" y="764788"/>
              </a:lnTo>
              <a:lnTo>
                <a:pt x="200680" y="0"/>
              </a:lnTo>
              <a:lnTo>
                <a:pt x="40136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797775" y="2310380"/>
        <a:ext cx="43185" cy="43185"/>
      </dsp:txXfrm>
    </dsp:sp>
    <dsp:sp modelId="{BDD3016F-CC0E-47AB-8FF4-62B1EA10BE15}">
      <dsp:nvSpPr>
        <dsp:cNvPr id="0" name=""/>
        <dsp:cNvSpPr/>
      </dsp:nvSpPr>
      <dsp:spPr>
        <a:xfrm>
          <a:off x="618687" y="1062414"/>
          <a:ext cx="401361" cy="1651953"/>
        </a:xfrm>
        <a:custGeom>
          <a:avLst/>
          <a:gdLst/>
          <a:ahLst/>
          <a:cxnLst/>
          <a:rect l="0" t="0" r="0" b="0"/>
          <a:pathLst>
            <a:path>
              <a:moveTo>
                <a:pt x="0" y="1651953"/>
              </a:moveTo>
              <a:lnTo>
                <a:pt x="200680" y="1651953"/>
              </a:lnTo>
              <a:lnTo>
                <a:pt x="200680" y="0"/>
              </a:lnTo>
              <a:lnTo>
                <a:pt x="40136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ZA" sz="600" kern="1200"/>
        </a:p>
      </dsp:txBody>
      <dsp:txXfrm>
        <a:off x="776867" y="1845890"/>
        <a:ext cx="85000" cy="85000"/>
      </dsp:txXfrm>
    </dsp:sp>
    <dsp:sp modelId="{617C32B0-4080-4524-96BD-33BF54A2EF27}">
      <dsp:nvSpPr>
        <dsp:cNvPr id="0" name=""/>
        <dsp:cNvSpPr/>
      </dsp:nvSpPr>
      <dsp:spPr>
        <a:xfrm rot="16200000">
          <a:off x="-1297309" y="2408451"/>
          <a:ext cx="3220163" cy="611831"/>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ZA" sz="1800" b="1" kern="1200" dirty="0" smtClean="0">
              <a:solidFill>
                <a:schemeClr val="tx1"/>
              </a:solidFill>
              <a:latin typeface="Arial" panose="020B0604020202020204" pitchFamily="34" charset="0"/>
              <a:cs typeface="Arial" panose="020B0604020202020204" pitchFamily="34" charset="0"/>
            </a:rPr>
            <a:t>Immigration Services</a:t>
          </a:r>
          <a:endParaRPr lang="en-ZA" sz="1800" b="1" kern="1200" dirty="0">
            <a:solidFill>
              <a:schemeClr val="tx1"/>
            </a:solidFill>
            <a:latin typeface="Arial" panose="020B0604020202020204" pitchFamily="34" charset="0"/>
            <a:cs typeface="Arial" panose="020B0604020202020204" pitchFamily="34" charset="0"/>
          </a:endParaRPr>
        </a:p>
      </dsp:txBody>
      <dsp:txXfrm>
        <a:off x="-1297309" y="2408451"/>
        <a:ext cx="3220163" cy="611831"/>
      </dsp:txXfrm>
    </dsp:sp>
    <dsp:sp modelId="{88CE4772-C51F-44D2-BAE2-3E42F745540D}">
      <dsp:nvSpPr>
        <dsp:cNvPr id="0" name=""/>
        <dsp:cNvSpPr/>
      </dsp:nvSpPr>
      <dsp:spPr>
        <a:xfrm>
          <a:off x="1020048" y="756498"/>
          <a:ext cx="7704790" cy="611831"/>
        </a:xfrm>
        <a:prstGeom prst="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kern="1200" dirty="0" smtClean="0">
              <a:solidFill>
                <a:prstClr val="black"/>
              </a:solidFill>
              <a:latin typeface="Arial" panose="020B0604020202020204" pitchFamily="34" charset="0"/>
              <a:cs typeface="Arial" panose="020B0604020202020204" pitchFamily="34" charset="0"/>
            </a:rPr>
            <a:t> </a:t>
          </a:r>
          <a:r>
            <a:rPr lang="en-ZA" sz="1600" b="0" kern="1200" dirty="0" smtClean="0">
              <a:solidFill>
                <a:prstClr val="black"/>
              </a:solidFill>
              <a:latin typeface="Arial" panose="020B0604020202020204" pitchFamily="34" charset="0"/>
              <a:cs typeface="Arial" panose="020B0604020202020204" pitchFamily="34" charset="0"/>
            </a:rPr>
            <a:t>1 296</a:t>
          </a:r>
          <a:r>
            <a:rPr lang="en-US" sz="1600" b="0" kern="1200" dirty="0" smtClean="0">
              <a:solidFill>
                <a:schemeClr val="tx1"/>
              </a:solidFill>
              <a:latin typeface="Arial" panose="020B0604020202020204" pitchFamily="34" charset="0"/>
              <a:cs typeface="Arial" panose="020B0604020202020204" pitchFamily="34" charset="0"/>
            </a:rPr>
            <a:t> DHA-led </a:t>
          </a:r>
          <a:r>
            <a:rPr lang="en-US" sz="1600" b="0" kern="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law </a:t>
          </a:r>
          <a:r>
            <a:rPr lang="en-US" sz="1500" b="0" kern="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enforcement operations/inspections conducted for targeted areas to ensure compliance with immigration legislation per year</a:t>
          </a:r>
          <a:endParaRPr lang="en-ZA" sz="1500" b="0" kern="1200" dirty="0">
            <a:solidFill>
              <a:schemeClr val="tx1"/>
            </a:solidFill>
          </a:endParaRPr>
        </a:p>
      </dsp:txBody>
      <dsp:txXfrm>
        <a:off x="1020048" y="756498"/>
        <a:ext cx="7704790" cy="611831"/>
      </dsp:txXfrm>
    </dsp:sp>
    <dsp:sp modelId="{4A105D6F-B6A6-43E0-8E9E-358D51E1E87B}">
      <dsp:nvSpPr>
        <dsp:cNvPr id="0" name=""/>
        <dsp:cNvSpPr/>
      </dsp:nvSpPr>
      <dsp:spPr>
        <a:xfrm>
          <a:off x="1020048" y="1521287"/>
          <a:ext cx="7731159" cy="856581"/>
        </a:xfrm>
        <a:prstGeom prst="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tx1"/>
              </a:solidFill>
              <a:latin typeface="Arial" panose="020B0604020202020204" pitchFamily="34" charset="0"/>
              <a:cs typeface="Arial" panose="020B0604020202020204" pitchFamily="34" charset="0"/>
            </a:rPr>
            <a:t>85% of </a:t>
          </a:r>
          <a:r>
            <a:rPr lang="en-US" sz="1600" b="0" kern="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permanent residence applications for critical skills (S27b), general work (S26a) and business (S27c) adjudicated within 8 months for applications collected within the RSA per year</a:t>
          </a:r>
          <a:endParaRPr lang="en-ZA" sz="1500" b="0" kern="1200" dirty="0">
            <a:solidFill>
              <a:schemeClr val="tx1"/>
            </a:solidFill>
          </a:endParaRPr>
        </a:p>
      </dsp:txBody>
      <dsp:txXfrm>
        <a:off x="1020048" y="1521287"/>
        <a:ext cx="7731159" cy="856581"/>
      </dsp:txXfrm>
    </dsp:sp>
    <dsp:sp modelId="{56FAB657-1177-48DF-9FA5-05B8724BAE2E}">
      <dsp:nvSpPr>
        <dsp:cNvPr id="0" name=""/>
        <dsp:cNvSpPr/>
      </dsp:nvSpPr>
      <dsp:spPr>
        <a:xfrm>
          <a:off x="1020048" y="2530827"/>
          <a:ext cx="7694916" cy="611831"/>
        </a:xfrm>
        <a:prstGeom prst="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kern="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95% of critical skills visa applications adjudicated within 4 weeks for applications processed within the RSA per year </a:t>
          </a:r>
          <a:endParaRPr lang="en-ZA" sz="1500" b="0" kern="1200" dirty="0">
            <a:solidFill>
              <a:schemeClr val="tx1"/>
            </a:solidFill>
          </a:endParaRPr>
        </a:p>
      </dsp:txBody>
      <dsp:txXfrm>
        <a:off x="1020048" y="2530827"/>
        <a:ext cx="7694916" cy="611831"/>
      </dsp:txXfrm>
    </dsp:sp>
    <dsp:sp modelId="{4C9110D8-0902-4D3C-AEBC-8B2E3EDA1815}">
      <dsp:nvSpPr>
        <dsp:cNvPr id="0" name=""/>
        <dsp:cNvSpPr/>
      </dsp:nvSpPr>
      <dsp:spPr>
        <a:xfrm>
          <a:off x="1020048" y="3295616"/>
          <a:ext cx="7676695" cy="611831"/>
        </a:xfrm>
        <a:prstGeom prst="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kern="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90% of business visa applications adjudicated within 8 weeks for applications processed within the RSA per year</a:t>
          </a:r>
          <a:endParaRPr lang="en-ZA" sz="1500" b="0" kern="1200" dirty="0">
            <a:solidFill>
              <a:schemeClr val="tx1"/>
            </a:solidFill>
            <a:latin typeface="Arial" panose="020B0604020202020204" pitchFamily="34" charset="0"/>
            <a:cs typeface="Arial" panose="020B0604020202020204" pitchFamily="34" charset="0"/>
          </a:endParaRPr>
        </a:p>
      </dsp:txBody>
      <dsp:txXfrm>
        <a:off x="1020048" y="3295616"/>
        <a:ext cx="7676695" cy="611831"/>
      </dsp:txXfrm>
    </dsp:sp>
    <dsp:sp modelId="{36B080D4-954C-486A-B2A3-2B023834B805}">
      <dsp:nvSpPr>
        <dsp:cNvPr id="0" name=""/>
        <dsp:cNvSpPr/>
      </dsp:nvSpPr>
      <dsp:spPr>
        <a:xfrm>
          <a:off x="1020048" y="4060405"/>
          <a:ext cx="7621768" cy="611831"/>
        </a:xfrm>
        <a:prstGeom prst="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90% </a:t>
          </a:r>
          <a:r>
            <a:rPr lang="en-US" sz="1500" b="0" kern="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of general work visa applications adjudicated within 8 weeks for applications processed within the RSA per year</a:t>
          </a:r>
          <a:endParaRPr lang="en-US" sz="1500" b="0" kern="12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dsp:txBody>
      <dsp:txXfrm>
        <a:off x="1020048" y="4060405"/>
        <a:ext cx="7621768" cy="6118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22ED0-4F44-4984-AA42-C96784B9D2BA}">
      <dsp:nvSpPr>
        <dsp:cNvPr id="0" name=""/>
        <dsp:cNvSpPr/>
      </dsp:nvSpPr>
      <dsp:spPr>
        <a:xfrm rot="5400000">
          <a:off x="4985980" y="-1869598"/>
          <a:ext cx="1800969" cy="5540202"/>
        </a:xfrm>
        <a:prstGeom prst="round2SameRect">
          <a:avLst/>
        </a:prstGeom>
        <a:solidFill>
          <a:schemeClr val="accent3">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en-US" sz="1200" kern="1200" dirty="0" smtClean="0">
              <a:latin typeface="Arial" panose="020B0604020202020204" pitchFamily="34" charset="0"/>
              <a:cs typeface="Arial" panose="020B0604020202020204" pitchFamily="34" charset="0"/>
            </a:rPr>
            <a:t>Biometric Movement Control System (BMCS) implemented at 38 ports of entry</a:t>
          </a:r>
          <a:endParaRPr lang="en-US" sz="1200" kern="1200" dirty="0"/>
        </a:p>
        <a:p>
          <a:pPr marL="114300" lvl="1" indent="-114300" algn="just" defTabSz="533400">
            <a:lnSpc>
              <a:spcPct val="90000"/>
            </a:lnSpc>
            <a:spcBef>
              <a:spcPct val="0"/>
            </a:spcBef>
            <a:spcAft>
              <a:spcPct val="15000"/>
            </a:spcAft>
            <a:buChar char="••"/>
          </a:pPr>
          <a:r>
            <a:rPr lang="en-ZA" sz="1200" kern="1200" dirty="0" smtClean="0">
              <a:solidFill>
                <a:schemeClr val="dk1"/>
              </a:solidFill>
              <a:latin typeface="Arial" panose="020B0604020202020204" pitchFamily="34" charset="0"/>
              <a:cs typeface="Arial" panose="020B0604020202020204" pitchFamily="34" charset="0"/>
            </a:rPr>
            <a:t>ABIS Phase 2 operational: Iris, infant footprint and palm-print backend recognition capability deployed into production</a:t>
          </a:r>
          <a:endParaRPr lang="en-US" sz="1200" kern="1200" dirty="0">
            <a:solidFill>
              <a:schemeClr val="dk1"/>
            </a:solidFill>
            <a:latin typeface="Arial" panose="020B0604020202020204" pitchFamily="34" charset="0"/>
            <a:cs typeface="Arial" panose="020B0604020202020204" pitchFamily="34" charset="0"/>
          </a:endParaRPr>
        </a:p>
        <a:p>
          <a:pPr marL="114300" lvl="1" indent="-114300" algn="just" defTabSz="533400">
            <a:lnSpc>
              <a:spcPct val="90000"/>
            </a:lnSpc>
            <a:spcBef>
              <a:spcPct val="0"/>
            </a:spcBef>
            <a:spcAft>
              <a:spcPct val="15000"/>
            </a:spcAft>
            <a:buChar char="••"/>
          </a:pPr>
          <a:r>
            <a:rPr lang="en-US" sz="1200" kern="1200" dirty="0" smtClean="0">
              <a:latin typeface="Arial" panose="020B0604020202020204" pitchFamily="34" charset="0"/>
              <a:ea typeface="Times New Roman" panose="02020603050405020304" pitchFamily="18" charset="0"/>
              <a:cs typeface="Arial" panose="020B0604020202020204" pitchFamily="34" charset="0"/>
            </a:rPr>
            <a:t>IMS Case Management System modules for Inspectorate and Deportations piloted in 4 offices (Head office, Epping Refugee Reception Centre, Pretoria Large Office and </a:t>
          </a:r>
          <a:r>
            <a:rPr lang="en-US" sz="1200" kern="1200" dirty="0" err="1" smtClean="0">
              <a:latin typeface="Arial" panose="020B0604020202020204" pitchFamily="34" charset="0"/>
              <a:ea typeface="Times New Roman" panose="02020603050405020304" pitchFamily="18" charset="0"/>
              <a:cs typeface="Arial" panose="020B0604020202020204" pitchFamily="34" charset="0"/>
            </a:rPr>
            <a:t>Lindela</a:t>
          </a:r>
          <a:r>
            <a:rPr lang="en-US" sz="1200" kern="1200" dirty="0" smtClean="0">
              <a:latin typeface="Arial" panose="020B0604020202020204" pitchFamily="34" charset="0"/>
              <a:ea typeface="Times New Roman" panose="02020603050405020304" pitchFamily="18" charset="0"/>
              <a:cs typeface="Arial" panose="020B0604020202020204" pitchFamily="34" charset="0"/>
            </a:rPr>
            <a:t> Repatriation Centre)</a:t>
          </a:r>
          <a:endParaRPr lang="en-US" sz="1200" kern="1200" dirty="0">
            <a:solidFill>
              <a:schemeClr val="dk1"/>
            </a:solidFill>
            <a:latin typeface="Arial" panose="020B0604020202020204" pitchFamily="34" charset="0"/>
            <a:cs typeface="Arial" panose="020B0604020202020204" pitchFamily="34" charset="0"/>
          </a:endParaRPr>
        </a:p>
        <a:p>
          <a:pPr marL="114300" lvl="1" indent="-114300" algn="just" defTabSz="533400">
            <a:lnSpc>
              <a:spcPct val="90000"/>
            </a:lnSpc>
            <a:spcBef>
              <a:spcPct val="0"/>
            </a:spcBef>
            <a:spcAft>
              <a:spcPct val="15000"/>
            </a:spcAft>
            <a:buChar char="••"/>
          </a:pPr>
          <a:r>
            <a:rPr lang="en-US" sz="1200" kern="1200" dirty="0" smtClean="0">
              <a:latin typeface="Arial" panose="020B0604020202020204" pitchFamily="34" charset="0"/>
              <a:ea typeface="Times New Roman" panose="02020603050405020304" pitchFamily="18" charset="0"/>
              <a:cs typeface="Arial" panose="020B0604020202020204" pitchFamily="34" charset="0"/>
            </a:rPr>
            <a:t>Asylum Seeker Management and Refugee</a:t>
          </a:r>
          <a:r>
            <a:rPr lang="en-ZA" sz="1200" kern="1200" dirty="0" smtClean="0">
              <a:latin typeface="Arial" panose="020B0604020202020204" pitchFamily="34" charset="0"/>
              <a:ea typeface="Times New Roman" panose="02020603050405020304" pitchFamily="18" charset="0"/>
              <a:cs typeface="Arial" panose="020B0604020202020204" pitchFamily="34" charset="0"/>
            </a:rPr>
            <a:t> System implemented in 5 refugee reception offices and 2 statutory bodies (RAASA and SCRA)</a:t>
          </a:r>
          <a:endParaRPr lang="en-US" sz="1200" kern="1200" dirty="0">
            <a:solidFill>
              <a:schemeClr val="dk1"/>
            </a:solidFill>
            <a:latin typeface="Arial" panose="020B0604020202020204" pitchFamily="34" charset="0"/>
            <a:cs typeface="Arial" panose="020B0604020202020204" pitchFamily="34" charset="0"/>
          </a:endParaRPr>
        </a:p>
      </dsp:txBody>
      <dsp:txXfrm rot="-5400000">
        <a:off x="3116364" y="87934"/>
        <a:ext cx="5452286" cy="1625137"/>
      </dsp:txXfrm>
    </dsp:sp>
    <dsp:sp modelId="{E2ABCC86-8F29-4D13-BE4E-DE5C276A1A63}">
      <dsp:nvSpPr>
        <dsp:cNvPr id="0" name=""/>
        <dsp:cNvSpPr/>
      </dsp:nvSpPr>
      <dsp:spPr>
        <a:xfrm>
          <a:off x="0" y="57693"/>
          <a:ext cx="3116364" cy="1685619"/>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Arial" panose="020B0604020202020204" pitchFamily="34" charset="0"/>
              <a:cs typeface="Arial" panose="020B0604020202020204" pitchFamily="34" charset="0"/>
            </a:rPr>
            <a:t>Information Services</a:t>
          </a:r>
          <a:endParaRPr lang="en-US" sz="1800" b="1" kern="1200" dirty="0">
            <a:solidFill>
              <a:schemeClr val="tx1"/>
            </a:solidFill>
            <a:latin typeface="Arial" panose="020B0604020202020204" pitchFamily="34" charset="0"/>
            <a:cs typeface="Arial" panose="020B0604020202020204" pitchFamily="34" charset="0"/>
          </a:endParaRPr>
        </a:p>
      </dsp:txBody>
      <dsp:txXfrm>
        <a:off x="82285" y="139978"/>
        <a:ext cx="2951794" cy="1521049"/>
      </dsp:txXfrm>
    </dsp:sp>
    <dsp:sp modelId="{D61C2BDA-0F6F-43BB-91CF-7D352C154FCE}">
      <dsp:nvSpPr>
        <dsp:cNvPr id="0" name=""/>
        <dsp:cNvSpPr/>
      </dsp:nvSpPr>
      <dsp:spPr>
        <a:xfrm rot="5400000">
          <a:off x="5058020" y="-50879"/>
          <a:ext cx="1668399" cy="5545618"/>
        </a:xfrm>
        <a:prstGeom prst="round2SameRect">
          <a:avLst/>
        </a:prstGeom>
        <a:solidFill>
          <a:schemeClr val="accent3">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77850">
            <a:lnSpc>
              <a:spcPct val="90000"/>
            </a:lnSpc>
            <a:spcBef>
              <a:spcPct val="0"/>
            </a:spcBef>
            <a:spcAft>
              <a:spcPct val="15000"/>
            </a:spcAft>
            <a:buChar char="••"/>
          </a:pPr>
          <a:r>
            <a:rPr lang="en-ZA" sz="1300" kern="1200" dirty="0" smtClean="0">
              <a:latin typeface="Arial" panose="020B0604020202020204" pitchFamily="34" charset="0"/>
              <a:ea typeface="Times New Roman" panose="02020603050405020304" pitchFamily="18" charset="0"/>
              <a:cs typeface="Arial" panose="020B0604020202020204" pitchFamily="34" charset="0"/>
            </a:rPr>
            <a:t>DHA Bill tabled in Parliament</a:t>
          </a:r>
          <a:endParaRPr lang="en-US" sz="1300" kern="1200" dirty="0">
            <a:latin typeface="Arial" panose="020B0604020202020204" pitchFamily="34" charset="0"/>
            <a:cs typeface="Arial" panose="020B0604020202020204" pitchFamily="34" charset="0"/>
          </a:endParaRPr>
        </a:p>
        <a:p>
          <a:pPr marL="114300" lvl="1" indent="-114300" algn="just" defTabSz="577850">
            <a:lnSpc>
              <a:spcPct val="90000"/>
            </a:lnSpc>
            <a:spcBef>
              <a:spcPct val="0"/>
            </a:spcBef>
            <a:spcAft>
              <a:spcPct val="15000"/>
            </a:spcAft>
            <a:buChar char="••"/>
          </a:pPr>
          <a:r>
            <a:rPr lang="en-ZA" sz="1300" kern="1200" dirty="0" smtClean="0">
              <a:latin typeface="Arial" panose="020B0604020202020204" pitchFamily="34" charset="0"/>
              <a:ea typeface="Times New Roman" panose="02020603050405020304" pitchFamily="18" charset="0"/>
              <a:cs typeface="Arial" panose="020B0604020202020204" pitchFamily="34" charset="0"/>
            </a:rPr>
            <a:t>National Identification and Registration Bill submitted to Cabinet to obtain approval for tabling in Parliament</a:t>
          </a:r>
          <a:endParaRPr lang="en-US" sz="1300" kern="1200" dirty="0">
            <a:latin typeface="Arial" panose="020B0604020202020204" pitchFamily="34" charset="0"/>
            <a:ea typeface="Times New Roman" panose="02020603050405020304" pitchFamily="18" charset="0"/>
            <a:cs typeface="Arial" panose="020B0604020202020204" pitchFamily="34" charset="0"/>
          </a:endParaRPr>
        </a:p>
        <a:p>
          <a:pPr marL="114300" lvl="1" indent="-114300" algn="just" defTabSz="577850">
            <a:lnSpc>
              <a:spcPct val="90000"/>
            </a:lnSpc>
            <a:spcBef>
              <a:spcPct val="0"/>
            </a:spcBef>
            <a:spcAft>
              <a:spcPct val="15000"/>
            </a:spcAft>
            <a:buChar char="••"/>
          </a:pPr>
          <a:r>
            <a:rPr lang="en-ZA" sz="1300" kern="1200" dirty="0" smtClean="0">
              <a:latin typeface="Arial" panose="020B0604020202020204" pitchFamily="34" charset="0"/>
              <a:ea typeface="Times New Roman" panose="02020603050405020304" pitchFamily="18" charset="0"/>
              <a:cs typeface="Arial" panose="020B0604020202020204" pitchFamily="34" charset="0"/>
            </a:rPr>
            <a:t>Marriage Bill submitted to Cabinet to obtain approval for tabling in Parliament </a:t>
          </a:r>
          <a:endParaRPr lang="en-US" sz="1300" kern="1200" dirty="0">
            <a:latin typeface="Arial" panose="020B0604020202020204" pitchFamily="34" charset="0"/>
            <a:ea typeface="Times New Roman" panose="02020603050405020304" pitchFamily="18" charset="0"/>
            <a:cs typeface="Arial" panose="020B0604020202020204" pitchFamily="34" charset="0"/>
          </a:endParaRPr>
        </a:p>
        <a:p>
          <a:pPr marL="114300" lvl="1" indent="-114300" algn="just" defTabSz="577850">
            <a:lnSpc>
              <a:spcPct val="90000"/>
            </a:lnSpc>
            <a:spcBef>
              <a:spcPct val="0"/>
            </a:spcBef>
            <a:spcAft>
              <a:spcPct val="15000"/>
            </a:spcAft>
            <a:buChar char="••"/>
          </a:pPr>
          <a:r>
            <a:rPr lang="en-ZA" sz="1300" kern="1200" dirty="0" smtClean="0">
              <a:latin typeface="Arial" panose="020B0604020202020204" pitchFamily="34" charset="0"/>
              <a:ea typeface="Times New Roman" panose="02020603050405020304" pitchFamily="18" charset="0"/>
              <a:cs typeface="Arial" panose="020B0604020202020204" pitchFamily="34" charset="0"/>
            </a:rPr>
            <a:t>OSBP Bill submitted to Cabinet to obtain approval for tabling in Parliament </a:t>
          </a:r>
        </a:p>
        <a:p>
          <a:pPr marL="114300" lvl="1" indent="-114300" algn="just" defTabSz="577850">
            <a:lnSpc>
              <a:spcPct val="90000"/>
            </a:lnSpc>
            <a:spcBef>
              <a:spcPct val="0"/>
            </a:spcBef>
            <a:spcAft>
              <a:spcPct val="15000"/>
            </a:spcAft>
            <a:buChar char="••"/>
          </a:pPr>
          <a:r>
            <a:rPr lang="en-ZA" sz="1300" kern="1200" dirty="0" smtClean="0">
              <a:latin typeface="Arial" panose="020B0604020202020204" pitchFamily="34" charset="0"/>
              <a:ea typeface="Times New Roman" panose="02020603050405020304" pitchFamily="18" charset="0"/>
              <a:cs typeface="Arial" panose="020B0604020202020204" pitchFamily="34" charset="0"/>
            </a:rPr>
            <a:t>Communication interventions: 20 Media engagements, 6 Outreach engagements and 3 Campaigns</a:t>
          </a:r>
          <a:endParaRPr lang="en-US" altLang="en-US" sz="1300" b="1" kern="1200" dirty="0">
            <a:latin typeface="Arial" panose="020B0604020202020204" pitchFamily="34" charset="0"/>
            <a:cs typeface="Arial" panose="020B0604020202020204" pitchFamily="34" charset="0"/>
          </a:endParaRPr>
        </a:p>
      </dsp:txBody>
      <dsp:txXfrm rot="-5400000">
        <a:off x="3119411" y="1969175"/>
        <a:ext cx="5464173" cy="1505509"/>
      </dsp:txXfrm>
    </dsp:sp>
    <dsp:sp modelId="{6591129C-8F8E-4AB8-B9F8-E7567BDCC1E1}">
      <dsp:nvSpPr>
        <dsp:cNvPr id="0" name=""/>
        <dsp:cNvSpPr/>
      </dsp:nvSpPr>
      <dsp:spPr>
        <a:xfrm>
          <a:off x="0" y="1885269"/>
          <a:ext cx="3119410" cy="1685619"/>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Arial" panose="020B0604020202020204" pitchFamily="34" charset="0"/>
              <a:cs typeface="Arial" panose="020B0604020202020204" pitchFamily="34" charset="0"/>
            </a:rPr>
            <a:t>DGs Office</a:t>
          </a:r>
          <a:endParaRPr lang="en-US" sz="1800" b="1" kern="1200" dirty="0">
            <a:solidFill>
              <a:schemeClr val="tx1"/>
            </a:solidFill>
            <a:latin typeface="Arial" panose="020B0604020202020204" pitchFamily="34" charset="0"/>
            <a:cs typeface="Arial" panose="020B0604020202020204" pitchFamily="34" charset="0"/>
          </a:endParaRPr>
        </a:p>
      </dsp:txBody>
      <dsp:txXfrm>
        <a:off x="82285" y="1967554"/>
        <a:ext cx="2954840" cy="1521049"/>
      </dsp:txXfrm>
    </dsp:sp>
    <dsp:sp modelId="{8A85BFF6-45A9-4978-93A6-28B20CFD6332}">
      <dsp:nvSpPr>
        <dsp:cNvPr id="0" name=""/>
        <dsp:cNvSpPr/>
      </dsp:nvSpPr>
      <dsp:spPr>
        <a:xfrm rot="5400000">
          <a:off x="4827050" y="1948739"/>
          <a:ext cx="2127305" cy="5540202"/>
        </a:xfrm>
        <a:prstGeom prst="round2SameRect">
          <a:avLst/>
        </a:prstGeom>
        <a:solidFill>
          <a:schemeClr val="accent3">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en-ZA" sz="1200" kern="1200" dirty="0" smtClean="0">
              <a:latin typeface="Arial" panose="020B0604020202020204" pitchFamily="34" charset="0"/>
              <a:ea typeface="Times New Roman" panose="02020603050405020304" pitchFamily="18" charset="0"/>
              <a:cs typeface="Arial" panose="020B0604020202020204" pitchFamily="34" charset="0"/>
            </a:rPr>
            <a:t>White Paper  on the Management of Citizenship, International Migration and Refugee Protection submitted to Cabinet for approval</a:t>
          </a:r>
          <a:endParaRPr lang="en-US" sz="1200" kern="1200" dirty="0"/>
        </a:p>
        <a:p>
          <a:pPr marL="114300" lvl="1" indent="-114300" algn="just" defTabSz="533400">
            <a:lnSpc>
              <a:spcPct val="90000"/>
            </a:lnSpc>
            <a:spcBef>
              <a:spcPct val="0"/>
            </a:spcBef>
            <a:spcAft>
              <a:spcPct val="15000"/>
            </a:spcAft>
            <a:buChar char="••"/>
          </a:pPr>
          <a:r>
            <a:rPr lang="en-ZA" sz="1200" kern="1200" dirty="0" smtClean="0">
              <a:latin typeface="Arial" panose="020B0604020202020204" pitchFamily="34" charset="0"/>
              <a:ea typeface="Times New Roman" panose="02020603050405020304" pitchFamily="18" charset="0"/>
              <a:cs typeface="Arial" panose="020B0604020202020204" pitchFamily="34" charset="0"/>
            </a:rPr>
            <a:t>Service Delivery Model (SDM) implementation Framework approved by DG</a:t>
          </a:r>
          <a:endParaRPr lang="en-ZA" sz="1200" kern="1200" dirty="0">
            <a:latin typeface="Arial" panose="020B0604020202020204" pitchFamily="34" charset="0"/>
            <a:ea typeface="Times New Roman" panose="02020603050405020304" pitchFamily="18" charset="0"/>
            <a:cs typeface="Arial" panose="020B0604020202020204" pitchFamily="34" charset="0"/>
          </a:endParaRPr>
        </a:p>
        <a:p>
          <a:pPr marL="114300" lvl="1" indent="-114300" algn="just" defTabSz="533400">
            <a:lnSpc>
              <a:spcPct val="90000"/>
            </a:lnSpc>
            <a:spcBef>
              <a:spcPct val="0"/>
            </a:spcBef>
            <a:spcAft>
              <a:spcPct val="15000"/>
            </a:spcAft>
            <a:buChar char="••"/>
          </a:pPr>
          <a:r>
            <a:rPr lang="en-ZA" sz="1200" kern="1200" dirty="0" smtClean="0">
              <a:latin typeface="Arial" panose="020B0604020202020204" pitchFamily="34" charset="0"/>
              <a:ea typeface="Times New Roman" panose="02020603050405020304" pitchFamily="18" charset="0"/>
              <a:cs typeface="Arial" panose="020B0604020202020204" pitchFamily="34" charset="0"/>
            </a:rPr>
            <a:t>User Asset Management Plan (U-AMP) 2024/25 submitted to National Treasury and copy to DPW&amp;I</a:t>
          </a:r>
          <a:endParaRPr lang="en-ZA" sz="1200" kern="1200" dirty="0">
            <a:latin typeface="Arial" panose="020B0604020202020204" pitchFamily="34" charset="0"/>
            <a:ea typeface="Times New Roman" panose="02020603050405020304" pitchFamily="18" charset="0"/>
            <a:cs typeface="Arial" panose="020B0604020202020204" pitchFamily="34" charset="0"/>
          </a:endParaRPr>
        </a:p>
        <a:p>
          <a:pPr marL="114300" lvl="1" indent="-114300" algn="just" defTabSz="533400">
            <a:lnSpc>
              <a:spcPct val="90000"/>
            </a:lnSpc>
            <a:spcBef>
              <a:spcPct val="0"/>
            </a:spcBef>
            <a:spcAft>
              <a:spcPct val="15000"/>
            </a:spcAft>
            <a:buChar char="••"/>
          </a:pPr>
          <a:r>
            <a:rPr lang="en-ZA" sz="1200" kern="1200" dirty="0" smtClean="0">
              <a:latin typeface="Arial" panose="020B0604020202020204" pitchFamily="34" charset="0"/>
              <a:ea typeface="Times New Roman" panose="02020603050405020304" pitchFamily="18" charset="0"/>
              <a:cs typeface="Arial" panose="020B0604020202020204" pitchFamily="34" charset="0"/>
            </a:rPr>
            <a:t>Approved strategic accommodation requirements for 2025/26 submitted to DPW&amp;I</a:t>
          </a:r>
          <a:endParaRPr lang="en-ZA" sz="1200" kern="1200" dirty="0">
            <a:latin typeface="Arial" panose="020B0604020202020204" pitchFamily="34" charset="0"/>
            <a:ea typeface="Times New Roman" panose="02020603050405020304" pitchFamily="18" charset="0"/>
            <a:cs typeface="Arial" panose="020B0604020202020204" pitchFamily="34" charset="0"/>
          </a:endParaRPr>
        </a:p>
        <a:p>
          <a:pPr marL="114300" lvl="1" indent="-114300" algn="just" defTabSz="533400">
            <a:lnSpc>
              <a:spcPct val="90000"/>
            </a:lnSpc>
            <a:spcBef>
              <a:spcPct val="0"/>
            </a:spcBef>
            <a:spcAft>
              <a:spcPct val="15000"/>
            </a:spcAft>
            <a:buChar char="••"/>
          </a:pPr>
          <a:r>
            <a:rPr lang="en-ZA" sz="1200" kern="1200" dirty="0" smtClean="0">
              <a:latin typeface="Arial" panose="020B0604020202020204" pitchFamily="34" charset="0"/>
              <a:ea typeface="Times New Roman" panose="02020603050405020304" pitchFamily="18" charset="0"/>
              <a:cs typeface="Arial" panose="020B0604020202020204" pitchFamily="34" charset="0"/>
            </a:rPr>
            <a:t>Budget requirements and option analysis for DHA Hybrid Access Model presented to National Treasury to secure funding for Access Model</a:t>
          </a:r>
          <a:endParaRPr lang="en-ZA" sz="1200" kern="1200" dirty="0">
            <a:latin typeface="Arial" panose="020B0604020202020204" pitchFamily="34" charset="0"/>
            <a:ea typeface="Times New Roman" panose="02020603050405020304" pitchFamily="18" charset="0"/>
            <a:cs typeface="Arial" panose="020B0604020202020204" pitchFamily="34" charset="0"/>
          </a:endParaRPr>
        </a:p>
        <a:p>
          <a:pPr marL="114300" lvl="1" indent="-114300" algn="just" defTabSz="533400">
            <a:lnSpc>
              <a:spcPct val="90000"/>
            </a:lnSpc>
            <a:spcBef>
              <a:spcPct val="0"/>
            </a:spcBef>
            <a:spcAft>
              <a:spcPct val="15000"/>
            </a:spcAft>
            <a:buChar char="••"/>
          </a:pPr>
          <a:r>
            <a:rPr lang="en-ZA" sz="1200" kern="1200" dirty="0" smtClean="0">
              <a:latin typeface="Arial" panose="020B0604020202020204" pitchFamily="34" charset="0"/>
              <a:ea typeface="Times New Roman" panose="02020603050405020304" pitchFamily="18" charset="0"/>
              <a:cs typeface="Arial" panose="020B0604020202020204" pitchFamily="34" charset="0"/>
            </a:rPr>
            <a:t>Digitisation of records: 36 million records digitised (birth records); 18 000 Microfilm indexed</a:t>
          </a:r>
          <a:endParaRPr lang="en-ZA" sz="1200" kern="1200" dirty="0">
            <a:latin typeface="Arial" panose="020B0604020202020204" pitchFamily="34" charset="0"/>
            <a:ea typeface="Times New Roman" panose="02020603050405020304" pitchFamily="18" charset="0"/>
            <a:cs typeface="Arial" panose="020B0604020202020204" pitchFamily="34" charset="0"/>
          </a:endParaRPr>
        </a:p>
      </dsp:txBody>
      <dsp:txXfrm rot="-5400000">
        <a:off x="3120602" y="3759033"/>
        <a:ext cx="5436356" cy="1919613"/>
      </dsp:txXfrm>
    </dsp:sp>
    <dsp:sp modelId="{F9E9DFFA-2D78-4646-ADA1-C868A23DA1C5}">
      <dsp:nvSpPr>
        <dsp:cNvPr id="0" name=""/>
        <dsp:cNvSpPr/>
      </dsp:nvSpPr>
      <dsp:spPr>
        <a:xfrm>
          <a:off x="0" y="3775679"/>
          <a:ext cx="3116364" cy="2006814"/>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Arial" panose="020B0604020202020204" pitchFamily="34" charset="0"/>
              <a:cs typeface="Arial" panose="020B0604020202020204" pitchFamily="34" charset="0"/>
            </a:rPr>
            <a:t>Institutional Planning &amp; Support</a:t>
          </a:r>
          <a:endParaRPr lang="en-US" sz="1800" b="1" kern="1200" dirty="0">
            <a:solidFill>
              <a:schemeClr val="tx1"/>
            </a:solidFill>
            <a:latin typeface="Arial" panose="020B0604020202020204" pitchFamily="34" charset="0"/>
            <a:cs typeface="Arial" panose="020B0604020202020204" pitchFamily="34" charset="0"/>
          </a:endParaRPr>
        </a:p>
      </dsp:txBody>
      <dsp:txXfrm>
        <a:off x="97965" y="3873644"/>
        <a:ext cx="2920434" cy="18108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22ED0-4F44-4984-AA42-C96784B9D2BA}">
      <dsp:nvSpPr>
        <dsp:cNvPr id="0" name=""/>
        <dsp:cNvSpPr/>
      </dsp:nvSpPr>
      <dsp:spPr>
        <a:xfrm rot="5400000">
          <a:off x="4328559" y="-1208697"/>
          <a:ext cx="3127320" cy="5545618"/>
        </a:xfrm>
        <a:prstGeom prst="round2SameRect">
          <a:avLst/>
        </a:prstGeom>
        <a:solidFill>
          <a:schemeClr val="accent3">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100000"/>
            </a:lnSpc>
            <a:spcBef>
              <a:spcPct val="0"/>
            </a:spcBef>
            <a:spcAft>
              <a:spcPts val="600"/>
            </a:spcAft>
            <a:buChar char="••"/>
          </a:pPr>
          <a:r>
            <a:rPr lang="en-US" sz="1400" kern="1200" dirty="0" smtClean="0">
              <a:latin typeface="Arial" panose="020B0604020202020204" pitchFamily="34" charset="0"/>
              <a:cs typeface="Arial" panose="020B0604020202020204" pitchFamily="34" charset="0"/>
            </a:rPr>
            <a:t>16 Business processes reviewed to identify vulnerabilities to fraud, corruption and security breaches (per year)</a:t>
          </a:r>
          <a:endParaRPr lang="en-US" sz="1400" kern="1200" dirty="0"/>
        </a:p>
        <a:p>
          <a:pPr marL="114300" lvl="1" indent="-114300" algn="just" defTabSz="622300">
            <a:lnSpc>
              <a:spcPct val="100000"/>
            </a:lnSpc>
            <a:spcBef>
              <a:spcPct val="0"/>
            </a:spcBef>
            <a:spcAft>
              <a:spcPts val="600"/>
            </a:spcAft>
            <a:buChar char="••"/>
          </a:pPr>
          <a:r>
            <a:rPr lang="en-US" sz="1400" kern="1200" dirty="0" smtClean="0">
              <a:latin typeface="Arial" panose="020B0604020202020204" pitchFamily="34" charset="0"/>
              <a:cs typeface="Arial" panose="020B0604020202020204" pitchFamily="34" charset="0"/>
            </a:rPr>
            <a:t>75% of reported cases of fraud and corruption </a:t>
          </a:r>
          <a:r>
            <a:rPr lang="en-US" sz="1400" kern="1200" dirty="0" err="1" smtClean="0">
              <a:latin typeface="Arial" panose="020B0604020202020204" pitchFamily="34" charset="0"/>
              <a:cs typeface="Arial" panose="020B0604020202020204" pitchFamily="34" charset="0"/>
            </a:rPr>
            <a:t>finalised</a:t>
          </a:r>
          <a:r>
            <a:rPr lang="en-US" sz="1400" kern="1200" dirty="0" smtClean="0">
              <a:latin typeface="Arial" panose="020B0604020202020204" pitchFamily="34" charset="0"/>
              <a:cs typeface="Arial" panose="020B0604020202020204" pitchFamily="34" charset="0"/>
            </a:rPr>
            <a:t> within 90 working days (per year) </a:t>
          </a:r>
          <a:endParaRPr lang="en-US" sz="1400" kern="1200" dirty="0">
            <a:latin typeface="Arial" panose="020B0604020202020204" pitchFamily="34" charset="0"/>
            <a:cs typeface="Arial" panose="020B0604020202020204" pitchFamily="34" charset="0"/>
          </a:endParaRPr>
        </a:p>
        <a:p>
          <a:pPr marL="114300" lvl="1" indent="-114300" algn="just" defTabSz="622300">
            <a:lnSpc>
              <a:spcPct val="100000"/>
            </a:lnSpc>
            <a:spcBef>
              <a:spcPct val="0"/>
            </a:spcBef>
            <a:spcAft>
              <a:spcPts val="600"/>
            </a:spcAft>
            <a:buChar char="••"/>
          </a:pPr>
          <a:r>
            <a:rPr lang="en-US" sz="1400" kern="1200" dirty="0" smtClean="0">
              <a:latin typeface="Arial" panose="020B0604020202020204" pitchFamily="34" charset="0"/>
              <a:cs typeface="Arial" panose="020B0604020202020204" pitchFamily="34" charset="0"/>
            </a:rPr>
            <a:t>40 Threat and Risk Assessments (TRAs) conducted per year  in accordance with the requirements of Minimum Information Security Standards (MISS) and / or Minimum Physical Security Standards (MPSS).</a:t>
          </a:r>
          <a:endParaRPr lang="en-US" sz="1400" kern="1200" dirty="0">
            <a:latin typeface="Arial" panose="020B0604020202020204" pitchFamily="34" charset="0"/>
            <a:cs typeface="Arial" panose="020B0604020202020204" pitchFamily="34" charset="0"/>
          </a:endParaRPr>
        </a:p>
        <a:p>
          <a:pPr marL="114300" lvl="1" indent="-114300" algn="just" defTabSz="622300">
            <a:lnSpc>
              <a:spcPct val="100000"/>
            </a:lnSpc>
            <a:spcBef>
              <a:spcPct val="0"/>
            </a:spcBef>
            <a:spcAft>
              <a:spcPts val="600"/>
            </a:spcAft>
            <a:buChar char="••"/>
          </a:pPr>
          <a:r>
            <a:rPr lang="en-US" sz="1400" kern="1200" dirty="0" smtClean="0">
              <a:latin typeface="Arial" panose="020B0604020202020204" pitchFamily="34" charset="0"/>
              <a:cs typeface="Arial" panose="020B0604020202020204" pitchFamily="34" charset="0"/>
            </a:rPr>
            <a:t>450 vetting files </a:t>
          </a:r>
          <a:r>
            <a:rPr lang="en-US" sz="1400" kern="1200" dirty="0" err="1" smtClean="0">
              <a:latin typeface="Arial" panose="020B0604020202020204" pitchFamily="34" charset="0"/>
              <a:cs typeface="Arial" panose="020B0604020202020204" pitchFamily="34" charset="0"/>
            </a:rPr>
            <a:t>finalised</a:t>
          </a:r>
          <a:r>
            <a:rPr lang="en-US" sz="1400" kern="1200" dirty="0" smtClean="0">
              <a:latin typeface="Arial" panose="020B0604020202020204" pitchFamily="34" charset="0"/>
              <a:cs typeface="Arial" panose="020B0604020202020204" pitchFamily="34" charset="0"/>
            </a:rPr>
            <a:t> and referred to State Security Agency (SSA) for evaluation</a:t>
          </a:r>
          <a:endParaRPr lang="en-US" sz="1400" kern="1200" dirty="0">
            <a:latin typeface="Arial" panose="020B0604020202020204" pitchFamily="34" charset="0"/>
            <a:cs typeface="Arial" panose="020B0604020202020204" pitchFamily="34" charset="0"/>
          </a:endParaRPr>
        </a:p>
      </dsp:txBody>
      <dsp:txXfrm rot="-5400000">
        <a:off x="3119411" y="153114"/>
        <a:ext cx="5392955" cy="2821994"/>
      </dsp:txXfrm>
    </dsp:sp>
    <dsp:sp modelId="{E2ABCC86-8F29-4D13-BE4E-DE5C276A1A63}">
      <dsp:nvSpPr>
        <dsp:cNvPr id="0" name=""/>
        <dsp:cNvSpPr/>
      </dsp:nvSpPr>
      <dsp:spPr>
        <a:xfrm>
          <a:off x="0" y="104501"/>
          <a:ext cx="3119410" cy="291922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Arial" panose="020B0604020202020204" pitchFamily="34" charset="0"/>
              <a:cs typeface="Arial" panose="020B0604020202020204" pitchFamily="34" charset="0"/>
            </a:rPr>
            <a:t>Counter Corruption and Security Services</a:t>
          </a:r>
          <a:endParaRPr lang="en-US" sz="1600" b="1" kern="1200" dirty="0">
            <a:solidFill>
              <a:schemeClr val="tx1"/>
            </a:solidFill>
            <a:latin typeface="Arial" panose="020B0604020202020204" pitchFamily="34" charset="0"/>
            <a:cs typeface="Arial" panose="020B0604020202020204" pitchFamily="34" charset="0"/>
          </a:endParaRPr>
        </a:p>
      </dsp:txBody>
      <dsp:txXfrm>
        <a:off x="142505" y="247006"/>
        <a:ext cx="2834400" cy="2634210"/>
      </dsp:txXfrm>
    </dsp:sp>
    <dsp:sp modelId="{D61C2BDA-0F6F-43BB-91CF-7D352C154FCE}">
      <dsp:nvSpPr>
        <dsp:cNvPr id="0" name=""/>
        <dsp:cNvSpPr/>
      </dsp:nvSpPr>
      <dsp:spPr>
        <a:xfrm rot="5400000">
          <a:off x="4882330" y="1533244"/>
          <a:ext cx="2019778" cy="5545618"/>
        </a:xfrm>
        <a:prstGeom prst="round2SameRect">
          <a:avLst/>
        </a:prstGeom>
        <a:solidFill>
          <a:schemeClr val="accent3">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n-ZA" sz="1400" kern="1200" dirty="0" smtClean="0">
              <a:latin typeface="Arial" panose="020B0604020202020204" pitchFamily="34" charset="0"/>
              <a:cs typeface="Arial" panose="020B0604020202020204" pitchFamily="34" charset="0"/>
            </a:rPr>
            <a:t>DHA Gender-based Violence and </a:t>
          </a:r>
          <a:r>
            <a:rPr lang="en-ZA" sz="1400" kern="1200" dirty="0" err="1" smtClean="0">
              <a:latin typeface="Arial" panose="020B0604020202020204" pitchFamily="34" charset="0"/>
              <a:cs typeface="Arial" panose="020B0604020202020204" pitchFamily="34" charset="0"/>
            </a:rPr>
            <a:t>Femicide</a:t>
          </a:r>
          <a:r>
            <a:rPr lang="en-ZA" sz="1400" kern="1200" dirty="0" smtClean="0">
              <a:latin typeface="Arial" panose="020B0604020202020204" pitchFamily="34" charset="0"/>
              <a:cs typeface="Arial" panose="020B0604020202020204" pitchFamily="34" charset="0"/>
            </a:rPr>
            <a:t> Plan implemented </a:t>
          </a:r>
          <a:endParaRPr lang="en-US" sz="1400"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endParaRPr lang="en-US" sz="1400"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en-ZA" sz="1400" kern="1200" dirty="0" smtClean="0">
              <a:latin typeface="Arial" panose="020B0604020202020204" pitchFamily="34" charset="0"/>
              <a:cs typeface="Arial" panose="020B0604020202020204" pitchFamily="34" charset="0"/>
            </a:rPr>
            <a:t>70% of misconduct cases concluded within 90 working days per year</a:t>
          </a:r>
          <a:endParaRPr lang="en-ZA" sz="1400" kern="1200" dirty="0">
            <a:latin typeface="Arial" panose="020B0604020202020204" pitchFamily="34" charset="0"/>
            <a:cs typeface="Arial" panose="020B0604020202020204" pitchFamily="34" charset="0"/>
          </a:endParaRPr>
        </a:p>
      </dsp:txBody>
      <dsp:txXfrm rot="-5400000">
        <a:off x="3119411" y="3394761"/>
        <a:ext cx="5447021" cy="1822584"/>
      </dsp:txXfrm>
    </dsp:sp>
    <dsp:sp modelId="{6591129C-8F8E-4AB8-B9F8-E7567BDCC1E1}">
      <dsp:nvSpPr>
        <dsp:cNvPr id="0" name=""/>
        <dsp:cNvSpPr/>
      </dsp:nvSpPr>
      <dsp:spPr>
        <a:xfrm>
          <a:off x="0" y="3323818"/>
          <a:ext cx="3119410" cy="1990977"/>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Arial" panose="020B0604020202020204" pitchFamily="34" charset="0"/>
              <a:cs typeface="Arial" panose="020B0604020202020204" pitchFamily="34" charset="0"/>
            </a:rPr>
            <a:t>Human Resource Management &amp; Development</a:t>
          </a:r>
          <a:endParaRPr lang="en-US" sz="1600" b="1" kern="1200" dirty="0">
            <a:solidFill>
              <a:schemeClr val="tx1"/>
            </a:solidFill>
            <a:latin typeface="Arial" panose="020B0604020202020204" pitchFamily="34" charset="0"/>
            <a:cs typeface="Arial" panose="020B0604020202020204" pitchFamily="34" charset="0"/>
          </a:endParaRPr>
        </a:p>
      </dsp:txBody>
      <dsp:txXfrm>
        <a:off x="97191" y="3421009"/>
        <a:ext cx="2925028" cy="179659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6"/>
          </a:xfrm>
          <a:prstGeom prst="rect">
            <a:avLst/>
          </a:prstGeom>
        </p:spPr>
        <p:txBody>
          <a:bodyPr vert="horz" lIns="91430" tIns="45716" rIns="91430" bIns="45716" rtlCol="0"/>
          <a:lstStyle>
            <a:lvl1pPr algn="l">
              <a:defRPr sz="1200"/>
            </a:lvl1pPr>
          </a:lstStyle>
          <a:p>
            <a:endParaRPr lang="en-ZA"/>
          </a:p>
        </p:txBody>
      </p:sp>
      <p:sp>
        <p:nvSpPr>
          <p:cNvPr id="3" name="Date Placeholder 2"/>
          <p:cNvSpPr>
            <a:spLocks noGrp="1"/>
          </p:cNvSpPr>
          <p:nvPr>
            <p:ph type="dt" sz="quarter" idx="1"/>
          </p:nvPr>
        </p:nvSpPr>
        <p:spPr>
          <a:xfrm>
            <a:off x="3850444" y="1"/>
            <a:ext cx="2945659" cy="498056"/>
          </a:xfrm>
          <a:prstGeom prst="rect">
            <a:avLst/>
          </a:prstGeom>
        </p:spPr>
        <p:txBody>
          <a:bodyPr vert="horz" lIns="91430" tIns="45716" rIns="91430" bIns="45716" rtlCol="0"/>
          <a:lstStyle>
            <a:lvl1pPr algn="r">
              <a:defRPr sz="1200"/>
            </a:lvl1pPr>
          </a:lstStyle>
          <a:p>
            <a:fld id="{AF4255A1-C199-4026-8657-02D9FBEC850F}" type="datetimeFigureOut">
              <a:rPr lang="en-ZA" smtClean="0"/>
              <a:t>2023/03/16</a:t>
            </a:fld>
            <a:endParaRPr lang="en-ZA"/>
          </a:p>
        </p:txBody>
      </p:sp>
      <p:sp>
        <p:nvSpPr>
          <p:cNvPr id="4" name="Footer Placeholder 3"/>
          <p:cNvSpPr>
            <a:spLocks noGrp="1"/>
          </p:cNvSpPr>
          <p:nvPr>
            <p:ph type="ftr" sz="quarter" idx="2"/>
          </p:nvPr>
        </p:nvSpPr>
        <p:spPr>
          <a:xfrm>
            <a:off x="1" y="9428585"/>
            <a:ext cx="2945659" cy="498055"/>
          </a:xfrm>
          <a:prstGeom prst="rect">
            <a:avLst/>
          </a:prstGeom>
        </p:spPr>
        <p:txBody>
          <a:bodyPr vert="horz" lIns="91430" tIns="45716" rIns="91430" bIns="45716" rtlCol="0" anchor="b"/>
          <a:lstStyle>
            <a:lvl1pPr algn="l">
              <a:defRPr sz="1200"/>
            </a:lvl1pPr>
          </a:lstStyle>
          <a:p>
            <a:endParaRPr lang="en-ZA"/>
          </a:p>
        </p:txBody>
      </p:sp>
      <p:sp>
        <p:nvSpPr>
          <p:cNvPr id="5" name="Slide Number Placeholder 4"/>
          <p:cNvSpPr>
            <a:spLocks noGrp="1"/>
          </p:cNvSpPr>
          <p:nvPr>
            <p:ph type="sldNum" sz="quarter" idx="3"/>
          </p:nvPr>
        </p:nvSpPr>
        <p:spPr>
          <a:xfrm>
            <a:off x="3850444" y="9428585"/>
            <a:ext cx="2945659" cy="498055"/>
          </a:xfrm>
          <a:prstGeom prst="rect">
            <a:avLst/>
          </a:prstGeom>
        </p:spPr>
        <p:txBody>
          <a:bodyPr vert="horz" lIns="91430" tIns="45716" rIns="91430" bIns="45716" rtlCol="0" anchor="b"/>
          <a:lstStyle>
            <a:lvl1pPr algn="r">
              <a:defRPr sz="1200"/>
            </a:lvl1pPr>
          </a:lstStyle>
          <a:p>
            <a:fld id="{790F978D-1465-47EE-ABE4-2AD07AF7F861}" type="slidenum">
              <a:rPr lang="en-ZA" smtClean="0"/>
              <a:t>‹#›</a:t>
            </a:fld>
            <a:endParaRPr lang="en-ZA"/>
          </a:p>
        </p:txBody>
      </p:sp>
    </p:spTree>
    <p:extLst>
      <p:ext uri="{BB962C8B-B14F-4D97-AF65-F5344CB8AC3E}">
        <p14:creationId xmlns:p14="http://schemas.microsoft.com/office/powerpoint/2010/main" val="2583655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0" tIns="45716" rIns="91430" bIns="45716" rtlCol="0"/>
          <a:lstStyle>
            <a:lvl1pPr algn="l">
              <a:defRPr sz="1200"/>
            </a:lvl1pPr>
          </a:lstStyle>
          <a:p>
            <a:endParaRPr lang="en-ZA"/>
          </a:p>
        </p:txBody>
      </p:sp>
      <p:sp>
        <p:nvSpPr>
          <p:cNvPr id="3" name="Date Placeholder 2"/>
          <p:cNvSpPr>
            <a:spLocks noGrp="1"/>
          </p:cNvSpPr>
          <p:nvPr>
            <p:ph type="dt" idx="1"/>
          </p:nvPr>
        </p:nvSpPr>
        <p:spPr>
          <a:xfrm>
            <a:off x="3850444" y="0"/>
            <a:ext cx="2945659" cy="496332"/>
          </a:xfrm>
          <a:prstGeom prst="rect">
            <a:avLst/>
          </a:prstGeom>
        </p:spPr>
        <p:txBody>
          <a:bodyPr vert="horz" lIns="91430" tIns="45716" rIns="91430" bIns="45716" rtlCol="0"/>
          <a:lstStyle>
            <a:lvl1pPr algn="r">
              <a:defRPr sz="1200"/>
            </a:lvl1pPr>
          </a:lstStyle>
          <a:p>
            <a:fld id="{D7FDD0C3-E03F-457A-92B9-E993D26ED727}" type="datetimeFigureOut">
              <a:rPr lang="en-ZA" smtClean="0"/>
              <a:t>2023/03/16</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0" tIns="45716" rIns="91430" bIns="45716" rtlCol="0" anchor="ctr"/>
          <a:lstStyle/>
          <a:p>
            <a:endParaRPr lang="en-ZA"/>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0" tIns="45716" rIns="91430"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28583"/>
            <a:ext cx="2945659" cy="496332"/>
          </a:xfrm>
          <a:prstGeom prst="rect">
            <a:avLst/>
          </a:prstGeom>
        </p:spPr>
        <p:txBody>
          <a:bodyPr vert="horz" lIns="91430" tIns="45716" rIns="91430" bIns="45716" rtlCol="0" anchor="b"/>
          <a:lstStyle>
            <a:lvl1pPr algn="l">
              <a:defRPr sz="1200"/>
            </a:lvl1pPr>
          </a:lstStyle>
          <a:p>
            <a:endParaRPr lang="en-ZA"/>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30" tIns="45716" rIns="91430" bIns="45716" rtlCol="0" anchor="b"/>
          <a:lstStyle>
            <a:lvl1pPr algn="r">
              <a:defRPr sz="1200"/>
            </a:lvl1pPr>
          </a:lstStyle>
          <a:p>
            <a:fld id="{B440EF38-0415-43AC-B4EC-5FDADEC8ED1E}" type="slidenum">
              <a:rPr lang="en-ZA" smtClean="0"/>
              <a:t>‹#›</a:t>
            </a:fld>
            <a:endParaRPr lang="en-ZA"/>
          </a:p>
        </p:txBody>
      </p:sp>
    </p:spTree>
    <p:extLst>
      <p:ext uri="{BB962C8B-B14F-4D97-AF65-F5344CB8AC3E}">
        <p14:creationId xmlns:p14="http://schemas.microsoft.com/office/powerpoint/2010/main" val="701314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2</a:t>
            </a:fld>
            <a:endParaRPr lang="en-ZA"/>
          </a:p>
        </p:txBody>
      </p:sp>
    </p:spTree>
    <p:extLst>
      <p:ext uri="{BB962C8B-B14F-4D97-AF65-F5344CB8AC3E}">
        <p14:creationId xmlns:p14="http://schemas.microsoft.com/office/powerpoint/2010/main" val="47793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855981" y="9441733"/>
            <a:ext cx="2951217" cy="49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08" tIns="44953" rIns="89908" bIns="44953" anchor="b"/>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r" defTabSz="915772" fontAlgn="base">
              <a:lnSpc>
                <a:spcPct val="90000"/>
              </a:lnSpc>
              <a:spcBef>
                <a:spcPct val="0"/>
              </a:spcBef>
              <a:spcAft>
                <a:spcPct val="0"/>
              </a:spcAft>
              <a:buClr>
                <a:srgbClr val="808080"/>
              </a:buClr>
            </a:pPr>
            <a:fld id="{AA9D533D-12C4-4050-9D6C-F91709CABD91}" type="slidenum">
              <a:rPr lang="en-US" altLang="en-US" sz="1200">
                <a:solidFill>
                  <a:srgbClr val="000000"/>
                </a:solidFill>
                <a:cs typeface="Arial" panose="020B0604020202020204" pitchFamily="34" charset="0"/>
              </a:rPr>
              <a:pPr algn="r" defTabSz="915772" fontAlgn="base">
                <a:lnSpc>
                  <a:spcPct val="90000"/>
                </a:lnSpc>
                <a:spcBef>
                  <a:spcPct val="0"/>
                </a:spcBef>
                <a:spcAft>
                  <a:spcPct val="0"/>
                </a:spcAft>
                <a:buClr>
                  <a:srgbClr val="808080"/>
                </a:buClr>
              </a:pPr>
              <a:t>14</a:t>
            </a:fld>
            <a:endParaRPr lang="en-US" altLang="en-US" sz="1200">
              <a:solidFill>
                <a:srgbClr val="000000"/>
              </a:solidFill>
              <a:cs typeface="Arial" panose="020B0604020202020204" pitchFamily="34" charset="0"/>
            </a:endParaRPr>
          </a:p>
        </p:txBody>
      </p:sp>
      <p:sp>
        <p:nvSpPr>
          <p:cNvPr id="105475" name="Rectangle 2"/>
          <p:cNvSpPr>
            <a:spLocks noGrp="1" noRot="1" noChangeAspect="1" noChangeArrowheads="1" noTextEdit="1"/>
          </p:cNvSpPr>
          <p:nvPr>
            <p:ph type="sldImg"/>
          </p:nvPr>
        </p:nvSpPr>
        <p:spPr>
          <a:xfrm>
            <a:off x="919163" y="744538"/>
            <a:ext cx="4970462" cy="3727450"/>
          </a:xfrm>
          <a:ln/>
        </p:spPr>
      </p:sp>
      <p:sp>
        <p:nvSpPr>
          <p:cNvPr id="105476" name="Rectangle 3"/>
          <p:cNvSpPr>
            <a:spLocks noGrp="1" noChangeArrowheads="1"/>
          </p:cNvSpPr>
          <p:nvPr>
            <p:ph type="body" idx="1"/>
          </p:nvPr>
        </p:nvSpPr>
        <p:spPr>
          <a:xfrm>
            <a:off x="682152" y="4718482"/>
            <a:ext cx="5444486" cy="44784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08" tIns="44953" rIns="89908" bIns="44953"/>
          <a:lstStyle/>
          <a:p>
            <a:pPr eaLnBrk="1" hangingPunct="1"/>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576219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855981" y="9441733"/>
            <a:ext cx="2951217" cy="49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08" tIns="44953" rIns="89908" bIns="44953" anchor="b"/>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r" defTabSz="915772" fontAlgn="base">
              <a:lnSpc>
                <a:spcPct val="90000"/>
              </a:lnSpc>
              <a:spcBef>
                <a:spcPct val="0"/>
              </a:spcBef>
              <a:spcAft>
                <a:spcPct val="0"/>
              </a:spcAft>
              <a:buClr>
                <a:srgbClr val="808080"/>
              </a:buClr>
            </a:pPr>
            <a:fld id="{AA9D533D-12C4-4050-9D6C-F91709CABD91}" type="slidenum">
              <a:rPr lang="en-US" altLang="en-US" sz="1200">
                <a:solidFill>
                  <a:srgbClr val="000000"/>
                </a:solidFill>
                <a:cs typeface="Arial" panose="020B0604020202020204" pitchFamily="34" charset="0"/>
              </a:rPr>
              <a:pPr algn="r" defTabSz="915772" fontAlgn="base">
                <a:lnSpc>
                  <a:spcPct val="90000"/>
                </a:lnSpc>
                <a:spcBef>
                  <a:spcPct val="0"/>
                </a:spcBef>
                <a:spcAft>
                  <a:spcPct val="0"/>
                </a:spcAft>
                <a:buClr>
                  <a:srgbClr val="808080"/>
                </a:buClr>
              </a:pPr>
              <a:t>15</a:t>
            </a:fld>
            <a:endParaRPr lang="en-US" altLang="en-US" sz="1200">
              <a:solidFill>
                <a:srgbClr val="000000"/>
              </a:solidFill>
              <a:cs typeface="Arial" panose="020B0604020202020204" pitchFamily="34" charset="0"/>
            </a:endParaRPr>
          </a:p>
        </p:txBody>
      </p:sp>
      <p:sp>
        <p:nvSpPr>
          <p:cNvPr id="105475" name="Rectangle 2"/>
          <p:cNvSpPr>
            <a:spLocks noGrp="1" noRot="1" noChangeAspect="1" noChangeArrowheads="1" noTextEdit="1"/>
          </p:cNvSpPr>
          <p:nvPr>
            <p:ph type="sldImg"/>
          </p:nvPr>
        </p:nvSpPr>
        <p:spPr>
          <a:xfrm>
            <a:off x="919163" y="744538"/>
            <a:ext cx="4970462" cy="3727450"/>
          </a:xfrm>
          <a:ln/>
        </p:spPr>
      </p:sp>
      <p:sp>
        <p:nvSpPr>
          <p:cNvPr id="105476" name="Rectangle 3"/>
          <p:cNvSpPr>
            <a:spLocks noGrp="1" noChangeArrowheads="1"/>
          </p:cNvSpPr>
          <p:nvPr>
            <p:ph type="body" idx="1"/>
          </p:nvPr>
        </p:nvSpPr>
        <p:spPr>
          <a:xfrm>
            <a:off x="682152" y="4718482"/>
            <a:ext cx="5444486" cy="44784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08" tIns="44953" rIns="89908" bIns="44953"/>
          <a:lstStyle/>
          <a:p>
            <a:pPr eaLnBrk="1" hangingPunct="1"/>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480228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457153">
              <a:defRPr/>
            </a:pPr>
            <a:fld id="{B440EF38-0415-43AC-B4EC-5FDADEC8ED1E}" type="slidenum">
              <a:rPr lang="en-ZA">
                <a:solidFill>
                  <a:prstClr val="black"/>
                </a:solidFill>
                <a:latin typeface="Calibri"/>
              </a:rPr>
              <a:pPr defTabSz="457153">
                <a:defRPr/>
              </a:pPr>
              <a:t>16</a:t>
            </a:fld>
            <a:endParaRPr lang="en-ZA" dirty="0">
              <a:solidFill>
                <a:prstClr val="black"/>
              </a:solidFill>
              <a:latin typeface="Calibri"/>
            </a:endParaRPr>
          </a:p>
        </p:txBody>
      </p:sp>
    </p:spTree>
    <p:extLst>
      <p:ext uri="{BB962C8B-B14F-4D97-AF65-F5344CB8AC3E}">
        <p14:creationId xmlns:p14="http://schemas.microsoft.com/office/powerpoint/2010/main" val="955700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17</a:t>
            </a:fld>
            <a:endParaRPr lang="en-ZA"/>
          </a:p>
        </p:txBody>
      </p:sp>
    </p:spTree>
    <p:extLst>
      <p:ext uri="{BB962C8B-B14F-4D97-AF65-F5344CB8AC3E}">
        <p14:creationId xmlns:p14="http://schemas.microsoft.com/office/powerpoint/2010/main" val="1481959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18</a:t>
            </a:fld>
            <a:endParaRPr lang="en-ZA"/>
          </a:p>
        </p:txBody>
      </p:sp>
    </p:spTree>
    <p:extLst>
      <p:ext uri="{BB962C8B-B14F-4D97-AF65-F5344CB8AC3E}">
        <p14:creationId xmlns:p14="http://schemas.microsoft.com/office/powerpoint/2010/main" val="2359712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Completing the</a:t>
            </a:r>
            <a:r>
              <a:rPr lang="en-US" u="sng" baseline="0" dirty="0" smtClean="0"/>
              <a:t> </a:t>
            </a:r>
            <a:r>
              <a:rPr lang="en-US" u="sng" dirty="0" smtClean="0"/>
              <a:t>logical framework for each</a:t>
            </a:r>
            <a:r>
              <a:rPr lang="en-US" u="sng" baseline="0" dirty="0" smtClean="0"/>
              <a:t> Output Indicator in the Annual Performance Plan (APP):</a:t>
            </a:r>
          </a:p>
          <a:p>
            <a:endParaRPr lang="en-US" baseline="0" dirty="0" smtClean="0"/>
          </a:p>
          <a:p>
            <a:pPr marL="228577" indent="-228577">
              <a:buAutoNum type="arabicParenR"/>
            </a:pPr>
            <a:r>
              <a:rPr lang="en-US" baseline="0" dirty="0" smtClean="0"/>
              <a:t>The annual target for 2022/23, quarterly targets as well as monthly targets, needs to be unpacked in the table.</a:t>
            </a:r>
          </a:p>
          <a:p>
            <a:pPr marL="228577" indent="-228577">
              <a:buAutoNum type="arabicParenR"/>
            </a:pPr>
            <a:r>
              <a:rPr lang="en-US" baseline="0" dirty="0" smtClean="0"/>
              <a:t>The evidence, that will indicate the achievement of the annual target. ( must comply with auditing prescripts).</a:t>
            </a:r>
          </a:p>
          <a:p>
            <a:pPr marL="228577" indent="-228577">
              <a:buAutoNum type="arabicParenR"/>
            </a:pPr>
            <a:r>
              <a:rPr lang="en-US" baseline="0" dirty="0" smtClean="0"/>
              <a:t>Unpack the dependencies and the management thereof.</a:t>
            </a:r>
          </a:p>
          <a:p>
            <a:pPr marL="228577" indent="-228577">
              <a:buAutoNum type="arabicParenR"/>
            </a:pPr>
            <a:r>
              <a:rPr lang="en-US" baseline="0" dirty="0" smtClean="0"/>
              <a:t>This slide must be completed for each output indicator identified.</a:t>
            </a:r>
          </a:p>
          <a:p>
            <a:pPr defTabSz="914307">
              <a:defRPr/>
            </a:pPr>
            <a:r>
              <a:rPr lang="en-US" dirty="0" smtClean="0"/>
              <a:t>[Refer</a:t>
            </a:r>
            <a:r>
              <a:rPr lang="en-US" baseline="0" dirty="0" smtClean="0"/>
              <a:t> to section 16.4 of the </a:t>
            </a:r>
            <a:r>
              <a:rPr lang="en-US" dirty="0" smtClean="0"/>
              <a:t>Strategic Planning Framework for Department Of Home Affairs.]</a:t>
            </a:r>
            <a:endParaRPr lang="en-ZA" dirty="0" smtClean="0"/>
          </a:p>
          <a:p>
            <a:endParaRPr lang="en-ZA" dirty="0" smtClean="0"/>
          </a:p>
          <a:p>
            <a:endParaRPr lang="en-ZA" dirty="0"/>
          </a:p>
        </p:txBody>
      </p:sp>
      <p:sp>
        <p:nvSpPr>
          <p:cNvPr id="4" name="Slide Number Placeholder 3"/>
          <p:cNvSpPr>
            <a:spLocks noGrp="1"/>
          </p:cNvSpPr>
          <p:nvPr>
            <p:ph type="sldNum" sz="quarter" idx="10"/>
          </p:nvPr>
        </p:nvSpPr>
        <p:spPr/>
        <p:txBody>
          <a:bodyPr/>
          <a:lstStyle/>
          <a:p>
            <a:pPr defTabSz="457153">
              <a:defRPr/>
            </a:pPr>
            <a:fld id="{B440EF38-0415-43AC-B4EC-5FDADEC8ED1E}" type="slidenum">
              <a:rPr lang="en-ZA">
                <a:solidFill>
                  <a:prstClr val="black"/>
                </a:solidFill>
                <a:latin typeface="Calibri"/>
              </a:rPr>
              <a:pPr defTabSz="457153">
                <a:defRPr/>
              </a:pPr>
              <a:t>19</a:t>
            </a:fld>
            <a:endParaRPr lang="en-ZA">
              <a:solidFill>
                <a:prstClr val="black"/>
              </a:solidFill>
              <a:latin typeface="Calibri"/>
            </a:endParaRPr>
          </a:p>
        </p:txBody>
      </p:sp>
    </p:spTree>
    <p:extLst>
      <p:ext uri="{BB962C8B-B14F-4D97-AF65-F5344CB8AC3E}">
        <p14:creationId xmlns:p14="http://schemas.microsoft.com/office/powerpoint/2010/main" val="643758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20</a:t>
            </a:fld>
            <a:endParaRPr lang="en-ZA"/>
          </a:p>
        </p:txBody>
      </p:sp>
    </p:spTree>
    <p:extLst>
      <p:ext uri="{BB962C8B-B14F-4D97-AF65-F5344CB8AC3E}">
        <p14:creationId xmlns:p14="http://schemas.microsoft.com/office/powerpoint/2010/main" val="1748266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Completing the</a:t>
            </a:r>
            <a:r>
              <a:rPr lang="en-US" u="sng" baseline="0" dirty="0" smtClean="0"/>
              <a:t> </a:t>
            </a:r>
            <a:r>
              <a:rPr lang="en-US" u="sng" dirty="0" smtClean="0"/>
              <a:t>logical framework for each</a:t>
            </a:r>
            <a:r>
              <a:rPr lang="en-US" u="sng" baseline="0" dirty="0" smtClean="0"/>
              <a:t> Annual Target (Annual Operational Plan (AOP) / Chief Directorate Business Plan (BP) / Directorate (Ops):</a:t>
            </a:r>
          </a:p>
          <a:p>
            <a:endParaRPr lang="en-US" baseline="0" dirty="0" smtClean="0"/>
          </a:p>
          <a:p>
            <a:pPr marL="228210" indent="-228210">
              <a:buAutoNum type="arabicParenR"/>
            </a:pPr>
            <a:r>
              <a:rPr lang="en-US" baseline="0" dirty="0" smtClean="0"/>
              <a:t>The annual target for 2023/24, quarterly targets as well as monthly targets, need to be unpacked in the table.</a:t>
            </a:r>
          </a:p>
          <a:p>
            <a:pPr marL="228210" indent="-228210">
              <a:buAutoNum type="arabicParenR"/>
            </a:pPr>
            <a:r>
              <a:rPr lang="en-US" baseline="0" dirty="0" smtClean="0"/>
              <a:t>The evidence, that will indicate the achievement of the target. ( must comply with auditing prescripts)</a:t>
            </a:r>
          </a:p>
          <a:p>
            <a:pPr marL="228210" indent="-228210">
              <a:buAutoNum type="arabicParenR"/>
            </a:pPr>
            <a:r>
              <a:rPr lang="en-US" baseline="0" dirty="0" smtClean="0"/>
              <a:t>Unpack the dependencies and the management thereof.</a:t>
            </a:r>
          </a:p>
          <a:p>
            <a:pPr marL="228210" indent="-228210">
              <a:buAutoNum type="arabicParenR"/>
            </a:pPr>
            <a:r>
              <a:rPr lang="en-US" baseline="0" dirty="0" smtClean="0"/>
              <a:t>Indicate the available budget and source of funding.</a:t>
            </a:r>
          </a:p>
          <a:p>
            <a:pPr marL="228210" indent="-228210">
              <a:buAutoNum type="arabicParenR"/>
            </a:pPr>
            <a:r>
              <a:rPr lang="en-US" baseline="0" dirty="0" smtClean="0"/>
              <a:t>This slide must be completed for each annual target identified.</a:t>
            </a:r>
          </a:p>
          <a:p>
            <a:pPr defTabSz="912843">
              <a:defRPr/>
            </a:pPr>
            <a:r>
              <a:rPr lang="en-US" dirty="0" smtClean="0"/>
              <a:t>[Refer</a:t>
            </a:r>
            <a:r>
              <a:rPr lang="en-US" baseline="0" dirty="0" smtClean="0"/>
              <a:t> to section 16.6 of the </a:t>
            </a:r>
            <a:r>
              <a:rPr lang="en-US" dirty="0" smtClean="0"/>
              <a:t>Strategic Planning Framework for Department Of Home Affairs.]</a:t>
            </a:r>
            <a:endParaRPr lang="en-ZA" dirty="0" smtClean="0"/>
          </a:p>
          <a:p>
            <a:endParaRPr lang="en-ZA" dirty="0" smtClean="0"/>
          </a:p>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solidFill>
                  <a:prstClr val="black"/>
                </a:solidFill>
              </a:rPr>
              <a:pPr/>
              <a:t>21</a:t>
            </a:fld>
            <a:endParaRPr lang="en-ZA" dirty="0">
              <a:solidFill>
                <a:prstClr val="black"/>
              </a:solidFill>
            </a:endParaRPr>
          </a:p>
        </p:txBody>
      </p:sp>
    </p:spTree>
    <p:extLst>
      <p:ext uri="{BB962C8B-B14F-4D97-AF65-F5344CB8AC3E}">
        <p14:creationId xmlns:p14="http://schemas.microsoft.com/office/powerpoint/2010/main" val="792562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Completing the</a:t>
            </a:r>
            <a:r>
              <a:rPr lang="en-US" u="sng" baseline="0" dirty="0" smtClean="0"/>
              <a:t> </a:t>
            </a:r>
            <a:r>
              <a:rPr lang="en-US" u="sng" dirty="0" smtClean="0"/>
              <a:t>logical framework for each</a:t>
            </a:r>
            <a:r>
              <a:rPr lang="en-US" u="sng" baseline="0" dirty="0" smtClean="0"/>
              <a:t> Annual Target (Annual Operational Plan (AOP) / Chief Directorate Business Plan (BP) / Directorate (Ops):</a:t>
            </a:r>
          </a:p>
          <a:p>
            <a:endParaRPr lang="en-US" baseline="0" dirty="0" smtClean="0"/>
          </a:p>
          <a:p>
            <a:pPr marL="228210" indent="-228210">
              <a:buAutoNum type="arabicParenR"/>
            </a:pPr>
            <a:r>
              <a:rPr lang="en-US" baseline="0" dirty="0" smtClean="0"/>
              <a:t>The annual target for 2023/24, quarterly targets as well as monthly targets, need to be unpacked in the table.</a:t>
            </a:r>
          </a:p>
          <a:p>
            <a:pPr marL="228210" indent="-228210">
              <a:buAutoNum type="arabicParenR"/>
            </a:pPr>
            <a:r>
              <a:rPr lang="en-US" baseline="0" dirty="0" smtClean="0"/>
              <a:t>The evidence, that will indicate the achievement of the target. ( must comply with auditing prescripts)</a:t>
            </a:r>
          </a:p>
          <a:p>
            <a:pPr marL="228210" indent="-228210">
              <a:buAutoNum type="arabicParenR"/>
            </a:pPr>
            <a:r>
              <a:rPr lang="en-US" baseline="0" dirty="0" smtClean="0"/>
              <a:t>Unpack the dependencies and the management thereof.</a:t>
            </a:r>
          </a:p>
          <a:p>
            <a:pPr marL="228210" indent="-228210">
              <a:buAutoNum type="arabicParenR"/>
            </a:pPr>
            <a:r>
              <a:rPr lang="en-US" baseline="0" dirty="0" smtClean="0"/>
              <a:t>Indicate the available budget and source of funding.</a:t>
            </a:r>
          </a:p>
          <a:p>
            <a:pPr marL="228210" indent="-228210">
              <a:buAutoNum type="arabicParenR"/>
            </a:pPr>
            <a:r>
              <a:rPr lang="en-US" baseline="0" dirty="0" smtClean="0"/>
              <a:t>This slide must be completed for each annual target identified.</a:t>
            </a:r>
          </a:p>
          <a:p>
            <a:pPr defTabSz="912843">
              <a:defRPr/>
            </a:pPr>
            <a:r>
              <a:rPr lang="en-US" dirty="0" smtClean="0"/>
              <a:t>[Refer</a:t>
            </a:r>
            <a:r>
              <a:rPr lang="en-US" baseline="0" dirty="0" smtClean="0"/>
              <a:t> to section 16.6 of the </a:t>
            </a:r>
            <a:r>
              <a:rPr lang="en-US" dirty="0" smtClean="0"/>
              <a:t>Strategic Planning Framework for Department Of Home Affairs.]</a:t>
            </a:r>
            <a:endParaRPr lang="en-ZA" dirty="0" smtClean="0"/>
          </a:p>
          <a:p>
            <a:endParaRPr lang="en-ZA" dirty="0" smtClean="0"/>
          </a:p>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solidFill>
                  <a:prstClr val="black"/>
                </a:solidFill>
              </a:rPr>
              <a:pPr/>
              <a:t>22</a:t>
            </a:fld>
            <a:endParaRPr lang="en-ZA">
              <a:solidFill>
                <a:prstClr val="black"/>
              </a:solidFill>
            </a:endParaRPr>
          </a:p>
        </p:txBody>
      </p:sp>
    </p:spTree>
    <p:extLst>
      <p:ext uri="{BB962C8B-B14F-4D97-AF65-F5344CB8AC3E}">
        <p14:creationId xmlns:p14="http://schemas.microsoft.com/office/powerpoint/2010/main" val="2663369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FB7CAD44-90F7-4636-A423-C331A007AEDA}"/>
              </a:ext>
            </a:extLst>
          </p:cNvPr>
          <p:cNvSpPr txBox="1">
            <a:spLocks noGrp="1" noChangeArrowheads="1"/>
          </p:cNvSpPr>
          <p:nvPr/>
        </p:nvSpPr>
        <p:spPr bwMode="auto">
          <a:xfrm>
            <a:off x="3855981" y="9441733"/>
            <a:ext cx="2951217" cy="49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19" tIns="44959" rIns="89919" bIns="44959" anchor="b"/>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buClr>
                <a:schemeClr val="bg2"/>
              </a:buClr>
            </a:pPr>
            <a:fld id="{07FC7D97-D757-4D81-81D6-F985BF8E5109}" type="slidenum">
              <a:rPr lang="en-US" altLang="en-US" sz="1200">
                <a:solidFill>
                  <a:srgbClr val="000000"/>
                </a:solidFill>
                <a:cs typeface="Arial" panose="020B0604020202020204" pitchFamily="34" charset="0"/>
              </a:rPr>
              <a:pPr algn="r" eaLnBrk="1" hangingPunct="1">
                <a:lnSpc>
                  <a:spcPct val="90000"/>
                </a:lnSpc>
                <a:buClr>
                  <a:schemeClr val="bg2"/>
                </a:buClr>
              </a:pPr>
              <a:t>23</a:t>
            </a:fld>
            <a:endParaRPr lang="en-US" altLang="en-US" sz="1200">
              <a:solidFill>
                <a:srgbClr val="000000"/>
              </a:solidFill>
              <a:cs typeface="Arial" panose="020B0604020202020204" pitchFamily="34" charset="0"/>
            </a:endParaRPr>
          </a:p>
        </p:txBody>
      </p:sp>
      <p:sp>
        <p:nvSpPr>
          <p:cNvPr id="8195" name="Rectangle 2">
            <a:extLst>
              <a:ext uri="{FF2B5EF4-FFF2-40B4-BE49-F238E27FC236}">
                <a16:creationId xmlns:a16="http://schemas.microsoft.com/office/drawing/2014/main" id="{839F105D-014A-45D2-9A22-3A3FA5B6FBE8}"/>
              </a:ext>
            </a:extLst>
          </p:cNvPr>
          <p:cNvSpPr>
            <a:spLocks noGrp="1" noRot="1" noChangeAspect="1" noChangeArrowheads="1" noTextEdit="1"/>
          </p:cNvSpPr>
          <p:nvPr>
            <p:ph type="sldImg"/>
          </p:nvPr>
        </p:nvSpPr>
        <p:spPr>
          <a:xfrm>
            <a:off x="919163" y="744538"/>
            <a:ext cx="4970462" cy="3727450"/>
          </a:xfrm>
          <a:ln/>
        </p:spPr>
      </p:sp>
      <p:sp>
        <p:nvSpPr>
          <p:cNvPr id="8196" name="Rectangle 3">
            <a:extLst>
              <a:ext uri="{FF2B5EF4-FFF2-40B4-BE49-F238E27FC236}">
                <a16:creationId xmlns:a16="http://schemas.microsoft.com/office/drawing/2014/main" id="{E2FC181E-02EE-45FC-AB61-4893FDEB45BC}"/>
              </a:ext>
            </a:extLst>
          </p:cNvPr>
          <p:cNvSpPr>
            <a:spLocks noGrp="1" noChangeArrowheads="1"/>
          </p:cNvSpPr>
          <p:nvPr>
            <p:ph type="body" idx="1"/>
          </p:nvPr>
        </p:nvSpPr>
        <p:spPr>
          <a:xfrm>
            <a:off x="682152" y="4718482"/>
            <a:ext cx="5444486" cy="44784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19" tIns="44959" rIns="89919" bIns="44959"/>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1588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3</a:t>
            </a:fld>
            <a:endParaRPr lang="en-ZA"/>
          </a:p>
        </p:txBody>
      </p:sp>
    </p:spTree>
    <p:extLst>
      <p:ext uri="{BB962C8B-B14F-4D97-AF65-F5344CB8AC3E}">
        <p14:creationId xmlns:p14="http://schemas.microsoft.com/office/powerpoint/2010/main" val="2293040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24</a:t>
            </a:fld>
            <a:endParaRPr lang="en-ZA" dirty="0"/>
          </a:p>
        </p:txBody>
      </p:sp>
    </p:spTree>
    <p:extLst>
      <p:ext uri="{BB962C8B-B14F-4D97-AF65-F5344CB8AC3E}">
        <p14:creationId xmlns:p14="http://schemas.microsoft.com/office/powerpoint/2010/main" val="1967776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Completing the</a:t>
            </a:r>
            <a:r>
              <a:rPr lang="en-US" u="sng" baseline="0" dirty="0"/>
              <a:t> </a:t>
            </a:r>
            <a:r>
              <a:rPr lang="en-US" u="sng" dirty="0"/>
              <a:t>logical framework for each</a:t>
            </a:r>
            <a:r>
              <a:rPr lang="en-US" u="sng" baseline="0" dirty="0"/>
              <a:t> Output Indicator in the Annual Performance Plan (APP):</a:t>
            </a:r>
          </a:p>
          <a:p>
            <a:endParaRPr lang="en-US" baseline="0" dirty="0"/>
          </a:p>
          <a:p>
            <a:pPr marL="228577" indent="-228577">
              <a:buAutoNum type="arabicParenR"/>
            </a:pPr>
            <a:r>
              <a:rPr lang="en-US" baseline="0" dirty="0"/>
              <a:t>The Outcome, Output, Output Indicator and annual target(s), need to be unpacked in the table.</a:t>
            </a:r>
          </a:p>
          <a:p>
            <a:pPr marL="228577" indent="-228577">
              <a:buAutoNum type="arabicParenR"/>
            </a:pPr>
            <a:r>
              <a:rPr lang="en-US" baseline="0" dirty="0"/>
              <a:t>Complete the financial implication information for the 2023/24 annual target.</a:t>
            </a:r>
          </a:p>
          <a:p>
            <a:pPr marL="228577" indent="-228577">
              <a:buAutoNum type="arabicParenR"/>
            </a:pPr>
            <a:r>
              <a:rPr lang="en-US" baseline="0" dirty="0"/>
              <a:t>This slide must be completed for each output indicator identified.</a:t>
            </a:r>
          </a:p>
          <a:p>
            <a:r>
              <a:rPr lang="en-US" dirty="0"/>
              <a:t>[Refer</a:t>
            </a:r>
            <a:r>
              <a:rPr lang="en-US" baseline="0" dirty="0"/>
              <a:t> to section 16.4 of the </a:t>
            </a:r>
            <a:r>
              <a:rPr lang="en-US" dirty="0"/>
              <a:t>Strategic Planning Framework for Department Of Home Affairs.]</a:t>
            </a:r>
            <a:endParaRPr lang="en-ZA" dirty="0"/>
          </a:p>
        </p:txBody>
      </p:sp>
      <p:sp>
        <p:nvSpPr>
          <p:cNvPr id="4" name="Slide Number Placeholder 3"/>
          <p:cNvSpPr>
            <a:spLocks noGrp="1"/>
          </p:cNvSpPr>
          <p:nvPr>
            <p:ph type="sldNum" sz="quarter" idx="10"/>
          </p:nvPr>
        </p:nvSpPr>
        <p:spPr/>
        <p:txBody>
          <a:bodyPr/>
          <a:lstStyle/>
          <a:p>
            <a:pPr defTabSz="457153">
              <a:defRPr/>
            </a:pPr>
            <a:fld id="{B440EF38-0415-43AC-B4EC-5FDADEC8ED1E}" type="slidenum">
              <a:rPr lang="en-ZA">
                <a:solidFill>
                  <a:prstClr val="black"/>
                </a:solidFill>
                <a:latin typeface="Calibri"/>
              </a:rPr>
              <a:pPr defTabSz="457153">
                <a:defRPr/>
              </a:pPr>
              <a:t>25</a:t>
            </a:fld>
            <a:endParaRPr lang="en-ZA">
              <a:solidFill>
                <a:prstClr val="black"/>
              </a:solidFill>
              <a:latin typeface="Calibri"/>
            </a:endParaRPr>
          </a:p>
        </p:txBody>
      </p:sp>
    </p:spTree>
    <p:extLst>
      <p:ext uri="{BB962C8B-B14F-4D97-AF65-F5344CB8AC3E}">
        <p14:creationId xmlns:p14="http://schemas.microsoft.com/office/powerpoint/2010/main" val="517862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Completing the</a:t>
            </a:r>
            <a:r>
              <a:rPr lang="en-US" u="sng" baseline="0" dirty="0"/>
              <a:t> </a:t>
            </a:r>
            <a:r>
              <a:rPr lang="en-US" u="sng" dirty="0"/>
              <a:t>logical framework for each</a:t>
            </a:r>
            <a:r>
              <a:rPr lang="en-US" u="sng" baseline="0" dirty="0"/>
              <a:t> Output Indicator in the Annual Performance Plan (APP):</a:t>
            </a:r>
          </a:p>
          <a:p>
            <a:endParaRPr lang="en-US" baseline="0" dirty="0"/>
          </a:p>
          <a:p>
            <a:pPr marL="228577" indent="-228577">
              <a:buAutoNum type="arabicParenR"/>
            </a:pPr>
            <a:r>
              <a:rPr lang="en-US" baseline="0" dirty="0"/>
              <a:t>The Outcome, Output, Output Indicator and annual target(s), need to be unpacked in the table.</a:t>
            </a:r>
          </a:p>
          <a:p>
            <a:pPr marL="228577" indent="-228577">
              <a:buAutoNum type="arabicParenR"/>
            </a:pPr>
            <a:r>
              <a:rPr lang="en-US" baseline="0" dirty="0"/>
              <a:t>Complete the financial implication information for the 2023/24 annual target.</a:t>
            </a:r>
          </a:p>
          <a:p>
            <a:pPr marL="228577" indent="-228577">
              <a:buAutoNum type="arabicParenR"/>
            </a:pPr>
            <a:r>
              <a:rPr lang="en-US" baseline="0" dirty="0"/>
              <a:t>This slide must be completed for each output indicator identified.</a:t>
            </a:r>
          </a:p>
          <a:p>
            <a:r>
              <a:rPr lang="en-US" dirty="0"/>
              <a:t>[Refer</a:t>
            </a:r>
            <a:r>
              <a:rPr lang="en-US" baseline="0" dirty="0"/>
              <a:t> to section 16.4 of the </a:t>
            </a:r>
            <a:r>
              <a:rPr lang="en-US" dirty="0"/>
              <a:t>Strategic Planning Framework for Department Of Home Affairs.]</a:t>
            </a:r>
            <a:endParaRPr lang="en-ZA" dirty="0"/>
          </a:p>
        </p:txBody>
      </p:sp>
      <p:sp>
        <p:nvSpPr>
          <p:cNvPr id="4" name="Slide Number Placeholder 3"/>
          <p:cNvSpPr>
            <a:spLocks noGrp="1"/>
          </p:cNvSpPr>
          <p:nvPr>
            <p:ph type="sldNum" sz="quarter" idx="10"/>
          </p:nvPr>
        </p:nvSpPr>
        <p:spPr/>
        <p:txBody>
          <a:bodyPr/>
          <a:lstStyle/>
          <a:p>
            <a:pPr defTabSz="457153">
              <a:defRPr/>
            </a:pPr>
            <a:fld id="{B440EF38-0415-43AC-B4EC-5FDADEC8ED1E}" type="slidenum">
              <a:rPr lang="en-ZA">
                <a:solidFill>
                  <a:prstClr val="black"/>
                </a:solidFill>
                <a:latin typeface="Calibri"/>
              </a:rPr>
              <a:pPr defTabSz="457153">
                <a:defRPr/>
              </a:pPr>
              <a:t>26</a:t>
            </a:fld>
            <a:endParaRPr lang="en-ZA">
              <a:solidFill>
                <a:prstClr val="black"/>
              </a:solidFill>
              <a:latin typeface="Calibri"/>
            </a:endParaRPr>
          </a:p>
        </p:txBody>
      </p:sp>
    </p:spTree>
    <p:extLst>
      <p:ext uri="{BB962C8B-B14F-4D97-AF65-F5344CB8AC3E}">
        <p14:creationId xmlns:p14="http://schemas.microsoft.com/office/powerpoint/2010/main" val="1898174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Completing the</a:t>
            </a:r>
            <a:r>
              <a:rPr lang="en-US" u="sng" baseline="0" dirty="0"/>
              <a:t> </a:t>
            </a:r>
            <a:r>
              <a:rPr lang="en-US" u="sng" dirty="0"/>
              <a:t>logical framework for each</a:t>
            </a:r>
            <a:r>
              <a:rPr lang="en-US" u="sng" baseline="0" dirty="0"/>
              <a:t> Output Indicator in the Annual Performance Plan (APP):</a:t>
            </a:r>
          </a:p>
          <a:p>
            <a:endParaRPr lang="en-US" baseline="0" dirty="0"/>
          </a:p>
          <a:p>
            <a:pPr marL="228577" indent="-228577">
              <a:buAutoNum type="arabicParenR"/>
            </a:pPr>
            <a:r>
              <a:rPr lang="en-US" baseline="0" dirty="0"/>
              <a:t>The Outcome, Output, Output Indicator and annual target(s), need to be unpacked in the table.</a:t>
            </a:r>
          </a:p>
          <a:p>
            <a:pPr marL="228577" indent="-228577">
              <a:buAutoNum type="arabicParenR"/>
            </a:pPr>
            <a:r>
              <a:rPr lang="en-US" baseline="0" dirty="0"/>
              <a:t>Complete the financial implication information for the 2023/24 annual target.</a:t>
            </a:r>
          </a:p>
          <a:p>
            <a:pPr marL="228577" indent="-228577">
              <a:buAutoNum type="arabicParenR"/>
            </a:pPr>
            <a:r>
              <a:rPr lang="en-US" baseline="0" dirty="0"/>
              <a:t>This slide must be completed for each output indicator identified.</a:t>
            </a:r>
          </a:p>
          <a:p>
            <a:r>
              <a:rPr lang="en-US" dirty="0"/>
              <a:t>[Refer</a:t>
            </a:r>
            <a:r>
              <a:rPr lang="en-US" baseline="0" dirty="0"/>
              <a:t> to section 16.4 of the </a:t>
            </a:r>
            <a:r>
              <a:rPr lang="en-US" dirty="0"/>
              <a:t>Strategic Planning Framework for Department Of Home Affairs.]</a:t>
            </a:r>
            <a:endParaRPr lang="en-ZA" dirty="0"/>
          </a:p>
        </p:txBody>
      </p:sp>
      <p:sp>
        <p:nvSpPr>
          <p:cNvPr id="4" name="Slide Number Placeholder 3"/>
          <p:cNvSpPr>
            <a:spLocks noGrp="1"/>
          </p:cNvSpPr>
          <p:nvPr>
            <p:ph type="sldNum" sz="quarter" idx="10"/>
          </p:nvPr>
        </p:nvSpPr>
        <p:spPr/>
        <p:txBody>
          <a:bodyPr/>
          <a:lstStyle/>
          <a:p>
            <a:pPr defTabSz="457153">
              <a:defRPr/>
            </a:pPr>
            <a:fld id="{B440EF38-0415-43AC-B4EC-5FDADEC8ED1E}" type="slidenum">
              <a:rPr lang="en-ZA">
                <a:solidFill>
                  <a:prstClr val="black"/>
                </a:solidFill>
                <a:latin typeface="Calibri"/>
              </a:rPr>
              <a:pPr defTabSz="457153">
                <a:defRPr/>
              </a:pPr>
              <a:t>27</a:t>
            </a:fld>
            <a:endParaRPr lang="en-ZA">
              <a:solidFill>
                <a:prstClr val="black"/>
              </a:solidFill>
              <a:latin typeface="Calibri"/>
            </a:endParaRPr>
          </a:p>
        </p:txBody>
      </p:sp>
    </p:spTree>
    <p:extLst>
      <p:ext uri="{BB962C8B-B14F-4D97-AF65-F5344CB8AC3E}">
        <p14:creationId xmlns:p14="http://schemas.microsoft.com/office/powerpoint/2010/main" val="2276473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Completing the</a:t>
            </a:r>
            <a:r>
              <a:rPr lang="en-US" u="sng" baseline="0" dirty="0"/>
              <a:t> </a:t>
            </a:r>
            <a:r>
              <a:rPr lang="en-US" u="sng" dirty="0"/>
              <a:t>logical framework for each</a:t>
            </a:r>
            <a:r>
              <a:rPr lang="en-US" u="sng" baseline="0" dirty="0"/>
              <a:t> Output Indicator in the Annual Performance Plan (APP):</a:t>
            </a:r>
          </a:p>
          <a:p>
            <a:endParaRPr lang="en-US" baseline="0" dirty="0"/>
          </a:p>
          <a:p>
            <a:pPr marL="228577" indent="-228577">
              <a:buAutoNum type="arabicParenR"/>
            </a:pPr>
            <a:r>
              <a:rPr lang="en-US" baseline="0" dirty="0"/>
              <a:t>The Outcome, Output, Output Indicator and annual target(s), need to be unpacked in the table.</a:t>
            </a:r>
          </a:p>
          <a:p>
            <a:pPr marL="228577" indent="-228577">
              <a:buAutoNum type="arabicParenR"/>
            </a:pPr>
            <a:r>
              <a:rPr lang="en-US" baseline="0" dirty="0"/>
              <a:t>Complete the financial implication information for the 2023/24 annual target.</a:t>
            </a:r>
          </a:p>
          <a:p>
            <a:pPr marL="228577" indent="-228577">
              <a:buAutoNum type="arabicParenR"/>
            </a:pPr>
            <a:r>
              <a:rPr lang="en-US" baseline="0" dirty="0"/>
              <a:t>This slide must be completed for each output indicator identified.</a:t>
            </a:r>
          </a:p>
          <a:p>
            <a:r>
              <a:rPr lang="en-US" dirty="0"/>
              <a:t>[Refer</a:t>
            </a:r>
            <a:r>
              <a:rPr lang="en-US" baseline="0" dirty="0"/>
              <a:t> to section 16.4 of the </a:t>
            </a:r>
            <a:r>
              <a:rPr lang="en-US" dirty="0"/>
              <a:t>Strategic Planning Framework for Department Of Home Affairs.]</a:t>
            </a:r>
            <a:endParaRPr lang="en-ZA" dirty="0"/>
          </a:p>
        </p:txBody>
      </p:sp>
      <p:sp>
        <p:nvSpPr>
          <p:cNvPr id="4" name="Slide Number Placeholder 3"/>
          <p:cNvSpPr>
            <a:spLocks noGrp="1"/>
          </p:cNvSpPr>
          <p:nvPr>
            <p:ph type="sldNum" sz="quarter" idx="10"/>
          </p:nvPr>
        </p:nvSpPr>
        <p:spPr/>
        <p:txBody>
          <a:bodyPr/>
          <a:lstStyle/>
          <a:p>
            <a:pPr defTabSz="457153">
              <a:defRPr/>
            </a:pPr>
            <a:fld id="{B440EF38-0415-43AC-B4EC-5FDADEC8ED1E}" type="slidenum">
              <a:rPr lang="en-ZA">
                <a:solidFill>
                  <a:prstClr val="black"/>
                </a:solidFill>
                <a:latin typeface="Calibri"/>
              </a:rPr>
              <a:pPr defTabSz="457153">
                <a:defRPr/>
              </a:pPr>
              <a:t>28</a:t>
            </a:fld>
            <a:endParaRPr lang="en-ZA">
              <a:solidFill>
                <a:prstClr val="black"/>
              </a:solidFill>
              <a:latin typeface="Calibri"/>
            </a:endParaRPr>
          </a:p>
        </p:txBody>
      </p:sp>
    </p:spTree>
    <p:extLst>
      <p:ext uri="{BB962C8B-B14F-4D97-AF65-F5344CB8AC3E}">
        <p14:creationId xmlns:p14="http://schemas.microsoft.com/office/powerpoint/2010/main" val="624712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Completing the</a:t>
            </a:r>
            <a:r>
              <a:rPr lang="en-US" u="sng" baseline="0" dirty="0"/>
              <a:t> </a:t>
            </a:r>
            <a:r>
              <a:rPr lang="en-US" u="sng" dirty="0"/>
              <a:t>logical framework for each</a:t>
            </a:r>
            <a:r>
              <a:rPr lang="en-US" u="sng" baseline="0" dirty="0"/>
              <a:t> Output Indicator in the Annual Performance Plan (APP):</a:t>
            </a:r>
          </a:p>
          <a:p>
            <a:endParaRPr lang="en-US" baseline="0" dirty="0"/>
          </a:p>
          <a:p>
            <a:pPr marL="228577" indent="-228577">
              <a:buAutoNum type="arabicParenR"/>
            </a:pPr>
            <a:r>
              <a:rPr lang="en-US" baseline="0" dirty="0"/>
              <a:t>The Outcome, Output, Output Indicator and annual target(s), need to be unpacked in the table.</a:t>
            </a:r>
          </a:p>
          <a:p>
            <a:pPr marL="228577" indent="-228577">
              <a:buAutoNum type="arabicParenR"/>
            </a:pPr>
            <a:r>
              <a:rPr lang="en-US" baseline="0" dirty="0"/>
              <a:t>Complete the financial implication information for the 2023/24 annual target.</a:t>
            </a:r>
          </a:p>
          <a:p>
            <a:pPr marL="228577" indent="-228577">
              <a:buAutoNum type="arabicParenR"/>
            </a:pPr>
            <a:r>
              <a:rPr lang="en-US" baseline="0" dirty="0"/>
              <a:t>This slide must be completed for each output indicator identified.</a:t>
            </a:r>
          </a:p>
          <a:p>
            <a:r>
              <a:rPr lang="en-US" dirty="0"/>
              <a:t>[Refer</a:t>
            </a:r>
            <a:r>
              <a:rPr lang="en-US" baseline="0" dirty="0"/>
              <a:t> to section 16.4 of the </a:t>
            </a:r>
            <a:r>
              <a:rPr lang="en-US" dirty="0"/>
              <a:t>Strategic Planning Framework for Department Of Home Affairs.]</a:t>
            </a:r>
            <a:endParaRPr lang="en-ZA" dirty="0"/>
          </a:p>
        </p:txBody>
      </p:sp>
      <p:sp>
        <p:nvSpPr>
          <p:cNvPr id="4" name="Slide Number Placeholder 3"/>
          <p:cNvSpPr>
            <a:spLocks noGrp="1"/>
          </p:cNvSpPr>
          <p:nvPr>
            <p:ph type="sldNum" sz="quarter" idx="10"/>
          </p:nvPr>
        </p:nvSpPr>
        <p:spPr/>
        <p:txBody>
          <a:bodyPr/>
          <a:lstStyle/>
          <a:p>
            <a:pPr defTabSz="457153">
              <a:defRPr/>
            </a:pPr>
            <a:fld id="{B440EF38-0415-43AC-B4EC-5FDADEC8ED1E}" type="slidenum">
              <a:rPr lang="en-ZA">
                <a:solidFill>
                  <a:prstClr val="black"/>
                </a:solidFill>
                <a:latin typeface="Calibri"/>
              </a:rPr>
              <a:pPr defTabSz="457153">
                <a:defRPr/>
              </a:pPr>
              <a:t>29</a:t>
            </a:fld>
            <a:endParaRPr lang="en-ZA">
              <a:solidFill>
                <a:prstClr val="black"/>
              </a:solidFill>
              <a:latin typeface="Calibri"/>
            </a:endParaRPr>
          </a:p>
        </p:txBody>
      </p:sp>
    </p:spTree>
    <p:extLst>
      <p:ext uri="{BB962C8B-B14F-4D97-AF65-F5344CB8AC3E}">
        <p14:creationId xmlns:p14="http://schemas.microsoft.com/office/powerpoint/2010/main" val="3900687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30</a:t>
            </a:fld>
            <a:endParaRPr lang="en-ZA" dirty="0"/>
          </a:p>
        </p:txBody>
      </p:sp>
    </p:spTree>
    <p:extLst>
      <p:ext uri="{BB962C8B-B14F-4D97-AF65-F5344CB8AC3E}">
        <p14:creationId xmlns:p14="http://schemas.microsoft.com/office/powerpoint/2010/main" val="1283374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31</a:t>
            </a:fld>
            <a:endParaRPr lang="en-ZA" dirty="0"/>
          </a:p>
        </p:txBody>
      </p:sp>
    </p:spTree>
    <p:extLst>
      <p:ext uri="{BB962C8B-B14F-4D97-AF65-F5344CB8AC3E}">
        <p14:creationId xmlns:p14="http://schemas.microsoft.com/office/powerpoint/2010/main" val="3859159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FB7CAD44-90F7-4636-A423-C331A007AEDA}"/>
              </a:ext>
            </a:extLst>
          </p:cNvPr>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75" tIns="44887" rIns="89775" bIns="44887" anchor="b"/>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buClr>
                <a:schemeClr val="bg2"/>
              </a:buClr>
            </a:pPr>
            <a:fld id="{07FC7D97-D757-4D81-81D6-F985BF8E5109}" type="slidenum">
              <a:rPr lang="en-US" altLang="en-US" sz="1200">
                <a:solidFill>
                  <a:srgbClr val="000000"/>
                </a:solidFill>
                <a:cs typeface="Arial" panose="020B0604020202020204" pitchFamily="34" charset="0"/>
              </a:rPr>
              <a:pPr algn="r" eaLnBrk="1" hangingPunct="1">
                <a:lnSpc>
                  <a:spcPct val="90000"/>
                </a:lnSpc>
                <a:buClr>
                  <a:schemeClr val="bg2"/>
                </a:buClr>
              </a:pPr>
              <a:t>32</a:t>
            </a:fld>
            <a:endParaRPr lang="en-US" altLang="en-US" sz="1200">
              <a:solidFill>
                <a:srgbClr val="000000"/>
              </a:solidFill>
              <a:cs typeface="Arial" panose="020B0604020202020204" pitchFamily="34" charset="0"/>
            </a:endParaRPr>
          </a:p>
        </p:txBody>
      </p:sp>
      <p:sp>
        <p:nvSpPr>
          <p:cNvPr id="8195" name="Rectangle 2">
            <a:extLst>
              <a:ext uri="{FF2B5EF4-FFF2-40B4-BE49-F238E27FC236}">
                <a16:creationId xmlns:a16="http://schemas.microsoft.com/office/drawing/2014/main" id="{839F105D-014A-45D2-9A22-3A3FA5B6FBE8}"/>
              </a:ext>
            </a:extLst>
          </p:cNvPr>
          <p:cNvSpPr>
            <a:spLocks noGrp="1" noRot="1" noChangeAspect="1" noChangeArrowheads="1" noTextEdit="1"/>
          </p:cNvSpPr>
          <p:nvPr>
            <p:ph type="sldImg"/>
          </p:nvPr>
        </p:nvSpPr>
        <p:spPr>
          <a:xfrm>
            <a:off x="917575" y="742950"/>
            <a:ext cx="4962525" cy="3722688"/>
          </a:xfrm>
          <a:ln/>
        </p:spPr>
      </p:sp>
      <p:sp>
        <p:nvSpPr>
          <p:cNvPr id="8196" name="Rectangle 3">
            <a:extLst>
              <a:ext uri="{FF2B5EF4-FFF2-40B4-BE49-F238E27FC236}">
                <a16:creationId xmlns:a16="http://schemas.microsoft.com/office/drawing/2014/main" id="{E2FC181E-02EE-45FC-AB61-4893FDEB45BC}"/>
              </a:ext>
            </a:extLst>
          </p:cNvPr>
          <p:cNvSpPr>
            <a:spLocks noGrp="1" noChangeArrowheads="1"/>
          </p:cNvSpPr>
          <p:nvPr>
            <p:ph type="body" idx="1"/>
          </p:nvPr>
        </p:nvSpPr>
        <p:spPr>
          <a:xfrm>
            <a:off x="681038" y="4711700"/>
            <a:ext cx="5435600" cy="447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75" tIns="44887" rIns="89775" bIns="44887"/>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20201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457153">
              <a:defRPr/>
            </a:pPr>
            <a:fld id="{B440EF38-0415-43AC-B4EC-5FDADEC8ED1E}" type="slidenum">
              <a:rPr lang="en-ZA">
                <a:solidFill>
                  <a:prstClr val="black"/>
                </a:solidFill>
                <a:latin typeface="Calibri"/>
              </a:rPr>
              <a:pPr defTabSz="457153">
                <a:defRPr/>
              </a:pPr>
              <a:t>33</a:t>
            </a:fld>
            <a:endParaRPr lang="en-ZA">
              <a:solidFill>
                <a:prstClr val="black"/>
              </a:solidFill>
              <a:latin typeface="Calibri"/>
            </a:endParaRPr>
          </a:p>
        </p:txBody>
      </p:sp>
    </p:spTree>
    <p:extLst>
      <p:ext uri="{BB962C8B-B14F-4D97-AF65-F5344CB8AC3E}">
        <p14:creationId xmlns:p14="http://schemas.microsoft.com/office/powerpoint/2010/main" val="1538061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FB7CAD44-90F7-4636-A423-C331A007AEDA}"/>
              </a:ext>
            </a:extLst>
          </p:cNvPr>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75" tIns="44887" rIns="89775" bIns="44887" anchor="b"/>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buClr>
                <a:schemeClr val="bg2"/>
              </a:buClr>
            </a:pPr>
            <a:fld id="{07FC7D97-D757-4D81-81D6-F985BF8E5109}" type="slidenum">
              <a:rPr lang="en-US" altLang="en-US" sz="1200">
                <a:solidFill>
                  <a:srgbClr val="000000"/>
                </a:solidFill>
                <a:cs typeface="Arial" panose="020B0604020202020204" pitchFamily="34" charset="0"/>
              </a:rPr>
              <a:pPr algn="r" eaLnBrk="1" hangingPunct="1">
                <a:lnSpc>
                  <a:spcPct val="90000"/>
                </a:lnSpc>
                <a:buClr>
                  <a:schemeClr val="bg2"/>
                </a:buClr>
              </a:pPr>
              <a:t>7</a:t>
            </a:fld>
            <a:endParaRPr lang="en-US" altLang="en-US" sz="1200">
              <a:solidFill>
                <a:srgbClr val="000000"/>
              </a:solidFill>
              <a:cs typeface="Arial" panose="020B0604020202020204" pitchFamily="34" charset="0"/>
            </a:endParaRPr>
          </a:p>
        </p:txBody>
      </p:sp>
      <p:sp>
        <p:nvSpPr>
          <p:cNvPr id="8195" name="Rectangle 2">
            <a:extLst>
              <a:ext uri="{FF2B5EF4-FFF2-40B4-BE49-F238E27FC236}">
                <a16:creationId xmlns:a16="http://schemas.microsoft.com/office/drawing/2014/main" id="{839F105D-014A-45D2-9A22-3A3FA5B6FBE8}"/>
              </a:ext>
            </a:extLst>
          </p:cNvPr>
          <p:cNvSpPr>
            <a:spLocks noGrp="1" noRot="1" noChangeAspect="1" noChangeArrowheads="1" noTextEdit="1"/>
          </p:cNvSpPr>
          <p:nvPr>
            <p:ph type="sldImg"/>
          </p:nvPr>
        </p:nvSpPr>
        <p:spPr>
          <a:xfrm>
            <a:off x="917575" y="742950"/>
            <a:ext cx="4962525" cy="3722688"/>
          </a:xfrm>
          <a:ln/>
        </p:spPr>
      </p:sp>
      <p:sp>
        <p:nvSpPr>
          <p:cNvPr id="8196" name="Rectangle 3">
            <a:extLst>
              <a:ext uri="{FF2B5EF4-FFF2-40B4-BE49-F238E27FC236}">
                <a16:creationId xmlns:a16="http://schemas.microsoft.com/office/drawing/2014/main" id="{E2FC181E-02EE-45FC-AB61-4893FDEB45BC}"/>
              </a:ext>
            </a:extLst>
          </p:cNvPr>
          <p:cNvSpPr>
            <a:spLocks noGrp="1" noChangeArrowheads="1"/>
          </p:cNvSpPr>
          <p:nvPr>
            <p:ph type="body" idx="1"/>
          </p:nvPr>
        </p:nvSpPr>
        <p:spPr>
          <a:xfrm>
            <a:off x="681038" y="4711700"/>
            <a:ext cx="5435600" cy="447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75" tIns="44887" rIns="89775" bIns="44887"/>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9805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457153">
              <a:defRPr/>
            </a:pPr>
            <a:fld id="{B440EF38-0415-43AC-B4EC-5FDADEC8ED1E}" type="slidenum">
              <a:rPr lang="en-ZA">
                <a:solidFill>
                  <a:prstClr val="black"/>
                </a:solidFill>
                <a:latin typeface="Calibri"/>
              </a:rPr>
              <a:pPr defTabSz="457153">
                <a:defRPr/>
              </a:pPr>
              <a:t>34</a:t>
            </a:fld>
            <a:endParaRPr lang="en-ZA">
              <a:solidFill>
                <a:prstClr val="black"/>
              </a:solidFill>
              <a:latin typeface="Calibri"/>
            </a:endParaRPr>
          </a:p>
        </p:txBody>
      </p:sp>
    </p:spTree>
    <p:extLst>
      <p:ext uri="{BB962C8B-B14F-4D97-AF65-F5344CB8AC3E}">
        <p14:creationId xmlns:p14="http://schemas.microsoft.com/office/powerpoint/2010/main" val="2930712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457153">
              <a:defRPr/>
            </a:pPr>
            <a:fld id="{B440EF38-0415-43AC-B4EC-5FDADEC8ED1E}" type="slidenum">
              <a:rPr lang="en-ZA">
                <a:solidFill>
                  <a:prstClr val="black"/>
                </a:solidFill>
                <a:latin typeface="Calibri"/>
              </a:rPr>
              <a:pPr defTabSz="457153">
                <a:defRPr/>
              </a:pPr>
              <a:t>35</a:t>
            </a:fld>
            <a:endParaRPr lang="en-ZA">
              <a:solidFill>
                <a:prstClr val="black"/>
              </a:solidFill>
              <a:latin typeface="Calibri"/>
            </a:endParaRPr>
          </a:p>
        </p:txBody>
      </p:sp>
    </p:spTree>
    <p:extLst>
      <p:ext uri="{BB962C8B-B14F-4D97-AF65-F5344CB8AC3E}">
        <p14:creationId xmlns:p14="http://schemas.microsoft.com/office/powerpoint/2010/main" val="551006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457153">
              <a:defRPr/>
            </a:pPr>
            <a:fld id="{B440EF38-0415-43AC-B4EC-5FDADEC8ED1E}" type="slidenum">
              <a:rPr lang="en-ZA">
                <a:solidFill>
                  <a:prstClr val="black"/>
                </a:solidFill>
                <a:latin typeface="Calibri"/>
              </a:rPr>
              <a:pPr defTabSz="457153">
                <a:defRPr/>
              </a:pPr>
              <a:t>36</a:t>
            </a:fld>
            <a:endParaRPr lang="en-ZA">
              <a:solidFill>
                <a:prstClr val="black"/>
              </a:solidFill>
              <a:latin typeface="Calibri"/>
            </a:endParaRPr>
          </a:p>
        </p:txBody>
      </p:sp>
    </p:spTree>
    <p:extLst>
      <p:ext uri="{BB962C8B-B14F-4D97-AF65-F5344CB8AC3E}">
        <p14:creationId xmlns:p14="http://schemas.microsoft.com/office/powerpoint/2010/main" val="12060458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FB7CAD44-90F7-4636-A423-C331A007AEDA}"/>
              </a:ext>
            </a:extLst>
          </p:cNvPr>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75" tIns="44887" rIns="89775" bIns="44887" anchor="b"/>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buClr>
                <a:schemeClr val="bg2"/>
              </a:buClr>
            </a:pPr>
            <a:fld id="{07FC7D97-D757-4D81-81D6-F985BF8E5109}" type="slidenum">
              <a:rPr lang="en-US" altLang="en-US" sz="1200">
                <a:solidFill>
                  <a:srgbClr val="000000"/>
                </a:solidFill>
                <a:cs typeface="Arial" panose="020B0604020202020204" pitchFamily="34" charset="0"/>
              </a:rPr>
              <a:pPr algn="r" eaLnBrk="1" hangingPunct="1">
                <a:lnSpc>
                  <a:spcPct val="90000"/>
                </a:lnSpc>
                <a:buClr>
                  <a:schemeClr val="bg2"/>
                </a:buClr>
              </a:pPr>
              <a:t>37</a:t>
            </a:fld>
            <a:endParaRPr lang="en-US" altLang="en-US" sz="1200">
              <a:solidFill>
                <a:srgbClr val="000000"/>
              </a:solidFill>
              <a:cs typeface="Arial" panose="020B0604020202020204" pitchFamily="34" charset="0"/>
            </a:endParaRPr>
          </a:p>
        </p:txBody>
      </p:sp>
      <p:sp>
        <p:nvSpPr>
          <p:cNvPr id="8195" name="Rectangle 2">
            <a:extLst>
              <a:ext uri="{FF2B5EF4-FFF2-40B4-BE49-F238E27FC236}">
                <a16:creationId xmlns:a16="http://schemas.microsoft.com/office/drawing/2014/main" id="{839F105D-014A-45D2-9A22-3A3FA5B6FBE8}"/>
              </a:ext>
            </a:extLst>
          </p:cNvPr>
          <p:cNvSpPr>
            <a:spLocks noGrp="1" noRot="1" noChangeAspect="1" noChangeArrowheads="1" noTextEdit="1"/>
          </p:cNvSpPr>
          <p:nvPr>
            <p:ph type="sldImg"/>
          </p:nvPr>
        </p:nvSpPr>
        <p:spPr>
          <a:xfrm>
            <a:off x="917575" y="742950"/>
            <a:ext cx="4962525" cy="3722688"/>
          </a:xfrm>
          <a:ln/>
        </p:spPr>
      </p:sp>
      <p:sp>
        <p:nvSpPr>
          <p:cNvPr id="8196" name="Rectangle 3">
            <a:extLst>
              <a:ext uri="{FF2B5EF4-FFF2-40B4-BE49-F238E27FC236}">
                <a16:creationId xmlns:a16="http://schemas.microsoft.com/office/drawing/2014/main" id="{E2FC181E-02EE-45FC-AB61-4893FDEB45BC}"/>
              </a:ext>
            </a:extLst>
          </p:cNvPr>
          <p:cNvSpPr>
            <a:spLocks noGrp="1" noChangeArrowheads="1"/>
          </p:cNvSpPr>
          <p:nvPr>
            <p:ph type="body" idx="1"/>
          </p:nvPr>
        </p:nvSpPr>
        <p:spPr>
          <a:xfrm>
            <a:off x="681038" y="4711700"/>
            <a:ext cx="5435600" cy="447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75" tIns="44887" rIns="89775" bIns="44887"/>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8981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Completing the</a:t>
            </a:r>
            <a:r>
              <a:rPr lang="en-US" u="sng" baseline="0" dirty="0" smtClean="0"/>
              <a:t> </a:t>
            </a:r>
            <a:r>
              <a:rPr lang="en-US" u="sng" dirty="0" smtClean="0"/>
              <a:t>logical framework for each</a:t>
            </a:r>
            <a:r>
              <a:rPr lang="en-US" u="sng" baseline="0" dirty="0" smtClean="0"/>
              <a:t> Output Indicator in the Annual Performance Plan (APP):</a:t>
            </a:r>
          </a:p>
          <a:p>
            <a:endParaRPr lang="en-US" baseline="0" dirty="0" smtClean="0"/>
          </a:p>
          <a:p>
            <a:pPr marL="228210" indent="-228210">
              <a:buAutoNum type="arabicParenR"/>
            </a:pPr>
            <a:r>
              <a:rPr lang="en-US" baseline="0" dirty="0" smtClean="0"/>
              <a:t>The Outcome, Output, Output Indicator and annual target(s), need to be unpacked in the table.</a:t>
            </a:r>
          </a:p>
          <a:p>
            <a:pPr marL="228210" indent="-228210">
              <a:buAutoNum type="arabicParenR"/>
            </a:pPr>
            <a:r>
              <a:rPr lang="en-US" baseline="0" dirty="0" smtClean="0"/>
              <a:t>Complete the financial implication information for the 2023/24 annual target.</a:t>
            </a:r>
          </a:p>
          <a:p>
            <a:pPr marL="228210" indent="-228210">
              <a:buAutoNum type="arabicParenR"/>
            </a:pPr>
            <a:r>
              <a:rPr lang="en-US" baseline="0" dirty="0" smtClean="0"/>
              <a:t>This slide must be completed for each output indicator identified.</a:t>
            </a:r>
          </a:p>
          <a:p>
            <a:r>
              <a:rPr lang="en-US" dirty="0" smtClean="0"/>
              <a:t>[Refer</a:t>
            </a:r>
            <a:r>
              <a:rPr lang="en-US" baseline="0" dirty="0" smtClean="0"/>
              <a:t> to section 16.4 of the </a:t>
            </a:r>
            <a:r>
              <a:rPr lang="en-US" dirty="0" smtClean="0"/>
              <a:t>Strategic Planning Framework for Department Of Home Affairs.]</a:t>
            </a:r>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38</a:t>
            </a:fld>
            <a:endParaRPr lang="en-ZA"/>
          </a:p>
        </p:txBody>
      </p:sp>
    </p:spTree>
    <p:extLst>
      <p:ext uri="{BB962C8B-B14F-4D97-AF65-F5344CB8AC3E}">
        <p14:creationId xmlns:p14="http://schemas.microsoft.com/office/powerpoint/2010/main" val="34949524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Completing the</a:t>
            </a:r>
            <a:r>
              <a:rPr lang="en-US" u="sng" baseline="0" dirty="0" smtClean="0"/>
              <a:t> </a:t>
            </a:r>
            <a:r>
              <a:rPr lang="en-US" u="sng" dirty="0" smtClean="0"/>
              <a:t>logical framework for each</a:t>
            </a:r>
            <a:r>
              <a:rPr lang="en-US" u="sng" baseline="0" dirty="0" smtClean="0"/>
              <a:t> Output Indicator in the Annual Performance Plan (APP):</a:t>
            </a:r>
          </a:p>
          <a:p>
            <a:endParaRPr lang="en-US" baseline="0" dirty="0" smtClean="0"/>
          </a:p>
          <a:p>
            <a:pPr marL="227846" indent="-227846">
              <a:buAutoNum type="arabicParenR"/>
            </a:pPr>
            <a:r>
              <a:rPr lang="en-US" baseline="0" dirty="0" smtClean="0"/>
              <a:t>The Outcome, Output, Output Indicator and annual target(s), need to be unpacked in the table.</a:t>
            </a:r>
          </a:p>
          <a:p>
            <a:pPr marL="227846" indent="-227846">
              <a:buAutoNum type="arabicParenR"/>
            </a:pPr>
            <a:r>
              <a:rPr lang="en-US" baseline="0" dirty="0" smtClean="0"/>
              <a:t>Complete the financial implication information for the 2023/24 annual target.</a:t>
            </a:r>
          </a:p>
          <a:p>
            <a:pPr marL="227846" indent="-227846">
              <a:buAutoNum type="arabicParenR"/>
            </a:pPr>
            <a:r>
              <a:rPr lang="en-US" baseline="0" dirty="0" smtClean="0"/>
              <a:t>This slide must be completed for each output indicator identified.</a:t>
            </a:r>
          </a:p>
          <a:p>
            <a:r>
              <a:rPr lang="en-US" dirty="0" smtClean="0"/>
              <a:t>[Refer</a:t>
            </a:r>
            <a:r>
              <a:rPr lang="en-US" baseline="0" dirty="0" smtClean="0"/>
              <a:t> to section 16.4 of the </a:t>
            </a:r>
            <a:r>
              <a:rPr lang="en-US" dirty="0" smtClean="0"/>
              <a:t>Strategic Planning Framework for Department Of Home Affairs.]</a:t>
            </a:r>
            <a:endParaRPr lang="en-ZA" dirty="0"/>
          </a:p>
        </p:txBody>
      </p:sp>
      <p:sp>
        <p:nvSpPr>
          <p:cNvPr id="4" name="Slide Number Placeholder 3"/>
          <p:cNvSpPr>
            <a:spLocks noGrp="1"/>
          </p:cNvSpPr>
          <p:nvPr>
            <p:ph type="sldNum" sz="quarter" idx="10"/>
          </p:nvPr>
        </p:nvSpPr>
        <p:spPr/>
        <p:txBody>
          <a:bodyPr/>
          <a:lstStyle/>
          <a:p>
            <a:pPr defTabSz="455692">
              <a:defRPr/>
            </a:pPr>
            <a:fld id="{B440EF38-0415-43AC-B4EC-5FDADEC8ED1E}" type="slidenum">
              <a:rPr lang="en-ZA">
                <a:solidFill>
                  <a:prstClr val="black"/>
                </a:solidFill>
                <a:latin typeface="Calibri"/>
              </a:rPr>
              <a:pPr defTabSz="455692">
                <a:defRPr/>
              </a:pPr>
              <a:t>39</a:t>
            </a:fld>
            <a:endParaRPr lang="en-ZA">
              <a:solidFill>
                <a:prstClr val="black"/>
              </a:solidFill>
              <a:latin typeface="Calibri"/>
            </a:endParaRPr>
          </a:p>
        </p:txBody>
      </p:sp>
    </p:spTree>
    <p:extLst>
      <p:ext uri="{BB962C8B-B14F-4D97-AF65-F5344CB8AC3E}">
        <p14:creationId xmlns:p14="http://schemas.microsoft.com/office/powerpoint/2010/main" val="37882861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Completing the</a:t>
            </a:r>
            <a:r>
              <a:rPr lang="en-US" u="sng" baseline="0" dirty="0" smtClean="0"/>
              <a:t> </a:t>
            </a:r>
            <a:r>
              <a:rPr lang="en-US" u="sng" dirty="0" smtClean="0"/>
              <a:t>logical framework for each</a:t>
            </a:r>
            <a:r>
              <a:rPr lang="en-US" u="sng" baseline="0" dirty="0" smtClean="0"/>
              <a:t> Output Indicator in the Annual Performance Plan (APP):</a:t>
            </a:r>
          </a:p>
          <a:p>
            <a:endParaRPr lang="en-US" baseline="0" dirty="0" smtClean="0"/>
          </a:p>
          <a:p>
            <a:pPr marL="227846" indent="-227846">
              <a:buAutoNum type="arabicParenR"/>
            </a:pPr>
            <a:r>
              <a:rPr lang="en-US" baseline="0" dirty="0" smtClean="0"/>
              <a:t>The Outcome, Output, Output Indicator and annual target(s), need to be unpacked in the table.</a:t>
            </a:r>
          </a:p>
          <a:p>
            <a:pPr marL="227846" indent="-227846">
              <a:buAutoNum type="arabicParenR"/>
            </a:pPr>
            <a:r>
              <a:rPr lang="en-US" baseline="0" dirty="0" smtClean="0"/>
              <a:t>Complete the financial implication information for the 2023/24 annual target.</a:t>
            </a:r>
          </a:p>
          <a:p>
            <a:pPr marL="227846" indent="-227846">
              <a:buAutoNum type="arabicParenR"/>
            </a:pPr>
            <a:r>
              <a:rPr lang="en-US" baseline="0" dirty="0" smtClean="0"/>
              <a:t>This slide must be completed for each output indicator identified.</a:t>
            </a:r>
          </a:p>
          <a:p>
            <a:r>
              <a:rPr lang="en-US" dirty="0" smtClean="0"/>
              <a:t>[Refer</a:t>
            </a:r>
            <a:r>
              <a:rPr lang="en-US" baseline="0" dirty="0" smtClean="0"/>
              <a:t> to section 16.4 of the </a:t>
            </a:r>
            <a:r>
              <a:rPr lang="en-US" dirty="0" smtClean="0"/>
              <a:t>Strategic Planning Framework for Department Of Home Affairs.]</a:t>
            </a:r>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40</a:t>
            </a:fld>
            <a:endParaRPr lang="en-ZA"/>
          </a:p>
        </p:txBody>
      </p:sp>
    </p:spTree>
    <p:extLst>
      <p:ext uri="{BB962C8B-B14F-4D97-AF65-F5344CB8AC3E}">
        <p14:creationId xmlns:p14="http://schemas.microsoft.com/office/powerpoint/2010/main" val="21968808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Completing the</a:t>
            </a:r>
            <a:r>
              <a:rPr lang="en-US" u="sng" baseline="0" dirty="0" smtClean="0"/>
              <a:t> </a:t>
            </a:r>
            <a:r>
              <a:rPr lang="en-US" u="sng" dirty="0" smtClean="0"/>
              <a:t>logical framework for each</a:t>
            </a:r>
            <a:r>
              <a:rPr lang="en-US" u="sng" baseline="0" dirty="0" smtClean="0"/>
              <a:t> Output Indicator in the Annual Performance Plan (APP):</a:t>
            </a:r>
          </a:p>
          <a:p>
            <a:endParaRPr lang="en-US" baseline="0" dirty="0" smtClean="0"/>
          </a:p>
          <a:p>
            <a:pPr marL="227846" indent="-227846">
              <a:buAutoNum type="arabicParenR"/>
            </a:pPr>
            <a:r>
              <a:rPr lang="en-US" baseline="0" dirty="0" smtClean="0"/>
              <a:t>The Outcome, Output, Output Indicator and annual target(s), need to be unpacked in the table.</a:t>
            </a:r>
          </a:p>
          <a:p>
            <a:pPr marL="227846" indent="-227846">
              <a:buAutoNum type="arabicParenR"/>
            </a:pPr>
            <a:r>
              <a:rPr lang="en-US" baseline="0" dirty="0" smtClean="0"/>
              <a:t>Complete the financial implication information for the 2023/24 annual target.</a:t>
            </a:r>
          </a:p>
          <a:p>
            <a:pPr marL="227846" indent="-227846">
              <a:buAutoNum type="arabicParenR"/>
            </a:pPr>
            <a:r>
              <a:rPr lang="en-US" baseline="0" dirty="0" smtClean="0"/>
              <a:t>This slide must be completed for each output indicator identified.</a:t>
            </a:r>
          </a:p>
          <a:p>
            <a:r>
              <a:rPr lang="en-US" dirty="0" smtClean="0"/>
              <a:t>[Refer</a:t>
            </a:r>
            <a:r>
              <a:rPr lang="en-US" baseline="0" dirty="0" smtClean="0"/>
              <a:t> to section 16.4 of the </a:t>
            </a:r>
            <a:r>
              <a:rPr lang="en-US" dirty="0" smtClean="0"/>
              <a:t>Strategic Planning Framework for Department Of Home Affairs.]</a:t>
            </a:r>
            <a:endParaRPr lang="en-ZA" dirty="0"/>
          </a:p>
        </p:txBody>
      </p:sp>
      <p:sp>
        <p:nvSpPr>
          <p:cNvPr id="4" name="Slide Number Placeholder 3"/>
          <p:cNvSpPr>
            <a:spLocks noGrp="1"/>
          </p:cNvSpPr>
          <p:nvPr>
            <p:ph type="sldNum" sz="quarter" idx="10"/>
          </p:nvPr>
        </p:nvSpPr>
        <p:spPr/>
        <p:txBody>
          <a:bodyPr/>
          <a:lstStyle/>
          <a:p>
            <a:pPr defTabSz="455692"/>
            <a:fld id="{B440EF38-0415-43AC-B4EC-5FDADEC8ED1E}" type="slidenum">
              <a:rPr lang="en-ZA">
                <a:solidFill>
                  <a:prstClr val="black"/>
                </a:solidFill>
                <a:latin typeface="Calibri"/>
              </a:rPr>
              <a:pPr defTabSz="455692"/>
              <a:t>41</a:t>
            </a:fld>
            <a:endParaRPr lang="en-ZA">
              <a:solidFill>
                <a:prstClr val="black"/>
              </a:solidFill>
              <a:latin typeface="Calibri"/>
            </a:endParaRPr>
          </a:p>
        </p:txBody>
      </p:sp>
    </p:spTree>
    <p:extLst>
      <p:ext uri="{BB962C8B-B14F-4D97-AF65-F5344CB8AC3E}">
        <p14:creationId xmlns:p14="http://schemas.microsoft.com/office/powerpoint/2010/main" val="18510313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Completing the</a:t>
            </a:r>
            <a:r>
              <a:rPr lang="en-US" u="sng" baseline="0" dirty="0" smtClean="0"/>
              <a:t> </a:t>
            </a:r>
            <a:r>
              <a:rPr lang="en-US" u="sng" dirty="0" smtClean="0"/>
              <a:t>logical framework for each</a:t>
            </a:r>
            <a:r>
              <a:rPr lang="en-US" u="sng" baseline="0" dirty="0" smtClean="0"/>
              <a:t> Output Indicator in the Annual Performance Plan (APP):</a:t>
            </a:r>
          </a:p>
          <a:p>
            <a:endParaRPr lang="en-US" baseline="0" dirty="0" smtClean="0"/>
          </a:p>
          <a:p>
            <a:pPr marL="227846" indent="-227846">
              <a:buAutoNum type="arabicParenR"/>
            </a:pPr>
            <a:r>
              <a:rPr lang="en-US" baseline="0" dirty="0" smtClean="0"/>
              <a:t>The Outcome, Output, Output Indicator and annual target(s), need to be unpacked in the table.</a:t>
            </a:r>
          </a:p>
          <a:p>
            <a:pPr marL="227846" indent="-227846">
              <a:buAutoNum type="arabicParenR"/>
            </a:pPr>
            <a:r>
              <a:rPr lang="en-US" baseline="0" dirty="0" smtClean="0"/>
              <a:t>Complete the financial implication information for the 2023/24 annual target.</a:t>
            </a:r>
          </a:p>
          <a:p>
            <a:pPr marL="227846" indent="-227846">
              <a:buAutoNum type="arabicParenR"/>
            </a:pPr>
            <a:r>
              <a:rPr lang="en-US" baseline="0" dirty="0" smtClean="0"/>
              <a:t>This slide must be completed for each output indicator identified.</a:t>
            </a:r>
          </a:p>
          <a:p>
            <a:r>
              <a:rPr lang="en-US" dirty="0" smtClean="0"/>
              <a:t>[Refer</a:t>
            </a:r>
            <a:r>
              <a:rPr lang="en-US" baseline="0" dirty="0" smtClean="0"/>
              <a:t> to section 16.4 of the </a:t>
            </a:r>
            <a:r>
              <a:rPr lang="en-US" dirty="0" smtClean="0"/>
              <a:t>Strategic Planning Framework for Department Of Home Affairs.]</a:t>
            </a:r>
            <a:endParaRPr lang="en-ZA" dirty="0"/>
          </a:p>
        </p:txBody>
      </p:sp>
      <p:sp>
        <p:nvSpPr>
          <p:cNvPr id="4" name="Slide Number Placeholder 3"/>
          <p:cNvSpPr>
            <a:spLocks noGrp="1"/>
          </p:cNvSpPr>
          <p:nvPr>
            <p:ph type="sldNum" sz="quarter" idx="10"/>
          </p:nvPr>
        </p:nvSpPr>
        <p:spPr/>
        <p:txBody>
          <a:bodyPr/>
          <a:lstStyle/>
          <a:p>
            <a:pPr defTabSz="455692"/>
            <a:fld id="{B440EF38-0415-43AC-B4EC-5FDADEC8ED1E}" type="slidenum">
              <a:rPr lang="en-ZA">
                <a:solidFill>
                  <a:prstClr val="black"/>
                </a:solidFill>
                <a:latin typeface="Calibri"/>
              </a:rPr>
              <a:pPr defTabSz="455692"/>
              <a:t>42</a:t>
            </a:fld>
            <a:endParaRPr lang="en-ZA">
              <a:solidFill>
                <a:prstClr val="black"/>
              </a:solidFill>
              <a:latin typeface="Calibri"/>
            </a:endParaRPr>
          </a:p>
        </p:txBody>
      </p:sp>
    </p:spTree>
    <p:extLst>
      <p:ext uri="{BB962C8B-B14F-4D97-AF65-F5344CB8AC3E}">
        <p14:creationId xmlns:p14="http://schemas.microsoft.com/office/powerpoint/2010/main" val="25789938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FB7CAD44-90F7-4636-A423-C331A007AEDA}"/>
              </a:ext>
            </a:extLst>
          </p:cNvPr>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75" tIns="44887" rIns="89775" bIns="44887" anchor="b"/>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buClr>
                <a:schemeClr val="bg2"/>
              </a:buClr>
            </a:pPr>
            <a:fld id="{07FC7D97-D757-4D81-81D6-F985BF8E5109}" type="slidenum">
              <a:rPr lang="en-US" altLang="en-US" sz="1200">
                <a:solidFill>
                  <a:srgbClr val="000000"/>
                </a:solidFill>
                <a:cs typeface="Arial" panose="020B0604020202020204" pitchFamily="34" charset="0"/>
              </a:rPr>
              <a:pPr algn="r" eaLnBrk="1" hangingPunct="1">
                <a:lnSpc>
                  <a:spcPct val="90000"/>
                </a:lnSpc>
                <a:buClr>
                  <a:schemeClr val="bg2"/>
                </a:buClr>
              </a:pPr>
              <a:t>43</a:t>
            </a:fld>
            <a:endParaRPr lang="en-US" altLang="en-US" sz="1200">
              <a:solidFill>
                <a:srgbClr val="000000"/>
              </a:solidFill>
              <a:cs typeface="Arial" panose="020B0604020202020204" pitchFamily="34" charset="0"/>
            </a:endParaRPr>
          </a:p>
        </p:txBody>
      </p:sp>
      <p:sp>
        <p:nvSpPr>
          <p:cNvPr id="8195" name="Rectangle 2">
            <a:extLst>
              <a:ext uri="{FF2B5EF4-FFF2-40B4-BE49-F238E27FC236}">
                <a16:creationId xmlns:a16="http://schemas.microsoft.com/office/drawing/2014/main" id="{839F105D-014A-45D2-9A22-3A3FA5B6FBE8}"/>
              </a:ext>
            </a:extLst>
          </p:cNvPr>
          <p:cNvSpPr>
            <a:spLocks noGrp="1" noRot="1" noChangeAspect="1" noChangeArrowheads="1" noTextEdit="1"/>
          </p:cNvSpPr>
          <p:nvPr>
            <p:ph type="sldImg"/>
          </p:nvPr>
        </p:nvSpPr>
        <p:spPr>
          <a:xfrm>
            <a:off x="917575" y="742950"/>
            <a:ext cx="4962525" cy="3722688"/>
          </a:xfrm>
          <a:ln/>
        </p:spPr>
      </p:sp>
      <p:sp>
        <p:nvSpPr>
          <p:cNvPr id="8196" name="Rectangle 3">
            <a:extLst>
              <a:ext uri="{FF2B5EF4-FFF2-40B4-BE49-F238E27FC236}">
                <a16:creationId xmlns:a16="http://schemas.microsoft.com/office/drawing/2014/main" id="{E2FC181E-02EE-45FC-AB61-4893FDEB45BC}"/>
              </a:ext>
            </a:extLst>
          </p:cNvPr>
          <p:cNvSpPr>
            <a:spLocks noGrp="1" noChangeArrowheads="1"/>
          </p:cNvSpPr>
          <p:nvPr>
            <p:ph type="body" idx="1"/>
          </p:nvPr>
        </p:nvSpPr>
        <p:spPr>
          <a:xfrm>
            <a:off x="681038" y="4711700"/>
            <a:ext cx="5435600" cy="447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75" tIns="44887" rIns="89775" bIns="44887"/>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2313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8</a:t>
            </a:fld>
            <a:endParaRPr lang="en-ZA"/>
          </a:p>
        </p:txBody>
      </p:sp>
    </p:spTree>
    <p:extLst>
      <p:ext uri="{BB962C8B-B14F-4D97-AF65-F5344CB8AC3E}">
        <p14:creationId xmlns:p14="http://schemas.microsoft.com/office/powerpoint/2010/main" val="10781538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Completing the</a:t>
            </a:r>
            <a:r>
              <a:rPr lang="en-US" u="sng" baseline="0" dirty="0" smtClean="0"/>
              <a:t> </a:t>
            </a:r>
            <a:r>
              <a:rPr lang="en-US" u="sng" dirty="0" smtClean="0"/>
              <a:t>logical framework for each</a:t>
            </a:r>
            <a:r>
              <a:rPr lang="en-US" u="sng" baseline="0" dirty="0" smtClean="0"/>
              <a:t> Output Indicator in the Annual Performance Plan (APP):</a:t>
            </a:r>
          </a:p>
          <a:p>
            <a:endParaRPr lang="en-US" baseline="0" dirty="0" smtClean="0"/>
          </a:p>
          <a:p>
            <a:pPr marL="228577" indent="-228577">
              <a:buAutoNum type="arabicParenR"/>
            </a:pPr>
            <a:r>
              <a:rPr lang="en-US" baseline="0" dirty="0" smtClean="0"/>
              <a:t>The Outcome, Output, Output Indicator and annual target(s), need to be unpacked in the table.</a:t>
            </a:r>
          </a:p>
          <a:p>
            <a:pPr marL="228577" indent="-228577">
              <a:buAutoNum type="arabicParenR"/>
            </a:pPr>
            <a:r>
              <a:rPr lang="en-US" baseline="0" dirty="0" smtClean="0"/>
              <a:t>Complete the financial implication information for the 2023/24 annual target.</a:t>
            </a:r>
          </a:p>
          <a:p>
            <a:pPr marL="228577" indent="-228577">
              <a:buAutoNum type="arabicParenR"/>
            </a:pPr>
            <a:r>
              <a:rPr lang="en-US" baseline="0" dirty="0" smtClean="0"/>
              <a:t>This slide must be completed for each output indicator identified.</a:t>
            </a:r>
          </a:p>
          <a:p>
            <a:r>
              <a:rPr lang="en-US" dirty="0" smtClean="0"/>
              <a:t>[Refer</a:t>
            </a:r>
            <a:r>
              <a:rPr lang="en-US" baseline="0" dirty="0" smtClean="0"/>
              <a:t> to section 16.4 of the </a:t>
            </a:r>
            <a:r>
              <a:rPr lang="en-US" dirty="0" smtClean="0"/>
              <a:t>Strategic Planning Framework for Department Of Home Affairs.]</a:t>
            </a:r>
            <a:endParaRPr lang="en-ZA" dirty="0"/>
          </a:p>
        </p:txBody>
      </p:sp>
      <p:sp>
        <p:nvSpPr>
          <p:cNvPr id="4" name="Slide Number Placeholder 3"/>
          <p:cNvSpPr>
            <a:spLocks noGrp="1"/>
          </p:cNvSpPr>
          <p:nvPr>
            <p:ph type="sldNum" sz="quarter" idx="10"/>
          </p:nvPr>
        </p:nvSpPr>
        <p:spPr/>
        <p:txBody>
          <a:bodyPr/>
          <a:lstStyle/>
          <a:p>
            <a:pPr defTabSz="457153">
              <a:defRPr/>
            </a:pPr>
            <a:fld id="{B440EF38-0415-43AC-B4EC-5FDADEC8ED1E}" type="slidenum">
              <a:rPr lang="en-ZA">
                <a:solidFill>
                  <a:prstClr val="black"/>
                </a:solidFill>
                <a:latin typeface="Calibri"/>
              </a:rPr>
              <a:pPr defTabSz="457153">
                <a:defRPr/>
              </a:pPr>
              <a:t>44</a:t>
            </a:fld>
            <a:endParaRPr lang="en-ZA">
              <a:solidFill>
                <a:prstClr val="black"/>
              </a:solidFill>
              <a:latin typeface="Calibri"/>
            </a:endParaRPr>
          </a:p>
        </p:txBody>
      </p:sp>
    </p:spTree>
    <p:extLst>
      <p:ext uri="{BB962C8B-B14F-4D97-AF65-F5344CB8AC3E}">
        <p14:creationId xmlns:p14="http://schemas.microsoft.com/office/powerpoint/2010/main" val="42062502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Completing the</a:t>
            </a:r>
            <a:r>
              <a:rPr lang="en-US" u="sng" baseline="0" dirty="0" smtClean="0"/>
              <a:t> </a:t>
            </a:r>
            <a:r>
              <a:rPr lang="en-US" u="sng" dirty="0" smtClean="0"/>
              <a:t>logical framework for each</a:t>
            </a:r>
            <a:r>
              <a:rPr lang="en-US" u="sng" baseline="0" dirty="0" smtClean="0"/>
              <a:t> Output Indicator in the Annual Performance Plan (APP):</a:t>
            </a:r>
          </a:p>
          <a:p>
            <a:endParaRPr lang="en-US" baseline="0" dirty="0" smtClean="0"/>
          </a:p>
          <a:p>
            <a:pPr marL="228577" indent="-228577">
              <a:buAutoNum type="arabicParenR"/>
            </a:pPr>
            <a:r>
              <a:rPr lang="en-US" baseline="0" dirty="0" smtClean="0"/>
              <a:t>The Outcome, Output, Output Indicator and annual target(s), need to be unpacked in the table.</a:t>
            </a:r>
          </a:p>
          <a:p>
            <a:pPr marL="228577" indent="-228577">
              <a:buAutoNum type="arabicParenR"/>
            </a:pPr>
            <a:r>
              <a:rPr lang="en-US" baseline="0" dirty="0" smtClean="0"/>
              <a:t>Complete the financial implication information for the 2023/24 annual target.</a:t>
            </a:r>
          </a:p>
          <a:p>
            <a:pPr marL="228577" indent="-228577">
              <a:buAutoNum type="arabicParenR"/>
            </a:pPr>
            <a:r>
              <a:rPr lang="en-US" baseline="0" dirty="0" smtClean="0"/>
              <a:t>This slide must be completed for each output indicator identified.</a:t>
            </a:r>
          </a:p>
          <a:p>
            <a:r>
              <a:rPr lang="en-US" dirty="0" smtClean="0"/>
              <a:t>[Refer</a:t>
            </a:r>
            <a:r>
              <a:rPr lang="en-US" baseline="0" dirty="0" smtClean="0"/>
              <a:t> to section 16.4 of the </a:t>
            </a:r>
            <a:r>
              <a:rPr lang="en-US" dirty="0" smtClean="0"/>
              <a:t>Strategic Planning Framework for Department Of Home Affairs.]</a:t>
            </a:r>
            <a:endParaRPr lang="en-ZA" dirty="0"/>
          </a:p>
        </p:txBody>
      </p:sp>
      <p:sp>
        <p:nvSpPr>
          <p:cNvPr id="4" name="Slide Number Placeholder 3"/>
          <p:cNvSpPr>
            <a:spLocks noGrp="1"/>
          </p:cNvSpPr>
          <p:nvPr>
            <p:ph type="sldNum" sz="quarter" idx="10"/>
          </p:nvPr>
        </p:nvSpPr>
        <p:spPr/>
        <p:txBody>
          <a:bodyPr/>
          <a:lstStyle/>
          <a:p>
            <a:pPr defTabSz="457153">
              <a:defRPr/>
            </a:pPr>
            <a:fld id="{B440EF38-0415-43AC-B4EC-5FDADEC8ED1E}" type="slidenum">
              <a:rPr lang="en-ZA">
                <a:solidFill>
                  <a:prstClr val="black"/>
                </a:solidFill>
                <a:latin typeface="Calibri"/>
              </a:rPr>
              <a:pPr defTabSz="457153">
                <a:defRPr/>
              </a:pPr>
              <a:t>45</a:t>
            </a:fld>
            <a:endParaRPr lang="en-ZA">
              <a:solidFill>
                <a:prstClr val="black"/>
              </a:solidFill>
              <a:latin typeface="Calibri"/>
            </a:endParaRPr>
          </a:p>
        </p:txBody>
      </p:sp>
    </p:spTree>
    <p:extLst>
      <p:ext uri="{BB962C8B-B14F-4D97-AF65-F5344CB8AC3E}">
        <p14:creationId xmlns:p14="http://schemas.microsoft.com/office/powerpoint/2010/main" val="39877647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Completing the</a:t>
            </a:r>
            <a:r>
              <a:rPr lang="en-US" u="sng" baseline="0" dirty="0" smtClean="0"/>
              <a:t> </a:t>
            </a:r>
            <a:r>
              <a:rPr lang="en-US" u="sng" dirty="0" smtClean="0"/>
              <a:t>logical framework for each</a:t>
            </a:r>
            <a:r>
              <a:rPr lang="en-US" u="sng" baseline="0" dirty="0" smtClean="0"/>
              <a:t> Output Indicator in the Annual Performance Plan (APP):</a:t>
            </a:r>
          </a:p>
          <a:p>
            <a:endParaRPr lang="en-US" baseline="0" dirty="0" smtClean="0"/>
          </a:p>
          <a:p>
            <a:pPr marL="228577" indent="-228577">
              <a:buAutoNum type="arabicParenR"/>
            </a:pPr>
            <a:r>
              <a:rPr lang="en-US" baseline="0" dirty="0" smtClean="0"/>
              <a:t>The annual target for 2022/23, quarterly targets as well as monthly targets, needs to be unpacked in the table.</a:t>
            </a:r>
          </a:p>
          <a:p>
            <a:pPr marL="228577" indent="-228577">
              <a:buAutoNum type="arabicParenR"/>
            </a:pPr>
            <a:r>
              <a:rPr lang="en-US" baseline="0" dirty="0" smtClean="0"/>
              <a:t>The evidence, that will indicate the achievement of the annual target. ( must comply with auditing prescripts).</a:t>
            </a:r>
          </a:p>
          <a:p>
            <a:pPr marL="228577" indent="-228577">
              <a:buAutoNum type="arabicParenR"/>
            </a:pPr>
            <a:r>
              <a:rPr lang="en-US" baseline="0" dirty="0" smtClean="0"/>
              <a:t>Unpack the dependencies and the management thereof.</a:t>
            </a:r>
          </a:p>
          <a:p>
            <a:pPr marL="228577" indent="-228577">
              <a:buAutoNum type="arabicParenR"/>
            </a:pPr>
            <a:r>
              <a:rPr lang="en-US" baseline="0" dirty="0" smtClean="0"/>
              <a:t>This slide must be completed for each output indicator identified.</a:t>
            </a:r>
          </a:p>
          <a:p>
            <a:pPr defTabSz="914307">
              <a:defRPr/>
            </a:pPr>
            <a:r>
              <a:rPr lang="en-US" dirty="0" smtClean="0"/>
              <a:t>[Refer</a:t>
            </a:r>
            <a:r>
              <a:rPr lang="en-US" baseline="0" dirty="0" smtClean="0"/>
              <a:t> to section 16.4 of the </a:t>
            </a:r>
            <a:r>
              <a:rPr lang="en-US" dirty="0" smtClean="0"/>
              <a:t>Strategic Planning Framework for Department Of Home Affairs.]</a:t>
            </a:r>
            <a:endParaRPr lang="en-ZA" dirty="0" smtClean="0"/>
          </a:p>
          <a:p>
            <a:endParaRPr lang="en-ZA" dirty="0" smtClean="0"/>
          </a:p>
          <a:p>
            <a:endParaRPr lang="en-ZA" dirty="0"/>
          </a:p>
        </p:txBody>
      </p:sp>
      <p:sp>
        <p:nvSpPr>
          <p:cNvPr id="4" name="Slide Number Placeholder 3"/>
          <p:cNvSpPr>
            <a:spLocks noGrp="1"/>
          </p:cNvSpPr>
          <p:nvPr>
            <p:ph type="sldNum" sz="quarter" idx="10"/>
          </p:nvPr>
        </p:nvSpPr>
        <p:spPr/>
        <p:txBody>
          <a:bodyPr/>
          <a:lstStyle/>
          <a:p>
            <a:pPr defTabSz="457153">
              <a:defRPr/>
            </a:pPr>
            <a:fld id="{B440EF38-0415-43AC-B4EC-5FDADEC8ED1E}" type="slidenum">
              <a:rPr lang="en-ZA">
                <a:solidFill>
                  <a:prstClr val="black"/>
                </a:solidFill>
                <a:latin typeface="Calibri"/>
              </a:rPr>
              <a:pPr defTabSz="457153">
                <a:defRPr/>
              </a:pPr>
              <a:t>46</a:t>
            </a:fld>
            <a:endParaRPr lang="en-ZA">
              <a:solidFill>
                <a:prstClr val="black"/>
              </a:solidFill>
              <a:latin typeface="Calibri"/>
            </a:endParaRPr>
          </a:p>
        </p:txBody>
      </p:sp>
    </p:spTree>
    <p:extLst>
      <p:ext uri="{BB962C8B-B14F-4D97-AF65-F5344CB8AC3E}">
        <p14:creationId xmlns:p14="http://schemas.microsoft.com/office/powerpoint/2010/main" val="2547949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Completing the</a:t>
            </a:r>
            <a:r>
              <a:rPr lang="en-US" u="sng" baseline="0" dirty="0" smtClean="0"/>
              <a:t> </a:t>
            </a:r>
            <a:r>
              <a:rPr lang="en-US" u="sng" dirty="0" smtClean="0"/>
              <a:t>logical framework for each</a:t>
            </a:r>
            <a:r>
              <a:rPr lang="en-US" u="sng" baseline="0" dirty="0" smtClean="0"/>
              <a:t> Output Indicator in the Annual Performance Plan (APP):</a:t>
            </a:r>
          </a:p>
          <a:p>
            <a:endParaRPr lang="en-US" baseline="0" dirty="0" smtClean="0"/>
          </a:p>
          <a:p>
            <a:pPr marL="228577" indent="-228577">
              <a:buAutoNum type="arabicParenR"/>
            </a:pPr>
            <a:r>
              <a:rPr lang="en-US" baseline="0" dirty="0" smtClean="0"/>
              <a:t>The Outcome, Output, Output Indicator and annual target(s), need to be unpacked in the table.</a:t>
            </a:r>
          </a:p>
          <a:p>
            <a:pPr marL="228577" indent="-228577">
              <a:buAutoNum type="arabicParenR"/>
            </a:pPr>
            <a:r>
              <a:rPr lang="en-US" baseline="0" dirty="0" smtClean="0"/>
              <a:t>Complete the financial implication information for the 2023/24 annual target.</a:t>
            </a:r>
          </a:p>
          <a:p>
            <a:pPr marL="228577" indent="-228577">
              <a:buAutoNum type="arabicParenR"/>
            </a:pPr>
            <a:r>
              <a:rPr lang="en-US" baseline="0" dirty="0" smtClean="0"/>
              <a:t>This slide must be completed for each output indicator identified.</a:t>
            </a:r>
          </a:p>
          <a:p>
            <a:r>
              <a:rPr lang="en-US" dirty="0" smtClean="0"/>
              <a:t>[Refer</a:t>
            </a:r>
            <a:r>
              <a:rPr lang="en-US" baseline="0" dirty="0" smtClean="0"/>
              <a:t> to section 16.4 of the </a:t>
            </a:r>
            <a:r>
              <a:rPr lang="en-US" dirty="0" smtClean="0"/>
              <a:t>Strategic Planning Framework for Department Of Home Affairs.]</a:t>
            </a:r>
            <a:endParaRPr lang="en-ZA" dirty="0"/>
          </a:p>
        </p:txBody>
      </p:sp>
      <p:sp>
        <p:nvSpPr>
          <p:cNvPr id="4" name="Slide Number Placeholder 3"/>
          <p:cNvSpPr>
            <a:spLocks noGrp="1"/>
          </p:cNvSpPr>
          <p:nvPr>
            <p:ph type="sldNum" sz="quarter" idx="10"/>
          </p:nvPr>
        </p:nvSpPr>
        <p:spPr/>
        <p:txBody>
          <a:bodyPr/>
          <a:lstStyle/>
          <a:p>
            <a:pPr defTabSz="457153">
              <a:defRPr/>
            </a:pPr>
            <a:fld id="{B440EF38-0415-43AC-B4EC-5FDADEC8ED1E}" type="slidenum">
              <a:rPr lang="en-ZA">
                <a:solidFill>
                  <a:prstClr val="black"/>
                </a:solidFill>
                <a:latin typeface="Calibri"/>
              </a:rPr>
              <a:pPr defTabSz="457153">
                <a:defRPr/>
              </a:pPr>
              <a:t>47</a:t>
            </a:fld>
            <a:endParaRPr lang="en-ZA">
              <a:solidFill>
                <a:prstClr val="black"/>
              </a:solidFill>
              <a:latin typeface="Calibri"/>
            </a:endParaRPr>
          </a:p>
        </p:txBody>
      </p:sp>
    </p:spTree>
    <p:extLst>
      <p:ext uri="{BB962C8B-B14F-4D97-AF65-F5344CB8AC3E}">
        <p14:creationId xmlns:p14="http://schemas.microsoft.com/office/powerpoint/2010/main" val="21787366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Completing the</a:t>
            </a:r>
            <a:r>
              <a:rPr lang="en-US" u="sng" baseline="0" dirty="0" smtClean="0"/>
              <a:t> </a:t>
            </a:r>
            <a:r>
              <a:rPr lang="en-US" u="sng" dirty="0" smtClean="0"/>
              <a:t>logical framework for each</a:t>
            </a:r>
            <a:r>
              <a:rPr lang="en-US" u="sng" baseline="0" dirty="0" smtClean="0"/>
              <a:t> Output Indicator in the Annual Performance Plan (APP):</a:t>
            </a:r>
          </a:p>
          <a:p>
            <a:endParaRPr lang="en-US" baseline="0" dirty="0" smtClean="0"/>
          </a:p>
          <a:p>
            <a:pPr marL="228577" indent="-228577">
              <a:buAutoNum type="arabicParenR"/>
            </a:pPr>
            <a:r>
              <a:rPr lang="en-US" baseline="0" dirty="0" smtClean="0"/>
              <a:t>The Outcome, Output, Output Indicator and annual target(s), need to be unpacked in the table.</a:t>
            </a:r>
          </a:p>
          <a:p>
            <a:pPr marL="228577" indent="-228577">
              <a:buAutoNum type="arabicParenR"/>
            </a:pPr>
            <a:r>
              <a:rPr lang="en-US" baseline="0" dirty="0" smtClean="0"/>
              <a:t>Complete the financial implication information for the 2023/24 annual target.</a:t>
            </a:r>
          </a:p>
          <a:p>
            <a:pPr marL="228577" indent="-228577">
              <a:buAutoNum type="arabicParenR"/>
            </a:pPr>
            <a:r>
              <a:rPr lang="en-US" baseline="0" dirty="0" smtClean="0"/>
              <a:t>This slide must be completed for each output indicator identified.</a:t>
            </a:r>
          </a:p>
          <a:p>
            <a:r>
              <a:rPr lang="en-US" dirty="0" smtClean="0"/>
              <a:t>[Refer</a:t>
            </a:r>
            <a:r>
              <a:rPr lang="en-US" baseline="0" dirty="0" smtClean="0"/>
              <a:t> to section 16.4 of the </a:t>
            </a:r>
            <a:r>
              <a:rPr lang="en-US" dirty="0" smtClean="0"/>
              <a:t>Strategic Planning Framework for Department Of Home Affairs.]</a:t>
            </a:r>
            <a:endParaRPr lang="en-ZA" dirty="0"/>
          </a:p>
        </p:txBody>
      </p:sp>
      <p:sp>
        <p:nvSpPr>
          <p:cNvPr id="4" name="Slide Number Placeholder 3"/>
          <p:cNvSpPr>
            <a:spLocks noGrp="1"/>
          </p:cNvSpPr>
          <p:nvPr>
            <p:ph type="sldNum" sz="quarter" idx="10"/>
          </p:nvPr>
        </p:nvSpPr>
        <p:spPr/>
        <p:txBody>
          <a:bodyPr/>
          <a:lstStyle/>
          <a:p>
            <a:pPr defTabSz="457153">
              <a:defRPr/>
            </a:pPr>
            <a:fld id="{B440EF38-0415-43AC-B4EC-5FDADEC8ED1E}" type="slidenum">
              <a:rPr lang="en-ZA">
                <a:solidFill>
                  <a:prstClr val="black"/>
                </a:solidFill>
                <a:latin typeface="Calibri"/>
              </a:rPr>
              <a:pPr defTabSz="457153">
                <a:defRPr/>
              </a:pPr>
              <a:t>48</a:t>
            </a:fld>
            <a:endParaRPr lang="en-ZA">
              <a:solidFill>
                <a:prstClr val="black"/>
              </a:solidFill>
              <a:latin typeface="Calibri"/>
            </a:endParaRPr>
          </a:p>
        </p:txBody>
      </p:sp>
    </p:spTree>
    <p:extLst>
      <p:ext uri="{BB962C8B-B14F-4D97-AF65-F5344CB8AC3E}">
        <p14:creationId xmlns:p14="http://schemas.microsoft.com/office/powerpoint/2010/main" val="30165456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FB7CAD44-90F7-4636-A423-C331A007AEDA}"/>
              </a:ext>
            </a:extLst>
          </p:cNvPr>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75" tIns="44887" rIns="89775" bIns="44887" anchor="b"/>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buClr>
                <a:schemeClr val="bg2"/>
              </a:buClr>
            </a:pPr>
            <a:fld id="{07FC7D97-D757-4D81-81D6-F985BF8E5109}" type="slidenum">
              <a:rPr lang="en-US" altLang="en-US" sz="1200">
                <a:solidFill>
                  <a:srgbClr val="000000"/>
                </a:solidFill>
                <a:cs typeface="Arial" panose="020B0604020202020204" pitchFamily="34" charset="0"/>
              </a:rPr>
              <a:pPr algn="r" eaLnBrk="1" hangingPunct="1">
                <a:lnSpc>
                  <a:spcPct val="90000"/>
                </a:lnSpc>
                <a:buClr>
                  <a:schemeClr val="bg2"/>
                </a:buClr>
              </a:pPr>
              <a:t>49</a:t>
            </a:fld>
            <a:endParaRPr lang="en-US" altLang="en-US" sz="1200">
              <a:solidFill>
                <a:srgbClr val="000000"/>
              </a:solidFill>
              <a:cs typeface="Arial" panose="020B0604020202020204" pitchFamily="34" charset="0"/>
            </a:endParaRPr>
          </a:p>
        </p:txBody>
      </p:sp>
      <p:sp>
        <p:nvSpPr>
          <p:cNvPr id="8195" name="Rectangle 2">
            <a:extLst>
              <a:ext uri="{FF2B5EF4-FFF2-40B4-BE49-F238E27FC236}">
                <a16:creationId xmlns:a16="http://schemas.microsoft.com/office/drawing/2014/main" id="{839F105D-014A-45D2-9A22-3A3FA5B6FBE8}"/>
              </a:ext>
            </a:extLst>
          </p:cNvPr>
          <p:cNvSpPr>
            <a:spLocks noGrp="1" noRot="1" noChangeAspect="1" noChangeArrowheads="1" noTextEdit="1"/>
          </p:cNvSpPr>
          <p:nvPr>
            <p:ph type="sldImg"/>
          </p:nvPr>
        </p:nvSpPr>
        <p:spPr>
          <a:xfrm>
            <a:off x="917575" y="742950"/>
            <a:ext cx="4962525" cy="3722688"/>
          </a:xfrm>
          <a:ln/>
        </p:spPr>
      </p:sp>
      <p:sp>
        <p:nvSpPr>
          <p:cNvPr id="8196" name="Rectangle 3">
            <a:extLst>
              <a:ext uri="{FF2B5EF4-FFF2-40B4-BE49-F238E27FC236}">
                <a16:creationId xmlns:a16="http://schemas.microsoft.com/office/drawing/2014/main" id="{E2FC181E-02EE-45FC-AB61-4893FDEB45BC}"/>
              </a:ext>
            </a:extLst>
          </p:cNvPr>
          <p:cNvSpPr>
            <a:spLocks noGrp="1" noChangeArrowheads="1"/>
          </p:cNvSpPr>
          <p:nvPr>
            <p:ph type="body" idx="1"/>
          </p:nvPr>
        </p:nvSpPr>
        <p:spPr>
          <a:xfrm>
            <a:off x="681038" y="4711700"/>
            <a:ext cx="5435600" cy="447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75" tIns="44887" rIns="89775" bIns="44887"/>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08383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Completing the</a:t>
            </a:r>
            <a:r>
              <a:rPr lang="en-US" u="sng" baseline="0" dirty="0" smtClean="0"/>
              <a:t> </a:t>
            </a:r>
            <a:r>
              <a:rPr lang="en-US" u="sng" dirty="0" smtClean="0"/>
              <a:t>logical framework for each</a:t>
            </a:r>
            <a:r>
              <a:rPr lang="en-US" u="sng" baseline="0" dirty="0" smtClean="0"/>
              <a:t> Output Indicator in the Annual Performance Plan (APP):</a:t>
            </a:r>
          </a:p>
          <a:p>
            <a:endParaRPr lang="en-US" baseline="0" dirty="0" smtClean="0"/>
          </a:p>
          <a:p>
            <a:pPr marL="228577" indent="-228577">
              <a:buAutoNum type="arabicParenR"/>
            </a:pPr>
            <a:r>
              <a:rPr lang="en-US" baseline="0" dirty="0" smtClean="0"/>
              <a:t>The Outcome, Output, Output Indicator and annual target(s), need to be unpacked in the table.</a:t>
            </a:r>
          </a:p>
          <a:p>
            <a:pPr marL="228577" indent="-228577">
              <a:buAutoNum type="arabicParenR"/>
            </a:pPr>
            <a:r>
              <a:rPr lang="en-US" baseline="0" dirty="0" smtClean="0"/>
              <a:t>Complete the financial implication information for the 2023/24 annual target.</a:t>
            </a:r>
          </a:p>
          <a:p>
            <a:pPr marL="228577" indent="-228577">
              <a:buAutoNum type="arabicParenR"/>
            </a:pPr>
            <a:r>
              <a:rPr lang="en-US" baseline="0" dirty="0" smtClean="0"/>
              <a:t>This slide must be completed for each output indicator identified.</a:t>
            </a:r>
          </a:p>
          <a:p>
            <a:r>
              <a:rPr lang="en-US" dirty="0" smtClean="0"/>
              <a:t>[Refer</a:t>
            </a:r>
            <a:r>
              <a:rPr lang="en-US" baseline="0" dirty="0" smtClean="0"/>
              <a:t> to section 16.4 of the </a:t>
            </a:r>
            <a:r>
              <a:rPr lang="en-US" dirty="0" smtClean="0"/>
              <a:t>Strategic Planning Framework for Department Of Home Affairs.]</a:t>
            </a:r>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50</a:t>
            </a:fld>
            <a:endParaRPr lang="en-ZA" dirty="0"/>
          </a:p>
        </p:txBody>
      </p:sp>
    </p:spTree>
    <p:extLst>
      <p:ext uri="{BB962C8B-B14F-4D97-AF65-F5344CB8AC3E}">
        <p14:creationId xmlns:p14="http://schemas.microsoft.com/office/powerpoint/2010/main" val="3223800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Completing the</a:t>
            </a:r>
            <a:r>
              <a:rPr lang="en-US" u="sng" baseline="0" dirty="0" smtClean="0"/>
              <a:t> </a:t>
            </a:r>
            <a:r>
              <a:rPr lang="en-US" u="sng" dirty="0" smtClean="0"/>
              <a:t>logical framework for each</a:t>
            </a:r>
            <a:r>
              <a:rPr lang="en-US" u="sng" baseline="0" dirty="0" smtClean="0"/>
              <a:t> Output Indicator in the Annual Performance Plan (APP):</a:t>
            </a:r>
          </a:p>
          <a:p>
            <a:endParaRPr lang="en-US" baseline="0" dirty="0" smtClean="0"/>
          </a:p>
          <a:p>
            <a:pPr marL="228577" indent="-228577">
              <a:buAutoNum type="arabicParenR"/>
            </a:pPr>
            <a:r>
              <a:rPr lang="en-US" baseline="0" dirty="0" smtClean="0"/>
              <a:t>The annual target for 2022/23, quarterly targets as well as monthly targets, needs to be unpacked in the table.</a:t>
            </a:r>
          </a:p>
          <a:p>
            <a:pPr marL="228577" indent="-228577">
              <a:buAutoNum type="arabicParenR"/>
            </a:pPr>
            <a:r>
              <a:rPr lang="en-US" baseline="0" dirty="0" smtClean="0"/>
              <a:t>The evidence, that will indicate the achievement of the annual target. ( must comply with auditing prescripts).</a:t>
            </a:r>
          </a:p>
          <a:p>
            <a:pPr marL="228577" indent="-228577">
              <a:buAutoNum type="arabicParenR"/>
            </a:pPr>
            <a:r>
              <a:rPr lang="en-US" baseline="0" dirty="0" smtClean="0"/>
              <a:t>Unpack the dependencies and the management thereof.</a:t>
            </a:r>
          </a:p>
          <a:p>
            <a:pPr marL="228577" indent="-228577">
              <a:buAutoNum type="arabicParenR"/>
            </a:pPr>
            <a:r>
              <a:rPr lang="en-US" baseline="0" dirty="0" smtClean="0"/>
              <a:t>This slide must be completed for each output indicator identified.</a:t>
            </a:r>
          </a:p>
          <a:p>
            <a:pPr defTabSz="914307">
              <a:defRPr/>
            </a:pPr>
            <a:r>
              <a:rPr lang="en-US" dirty="0" smtClean="0"/>
              <a:t>[Refer</a:t>
            </a:r>
            <a:r>
              <a:rPr lang="en-US" baseline="0" dirty="0" smtClean="0"/>
              <a:t> to section 16.4 of the </a:t>
            </a:r>
            <a:r>
              <a:rPr lang="en-US" dirty="0" smtClean="0"/>
              <a:t>Strategic Planning Framework for Department Of Home Affairs.]</a:t>
            </a:r>
            <a:endParaRPr lang="en-ZA" dirty="0" smtClean="0"/>
          </a:p>
          <a:p>
            <a:endParaRPr lang="en-ZA" dirty="0" smtClean="0"/>
          </a:p>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51</a:t>
            </a:fld>
            <a:endParaRPr lang="en-ZA"/>
          </a:p>
        </p:txBody>
      </p:sp>
    </p:spTree>
    <p:extLst>
      <p:ext uri="{BB962C8B-B14F-4D97-AF65-F5344CB8AC3E}">
        <p14:creationId xmlns:p14="http://schemas.microsoft.com/office/powerpoint/2010/main" val="22974882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Completing the</a:t>
            </a:r>
            <a:r>
              <a:rPr lang="en-US" u="sng" baseline="0" dirty="0" smtClean="0"/>
              <a:t> </a:t>
            </a:r>
            <a:r>
              <a:rPr lang="en-US" u="sng" dirty="0" smtClean="0"/>
              <a:t>logical framework for each</a:t>
            </a:r>
            <a:r>
              <a:rPr lang="en-US" u="sng" baseline="0" dirty="0" smtClean="0"/>
              <a:t> Output Indicator in the Annual Performance Plan (APP):</a:t>
            </a:r>
          </a:p>
          <a:p>
            <a:endParaRPr lang="en-US" baseline="0" dirty="0" smtClean="0"/>
          </a:p>
          <a:p>
            <a:pPr marL="228577" indent="-228577">
              <a:buAutoNum type="arabicParenR"/>
            </a:pPr>
            <a:r>
              <a:rPr lang="en-US" baseline="0" dirty="0" smtClean="0"/>
              <a:t>The Outcome, Output, Output Indicator and annual target(s), need to be unpacked in the table.</a:t>
            </a:r>
          </a:p>
          <a:p>
            <a:pPr marL="228577" indent="-228577">
              <a:buAutoNum type="arabicParenR"/>
            </a:pPr>
            <a:r>
              <a:rPr lang="en-US" baseline="0" dirty="0" smtClean="0"/>
              <a:t>Complete the financial implication information for the 2023/24 annual target.</a:t>
            </a:r>
          </a:p>
          <a:p>
            <a:pPr marL="228577" indent="-228577">
              <a:buAutoNum type="arabicParenR"/>
            </a:pPr>
            <a:r>
              <a:rPr lang="en-US" baseline="0" dirty="0" smtClean="0"/>
              <a:t>This slide must be completed for each output indicator identified.</a:t>
            </a:r>
          </a:p>
          <a:p>
            <a:r>
              <a:rPr lang="en-US" dirty="0" smtClean="0"/>
              <a:t>[Refer</a:t>
            </a:r>
            <a:r>
              <a:rPr lang="en-US" baseline="0" dirty="0" smtClean="0"/>
              <a:t> to section 16.4 of the </a:t>
            </a:r>
            <a:r>
              <a:rPr lang="en-US" dirty="0" smtClean="0"/>
              <a:t>Strategic Planning Framework for Department Of Home Affairs.]</a:t>
            </a:r>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52</a:t>
            </a:fld>
            <a:endParaRPr lang="en-ZA"/>
          </a:p>
        </p:txBody>
      </p:sp>
    </p:spTree>
    <p:extLst>
      <p:ext uri="{BB962C8B-B14F-4D97-AF65-F5344CB8AC3E}">
        <p14:creationId xmlns:p14="http://schemas.microsoft.com/office/powerpoint/2010/main" val="31337307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457153">
              <a:defRPr/>
            </a:pPr>
            <a:fld id="{B440EF38-0415-43AC-B4EC-5FDADEC8ED1E}" type="slidenum">
              <a:rPr lang="en-ZA">
                <a:solidFill>
                  <a:prstClr val="black"/>
                </a:solidFill>
                <a:latin typeface="Calibri"/>
              </a:rPr>
              <a:pPr defTabSz="457153">
                <a:defRPr/>
              </a:pPr>
              <a:t>53</a:t>
            </a:fld>
            <a:endParaRPr lang="en-ZA">
              <a:solidFill>
                <a:prstClr val="black"/>
              </a:solidFill>
              <a:latin typeface="Calibri"/>
            </a:endParaRPr>
          </a:p>
        </p:txBody>
      </p:sp>
    </p:spTree>
    <p:extLst>
      <p:ext uri="{BB962C8B-B14F-4D97-AF65-F5344CB8AC3E}">
        <p14:creationId xmlns:p14="http://schemas.microsoft.com/office/powerpoint/2010/main" val="203970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9</a:t>
            </a:fld>
            <a:endParaRPr lang="en-ZA"/>
          </a:p>
        </p:txBody>
      </p:sp>
    </p:spTree>
    <p:extLst>
      <p:ext uri="{BB962C8B-B14F-4D97-AF65-F5344CB8AC3E}">
        <p14:creationId xmlns:p14="http://schemas.microsoft.com/office/powerpoint/2010/main" val="24554429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457153">
              <a:defRPr/>
            </a:pPr>
            <a:fld id="{B440EF38-0415-43AC-B4EC-5FDADEC8ED1E}" type="slidenum">
              <a:rPr lang="en-ZA">
                <a:solidFill>
                  <a:prstClr val="black"/>
                </a:solidFill>
                <a:latin typeface="Calibri"/>
              </a:rPr>
              <a:pPr defTabSz="457153">
                <a:defRPr/>
              </a:pPr>
              <a:t>54</a:t>
            </a:fld>
            <a:endParaRPr lang="en-ZA">
              <a:solidFill>
                <a:prstClr val="black"/>
              </a:solidFill>
              <a:latin typeface="Calibri"/>
            </a:endParaRPr>
          </a:p>
        </p:txBody>
      </p:sp>
    </p:spTree>
    <p:extLst>
      <p:ext uri="{BB962C8B-B14F-4D97-AF65-F5344CB8AC3E}">
        <p14:creationId xmlns:p14="http://schemas.microsoft.com/office/powerpoint/2010/main" val="16621413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Completing the</a:t>
            </a:r>
            <a:r>
              <a:rPr lang="en-US" u="sng" baseline="0" dirty="0" smtClean="0"/>
              <a:t> </a:t>
            </a:r>
            <a:r>
              <a:rPr lang="en-US" u="sng" dirty="0" smtClean="0"/>
              <a:t>logical framework for each</a:t>
            </a:r>
            <a:r>
              <a:rPr lang="en-US" u="sng" baseline="0" dirty="0" smtClean="0"/>
              <a:t> Output Indicator in the Annual Performance Plan (APP):</a:t>
            </a:r>
          </a:p>
          <a:p>
            <a:endParaRPr lang="en-US" baseline="0" dirty="0" smtClean="0"/>
          </a:p>
          <a:p>
            <a:pPr marL="227846" indent="-227846">
              <a:buAutoNum type="arabicParenR"/>
            </a:pPr>
            <a:r>
              <a:rPr lang="en-US" baseline="0" dirty="0" smtClean="0"/>
              <a:t>The Outcome, Output, Output Indicator and annual target(s), need to be unpacked in the table.</a:t>
            </a:r>
          </a:p>
          <a:p>
            <a:pPr marL="227846" indent="-227846">
              <a:buAutoNum type="arabicParenR"/>
            </a:pPr>
            <a:r>
              <a:rPr lang="en-US" baseline="0" dirty="0" smtClean="0"/>
              <a:t>Complete the financial implication information for the 2023/24 annual target.</a:t>
            </a:r>
          </a:p>
          <a:p>
            <a:pPr marL="227846" indent="-227846">
              <a:buAutoNum type="arabicParenR"/>
            </a:pPr>
            <a:r>
              <a:rPr lang="en-US" baseline="0" dirty="0" smtClean="0"/>
              <a:t>This slide must be completed for each output indicator identified.</a:t>
            </a:r>
          </a:p>
          <a:p>
            <a:r>
              <a:rPr lang="en-US" dirty="0" smtClean="0"/>
              <a:t>[Refer</a:t>
            </a:r>
            <a:r>
              <a:rPr lang="en-US" baseline="0" dirty="0" smtClean="0"/>
              <a:t> to section 16.4 of the </a:t>
            </a:r>
            <a:r>
              <a:rPr lang="en-US" dirty="0" smtClean="0"/>
              <a:t>Strategic Planning Framework for Department Of Home Affairs.]</a:t>
            </a:r>
            <a:endParaRPr lang="en-ZA" dirty="0"/>
          </a:p>
        </p:txBody>
      </p:sp>
      <p:sp>
        <p:nvSpPr>
          <p:cNvPr id="4" name="Slide Number Placeholder 3"/>
          <p:cNvSpPr>
            <a:spLocks noGrp="1"/>
          </p:cNvSpPr>
          <p:nvPr>
            <p:ph type="sldNum" sz="quarter" idx="10"/>
          </p:nvPr>
        </p:nvSpPr>
        <p:spPr/>
        <p:txBody>
          <a:bodyPr/>
          <a:lstStyle/>
          <a:p>
            <a:pPr defTabSz="455692"/>
            <a:fld id="{B440EF38-0415-43AC-B4EC-5FDADEC8ED1E}" type="slidenum">
              <a:rPr lang="en-ZA">
                <a:solidFill>
                  <a:prstClr val="black"/>
                </a:solidFill>
                <a:latin typeface="Calibri"/>
              </a:rPr>
              <a:pPr defTabSz="455692"/>
              <a:t>55</a:t>
            </a:fld>
            <a:endParaRPr lang="en-ZA">
              <a:solidFill>
                <a:prstClr val="black"/>
              </a:solidFill>
              <a:latin typeface="Calibri"/>
            </a:endParaRPr>
          </a:p>
        </p:txBody>
      </p:sp>
    </p:spTree>
    <p:extLst>
      <p:ext uri="{BB962C8B-B14F-4D97-AF65-F5344CB8AC3E}">
        <p14:creationId xmlns:p14="http://schemas.microsoft.com/office/powerpoint/2010/main" val="18306806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Completing the</a:t>
            </a:r>
            <a:r>
              <a:rPr lang="en-US" u="sng" baseline="0" dirty="0" smtClean="0"/>
              <a:t> </a:t>
            </a:r>
            <a:r>
              <a:rPr lang="en-US" u="sng" dirty="0" smtClean="0"/>
              <a:t>logical framework for each</a:t>
            </a:r>
            <a:r>
              <a:rPr lang="en-US" u="sng" baseline="0" dirty="0" smtClean="0"/>
              <a:t> Output Indicator in the Annual Performance Plan (APP):</a:t>
            </a:r>
          </a:p>
          <a:p>
            <a:endParaRPr lang="en-US" baseline="0" dirty="0" smtClean="0"/>
          </a:p>
          <a:p>
            <a:pPr marL="227846" indent="-227846">
              <a:buAutoNum type="arabicParenR"/>
            </a:pPr>
            <a:r>
              <a:rPr lang="en-US" baseline="0" dirty="0" smtClean="0"/>
              <a:t>The Outcome, Output, Output Indicator and annual target(s), need to be unpacked in the table.</a:t>
            </a:r>
          </a:p>
          <a:p>
            <a:pPr marL="227846" indent="-227846">
              <a:buAutoNum type="arabicParenR"/>
            </a:pPr>
            <a:r>
              <a:rPr lang="en-US" baseline="0" dirty="0" smtClean="0"/>
              <a:t>Complete the financial implication information for the 2023/24 annual target.</a:t>
            </a:r>
          </a:p>
          <a:p>
            <a:pPr marL="227846" indent="-227846">
              <a:buAutoNum type="arabicParenR"/>
            </a:pPr>
            <a:r>
              <a:rPr lang="en-US" baseline="0" dirty="0" smtClean="0"/>
              <a:t>This slide must be completed for each output indicator identified.</a:t>
            </a:r>
          </a:p>
          <a:p>
            <a:r>
              <a:rPr lang="en-US" dirty="0" smtClean="0"/>
              <a:t>[Refer</a:t>
            </a:r>
            <a:r>
              <a:rPr lang="en-US" baseline="0" dirty="0" smtClean="0"/>
              <a:t> to section 16.4 of the </a:t>
            </a:r>
            <a:r>
              <a:rPr lang="en-US" dirty="0" smtClean="0"/>
              <a:t>Strategic Planning Framework for Department Of Home Affairs.]</a:t>
            </a:r>
            <a:endParaRPr lang="en-ZA" dirty="0"/>
          </a:p>
        </p:txBody>
      </p:sp>
      <p:sp>
        <p:nvSpPr>
          <p:cNvPr id="4" name="Slide Number Placeholder 3"/>
          <p:cNvSpPr>
            <a:spLocks noGrp="1"/>
          </p:cNvSpPr>
          <p:nvPr>
            <p:ph type="sldNum" sz="quarter" idx="10"/>
          </p:nvPr>
        </p:nvSpPr>
        <p:spPr/>
        <p:txBody>
          <a:bodyPr/>
          <a:lstStyle/>
          <a:p>
            <a:pPr defTabSz="455692"/>
            <a:fld id="{B440EF38-0415-43AC-B4EC-5FDADEC8ED1E}" type="slidenum">
              <a:rPr lang="en-ZA">
                <a:solidFill>
                  <a:prstClr val="black"/>
                </a:solidFill>
                <a:latin typeface="Calibri"/>
              </a:rPr>
              <a:pPr defTabSz="455692"/>
              <a:t>56</a:t>
            </a:fld>
            <a:endParaRPr lang="en-ZA">
              <a:solidFill>
                <a:prstClr val="black"/>
              </a:solidFill>
              <a:latin typeface="Calibri"/>
            </a:endParaRPr>
          </a:p>
        </p:txBody>
      </p:sp>
    </p:spTree>
    <p:extLst>
      <p:ext uri="{BB962C8B-B14F-4D97-AF65-F5344CB8AC3E}">
        <p14:creationId xmlns:p14="http://schemas.microsoft.com/office/powerpoint/2010/main" val="1017794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FB7CAD44-90F7-4636-A423-C331A007AEDA}"/>
              </a:ext>
            </a:extLst>
          </p:cNvPr>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75" tIns="44887" rIns="89775" bIns="44887" anchor="b"/>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buClr>
                <a:schemeClr val="bg2"/>
              </a:buClr>
            </a:pPr>
            <a:fld id="{07FC7D97-D757-4D81-81D6-F985BF8E5109}" type="slidenum">
              <a:rPr lang="en-US" altLang="en-US" sz="1200">
                <a:solidFill>
                  <a:srgbClr val="000000"/>
                </a:solidFill>
                <a:cs typeface="Arial" panose="020B0604020202020204" pitchFamily="34" charset="0"/>
              </a:rPr>
              <a:pPr algn="r" eaLnBrk="1" hangingPunct="1">
                <a:lnSpc>
                  <a:spcPct val="90000"/>
                </a:lnSpc>
                <a:buClr>
                  <a:schemeClr val="bg2"/>
                </a:buClr>
              </a:pPr>
              <a:t>57</a:t>
            </a:fld>
            <a:endParaRPr lang="en-US" altLang="en-US" sz="1200">
              <a:solidFill>
                <a:srgbClr val="000000"/>
              </a:solidFill>
              <a:cs typeface="Arial" panose="020B0604020202020204" pitchFamily="34" charset="0"/>
            </a:endParaRPr>
          </a:p>
        </p:txBody>
      </p:sp>
      <p:sp>
        <p:nvSpPr>
          <p:cNvPr id="8195" name="Rectangle 2">
            <a:extLst>
              <a:ext uri="{FF2B5EF4-FFF2-40B4-BE49-F238E27FC236}">
                <a16:creationId xmlns:a16="http://schemas.microsoft.com/office/drawing/2014/main" id="{839F105D-014A-45D2-9A22-3A3FA5B6FBE8}"/>
              </a:ext>
            </a:extLst>
          </p:cNvPr>
          <p:cNvSpPr>
            <a:spLocks noGrp="1" noRot="1" noChangeAspect="1" noChangeArrowheads="1" noTextEdit="1"/>
          </p:cNvSpPr>
          <p:nvPr>
            <p:ph type="sldImg"/>
          </p:nvPr>
        </p:nvSpPr>
        <p:spPr>
          <a:xfrm>
            <a:off x="917575" y="742950"/>
            <a:ext cx="4962525" cy="3722688"/>
          </a:xfrm>
          <a:ln/>
        </p:spPr>
      </p:sp>
      <p:sp>
        <p:nvSpPr>
          <p:cNvPr id="8196" name="Rectangle 3">
            <a:extLst>
              <a:ext uri="{FF2B5EF4-FFF2-40B4-BE49-F238E27FC236}">
                <a16:creationId xmlns:a16="http://schemas.microsoft.com/office/drawing/2014/main" id="{E2FC181E-02EE-45FC-AB61-4893FDEB45BC}"/>
              </a:ext>
            </a:extLst>
          </p:cNvPr>
          <p:cNvSpPr>
            <a:spLocks noGrp="1" noChangeArrowheads="1"/>
          </p:cNvSpPr>
          <p:nvPr>
            <p:ph type="body" idx="1"/>
          </p:nvPr>
        </p:nvSpPr>
        <p:spPr>
          <a:xfrm>
            <a:off x="681038" y="4711700"/>
            <a:ext cx="5435600" cy="447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75" tIns="44887" rIns="89775" bIns="44887"/>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77091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58</a:t>
            </a:fld>
            <a:endParaRPr lang="en-ZA"/>
          </a:p>
        </p:txBody>
      </p:sp>
    </p:spTree>
    <p:extLst>
      <p:ext uri="{BB962C8B-B14F-4D97-AF65-F5344CB8AC3E}">
        <p14:creationId xmlns:p14="http://schemas.microsoft.com/office/powerpoint/2010/main" val="2086201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59</a:t>
            </a:fld>
            <a:endParaRPr lang="en-ZA"/>
          </a:p>
        </p:txBody>
      </p:sp>
    </p:spTree>
    <p:extLst>
      <p:ext uri="{BB962C8B-B14F-4D97-AF65-F5344CB8AC3E}">
        <p14:creationId xmlns:p14="http://schemas.microsoft.com/office/powerpoint/2010/main" val="36608850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60</a:t>
            </a:fld>
            <a:endParaRPr lang="en-ZA"/>
          </a:p>
        </p:txBody>
      </p:sp>
    </p:spTree>
    <p:extLst>
      <p:ext uri="{BB962C8B-B14F-4D97-AF65-F5344CB8AC3E}">
        <p14:creationId xmlns:p14="http://schemas.microsoft.com/office/powerpoint/2010/main" val="18397162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61</a:t>
            </a:fld>
            <a:endParaRPr lang="en-ZA"/>
          </a:p>
        </p:txBody>
      </p:sp>
    </p:spTree>
    <p:extLst>
      <p:ext uri="{BB962C8B-B14F-4D97-AF65-F5344CB8AC3E}">
        <p14:creationId xmlns:p14="http://schemas.microsoft.com/office/powerpoint/2010/main" val="35063230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62</a:t>
            </a:fld>
            <a:endParaRPr lang="en-ZA"/>
          </a:p>
        </p:txBody>
      </p:sp>
    </p:spTree>
    <p:extLst>
      <p:ext uri="{BB962C8B-B14F-4D97-AF65-F5344CB8AC3E}">
        <p14:creationId xmlns:p14="http://schemas.microsoft.com/office/powerpoint/2010/main" val="13026780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FB7CAD44-90F7-4636-A423-C331A007AEDA}"/>
              </a:ext>
            </a:extLst>
          </p:cNvPr>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75" tIns="44887" rIns="89775" bIns="44887" anchor="b"/>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buClr>
                <a:schemeClr val="bg2"/>
              </a:buClr>
            </a:pPr>
            <a:fld id="{07FC7D97-D757-4D81-81D6-F985BF8E5109}" type="slidenum">
              <a:rPr lang="en-US" altLang="en-US" sz="1200">
                <a:solidFill>
                  <a:srgbClr val="000000"/>
                </a:solidFill>
                <a:cs typeface="Arial" panose="020B0604020202020204" pitchFamily="34" charset="0"/>
              </a:rPr>
              <a:pPr algn="r" eaLnBrk="1" hangingPunct="1">
                <a:lnSpc>
                  <a:spcPct val="90000"/>
                </a:lnSpc>
                <a:buClr>
                  <a:schemeClr val="bg2"/>
                </a:buClr>
              </a:pPr>
              <a:t>63</a:t>
            </a:fld>
            <a:endParaRPr lang="en-US" altLang="en-US" sz="1200">
              <a:solidFill>
                <a:srgbClr val="000000"/>
              </a:solidFill>
              <a:cs typeface="Arial" panose="020B0604020202020204" pitchFamily="34" charset="0"/>
            </a:endParaRPr>
          </a:p>
        </p:txBody>
      </p:sp>
      <p:sp>
        <p:nvSpPr>
          <p:cNvPr id="8195" name="Rectangle 2">
            <a:extLst>
              <a:ext uri="{FF2B5EF4-FFF2-40B4-BE49-F238E27FC236}">
                <a16:creationId xmlns:a16="http://schemas.microsoft.com/office/drawing/2014/main" id="{839F105D-014A-45D2-9A22-3A3FA5B6FBE8}"/>
              </a:ext>
            </a:extLst>
          </p:cNvPr>
          <p:cNvSpPr>
            <a:spLocks noGrp="1" noRot="1" noChangeAspect="1" noChangeArrowheads="1" noTextEdit="1"/>
          </p:cNvSpPr>
          <p:nvPr>
            <p:ph type="sldImg"/>
          </p:nvPr>
        </p:nvSpPr>
        <p:spPr>
          <a:xfrm>
            <a:off x="917575" y="742950"/>
            <a:ext cx="4962525" cy="3722688"/>
          </a:xfrm>
          <a:ln/>
        </p:spPr>
      </p:sp>
      <p:sp>
        <p:nvSpPr>
          <p:cNvPr id="8196" name="Rectangle 3">
            <a:extLst>
              <a:ext uri="{FF2B5EF4-FFF2-40B4-BE49-F238E27FC236}">
                <a16:creationId xmlns:a16="http://schemas.microsoft.com/office/drawing/2014/main" id="{E2FC181E-02EE-45FC-AB61-4893FDEB45BC}"/>
              </a:ext>
            </a:extLst>
          </p:cNvPr>
          <p:cNvSpPr>
            <a:spLocks noGrp="1" noChangeArrowheads="1"/>
          </p:cNvSpPr>
          <p:nvPr>
            <p:ph type="body" idx="1"/>
          </p:nvPr>
        </p:nvSpPr>
        <p:spPr>
          <a:xfrm>
            <a:off x="681038" y="4711700"/>
            <a:ext cx="5435600" cy="447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75" tIns="44887" rIns="89775" bIns="44887"/>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4584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10</a:t>
            </a:fld>
            <a:endParaRPr lang="en-ZA"/>
          </a:p>
        </p:txBody>
      </p:sp>
    </p:spTree>
    <p:extLst>
      <p:ext uri="{BB962C8B-B14F-4D97-AF65-F5344CB8AC3E}">
        <p14:creationId xmlns:p14="http://schemas.microsoft.com/office/powerpoint/2010/main" val="5934990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Completing the</a:t>
            </a:r>
            <a:r>
              <a:rPr lang="en-US" u="sng" baseline="0" dirty="0" smtClean="0"/>
              <a:t> </a:t>
            </a:r>
            <a:r>
              <a:rPr lang="en-US" u="sng" dirty="0" smtClean="0"/>
              <a:t>logical framework for each</a:t>
            </a:r>
            <a:r>
              <a:rPr lang="en-US" u="sng" baseline="0" dirty="0" smtClean="0"/>
              <a:t> Output Indicator in the Annual Performance Plan (APP):</a:t>
            </a:r>
          </a:p>
          <a:p>
            <a:endParaRPr lang="en-US" baseline="0" dirty="0" smtClean="0"/>
          </a:p>
          <a:p>
            <a:pPr marL="228577" indent="-228577">
              <a:buAutoNum type="arabicParenR"/>
            </a:pPr>
            <a:r>
              <a:rPr lang="en-US" baseline="0" dirty="0" smtClean="0"/>
              <a:t>The Outcome, Output, Output Indicator and annual target(s), need to be unpacked in the table.</a:t>
            </a:r>
          </a:p>
          <a:p>
            <a:pPr marL="228577" indent="-228577">
              <a:buAutoNum type="arabicParenR"/>
            </a:pPr>
            <a:r>
              <a:rPr lang="en-US" baseline="0" dirty="0" smtClean="0"/>
              <a:t>Complete the financial implication information for the 2023/24 annual target.</a:t>
            </a:r>
          </a:p>
          <a:p>
            <a:pPr marL="228577" indent="-228577">
              <a:buAutoNum type="arabicParenR"/>
            </a:pPr>
            <a:r>
              <a:rPr lang="en-US" baseline="0" dirty="0" smtClean="0"/>
              <a:t>This slide must be completed for each output indicator identified.</a:t>
            </a:r>
          </a:p>
          <a:p>
            <a:r>
              <a:rPr lang="en-US" dirty="0" smtClean="0"/>
              <a:t>[Refer</a:t>
            </a:r>
            <a:r>
              <a:rPr lang="en-US" baseline="0" dirty="0" smtClean="0"/>
              <a:t> to section 16.4 of the </a:t>
            </a:r>
            <a:r>
              <a:rPr lang="en-US" dirty="0" smtClean="0"/>
              <a:t>Strategic Planning Framework for Department Of Home Affairs.]</a:t>
            </a:r>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64</a:t>
            </a:fld>
            <a:endParaRPr lang="en-ZA"/>
          </a:p>
        </p:txBody>
      </p:sp>
    </p:spTree>
    <p:extLst>
      <p:ext uri="{BB962C8B-B14F-4D97-AF65-F5344CB8AC3E}">
        <p14:creationId xmlns:p14="http://schemas.microsoft.com/office/powerpoint/2010/main" val="16294996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Completing the</a:t>
            </a:r>
            <a:r>
              <a:rPr lang="en-US" u="sng" baseline="0" dirty="0" smtClean="0"/>
              <a:t> </a:t>
            </a:r>
            <a:r>
              <a:rPr lang="en-US" u="sng" dirty="0" smtClean="0"/>
              <a:t>logical framework for each</a:t>
            </a:r>
            <a:r>
              <a:rPr lang="en-US" u="sng" baseline="0" dirty="0" smtClean="0"/>
              <a:t> Output Indicator in the Annual Performance Plan (APP):</a:t>
            </a:r>
          </a:p>
          <a:p>
            <a:endParaRPr lang="en-US" baseline="0" dirty="0" smtClean="0"/>
          </a:p>
          <a:p>
            <a:pPr marL="228553" indent="-228553">
              <a:buAutoNum type="arabicParenR"/>
            </a:pPr>
            <a:r>
              <a:rPr lang="en-US" baseline="0" dirty="0" smtClean="0"/>
              <a:t>The Outcome, Output, Output Indicator and annual target(s), need to be unpacked in the table.</a:t>
            </a:r>
          </a:p>
          <a:p>
            <a:pPr marL="228553" indent="-228553">
              <a:buAutoNum type="arabicParenR"/>
            </a:pPr>
            <a:r>
              <a:rPr lang="en-US" baseline="0" dirty="0" smtClean="0"/>
              <a:t>Complete the financial implication information for the 2023/24 annual target.</a:t>
            </a:r>
          </a:p>
          <a:p>
            <a:pPr marL="228553" indent="-228553">
              <a:buAutoNum type="arabicParenR"/>
            </a:pPr>
            <a:r>
              <a:rPr lang="en-US" baseline="0" dirty="0" smtClean="0"/>
              <a:t>This slide must be completed for each output indicator identified.</a:t>
            </a:r>
          </a:p>
          <a:p>
            <a:r>
              <a:rPr lang="en-US" dirty="0" smtClean="0"/>
              <a:t>[Refer</a:t>
            </a:r>
            <a:r>
              <a:rPr lang="en-US" baseline="0" dirty="0" smtClean="0"/>
              <a:t> to section 16.4 of the </a:t>
            </a:r>
            <a:r>
              <a:rPr lang="en-US" dirty="0" smtClean="0"/>
              <a:t>Strategic Planning Framework for Department Of Home Affairs.]</a:t>
            </a:r>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65</a:t>
            </a:fld>
            <a:endParaRPr lang="en-ZA"/>
          </a:p>
        </p:txBody>
      </p:sp>
    </p:spTree>
    <p:extLst>
      <p:ext uri="{BB962C8B-B14F-4D97-AF65-F5344CB8AC3E}">
        <p14:creationId xmlns:p14="http://schemas.microsoft.com/office/powerpoint/2010/main" val="5566343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FB7CAD44-90F7-4636-A423-C331A007AEDA}"/>
              </a:ext>
            </a:extLst>
          </p:cNvPr>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75" tIns="44887" rIns="89775" bIns="44887" anchor="b"/>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buClr>
                <a:schemeClr val="bg2"/>
              </a:buClr>
            </a:pPr>
            <a:fld id="{07FC7D97-D757-4D81-81D6-F985BF8E5109}" type="slidenum">
              <a:rPr lang="en-US" altLang="en-US" sz="1200">
                <a:solidFill>
                  <a:srgbClr val="000000"/>
                </a:solidFill>
                <a:cs typeface="Arial" panose="020B0604020202020204" pitchFamily="34" charset="0"/>
              </a:rPr>
              <a:pPr algn="r" eaLnBrk="1" hangingPunct="1">
                <a:lnSpc>
                  <a:spcPct val="90000"/>
                </a:lnSpc>
                <a:buClr>
                  <a:schemeClr val="bg2"/>
                </a:buClr>
              </a:pPr>
              <a:t>66</a:t>
            </a:fld>
            <a:endParaRPr lang="en-US" altLang="en-US" sz="1200">
              <a:solidFill>
                <a:srgbClr val="000000"/>
              </a:solidFill>
              <a:cs typeface="Arial" panose="020B0604020202020204" pitchFamily="34" charset="0"/>
            </a:endParaRPr>
          </a:p>
        </p:txBody>
      </p:sp>
      <p:sp>
        <p:nvSpPr>
          <p:cNvPr id="8195" name="Rectangle 2">
            <a:extLst>
              <a:ext uri="{FF2B5EF4-FFF2-40B4-BE49-F238E27FC236}">
                <a16:creationId xmlns:a16="http://schemas.microsoft.com/office/drawing/2014/main" id="{839F105D-014A-45D2-9A22-3A3FA5B6FBE8}"/>
              </a:ext>
            </a:extLst>
          </p:cNvPr>
          <p:cNvSpPr>
            <a:spLocks noGrp="1" noRot="1" noChangeAspect="1" noChangeArrowheads="1" noTextEdit="1"/>
          </p:cNvSpPr>
          <p:nvPr>
            <p:ph type="sldImg"/>
          </p:nvPr>
        </p:nvSpPr>
        <p:spPr>
          <a:xfrm>
            <a:off x="917575" y="742950"/>
            <a:ext cx="4962525" cy="3722688"/>
          </a:xfrm>
          <a:ln/>
        </p:spPr>
      </p:sp>
      <p:sp>
        <p:nvSpPr>
          <p:cNvPr id="8196" name="Rectangle 3">
            <a:extLst>
              <a:ext uri="{FF2B5EF4-FFF2-40B4-BE49-F238E27FC236}">
                <a16:creationId xmlns:a16="http://schemas.microsoft.com/office/drawing/2014/main" id="{E2FC181E-02EE-45FC-AB61-4893FDEB45BC}"/>
              </a:ext>
            </a:extLst>
          </p:cNvPr>
          <p:cNvSpPr>
            <a:spLocks noGrp="1" noChangeArrowheads="1"/>
          </p:cNvSpPr>
          <p:nvPr>
            <p:ph type="body" idx="1"/>
          </p:nvPr>
        </p:nvSpPr>
        <p:spPr>
          <a:xfrm>
            <a:off x="681038" y="4711700"/>
            <a:ext cx="5435600" cy="447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75" tIns="44887" rIns="89775" bIns="44887"/>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67916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457153">
              <a:defRPr/>
            </a:pPr>
            <a:fld id="{B440EF38-0415-43AC-B4EC-5FDADEC8ED1E}" type="slidenum">
              <a:rPr lang="en-ZA">
                <a:solidFill>
                  <a:prstClr val="black"/>
                </a:solidFill>
                <a:latin typeface="Calibri"/>
              </a:rPr>
              <a:pPr defTabSz="457153">
                <a:defRPr/>
              </a:pPr>
              <a:t>67</a:t>
            </a:fld>
            <a:endParaRPr lang="en-ZA">
              <a:solidFill>
                <a:prstClr val="black"/>
              </a:solidFill>
              <a:latin typeface="Calibri"/>
            </a:endParaRPr>
          </a:p>
        </p:txBody>
      </p:sp>
    </p:spTree>
    <p:extLst>
      <p:ext uri="{BB962C8B-B14F-4D97-AF65-F5344CB8AC3E}">
        <p14:creationId xmlns:p14="http://schemas.microsoft.com/office/powerpoint/2010/main" val="24434852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457153">
              <a:defRPr/>
            </a:pPr>
            <a:fld id="{B440EF38-0415-43AC-B4EC-5FDADEC8ED1E}" type="slidenum">
              <a:rPr lang="en-ZA">
                <a:solidFill>
                  <a:prstClr val="black"/>
                </a:solidFill>
                <a:latin typeface="Calibri"/>
              </a:rPr>
              <a:pPr defTabSz="457153">
                <a:defRPr/>
              </a:pPr>
              <a:t>68</a:t>
            </a:fld>
            <a:endParaRPr lang="en-ZA">
              <a:solidFill>
                <a:prstClr val="black"/>
              </a:solidFill>
              <a:latin typeface="Calibri"/>
            </a:endParaRPr>
          </a:p>
        </p:txBody>
      </p:sp>
    </p:spTree>
    <p:extLst>
      <p:ext uri="{BB962C8B-B14F-4D97-AF65-F5344CB8AC3E}">
        <p14:creationId xmlns:p14="http://schemas.microsoft.com/office/powerpoint/2010/main" val="39457310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Completing the</a:t>
            </a:r>
            <a:r>
              <a:rPr lang="en-US" u="sng" baseline="0" dirty="0"/>
              <a:t> </a:t>
            </a:r>
            <a:r>
              <a:rPr lang="en-US" u="sng" dirty="0"/>
              <a:t>logical framework for each</a:t>
            </a:r>
            <a:r>
              <a:rPr lang="en-US" u="sng" baseline="0" dirty="0"/>
              <a:t> Output Indicator in the Annual Performance Plan (APP):</a:t>
            </a:r>
          </a:p>
          <a:p>
            <a:endParaRPr lang="en-US" baseline="0" dirty="0"/>
          </a:p>
          <a:p>
            <a:pPr marL="228210" indent="-228210">
              <a:buAutoNum type="arabicParenR"/>
            </a:pPr>
            <a:r>
              <a:rPr lang="en-US" baseline="0" dirty="0"/>
              <a:t>The Outcome, Output, Output Indicator and annual target(s), need to be unpacked in the table.</a:t>
            </a:r>
          </a:p>
          <a:p>
            <a:pPr marL="228210" indent="-228210">
              <a:buAutoNum type="arabicParenR"/>
            </a:pPr>
            <a:r>
              <a:rPr lang="en-US" baseline="0" dirty="0"/>
              <a:t>Complete the financial implication information for the 2023/24 annual target.</a:t>
            </a:r>
          </a:p>
          <a:p>
            <a:pPr marL="228210" indent="-228210">
              <a:buAutoNum type="arabicParenR"/>
            </a:pPr>
            <a:r>
              <a:rPr lang="en-US" baseline="0" dirty="0"/>
              <a:t>This slide must be completed for each output indicator identified.</a:t>
            </a:r>
          </a:p>
          <a:p>
            <a:r>
              <a:rPr lang="en-US" dirty="0"/>
              <a:t>[Refer</a:t>
            </a:r>
            <a:r>
              <a:rPr lang="en-US" baseline="0" dirty="0"/>
              <a:t> to section 16.4 of the </a:t>
            </a:r>
            <a:r>
              <a:rPr lang="en-US" dirty="0"/>
              <a:t>Strategic Planning Framework for Department Of Home Affairs.]</a:t>
            </a:r>
            <a:endParaRPr lang="en-ZA" dirty="0"/>
          </a:p>
        </p:txBody>
      </p:sp>
      <p:sp>
        <p:nvSpPr>
          <p:cNvPr id="4" name="Slide Number Placeholder 3"/>
          <p:cNvSpPr>
            <a:spLocks noGrp="1"/>
          </p:cNvSpPr>
          <p:nvPr>
            <p:ph type="sldNum" sz="quarter" idx="10"/>
          </p:nvPr>
        </p:nvSpPr>
        <p:spPr/>
        <p:txBody>
          <a:bodyPr/>
          <a:lstStyle/>
          <a:p>
            <a:pPr defTabSz="457153">
              <a:defRPr/>
            </a:pPr>
            <a:fld id="{B440EF38-0415-43AC-B4EC-5FDADEC8ED1E}" type="slidenum">
              <a:rPr lang="en-ZA">
                <a:solidFill>
                  <a:prstClr val="black"/>
                </a:solidFill>
                <a:latin typeface="Calibri"/>
              </a:rPr>
              <a:pPr defTabSz="457153">
                <a:defRPr/>
              </a:pPr>
              <a:t>69</a:t>
            </a:fld>
            <a:endParaRPr lang="en-ZA">
              <a:solidFill>
                <a:prstClr val="black"/>
              </a:solidFill>
              <a:latin typeface="Calibri"/>
            </a:endParaRPr>
          </a:p>
        </p:txBody>
      </p:sp>
    </p:spTree>
    <p:extLst>
      <p:ext uri="{BB962C8B-B14F-4D97-AF65-F5344CB8AC3E}">
        <p14:creationId xmlns:p14="http://schemas.microsoft.com/office/powerpoint/2010/main" val="15373210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Completing the</a:t>
            </a:r>
            <a:r>
              <a:rPr lang="en-US" u="sng" baseline="0" dirty="0"/>
              <a:t> </a:t>
            </a:r>
            <a:r>
              <a:rPr lang="en-US" u="sng" dirty="0"/>
              <a:t>logical framework for each</a:t>
            </a:r>
            <a:r>
              <a:rPr lang="en-US" u="sng" baseline="0" dirty="0"/>
              <a:t> Output Indicator in the Annual Performance Plan (APP):</a:t>
            </a:r>
          </a:p>
          <a:p>
            <a:endParaRPr lang="en-US" baseline="0" dirty="0"/>
          </a:p>
          <a:p>
            <a:pPr marL="228577" indent="-228577">
              <a:buAutoNum type="arabicParenR"/>
            </a:pPr>
            <a:r>
              <a:rPr lang="en-US" baseline="0" dirty="0"/>
              <a:t>The Outcome, Output, Output Indicator and annual target(s), need to be unpacked in the table.</a:t>
            </a:r>
          </a:p>
          <a:p>
            <a:pPr marL="228577" indent="-228577">
              <a:buAutoNum type="arabicParenR"/>
            </a:pPr>
            <a:r>
              <a:rPr lang="en-US" baseline="0" dirty="0"/>
              <a:t>Complete the financial implication information for the 2023/24 annual target.</a:t>
            </a:r>
          </a:p>
          <a:p>
            <a:pPr marL="228577" indent="-228577">
              <a:buAutoNum type="arabicParenR"/>
            </a:pPr>
            <a:r>
              <a:rPr lang="en-US" baseline="0" dirty="0"/>
              <a:t>This slide must be completed for each output indicator identified.</a:t>
            </a:r>
          </a:p>
          <a:p>
            <a:r>
              <a:rPr lang="en-US" dirty="0"/>
              <a:t>[Refer</a:t>
            </a:r>
            <a:r>
              <a:rPr lang="en-US" baseline="0" dirty="0"/>
              <a:t> to section 16.4 of the </a:t>
            </a:r>
            <a:r>
              <a:rPr lang="en-US" dirty="0"/>
              <a:t>Strategic Planning Framework for Department Of Home Affairs.]</a:t>
            </a:r>
            <a:endParaRPr lang="en-ZA" dirty="0"/>
          </a:p>
        </p:txBody>
      </p:sp>
      <p:sp>
        <p:nvSpPr>
          <p:cNvPr id="4" name="Slide Number Placeholder 3"/>
          <p:cNvSpPr>
            <a:spLocks noGrp="1"/>
          </p:cNvSpPr>
          <p:nvPr>
            <p:ph type="sldNum" sz="quarter" idx="10"/>
          </p:nvPr>
        </p:nvSpPr>
        <p:spPr/>
        <p:txBody>
          <a:bodyPr/>
          <a:lstStyle/>
          <a:p>
            <a:pPr defTabSz="457153">
              <a:defRPr/>
            </a:pPr>
            <a:fld id="{B440EF38-0415-43AC-B4EC-5FDADEC8ED1E}" type="slidenum">
              <a:rPr lang="en-ZA">
                <a:solidFill>
                  <a:prstClr val="black"/>
                </a:solidFill>
                <a:latin typeface="Calibri"/>
              </a:rPr>
              <a:pPr defTabSz="457153">
                <a:defRPr/>
              </a:pPr>
              <a:t>70</a:t>
            </a:fld>
            <a:endParaRPr lang="en-ZA">
              <a:solidFill>
                <a:prstClr val="black"/>
              </a:solidFill>
              <a:latin typeface="Calibri"/>
            </a:endParaRPr>
          </a:p>
        </p:txBody>
      </p:sp>
    </p:spTree>
    <p:extLst>
      <p:ext uri="{BB962C8B-B14F-4D97-AF65-F5344CB8AC3E}">
        <p14:creationId xmlns:p14="http://schemas.microsoft.com/office/powerpoint/2010/main" val="26880646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Completing the</a:t>
            </a:r>
            <a:r>
              <a:rPr lang="en-US" u="sng" baseline="0" dirty="0"/>
              <a:t> </a:t>
            </a:r>
            <a:r>
              <a:rPr lang="en-US" u="sng" dirty="0"/>
              <a:t>logical framework for each</a:t>
            </a:r>
            <a:r>
              <a:rPr lang="en-US" u="sng" baseline="0" dirty="0"/>
              <a:t> Output Indicator in the Annual Performance Plan (APP):</a:t>
            </a:r>
          </a:p>
          <a:p>
            <a:endParaRPr lang="en-US" baseline="0" dirty="0"/>
          </a:p>
          <a:p>
            <a:pPr marL="228577" indent="-228577">
              <a:buAutoNum type="arabicParenR"/>
            </a:pPr>
            <a:r>
              <a:rPr lang="en-US" baseline="0" dirty="0"/>
              <a:t>The Outcome, Output, Output Indicator and annual target(s), need to be unpacked in the table.</a:t>
            </a:r>
          </a:p>
          <a:p>
            <a:pPr marL="228577" indent="-228577">
              <a:buAutoNum type="arabicParenR"/>
            </a:pPr>
            <a:r>
              <a:rPr lang="en-US" baseline="0" dirty="0"/>
              <a:t>Complete the financial implication information for the 2023/24 annual target.</a:t>
            </a:r>
          </a:p>
          <a:p>
            <a:pPr marL="228577" indent="-228577">
              <a:buAutoNum type="arabicParenR"/>
            </a:pPr>
            <a:r>
              <a:rPr lang="en-US" baseline="0" dirty="0"/>
              <a:t>This slide must be completed for each output indicator identified.</a:t>
            </a:r>
          </a:p>
          <a:p>
            <a:r>
              <a:rPr lang="en-US" dirty="0"/>
              <a:t>[Refer</a:t>
            </a:r>
            <a:r>
              <a:rPr lang="en-US" baseline="0" dirty="0"/>
              <a:t> to section 16.4 of the </a:t>
            </a:r>
            <a:r>
              <a:rPr lang="en-US" dirty="0"/>
              <a:t>Strategic Planning Framework for Department Of Home Affairs.]</a:t>
            </a:r>
            <a:endParaRPr lang="en-ZA" dirty="0"/>
          </a:p>
        </p:txBody>
      </p:sp>
      <p:sp>
        <p:nvSpPr>
          <p:cNvPr id="4" name="Slide Number Placeholder 3"/>
          <p:cNvSpPr>
            <a:spLocks noGrp="1"/>
          </p:cNvSpPr>
          <p:nvPr>
            <p:ph type="sldNum" sz="quarter" idx="10"/>
          </p:nvPr>
        </p:nvSpPr>
        <p:spPr/>
        <p:txBody>
          <a:bodyPr/>
          <a:lstStyle/>
          <a:p>
            <a:pPr defTabSz="457153">
              <a:defRPr/>
            </a:pPr>
            <a:fld id="{B440EF38-0415-43AC-B4EC-5FDADEC8ED1E}" type="slidenum">
              <a:rPr lang="en-ZA">
                <a:solidFill>
                  <a:prstClr val="black"/>
                </a:solidFill>
                <a:latin typeface="Calibri"/>
              </a:rPr>
              <a:pPr defTabSz="457153">
                <a:defRPr/>
              </a:pPr>
              <a:t>71</a:t>
            </a:fld>
            <a:endParaRPr lang="en-ZA">
              <a:solidFill>
                <a:prstClr val="black"/>
              </a:solidFill>
              <a:latin typeface="Calibri"/>
            </a:endParaRPr>
          </a:p>
        </p:txBody>
      </p:sp>
    </p:spTree>
    <p:extLst>
      <p:ext uri="{BB962C8B-B14F-4D97-AF65-F5344CB8AC3E}">
        <p14:creationId xmlns:p14="http://schemas.microsoft.com/office/powerpoint/2010/main" val="31330795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72</a:t>
            </a:fld>
            <a:endParaRPr lang="en-ZA"/>
          </a:p>
        </p:txBody>
      </p:sp>
    </p:spTree>
    <p:extLst>
      <p:ext uri="{BB962C8B-B14F-4D97-AF65-F5344CB8AC3E}">
        <p14:creationId xmlns:p14="http://schemas.microsoft.com/office/powerpoint/2010/main" val="6644036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FB7CAD44-90F7-4636-A423-C331A007AEDA}"/>
              </a:ext>
            </a:extLst>
          </p:cNvPr>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75" tIns="44887" rIns="89775" bIns="44887" anchor="b"/>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buClr>
                <a:schemeClr val="bg2"/>
              </a:buClr>
            </a:pPr>
            <a:fld id="{07FC7D97-D757-4D81-81D6-F985BF8E5109}" type="slidenum">
              <a:rPr lang="en-US" altLang="en-US" sz="1200">
                <a:solidFill>
                  <a:srgbClr val="000000"/>
                </a:solidFill>
                <a:cs typeface="Arial" panose="020B0604020202020204" pitchFamily="34" charset="0"/>
              </a:rPr>
              <a:pPr algn="r" eaLnBrk="1" hangingPunct="1">
                <a:lnSpc>
                  <a:spcPct val="90000"/>
                </a:lnSpc>
                <a:buClr>
                  <a:schemeClr val="bg2"/>
                </a:buClr>
              </a:pPr>
              <a:t>73</a:t>
            </a:fld>
            <a:endParaRPr lang="en-US" altLang="en-US" sz="1200">
              <a:solidFill>
                <a:srgbClr val="000000"/>
              </a:solidFill>
              <a:cs typeface="Arial" panose="020B0604020202020204" pitchFamily="34" charset="0"/>
            </a:endParaRPr>
          </a:p>
        </p:txBody>
      </p:sp>
      <p:sp>
        <p:nvSpPr>
          <p:cNvPr id="8195" name="Rectangle 2">
            <a:extLst>
              <a:ext uri="{FF2B5EF4-FFF2-40B4-BE49-F238E27FC236}">
                <a16:creationId xmlns:a16="http://schemas.microsoft.com/office/drawing/2014/main" id="{839F105D-014A-45D2-9A22-3A3FA5B6FBE8}"/>
              </a:ext>
            </a:extLst>
          </p:cNvPr>
          <p:cNvSpPr>
            <a:spLocks noGrp="1" noRot="1" noChangeAspect="1" noChangeArrowheads="1" noTextEdit="1"/>
          </p:cNvSpPr>
          <p:nvPr>
            <p:ph type="sldImg"/>
          </p:nvPr>
        </p:nvSpPr>
        <p:spPr>
          <a:xfrm>
            <a:off x="917575" y="742950"/>
            <a:ext cx="4962525" cy="3722688"/>
          </a:xfrm>
          <a:ln/>
        </p:spPr>
      </p:sp>
      <p:sp>
        <p:nvSpPr>
          <p:cNvPr id="8196" name="Rectangle 3">
            <a:extLst>
              <a:ext uri="{FF2B5EF4-FFF2-40B4-BE49-F238E27FC236}">
                <a16:creationId xmlns:a16="http://schemas.microsoft.com/office/drawing/2014/main" id="{E2FC181E-02EE-45FC-AB61-4893FDEB45BC}"/>
              </a:ext>
            </a:extLst>
          </p:cNvPr>
          <p:cNvSpPr>
            <a:spLocks noGrp="1" noChangeArrowheads="1"/>
          </p:cNvSpPr>
          <p:nvPr>
            <p:ph type="body" idx="1"/>
          </p:nvPr>
        </p:nvSpPr>
        <p:spPr>
          <a:xfrm>
            <a:off x="681038" y="4711700"/>
            <a:ext cx="5435600" cy="447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75" tIns="44887" rIns="89775" bIns="44887"/>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3437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399" indent="-284560">
              <a:defRPr>
                <a:solidFill>
                  <a:schemeClr val="tx1"/>
                </a:solidFill>
                <a:latin typeface="Arial" panose="020B0604020202020204" pitchFamily="34" charset="0"/>
              </a:defRPr>
            </a:lvl2pPr>
            <a:lvl3pPr marL="1143008" indent="-227331">
              <a:defRPr>
                <a:solidFill>
                  <a:schemeClr val="tx1"/>
                </a:solidFill>
                <a:latin typeface="Arial" panose="020B0604020202020204" pitchFamily="34" charset="0"/>
              </a:defRPr>
            </a:lvl3pPr>
            <a:lvl4pPr marL="1600848" indent="-227331">
              <a:defRPr>
                <a:solidFill>
                  <a:schemeClr val="tx1"/>
                </a:solidFill>
                <a:latin typeface="Arial" panose="020B0604020202020204" pitchFamily="34" charset="0"/>
              </a:defRPr>
            </a:lvl4pPr>
            <a:lvl5pPr marL="2058686" indent="-227331">
              <a:defRPr>
                <a:solidFill>
                  <a:schemeClr val="tx1"/>
                </a:solidFill>
                <a:latin typeface="Arial" panose="020B0604020202020204" pitchFamily="34" charset="0"/>
              </a:defRPr>
            </a:lvl5pPr>
            <a:lvl6pPr marL="2516525" indent="-227331" eaLnBrk="0" fontAlgn="base" hangingPunct="0">
              <a:spcBef>
                <a:spcPct val="0"/>
              </a:spcBef>
              <a:spcAft>
                <a:spcPct val="0"/>
              </a:spcAft>
              <a:defRPr>
                <a:solidFill>
                  <a:schemeClr val="tx1"/>
                </a:solidFill>
                <a:latin typeface="Arial" panose="020B0604020202020204" pitchFamily="34" charset="0"/>
              </a:defRPr>
            </a:lvl6pPr>
            <a:lvl7pPr marL="2974363" indent="-227331" eaLnBrk="0" fontAlgn="base" hangingPunct="0">
              <a:spcBef>
                <a:spcPct val="0"/>
              </a:spcBef>
              <a:spcAft>
                <a:spcPct val="0"/>
              </a:spcAft>
              <a:defRPr>
                <a:solidFill>
                  <a:schemeClr val="tx1"/>
                </a:solidFill>
                <a:latin typeface="Arial" panose="020B0604020202020204" pitchFamily="34" charset="0"/>
              </a:defRPr>
            </a:lvl7pPr>
            <a:lvl8pPr marL="3432203" indent="-227331" eaLnBrk="0" fontAlgn="base" hangingPunct="0">
              <a:spcBef>
                <a:spcPct val="0"/>
              </a:spcBef>
              <a:spcAft>
                <a:spcPct val="0"/>
              </a:spcAft>
              <a:defRPr>
                <a:solidFill>
                  <a:schemeClr val="tx1"/>
                </a:solidFill>
                <a:latin typeface="Arial" panose="020B0604020202020204" pitchFamily="34" charset="0"/>
              </a:defRPr>
            </a:lvl8pPr>
            <a:lvl9pPr marL="3890042" indent="-227331" eaLnBrk="0" fontAlgn="base" hangingPunct="0">
              <a:spcBef>
                <a:spcPct val="0"/>
              </a:spcBef>
              <a:spcAft>
                <a:spcPct val="0"/>
              </a:spcAft>
              <a:defRPr>
                <a:solidFill>
                  <a:schemeClr val="tx1"/>
                </a:solidFill>
                <a:latin typeface="Arial" panose="020B0604020202020204" pitchFamily="34" charset="0"/>
              </a:defRPr>
            </a:lvl9pPr>
          </a:lstStyle>
          <a:p>
            <a:fld id="{29921AFD-C247-4C6B-9A91-BDC56EF0A37F}" type="slidenum">
              <a:rPr lang="en-US" altLang="en-US" smtClean="0"/>
              <a:pPr/>
              <a:t>11</a:t>
            </a:fld>
            <a:endParaRPr lang="en-US"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r>
              <a:rPr lang="en-GB" altLang="en-US" smtClean="0"/>
              <a:t>The frontline offices of the Department around the country are totally inadequate to the reach that is needed to address the imbalances of the past. The offices we do have are in many cases badly located, in a poor state of repair, inadequately staffed and equipped.</a:t>
            </a:r>
          </a:p>
          <a:p>
            <a:r>
              <a:rPr lang="en-GB" altLang="en-US" smtClean="0"/>
              <a:t>Our information technology infrastructure is in the main antiquated, inadequately deployed, and in some critical areas has collapsed.</a:t>
            </a:r>
          </a:p>
          <a:p>
            <a:r>
              <a:rPr lang="en-GB" altLang="en-US" smtClean="0"/>
              <a:t>While the Department is committed to the principles of Batho Pele and has made significant progress in setting standards of service delivery, its severe resource constraints and lingering attitude problems mean that we are very far from achieving the world class service our vision demands of us.</a:t>
            </a:r>
            <a:endParaRPr lang="en-US" altLang="en-US" smtClean="0"/>
          </a:p>
        </p:txBody>
      </p:sp>
    </p:spTree>
    <p:extLst>
      <p:ext uri="{BB962C8B-B14F-4D97-AF65-F5344CB8AC3E}">
        <p14:creationId xmlns:p14="http://schemas.microsoft.com/office/powerpoint/2010/main" val="855015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399" indent="-284560">
              <a:defRPr>
                <a:solidFill>
                  <a:schemeClr val="tx1"/>
                </a:solidFill>
                <a:latin typeface="Arial" panose="020B0604020202020204" pitchFamily="34" charset="0"/>
              </a:defRPr>
            </a:lvl2pPr>
            <a:lvl3pPr marL="1143008" indent="-227331">
              <a:defRPr>
                <a:solidFill>
                  <a:schemeClr val="tx1"/>
                </a:solidFill>
                <a:latin typeface="Arial" panose="020B0604020202020204" pitchFamily="34" charset="0"/>
              </a:defRPr>
            </a:lvl3pPr>
            <a:lvl4pPr marL="1600848" indent="-227331">
              <a:defRPr>
                <a:solidFill>
                  <a:schemeClr val="tx1"/>
                </a:solidFill>
                <a:latin typeface="Arial" panose="020B0604020202020204" pitchFamily="34" charset="0"/>
              </a:defRPr>
            </a:lvl4pPr>
            <a:lvl5pPr marL="2058686" indent="-227331">
              <a:defRPr>
                <a:solidFill>
                  <a:schemeClr val="tx1"/>
                </a:solidFill>
                <a:latin typeface="Arial" panose="020B0604020202020204" pitchFamily="34" charset="0"/>
              </a:defRPr>
            </a:lvl5pPr>
            <a:lvl6pPr marL="2516525" indent="-227331" eaLnBrk="0" fontAlgn="base" hangingPunct="0">
              <a:spcBef>
                <a:spcPct val="0"/>
              </a:spcBef>
              <a:spcAft>
                <a:spcPct val="0"/>
              </a:spcAft>
              <a:defRPr>
                <a:solidFill>
                  <a:schemeClr val="tx1"/>
                </a:solidFill>
                <a:latin typeface="Arial" panose="020B0604020202020204" pitchFamily="34" charset="0"/>
              </a:defRPr>
            </a:lvl6pPr>
            <a:lvl7pPr marL="2974363" indent="-227331" eaLnBrk="0" fontAlgn="base" hangingPunct="0">
              <a:spcBef>
                <a:spcPct val="0"/>
              </a:spcBef>
              <a:spcAft>
                <a:spcPct val="0"/>
              </a:spcAft>
              <a:defRPr>
                <a:solidFill>
                  <a:schemeClr val="tx1"/>
                </a:solidFill>
                <a:latin typeface="Arial" panose="020B0604020202020204" pitchFamily="34" charset="0"/>
              </a:defRPr>
            </a:lvl7pPr>
            <a:lvl8pPr marL="3432203" indent="-227331" eaLnBrk="0" fontAlgn="base" hangingPunct="0">
              <a:spcBef>
                <a:spcPct val="0"/>
              </a:spcBef>
              <a:spcAft>
                <a:spcPct val="0"/>
              </a:spcAft>
              <a:defRPr>
                <a:solidFill>
                  <a:schemeClr val="tx1"/>
                </a:solidFill>
                <a:latin typeface="Arial" panose="020B0604020202020204" pitchFamily="34" charset="0"/>
              </a:defRPr>
            </a:lvl8pPr>
            <a:lvl9pPr marL="3890042" indent="-227331" eaLnBrk="0" fontAlgn="base" hangingPunct="0">
              <a:spcBef>
                <a:spcPct val="0"/>
              </a:spcBef>
              <a:spcAft>
                <a:spcPct val="0"/>
              </a:spcAft>
              <a:defRPr>
                <a:solidFill>
                  <a:schemeClr val="tx1"/>
                </a:solidFill>
                <a:latin typeface="Arial" panose="020B0604020202020204" pitchFamily="34" charset="0"/>
              </a:defRPr>
            </a:lvl9pPr>
          </a:lstStyle>
          <a:p>
            <a:fld id="{29921AFD-C247-4C6B-9A91-BDC56EF0A37F}" type="slidenum">
              <a:rPr lang="en-US" altLang="en-US" smtClean="0"/>
              <a:pPr/>
              <a:t>12</a:t>
            </a:fld>
            <a:endParaRPr lang="en-US"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r>
              <a:rPr lang="en-GB" altLang="en-US" smtClean="0"/>
              <a:t>The frontline offices of the Department around the country are totally inadequate to the reach that is needed to address the imbalances of the past. The offices we do have are in many cases badly located, in a poor state of repair, inadequately staffed and equipped.</a:t>
            </a:r>
          </a:p>
          <a:p>
            <a:r>
              <a:rPr lang="en-GB" altLang="en-US" smtClean="0"/>
              <a:t>Our information technology infrastructure is in the main antiquated, inadequately deployed, and in some critical areas has collapsed.</a:t>
            </a:r>
          </a:p>
          <a:p>
            <a:r>
              <a:rPr lang="en-GB" altLang="en-US" smtClean="0"/>
              <a:t>While the Department is committed to the principles of Batho Pele and has made significant progress in setting standards of service delivery, its severe resource constraints and lingering attitude problems mean that we are very far from achieving the world class service our vision demands of us.</a:t>
            </a:r>
            <a:endParaRPr lang="en-US" altLang="en-US" smtClean="0"/>
          </a:p>
        </p:txBody>
      </p:sp>
    </p:spTree>
    <p:extLst>
      <p:ext uri="{BB962C8B-B14F-4D97-AF65-F5344CB8AC3E}">
        <p14:creationId xmlns:p14="http://schemas.microsoft.com/office/powerpoint/2010/main" val="871103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13</a:t>
            </a:fld>
            <a:endParaRPr lang="en-ZA"/>
          </a:p>
        </p:txBody>
      </p:sp>
    </p:spTree>
    <p:extLst>
      <p:ext uri="{BB962C8B-B14F-4D97-AF65-F5344CB8AC3E}">
        <p14:creationId xmlns:p14="http://schemas.microsoft.com/office/powerpoint/2010/main" val="3006501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fld id="{EC3E2EF4-300D-426D-AD5B-63DB9D3FDCA2}" type="slidenum">
              <a:rPr lang="en-US" smtClean="0"/>
              <a:pPr/>
              <a:t>‹#›</a:t>
            </a:fld>
            <a:endParaRPr lang="en-US" dirty="0"/>
          </a:p>
        </p:txBody>
      </p:sp>
      <p:sp>
        <p:nvSpPr>
          <p:cNvPr id="7" name="Slide Number Placeholder 4"/>
          <p:cNvSpPr>
            <a:spLocks noGrp="1"/>
          </p:cNvSpPr>
          <p:nvPr>
            <p:ph type="sldNum" sz="quarter" idx="12"/>
          </p:nvPr>
        </p:nvSpPr>
        <p:spPr>
          <a:xfrm>
            <a:off x="6019800" y="6356349"/>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32153246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fld id="{A8F4D34C-BCD2-496D-9379-DC351EC68007}" type="slidenum">
              <a:rPr lang="en-US" smtClean="0"/>
              <a:pPr/>
              <a:t>‹#›</a:t>
            </a:fld>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847775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fld id="{829C164E-B86E-4B01-8F5D-5B6CC43F5577}" type="slidenum">
              <a:rPr lang="en-US" smtClean="0"/>
              <a:pPr/>
              <a:t>‹#›</a:t>
            </a:fld>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3239174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Line 19">
            <a:extLst>
              <a:ext uri="{FF2B5EF4-FFF2-40B4-BE49-F238E27FC236}">
                <a16:creationId xmlns:a16="http://schemas.microsoft.com/office/drawing/2014/main" id="{44167FBD-E07B-42D7-85EB-6BE6892A2E4A}"/>
              </a:ext>
            </a:extLst>
          </p:cNvPr>
          <p:cNvSpPr>
            <a:spLocks noChangeShapeType="1"/>
          </p:cNvSpPr>
          <p:nvPr/>
        </p:nvSpPr>
        <p:spPr bwMode="auto">
          <a:xfrm>
            <a:off x="228600" y="457200"/>
            <a:ext cx="8682038" cy="0"/>
          </a:xfrm>
          <a:prstGeom prst="line">
            <a:avLst/>
          </a:prstGeom>
          <a:noFill/>
          <a:ln w="28575">
            <a:solidFill>
              <a:srgbClr val="7D0900"/>
            </a:solidFill>
            <a:round/>
            <a:headEnd/>
            <a:tailEnd/>
          </a:ln>
          <a:extLst>
            <a:ext uri="{909E8E84-426E-40DD-AFC4-6F175D3DCCD1}">
              <a14:hiddenFill xmlns:a14="http://schemas.microsoft.com/office/drawing/2010/main">
                <a:noFill/>
              </a14:hiddenFill>
            </a:ext>
          </a:extLst>
        </p:spPr>
        <p:txBody>
          <a:bodyPr wrap="none" anchor="ctr"/>
          <a:lstStyle/>
          <a:p>
            <a:endParaRPr lang="nl-NL"/>
          </a:p>
        </p:txBody>
      </p:sp>
      <p:graphicFrame>
        <p:nvGraphicFramePr>
          <p:cNvPr id="3" name="Rectangle 20" hidden="1">
            <a:extLst>
              <a:ext uri="{FF2B5EF4-FFF2-40B4-BE49-F238E27FC236}">
                <a16:creationId xmlns:a16="http://schemas.microsoft.com/office/drawing/2014/main" id="{11A5CCA0-96E7-4A67-A708-EB09EFF0A432}"/>
              </a:ext>
            </a:extLst>
          </p:cNvPr>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061" r:id="rId4" imgW="0" imgH="0" progId="TCLayout.ActiveDocument">
                  <p:embed/>
                </p:oleObj>
              </mc:Choice>
              <mc:Fallback>
                <p:oleObj r:id="rId4" imgW="0" imgH="0" progId="TCLayout.ActiveDocument">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4" name="Picture 39" descr="home affairs">
            <a:extLst>
              <a:ext uri="{FF2B5EF4-FFF2-40B4-BE49-F238E27FC236}">
                <a16:creationId xmlns:a16="http://schemas.microsoft.com/office/drawing/2014/main" id="{E8956AB6-499C-4276-B599-A8A8B943C78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16800" y="0"/>
            <a:ext cx="1087438"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a:extLst>
              <a:ext uri="{FF2B5EF4-FFF2-40B4-BE49-F238E27FC236}">
                <a16:creationId xmlns:a16="http://schemas.microsoft.com/office/drawing/2014/main" id="{53336144-2E46-41F8-A11C-0CF348BE4897}"/>
              </a:ext>
            </a:extLst>
          </p:cNvPr>
          <p:cNvSpPr txBox="1">
            <a:spLocks noChangeArrowheads="1"/>
          </p:cNvSpPr>
          <p:nvPr userDrawn="1"/>
        </p:nvSpPr>
        <p:spPr bwMode="auto">
          <a:xfrm>
            <a:off x="7463700" y="6400800"/>
            <a:ext cx="10858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72000" tIns="72000" rIns="72000" bIns="72000">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50000"/>
              </a:spcBef>
              <a:buClr>
                <a:schemeClr val="bg2"/>
              </a:buClr>
              <a:defRPr/>
            </a:pPr>
            <a:fld id="{BB59E8FF-98D0-4C13-A17C-FAEA96D2C7FE}" type="slidenum">
              <a:rPr lang="en-GB" altLang="en-US" smtClean="0">
                <a:cs typeface="Arial" panose="020B0604020202020204" pitchFamily="34" charset="0"/>
              </a:rPr>
              <a:pPr algn="ctr" eaLnBrk="1" hangingPunct="1">
                <a:lnSpc>
                  <a:spcPct val="90000"/>
                </a:lnSpc>
                <a:spcBef>
                  <a:spcPct val="50000"/>
                </a:spcBef>
                <a:buClr>
                  <a:schemeClr val="bg2"/>
                </a:buClr>
                <a:defRPr/>
              </a:pPr>
              <a:t>‹#›</a:t>
            </a:fld>
            <a:endParaRPr lang="en-GB" altLang="en-US" dirty="0">
              <a:cs typeface="Arial" panose="020B0604020202020204" pitchFamily="34" charset="0"/>
            </a:endParaRPr>
          </a:p>
        </p:txBody>
      </p:sp>
    </p:spTree>
    <p:extLst>
      <p:ext uri="{BB962C8B-B14F-4D97-AF65-F5344CB8AC3E}">
        <p14:creationId xmlns:p14="http://schemas.microsoft.com/office/powerpoint/2010/main" val="16112575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fld id="{EC3E2EF4-300D-426D-AD5B-63DB9D3FDCA2}"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34967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fld id="{C2693DC1-232B-4616-8322-9070F5DB6BB9}"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4251342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fld id="{AE9A248E-4AC9-427F-A155-28147FCC527B}"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449773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fld id="{E2F9F0B4-AE8B-4652-A3D8-8B327D87786F}" type="slidenum">
              <a:rPr lang="en-US" smtClean="0">
                <a:solidFill>
                  <a:prstClr val="black">
                    <a:tint val="75000"/>
                  </a:prstClr>
                </a:solidFill>
              </a:rPr>
              <a:pPr/>
              <a:t>‹#›</a:t>
            </a:fld>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536855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fld id="{502A6F36-CB5A-400B-9A9B-4F6FCAFA5EFF}" type="slidenum">
              <a:rPr lang="en-US" smtClean="0">
                <a:solidFill>
                  <a:prstClr val="black">
                    <a:tint val="75000"/>
                  </a:prstClr>
                </a:solidFill>
              </a:rPr>
              <a:pPr/>
              <a:t>‹#›</a:t>
            </a:fld>
            <a:endParaRPr lang="en-US" dirty="0">
              <a:solidFill>
                <a:prstClr val="black">
                  <a:tint val="75000"/>
                </a:prstClr>
              </a:solidFill>
            </a:endParaRPr>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555906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fld id="{FD5CB7DE-7113-4EE8-B286-AA2D15B7F049}" type="slidenum">
              <a:rPr lang="en-US" smtClean="0">
                <a:solidFill>
                  <a:prstClr val="black">
                    <a:tint val="75000"/>
                  </a:prstClr>
                </a:solidFill>
              </a:rPr>
              <a:pPr/>
              <a:t>‹#›</a:t>
            </a:fld>
            <a:endParaRPr lang="en-US" dirty="0">
              <a:solidFill>
                <a:prstClr val="black">
                  <a:tint val="75000"/>
                </a:prstClr>
              </a:solidFill>
            </a:endParaRPr>
          </a:p>
        </p:txBody>
      </p:sp>
      <p:sp>
        <p:nvSpPr>
          <p:cNvPr id="6"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863333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fld id="{A8028D32-3738-4B62-A2E4-6B571A2331EE}" type="slidenum">
              <a:rPr lang="en-US" smtClean="0">
                <a:solidFill>
                  <a:prstClr val="black">
                    <a:tint val="75000"/>
                  </a:prstClr>
                </a:solidFill>
              </a:rPr>
              <a:pPr/>
              <a:t>‹#›</a:t>
            </a:fld>
            <a:endParaRPr lang="en-US" dirty="0">
              <a:solidFill>
                <a:prstClr val="black">
                  <a:tint val="75000"/>
                </a:prstClr>
              </a:solidFill>
            </a:endParaRPr>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368324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fld id="{C2693DC1-232B-4616-8322-9070F5DB6BB9}" type="slidenum">
              <a:rPr lang="en-US" smtClean="0"/>
              <a:pPr/>
              <a:t>‹#›</a:t>
            </a:fld>
            <a:endParaRPr lang="en-US" dirty="0"/>
          </a:p>
        </p:txBody>
      </p:sp>
      <p:sp>
        <p:nvSpPr>
          <p:cNvPr id="7" name="Slide Number Placeholder 4"/>
          <p:cNvSpPr>
            <a:spLocks noGrp="1"/>
          </p:cNvSpPr>
          <p:nvPr>
            <p:ph type="sldNum" sz="quarter" idx="12"/>
          </p:nvPr>
        </p:nvSpPr>
        <p:spPr>
          <a:xfrm>
            <a:off x="6107974"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1397646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fld id="{7ED9909E-CBD3-4A59-B579-F9E01C030334}" type="slidenum">
              <a:rPr lang="en-US" smtClean="0">
                <a:solidFill>
                  <a:prstClr val="black">
                    <a:tint val="75000"/>
                  </a:prstClr>
                </a:solidFill>
              </a:rPr>
              <a:pPr/>
              <a:t>‹#›</a:t>
            </a:fld>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776147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fld id="{95F42800-7457-4F94-8503-0266078D8A31}" type="slidenum">
              <a:rPr lang="en-US" smtClean="0">
                <a:solidFill>
                  <a:prstClr val="black">
                    <a:tint val="75000"/>
                  </a:prstClr>
                </a:solidFill>
              </a:rPr>
              <a:pPr/>
              <a:t>‹#›</a:t>
            </a:fld>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779809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fld id="{A8F4D34C-BCD2-496D-9379-DC351EC68007}"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986875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fld id="{829C164E-B86E-4B01-8F5D-5B6CC43F5577}"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248395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aphicFrame>
        <p:nvGraphicFramePr>
          <p:cNvPr id="3" name="AutoShape 1"/>
          <p:cNvGraphicFramePr>
            <a:graphicFrameLocks/>
          </p:cNvGraphicFramePr>
          <p:nvPr>
            <p:custDataLst>
              <p:tags r:id="rId2"/>
            </p:custDataLst>
          </p:nvPr>
        </p:nvGraphicFramePr>
        <p:xfrm>
          <a:off x="-3175" y="0"/>
          <a:ext cx="166688" cy="158750"/>
        </p:xfrm>
        <a:graphic>
          <a:graphicData uri="http://schemas.openxmlformats.org/presentationml/2006/ole">
            <mc:AlternateContent xmlns:mc="http://schemas.openxmlformats.org/markup-compatibility/2006">
              <mc:Choice xmlns:v="urn:schemas-microsoft-com:vml" Requires="v">
                <p:oleObj spid="_x0000_s7062" r:id="rId4" imgW="0" imgH="0" progId="">
                  <p:embed/>
                </p:oleObj>
              </mc:Choice>
              <mc:Fallback>
                <p:oleObj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175" y="0"/>
                        <a:ext cx="16668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a:t>
            </a:r>
            <a:endParaRPr lang="en-US" dirty="0">
              <a:solidFill>
                <a:prstClr val="black">
                  <a:tint val="75000"/>
                </a:prstClr>
              </a:solidFill>
            </a:endParaRPr>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273253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CE88FFDF-6933-43F8-87C7-097176BA8D53}" type="datetime1">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3/16/2023</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38E8B7-8BD9-9F48-9FB6-4E0DFEDB8449}"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4015926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9717B3E-C9A9-44B7-83DE-C401A2B19E1D}" type="datetime1">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3/16/2023</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38E8B7-8BD9-9F48-9FB6-4E0DFEDB8449}"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3662606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B9632EEF-EAF8-4A55-93E9-C05A134B1AEB}" type="datetime1">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3/16/2023</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38E8B7-8BD9-9F48-9FB6-4E0DFEDB8449}"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22029605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9606624-2CAD-4A90-A62D-03965416DB98}" type="datetime1">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3/16/2023</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38E8B7-8BD9-9F48-9FB6-4E0DFEDB8449}"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3520836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2E7FC54-65B3-46AF-8E26-A4A137DD98A2}" type="datetime1">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3/16/2023</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38E8B7-8BD9-9F48-9FB6-4E0DFEDB8449}"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3895611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fld id="{AE9A248E-4AC9-427F-A155-28147FCC527B}" type="slidenum">
              <a:rPr lang="en-US" smtClean="0"/>
              <a:pPr/>
              <a:t>‹#›</a:t>
            </a:fld>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274500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F0F5BE6-795E-489F-AE9C-E6DD4C18A2F3}" type="datetime1">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3/16/2023</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38E8B7-8BD9-9F48-9FB6-4E0DFEDB8449}"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12536033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FB9F36D-5B21-4DB5-9B79-EEB43D90CF73}" type="datetime1">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3/16/2023</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38E8B7-8BD9-9F48-9FB6-4E0DFEDB8449}"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8812616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1462C6C-4488-4C31-8087-73D7D0542D8D}" type="datetime1">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3/16/2023</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38E8B7-8BD9-9F48-9FB6-4E0DFEDB8449}"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1315362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C36AC82-5FB9-4463-A11B-9EAF7F48D143}" type="datetime1">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3/16/2023</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38E8B7-8BD9-9F48-9FB6-4E0DFEDB8449}"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224256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816182E-B75A-40A3-ADEB-32868143D66D}" type="datetime1">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3/16/2023</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38E8B7-8BD9-9F48-9FB6-4E0DFEDB8449}"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14550775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2E6BF4E-2F4F-44C4-A1DF-5E9DC4FD1935}" type="datetime1">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3/16/2023</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38E8B7-8BD9-9F48-9FB6-4E0DFEDB8449}"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4022713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fld id="{E2F9F0B4-AE8B-4652-A3D8-8B327D87786F}" type="slidenum">
              <a:rPr lang="en-US" smtClean="0"/>
              <a:pPr/>
              <a:t>‹#›</a:t>
            </a:fld>
            <a:endParaRPr lang="en-US" dirty="0"/>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61044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fld id="{502A6F36-CB5A-400B-9A9B-4F6FCAFA5EFF}" type="slidenum">
              <a:rPr lang="en-US" smtClean="0"/>
              <a:pPr/>
              <a:t>‹#›</a:t>
            </a:fld>
            <a:endParaRPr lang="en-US" dirty="0"/>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419406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fld id="{FD5CB7DE-7113-4EE8-B286-AA2D15B7F049}" type="slidenum">
              <a:rPr lang="en-US" smtClean="0"/>
              <a:pPr/>
              <a:t>‹#›</a:t>
            </a:fld>
            <a:endParaRPr lang="en-US" dirty="0"/>
          </a:p>
        </p:txBody>
      </p:sp>
      <p:sp>
        <p:nvSpPr>
          <p:cNvPr id="6"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14893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fld id="{A8028D32-3738-4B62-A2E4-6B571A2331EE}" type="slidenum">
              <a:rPr lang="en-US" smtClean="0"/>
              <a:pPr/>
              <a:t>‹#›</a:t>
            </a:fld>
            <a:endParaRPr lang="en-US" dirty="0"/>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284253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fld id="{7ED9909E-CBD3-4A59-B579-F9E01C030334}" type="slidenum">
              <a:rPr lang="en-US" smtClean="0"/>
              <a:pPr/>
              <a:t>‹#›</a:t>
            </a:fld>
            <a:endParaRPr lang="en-US" dirty="0"/>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219753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fld id="{95F42800-7457-4F94-8503-0266078D8A31}" type="slidenum">
              <a:rPr lang="en-US" smtClean="0"/>
              <a:pPr/>
              <a:t>‹#›</a:t>
            </a:fld>
            <a:endParaRPr lang="en-US" dirty="0"/>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3498472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96F06B-0952-4C48-855B-82AEF464EF07}" type="slidenum">
              <a:rPr lang="en-US" smtClean="0"/>
              <a:pPr/>
              <a:t>‹#›</a:t>
            </a:fld>
            <a:endParaRPr lang="en-US" dirty="0"/>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2829706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7"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96F06B-0952-4C48-855B-82AEF464EF07}" type="slidenum">
              <a:rPr lang="en-US" smtClean="0">
                <a:solidFill>
                  <a:prstClr val="black">
                    <a:tint val="75000"/>
                  </a:prstClr>
                </a:solidFill>
              </a:rPr>
              <a:pPr/>
              <a:t>‹#›</a:t>
            </a:fld>
            <a:endParaRPr lang="en-US" dirty="0">
              <a:solidFill>
                <a:prstClr val="black">
                  <a:tint val="75000"/>
                </a:prstClr>
              </a:solidFill>
            </a:endParaRPr>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51049832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B58A7200-C19F-4C5B-8C18-81DBBE13E3ED}"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l" defTabSz="457200" rtl="0" eaLnBrk="1" fontAlgn="auto" latinLnBrk="0" hangingPunct="1">
                <a:lnSpc>
                  <a:spcPct val="100000"/>
                </a:lnSpc>
                <a:spcBef>
                  <a:spcPts val="0"/>
                </a:spcBef>
                <a:spcAft>
                  <a:spcPts val="0"/>
                </a:spcAft>
                <a:buClrTx/>
                <a:buSzTx/>
                <a:buFontTx/>
                <a:buNone/>
                <a:tabLst/>
                <a:defRPr/>
              </a:pPr>
              <a:t>3/16/2023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538E8B7-8BD9-9F48-9FB6-4E0DFEDB84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charset="0"/>
            </a:endParaRPr>
          </a:p>
        </p:txBody>
      </p:sp>
    </p:spTree>
    <p:extLst>
      <p:ext uri="{BB962C8B-B14F-4D97-AF65-F5344CB8AC3E}">
        <p14:creationId xmlns:p14="http://schemas.microsoft.com/office/powerpoint/2010/main" val="159588802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44000" cy="6858000"/>
            <a:chOff x="-13063" y="85089"/>
            <a:chExt cx="9144000" cy="6772911"/>
          </a:xfrm>
        </p:grpSpPr>
        <p:sp>
          <p:nvSpPr>
            <p:cNvPr id="4" name="Rectangle 3"/>
            <p:cNvSpPr/>
            <p:nvPr/>
          </p:nvSpPr>
          <p:spPr>
            <a:xfrm>
              <a:off x="0" y="6152606"/>
              <a:ext cx="9130937" cy="70539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3" y="85089"/>
              <a:ext cx="9144000" cy="6466244"/>
            </a:xfrm>
            <a:prstGeom prst="rect">
              <a:avLst/>
            </a:prstGeom>
          </p:spPr>
        </p:pic>
      </p:grpSp>
      <p:sp>
        <p:nvSpPr>
          <p:cNvPr id="5" name="TextBox 4"/>
          <p:cNvSpPr txBox="1"/>
          <p:nvPr/>
        </p:nvSpPr>
        <p:spPr>
          <a:xfrm>
            <a:off x="3724977" y="4616454"/>
            <a:ext cx="5322770" cy="1045223"/>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Presentation to Portfolio Committee</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sz="2200" b="1" dirty="0" smtClean="0">
                <a:solidFill>
                  <a:prstClr val="black"/>
                </a:solidFill>
                <a:latin typeface="Arial" panose="020B0604020202020204" pitchFamily="34" charset="0"/>
                <a:cs typeface="Arial" panose="020B0604020202020204" pitchFamily="34" charset="0"/>
              </a:rPr>
              <a:t>29 March 2023</a:t>
            </a:r>
            <a:endParaRPr lang="en-US" sz="22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2462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2667000" y="6322878"/>
            <a:ext cx="2190750" cy="365125"/>
          </a:xfrm>
        </p:spPr>
        <p:txBody>
          <a:bodyPr/>
          <a:lstStyle/>
          <a:p>
            <a:pPr marL="0" indent="0">
              <a:buNone/>
            </a:pPr>
            <a:fld id="{7BF42C52-B159-234F-84DC-5B8DD7318330}" type="slidenum">
              <a:rPr lang="en-US" smtClean="0"/>
              <a:pPr marL="0" indent="0">
                <a:buNone/>
              </a:pPr>
              <a:t>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12" name="TextBox 11"/>
          <p:cNvSpPr txBox="1"/>
          <p:nvPr/>
        </p:nvSpPr>
        <p:spPr>
          <a:xfrm>
            <a:off x="149560" y="752638"/>
            <a:ext cx="8826463" cy="3493264"/>
          </a:xfrm>
          <a:prstGeom prst="rect">
            <a:avLst/>
          </a:prstGeom>
          <a:noFill/>
        </p:spPr>
        <p:txBody>
          <a:bodyPr wrap="square" rtlCol="0">
            <a:spAutoFit/>
          </a:bodyPr>
          <a:lstStyle/>
          <a:p>
            <a:pPr marL="342900" indent="-342900" algn="just">
              <a:spcBef>
                <a:spcPts val="600"/>
              </a:spcBef>
              <a:buFont typeface="+mj-lt"/>
              <a:buAutoNum type="arabicPeriod" startAt="14"/>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Annual Performance Plan for 2023/24 cover the </a:t>
            </a:r>
            <a:r>
              <a:rPr lang="en-US" sz="1600" dirty="0" smtClean="0">
                <a:latin typeface="Arial" panose="020B0604020202020204" pitchFamily="34" charset="0"/>
                <a:cs typeface="Arial" panose="020B0604020202020204" pitchFamily="34" charset="0"/>
              </a:rPr>
              <a:t>following:</a:t>
            </a:r>
          </a:p>
          <a:p>
            <a:pPr marL="800100" lvl="1" indent="-342900" algn="just">
              <a:spcBef>
                <a:spcPts val="600"/>
              </a:spcBef>
              <a:buFont typeface="+mj-lt"/>
              <a:buAutoNum type="alphaLcPeriod"/>
            </a:pPr>
            <a:r>
              <a:rPr lang="en-US" sz="1600" dirty="0" smtClean="0">
                <a:latin typeface="Arial" panose="020B0604020202020204" pitchFamily="34" charset="0"/>
                <a:cs typeface="Arial" panose="020B0604020202020204" pitchFamily="34" charset="0"/>
              </a:rPr>
              <a:t>DHA </a:t>
            </a:r>
            <a:r>
              <a:rPr lang="en-US" sz="1600" dirty="0">
                <a:latin typeface="Arial" panose="020B0604020202020204" pitchFamily="34" charset="0"/>
                <a:cs typeface="Arial" panose="020B0604020202020204" pitchFamily="34" charset="0"/>
              </a:rPr>
              <a:t>contribution to the National Development </a:t>
            </a:r>
            <a:r>
              <a:rPr lang="en-US" sz="1600" dirty="0" smtClean="0">
                <a:latin typeface="Arial" panose="020B0604020202020204" pitchFamily="34" charset="0"/>
                <a:cs typeface="Arial" panose="020B0604020202020204" pitchFamily="34" charset="0"/>
              </a:rPr>
              <a:t>Plan</a:t>
            </a:r>
          </a:p>
          <a:p>
            <a:pPr marL="800100" lvl="1" indent="-342900" algn="just">
              <a:spcBef>
                <a:spcPts val="600"/>
              </a:spcBef>
              <a:buFont typeface="+mj-lt"/>
              <a:buAutoNum type="alphaLcPeriod"/>
            </a:pPr>
            <a:r>
              <a:rPr lang="en-US" sz="1600" dirty="0" smtClean="0">
                <a:latin typeface="Arial" panose="020B0604020202020204" pitchFamily="34" charset="0"/>
                <a:cs typeface="Arial" panose="020B0604020202020204" pitchFamily="34" charset="0"/>
              </a:rPr>
              <a:t>Apex </a:t>
            </a:r>
            <a:r>
              <a:rPr lang="en-US" sz="1600" dirty="0">
                <a:latin typeface="Arial" panose="020B0604020202020204" pitchFamily="34" charset="0"/>
                <a:cs typeface="Arial" panose="020B0604020202020204" pitchFamily="34" charset="0"/>
              </a:rPr>
              <a:t>Priorities and MTSF related </a:t>
            </a:r>
            <a:r>
              <a:rPr lang="en-US" sz="1600" dirty="0" smtClean="0">
                <a:latin typeface="Arial" panose="020B0604020202020204" pitchFamily="34" charset="0"/>
                <a:cs typeface="Arial" panose="020B0604020202020204" pitchFamily="34" charset="0"/>
              </a:rPr>
              <a:t>commitments</a:t>
            </a:r>
          </a:p>
          <a:p>
            <a:pPr marL="800100" lvl="1" indent="-342900" algn="just">
              <a:spcBef>
                <a:spcPts val="600"/>
              </a:spcBef>
              <a:buFont typeface="+mj-lt"/>
              <a:buAutoNum type="alphaLcPeriod"/>
            </a:pPr>
            <a:r>
              <a:rPr lang="en-US" sz="1600" dirty="0" smtClean="0">
                <a:latin typeface="Arial" panose="020B0604020202020204" pitchFamily="34" charset="0"/>
                <a:cs typeface="Arial" panose="020B0604020202020204" pitchFamily="34" charset="0"/>
              </a:rPr>
              <a:t>DHA </a:t>
            </a:r>
            <a:r>
              <a:rPr lang="en-US" sz="1600" dirty="0">
                <a:latin typeface="Arial" panose="020B0604020202020204" pitchFamily="34" charset="0"/>
                <a:cs typeface="Arial" panose="020B0604020202020204" pitchFamily="34" charset="0"/>
              </a:rPr>
              <a:t>contribution to the Economic Reconstruction and Recovery Plan (</a:t>
            </a:r>
            <a:r>
              <a:rPr lang="en-US" sz="1600" dirty="0" smtClean="0">
                <a:latin typeface="Arial" panose="020B0604020202020204" pitchFamily="34" charset="0"/>
                <a:cs typeface="Arial" panose="020B0604020202020204" pitchFamily="34" charset="0"/>
              </a:rPr>
              <a:t>ERRP)</a:t>
            </a:r>
          </a:p>
          <a:p>
            <a:pPr marL="800100" lvl="1" indent="-342900" algn="just">
              <a:spcBef>
                <a:spcPts val="600"/>
              </a:spcBef>
              <a:buFont typeface="+mj-lt"/>
              <a:buAutoNum type="alphaLcPeriod"/>
            </a:pPr>
            <a:r>
              <a:rPr lang="en-US" sz="1600" dirty="0" smtClean="0">
                <a:latin typeface="Arial" panose="020B0604020202020204" pitchFamily="34" charset="0"/>
                <a:cs typeface="Arial" panose="020B0604020202020204" pitchFamily="34" charset="0"/>
              </a:rPr>
              <a:t>State </a:t>
            </a:r>
            <a:r>
              <a:rPr lang="en-US" sz="1600" dirty="0">
                <a:latin typeface="Arial" panose="020B0604020202020204" pitchFamily="34" charset="0"/>
                <a:cs typeface="Arial" panose="020B0604020202020204" pitchFamily="34" charset="0"/>
              </a:rPr>
              <a:t>of the Nation (SONA) commitments </a:t>
            </a:r>
            <a:endParaRPr lang="en-US" sz="1600" dirty="0" smtClean="0">
              <a:latin typeface="Arial" panose="020B0604020202020204" pitchFamily="34" charset="0"/>
              <a:cs typeface="Arial" panose="020B0604020202020204" pitchFamily="34" charset="0"/>
            </a:endParaRPr>
          </a:p>
          <a:p>
            <a:pPr marL="800100" lvl="1" indent="-342900" algn="just">
              <a:spcBef>
                <a:spcPts val="600"/>
              </a:spcBef>
              <a:buFont typeface="+mj-lt"/>
              <a:buAutoNum type="alphaLcPeriod"/>
            </a:pPr>
            <a:r>
              <a:rPr lang="en-US" sz="1600" dirty="0" smtClean="0">
                <a:latin typeface="Arial" panose="020B0604020202020204" pitchFamily="34" charset="0"/>
                <a:cs typeface="Arial" panose="020B0604020202020204" pitchFamily="34" charset="0"/>
              </a:rPr>
              <a:t>Ministerial priorities</a:t>
            </a:r>
          </a:p>
          <a:p>
            <a:pPr marL="800100" lvl="1" indent="-342900" algn="just">
              <a:spcBef>
                <a:spcPts val="600"/>
              </a:spcBef>
              <a:buFont typeface="+mj-lt"/>
              <a:buAutoNum type="alphaLcPeriod"/>
            </a:pPr>
            <a:r>
              <a:rPr lang="en-US" sz="1600" dirty="0" smtClean="0">
                <a:latin typeface="Arial" panose="020B0604020202020204" pitchFamily="34" charset="0"/>
                <a:cs typeface="Arial" panose="020B0604020202020204" pitchFamily="34" charset="0"/>
              </a:rPr>
              <a:t>ICT </a:t>
            </a:r>
            <a:r>
              <a:rPr lang="en-US" sz="1600" dirty="0" err="1">
                <a:latin typeface="Arial" panose="020B0604020202020204" pitchFamily="34" charset="0"/>
                <a:cs typeface="Arial" panose="020B0604020202020204" pitchFamily="34" charset="0"/>
              </a:rPr>
              <a:t>Modernisation</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Programme</a:t>
            </a:r>
            <a:endParaRPr lang="en-US" sz="1600" dirty="0" smtClean="0">
              <a:latin typeface="Arial" panose="020B0604020202020204" pitchFamily="34" charset="0"/>
              <a:cs typeface="Arial" panose="020B0604020202020204" pitchFamily="34" charset="0"/>
            </a:endParaRPr>
          </a:p>
          <a:p>
            <a:pPr marL="800100" lvl="1" indent="-342900" algn="just">
              <a:spcBef>
                <a:spcPts val="600"/>
              </a:spcBef>
              <a:buFont typeface="+mj-lt"/>
              <a:buAutoNum type="alphaLcPeriod"/>
            </a:pPr>
            <a:r>
              <a:rPr lang="en-US" sz="1600" dirty="0" smtClean="0">
                <a:latin typeface="Arial" panose="020B0604020202020204" pitchFamily="34" charset="0"/>
                <a:cs typeface="Arial" panose="020B0604020202020204" pitchFamily="34" charset="0"/>
              </a:rPr>
              <a:t>Contribution </a:t>
            </a:r>
            <a:r>
              <a:rPr lang="en-US" sz="1600" dirty="0">
                <a:latin typeface="Arial" panose="020B0604020202020204" pitchFamily="34" charset="0"/>
                <a:cs typeface="Arial" panose="020B0604020202020204" pitchFamily="34" charset="0"/>
              </a:rPr>
              <a:t>to the National Strategic Plan (NSP) on Gender-based Violence and </a:t>
            </a:r>
            <a:r>
              <a:rPr lang="en-US" sz="1600" dirty="0" err="1" smtClean="0">
                <a:latin typeface="Arial" panose="020B0604020202020204" pitchFamily="34" charset="0"/>
                <a:cs typeface="Arial" panose="020B0604020202020204" pitchFamily="34" charset="0"/>
              </a:rPr>
              <a:t>Femicide</a:t>
            </a:r>
            <a:endParaRPr lang="en-US" sz="1600" dirty="0" smtClean="0">
              <a:latin typeface="Arial" panose="020B0604020202020204" pitchFamily="34" charset="0"/>
              <a:cs typeface="Arial" panose="020B0604020202020204" pitchFamily="34" charset="0"/>
            </a:endParaRPr>
          </a:p>
          <a:p>
            <a:pPr marL="800100" lvl="1" indent="-342900" algn="just">
              <a:spcBef>
                <a:spcPts val="600"/>
              </a:spcBef>
              <a:buFont typeface="+mj-lt"/>
              <a:buAutoNum type="alphaLcPeriod"/>
            </a:pPr>
            <a:r>
              <a:rPr lang="en-US" sz="1600" dirty="0" smtClean="0">
                <a:latin typeface="Arial" panose="020B0604020202020204" pitchFamily="34" charset="0"/>
                <a:cs typeface="Arial" panose="020B0604020202020204" pitchFamily="34" charset="0"/>
              </a:rPr>
              <a:t>Contribution </a:t>
            </a:r>
            <a:r>
              <a:rPr lang="en-US" sz="1600" dirty="0">
                <a:latin typeface="Arial" panose="020B0604020202020204" pitchFamily="34" charset="0"/>
                <a:cs typeface="Arial" panose="020B0604020202020204" pitchFamily="34" charset="0"/>
              </a:rPr>
              <a:t>to the District Development Model (</a:t>
            </a:r>
            <a:r>
              <a:rPr lang="en-US" sz="1600" dirty="0" smtClean="0">
                <a:latin typeface="Arial" panose="020B0604020202020204" pitchFamily="34" charset="0"/>
                <a:cs typeface="Arial" panose="020B0604020202020204" pitchFamily="34" charset="0"/>
              </a:rPr>
              <a:t>DDM)</a:t>
            </a:r>
          </a:p>
          <a:p>
            <a:pPr marL="800100" lvl="1" indent="-342900" algn="just">
              <a:spcBef>
                <a:spcPts val="600"/>
              </a:spcBef>
              <a:buFont typeface="+mj-lt"/>
              <a:buAutoNum type="alphaLcPeriod"/>
            </a:pPr>
            <a:r>
              <a:rPr lang="en-US" sz="1600" dirty="0" smtClean="0">
                <a:latin typeface="Arial" panose="020B0604020202020204" pitchFamily="34" charset="0"/>
                <a:cs typeface="Arial" panose="020B0604020202020204" pitchFamily="34" charset="0"/>
              </a:rPr>
              <a:t>White </a:t>
            </a:r>
            <a:r>
              <a:rPr lang="en-US" sz="1600" dirty="0">
                <a:latin typeface="Arial" panose="020B0604020202020204" pitchFamily="34" charset="0"/>
                <a:cs typeface="Arial" panose="020B0604020202020204" pitchFamily="34" charset="0"/>
              </a:rPr>
              <a:t>Paper on Home Affairs (DHA </a:t>
            </a:r>
            <a:r>
              <a:rPr lang="en-US" sz="1600" dirty="0" smtClean="0">
                <a:latin typeface="Arial" panose="020B0604020202020204" pitchFamily="34" charset="0"/>
                <a:cs typeface="Arial" panose="020B0604020202020204" pitchFamily="34" charset="0"/>
              </a:rPr>
              <a:t>Repositioning </a:t>
            </a:r>
            <a:r>
              <a:rPr lang="en-US" sz="1600" dirty="0" err="1">
                <a:latin typeface="Arial" panose="020B0604020202020204" pitchFamily="34" charset="0"/>
                <a:cs typeface="Arial" panose="020B0604020202020204" pitchFamily="34" charset="0"/>
              </a:rPr>
              <a:t>P</a:t>
            </a:r>
            <a:r>
              <a:rPr lang="en-US" sz="1600" dirty="0" err="1" smtClean="0">
                <a:latin typeface="Arial" panose="020B0604020202020204" pitchFamily="34" charset="0"/>
                <a:cs typeface="Arial" panose="020B0604020202020204" pitchFamily="34" charset="0"/>
              </a:rPr>
              <a:t>rogramme</a:t>
            </a:r>
            <a:r>
              <a:rPr lang="en-US" sz="1600" dirty="0">
                <a:latin typeface="Arial" panose="020B0604020202020204" pitchFamily="34" charset="0"/>
                <a:cs typeface="Arial" panose="020B0604020202020204" pitchFamily="34" charset="0"/>
              </a:rPr>
              <a:t>)</a:t>
            </a:r>
          </a:p>
        </p:txBody>
      </p:sp>
      <p:sp>
        <p:nvSpPr>
          <p:cNvPr id="5" name="TextBox 4"/>
          <p:cNvSpPr txBox="1"/>
          <p:nvPr/>
        </p:nvSpPr>
        <p:spPr>
          <a:xfrm>
            <a:off x="130175" y="126620"/>
            <a:ext cx="8865235" cy="369332"/>
          </a:xfrm>
          <a:prstGeom prst="rect">
            <a:avLst/>
          </a:prstGeom>
          <a:solidFill>
            <a:srgbClr val="92D050"/>
          </a:solidFill>
        </p:spPr>
        <p:txBody>
          <a:bodyPr wrap="square" rtlCol="0">
            <a:spAutoFit/>
          </a:bodyPr>
          <a:lstStyle/>
          <a:p>
            <a:pPr algn="ctr">
              <a:spcBef>
                <a:spcPts val="600"/>
              </a:spcBef>
              <a:spcAft>
                <a:spcPts val="600"/>
              </a:spcAft>
            </a:pPr>
            <a:r>
              <a:rPr lang="en-US" b="1" dirty="0">
                <a:latin typeface="Arial" panose="020B0604020202020204" pitchFamily="34" charset="0"/>
                <a:cs typeface="Arial" panose="020B0604020202020204" pitchFamily="34" charset="0"/>
              </a:rPr>
              <a:t>Key Developments and Critical Success Factors for 2023/24</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1679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6628" y="80313"/>
            <a:ext cx="8918828" cy="303623"/>
          </a:xfrm>
          <a:solidFill>
            <a:srgbClr val="92D050"/>
          </a:solidFill>
        </p:spPr>
        <p:txBody>
          <a:bodyPr>
            <a:normAutofit fontScale="90000"/>
          </a:bodyPr>
          <a:lstStyle/>
          <a:p>
            <a:pPr eaLnBrk="1" hangingPunct="1"/>
            <a:r>
              <a:rPr lang="en-GB" altLang="en-US" sz="1800" b="1" dirty="0" smtClean="0">
                <a:latin typeface="Arial" panose="020B0604020202020204" pitchFamily="34" charset="0"/>
                <a:cs typeface="Arial" panose="020B0604020202020204" pitchFamily="34" charset="0"/>
              </a:rPr>
              <a:t>Change in Targets – APP 2023/24</a:t>
            </a:r>
            <a:endParaRPr lang="en-US" altLang="en-US" sz="1800" b="1" dirty="0">
              <a:latin typeface="Arial" panose="020B0604020202020204" pitchFamily="34" charset="0"/>
              <a:cs typeface="Arial" panose="020B0604020202020204" pitchFamily="34" charset="0"/>
            </a:endParaRPr>
          </a:p>
        </p:txBody>
      </p:sp>
      <p:sp>
        <p:nvSpPr>
          <p:cNvPr id="19460"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rtlCol="0" anchor="t" anchorCtr="0" compatLnSpc="1">
            <a:prstTxWarp prst="textNoShape">
              <a:avLst/>
            </a:prstTxWarp>
          </a:bodyPr>
          <a:lstStyle>
            <a:lvl1pPr>
              <a:spcBef>
                <a:spcPct val="20000"/>
              </a:spcBef>
              <a:buFont typeface="Arial" panose="020B0604020202020204" pitchFamily="34" charset="0"/>
              <a:buChar char="•"/>
              <a:defRPr sz="2954">
                <a:solidFill>
                  <a:schemeClr val="tx1"/>
                </a:solidFill>
                <a:latin typeface="Calibri" panose="020F0502020204030204" pitchFamily="34" charset="0"/>
              </a:defRPr>
            </a:lvl1pPr>
            <a:lvl2pPr marL="685817" indent="-263776">
              <a:spcBef>
                <a:spcPct val="20000"/>
              </a:spcBef>
              <a:buFont typeface="Arial" panose="020B0604020202020204" pitchFamily="34" charset="0"/>
              <a:buChar char="–"/>
              <a:defRPr sz="2585">
                <a:solidFill>
                  <a:schemeClr val="tx1"/>
                </a:solidFill>
                <a:latin typeface="Calibri" panose="020F0502020204030204" pitchFamily="34" charset="0"/>
              </a:defRPr>
            </a:lvl2pPr>
            <a:lvl3pPr marL="1055103" indent="-211021">
              <a:spcBef>
                <a:spcPct val="20000"/>
              </a:spcBef>
              <a:buFont typeface="Arial" panose="020B0604020202020204" pitchFamily="34" charset="0"/>
              <a:buChar char="•"/>
              <a:defRPr sz="2215">
                <a:solidFill>
                  <a:schemeClr val="tx1"/>
                </a:solidFill>
                <a:latin typeface="Calibri" panose="020F0502020204030204" pitchFamily="34" charset="0"/>
              </a:defRPr>
            </a:lvl3pPr>
            <a:lvl4pPr marL="1477145" indent="-211021">
              <a:spcBef>
                <a:spcPct val="20000"/>
              </a:spcBef>
              <a:buFont typeface="Arial" panose="020B0604020202020204" pitchFamily="34" charset="0"/>
              <a:buChar char="–"/>
              <a:defRPr sz="1846">
                <a:solidFill>
                  <a:schemeClr val="tx1"/>
                </a:solidFill>
                <a:latin typeface="Calibri" panose="020F0502020204030204" pitchFamily="34" charset="0"/>
              </a:defRPr>
            </a:lvl4pPr>
            <a:lvl5pPr marL="1899186" indent="-211021">
              <a:spcBef>
                <a:spcPct val="20000"/>
              </a:spcBef>
              <a:buFont typeface="Arial" panose="020B0604020202020204" pitchFamily="34" charset="0"/>
              <a:buChar char="»"/>
              <a:defRPr sz="1846">
                <a:solidFill>
                  <a:schemeClr val="tx1"/>
                </a:solidFill>
                <a:latin typeface="Calibri" panose="020F0502020204030204" pitchFamily="34" charset="0"/>
              </a:defRPr>
            </a:lvl5pPr>
            <a:lvl6pPr marL="2321227"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6pPr>
            <a:lvl7pPr marL="2743269"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7pPr>
            <a:lvl8pPr marL="3165310"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8pPr>
            <a:lvl9pPr marL="3587351"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9pPr>
          </a:lstStyle>
          <a:p>
            <a:pPr defTabSz="844083" eaLnBrk="0" fontAlgn="base" hangingPunct="0">
              <a:spcBef>
                <a:spcPct val="0"/>
              </a:spcBef>
              <a:spcAft>
                <a:spcPct val="0"/>
              </a:spcAft>
              <a:buNone/>
            </a:pPr>
            <a:endParaRPr lang="en-US" altLang="en-US" sz="1662">
              <a:latin typeface="Arial" panose="020B0604020202020204" pitchFamily="34" charset="0"/>
            </a:endParaRPr>
          </a:p>
        </p:txBody>
      </p:sp>
      <p:sp>
        <p:nvSpPr>
          <p:cNvPr id="3" name="Footer Placeholder 2"/>
          <p:cNvSpPr>
            <a:spLocks noGrp="1"/>
          </p:cNvSpPr>
          <p:nvPr>
            <p:ph type="ftr" sz="quarter" idx="11"/>
          </p:nvPr>
        </p:nvSpPr>
        <p:spPr/>
        <p:txBody>
          <a:bodyPr/>
          <a:lstStyle/>
          <a:p>
            <a:pPr defTabSz="844083" eaLnBrk="0" fontAlgn="base" hangingPunct="0">
              <a:spcBef>
                <a:spcPct val="0"/>
              </a:spcBef>
              <a:spcAft>
                <a:spcPct val="0"/>
              </a:spcAft>
              <a:defRPr/>
            </a:pPr>
            <a:endParaRPr lang="en-US" altLang="en-US">
              <a:solidFill>
                <a:schemeClr val="tx1">
                  <a:tint val="75000"/>
                </a:schemeClr>
              </a:solidFill>
              <a:latin typeface="Arial" panose="020B0604020202020204" pitchFamily="34" charset="0"/>
            </a:endParaRPr>
          </a:p>
        </p:txBody>
      </p:sp>
      <p:sp>
        <p:nvSpPr>
          <p:cNvPr id="1946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lvl1pPr>
              <a:spcBef>
                <a:spcPct val="20000"/>
              </a:spcBef>
              <a:buFont typeface="Arial" panose="020B0604020202020204" pitchFamily="34" charset="0"/>
              <a:buChar char="•"/>
              <a:defRPr sz="2954">
                <a:solidFill>
                  <a:schemeClr val="tx1"/>
                </a:solidFill>
                <a:latin typeface="Calibri" panose="020F0502020204030204" pitchFamily="34" charset="0"/>
              </a:defRPr>
            </a:lvl1pPr>
            <a:lvl2pPr marL="685817" indent="-263776">
              <a:spcBef>
                <a:spcPct val="20000"/>
              </a:spcBef>
              <a:buFont typeface="Arial" panose="020B0604020202020204" pitchFamily="34" charset="0"/>
              <a:buChar char="–"/>
              <a:defRPr sz="2585">
                <a:solidFill>
                  <a:schemeClr val="tx1"/>
                </a:solidFill>
                <a:latin typeface="Calibri" panose="020F0502020204030204" pitchFamily="34" charset="0"/>
              </a:defRPr>
            </a:lvl2pPr>
            <a:lvl3pPr marL="1055103" indent="-211021">
              <a:spcBef>
                <a:spcPct val="20000"/>
              </a:spcBef>
              <a:buFont typeface="Arial" panose="020B0604020202020204" pitchFamily="34" charset="0"/>
              <a:buChar char="•"/>
              <a:defRPr sz="2215">
                <a:solidFill>
                  <a:schemeClr val="tx1"/>
                </a:solidFill>
                <a:latin typeface="Calibri" panose="020F0502020204030204" pitchFamily="34" charset="0"/>
              </a:defRPr>
            </a:lvl3pPr>
            <a:lvl4pPr marL="1477145" indent="-211021">
              <a:spcBef>
                <a:spcPct val="20000"/>
              </a:spcBef>
              <a:buFont typeface="Arial" panose="020B0604020202020204" pitchFamily="34" charset="0"/>
              <a:buChar char="–"/>
              <a:defRPr sz="1846">
                <a:solidFill>
                  <a:schemeClr val="tx1"/>
                </a:solidFill>
                <a:latin typeface="Calibri" panose="020F0502020204030204" pitchFamily="34" charset="0"/>
              </a:defRPr>
            </a:lvl4pPr>
            <a:lvl5pPr marL="1899186" indent="-211021">
              <a:spcBef>
                <a:spcPct val="20000"/>
              </a:spcBef>
              <a:buFont typeface="Arial" panose="020B0604020202020204" pitchFamily="34" charset="0"/>
              <a:buChar char="»"/>
              <a:defRPr sz="1846">
                <a:solidFill>
                  <a:schemeClr val="tx1"/>
                </a:solidFill>
                <a:latin typeface="Calibri" panose="020F0502020204030204" pitchFamily="34" charset="0"/>
              </a:defRPr>
            </a:lvl5pPr>
            <a:lvl6pPr marL="2321227"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6pPr>
            <a:lvl7pPr marL="2743269"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7pPr>
            <a:lvl8pPr marL="3165310"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8pPr>
            <a:lvl9pPr marL="3587351"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9pPr>
          </a:lstStyle>
          <a:p>
            <a:pPr defTabSz="844083" eaLnBrk="0" fontAlgn="base" hangingPunct="0">
              <a:spcBef>
                <a:spcPct val="0"/>
              </a:spcBef>
              <a:spcAft>
                <a:spcPct val="0"/>
              </a:spcAft>
              <a:buNone/>
            </a:pPr>
            <a:fld id="{444EEFAF-998D-4BDD-A078-5F471CD04473}" type="slidenum">
              <a:rPr lang="en-US" altLang="en-US" sz="1662">
                <a:latin typeface="Arial" panose="020B0604020202020204" pitchFamily="34" charset="0"/>
              </a:rPr>
              <a:pPr defTabSz="844083" eaLnBrk="0" fontAlgn="base" hangingPunct="0">
                <a:spcBef>
                  <a:spcPct val="0"/>
                </a:spcBef>
                <a:spcAft>
                  <a:spcPct val="0"/>
                </a:spcAft>
                <a:buNone/>
              </a:pPr>
              <a:t>11</a:t>
            </a:fld>
            <a:endParaRPr lang="en-US" altLang="en-US" sz="1662" dirty="0">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74052801"/>
              </p:ext>
            </p:extLst>
          </p:nvPr>
        </p:nvGraphicFramePr>
        <p:xfrm>
          <a:off x="86627" y="436632"/>
          <a:ext cx="8903976" cy="5334000"/>
        </p:xfrm>
        <a:graphic>
          <a:graphicData uri="http://schemas.openxmlformats.org/drawingml/2006/table">
            <a:tbl>
              <a:tblPr firstRow="1" firstCol="1" lastRow="1" lastCol="1" bandRow="1" bandCol="1"/>
              <a:tblGrid>
                <a:gridCol w="943276">
                  <a:extLst>
                    <a:ext uri="{9D8B030D-6E8A-4147-A177-3AD203B41FA5}">
                      <a16:colId xmlns:a16="http://schemas.microsoft.com/office/drawing/2014/main" val="619984175"/>
                    </a:ext>
                  </a:extLst>
                </a:gridCol>
                <a:gridCol w="1270535">
                  <a:extLst>
                    <a:ext uri="{9D8B030D-6E8A-4147-A177-3AD203B41FA5}">
                      <a16:colId xmlns:a16="http://schemas.microsoft.com/office/drawing/2014/main" val="110965489"/>
                    </a:ext>
                  </a:extLst>
                </a:gridCol>
                <a:gridCol w="866274">
                  <a:extLst>
                    <a:ext uri="{9D8B030D-6E8A-4147-A177-3AD203B41FA5}">
                      <a16:colId xmlns:a16="http://schemas.microsoft.com/office/drawing/2014/main" val="2493513754"/>
                    </a:ext>
                  </a:extLst>
                </a:gridCol>
                <a:gridCol w="863570">
                  <a:extLst>
                    <a:ext uri="{9D8B030D-6E8A-4147-A177-3AD203B41FA5}">
                      <a16:colId xmlns:a16="http://schemas.microsoft.com/office/drawing/2014/main" val="2677106289"/>
                    </a:ext>
                  </a:extLst>
                </a:gridCol>
                <a:gridCol w="695722">
                  <a:extLst>
                    <a:ext uri="{9D8B030D-6E8A-4147-A177-3AD203B41FA5}">
                      <a16:colId xmlns:a16="http://schemas.microsoft.com/office/drawing/2014/main" val="1950555441"/>
                    </a:ext>
                  </a:extLst>
                </a:gridCol>
                <a:gridCol w="4264599">
                  <a:extLst>
                    <a:ext uri="{9D8B030D-6E8A-4147-A177-3AD203B41FA5}">
                      <a16:colId xmlns:a16="http://schemas.microsoft.com/office/drawing/2014/main" val="526023344"/>
                    </a:ext>
                  </a:extLst>
                </a:gridCol>
              </a:tblGrid>
              <a:tr h="385209">
                <a:tc>
                  <a:txBody>
                    <a:bodyPr/>
                    <a:lstStyle/>
                    <a:p>
                      <a:pPr algn="ctr">
                        <a:lnSpc>
                          <a:spcPct val="100000"/>
                        </a:lnSpc>
                        <a:spcBef>
                          <a:spcPts val="0"/>
                        </a:spcBef>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BRANCH</a:t>
                      </a:r>
                      <a:endPar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160020" algn="ctr">
                        <a:lnSpc>
                          <a:spcPct val="100000"/>
                        </a:lnSpc>
                        <a:spcBef>
                          <a:spcPts val="0"/>
                        </a:spcBef>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AREA</a:t>
                      </a:r>
                      <a:endPar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Bef>
                          <a:spcPts val="0"/>
                        </a:spcBef>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a:t>
                      </a:r>
                      <a:endPar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Bef>
                          <a:spcPts val="0"/>
                        </a:spcBef>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Bef>
                          <a:spcPts val="0"/>
                        </a:spcBef>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Trend</a:t>
                      </a:r>
                      <a:endPar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Bef>
                          <a:spcPts val="0"/>
                        </a:spcBef>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Motivation</a:t>
                      </a:r>
                    </a:p>
                    <a:p>
                      <a:pPr algn="ctr">
                        <a:lnSpc>
                          <a:spcPct val="100000"/>
                        </a:lnSpc>
                        <a:spcBef>
                          <a:spcPts val="0"/>
                        </a:spcBef>
                        <a:spcAft>
                          <a:spcPts val="0"/>
                        </a:spcAft>
                      </a:pPr>
                      <a:endPar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596743463"/>
                  </a:ext>
                </a:extLst>
              </a:tr>
              <a:tr h="841921">
                <a:tc rowSpan="2">
                  <a:txBody>
                    <a:bodyPr/>
                    <a:lstStyle/>
                    <a:p>
                      <a:pPr algn="ctr">
                        <a:lnSpc>
                          <a:spcPct val="100000"/>
                        </a:lnSpc>
                        <a:spcBef>
                          <a:spcPts val="0"/>
                        </a:spcBef>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CS</a:t>
                      </a:r>
                      <a:endPar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 algn="ctr">
                        <a:lnSpc>
                          <a:spcPct val="100000"/>
                        </a:lnSpc>
                        <a:spcBef>
                          <a:spcPts val="0"/>
                        </a:spcBef>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Birth registration within 30 calendar days</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750 000</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800 000</a:t>
                      </a:r>
                    </a:p>
                    <a:p>
                      <a:pPr algn="ctr">
                        <a:lnSpc>
                          <a:spcPct val="100000"/>
                        </a:lnSpc>
                        <a:spcBef>
                          <a:spcPts val="0"/>
                        </a:spcBef>
                        <a:spcAft>
                          <a:spcPts val="0"/>
                        </a:spcAft>
                      </a:pP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Increase in targets:</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Based on baseline performance for 2021/22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(798 025) and projected performance for 22/23</a:t>
                      </a:r>
                    </a:p>
                    <a:p>
                      <a:pPr marL="285750" indent="-285750" algn="l">
                        <a:lnSpc>
                          <a:spcPct val="100000"/>
                        </a:lnSpc>
                        <a:spcBef>
                          <a:spcPts val="0"/>
                        </a:spcBef>
                        <a:spcAft>
                          <a:spcPts val="0"/>
                        </a:spcAft>
                        <a:buFont typeface="Arial" panose="020B0604020202020204" pitchFamily="34" charset="0"/>
                        <a:buChar char="•"/>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Additional human resource capacity (business case)</a:t>
                      </a:r>
                    </a:p>
                    <a:p>
                      <a:pPr marL="285750" indent="-285750" algn="l">
                        <a:lnSpc>
                          <a:spcPct val="100000"/>
                        </a:lnSpc>
                        <a:spcBef>
                          <a:spcPts val="0"/>
                        </a:spcBef>
                        <a:spcAft>
                          <a:spcPts val="0"/>
                        </a:spcAft>
                        <a:buFont typeface="Arial" panose="020B0604020202020204" pitchFamily="34" charset="0"/>
                        <a:buChar char="•"/>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Expansion of mobile fleet (additional 100</a:t>
                      </a:r>
                      <a:r>
                        <a:rPr lang="en-ZA" sz="140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mobile offices)</a:t>
                      </a:r>
                    </a:p>
                    <a:p>
                      <a:pPr marL="285750" indent="-285750" algn="l">
                        <a:lnSpc>
                          <a:spcPct val="100000"/>
                        </a:lnSpc>
                        <a:spcBef>
                          <a:spcPts val="0"/>
                        </a:spcBef>
                        <a:spcAft>
                          <a:spcPts val="0"/>
                        </a:spcAft>
                        <a:buFont typeface="Arial" panose="020B0604020202020204" pitchFamily="34" charset="0"/>
                        <a:buChar char="•"/>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Improved connectivity for hospitals and mobiles</a:t>
                      </a:r>
                    </a:p>
                    <a:p>
                      <a:pPr marL="0" indent="0" algn="l">
                        <a:lnSpc>
                          <a:spcPct val="100000"/>
                        </a:lnSpc>
                        <a:spcBef>
                          <a:spcPts val="0"/>
                        </a:spcBef>
                        <a:spcAft>
                          <a:spcPts val="0"/>
                        </a:spcAft>
                        <a:buFont typeface="Arial" panose="020B0604020202020204" pitchFamily="34" charset="0"/>
                        <a:buNone/>
                      </a:pP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31138838"/>
                  </a:ext>
                </a:extLst>
              </a:tr>
              <a:tr h="717761">
                <a:tc vMerge="1">
                  <a:txBody>
                    <a:bodyPr/>
                    <a:lstStyle/>
                    <a:p>
                      <a:pPr algn="ctr">
                        <a:lnSpc>
                          <a:spcPct val="100000"/>
                        </a:lnSpc>
                        <a:spcBef>
                          <a:spcPts val="0"/>
                        </a:spcBef>
                        <a:spcAft>
                          <a:spcPts val="0"/>
                        </a:spcAft>
                      </a:pP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algn="ctr">
                        <a:lnSpc>
                          <a:spcPct val="100000"/>
                        </a:lnSpc>
                        <a:spcBef>
                          <a:spcPts val="0"/>
                        </a:spcBef>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Smart cards</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2.2m</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 m</a:t>
                      </a:r>
                    </a:p>
                    <a:p>
                      <a:pPr algn="ctr">
                        <a:lnSpc>
                          <a:spcPct val="100000"/>
                        </a:lnSpc>
                        <a:spcBef>
                          <a:spcPts val="0"/>
                        </a:spcBef>
                        <a:spcAft>
                          <a:spcPts val="0"/>
                        </a:spcAft>
                      </a:pP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Based on baseline performance for 21/22 (2 369 245) and projected performance for 2022/23</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Additional human resource capacity (business case)</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Expansion of mobile fleet (additional 100</a:t>
                      </a:r>
                      <a:r>
                        <a:rPr lang="en-ZA" sz="140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mobile offices)</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1968549"/>
                  </a:ext>
                </a:extLst>
              </a:tr>
              <a:tr h="511107">
                <a:tc rowSpan="2">
                  <a:txBody>
                    <a:bodyPr/>
                    <a:lstStyle/>
                    <a:p>
                      <a:pPr algn="ctr">
                        <a:lnSpc>
                          <a:spcPct val="100000"/>
                        </a:lnSpc>
                        <a:spcBef>
                          <a:spcPts val="0"/>
                        </a:spcBef>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IMS</a:t>
                      </a:r>
                      <a:endPar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ZA" sz="1400" dirty="0" smtClean="0">
                          <a:effectLst/>
                          <a:latin typeface="Arial" panose="020B0604020202020204" pitchFamily="34" charset="0"/>
                          <a:cs typeface="Arial" panose="020B0604020202020204" pitchFamily="34" charset="0"/>
                        </a:rPr>
                        <a:t>Law enforcement inspections</a:t>
                      </a:r>
                    </a:p>
                    <a:p>
                      <a:pPr algn="ctr">
                        <a:lnSpc>
                          <a:spcPct val="100000"/>
                        </a:lnSpc>
                        <a:spcBef>
                          <a:spcPts val="0"/>
                        </a:spcBef>
                        <a:spcAft>
                          <a:spcPts val="0"/>
                        </a:spcAft>
                      </a:pPr>
                      <a:endParaRPr lang="en-ZA" sz="14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540</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1 296</a:t>
                      </a:r>
                    </a:p>
                    <a:p>
                      <a:pPr algn="ctr">
                        <a:lnSpc>
                          <a:spcPct val="100000"/>
                        </a:lnSpc>
                        <a:spcBef>
                          <a:spcPts val="0"/>
                        </a:spcBef>
                        <a:spcAft>
                          <a:spcPts val="0"/>
                        </a:spcAft>
                      </a:pP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lnSpc>
                          <a:spcPct val="100000"/>
                        </a:lnSpc>
                        <a:spcBef>
                          <a:spcPts val="0"/>
                        </a:spcBef>
                        <a:spcAft>
                          <a:spcPts val="0"/>
                        </a:spcAft>
                        <a:buFont typeface="Arial" panose="020B0604020202020204" pitchFamily="34" charset="0"/>
                        <a:buChar char="•"/>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Increase in head office and provincial targets</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7283286"/>
                  </a:ext>
                </a:extLst>
              </a:tr>
              <a:tr h="511107">
                <a:tc vMerge="1">
                  <a:txBody>
                    <a:bodyPr/>
                    <a:lstStyle/>
                    <a:p>
                      <a:pPr algn="ctr">
                        <a:lnSpc>
                          <a:spcPct val="100000"/>
                        </a:lnSpc>
                        <a:spcBef>
                          <a:spcPts val="0"/>
                        </a:spcBef>
                        <a:spcAft>
                          <a:spcPts val="0"/>
                        </a:spcAft>
                      </a:pP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ZA" sz="1400" dirty="0" smtClean="0">
                          <a:effectLst/>
                          <a:latin typeface="Arial" panose="020B0604020202020204" pitchFamily="34" charset="0"/>
                          <a:cs typeface="Arial" panose="020B0604020202020204" pitchFamily="34" charset="0"/>
                        </a:rPr>
                        <a:t>Business and General Work visas</a:t>
                      </a:r>
                      <a:endParaRPr lang="en-ZA" sz="14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lnSpc>
                          <a:spcPct val="100000"/>
                        </a:lnSpc>
                        <a:spcBef>
                          <a:spcPts val="0"/>
                        </a:spcBef>
                        <a:spcAft>
                          <a:spcPts val="0"/>
                        </a:spcAft>
                        <a:buFont typeface="Arial" panose="020B0604020202020204" pitchFamily="34" charset="0"/>
                        <a:buChar char="•"/>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Business and general work visa categories have been split for the 2023/24 financial year</a:t>
                      </a: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5830883"/>
                  </a:ext>
                </a:extLst>
              </a:tr>
            </a:tbl>
          </a:graphicData>
        </a:graphic>
      </p:graphicFrame>
      <p:sp>
        <p:nvSpPr>
          <p:cNvPr id="2" name="Up Arrow 1"/>
          <p:cNvSpPr/>
          <p:nvPr/>
        </p:nvSpPr>
        <p:spPr>
          <a:xfrm>
            <a:off x="4283173" y="952648"/>
            <a:ext cx="198582" cy="286327"/>
          </a:xfrm>
          <a:prstGeom prst="upArrow">
            <a:avLst/>
          </a:prstGeom>
          <a:solidFill>
            <a:srgbClr val="33CC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1" name="Up Arrow 10"/>
          <p:cNvSpPr/>
          <p:nvPr/>
        </p:nvSpPr>
        <p:spPr>
          <a:xfrm>
            <a:off x="4268633" y="4302497"/>
            <a:ext cx="198582" cy="286327"/>
          </a:xfrm>
          <a:prstGeom prst="upArrow">
            <a:avLst/>
          </a:prstGeom>
          <a:solidFill>
            <a:srgbClr val="33CC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2" name="Up Arrow 11"/>
          <p:cNvSpPr/>
          <p:nvPr/>
        </p:nvSpPr>
        <p:spPr>
          <a:xfrm>
            <a:off x="4263274" y="2890272"/>
            <a:ext cx="198582" cy="286327"/>
          </a:xfrm>
          <a:prstGeom prst="upArrow">
            <a:avLst/>
          </a:prstGeom>
          <a:solidFill>
            <a:srgbClr val="33CC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75538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3028" y="80314"/>
            <a:ext cx="8722427" cy="290132"/>
          </a:xfrm>
          <a:solidFill>
            <a:srgbClr val="92D050"/>
          </a:solidFill>
        </p:spPr>
        <p:txBody>
          <a:bodyPr>
            <a:normAutofit fontScale="90000"/>
          </a:bodyPr>
          <a:lstStyle/>
          <a:p>
            <a:pPr eaLnBrk="1" hangingPunct="1"/>
            <a:r>
              <a:rPr lang="en-GB" altLang="en-US" sz="1800" b="1" dirty="0" smtClean="0">
                <a:latin typeface="Arial" panose="020B0604020202020204" pitchFamily="34" charset="0"/>
                <a:cs typeface="Arial" panose="020B0604020202020204" pitchFamily="34" charset="0"/>
              </a:rPr>
              <a:t>Change in Targets – APP 2023/24</a:t>
            </a:r>
            <a:endParaRPr lang="en-US" altLang="en-US" sz="1800" b="1" dirty="0">
              <a:latin typeface="Arial" panose="020B0604020202020204" pitchFamily="34" charset="0"/>
              <a:cs typeface="Arial" panose="020B0604020202020204" pitchFamily="34" charset="0"/>
            </a:endParaRPr>
          </a:p>
        </p:txBody>
      </p:sp>
      <p:sp>
        <p:nvSpPr>
          <p:cNvPr id="19460"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rtlCol="0" anchor="t" anchorCtr="0" compatLnSpc="1">
            <a:prstTxWarp prst="textNoShape">
              <a:avLst/>
            </a:prstTxWarp>
          </a:bodyPr>
          <a:lstStyle>
            <a:lvl1pPr>
              <a:spcBef>
                <a:spcPct val="20000"/>
              </a:spcBef>
              <a:buFont typeface="Arial" panose="020B0604020202020204" pitchFamily="34" charset="0"/>
              <a:buChar char="•"/>
              <a:defRPr sz="2954">
                <a:solidFill>
                  <a:schemeClr val="tx1"/>
                </a:solidFill>
                <a:latin typeface="Calibri" panose="020F0502020204030204" pitchFamily="34" charset="0"/>
              </a:defRPr>
            </a:lvl1pPr>
            <a:lvl2pPr marL="685817" indent="-263776">
              <a:spcBef>
                <a:spcPct val="20000"/>
              </a:spcBef>
              <a:buFont typeface="Arial" panose="020B0604020202020204" pitchFamily="34" charset="0"/>
              <a:buChar char="–"/>
              <a:defRPr sz="2585">
                <a:solidFill>
                  <a:schemeClr val="tx1"/>
                </a:solidFill>
                <a:latin typeface="Calibri" panose="020F0502020204030204" pitchFamily="34" charset="0"/>
              </a:defRPr>
            </a:lvl2pPr>
            <a:lvl3pPr marL="1055103" indent="-211021">
              <a:spcBef>
                <a:spcPct val="20000"/>
              </a:spcBef>
              <a:buFont typeface="Arial" panose="020B0604020202020204" pitchFamily="34" charset="0"/>
              <a:buChar char="•"/>
              <a:defRPr sz="2215">
                <a:solidFill>
                  <a:schemeClr val="tx1"/>
                </a:solidFill>
                <a:latin typeface="Calibri" panose="020F0502020204030204" pitchFamily="34" charset="0"/>
              </a:defRPr>
            </a:lvl3pPr>
            <a:lvl4pPr marL="1477145" indent="-211021">
              <a:spcBef>
                <a:spcPct val="20000"/>
              </a:spcBef>
              <a:buFont typeface="Arial" panose="020B0604020202020204" pitchFamily="34" charset="0"/>
              <a:buChar char="–"/>
              <a:defRPr sz="1846">
                <a:solidFill>
                  <a:schemeClr val="tx1"/>
                </a:solidFill>
                <a:latin typeface="Calibri" panose="020F0502020204030204" pitchFamily="34" charset="0"/>
              </a:defRPr>
            </a:lvl4pPr>
            <a:lvl5pPr marL="1899186" indent="-211021">
              <a:spcBef>
                <a:spcPct val="20000"/>
              </a:spcBef>
              <a:buFont typeface="Arial" panose="020B0604020202020204" pitchFamily="34" charset="0"/>
              <a:buChar char="»"/>
              <a:defRPr sz="1846">
                <a:solidFill>
                  <a:schemeClr val="tx1"/>
                </a:solidFill>
                <a:latin typeface="Calibri" panose="020F0502020204030204" pitchFamily="34" charset="0"/>
              </a:defRPr>
            </a:lvl5pPr>
            <a:lvl6pPr marL="2321227"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6pPr>
            <a:lvl7pPr marL="2743269"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7pPr>
            <a:lvl8pPr marL="3165310"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8pPr>
            <a:lvl9pPr marL="3587351"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9pPr>
          </a:lstStyle>
          <a:p>
            <a:pPr defTabSz="844083" eaLnBrk="0" fontAlgn="base" hangingPunct="0">
              <a:spcBef>
                <a:spcPct val="0"/>
              </a:spcBef>
              <a:spcAft>
                <a:spcPct val="0"/>
              </a:spcAft>
              <a:buNone/>
            </a:pPr>
            <a:endParaRPr lang="en-US" altLang="en-US" sz="1662">
              <a:latin typeface="Arial" panose="020B0604020202020204" pitchFamily="34" charset="0"/>
            </a:endParaRPr>
          </a:p>
        </p:txBody>
      </p:sp>
      <p:sp>
        <p:nvSpPr>
          <p:cNvPr id="3" name="Footer Placeholder 2"/>
          <p:cNvSpPr>
            <a:spLocks noGrp="1"/>
          </p:cNvSpPr>
          <p:nvPr>
            <p:ph type="ftr" sz="quarter" idx="11"/>
          </p:nvPr>
        </p:nvSpPr>
        <p:spPr/>
        <p:txBody>
          <a:bodyPr/>
          <a:lstStyle/>
          <a:p>
            <a:pPr defTabSz="844083" eaLnBrk="0" fontAlgn="base" hangingPunct="0">
              <a:spcBef>
                <a:spcPct val="0"/>
              </a:spcBef>
              <a:spcAft>
                <a:spcPct val="0"/>
              </a:spcAft>
              <a:defRPr/>
            </a:pPr>
            <a:endParaRPr lang="en-US" altLang="en-US">
              <a:solidFill>
                <a:schemeClr val="tx1">
                  <a:tint val="75000"/>
                </a:schemeClr>
              </a:solidFill>
              <a:latin typeface="Arial" panose="020B0604020202020204" pitchFamily="34" charset="0"/>
            </a:endParaRPr>
          </a:p>
        </p:txBody>
      </p:sp>
      <p:sp>
        <p:nvSpPr>
          <p:cNvPr id="1946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lvl1pPr>
              <a:spcBef>
                <a:spcPct val="20000"/>
              </a:spcBef>
              <a:buFont typeface="Arial" panose="020B0604020202020204" pitchFamily="34" charset="0"/>
              <a:buChar char="•"/>
              <a:defRPr sz="2954">
                <a:solidFill>
                  <a:schemeClr val="tx1"/>
                </a:solidFill>
                <a:latin typeface="Calibri" panose="020F0502020204030204" pitchFamily="34" charset="0"/>
              </a:defRPr>
            </a:lvl1pPr>
            <a:lvl2pPr marL="685817" indent="-263776">
              <a:spcBef>
                <a:spcPct val="20000"/>
              </a:spcBef>
              <a:buFont typeface="Arial" panose="020B0604020202020204" pitchFamily="34" charset="0"/>
              <a:buChar char="–"/>
              <a:defRPr sz="2585">
                <a:solidFill>
                  <a:schemeClr val="tx1"/>
                </a:solidFill>
                <a:latin typeface="Calibri" panose="020F0502020204030204" pitchFamily="34" charset="0"/>
              </a:defRPr>
            </a:lvl2pPr>
            <a:lvl3pPr marL="1055103" indent="-211021">
              <a:spcBef>
                <a:spcPct val="20000"/>
              </a:spcBef>
              <a:buFont typeface="Arial" panose="020B0604020202020204" pitchFamily="34" charset="0"/>
              <a:buChar char="•"/>
              <a:defRPr sz="2215">
                <a:solidFill>
                  <a:schemeClr val="tx1"/>
                </a:solidFill>
                <a:latin typeface="Calibri" panose="020F0502020204030204" pitchFamily="34" charset="0"/>
              </a:defRPr>
            </a:lvl3pPr>
            <a:lvl4pPr marL="1477145" indent="-211021">
              <a:spcBef>
                <a:spcPct val="20000"/>
              </a:spcBef>
              <a:buFont typeface="Arial" panose="020B0604020202020204" pitchFamily="34" charset="0"/>
              <a:buChar char="–"/>
              <a:defRPr sz="1846">
                <a:solidFill>
                  <a:schemeClr val="tx1"/>
                </a:solidFill>
                <a:latin typeface="Calibri" panose="020F0502020204030204" pitchFamily="34" charset="0"/>
              </a:defRPr>
            </a:lvl4pPr>
            <a:lvl5pPr marL="1899186" indent="-211021">
              <a:spcBef>
                <a:spcPct val="20000"/>
              </a:spcBef>
              <a:buFont typeface="Arial" panose="020B0604020202020204" pitchFamily="34" charset="0"/>
              <a:buChar char="»"/>
              <a:defRPr sz="1846">
                <a:solidFill>
                  <a:schemeClr val="tx1"/>
                </a:solidFill>
                <a:latin typeface="Calibri" panose="020F0502020204030204" pitchFamily="34" charset="0"/>
              </a:defRPr>
            </a:lvl5pPr>
            <a:lvl6pPr marL="2321227"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6pPr>
            <a:lvl7pPr marL="2743269"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7pPr>
            <a:lvl8pPr marL="3165310"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8pPr>
            <a:lvl9pPr marL="3587351"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9pPr>
          </a:lstStyle>
          <a:p>
            <a:pPr defTabSz="844083" eaLnBrk="0" fontAlgn="base" hangingPunct="0">
              <a:spcBef>
                <a:spcPct val="0"/>
              </a:spcBef>
              <a:spcAft>
                <a:spcPct val="0"/>
              </a:spcAft>
              <a:buNone/>
            </a:pPr>
            <a:fld id="{444EEFAF-998D-4BDD-A078-5F471CD04473}" type="slidenum">
              <a:rPr lang="en-US" altLang="en-US" sz="1662">
                <a:latin typeface="Arial" panose="020B0604020202020204" pitchFamily="34" charset="0"/>
              </a:rPr>
              <a:pPr defTabSz="844083" eaLnBrk="0" fontAlgn="base" hangingPunct="0">
                <a:spcBef>
                  <a:spcPct val="0"/>
                </a:spcBef>
                <a:spcAft>
                  <a:spcPct val="0"/>
                </a:spcAft>
                <a:buNone/>
              </a:pPr>
              <a:t>12</a:t>
            </a:fld>
            <a:endParaRPr lang="en-US" altLang="en-US" sz="1662" dirty="0">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50042391"/>
              </p:ext>
            </p:extLst>
          </p:nvPr>
        </p:nvGraphicFramePr>
        <p:xfrm>
          <a:off x="306706" y="436632"/>
          <a:ext cx="8683897" cy="5257800"/>
        </p:xfrm>
        <a:graphic>
          <a:graphicData uri="http://schemas.openxmlformats.org/drawingml/2006/table">
            <a:tbl>
              <a:tblPr firstRow="1" firstCol="1" lastRow="1" lastCol="1" bandRow="1" bandCol="1"/>
              <a:tblGrid>
                <a:gridCol w="973454">
                  <a:extLst>
                    <a:ext uri="{9D8B030D-6E8A-4147-A177-3AD203B41FA5}">
                      <a16:colId xmlns:a16="http://schemas.microsoft.com/office/drawing/2014/main" val="619984175"/>
                    </a:ext>
                  </a:extLst>
                </a:gridCol>
                <a:gridCol w="1328286">
                  <a:extLst>
                    <a:ext uri="{9D8B030D-6E8A-4147-A177-3AD203B41FA5}">
                      <a16:colId xmlns:a16="http://schemas.microsoft.com/office/drawing/2014/main" val="110965489"/>
                    </a:ext>
                  </a:extLst>
                </a:gridCol>
                <a:gridCol w="933651">
                  <a:extLst>
                    <a:ext uri="{9D8B030D-6E8A-4147-A177-3AD203B41FA5}">
                      <a16:colId xmlns:a16="http://schemas.microsoft.com/office/drawing/2014/main" val="2493513754"/>
                    </a:ext>
                  </a:extLst>
                </a:gridCol>
                <a:gridCol w="895149">
                  <a:extLst>
                    <a:ext uri="{9D8B030D-6E8A-4147-A177-3AD203B41FA5}">
                      <a16:colId xmlns:a16="http://schemas.microsoft.com/office/drawing/2014/main" val="2677106289"/>
                    </a:ext>
                  </a:extLst>
                </a:gridCol>
                <a:gridCol w="702645">
                  <a:extLst>
                    <a:ext uri="{9D8B030D-6E8A-4147-A177-3AD203B41FA5}">
                      <a16:colId xmlns:a16="http://schemas.microsoft.com/office/drawing/2014/main" val="1950555441"/>
                    </a:ext>
                  </a:extLst>
                </a:gridCol>
                <a:gridCol w="3850712">
                  <a:extLst>
                    <a:ext uri="{9D8B030D-6E8A-4147-A177-3AD203B41FA5}">
                      <a16:colId xmlns:a16="http://schemas.microsoft.com/office/drawing/2014/main" val="526023344"/>
                    </a:ext>
                  </a:extLst>
                </a:gridCol>
              </a:tblGrid>
              <a:tr h="385209">
                <a:tc>
                  <a:txBody>
                    <a:bodyPr/>
                    <a:lstStyle/>
                    <a:p>
                      <a:pPr algn="ctr">
                        <a:lnSpc>
                          <a:spcPct val="100000"/>
                        </a:lnSpc>
                        <a:spcBef>
                          <a:spcPts val="0"/>
                        </a:spcBef>
                        <a:spcAft>
                          <a:spcPts val="0"/>
                        </a:spcAft>
                      </a:pPr>
                      <a:r>
                        <a:rPr lang="en-ZA" sz="15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BRANCH</a:t>
                      </a:r>
                      <a:endParaRPr lang="en-ZA" sz="1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160020" algn="ctr">
                        <a:lnSpc>
                          <a:spcPct val="100000"/>
                        </a:lnSpc>
                        <a:spcBef>
                          <a:spcPts val="0"/>
                        </a:spcBef>
                        <a:spcAft>
                          <a:spcPts val="0"/>
                        </a:spcAft>
                      </a:pPr>
                      <a:r>
                        <a:rPr lang="en-ZA" sz="15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AREA</a:t>
                      </a:r>
                      <a:endParaRPr lang="en-ZA" sz="1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Bef>
                          <a:spcPts val="0"/>
                        </a:spcBef>
                        <a:spcAft>
                          <a:spcPts val="0"/>
                        </a:spcAft>
                      </a:pPr>
                      <a:r>
                        <a:rPr lang="en-ZA" sz="15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a:t>
                      </a:r>
                      <a:endParaRPr lang="en-ZA" sz="1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Bef>
                          <a:spcPts val="0"/>
                        </a:spcBef>
                        <a:spcAft>
                          <a:spcPts val="0"/>
                        </a:spcAft>
                      </a:pPr>
                      <a:r>
                        <a:rPr lang="en-ZA" sz="15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ZA" sz="1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Bef>
                          <a:spcPts val="0"/>
                        </a:spcBef>
                        <a:spcAft>
                          <a:spcPts val="0"/>
                        </a:spcAft>
                      </a:pPr>
                      <a:r>
                        <a:rPr lang="en-ZA" sz="15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Trend</a:t>
                      </a:r>
                      <a:endParaRPr lang="en-ZA" sz="1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Bef>
                          <a:spcPts val="0"/>
                        </a:spcBef>
                        <a:spcAft>
                          <a:spcPts val="0"/>
                        </a:spcAft>
                      </a:pPr>
                      <a:r>
                        <a:rPr lang="en-ZA" sz="15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Motivation</a:t>
                      </a:r>
                    </a:p>
                    <a:p>
                      <a:pPr algn="ctr">
                        <a:lnSpc>
                          <a:spcPct val="100000"/>
                        </a:lnSpc>
                        <a:spcBef>
                          <a:spcPts val="0"/>
                        </a:spcBef>
                        <a:spcAft>
                          <a:spcPts val="0"/>
                        </a:spcAft>
                      </a:pPr>
                      <a:endParaRPr lang="en-ZA" sz="1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596743463"/>
                  </a:ext>
                </a:extLst>
              </a:tr>
              <a:tr h="467504">
                <a:tc rowSpan="4">
                  <a:txBody>
                    <a:bodyPr/>
                    <a:lstStyle/>
                    <a:p>
                      <a:pPr algn="ctr">
                        <a:lnSpc>
                          <a:spcPct val="100000"/>
                        </a:lnSpc>
                        <a:spcBef>
                          <a:spcPts val="0"/>
                        </a:spcBef>
                        <a:spcAft>
                          <a:spcPts val="0"/>
                        </a:spcAft>
                      </a:pPr>
                      <a:r>
                        <a:rPr lang="en-ZA" sz="15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CCSS</a:t>
                      </a:r>
                      <a:endParaRPr lang="en-ZA" sz="1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ZA" sz="1500" dirty="0" smtClean="0">
                          <a:effectLst/>
                          <a:latin typeface="Arial" panose="020B0604020202020204" pitchFamily="34" charset="0"/>
                          <a:cs typeface="Arial" panose="020B0604020202020204" pitchFamily="34" charset="0"/>
                        </a:rPr>
                        <a:t>Business process review </a:t>
                      </a:r>
                    </a:p>
                    <a:p>
                      <a:pPr algn="ctr">
                        <a:lnSpc>
                          <a:spcPct val="100000"/>
                        </a:lnSpc>
                        <a:spcBef>
                          <a:spcPts val="0"/>
                        </a:spcBef>
                        <a:spcAft>
                          <a:spcPts val="0"/>
                        </a:spcAft>
                      </a:pPr>
                      <a:endParaRPr lang="en-ZA" sz="15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ZA" sz="15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ZA"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ZA" sz="15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en-ZA"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endParaRPr lang="en-ZA"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lnSpc>
                          <a:spcPct val="100000"/>
                        </a:lnSpc>
                        <a:spcBef>
                          <a:spcPts val="0"/>
                        </a:spcBef>
                        <a:spcAft>
                          <a:spcPts val="0"/>
                        </a:spcAft>
                        <a:buFont typeface="Arial" panose="020B0604020202020204" pitchFamily="34" charset="0"/>
                        <a:buChar char="•"/>
                      </a:pPr>
                      <a:r>
                        <a:rPr lang="en-ZA" sz="15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Increase</a:t>
                      </a:r>
                      <a:r>
                        <a:rPr lang="en-ZA" sz="150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 target based on urgent need to combat fraud and corruption</a:t>
                      </a:r>
                      <a:endParaRPr lang="en-ZA"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7759976"/>
                  </a:ext>
                </a:extLst>
              </a:tr>
              <a:tr h="631441">
                <a:tc vMerge="1">
                  <a:txBody>
                    <a:bodyPr/>
                    <a:lstStyle/>
                    <a:p>
                      <a:pPr algn="ctr">
                        <a:lnSpc>
                          <a:spcPct val="100000"/>
                        </a:lnSpc>
                        <a:spcBef>
                          <a:spcPts val="0"/>
                        </a:spcBef>
                        <a:spcAft>
                          <a:spcPts val="0"/>
                        </a:spcAft>
                      </a:pP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ZA" sz="1500" dirty="0" smtClean="0">
                          <a:effectLst/>
                          <a:latin typeface="Arial" panose="020B0604020202020204" pitchFamily="34" charset="0"/>
                          <a:cs typeface="Arial" panose="020B0604020202020204" pitchFamily="34" charset="0"/>
                        </a:rPr>
                        <a:t>Investigations</a:t>
                      </a:r>
                      <a:endParaRPr lang="en-ZA" sz="15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ZA" sz="15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66%</a:t>
                      </a:r>
                      <a:endParaRPr lang="en-ZA"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ZA" sz="15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75%</a:t>
                      </a:r>
                      <a:endParaRPr lang="en-ZA"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endParaRPr lang="en-ZA"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l">
                        <a:lnSpc>
                          <a:spcPct val="100000"/>
                        </a:lnSpc>
                        <a:spcBef>
                          <a:spcPts val="0"/>
                        </a:spcBef>
                        <a:spcAft>
                          <a:spcPts val="0"/>
                        </a:spcAft>
                        <a:buFont typeface="Arial" panose="020B0604020202020204" pitchFamily="34" charset="0"/>
                        <a:buChar char="•"/>
                      </a:pPr>
                      <a:r>
                        <a:rPr lang="en-ZA"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Additional capacity to be acquired (business</a:t>
                      </a:r>
                      <a:r>
                        <a:rPr lang="en-ZA" sz="15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case)</a:t>
                      </a:r>
                      <a:endParaRPr lang="en-ZA"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0000"/>
                        </a:lnSpc>
                        <a:spcBef>
                          <a:spcPts val="0"/>
                        </a:spcBef>
                        <a:spcAft>
                          <a:spcPts val="0"/>
                        </a:spcAft>
                      </a:pPr>
                      <a:endParaRPr lang="en-ZA"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728466"/>
                  </a:ext>
                </a:extLst>
              </a:tr>
              <a:tr h="576512">
                <a:tc vMerge="1">
                  <a:txBody>
                    <a:bodyPr/>
                    <a:lstStyle/>
                    <a:p>
                      <a:pPr algn="ctr">
                        <a:lnSpc>
                          <a:spcPct val="100000"/>
                        </a:lnSpc>
                        <a:spcBef>
                          <a:spcPts val="0"/>
                        </a:spcBef>
                        <a:spcAft>
                          <a:spcPts val="0"/>
                        </a:spcAft>
                      </a:pP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ZA" sz="15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Threat and Risk Assessments (TRA)</a:t>
                      </a:r>
                    </a:p>
                    <a:p>
                      <a:pPr algn="ctr">
                        <a:lnSpc>
                          <a:spcPct val="100000"/>
                        </a:lnSpc>
                        <a:spcBef>
                          <a:spcPts val="0"/>
                        </a:spcBef>
                        <a:spcAft>
                          <a:spcPts val="0"/>
                        </a:spcAft>
                      </a:pPr>
                      <a:endParaRPr lang="en-ZA"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ZA" sz="15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 </a:t>
                      </a:r>
                      <a:endParaRPr lang="en-ZA"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ZA" sz="15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a:t>
                      </a:r>
                      <a:endParaRPr lang="en-ZA"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endParaRPr lang="en-ZA"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l">
                        <a:lnSpc>
                          <a:spcPct val="100000"/>
                        </a:lnSpc>
                        <a:spcBef>
                          <a:spcPts val="0"/>
                        </a:spcBef>
                        <a:spcAft>
                          <a:spcPts val="0"/>
                        </a:spcAft>
                        <a:buFont typeface="Arial" panose="020B0604020202020204" pitchFamily="34" charset="0"/>
                        <a:buChar char="•"/>
                      </a:pPr>
                      <a:r>
                        <a:rPr lang="en-ZA"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Majority of 321 offices already covered</a:t>
                      </a:r>
                    </a:p>
                    <a:p>
                      <a:pPr marL="285750" indent="-285750" algn="l">
                        <a:lnSpc>
                          <a:spcPct val="100000"/>
                        </a:lnSpc>
                        <a:spcBef>
                          <a:spcPts val="0"/>
                        </a:spcBef>
                        <a:spcAft>
                          <a:spcPts val="0"/>
                        </a:spcAft>
                        <a:buFont typeface="Arial" panose="020B0604020202020204" pitchFamily="34" charset="0"/>
                        <a:buChar char="•"/>
                      </a:pPr>
                      <a:r>
                        <a:rPr lang="en-ZA"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Emphasis is now on the Annual Operational Plan (AOP) target for TRAs regarding follow-up on recommendations (AOP target has doubled)</a:t>
                      </a:r>
                    </a:p>
                    <a:p>
                      <a:pPr marL="285750" indent="-285750" algn="l">
                        <a:lnSpc>
                          <a:spcPct val="100000"/>
                        </a:lnSpc>
                        <a:spcBef>
                          <a:spcPts val="0"/>
                        </a:spcBef>
                        <a:spcAft>
                          <a:spcPts val="0"/>
                        </a:spcAft>
                        <a:buFont typeface="Arial" panose="020B0604020202020204" pitchFamily="34" charset="0"/>
                        <a:buChar char="•"/>
                      </a:pPr>
                      <a:endParaRPr lang="en-ZA"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6440797"/>
                  </a:ext>
                </a:extLst>
              </a:tr>
              <a:tr h="420961">
                <a:tc vMerge="1">
                  <a:txBody>
                    <a:bodyPr/>
                    <a:lstStyle/>
                    <a:p>
                      <a:pPr algn="ctr">
                        <a:lnSpc>
                          <a:spcPct val="100000"/>
                        </a:lnSpc>
                        <a:spcBef>
                          <a:spcPts val="0"/>
                        </a:spcBef>
                        <a:spcAft>
                          <a:spcPts val="0"/>
                        </a:spcAft>
                      </a:pP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ZA" sz="15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Vetting</a:t>
                      </a:r>
                    </a:p>
                    <a:p>
                      <a:pPr algn="ctr">
                        <a:lnSpc>
                          <a:spcPct val="100000"/>
                        </a:lnSpc>
                        <a:spcBef>
                          <a:spcPts val="0"/>
                        </a:spcBef>
                        <a:spcAft>
                          <a:spcPts val="0"/>
                        </a:spcAft>
                      </a:pPr>
                      <a:endParaRPr lang="en-ZA"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ZA" sz="15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400 </a:t>
                      </a:r>
                      <a:endParaRPr lang="en-ZA"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ZA" sz="15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450</a:t>
                      </a:r>
                      <a:endParaRPr lang="en-ZA"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endParaRPr lang="en-ZA"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lnSpc>
                          <a:spcPct val="100000"/>
                        </a:lnSpc>
                        <a:spcBef>
                          <a:spcPts val="0"/>
                        </a:spcBef>
                        <a:spcAft>
                          <a:spcPts val="0"/>
                        </a:spcAft>
                        <a:buFont typeface="Arial" panose="020B0604020202020204" pitchFamily="34" charset="0"/>
                        <a:buChar char="•"/>
                      </a:pPr>
                      <a:r>
                        <a:rPr lang="en-ZA"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Baseline performance for 2022/23 is projected at 800 due to BMA project (400 confidential files)</a:t>
                      </a:r>
                    </a:p>
                    <a:p>
                      <a:pPr marL="171450" indent="-171450" algn="l">
                        <a:lnSpc>
                          <a:spcPct val="100000"/>
                        </a:lnSpc>
                        <a:spcBef>
                          <a:spcPts val="0"/>
                        </a:spcBef>
                        <a:spcAft>
                          <a:spcPts val="0"/>
                        </a:spcAft>
                        <a:buFont typeface="Arial" panose="020B0604020202020204" pitchFamily="34" charset="0"/>
                        <a:buChar char="•"/>
                      </a:pPr>
                      <a:r>
                        <a:rPr lang="en-ZA"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Over-achievement was due to  additional support from HRM&amp;D staff and working of overtime by CCSS in 2022/23 FY</a:t>
                      </a:r>
                    </a:p>
                    <a:p>
                      <a:pPr marL="0" indent="0" algn="l">
                        <a:lnSpc>
                          <a:spcPct val="100000"/>
                        </a:lnSpc>
                        <a:spcBef>
                          <a:spcPts val="0"/>
                        </a:spcBef>
                        <a:spcAft>
                          <a:spcPts val="0"/>
                        </a:spcAft>
                        <a:buFont typeface="Arial" panose="020B0604020202020204" pitchFamily="34" charset="0"/>
                        <a:buNone/>
                      </a:pPr>
                      <a:endParaRPr lang="en-ZA"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7768502"/>
                  </a:ext>
                </a:extLst>
              </a:tr>
            </a:tbl>
          </a:graphicData>
        </a:graphic>
      </p:graphicFrame>
      <p:sp>
        <p:nvSpPr>
          <p:cNvPr id="8" name="Up Arrow 7"/>
          <p:cNvSpPr/>
          <p:nvPr/>
        </p:nvSpPr>
        <p:spPr>
          <a:xfrm>
            <a:off x="4644241" y="963179"/>
            <a:ext cx="198582" cy="286327"/>
          </a:xfrm>
          <a:prstGeom prst="upArrow">
            <a:avLst/>
          </a:prstGeom>
          <a:solidFill>
            <a:srgbClr val="33CC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9" name="Up Arrow 8"/>
          <p:cNvSpPr/>
          <p:nvPr/>
        </p:nvSpPr>
        <p:spPr>
          <a:xfrm>
            <a:off x="4644241" y="1839355"/>
            <a:ext cx="198582" cy="286327"/>
          </a:xfrm>
          <a:prstGeom prst="upArrow">
            <a:avLst/>
          </a:prstGeom>
          <a:solidFill>
            <a:srgbClr val="33CC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0" name="Up Arrow 9"/>
          <p:cNvSpPr/>
          <p:nvPr/>
        </p:nvSpPr>
        <p:spPr>
          <a:xfrm>
            <a:off x="4684058" y="4285783"/>
            <a:ext cx="198582" cy="286327"/>
          </a:xfrm>
          <a:prstGeom prst="upArrow">
            <a:avLst/>
          </a:prstGeom>
          <a:solidFill>
            <a:srgbClr val="33CC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6" name="Left-Right Arrow 5"/>
          <p:cNvSpPr/>
          <p:nvPr/>
        </p:nvSpPr>
        <p:spPr>
          <a:xfrm>
            <a:off x="4590844" y="2916975"/>
            <a:ext cx="385010" cy="192505"/>
          </a:xfrm>
          <a:prstGeom prst="lef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290471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2867297" y="6356349"/>
            <a:ext cx="2190750" cy="365125"/>
          </a:xfrm>
        </p:spPr>
        <p:txBody>
          <a:bodyPr/>
          <a:lstStyle/>
          <a:p>
            <a:pPr marL="0" indent="0">
              <a:buNone/>
            </a:pPr>
            <a:fld id="{7BF42C52-B159-234F-84DC-5B8DD7318330}" type="slidenum">
              <a:rPr lang="en-US" smtClean="0"/>
              <a:pPr marL="0" indent="0">
                <a:buNone/>
              </a:pPr>
              <a:t>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12" name="TextBox 11"/>
          <p:cNvSpPr txBox="1"/>
          <p:nvPr/>
        </p:nvSpPr>
        <p:spPr>
          <a:xfrm>
            <a:off x="358416" y="1501917"/>
            <a:ext cx="8636994" cy="1369606"/>
          </a:xfrm>
          <a:prstGeom prst="rect">
            <a:avLst/>
          </a:prstGeom>
          <a:solidFill>
            <a:srgbClr val="92D050"/>
          </a:solidFill>
        </p:spPr>
        <p:txBody>
          <a:bodyPr wrap="square" rtlCol="0">
            <a:spAutoFit/>
          </a:bodyPr>
          <a:lstStyle/>
          <a:p>
            <a:pPr algn="ctr">
              <a:spcBef>
                <a:spcPts val="600"/>
              </a:spcBef>
              <a:spcAft>
                <a:spcPts val="600"/>
              </a:spcAft>
            </a:pPr>
            <a:r>
              <a:rPr lang="en-US" sz="2400" b="1" dirty="0" smtClean="0">
                <a:latin typeface="Arial" panose="020B0604020202020204" pitchFamily="34" charset="0"/>
                <a:cs typeface="Arial" panose="020B0604020202020204" pitchFamily="34" charset="0"/>
              </a:rPr>
              <a:t>Summary of Annual Performance Plan (APP) Targets </a:t>
            </a:r>
          </a:p>
          <a:p>
            <a:pPr algn="ctr">
              <a:spcBef>
                <a:spcPts val="600"/>
              </a:spcBef>
              <a:spcAft>
                <a:spcPts val="600"/>
              </a:spcAft>
            </a:pPr>
            <a:r>
              <a:rPr lang="en-US" sz="2400" b="1" dirty="0" smtClean="0">
                <a:latin typeface="Arial" panose="020B0604020202020204" pitchFamily="34" charset="0"/>
                <a:cs typeface="Arial" panose="020B0604020202020204" pitchFamily="34" charset="0"/>
              </a:rPr>
              <a:t>for 2023/24</a:t>
            </a:r>
            <a:endParaRPr lang="en-US" sz="2000" b="1" dirty="0">
              <a:latin typeface="Arial" panose="020B0604020202020204" pitchFamily="34" charset="0"/>
              <a:cs typeface="Arial" panose="020B0604020202020204" pitchFamily="34" charset="0"/>
            </a:endParaRPr>
          </a:p>
          <a:p>
            <a:pPr algn="ct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6358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p:txBody>
          <a:bodyPr/>
          <a:lstStyle/>
          <a:p>
            <a:endParaRPr lang="en-US" dirty="0"/>
          </a:p>
        </p:txBody>
      </p:sp>
      <p:sp>
        <p:nvSpPr>
          <p:cNvPr id="4" name="Slide Number Placeholder 3"/>
          <p:cNvSpPr>
            <a:spLocks noGrp="1"/>
          </p:cNvSpPr>
          <p:nvPr>
            <p:ph type="sldNum" sz="quarter" idx="4294967295"/>
          </p:nvPr>
        </p:nvSpPr>
        <p:spPr/>
        <p:txBody>
          <a:bodyPr/>
          <a:lstStyle/>
          <a:p>
            <a:pPr marL="0" indent="0">
              <a:buFont typeface="+mj-lt"/>
              <a:buNone/>
            </a:pPr>
            <a:endParaRPr lang="en-US" dirty="0"/>
          </a:p>
        </p:txBody>
      </p:sp>
      <p:graphicFrame>
        <p:nvGraphicFramePr>
          <p:cNvPr id="2" name="Diagram 1"/>
          <p:cNvGraphicFramePr/>
          <p:nvPr>
            <p:extLst>
              <p:ext uri="{D42A27DB-BD31-4B8C-83A1-F6EECF244321}">
                <p14:modId xmlns:p14="http://schemas.microsoft.com/office/powerpoint/2010/main" val="3989998814"/>
              </p:ext>
            </p:extLst>
          </p:nvPr>
        </p:nvGraphicFramePr>
        <p:xfrm>
          <a:off x="75578" y="238368"/>
          <a:ext cx="8758065" cy="5428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6513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p:txBody>
          <a:bodyPr/>
          <a:lstStyle/>
          <a:p>
            <a:endParaRPr lang="en-US" dirty="0"/>
          </a:p>
        </p:txBody>
      </p:sp>
      <p:sp>
        <p:nvSpPr>
          <p:cNvPr id="4" name="Slide Number Placeholder 3"/>
          <p:cNvSpPr>
            <a:spLocks noGrp="1"/>
          </p:cNvSpPr>
          <p:nvPr>
            <p:ph type="sldNum" sz="quarter" idx="4294967295"/>
          </p:nvPr>
        </p:nvSpPr>
        <p:spPr/>
        <p:txBody>
          <a:bodyPr/>
          <a:lstStyle/>
          <a:p>
            <a:pPr marL="0" indent="0">
              <a:buFont typeface="+mj-lt"/>
              <a:buNone/>
            </a:pPr>
            <a:endParaRPr lang="en-US" dirty="0"/>
          </a:p>
        </p:txBody>
      </p:sp>
      <p:graphicFrame>
        <p:nvGraphicFramePr>
          <p:cNvPr id="2" name="Diagram 1"/>
          <p:cNvGraphicFramePr/>
          <p:nvPr>
            <p:extLst>
              <p:ext uri="{D42A27DB-BD31-4B8C-83A1-F6EECF244321}">
                <p14:modId xmlns:p14="http://schemas.microsoft.com/office/powerpoint/2010/main" val="3437868864"/>
              </p:ext>
            </p:extLst>
          </p:nvPr>
        </p:nvGraphicFramePr>
        <p:xfrm>
          <a:off x="75578" y="220951"/>
          <a:ext cx="8758065" cy="5428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9447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7BF42C52-B159-234F-84DC-5B8DD731833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16</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4" name="Table 3"/>
          <p:cNvGraphicFramePr>
            <a:graphicFrameLocks noGrp="1"/>
          </p:cNvGraphicFramePr>
          <p:nvPr>
            <p:extLst/>
          </p:nvPr>
        </p:nvGraphicFramePr>
        <p:xfrm>
          <a:off x="173252" y="202941"/>
          <a:ext cx="8787868" cy="5658842"/>
        </p:xfrm>
        <a:graphic>
          <a:graphicData uri="http://schemas.openxmlformats.org/drawingml/2006/table">
            <a:tbl>
              <a:tblPr/>
              <a:tblGrid>
                <a:gridCol w="2152733">
                  <a:extLst>
                    <a:ext uri="{9D8B030D-6E8A-4147-A177-3AD203B41FA5}">
                      <a16:colId xmlns:a16="http://schemas.microsoft.com/office/drawing/2014/main" val="707728151"/>
                    </a:ext>
                  </a:extLst>
                </a:gridCol>
                <a:gridCol w="1651412">
                  <a:extLst>
                    <a:ext uri="{9D8B030D-6E8A-4147-A177-3AD203B41FA5}">
                      <a16:colId xmlns:a16="http://schemas.microsoft.com/office/drawing/2014/main" val="1274373349"/>
                    </a:ext>
                  </a:extLst>
                </a:gridCol>
                <a:gridCol w="1076366">
                  <a:extLst>
                    <a:ext uri="{9D8B030D-6E8A-4147-A177-3AD203B41FA5}">
                      <a16:colId xmlns:a16="http://schemas.microsoft.com/office/drawing/2014/main" val="3803563541"/>
                    </a:ext>
                  </a:extLst>
                </a:gridCol>
                <a:gridCol w="1386007">
                  <a:extLst>
                    <a:ext uri="{9D8B030D-6E8A-4147-A177-3AD203B41FA5}">
                      <a16:colId xmlns:a16="http://schemas.microsoft.com/office/drawing/2014/main" val="3995276443"/>
                    </a:ext>
                  </a:extLst>
                </a:gridCol>
                <a:gridCol w="1120600">
                  <a:extLst>
                    <a:ext uri="{9D8B030D-6E8A-4147-A177-3AD203B41FA5}">
                      <a16:colId xmlns:a16="http://schemas.microsoft.com/office/drawing/2014/main" val="91684468"/>
                    </a:ext>
                  </a:extLst>
                </a:gridCol>
                <a:gridCol w="1400750">
                  <a:extLst>
                    <a:ext uri="{9D8B030D-6E8A-4147-A177-3AD203B41FA5}">
                      <a16:colId xmlns:a16="http://schemas.microsoft.com/office/drawing/2014/main" val="2871734227"/>
                    </a:ext>
                  </a:extLst>
                </a:gridCol>
              </a:tblGrid>
              <a:tr h="431684">
                <a:tc gridSpan="6">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NATIONAL APP QUARTER TARGET (HEAD OFFICE &amp; PROVINCES)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407840088"/>
                  </a:ext>
                </a:extLst>
              </a:tr>
              <a:tr h="431684">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SECTORS</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ANNUAL TARGET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Q1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Q2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Q3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Q4</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175746977"/>
                  </a:ext>
                </a:extLst>
              </a:tr>
              <a:tr h="374669">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Restaurants</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188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47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47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47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47</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5837425"/>
                  </a:ext>
                </a:extLst>
              </a:tr>
              <a:tr h="374669">
                <a:tc>
                  <a:txBody>
                    <a:bodyPr/>
                    <a:lstStyle/>
                    <a:p>
                      <a:pPr algn="l" fontAlgn="b"/>
                      <a:r>
                        <a:rPr lang="en-ZA" sz="1400" b="1" i="0" u="none" strike="noStrike">
                          <a:solidFill>
                            <a:srgbClr val="000000"/>
                          </a:solidFill>
                          <a:effectLst/>
                          <a:latin typeface="Arial" panose="020B0604020202020204" pitchFamily="34" charset="0"/>
                          <a:cs typeface="Arial" panose="020B0604020202020204" pitchFamily="34" charset="0"/>
                        </a:rPr>
                        <a:t>Security Companies</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176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44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44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44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44</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0410627"/>
                  </a:ext>
                </a:extLst>
              </a:tr>
              <a:tr h="667888">
                <a:tc>
                  <a:txBody>
                    <a:bodyPr/>
                    <a:lstStyle/>
                    <a:p>
                      <a:pPr algn="l" fontAlgn="t"/>
                      <a:r>
                        <a:rPr lang="en-ZA" sz="1400" b="1" i="0" u="none" strike="noStrike">
                          <a:solidFill>
                            <a:srgbClr val="000000"/>
                          </a:solidFill>
                          <a:effectLst/>
                          <a:latin typeface="Arial" panose="020B0604020202020204" pitchFamily="34" charset="0"/>
                          <a:cs typeface="Arial" panose="020B0604020202020204" pitchFamily="34" charset="0"/>
                        </a:rPr>
                        <a:t>Manufacturing factories/ Wholesalers</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172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43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43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43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43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520579"/>
                  </a:ext>
                </a:extLst>
              </a:tr>
              <a:tr h="545714">
                <a:tc>
                  <a:txBody>
                    <a:bodyPr/>
                    <a:lstStyle/>
                    <a:p>
                      <a:pPr algn="l" fontAlgn="b"/>
                      <a:r>
                        <a:rPr lang="en-ZA" sz="1400" b="1" i="0" u="none" strike="noStrike">
                          <a:solidFill>
                            <a:srgbClr val="000000"/>
                          </a:solidFill>
                          <a:effectLst/>
                          <a:latin typeface="Arial" panose="020B0604020202020204" pitchFamily="34" charset="0"/>
                          <a:cs typeface="Arial" panose="020B0604020202020204" pitchFamily="34" charset="0"/>
                        </a:rPr>
                        <a:t>Transport/ Logistics companies</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144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36</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0432563"/>
                  </a:ext>
                </a:extLst>
              </a:tr>
              <a:tr h="912238">
                <a:tc>
                  <a:txBody>
                    <a:bodyPr/>
                    <a:lstStyle/>
                    <a:p>
                      <a:pPr algn="l" fontAlgn="t"/>
                      <a:r>
                        <a:rPr lang="en-US" sz="1400" b="1" i="0" u="none" strike="noStrike">
                          <a:solidFill>
                            <a:srgbClr val="000000"/>
                          </a:solidFill>
                          <a:effectLst/>
                          <a:latin typeface="Arial" panose="020B0604020202020204" pitchFamily="34" charset="0"/>
                          <a:cs typeface="Arial" panose="020B0604020202020204" pitchFamily="34" charset="0"/>
                        </a:rPr>
                        <a:t>Automotive Industry: Car dealership/ towing/scrap yards/ recycling</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148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37</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2494526"/>
                  </a:ext>
                </a:extLst>
              </a:tr>
              <a:tr h="399104">
                <a:tc>
                  <a:txBody>
                    <a:bodyPr/>
                    <a:lstStyle/>
                    <a:p>
                      <a:pPr algn="l" fontAlgn="t"/>
                      <a:r>
                        <a:rPr lang="en-ZA" sz="1400" b="1" i="0" u="none" strike="noStrike">
                          <a:solidFill>
                            <a:srgbClr val="000000"/>
                          </a:solidFill>
                          <a:effectLst/>
                          <a:latin typeface="Arial" panose="020B0604020202020204" pitchFamily="34" charset="0"/>
                          <a:cs typeface="Arial" panose="020B0604020202020204" pitchFamily="34" charset="0"/>
                        </a:rPr>
                        <a:t>Retail outlets</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148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37</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1185662"/>
                  </a:ext>
                </a:extLst>
              </a:tr>
              <a:tr h="374669">
                <a:tc>
                  <a:txBody>
                    <a:bodyPr/>
                    <a:lstStyle/>
                    <a:p>
                      <a:pPr algn="l" fontAlgn="b"/>
                      <a:r>
                        <a:rPr lang="en-ZA" sz="1400" b="1" i="0" u="none" strike="noStrike">
                          <a:solidFill>
                            <a:srgbClr val="000000"/>
                          </a:solidFill>
                          <a:effectLst/>
                          <a:latin typeface="Arial" panose="020B0604020202020204" pitchFamily="34" charset="0"/>
                          <a:cs typeface="Arial" panose="020B0604020202020204" pitchFamily="34" charset="0"/>
                        </a:rPr>
                        <a:t>Farms</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136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34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34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34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34</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4780092"/>
                  </a:ext>
                </a:extLst>
              </a:tr>
              <a:tr h="454199">
                <a:tc>
                  <a:txBody>
                    <a:bodyPr/>
                    <a:lstStyle/>
                    <a:p>
                      <a:pPr algn="l" fontAlgn="b"/>
                      <a:r>
                        <a:rPr lang="en-ZA" sz="1400" b="1" i="0" u="none" strike="noStrike">
                          <a:solidFill>
                            <a:srgbClr val="000000"/>
                          </a:solidFill>
                          <a:effectLst/>
                          <a:latin typeface="Arial" panose="020B0604020202020204" pitchFamily="34" charset="0"/>
                          <a:cs typeface="Arial" panose="020B0604020202020204" pitchFamily="34" charset="0"/>
                        </a:rPr>
                        <a:t>DHA-led operations/ roadblocks</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124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31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31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31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31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8197162"/>
                  </a:ext>
                </a:extLst>
              </a:tr>
              <a:tr h="374669">
                <a:tc>
                  <a:txBody>
                    <a:bodyPr/>
                    <a:lstStyle/>
                    <a:p>
                      <a:pPr algn="l" fontAlgn="b"/>
                      <a:r>
                        <a:rPr lang="en-ZA" sz="1400" b="1" i="0" u="none" strike="noStrike">
                          <a:solidFill>
                            <a:srgbClr val="000000"/>
                          </a:solidFill>
                          <a:effectLst/>
                          <a:latin typeface="Arial" panose="020B0604020202020204" pitchFamily="34" charset="0"/>
                          <a:cs typeface="Arial" panose="020B0604020202020204" pitchFamily="34" charset="0"/>
                        </a:rPr>
                        <a:t>Mines</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60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15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1284809"/>
                  </a:ext>
                </a:extLst>
              </a:tr>
              <a:tr h="317655">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TOTAL</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1296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324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324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324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324</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885270687"/>
                  </a:ext>
                </a:extLst>
              </a:tr>
            </a:tbl>
          </a:graphicData>
        </a:graphic>
      </p:graphicFrame>
    </p:spTree>
    <p:extLst>
      <p:ext uri="{BB962C8B-B14F-4D97-AF65-F5344CB8AC3E}">
        <p14:creationId xmlns:p14="http://schemas.microsoft.com/office/powerpoint/2010/main" val="2022871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2579914" y="6364150"/>
            <a:ext cx="2190750" cy="365125"/>
          </a:xfrm>
        </p:spPr>
        <p:txBody>
          <a:bodyPr/>
          <a:lstStyle/>
          <a:p>
            <a:pPr marL="0" indent="0">
              <a:buNone/>
            </a:pPr>
            <a:fld id="{7BF42C52-B159-234F-84DC-5B8DD7318330}" type="slidenum">
              <a:rPr lang="en-US" smtClean="0"/>
              <a:pPr marL="0" indent="0">
                <a:buNone/>
              </a:pPr>
              <a:t>17</a:t>
            </a:fld>
            <a:endParaRPr lang="en-US" dirty="0"/>
          </a:p>
        </p:txBody>
      </p:sp>
      <p:sp>
        <p:nvSpPr>
          <p:cNvPr id="4" name="Footer Placeholder 3"/>
          <p:cNvSpPr>
            <a:spLocks noGrp="1"/>
          </p:cNvSpPr>
          <p:nvPr>
            <p:ph type="ftr" sz="quarter" idx="11"/>
          </p:nvPr>
        </p:nvSpPr>
        <p:spPr/>
        <p:txBody>
          <a:bodyPr/>
          <a:lstStyle/>
          <a:p>
            <a:endParaRPr lang="en-US" dirty="0"/>
          </a:p>
        </p:txBody>
      </p:sp>
      <p:graphicFrame>
        <p:nvGraphicFramePr>
          <p:cNvPr id="2" name="Diagram 1"/>
          <p:cNvGraphicFramePr/>
          <p:nvPr>
            <p:extLst>
              <p:ext uri="{D42A27DB-BD31-4B8C-83A1-F6EECF244321}">
                <p14:modId xmlns:p14="http://schemas.microsoft.com/office/powerpoint/2010/main" val="3376532728"/>
              </p:ext>
            </p:extLst>
          </p:nvPr>
        </p:nvGraphicFramePr>
        <p:xfrm>
          <a:off x="239485" y="452841"/>
          <a:ext cx="8665029" cy="5782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00177" y="74803"/>
            <a:ext cx="8636994" cy="369332"/>
          </a:xfrm>
          <a:prstGeom prst="rect">
            <a:avLst/>
          </a:prstGeom>
          <a:solidFill>
            <a:srgbClr val="92D050"/>
          </a:solidFill>
        </p:spPr>
        <p:txBody>
          <a:bodyPr wrap="square" rtlCol="0">
            <a:spAutoFit/>
          </a:bodyPr>
          <a:lstStyle/>
          <a:p>
            <a:pPr algn="ctr"/>
            <a:r>
              <a:rPr lang="en-US" b="1" dirty="0" smtClean="0">
                <a:latin typeface="Arial" panose="020B0604020202020204" pitchFamily="34" charset="0"/>
                <a:cs typeface="Arial" panose="020B0604020202020204" pitchFamily="34" charset="0"/>
              </a:rPr>
              <a:t>Administration</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4070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2606040" y="6356349"/>
            <a:ext cx="2190750" cy="365125"/>
          </a:xfrm>
        </p:spPr>
        <p:txBody>
          <a:bodyPr/>
          <a:lstStyle/>
          <a:p>
            <a:pPr marL="0" indent="0">
              <a:buNone/>
            </a:pPr>
            <a:fld id="{7BF42C52-B159-234F-84DC-5B8DD7318330}" type="slidenum">
              <a:rPr lang="en-US" smtClean="0"/>
              <a:pPr marL="0" indent="0">
                <a:buNone/>
              </a:pPr>
              <a:t>18</a:t>
            </a:fld>
            <a:endParaRPr lang="en-US" dirty="0"/>
          </a:p>
        </p:txBody>
      </p:sp>
      <p:sp>
        <p:nvSpPr>
          <p:cNvPr id="4" name="Footer Placeholder 3"/>
          <p:cNvSpPr>
            <a:spLocks noGrp="1"/>
          </p:cNvSpPr>
          <p:nvPr>
            <p:ph type="ftr" sz="quarter" idx="11"/>
          </p:nvPr>
        </p:nvSpPr>
        <p:spPr/>
        <p:txBody>
          <a:bodyPr/>
          <a:lstStyle/>
          <a:p>
            <a:endParaRPr lang="en-US" dirty="0"/>
          </a:p>
        </p:txBody>
      </p:sp>
      <p:graphicFrame>
        <p:nvGraphicFramePr>
          <p:cNvPr id="2" name="Diagram 1"/>
          <p:cNvGraphicFramePr/>
          <p:nvPr>
            <p:extLst>
              <p:ext uri="{D42A27DB-BD31-4B8C-83A1-F6EECF244321}">
                <p14:modId xmlns:p14="http://schemas.microsoft.com/office/powerpoint/2010/main" val="402382763"/>
              </p:ext>
            </p:extLst>
          </p:nvPr>
        </p:nvGraphicFramePr>
        <p:xfrm>
          <a:off x="239485" y="617389"/>
          <a:ext cx="8665029" cy="5329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3145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42C52-B159-234F-84DC-5B8DD731833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10" name="Table 9"/>
          <p:cNvGraphicFramePr>
            <a:graphicFrameLocks noGrp="1"/>
          </p:cNvGraphicFramePr>
          <p:nvPr>
            <p:extLst>
              <p:ext uri="{D42A27DB-BD31-4B8C-83A1-F6EECF244321}">
                <p14:modId xmlns:p14="http://schemas.microsoft.com/office/powerpoint/2010/main" val="1022571979"/>
              </p:ext>
            </p:extLst>
          </p:nvPr>
        </p:nvGraphicFramePr>
        <p:xfrm>
          <a:off x="166255" y="150091"/>
          <a:ext cx="8765310" cy="6048058"/>
        </p:xfrm>
        <a:graphic>
          <a:graphicData uri="http://schemas.openxmlformats.org/drawingml/2006/table">
            <a:tbl>
              <a:tblPr firstRow="1" bandRow="1">
                <a:tableStyleId>{5C22544A-7EE6-4342-B048-85BDC9FD1C3A}</a:tableStyleId>
              </a:tblPr>
              <a:tblGrid>
                <a:gridCol w="2921770">
                  <a:extLst>
                    <a:ext uri="{9D8B030D-6E8A-4147-A177-3AD203B41FA5}">
                      <a16:colId xmlns:a16="http://schemas.microsoft.com/office/drawing/2014/main" val="129141396"/>
                    </a:ext>
                  </a:extLst>
                </a:gridCol>
                <a:gridCol w="2921770">
                  <a:extLst>
                    <a:ext uri="{9D8B030D-6E8A-4147-A177-3AD203B41FA5}">
                      <a16:colId xmlns:a16="http://schemas.microsoft.com/office/drawing/2014/main" val="3259036753"/>
                    </a:ext>
                  </a:extLst>
                </a:gridCol>
                <a:gridCol w="2921770">
                  <a:extLst>
                    <a:ext uri="{9D8B030D-6E8A-4147-A177-3AD203B41FA5}">
                      <a16:colId xmlns:a16="http://schemas.microsoft.com/office/drawing/2014/main" val="399736642"/>
                    </a:ext>
                  </a:extLst>
                </a:gridCol>
              </a:tblGrid>
              <a:tr h="370840">
                <a:tc gridSpan="3">
                  <a:txBody>
                    <a:bodyPr/>
                    <a:lstStyle/>
                    <a:p>
                      <a:pPr algn="ctr"/>
                      <a:r>
                        <a:rPr lang="en-ZA" sz="1400" b="1" dirty="0" smtClean="0">
                          <a:solidFill>
                            <a:schemeClr val="tx1"/>
                          </a:solidFill>
                          <a:latin typeface="Arial" panose="020B0604020202020204" pitchFamily="34" charset="0"/>
                          <a:cs typeface="Arial" panose="020B0604020202020204" pitchFamily="34" charset="0"/>
                        </a:rPr>
                        <a:t>List of 38 Ports for BMCS Rollout 2023/24</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003874866"/>
                  </a:ext>
                </a:extLst>
              </a:tr>
              <a:tr h="370840">
                <a:tc>
                  <a:txBody>
                    <a:bodyPr/>
                    <a:lstStyle/>
                    <a:p>
                      <a:pPr algn="ctr">
                        <a:lnSpc>
                          <a:spcPct val="107000"/>
                        </a:lnSpc>
                        <a:spcAft>
                          <a:spcPts val="0"/>
                        </a:spcAft>
                      </a:pPr>
                      <a:r>
                        <a:rPr lang="en-ZA" sz="1400" b="0" dirty="0">
                          <a:effectLst/>
                          <a:latin typeface="Arial" panose="020B0604020202020204" pitchFamily="34" charset="0"/>
                          <a:ea typeface="Calibri" panose="020F0502020204030204" pitchFamily="34" charset="0"/>
                          <a:cs typeface="Arial" panose="020B0604020202020204" pitchFamily="34" charset="0"/>
                        </a:rPr>
                        <a:t>Alexander Bay</a:t>
                      </a:r>
                    </a:p>
                  </a:txBody>
                  <a:tcPr marL="68580" marR="68580" marT="0" marB="0">
                    <a:solidFill>
                      <a:schemeClr val="accent3">
                        <a:lumMod val="20000"/>
                        <a:lumOff val="80000"/>
                      </a:schemeClr>
                    </a:solidFill>
                  </a:tcPr>
                </a:tc>
                <a:tc>
                  <a:txBody>
                    <a:bodyPr/>
                    <a:lstStyle/>
                    <a:p>
                      <a:pPr algn="ctr">
                        <a:lnSpc>
                          <a:spcPct val="107000"/>
                        </a:lnSpc>
                        <a:spcAft>
                          <a:spcPts val="0"/>
                        </a:spcAft>
                      </a:pPr>
                      <a:r>
                        <a:rPr lang="en-ZA" sz="1400" b="0" dirty="0" err="1">
                          <a:effectLst/>
                          <a:latin typeface="Arial" panose="020B0604020202020204" pitchFamily="34" charset="0"/>
                          <a:ea typeface="Calibri" panose="020F0502020204030204" pitchFamily="34" charset="0"/>
                          <a:cs typeface="Arial" panose="020B0604020202020204" pitchFamily="34" charset="0"/>
                        </a:rPr>
                        <a:t>Waterkloof</a:t>
                      </a:r>
                      <a:r>
                        <a:rPr lang="en-ZA" sz="1400" b="0" dirty="0">
                          <a:effectLst/>
                          <a:latin typeface="Arial" panose="020B0604020202020204" pitchFamily="34" charset="0"/>
                          <a:ea typeface="Calibri" panose="020F0502020204030204" pitchFamily="34" charset="0"/>
                          <a:cs typeface="Arial" panose="020B0604020202020204" pitchFamily="34" charset="0"/>
                        </a:rPr>
                        <a:t> Military Airbase</a:t>
                      </a:r>
                    </a:p>
                  </a:txBody>
                  <a:tcPr marL="68580" marR="68580" marT="0" marB="0">
                    <a:solidFill>
                      <a:schemeClr val="accent3">
                        <a:lumMod val="20000"/>
                        <a:lumOff val="80000"/>
                      </a:schemeClr>
                    </a:solidFill>
                  </a:tcPr>
                </a:tc>
                <a:tc>
                  <a:txBody>
                    <a:bodyPr/>
                    <a:lstStyle/>
                    <a:p>
                      <a:pPr algn="ctr">
                        <a:lnSpc>
                          <a:spcPct val="107000"/>
                        </a:lnSpc>
                        <a:spcAft>
                          <a:spcPts val="0"/>
                        </a:spcAft>
                      </a:pPr>
                      <a:r>
                        <a:rPr lang="en-ZA" sz="1400" b="0" dirty="0" err="1">
                          <a:effectLst/>
                          <a:latin typeface="Arial" panose="020B0604020202020204" pitchFamily="34" charset="0"/>
                          <a:ea typeface="Calibri" panose="020F0502020204030204" pitchFamily="34" charset="0"/>
                          <a:cs typeface="Arial" panose="020B0604020202020204" pitchFamily="34" charset="0"/>
                        </a:rPr>
                        <a:t>Pilansberg</a:t>
                      </a:r>
                      <a:r>
                        <a:rPr lang="en-ZA" sz="1400" b="0" dirty="0">
                          <a:effectLst/>
                          <a:latin typeface="Arial" panose="020B0604020202020204" pitchFamily="34" charset="0"/>
                          <a:ea typeface="Calibri" panose="020F0502020204030204" pitchFamily="34" charset="0"/>
                          <a:cs typeface="Arial" panose="020B0604020202020204" pitchFamily="34" charset="0"/>
                        </a:rPr>
                        <a:t> International Airport</a:t>
                      </a:r>
                    </a:p>
                  </a:txBody>
                  <a:tcPr marL="68580" marR="68580" marT="0" marB="0">
                    <a:solidFill>
                      <a:schemeClr val="accent3">
                        <a:lumMod val="20000"/>
                        <a:lumOff val="80000"/>
                      </a:schemeClr>
                    </a:solidFill>
                  </a:tcPr>
                </a:tc>
                <a:extLst>
                  <a:ext uri="{0D108BD9-81ED-4DB2-BD59-A6C34878D82A}">
                    <a16:rowId xmlns:a16="http://schemas.microsoft.com/office/drawing/2014/main" val="1265158078"/>
                  </a:ext>
                </a:extLst>
              </a:tr>
              <a:tr h="370840">
                <a:tc>
                  <a:txBody>
                    <a:bodyPr/>
                    <a:lstStyle/>
                    <a:p>
                      <a:pPr algn="ctr">
                        <a:lnSpc>
                          <a:spcPct val="107000"/>
                        </a:lnSpc>
                        <a:spcAft>
                          <a:spcPts val="0"/>
                        </a:spcAft>
                      </a:pPr>
                      <a:r>
                        <a:rPr lang="en-ZA" sz="1400" b="0" dirty="0" err="1">
                          <a:effectLst/>
                          <a:latin typeface="Arial" panose="020B0604020202020204" pitchFamily="34" charset="0"/>
                          <a:ea typeface="Calibri" panose="020F0502020204030204" pitchFamily="34" charset="0"/>
                          <a:cs typeface="Arial" panose="020B0604020202020204" pitchFamily="34" charset="0"/>
                        </a:rPr>
                        <a:t>Makgobistad</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ZA" sz="1400" b="0" dirty="0">
                          <a:effectLst/>
                          <a:latin typeface="Arial" panose="020B0604020202020204" pitchFamily="34" charset="0"/>
                          <a:ea typeface="Calibri" panose="020F0502020204030204" pitchFamily="34" charset="0"/>
                          <a:cs typeface="Arial" panose="020B0604020202020204" pitchFamily="34" charset="0"/>
                        </a:rPr>
                        <a:t>Gemsbok</a:t>
                      </a:r>
                    </a:p>
                  </a:txBody>
                  <a:tcPr marL="68580" marR="68580" marT="0" marB="0">
                    <a:solidFill>
                      <a:schemeClr val="accent3">
                        <a:lumMod val="20000"/>
                        <a:lumOff val="80000"/>
                      </a:schemeClr>
                    </a:solidFill>
                  </a:tcPr>
                </a:tc>
                <a:tc>
                  <a:txBody>
                    <a:bodyPr/>
                    <a:lstStyle/>
                    <a:p>
                      <a:pPr algn="ctr">
                        <a:lnSpc>
                          <a:spcPct val="107000"/>
                        </a:lnSpc>
                        <a:spcAft>
                          <a:spcPts val="0"/>
                        </a:spcAft>
                      </a:pPr>
                      <a:r>
                        <a:rPr lang="en-ZA" sz="1400" b="0">
                          <a:effectLst/>
                          <a:latin typeface="Arial" panose="020B0604020202020204" pitchFamily="34" charset="0"/>
                          <a:ea typeface="Calibri" panose="020F0502020204030204" pitchFamily="34" charset="0"/>
                          <a:cs typeface="Arial" panose="020B0604020202020204" pitchFamily="34" charset="0"/>
                        </a:rPr>
                        <a:t>Upington International Airport</a:t>
                      </a:r>
                    </a:p>
                  </a:txBody>
                  <a:tcPr marL="68580" marR="68580" marT="0" marB="0">
                    <a:solidFill>
                      <a:schemeClr val="accent3">
                        <a:lumMod val="20000"/>
                        <a:lumOff val="80000"/>
                      </a:schemeClr>
                    </a:solidFill>
                  </a:tcPr>
                </a:tc>
                <a:extLst>
                  <a:ext uri="{0D108BD9-81ED-4DB2-BD59-A6C34878D82A}">
                    <a16:rowId xmlns:a16="http://schemas.microsoft.com/office/drawing/2014/main" val="99796303"/>
                  </a:ext>
                </a:extLst>
              </a:tr>
              <a:tr h="370840">
                <a:tc>
                  <a:txBody>
                    <a:bodyPr/>
                    <a:lstStyle/>
                    <a:p>
                      <a:pPr algn="ctr">
                        <a:lnSpc>
                          <a:spcPct val="107000"/>
                        </a:lnSpc>
                        <a:spcAft>
                          <a:spcPts val="0"/>
                        </a:spcAft>
                      </a:pPr>
                      <a:r>
                        <a:rPr lang="en-ZA" sz="1400" b="0" dirty="0" err="1">
                          <a:effectLst/>
                          <a:latin typeface="Arial" panose="020B0604020202020204" pitchFamily="34" charset="0"/>
                          <a:ea typeface="Calibri" panose="020F0502020204030204" pitchFamily="34" charset="0"/>
                          <a:cs typeface="Arial" panose="020B0604020202020204" pitchFamily="34" charset="0"/>
                        </a:rPr>
                        <a:t>Makhaleen</a:t>
                      </a:r>
                      <a:r>
                        <a:rPr lang="en-ZA" sz="1400" b="0" dirty="0">
                          <a:effectLst/>
                          <a:latin typeface="Arial" panose="020B0604020202020204" pitchFamily="34" charset="0"/>
                          <a:ea typeface="Calibri" panose="020F0502020204030204" pitchFamily="34" charset="0"/>
                          <a:cs typeface="Arial" panose="020B0604020202020204" pitchFamily="34" charset="0"/>
                        </a:rPr>
                        <a:t> Bridge</a:t>
                      </a:r>
                    </a:p>
                  </a:txBody>
                  <a:tcPr marL="68580" marR="68580" marT="0" marB="0">
                    <a:solidFill>
                      <a:schemeClr val="accent3">
                        <a:lumMod val="20000"/>
                        <a:lumOff val="80000"/>
                      </a:schemeClr>
                    </a:solidFill>
                  </a:tcPr>
                </a:tc>
                <a:tc>
                  <a:txBody>
                    <a:bodyPr/>
                    <a:lstStyle/>
                    <a:p>
                      <a:pPr algn="ctr">
                        <a:lnSpc>
                          <a:spcPct val="107000"/>
                        </a:lnSpc>
                        <a:spcAft>
                          <a:spcPts val="0"/>
                        </a:spcAft>
                      </a:pPr>
                      <a:r>
                        <a:rPr lang="en-ZA" sz="1400" b="0" dirty="0" err="1">
                          <a:effectLst/>
                          <a:latin typeface="Arial" panose="020B0604020202020204" pitchFamily="34" charset="0"/>
                          <a:ea typeface="Calibri" panose="020F0502020204030204" pitchFamily="34" charset="0"/>
                          <a:cs typeface="Arial" panose="020B0604020202020204" pitchFamily="34" charset="0"/>
                        </a:rPr>
                        <a:t>Onverwacht</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ZA" sz="1400" b="0" dirty="0" err="1">
                          <a:effectLst/>
                          <a:latin typeface="Arial" panose="020B0604020202020204" pitchFamily="34" charset="0"/>
                          <a:ea typeface="Calibri" panose="020F0502020204030204" pitchFamily="34" charset="0"/>
                          <a:cs typeface="Arial" panose="020B0604020202020204" pitchFamily="34" charset="0"/>
                        </a:rPr>
                        <a:t>Boesmansnek</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2263463578"/>
                  </a:ext>
                </a:extLst>
              </a:tr>
              <a:tr h="370840">
                <a:tc>
                  <a:txBody>
                    <a:bodyPr/>
                    <a:lstStyle/>
                    <a:p>
                      <a:pPr algn="ctr">
                        <a:lnSpc>
                          <a:spcPct val="107000"/>
                        </a:lnSpc>
                        <a:spcAft>
                          <a:spcPts val="0"/>
                        </a:spcAft>
                      </a:pPr>
                      <a:r>
                        <a:rPr lang="en-ZA" sz="1400" b="0" dirty="0" err="1">
                          <a:effectLst/>
                          <a:latin typeface="Arial" panose="020B0604020202020204" pitchFamily="34" charset="0"/>
                          <a:ea typeface="Calibri" panose="020F0502020204030204" pitchFamily="34" charset="0"/>
                          <a:cs typeface="Arial" panose="020B0604020202020204" pitchFamily="34" charset="0"/>
                        </a:rPr>
                        <a:t>Pafuri</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ZA" sz="1400" b="0" dirty="0" err="1">
                          <a:effectLst/>
                          <a:latin typeface="Arial" panose="020B0604020202020204" pitchFamily="34" charset="0"/>
                          <a:ea typeface="Calibri" panose="020F0502020204030204" pitchFamily="34" charset="0"/>
                          <a:cs typeface="Arial" panose="020B0604020202020204" pitchFamily="34" charset="0"/>
                        </a:rPr>
                        <a:t>Derdepoort</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ZA" sz="1400" b="0" dirty="0" err="1" smtClean="0">
                          <a:effectLst/>
                          <a:latin typeface="Arial" panose="020B0604020202020204" pitchFamily="34" charset="0"/>
                          <a:ea typeface="Calibri" panose="020F0502020204030204" pitchFamily="34" charset="0"/>
                          <a:cs typeface="Arial" panose="020B0604020202020204" pitchFamily="34" charset="0"/>
                        </a:rPr>
                        <a:t>Ramatseliso’s</a:t>
                      </a:r>
                      <a:r>
                        <a:rPr lang="en-ZA" sz="1400" b="0" dirty="0" smtClean="0">
                          <a:effectLst/>
                          <a:latin typeface="Arial" panose="020B0604020202020204" pitchFamily="34" charset="0"/>
                          <a:ea typeface="Calibri" panose="020F0502020204030204" pitchFamily="34" charset="0"/>
                          <a:cs typeface="Arial" panose="020B0604020202020204" pitchFamily="34" charset="0"/>
                        </a:rPr>
                        <a:t> Gate</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813745857"/>
                  </a:ext>
                </a:extLst>
              </a:tr>
              <a:tr h="370840">
                <a:tc>
                  <a:txBody>
                    <a:bodyPr/>
                    <a:lstStyle/>
                    <a:p>
                      <a:pPr algn="ctr">
                        <a:lnSpc>
                          <a:spcPct val="107000"/>
                        </a:lnSpc>
                        <a:spcAft>
                          <a:spcPts val="0"/>
                        </a:spcAft>
                      </a:pPr>
                      <a:r>
                        <a:rPr lang="en-ZA" sz="1400" b="0" dirty="0" err="1">
                          <a:effectLst/>
                          <a:latin typeface="Arial" panose="020B0604020202020204" pitchFamily="34" charset="0"/>
                          <a:ea typeface="Calibri" panose="020F0502020204030204" pitchFamily="34" charset="0"/>
                          <a:cs typeface="Arial" panose="020B0604020202020204" pitchFamily="34" charset="0"/>
                        </a:rPr>
                        <a:t>Bothashoop</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ZA" sz="1400" b="0" dirty="0" err="1">
                          <a:effectLst/>
                          <a:latin typeface="Arial" panose="020B0604020202020204" pitchFamily="34" charset="0"/>
                          <a:ea typeface="Calibri" panose="020F0502020204030204" pitchFamily="34" charset="0"/>
                          <a:cs typeface="Arial" panose="020B0604020202020204" pitchFamily="34" charset="0"/>
                        </a:rPr>
                        <a:t>Peka</a:t>
                      </a:r>
                      <a:r>
                        <a:rPr lang="en-ZA" sz="1400" b="0" dirty="0">
                          <a:effectLst/>
                          <a:latin typeface="Arial" panose="020B0604020202020204" pitchFamily="34" charset="0"/>
                          <a:ea typeface="Calibri" panose="020F0502020204030204" pitchFamily="34" charset="0"/>
                          <a:cs typeface="Arial" panose="020B0604020202020204" pitchFamily="34" charset="0"/>
                        </a:rPr>
                        <a:t> Bridge</a:t>
                      </a:r>
                    </a:p>
                  </a:txBody>
                  <a:tcPr marL="68580" marR="68580" marT="0" marB="0">
                    <a:solidFill>
                      <a:schemeClr val="accent3">
                        <a:lumMod val="20000"/>
                        <a:lumOff val="80000"/>
                      </a:schemeClr>
                    </a:solidFill>
                  </a:tcPr>
                </a:tc>
                <a:tc>
                  <a:txBody>
                    <a:bodyPr/>
                    <a:lstStyle/>
                    <a:p>
                      <a:pPr algn="ctr">
                        <a:lnSpc>
                          <a:spcPct val="107000"/>
                        </a:lnSpc>
                        <a:spcAft>
                          <a:spcPts val="0"/>
                        </a:spcAft>
                      </a:pPr>
                      <a:r>
                        <a:rPr lang="en-ZA" sz="1400" b="0" dirty="0" err="1" smtClean="0">
                          <a:effectLst/>
                          <a:latin typeface="Arial" panose="020B0604020202020204" pitchFamily="34" charset="0"/>
                          <a:ea typeface="Calibri" panose="020F0502020204030204" pitchFamily="34" charset="0"/>
                          <a:cs typeface="Arial" panose="020B0604020202020204" pitchFamily="34" charset="0"/>
                        </a:rPr>
                        <a:t>Gqeberha</a:t>
                      </a:r>
                      <a:r>
                        <a:rPr lang="en-ZA" sz="1400" b="0" dirty="0" smtClean="0">
                          <a:effectLst/>
                          <a:latin typeface="Arial" panose="020B0604020202020204" pitchFamily="34" charset="0"/>
                          <a:ea typeface="Calibri" panose="020F0502020204030204" pitchFamily="34" charset="0"/>
                          <a:cs typeface="Arial" panose="020B0604020202020204" pitchFamily="34" charset="0"/>
                        </a:rPr>
                        <a:t> (Port Elizabeth) </a:t>
                      </a:r>
                      <a:r>
                        <a:rPr lang="en-ZA" sz="1400" b="0" dirty="0">
                          <a:effectLst/>
                          <a:latin typeface="Arial" panose="020B0604020202020204" pitchFamily="34" charset="0"/>
                          <a:ea typeface="Calibri" panose="020F0502020204030204" pitchFamily="34" charset="0"/>
                          <a:cs typeface="Arial" panose="020B0604020202020204" pitchFamily="34" charset="0"/>
                        </a:rPr>
                        <a:t>International </a:t>
                      </a:r>
                      <a:r>
                        <a:rPr lang="en-ZA" sz="1400" b="0" dirty="0" smtClean="0">
                          <a:effectLst/>
                          <a:latin typeface="Arial" panose="020B0604020202020204" pitchFamily="34" charset="0"/>
                          <a:ea typeface="Calibri" panose="020F0502020204030204" pitchFamily="34" charset="0"/>
                          <a:cs typeface="Arial" panose="020B0604020202020204" pitchFamily="34" charset="0"/>
                        </a:rPr>
                        <a:t>Airport</a:t>
                      </a:r>
                    </a:p>
                    <a:p>
                      <a:pPr algn="ctr">
                        <a:lnSpc>
                          <a:spcPct val="107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2442957439"/>
                  </a:ext>
                </a:extLst>
              </a:tr>
              <a:tr h="370840">
                <a:tc>
                  <a:txBody>
                    <a:bodyPr/>
                    <a:lstStyle/>
                    <a:p>
                      <a:pPr algn="ctr">
                        <a:lnSpc>
                          <a:spcPct val="107000"/>
                        </a:lnSpc>
                        <a:spcAft>
                          <a:spcPts val="0"/>
                        </a:spcAft>
                      </a:pPr>
                      <a:r>
                        <a:rPr lang="en-ZA" sz="1400" b="0" dirty="0">
                          <a:effectLst/>
                          <a:latin typeface="Arial" panose="020B0604020202020204" pitchFamily="34" charset="0"/>
                          <a:ea typeface="Calibri" panose="020F0502020204030204" pitchFamily="34" charset="0"/>
                          <a:cs typeface="Arial" panose="020B0604020202020204" pitchFamily="34" charset="0"/>
                        </a:rPr>
                        <a:t>Bray</a:t>
                      </a:r>
                    </a:p>
                  </a:txBody>
                  <a:tcPr marL="68580" marR="68580" marT="0" marB="0">
                    <a:solidFill>
                      <a:schemeClr val="accent3">
                        <a:lumMod val="20000"/>
                        <a:lumOff val="80000"/>
                      </a:schemeClr>
                    </a:solidFill>
                  </a:tcPr>
                </a:tc>
                <a:tc>
                  <a:txBody>
                    <a:bodyPr/>
                    <a:lstStyle/>
                    <a:p>
                      <a:pPr algn="ctr">
                        <a:lnSpc>
                          <a:spcPct val="107000"/>
                        </a:lnSpc>
                        <a:spcAft>
                          <a:spcPts val="0"/>
                        </a:spcAft>
                      </a:pPr>
                      <a:r>
                        <a:rPr lang="en-ZA" sz="1400" b="0">
                          <a:effectLst/>
                          <a:latin typeface="Arial" panose="020B0604020202020204" pitchFamily="34" charset="0"/>
                          <a:ea typeface="Calibri" panose="020F0502020204030204" pitchFamily="34" charset="0"/>
                          <a:cs typeface="Arial" panose="020B0604020202020204" pitchFamily="34" charset="0"/>
                        </a:rPr>
                        <a:t>Middelputs</a:t>
                      </a:r>
                    </a:p>
                  </a:txBody>
                  <a:tcPr marL="68580" marR="68580" marT="0" marB="0">
                    <a:solidFill>
                      <a:schemeClr val="accent3">
                        <a:lumMod val="20000"/>
                        <a:lumOff val="80000"/>
                      </a:schemeClr>
                    </a:solidFill>
                  </a:tcPr>
                </a:tc>
                <a:tc>
                  <a:txBody>
                    <a:bodyPr/>
                    <a:lstStyle/>
                    <a:p>
                      <a:pPr algn="ctr">
                        <a:lnSpc>
                          <a:spcPct val="107000"/>
                        </a:lnSpc>
                        <a:spcAft>
                          <a:spcPts val="0"/>
                        </a:spcAft>
                      </a:pPr>
                      <a:r>
                        <a:rPr lang="en-ZA" sz="1400" b="0" dirty="0" err="1" smtClean="0">
                          <a:effectLst/>
                          <a:latin typeface="Arial" panose="020B0604020202020204" pitchFamily="34" charset="0"/>
                          <a:ea typeface="Calibri" panose="020F0502020204030204" pitchFamily="34" charset="0"/>
                          <a:cs typeface="Arial" panose="020B0604020202020204" pitchFamily="34" charset="0"/>
                        </a:rPr>
                        <a:t>Mossel</a:t>
                      </a:r>
                      <a:r>
                        <a:rPr lang="en-ZA" sz="1400" b="0" dirty="0" smtClean="0">
                          <a:effectLst/>
                          <a:latin typeface="Arial" panose="020B0604020202020204" pitchFamily="34" charset="0"/>
                          <a:ea typeface="Calibri" panose="020F0502020204030204" pitchFamily="34" charset="0"/>
                          <a:cs typeface="Arial" panose="020B0604020202020204" pitchFamily="34" charset="0"/>
                        </a:rPr>
                        <a:t> Bay</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309890108"/>
                  </a:ext>
                </a:extLst>
              </a:tr>
              <a:tr h="370840">
                <a:tc>
                  <a:txBody>
                    <a:bodyPr/>
                    <a:lstStyle/>
                    <a:p>
                      <a:pPr algn="ctr">
                        <a:lnSpc>
                          <a:spcPct val="107000"/>
                        </a:lnSpc>
                        <a:spcAft>
                          <a:spcPts val="0"/>
                        </a:spcAft>
                      </a:pPr>
                      <a:r>
                        <a:rPr lang="en-ZA" sz="1400" b="0" dirty="0">
                          <a:effectLst/>
                          <a:latin typeface="Arial" panose="020B0604020202020204" pitchFamily="34" charset="0"/>
                          <a:ea typeface="Calibri" panose="020F0502020204030204" pitchFamily="34" charset="0"/>
                          <a:cs typeface="Arial" panose="020B0604020202020204" pitchFamily="34" charset="0"/>
                        </a:rPr>
                        <a:t>Kruger </a:t>
                      </a:r>
                      <a:r>
                        <a:rPr lang="en-ZA" sz="1400" b="0" dirty="0" smtClean="0">
                          <a:effectLst/>
                          <a:latin typeface="Arial" panose="020B0604020202020204" pitchFamily="34" charset="0"/>
                          <a:ea typeface="Calibri" panose="020F0502020204030204" pitchFamily="34" charset="0"/>
                          <a:cs typeface="Arial" panose="020B0604020202020204" pitchFamily="34" charset="0"/>
                        </a:rPr>
                        <a:t>Mpumalanga </a:t>
                      </a:r>
                      <a:r>
                        <a:rPr lang="en-ZA" sz="1400" b="0" dirty="0">
                          <a:effectLst/>
                          <a:latin typeface="Arial" panose="020B0604020202020204" pitchFamily="34" charset="0"/>
                          <a:ea typeface="Calibri" panose="020F0502020204030204" pitchFamily="34" charset="0"/>
                          <a:cs typeface="Arial" panose="020B0604020202020204" pitchFamily="34" charset="0"/>
                        </a:rPr>
                        <a:t>International Airport</a:t>
                      </a:r>
                    </a:p>
                  </a:txBody>
                  <a:tcPr marL="68580" marR="68580" marT="0" marB="0">
                    <a:solidFill>
                      <a:schemeClr val="accent3">
                        <a:lumMod val="20000"/>
                        <a:lumOff val="80000"/>
                      </a:schemeClr>
                    </a:solidFill>
                  </a:tcPr>
                </a:tc>
                <a:tc>
                  <a:txBody>
                    <a:bodyPr/>
                    <a:lstStyle/>
                    <a:p>
                      <a:pPr algn="ctr">
                        <a:lnSpc>
                          <a:spcPct val="107000"/>
                        </a:lnSpc>
                        <a:spcAft>
                          <a:spcPts val="0"/>
                        </a:spcAft>
                      </a:pPr>
                      <a:r>
                        <a:rPr lang="en-ZA" sz="1400" b="0">
                          <a:effectLst/>
                          <a:latin typeface="Arial" panose="020B0604020202020204" pitchFamily="34" charset="0"/>
                          <a:ea typeface="Calibri" panose="020F0502020204030204" pitchFamily="34" charset="0"/>
                          <a:cs typeface="Arial" panose="020B0604020202020204" pitchFamily="34" charset="0"/>
                        </a:rPr>
                        <a:t>Twee Rivieren</a:t>
                      </a:r>
                    </a:p>
                  </a:txBody>
                  <a:tcPr marL="68580" marR="68580" marT="0" marB="0">
                    <a:solidFill>
                      <a:schemeClr val="accent3">
                        <a:lumMod val="20000"/>
                        <a:lumOff val="80000"/>
                      </a:schemeClr>
                    </a:solidFill>
                  </a:tcPr>
                </a:tc>
                <a:tc>
                  <a:txBody>
                    <a:bodyPr/>
                    <a:lstStyle/>
                    <a:p>
                      <a:pPr algn="ctr">
                        <a:lnSpc>
                          <a:spcPct val="107000"/>
                        </a:lnSpc>
                        <a:spcAft>
                          <a:spcPts val="0"/>
                        </a:spcAft>
                      </a:pPr>
                      <a:r>
                        <a:rPr lang="en-ZA" sz="1400" b="0" dirty="0" err="1" smtClean="0">
                          <a:effectLst/>
                          <a:latin typeface="Arial" panose="020B0604020202020204" pitchFamily="34" charset="0"/>
                          <a:ea typeface="Calibri" panose="020F0502020204030204" pitchFamily="34" charset="0"/>
                          <a:cs typeface="Arial" panose="020B0604020202020204" pitchFamily="34" charset="0"/>
                        </a:rPr>
                        <a:t>Saldanha</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798496645"/>
                  </a:ext>
                </a:extLst>
              </a:tr>
              <a:tr h="370840">
                <a:tc>
                  <a:txBody>
                    <a:bodyPr/>
                    <a:lstStyle/>
                    <a:p>
                      <a:pPr algn="ctr">
                        <a:lnSpc>
                          <a:spcPct val="107000"/>
                        </a:lnSpc>
                        <a:spcAft>
                          <a:spcPts val="0"/>
                        </a:spcAft>
                      </a:pPr>
                      <a:r>
                        <a:rPr lang="en-ZA" sz="1400" b="0" dirty="0" err="1">
                          <a:effectLst/>
                          <a:latin typeface="Arial" panose="020B0604020202020204" pitchFamily="34" charset="0"/>
                          <a:ea typeface="Calibri" panose="020F0502020204030204" pitchFamily="34" charset="0"/>
                          <a:cs typeface="Arial" panose="020B0604020202020204" pitchFamily="34" charset="0"/>
                        </a:rPr>
                        <a:t>Rietfontein</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ZA" sz="1400" b="0">
                          <a:effectLst/>
                          <a:latin typeface="Arial" panose="020B0604020202020204" pitchFamily="34" charset="0"/>
                          <a:ea typeface="Calibri" panose="020F0502020204030204" pitchFamily="34" charset="0"/>
                          <a:cs typeface="Arial" panose="020B0604020202020204" pitchFamily="34" charset="0"/>
                        </a:rPr>
                        <a:t>Waverley</a:t>
                      </a:r>
                    </a:p>
                  </a:txBody>
                  <a:tcPr marL="68580" marR="68580" marT="0" marB="0">
                    <a:solidFill>
                      <a:schemeClr val="accent3">
                        <a:lumMod val="20000"/>
                        <a:lumOff val="80000"/>
                      </a:schemeClr>
                    </a:solidFill>
                  </a:tcPr>
                </a:tc>
                <a:tc>
                  <a:txBody>
                    <a:bodyPr/>
                    <a:lstStyle/>
                    <a:p>
                      <a:pPr algn="ctr">
                        <a:lnSpc>
                          <a:spcPct val="107000"/>
                        </a:lnSpc>
                        <a:spcAft>
                          <a:spcPts val="0"/>
                        </a:spcAft>
                      </a:pPr>
                      <a:r>
                        <a:rPr lang="en-ZA" sz="1400" b="0" dirty="0">
                          <a:effectLst/>
                          <a:latin typeface="Arial" panose="020B0604020202020204" pitchFamily="34" charset="0"/>
                          <a:ea typeface="Calibri" panose="020F0502020204030204" pitchFamily="34" charset="0"/>
                          <a:cs typeface="Arial" panose="020B0604020202020204" pitchFamily="34" charset="0"/>
                        </a:rPr>
                        <a:t>East London</a:t>
                      </a:r>
                    </a:p>
                  </a:txBody>
                  <a:tcPr marL="68580" marR="68580" marT="0" marB="0">
                    <a:solidFill>
                      <a:schemeClr val="accent3">
                        <a:lumMod val="20000"/>
                        <a:lumOff val="80000"/>
                      </a:schemeClr>
                    </a:solidFill>
                  </a:tcPr>
                </a:tc>
                <a:extLst>
                  <a:ext uri="{0D108BD9-81ED-4DB2-BD59-A6C34878D82A}">
                    <a16:rowId xmlns:a16="http://schemas.microsoft.com/office/drawing/2014/main" val="1877449696"/>
                  </a:ext>
                </a:extLst>
              </a:tr>
              <a:tr h="370840">
                <a:tc>
                  <a:txBody>
                    <a:bodyPr/>
                    <a:lstStyle/>
                    <a:p>
                      <a:pPr algn="ctr">
                        <a:lnSpc>
                          <a:spcPct val="107000"/>
                        </a:lnSpc>
                        <a:spcAft>
                          <a:spcPts val="0"/>
                        </a:spcAft>
                      </a:pPr>
                      <a:r>
                        <a:rPr lang="en-ZA" sz="1400" b="0" dirty="0" smtClean="0">
                          <a:effectLst/>
                          <a:latin typeface="Arial" panose="020B0604020202020204" pitchFamily="34" charset="0"/>
                          <a:ea typeface="Calibri" panose="020F0502020204030204" pitchFamily="34" charset="0"/>
                          <a:cs typeface="Arial" panose="020B0604020202020204" pitchFamily="34" charset="0"/>
                        </a:rPr>
                        <a:t>McCarthy’s </a:t>
                      </a:r>
                      <a:r>
                        <a:rPr lang="en-ZA" sz="1400" b="0" dirty="0">
                          <a:effectLst/>
                          <a:latin typeface="Arial" panose="020B0604020202020204" pitchFamily="34" charset="0"/>
                          <a:ea typeface="Calibri" panose="020F0502020204030204" pitchFamily="34" charset="0"/>
                          <a:cs typeface="Arial" panose="020B0604020202020204" pitchFamily="34" charset="0"/>
                        </a:rPr>
                        <a:t>Rest</a:t>
                      </a:r>
                    </a:p>
                  </a:txBody>
                  <a:tcPr marL="68580" marR="68580" marT="0" marB="0">
                    <a:solidFill>
                      <a:schemeClr val="accent3">
                        <a:lumMod val="20000"/>
                        <a:lumOff val="80000"/>
                      </a:schemeClr>
                    </a:solidFill>
                  </a:tcPr>
                </a:tc>
                <a:tc>
                  <a:txBody>
                    <a:bodyPr/>
                    <a:lstStyle/>
                    <a:p>
                      <a:pPr algn="ctr">
                        <a:lnSpc>
                          <a:spcPct val="107000"/>
                        </a:lnSpc>
                        <a:spcAft>
                          <a:spcPts val="0"/>
                        </a:spcAft>
                      </a:pPr>
                      <a:r>
                        <a:rPr lang="en-ZA" sz="1400" b="0">
                          <a:effectLst/>
                          <a:latin typeface="Arial" panose="020B0604020202020204" pitchFamily="34" charset="0"/>
                          <a:ea typeface="Calibri" panose="020F0502020204030204" pitchFamily="34" charset="0"/>
                          <a:cs typeface="Arial" panose="020B0604020202020204" pitchFamily="34" charset="0"/>
                        </a:rPr>
                        <a:t>Zanzibar</a:t>
                      </a:r>
                    </a:p>
                  </a:txBody>
                  <a:tcPr marL="68580" marR="68580" marT="0" marB="0">
                    <a:solidFill>
                      <a:schemeClr val="accent3">
                        <a:lumMod val="20000"/>
                        <a:lumOff val="80000"/>
                      </a:schemeClr>
                    </a:solidFill>
                  </a:tcPr>
                </a:tc>
                <a:tc>
                  <a:txBody>
                    <a:bodyPr/>
                    <a:lstStyle/>
                    <a:p>
                      <a:pPr algn="ctr">
                        <a:lnSpc>
                          <a:spcPct val="107000"/>
                        </a:lnSpc>
                        <a:spcAft>
                          <a:spcPts val="0"/>
                        </a:spcAft>
                      </a:pPr>
                      <a:r>
                        <a:rPr lang="en-ZA" sz="1400" b="0" dirty="0" err="1" smtClean="0">
                          <a:effectLst/>
                          <a:latin typeface="Arial" panose="020B0604020202020204" pitchFamily="34" charset="0"/>
                          <a:ea typeface="Calibri" panose="020F0502020204030204" pitchFamily="34" charset="0"/>
                          <a:cs typeface="Arial" panose="020B0604020202020204" pitchFamily="34" charset="0"/>
                        </a:rPr>
                        <a:t>Ngqura</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2075581127"/>
                  </a:ext>
                </a:extLst>
              </a:tr>
              <a:tr h="370840">
                <a:tc>
                  <a:txBody>
                    <a:bodyPr/>
                    <a:lstStyle/>
                    <a:p>
                      <a:pPr algn="ctr">
                        <a:lnSpc>
                          <a:spcPct val="107000"/>
                        </a:lnSpc>
                        <a:spcAft>
                          <a:spcPts val="0"/>
                        </a:spcAft>
                      </a:pPr>
                      <a:r>
                        <a:rPr lang="en-ZA" sz="1400" b="0" dirty="0" err="1">
                          <a:effectLst/>
                          <a:latin typeface="Arial" panose="020B0604020202020204" pitchFamily="34" charset="0"/>
                          <a:ea typeface="Calibri" panose="020F0502020204030204" pitchFamily="34" charset="0"/>
                          <a:cs typeface="Arial" panose="020B0604020202020204" pitchFamily="34" charset="0"/>
                        </a:rPr>
                        <a:t>Platjan</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ZA" sz="1400" b="0" dirty="0" err="1" smtClean="0">
                          <a:effectLst/>
                          <a:latin typeface="Arial" panose="020B0604020202020204" pitchFamily="34" charset="0"/>
                          <a:ea typeface="Calibri" panose="020F0502020204030204" pitchFamily="34" charset="0"/>
                          <a:cs typeface="Arial" panose="020B0604020202020204" pitchFamily="34" charset="0"/>
                        </a:rPr>
                        <a:t>Sendelingsdrift</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ZA" sz="1400" b="0" dirty="0" err="1">
                          <a:effectLst/>
                          <a:latin typeface="Arial" panose="020B0604020202020204" pitchFamily="34" charset="0"/>
                          <a:ea typeface="Calibri" panose="020F0502020204030204" pitchFamily="34" charset="0"/>
                          <a:cs typeface="Arial" panose="020B0604020202020204" pitchFamily="34" charset="0"/>
                        </a:rPr>
                        <a:t>Ongeluksnek</a:t>
                      </a:r>
                      <a:r>
                        <a:rPr lang="en-ZA" sz="1400" b="0" dirty="0">
                          <a:effectLst/>
                          <a:latin typeface="Arial" panose="020B0604020202020204" pitchFamily="34" charset="0"/>
                          <a:ea typeface="Calibri" panose="020F0502020204030204" pitchFamily="34" charset="0"/>
                          <a:cs typeface="Arial" panose="020B0604020202020204" pitchFamily="34" charset="0"/>
                        </a:rPr>
                        <a:t> (Legacy)</a:t>
                      </a:r>
                    </a:p>
                  </a:txBody>
                  <a:tcPr marL="68580" marR="68580" marT="0" marB="0">
                    <a:solidFill>
                      <a:schemeClr val="accent3">
                        <a:lumMod val="20000"/>
                        <a:lumOff val="80000"/>
                      </a:schemeClr>
                    </a:solidFill>
                  </a:tcPr>
                </a:tc>
                <a:extLst>
                  <a:ext uri="{0D108BD9-81ED-4DB2-BD59-A6C34878D82A}">
                    <a16:rowId xmlns:a16="http://schemas.microsoft.com/office/drawing/2014/main" val="726849189"/>
                  </a:ext>
                </a:extLst>
              </a:tr>
              <a:tr h="370840">
                <a:tc>
                  <a:txBody>
                    <a:bodyPr/>
                    <a:lstStyle/>
                    <a:p>
                      <a:pPr algn="ctr">
                        <a:lnSpc>
                          <a:spcPct val="107000"/>
                        </a:lnSpc>
                        <a:spcAft>
                          <a:spcPts val="0"/>
                        </a:spcAft>
                      </a:pPr>
                      <a:r>
                        <a:rPr lang="en-ZA" sz="1400" b="0" dirty="0" err="1">
                          <a:effectLst/>
                          <a:latin typeface="Arial" panose="020B0604020202020204" pitchFamily="34" charset="0"/>
                          <a:ea typeface="Calibri" panose="020F0502020204030204" pitchFamily="34" charset="0"/>
                          <a:cs typeface="Arial" panose="020B0604020202020204" pitchFamily="34" charset="0"/>
                        </a:rPr>
                        <a:t>Pontdrift</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ZA" sz="1400" b="0" dirty="0" err="1" smtClean="0">
                          <a:effectLst/>
                          <a:latin typeface="Arial" panose="020B0604020202020204" pitchFamily="34" charset="0"/>
                          <a:ea typeface="Calibri" panose="020F0502020204030204" pitchFamily="34" charset="0"/>
                          <a:cs typeface="Arial" panose="020B0604020202020204" pitchFamily="34" charset="0"/>
                        </a:rPr>
                        <a:t>Sepapus</a:t>
                      </a:r>
                      <a:r>
                        <a:rPr lang="en-ZA" sz="1400" b="0" dirty="0" smtClean="0">
                          <a:effectLst/>
                          <a:latin typeface="Arial" panose="020B0604020202020204" pitchFamily="34" charset="0"/>
                          <a:ea typeface="Calibri" panose="020F0502020204030204" pitchFamily="34" charset="0"/>
                          <a:cs typeface="Arial" panose="020B0604020202020204" pitchFamily="34" charset="0"/>
                        </a:rPr>
                        <a:t> </a:t>
                      </a:r>
                      <a:r>
                        <a:rPr lang="en-ZA" sz="1400" b="0" dirty="0">
                          <a:effectLst/>
                          <a:latin typeface="Arial" panose="020B0604020202020204" pitchFamily="34" charset="0"/>
                          <a:ea typeface="Calibri" panose="020F0502020204030204" pitchFamily="34" charset="0"/>
                          <a:cs typeface="Arial" panose="020B0604020202020204" pitchFamily="34" charset="0"/>
                        </a:rPr>
                        <a:t>Gate</a:t>
                      </a:r>
                    </a:p>
                  </a:txBody>
                  <a:tcPr marL="68580" marR="68580" marT="0" marB="0">
                    <a:solidFill>
                      <a:schemeClr val="accent3">
                        <a:lumMod val="20000"/>
                        <a:lumOff val="80000"/>
                      </a:schemeClr>
                    </a:solidFill>
                  </a:tcPr>
                </a:tc>
                <a:tc>
                  <a:txBody>
                    <a:bodyPr/>
                    <a:lstStyle/>
                    <a:p>
                      <a:pPr algn="ctr">
                        <a:lnSpc>
                          <a:spcPct val="107000"/>
                        </a:lnSpc>
                        <a:spcAft>
                          <a:spcPts val="0"/>
                        </a:spcAft>
                      </a:pPr>
                      <a:r>
                        <a:rPr lang="en-ZA" sz="1400" b="0" dirty="0" err="1">
                          <a:effectLst/>
                          <a:latin typeface="Arial" panose="020B0604020202020204" pitchFamily="34" charset="0"/>
                          <a:ea typeface="Calibri" panose="020F0502020204030204" pitchFamily="34" charset="0"/>
                          <a:cs typeface="Arial" panose="020B0604020202020204" pitchFamily="34" charset="0"/>
                        </a:rPr>
                        <a:t>Onskeepkans</a:t>
                      </a:r>
                      <a:r>
                        <a:rPr lang="en-ZA" sz="1400" b="0" dirty="0">
                          <a:effectLst/>
                          <a:latin typeface="Arial" panose="020B0604020202020204" pitchFamily="34" charset="0"/>
                          <a:ea typeface="Calibri" panose="020F0502020204030204" pitchFamily="34" charset="0"/>
                          <a:cs typeface="Arial" panose="020B0604020202020204" pitchFamily="34" charset="0"/>
                        </a:rPr>
                        <a:t> (Legacy)</a:t>
                      </a:r>
                    </a:p>
                  </a:txBody>
                  <a:tcPr marL="68580" marR="68580" marT="0" marB="0">
                    <a:solidFill>
                      <a:schemeClr val="accent3">
                        <a:lumMod val="20000"/>
                        <a:lumOff val="80000"/>
                      </a:schemeClr>
                    </a:solidFill>
                  </a:tcPr>
                </a:tc>
                <a:extLst>
                  <a:ext uri="{0D108BD9-81ED-4DB2-BD59-A6C34878D82A}">
                    <a16:rowId xmlns:a16="http://schemas.microsoft.com/office/drawing/2014/main" val="1394863445"/>
                  </a:ext>
                </a:extLst>
              </a:tr>
              <a:tr h="370840">
                <a:tc>
                  <a:txBody>
                    <a:bodyPr/>
                    <a:lstStyle/>
                    <a:p>
                      <a:pPr algn="ctr">
                        <a:lnSpc>
                          <a:spcPct val="107000"/>
                        </a:lnSpc>
                        <a:spcAft>
                          <a:spcPts val="0"/>
                        </a:spcAft>
                      </a:pPr>
                      <a:r>
                        <a:rPr lang="en-ZA" sz="1400" b="0" dirty="0" err="1">
                          <a:effectLst/>
                          <a:latin typeface="Arial" panose="020B0604020202020204" pitchFamily="34" charset="0"/>
                          <a:ea typeface="Calibri" panose="020F0502020204030204" pitchFamily="34" charset="0"/>
                          <a:cs typeface="Arial" panose="020B0604020202020204" pitchFamily="34" charset="0"/>
                        </a:rPr>
                        <a:t>Josefsdal</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ZA" sz="1400" b="0">
                          <a:effectLst/>
                          <a:latin typeface="Arial" panose="020B0604020202020204" pitchFamily="34" charset="0"/>
                          <a:ea typeface="Calibri" panose="020F0502020204030204" pitchFamily="34" charset="0"/>
                          <a:cs typeface="Arial" panose="020B0604020202020204" pitchFamily="34" charset="0"/>
                        </a:rPr>
                        <a:t>Polokwane International Airport</a:t>
                      </a:r>
                    </a:p>
                  </a:txBody>
                  <a:tcPr marL="68580" marR="68580" marT="0" marB="0">
                    <a:solidFill>
                      <a:schemeClr val="accent3">
                        <a:lumMod val="20000"/>
                        <a:lumOff val="80000"/>
                      </a:schemeClr>
                    </a:solidFill>
                  </a:tcPr>
                </a:tc>
                <a:tc>
                  <a:txBody>
                    <a:bodyPr/>
                    <a:lstStyle/>
                    <a:p>
                      <a:pPr algn="ctr"/>
                      <a:endParaRPr lang="en-ZA" sz="1400" b="0" dirty="0">
                        <a:latin typeface="Arial" panose="020B0604020202020204" pitchFamily="34" charset="0"/>
                        <a:cs typeface="Arial" panose="020B0604020202020204" pitchFamily="34" charset="0"/>
                      </a:endParaRPr>
                    </a:p>
                  </a:txBody>
                  <a:tcPr>
                    <a:solidFill>
                      <a:schemeClr val="accent3">
                        <a:lumMod val="20000"/>
                        <a:lumOff val="80000"/>
                      </a:schemeClr>
                    </a:solidFill>
                  </a:tcPr>
                </a:tc>
                <a:extLst>
                  <a:ext uri="{0D108BD9-81ED-4DB2-BD59-A6C34878D82A}">
                    <a16:rowId xmlns:a16="http://schemas.microsoft.com/office/drawing/2014/main" val="1291999659"/>
                  </a:ext>
                </a:extLst>
              </a:tr>
              <a:tr h="370840">
                <a:tc>
                  <a:txBody>
                    <a:bodyPr/>
                    <a:lstStyle/>
                    <a:p>
                      <a:pPr algn="ctr">
                        <a:lnSpc>
                          <a:spcPct val="107000"/>
                        </a:lnSpc>
                        <a:spcAft>
                          <a:spcPts val="0"/>
                        </a:spcAft>
                      </a:pPr>
                      <a:r>
                        <a:rPr lang="en-ZA" sz="1400" b="0" dirty="0" err="1" smtClean="0">
                          <a:effectLst/>
                          <a:latin typeface="Arial" panose="020B0604020202020204" pitchFamily="34" charset="0"/>
                          <a:ea typeface="Calibri" panose="020F0502020204030204" pitchFamily="34" charset="0"/>
                          <a:cs typeface="Arial" panose="020B0604020202020204" pitchFamily="34" charset="0"/>
                        </a:rPr>
                        <a:t>Gqeberha</a:t>
                      </a:r>
                      <a:r>
                        <a:rPr lang="en-ZA" sz="1400" b="0" dirty="0" smtClean="0">
                          <a:effectLst/>
                          <a:latin typeface="Arial" panose="020B0604020202020204" pitchFamily="34" charset="0"/>
                          <a:ea typeface="Calibri" panose="020F0502020204030204" pitchFamily="34" charset="0"/>
                          <a:cs typeface="Arial" panose="020B0604020202020204" pitchFamily="34" charset="0"/>
                        </a:rPr>
                        <a:t> (Port Elizabeth) </a:t>
                      </a:r>
                      <a:r>
                        <a:rPr lang="en-ZA" sz="1400" b="0" dirty="0">
                          <a:effectLst/>
                          <a:latin typeface="Arial" panose="020B0604020202020204" pitchFamily="34" charset="0"/>
                          <a:ea typeface="Calibri" panose="020F0502020204030204" pitchFamily="34" charset="0"/>
                          <a:cs typeface="Arial" panose="020B0604020202020204" pitchFamily="34" charset="0"/>
                        </a:rPr>
                        <a:t>Harbour Laptop</a:t>
                      </a:r>
                    </a:p>
                  </a:txBody>
                  <a:tcPr marL="68580" marR="68580" marT="0" marB="0">
                    <a:solidFill>
                      <a:schemeClr val="accent3">
                        <a:lumMod val="20000"/>
                        <a:lumOff val="80000"/>
                      </a:schemeClr>
                    </a:solidFill>
                  </a:tcPr>
                </a:tc>
                <a:tc>
                  <a:txBody>
                    <a:bodyPr/>
                    <a:lstStyle/>
                    <a:p>
                      <a:pPr algn="ctr">
                        <a:lnSpc>
                          <a:spcPct val="107000"/>
                        </a:lnSpc>
                        <a:spcAft>
                          <a:spcPts val="0"/>
                        </a:spcAft>
                      </a:pPr>
                      <a:r>
                        <a:rPr lang="en-ZA" sz="1400" b="0" dirty="0" err="1" smtClean="0">
                          <a:effectLst/>
                          <a:latin typeface="Arial" panose="020B0604020202020204" pitchFamily="34" charset="0"/>
                          <a:ea typeface="Calibri" panose="020F0502020204030204" pitchFamily="34" charset="0"/>
                          <a:cs typeface="Arial" panose="020B0604020202020204" pitchFamily="34" charset="0"/>
                        </a:rPr>
                        <a:t>Makopong</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ctr"/>
                      <a:endParaRPr lang="en-ZA" sz="1400" b="0" dirty="0">
                        <a:latin typeface="Arial" panose="020B0604020202020204" pitchFamily="34" charset="0"/>
                        <a:cs typeface="Arial" panose="020B0604020202020204" pitchFamily="34" charset="0"/>
                      </a:endParaRPr>
                    </a:p>
                  </a:txBody>
                  <a:tcPr>
                    <a:solidFill>
                      <a:schemeClr val="accent3">
                        <a:lumMod val="20000"/>
                        <a:lumOff val="80000"/>
                      </a:schemeClr>
                    </a:solidFill>
                  </a:tcPr>
                </a:tc>
                <a:extLst>
                  <a:ext uri="{0D108BD9-81ED-4DB2-BD59-A6C34878D82A}">
                    <a16:rowId xmlns:a16="http://schemas.microsoft.com/office/drawing/2014/main" val="1037711713"/>
                  </a:ext>
                </a:extLst>
              </a:tr>
              <a:tr h="370840">
                <a:tc>
                  <a:txBody>
                    <a:bodyPr/>
                    <a:lstStyle/>
                    <a:p>
                      <a:pPr algn="ctr"/>
                      <a:endParaRPr lang="en-ZA" sz="1400" b="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pPr algn="ctr">
                        <a:lnSpc>
                          <a:spcPct val="107000"/>
                        </a:lnSpc>
                        <a:spcAft>
                          <a:spcPts val="0"/>
                        </a:spcAft>
                      </a:pPr>
                      <a:r>
                        <a:rPr lang="en-ZA" sz="1400" b="0" dirty="0">
                          <a:effectLst/>
                          <a:latin typeface="Arial" panose="020B0604020202020204" pitchFamily="34" charset="0"/>
                          <a:ea typeface="Calibri" panose="020F0502020204030204" pitchFamily="34" charset="0"/>
                          <a:cs typeface="Arial" panose="020B0604020202020204" pitchFamily="34" charset="0"/>
                        </a:rPr>
                        <a:t>Bloemfontein International Airport</a:t>
                      </a:r>
                    </a:p>
                  </a:txBody>
                  <a:tcPr marL="68580" marR="68580" marT="0" marB="0">
                    <a:solidFill>
                      <a:schemeClr val="accent3">
                        <a:lumMod val="20000"/>
                        <a:lumOff val="80000"/>
                      </a:schemeClr>
                    </a:solidFill>
                  </a:tcPr>
                </a:tc>
                <a:tc>
                  <a:txBody>
                    <a:bodyPr/>
                    <a:lstStyle/>
                    <a:p>
                      <a:pPr algn="ctr"/>
                      <a:endParaRPr lang="en-ZA" sz="1400" b="0" dirty="0">
                        <a:latin typeface="Arial" panose="020B0604020202020204" pitchFamily="34" charset="0"/>
                        <a:cs typeface="Arial" panose="020B0604020202020204" pitchFamily="34" charset="0"/>
                      </a:endParaRPr>
                    </a:p>
                  </a:txBody>
                  <a:tcPr>
                    <a:solidFill>
                      <a:schemeClr val="accent3">
                        <a:lumMod val="20000"/>
                        <a:lumOff val="80000"/>
                      </a:schemeClr>
                    </a:solidFill>
                  </a:tcPr>
                </a:tc>
                <a:extLst>
                  <a:ext uri="{0D108BD9-81ED-4DB2-BD59-A6C34878D82A}">
                    <a16:rowId xmlns:a16="http://schemas.microsoft.com/office/drawing/2014/main" val="1557922128"/>
                  </a:ext>
                </a:extLst>
              </a:tr>
            </a:tbl>
          </a:graphicData>
        </a:graphic>
      </p:graphicFrame>
    </p:spTree>
    <p:extLst>
      <p:ext uri="{BB962C8B-B14F-4D97-AF65-F5344CB8AC3E}">
        <p14:creationId xmlns:p14="http://schemas.microsoft.com/office/powerpoint/2010/main" val="997683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2884714" y="6346733"/>
            <a:ext cx="2190750" cy="365125"/>
          </a:xfrm>
        </p:spPr>
        <p:txBody>
          <a:bodyPr/>
          <a:lstStyle/>
          <a:p>
            <a:pPr marL="0" indent="0">
              <a:buNone/>
            </a:pPr>
            <a:fld id="{7BF42C52-B159-234F-84DC-5B8DD7318330}" type="slidenum">
              <a:rPr lang="en-US" smtClean="0"/>
              <a:pPr marL="0" indent="0">
                <a:buNone/>
              </a:pPr>
              <a:t>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12" name="TextBox 11"/>
          <p:cNvSpPr txBox="1"/>
          <p:nvPr/>
        </p:nvSpPr>
        <p:spPr>
          <a:xfrm>
            <a:off x="139382" y="644587"/>
            <a:ext cx="8826463" cy="5324535"/>
          </a:xfrm>
          <a:prstGeom prst="rect">
            <a:avLst/>
          </a:prstGeom>
          <a:noFill/>
        </p:spPr>
        <p:txBody>
          <a:bodyPr wrap="square" rtlCol="0">
            <a:spAutoFit/>
          </a:bodyPr>
          <a:lstStyle/>
          <a:p>
            <a:pPr marL="342900" indent="-342900" algn="just">
              <a:spcBef>
                <a:spcPts val="600"/>
              </a:spcBef>
              <a:spcAft>
                <a:spcPts val="200"/>
              </a:spcAft>
              <a:buFont typeface="+mj-lt"/>
              <a:buAutoNum type="arabicPeriod"/>
            </a:pPr>
            <a:r>
              <a:rPr lang="en-US" sz="1500" dirty="0" smtClean="0">
                <a:latin typeface="Arial" panose="020B0604020202020204" pitchFamily="34" charset="0"/>
                <a:cs typeface="Arial" panose="020B0604020202020204" pitchFamily="34" charset="0"/>
              </a:rPr>
              <a:t>Purpose of Presentation</a:t>
            </a:r>
          </a:p>
          <a:p>
            <a:pPr marL="342900" indent="-342900" algn="just">
              <a:spcBef>
                <a:spcPts val="600"/>
              </a:spcBef>
              <a:spcAft>
                <a:spcPts val="200"/>
              </a:spcAft>
              <a:buFont typeface="+mj-lt"/>
              <a:buAutoNum type="arabicPeriod"/>
            </a:pPr>
            <a:r>
              <a:rPr lang="en-US" sz="1500" dirty="0" smtClean="0">
                <a:latin typeface="Arial" panose="020B0604020202020204" pitchFamily="34" charset="0"/>
                <a:cs typeface="Arial" panose="020B0604020202020204" pitchFamily="34" charset="0"/>
              </a:rPr>
              <a:t>DHA Vision, Mission, Mandate, Values and Outcomes</a:t>
            </a:r>
          </a:p>
          <a:p>
            <a:pPr marL="342900" indent="-342900" algn="just">
              <a:spcBef>
                <a:spcPts val="600"/>
              </a:spcBef>
              <a:spcAft>
                <a:spcPts val="200"/>
              </a:spcAft>
              <a:buFont typeface="+mj-lt"/>
              <a:buAutoNum type="arabicPeriod"/>
            </a:pPr>
            <a:r>
              <a:rPr lang="en-US" sz="1500" dirty="0">
                <a:latin typeface="Arial" panose="020B0604020202020204" pitchFamily="34" charset="0"/>
                <a:cs typeface="Arial" panose="020B0604020202020204" pitchFamily="34" charset="0"/>
              </a:rPr>
              <a:t>DHA Contribution to the National Development Plan (NDP</a:t>
            </a:r>
            <a:r>
              <a:rPr lang="en-US" sz="1500" dirty="0" smtClean="0">
                <a:latin typeface="Arial" panose="020B0604020202020204" pitchFamily="34" charset="0"/>
                <a:cs typeface="Arial" panose="020B0604020202020204" pitchFamily="34" charset="0"/>
              </a:rPr>
              <a:t>)</a:t>
            </a:r>
          </a:p>
          <a:p>
            <a:pPr marL="342900" indent="-342900" algn="just">
              <a:spcBef>
                <a:spcPts val="600"/>
              </a:spcBef>
              <a:spcAft>
                <a:spcPts val="200"/>
              </a:spcAft>
              <a:buFont typeface="+mj-lt"/>
              <a:buAutoNum type="arabicPeriod"/>
            </a:pPr>
            <a:r>
              <a:rPr lang="en-US" sz="1500" dirty="0" smtClean="0">
                <a:latin typeface="Arial" panose="020B0604020202020204" pitchFamily="34" charset="0"/>
                <a:cs typeface="Arial" panose="020B0604020202020204" pitchFamily="34" charset="0"/>
              </a:rPr>
              <a:t>State of the Nation (SONA) 2023 Commitments</a:t>
            </a:r>
            <a:endParaRPr lang="en-US" sz="1500" dirty="0">
              <a:latin typeface="Arial" panose="020B0604020202020204" pitchFamily="34" charset="0"/>
              <a:cs typeface="Arial" panose="020B0604020202020204" pitchFamily="34" charset="0"/>
            </a:endParaRPr>
          </a:p>
          <a:p>
            <a:pPr marL="342900" indent="-342900" algn="just">
              <a:spcBef>
                <a:spcPts val="600"/>
              </a:spcBef>
              <a:spcAft>
                <a:spcPts val="200"/>
              </a:spcAft>
              <a:buFont typeface="+mj-lt"/>
              <a:buAutoNum type="arabicPeriod"/>
            </a:pPr>
            <a:r>
              <a:rPr lang="en-US" sz="1500" dirty="0" smtClean="0">
                <a:latin typeface="Arial" panose="020B0604020202020204" pitchFamily="34" charset="0"/>
                <a:cs typeface="Arial" panose="020B0604020202020204" pitchFamily="34" charset="0"/>
              </a:rPr>
              <a:t>Medium Term Strategic Framework (MTSF) </a:t>
            </a:r>
            <a:r>
              <a:rPr lang="en-US" sz="1500" dirty="0">
                <a:latin typeface="Arial" panose="020B0604020202020204" pitchFamily="34" charset="0"/>
                <a:cs typeface="Arial" panose="020B0604020202020204" pitchFamily="34" charset="0"/>
              </a:rPr>
              <a:t>2019 to 2024 Commitments</a:t>
            </a:r>
          </a:p>
          <a:p>
            <a:pPr marL="342900" indent="-342900" algn="just">
              <a:spcBef>
                <a:spcPts val="600"/>
              </a:spcBef>
              <a:spcAft>
                <a:spcPts val="200"/>
              </a:spcAft>
              <a:buFont typeface="+mj-lt"/>
              <a:buAutoNum type="arabicPeriod"/>
            </a:pPr>
            <a:r>
              <a:rPr lang="en-US" sz="1500" dirty="0" smtClean="0">
                <a:latin typeface="Arial" panose="020B0604020202020204" pitchFamily="34" charset="0"/>
                <a:cs typeface="Arial" panose="020B0604020202020204" pitchFamily="34" charset="0"/>
              </a:rPr>
              <a:t>Key </a:t>
            </a:r>
            <a:r>
              <a:rPr lang="en-US" sz="1500" dirty="0">
                <a:latin typeface="Arial" panose="020B0604020202020204" pitchFamily="34" charset="0"/>
                <a:cs typeface="Arial" panose="020B0604020202020204" pitchFamily="34" charset="0"/>
              </a:rPr>
              <a:t>Considerations </a:t>
            </a:r>
            <a:r>
              <a:rPr lang="en-US" sz="1500" dirty="0" smtClean="0">
                <a:latin typeface="Arial" panose="020B0604020202020204" pitchFamily="34" charset="0"/>
                <a:cs typeface="Arial" panose="020B0604020202020204" pitchFamily="34" charset="0"/>
              </a:rPr>
              <a:t>and Critical Success Factors for 2023/24</a:t>
            </a:r>
            <a:endParaRPr lang="en-US" sz="1500" dirty="0">
              <a:latin typeface="Arial" panose="020B0604020202020204" pitchFamily="34" charset="0"/>
              <a:cs typeface="Arial" panose="020B0604020202020204" pitchFamily="34" charset="0"/>
            </a:endParaRPr>
          </a:p>
          <a:p>
            <a:pPr marL="342900" indent="-342900" algn="just">
              <a:spcBef>
                <a:spcPts val="600"/>
              </a:spcBef>
              <a:spcAft>
                <a:spcPts val="200"/>
              </a:spcAft>
              <a:buFont typeface="+mj-lt"/>
              <a:buAutoNum type="arabicPeriod"/>
            </a:pPr>
            <a:r>
              <a:rPr lang="en-US" sz="1500" dirty="0" smtClean="0">
                <a:latin typeface="Arial" panose="020B0604020202020204" pitchFamily="34" charset="0"/>
                <a:cs typeface="Arial" panose="020B0604020202020204" pitchFamily="34" charset="0"/>
              </a:rPr>
              <a:t>Summary of Annual Performance Plan Targets (2023/24)</a:t>
            </a:r>
          </a:p>
          <a:p>
            <a:pPr marL="800100" lvl="1" indent="-342900" algn="just">
              <a:spcBef>
                <a:spcPts val="600"/>
              </a:spcBef>
              <a:spcAft>
                <a:spcPts val="200"/>
              </a:spcAft>
              <a:buFont typeface="Arial" panose="020B0604020202020204" pitchFamily="34" charset="0"/>
              <a:buChar char="•"/>
            </a:pPr>
            <a:r>
              <a:rPr lang="en-US" sz="1500" dirty="0" smtClean="0">
                <a:latin typeface="Arial" panose="020B0604020202020204" pitchFamily="34" charset="0"/>
                <a:cs typeface="Arial" panose="020B0604020202020204" pitchFamily="34" charset="0"/>
              </a:rPr>
              <a:t>Civic Services</a:t>
            </a:r>
          </a:p>
          <a:p>
            <a:pPr marL="800100" lvl="1" indent="-342900" algn="just">
              <a:spcBef>
                <a:spcPts val="600"/>
              </a:spcBef>
              <a:spcAft>
                <a:spcPts val="200"/>
              </a:spcAft>
              <a:buFont typeface="Arial" panose="020B0604020202020204" pitchFamily="34" charset="0"/>
              <a:buChar char="•"/>
            </a:pPr>
            <a:r>
              <a:rPr lang="en-US" sz="1500" dirty="0" smtClean="0">
                <a:latin typeface="Arial" panose="020B0604020202020204" pitchFamily="34" charset="0"/>
                <a:cs typeface="Arial" panose="020B0604020202020204" pitchFamily="34" charset="0"/>
              </a:rPr>
              <a:t>Immigration Services</a:t>
            </a:r>
          </a:p>
          <a:p>
            <a:pPr marL="800100" lvl="1" indent="-342900" algn="just">
              <a:spcBef>
                <a:spcPts val="600"/>
              </a:spcBef>
              <a:spcAft>
                <a:spcPts val="200"/>
              </a:spcAft>
              <a:buFont typeface="Arial" panose="020B0604020202020204" pitchFamily="34" charset="0"/>
              <a:buChar char="•"/>
            </a:pPr>
            <a:r>
              <a:rPr lang="en-US" sz="1500" dirty="0" smtClean="0">
                <a:latin typeface="Arial" panose="020B0604020202020204" pitchFamily="34" charset="0"/>
                <a:cs typeface="Arial" panose="020B0604020202020204" pitchFamily="34" charset="0"/>
              </a:rPr>
              <a:t>Administration</a:t>
            </a:r>
          </a:p>
          <a:p>
            <a:pPr marL="342900" indent="-342900" algn="just">
              <a:spcBef>
                <a:spcPts val="600"/>
              </a:spcBef>
              <a:spcAft>
                <a:spcPts val="200"/>
              </a:spcAft>
              <a:buFont typeface="+mj-lt"/>
              <a:buAutoNum type="arabicPeriod"/>
            </a:pPr>
            <a:r>
              <a:rPr lang="en-US" sz="1500" dirty="0" smtClean="0">
                <a:latin typeface="Arial" panose="020B0604020202020204" pitchFamily="34" charset="0"/>
                <a:cs typeface="Arial" panose="020B0604020202020204" pitchFamily="34" charset="0"/>
              </a:rPr>
              <a:t>Budget Overview for 2023/24 to 2025/26</a:t>
            </a:r>
          </a:p>
          <a:p>
            <a:pPr marL="342900" indent="-342900" algn="just">
              <a:spcBef>
                <a:spcPts val="600"/>
              </a:spcBef>
              <a:spcAft>
                <a:spcPts val="200"/>
              </a:spcAft>
              <a:buFont typeface="+mj-lt"/>
              <a:buAutoNum type="arabicPeriod"/>
            </a:pPr>
            <a:r>
              <a:rPr lang="en-US" sz="1500" dirty="0" smtClean="0">
                <a:latin typeface="Arial" panose="020B0604020202020204" pitchFamily="34" charset="0"/>
                <a:cs typeface="Arial" panose="020B0604020202020204" pitchFamily="34" charset="0"/>
              </a:rPr>
              <a:t>Annual Performance Plan Targets per Branch (2023/24 to 2025/26)</a:t>
            </a:r>
          </a:p>
          <a:p>
            <a:pPr marL="800100" lvl="1" indent="-342900" algn="just">
              <a:spcBef>
                <a:spcPts val="600"/>
              </a:spcBef>
              <a:spcAft>
                <a:spcPts val="200"/>
              </a:spcAft>
              <a:buFont typeface="Arial" panose="020B0604020202020204" pitchFamily="34" charset="0"/>
              <a:buChar char="•"/>
            </a:pPr>
            <a:r>
              <a:rPr lang="en-US" sz="1500" dirty="0">
                <a:latin typeface="Arial" panose="020B0604020202020204" pitchFamily="34" charset="0"/>
                <a:cs typeface="Arial" panose="020B0604020202020204" pitchFamily="34" charset="0"/>
              </a:rPr>
              <a:t>Civic Services</a:t>
            </a:r>
          </a:p>
          <a:p>
            <a:pPr marL="800100" lvl="1" indent="-342900" algn="just">
              <a:spcBef>
                <a:spcPts val="600"/>
              </a:spcBef>
              <a:spcAft>
                <a:spcPts val="200"/>
              </a:spcAft>
              <a:buFont typeface="Arial" panose="020B0604020202020204" pitchFamily="34" charset="0"/>
              <a:buChar char="•"/>
            </a:pPr>
            <a:r>
              <a:rPr lang="en-US" sz="1500" dirty="0" smtClean="0">
                <a:latin typeface="Arial" panose="020B0604020202020204" pitchFamily="34" charset="0"/>
                <a:cs typeface="Arial" panose="020B0604020202020204" pitchFamily="34" charset="0"/>
              </a:rPr>
              <a:t>Immigration Services</a:t>
            </a:r>
          </a:p>
          <a:p>
            <a:pPr marL="800100" lvl="1" indent="-342900" algn="just">
              <a:spcBef>
                <a:spcPts val="600"/>
              </a:spcBef>
              <a:spcAft>
                <a:spcPts val="200"/>
              </a:spcAft>
              <a:buFont typeface="Arial" panose="020B0604020202020204" pitchFamily="34" charset="0"/>
              <a:buChar char="•"/>
            </a:pPr>
            <a:r>
              <a:rPr lang="en-US" sz="1500" dirty="0" smtClean="0">
                <a:latin typeface="Arial" panose="020B0604020202020204" pitchFamily="34" charset="0"/>
                <a:cs typeface="Arial" panose="020B0604020202020204" pitchFamily="34" charset="0"/>
              </a:rPr>
              <a:t>Administration</a:t>
            </a:r>
          </a:p>
          <a:p>
            <a:pPr marL="342900" indent="-342900" algn="just">
              <a:spcBef>
                <a:spcPts val="600"/>
              </a:spcBef>
              <a:spcAft>
                <a:spcPts val="200"/>
              </a:spcAft>
              <a:buFont typeface="+mj-lt"/>
              <a:buAutoNum type="arabicPeriod"/>
            </a:pPr>
            <a:r>
              <a:rPr lang="en-US" sz="1500" dirty="0" smtClean="0">
                <a:latin typeface="Arial" panose="020B0604020202020204" pitchFamily="34" charset="0"/>
                <a:cs typeface="Arial" panose="020B0604020202020204" pitchFamily="34" charset="0"/>
              </a:rPr>
              <a:t>Recommendation</a:t>
            </a:r>
            <a:endParaRPr lang="en-US" sz="1500" dirty="0">
              <a:latin typeface="Arial" panose="020B0604020202020204" pitchFamily="34" charset="0"/>
              <a:cs typeface="Arial" panose="020B0604020202020204" pitchFamily="34" charset="0"/>
            </a:endParaRPr>
          </a:p>
        </p:txBody>
      </p:sp>
      <p:sp>
        <p:nvSpPr>
          <p:cNvPr id="5" name="TextBox 4"/>
          <p:cNvSpPr txBox="1"/>
          <p:nvPr/>
        </p:nvSpPr>
        <p:spPr>
          <a:xfrm>
            <a:off x="139382" y="49346"/>
            <a:ext cx="8865235" cy="369332"/>
          </a:xfrm>
          <a:prstGeom prst="rect">
            <a:avLst/>
          </a:prstGeom>
          <a:solidFill>
            <a:srgbClr val="92D050"/>
          </a:solidFill>
        </p:spPr>
        <p:txBody>
          <a:bodyPr wrap="square" rtlCol="0">
            <a:spAutoFit/>
          </a:bodyPr>
          <a:lstStyle/>
          <a:p>
            <a:pPr algn="ctr">
              <a:spcBef>
                <a:spcPts val="600"/>
              </a:spcBef>
              <a:spcAft>
                <a:spcPts val="600"/>
              </a:spcAft>
            </a:pPr>
            <a:r>
              <a:rPr lang="en-US" b="1" dirty="0" smtClean="0">
                <a:latin typeface="Arial" panose="020B0604020202020204" pitchFamily="34" charset="0"/>
                <a:cs typeface="Arial" panose="020B0604020202020204" pitchFamily="34" charset="0"/>
              </a:rPr>
              <a:t>Presentation Outline</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3854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2667000" y="6322878"/>
            <a:ext cx="2190750" cy="365125"/>
          </a:xfrm>
        </p:spPr>
        <p:txBody>
          <a:bodyPr/>
          <a:lstStyle/>
          <a:p>
            <a:pPr marL="0" indent="0">
              <a:buNone/>
            </a:pPr>
            <a:fld id="{7BF42C52-B159-234F-84DC-5B8DD7318330}" type="slidenum">
              <a:rPr lang="en-US" smtClean="0"/>
              <a:pPr marL="0" indent="0">
                <a:buNone/>
              </a:pPr>
              <a:t>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12" name="TextBox 11"/>
          <p:cNvSpPr txBox="1"/>
          <p:nvPr/>
        </p:nvSpPr>
        <p:spPr>
          <a:xfrm>
            <a:off x="130175" y="579384"/>
            <a:ext cx="8826463" cy="276999"/>
          </a:xfrm>
          <a:prstGeom prst="rect">
            <a:avLst/>
          </a:prstGeom>
          <a:noFill/>
        </p:spPr>
        <p:txBody>
          <a:bodyPr wrap="square" rtlCol="0">
            <a:spAutoFit/>
          </a:bodyPr>
          <a:lstStyle/>
          <a:p>
            <a:pPr algn="just">
              <a:spcBef>
                <a:spcPts val="600"/>
              </a:spcBef>
            </a:pPr>
            <a:endParaRPr lang="en-US" sz="1200" dirty="0" smtClean="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54404191"/>
              </p:ext>
            </p:extLst>
          </p:nvPr>
        </p:nvGraphicFramePr>
        <p:xfrm>
          <a:off x="130174" y="155872"/>
          <a:ext cx="8826463" cy="5569555"/>
        </p:xfrm>
        <a:graphic>
          <a:graphicData uri="http://schemas.openxmlformats.org/drawingml/2006/table">
            <a:tbl>
              <a:tblPr firstRow="1" bandRow="1">
                <a:tableStyleId>{5C22544A-7EE6-4342-B048-85BDC9FD1C3A}</a:tableStyleId>
              </a:tblPr>
              <a:tblGrid>
                <a:gridCol w="8826463">
                  <a:extLst>
                    <a:ext uri="{9D8B030D-6E8A-4147-A177-3AD203B41FA5}">
                      <a16:colId xmlns:a16="http://schemas.microsoft.com/office/drawing/2014/main" val="3021107931"/>
                    </a:ext>
                  </a:extLst>
                </a:gridCol>
              </a:tblGrid>
              <a:tr h="296515">
                <a:tc>
                  <a:txBody>
                    <a:bodyPr/>
                    <a:lstStyle/>
                    <a:p>
                      <a:pPr marL="457200" algn="ctr">
                        <a:lnSpc>
                          <a:spcPct val="105000"/>
                        </a:lnSpc>
                        <a:spcAft>
                          <a:spcPts val="0"/>
                        </a:spcAft>
                      </a:pPr>
                      <a:r>
                        <a:rPr lang="en-GB" sz="16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Review</a:t>
                      </a:r>
                      <a:r>
                        <a:rPr lang="en-GB" sz="1600" b="1"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of Business Processes for 2023/24</a:t>
                      </a:r>
                      <a:endPar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2D050"/>
                    </a:solidFill>
                  </a:tcPr>
                </a:tc>
                <a:extLst>
                  <a:ext uri="{0D108BD9-81ED-4DB2-BD59-A6C34878D82A}">
                    <a16:rowId xmlns:a16="http://schemas.microsoft.com/office/drawing/2014/main" val="3424418711"/>
                  </a:ext>
                </a:extLst>
              </a:tr>
              <a:tr h="370840">
                <a:tc>
                  <a:txBody>
                    <a:bodyPr/>
                    <a:lstStyle/>
                    <a:p>
                      <a:pPr marL="342900" lvl="0" indent="-342900" algn="l">
                        <a:lnSpc>
                          <a:spcPct val="100000"/>
                        </a:lnSpc>
                        <a:spcBef>
                          <a:spcPts val="600"/>
                        </a:spcBef>
                        <a:spcAft>
                          <a:spcPts val="600"/>
                        </a:spcAft>
                        <a:buFont typeface="Arial" panose="020B0604020202020204" pitchFamily="34" charset="0"/>
                        <a:buChar char="•"/>
                        <a:tabLst>
                          <a:tab pos="228600" algn="l"/>
                        </a:tabLst>
                      </a:pPr>
                      <a:r>
                        <a:rPr lang="en-GB" sz="1300" dirty="0" smtClean="0">
                          <a:effectLst/>
                          <a:latin typeface="Arial" panose="020B0604020202020204" pitchFamily="34" charset="0"/>
                          <a:ea typeface="Calibri" panose="020F0502020204030204" pitchFamily="34" charset="0"/>
                          <a:cs typeface="Arial" panose="020B0604020202020204" pitchFamily="34" charset="0"/>
                        </a:rPr>
                        <a:t>V-Listing  </a:t>
                      </a:r>
                      <a:r>
                        <a:rPr lang="en-GB" sz="1300" dirty="0">
                          <a:effectLst/>
                          <a:latin typeface="Arial" panose="020B0604020202020204" pitchFamily="34" charset="0"/>
                          <a:ea typeface="Calibri" panose="020F0502020204030204" pitchFamily="34" charset="0"/>
                          <a:cs typeface="Arial" panose="020B0604020202020204" pitchFamily="34" charset="0"/>
                        </a:rPr>
                        <a:t>Process</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0000"/>
                        </a:lnSpc>
                        <a:spcBef>
                          <a:spcPts val="600"/>
                        </a:spcBef>
                        <a:spcAft>
                          <a:spcPts val="600"/>
                        </a:spcAft>
                        <a:buFont typeface="Arial" panose="020B0604020202020204" pitchFamily="34" charset="0"/>
                        <a:buChar char="•"/>
                        <a:tabLst>
                          <a:tab pos="228600" algn="l"/>
                        </a:tabLst>
                      </a:pPr>
                      <a:r>
                        <a:rPr lang="en-GB" sz="1300" dirty="0">
                          <a:effectLst/>
                          <a:latin typeface="Arial" panose="020B0604020202020204" pitchFamily="34" charset="0"/>
                          <a:ea typeface="Calibri" panose="020F0502020204030204" pitchFamily="34" charset="0"/>
                          <a:cs typeface="Arial" panose="020B0604020202020204" pitchFamily="34" charset="0"/>
                        </a:rPr>
                        <a:t>Late Registration of Birth (LRB)</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0000"/>
                        </a:lnSpc>
                        <a:spcBef>
                          <a:spcPts val="600"/>
                        </a:spcBef>
                        <a:spcAft>
                          <a:spcPts val="600"/>
                        </a:spcAft>
                        <a:buFont typeface="Arial" panose="020B0604020202020204" pitchFamily="34" charset="0"/>
                        <a:buChar char="•"/>
                        <a:tabLst>
                          <a:tab pos="228600" algn="l"/>
                        </a:tabLst>
                      </a:pPr>
                      <a:r>
                        <a:rPr lang="en-GB" sz="1300" dirty="0">
                          <a:effectLst/>
                          <a:latin typeface="Arial" panose="020B0604020202020204" pitchFamily="34" charset="0"/>
                          <a:ea typeface="Calibri" panose="020F0502020204030204" pitchFamily="34" charset="0"/>
                          <a:cs typeface="Arial" panose="020B0604020202020204" pitchFamily="34" charset="0"/>
                        </a:rPr>
                        <a:t>Asylum Seeker Management (Section 22 Extension)</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0000"/>
                        </a:lnSpc>
                        <a:spcBef>
                          <a:spcPts val="600"/>
                        </a:spcBef>
                        <a:spcAft>
                          <a:spcPts val="600"/>
                        </a:spcAft>
                        <a:buFont typeface="Arial" panose="020B0604020202020204" pitchFamily="34" charset="0"/>
                        <a:buChar char="•"/>
                        <a:tabLst>
                          <a:tab pos="228600" algn="l"/>
                        </a:tabLst>
                      </a:pPr>
                      <a:r>
                        <a:rPr lang="en-GB" sz="1300" dirty="0">
                          <a:effectLst/>
                          <a:latin typeface="Arial" panose="020B0604020202020204" pitchFamily="34" charset="0"/>
                          <a:ea typeface="Calibri" panose="020F0502020204030204" pitchFamily="34" charset="0"/>
                          <a:cs typeface="Arial" panose="020B0604020202020204" pitchFamily="34" charset="0"/>
                        </a:rPr>
                        <a:t>Foreign Office  Recruitment </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3340762121"/>
                  </a:ext>
                </a:extLst>
              </a:tr>
              <a:tr h="370840">
                <a:tc>
                  <a:txBody>
                    <a:bodyPr/>
                    <a:lstStyle/>
                    <a:p>
                      <a:pPr marL="342900" lvl="0" indent="-342900" algn="l">
                        <a:lnSpc>
                          <a:spcPct val="100000"/>
                        </a:lnSpc>
                        <a:spcBef>
                          <a:spcPts val="600"/>
                        </a:spcBef>
                        <a:spcAft>
                          <a:spcPts val="600"/>
                        </a:spcAft>
                        <a:buFont typeface="Arial" panose="020B0604020202020204" pitchFamily="34" charset="0"/>
                        <a:buChar char="•"/>
                        <a:tabLst>
                          <a:tab pos="228600" algn="l"/>
                        </a:tabLst>
                      </a:pPr>
                      <a:r>
                        <a:rPr lang="en-GB" sz="1300" dirty="0" smtClean="0">
                          <a:effectLst/>
                          <a:latin typeface="Arial" panose="020B0604020202020204" pitchFamily="34" charset="0"/>
                          <a:ea typeface="Calibri" panose="020F0502020204030204" pitchFamily="34" charset="0"/>
                          <a:cs typeface="Arial" panose="020B0604020202020204" pitchFamily="34" charset="0"/>
                        </a:rPr>
                        <a:t>Asylum Seeker Management (Protocols and Legislation focusing on Sections 23 and 24)</a:t>
                      </a:r>
                      <a:endParaRPr lang="en-ZA" sz="1300" dirty="0" smtClean="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0000"/>
                        </a:lnSpc>
                        <a:spcBef>
                          <a:spcPts val="600"/>
                        </a:spcBef>
                        <a:spcAft>
                          <a:spcPts val="600"/>
                        </a:spcAft>
                        <a:buFont typeface="Arial" panose="020B0604020202020204" pitchFamily="34" charset="0"/>
                        <a:buChar char="•"/>
                        <a:tabLst>
                          <a:tab pos="228600" algn="l"/>
                        </a:tabLst>
                      </a:pPr>
                      <a:r>
                        <a:rPr lang="en-GB" sz="1300" dirty="0" smtClean="0">
                          <a:effectLst/>
                          <a:latin typeface="Arial" panose="020B0604020202020204" pitchFamily="34" charset="0"/>
                          <a:ea typeface="Calibri" panose="020F0502020204030204" pitchFamily="34" charset="0"/>
                          <a:cs typeface="Arial" panose="020B0604020202020204" pitchFamily="34" charset="0"/>
                        </a:rPr>
                        <a:t>ID Application (Green Barcoded ID)</a:t>
                      </a:r>
                      <a:endParaRPr lang="en-ZA" sz="1300" dirty="0" smtClean="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0000"/>
                        </a:lnSpc>
                        <a:spcBef>
                          <a:spcPts val="600"/>
                        </a:spcBef>
                        <a:spcAft>
                          <a:spcPts val="600"/>
                        </a:spcAft>
                        <a:buFont typeface="Arial" panose="020B0604020202020204" pitchFamily="34" charset="0"/>
                        <a:buChar char="•"/>
                        <a:tabLst>
                          <a:tab pos="228600" algn="l"/>
                        </a:tabLst>
                      </a:pPr>
                      <a:r>
                        <a:rPr lang="en-GB" sz="1300" dirty="0" smtClean="0">
                          <a:effectLst/>
                          <a:latin typeface="Arial" panose="020B0604020202020204" pitchFamily="34" charset="0"/>
                          <a:ea typeface="Calibri" panose="020F0502020204030204" pitchFamily="34" charset="0"/>
                          <a:cs typeface="Arial" panose="020B0604020202020204" pitchFamily="34" charset="0"/>
                        </a:rPr>
                        <a:t>Marriage Registration</a:t>
                      </a:r>
                      <a:endParaRPr lang="en-ZA" sz="1300" dirty="0" smtClean="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0000"/>
                        </a:lnSpc>
                        <a:spcBef>
                          <a:spcPts val="600"/>
                        </a:spcBef>
                        <a:spcAft>
                          <a:spcPts val="600"/>
                        </a:spcAft>
                        <a:buFont typeface="Arial" panose="020B0604020202020204" pitchFamily="34" charset="0"/>
                        <a:buChar char="•"/>
                        <a:tabLst>
                          <a:tab pos="228600" algn="l"/>
                        </a:tabLst>
                      </a:pPr>
                      <a:r>
                        <a:rPr lang="en-GB" sz="1300" dirty="0" smtClean="0">
                          <a:effectLst/>
                          <a:latin typeface="Arial" panose="020B0604020202020204" pitchFamily="34" charset="0"/>
                          <a:ea typeface="Calibri" panose="020F0502020204030204" pitchFamily="34" charset="0"/>
                          <a:cs typeface="Arial" panose="020B0604020202020204" pitchFamily="34" charset="0"/>
                        </a:rPr>
                        <a:t>Citizenship Application</a:t>
                      </a:r>
                      <a:endParaRPr lang="en-ZA" sz="1300" dirty="0">
                        <a:latin typeface="Arial" panose="020B0604020202020204" pitchFamily="34" charset="0"/>
                        <a:cs typeface="Arial" panose="020B0604020202020204" pitchFamily="34" charset="0"/>
                      </a:endParaRPr>
                    </a:p>
                  </a:txBody>
                  <a:tcPr>
                    <a:solidFill>
                      <a:schemeClr val="accent3">
                        <a:lumMod val="20000"/>
                        <a:lumOff val="80000"/>
                      </a:schemeClr>
                    </a:solidFill>
                  </a:tcPr>
                </a:tc>
                <a:extLst>
                  <a:ext uri="{0D108BD9-81ED-4DB2-BD59-A6C34878D82A}">
                    <a16:rowId xmlns:a16="http://schemas.microsoft.com/office/drawing/2014/main" val="3235051498"/>
                  </a:ext>
                </a:extLst>
              </a:tr>
              <a:tr h="370840">
                <a:tc>
                  <a:txBody>
                    <a:bodyPr/>
                    <a:lstStyle/>
                    <a:p>
                      <a:pPr marL="342900" lvl="0" indent="-342900" algn="l">
                        <a:lnSpc>
                          <a:spcPct val="100000"/>
                        </a:lnSpc>
                        <a:spcBef>
                          <a:spcPts val="600"/>
                        </a:spcBef>
                        <a:spcAft>
                          <a:spcPts val="600"/>
                        </a:spcAft>
                        <a:buFont typeface="Arial" panose="020B0604020202020204" pitchFamily="34" charset="0"/>
                        <a:buChar char="•"/>
                        <a:tabLst>
                          <a:tab pos="228600" algn="l"/>
                        </a:tabLst>
                      </a:pPr>
                      <a:r>
                        <a:rPr lang="en-GB" sz="1300" dirty="0" smtClean="0">
                          <a:effectLst/>
                          <a:latin typeface="Arial" panose="020B0604020202020204" pitchFamily="34" charset="0"/>
                          <a:ea typeface="Calibri" panose="020F0502020204030204" pitchFamily="34" charset="0"/>
                          <a:cs typeface="Arial" panose="020B0604020202020204" pitchFamily="34" charset="0"/>
                        </a:rPr>
                        <a:t>Passport Application</a:t>
                      </a:r>
                      <a:endParaRPr lang="en-ZA" sz="1300" dirty="0" smtClean="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0000"/>
                        </a:lnSpc>
                        <a:spcBef>
                          <a:spcPts val="600"/>
                        </a:spcBef>
                        <a:spcAft>
                          <a:spcPts val="600"/>
                        </a:spcAft>
                        <a:buFont typeface="Arial" panose="020B0604020202020204" pitchFamily="34" charset="0"/>
                        <a:buChar char="•"/>
                        <a:tabLst>
                          <a:tab pos="228600" algn="l"/>
                        </a:tabLst>
                      </a:pPr>
                      <a:r>
                        <a:rPr lang="en-GB" sz="1300" dirty="0" smtClean="0">
                          <a:effectLst/>
                          <a:latin typeface="Arial" panose="020B0604020202020204" pitchFamily="34" charset="0"/>
                          <a:ea typeface="Calibri" panose="020F0502020204030204" pitchFamily="34" charset="0"/>
                          <a:cs typeface="Arial" panose="020B0604020202020204" pitchFamily="34" charset="0"/>
                        </a:rPr>
                        <a:t>Amendments</a:t>
                      </a:r>
                      <a:endParaRPr lang="en-ZA" sz="1300" dirty="0" smtClean="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0000"/>
                        </a:lnSpc>
                        <a:spcBef>
                          <a:spcPts val="600"/>
                        </a:spcBef>
                        <a:spcAft>
                          <a:spcPts val="600"/>
                        </a:spcAft>
                        <a:buFont typeface="Arial" panose="020B0604020202020204" pitchFamily="34" charset="0"/>
                        <a:buChar char="•"/>
                        <a:tabLst>
                          <a:tab pos="228600" algn="l"/>
                        </a:tabLst>
                      </a:pPr>
                      <a:r>
                        <a:rPr lang="en-GB" sz="1300" dirty="0" smtClean="0">
                          <a:effectLst/>
                          <a:latin typeface="Arial" panose="020B0604020202020204" pitchFamily="34" charset="0"/>
                          <a:ea typeface="Calibri" panose="020F0502020204030204" pitchFamily="34" charset="0"/>
                          <a:cs typeface="Arial" panose="020B0604020202020204" pitchFamily="34" charset="0"/>
                        </a:rPr>
                        <a:t>Loss Control (Recovery of  Losses)</a:t>
                      </a:r>
                      <a:endParaRPr lang="en-ZA" sz="1300" dirty="0" smtClean="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0000"/>
                        </a:lnSpc>
                        <a:spcBef>
                          <a:spcPts val="600"/>
                        </a:spcBef>
                        <a:spcAft>
                          <a:spcPts val="600"/>
                        </a:spcAft>
                        <a:buFont typeface="Arial" panose="020B0604020202020204" pitchFamily="34" charset="0"/>
                        <a:buChar char="•"/>
                        <a:tabLst>
                          <a:tab pos="228600" algn="l"/>
                        </a:tabLst>
                      </a:pPr>
                      <a:r>
                        <a:rPr lang="en-GB" sz="1300" dirty="0" smtClean="0">
                          <a:effectLst/>
                          <a:latin typeface="Arial" panose="020B0604020202020204" pitchFamily="34" charset="0"/>
                          <a:ea typeface="Calibri" panose="020F0502020204030204" pitchFamily="34" charset="0"/>
                          <a:cs typeface="Arial" panose="020B0604020202020204" pitchFamily="34" charset="0"/>
                        </a:rPr>
                        <a:t>Birth Registration (Special Circumstances)</a:t>
                      </a:r>
                      <a:endParaRPr lang="en-ZA" sz="1300" dirty="0">
                        <a:latin typeface="Arial" panose="020B0604020202020204" pitchFamily="34" charset="0"/>
                        <a:cs typeface="Arial" panose="020B0604020202020204" pitchFamily="34" charset="0"/>
                      </a:endParaRPr>
                    </a:p>
                  </a:txBody>
                  <a:tcPr>
                    <a:solidFill>
                      <a:schemeClr val="accent3">
                        <a:lumMod val="20000"/>
                        <a:lumOff val="80000"/>
                      </a:schemeClr>
                    </a:solidFill>
                  </a:tcPr>
                </a:tc>
                <a:extLst>
                  <a:ext uri="{0D108BD9-81ED-4DB2-BD59-A6C34878D82A}">
                    <a16:rowId xmlns:a16="http://schemas.microsoft.com/office/drawing/2014/main" val="4025033313"/>
                  </a:ext>
                </a:extLst>
              </a:tr>
              <a:tr h="370840">
                <a:tc>
                  <a:txBody>
                    <a:bodyPr/>
                    <a:lstStyle/>
                    <a:p>
                      <a:pPr marL="342900" lvl="0" indent="-342900" algn="l">
                        <a:lnSpc>
                          <a:spcPct val="100000"/>
                        </a:lnSpc>
                        <a:spcBef>
                          <a:spcPts val="600"/>
                        </a:spcBef>
                        <a:spcAft>
                          <a:spcPts val="600"/>
                        </a:spcAft>
                        <a:buFont typeface="Arial" panose="020B0604020202020204" pitchFamily="34" charset="0"/>
                        <a:buChar char="•"/>
                        <a:tabLst>
                          <a:tab pos="228600" algn="l"/>
                        </a:tabLst>
                      </a:pPr>
                      <a:r>
                        <a:rPr lang="en-GB" sz="1300" dirty="0" smtClean="0">
                          <a:effectLst/>
                          <a:latin typeface="Arial" panose="020B0604020202020204" pitchFamily="34" charset="0"/>
                          <a:ea typeface="Calibri" panose="020F0502020204030204" pitchFamily="34" charset="0"/>
                          <a:cs typeface="Arial" panose="020B0604020202020204" pitchFamily="34" charset="0"/>
                        </a:rPr>
                        <a:t>Permitting Appeals</a:t>
                      </a:r>
                      <a:endParaRPr lang="en-ZA" sz="1300" dirty="0" smtClean="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0000"/>
                        </a:lnSpc>
                        <a:spcBef>
                          <a:spcPts val="600"/>
                        </a:spcBef>
                        <a:spcAft>
                          <a:spcPts val="600"/>
                        </a:spcAft>
                        <a:buFont typeface="Arial" panose="020B0604020202020204" pitchFamily="34" charset="0"/>
                        <a:buChar char="•"/>
                        <a:tabLst>
                          <a:tab pos="228600" algn="l"/>
                        </a:tabLst>
                      </a:pPr>
                      <a:r>
                        <a:rPr lang="en-GB" sz="1300" dirty="0" smtClean="0">
                          <a:effectLst/>
                          <a:latin typeface="Arial" panose="020B0604020202020204" pitchFamily="34" charset="0"/>
                          <a:ea typeface="Calibri" panose="020F0502020204030204" pitchFamily="34" charset="0"/>
                          <a:cs typeface="Arial" panose="020B0604020202020204" pitchFamily="34" charset="0"/>
                        </a:rPr>
                        <a:t>Implementation of Management Controls at DHA Offices (Efficiency in Controls)</a:t>
                      </a:r>
                      <a:endParaRPr lang="en-ZA" sz="1300" dirty="0" smtClean="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0000"/>
                        </a:lnSpc>
                        <a:spcBef>
                          <a:spcPts val="600"/>
                        </a:spcBef>
                        <a:spcAft>
                          <a:spcPts val="600"/>
                        </a:spcAft>
                        <a:buFont typeface="Arial" panose="020B0604020202020204" pitchFamily="34" charset="0"/>
                        <a:buChar char="•"/>
                        <a:tabLst>
                          <a:tab pos="228600" algn="l"/>
                        </a:tabLst>
                      </a:pPr>
                      <a:r>
                        <a:rPr lang="en-GB" sz="1300" dirty="0" smtClean="0">
                          <a:effectLst/>
                          <a:latin typeface="Arial" panose="020B0604020202020204" pitchFamily="34" charset="0"/>
                          <a:ea typeface="Calibri" panose="020F0502020204030204" pitchFamily="34" charset="0"/>
                          <a:cs typeface="Arial" panose="020B0604020202020204" pitchFamily="34" charset="0"/>
                        </a:rPr>
                        <a:t>Visa Adjudication</a:t>
                      </a:r>
                      <a:endParaRPr lang="en-ZA" sz="1300" dirty="0" smtClean="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0000"/>
                        </a:lnSpc>
                        <a:spcBef>
                          <a:spcPts val="600"/>
                        </a:spcBef>
                        <a:spcAft>
                          <a:spcPts val="600"/>
                        </a:spcAft>
                        <a:buFont typeface="Arial" panose="020B0604020202020204" pitchFamily="34" charset="0"/>
                        <a:buChar char="•"/>
                        <a:tabLst>
                          <a:tab pos="228600" algn="l"/>
                        </a:tabLst>
                      </a:pPr>
                      <a:r>
                        <a:rPr lang="en-GB" sz="1300" dirty="0" smtClean="0">
                          <a:effectLst/>
                          <a:latin typeface="Arial" panose="020B0604020202020204" pitchFamily="34" charset="0"/>
                          <a:ea typeface="Calibri" panose="020F0502020204030204" pitchFamily="34" charset="0"/>
                          <a:cs typeface="Arial" panose="020B0604020202020204" pitchFamily="34" charset="0"/>
                        </a:rPr>
                        <a:t>Unabridged Certificates (Birth, Marriage and Death)</a:t>
                      </a:r>
                      <a:endParaRPr lang="en-ZA" sz="1300" dirty="0">
                        <a:latin typeface="Arial" panose="020B0604020202020204" pitchFamily="34" charset="0"/>
                        <a:cs typeface="Arial" panose="020B0604020202020204" pitchFamily="34" charset="0"/>
                      </a:endParaRPr>
                    </a:p>
                  </a:txBody>
                  <a:tcPr>
                    <a:solidFill>
                      <a:schemeClr val="accent3">
                        <a:lumMod val="20000"/>
                        <a:lumOff val="80000"/>
                      </a:schemeClr>
                    </a:solidFill>
                  </a:tcPr>
                </a:tc>
                <a:extLst>
                  <a:ext uri="{0D108BD9-81ED-4DB2-BD59-A6C34878D82A}">
                    <a16:rowId xmlns:a16="http://schemas.microsoft.com/office/drawing/2014/main" val="1105519008"/>
                  </a:ext>
                </a:extLst>
              </a:tr>
            </a:tbl>
          </a:graphicData>
        </a:graphic>
      </p:graphicFrame>
    </p:spTree>
    <p:extLst>
      <p:ext uri="{BB962C8B-B14F-4D97-AF65-F5344CB8AC3E}">
        <p14:creationId xmlns:p14="http://schemas.microsoft.com/office/powerpoint/2010/main" val="3969843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F42C52-B159-234F-84DC-5B8DD7318330}" type="slidenum">
              <a:rPr lang="en-US" smtClean="0">
                <a:solidFill>
                  <a:prstClr val="black">
                    <a:tint val="75000"/>
                  </a:prstClr>
                </a:solidFill>
              </a:rPr>
              <a:pPr/>
              <a:t>21</a:t>
            </a:fld>
            <a:endParaRPr lang="en-US" dirty="0">
              <a:solidFill>
                <a:prstClr val="black">
                  <a:tint val="75000"/>
                </a:prstClr>
              </a:solidFill>
            </a:endParaRPr>
          </a:p>
        </p:txBody>
      </p:sp>
      <p:sp>
        <p:nvSpPr>
          <p:cNvPr id="8" name="TextBox 7"/>
          <p:cNvSpPr txBox="1"/>
          <p:nvPr/>
        </p:nvSpPr>
        <p:spPr>
          <a:xfrm>
            <a:off x="109180" y="101484"/>
            <a:ext cx="8944203" cy="307777"/>
          </a:xfrm>
          <a:prstGeom prst="rect">
            <a:avLst/>
          </a:prstGeom>
          <a:solidFill>
            <a:srgbClr val="92D050"/>
          </a:solidFill>
        </p:spPr>
        <p:txBody>
          <a:bodyPr wrap="square" rtlCol="0">
            <a:spAutoFit/>
          </a:bodyPr>
          <a:lstStyle/>
          <a:p>
            <a:pPr algn="ctr"/>
            <a:r>
              <a:rPr lang="en-US" sz="1400" b="1" dirty="0" smtClean="0">
                <a:solidFill>
                  <a:prstClr val="black"/>
                </a:solidFill>
                <a:latin typeface="Arial" panose="020B0604020202020204" pitchFamily="34" charset="0"/>
                <a:cs typeface="Arial" panose="020B0604020202020204" pitchFamily="34" charset="0"/>
              </a:rPr>
              <a:t>Proposed Annual Coverage Internal Audit Plan for 2023/24</a:t>
            </a:r>
            <a:endParaRPr lang="en-US" sz="1400" b="1" dirty="0">
              <a:solidFill>
                <a:prstClr val="black"/>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681395545"/>
              </p:ext>
            </p:extLst>
          </p:nvPr>
        </p:nvGraphicFramePr>
        <p:xfrm>
          <a:off x="109180" y="409261"/>
          <a:ext cx="8944204" cy="5493442"/>
        </p:xfrm>
        <a:graphic>
          <a:graphicData uri="http://schemas.openxmlformats.org/drawingml/2006/table">
            <a:tbl>
              <a:tblPr firstRow="1" firstCol="1" bandRow="1"/>
              <a:tblGrid>
                <a:gridCol w="443078">
                  <a:extLst>
                    <a:ext uri="{9D8B030D-6E8A-4147-A177-3AD203B41FA5}">
                      <a16:colId xmlns:a16="http://schemas.microsoft.com/office/drawing/2014/main" val="3924155633"/>
                    </a:ext>
                  </a:extLst>
                </a:gridCol>
                <a:gridCol w="3988542">
                  <a:extLst>
                    <a:ext uri="{9D8B030D-6E8A-4147-A177-3AD203B41FA5}">
                      <a16:colId xmlns:a16="http://schemas.microsoft.com/office/drawing/2014/main" val="3541713639"/>
                    </a:ext>
                  </a:extLst>
                </a:gridCol>
                <a:gridCol w="4512584">
                  <a:extLst>
                    <a:ext uri="{9D8B030D-6E8A-4147-A177-3AD203B41FA5}">
                      <a16:colId xmlns:a16="http://schemas.microsoft.com/office/drawing/2014/main" val="7680405"/>
                    </a:ext>
                  </a:extLst>
                </a:gridCol>
              </a:tblGrid>
              <a:tr h="201553">
                <a:tc>
                  <a:txBody>
                    <a:bodyPr/>
                    <a:lstStyle/>
                    <a:p>
                      <a:pPr algn="l">
                        <a:lnSpc>
                          <a:spcPct val="107000"/>
                        </a:lnSpc>
                        <a:spcAft>
                          <a:spcPts val="0"/>
                        </a:spcAft>
                      </a:pPr>
                      <a:r>
                        <a:rPr lang="en-US" sz="13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No.</a:t>
                      </a:r>
                      <a:endParaRPr lang="en-ZA" sz="13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l">
                        <a:lnSpc>
                          <a:spcPct val="107000"/>
                        </a:lnSpc>
                        <a:spcAft>
                          <a:spcPts val="0"/>
                        </a:spcAft>
                      </a:pPr>
                      <a:r>
                        <a:rPr lang="en-US" sz="13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Planned Auditable</a:t>
                      </a:r>
                      <a:r>
                        <a:rPr lang="en-US" sz="1300" b="1"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Area</a:t>
                      </a:r>
                      <a:endParaRPr lang="en-ZA" sz="13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US" sz="1300" b="1" dirty="0" smtClean="0">
                          <a:latin typeface="Arial" panose="020B0604020202020204" pitchFamily="34" charset="0"/>
                          <a:cs typeface="Arial" panose="020B0604020202020204" pitchFamily="34" charset="0"/>
                        </a:rPr>
                        <a:t>Reason for inclusion in three year Internal Audit coverage plan for assurance or advisory reviews</a:t>
                      </a:r>
                      <a:endParaRPr lang="en-ZA" sz="13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686393111"/>
                  </a:ext>
                </a:extLst>
              </a:tr>
              <a:tr h="201553">
                <a:tc gridSpan="3">
                  <a:txBody>
                    <a:bodyPr/>
                    <a:lstStyle/>
                    <a:p>
                      <a:pPr algn="l">
                        <a:lnSpc>
                          <a:spcPct val="107000"/>
                        </a:lnSpc>
                        <a:spcAft>
                          <a:spcPts val="0"/>
                        </a:spcAft>
                      </a:pPr>
                      <a:r>
                        <a:rPr lang="en-ZA" sz="1300" b="1" dirty="0" smtClean="0">
                          <a:effectLst/>
                          <a:latin typeface="Arial" panose="020B0604020202020204" pitchFamily="34" charset="0"/>
                          <a:ea typeface="Times New Roman" panose="02020603050405020304" pitchFamily="18" charset="0"/>
                        </a:rPr>
                        <a:t>Finance and Supply Chain Branch</a:t>
                      </a:r>
                      <a:endParaRPr lang="en-ZA"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l">
                        <a:lnSpc>
                          <a:spcPct val="107000"/>
                        </a:lnSpc>
                        <a:spcAft>
                          <a:spcPts val="0"/>
                        </a:spcAft>
                      </a:pPr>
                      <a:endParaRPr lang="en-ZA"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ZA"/>
                    </a:p>
                  </a:txBody>
                  <a:tcPr/>
                </a:tc>
                <a:extLst>
                  <a:ext uri="{0D108BD9-81ED-4DB2-BD59-A6C34878D82A}">
                    <a16:rowId xmlns:a16="http://schemas.microsoft.com/office/drawing/2014/main" val="4145340898"/>
                  </a:ext>
                </a:extLst>
              </a:tr>
              <a:tr h="201553">
                <a:tc>
                  <a:txBody>
                    <a:bodyPr/>
                    <a:lstStyle/>
                    <a:p>
                      <a:pPr>
                        <a:lnSpc>
                          <a:spcPct val="107000"/>
                        </a:lnSpc>
                        <a:spcAft>
                          <a:spcPts val="0"/>
                        </a:spcAft>
                      </a:pPr>
                      <a:r>
                        <a:rPr lang="en-US" sz="13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a:t>
                      </a:r>
                      <a:endParaRPr lang="en-ZA"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300" dirty="0" smtClean="0">
                          <a:solidFill>
                            <a:schemeClr val="tx1"/>
                          </a:solidFill>
                          <a:effectLst/>
                          <a:latin typeface="Arial" panose="020B0604020202020204" pitchFamily="34" charset="0"/>
                          <a:ea typeface="Times New Roman" panose="02020603050405020304" pitchFamily="18" charset="0"/>
                        </a:rPr>
                        <a:t>Revenue Management (Local &amp; Foreign Revenue)</a:t>
                      </a:r>
                      <a:endParaRPr lang="en-ZA"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buFont typeface="Wingdings" panose="05000000000000000000" pitchFamily="2" charset="2"/>
                        <a:buNone/>
                      </a:pPr>
                      <a:r>
                        <a:rPr lang="en-US" sz="1300" b="0" i="0" u="none" strike="noStrike" kern="1200" baseline="0" dirty="0" smtClean="0">
                          <a:solidFill>
                            <a:schemeClr val="tx1"/>
                          </a:solidFill>
                          <a:latin typeface="Arial" panose="020B0604020202020204" pitchFamily="34" charset="0"/>
                          <a:ea typeface="+mn-ea"/>
                          <a:cs typeface="Arial" panose="020B0604020202020204" pitchFamily="34" charset="0"/>
                        </a:rPr>
                        <a:t>Recurring findings on revenue deterring the department for the past 3 years.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1646876"/>
                  </a:ext>
                </a:extLst>
              </a:tr>
              <a:tr h="201553">
                <a:tc>
                  <a:txBody>
                    <a:bodyPr/>
                    <a:lstStyle/>
                    <a:p>
                      <a:pPr>
                        <a:lnSpc>
                          <a:spcPct val="107000"/>
                        </a:lnSpc>
                        <a:spcAft>
                          <a:spcPts val="0"/>
                        </a:spcAft>
                      </a:pPr>
                      <a:r>
                        <a:rPr lang="en-US" sz="13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a:t>
                      </a:r>
                      <a:endParaRPr lang="en-ZA"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300" dirty="0" smtClean="0">
                          <a:solidFill>
                            <a:schemeClr val="tx1"/>
                          </a:solidFill>
                          <a:effectLst/>
                          <a:latin typeface="Arial" panose="020B0604020202020204" pitchFamily="34" charset="0"/>
                          <a:ea typeface="Times New Roman" panose="02020603050405020304" pitchFamily="18" charset="0"/>
                        </a:rPr>
                        <a:t>Review of Annual Financial Statement </a:t>
                      </a:r>
                      <a:endParaRPr lang="en-ZA"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300" b="0" i="0" u="none" strike="noStrike" kern="1200" baseline="0" dirty="0" smtClean="0">
                          <a:solidFill>
                            <a:schemeClr val="tx1"/>
                          </a:solidFill>
                          <a:latin typeface="Arial" panose="020B0604020202020204" pitchFamily="34" charset="0"/>
                          <a:ea typeface="+mn-ea"/>
                          <a:cs typeface="Arial" panose="020B0604020202020204" pitchFamily="34" charset="0"/>
                        </a:rPr>
                        <a:t>Material misstatements of disclosure items identified by the auditors in the submitted financial statements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5740086"/>
                  </a:ext>
                </a:extLst>
              </a:tr>
              <a:tr h="201553">
                <a:tc>
                  <a:txBody>
                    <a:bodyPr/>
                    <a:lstStyle/>
                    <a:p>
                      <a:pPr>
                        <a:lnSpc>
                          <a:spcPct val="107000"/>
                        </a:lnSpc>
                        <a:spcAft>
                          <a:spcPts val="0"/>
                        </a:spcAft>
                      </a:pPr>
                      <a:r>
                        <a:rPr lang="en-US" sz="13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a:t>
                      </a:r>
                      <a:endParaRPr lang="en-ZA"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300" dirty="0" smtClean="0">
                          <a:solidFill>
                            <a:schemeClr val="tx1"/>
                          </a:solidFill>
                          <a:effectLst/>
                          <a:latin typeface="Arial" panose="020B0604020202020204" pitchFamily="34" charset="0"/>
                          <a:ea typeface="Times New Roman" panose="02020603050405020304" pitchFamily="18" charset="0"/>
                        </a:rPr>
                        <a:t>Adequacy Review</a:t>
                      </a:r>
                      <a:r>
                        <a:rPr lang="en-ZA" sz="1300" baseline="0" dirty="0" smtClean="0">
                          <a:solidFill>
                            <a:schemeClr val="tx1"/>
                          </a:solidFill>
                          <a:effectLst/>
                          <a:latin typeface="Arial" panose="020B0604020202020204" pitchFamily="34" charset="0"/>
                          <a:ea typeface="Times New Roman" panose="02020603050405020304" pitchFamily="18" charset="0"/>
                        </a:rPr>
                        <a:t> </a:t>
                      </a:r>
                      <a:r>
                        <a:rPr lang="en-ZA" sz="1300" dirty="0" smtClean="0">
                          <a:solidFill>
                            <a:schemeClr val="tx1"/>
                          </a:solidFill>
                          <a:effectLst/>
                          <a:latin typeface="Arial" panose="020B0604020202020204" pitchFamily="34" charset="0"/>
                          <a:ea typeface="Times New Roman" panose="02020603050405020304" pitchFamily="18" charset="0"/>
                        </a:rPr>
                        <a:t>of Management Action Plans on AG finding</a:t>
                      </a:r>
                      <a:endParaRPr lang="en-ZA"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5000"/>
                        </a:lnSpc>
                        <a:spcBef>
                          <a:spcPts val="0"/>
                        </a:spcBef>
                        <a:spcAft>
                          <a:spcPts val="100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charset="0"/>
                          <a:cs typeface="Arial" panose="020B0604020202020204" pitchFamily="34" charset="0"/>
                        </a:rPr>
                        <a:t>Clean audit outcome.</a:t>
                      </a:r>
                      <a:endParaRPr kumimoji="0" lang="en-ZA" sz="13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1371491"/>
                  </a:ext>
                </a:extLst>
              </a:tr>
              <a:tr h="20155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4</a:t>
                      </a:r>
                      <a:endParaRPr kumimoji="0" lang="en-ZA" sz="13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chemeClr val="tx1"/>
                          </a:solidFill>
                          <a:effectLst/>
                          <a:uLnTx/>
                          <a:uFillTx/>
                          <a:latin typeface="Arial" panose="020B0604020202020204" pitchFamily="34" charset="0"/>
                          <a:ea typeface="Times New Roman" panose="02020603050405020304" pitchFamily="18" charset="0"/>
                          <a:cs typeface="+mn-cs"/>
                        </a:rPr>
                        <a:t>Validation of Management Action Plans on AG Finding (Effectiveness) </a:t>
                      </a:r>
                      <a:endParaRPr kumimoji="0" lang="en-ZA" sz="13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5000"/>
                        </a:lnSpc>
                        <a:spcBef>
                          <a:spcPts val="0"/>
                        </a:spcBef>
                        <a:spcAft>
                          <a:spcPts val="100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charset="0"/>
                          <a:cs typeface="Arial" panose="020B0604020202020204" pitchFamily="34" charset="0"/>
                        </a:rPr>
                        <a:t>Clean audit outcome. </a:t>
                      </a:r>
                      <a:endParaRPr kumimoji="0" lang="en-ZA" sz="13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3890">
                <a:tc>
                  <a:txBody>
                    <a:bodyPr/>
                    <a:lstStyle/>
                    <a:p>
                      <a:pPr>
                        <a:lnSpc>
                          <a:spcPct val="107000"/>
                        </a:lnSpc>
                        <a:spcAft>
                          <a:spcPts val="0"/>
                        </a:spcAft>
                      </a:pPr>
                      <a:r>
                        <a:rPr lang="en-US" sz="13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5</a:t>
                      </a:r>
                      <a:endParaRPr lang="en-ZA"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300" kern="1200" dirty="0" smtClean="0">
                          <a:solidFill>
                            <a:schemeClr val="tx1"/>
                          </a:solidFill>
                          <a:effectLst/>
                          <a:latin typeface="Arial" panose="020B0604020202020204" pitchFamily="34" charset="0"/>
                          <a:ea typeface="+mn-ea"/>
                        </a:rPr>
                        <a:t>Transfer Payment</a:t>
                      </a:r>
                      <a:endParaRPr lang="en-ZA"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300" dirty="0" smtClean="0">
                          <a:latin typeface="Arial" panose="020B0604020202020204" pitchFamily="34" charset="0"/>
                          <a:cs typeface="Arial" panose="020B0604020202020204" pitchFamily="34" charset="0"/>
                        </a:rPr>
                        <a:t>Mandatory audit</a:t>
                      </a:r>
                      <a:r>
                        <a:rPr lang="en-US" sz="1300" baseline="0" dirty="0" smtClean="0">
                          <a:latin typeface="Arial" panose="020B0604020202020204" pitchFamily="34" charset="0"/>
                          <a:cs typeface="Arial" panose="020B0604020202020204" pitchFamily="34" charset="0"/>
                        </a:rPr>
                        <a:t>.</a:t>
                      </a:r>
                      <a:endParaRPr lang="en-ZA" sz="13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3159977"/>
                  </a:ext>
                </a:extLst>
              </a:tr>
              <a:tr h="263890">
                <a:tc>
                  <a:txBody>
                    <a:bodyPr/>
                    <a:lstStyle/>
                    <a:p>
                      <a:pPr>
                        <a:lnSpc>
                          <a:spcPct val="107000"/>
                        </a:lnSpc>
                        <a:spcAft>
                          <a:spcPts val="0"/>
                        </a:spcAft>
                      </a:pPr>
                      <a:r>
                        <a:rPr lang="en-US" sz="13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6</a:t>
                      </a:r>
                      <a:endParaRPr lang="en-ZA"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300" dirty="0" smtClean="0">
                          <a:solidFill>
                            <a:schemeClr val="tx1"/>
                          </a:solidFill>
                          <a:effectLst/>
                          <a:latin typeface="Arial" panose="020B0604020202020204" pitchFamily="34" charset="0"/>
                          <a:ea typeface="Times New Roman" panose="02020603050405020304" pitchFamily="18" charset="0"/>
                        </a:rPr>
                        <a:t>Procurement of goods and services (quotations, bids, deviations and contract management)</a:t>
                      </a:r>
                      <a:endParaRPr lang="en-ZA"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300" dirty="0" smtClean="0">
                          <a:latin typeface="Arial" panose="020B0604020202020204" pitchFamily="34" charset="0"/>
                          <a:cs typeface="Arial" panose="020B0604020202020204" pitchFamily="34" charset="0"/>
                        </a:rPr>
                        <a:t>Risk related to SCM is inherently</a:t>
                      </a:r>
                      <a:r>
                        <a:rPr lang="en-US" sz="1300" baseline="0" dirty="0" smtClean="0">
                          <a:latin typeface="Arial" panose="020B0604020202020204" pitchFamily="34" charset="0"/>
                          <a:cs typeface="Arial" panose="020B0604020202020204" pitchFamily="34" charset="0"/>
                        </a:rPr>
                        <a:t> high.</a:t>
                      </a:r>
                      <a:endParaRPr lang="en-ZA" sz="13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1553">
                <a:tc>
                  <a:txBody>
                    <a:bodyPr/>
                    <a:lstStyle/>
                    <a:p>
                      <a:pPr algn="ctr">
                        <a:lnSpc>
                          <a:spcPct val="107000"/>
                        </a:lnSpc>
                        <a:spcAft>
                          <a:spcPts val="0"/>
                        </a:spcAft>
                      </a:pPr>
                      <a:endParaRPr lang="en-ZA"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gridSpan="2">
                  <a:txBody>
                    <a:bodyPr/>
                    <a:lstStyle/>
                    <a:p>
                      <a:pPr algn="ctr">
                        <a:lnSpc>
                          <a:spcPct val="107000"/>
                        </a:lnSpc>
                        <a:spcAft>
                          <a:spcPts val="0"/>
                        </a:spcAft>
                      </a:pPr>
                      <a:r>
                        <a:rPr lang="en-ZA" sz="1300" b="1" dirty="0" smtClean="0">
                          <a:effectLst/>
                          <a:latin typeface="Arial" panose="020B0604020202020204" pitchFamily="34" charset="0"/>
                          <a:ea typeface="Times New Roman" panose="02020603050405020304" pitchFamily="18" charset="0"/>
                        </a:rPr>
                        <a:t>Civic Services Branch</a:t>
                      </a:r>
                      <a:endParaRPr lang="en-ZA"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en-ZA"/>
                    </a:p>
                  </a:txBody>
                  <a:tcPr/>
                </a:tc>
                <a:extLst>
                  <a:ext uri="{0D108BD9-81ED-4DB2-BD59-A6C34878D82A}">
                    <a16:rowId xmlns:a16="http://schemas.microsoft.com/office/drawing/2014/main" val="3239246770"/>
                  </a:ext>
                </a:extLst>
              </a:tr>
              <a:tr h="201553">
                <a:tc>
                  <a:txBody>
                    <a:bodyPr/>
                    <a:lstStyle/>
                    <a:p>
                      <a:pPr>
                        <a:lnSpc>
                          <a:spcPct val="107000"/>
                        </a:lnSpc>
                        <a:spcAft>
                          <a:spcPts val="0"/>
                        </a:spcAft>
                      </a:pPr>
                      <a:r>
                        <a:rPr lang="en-US" sz="13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7</a:t>
                      </a:r>
                      <a:endParaRPr lang="en-ZA"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300" dirty="0" smtClean="0">
                          <a:solidFill>
                            <a:schemeClr val="tx1"/>
                          </a:solidFill>
                          <a:effectLst/>
                          <a:latin typeface="Arial" panose="020B0604020202020204" pitchFamily="34" charset="0"/>
                          <a:ea typeface="Times New Roman" panose="02020603050405020304" pitchFamily="18" charset="0"/>
                        </a:rPr>
                        <a:t>Birth Registration (NPR data review)</a:t>
                      </a:r>
                      <a:endParaRPr lang="en-ZA"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r>
                        <a:rPr lang="en-US" sz="1300" dirty="0" smtClean="0">
                          <a:latin typeface="Arial" panose="020B0604020202020204" pitchFamily="34" charset="0"/>
                          <a:cs typeface="Arial" panose="020B0604020202020204" pitchFamily="34" charset="0"/>
                        </a:rPr>
                        <a:t>Risk related to birth registration</a:t>
                      </a:r>
                      <a:r>
                        <a:rPr lang="en-US" sz="1300" baseline="0" dirty="0" smtClean="0">
                          <a:latin typeface="Arial" panose="020B0604020202020204" pitchFamily="34" charset="0"/>
                          <a:cs typeface="Arial" panose="020B0604020202020204" pitchFamily="34" charset="0"/>
                        </a:rPr>
                        <a:t>, LRB, death registration, amendments and rectification of records are inherently high leading to fraud and corruption.</a:t>
                      </a:r>
                      <a:endParaRPr lang="en-ZA" sz="13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7237492"/>
                  </a:ext>
                </a:extLst>
              </a:tr>
              <a:tr h="201553">
                <a:tc>
                  <a:txBody>
                    <a:bodyPr/>
                    <a:lstStyle/>
                    <a:p>
                      <a:pPr>
                        <a:lnSpc>
                          <a:spcPct val="107000"/>
                        </a:lnSpc>
                        <a:spcAft>
                          <a:spcPts val="0"/>
                        </a:spcAft>
                      </a:pPr>
                      <a:r>
                        <a:rPr lang="en-US" sz="13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8</a:t>
                      </a:r>
                      <a:endParaRPr lang="en-ZA"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300" dirty="0" smtClean="0">
                          <a:solidFill>
                            <a:schemeClr val="tx1"/>
                          </a:solidFill>
                          <a:effectLst/>
                          <a:latin typeface="Arial" panose="020B0604020202020204" pitchFamily="34" charset="0"/>
                          <a:ea typeface="Times New Roman" panose="02020603050405020304" pitchFamily="18" charset="0"/>
                        </a:rPr>
                        <a:t>Late Registration of Birth (NPR data review)</a:t>
                      </a:r>
                      <a:endParaRPr lang="en-ZA"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val="901370162"/>
                  </a:ext>
                </a:extLst>
              </a:tr>
              <a:tr h="201553">
                <a:tc>
                  <a:txBody>
                    <a:bodyPr/>
                    <a:lstStyle/>
                    <a:p>
                      <a:pPr>
                        <a:lnSpc>
                          <a:spcPct val="107000"/>
                        </a:lnSpc>
                        <a:spcAft>
                          <a:spcPts val="0"/>
                        </a:spcAft>
                      </a:pPr>
                      <a:r>
                        <a:rPr lang="en-US" sz="13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9</a:t>
                      </a:r>
                      <a:endParaRPr lang="en-ZA"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300" dirty="0" smtClean="0">
                          <a:solidFill>
                            <a:schemeClr val="tx1"/>
                          </a:solidFill>
                          <a:effectLst/>
                          <a:latin typeface="Arial" panose="020B0604020202020204" pitchFamily="34" charset="0"/>
                          <a:ea typeface="Times New Roman" panose="02020603050405020304" pitchFamily="18" charset="0"/>
                        </a:rPr>
                        <a:t>Amendments and Rectification of records</a:t>
                      </a:r>
                      <a:endParaRPr lang="en-ZA"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val="3905435966"/>
                  </a:ext>
                </a:extLst>
              </a:tr>
              <a:tr h="243782">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3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10</a:t>
                      </a:r>
                      <a:endParaRPr lang="en-ZA" sz="13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300" dirty="0" smtClean="0">
                          <a:solidFill>
                            <a:schemeClr val="tx1"/>
                          </a:solidFill>
                          <a:effectLst/>
                          <a:latin typeface="Arial" panose="020B0604020202020204" pitchFamily="34" charset="0"/>
                          <a:ea typeface="Times New Roman" panose="02020603050405020304" pitchFamily="18" charset="0"/>
                        </a:rPr>
                        <a:t>Death Registration (NPR data review)</a:t>
                      </a:r>
                      <a:endParaRPr lang="en-ZA" sz="13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val="316437833"/>
                  </a:ext>
                </a:extLst>
              </a:tr>
              <a:tr h="201553">
                <a:tc>
                  <a:txBody>
                    <a:bodyPr/>
                    <a:lstStyle/>
                    <a:p>
                      <a:pPr algn="ctr">
                        <a:lnSpc>
                          <a:spcPct val="107000"/>
                        </a:lnSpc>
                        <a:spcAft>
                          <a:spcPts val="0"/>
                        </a:spcAft>
                      </a:pPr>
                      <a:endParaRPr lang="en-ZA"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gridSpan="2">
                  <a:txBody>
                    <a:bodyPr/>
                    <a:lstStyle/>
                    <a:p>
                      <a:pPr algn="ctr">
                        <a:lnSpc>
                          <a:spcPct val="107000"/>
                        </a:lnSpc>
                        <a:spcAft>
                          <a:spcPts val="0"/>
                        </a:spcAft>
                      </a:pPr>
                      <a:r>
                        <a:rPr lang="en-ZA" sz="1300" b="1" dirty="0" smtClean="0">
                          <a:effectLst/>
                          <a:latin typeface="Arial" panose="020B0604020202020204" pitchFamily="34" charset="0"/>
                          <a:ea typeface="Times New Roman" panose="02020603050405020304" pitchFamily="18" charset="0"/>
                        </a:rPr>
                        <a:t>Immigration Services Branch</a:t>
                      </a:r>
                      <a:endParaRPr lang="en-ZA"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en-ZA"/>
                    </a:p>
                  </a:txBody>
                  <a:tcPr/>
                </a:tc>
                <a:extLst>
                  <a:ext uri="{0D108BD9-81ED-4DB2-BD59-A6C34878D82A}">
                    <a16:rowId xmlns:a16="http://schemas.microsoft.com/office/drawing/2014/main" val="372841874"/>
                  </a:ext>
                </a:extLst>
              </a:tr>
              <a:tr h="201553">
                <a:tc>
                  <a:txBody>
                    <a:bodyPr/>
                    <a:lstStyle/>
                    <a:p>
                      <a:pPr>
                        <a:lnSpc>
                          <a:spcPct val="107000"/>
                        </a:lnSpc>
                        <a:spcAft>
                          <a:spcPts val="0"/>
                        </a:spcAft>
                      </a:pPr>
                      <a:r>
                        <a:rPr lang="en-US" sz="13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11</a:t>
                      </a:r>
                      <a:endParaRPr lang="en-ZA"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300" dirty="0" smtClean="0">
                          <a:solidFill>
                            <a:schemeClr val="tx1"/>
                          </a:solidFill>
                          <a:effectLst/>
                          <a:latin typeface="Arial" panose="020B0604020202020204" pitchFamily="34" charset="0"/>
                          <a:ea typeface="Times New Roman" panose="02020603050405020304" pitchFamily="18" charset="0"/>
                        </a:rPr>
                        <a:t>Detention and Deportation</a:t>
                      </a:r>
                      <a:endParaRPr lang="en-ZA"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300" dirty="0" smtClean="0">
                          <a:latin typeface="Arial" panose="020B0604020202020204" pitchFamily="34" charset="0"/>
                          <a:cs typeface="Arial" panose="020B0604020202020204" pitchFamily="34" charset="0"/>
                        </a:rPr>
                        <a:t>Discontinuation</a:t>
                      </a:r>
                      <a:r>
                        <a:rPr lang="en-US" sz="1300" baseline="0" dirty="0" smtClean="0">
                          <a:latin typeface="Arial" panose="020B0604020202020204" pitchFamily="34" charset="0"/>
                          <a:cs typeface="Arial" panose="020B0604020202020204" pitchFamily="34" charset="0"/>
                        </a:rPr>
                        <a:t> of the </a:t>
                      </a:r>
                      <a:r>
                        <a:rPr lang="en-US" sz="1300" baseline="0" dirty="0" smtClean="0">
                          <a:latin typeface="Arial" panose="020B0604020202020204" pitchFamily="34" charset="0"/>
                          <a:cs typeface="Arial" panose="020B0604020202020204" pitchFamily="34" charset="0"/>
                        </a:rPr>
                        <a:t>ZEP</a:t>
                      </a:r>
                      <a:r>
                        <a:rPr lang="en-US" sz="1300" baseline="0" dirty="0" smtClean="0">
                          <a:latin typeface="Arial" panose="020B0604020202020204" pitchFamily="34" charset="0"/>
                          <a:cs typeface="Arial" panose="020B0604020202020204" pitchFamily="34" charset="0"/>
                        </a:rPr>
                        <a:t>.</a:t>
                      </a:r>
                      <a:endParaRPr lang="en-ZA" sz="13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349727"/>
                  </a:ext>
                </a:extLst>
              </a:tr>
              <a:tr h="201553">
                <a:tc>
                  <a:txBody>
                    <a:bodyPr/>
                    <a:lstStyle/>
                    <a:p>
                      <a:pPr>
                        <a:lnSpc>
                          <a:spcPct val="107000"/>
                        </a:lnSpc>
                        <a:spcAft>
                          <a:spcPts val="0"/>
                        </a:spcAft>
                      </a:pPr>
                      <a:r>
                        <a:rPr lang="en-US" sz="13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12</a:t>
                      </a:r>
                      <a:endParaRPr lang="en-ZA"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300" dirty="0" smtClean="0">
                          <a:solidFill>
                            <a:schemeClr val="tx1"/>
                          </a:solidFill>
                          <a:effectLst/>
                          <a:latin typeface="Arial" panose="020B0604020202020204" pitchFamily="34" charset="0"/>
                          <a:ea typeface="Times New Roman" panose="02020603050405020304" pitchFamily="18" charset="0"/>
                        </a:rPr>
                        <a:t>Port of Entry Compliance Audit</a:t>
                      </a:r>
                      <a:endParaRPr lang="en-ZA"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300" dirty="0" smtClean="0">
                          <a:latin typeface="Arial" panose="020B0604020202020204" pitchFamily="34" charset="0"/>
                          <a:cs typeface="Arial" panose="020B0604020202020204" pitchFamily="34" charset="0"/>
                        </a:rPr>
                        <a:t>Risk related to porous borders.</a:t>
                      </a:r>
                      <a:endParaRPr lang="en-ZA" sz="13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7299751"/>
                  </a:ext>
                </a:extLst>
              </a:tr>
              <a:tr h="201553">
                <a:tc>
                  <a:txBody>
                    <a:bodyPr/>
                    <a:lstStyle/>
                    <a:p>
                      <a:pPr>
                        <a:lnSpc>
                          <a:spcPct val="107000"/>
                        </a:lnSpc>
                        <a:spcAft>
                          <a:spcPts val="0"/>
                        </a:spcAft>
                      </a:pPr>
                      <a:r>
                        <a:rPr lang="en-US" sz="13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13</a:t>
                      </a:r>
                      <a:endParaRPr lang="en-ZA"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300" dirty="0" smtClean="0">
                          <a:solidFill>
                            <a:schemeClr val="tx1"/>
                          </a:solidFill>
                          <a:effectLst/>
                          <a:latin typeface="Arial" panose="020B0604020202020204" pitchFamily="34" charset="0"/>
                          <a:ea typeface="Times New Roman" panose="02020603050405020304" pitchFamily="18" charset="0"/>
                        </a:rPr>
                        <a:t>Biometrics Movement Control System (BMCS)</a:t>
                      </a:r>
                      <a:endParaRPr lang="en-ZA"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latin typeface="Arial" panose="020B0604020202020204" pitchFamily="34" charset="0"/>
                          <a:cs typeface="Arial" panose="020B0604020202020204" pitchFamily="34" charset="0"/>
                        </a:rPr>
                        <a:t>Support</a:t>
                      </a:r>
                      <a:r>
                        <a:rPr lang="en-US" sz="1300" baseline="0" dirty="0" smtClean="0">
                          <a:latin typeface="Arial" panose="020B0604020202020204" pitchFamily="34" charset="0"/>
                          <a:cs typeface="Arial" panose="020B0604020202020204" pitchFamily="34" charset="0"/>
                        </a:rPr>
                        <a:t> the </a:t>
                      </a:r>
                      <a:r>
                        <a:rPr lang="en-GB" sz="1300" baseline="0" dirty="0" smtClean="0">
                          <a:latin typeface="Arial" panose="020B0604020202020204" pitchFamily="34" charset="0"/>
                          <a:cs typeface="Arial" panose="020B0604020202020204" pitchFamily="34" charset="0"/>
                        </a:rPr>
                        <a:t>c</a:t>
                      </a:r>
                      <a:r>
                        <a:rPr lang="en-GB" sz="1300" dirty="0" smtClean="0">
                          <a:latin typeface="Arial" panose="020B0604020202020204" pitchFamily="34" charset="0"/>
                          <a:ea typeface="Times New Roman" charset="0"/>
                          <a:cs typeface="Arial" panose="020B0604020202020204" pitchFamily="34" charset="0"/>
                        </a:rPr>
                        <a:t>ompletion</a:t>
                      </a:r>
                      <a:r>
                        <a:rPr lang="en-GB" sz="1300" baseline="0" dirty="0" smtClean="0">
                          <a:latin typeface="Arial" panose="020B0604020202020204" pitchFamily="34" charset="0"/>
                          <a:ea typeface="Times New Roman" charset="0"/>
                          <a:cs typeface="Arial" panose="020B0604020202020204" pitchFamily="34" charset="0"/>
                        </a:rPr>
                        <a:t> of</a:t>
                      </a:r>
                      <a:r>
                        <a:rPr lang="en-GB" sz="1300" dirty="0" smtClean="0">
                          <a:latin typeface="Arial" panose="020B0604020202020204" pitchFamily="34" charset="0"/>
                          <a:ea typeface="Times New Roman" charset="0"/>
                          <a:cs typeface="Arial" panose="020B0604020202020204" pitchFamily="34" charset="0"/>
                        </a:rPr>
                        <a:t> the modernisation Programme.</a:t>
                      </a:r>
                      <a:endParaRPr lang="en-ZA" sz="13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01553">
                <a:tc>
                  <a:txBody>
                    <a:bodyPr/>
                    <a:lstStyle/>
                    <a:p>
                      <a:pPr>
                        <a:lnSpc>
                          <a:spcPct val="107000"/>
                        </a:lnSpc>
                        <a:spcAft>
                          <a:spcPts val="0"/>
                        </a:spcAft>
                      </a:pPr>
                      <a:r>
                        <a:rPr lang="en-US" sz="13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14</a:t>
                      </a:r>
                      <a:endParaRPr lang="en-ZA"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300" dirty="0" smtClean="0">
                          <a:solidFill>
                            <a:schemeClr val="tx1"/>
                          </a:solidFill>
                          <a:effectLst/>
                          <a:latin typeface="Arial" panose="020B0604020202020204" pitchFamily="34" charset="0"/>
                          <a:ea typeface="Times New Roman" panose="02020603050405020304" pitchFamily="18" charset="0"/>
                        </a:rPr>
                        <a:t>Asylum and Refugee Compliance Audit</a:t>
                      </a:r>
                      <a:endParaRPr lang="en-ZA"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1000"/>
                        </a:spcAft>
                      </a:pPr>
                      <a:r>
                        <a:rPr lang="en-US" sz="1300" dirty="0" smtClean="0">
                          <a:effectLst/>
                          <a:latin typeface="Arial" panose="020B0604020202020204" pitchFamily="34" charset="0"/>
                          <a:ea typeface="Times New Roman" panose="02020603050405020304" pitchFamily="18" charset="0"/>
                          <a:cs typeface="Arial" panose="020B0604020202020204" pitchFamily="34" charset="0"/>
                        </a:rPr>
                        <a:t>Review adequacy</a:t>
                      </a:r>
                      <a:r>
                        <a:rPr lang="en-US" sz="1300" baseline="0" dirty="0" smtClean="0">
                          <a:effectLst/>
                          <a:latin typeface="Arial" panose="020B0604020202020204" pitchFamily="34" charset="0"/>
                          <a:ea typeface="Times New Roman" panose="02020603050405020304" pitchFamily="18" charset="0"/>
                          <a:cs typeface="Arial" panose="020B0604020202020204" pitchFamily="34" charset="0"/>
                        </a:rPr>
                        <a:t> and effectiveness of controls of NIIS on </a:t>
                      </a:r>
                      <a:r>
                        <a:rPr lang="en-ZA" sz="1300" dirty="0" smtClean="0">
                          <a:solidFill>
                            <a:schemeClr val="tx1"/>
                          </a:solidFill>
                          <a:latin typeface="Arial" panose="020B0604020202020204" pitchFamily="34" charset="0"/>
                          <a:cs typeface="Arial" panose="020B0604020202020204" pitchFamily="34" charset="0"/>
                        </a:rPr>
                        <a:t>efficient processing of Asylum seeker.</a:t>
                      </a:r>
                      <a:endParaRPr lang="en-ZA"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01553">
                <a:tc>
                  <a:txBody>
                    <a:bodyPr/>
                    <a:lstStyle/>
                    <a:p>
                      <a:pPr>
                        <a:spcAft>
                          <a:spcPts val="0"/>
                        </a:spcAft>
                      </a:pPr>
                      <a:r>
                        <a:rPr lang="en-US" sz="13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15</a:t>
                      </a:r>
                      <a:endParaRPr lang="en-ZA" sz="13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300" dirty="0" smtClean="0">
                          <a:solidFill>
                            <a:schemeClr val="tx1"/>
                          </a:solidFill>
                          <a:effectLst/>
                          <a:latin typeface="Arial" panose="020B0604020202020204" pitchFamily="34" charset="0"/>
                          <a:ea typeface="Times New Roman" panose="02020603050405020304" pitchFamily="18" charset="0"/>
                        </a:rPr>
                        <a:t>E-Visa system review</a:t>
                      </a:r>
                      <a:endParaRPr lang="en-ZA" sz="1300" dirty="0" smtClean="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latin typeface="Arial" panose="020B0604020202020204" pitchFamily="34" charset="0"/>
                          <a:cs typeface="Arial" panose="020B0604020202020204" pitchFamily="34" charset="0"/>
                        </a:rPr>
                        <a:t>Support</a:t>
                      </a:r>
                      <a:r>
                        <a:rPr lang="en-US" sz="1300" baseline="0" dirty="0" smtClean="0">
                          <a:latin typeface="Arial" panose="020B0604020202020204" pitchFamily="34" charset="0"/>
                          <a:cs typeface="Arial" panose="020B0604020202020204" pitchFamily="34" charset="0"/>
                        </a:rPr>
                        <a:t> the </a:t>
                      </a:r>
                      <a:r>
                        <a:rPr lang="en-GB" sz="1300" baseline="0" dirty="0" smtClean="0">
                          <a:latin typeface="Arial" panose="020B0604020202020204" pitchFamily="34" charset="0"/>
                          <a:cs typeface="Arial" panose="020B0604020202020204" pitchFamily="34" charset="0"/>
                        </a:rPr>
                        <a:t>c</a:t>
                      </a:r>
                      <a:r>
                        <a:rPr lang="en-GB" sz="1300" dirty="0" smtClean="0">
                          <a:latin typeface="Arial" panose="020B0604020202020204" pitchFamily="34" charset="0"/>
                          <a:ea typeface="Times New Roman" charset="0"/>
                          <a:cs typeface="Arial" panose="020B0604020202020204" pitchFamily="34" charset="0"/>
                        </a:rPr>
                        <a:t>ompletion</a:t>
                      </a:r>
                      <a:r>
                        <a:rPr lang="en-GB" sz="1300" baseline="0" dirty="0" smtClean="0">
                          <a:latin typeface="Arial" panose="020B0604020202020204" pitchFamily="34" charset="0"/>
                          <a:ea typeface="Times New Roman" charset="0"/>
                          <a:cs typeface="Arial" panose="020B0604020202020204" pitchFamily="34" charset="0"/>
                        </a:rPr>
                        <a:t> of</a:t>
                      </a:r>
                      <a:r>
                        <a:rPr lang="en-GB" sz="1300" dirty="0" smtClean="0">
                          <a:latin typeface="Arial" panose="020B0604020202020204" pitchFamily="34" charset="0"/>
                          <a:ea typeface="Times New Roman" charset="0"/>
                          <a:cs typeface="Arial" panose="020B0604020202020204" pitchFamily="34" charset="0"/>
                        </a:rPr>
                        <a:t> the modernisation Programme.</a:t>
                      </a:r>
                      <a:endParaRPr lang="en-ZA" sz="13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862499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F42C52-B159-234F-84DC-5B8DD7318330}" type="slidenum">
              <a:rPr lang="en-US" smtClean="0">
                <a:solidFill>
                  <a:prstClr val="black">
                    <a:tint val="75000"/>
                  </a:prstClr>
                </a:solidFill>
              </a:rPr>
              <a:pPr/>
              <a:t>22</a:t>
            </a:fld>
            <a:endParaRPr lang="en-US" dirty="0">
              <a:solidFill>
                <a:prstClr val="black">
                  <a:tint val="75000"/>
                </a:prstClr>
              </a:solidFill>
            </a:endParaRPr>
          </a:p>
        </p:txBody>
      </p:sp>
      <p:sp>
        <p:nvSpPr>
          <p:cNvPr id="8" name="TextBox 7"/>
          <p:cNvSpPr txBox="1"/>
          <p:nvPr/>
        </p:nvSpPr>
        <p:spPr>
          <a:xfrm>
            <a:off x="109180" y="101484"/>
            <a:ext cx="8944203" cy="307777"/>
          </a:xfrm>
          <a:prstGeom prst="rect">
            <a:avLst/>
          </a:prstGeom>
          <a:solidFill>
            <a:srgbClr val="92D050"/>
          </a:solidFill>
        </p:spPr>
        <p:txBody>
          <a:bodyPr wrap="square" rtlCol="0">
            <a:spAutoFit/>
          </a:bodyPr>
          <a:lstStyle/>
          <a:p>
            <a:pPr algn="ctr"/>
            <a:r>
              <a:rPr lang="en-US" sz="1400" b="1" dirty="0">
                <a:solidFill>
                  <a:prstClr val="black"/>
                </a:solidFill>
                <a:latin typeface="Arial" panose="020B0604020202020204" pitchFamily="34" charset="0"/>
                <a:cs typeface="Arial" panose="020B0604020202020204" pitchFamily="34" charset="0"/>
              </a:rPr>
              <a:t>Proposed Annual Coverage Internal Audit Plan for 2023/24</a:t>
            </a:r>
          </a:p>
        </p:txBody>
      </p:sp>
      <p:graphicFrame>
        <p:nvGraphicFramePr>
          <p:cNvPr id="6" name="Table 5"/>
          <p:cNvGraphicFramePr>
            <a:graphicFrameLocks noGrp="1"/>
          </p:cNvGraphicFramePr>
          <p:nvPr>
            <p:extLst>
              <p:ext uri="{D42A27DB-BD31-4B8C-83A1-F6EECF244321}">
                <p14:modId xmlns:p14="http://schemas.microsoft.com/office/powerpoint/2010/main" val="3483967046"/>
              </p:ext>
            </p:extLst>
          </p:nvPr>
        </p:nvGraphicFramePr>
        <p:xfrm>
          <a:off x="109179" y="458835"/>
          <a:ext cx="8944203" cy="5771432"/>
        </p:xfrm>
        <a:graphic>
          <a:graphicData uri="http://schemas.openxmlformats.org/drawingml/2006/table">
            <a:tbl>
              <a:tblPr firstRow="1" firstCol="1" bandRow="1"/>
              <a:tblGrid>
                <a:gridCol w="463476">
                  <a:extLst>
                    <a:ext uri="{9D8B030D-6E8A-4147-A177-3AD203B41FA5}">
                      <a16:colId xmlns:a16="http://schemas.microsoft.com/office/drawing/2014/main" val="2862413012"/>
                    </a:ext>
                  </a:extLst>
                </a:gridCol>
                <a:gridCol w="3837651">
                  <a:extLst>
                    <a:ext uri="{9D8B030D-6E8A-4147-A177-3AD203B41FA5}">
                      <a16:colId xmlns:a16="http://schemas.microsoft.com/office/drawing/2014/main" val="3541713639"/>
                    </a:ext>
                  </a:extLst>
                </a:gridCol>
                <a:gridCol w="4643076">
                  <a:extLst>
                    <a:ext uri="{9D8B030D-6E8A-4147-A177-3AD203B41FA5}">
                      <a16:colId xmlns:a16="http://schemas.microsoft.com/office/drawing/2014/main" val="4043754958"/>
                    </a:ext>
                  </a:extLst>
                </a:gridCol>
              </a:tblGrid>
              <a:tr h="422994">
                <a:tc>
                  <a:txBody>
                    <a:bodyPr/>
                    <a:lstStyle/>
                    <a:p>
                      <a:pPr algn="l">
                        <a:lnSpc>
                          <a:spcPct val="107000"/>
                        </a:lnSpc>
                        <a:spcAft>
                          <a:spcPts val="0"/>
                        </a:spcAft>
                      </a:pPr>
                      <a:r>
                        <a:rPr lang="en-US" sz="12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No</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l">
                        <a:lnSpc>
                          <a:spcPct val="107000"/>
                        </a:lnSpc>
                        <a:spcAft>
                          <a:spcPts val="0"/>
                        </a:spcAft>
                      </a:pPr>
                      <a:r>
                        <a:rPr lang="en-US" sz="12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Planned Auditable</a:t>
                      </a:r>
                      <a:r>
                        <a:rPr lang="en-US" sz="1200" b="1"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Area</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US" sz="1200" b="1" dirty="0" smtClean="0">
                          <a:latin typeface="Arial" panose="020B0604020202020204" pitchFamily="34" charset="0"/>
                          <a:cs typeface="Arial" panose="020B0604020202020204" pitchFamily="34" charset="0"/>
                        </a:rPr>
                        <a:t>Reason for inclusion in three year Internal Audit coverage plan for assurance or advisory reviews</a:t>
                      </a:r>
                      <a:endParaRPr lang="en-ZA" sz="12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729983205"/>
                  </a:ext>
                </a:extLst>
              </a:tr>
              <a:tr h="226290">
                <a:tc>
                  <a:txBody>
                    <a:bodyPr/>
                    <a:lstStyle/>
                    <a:p>
                      <a:pPr algn="ctr">
                        <a:lnSpc>
                          <a:spcPct val="107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2">
                  <a:txBody>
                    <a:bodyPr/>
                    <a:lstStyle/>
                    <a:p>
                      <a:pPr algn="ctr">
                        <a:lnSpc>
                          <a:spcPct val="107000"/>
                        </a:lnSpc>
                        <a:spcAft>
                          <a:spcPts val="0"/>
                        </a:spcAft>
                      </a:pPr>
                      <a:r>
                        <a:rPr lang="en-ZA" sz="1200" b="1" dirty="0" smtClean="0">
                          <a:effectLst/>
                          <a:latin typeface="Arial" panose="020B0604020202020204" pitchFamily="34" charset="0"/>
                          <a:ea typeface="Times New Roman" panose="02020603050405020304" pitchFamily="18" charset="0"/>
                        </a:rPr>
                        <a:t>Institutional Planning &amp; Support Branch</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ZA"/>
                    </a:p>
                  </a:txBody>
                  <a:tcPr/>
                </a:tc>
                <a:extLst>
                  <a:ext uri="{0D108BD9-81ED-4DB2-BD59-A6C34878D82A}">
                    <a16:rowId xmlns:a16="http://schemas.microsoft.com/office/drawing/2014/main" val="4145340898"/>
                  </a:ext>
                </a:extLst>
              </a:tr>
              <a:tr h="452578">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16</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smtClean="0">
                          <a:solidFill>
                            <a:schemeClr val="tx1"/>
                          </a:solidFill>
                          <a:effectLst/>
                          <a:latin typeface="Arial" panose="020B0604020202020204" pitchFamily="34" charset="0"/>
                          <a:ea typeface="Times New Roman" panose="02020603050405020304" pitchFamily="18" charset="0"/>
                        </a:rPr>
                        <a:t>Audit of Performance Information (</a:t>
                      </a:r>
                      <a:r>
                        <a:rPr lang="en-ZA" sz="1200" dirty="0" err="1" smtClean="0">
                          <a:solidFill>
                            <a:schemeClr val="tx1"/>
                          </a:solidFill>
                          <a:effectLst/>
                          <a:latin typeface="Arial" panose="020B0604020202020204" pitchFamily="34" charset="0"/>
                          <a:ea typeface="Times New Roman" panose="02020603050405020304" pitchFamily="18" charset="0"/>
                        </a:rPr>
                        <a:t>AoPI</a:t>
                      </a:r>
                      <a:r>
                        <a:rPr lang="en-ZA" sz="1200" dirty="0" smtClean="0">
                          <a:solidFill>
                            <a:schemeClr val="tx1"/>
                          </a:solidFill>
                          <a:effectLst/>
                          <a:latin typeface="Arial" panose="020B0604020202020204" pitchFamily="34" charset="0"/>
                          <a:ea typeface="Times New Roman" panose="02020603050405020304" pitchFamily="18" charset="0"/>
                        </a:rPr>
                        <a:t>) (Information data review) Q1</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r>
                        <a:rPr lang="en-US" sz="1200" dirty="0" smtClean="0">
                          <a:latin typeface="Arial" panose="020B0604020202020204" pitchFamily="34" charset="0"/>
                          <a:cs typeface="Arial" panose="020B0604020202020204" pitchFamily="34" charset="0"/>
                        </a:rPr>
                        <a:t>Mandatory</a:t>
                      </a:r>
                      <a:r>
                        <a:rPr lang="en-US" sz="1200" baseline="0" dirty="0" smtClean="0">
                          <a:latin typeface="Arial" panose="020B0604020202020204" pitchFamily="34" charset="0"/>
                          <a:cs typeface="Arial" panose="020B0604020202020204" pitchFamily="34" charset="0"/>
                        </a:rPr>
                        <a:t> audit to review:</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b="0" kern="1200" dirty="0" smtClean="0">
                          <a:solidFill>
                            <a:schemeClr val="tx1"/>
                          </a:solidFill>
                          <a:effectLst/>
                          <a:latin typeface="Arial" panose="020B0604020202020204" pitchFamily="34" charset="0"/>
                          <a:ea typeface="+mn-ea"/>
                          <a:cs typeface="Arial" panose="020B0604020202020204" pitchFamily="34" charset="0"/>
                        </a:rPr>
                        <a:t>Effective performance management processes and systems</a:t>
                      </a:r>
                      <a:endParaRPr lang="en-ZA" sz="1200" b="0" kern="1200" dirty="0" smtClean="0">
                        <a:solidFill>
                          <a:schemeClr val="tx1"/>
                        </a:solidFill>
                        <a:effectLst/>
                        <a:latin typeface="Arial" panose="020B0604020202020204" pitchFamily="34" charset="0"/>
                        <a:ea typeface="+mn-ea"/>
                        <a:cs typeface="Arial" panose="020B0604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b="0" kern="1200" dirty="0" smtClean="0">
                          <a:solidFill>
                            <a:schemeClr val="tx1"/>
                          </a:solidFill>
                          <a:effectLst/>
                          <a:latin typeface="Arial" panose="020B0604020202020204" pitchFamily="34" charset="0"/>
                          <a:ea typeface="+mn-ea"/>
                          <a:cs typeface="Arial" panose="020B0604020202020204" pitchFamily="34" charset="0"/>
                        </a:rPr>
                        <a:t>Usefulness of Performance Information</a:t>
                      </a:r>
                      <a:endParaRPr lang="en-ZA" sz="1200" b="0" kern="1200" dirty="0" smtClean="0">
                        <a:solidFill>
                          <a:schemeClr val="tx1"/>
                        </a:solidFill>
                        <a:effectLst/>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
                      </a:pPr>
                      <a:r>
                        <a:rPr lang="en-GB" sz="1200" b="0" kern="1200" dirty="0" smtClean="0">
                          <a:solidFill>
                            <a:schemeClr val="tx1"/>
                          </a:solidFill>
                          <a:effectLst/>
                          <a:latin typeface="Arial" panose="020B0604020202020204" pitchFamily="34" charset="0"/>
                          <a:ea typeface="+mn-ea"/>
                          <a:cs typeface="Arial" panose="020B0604020202020204" pitchFamily="34" charset="0"/>
                        </a:rPr>
                        <a:t>Reliability of reported Performance Information</a:t>
                      </a:r>
                    </a:p>
                    <a:p>
                      <a:pPr marL="285750" indent="-285750">
                        <a:buFont typeface="Wingdings" panose="05000000000000000000" pitchFamily="2" charset="2"/>
                        <a:buChar char="§"/>
                      </a:pPr>
                      <a:r>
                        <a:rPr lang="en-GB" sz="1200" b="0" kern="1200" dirty="0" smtClean="0">
                          <a:solidFill>
                            <a:schemeClr val="tx1"/>
                          </a:solidFill>
                          <a:effectLst/>
                          <a:latin typeface="Arial" panose="020B0604020202020204" pitchFamily="34" charset="0"/>
                          <a:ea typeface="+mn-ea"/>
                          <a:cs typeface="Arial" panose="020B0604020202020204" pitchFamily="34" charset="0"/>
                        </a:rPr>
                        <a:t>Validation of the status on achievement of the operational plans</a:t>
                      </a:r>
                      <a:endParaRPr lang="en-ZA" sz="1200" b="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1646876"/>
                  </a:ext>
                </a:extLst>
              </a:tr>
              <a:tr h="45257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17</a:t>
                      </a:r>
                      <a:endParaRPr kumimoji="0" lang="en-ZA" sz="1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chemeClr val="tx1"/>
                          </a:solidFill>
                          <a:effectLst/>
                          <a:uLnTx/>
                          <a:uFillTx/>
                          <a:latin typeface="Arial" panose="020B0604020202020204" pitchFamily="34" charset="0"/>
                          <a:ea typeface="Times New Roman" panose="02020603050405020304" pitchFamily="18" charset="0"/>
                          <a:cs typeface="+mn-cs"/>
                        </a:rPr>
                        <a:t>Audit of Performance Information (</a:t>
                      </a:r>
                      <a:r>
                        <a:rPr kumimoji="0" lang="en-ZA" sz="1200" b="0" i="0" u="none" strike="noStrike" kern="1200" cap="none" spc="0" normalizeH="0" baseline="0" noProof="0" dirty="0" err="1" smtClean="0">
                          <a:ln>
                            <a:noFill/>
                          </a:ln>
                          <a:solidFill>
                            <a:schemeClr val="tx1"/>
                          </a:solidFill>
                          <a:effectLst/>
                          <a:uLnTx/>
                          <a:uFillTx/>
                          <a:latin typeface="Arial" panose="020B0604020202020204" pitchFamily="34" charset="0"/>
                          <a:ea typeface="Times New Roman" panose="02020603050405020304" pitchFamily="18" charset="0"/>
                          <a:cs typeface="+mn-cs"/>
                        </a:rPr>
                        <a:t>AoPI</a:t>
                      </a:r>
                      <a:r>
                        <a:rPr kumimoji="0" lang="en-ZA" sz="1200" b="0" i="0" u="none" strike="noStrike" kern="1200" cap="none" spc="0" normalizeH="0" baseline="0" noProof="0" dirty="0" smtClean="0">
                          <a:ln>
                            <a:noFill/>
                          </a:ln>
                          <a:solidFill>
                            <a:schemeClr val="tx1"/>
                          </a:solidFill>
                          <a:effectLst/>
                          <a:uLnTx/>
                          <a:uFillTx/>
                          <a:latin typeface="Arial" panose="020B0604020202020204" pitchFamily="34" charset="0"/>
                          <a:ea typeface="Times New Roman" panose="02020603050405020304" pitchFamily="18" charset="0"/>
                          <a:cs typeface="+mn-cs"/>
                        </a:rPr>
                        <a:t>) (Information data review) Q2</a:t>
                      </a:r>
                      <a:endParaRPr kumimoji="0" lang="en-ZA" sz="1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val="10002"/>
                  </a:ext>
                </a:extLst>
              </a:tr>
              <a:tr h="45257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18</a:t>
                      </a:r>
                      <a:endParaRPr kumimoji="0" lang="en-ZA" sz="1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chemeClr val="tx1"/>
                          </a:solidFill>
                          <a:effectLst/>
                          <a:uLnTx/>
                          <a:uFillTx/>
                          <a:latin typeface="Arial" panose="020B0604020202020204" pitchFamily="34" charset="0"/>
                          <a:ea typeface="Times New Roman" panose="02020603050405020304" pitchFamily="18" charset="0"/>
                          <a:cs typeface="+mn-cs"/>
                        </a:rPr>
                        <a:t>Audit of Performance Information (</a:t>
                      </a:r>
                      <a:r>
                        <a:rPr kumimoji="0" lang="en-ZA" sz="1200" b="0" i="0" u="none" strike="noStrike" kern="1200" cap="none" spc="0" normalizeH="0" baseline="0" noProof="0" dirty="0" err="1" smtClean="0">
                          <a:ln>
                            <a:noFill/>
                          </a:ln>
                          <a:solidFill>
                            <a:schemeClr val="tx1"/>
                          </a:solidFill>
                          <a:effectLst/>
                          <a:uLnTx/>
                          <a:uFillTx/>
                          <a:latin typeface="Arial" panose="020B0604020202020204" pitchFamily="34" charset="0"/>
                          <a:ea typeface="Times New Roman" panose="02020603050405020304" pitchFamily="18" charset="0"/>
                          <a:cs typeface="+mn-cs"/>
                        </a:rPr>
                        <a:t>AoPI</a:t>
                      </a:r>
                      <a:r>
                        <a:rPr kumimoji="0" lang="en-ZA" sz="1200" b="0" i="0" u="none" strike="noStrike" kern="1200" cap="none" spc="0" normalizeH="0" baseline="0" noProof="0" dirty="0" smtClean="0">
                          <a:ln>
                            <a:noFill/>
                          </a:ln>
                          <a:solidFill>
                            <a:schemeClr val="tx1"/>
                          </a:solidFill>
                          <a:effectLst/>
                          <a:uLnTx/>
                          <a:uFillTx/>
                          <a:latin typeface="Arial" panose="020B0604020202020204" pitchFamily="34" charset="0"/>
                          <a:ea typeface="Times New Roman" panose="02020603050405020304" pitchFamily="18" charset="0"/>
                          <a:cs typeface="+mn-cs"/>
                        </a:rPr>
                        <a:t>) (Information data review) Q3</a:t>
                      </a:r>
                      <a:endParaRPr kumimoji="0" lang="en-ZA" sz="1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val="10003"/>
                  </a:ext>
                </a:extLst>
              </a:tr>
              <a:tr h="45257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19</a:t>
                      </a:r>
                      <a:endParaRPr kumimoji="0" lang="en-ZA" sz="1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chemeClr val="tx1"/>
                          </a:solidFill>
                          <a:effectLst/>
                          <a:uLnTx/>
                          <a:uFillTx/>
                          <a:latin typeface="Arial" panose="020B0604020202020204" pitchFamily="34" charset="0"/>
                          <a:ea typeface="Times New Roman" panose="02020603050405020304" pitchFamily="18" charset="0"/>
                          <a:cs typeface="+mn-cs"/>
                        </a:rPr>
                        <a:t>Audit of Performance Information (</a:t>
                      </a:r>
                      <a:r>
                        <a:rPr kumimoji="0" lang="en-ZA" sz="1200" b="0" i="0" u="none" strike="noStrike" kern="1200" cap="none" spc="0" normalizeH="0" baseline="0" noProof="0" dirty="0" err="1" smtClean="0">
                          <a:ln>
                            <a:noFill/>
                          </a:ln>
                          <a:solidFill>
                            <a:schemeClr val="tx1"/>
                          </a:solidFill>
                          <a:effectLst/>
                          <a:uLnTx/>
                          <a:uFillTx/>
                          <a:latin typeface="Arial" panose="020B0604020202020204" pitchFamily="34" charset="0"/>
                          <a:ea typeface="Times New Roman" panose="02020603050405020304" pitchFamily="18" charset="0"/>
                          <a:cs typeface="+mn-cs"/>
                        </a:rPr>
                        <a:t>AoPI</a:t>
                      </a:r>
                      <a:r>
                        <a:rPr kumimoji="0" lang="en-ZA" sz="1200" b="0" i="0" u="none" strike="noStrike" kern="1200" cap="none" spc="0" normalizeH="0" baseline="0" noProof="0" dirty="0" smtClean="0">
                          <a:ln>
                            <a:noFill/>
                          </a:ln>
                          <a:solidFill>
                            <a:schemeClr val="tx1"/>
                          </a:solidFill>
                          <a:effectLst/>
                          <a:uLnTx/>
                          <a:uFillTx/>
                          <a:latin typeface="Arial" panose="020B0604020202020204" pitchFamily="34" charset="0"/>
                          <a:ea typeface="Times New Roman" panose="02020603050405020304" pitchFamily="18" charset="0"/>
                          <a:cs typeface="+mn-cs"/>
                        </a:rPr>
                        <a:t>) (Information data review) Q4</a:t>
                      </a:r>
                      <a:endParaRPr kumimoji="0" lang="en-ZA" sz="1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val="10004"/>
                  </a:ext>
                </a:extLst>
              </a:tr>
              <a:tr h="245867">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20</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smtClean="0">
                          <a:solidFill>
                            <a:schemeClr val="tx1"/>
                          </a:solidFill>
                          <a:effectLst/>
                          <a:latin typeface="Arial" panose="020B0604020202020204" pitchFamily="34" charset="0"/>
                          <a:ea typeface="Times New Roman" panose="02020603050405020304" pitchFamily="18" charset="0"/>
                        </a:rPr>
                        <a:t>Strategic Planning and Budgeting</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val="925740086"/>
                  </a:ext>
                </a:extLst>
              </a:tr>
              <a:tr h="226290">
                <a:tc>
                  <a:txBody>
                    <a:bodyPr/>
                    <a:lstStyle/>
                    <a:p>
                      <a:pPr algn="ctr">
                        <a:lnSpc>
                          <a:spcPct val="107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gridSpan="2">
                  <a:txBody>
                    <a:bodyPr/>
                    <a:lstStyle/>
                    <a:p>
                      <a:pPr algn="ctr">
                        <a:lnSpc>
                          <a:spcPct val="107000"/>
                        </a:lnSpc>
                        <a:spcAft>
                          <a:spcPts val="0"/>
                        </a:spcAft>
                      </a:pPr>
                      <a:r>
                        <a:rPr lang="en-ZA" sz="1200" b="1" dirty="0" smtClean="0">
                          <a:effectLst/>
                          <a:latin typeface="Arial" panose="020B0604020202020204" pitchFamily="34" charset="0"/>
                          <a:ea typeface="Times New Roman" panose="02020603050405020304" pitchFamily="18" charset="0"/>
                        </a:rPr>
                        <a:t>Information Services Branch</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en-ZA"/>
                    </a:p>
                  </a:txBody>
                  <a:tcPr/>
                </a:tc>
                <a:extLst>
                  <a:ext uri="{0D108BD9-81ED-4DB2-BD59-A6C34878D82A}">
                    <a16:rowId xmlns:a16="http://schemas.microsoft.com/office/drawing/2014/main" val="3239246770"/>
                  </a:ext>
                </a:extLst>
              </a:tr>
              <a:tr h="422994">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21</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smtClean="0">
                          <a:solidFill>
                            <a:schemeClr val="tx1"/>
                          </a:solidFill>
                          <a:effectLst/>
                          <a:latin typeface="Arial" panose="020B0604020202020204" pitchFamily="34" charset="0"/>
                          <a:ea typeface="Times New Roman" panose="02020603050405020304" pitchFamily="18" charset="0"/>
                        </a:rPr>
                        <a:t>Network Performance and Availability Review</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Arial" panose="020B0604020202020204" pitchFamily="34" charset="0"/>
                          <a:cs typeface="Arial" panose="020B0604020202020204" pitchFamily="34" charset="0"/>
                        </a:rPr>
                        <a:t>Review</a:t>
                      </a:r>
                      <a:r>
                        <a:rPr lang="en-US" sz="1200" baseline="0" dirty="0" smtClean="0">
                          <a:latin typeface="Arial" panose="020B0604020202020204" pitchFamily="34" charset="0"/>
                          <a:cs typeface="Arial" panose="020B0604020202020204" pitchFamily="34" charset="0"/>
                        </a:rPr>
                        <a:t> network performance, availability and stability that is challenging the department</a:t>
                      </a:r>
                      <a:endParaRPr lang="en-ZA" sz="12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7237492"/>
                  </a:ext>
                </a:extLst>
              </a:tr>
              <a:tr h="301561">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22</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smtClean="0">
                          <a:solidFill>
                            <a:schemeClr val="tx1"/>
                          </a:solidFill>
                          <a:effectLst/>
                          <a:latin typeface="Arial" panose="020B0604020202020204" pitchFamily="34" charset="0"/>
                          <a:ea typeface="Times New Roman" panose="02020603050405020304" pitchFamily="18" charset="0"/>
                        </a:rPr>
                        <a:t>Vulnerability Assessment and Network Penetration </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r>
                        <a:rPr lang="en-US" sz="1200" dirty="0" smtClean="0">
                          <a:latin typeface="Arial" panose="020B0604020202020204" pitchFamily="34" charset="0"/>
                          <a:cs typeface="Arial" panose="020B0604020202020204" pitchFamily="34" charset="0"/>
                        </a:rPr>
                        <a:t>Improvement of IS security</a:t>
                      </a:r>
                      <a:r>
                        <a:rPr lang="en-US" sz="1200" baseline="0" dirty="0" smtClean="0">
                          <a:latin typeface="Arial" panose="020B0604020202020204" pitchFamily="34" charset="0"/>
                          <a:cs typeface="Arial" panose="020B0604020202020204" pitchFamily="34" charset="0"/>
                        </a:rPr>
                        <a:t> and monitoring of possible intrusions and detections</a:t>
                      </a:r>
                      <a:endParaRPr lang="en-ZA" sz="12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1370162"/>
                  </a:ext>
                </a:extLst>
              </a:tr>
              <a:tr h="226290">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23</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Times New Roman" panose="02020603050405020304" pitchFamily="18" charset="0"/>
                        </a:rPr>
                        <a:t>Antivirus Management Audit</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val="316437833"/>
                  </a:ext>
                </a:extLst>
              </a:tr>
              <a:tr h="226290">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24</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Times New Roman" panose="02020603050405020304" pitchFamily="18" charset="0"/>
                        </a:rPr>
                        <a:t>Patch Management Review</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val="10012"/>
                  </a:ext>
                </a:extLst>
              </a:tr>
              <a:tr h="226290">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25</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smtClean="0">
                          <a:solidFill>
                            <a:schemeClr val="tx1"/>
                          </a:solidFill>
                          <a:effectLst/>
                          <a:latin typeface="Arial" panose="020B0604020202020204" pitchFamily="34" charset="0"/>
                          <a:ea typeface="Times New Roman" panose="02020603050405020304" pitchFamily="18" charset="0"/>
                        </a:rPr>
                        <a:t>BACM Review</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Arial" panose="020B0604020202020204" pitchFamily="34" charset="0"/>
                          <a:cs typeface="Arial" panose="020B0604020202020204" pitchFamily="34" charset="0"/>
                        </a:rPr>
                        <a:t>BACM</a:t>
                      </a:r>
                      <a:r>
                        <a:rPr lang="en-US" sz="1200" baseline="0" dirty="0" smtClean="0">
                          <a:latin typeface="Arial" panose="020B0604020202020204" pitchFamily="34" charset="0"/>
                          <a:cs typeface="Arial" panose="020B0604020202020204" pitchFamily="34" charset="0"/>
                        </a:rPr>
                        <a:t> for Visa Adjudication System (VAS)</a:t>
                      </a:r>
                      <a:endParaRPr lang="en-ZA" sz="12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2833402"/>
                  </a:ext>
                </a:extLst>
              </a:tr>
              <a:tr h="226290">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26</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smtClean="0">
                          <a:solidFill>
                            <a:schemeClr val="tx1"/>
                          </a:solidFill>
                          <a:effectLst/>
                          <a:latin typeface="Arial" panose="020B0604020202020204" pitchFamily="34" charset="0"/>
                          <a:ea typeface="Times New Roman" panose="02020603050405020304" pitchFamily="18" charset="0"/>
                        </a:rPr>
                        <a:t>IT Data and Media Back up </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Arial" panose="020B0604020202020204" pitchFamily="34" charset="0"/>
                          <a:cs typeface="Arial" panose="020B0604020202020204" pitchFamily="34" charset="0"/>
                        </a:rPr>
                        <a:t>Risk related to loss of data and information</a:t>
                      </a:r>
                      <a:endParaRPr lang="en-ZA" sz="12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04804">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27</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smtClean="0">
                          <a:solidFill>
                            <a:schemeClr val="tx1"/>
                          </a:solidFill>
                          <a:effectLst/>
                          <a:latin typeface="Arial" panose="020B0604020202020204" pitchFamily="34" charset="0"/>
                          <a:ea typeface="Times New Roman" panose="02020603050405020304" pitchFamily="18" charset="0"/>
                        </a:rPr>
                        <a:t>User Account Management on DHA IT Systems</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Arial" panose="020B0604020202020204" pitchFamily="34" charset="0"/>
                          <a:cs typeface="Arial" panose="020B0604020202020204" pitchFamily="34" charset="0"/>
                        </a:rPr>
                        <a:t>Monitoring</a:t>
                      </a:r>
                      <a:r>
                        <a:rPr lang="en-US" sz="1200" baseline="0" dirty="0" smtClean="0">
                          <a:latin typeface="Arial" panose="020B0604020202020204" pitchFamily="34" charset="0"/>
                          <a:cs typeface="Arial" panose="020B0604020202020204" pitchFamily="34" charset="0"/>
                        </a:rPr>
                        <a:t> of user activities and detections of unauthorized users.</a:t>
                      </a:r>
                      <a:endParaRPr lang="en-ZA" sz="12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26290">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28</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smtClean="0">
                          <a:solidFill>
                            <a:schemeClr val="tx1"/>
                          </a:solidFill>
                          <a:effectLst/>
                          <a:latin typeface="Arial" panose="020B0604020202020204" pitchFamily="34" charset="0"/>
                          <a:ea typeface="Times New Roman" panose="02020603050405020304" pitchFamily="18" charset="0"/>
                        </a:rPr>
                        <a:t>Disaster Recovery Plan</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Arial" panose="020B0604020202020204" pitchFamily="34" charset="0"/>
                          <a:cs typeface="Arial" panose="020B0604020202020204" pitchFamily="34" charset="0"/>
                        </a:rPr>
                        <a:t>Business</a:t>
                      </a:r>
                      <a:r>
                        <a:rPr lang="en-US" sz="1200" baseline="0" dirty="0" smtClean="0">
                          <a:latin typeface="Arial" panose="020B0604020202020204" pitchFamily="34" charset="0"/>
                          <a:cs typeface="Arial" panose="020B0604020202020204" pitchFamily="34" charset="0"/>
                        </a:rPr>
                        <a:t> continuity </a:t>
                      </a:r>
                      <a:endParaRPr lang="en-ZA" sz="12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489436"/>
                  </a:ext>
                </a:extLst>
              </a:tr>
              <a:tr h="226290">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29</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Times New Roman" panose="02020603050405020304" pitchFamily="18" charset="0"/>
                        </a:rPr>
                        <a:t>Project Assurance Review </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Arial" panose="020B0604020202020204" pitchFamily="34" charset="0"/>
                          <a:cs typeface="Arial" panose="020B0604020202020204" pitchFamily="34" charset="0"/>
                        </a:rPr>
                        <a:t>Digitization</a:t>
                      </a:r>
                      <a:r>
                        <a:rPr lang="en-US" sz="1200" baseline="0" dirty="0" smtClean="0">
                          <a:latin typeface="Arial" panose="020B0604020202020204" pitchFamily="34" charset="0"/>
                          <a:cs typeface="Arial" panose="020B0604020202020204" pitchFamily="34" charset="0"/>
                        </a:rPr>
                        <a:t> of records projects</a:t>
                      </a:r>
                      <a:endParaRPr lang="en-ZA" sz="12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2629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grid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Human Resource Management &amp; Development Branch</a:t>
                      </a: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en-ZA"/>
                    </a:p>
                  </a:txBody>
                  <a:tcPr/>
                </a:tc>
                <a:extLst>
                  <a:ext uri="{0D108BD9-81ED-4DB2-BD59-A6C34878D82A}">
                    <a16:rowId xmlns:a16="http://schemas.microsoft.com/office/drawing/2014/main" val="10016"/>
                  </a:ext>
                </a:extLst>
              </a:tr>
              <a:tr h="22629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30</a:t>
                      </a:r>
                      <a:endParaRPr kumimoji="0" lang="en-ZA" sz="1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chemeClr val="tx1"/>
                          </a:solidFill>
                          <a:effectLst/>
                          <a:uLnTx/>
                          <a:uFillTx/>
                          <a:latin typeface="Arial" panose="020B0604020202020204" pitchFamily="34" charset="0"/>
                          <a:ea typeface="Times New Roman" panose="02020603050405020304" pitchFamily="18" charset="0"/>
                          <a:cs typeface="+mn-cs"/>
                        </a:rPr>
                        <a:t>Recruitment Management</a:t>
                      </a:r>
                      <a:endParaRPr kumimoji="0" lang="en-ZA" sz="1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Arial" panose="020B0604020202020204" pitchFamily="34" charset="0"/>
                          <a:cs typeface="Arial" panose="020B0604020202020204" pitchFamily="34" charset="0"/>
                        </a:rPr>
                        <a:t>Increased</a:t>
                      </a:r>
                      <a:r>
                        <a:rPr lang="en-US" sz="1200" baseline="0" dirty="0" smtClean="0">
                          <a:latin typeface="Arial" panose="020B0604020202020204" pitchFamily="34" charset="0"/>
                          <a:cs typeface="Arial" panose="020B0604020202020204" pitchFamily="34" charset="0"/>
                        </a:rPr>
                        <a:t> recruitment drive in the department</a:t>
                      </a:r>
                      <a:endParaRPr lang="en-ZA" sz="12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809479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a:extLst>
              <a:ext uri="{FF2B5EF4-FFF2-40B4-BE49-F238E27FC236}">
                <a16:creationId xmlns:a16="http://schemas.microsoft.com/office/drawing/2014/main" id="{B69995CA-9F3C-4203-8C4D-EBF7CF989964}"/>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buClr>
                <a:schemeClr val="bg2"/>
              </a:buClr>
            </a:pPr>
            <a:endParaRPr lang="en-US" altLang="en-US" sz="1600">
              <a:solidFill>
                <a:srgbClr val="000000"/>
              </a:solidFill>
            </a:endParaRPr>
          </a:p>
        </p:txBody>
      </p:sp>
      <p:sp>
        <p:nvSpPr>
          <p:cNvPr id="7171" name="Rectangle 5">
            <a:extLst>
              <a:ext uri="{FF2B5EF4-FFF2-40B4-BE49-F238E27FC236}">
                <a16:creationId xmlns:a16="http://schemas.microsoft.com/office/drawing/2014/main" id="{1BAE612B-EEBF-413C-B5E9-F01126FECDF5}"/>
              </a:ext>
            </a:extLst>
          </p:cNvPr>
          <p:cNvSpPr>
            <a:spLocks noChangeArrowheads="1"/>
          </p:cNvSpPr>
          <p:nvPr/>
        </p:nvSpPr>
        <p:spPr bwMode="auto">
          <a:xfrm>
            <a:off x="223838" y="2426730"/>
            <a:ext cx="8667750" cy="658835"/>
          </a:xfrm>
          <a:prstGeom prst="rect">
            <a:avLst/>
          </a:prstGeom>
          <a:solidFill>
            <a:srgbClr val="92D050"/>
          </a:solidFill>
          <a:ln>
            <a:noFill/>
          </a:ln>
          <a:extLst/>
        </p:spPr>
        <p:txBody>
          <a:bodyPr>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a:lnSpc>
                <a:spcPct val="150000"/>
              </a:lnSpc>
            </a:pPr>
            <a:r>
              <a:rPr lang="en-US" sz="2800" b="1" dirty="0" smtClean="0">
                <a:cs typeface="Arial" pitchFamily="34" charset="0"/>
              </a:rPr>
              <a:t>Budget 2023/24 to 2025/26</a:t>
            </a:r>
            <a:endParaRPr lang="en-US" sz="2400" b="1" dirty="0">
              <a:cs typeface="Arial" pitchFamily="34" charset="0"/>
            </a:endParaRPr>
          </a:p>
        </p:txBody>
      </p:sp>
    </p:spTree>
    <p:extLst>
      <p:ext uri="{BB962C8B-B14F-4D97-AF65-F5344CB8AC3E}">
        <p14:creationId xmlns:p14="http://schemas.microsoft.com/office/powerpoint/2010/main" val="4281255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8768" y="715124"/>
            <a:ext cx="8826463" cy="646331"/>
          </a:xfrm>
          <a:prstGeom prst="rect">
            <a:avLst/>
          </a:prstGeom>
          <a:noFill/>
        </p:spPr>
        <p:txBody>
          <a:bodyPr wrap="square" rtlCol="0">
            <a:spAutoFit/>
          </a:bodyPr>
          <a:lstStyle/>
          <a:p>
            <a:pPr marL="342900" indent="-342900" algn="just">
              <a:buAutoNum type="arabicPeriod"/>
            </a:pPr>
            <a:endParaRPr lang="en-US" dirty="0" smtClean="0">
              <a:cs typeface="Arial" panose="020B0604020202020204" pitchFamily="34" charset="0"/>
            </a:endParaRPr>
          </a:p>
          <a:p>
            <a:pPr marL="342900" indent="-342900" algn="just">
              <a:buAutoNum type="arabicPeriod"/>
            </a:pP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158768" y="43250"/>
            <a:ext cx="8865235" cy="276999"/>
          </a:xfrm>
          <a:prstGeom prst="rect">
            <a:avLst/>
          </a:prstGeom>
          <a:solidFill>
            <a:srgbClr val="92D050"/>
          </a:solidFill>
        </p:spPr>
        <p:txBody>
          <a:bodyPr wrap="square" rtlCol="0">
            <a:spAutoFit/>
          </a:bodyPr>
          <a:lstStyle/>
          <a:p>
            <a:pPr algn="ctr">
              <a:spcBef>
                <a:spcPts val="600"/>
              </a:spcBef>
              <a:spcAft>
                <a:spcPts val="600"/>
              </a:spcAft>
            </a:pPr>
            <a:r>
              <a:rPr lang="en-US" sz="1200" b="1" dirty="0" smtClean="0">
                <a:latin typeface="Arial" panose="020B0604020202020204" pitchFamily="34" charset="0"/>
                <a:cs typeface="Arial" panose="020B0604020202020204" pitchFamily="34" charset="0"/>
              </a:rPr>
              <a:t>MTEF ALLOCATION – 2023 to 2026</a:t>
            </a:r>
            <a:endParaRPr lang="en-ZA" sz="12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24</a:t>
            </a:fld>
            <a:endParaRPr lang="en-US" dirty="0"/>
          </a:p>
        </p:txBody>
      </p:sp>
      <p:pic>
        <p:nvPicPr>
          <p:cNvPr id="2" name="Picture 1"/>
          <p:cNvPicPr>
            <a:picLocks noChangeAspect="1"/>
          </p:cNvPicPr>
          <p:nvPr/>
        </p:nvPicPr>
        <p:blipFill>
          <a:blip r:embed="rId3"/>
          <a:stretch>
            <a:fillRect/>
          </a:stretch>
        </p:blipFill>
        <p:spPr>
          <a:xfrm>
            <a:off x="158769" y="488231"/>
            <a:ext cx="8826462" cy="5445024"/>
          </a:xfrm>
          <a:prstGeom prst="rect">
            <a:avLst/>
          </a:prstGeom>
        </p:spPr>
      </p:pic>
    </p:spTree>
    <p:extLst>
      <p:ext uri="{BB962C8B-B14F-4D97-AF65-F5344CB8AC3E}">
        <p14:creationId xmlns:p14="http://schemas.microsoft.com/office/powerpoint/2010/main" val="20362716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42C52-B159-234F-84DC-5B8DD731833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p:cNvSpPr txBox="1"/>
          <p:nvPr/>
        </p:nvSpPr>
        <p:spPr>
          <a:xfrm>
            <a:off x="139382" y="161630"/>
            <a:ext cx="8865235" cy="338554"/>
          </a:xfrm>
          <a:prstGeom prst="rect">
            <a:avLst/>
          </a:prstGeom>
          <a:solidFill>
            <a:srgbClr val="92D050"/>
          </a:solidFill>
        </p:spPr>
        <p:txBody>
          <a:bodyPr wrap="square" rtlCol="0">
            <a:spAutoFit/>
          </a:bodyPr>
          <a:lstStyle/>
          <a:p>
            <a:pPr algn="ctr">
              <a:spcBef>
                <a:spcPts val="600"/>
              </a:spcBef>
              <a:spcAft>
                <a:spcPts val="600"/>
              </a:spcAft>
            </a:pPr>
            <a:r>
              <a:rPr lang="en-US" sz="1600" b="1" dirty="0" smtClean="0">
                <a:latin typeface="Arial" panose="020B0604020202020204" pitchFamily="34" charset="0"/>
                <a:cs typeface="Arial" panose="020B0604020202020204" pitchFamily="34" charset="0"/>
              </a:rPr>
              <a:t>Summary</a:t>
            </a:r>
            <a:endParaRPr lang="en-ZA" sz="16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39383" y="587141"/>
            <a:ext cx="8865234" cy="5390147"/>
          </a:xfrm>
          <a:prstGeom prst="rect">
            <a:avLst/>
          </a:prstGeom>
        </p:spPr>
      </p:pic>
    </p:spTree>
    <p:extLst>
      <p:ext uri="{BB962C8B-B14F-4D97-AF65-F5344CB8AC3E}">
        <p14:creationId xmlns:p14="http://schemas.microsoft.com/office/powerpoint/2010/main" val="1526766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42C52-B159-234F-84DC-5B8DD731833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p:cNvSpPr txBox="1"/>
          <p:nvPr/>
        </p:nvSpPr>
        <p:spPr>
          <a:xfrm>
            <a:off x="139382" y="161630"/>
            <a:ext cx="8865235" cy="338554"/>
          </a:xfrm>
          <a:prstGeom prst="rect">
            <a:avLst/>
          </a:prstGeom>
          <a:solidFill>
            <a:srgbClr val="92D050"/>
          </a:solidFill>
        </p:spPr>
        <p:txBody>
          <a:bodyPr wrap="square" rtlCol="0">
            <a:spAutoFit/>
          </a:bodyPr>
          <a:lstStyle/>
          <a:p>
            <a:pPr algn="ctr">
              <a:spcBef>
                <a:spcPts val="600"/>
              </a:spcBef>
              <a:spcAft>
                <a:spcPts val="600"/>
              </a:spcAft>
            </a:pPr>
            <a:r>
              <a:rPr lang="en-US" sz="1600" b="1" dirty="0" err="1" smtClean="0">
                <a:latin typeface="Arial" panose="020B0604020202020204" pitchFamily="34" charset="0"/>
                <a:cs typeface="Arial" panose="020B0604020202020204" pitchFamily="34" charset="0"/>
              </a:rPr>
              <a:t>Programme</a:t>
            </a:r>
            <a:r>
              <a:rPr lang="en-US" sz="1600" b="1" dirty="0" smtClean="0">
                <a:latin typeface="Arial" panose="020B0604020202020204" pitchFamily="34" charset="0"/>
                <a:cs typeface="Arial" panose="020B0604020202020204" pitchFamily="34" charset="0"/>
              </a:rPr>
              <a:t> 1: Administration</a:t>
            </a:r>
            <a:endParaRPr lang="en-ZA" sz="16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39381" y="596767"/>
            <a:ext cx="8865235" cy="5342020"/>
          </a:xfrm>
          <a:prstGeom prst="rect">
            <a:avLst/>
          </a:prstGeom>
        </p:spPr>
      </p:pic>
    </p:spTree>
    <p:extLst>
      <p:ext uri="{BB962C8B-B14F-4D97-AF65-F5344CB8AC3E}">
        <p14:creationId xmlns:p14="http://schemas.microsoft.com/office/powerpoint/2010/main" val="23783897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42C52-B159-234F-84DC-5B8DD731833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p:cNvSpPr txBox="1"/>
          <p:nvPr/>
        </p:nvSpPr>
        <p:spPr>
          <a:xfrm>
            <a:off x="139382" y="161630"/>
            <a:ext cx="8865235" cy="338554"/>
          </a:xfrm>
          <a:prstGeom prst="rect">
            <a:avLst/>
          </a:prstGeom>
          <a:solidFill>
            <a:srgbClr val="92D050"/>
          </a:solidFill>
        </p:spPr>
        <p:txBody>
          <a:bodyPr wrap="square" rtlCol="0">
            <a:spAutoFit/>
          </a:bodyPr>
          <a:lstStyle/>
          <a:p>
            <a:pPr algn="ctr">
              <a:spcBef>
                <a:spcPts val="600"/>
              </a:spcBef>
              <a:spcAft>
                <a:spcPts val="600"/>
              </a:spcAft>
            </a:pPr>
            <a:r>
              <a:rPr lang="en-US" sz="1600" b="1" dirty="0" err="1" smtClean="0">
                <a:latin typeface="Arial" panose="020B0604020202020204" pitchFamily="34" charset="0"/>
                <a:cs typeface="Arial" panose="020B0604020202020204" pitchFamily="34" charset="0"/>
              </a:rPr>
              <a:t>Programme</a:t>
            </a:r>
            <a:r>
              <a:rPr lang="en-US"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2: Citizen Affairs</a:t>
            </a:r>
            <a:endParaRPr lang="en-ZA" sz="16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39382" y="567891"/>
            <a:ext cx="8865235" cy="5428648"/>
          </a:xfrm>
          <a:prstGeom prst="rect">
            <a:avLst/>
          </a:prstGeom>
        </p:spPr>
      </p:pic>
    </p:spTree>
    <p:extLst>
      <p:ext uri="{BB962C8B-B14F-4D97-AF65-F5344CB8AC3E}">
        <p14:creationId xmlns:p14="http://schemas.microsoft.com/office/powerpoint/2010/main" val="32291071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42C52-B159-234F-84DC-5B8DD731833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p:cNvSpPr txBox="1"/>
          <p:nvPr/>
        </p:nvSpPr>
        <p:spPr>
          <a:xfrm>
            <a:off x="139382" y="161630"/>
            <a:ext cx="8865235" cy="338554"/>
          </a:xfrm>
          <a:prstGeom prst="rect">
            <a:avLst/>
          </a:prstGeom>
          <a:solidFill>
            <a:srgbClr val="92D050"/>
          </a:solidFill>
        </p:spPr>
        <p:txBody>
          <a:bodyPr wrap="square" rtlCol="0">
            <a:spAutoFit/>
          </a:bodyPr>
          <a:lstStyle/>
          <a:p>
            <a:pPr algn="ctr">
              <a:spcBef>
                <a:spcPts val="600"/>
              </a:spcBef>
              <a:spcAft>
                <a:spcPts val="600"/>
              </a:spcAft>
            </a:pPr>
            <a:r>
              <a:rPr lang="en-US" sz="1600" b="1" dirty="0" err="1" smtClean="0">
                <a:latin typeface="Arial" panose="020B0604020202020204" pitchFamily="34" charset="0"/>
                <a:cs typeface="Arial" panose="020B0604020202020204" pitchFamily="34" charset="0"/>
              </a:rPr>
              <a:t>Programme</a:t>
            </a:r>
            <a:r>
              <a:rPr lang="en-US"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3: Immigration Affairs</a:t>
            </a:r>
            <a:endParaRPr lang="en-ZA" sz="1600" b="1"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715778424"/>
              </p:ext>
            </p:extLst>
          </p:nvPr>
        </p:nvGraphicFramePr>
        <p:xfrm>
          <a:off x="139383" y="587145"/>
          <a:ext cx="8865234" cy="5313139"/>
        </p:xfrm>
        <a:graphic>
          <a:graphicData uri="http://schemas.openxmlformats.org/drawingml/2006/table">
            <a:tbl>
              <a:tblPr/>
              <a:tblGrid>
                <a:gridCol w="2706753">
                  <a:extLst>
                    <a:ext uri="{9D8B030D-6E8A-4147-A177-3AD203B41FA5}">
                      <a16:colId xmlns:a16="http://schemas.microsoft.com/office/drawing/2014/main" val="1699435111"/>
                    </a:ext>
                  </a:extLst>
                </a:gridCol>
                <a:gridCol w="906390">
                  <a:extLst>
                    <a:ext uri="{9D8B030D-6E8A-4147-A177-3AD203B41FA5}">
                      <a16:colId xmlns:a16="http://schemas.microsoft.com/office/drawing/2014/main" val="4198654297"/>
                    </a:ext>
                  </a:extLst>
                </a:gridCol>
                <a:gridCol w="906390">
                  <a:extLst>
                    <a:ext uri="{9D8B030D-6E8A-4147-A177-3AD203B41FA5}">
                      <a16:colId xmlns:a16="http://schemas.microsoft.com/office/drawing/2014/main" val="121700971"/>
                    </a:ext>
                  </a:extLst>
                </a:gridCol>
                <a:gridCol w="906390">
                  <a:extLst>
                    <a:ext uri="{9D8B030D-6E8A-4147-A177-3AD203B41FA5}">
                      <a16:colId xmlns:a16="http://schemas.microsoft.com/office/drawing/2014/main" val="1304526545"/>
                    </a:ext>
                  </a:extLst>
                </a:gridCol>
                <a:gridCol w="906390">
                  <a:extLst>
                    <a:ext uri="{9D8B030D-6E8A-4147-A177-3AD203B41FA5}">
                      <a16:colId xmlns:a16="http://schemas.microsoft.com/office/drawing/2014/main" val="2074164029"/>
                    </a:ext>
                  </a:extLst>
                </a:gridCol>
                <a:gridCol w="844307">
                  <a:extLst>
                    <a:ext uri="{9D8B030D-6E8A-4147-A177-3AD203B41FA5}">
                      <a16:colId xmlns:a16="http://schemas.microsoft.com/office/drawing/2014/main" val="3735764026"/>
                    </a:ext>
                  </a:extLst>
                </a:gridCol>
                <a:gridCol w="844307">
                  <a:extLst>
                    <a:ext uri="{9D8B030D-6E8A-4147-A177-3AD203B41FA5}">
                      <a16:colId xmlns:a16="http://schemas.microsoft.com/office/drawing/2014/main" val="2639033999"/>
                    </a:ext>
                  </a:extLst>
                </a:gridCol>
                <a:gridCol w="844307">
                  <a:extLst>
                    <a:ext uri="{9D8B030D-6E8A-4147-A177-3AD203B41FA5}">
                      <a16:colId xmlns:a16="http://schemas.microsoft.com/office/drawing/2014/main" val="1611007830"/>
                    </a:ext>
                  </a:extLst>
                </a:gridCol>
              </a:tblGrid>
              <a:tr h="265657">
                <a:tc rowSpan="2">
                  <a:txBody>
                    <a:bodyPr/>
                    <a:lstStyle/>
                    <a:p>
                      <a:pPr algn="l" fontAlgn="ctr"/>
                      <a:r>
                        <a:rPr lang="en-ZA" sz="1000" b="1" i="0" u="none" strike="noStrike" dirty="0">
                          <a:solidFill>
                            <a:srgbClr val="000000"/>
                          </a:solidFill>
                          <a:effectLst/>
                          <a:latin typeface="Calibri" panose="020F0502020204030204" pitchFamily="34" charset="0"/>
                        </a:rPr>
                        <a:t>PROGRAMME THREE: IMMIGRATION AFFAIRS</a:t>
                      </a:r>
                    </a:p>
                  </a:txBody>
                  <a:tcPr marL="2902" marR="2902" marT="2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ZA" sz="1000" b="1" i="0" u="none" strike="noStrike" dirty="0">
                          <a:solidFill>
                            <a:srgbClr val="000000"/>
                          </a:solidFill>
                          <a:effectLst/>
                          <a:latin typeface="Calibri" panose="020F0502020204030204" pitchFamily="34" charset="0"/>
                        </a:rPr>
                        <a:t>2019/20</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ZA" sz="1000" b="1" i="0" u="none" strike="noStrike" dirty="0">
                          <a:solidFill>
                            <a:srgbClr val="000000"/>
                          </a:solidFill>
                          <a:effectLst/>
                          <a:latin typeface="Calibri" panose="020F0502020204030204" pitchFamily="34" charset="0"/>
                        </a:rPr>
                        <a:t>2020/21</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ZA" sz="1000" b="1" i="0" u="none" strike="noStrike" dirty="0">
                          <a:solidFill>
                            <a:srgbClr val="000000"/>
                          </a:solidFill>
                          <a:effectLst/>
                          <a:latin typeface="Calibri" panose="020F0502020204030204" pitchFamily="34" charset="0"/>
                        </a:rPr>
                        <a:t>2021/22</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ZA" sz="1000" b="1" i="0" u="none" strike="noStrike" dirty="0">
                          <a:solidFill>
                            <a:srgbClr val="000000"/>
                          </a:solidFill>
                          <a:effectLst/>
                          <a:latin typeface="Calibri" panose="020F0502020204030204" pitchFamily="34" charset="0"/>
                        </a:rPr>
                        <a:t>2022/23</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ZA" sz="1000" b="1" i="0" u="none" strike="noStrike" dirty="0">
                          <a:solidFill>
                            <a:srgbClr val="000000"/>
                          </a:solidFill>
                          <a:effectLst/>
                          <a:latin typeface="Calibri" panose="020F0502020204030204" pitchFamily="34" charset="0"/>
                        </a:rPr>
                        <a:t>2023/24</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ZA" sz="1000" b="1" i="0" u="none" strike="noStrike">
                          <a:solidFill>
                            <a:srgbClr val="000000"/>
                          </a:solidFill>
                          <a:effectLst/>
                          <a:latin typeface="Calibri" panose="020F0502020204030204" pitchFamily="34" charset="0"/>
                        </a:rPr>
                        <a:t>2024/25</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ZA" sz="1000" b="1" i="0" u="none" strike="noStrike">
                          <a:solidFill>
                            <a:srgbClr val="000000"/>
                          </a:solidFill>
                          <a:effectLst/>
                          <a:latin typeface="Calibri" panose="020F0502020204030204" pitchFamily="34" charset="0"/>
                        </a:rPr>
                        <a:t>2025/2026</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054722276"/>
                  </a:ext>
                </a:extLst>
              </a:tr>
              <a:tr h="531313">
                <a:tc vMerge="1">
                  <a:txBody>
                    <a:bodyPr/>
                    <a:lstStyle/>
                    <a:p>
                      <a:endParaRPr lang="en-ZA"/>
                    </a:p>
                  </a:txBody>
                  <a:tcPr/>
                </a:tc>
                <a:tc>
                  <a:txBody>
                    <a:bodyPr/>
                    <a:lstStyle/>
                    <a:p>
                      <a:pPr algn="ctr" fontAlgn="b"/>
                      <a:r>
                        <a:rPr lang="en-ZA" sz="1000" b="1" i="0" u="none" strike="noStrike" dirty="0">
                          <a:solidFill>
                            <a:srgbClr val="000000"/>
                          </a:solidFill>
                          <a:effectLst/>
                          <a:latin typeface="Calibri" panose="020F0502020204030204" pitchFamily="34" charset="0"/>
                        </a:rPr>
                        <a:t>Audited outcome</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ZA" sz="1000" b="1" i="0" u="none" strike="noStrike" dirty="0">
                          <a:solidFill>
                            <a:srgbClr val="000000"/>
                          </a:solidFill>
                          <a:effectLst/>
                          <a:latin typeface="Calibri" panose="020F0502020204030204" pitchFamily="34" charset="0"/>
                        </a:rPr>
                        <a:t>Audited outcome</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ZA" sz="1000" b="1" i="0" u="none" strike="noStrike" dirty="0">
                          <a:solidFill>
                            <a:srgbClr val="000000"/>
                          </a:solidFill>
                          <a:effectLst/>
                          <a:latin typeface="Calibri" panose="020F0502020204030204" pitchFamily="34" charset="0"/>
                        </a:rPr>
                        <a:t>Audited outcome</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ZA" sz="1000" b="1" i="0" u="none" strike="noStrike" dirty="0">
                          <a:solidFill>
                            <a:srgbClr val="000000"/>
                          </a:solidFill>
                          <a:effectLst/>
                          <a:latin typeface="Calibri" panose="020F0502020204030204" pitchFamily="34" charset="0"/>
                        </a:rPr>
                        <a:t>Appropriation</a:t>
                      </a:r>
                    </a:p>
                  </a:txBody>
                  <a:tcPr marL="2902" marR="2902" marT="2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gridSpan="3">
                  <a:txBody>
                    <a:bodyPr/>
                    <a:lstStyle/>
                    <a:p>
                      <a:pPr algn="ctr" fontAlgn="ctr"/>
                      <a:r>
                        <a:rPr lang="en-ZA" sz="1000" b="1" i="0" u="none" strike="noStrike" dirty="0">
                          <a:solidFill>
                            <a:srgbClr val="000000"/>
                          </a:solidFill>
                          <a:effectLst/>
                          <a:latin typeface="Calibri" panose="020F0502020204030204" pitchFamily="34" charset="0"/>
                        </a:rPr>
                        <a:t>Medium Term Expenditure Framework</a:t>
                      </a:r>
                    </a:p>
                  </a:txBody>
                  <a:tcPr marL="2902" marR="2902" marT="2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49853484"/>
                  </a:ext>
                </a:extLst>
              </a:tr>
              <a:tr h="265657">
                <a:tc>
                  <a:txBody>
                    <a:bodyPr/>
                    <a:lstStyle/>
                    <a:p>
                      <a:pPr algn="l" fontAlgn="b"/>
                      <a:r>
                        <a:rPr lang="en-ZA" sz="1000" b="1" i="0" u="none" strike="noStrike" dirty="0">
                          <a:solidFill>
                            <a:srgbClr val="000000"/>
                          </a:solidFill>
                          <a:effectLst/>
                          <a:latin typeface="Calibri" panose="020F0502020204030204" pitchFamily="34" charset="0"/>
                        </a:rPr>
                        <a:t>Rand thousand</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ZA" sz="1000" b="1" i="0" u="none" strike="noStrike" dirty="0">
                          <a:solidFill>
                            <a:srgbClr val="000000"/>
                          </a:solidFill>
                          <a:effectLst/>
                          <a:latin typeface="Calibri" panose="020F0502020204030204" pitchFamily="34" charset="0"/>
                        </a:rPr>
                        <a:t>R'000</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ZA" sz="1000" b="1" i="0" u="none" strike="noStrike" dirty="0">
                          <a:solidFill>
                            <a:srgbClr val="000000"/>
                          </a:solidFill>
                          <a:effectLst/>
                          <a:latin typeface="Calibri" panose="020F0502020204030204" pitchFamily="34" charset="0"/>
                        </a:rPr>
                        <a:t>R'000</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ZA" sz="1000" b="1" i="0" u="none" strike="noStrike" dirty="0">
                          <a:solidFill>
                            <a:srgbClr val="000000"/>
                          </a:solidFill>
                          <a:effectLst/>
                          <a:latin typeface="Calibri" panose="020F0502020204030204" pitchFamily="34" charset="0"/>
                        </a:rPr>
                        <a:t>R'000</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ZA" sz="1000" b="1" i="0" u="none" strike="noStrike" dirty="0">
                          <a:solidFill>
                            <a:srgbClr val="000000"/>
                          </a:solidFill>
                          <a:effectLst/>
                          <a:latin typeface="Calibri" panose="020F0502020204030204" pitchFamily="34" charset="0"/>
                        </a:rPr>
                        <a:t>R'000</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ZA" sz="1000" b="1" i="0" u="none" strike="noStrike" dirty="0">
                          <a:solidFill>
                            <a:srgbClr val="000000"/>
                          </a:solidFill>
                          <a:effectLst/>
                          <a:latin typeface="Calibri" panose="020F0502020204030204" pitchFamily="34" charset="0"/>
                        </a:rPr>
                        <a:t>R'000</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ZA" sz="1000" b="1" i="0" u="none" strike="noStrike" dirty="0">
                          <a:solidFill>
                            <a:srgbClr val="000000"/>
                          </a:solidFill>
                          <a:effectLst/>
                          <a:latin typeface="Calibri" panose="020F0502020204030204" pitchFamily="34" charset="0"/>
                        </a:rPr>
                        <a:t>R'000</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ZA" sz="1000" b="1" i="0" u="none" strike="noStrike" dirty="0">
                          <a:solidFill>
                            <a:srgbClr val="000000"/>
                          </a:solidFill>
                          <a:effectLst/>
                          <a:latin typeface="Calibri" panose="020F0502020204030204" pitchFamily="34" charset="0"/>
                        </a:rPr>
                        <a:t>R'000</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693603434"/>
                  </a:ext>
                </a:extLst>
              </a:tr>
              <a:tr h="265657">
                <a:tc>
                  <a:txBody>
                    <a:bodyPr/>
                    <a:lstStyle/>
                    <a:p>
                      <a:pPr algn="l" fontAlgn="b"/>
                      <a:r>
                        <a:rPr lang="en-ZA" sz="1000" b="1" i="0" u="none" strike="noStrike">
                          <a:solidFill>
                            <a:srgbClr val="000000"/>
                          </a:solidFill>
                          <a:effectLst/>
                          <a:latin typeface="Calibri" panose="020F0502020204030204" pitchFamily="34" charset="0"/>
                        </a:rPr>
                        <a:t>Subprogrammes</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21203713"/>
                  </a:ext>
                </a:extLst>
              </a:tr>
              <a:tr h="265657">
                <a:tc>
                  <a:txBody>
                    <a:bodyPr/>
                    <a:lstStyle/>
                    <a:p>
                      <a:pPr algn="l" fontAlgn="b"/>
                      <a:r>
                        <a:rPr lang="en-ZA" sz="1000" b="0" i="0" u="none" strike="noStrike">
                          <a:solidFill>
                            <a:srgbClr val="000000"/>
                          </a:solidFill>
                          <a:effectLst/>
                          <a:latin typeface="Calibri" panose="020F0502020204030204" pitchFamily="34" charset="0"/>
                        </a:rPr>
                        <a:t>Immigration Affairs Management</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Calibri" panose="020F0502020204030204" pitchFamily="34" charset="0"/>
                        </a:rPr>
                        <a:t>            69 818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Calibri" panose="020F0502020204030204" pitchFamily="34" charset="0"/>
                        </a:rPr>
                        <a:t>              29 239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Calibri" panose="020F0502020204030204" pitchFamily="34" charset="0"/>
                        </a:rPr>
                        <a:t>            123 588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Calibri" panose="020F0502020204030204" pitchFamily="34" charset="0"/>
                        </a:rPr>
                        <a:t>              70 388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Calibri" panose="020F0502020204030204" pitchFamily="34" charset="0"/>
                        </a:rPr>
                        <a:t>            26 479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Calibri" panose="020F0502020204030204" pitchFamily="34" charset="0"/>
                        </a:rPr>
                        <a:t>            29 419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Calibri" panose="020F0502020204030204" pitchFamily="34" charset="0"/>
                        </a:rPr>
                        <a:t>            30 735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49279126"/>
                  </a:ext>
                </a:extLst>
              </a:tr>
              <a:tr h="265657">
                <a:tc>
                  <a:txBody>
                    <a:bodyPr/>
                    <a:lstStyle/>
                    <a:p>
                      <a:pPr algn="l" fontAlgn="b"/>
                      <a:r>
                        <a:rPr lang="en-ZA" sz="1000" b="0" i="0" u="none" strike="noStrike">
                          <a:solidFill>
                            <a:srgbClr val="000000"/>
                          </a:solidFill>
                          <a:effectLst/>
                          <a:latin typeface="Calibri" panose="020F0502020204030204" pitchFamily="34" charset="0"/>
                        </a:rPr>
                        <a:t>Admission Services</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Calibri" panose="020F0502020204030204" pitchFamily="34" charset="0"/>
                        </a:rPr>
                        <a:t>          832 185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Calibri" panose="020F0502020204030204" pitchFamily="34" charset="0"/>
                        </a:rPr>
                        <a:t>            787 728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Calibri" panose="020F0502020204030204" pitchFamily="34" charset="0"/>
                        </a:rPr>
                        <a:t>            823 693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Calibri" panose="020F0502020204030204" pitchFamily="34" charset="0"/>
                        </a:rPr>
                        <a:t>         1 035 538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Calibri" panose="020F0502020204030204" pitchFamily="34" charset="0"/>
                        </a:rPr>
                        <a:t>          495 606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Calibri" panose="020F0502020204030204" pitchFamily="34" charset="0"/>
                        </a:rPr>
                        <a:t>          595 842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Calibri" panose="020F0502020204030204" pitchFamily="34" charset="0"/>
                        </a:rPr>
                        <a:t>          642 747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26096647"/>
                  </a:ext>
                </a:extLst>
              </a:tr>
              <a:tr h="265657">
                <a:tc>
                  <a:txBody>
                    <a:bodyPr/>
                    <a:lstStyle/>
                    <a:p>
                      <a:pPr algn="l" fontAlgn="b"/>
                      <a:r>
                        <a:rPr lang="en-ZA" sz="1000" b="0" i="0" u="none" strike="noStrike">
                          <a:solidFill>
                            <a:srgbClr val="000000"/>
                          </a:solidFill>
                          <a:effectLst/>
                          <a:latin typeface="Calibri" panose="020F0502020204030204" pitchFamily="34" charset="0"/>
                        </a:rPr>
                        <a:t>Immigration Services</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Calibri" panose="020F0502020204030204" pitchFamily="34" charset="0"/>
                        </a:rPr>
                        <a:t>          244 143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Calibri" panose="020F0502020204030204" pitchFamily="34" charset="0"/>
                        </a:rPr>
                        <a:t>            275 571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Calibri" panose="020F0502020204030204" pitchFamily="34" charset="0"/>
                        </a:rPr>
                        <a:t>            232 250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Calibri" panose="020F0502020204030204" pitchFamily="34" charset="0"/>
                        </a:rPr>
                        <a:t>            240 881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Calibri" panose="020F0502020204030204" pitchFamily="34" charset="0"/>
                        </a:rPr>
                        <a:t>          180 959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Calibri" panose="020F0502020204030204" pitchFamily="34" charset="0"/>
                        </a:rPr>
                        <a:t>          227 469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Calibri" panose="020F0502020204030204" pitchFamily="34" charset="0"/>
                        </a:rPr>
                        <a:t>          237 583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20961939"/>
                  </a:ext>
                </a:extLst>
              </a:tr>
              <a:tr h="265657">
                <a:tc>
                  <a:txBody>
                    <a:bodyPr/>
                    <a:lstStyle/>
                    <a:p>
                      <a:pPr algn="l" fontAlgn="b"/>
                      <a:r>
                        <a:rPr lang="en-ZA" sz="1000" b="0" i="0" u="none" strike="noStrike">
                          <a:solidFill>
                            <a:srgbClr val="000000"/>
                          </a:solidFill>
                          <a:effectLst/>
                          <a:latin typeface="Calibri" panose="020F0502020204030204" pitchFamily="34" charset="0"/>
                        </a:rPr>
                        <a:t>Asylum Seekers</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142 559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185 939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213 120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154 993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155 545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160 995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168 105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7964362"/>
                  </a:ext>
                </a:extLst>
              </a:tr>
              <a:tr h="265657">
                <a:tc>
                  <a:txBody>
                    <a:bodyPr/>
                    <a:lstStyle/>
                    <a:p>
                      <a:pPr algn="l" fontAlgn="b"/>
                      <a:r>
                        <a:rPr lang="en-ZA" sz="1000" b="1" i="0" u="none" strike="noStrike">
                          <a:solidFill>
                            <a:srgbClr val="000000"/>
                          </a:solidFill>
                          <a:effectLst/>
                          <a:latin typeface="Calibri" panose="020F0502020204030204" pitchFamily="34" charset="0"/>
                        </a:rPr>
                        <a:t>Total</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Calibri" panose="020F0502020204030204" pitchFamily="34" charset="0"/>
                        </a:rPr>
                        <a:t>       1 288 705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Calibri" panose="020F0502020204030204" pitchFamily="34" charset="0"/>
                        </a:rPr>
                        <a:t>         1 278 477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Calibri" panose="020F0502020204030204" pitchFamily="34" charset="0"/>
                        </a:rPr>
                        <a:t>         1 392 651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Calibri" panose="020F0502020204030204" pitchFamily="34" charset="0"/>
                        </a:rPr>
                        <a:t>         1 501 800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Calibri" panose="020F0502020204030204" pitchFamily="34" charset="0"/>
                        </a:rPr>
                        <a:t>          858 589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Calibri" panose="020F0502020204030204" pitchFamily="34" charset="0"/>
                        </a:rPr>
                        <a:t>       1 013 725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Calibri" panose="020F0502020204030204" pitchFamily="34" charset="0"/>
                        </a:rPr>
                        <a:t>       1 079 170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1968932"/>
                  </a:ext>
                </a:extLst>
              </a:tr>
              <a:tr h="265657">
                <a:tc>
                  <a:txBody>
                    <a:bodyPr/>
                    <a:lstStyle/>
                    <a:p>
                      <a:pPr algn="l" fontAlgn="b"/>
                      <a:r>
                        <a:rPr lang="en-ZA" sz="1000" b="1" i="0" u="sng" strike="noStrike">
                          <a:solidFill>
                            <a:srgbClr val="000000"/>
                          </a:solidFill>
                          <a:effectLst/>
                          <a:latin typeface="Calibri" panose="020F0502020204030204" pitchFamily="34" charset="0"/>
                        </a:rPr>
                        <a:t>Economic classification</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000" b="0" i="0" u="none" strike="noStrike">
                          <a:solidFill>
                            <a:srgbClr val="000000"/>
                          </a:solidFill>
                          <a:effectLst/>
                          <a:latin typeface="Calibri" panose="020F0502020204030204" pitchFamily="34" charset="0"/>
                        </a:rPr>
                        <a:t>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31879850"/>
                  </a:ext>
                </a:extLst>
              </a:tr>
              <a:tr h="265657">
                <a:tc>
                  <a:txBody>
                    <a:bodyPr/>
                    <a:lstStyle/>
                    <a:p>
                      <a:pPr algn="l" fontAlgn="b"/>
                      <a:r>
                        <a:rPr lang="en-ZA" sz="1000" b="1" i="0" u="none" strike="noStrike">
                          <a:solidFill>
                            <a:srgbClr val="000000"/>
                          </a:solidFill>
                          <a:effectLst/>
                          <a:latin typeface="Calibri" panose="020F0502020204030204" pitchFamily="34" charset="0"/>
                        </a:rPr>
                        <a:t>Current payments</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1" i="0" u="none" strike="noStrike">
                          <a:solidFill>
                            <a:srgbClr val="000000"/>
                          </a:solidFill>
                          <a:effectLst/>
                          <a:latin typeface="Calibri" panose="020F0502020204030204" pitchFamily="34" charset="0"/>
                        </a:rPr>
                        <a:t>       1 278 896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1" i="0" u="none" strike="noStrike">
                          <a:solidFill>
                            <a:srgbClr val="000000"/>
                          </a:solidFill>
                          <a:effectLst/>
                          <a:latin typeface="Calibri" panose="020F0502020204030204" pitchFamily="34" charset="0"/>
                        </a:rPr>
                        <a:t>         1 303 993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1" i="0" u="none" strike="noStrike">
                          <a:solidFill>
                            <a:srgbClr val="000000"/>
                          </a:solidFill>
                          <a:effectLst/>
                          <a:latin typeface="Calibri" panose="020F0502020204030204" pitchFamily="34" charset="0"/>
                        </a:rPr>
                        <a:t>         1 367 575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1" i="0" u="none" strike="noStrike">
                          <a:solidFill>
                            <a:srgbClr val="000000"/>
                          </a:solidFill>
                          <a:effectLst/>
                          <a:latin typeface="Calibri" panose="020F0502020204030204" pitchFamily="34" charset="0"/>
                        </a:rPr>
                        <a:t>         1 492 833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1" i="0" u="none" strike="noStrike">
                          <a:solidFill>
                            <a:srgbClr val="000000"/>
                          </a:solidFill>
                          <a:effectLst/>
                          <a:latin typeface="Calibri" panose="020F0502020204030204" pitchFamily="34" charset="0"/>
                        </a:rPr>
                        <a:t>          853 729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1" i="0" u="none" strike="noStrike">
                          <a:solidFill>
                            <a:srgbClr val="000000"/>
                          </a:solidFill>
                          <a:effectLst/>
                          <a:latin typeface="Calibri" panose="020F0502020204030204" pitchFamily="34" charset="0"/>
                        </a:rPr>
                        <a:t>       1 012 844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1" i="0" u="none" strike="noStrike">
                          <a:solidFill>
                            <a:srgbClr val="000000"/>
                          </a:solidFill>
                          <a:effectLst/>
                          <a:latin typeface="Calibri" panose="020F0502020204030204" pitchFamily="34" charset="0"/>
                        </a:rPr>
                        <a:t>       1 078 250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4732293"/>
                  </a:ext>
                </a:extLst>
              </a:tr>
              <a:tr h="265657">
                <a:tc>
                  <a:txBody>
                    <a:bodyPr/>
                    <a:lstStyle/>
                    <a:p>
                      <a:pPr algn="l" fontAlgn="b"/>
                      <a:r>
                        <a:rPr lang="en-ZA" sz="1000" b="1" i="0" u="none" strike="noStrike">
                          <a:solidFill>
                            <a:srgbClr val="000000"/>
                          </a:solidFill>
                          <a:effectLst/>
                          <a:latin typeface="Calibri" panose="020F0502020204030204" pitchFamily="34" charset="0"/>
                        </a:rPr>
                        <a:t>Compensation of employees</a:t>
                      </a:r>
                    </a:p>
                  </a:txBody>
                  <a:tcPr marL="87055"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1" i="0" u="none" strike="noStrike">
                          <a:solidFill>
                            <a:srgbClr val="000000"/>
                          </a:solidFill>
                          <a:effectLst/>
                          <a:latin typeface="Calibri" panose="020F0502020204030204" pitchFamily="34" charset="0"/>
                        </a:rPr>
                        <a:t>          822 086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1" i="0" u="none" strike="noStrike">
                          <a:solidFill>
                            <a:srgbClr val="000000"/>
                          </a:solidFill>
                          <a:effectLst/>
                          <a:latin typeface="Calibri" panose="020F0502020204030204" pitchFamily="34" charset="0"/>
                        </a:rPr>
                        <a:t>            799 967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1" i="0" u="none" strike="noStrike">
                          <a:solidFill>
                            <a:srgbClr val="000000"/>
                          </a:solidFill>
                          <a:effectLst/>
                          <a:latin typeface="Calibri" panose="020F0502020204030204" pitchFamily="34" charset="0"/>
                        </a:rPr>
                        <a:t>            847 352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1" i="0" u="none" strike="noStrike">
                          <a:solidFill>
                            <a:srgbClr val="000000"/>
                          </a:solidFill>
                          <a:effectLst/>
                          <a:latin typeface="Calibri" panose="020F0502020204030204" pitchFamily="34" charset="0"/>
                        </a:rPr>
                        <a:t>            897 319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1" i="0" u="none" strike="noStrike">
                          <a:solidFill>
                            <a:srgbClr val="000000"/>
                          </a:solidFill>
                          <a:effectLst/>
                          <a:latin typeface="Calibri" panose="020F0502020204030204" pitchFamily="34" charset="0"/>
                        </a:rPr>
                        <a:t>          353 604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1" i="0" u="none" strike="noStrike">
                          <a:solidFill>
                            <a:srgbClr val="000000"/>
                          </a:solidFill>
                          <a:effectLst/>
                          <a:latin typeface="Calibri" panose="020F0502020204030204" pitchFamily="34" charset="0"/>
                        </a:rPr>
                        <a:t>          455 300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1" i="0" u="none" strike="noStrike">
                          <a:solidFill>
                            <a:srgbClr val="000000"/>
                          </a:solidFill>
                          <a:effectLst/>
                          <a:latin typeface="Calibri" panose="020F0502020204030204" pitchFamily="34" charset="0"/>
                        </a:rPr>
                        <a:t>          495 722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39031379"/>
                  </a:ext>
                </a:extLst>
              </a:tr>
              <a:tr h="265657">
                <a:tc>
                  <a:txBody>
                    <a:bodyPr/>
                    <a:lstStyle/>
                    <a:p>
                      <a:pPr algn="l" fontAlgn="b"/>
                      <a:r>
                        <a:rPr lang="en-ZA" sz="1000" b="0" i="0" u="none" strike="noStrike">
                          <a:solidFill>
                            <a:srgbClr val="000000"/>
                          </a:solidFill>
                          <a:effectLst/>
                          <a:latin typeface="Calibri" panose="020F0502020204030204" pitchFamily="34" charset="0"/>
                        </a:rPr>
                        <a:t>Salaries and wages</a:t>
                      </a:r>
                    </a:p>
                  </a:txBody>
                  <a:tcPr marL="174110"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Calibri" panose="020F0502020204030204" pitchFamily="34" charset="0"/>
                        </a:rPr>
                        <a:t>          694 070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Calibri" panose="020F0502020204030204" pitchFamily="34" charset="0"/>
                        </a:rPr>
                        <a:t>            668 495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Calibri" panose="020F0502020204030204" pitchFamily="34" charset="0"/>
                        </a:rPr>
                        <a:t>            712 173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Calibri" panose="020F0502020204030204" pitchFamily="34" charset="0"/>
                        </a:rPr>
                        <a:t>            761 471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Calibri" panose="020F0502020204030204" pitchFamily="34" charset="0"/>
                        </a:rPr>
                        <a:t>          295 301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Calibri" panose="020F0502020204030204" pitchFamily="34" charset="0"/>
                        </a:rPr>
                        <a:t>          395 010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Calibri" panose="020F0502020204030204" pitchFamily="34" charset="0"/>
                        </a:rPr>
                        <a:t>          429 422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09893810"/>
                  </a:ext>
                </a:extLst>
              </a:tr>
              <a:tr h="265657">
                <a:tc>
                  <a:txBody>
                    <a:bodyPr/>
                    <a:lstStyle/>
                    <a:p>
                      <a:pPr algn="l" fontAlgn="b"/>
                      <a:r>
                        <a:rPr lang="en-ZA" sz="1000" b="0" i="0" u="none" strike="noStrike">
                          <a:solidFill>
                            <a:srgbClr val="000000"/>
                          </a:solidFill>
                          <a:effectLst/>
                          <a:latin typeface="Calibri" panose="020F0502020204030204" pitchFamily="34" charset="0"/>
                        </a:rPr>
                        <a:t>Social contributions</a:t>
                      </a:r>
                    </a:p>
                  </a:txBody>
                  <a:tcPr marL="174110"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Calibri" panose="020F0502020204030204" pitchFamily="34" charset="0"/>
                        </a:rPr>
                        <a:t>          128 016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Calibri" panose="020F0502020204030204" pitchFamily="34" charset="0"/>
                        </a:rPr>
                        <a:t>            131 472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Calibri" panose="020F0502020204030204" pitchFamily="34" charset="0"/>
                        </a:rPr>
                        <a:t>            135 179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Calibri" panose="020F0502020204030204" pitchFamily="34" charset="0"/>
                        </a:rPr>
                        <a:t>            135 848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Calibri" panose="020F0502020204030204" pitchFamily="34" charset="0"/>
                        </a:rPr>
                        <a:t>            58 303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Calibri" panose="020F0502020204030204" pitchFamily="34" charset="0"/>
                        </a:rPr>
                        <a:t>            60 290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Calibri" panose="020F0502020204030204" pitchFamily="34" charset="0"/>
                        </a:rPr>
                        <a:t>            66 300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93392858"/>
                  </a:ext>
                </a:extLst>
              </a:tr>
              <a:tr h="265657">
                <a:tc>
                  <a:txBody>
                    <a:bodyPr/>
                    <a:lstStyle/>
                    <a:p>
                      <a:pPr algn="l" fontAlgn="b"/>
                      <a:r>
                        <a:rPr lang="en-ZA" sz="1000" b="1" i="0" u="none" strike="noStrike">
                          <a:solidFill>
                            <a:srgbClr val="000000"/>
                          </a:solidFill>
                          <a:effectLst/>
                          <a:latin typeface="Calibri" panose="020F0502020204030204" pitchFamily="34" charset="0"/>
                        </a:rPr>
                        <a:t>Goods and services</a:t>
                      </a:r>
                    </a:p>
                  </a:txBody>
                  <a:tcPr marL="87055"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1" i="0" u="none" strike="noStrike">
                          <a:solidFill>
                            <a:srgbClr val="000000"/>
                          </a:solidFill>
                          <a:effectLst/>
                          <a:latin typeface="Calibri" panose="020F0502020204030204" pitchFamily="34" charset="0"/>
                        </a:rPr>
                        <a:t>          456 810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1" i="0" u="none" strike="noStrike">
                          <a:solidFill>
                            <a:srgbClr val="000000"/>
                          </a:solidFill>
                          <a:effectLst/>
                          <a:latin typeface="Calibri" panose="020F0502020204030204" pitchFamily="34" charset="0"/>
                        </a:rPr>
                        <a:t>            399 013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1" i="0" u="none" strike="noStrike">
                          <a:solidFill>
                            <a:srgbClr val="000000"/>
                          </a:solidFill>
                          <a:effectLst/>
                          <a:latin typeface="Calibri" panose="020F0502020204030204" pitchFamily="34" charset="0"/>
                        </a:rPr>
                        <a:t>            520 223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1" i="0" u="none" strike="noStrike">
                          <a:solidFill>
                            <a:srgbClr val="000000"/>
                          </a:solidFill>
                          <a:effectLst/>
                          <a:latin typeface="Calibri" panose="020F0502020204030204" pitchFamily="34" charset="0"/>
                        </a:rPr>
                        <a:t>            595 514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1" i="0" u="none" strike="noStrike">
                          <a:solidFill>
                            <a:srgbClr val="000000"/>
                          </a:solidFill>
                          <a:effectLst/>
                          <a:latin typeface="Calibri" panose="020F0502020204030204" pitchFamily="34" charset="0"/>
                        </a:rPr>
                        <a:t>          500 125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1" i="0" u="none" strike="noStrike">
                          <a:solidFill>
                            <a:srgbClr val="000000"/>
                          </a:solidFill>
                          <a:effectLst/>
                          <a:latin typeface="Calibri" panose="020F0502020204030204" pitchFamily="34" charset="0"/>
                        </a:rPr>
                        <a:t>          557 544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1" i="0" u="none" strike="noStrike">
                          <a:solidFill>
                            <a:srgbClr val="000000"/>
                          </a:solidFill>
                          <a:effectLst/>
                          <a:latin typeface="Calibri" panose="020F0502020204030204" pitchFamily="34" charset="0"/>
                        </a:rPr>
                        <a:t>          582 528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97556223"/>
                  </a:ext>
                </a:extLst>
              </a:tr>
              <a:tr h="265657">
                <a:tc>
                  <a:txBody>
                    <a:bodyPr/>
                    <a:lstStyle/>
                    <a:p>
                      <a:pPr algn="l" fontAlgn="b"/>
                      <a:r>
                        <a:rPr lang="en-ZA" sz="1000" b="1" i="0" u="none" strike="noStrike">
                          <a:solidFill>
                            <a:srgbClr val="000000"/>
                          </a:solidFill>
                          <a:effectLst/>
                          <a:latin typeface="Calibri" panose="020F0502020204030204" pitchFamily="34" charset="0"/>
                        </a:rPr>
                        <a:t>Transfers and subsidies</a:t>
                      </a:r>
                    </a:p>
                  </a:txBody>
                  <a:tcPr marL="87055"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1" i="0" u="none" strike="noStrike">
                          <a:solidFill>
                            <a:srgbClr val="000000"/>
                          </a:solidFill>
                          <a:effectLst/>
                          <a:latin typeface="Calibri" panose="020F0502020204030204" pitchFamily="34" charset="0"/>
                        </a:rPr>
                        <a:t>              2 736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1" i="0" u="none" strike="noStrike">
                          <a:solidFill>
                            <a:srgbClr val="000000"/>
                          </a:solidFill>
                          <a:effectLst/>
                          <a:latin typeface="Calibri" panose="020F0502020204030204" pitchFamily="34" charset="0"/>
                        </a:rPr>
                        <a:t>                 2 419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1" i="0" u="none" strike="noStrike">
                          <a:solidFill>
                            <a:srgbClr val="000000"/>
                          </a:solidFill>
                          <a:effectLst/>
                          <a:latin typeface="Calibri" panose="020F0502020204030204" pitchFamily="34" charset="0"/>
                        </a:rPr>
                        <a:t>                 1 927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1" i="0" u="none" strike="noStrike">
                          <a:solidFill>
                            <a:srgbClr val="000000"/>
                          </a:solidFill>
                          <a:effectLst/>
                          <a:latin typeface="Calibri" panose="020F0502020204030204" pitchFamily="34" charset="0"/>
                        </a:rPr>
                        <a:t>                 2 840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1" i="0" u="none" strike="noStrike">
                          <a:solidFill>
                            <a:srgbClr val="000000"/>
                          </a:solidFill>
                          <a:effectLst/>
                          <a:latin typeface="Calibri" panose="020F0502020204030204" pitchFamily="34" charset="0"/>
                        </a:rPr>
                        <a:t>              4 860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1" i="0" u="none" strike="noStrike">
                          <a:solidFill>
                            <a:srgbClr val="000000"/>
                          </a:solidFill>
                          <a:effectLst/>
                          <a:latin typeface="Calibri" panose="020F0502020204030204" pitchFamily="34" charset="0"/>
                        </a:rPr>
                        <a:t>                  881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1" i="0" u="none" strike="noStrike">
                          <a:solidFill>
                            <a:srgbClr val="000000"/>
                          </a:solidFill>
                          <a:effectLst/>
                          <a:latin typeface="Calibri" panose="020F0502020204030204" pitchFamily="34" charset="0"/>
                        </a:rPr>
                        <a:t>                  920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59927540"/>
                  </a:ext>
                </a:extLst>
              </a:tr>
              <a:tr h="265657">
                <a:tc>
                  <a:txBody>
                    <a:bodyPr/>
                    <a:lstStyle/>
                    <a:p>
                      <a:pPr algn="l" fontAlgn="b"/>
                      <a:r>
                        <a:rPr lang="en-ZA" sz="1000" b="1" i="0" u="none" strike="noStrike">
                          <a:solidFill>
                            <a:srgbClr val="000000"/>
                          </a:solidFill>
                          <a:effectLst/>
                          <a:latin typeface="Calibri" panose="020F0502020204030204" pitchFamily="34" charset="0"/>
                        </a:rPr>
                        <a:t>Payments for capital assets</a:t>
                      </a:r>
                    </a:p>
                  </a:txBody>
                  <a:tcPr marL="87055"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1" i="0" u="none" strike="noStrike">
                          <a:solidFill>
                            <a:srgbClr val="000000"/>
                          </a:solidFill>
                          <a:effectLst/>
                          <a:latin typeface="Calibri" panose="020F0502020204030204" pitchFamily="34" charset="0"/>
                        </a:rPr>
                        <a:t>              7 073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1" i="0" u="none" strike="noStrike">
                          <a:solidFill>
                            <a:srgbClr val="000000"/>
                          </a:solidFill>
                          <a:effectLst/>
                          <a:latin typeface="Calibri" panose="020F0502020204030204" pitchFamily="34" charset="0"/>
                        </a:rPr>
                        <a:t>              77 078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1" i="0" u="none" strike="noStrike">
                          <a:solidFill>
                            <a:srgbClr val="000000"/>
                          </a:solidFill>
                          <a:effectLst/>
                          <a:latin typeface="Calibri" panose="020F0502020204030204" pitchFamily="34" charset="0"/>
                        </a:rPr>
                        <a:t>              23 149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1" i="0" u="none" strike="noStrike">
                          <a:solidFill>
                            <a:srgbClr val="000000"/>
                          </a:solidFill>
                          <a:effectLst/>
                          <a:latin typeface="Calibri" panose="020F0502020204030204" pitchFamily="34" charset="0"/>
                        </a:rPr>
                        <a:t>                 6 127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1" i="0" u="none" strike="noStrike">
                          <a:solidFill>
                            <a:srgbClr val="000000"/>
                          </a:solidFill>
                          <a:effectLst/>
                          <a:latin typeface="Calibri" panose="020F0502020204030204" pitchFamily="34" charset="0"/>
                        </a:rPr>
                        <a:t>                     -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1" i="0" u="none" strike="noStrike">
                          <a:solidFill>
                            <a:srgbClr val="000000"/>
                          </a:solidFill>
                          <a:effectLst/>
                          <a:latin typeface="Calibri" panose="020F0502020204030204" pitchFamily="34" charset="0"/>
                        </a:rPr>
                        <a:t>                     -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1" i="0" u="none" strike="noStrike">
                          <a:solidFill>
                            <a:srgbClr val="000000"/>
                          </a:solidFill>
                          <a:effectLst/>
                          <a:latin typeface="Calibri" panose="020F0502020204030204" pitchFamily="34" charset="0"/>
                        </a:rPr>
                        <a:t>                     -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53147577"/>
                  </a:ext>
                </a:extLst>
              </a:tr>
              <a:tr h="265657">
                <a:tc>
                  <a:txBody>
                    <a:bodyPr/>
                    <a:lstStyle/>
                    <a:p>
                      <a:pPr algn="l" fontAlgn="b"/>
                      <a:r>
                        <a:rPr lang="en-ZA" sz="1000" b="1" i="0" u="none" strike="noStrike">
                          <a:solidFill>
                            <a:srgbClr val="000000"/>
                          </a:solidFill>
                          <a:effectLst/>
                          <a:latin typeface="Calibri" panose="020F0502020204030204" pitchFamily="34" charset="0"/>
                        </a:rPr>
                        <a:t>Payments for financial assets</a:t>
                      </a:r>
                    </a:p>
                  </a:txBody>
                  <a:tcPr marL="87055"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Calibri" panose="020F0502020204030204" pitchFamily="34" charset="0"/>
                        </a:rPr>
                        <a:t>                     -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Calibri" panose="020F0502020204030204" pitchFamily="34" charset="0"/>
                        </a:rPr>
                        <a:t>                       -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Calibri" panose="020F0502020204030204" pitchFamily="34" charset="0"/>
                        </a:rPr>
                        <a:t>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Calibri" panose="020F0502020204030204" pitchFamily="34" charset="0"/>
                        </a:rPr>
                        <a:t>                       -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Calibri" panose="020F0502020204030204" pitchFamily="34" charset="0"/>
                        </a:rPr>
                        <a:t>                     -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Calibri" panose="020F0502020204030204" pitchFamily="34" charset="0"/>
                        </a:rPr>
                        <a:t>                     -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Calibri" panose="020F0502020204030204" pitchFamily="34" charset="0"/>
                        </a:rPr>
                        <a:t>                     -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159131"/>
                  </a:ext>
                </a:extLst>
              </a:tr>
              <a:tr h="265657">
                <a:tc>
                  <a:txBody>
                    <a:bodyPr/>
                    <a:lstStyle/>
                    <a:p>
                      <a:pPr algn="l" fontAlgn="b"/>
                      <a:r>
                        <a:rPr lang="en-ZA" sz="1000" b="1" i="0" u="none" strike="noStrike">
                          <a:solidFill>
                            <a:srgbClr val="000000"/>
                          </a:solidFill>
                          <a:effectLst/>
                          <a:latin typeface="Calibri" panose="020F0502020204030204" pitchFamily="34" charset="0"/>
                        </a:rPr>
                        <a:t>Total</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Calibri" panose="020F0502020204030204" pitchFamily="34" charset="0"/>
                        </a:rPr>
                        <a:t>       1 288 705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Calibri" panose="020F0502020204030204" pitchFamily="34" charset="0"/>
                        </a:rPr>
                        <a:t>         1 278 477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Calibri" panose="020F0502020204030204" pitchFamily="34" charset="0"/>
                        </a:rPr>
                        <a:t>         1 392 651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Calibri" panose="020F0502020204030204" pitchFamily="34" charset="0"/>
                        </a:rPr>
                        <a:t>         1 501 800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Calibri" panose="020F0502020204030204" pitchFamily="34" charset="0"/>
                        </a:rPr>
                        <a:t>          858 589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Calibri" panose="020F0502020204030204" pitchFamily="34" charset="0"/>
                        </a:rPr>
                        <a:t>       1 013 725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dirty="0">
                          <a:solidFill>
                            <a:srgbClr val="000000"/>
                          </a:solidFill>
                          <a:effectLst/>
                          <a:latin typeface="Calibri" panose="020F0502020204030204" pitchFamily="34" charset="0"/>
                        </a:rPr>
                        <a:t>       1 079 170 </a:t>
                      </a:r>
                    </a:p>
                  </a:txBody>
                  <a:tcPr marL="2902" marR="2902" marT="2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3795661"/>
                  </a:ext>
                </a:extLst>
              </a:tr>
            </a:tbl>
          </a:graphicData>
        </a:graphic>
      </p:graphicFrame>
    </p:spTree>
    <p:extLst>
      <p:ext uri="{BB962C8B-B14F-4D97-AF65-F5344CB8AC3E}">
        <p14:creationId xmlns:p14="http://schemas.microsoft.com/office/powerpoint/2010/main" val="32736598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42C52-B159-234F-84DC-5B8DD731833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p:cNvSpPr txBox="1"/>
          <p:nvPr/>
        </p:nvSpPr>
        <p:spPr>
          <a:xfrm>
            <a:off x="139382" y="161630"/>
            <a:ext cx="8865235" cy="338554"/>
          </a:xfrm>
          <a:prstGeom prst="rect">
            <a:avLst/>
          </a:prstGeom>
          <a:solidFill>
            <a:srgbClr val="92D050"/>
          </a:solidFill>
        </p:spPr>
        <p:txBody>
          <a:bodyPr wrap="square" rtlCol="0">
            <a:spAutoFit/>
          </a:bodyPr>
          <a:lstStyle/>
          <a:p>
            <a:pPr algn="ctr">
              <a:spcBef>
                <a:spcPts val="600"/>
              </a:spcBef>
              <a:spcAft>
                <a:spcPts val="600"/>
              </a:spcAft>
            </a:pPr>
            <a:r>
              <a:rPr lang="en-US" sz="1600" b="1" dirty="0" err="1" smtClean="0">
                <a:latin typeface="Arial" panose="020B0604020202020204" pitchFamily="34" charset="0"/>
                <a:cs typeface="Arial" panose="020B0604020202020204" pitchFamily="34" charset="0"/>
              </a:rPr>
              <a:t>Programme</a:t>
            </a:r>
            <a:r>
              <a:rPr lang="en-US"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4: Institutional support and Transfers</a:t>
            </a:r>
            <a:endParaRPr lang="en-ZA" sz="16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39383" y="587141"/>
            <a:ext cx="8865234" cy="5351646"/>
          </a:xfrm>
          <a:prstGeom prst="rect">
            <a:avLst/>
          </a:prstGeom>
        </p:spPr>
      </p:pic>
    </p:spTree>
    <p:extLst>
      <p:ext uri="{BB962C8B-B14F-4D97-AF65-F5344CB8AC3E}">
        <p14:creationId xmlns:p14="http://schemas.microsoft.com/office/powerpoint/2010/main" val="2704337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3</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TextBox 4"/>
          <p:cNvSpPr txBox="1"/>
          <p:nvPr/>
        </p:nvSpPr>
        <p:spPr>
          <a:xfrm>
            <a:off x="139382" y="191015"/>
            <a:ext cx="8865235" cy="400110"/>
          </a:xfrm>
          <a:prstGeom prst="rect">
            <a:avLst/>
          </a:prstGeom>
          <a:solidFill>
            <a:srgbClr val="92D050"/>
          </a:solidFill>
        </p:spPr>
        <p:txBody>
          <a:bodyPr wrap="square" rtlCol="0">
            <a:spAutoFit/>
          </a:bodyPr>
          <a:lstStyle/>
          <a:p>
            <a:pPr algn="ctr">
              <a:spcBef>
                <a:spcPts val="600"/>
              </a:spcBef>
              <a:spcAft>
                <a:spcPts val="600"/>
              </a:spcAft>
            </a:pPr>
            <a:r>
              <a:rPr lang="en-US" sz="2000" b="1" dirty="0" smtClean="0">
                <a:latin typeface="Arial" panose="020B0604020202020204" pitchFamily="34" charset="0"/>
                <a:cs typeface="Arial" panose="020B0604020202020204" pitchFamily="34" charset="0"/>
              </a:rPr>
              <a:t>Purpose of Presentation</a:t>
            </a:r>
            <a:endParaRPr lang="en-ZA" sz="2000" b="1" dirty="0">
              <a:latin typeface="Arial" panose="020B0604020202020204" pitchFamily="34" charset="0"/>
              <a:cs typeface="Arial" panose="020B0604020202020204" pitchFamily="34" charset="0"/>
            </a:endParaRPr>
          </a:p>
        </p:txBody>
      </p:sp>
      <p:sp>
        <p:nvSpPr>
          <p:cNvPr id="6" name="TextBox 5"/>
          <p:cNvSpPr txBox="1"/>
          <p:nvPr/>
        </p:nvSpPr>
        <p:spPr>
          <a:xfrm>
            <a:off x="158767" y="591125"/>
            <a:ext cx="8826463" cy="1985159"/>
          </a:xfrm>
          <a:prstGeom prst="rect">
            <a:avLst/>
          </a:prstGeom>
          <a:noFill/>
        </p:spPr>
        <p:txBody>
          <a:bodyPr wrap="square" rtlCol="0">
            <a:spAutoFit/>
          </a:bodyPr>
          <a:lstStyle/>
          <a:p>
            <a:pPr marL="342900" indent="-342900" algn="just">
              <a:spcBef>
                <a:spcPts val="600"/>
              </a:spcBef>
              <a:buFont typeface="+mj-lt"/>
              <a:buAutoNum type="arabicPeriod"/>
            </a:pPr>
            <a:endParaRPr lang="en-US" dirty="0" smtClean="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To present to the </a:t>
            </a:r>
            <a:r>
              <a:rPr lang="en-US" dirty="0" smtClean="0">
                <a:latin typeface="Arial" panose="020B0604020202020204" pitchFamily="34" charset="0"/>
                <a:cs typeface="Arial" panose="020B0604020202020204" pitchFamily="34" charset="0"/>
              </a:rPr>
              <a:t>Portfolio Committee on Home Affairs: </a:t>
            </a:r>
          </a:p>
          <a:p>
            <a:pPr algn="just"/>
            <a:endParaRPr lang="en-US" dirty="0" smtClean="0">
              <a:latin typeface="Arial" panose="020B0604020202020204" pitchFamily="34" charset="0"/>
              <a:cs typeface="Arial" panose="020B0604020202020204" pitchFamily="34" charset="0"/>
            </a:endParaRPr>
          </a:p>
          <a:p>
            <a:pPr marL="285750" lvl="0" indent="-285750" algn="just">
              <a:spcBef>
                <a:spcPts val="600"/>
              </a:spcBef>
              <a:spcAft>
                <a:spcPts val="600"/>
              </a:spcAft>
              <a:buFont typeface="Arial"/>
              <a:buChar char="•"/>
            </a:pPr>
            <a:r>
              <a:rPr lang="en-US" dirty="0" smtClean="0">
                <a:latin typeface="Arial" panose="020B0604020202020204" pitchFamily="34" charset="0"/>
                <a:cs typeface="Arial" panose="020B0604020202020204" pitchFamily="34" charset="0"/>
              </a:rPr>
              <a:t>Department </a:t>
            </a:r>
            <a:r>
              <a:rPr lang="en-US" dirty="0">
                <a:latin typeface="Arial" panose="020B0604020202020204" pitchFamily="34" charset="0"/>
                <a:cs typeface="Arial" panose="020B0604020202020204" pitchFamily="34" charset="0"/>
              </a:rPr>
              <a:t>of Home Affairs Annual Performance Plan (APP) for the </a:t>
            </a:r>
            <a:r>
              <a:rPr lang="en-US" dirty="0" smtClean="0">
                <a:latin typeface="Arial" panose="020B0604020202020204" pitchFamily="34" charset="0"/>
                <a:cs typeface="Arial" panose="020B0604020202020204" pitchFamily="34" charset="0"/>
              </a:rPr>
              <a:t>2023/24 </a:t>
            </a:r>
            <a:r>
              <a:rPr lang="en-US" dirty="0">
                <a:latin typeface="Arial" panose="020B0604020202020204" pitchFamily="34" charset="0"/>
                <a:cs typeface="Arial" panose="020B0604020202020204" pitchFamily="34" charset="0"/>
              </a:rPr>
              <a:t>financial </a:t>
            </a:r>
            <a:r>
              <a:rPr lang="en-US" dirty="0" smtClean="0">
                <a:latin typeface="Arial" panose="020B0604020202020204" pitchFamily="34" charset="0"/>
                <a:cs typeface="Arial" panose="020B0604020202020204" pitchFamily="34" charset="0"/>
              </a:rPr>
              <a:t>year; and</a:t>
            </a:r>
          </a:p>
          <a:p>
            <a:pPr marL="285750" lvl="0" indent="-285750" algn="just">
              <a:spcBef>
                <a:spcPts val="600"/>
              </a:spcBef>
              <a:spcAft>
                <a:spcPts val="600"/>
              </a:spcAft>
              <a:buFont typeface="Arial"/>
              <a:buChar char="•"/>
            </a:pPr>
            <a:r>
              <a:rPr lang="en-US" dirty="0" smtClean="0">
                <a:solidFill>
                  <a:prstClr val="black"/>
                </a:solidFill>
                <a:latin typeface="Arial" panose="020B0604020202020204" pitchFamily="34" charset="0"/>
                <a:cs typeface="Arial" panose="020B0604020202020204" pitchFamily="34" charset="0"/>
              </a:rPr>
              <a:t>Budget for 2023/24 to 2025/26.</a:t>
            </a:r>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6867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8768" y="727710"/>
            <a:ext cx="8836642" cy="4990640"/>
          </a:xfrm>
        </p:spPr>
        <p:txBody>
          <a:bodyPr>
            <a:noAutofit/>
          </a:bodyPr>
          <a:lstStyle/>
          <a:p>
            <a:pPr marL="285750" lvl="1" algn="just">
              <a:spcBef>
                <a:spcPts val="600"/>
              </a:spcBef>
              <a:buFont typeface="Arial" charset="0"/>
              <a:buChar char="•"/>
            </a:pPr>
            <a:r>
              <a:rPr lang="en-ZA" sz="1600" dirty="0">
                <a:latin typeface="Arial" panose="020B0604020202020204" pitchFamily="34" charset="0"/>
                <a:cs typeface="Arial" panose="020B0604020202020204" pitchFamily="34" charset="0"/>
              </a:rPr>
              <a:t>Financial outlook and guidance provided by National Treasury as per MTEC Guidelines  guided the planning process. The DHA must plan with available funding</a:t>
            </a:r>
            <a:r>
              <a:rPr lang="en-ZA" sz="1600" b="1" dirty="0">
                <a:latin typeface="Arial" panose="020B0604020202020204" pitchFamily="34" charset="0"/>
                <a:cs typeface="Arial" panose="020B0604020202020204" pitchFamily="34" charset="0"/>
              </a:rPr>
              <a:t>.</a:t>
            </a:r>
          </a:p>
          <a:p>
            <a:pPr marL="285750" indent="-285750" algn="just">
              <a:spcBef>
                <a:spcPts val="600"/>
              </a:spcBef>
              <a:buFont typeface="Arial" charset="0"/>
              <a:buChar char="•"/>
            </a:pPr>
            <a:r>
              <a:rPr lang="en-US" sz="1600" dirty="0">
                <a:latin typeface="Arial" panose="020B0604020202020204" pitchFamily="34" charset="0"/>
                <a:cs typeface="Arial" panose="020B0604020202020204" pitchFamily="34" charset="0"/>
              </a:rPr>
              <a:t>Risks to the fiscal framework:</a:t>
            </a:r>
          </a:p>
          <a:p>
            <a:pPr lvl="1" algn="just">
              <a:spcBef>
                <a:spcPts val="600"/>
              </a:spcBef>
              <a:buFont typeface="Arial" charset="0"/>
              <a:buChar char="•"/>
            </a:pPr>
            <a:r>
              <a:rPr lang="en-US" sz="1600" dirty="0">
                <a:latin typeface="Arial" panose="020B0604020202020204" pitchFamily="34" charset="0"/>
                <a:cs typeface="Arial" panose="020B0604020202020204" pitchFamily="34" charset="0"/>
              </a:rPr>
              <a:t>Slowing global and domestic economic growth;</a:t>
            </a:r>
          </a:p>
          <a:p>
            <a:pPr lvl="1" algn="just">
              <a:spcBef>
                <a:spcPts val="600"/>
              </a:spcBef>
              <a:buFont typeface="Arial" charset="0"/>
              <a:buChar char="•"/>
            </a:pPr>
            <a:r>
              <a:rPr lang="en-US" sz="1600" dirty="0">
                <a:latin typeface="Arial" panose="020B0604020202020204" pitchFamily="34" charset="0"/>
                <a:cs typeface="Arial" panose="020B0604020202020204" pitchFamily="34" charset="0"/>
              </a:rPr>
              <a:t>Pressure from the public service wage bill; and</a:t>
            </a:r>
          </a:p>
          <a:p>
            <a:pPr lvl="1" algn="just">
              <a:spcBef>
                <a:spcPts val="600"/>
              </a:spcBef>
              <a:buFont typeface="Arial" charset="0"/>
              <a:buChar char="•"/>
            </a:pPr>
            <a:r>
              <a:rPr lang="en-US" sz="1600" dirty="0">
                <a:latin typeface="Arial" panose="020B0604020202020204" pitchFamily="34" charset="0"/>
                <a:cs typeface="Arial" panose="020B0604020202020204" pitchFamily="34" charset="0"/>
              </a:rPr>
              <a:t>Continued requests for financial support from financially distressed state-owned entities.</a:t>
            </a:r>
          </a:p>
          <a:p>
            <a:pPr algn="just">
              <a:spcBef>
                <a:spcPts val="600"/>
              </a:spcBef>
            </a:pPr>
            <a:r>
              <a:rPr lang="en-US" sz="1600" dirty="0">
                <a:latin typeface="Arial" panose="020B0604020202020204" pitchFamily="34" charset="0"/>
                <a:cs typeface="Arial" panose="020B0604020202020204" pitchFamily="34" charset="0"/>
              </a:rPr>
              <a:t>Contractual commitments, especially on contracts with a forex component, must be honored. If not, services could be disrupted and litigation ensued.</a:t>
            </a:r>
          </a:p>
          <a:p>
            <a:pPr algn="just">
              <a:spcBef>
                <a:spcPts val="600"/>
              </a:spcBef>
            </a:pPr>
            <a:r>
              <a:rPr lang="en-US" sz="1600" dirty="0">
                <a:latin typeface="Arial" panose="020B0604020202020204" pitchFamily="34" charset="0"/>
                <a:cs typeface="Arial" panose="020B0604020202020204" pitchFamily="34" charset="0"/>
              </a:rPr>
              <a:t>Payment of suppliers within 30 days becomes difficult towards financial year end in particular. </a:t>
            </a:r>
          </a:p>
          <a:p>
            <a:pPr algn="just">
              <a:spcBef>
                <a:spcPts val="600"/>
              </a:spcBef>
            </a:pPr>
            <a:r>
              <a:rPr lang="en-US" sz="1600" dirty="0">
                <a:latin typeface="Arial" panose="020B0604020202020204" pitchFamily="34" charset="0"/>
                <a:cs typeface="Arial" panose="020B0604020202020204" pitchFamily="34" charset="0"/>
              </a:rPr>
              <a:t>Maintenance and support are compromised. Vehicles are not repaired as the budget for fleet hardly covers the running costs of fuel.</a:t>
            </a:r>
          </a:p>
          <a:p>
            <a:pPr algn="just">
              <a:spcBef>
                <a:spcPts val="600"/>
              </a:spcBef>
            </a:pPr>
            <a:r>
              <a:rPr lang="en-US" sz="1600" dirty="0">
                <a:latin typeface="Arial" panose="020B0604020202020204" pitchFamily="34" charset="0"/>
                <a:cs typeface="Arial" panose="020B0604020202020204" pitchFamily="34" charset="0"/>
              </a:rPr>
              <a:t>Tech refreshes are delayed. This contributes to downtime and system instability and ultimately customer frustration.</a:t>
            </a:r>
          </a:p>
          <a:p>
            <a:pPr algn="just">
              <a:spcBef>
                <a:spcPts val="600"/>
              </a:spcBef>
            </a:pPr>
            <a:r>
              <a:rPr lang="en-US" sz="1600" dirty="0">
                <a:latin typeface="Arial" panose="020B0604020202020204" pitchFamily="34" charset="0"/>
                <a:cs typeface="Arial" panose="020B0604020202020204" pitchFamily="34" charset="0"/>
              </a:rPr>
              <a:t> Security services are underfunded. This has already led to the withdrawal of certain shifts and compromise the asset base of the DHA and the safety of its officials and clients.</a:t>
            </a:r>
          </a:p>
          <a:p>
            <a:pPr algn="just">
              <a:spcBef>
                <a:spcPts val="600"/>
              </a:spcBef>
            </a:pPr>
            <a:r>
              <a:rPr lang="en-US" sz="1600" dirty="0">
                <a:latin typeface="Arial" panose="020B0604020202020204" pitchFamily="34" charset="0"/>
                <a:cs typeface="Arial" panose="020B0604020202020204" pitchFamily="34" charset="0"/>
              </a:rPr>
              <a:t>Office accommodation </a:t>
            </a:r>
            <a:r>
              <a:rPr lang="mr-IN" sz="1600" dirty="0">
                <a:latin typeface="Arial" panose="020B0604020202020204" pitchFamily="34" charset="0"/>
              </a:rPr>
              <a:t>–</a:t>
            </a:r>
            <a:r>
              <a:rPr lang="en-US" sz="1600" dirty="0">
                <a:latin typeface="Arial" panose="020B0604020202020204" pitchFamily="34" charset="0"/>
                <a:cs typeface="Arial" panose="020B0604020202020204" pitchFamily="34" charset="0"/>
              </a:rPr>
              <a:t> private lease rentals </a:t>
            </a:r>
            <a:r>
              <a:rPr lang="mr-IN" sz="1600" dirty="0">
                <a:latin typeface="Arial" panose="020B0604020202020204" pitchFamily="34" charset="0"/>
              </a:rPr>
              <a:t>–</a:t>
            </a:r>
            <a:r>
              <a:rPr lang="en-US" sz="1600" dirty="0">
                <a:latin typeface="Arial" panose="020B0604020202020204" pitchFamily="34" charset="0"/>
                <a:cs typeface="Arial" panose="020B0604020202020204" pitchFamily="34" charset="0"/>
              </a:rPr>
              <a:t> DHA is not in a position to move to alternative accommodation or open new offices.</a:t>
            </a:r>
          </a:p>
        </p:txBody>
      </p:sp>
      <p:sp>
        <p:nvSpPr>
          <p:cNvPr id="5" name="TextBox 4"/>
          <p:cNvSpPr txBox="1"/>
          <p:nvPr/>
        </p:nvSpPr>
        <p:spPr>
          <a:xfrm>
            <a:off x="158768" y="139500"/>
            <a:ext cx="8865235" cy="400110"/>
          </a:xfrm>
          <a:prstGeom prst="rect">
            <a:avLst/>
          </a:prstGeom>
          <a:solidFill>
            <a:srgbClr val="92D050"/>
          </a:solidFill>
        </p:spPr>
        <p:txBody>
          <a:bodyPr wrap="square" rtlCol="0">
            <a:spAutoFit/>
          </a:bodyPr>
          <a:lstStyle/>
          <a:p>
            <a:pPr algn="ctr">
              <a:spcBef>
                <a:spcPts val="600"/>
              </a:spcBef>
              <a:spcAft>
                <a:spcPts val="600"/>
              </a:spcAft>
            </a:pPr>
            <a:r>
              <a:rPr lang="en-US" sz="2000" b="1" dirty="0" smtClean="0">
                <a:latin typeface="Arial" panose="020B0604020202020204" pitchFamily="34" charset="0"/>
                <a:cs typeface="Arial" panose="020B0604020202020204" pitchFamily="34" charset="0"/>
              </a:rPr>
              <a:t>BUDGET OUTLOOK</a:t>
            </a:r>
            <a:endParaRPr lang="en-ZA" sz="2000" b="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30</a:t>
            </a:fld>
            <a:endParaRPr lang="en-US" dirty="0"/>
          </a:p>
        </p:txBody>
      </p:sp>
    </p:spTree>
    <p:extLst>
      <p:ext uri="{BB962C8B-B14F-4D97-AF65-F5344CB8AC3E}">
        <p14:creationId xmlns:p14="http://schemas.microsoft.com/office/powerpoint/2010/main" val="30309807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8768" y="715124"/>
            <a:ext cx="8826463" cy="4678204"/>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en-ZA" sz="1600" dirty="0" smtClean="0">
                <a:latin typeface="Arial" panose="020B0604020202020204" pitchFamily="34" charset="0"/>
                <a:cs typeface="Arial" panose="020B0604020202020204" pitchFamily="34" charset="0"/>
              </a:rPr>
              <a:t>To deal with human resource capacity pressures for health facilities and mobile offices, the DHA will:</a:t>
            </a:r>
          </a:p>
          <a:p>
            <a:pPr marL="742950" lvl="1" indent="-285750" algn="just">
              <a:spcBef>
                <a:spcPts val="600"/>
              </a:spcBef>
              <a:spcAft>
                <a:spcPts val="600"/>
              </a:spcAft>
              <a:buFont typeface="Arial" panose="020B0604020202020204" pitchFamily="34" charset="0"/>
              <a:buChar char="•"/>
            </a:pPr>
            <a:r>
              <a:rPr lang="en-ZA" sz="1600" dirty="0">
                <a:latin typeface="Arial" panose="020B0604020202020204" pitchFamily="34" charset="0"/>
                <a:cs typeface="Arial" panose="020B0604020202020204" pitchFamily="34" charset="0"/>
              </a:rPr>
              <a:t>Develop </a:t>
            </a:r>
            <a:r>
              <a:rPr lang="en-ZA" sz="1600" dirty="0" smtClean="0">
                <a:latin typeface="Arial" panose="020B0604020202020204" pitchFamily="34" charset="0"/>
                <a:cs typeface="Arial" panose="020B0604020202020204" pitchFamily="34" charset="0"/>
              </a:rPr>
              <a:t>a capacitation </a:t>
            </a:r>
            <a:r>
              <a:rPr lang="en-ZA" sz="1600" dirty="0">
                <a:latin typeface="Arial" panose="020B0604020202020204" pitchFamily="34" charset="0"/>
                <a:cs typeface="Arial" panose="020B0604020202020204" pitchFamily="34" charset="0"/>
              </a:rPr>
              <a:t>model</a:t>
            </a:r>
          </a:p>
          <a:p>
            <a:pPr marL="742950" lvl="1" indent="-285750" algn="just">
              <a:spcBef>
                <a:spcPts val="600"/>
              </a:spcBef>
              <a:spcAft>
                <a:spcPts val="600"/>
              </a:spcAft>
              <a:buFont typeface="Arial" panose="020B0604020202020204" pitchFamily="34" charset="0"/>
              <a:buChar char="•"/>
            </a:pPr>
            <a:r>
              <a:rPr lang="en-ZA" sz="1600" dirty="0" smtClean="0">
                <a:latin typeface="Arial" panose="020B0604020202020204" pitchFamily="34" charset="0"/>
                <a:cs typeface="Arial" panose="020B0604020202020204" pitchFamily="34" charset="0"/>
              </a:rPr>
              <a:t>Reprioritise funding and posts across the DHA</a:t>
            </a:r>
          </a:p>
          <a:p>
            <a:pPr marL="742950" lvl="1" indent="-285750" algn="just">
              <a:spcBef>
                <a:spcPts val="600"/>
              </a:spcBef>
              <a:spcAft>
                <a:spcPts val="600"/>
              </a:spcAft>
              <a:buFont typeface="Arial" panose="020B0604020202020204" pitchFamily="34" charset="0"/>
              <a:buChar char="•"/>
            </a:pPr>
            <a:r>
              <a:rPr lang="en-ZA" sz="1600" dirty="0" smtClean="0">
                <a:latin typeface="Arial" panose="020B0604020202020204" pitchFamily="34" charset="0"/>
                <a:cs typeface="Arial" panose="020B0604020202020204" pitchFamily="34" charset="0"/>
              </a:rPr>
              <a:t>Develop a 2</a:t>
            </a:r>
            <a:r>
              <a:rPr lang="en-ZA" sz="1600" baseline="30000" dirty="0" smtClean="0">
                <a:latin typeface="Arial" panose="020B0604020202020204" pitchFamily="34" charset="0"/>
                <a:cs typeface="Arial" panose="020B0604020202020204" pitchFamily="34" charset="0"/>
              </a:rPr>
              <a:t>nd</a:t>
            </a:r>
            <a:r>
              <a:rPr lang="en-ZA" sz="1600" dirty="0" smtClean="0">
                <a:latin typeface="Arial" panose="020B0604020202020204" pitchFamily="34" charset="0"/>
                <a:cs typeface="Arial" panose="020B0604020202020204" pitchFamily="34" charset="0"/>
              </a:rPr>
              <a:t> business case for submission to National Treasury</a:t>
            </a:r>
            <a:endParaRPr lang="en-ZA" sz="1600" dirty="0">
              <a:latin typeface="Arial" panose="020B0604020202020204" pitchFamily="34" charset="0"/>
              <a:cs typeface="Arial" panose="020B0604020202020204" pitchFamily="34" charset="0"/>
            </a:endParaRPr>
          </a:p>
          <a:p>
            <a:pPr marL="285750" indent="-285750" algn="just">
              <a:spcBef>
                <a:spcPts val="600"/>
              </a:spcBef>
              <a:spcAft>
                <a:spcPts val="600"/>
              </a:spcAft>
              <a:buFont typeface="Arial" panose="020B0604020202020204" pitchFamily="34" charset="0"/>
              <a:buChar char="•"/>
            </a:pPr>
            <a:r>
              <a:rPr lang="en-ZA" sz="1600" dirty="0" smtClean="0">
                <a:latin typeface="Arial" panose="020B0604020202020204" pitchFamily="34" charset="0"/>
                <a:cs typeface="Arial" panose="020B0604020202020204" pitchFamily="34" charset="0"/>
              </a:rPr>
              <a:t>Other funding pressures:</a:t>
            </a:r>
          </a:p>
          <a:p>
            <a:pPr marL="742950" lvl="1" indent="-285750" algn="just">
              <a:spcBef>
                <a:spcPts val="600"/>
              </a:spcBef>
              <a:spcAft>
                <a:spcPts val="600"/>
              </a:spcAft>
              <a:buFont typeface="Arial" panose="020B0604020202020204" pitchFamily="34" charset="0"/>
              <a:buChar char="•"/>
            </a:pPr>
            <a:r>
              <a:rPr lang="en-ZA" sz="1600" dirty="0" smtClean="0">
                <a:latin typeface="Arial" panose="020B0604020202020204" pitchFamily="34" charset="0"/>
                <a:cs typeface="Arial" panose="020B0604020202020204" pitchFamily="34" charset="0"/>
              </a:rPr>
              <a:t>IT </a:t>
            </a:r>
            <a:r>
              <a:rPr lang="mr-IN" sz="1600" dirty="0">
                <a:latin typeface="Arial" panose="020B0604020202020204" pitchFamily="34" charset="0"/>
                <a:cs typeface="Arial" panose="020B0604020202020204" pitchFamily="34" charset="0"/>
              </a:rPr>
              <a:t>–</a:t>
            </a:r>
            <a:r>
              <a:rPr lang="en-ZA" sz="1600" dirty="0">
                <a:latin typeface="Arial" panose="020B0604020202020204" pitchFamily="34" charset="0"/>
                <a:cs typeface="Arial" panose="020B0604020202020204" pitchFamily="34" charset="0"/>
              </a:rPr>
              <a:t> networks, move away from SITA and ending SARS support (R139 million </a:t>
            </a:r>
            <a:r>
              <a:rPr lang="en-ZA" sz="1600" dirty="0" smtClean="0">
                <a:latin typeface="Arial" panose="020B0604020202020204" pitchFamily="34" charset="0"/>
                <a:cs typeface="Arial" panose="020B0604020202020204" pitchFamily="34" charset="0"/>
              </a:rPr>
              <a:t>per </a:t>
            </a:r>
            <a:r>
              <a:rPr lang="en-ZA" sz="1600" dirty="0">
                <a:latin typeface="Arial" panose="020B0604020202020204" pitchFamily="34" charset="0"/>
                <a:cs typeface="Arial" panose="020B0604020202020204" pitchFamily="34" charset="0"/>
              </a:rPr>
              <a:t>annum)</a:t>
            </a:r>
          </a:p>
          <a:p>
            <a:pPr marL="742950" lvl="1" indent="-285750" algn="just">
              <a:spcBef>
                <a:spcPts val="600"/>
              </a:spcBef>
              <a:spcAft>
                <a:spcPts val="600"/>
              </a:spcAft>
              <a:buFont typeface="Arial" panose="020B0604020202020204" pitchFamily="34" charset="0"/>
              <a:buChar char="•"/>
            </a:pPr>
            <a:r>
              <a:rPr lang="en-ZA" sz="1600" dirty="0" smtClean="0">
                <a:latin typeface="Arial" panose="020B0604020202020204" pitchFamily="34" charset="0"/>
                <a:cs typeface="Arial" panose="020B0604020202020204" pitchFamily="34" charset="0"/>
              </a:rPr>
              <a:t>Ministerial </a:t>
            </a:r>
            <a:r>
              <a:rPr lang="en-ZA" sz="1600" dirty="0">
                <a:latin typeface="Arial" panose="020B0604020202020204" pitchFamily="34" charset="0"/>
                <a:cs typeface="Arial" panose="020B0604020202020204" pitchFamily="34" charset="0"/>
              </a:rPr>
              <a:t>committees (R10 million per annum)</a:t>
            </a:r>
          </a:p>
          <a:p>
            <a:pPr marL="742950" lvl="1" indent="-285750" algn="just">
              <a:spcBef>
                <a:spcPts val="600"/>
              </a:spcBef>
              <a:spcAft>
                <a:spcPts val="600"/>
              </a:spcAft>
              <a:buFont typeface="Arial" panose="020B0604020202020204" pitchFamily="34" charset="0"/>
              <a:buChar char="•"/>
            </a:pPr>
            <a:r>
              <a:rPr lang="en-ZA" sz="1600" dirty="0" smtClean="0">
                <a:latin typeface="Arial" panose="020B0604020202020204" pitchFamily="34" charset="0"/>
                <a:cs typeface="Arial" panose="020B0604020202020204" pitchFamily="34" charset="0"/>
              </a:rPr>
              <a:t>Buildings </a:t>
            </a:r>
            <a:r>
              <a:rPr lang="en-ZA" sz="1600" dirty="0">
                <a:latin typeface="Arial" panose="020B0604020202020204" pitchFamily="34" charset="0"/>
                <a:cs typeface="Arial" panose="020B0604020202020204" pitchFamily="34" charset="0"/>
              </a:rPr>
              <a:t>and facilities (R180 million per </a:t>
            </a:r>
            <a:r>
              <a:rPr lang="en-ZA" sz="1600" dirty="0" smtClean="0">
                <a:latin typeface="Arial" panose="020B0604020202020204" pitchFamily="34" charset="0"/>
                <a:cs typeface="Arial" panose="020B0604020202020204" pitchFamily="34" charset="0"/>
              </a:rPr>
              <a:t>annum)</a:t>
            </a:r>
          </a:p>
          <a:p>
            <a:pPr marL="742950" lvl="1" indent="-285750" algn="just">
              <a:spcBef>
                <a:spcPts val="600"/>
              </a:spcBef>
              <a:spcAft>
                <a:spcPts val="600"/>
              </a:spcAft>
              <a:buFont typeface="Arial" panose="020B0604020202020204" pitchFamily="34" charset="0"/>
              <a:buChar char="•"/>
            </a:pPr>
            <a:r>
              <a:rPr lang="en-ZA" sz="1600" dirty="0" smtClean="0">
                <a:latin typeface="Arial" panose="020B0604020202020204" pitchFamily="34" charset="0"/>
                <a:cs typeface="Arial" panose="020B0604020202020204" pitchFamily="34" charset="0"/>
              </a:rPr>
              <a:t>Legal </a:t>
            </a:r>
            <a:r>
              <a:rPr lang="en-ZA" sz="1600" dirty="0">
                <a:latin typeface="Arial" panose="020B0604020202020204" pitchFamily="34" charset="0"/>
                <a:cs typeface="Arial" panose="020B0604020202020204" pitchFamily="34" charset="0"/>
              </a:rPr>
              <a:t>costs (R30 million per annum)</a:t>
            </a:r>
          </a:p>
          <a:p>
            <a:pPr marL="742950" lvl="1" indent="-285750" algn="just">
              <a:spcBef>
                <a:spcPts val="600"/>
              </a:spcBef>
              <a:spcAft>
                <a:spcPts val="600"/>
              </a:spcAft>
              <a:buFont typeface="Arial" panose="020B0604020202020204" pitchFamily="34" charset="0"/>
              <a:buChar char="•"/>
            </a:pPr>
            <a:r>
              <a:rPr lang="en-ZA" sz="1600" dirty="0" smtClean="0">
                <a:latin typeface="Arial" panose="020B0604020202020204" pitchFamily="34" charset="0"/>
                <a:cs typeface="Arial" panose="020B0604020202020204" pitchFamily="34" charset="0"/>
              </a:rPr>
              <a:t>Private </a:t>
            </a:r>
            <a:r>
              <a:rPr lang="en-ZA" sz="1600" dirty="0">
                <a:latin typeface="Arial" panose="020B0604020202020204" pitchFamily="34" charset="0"/>
                <a:cs typeface="Arial" panose="020B0604020202020204" pitchFamily="34" charset="0"/>
              </a:rPr>
              <a:t>security shortfall (</a:t>
            </a:r>
            <a:r>
              <a:rPr lang="en-ZA" sz="1600" dirty="0" smtClean="0">
                <a:latin typeface="Arial" panose="020B0604020202020204" pitchFamily="34" charset="0"/>
                <a:cs typeface="Arial" panose="020B0604020202020204" pitchFamily="34" charset="0"/>
              </a:rPr>
              <a:t>R50 million </a:t>
            </a:r>
            <a:r>
              <a:rPr lang="en-ZA" sz="1600" dirty="0">
                <a:latin typeface="Arial" panose="020B0604020202020204" pitchFamily="34" charset="0"/>
                <a:cs typeface="Arial" panose="020B0604020202020204" pitchFamily="34" charset="0"/>
              </a:rPr>
              <a:t>per annum</a:t>
            </a:r>
            <a:r>
              <a:rPr lang="en-ZA" sz="1600" dirty="0" smtClean="0">
                <a:latin typeface="Arial" panose="020B0604020202020204" pitchFamily="34" charset="0"/>
                <a:cs typeface="Arial" panose="020B0604020202020204" pitchFamily="34" charset="0"/>
              </a:rPr>
              <a:t>) – Consider alternatives such as installation of alarms and armed reaction.</a:t>
            </a:r>
            <a:endParaRPr lang="en-US" sz="1600" dirty="0">
              <a:latin typeface="Arial" panose="020B0604020202020204" pitchFamily="34" charset="0"/>
              <a:cs typeface="Arial" panose="020B0604020202020204" pitchFamily="34" charset="0"/>
            </a:endParaRPr>
          </a:p>
        </p:txBody>
      </p:sp>
      <p:sp>
        <p:nvSpPr>
          <p:cNvPr id="5" name="TextBox 4"/>
          <p:cNvSpPr txBox="1"/>
          <p:nvPr/>
        </p:nvSpPr>
        <p:spPr>
          <a:xfrm>
            <a:off x="158768" y="139500"/>
            <a:ext cx="8865235" cy="400110"/>
          </a:xfrm>
          <a:prstGeom prst="rect">
            <a:avLst/>
          </a:prstGeom>
          <a:solidFill>
            <a:srgbClr val="92D050"/>
          </a:solidFill>
        </p:spPr>
        <p:txBody>
          <a:bodyPr wrap="square" rtlCol="0">
            <a:spAutoFit/>
          </a:bodyPr>
          <a:lstStyle/>
          <a:p>
            <a:pPr algn="ctr">
              <a:spcBef>
                <a:spcPts val="600"/>
              </a:spcBef>
              <a:spcAft>
                <a:spcPts val="600"/>
              </a:spcAft>
            </a:pPr>
            <a:r>
              <a:rPr lang="en-US" sz="2000" b="1" dirty="0" smtClean="0">
                <a:latin typeface="Arial" panose="020B0604020202020204" pitchFamily="34" charset="0"/>
                <a:cs typeface="Arial" panose="020B0604020202020204" pitchFamily="34" charset="0"/>
              </a:rPr>
              <a:t>FUNDING PRESSURES</a:t>
            </a:r>
            <a:endParaRPr lang="en-ZA" sz="20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31</a:t>
            </a:fld>
            <a:endParaRPr lang="en-US" dirty="0"/>
          </a:p>
        </p:txBody>
      </p:sp>
    </p:spTree>
    <p:extLst>
      <p:ext uri="{BB962C8B-B14F-4D97-AF65-F5344CB8AC3E}">
        <p14:creationId xmlns:p14="http://schemas.microsoft.com/office/powerpoint/2010/main" val="937069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a:extLst>
              <a:ext uri="{FF2B5EF4-FFF2-40B4-BE49-F238E27FC236}">
                <a16:creationId xmlns:a16="http://schemas.microsoft.com/office/drawing/2014/main" id="{B69995CA-9F3C-4203-8C4D-EBF7CF989964}"/>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buClr>
                <a:schemeClr val="bg2"/>
              </a:buClr>
            </a:pPr>
            <a:endParaRPr lang="en-US" altLang="en-US" sz="1600">
              <a:solidFill>
                <a:srgbClr val="000000"/>
              </a:solidFill>
            </a:endParaRPr>
          </a:p>
        </p:txBody>
      </p:sp>
      <p:sp>
        <p:nvSpPr>
          <p:cNvPr id="7171" name="Rectangle 5">
            <a:extLst>
              <a:ext uri="{FF2B5EF4-FFF2-40B4-BE49-F238E27FC236}">
                <a16:creationId xmlns:a16="http://schemas.microsoft.com/office/drawing/2014/main" id="{1BAE612B-EEBF-413C-B5E9-F01126FECDF5}"/>
              </a:ext>
            </a:extLst>
          </p:cNvPr>
          <p:cNvSpPr>
            <a:spLocks noChangeArrowheads="1"/>
          </p:cNvSpPr>
          <p:nvPr/>
        </p:nvSpPr>
        <p:spPr bwMode="auto">
          <a:xfrm>
            <a:off x="223838" y="2426730"/>
            <a:ext cx="8667750" cy="1384995"/>
          </a:xfrm>
          <a:prstGeom prst="rect">
            <a:avLst/>
          </a:prstGeom>
          <a:solidFill>
            <a:srgbClr val="92D050"/>
          </a:solidFill>
          <a:ln>
            <a:noFill/>
          </a:ln>
          <a:extLst/>
        </p:spPr>
        <p:txBody>
          <a:bodyPr>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50000"/>
              </a:lnSpc>
              <a:buClr>
                <a:schemeClr val="bg2"/>
              </a:buClr>
            </a:pPr>
            <a:r>
              <a:rPr lang="en-US" altLang="en-US" sz="2800" b="1" dirty="0" smtClean="0">
                <a:solidFill>
                  <a:srgbClr val="000000"/>
                </a:solidFill>
              </a:rPr>
              <a:t>DETAILED SLIDES PER BRANCH:</a:t>
            </a:r>
          </a:p>
          <a:p>
            <a:pPr algn="ctr" eaLnBrk="1" hangingPunct="1">
              <a:lnSpc>
                <a:spcPct val="150000"/>
              </a:lnSpc>
              <a:buClr>
                <a:schemeClr val="bg2"/>
              </a:buClr>
            </a:pPr>
            <a:r>
              <a:rPr lang="en-US" altLang="en-US" sz="2800" b="1" dirty="0" smtClean="0">
                <a:solidFill>
                  <a:srgbClr val="000000"/>
                </a:solidFill>
              </a:rPr>
              <a:t>CIVIC SERVICES TARGETS – 2023/2026</a:t>
            </a:r>
            <a:endParaRPr lang="en-US" altLang="en-US" sz="2800" b="1" dirty="0">
              <a:solidFill>
                <a:srgbClr val="000000"/>
              </a:solidFill>
            </a:endParaRPr>
          </a:p>
        </p:txBody>
      </p:sp>
    </p:spTree>
    <p:extLst>
      <p:ext uri="{BB962C8B-B14F-4D97-AF65-F5344CB8AC3E}">
        <p14:creationId xmlns:p14="http://schemas.microsoft.com/office/powerpoint/2010/main" val="1030790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42C52-B159-234F-84DC-5B8DD731833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568265113"/>
              </p:ext>
            </p:extLst>
          </p:nvPr>
        </p:nvGraphicFramePr>
        <p:xfrm>
          <a:off x="117415" y="511399"/>
          <a:ext cx="8935966" cy="2802377"/>
        </p:xfrm>
        <a:graphic>
          <a:graphicData uri="http://schemas.openxmlformats.org/drawingml/2006/table">
            <a:tbl>
              <a:tblPr firstRow="1" bandRow="1">
                <a:tableStyleId>{5C22544A-7EE6-4342-B048-85BDC9FD1C3A}</a:tableStyleId>
              </a:tblPr>
              <a:tblGrid>
                <a:gridCol w="2737621">
                  <a:extLst>
                    <a:ext uri="{9D8B030D-6E8A-4147-A177-3AD203B41FA5}">
                      <a16:colId xmlns:a16="http://schemas.microsoft.com/office/drawing/2014/main" val="20000"/>
                    </a:ext>
                  </a:extLst>
                </a:gridCol>
                <a:gridCol w="1654468">
                  <a:extLst>
                    <a:ext uri="{9D8B030D-6E8A-4147-A177-3AD203B41FA5}">
                      <a16:colId xmlns:a16="http://schemas.microsoft.com/office/drawing/2014/main" val="20001"/>
                    </a:ext>
                  </a:extLst>
                </a:gridCol>
                <a:gridCol w="1554881">
                  <a:extLst>
                    <a:ext uri="{9D8B030D-6E8A-4147-A177-3AD203B41FA5}">
                      <a16:colId xmlns:a16="http://schemas.microsoft.com/office/drawing/2014/main" val="20002"/>
                    </a:ext>
                  </a:extLst>
                </a:gridCol>
                <a:gridCol w="1564226">
                  <a:extLst>
                    <a:ext uri="{9D8B030D-6E8A-4147-A177-3AD203B41FA5}">
                      <a16:colId xmlns:a16="http://schemas.microsoft.com/office/drawing/2014/main" val="20003"/>
                    </a:ext>
                  </a:extLst>
                </a:gridCol>
                <a:gridCol w="1424770">
                  <a:extLst>
                    <a:ext uri="{9D8B030D-6E8A-4147-A177-3AD203B41FA5}">
                      <a16:colId xmlns:a16="http://schemas.microsoft.com/office/drawing/2014/main" val="20004"/>
                    </a:ext>
                  </a:extLst>
                </a:gridCol>
              </a:tblGrid>
              <a:tr h="364500">
                <a:tc>
                  <a:txBody>
                    <a:bodyPr/>
                    <a:lstStyle/>
                    <a:p>
                      <a:pPr marL="0" indent="0" algn="l">
                        <a:buFont typeface="+mj-lt"/>
                        <a:buNone/>
                      </a:pPr>
                      <a:r>
                        <a:rPr lang="en-ZA" sz="1600" dirty="0" smtClean="0">
                          <a:solidFill>
                            <a:schemeClr val="tx1"/>
                          </a:solidFill>
                          <a:latin typeface="Arial" panose="020B0604020202020204" pitchFamily="34" charset="0"/>
                          <a:cs typeface="Arial" panose="020B0604020202020204" pitchFamily="34" charset="0"/>
                        </a:rPr>
                        <a:t>APEX Priority:</a:t>
                      </a:r>
                      <a:endParaRPr lang="en-ZA" sz="1600"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0" kern="1200" dirty="0" smtClean="0">
                          <a:solidFill>
                            <a:schemeClr val="tx1"/>
                          </a:solidFill>
                          <a:latin typeface="Arial" panose="020B0604020202020204" pitchFamily="34" charset="0"/>
                          <a:cs typeface="Arial" panose="020B0604020202020204" pitchFamily="34" charset="0"/>
                        </a:rPr>
                        <a:t>Social</a:t>
                      </a:r>
                      <a:r>
                        <a:rPr lang="en-US" sz="1600" b="0" kern="1200" baseline="0" dirty="0" smtClean="0">
                          <a:solidFill>
                            <a:schemeClr val="tx1"/>
                          </a:solidFill>
                          <a:latin typeface="Arial" panose="020B0604020202020204" pitchFamily="34" charset="0"/>
                          <a:cs typeface="Arial" panose="020B0604020202020204" pitchFamily="34" charset="0"/>
                        </a:rPr>
                        <a:t> cohesion and safer communities</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95810935"/>
                  </a:ext>
                </a:extLst>
              </a:tr>
              <a:tr h="334198">
                <a:tc>
                  <a:txBody>
                    <a:bodyPr/>
                    <a:lstStyle/>
                    <a:p>
                      <a:pPr marL="0" indent="0" algn="l">
                        <a:buFont typeface="+mj-lt"/>
                        <a:buNone/>
                      </a:pPr>
                      <a:r>
                        <a:rPr lang="en-ZA" sz="1600" b="1" dirty="0" smtClean="0">
                          <a:solidFill>
                            <a:schemeClr val="tx1"/>
                          </a:solidFill>
                          <a:latin typeface="Arial" panose="020B0604020202020204" pitchFamily="34" charset="0"/>
                          <a:cs typeface="Arial" panose="020B0604020202020204" pitchFamily="34" charset="0"/>
                        </a:rPr>
                        <a:t>Output:</a:t>
                      </a: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lvl="0"/>
                      <a:r>
                        <a:rPr lang="en-US" sz="1600" dirty="0" smtClean="0">
                          <a:latin typeface="Arial" panose="020B0604020202020204" pitchFamily="34" charset="0"/>
                          <a:cs typeface="Arial" panose="020B0604020202020204" pitchFamily="34" charset="0"/>
                        </a:rPr>
                        <a:t>Births registered within prescribed period of 30 calendar days</a:t>
                      </a:r>
                      <a:endParaRPr lang="en-US" sz="160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814712">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600" b="1" dirty="0" smtClean="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600" b="1" dirty="0" smtClean="0">
                          <a:solidFill>
                            <a:schemeClr val="tx1"/>
                          </a:solidFill>
                          <a:latin typeface="Arial" panose="020B0604020202020204" pitchFamily="34" charset="0"/>
                          <a:cs typeface="Arial" panose="020B0604020202020204" pitchFamily="34" charset="0"/>
                        </a:rPr>
                        <a:t>Estimated Performance 2022/23</a:t>
                      </a:r>
                    </a:p>
                    <a:p>
                      <a:pPr marL="342900" indent="-342900" algn="l">
                        <a:buFont typeface="+mj-lt"/>
                        <a:buAutoNum type="arabicPeriod"/>
                      </a:pP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600" b="1" dirty="0" smtClean="0">
                          <a:solidFill>
                            <a:schemeClr val="tx1"/>
                          </a:solidFill>
                          <a:latin typeface="Arial" panose="020B0604020202020204" pitchFamily="34" charset="0"/>
                          <a:cs typeface="Arial" panose="020B0604020202020204" pitchFamily="34" charset="0"/>
                        </a:rPr>
                        <a:t>Annual Target 2023/24</a:t>
                      </a: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600" b="1" dirty="0" smtClean="0">
                          <a:solidFill>
                            <a:schemeClr val="tx1"/>
                          </a:solidFill>
                          <a:latin typeface="Arial" panose="020B0604020202020204" pitchFamily="34" charset="0"/>
                          <a:cs typeface="Arial" panose="020B0604020202020204" pitchFamily="34" charset="0"/>
                        </a:rPr>
                        <a:t>Annual Target 2024/25</a:t>
                      </a: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600" b="1" dirty="0" smtClean="0">
                          <a:solidFill>
                            <a:schemeClr val="tx1"/>
                          </a:solidFill>
                          <a:latin typeface="Arial" panose="020B0604020202020204" pitchFamily="34" charset="0"/>
                          <a:cs typeface="Arial" panose="020B0604020202020204" pitchFamily="34" charset="0"/>
                        </a:rPr>
                        <a:t>Annual Target 2025/26</a:t>
                      </a: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10000"/>
                  </a:ext>
                </a:extLst>
              </a:tr>
              <a:tr h="1035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Number of births registered within 30 calendar days per year</a:t>
                      </a:r>
                    </a:p>
                    <a:p>
                      <a:pPr lvl="0"/>
                      <a:endParaRPr lang="en-US" sz="1600" dirty="0">
                        <a:latin typeface="Arial" panose="020B060402020202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ZA" sz="1600" kern="1200" noProof="0" dirty="0" smtClean="0">
                          <a:solidFill>
                            <a:schemeClr val="tx1"/>
                          </a:solidFill>
                          <a:latin typeface="Arial" panose="020B0604020202020204" pitchFamily="34" charset="0"/>
                          <a:ea typeface="+mn-ea"/>
                          <a:cs typeface="Arial" panose="020B0604020202020204" pitchFamily="34" charset="0"/>
                        </a:rPr>
                        <a:t>750 000</a:t>
                      </a:r>
                      <a:endParaRPr lang="en-ZA" sz="1600" kern="1200" noProof="0" dirty="0">
                        <a:solidFill>
                          <a:schemeClr val="tx1"/>
                        </a:solidFill>
                        <a:latin typeface="Arial" panose="020B0604020202020204" pitchFamily="34" charset="0"/>
                        <a:ea typeface="+mn-ea"/>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800 000</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800 000</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810 000</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
        <p:nvSpPr>
          <p:cNvPr id="8" name="TextBox 7"/>
          <p:cNvSpPr txBox="1"/>
          <p:nvPr/>
        </p:nvSpPr>
        <p:spPr>
          <a:xfrm>
            <a:off x="117415" y="95102"/>
            <a:ext cx="8944203" cy="338554"/>
          </a:xfrm>
          <a:prstGeom prst="rect">
            <a:avLst/>
          </a:prstGeom>
          <a:solidFill>
            <a:srgbClr val="92D05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APP for 2023/26</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118194303"/>
              </p:ext>
            </p:extLst>
          </p:nvPr>
        </p:nvGraphicFramePr>
        <p:xfrm>
          <a:off x="117415" y="3484850"/>
          <a:ext cx="8935966" cy="1575943"/>
        </p:xfrm>
        <a:graphic>
          <a:graphicData uri="http://schemas.openxmlformats.org/drawingml/2006/table">
            <a:tbl>
              <a:tblPr firstRow="1" firstCol="1" bandRow="1"/>
              <a:tblGrid>
                <a:gridCol w="4406459">
                  <a:extLst>
                    <a:ext uri="{9D8B030D-6E8A-4147-A177-3AD203B41FA5}">
                      <a16:colId xmlns:a16="http://schemas.microsoft.com/office/drawing/2014/main" val="2133296954"/>
                    </a:ext>
                  </a:extLst>
                </a:gridCol>
                <a:gridCol w="4529507">
                  <a:extLst>
                    <a:ext uri="{9D8B030D-6E8A-4147-A177-3AD203B41FA5}">
                      <a16:colId xmlns:a16="http://schemas.microsoft.com/office/drawing/2014/main" val="3820330928"/>
                    </a:ext>
                  </a:extLst>
                </a:gridCol>
              </a:tblGrid>
              <a:tr h="0">
                <a:tc>
                  <a:txBody>
                    <a:bodyPr/>
                    <a:lstStyle/>
                    <a:p>
                      <a:pP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Annual </a:t>
                      </a:r>
                      <a:r>
                        <a:rPr lang="en-ZA" sz="1600" b="1" dirty="0" smtClean="0">
                          <a:effectLst/>
                          <a:latin typeface="Arial" panose="020B0604020202020204" pitchFamily="34" charset="0"/>
                          <a:ea typeface="Calibri" panose="020F0502020204030204" pitchFamily="34" charset="0"/>
                          <a:cs typeface="Arial" panose="020B0604020202020204" pitchFamily="34" charset="0"/>
                        </a:rPr>
                        <a:t>Target 2023/24</a:t>
                      </a:r>
                    </a:p>
                    <a:p>
                      <a:pPr>
                        <a:lnSpc>
                          <a:spcPct val="107000"/>
                        </a:lnSpc>
                        <a:spcAft>
                          <a:spcPts val="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Quarterly Targets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27359442"/>
                  </a:ext>
                </a:extLst>
              </a:tr>
              <a:tr h="263525">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800 000 Births registered within 30 calendar days per 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r>
                        <a:rPr lang="en-US" sz="1600" dirty="0" smtClean="0">
                          <a:latin typeface="Arial" panose="020B0604020202020204" pitchFamily="34" charset="0"/>
                          <a:cs typeface="Arial" panose="020B0604020202020204" pitchFamily="34" charset="0"/>
                        </a:rPr>
                        <a:t>Q1: </a:t>
                      </a:r>
                      <a:r>
                        <a:rPr lang="en-ZA" sz="1600" dirty="0" smtClean="0">
                          <a:latin typeface="Arial" panose="020B0604020202020204" pitchFamily="34" charset="0"/>
                          <a:cs typeface="Arial" panose="020B0604020202020204" pitchFamily="34" charset="0"/>
                        </a:rPr>
                        <a:t>200</a:t>
                      </a:r>
                      <a:r>
                        <a:rPr lang="en-ZA" sz="1600" baseline="0" dirty="0" smtClean="0">
                          <a:latin typeface="Arial" panose="020B0604020202020204" pitchFamily="34" charset="0"/>
                          <a:cs typeface="Arial" panose="020B0604020202020204" pitchFamily="34" charset="0"/>
                        </a:rPr>
                        <a:t> 000</a:t>
                      </a:r>
                      <a:endParaRPr lang="en-US" sz="16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385394"/>
                  </a:ext>
                </a:extLst>
              </a:tr>
              <a:tr h="263525">
                <a:tc vMerge="1">
                  <a:txBody>
                    <a:bodyPr/>
                    <a:lstStyle/>
                    <a:p>
                      <a:endParaRPr lang="en-ZA"/>
                    </a:p>
                  </a:txBody>
                  <a:tcPr/>
                </a:tc>
                <a:tc>
                  <a:txBody>
                    <a:bodyPr/>
                    <a:lstStyle/>
                    <a:p>
                      <a:pPr algn="ct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Q2: </a:t>
                      </a:r>
                      <a:r>
                        <a:rPr lang="en-ZA" sz="1600" dirty="0" smtClean="0">
                          <a:latin typeface="Arial" panose="020B0604020202020204" pitchFamily="34" charset="0"/>
                          <a:cs typeface="Arial" panose="020B0604020202020204" pitchFamily="34" charset="0"/>
                        </a:rPr>
                        <a:t>200 000</a:t>
                      </a:r>
                      <a:endParaRPr lang="en-US" sz="16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008973"/>
                  </a:ext>
                </a:extLst>
              </a:tr>
              <a:tr h="263525">
                <a:tc vMerge="1">
                  <a:txBody>
                    <a:bodyPr/>
                    <a:lstStyle/>
                    <a:p>
                      <a:endParaRPr lang="en-ZA"/>
                    </a:p>
                  </a:txBody>
                  <a:tcPr/>
                </a:tc>
                <a:tc>
                  <a:txBody>
                    <a:bodyPr/>
                    <a:lstStyle/>
                    <a:p>
                      <a:pPr algn="ct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Q3: </a:t>
                      </a:r>
                      <a:r>
                        <a:rPr lang="en-ZA" sz="1600" dirty="0" smtClean="0">
                          <a:effectLst/>
                          <a:latin typeface="Arial" panose="020B0604020202020204" pitchFamily="34" charset="0"/>
                          <a:ea typeface="Calibri" panose="020F0502020204030204" pitchFamily="34" charset="0"/>
                          <a:cs typeface="Arial" panose="020B0604020202020204" pitchFamily="34" charset="0"/>
                        </a:rPr>
                        <a:t>192 000</a:t>
                      </a:r>
                      <a:endParaRPr lang="en-US" sz="16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6294198"/>
                  </a:ext>
                </a:extLst>
              </a:tr>
              <a:tr h="263525">
                <a:tc vMerge="1">
                  <a:txBody>
                    <a:bodyPr/>
                    <a:lstStyle/>
                    <a:p>
                      <a:endParaRPr lang="en-ZA"/>
                    </a:p>
                  </a:txBody>
                  <a:tcPr/>
                </a:tc>
                <a:tc>
                  <a:txBody>
                    <a:bodyPr/>
                    <a:lstStyle/>
                    <a:p>
                      <a:pPr algn="ct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Q4</a:t>
                      </a:r>
                      <a:r>
                        <a:rPr lang="en-ZA" sz="1600" dirty="0" smtClean="0">
                          <a:effectLst/>
                          <a:latin typeface="Arial" panose="020B0604020202020204" pitchFamily="34" charset="0"/>
                          <a:ea typeface="Calibri" panose="020F050202020403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208 000 </a:t>
                      </a: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27490"/>
                  </a:ext>
                </a:extLst>
              </a:tr>
            </a:tbl>
          </a:graphicData>
        </a:graphic>
      </p:graphicFrame>
    </p:spTree>
    <p:extLst>
      <p:ext uri="{BB962C8B-B14F-4D97-AF65-F5344CB8AC3E}">
        <p14:creationId xmlns:p14="http://schemas.microsoft.com/office/powerpoint/2010/main" val="40746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42C52-B159-234F-84DC-5B8DD731833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4182686566"/>
              </p:ext>
            </p:extLst>
          </p:nvPr>
        </p:nvGraphicFramePr>
        <p:xfrm>
          <a:off x="125652" y="645476"/>
          <a:ext cx="8935966" cy="2766437"/>
        </p:xfrm>
        <a:graphic>
          <a:graphicData uri="http://schemas.openxmlformats.org/drawingml/2006/table">
            <a:tbl>
              <a:tblPr firstRow="1" bandRow="1">
                <a:tableStyleId>{5C22544A-7EE6-4342-B048-85BDC9FD1C3A}</a:tableStyleId>
              </a:tblPr>
              <a:tblGrid>
                <a:gridCol w="2426717">
                  <a:extLst>
                    <a:ext uri="{9D8B030D-6E8A-4147-A177-3AD203B41FA5}">
                      <a16:colId xmlns:a16="http://schemas.microsoft.com/office/drawing/2014/main" val="20000"/>
                    </a:ext>
                  </a:extLst>
                </a:gridCol>
                <a:gridCol w="1965372">
                  <a:extLst>
                    <a:ext uri="{9D8B030D-6E8A-4147-A177-3AD203B41FA5}">
                      <a16:colId xmlns:a16="http://schemas.microsoft.com/office/drawing/2014/main" val="20001"/>
                    </a:ext>
                  </a:extLst>
                </a:gridCol>
                <a:gridCol w="1554881">
                  <a:extLst>
                    <a:ext uri="{9D8B030D-6E8A-4147-A177-3AD203B41FA5}">
                      <a16:colId xmlns:a16="http://schemas.microsoft.com/office/drawing/2014/main" val="20002"/>
                    </a:ext>
                  </a:extLst>
                </a:gridCol>
                <a:gridCol w="1564226">
                  <a:extLst>
                    <a:ext uri="{9D8B030D-6E8A-4147-A177-3AD203B41FA5}">
                      <a16:colId xmlns:a16="http://schemas.microsoft.com/office/drawing/2014/main" val="20003"/>
                    </a:ext>
                  </a:extLst>
                </a:gridCol>
                <a:gridCol w="1424770">
                  <a:extLst>
                    <a:ext uri="{9D8B030D-6E8A-4147-A177-3AD203B41FA5}">
                      <a16:colId xmlns:a16="http://schemas.microsoft.com/office/drawing/2014/main" val="20004"/>
                    </a:ext>
                  </a:extLst>
                </a:gridCol>
              </a:tblGrid>
              <a:tr h="388997">
                <a:tc>
                  <a:txBody>
                    <a:bodyPr/>
                    <a:lstStyle/>
                    <a:p>
                      <a:pPr marL="0" indent="0" algn="l">
                        <a:buFont typeface="+mj-lt"/>
                        <a:buNone/>
                      </a:pPr>
                      <a:r>
                        <a:rPr lang="en-ZA" sz="1600" dirty="0" smtClean="0">
                          <a:solidFill>
                            <a:schemeClr val="tx1"/>
                          </a:solidFill>
                          <a:latin typeface="Arial" panose="020B0604020202020204" pitchFamily="34" charset="0"/>
                          <a:cs typeface="Arial" panose="020B0604020202020204" pitchFamily="34" charset="0"/>
                        </a:rPr>
                        <a:t>APEX Priority:</a:t>
                      </a:r>
                      <a:endParaRPr lang="en-ZA" sz="1600"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0" kern="1200" dirty="0" smtClean="0">
                          <a:solidFill>
                            <a:schemeClr val="tx1"/>
                          </a:solidFill>
                          <a:latin typeface="Arial" panose="020B0604020202020204" pitchFamily="34" charset="0"/>
                          <a:cs typeface="Arial" panose="020B0604020202020204" pitchFamily="34" charset="0"/>
                        </a:rPr>
                        <a:t>Social</a:t>
                      </a:r>
                      <a:r>
                        <a:rPr lang="en-US" sz="1600" b="0" kern="1200" baseline="0" dirty="0" smtClean="0">
                          <a:solidFill>
                            <a:schemeClr val="tx1"/>
                          </a:solidFill>
                          <a:latin typeface="Arial" panose="020B0604020202020204" pitchFamily="34" charset="0"/>
                          <a:cs typeface="Arial" panose="020B0604020202020204" pitchFamily="34" charset="0"/>
                        </a:rPr>
                        <a:t> cohesion and safer communities</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95810935"/>
                  </a:ext>
                </a:extLst>
              </a:tr>
              <a:tr h="334198">
                <a:tc>
                  <a:txBody>
                    <a:bodyPr/>
                    <a:lstStyle/>
                    <a:p>
                      <a:pPr marL="0" indent="0" algn="l">
                        <a:buFont typeface="+mj-lt"/>
                        <a:buNone/>
                      </a:pPr>
                      <a:r>
                        <a:rPr lang="en-ZA" sz="1600" b="1" dirty="0" smtClean="0">
                          <a:solidFill>
                            <a:schemeClr val="tx1"/>
                          </a:solidFill>
                          <a:latin typeface="Arial" panose="020B0604020202020204" pitchFamily="34" charset="0"/>
                          <a:cs typeface="Arial" panose="020B0604020202020204" pitchFamily="34" charset="0"/>
                        </a:rPr>
                        <a:t>Output:</a:t>
                      </a: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lvl="0"/>
                      <a:r>
                        <a:rPr lang="en-US" sz="1600" dirty="0" smtClean="0">
                          <a:latin typeface="Arial" panose="020B0604020202020204" pitchFamily="34" charset="0"/>
                          <a:cs typeface="Arial" panose="020B0604020202020204" pitchFamily="34" charset="0"/>
                        </a:rPr>
                        <a:t>Smart ID Cards issued to Citizens 16 years of age and above per year</a:t>
                      </a:r>
                      <a:endParaRPr lang="en-US" sz="160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814712">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600" b="1" dirty="0" smtClean="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600" b="1" dirty="0" smtClean="0">
                          <a:solidFill>
                            <a:schemeClr val="tx1"/>
                          </a:solidFill>
                          <a:latin typeface="Arial" panose="020B0604020202020204" pitchFamily="34" charset="0"/>
                          <a:cs typeface="Arial" panose="020B0604020202020204" pitchFamily="34" charset="0"/>
                        </a:rPr>
                        <a:t>Estimated Performance 2022/23</a:t>
                      </a:r>
                    </a:p>
                    <a:p>
                      <a:pPr marL="342900" indent="-342900" algn="l">
                        <a:buFont typeface="+mj-lt"/>
                        <a:buAutoNum type="arabicPeriod"/>
                      </a:pP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600" b="1" dirty="0" smtClean="0">
                          <a:solidFill>
                            <a:schemeClr val="tx1"/>
                          </a:solidFill>
                          <a:latin typeface="Arial" panose="020B0604020202020204" pitchFamily="34" charset="0"/>
                          <a:cs typeface="Arial" panose="020B0604020202020204" pitchFamily="34" charset="0"/>
                        </a:rPr>
                        <a:t>Annual Target 2023/24</a:t>
                      </a: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600" b="1" dirty="0" smtClean="0">
                          <a:solidFill>
                            <a:schemeClr val="tx1"/>
                          </a:solidFill>
                          <a:latin typeface="Arial" panose="020B0604020202020204" pitchFamily="34" charset="0"/>
                          <a:cs typeface="Arial" panose="020B0604020202020204" pitchFamily="34" charset="0"/>
                        </a:rPr>
                        <a:t>Annual Target 2024/25</a:t>
                      </a: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600" b="1" dirty="0" smtClean="0">
                          <a:solidFill>
                            <a:schemeClr val="tx1"/>
                          </a:solidFill>
                          <a:latin typeface="Arial" panose="020B0604020202020204" pitchFamily="34" charset="0"/>
                          <a:cs typeface="Arial" panose="020B0604020202020204" pitchFamily="34" charset="0"/>
                        </a:rPr>
                        <a:t>Annual Target 2025/26</a:t>
                      </a: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10000"/>
                  </a:ext>
                </a:extLst>
              </a:tr>
              <a:tr h="520845">
                <a:tc>
                  <a:txBody>
                    <a:bodyPr/>
                    <a:lstStyle/>
                    <a:p>
                      <a:pPr lvl="0"/>
                      <a:r>
                        <a:rPr lang="en-US" sz="1600" dirty="0" smtClean="0">
                          <a:latin typeface="Arial" panose="020B0604020202020204" pitchFamily="34" charset="0"/>
                          <a:cs typeface="Arial" panose="020B0604020202020204" pitchFamily="34" charset="0"/>
                        </a:rPr>
                        <a:t>Number of Smart ID Cards issued to Citizens 16 years of age and</a:t>
                      </a:r>
                      <a:r>
                        <a:rPr lang="en-US" sz="1600" baseline="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above per year</a:t>
                      </a:r>
                      <a:endParaRPr lang="en-US" sz="1600" dirty="0">
                        <a:latin typeface="Arial" panose="020B060402020202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ZA" sz="1600" kern="1200" noProof="0" dirty="0" smtClean="0">
                          <a:solidFill>
                            <a:schemeClr val="tx1"/>
                          </a:solidFill>
                          <a:latin typeface="Arial" panose="020B0604020202020204" pitchFamily="34" charset="0"/>
                          <a:ea typeface="+mn-ea"/>
                          <a:cs typeface="Arial" panose="020B0604020202020204" pitchFamily="34" charset="0"/>
                        </a:rPr>
                        <a:t>2 200 0000</a:t>
                      </a:r>
                      <a:endParaRPr lang="en-ZA" sz="1600" kern="1200" noProof="0" dirty="0">
                        <a:solidFill>
                          <a:schemeClr val="tx1"/>
                        </a:solidFill>
                        <a:latin typeface="Arial" panose="020B0604020202020204" pitchFamily="34" charset="0"/>
                        <a:ea typeface="+mn-ea"/>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2 500 0000</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2 500 0000</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2 500 0000</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
        <p:nvSpPr>
          <p:cNvPr id="8" name="TextBox 7"/>
          <p:cNvSpPr txBox="1"/>
          <p:nvPr/>
        </p:nvSpPr>
        <p:spPr>
          <a:xfrm>
            <a:off x="117415" y="196702"/>
            <a:ext cx="8944203" cy="338554"/>
          </a:xfrm>
          <a:prstGeom prst="rect">
            <a:avLst/>
          </a:prstGeom>
          <a:solidFill>
            <a:srgbClr val="92D05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APP for 2023/26</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63438254"/>
              </p:ext>
            </p:extLst>
          </p:nvPr>
        </p:nvGraphicFramePr>
        <p:xfrm>
          <a:off x="158732" y="3522133"/>
          <a:ext cx="8861567" cy="1575943"/>
        </p:xfrm>
        <a:graphic>
          <a:graphicData uri="http://schemas.openxmlformats.org/drawingml/2006/table">
            <a:tbl>
              <a:tblPr firstRow="1" firstCol="1" bandRow="1"/>
              <a:tblGrid>
                <a:gridCol w="4403643">
                  <a:extLst>
                    <a:ext uri="{9D8B030D-6E8A-4147-A177-3AD203B41FA5}">
                      <a16:colId xmlns:a16="http://schemas.microsoft.com/office/drawing/2014/main" val="2133296954"/>
                    </a:ext>
                  </a:extLst>
                </a:gridCol>
                <a:gridCol w="4457924">
                  <a:extLst>
                    <a:ext uri="{9D8B030D-6E8A-4147-A177-3AD203B41FA5}">
                      <a16:colId xmlns:a16="http://schemas.microsoft.com/office/drawing/2014/main" val="3820330928"/>
                    </a:ext>
                  </a:extLst>
                </a:gridCol>
              </a:tblGrid>
              <a:tr h="0">
                <a:tc>
                  <a:txBody>
                    <a:bodyPr/>
                    <a:lstStyle/>
                    <a:p>
                      <a:pP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Annual </a:t>
                      </a:r>
                      <a:r>
                        <a:rPr lang="en-ZA" sz="1600" b="1" dirty="0" smtClean="0">
                          <a:effectLst/>
                          <a:latin typeface="Arial" panose="020B0604020202020204" pitchFamily="34" charset="0"/>
                          <a:ea typeface="Calibri" panose="020F0502020204030204" pitchFamily="34" charset="0"/>
                          <a:cs typeface="Arial" panose="020B0604020202020204" pitchFamily="34" charset="0"/>
                        </a:rPr>
                        <a:t>Target 2023/24</a:t>
                      </a:r>
                    </a:p>
                    <a:p>
                      <a:pPr>
                        <a:lnSpc>
                          <a:spcPct val="107000"/>
                        </a:lnSpc>
                        <a:spcAft>
                          <a:spcPts val="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Quarterly Targets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27359442"/>
                  </a:ext>
                </a:extLst>
              </a:tr>
              <a:tr h="263525">
                <a:tc rowSpan="4">
                  <a:txBody>
                    <a:bodyPr/>
                    <a:lstStyle/>
                    <a:p>
                      <a:pPr lvl="0"/>
                      <a:r>
                        <a:rPr lang="en-US" sz="1600" dirty="0" smtClean="0">
                          <a:latin typeface="Arial" panose="020B0604020202020204" pitchFamily="34" charset="0"/>
                          <a:cs typeface="Arial" panose="020B0604020202020204" pitchFamily="34" charset="0"/>
                        </a:rPr>
                        <a:t>2 500 000 Smart ID Cards issued to Citizens 16 years of age and above per year</a:t>
                      </a:r>
                      <a:endParaRPr lang="en-US" sz="16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r>
                        <a:rPr lang="en-US" sz="1600" dirty="0" smtClean="0">
                          <a:latin typeface="Arial" panose="020B0604020202020204" pitchFamily="34" charset="0"/>
                          <a:cs typeface="Arial" panose="020B0604020202020204" pitchFamily="34" charset="0"/>
                        </a:rPr>
                        <a:t>Q1: 650</a:t>
                      </a:r>
                      <a:r>
                        <a:rPr lang="en-US" sz="1600" baseline="0" dirty="0" smtClean="0">
                          <a:latin typeface="Arial" panose="020B0604020202020204" pitchFamily="34" charset="0"/>
                          <a:cs typeface="Arial" panose="020B0604020202020204" pitchFamily="34" charset="0"/>
                        </a:rPr>
                        <a:t> 000</a:t>
                      </a: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385394"/>
                  </a:ext>
                </a:extLst>
              </a:tr>
              <a:tr h="263525">
                <a:tc vMerge="1">
                  <a:txBody>
                    <a:bodyPr/>
                    <a:lstStyle/>
                    <a:p>
                      <a:endParaRPr lang="en-ZA"/>
                    </a:p>
                  </a:txBody>
                  <a:tcPr/>
                </a:tc>
                <a:tc>
                  <a:txBody>
                    <a:bodyPr/>
                    <a:lstStyle/>
                    <a:p>
                      <a:pPr algn="ct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Q2: </a:t>
                      </a:r>
                      <a:r>
                        <a:rPr lang="en-US" sz="1600" dirty="0" smtClean="0">
                          <a:latin typeface="Arial" panose="020B0604020202020204" pitchFamily="34" charset="0"/>
                          <a:cs typeface="Arial" panose="020B0604020202020204" pitchFamily="34" charset="0"/>
                        </a:rPr>
                        <a:t>625 000 </a:t>
                      </a:r>
                      <a:endParaRPr lang="en-US" sz="16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008973"/>
                  </a:ext>
                </a:extLst>
              </a:tr>
              <a:tr h="263525">
                <a:tc vMerge="1">
                  <a:txBody>
                    <a:bodyPr/>
                    <a:lstStyle/>
                    <a:p>
                      <a:endParaRPr lang="en-ZA"/>
                    </a:p>
                  </a:txBody>
                  <a:tcPr/>
                </a:tc>
                <a:tc>
                  <a:txBody>
                    <a:bodyPr/>
                    <a:lstStyle/>
                    <a:p>
                      <a:pPr algn="ct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Q3: </a:t>
                      </a:r>
                      <a:r>
                        <a:rPr lang="en-US" sz="1600" dirty="0" smtClean="0">
                          <a:latin typeface="Arial" panose="020B0604020202020204" pitchFamily="34" charset="0"/>
                          <a:cs typeface="Arial" panose="020B0604020202020204" pitchFamily="34" charset="0"/>
                        </a:rPr>
                        <a:t>575 000</a:t>
                      </a:r>
                      <a:endParaRPr lang="en-US" sz="16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6294198"/>
                  </a:ext>
                </a:extLst>
              </a:tr>
              <a:tr h="263525">
                <a:tc vMerge="1">
                  <a:txBody>
                    <a:bodyPr/>
                    <a:lstStyle/>
                    <a:p>
                      <a:endParaRPr lang="en-ZA"/>
                    </a:p>
                  </a:txBody>
                  <a:tcPr/>
                </a:tc>
                <a:tc>
                  <a:txBody>
                    <a:bodyPr/>
                    <a:lstStyle/>
                    <a:p>
                      <a:pPr algn="ct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Q4: </a:t>
                      </a:r>
                      <a:r>
                        <a:rPr lang="en-US" sz="1600" dirty="0" smtClean="0">
                          <a:latin typeface="Arial" panose="020B0604020202020204" pitchFamily="34" charset="0"/>
                          <a:cs typeface="Arial" panose="020B0604020202020204" pitchFamily="34" charset="0"/>
                        </a:rPr>
                        <a:t>650 000</a:t>
                      </a:r>
                      <a:endParaRPr lang="en-US" sz="16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27490"/>
                  </a:ext>
                </a:extLst>
              </a:tr>
            </a:tbl>
          </a:graphicData>
        </a:graphic>
      </p:graphicFrame>
    </p:spTree>
    <p:extLst>
      <p:ext uri="{BB962C8B-B14F-4D97-AF65-F5344CB8AC3E}">
        <p14:creationId xmlns:p14="http://schemas.microsoft.com/office/powerpoint/2010/main" val="26401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42C52-B159-234F-84DC-5B8DD731833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3512852522"/>
              </p:ext>
            </p:extLst>
          </p:nvPr>
        </p:nvGraphicFramePr>
        <p:xfrm>
          <a:off x="72338" y="578694"/>
          <a:ext cx="8935966" cy="3386963"/>
        </p:xfrm>
        <a:graphic>
          <a:graphicData uri="http://schemas.openxmlformats.org/drawingml/2006/table">
            <a:tbl>
              <a:tblPr firstRow="1" bandRow="1">
                <a:tableStyleId>{5C22544A-7EE6-4342-B048-85BDC9FD1C3A}</a:tableStyleId>
              </a:tblPr>
              <a:tblGrid>
                <a:gridCol w="3366601">
                  <a:extLst>
                    <a:ext uri="{9D8B030D-6E8A-4147-A177-3AD203B41FA5}">
                      <a16:colId xmlns:a16="http://schemas.microsoft.com/office/drawing/2014/main" val="20000"/>
                    </a:ext>
                  </a:extLst>
                </a:gridCol>
                <a:gridCol w="1401418">
                  <a:extLst>
                    <a:ext uri="{9D8B030D-6E8A-4147-A177-3AD203B41FA5}">
                      <a16:colId xmlns:a16="http://schemas.microsoft.com/office/drawing/2014/main" val="20001"/>
                    </a:ext>
                  </a:extLst>
                </a:gridCol>
                <a:gridCol w="1381539">
                  <a:extLst>
                    <a:ext uri="{9D8B030D-6E8A-4147-A177-3AD203B41FA5}">
                      <a16:colId xmlns:a16="http://schemas.microsoft.com/office/drawing/2014/main" val="20002"/>
                    </a:ext>
                  </a:extLst>
                </a:gridCol>
                <a:gridCol w="1361638">
                  <a:extLst>
                    <a:ext uri="{9D8B030D-6E8A-4147-A177-3AD203B41FA5}">
                      <a16:colId xmlns:a16="http://schemas.microsoft.com/office/drawing/2014/main" val="20003"/>
                    </a:ext>
                  </a:extLst>
                </a:gridCol>
                <a:gridCol w="1424770">
                  <a:extLst>
                    <a:ext uri="{9D8B030D-6E8A-4147-A177-3AD203B41FA5}">
                      <a16:colId xmlns:a16="http://schemas.microsoft.com/office/drawing/2014/main" val="20004"/>
                    </a:ext>
                  </a:extLst>
                </a:gridCol>
              </a:tblGrid>
              <a:tr h="508961">
                <a:tc>
                  <a:txBody>
                    <a:bodyPr/>
                    <a:lstStyle/>
                    <a:p>
                      <a:pPr marL="0" indent="0" algn="l">
                        <a:buFont typeface="+mj-lt"/>
                        <a:buNone/>
                      </a:pPr>
                      <a:r>
                        <a:rPr lang="en-ZA" sz="1600" dirty="0" smtClean="0">
                          <a:solidFill>
                            <a:schemeClr val="tx1"/>
                          </a:solidFill>
                          <a:latin typeface="Arial" panose="020B0604020202020204" pitchFamily="34" charset="0"/>
                          <a:cs typeface="Arial" panose="020B0604020202020204" pitchFamily="34" charset="0"/>
                        </a:rPr>
                        <a:t>APEX Priority:</a:t>
                      </a:r>
                      <a:endParaRPr lang="en-ZA" sz="1600"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Economic transformation and job creation</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capable, ethical and developmental state</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95810935"/>
                  </a:ext>
                </a:extLst>
              </a:tr>
              <a:tr h="334198">
                <a:tc>
                  <a:txBody>
                    <a:bodyPr/>
                    <a:lstStyle/>
                    <a:p>
                      <a:pPr marL="0" indent="0" algn="l">
                        <a:buFont typeface="+mj-lt"/>
                        <a:buNone/>
                      </a:pPr>
                      <a:r>
                        <a:rPr lang="en-ZA" sz="1600" b="1" dirty="0" smtClean="0">
                          <a:solidFill>
                            <a:schemeClr val="tx1"/>
                          </a:solidFill>
                          <a:latin typeface="Arial" panose="020B0604020202020204" pitchFamily="34" charset="0"/>
                          <a:cs typeface="Arial" panose="020B0604020202020204" pitchFamily="34" charset="0"/>
                        </a:rPr>
                        <a:t>Output:</a:t>
                      </a: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lvl="0"/>
                      <a:r>
                        <a:rPr lang="en-US" sz="1600" dirty="0" smtClean="0">
                          <a:latin typeface="Arial" panose="020B0604020202020204" pitchFamily="34" charset="0"/>
                          <a:cs typeface="Arial" panose="020B0604020202020204" pitchFamily="34" charset="0"/>
                        </a:rPr>
                        <a:t>Adult passports issued as per set standards</a:t>
                      </a:r>
                      <a:endParaRPr lang="en-US" sz="160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820011">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600" b="1" dirty="0" smtClean="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600" b="1" dirty="0" smtClean="0">
                          <a:solidFill>
                            <a:schemeClr val="tx1"/>
                          </a:solidFill>
                          <a:latin typeface="Arial" panose="020B0604020202020204" pitchFamily="34" charset="0"/>
                          <a:cs typeface="Arial" panose="020B0604020202020204" pitchFamily="34" charset="0"/>
                        </a:rPr>
                        <a:t>Estimated Performance 2022/23</a:t>
                      </a:r>
                    </a:p>
                    <a:p>
                      <a:pPr marL="342900" indent="-342900" algn="l">
                        <a:buFont typeface="+mj-lt"/>
                        <a:buAutoNum type="arabicPeriod"/>
                      </a:pP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600" b="1" dirty="0" smtClean="0">
                          <a:solidFill>
                            <a:schemeClr val="tx1"/>
                          </a:solidFill>
                          <a:latin typeface="Arial" panose="020B0604020202020204" pitchFamily="34" charset="0"/>
                          <a:cs typeface="Arial" panose="020B0604020202020204" pitchFamily="34" charset="0"/>
                        </a:rPr>
                        <a:t>Annual Target 2023/24</a:t>
                      </a: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600" b="1" dirty="0" smtClean="0">
                          <a:solidFill>
                            <a:schemeClr val="tx1"/>
                          </a:solidFill>
                          <a:latin typeface="Arial" panose="020B0604020202020204" pitchFamily="34" charset="0"/>
                          <a:cs typeface="Arial" panose="020B0604020202020204" pitchFamily="34" charset="0"/>
                        </a:rPr>
                        <a:t>Annual Target 2024/25</a:t>
                      </a: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600" b="1" dirty="0" smtClean="0">
                          <a:solidFill>
                            <a:schemeClr val="tx1"/>
                          </a:solidFill>
                          <a:latin typeface="Arial" panose="020B0604020202020204" pitchFamily="34" charset="0"/>
                          <a:cs typeface="Arial" panose="020B0604020202020204" pitchFamily="34" charset="0"/>
                        </a:rPr>
                        <a:t>Annual Target 2025/26</a:t>
                      </a: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10000"/>
                  </a:ext>
                </a:extLst>
              </a:tr>
              <a:tr h="52084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Percentage (%) of machine readable adult passports (live capture system) issued within 13 working days for applications collected and processed within the RSA per year</a:t>
                      </a:r>
                      <a:endParaRPr lang="en-US" sz="1600" dirty="0">
                        <a:latin typeface="Arial" panose="020B060402020202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90%</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90%</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90%</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90%</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
        <p:nvSpPr>
          <p:cNvPr id="8" name="TextBox 7"/>
          <p:cNvSpPr txBox="1"/>
          <p:nvPr/>
        </p:nvSpPr>
        <p:spPr>
          <a:xfrm>
            <a:off x="117415" y="196702"/>
            <a:ext cx="8944203" cy="338554"/>
          </a:xfrm>
          <a:prstGeom prst="rect">
            <a:avLst/>
          </a:prstGeom>
          <a:solidFill>
            <a:srgbClr val="92D05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APP for 2023/26</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889007191"/>
              </p:ext>
            </p:extLst>
          </p:nvPr>
        </p:nvGraphicFramePr>
        <p:xfrm>
          <a:off x="117414" y="4143117"/>
          <a:ext cx="8944203" cy="1575943"/>
        </p:xfrm>
        <a:graphic>
          <a:graphicData uri="http://schemas.openxmlformats.org/drawingml/2006/table">
            <a:tbl>
              <a:tblPr firstRow="1" firstCol="1" bandRow="1"/>
              <a:tblGrid>
                <a:gridCol w="6196759">
                  <a:extLst>
                    <a:ext uri="{9D8B030D-6E8A-4147-A177-3AD203B41FA5}">
                      <a16:colId xmlns:a16="http://schemas.microsoft.com/office/drawing/2014/main" val="2133296954"/>
                    </a:ext>
                  </a:extLst>
                </a:gridCol>
                <a:gridCol w="2747444">
                  <a:extLst>
                    <a:ext uri="{9D8B030D-6E8A-4147-A177-3AD203B41FA5}">
                      <a16:colId xmlns:a16="http://schemas.microsoft.com/office/drawing/2014/main" val="3820330928"/>
                    </a:ext>
                  </a:extLst>
                </a:gridCol>
              </a:tblGrid>
              <a:tr h="0">
                <a:tc>
                  <a:txBody>
                    <a:bodyPr/>
                    <a:lstStyle/>
                    <a:p>
                      <a:pP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Annual </a:t>
                      </a:r>
                      <a:r>
                        <a:rPr lang="en-ZA" sz="1600" b="1" dirty="0" smtClean="0">
                          <a:effectLst/>
                          <a:latin typeface="Arial" panose="020B0604020202020204" pitchFamily="34" charset="0"/>
                          <a:ea typeface="Calibri" panose="020F0502020204030204" pitchFamily="34" charset="0"/>
                          <a:cs typeface="Arial" panose="020B0604020202020204" pitchFamily="34" charset="0"/>
                        </a:rPr>
                        <a:t>Target 2023/24</a:t>
                      </a:r>
                    </a:p>
                    <a:p>
                      <a:pPr>
                        <a:lnSpc>
                          <a:spcPct val="107000"/>
                        </a:lnSpc>
                        <a:spcAft>
                          <a:spcPts val="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Quarterly Targets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27359442"/>
                  </a:ext>
                </a:extLst>
              </a:tr>
              <a:tr h="263525">
                <a:tc row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90% of machine readable adult passports (live capture system) issued within 13 working days for applications collected and processed within the RSA per year</a:t>
                      </a:r>
                      <a:endParaRPr lang="en-US" sz="16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r>
                        <a:rPr lang="en-US" sz="1600" dirty="0" smtClean="0">
                          <a:latin typeface="Arial" panose="020B0604020202020204" pitchFamily="34" charset="0"/>
                          <a:cs typeface="Arial" panose="020B0604020202020204" pitchFamily="34" charset="0"/>
                        </a:rPr>
                        <a:t>Q1:  90%</a:t>
                      </a:r>
                      <a:endParaRPr lang="en-US" sz="16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385394"/>
                  </a:ext>
                </a:extLst>
              </a:tr>
              <a:tr h="263525">
                <a:tc vMerge="1">
                  <a:txBody>
                    <a:bodyPr/>
                    <a:lstStyle/>
                    <a:p>
                      <a:endParaRPr lang="en-ZA"/>
                    </a:p>
                  </a:txBody>
                  <a:tcPr/>
                </a:tc>
                <a:tc>
                  <a:txBody>
                    <a:bodyPr/>
                    <a:lstStyle/>
                    <a:p>
                      <a:pPr algn="ct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Q2: </a:t>
                      </a:r>
                      <a:r>
                        <a:rPr lang="en-US" sz="1600" dirty="0" smtClean="0">
                          <a:effectLst/>
                          <a:latin typeface="Arial" panose="020B0604020202020204" pitchFamily="34" charset="0"/>
                          <a:ea typeface="+mn-ea"/>
                          <a:cs typeface="Arial" panose="020B0604020202020204" pitchFamily="34" charset="0"/>
                        </a:rPr>
                        <a:t>90%</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008973"/>
                  </a:ext>
                </a:extLst>
              </a:tr>
              <a:tr h="263525">
                <a:tc vMerge="1">
                  <a:txBody>
                    <a:bodyPr/>
                    <a:lstStyle/>
                    <a:p>
                      <a:endParaRPr lang="en-ZA"/>
                    </a:p>
                  </a:txBody>
                  <a:tcPr/>
                </a:tc>
                <a:tc>
                  <a:txBody>
                    <a:bodyPr/>
                    <a:lstStyle/>
                    <a:p>
                      <a:pPr algn="ct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Q3: </a:t>
                      </a:r>
                      <a:r>
                        <a:rPr lang="en-US" sz="1600" dirty="0" smtClean="0">
                          <a:effectLst/>
                          <a:latin typeface="Arial" panose="020B0604020202020204" pitchFamily="34" charset="0"/>
                          <a:ea typeface="+mn-ea"/>
                          <a:cs typeface="Arial" panose="020B0604020202020204" pitchFamily="34" charset="0"/>
                        </a:rPr>
                        <a:t>90%</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6294198"/>
                  </a:ext>
                </a:extLst>
              </a:tr>
              <a:tr h="263525">
                <a:tc vMerge="1">
                  <a:txBody>
                    <a:bodyPr/>
                    <a:lstStyle/>
                    <a:p>
                      <a:endParaRPr lang="en-ZA"/>
                    </a:p>
                  </a:txBody>
                  <a:tcPr/>
                </a:tc>
                <a:tc>
                  <a:txBody>
                    <a:bodyPr/>
                    <a:lstStyle/>
                    <a:p>
                      <a:pPr algn="ct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Q4: </a:t>
                      </a:r>
                      <a:r>
                        <a:rPr lang="en-US" sz="1600" dirty="0" smtClean="0">
                          <a:effectLst/>
                          <a:latin typeface="Arial" panose="020B0604020202020204" pitchFamily="34" charset="0"/>
                          <a:ea typeface="+mn-ea"/>
                          <a:cs typeface="Arial" panose="020B0604020202020204" pitchFamily="34" charset="0"/>
                        </a:rPr>
                        <a:t>90%</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27490"/>
                  </a:ext>
                </a:extLst>
              </a:tr>
            </a:tbl>
          </a:graphicData>
        </a:graphic>
      </p:graphicFrame>
    </p:spTree>
    <p:extLst>
      <p:ext uri="{BB962C8B-B14F-4D97-AF65-F5344CB8AC3E}">
        <p14:creationId xmlns:p14="http://schemas.microsoft.com/office/powerpoint/2010/main" val="1439925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42C52-B159-234F-84DC-5B8DD731833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946324939"/>
              </p:ext>
            </p:extLst>
          </p:nvPr>
        </p:nvGraphicFramePr>
        <p:xfrm>
          <a:off x="125652" y="612390"/>
          <a:ext cx="8935966" cy="3714713"/>
        </p:xfrm>
        <a:graphic>
          <a:graphicData uri="http://schemas.openxmlformats.org/drawingml/2006/table">
            <a:tbl>
              <a:tblPr firstRow="1" bandRow="1">
                <a:tableStyleId>{5C22544A-7EE6-4342-B048-85BDC9FD1C3A}</a:tableStyleId>
              </a:tblPr>
              <a:tblGrid>
                <a:gridCol w="2978083">
                  <a:extLst>
                    <a:ext uri="{9D8B030D-6E8A-4147-A177-3AD203B41FA5}">
                      <a16:colId xmlns:a16="http://schemas.microsoft.com/office/drawing/2014/main" val="20000"/>
                    </a:ext>
                  </a:extLst>
                </a:gridCol>
                <a:gridCol w="1414006">
                  <a:extLst>
                    <a:ext uri="{9D8B030D-6E8A-4147-A177-3AD203B41FA5}">
                      <a16:colId xmlns:a16="http://schemas.microsoft.com/office/drawing/2014/main" val="20001"/>
                    </a:ext>
                  </a:extLst>
                </a:gridCol>
                <a:gridCol w="1554881">
                  <a:extLst>
                    <a:ext uri="{9D8B030D-6E8A-4147-A177-3AD203B41FA5}">
                      <a16:colId xmlns:a16="http://schemas.microsoft.com/office/drawing/2014/main" val="20002"/>
                    </a:ext>
                  </a:extLst>
                </a:gridCol>
                <a:gridCol w="1564226">
                  <a:extLst>
                    <a:ext uri="{9D8B030D-6E8A-4147-A177-3AD203B41FA5}">
                      <a16:colId xmlns:a16="http://schemas.microsoft.com/office/drawing/2014/main" val="20003"/>
                    </a:ext>
                  </a:extLst>
                </a:gridCol>
                <a:gridCol w="1424770">
                  <a:extLst>
                    <a:ext uri="{9D8B030D-6E8A-4147-A177-3AD203B41FA5}">
                      <a16:colId xmlns:a16="http://schemas.microsoft.com/office/drawing/2014/main" val="20004"/>
                    </a:ext>
                  </a:extLst>
                </a:gridCol>
              </a:tblGrid>
              <a:tr h="329872">
                <a:tc>
                  <a:txBody>
                    <a:bodyPr/>
                    <a:lstStyle/>
                    <a:p>
                      <a:pPr marL="0" indent="0" algn="l">
                        <a:buFont typeface="+mj-lt"/>
                        <a:buNone/>
                      </a:pPr>
                      <a:r>
                        <a:rPr lang="en-ZA" sz="1500" dirty="0" smtClean="0">
                          <a:solidFill>
                            <a:schemeClr val="tx1"/>
                          </a:solidFill>
                          <a:latin typeface="Arial" panose="020B0604020202020204" pitchFamily="34" charset="0"/>
                          <a:cs typeface="Arial" panose="020B0604020202020204" pitchFamily="34" charset="0"/>
                        </a:rPr>
                        <a:t>APEX Priority:</a:t>
                      </a:r>
                      <a:endParaRPr lang="en-ZA" sz="1500"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5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Economic transformation and job creation</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5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capable, ethical and developmental state</a:t>
                      </a:r>
                      <a:endParaRPr kumimoji="0" lang="en-ZA" sz="1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95810935"/>
                  </a:ext>
                </a:extLst>
              </a:tr>
              <a:tr h="334198">
                <a:tc>
                  <a:txBody>
                    <a:bodyPr/>
                    <a:lstStyle/>
                    <a:p>
                      <a:pPr marL="0" indent="0" algn="l">
                        <a:buFont typeface="+mj-lt"/>
                        <a:buNone/>
                      </a:pPr>
                      <a:r>
                        <a:rPr lang="en-ZA" sz="1500" b="1" dirty="0" smtClean="0">
                          <a:solidFill>
                            <a:schemeClr val="tx1"/>
                          </a:solidFill>
                          <a:latin typeface="Arial" panose="020B0604020202020204" pitchFamily="34" charset="0"/>
                          <a:cs typeface="Arial" panose="020B0604020202020204" pitchFamily="34" charset="0"/>
                        </a:rPr>
                        <a:t>Output:</a:t>
                      </a:r>
                      <a:endParaRPr lang="en-ZA" sz="1500" b="1"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lvl="0"/>
                      <a:r>
                        <a:rPr lang="en-US" sz="1500" dirty="0" smtClean="0">
                          <a:latin typeface="Arial" panose="020B0604020202020204" pitchFamily="34" charset="0"/>
                          <a:cs typeface="Arial" panose="020B0604020202020204" pitchFamily="34" charset="0"/>
                        </a:rPr>
                        <a:t>Children passports issued as per set standards</a:t>
                      </a:r>
                      <a:endParaRPr lang="en-US" sz="150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1062511">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500" b="1" dirty="0" smtClean="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5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500" b="1" dirty="0" smtClean="0">
                          <a:solidFill>
                            <a:schemeClr val="tx1"/>
                          </a:solidFill>
                          <a:latin typeface="Arial" panose="020B0604020202020204" pitchFamily="34" charset="0"/>
                          <a:cs typeface="Arial" panose="020B0604020202020204" pitchFamily="34" charset="0"/>
                        </a:rPr>
                        <a:t>Estimated Performance 2022/23</a:t>
                      </a:r>
                    </a:p>
                    <a:p>
                      <a:pPr marL="342900" indent="-342900" algn="l">
                        <a:buFont typeface="+mj-lt"/>
                        <a:buAutoNum type="arabicPeriod"/>
                      </a:pPr>
                      <a:endParaRPr lang="en-ZA" sz="15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500" b="1" dirty="0" smtClean="0">
                          <a:solidFill>
                            <a:schemeClr val="tx1"/>
                          </a:solidFill>
                          <a:latin typeface="Arial" panose="020B0604020202020204" pitchFamily="34" charset="0"/>
                          <a:cs typeface="Arial" panose="020B0604020202020204" pitchFamily="34" charset="0"/>
                        </a:rPr>
                        <a:t>Annual Target 2023/24</a:t>
                      </a:r>
                      <a:endParaRPr lang="en-ZA" sz="15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500" b="1" dirty="0" smtClean="0">
                          <a:solidFill>
                            <a:schemeClr val="tx1"/>
                          </a:solidFill>
                          <a:latin typeface="Arial" panose="020B0604020202020204" pitchFamily="34" charset="0"/>
                          <a:cs typeface="Arial" panose="020B0604020202020204" pitchFamily="34" charset="0"/>
                        </a:rPr>
                        <a:t>Annual Target 2024/25</a:t>
                      </a:r>
                      <a:endParaRPr lang="en-ZA" sz="15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500" b="1" dirty="0" smtClean="0">
                          <a:solidFill>
                            <a:schemeClr val="tx1"/>
                          </a:solidFill>
                          <a:latin typeface="Arial" panose="020B0604020202020204" pitchFamily="34" charset="0"/>
                          <a:cs typeface="Arial" panose="020B0604020202020204" pitchFamily="34" charset="0"/>
                        </a:rPr>
                        <a:t>Annual Target 2025/26</a:t>
                      </a:r>
                      <a:endParaRPr lang="en-ZA" sz="1500" b="1" dirty="0">
                        <a:solidFill>
                          <a:schemeClr val="tx1"/>
                        </a:solidFill>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10000"/>
                  </a:ext>
                </a:extLst>
              </a:tr>
              <a:tr h="52084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500" dirty="0" smtClean="0">
                          <a:latin typeface="Arial" panose="020B0604020202020204" pitchFamily="34" charset="0"/>
                          <a:cs typeface="Arial" panose="020B0604020202020204" pitchFamily="34" charset="0"/>
                        </a:rPr>
                        <a:t>Percentage (%) of machine readable passports for children (live capture system) issued within 18 working days for applications collected and processed within the RSA per year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500" dirty="0">
                        <a:latin typeface="Arial" panose="020B060402020202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90%</a:t>
                      </a:r>
                      <a:endParaRPr kumimoji="0" lang="en-ZA"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90%</a:t>
                      </a:r>
                      <a:endParaRPr kumimoji="0" lang="en-ZA"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90%</a:t>
                      </a:r>
                      <a:endParaRPr kumimoji="0" lang="en-ZA"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5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90%</a:t>
                      </a:r>
                      <a:endParaRPr kumimoji="0" lang="en-ZA"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
        <p:nvSpPr>
          <p:cNvPr id="8" name="TextBox 7"/>
          <p:cNvSpPr txBox="1"/>
          <p:nvPr/>
        </p:nvSpPr>
        <p:spPr>
          <a:xfrm>
            <a:off x="117415" y="196702"/>
            <a:ext cx="8944203" cy="338554"/>
          </a:xfrm>
          <a:prstGeom prst="rect">
            <a:avLst/>
          </a:prstGeom>
          <a:solidFill>
            <a:srgbClr val="92D05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APP for 2023/26</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355775569"/>
              </p:ext>
            </p:extLst>
          </p:nvPr>
        </p:nvGraphicFramePr>
        <p:xfrm>
          <a:off x="125652" y="4386457"/>
          <a:ext cx="8935966" cy="1543304"/>
        </p:xfrm>
        <a:graphic>
          <a:graphicData uri="http://schemas.openxmlformats.org/drawingml/2006/table">
            <a:tbl>
              <a:tblPr firstRow="1" firstCol="1" bandRow="1"/>
              <a:tblGrid>
                <a:gridCol w="5938264">
                  <a:extLst>
                    <a:ext uri="{9D8B030D-6E8A-4147-A177-3AD203B41FA5}">
                      <a16:colId xmlns:a16="http://schemas.microsoft.com/office/drawing/2014/main" val="2133296954"/>
                    </a:ext>
                  </a:extLst>
                </a:gridCol>
                <a:gridCol w="2997702">
                  <a:extLst>
                    <a:ext uri="{9D8B030D-6E8A-4147-A177-3AD203B41FA5}">
                      <a16:colId xmlns:a16="http://schemas.microsoft.com/office/drawing/2014/main" val="3820330928"/>
                    </a:ext>
                  </a:extLst>
                </a:gridCol>
              </a:tblGrid>
              <a:tr h="0">
                <a:tc>
                  <a:txBody>
                    <a:bodyPr/>
                    <a:lstStyle/>
                    <a:p>
                      <a:pPr>
                        <a:lnSpc>
                          <a:spcPct val="107000"/>
                        </a:lnSpc>
                        <a:spcAft>
                          <a:spcPts val="0"/>
                        </a:spcAft>
                      </a:pPr>
                      <a:r>
                        <a:rPr lang="en-ZA" sz="1500" b="1" dirty="0">
                          <a:effectLst/>
                          <a:latin typeface="Arial" panose="020B0604020202020204" pitchFamily="34" charset="0"/>
                          <a:ea typeface="Calibri" panose="020F0502020204030204" pitchFamily="34" charset="0"/>
                          <a:cs typeface="Arial" panose="020B0604020202020204" pitchFamily="34" charset="0"/>
                        </a:rPr>
                        <a:t>Annual </a:t>
                      </a:r>
                      <a:r>
                        <a:rPr lang="en-ZA" sz="1500" b="1" dirty="0" smtClean="0">
                          <a:effectLst/>
                          <a:latin typeface="Arial" panose="020B0604020202020204" pitchFamily="34" charset="0"/>
                          <a:ea typeface="Calibri" panose="020F0502020204030204" pitchFamily="34" charset="0"/>
                          <a:cs typeface="Arial" panose="020B0604020202020204" pitchFamily="34" charset="0"/>
                        </a:rPr>
                        <a:t>Target 2023/24</a:t>
                      </a:r>
                    </a:p>
                    <a:p>
                      <a:pPr>
                        <a:lnSpc>
                          <a:spcPct val="107000"/>
                        </a:lnSpc>
                        <a:spcAft>
                          <a:spcPts val="0"/>
                        </a:spcAft>
                      </a:pP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0"/>
                        </a:spcAft>
                      </a:pPr>
                      <a:r>
                        <a:rPr lang="en-ZA" sz="1500" b="1" dirty="0">
                          <a:effectLst/>
                          <a:latin typeface="Arial" panose="020B0604020202020204" pitchFamily="34" charset="0"/>
                          <a:ea typeface="Calibri" panose="020F0502020204030204" pitchFamily="34" charset="0"/>
                          <a:cs typeface="Arial" panose="020B0604020202020204" pitchFamily="34" charset="0"/>
                        </a:rPr>
                        <a:t>Quarterly Targets</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27359442"/>
                  </a:ext>
                </a:extLst>
              </a:tr>
              <a:tr h="263525">
                <a:tc row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500" dirty="0" smtClean="0">
                          <a:latin typeface="Arial" panose="020B0604020202020204" pitchFamily="34" charset="0"/>
                          <a:cs typeface="Arial" panose="020B0604020202020204" pitchFamily="34" charset="0"/>
                        </a:rPr>
                        <a:t>90% of machine readable passports for children (live capture system) issued within 18 working days for applications collected and processed within the RSA per year</a:t>
                      </a:r>
                      <a:endParaRPr lang="en-US" sz="15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r>
                        <a:rPr lang="en-US" sz="1500" dirty="0" smtClean="0">
                          <a:latin typeface="Arial" panose="020B0604020202020204" pitchFamily="34" charset="0"/>
                          <a:cs typeface="Arial" panose="020B0604020202020204" pitchFamily="34" charset="0"/>
                        </a:rPr>
                        <a:t>Q1: 90%</a:t>
                      </a:r>
                      <a:endParaRPr lang="en-US" sz="15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385394"/>
                  </a:ext>
                </a:extLst>
              </a:tr>
              <a:tr h="263525">
                <a:tc vMerge="1">
                  <a:txBody>
                    <a:bodyPr/>
                    <a:lstStyle/>
                    <a:p>
                      <a:endParaRPr lang="en-ZA"/>
                    </a:p>
                  </a:txBody>
                  <a:tcPr/>
                </a:tc>
                <a:tc>
                  <a:txBody>
                    <a:bodyPr/>
                    <a:lstStyle/>
                    <a:p>
                      <a:pPr algn="ctr">
                        <a:lnSpc>
                          <a:spcPct val="107000"/>
                        </a:lnSpc>
                        <a:spcAft>
                          <a:spcPts val="0"/>
                        </a:spcAft>
                      </a:pPr>
                      <a:r>
                        <a:rPr lang="en-ZA" sz="1500" dirty="0">
                          <a:effectLst/>
                          <a:latin typeface="Arial" panose="020B0604020202020204" pitchFamily="34" charset="0"/>
                          <a:ea typeface="Calibri" panose="020F0502020204030204" pitchFamily="34" charset="0"/>
                          <a:cs typeface="Arial" panose="020B0604020202020204" pitchFamily="34" charset="0"/>
                        </a:rPr>
                        <a:t>Q2: </a:t>
                      </a:r>
                      <a:r>
                        <a:rPr lang="en-ZA" sz="1500" dirty="0" smtClean="0">
                          <a:effectLst/>
                          <a:latin typeface="Arial" panose="020B0604020202020204" pitchFamily="34" charset="0"/>
                          <a:ea typeface="Calibri" panose="020F0502020204030204" pitchFamily="34" charset="0"/>
                          <a:cs typeface="Arial" panose="020B0604020202020204" pitchFamily="34" charset="0"/>
                        </a:rPr>
                        <a:t>90%</a:t>
                      </a:r>
                      <a:endParaRPr lang="en-US" sz="15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008973"/>
                  </a:ext>
                </a:extLst>
              </a:tr>
              <a:tr h="263525">
                <a:tc vMerge="1">
                  <a:txBody>
                    <a:bodyPr/>
                    <a:lstStyle/>
                    <a:p>
                      <a:endParaRPr lang="en-ZA"/>
                    </a:p>
                  </a:txBody>
                  <a:tcPr/>
                </a:tc>
                <a:tc>
                  <a:txBody>
                    <a:bodyPr/>
                    <a:lstStyle/>
                    <a:p>
                      <a:pPr algn="ctr">
                        <a:lnSpc>
                          <a:spcPct val="107000"/>
                        </a:lnSpc>
                        <a:spcAft>
                          <a:spcPts val="0"/>
                        </a:spcAft>
                      </a:pPr>
                      <a:r>
                        <a:rPr lang="en-ZA" sz="1500" dirty="0">
                          <a:effectLst/>
                          <a:latin typeface="Arial" panose="020B0604020202020204" pitchFamily="34" charset="0"/>
                          <a:ea typeface="Calibri" panose="020F0502020204030204" pitchFamily="34" charset="0"/>
                          <a:cs typeface="Arial" panose="020B0604020202020204" pitchFamily="34" charset="0"/>
                        </a:rPr>
                        <a:t>Q3: </a:t>
                      </a:r>
                      <a:r>
                        <a:rPr lang="en-ZA" sz="1500" dirty="0" smtClean="0">
                          <a:effectLst/>
                          <a:latin typeface="Arial" panose="020B0604020202020204" pitchFamily="34" charset="0"/>
                          <a:ea typeface="Calibri" panose="020F0502020204030204" pitchFamily="34" charset="0"/>
                          <a:cs typeface="Arial" panose="020B0604020202020204" pitchFamily="34" charset="0"/>
                        </a:rPr>
                        <a:t>90%</a:t>
                      </a:r>
                      <a:endParaRPr lang="en-US" sz="15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6294198"/>
                  </a:ext>
                </a:extLst>
              </a:tr>
              <a:tr h="263525">
                <a:tc vMerge="1">
                  <a:txBody>
                    <a:bodyPr/>
                    <a:lstStyle/>
                    <a:p>
                      <a:endParaRPr lang="en-ZA"/>
                    </a:p>
                  </a:txBody>
                  <a:tcPr/>
                </a:tc>
                <a:tc>
                  <a:txBody>
                    <a:bodyPr/>
                    <a:lstStyle/>
                    <a:p>
                      <a:pPr algn="ctr">
                        <a:lnSpc>
                          <a:spcPct val="107000"/>
                        </a:lnSpc>
                        <a:spcAft>
                          <a:spcPts val="0"/>
                        </a:spcAft>
                      </a:pPr>
                      <a:r>
                        <a:rPr lang="en-ZA" sz="1500" dirty="0">
                          <a:effectLst/>
                          <a:latin typeface="Arial" panose="020B0604020202020204" pitchFamily="34" charset="0"/>
                          <a:ea typeface="Calibri" panose="020F0502020204030204" pitchFamily="34" charset="0"/>
                          <a:cs typeface="Arial" panose="020B0604020202020204" pitchFamily="34" charset="0"/>
                        </a:rPr>
                        <a:t>Q4: </a:t>
                      </a:r>
                      <a:r>
                        <a:rPr lang="en-ZA" sz="1500" dirty="0" smtClean="0">
                          <a:effectLst/>
                          <a:latin typeface="Arial" panose="020B0604020202020204" pitchFamily="34" charset="0"/>
                          <a:ea typeface="Calibri" panose="020F0502020204030204" pitchFamily="34" charset="0"/>
                          <a:cs typeface="Arial" panose="020B0604020202020204" pitchFamily="34" charset="0"/>
                        </a:rPr>
                        <a:t>90%</a:t>
                      </a:r>
                      <a:endParaRPr lang="en-US" sz="15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27490"/>
                  </a:ext>
                </a:extLst>
              </a:tr>
            </a:tbl>
          </a:graphicData>
        </a:graphic>
      </p:graphicFrame>
    </p:spTree>
    <p:extLst>
      <p:ext uri="{BB962C8B-B14F-4D97-AF65-F5344CB8AC3E}">
        <p14:creationId xmlns:p14="http://schemas.microsoft.com/office/powerpoint/2010/main" val="418127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a:extLst>
              <a:ext uri="{FF2B5EF4-FFF2-40B4-BE49-F238E27FC236}">
                <a16:creationId xmlns:a16="http://schemas.microsoft.com/office/drawing/2014/main" id="{B69995CA-9F3C-4203-8C4D-EBF7CF989964}"/>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buClr>
                <a:schemeClr val="bg2"/>
              </a:buClr>
            </a:pPr>
            <a:endParaRPr lang="en-US" altLang="en-US" sz="1600">
              <a:solidFill>
                <a:srgbClr val="000000"/>
              </a:solidFill>
            </a:endParaRPr>
          </a:p>
        </p:txBody>
      </p:sp>
      <p:sp>
        <p:nvSpPr>
          <p:cNvPr id="7171" name="Rectangle 5">
            <a:extLst>
              <a:ext uri="{FF2B5EF4-FFF2-40B4-BE49-F238E27FC236}">
                <a16:creationId xmlns:a16="http://schemas.microsoft.com/office/drawing/2014/main" id="{1BAE612B-EEBF-413C-B5E9-F01126FECDF5}"/>
              </a:ext>
            </a:extLst>
          </p:cNvPr>
          <p:cNvSpPr>
            <a:spLocks noChangeArrowheads="1"/>
          </p:cNvSpPr>
          <p:nvPr/>
        </p:nvSpPr>
        <p:spPr bwMode="auto">
          <a:xfrm>
            <a:off x="223838" y="2426730"/>
            <a:ext cx="8667750" cy="646331"/>
          </a:xfrm>
          <a:prstGeom prst="rect">
            <a:avLst/>
          </a:prstGeom>
          <a:solidFill>
            <a:srgbClr val="92D050"/>
          </a:solidFill>
          <a:ln>
            <a:noFill/>
          </a:ln>
          <a:extLst/>
        </p:spPr>
        <p:txBody>
          <a:bodyPr>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50000"/>
              </a:lnSpc>
              <a:buClr>
                <a:schemeClr val="bg2"/>
              </a:buClr>
            </a:pPr>
            <a:r>
              <a:rPr lang="en-US" altLang="en-US" sz="2400" b="1" dirty="0" smtClean="0">
                <a:solidFill>
                  <a:srgbClr val="000000"/>
                </a:solidFill>
              </a:rPr>
              <a:t>IMMIGRATION SERVICES TARGETS – 2023/2026</a:t>
            </a:r>
            <a:endParaRPr lang="en-US" altLang="en-US" sz="2400" b="1" dirty="0">
              <a:solidFill>
                <a:srgbClr val="000000"/>
              </a:solidFill>
            </a:endParaRPr>
          </a:p>
        </p:txBody>
      </p:sp>
    </p:spTree>
    <p:extLst>
      <p:ext uri="{BB962C8B-B14F-4D97-AF65-F5344CB8AC3E}">
        <p14:creationId xmlns:p14="http://schemas.microsoft.com/office/powerpoint/2010/main" val="24623160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38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18682247"/>
              </p:ext>
            </p:extLst>
          </p:nvPr>
        </p:nvGraphicFramePr>
        <p:xfrm>
          <a:off x="125651" y="592209"/>
          <a:ext cx="8935966" cy="3211959"/>
        </p:xfrm>
        <a:graphic>
          <a:graphicData uri="http://schemas.openxmlformats.org/drawingml/2006/table">
            <a:tbl>
              <a:tblPr firstRow="1" bandRow="1">
                <a:tableStyleId>{5C22544A-7EE6-4342-B048-85BDC9FD1C3A}</a:tableStyleId>
              </a:tblPr>
              <a:tblGrid>
                <a:gridCol w="2661038">
                  <a:extLst>
                    <a:ext uri="{9D8B030D-6E8A-4147-A177-3AD203B41FA5}">
                      <a16:colId xmlns:a16="http://schemas.microsoft.com/office/drawing/2014/main" val="20000"/>
                    </a:ext>
                  </a:extLst>
                </a:gridCol>
                <a:gridCol w="1295784">
                  <a:extLst>
                    <a:ext uri="{9D8B030D-6E8A-4147-A177-3AD203B41FA5}">
                      <a16:colId xmlns:a16="http://schemas.microsoft.com/office/drawing/2014/main" val="20001"/>
                    </a:ext>
                  </a:extLst>
                </a:gridCol>
                <a:gridCol w="1727200">
                  <a:extLst>
                    <a:ext uri="{9D8B030D-6E8A-4147-A177-3AD203B41FA5}">
                      <a16:colId xmlns:a16="http://schemas.microsoft.com/office/drawing/2014/main" val="20002"/>
                    </a:ext>
                  </a:extLst>
                </a:gridCol>
                <a:gridCol w="1579418">
                  <a:extLst>
                    <a:ext uri="{9D8B030D-6E8A-4147-A177-3AD203B41FA5}">
                      <a16:colId xmlns:a16="http://schemas.microsoft.com/office/drawing/2014/main" val="20003"/>
                    </a:ext>
                  </a:extLst>
                </a:gridCol>
                <a:gridCol w="1672526">
                  <a:extLst>
                    <a:ext uri="{9D8B030D-6E8A-4147-A177-3AD203B41FA5}">
                      <a16:colId xmlns:a16="http://schemas.microsoft.com/office/drawing/2014/main" val="20004"/>
                    </a:ext>
                  </a:extLst>
                </a:gridCol>
              </a:tblGrid>
              <a:tr h="260047">
                <a:tc>
                  <a:txBody>
                    <a:bodyPr/>
                    <a:lstStyle/>
                    <a:p>
                      <a:pPr marL="0" indent="0" algn="l">
                        <a:buFont typeface="+mj-lt"/>
                        <a:buNone/>
                      </a:pPr>
                      <a:r>
                        <a:rPr lang="en-ZA" sz="1400" dirty="0" smtClean="0">
                          <a:solidFill>
                            <a:schemeClr val="tx1"/>
                          </a:solidFill>
                          <a:latin typeface="Arial" panose="020B0604020202020204" pitchFamily="34" charset="0"/>
                          <a:cs typeface="Arial" panose="020B0604020202020204" pitchFamily="34" charset="0"/>
                        </a:rPr>
                        <a:t>APEX Priority:</a:t>
                      </a:r>
                      <a:endParaRPr lang="en-ZA" sz="1400"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Social Cohesion and Safer Communities</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95810935"/>
                  </a:ext>
                </a:extLst>
              </a:tr>
              <a:tr h="603681">
                <a:tc>
                  <a:txBody>
                    <a:bodyPr/>
                    <a:lstStyle/>
                    <a:p>
                      <a:pPr marL="0" indent="0" algn="l">
                        <a:buFont typeface="+mj-lt"/>
                        <a:buNone/>
                      </a:pPr>
                      <a:r>
                        <a:rPr lang="en-ZA" sz="1400" b="1" dirty="0" smtClean="0">
                          <a:solidFill>
                            <a:schemeClr val="tx1"/>
                          </a:solidFill>
                          <a:latin typeface="Arial" panose="020B0604020202020204" pitchFamily="34" charset="0"/>
                          <a:cs typeface="Arial" panose="020B0604020202020204" pitchFamily="34" charset="0"/>
                        </a:rPr>
                        <a:t>Output:</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kern="1200" dirty="0" smtClean="0">
                          <a:solidFill>
                            <a:schemeClr val="dk1"/>
                          </a:solidFill>
                          <a:effectLst/>
                          <a:latin typeface="Arial" panose="020B0604020202020204" pitchFamily="34" charset="0"/>
                          <a:ea typeface="+mn-ea"/>
                          <a:cs typeface="Arial" panose="020B0604020202020204" pitchFamily="34" charset="0"/>
                        </a:rPr>
                        <a:t>Enforcement of compliance of departmental legislation through law enforcement operations/ inspections</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a:solidFill>
                      <a:schemeClr val="accent3">
                        <a:lumMod val="20000"/>
                        <a:lumOff val="8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933783">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smtClean="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smtClean="0">
                          <a:solidFill>
                            <a:schemeClr val="tx1"/>
                          </a:solidFill>
                          <a:latin typeface="Arial" panose="020B0604020202020204" pitchFamily="34" charset="0"/>
                          <a:cs typeface="Arial" panose="020B0604020202020204" pitchFamily="34" charset="0"/>
                        </a:rPr>
                        <a:t>Estimated Performance 2022/23</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2023/24</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2024/25</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2025/26</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10000"/>
                  </a:ext>
                </a:extLst>
              </a:tr>
              <a:tr h="959657">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Number of DHA-led law enforcement operations/ inspections conducted for targeted areas to ensure compliance with immigration legislation per year</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540</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300 (National)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996 (Provinces)</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Total = 1296</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320 (National)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1084 (Provinces)</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Total = 1404</a:t>
                      </a:r>
                      <a:endParaRPr kumimoji="0" lang="en-ZA"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340 (National)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1174 (Provinces)</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Total = 1514</a:t>
                      </a:r>
                      <a:endParaRPr kumimoji="0" lang="en-ZA"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
        <p:nvSpPr>
          <p:cNvPr id="8" name="TextBox 7"/>
          <p:cNvSpPr txBox="1"/>
          <p:nvPr/>
        </p:nvSpPr>
        <p:spPr>
          <a:xfrm>
            <a:off x="117415" y="196702"/>
            <a:ext cx="8944203" cy="307777"/>
          </a:xfrm>
          <a:prstGeom prst="rect">
            <a:avLst/>
          </a:prstGeom>
          <a:solidFill>
            <a:srgbClr val="92D050"/>
          </a:solidFill>
        </p:spPr>
        <p:txBody>
          <a:bodyPr wrap="square" rtlCol="0">
            <a:spAutoFit/>
          </a:bodyPr>
          <a:lstStyle/>
          <a:p>
            <a:pPr algn="ctr"/>
            <a:r>
              <a:rPr lang="en-US" sz="1400" b="1" dirty="0" smtClean="0">
                <a:latin typeface="Arial" panose="020B0604020202020204" pitchFamily="34" charset="0"/>
                <a:cs typeface="Arial" panose="020B0604020202020204" pitchFamily="34" charset="0"/>
              </a:rPr>
              <a:t>APP for 2023/26</a:t>
            </a:r>
            <a:endParaRPr lang="en-US" sz="1400" b="1"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72382617"/>
              </p:ext>
            </p:extLst>
          </p:nvPr>
        </p:nvGraphicFramePr>
        <p:xfrm>
          <a:off x="125652" y="4036277"/>
          <a:ext cx="8935966" cy="1510665"/>
        </p:xfrm>
        <a:graphic>
          <a:graphicData uri="http://schemas.openxmlformats.org/drawingml/2006/table">
            <a:tbl>
              <a:tblPr firstRow="1" firstCol="1" bandRow="1"/>
              <a:tblGrid>
                <a:gridCol w="5688007">
                  <a:extLst>
                    <a:ext uri="{9D8B030D-6E8A-4147-A177-3AD203B41FA5}">
                      <a16:colId xmlns:a16="http://schemas.microsoft.com/office/drawing/2014/main" val="2133296954"/>
                    </a:ext>
                  </a:extLst>
                </a:gridCol>
                <a:gridCol w="3247959">
                  <a:extLst>
                    <a:ext uri="{9D8B030D-6E8A-4147-A177-3AD203B41FA5}">
                      <a16:colId xmlns:a16="http://schemas.microsoft.com/office/drawing/2014/main" val="3820330928"/>
                    </a:ext>
                  </a:extLst>
                </a:gridCol>
              </a:tblGrid>
              <a:tr h="0">
                <a:tc>
                  <a:txBody>
                    <a:bodyPr/>
                    <a:lstStyle/>
                    <a:p>
                      <a:pPr>
                        <a:lnSpc>
                          <a:spcPct val="107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Annual </a:t>
                      </a:r>
                      <a:r>
                        <a:rPr lang="en-ZA" sz="1400" b="1" dirty="0" smtClean="0">
                          <a:effectLst/>
                          <a:latin typeface="Arial" panose="020B0604020202020204" pitchFamily="34" charset="0"/>
                          <a:ea typeface="Calibri" panose="020F0502020204030204" pitchFamily="34" charset="0"/>
                          <a:cs typeface="Arial" panose="020B0604020202020204" pitchFamily="34" charset="0"/>
                        </a:rPr>
                        <a:t>Target 2023/24</a:t>
                      </a:r>
                    </a:p>
                    <a:p>
                      <a:pPr>
                        <a:lnSpc>
                          <a:spcPct val="107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Quarterly Targets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27359442"/>
                  </a:ext>
                </a:extLst>
              </a:tr>
              <a:tr h="263525">
                <a:tc rowSpan="4">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GB" sz="1400" kern="1200" dirty="0" smtClean="0">
                          <a:solidFill>
                            <a:schemeClr val="tx1"/>
                          </a:solidFill>
                          <a:effectLst/>
                          <a:latin typeface="Arial" panose="020B0604020202020204" pitchFamily="34" charset="0"/>
                          <a:ea typeface="+mn-ea"/>
                          <a:cs typeface="Arial" panose="020B0604020202020204" pitchFamily="34" charset="0"/>
                        </a:rPr>
                        <a:t>1 296 </a:t>
                      </a:r>
                      <a:r>
                        <a:rPr kumimoji="0" lang="en-ZA"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of DHA-led law enforcement operations/ inspections conducted for targeted areas to ensure compliance with immigration legislation per year</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Q1: </a:t>
                      </a: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324</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385394"/>
                  </a:ext>
                </a:extLst>
              </a:tr>
              <a:tr h="263525">
                <a:tc vMerge="1">
                  <a:txBody>
                    <a:bodyPr/>
                    <a:lstStyle/>
                    <a:p>
                      <a:endParaRPr lang="en-ZA"/>
                    </a:p>
                  </a:txBody>
                  <a:tcPr/>
                </a:tc>
                <a:tc>
                  <a:txBody>
                    <a:bodyPr/>
                    <a:lstStyle/>
                    <a:p>
                      <a:pPr algn="ctr">
                        <a:lnSpc>
                          <a:spcPct val="107000"/>
                        </a:lnSpc>
                        <a:spcAft>
                          <a:spcPts val="0"/>
                        </a:spcAft>
                      </a:pPr>
                      <a:r>
                        <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Q2: </a:t>
                      </a: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324</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008973"/>
                  </a:ext>
                </a:extLst>
              </a:tr>
              <a:tr h="263525">
                <a:tc vMerge="1">
                  <a:txBody>
                    <a:bodyPr/>
                    <a:lstStyle/>
                    <a:p>
                      <a:endParaRPr lang="en-ZA"/>
                    </a:p>
                  </a:txBody>
                  <a:tcPr/>
                </a:tc>
                <a:tc>
                  <a:txBody>
                    <a:bodyPr/>
                    <a:lstStyle/>
                    <a:p>
                      <a:pPr algn="ctr">
                        <a:lnSpc>
                          <a:spcPct val="107000"/>
                        </a:lnSpc>
                        <a:spcAft>
                          <a:spcPts val="0"/>
                        </a:spcAft>
                      </a:pPr>
                      <a:r>
                        <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Q3: </a:t>
                      </a:r>
                      <a:r>
                        <a:rPr lang="en-US"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324</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6294198"/>
                  </a:ext>
                </a:extLst>
              </a:tr>
              <a:tr h="263525">
                <a:tc vMerge="1">
                  <a:txBody>
                    <a:bodyPr/>
                    <a:lstStyle/>
                    <a:p>
                      <a:endParaRPr lang="en-ZA"/>
                    </a:p>
                  </a:txBody>
                  <a:tcPr/>
                </a:tc>
                <a:tc>
                  <a:txBody>
                    <a:bodyPr/>
                    <a:lstStyle/>
                    <a:p>
                      <a:pPr algn="ctr">
                        <a:lnSpc>
                          <a:spcPct val="107000"/>
                        </a:lnSpc>
                        <a:spcAft>
                          <a:spcPts val="0"/>
                        </a:spcAft>
                      </a:pPr>
                      <a:r>
                        <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Q4: </a:t>
                      </a:r>
                      <a:r>
                        <a:rPr lang="en-US"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324</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27490"/>
                  </a:ext>
                </a:extLst>
              </a:tr>
            </a:tbl>
          </a:graphicData>
        </a:graphic>
      </p:graphicFrame>
    </p:spTree>
    <p:extLst>
      <p:ext uri="{BB962C8B-B14F-4D97-AF65-F5344CB8AC3E}">
        <p14:creationId xmlns:p14="http://schemas.microsoft.com/office/powerpoint/2010/main" val="208910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42C52-B159-234F-84DC-5B8DD731833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1115898698"/>
              </p:ext>
            </p:extLst>
          </p:nvPr>
        </p:nvGraphicFramePr>
        <p:xfrm>
          <a:off x="133888" y="555721"/>
          <a:ext cx="8935966" cy="2675750"/>
        </p:xfrm>
        <a:graphic>
          <a:graphicData uri="http://schemas.openxmlformats.org/drawingml/2006/table">
            <a:tbl>
              <a:tblPr firstRow="1" bandRow="1">
                <a:tableStyleId>{5C22544A-7EE6-4342-B048-85BDC9FD1C3A}</a:tableStyleId>
              </a:tblPr>
              <a:tblGrid>
                <a:gridCol w="3307144">
                  <a:extLst>
                    <a:ext uri="{9D8B030D-6E8A-4147-A177-3AD203B41FA5}">
                      <a16:colId xmlns:a16="http://schemas.microsoft.com/office/drawing/2014/main" val="20000"/>
                    </a:ext>
                  </a:extLst>
                </a:gridCol>
                <a:gridCol w="1417295">
                  <a:extLst>
                    <a:ext uri="{9D8B030D-6E8A-4147-A177-3AD203B41FA5}">
                      <a16:colId xmlns:a16="http://schemas.microsoft.com/office/drawing/2014/main" val="20001"/>
                    </a:ext>
                  </a:extLst>
                </a:gridCol>
                <a:gridCol w="1450109">
                  <a:extLst>
                    <a:ext uri="{9D8B030D-6E8A-4147-A177-3AD203B41FA5}">
                      <a16:colId xmlns:a16="http://schemas.microsoft.com/office/drawing/2014/main" val="20002"/>
                    </a:ext>
                  </a:extLst>
                </a:gridCol>
                <a:gridCol w="1336648">
                  <a:extLst>
                    <a:ext uri="{9D8B030D-6E8A-4147-A177-3AD203B41FA5}">
                      <a16:colId xmlns:a16="http://schemas.microsoft.com/office/drawing/2014/main" val="20003"/>
                    </a:ext>
                  </a:extLst>
                </a:gridCol>
                <a:gridCol w="1424770">
                  <a:extLst>
                    <a:ext uri="{9D8B030D-6E8A-4147-A177-3AD203B41FA5}">
                      <a16:colId xmlns:a16="http://schemas.microsoft.com/office/drawing/2014/main" val="20004"/>
                    </a:ext>
                  </a:extLst>
                </a:gridCol>
              </a:tblGrid>
              <a:tr h="329872">
                <a:tc>
                  <a:txBody>
                    <a:bodyPr/>
                    <a:lstStyle/>
                    <a:p>
                      <a:pPr marL="0" indent="0" algn="l">
                        <a:buFont typeface="+mj-lt"/>
                        <a:buNone/>
                      </a:pPr>
                      <a:r>
                        <a:rPr lang="en-ZA" sz="1400" dirty="0" smtClean="0">
                          <a:solidFill>
                            <a:schemeClr val="tx1"/>
                          </a:solidFill>
                          <a:latin typeface="Arial" panose="020B0604020202020204" pitchFamily="34" charset="0"/>
                          <a:cs typeface="Arial" panose="020B0604020202020204" pitchFamily="34" charset="0"/>
                        </a:rPr>
                        <a:t>APEX Priority:</a:t>
                      </a:r>
                      <a:endParaRPr lang="en-ZA" sz="1400"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Social Cohesion and Safer Communities</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95810935"/>
                  </a:ext>
                </a:extLst>
              </a:tr>
              <a:tr h="334198">
                <a:tc>
                  <a:txBody>
                    <a:bodyPr/>
                    <a:lstStyle/>
                    <a:p>
                      <a:pPr marL="0" indent="0" algn="l">
                        <a:buFont typeface="+mj-lt"/>
                        <a:buNone/>
                      </a:pPr>
                      <a:r>
                        <a:rPr lang="en-ZA" sz="1400" b="1" dirty="0" smtClean="0">
                          <a:solidFill>
                            <a:schemeClr val="tx1"/>
                          </a:solidFill>
                          <a:latin typeface="Arial" panose="020B0604020202020204" pitchFamily="34" charset="0"/>
                          <a:cs typeface="Arial" panose="020B0604020202020204" pitchFamily="34" charset="0"/>
                        </a:rPr>
                        <a:t>Output:</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Permanent residence permits adjudicated according to set standards</a:t>
                      </a:r>
                    </a:p>
                  </a:txBody>
                  <a:tcPr>
                    <a:solidFill>
                      <a:schemeClr val="accent3">
                        <a:lumMod val="20000"/>
                        <a:lumOff val="8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664433">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smtClean="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smtClean="0">
                          <a:solidFill>
                            <a:schemeClr val="tx1"/>
                          </a:solidFill>
                          <a:latin typeface="Arial" panose="020B0604020202020204" pitchFamily="34" charset="0"/>
                          <a:cs typeface="Arial" panose="020B0604020202020204" pitchFamily="34" charset="0"/>
                        </a:rPr>
                        <a:t>Estimated Performance 2022/23</a:t>
                      </a: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2023/24</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2024/25</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2025/26</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10000"/>
                  </a:ext>
                </a:extLst>
              </a:tr>
              <a:tr h="520845">
                <a:tc>
                  <a:txBody>
                    <a:bodyPr/>
                    <a:lstStyle/>
                    <a:p>
                      <a:pPr lvl="0" algn="just"/>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Percentage (%) </a:t>
                      </a:r>
                      <a:r>
                        <a:rPr lang="en-US" sz="1400" b="0" dirty="0" smtClean="0">
                          <a:solidFill>
                            <a:schemeClr val="tx1"/>
                          </a:solidFill>
                          <a:latin typeface="Arial" panose="020B0604020202020204" pitchFamily="34" charset="0"/>
                          <a:cs typeface="Arial" panose="020B0604020202020204" pitchFamily="34" charset="0"/>
                        </a:rPr>
                        <a:t>of </a:t>
                      </a:r>
                      <a:r>
                        <a:rPr lang="en-US" sz="1400" b="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permanent residence applications for critical skills (S27b), general work (S26a) and business (S27c) adjudicated within 8 months for applications collected within the RSA per year</a:t>
                      </a:r>
                      <a:endParaRPr lang="en-ZA" sz="1400" b="0" dirty="0">
                        <a:solidFill>
                          <a:schemeClr val="tx1"/>
                        </a:solidFill>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39%</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85%</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85%</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85%</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
        <p:nvSpPr>
          <p:cNvPr id="8" name="TextBox 7"/>
          <p:cNvSpPr txBox="1"/>
          <p:nvPr/>
        </p:nvSpPr>
        <p:spPr>
          <a:xfrm>
            <a:off x="117415" y="196702"/>
            <a:ext cx="8944203" cy="307777"/>
          </a:xfrm>
          <a:prstGeom prst="rect">
            <a:avLst/>
          </a:prstGeom>
          <a:solidFill>
            <a:srgbClr val="92D05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APP for 2023/26</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954008906"/>
              </p:ext>
            </p:extLst>
          </p:nvPr>
        </p:nvGraphicFramePr>
        <p:xfrm>
          <a:off x="117415" y="3374486"/>
          <a:ext cx="8944203" cy="1510665"/>
        </p:xfrm>
        <a:graphic>
          <a:graphicData uri="http://schemas.openxmlformats.org/drawingml/2006/table">
            <a:tbl>
              <a:tblPr firstRow="1" firstCol="1" bandRow="1"/>
              <a:tblGrid>
                <a:gridCol w="6129381">
                  <a:extLst>
                    <a:ext uri="{9D8B030D-6E8A-4147-A177-3AD203B41FA5}">
                      <a16:colId xmlns:a16="http://schemas.microsoft.com/office/drawing/2014/main" val="2133296954"/>
                    </a:ext>
                  </a:extLst>
                </a:gridCol>
                <a:gridCol w="2814822">
                  <a:extLst>
                    <a:ext uri="{9D8B030D-6E8A-4147-A177-3AD203B41FA5}">
                      <a16:colId xmlns:a16="http://schemas.microsoft.com/office/drawing/2014/main" val="3820330928"/>
                    </a:ext>
                  </a:extLst>
                </a:gridCol>
              </a:tblGrid>
              <a:tr h="0">
                <a:tc>
                  <a:txBody>
                    <a:bodyPr/>
                    <a:lstStyle/>
                    <a:p>
                      <a:pPr>
                        <a:lnSpc>
                          <a:spcPct val="107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Annual </a:t>
                      </a:r>
                      <a:r>
                        <a:rPr lang="en-ZA" sz="1400" b="1" dirty="0" smtClean="0">
                          <a:effectLst/>
                          <a:latin typeface="Arial" panose="020B0604020202020204" pitchFamily="34" charset="0"/>
                          <a:ea typeface="Calibri" panose="020F0502020204030204" pitchFamily="34" charset="0"/>
                          <a:cs typeface="Arial" panose="020B0604020202020204" pitchFamily="34" charset="0"/>
                        </a:rPr>
                        <a:t>Target 2023/24 </a:t>
                      </a:r>
                    </a:p>
                    <a:p>
                      <a:pPr>
                        <a:lnSpc>
                          <a:spcPct val="107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Quarterly Targets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27359442"/>
                  </a:ext>
                </a:extLst>
              </a:tr>
              <a:tr h="263525">
                <a:tc rowSpan="4">
                  <a:txBody>
                    <a:bodyPr/>
                    <a:lstStyle/>
                    <a:p>
                      <a:pPr lvl="0"/>
                      <a:r>
                        <a:rPr lang="en-US"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85% </a:t>
                      </a:r>
                      <a:r>
                        <a:rPr lang="en-US" sz="1400" b="0" dirty="0" smtClean="0">
                          <a:solidFill>
                            <a:schemeClr val="tx1"/>
                          </a:solidFill>
                          <a:latin typeface="Arial" panose="020B0604020202020204" pitchFamily="34" charset="0"/>
                          <a:cs typeface="Arial" panose="020B0604020202020204" pitchFamily="34" charset="0"/>
                        </a:rPr>
                        <a:t>of </a:t>
                      </a:r>
                      <a:r>
                        <a:rPr lang="en-US" sz="1400" b="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permanent residence applications for critical skills (S27b), general work (S26a) and business (S27c) adjudicated within 8 months for applications collected within the RSA per year</a:t>
                      </a:r>
                      <a:endParaRPr lang="en-ZA" sz="1400" b="0" dirty="0" smtClean="0">
                        <a:solidFill>
                          <a:schemeClr val="tx1"/>
                        </a:solidFill>
                      </a:endParaRPr>
                    </a:p>
                    <a:p>
                      <a:pPr>
                        <a:lnSpc>
                          <a:spcPct val="107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Q1: </a:t>
                      </a: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85%</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385394"/>
                  </a:ext>
                </a:extLst>
              </a:tr>
              <a:tr h="263525">
                <a:tc vMerge="1">
                  <a:txBody>
                    <a:bodyPr/>
                    <a:lstStyle/>
                    <a:p>
                      <a:endParaRPr lang="en-ZA"/>
                    </a:p>
                  </a:txBody>
                  <a:tcPr/>
                </a:tc>
                <a:tc>
                  <a:txBody>
                    <a:bodyPr/>
                    <a:lstStyle/>
                    <a:p>
                      <a:pPr algn="ctr">
                        <a:lnSpc>
                          <a:spcPct val="107000"/>
                        </a:lnSpc>
                        <a:spcAft>
                          <a:spcPts val="0"/>
                        </a:spcAft>
                      </a:pPr>
                      <a:r>
                        <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Q2: </a:t>
                      </a: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85%</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008973"/>
                  </a:ext>
                </a:extLst>
              </a:tr>
              <a:tr h="263525">
                <a:tc vMerge="1">
                  <a:txBody>
                    <a:bodyPr/>
                    <a:lstStyle/>
                    <a:p>
                      <a:endParaRPr lang="en-ZA"/>
                    </a:p>
                  </a:txBody>
                  <a:tcPr/>
                </a:tc>
                <a:tc>
                  <a:txBody>
                    <a:bodyPr/>
                    <a:lstStyle/>
                    <a:p>
                      <a:pPr algn="ctr">
                        <a:lnSpc>
                          <a:spcPct val="107000"/>
                        </a:lnSpc>
                        <a:spcAft>
                          <a:spcPts val="0"/>
                        </a:spcAft>
                      </a:pPr>
                      <a:r>
                        <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Q3: </a:t>
                      </a: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85%</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6294198"/>
                  </a:ext>
                </a:extLst>
              </a:tr>
              <a:tr h="263525">
                <a:tc vMerge="1">
                  <a:txBody>
                    <a:bodyPr/>
                    <a:lstStyle/>
                    <a:p>
                      <a:endParaRPr lang="en-ZA"/>
                    </a:p>
                  </a:txBody>
                  <a:tcPr/>
                </a:tc>
                <a:tc>
                  <a:txBody>
                    <a:bodyPr/>
                    <a:lstStyle/>
                    <a:p>
                      <a:pPr algn="ctr">
                        <a:lnSpc>
                          <a:spcPct val="107000"/>
                        </a:lnSpc>
                        <a:spcAft>
                          <a:spcPts val="0"/>
                        </a:spcAft>
                      </a:pPr>
                      <a:r>
                        <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Q4: </a:t>
                      </a: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85%</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27490"/>
                  </a:ext>
                </a:extLst>
              </a:tr>
            </a:tbl>
          </a:graphicData>
        </a:graphic>
      </p:graphicFrame>
    </p:spTree>
    <p:extLst>
      <p:ext uri="{BB962C8B-B14F-4D97-AF65-F5344CB8AC3E}">
        <p14:creationId xmlns:p14="http://schemas.microsoft.com/office/powerpoint/2010/main" val="2715805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2120" y="180432"/>
            <a:ext cx="8581880" cy="523220"/>
          </a:xfrm>
          <a:prstGeom prst="rect">
            <a:avLst/>
          </a:prstGeom>
          <a:noFill/>
        </p:spPr>
        <p:txBody>
          <a:bodyPr wrap="square" rtlCol="0">
            <a:spAutoFit/>
          </a:bodyPr>
          <a:lstStyle/>
          <a:p>
            <a:pPr algn="ctr"/>
            <a:r>
              <a:rPr lang="en-US" sz="2800" b="1" dirty="0">
                <a:solidFill>
                  <a:srgbClr val="FFFFFF"/>
                </a:solidFill>
              </a:rPr>
              <a:t>DHA Contribution to MTSF 2014 to 2019</a:t>
            </a:r>
            <a:endParaRPr lang="en-ZA" sz="2800" dirty="0">
              <a:solidFill>
                <a:srgbClr val="FFFFFF"/>
              </a:solidFill>
            </a:endParaRP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a:xfrm>
            <a:off x="2537459" y="6356349"/>
            <a:ext cx="2190750" cy="365125"/>
          </a:xfrm>
        </p:spPr>
        <p:txBody>
          <a:bodyPr/>
          <a:lstStyle/>
          <a:p>
            <a:pPr marL="0" indent="0">
              <a:buNone/>
            </a:pPr>
            <a:fld id="{7BF42C52-B159-234F-84DC-5B8DD7318330}" type="slidenum">
              <a:rPr lang="en-US" smtClean="0"/>
              <a:pPr marL="0" indent="0">
                <a:buNone/>
              </a:pPr>
              <a:t>4</a:t>
            </a:fld>
            <a:endParaRPr lang="en-US" dirty="0"/>
          </a:p>
        </p:txBody>
      </p:sp>
      <p:sp>
        <p:nvSpPr>
          <p:cNvPr id="6" name="TextBox 5"/>
          <p:cNvSpPr txBox="1"/>
          <p:nvPr/>
        </p:nvSpPr>
        <p:spPr>
          <a:xfrm>
            <a:off x="130175" y="126620"/>
            <a:ext cx="8865235" cy="338554"/>
          </a:xfrm>
          <a:prstGeom prst="rect">
            <a:avLst/>
          </a:prstGeom>
          <a:solidFill>
            <a:srgbClr val="92D050"/>
          </a:solidFill>
        </p:spPr>
        <p:txBody>
          <a:bodyPr wrap="square" rtlCol="0">
            <a:spAutoFit/>
          </a:bodyPr>
          <a:lstStyle/>
          <a:p>
            <a:pPr algn="ctr">
              <a:spcBef>
                <a:spcPts val="600"/>
              </a:spcBef>
              <a:spcAft>
                <a:spcPts val="600"/>
              </a:spcAft>
            </a:pPr>
            <a:r>
              <a:rPr lang="en-US" sz="1600" b="1" dirty="0" smtClean="0">
                <a:latin typeface="Arial" panose="020B0604020202020204" pitchFamily="34" charset="0"/>
                <a:cs typeface="Arial" panose="020B0604020202020204" pitchFamily="34" charset="0"/>
              </a:rPr>
              <a:t>Vision, Mission, Mandate, Values and Outcomes</a:t>
            </a:r>
            <a:endParaRPr lang="en-ZA" sz="1600" b="1" dirty="0">
              <a:latin typeface="Arial" panose="020B0604020202020204" pitchFamily="34" charset="0"/>
              <a:cs typeface="Arial" panose="020B0604020202020204" pitchFamily="34" charset="0"/>
            </a:endParaRPr>
          </a:p>
        </p:txBody>
      </p:sp>
      <p:graphicFrame>
        <p:nvGraphicFramePr>
          <p:cNvPr id="5" name="Diagram 4"/>
          <p:cNvGraphicFramePr/>
          <p:nvPr/>
        </p:nvGraphicFramePr>
        <p:xfrm>
          <a:off x="252548" y="616565"/>
          <a:ext cx="8604069" cy="5218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64338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40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83898635"/>
              </p:ext>
            </p:extLst>
          </p:nvPr>
        </p:nvGraphicFramePr>
        <p:xfrm>
          <a:off x="54590" y="625938"/>
          <a:ext cx="9061618" cy="2939098"/>
        </p:xfrm>
        <a:graphic>
          <a:graphicData uri="http://schemas.openxmlformats.org/drawingml/2006/table">
            <a:tbl>
              <a:tblPr firstRow="1" bandRow="1">
                <a:tableStyleId>{5C22544A-7EE6-4342-B048-85BDC9FD1C3A}</a:tableStyleId>
              </a:tblPr>
              <a:tblGrid>
                <a:gridCol w="2698456">
                  <a:extLst>
                    <a:ext uri="{9D8B030D-6E8A-4147-A177-3AD203B41FA5}">
                      <a16:colId xmlns:a16="http://schemas.microsoft.com/office/drawing/2014/main" val="20000"/>
                    </a:ext>
                  </a:extLst>
                </a:gridCol>
                <a:gridCol w="1755392">
                  <a:extLst>
                    <a:ext uri="{9D8B030D-6E8A-4147-A177-3AD203B41FA5}">
                      <a16:colId xmlns:a16="http://schemas.microsoft.com/office/drawing/2014/main" val="20001"/>
                    </a:ext>
                  </a:extLst>
                </a:gridCol>
                <a:gridCol w="1576745">
                  <a:extLst>
                    <a:ext uri="{9D8B030D-6E8A-4147-A177-3AD203B41FA5}">
                      <a16:colId xmlns:a16="http://schemas.microsoft.com/office/drawing/2014/main" val="20002"/>
                    </a:ext>
                  </a:extLst>
                </a:gridCol>
                <a:gridCol w="1586221">
                  <a:extLst>
                    <a:ext uri="{9D8B030D-6E8A-4147-A177-3AD203B41FA5}">
                      <a16:colId xmlns:a16="http://schemas.microsoft.com/office/drawing/2014/main" val="20003"/>
                    </a:ext>
                  </a:extLst>
                </a:gridCol>
                <a:gridCol w="1444804">
                  <a:extLst>
                    <a:ext uri="{9D8B030D-6E8A-4147-A177-3AD203B41FA5}">
                      <a16:colId xmlns:a16="http://schemas.microsoft.com/office/drawing/2014/main" val="20004"/>
                    </a:ext>
                  </a:extLst>
                </a:gridCol>
              </a:tblGrid>
              <a:tr h="285060">
                <a:tc>
                  <a:txBody>
                    <a:bodyPr/>
                    <a:lstStyle/>
                    <a:p>
                      <a:pPr marL="0" indent="0" algn="l">
                        <a:buFont typeface="+mj-lt"/>
                        <a:buNone/>
                      </a:pPr>
                      <a:r>
                        <a:rPr lang="en-ZA" sz="1400" dirty="0" smtClean="0">
                          <a:solidFill>
                            <a:schemeClr val="tx1"/>
                          </a:solidFill>
                          <a:latin typeface="Arial" panose="020B0604020202020204" pitchFamily="34" charset="0"/>
                          <a:cs typeface="Arial" panose="020B0604020202020204" pitchFamily="34" charset="0"/>
                        </a:rPr>
                        <a:t>APEX Priority:</a:t>
                      </a:r>
                      <a:endParaRPr lang="en-ZA" sz="1400"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Economic Transformation and Job Creation</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95810935"/>
                  </a:ext>
                </a:extLst>
              </a:tr>
              <a:tr h="528285">
                <a:tc>
                  <a:txBody>
                    <a:bodyPr/>
                    <a:lstStyle/>
                    <a:p>
                      <a:pPr marL="0" indent="0" algn="l">
                        <a:buFont typeface="+mj-lt"/>
                        <a:buNone/>
                      </a:pPr>
                      <a:r>
                        <a:rPr lang="en-ZA" sz="1400" b="1" dirty="0" smtClean="0">
                          <a:solidFill>
                            <a:schemeClr val="tx1"/>
                          </a:solidFill>
                          <a:latin typeface="Arial" panose="020B0604020202020204" pitchFamily="34" charset="0"/>
                          <a:cs typeface="Arial" panose="020B0604020202020204" pitchFamily="34" charset="0"/>
                        </a:rPr>
                        <a:t>Output:</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Temporary residence visas (critical skills visas) adjudicated according to set standards</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a:solidFill>
                      <a:schemeClr val="accent3">
                        <a:lumMod val="20000"/>
                        <a:lumOff val="8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839927">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smtClean="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smtClean="0">
                          <a:solidFill>
                            <a:schemeClr val="tx1"/>
                          </a:solidFill>
                          <a:latin typeface="Arial" panose="020B0604020202020204" pitchFamily="34" charset="0"/>
                          <a:cs typeface="Arial" panose="020B0604020202020204" pitchFamily="34" charset="0"/>
                        </a:rPr>
                        <a:t>Estimated Performance 2022/23</a:t>
                      </a:r>
                    </a:p>
                    <a:p>
                      <a:pPr marL="342900" indent="-342900" algn="l">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2023/24</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2024/25</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2025/26</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10000"/>
                  </a:ext>
                </a:extLst>
              </a:tr>
              <a:tr h="933630">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Percentage of  Critical skills visa applications adjudicated within 4 weeks for applications processed within the RSA per year</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20%</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95% </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95% </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95% </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
        <p:nvSpPr>
          <p:cNvPr id="8" name="TextBox 7"/>
          <p:cNvSpPr txBox="1"/>
          <p:nvPr/>
        </p:nvSpPr>
        <p:spPr>
          <a:xfrm>
            <a:off x="117415" y="196702"/>
            <a:ext cx="8944203" cy="307777"/>
          </a:xfrm>
          <a:prstGeom prst="rect">
            <a:avLst/>
          </a:prstGeom>
          <a:solidFill>
            <a:srgbClr val="92D050"/>
          </a:solidFill>
        </p:spPr>
        <p:txBody>
          <a:bodyPr wrap="square" rtlCol="0">
            <a:spAutoFit/>
          </a:bodyPr>
          <a:lstStyle/>
          <a:p>
            <a:pPr algn="ctr"/>
            <a:r>
              <a:rPr lang="en-US" sz="1400" b="1" dirty="0" smtClean="0">
                <a:latin typeface="Arial" panose="020B0604020202020204" pitchFamily="34" charset="0"/>
                <a:cs typeface="Arial" panose="020B0604020202020204" pitchFamily="34" charset="0"/>
              </a:rPr>
              <a:t>APP for 2023/26</a:t>
            </a:r>
            <a:endParaRPr lang="en-US" sz="1400" b="1"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94966085"/>
              </p:ext>
            </p:extLst>
          </p:nvPr>
        </p:nvGraphicFramePr>
        <p:xfrm>
          <a:off x="117414" y="3690023"/>
          <a:ext cx="8944203" cy="1510665"/>
        </p:xfrm>
        <a:graphic>
          <a:graphicData uri="http://schemas.openxmlformats.org/drawingml/2006/table">
            <a:tbl>
              <a:tblPr firstRow="1" firstCol="1" bandRow="1"/>
              <a:tblGrid>
                <a:gridCol w="5985003">
                  <a:extLst>
                    <a:ext uri="{9D8B030D-6E8A-4147-A177-3AD203B41FA5}">
                      <a16:colId xmlns:a16="http://schemas.microsoft.com/office/drawing/2014/main" val="2133296954"/>
                    </a:ext>
                  </a:extLst>
                </a:gridCol>
                <a:gridCol w="2959200">
                  <a:extLst>
                    <a:ext uri="{9D8B030D-6E8A-4147-A177-3AD203B41FA5}">
                      <a16:colId xmlns:a16="http://schemas.microsoft.com/office/drawing/2014/main" val="3820330928"/>
                    </a:ext>
                  </a:extLst>
                </a:gridCol>
              </a:tblGrid>
              <a:tr h="0">
                <a:tc>
                  <a:txBody>
                    <a:bodyPr/>
                    <a:lstStyle/>
                    <a:p>
                      <a:pPr>
                        <a:lnSpc>
                          <a:spcPct val="107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Annual </a:t>
                      </a:r>
                      <a:r>
                        <a:rPr lang="en-ZA" sz="1400" b="1" dirty="0" smtClean="0">
                          <a:effectLst/>
                          <a:latin typeface="Arial" panose="020B0604020202020204" pitchFamily="34" charset="0"/>
                          <a:ea typeface="Calibri" panose="020F0502020204030204" pitchFamily="34" charset="0"/>
                          <a:cs typeface="Arial" panose="020B0604020202020204" pitchFamily="34" charset="0"/>
                        </a:rPr>
                        <a:t>Target 2023/24</a:t>
                      </a:r>
                    </a:p>
                    <a:p>
                      <a:pPr>
                        <a:lnSpc>
                          <a:spcPct val="107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Quarterly Targets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27359442"/>
                  </a:ext>
                </a:extLst>
              </a:tr>
              <a:tr h="263525">
                <a:tc rowSpan="4">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95% of  Critical skills visa applications adjudicated within 4 weeks for applications processed within the RSA per year</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Q1: </a:t>
                      </a: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95%</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385394"/>
                  </a:ext>
                </a:extLst>
              </a:tr>
              <a:tr h="263525">
                <a:tc vMerge="1">
                  <a:txBody>
                    <a:bodyPr/>
                    <a:lstStyle/>
                    <a:p>
                      <a:endParaRPr lang="en-ZA"/>
                    </a:p>
                  </a:txBody>
                  <a:tcPr/>
                </a:tc>
                <a:tc>
                  <a:txBody>
                    <a:bodyPr/>
                    <a:lstStyle/>
                    <a:p>
                      <a:pPr algn="ctr">
                        <a:lnSpc>
                          <a:spcPct val="107000"/>
                        </a:lnSpc>
                        <a:spcAft>
                          <a:spcPts val="0"/>
                        </a:spcAft>
                      </a:pPr>
                      <a:r>
                        <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Q2: </a:t>
                      </a:r>
                      <a:r>
                        <a:rPr kumimoji="0" lang="en-ZA"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95%</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008973"/>
                  </a:ext>
                </a:extLst>
              </a:tr>
              <a:tr h="263525">
                <a:tc vMerge="1">
                  <a:txBody>
                    <a:bodyPr/>
                    <a:lstStyle/>
                    <a:p>
                      <a:endParaRPr lang="en-ZA"/>
                    </a:p>
                  </a:txBody>
                  <a:tcPr/>
                </a:tc>
                <a:tc>
                  <a:txBody>
                    <a:bodyPr/>
                    <a:lstStyle/>
                    <a:p>
                      <a:pPr algn="ctr">
                        <a:lnSpc>
                          <a:spcPct val="107000"/>
                        </a:lnSpc>
                        <a:spcAft>
                          <a:spcPts val="0"/>
                        </a:spcAft>
                      </a:pPr>
                      <a:r>
                        <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Q3: </a:t>
                      </a: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95%</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6294198"/>
                  </a:ext>
                </a:extLst>
              </a:tr>
              <a:tr h="263525">
                <a:tc vMerge="1">
                  <a:txBody>
                    <a:bodyPr/>
                    <a:lstStyle/>
                    <a:p>
                      <a:endParaRPr lang="en-ZA"/>
                    </a:p>
                  </a:txBody>
                  <a:tcPr/>
                </a:tc>
                <a:tc>
                  <a:txBody>
                    <a:bodyPr/>
                    <a:lstStyle/>
                    <a:p>
                      <a:pPr algn="ctr">
                        <a:lnSpc>
                          <a:spcPct val="107000"/>
                        </a:lnSpc>
                        <a:spcAft>
                          <a:spcPts val="0"/>
                        </a:spcAft>
                      </a:pPr>
                      <a:r>
                        <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Q4: </a:t>
                      </a: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95%</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27490"/>
                  </a:ext>
                </a:extLst>
              </a:tr>
            </a:tbl>
          </a:graphicData>
        </a:graphic>
      </p:graphicFrame>
    </p:spTree>
    <p:extLst>
      <p:ext uri="{BB962C8B-B14F-4D97-AF65-F5344CB8AC3E}">
        <p14:creationId xmlns:p14="http://schemas.microsoft.com/office/powerpoint/2010/main" val="2692743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42C52-B159-234F-84DC-5B8DD731833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930391551"/>
              </p:ext>
            </p:extLst>
          </p:nvPr>
        </p:nvGraphicFramePr>
        <p:xfrm>
          <a:off x="125653" y="645476"/>
          <a:ext cx="8935966" cy="3049802"/>
        </p:xfrm>
        <a:graphic>
          <a:graphicData uri="http://schemas.openxmlformats.org/drawingml/2006/table">
            <a:tbl>
              <a:tblPr firstRow="1" bandRow="1">
                <a:tableStyleId>{5C22544A-7EE6-4342-B048-85BDC9FD1C3A}</a:tableStyleId>
              </a:tblPr>
              <a:tblGrid>
                <a:gridCol w="3082425">
                  <a:extLst>
                    <a:ext uri="{9D8B030D-6E8A-4147-A177-3AD203B41FA5}">
                      <a16:colId xmlns:a16="http://schemas.microsoft.com/office/drawing/2014/main" val="20000"/>
                    </a:ext>
                  </a:extLst>
                </a:gridCol>
                <a:gridCol w="1309664">
                  <a:extLst>
                    <a:ext uri="{9D8B030D-6E8A-4147-A177-3AD203B41FA5}">
                      <a16:colId xmlns:a16="http://schemas.microsoft.com/office/drawing/2014/main" val="20001"/>
                    </a:ext>
                  </a:extLst>
                </a:gridCol>
                <a:gridCol w="1554881">
                  <a:extLst>
                    <a:ext uri="{9D8B030D-6E8A-4147-A177-3AD203B41FA5}">
                      <a16:colId xmlns:a16="http://schemas.microsoft.com/office/drawing/2014/main" val="20002"/>
                    </a:ext>
                  </a:extLst>
                </a:gridCol>
                <a:gridCol w="1564226">
                  <a:extLst>
                    <a:ext uri="{9D8B030D-6E8A-4147-A177-3AD203B41FA5}">
                      <a16:colId xmlns:a16="http://schemas.microsoft.com/office/drawing/2014/main" val="20003"/>
                    </a:ext>
                  </a:extLst>
                </a:gridCol>
                <a:gridCol w="1424770">
                  <a:extLst>
                    <a:ext uri="{9D8B030D-6E8A-4147-A177-3AD203B41FA5}">
                      <a16:colId xmlns:a16="http://schemas.microsoft.com/office/drawing/2014/main" val="20004"/>
                    </a:ext>
                  </a:extLst>
                </a:gridCol>
              </a:tblGrid>
              <a:tr h="397946">
                <a:tc>
                  <a:txBody>
                    <a:bodyPr/>
                    <a:lstStyle/>
                    <a:p>
                      <a:pPr marL="0" indent="0" algn="l">
                        <a:buFont typeface="+mj-lt"/>
                        <a:buNone/>
                      </a:pPr>
                      <a:r>
                        <a:rPr lang="en-ZA" sz="1400" dirty="0" smtClean="0">
                          <a:solidFill>
                            <a:schemeClr val="tx1"/>
                          </a:solidFill>
                          <a:latin typeface="Arial" panose="020B0604020202020204" pitchFamily="34" charset="0"/>
                          <a:cs typeface="Arial" panose="020B0604020202020204" pitchFamily="34" charset="0"/>
                        </a:rPr>
                        <a:t>APEX Priority:</a:t>
                      </a:r>
                      <a:endParaRPr lang="en-ZA" sz="1400"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Economic Transformation and Job Creation</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95810935"/>
                  </a:ext>
                </a:extLst>
              </a:tr>
              <a:tr h="573080">
                <a:tc>
                  <a:txBody>
                    <a:bodyPr/>
                    <a:lstStyle/>
                    <a:p>
                      <a:pPr marL="0" indent="0" algn="l">
                        <a:buFont typeface="+mj-lt"/>
                        <a:buNone/>
                      </a:pPr>
                      <a:r>
                        <a:rPr lang="en-ZA" sz="1400" b="1" dirty="0" smtClean="0">
                          <a:solidFill>
                            <a:schemeClr val="tx1"/>
                          </a:solidFill>
                          <a:latin typeface="Arial" panose="020B0604020202020204" pitchFamily="34" charset="0"/>
                          <a:cs typeface="Arial" panose="020B0604020202020204" pitchFamily="34" charset="0"/>
                        </a:rPr>
                        <a:t>Output:</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Temporary residence visas (business) adjudicated according to set standards</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a:solidFill>
                      <a:schemeClr val="accent3">
                        <a:lumMod val="20000"/>
                        <a:lumOff val="8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733965">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smtClean="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smtClean="0">
                          <a:solidFill>
                            <a:schemeClr val="tx1"/>
                          </a:solidFill>
                          <a:latin typeface="Arial" panose="020B0604020202020204" pitchFamily="34" charset="0"/>
                          <a:cs typeface="Arial" panose="020B0604020202020204" pitchFamily="34" charset="0"/>
                        </a:rPr>
                        <a:t>Estimated Performance 2022/23</a:t>
                      </a: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2023/24</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2024/25</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2025/26</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10000"/>
                  </a:ext>
                </a:extLst>
              </a:tr>
              <a:tr h="628329">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Percentage  of Business visa applications adjudicated within 8 weeks for applications processed within the RSA per year</a:t>
                      </a:r>
                      <a:endParaRPr lang="en-ZA"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41%</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90%</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90%</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90%</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
        <p:nvSpPr>
          <p:cNvPr id="8" name="TextBox 7"/>
          <p:cNvSpPr txBox="1"/>
          <p:nvPr/>
        </p:nvSpPr>
        <p:spPr>
          <a:xfrm>
            <a:off x="117415" y="196702"/>
            <a:ext cx="8944203" cy="307777"/>
          </a:xfrm>
          <a:prstGeom prst="rect">
            <a:avLst/>
          </a:prstGeom>
          <a:solidFill>
            <a:srgbClr val="92D05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APP for 2023/26</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536872369"/>
              </p:ext>
            </p:extLst>
          </p:nvPr>
        </p:nvGraphicFramePr>
        <p:xfrm>
          <a:off x="117415" y="3894944"/>
          <a:ext cx="8944203" cy="1594834"/>
        </p:xfrm>
        <a:graphic>
          <a:graphicData uri="http://schemas.openxmlformats.org/drawingml/2006/table">
            <a:tbl>
              <a:tblPr firstRow="1" firstCol="1" bandRow="1"/>
              <a:tblGrid>
                <a:gridCol w="6013878">
                  <a:extLst>
                    <a:ext uri="{9D8B030D-6E8A-4147-A177-3AD203B41FA5}">
                      <a16:colId xmlns:a16="http://schemas.microsoft.com/office/drawing/2014/main" val="2133296954"/>
                    </a:ext>
                  </a:extLst>
                </a:gridCol>
                <a:gridCol w="2930325">
                  <a:extLst>
                    <a:ext uri="{9D8B030D-6E8A-4147-A177-3AD203B41FA5}">
                      <a16:colId xmlns:a16="http://schemas.microsoft.com/office/drawing/2014/main" val="3820330928"/>
                    </a:ext>
                  </a:extLst>
                </a:gridCol>
              </a:tblGrid>
              <a:tr h="0">
                <a:tc>
                  <a:txBody>
                    <a:bodyPr/>
                    <a:lstStyle/>
                    <a:p>
                      <a:pP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Annual </a:t>
                      </a:r>
                      <a:r>
                        <a:rPr lang="en-ZA" sz="1600" b="1" dirty="0" smtClean="0">
                          <a:effectLst/>
                          <a:latin typeface="Arial" panose="020B0604020202020204" pitchFamily="34" charset="0"/>
                          <a:ea typeface="Calibri" panose="020F0502020204030204" pitchFamily="34" charset="0"/>
                          <a:cs typeface="Arial" panose="020B0604020202020204" pitchFamily="34" charset="0"/>
                        </a:rPr>
                        <a:t>Target 2023/24</a:t>
                      </a:r>
                    </a:p>
                    <a:p>
                      <a:pPr>
                        <a:lnSpc>
                          <a:spcPct val="107000"/>
                        </a:lnSpc>
                        <a:spcAft>
                          <a:spcPts val="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Quarterly Targets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27359442"/>
                  </a:ext>
                </a:extLst>
              </a:tr>
              <a:tr h="263525">
                <a:tc row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90%  of Business visa applications adjudicated within 8 weeks for applications processed within the RSA per year</a:t>
                      </a:r>
                      <a:endParaRPr lang="en-ZA"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Q1: </a:t>
                      </a:r>
                      <a:r>
                        <a:rPr lang="en-ZA"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90%</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385394"/>
                  </a:ext>
                </a:extLst>
              </a:tr>
              <a:tr h="263525">
                <a:tc vMerge="1">
                  <a:txBody>
                    <a:bodyPr/>
                    <a:lstStyle/>
                    <a:p>
                      <a:endParaRPr lang="en-ZA"/>
                    </a:p>
                  </a:txBody>
                  <a:tcPr/>
                </a:tc>
                <a:tc>
                  <a:txBody>
                    <a:bodyPr/>
                    <a:lstStyle/>
                    <a:p>
                      <a:pPr algn="ct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Q2: </a:t>
                      </a:r>
                      <a:r>
                        <a:rPr lang="en-ZA"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90%</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008973"/>
                  </a:ext>
                </a:extLst>
              </a:tr>
              <a:tr h="282416">
                <a:tc vMerge="1">
                  <a:txBody>
                    <a:bodyPr/>
                    <a:lstStyle/>
                    <a:p>
                      <a:endParaRPr lang="en-ZA"/>
                    </a:p>
                  </a:txBody>
                  <a:tcPr/>
                </a:tc>
                <a:tc>
                  <a:txBody>
                    <a:bodyPr/>
                    <a:lstStyle/>
                    <a:p>
                      <a:pPr algn="ct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Q3: </a:t>
                      </a:r>
                      <a:r>
                        <a:rPr lang="en-ZA"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90%</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6294198"/>
                  </a:ext>
                </a:extLst>
              </a:tr>
              <a:tr h="263525">
                <a:tc vMerge="1">
                  <a:txBody>
                    <a:bodyPr/>
                    <a:lstStyle/>
                    <a:p>
                      <a:endParaRPr lang="en-ZA"/>
                    </a:p>
                  </a:txBody>
                  <a:tcPr/>
                </a:tc>
                <a:tc>
                  <a:txBody>
                    <a:bodyPr/>
                    <a:lstStyle/>
                    <a:p>
                      <a:pPr algn="ct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Q4: </a:t>
                      </a:r>
                      <a:r>
                        <a:rPr lang="en-ZA"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90%</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27490"/>
                  </a:ext>
                </a:extLst>
              </a:tr>
            </a:tbl>
          </a:graphicData>
        </a:graphic>
      </p:graphicFrame>
    </p:spTree>
    <p:extLst>
      <p:ext uri="{BB962C8B-B14F-4D97-AF65-F5344CB8AC3E}">
        <p14:creationId xmlns:p14="http://schemas.microsoft.com/office/powerpoint/2010/main" val="111751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42C52-B159-234F-84DC-5B8DD731833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3194683719"/>
              </p:ext>
            </p:extLst>
          </p:nvPr>
        </p:nvGraphicFramePr>
        <p:xfrm>
          <a:off x="125653" y="645476"/>
          <a:ext cx="8864345" cy="3049802"/>
        </p:xfrm>
        <a:graphic>
          <a:graphicData uri="http://schemas.openxmlformats.org/drawingml/2006/table">
            <a:tbl>
              <a:tblPr firstRow="1" bandRow="1">
                <a:tableStyleId>{5C22544A-7EE6-4342-B048-85BDC9FD1C3A}</a:tableStyleId>
              </a:tblPr>
              <a:tblGrid>
                <a:gridCol w="3057720">
                  <a:extLst>
                    <a:ext uri="{9D8B030D-6E8A-4147-A177-3AD203B41FA5}">
                      <a16:colId xmlns:a16="http://schemas.microsoft.com/office/drawing/2014/main" val="20000"/>
                    </a:ext>
                  </a:extLst>
                </a:gridCol>
                <a:gridCol w="1299167">
                  <a:extLst>
                    <a:ext uri="{9D8B030D-6E8A-4147-A177-3AD203B41FA5}">
                      <a16:colId xmlns:a16="http://schemas.microsoft.com/office/drawing/2014/main" val="20001"/>
                    </a:ext>
                  </a:extLst>
                </a:gridCol>
                <a:gridCol w="1542419">
                  <a:extLst>
                    <a:ext uri="{9D8B030D-6E8A-4147-A177-3AD203B41FA5}">
                      <a16:colId xmlns:a16="http://schemas.microsoft.com/office/drawing/2014/main" val="20002"/>
                    </a:ext>
                  </a:extLst>
                </a:gridCol>
                <a:gridCol w="1551689">
                  <a:extLst>
                    <a:ext uri="{9D8B030D-6E8A-4147-A177-3AD203B41FA5}">
                      <a16:colId xmlns:a16="http://schemas.microsoft.com/office/drawing/2014/main" val="20003"/>
                    </a:ext>
                  </a:extLst>
                </a:gridCol>
                <a:gridCol w="1413350">
                  <a:extLst>
                    <a:ext uri="{9D8B030D-6E8A-4147-A177-3AD203B41FA5}">
                      <a16:colId xmlns:a16="http://schemas.microsoft.com/office/drawing/2014/main" val="20004"/>
                    </a:ext>
                  </a:extLst>
                </a:gridCol>
              </a:tblGrid>
              <a:tr h="397946">
                <a:tc>
                  <a:txBody>
                    <a:bodyPr/>
                    <a:lstStyle/>
                    <a:p>
                      <a:pPr marL="0" indent="0" algn="l">
                        <a:buFont typeface="+mj-lt"/>
                        <a:buNone/>
                      </a:pPr>
                      <a:r>
                        <a:rPr lang="en-ZA" sz="1400" dirty="0" smtClean="0">
                          <a:solidFill>
                            <a:schemeClr val="tx1"/>
                          </a:solidFill>
                          <a:latin typeface="Arial" panose="020B0604020202020204" pitchFamily="34" charset="0"/>
                          <a:cs typeface="Arial" panose="020B0604020202020204" pitchFamily="34" charset="0"/>
                        </a:rPr>
                        <a:t>APEX Priority:</a:t>
                      </a:r>
                      <a:endParaRPr lang="en-ZA" sz="1400"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Economic Transformation and Job Creation</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95810935"/>
                  </a:ext>
                </a:extLst>
              </a:tr>
              <a:tr h="573080">
                <a:tc>
                  <a:txBody>
                    <a:bodyPr/>
                    <a:lstStyle/>
                    <a:p>
                      <a:pPr marL="0" indent="0" algn="l">
                        <a:buFont typeface="+mj-lt"/>
                        <a:buNone/>
                      </a:pPr>
                      <a:r>
                        <a:rPr lang="en-ZA" sz="1400" b="1" dirty="0" smtClean="0">
                          <a:solidFill>
                            <a:schemeClr val="tx1"/>
                          </a:solidFill>
                          <a:latin typeface="Arial" panose="020B0604020202020204" pitchFamily="34" charset="0"/>
                          <a:cs typeface="Arial" panose="020B0604020202020204" pitchFamily="34" charset="0"/>
                        </a:rPr>
                        <a:t>Output:</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Temporary residence visas (general work) adjudicated according to set standards</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a:solidFill>
                      <a:schemeClr val="accent3">
                        <a:lumMod val="20000"/>
                        <a:lumOff val="8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733965">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smtClean="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smtClean="0">
                          <a:solidFill>
                            <a:schemeClr val="tx1"/>
                          </a:solidFill>
                          <a:latin typeface="Arial" panose="020B0604020202020204" pitchFamily="34" charset="0"/>
                          <a:cs typeface="Arial" panose="020B0604020202020204" pitchFamily="34" charset="0"/>
                        </a:rPr>
                        <a:t>Estimated Performance 2022/23</a:t>
                      </a: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2023/24</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2024/25</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2025/26</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10000"/>
                  </a:ext>
                </a:extLst>
              </a:tr>
              <a:tr h="628329">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Percentage  of General Work visa applications adjudicated within 8 weeks for applications processed within the RSA per year</a:t>
                      </a:r>
                      <a:endParaRPr lang="en-ZA"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60%</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90%</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90%</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90%</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
        <p:nvSpPr>
          <p:cNvPr id="8" name="TextBox 7"/>
          <p:cNvSpPr txBox="1"/>
          <p:nvPr/>
        </p:nvSpPr>
        <p:spPr>
          <a:xfrm>
            <a:off x="117415" y="196702"/>
            <a:ext cx="8944203" cy="307777"/>
          </a:xfrm>
          <a:prstGeom prst="rect">
            <a:avLst/>
          </a:prstGeom>
          <a:solidFill>
            <a:srgbClr val="92D05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APP for 2023/26</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08315927"/>
              </p:ext>
            </p:extLst>
          </p:nvPr>
        </p:nvGraphicFramePr>
        <p:xfrm>
          <a:off x="125652" y="3836275"/>
          <a:ext cx="8864346" cy="1576501"/>
        </p:xfrm>
        <a:graphic>
          <a:graphicData uri="http://schemas.openxmlformats.org/drawingml/2006/table">
            <a:tbl>
              <a:tblPr firstRow="1" firstCol="1" bandRow="1"/>
              <a:tblGrid>
                <a:gridCol w="5909388">
                  <a:extLst>
                    <a:ext uri="{9D8B030D-6E8A-4147-A177-3AD203B41FA5}">
                      <a16:colId xmlns:a16="http://schemas.microsoft.com/office/drawing/2014/main" val="2133296954"/>
                    </a:ext>
                  </a:extLst>
                </a:gridCol>
                <a:gridCol w="2954958">
                  <a:extLst>
                    <a:ext uri="{9D8B030D-6E8A-4147-A177-3AD203B41FA5}">
                      <a16:colId xmlns:a16="http://schemas.microsoft.com/office/drawing/2014/main" val="3820330928"/>
                    </a:ext>
                  </a:extLst>
                </a:gridCol>
              </a:tblGrid>
              <a:tr h="0">
                <a:tc>
                  <a:txBody>
                    <a:bodyPr/>
                    <a:lstStyle/>
                    <a:p>
                      <a:pP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Annual </a:t>
                      </a:r>
                      <a:r>
                        <a:rPr lang="en-ZA" sz="1600" b="1" dirty="0" smtClean="0">
                          <a:effectLst/>
                          <a:latin typeface="Arial" panose="020B0604020202020204" pitchFamily="34" charset="0"/>
                          <a:ea typeface="Calibri" panose="020F0502020204030204" pitchFamily="34" charset="0"/>
                          <a:cs typeface="Arial" panose="020B0604020202020204" pitchFamily="34" charset="0"/>
                        </a:rPr>
                        <a:t>Target 2023/24</a:t>
                      </a:r>
                    </a:p>
                    <a:p>
                      <a:pPr>
                        <a:lnSpc>
                          <a:spcPct val="107000"/>
                        </a:lnSpc>
                        <a:spcAft>
                          <a:spcPts val="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Quarterly Targets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27359442"/>
                  </a:ext>
                </a:extLst>
              </a:tr>
              <a:tr h="263525">
                <a:tc row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90%  of General Work visa applications adjudicated within 8 weeks for applications processed within the RSA per year</a:t>
                      </a:r>
                      <a:endParaRPr lang="en-ZA"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Q1: </a:t>
                      </a:r>
                      <a:r>
                        <a:rPr lang="en-ZA"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90%</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385394"/>
                  </a:ext>
                </a:extLst>
              </a:tr>
              <a:tr h="263525">
                <a:tc vMerge="1">
                  <a:txBody>
                    <a:bodyPr/>
                    <a:lstStyle/>
                    <a:p>
                      <a:endParaRPr lang="en-ZA"/>
                    </a:p>
                  </a:txBody>
                  <a:tcPr/>
                </a:tc>
                <a:tc>
                  <a:txBody>
                    <a:bodyPr/>
                    <a:lstStyle/>
                    <a:p>
                      <a:pPr algn="ct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Q2: </a:t>
                      </a:r>
                      <a:r>
                        <a:rPr lang="en-ZA"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90%</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008973"/>
                  </a:ext>
                </a:extLst>
              </a:tr>
              <a:tr h="264083">
                <a:tc vMerge="1">
                  <a:txBody>
                    <a:bodyPr/>
                    <a:lstStyle/>
                    <a:p>
                      <a:endParaRPr lang="en-ZA"/>
                    </a:p>
                  </a:txBody>
                  <a:tcPr/>
                </a:tc>
                <a:tc>
                  <a:txBody>
                    <a:bodyPr/>
                    <a:lstStyle/>
                    <a:p>
                      <a:pPr algn="ct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Q3: </a:t>
                      </a:r>
                      <a:r>
                        <a:rPr lang="en-ZA"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90%</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6294198"/>
                  </a:ext>
                </a:extLst>
              </a:tr>
              <a:tr h="263525">
                <a:tc vMerge="1">
                  <a:txBody>
                    <a:bodyPr/>
                    <a:lstStyle/>
                    <a:p>
                      <a:endParaRPr lang="en-ZA"/>
                    </a:p>
                  </a:txBody>
                  <a:tcPr/>
                </a:tc>
                <a:tc>
                  <a:txBody>
                    <a:bodyPr/>
                    <a:lstStyle/>
                    <a:p>
                      <a:pPr algn="ct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Q4: </a:t>
                      </a:r>
                      <a:r>
                        <a:rPr lang="en-ZA"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90%</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27490"/>
                  </a:ext>
                </a:extLst>
              </a:tr>
            </a:tbl>
          </a:graphicData>
        </a:graphic>
      </p:graphicFrame>
    </p:spTree>
    <p:extLst>
      <p:ext uri="{BB962C8B-B14F-4D97-AF65-F5344CB8AC3E}">
        <p14:creationId xmlns:p14="http://schemas.microsoft.com/office/powerpoint/2010/main" val="3033544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a:extLst>
              <a:ext uri="{FF2B5EF4-FFF2-40B4-BE49-F238E27FC236}">
                <a16:creationId xmlns:a16="http://schemas.microsoft.com/office/drawing/2014/main" id="{B69995CA-9F3C-4203-8C4D-EBF7CF989964}"/>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buClr>
                <a:schemeClr val="bg2"/>
              </a:buClr>
            </a:pPr>
            <a:endParaRPr lang="en-US" altLang="en-US" sz="1600">
              <a:solidFill>
                <a:srgbClr val="000000"/>
              </a:solidFill>
            </a:endParaRPr>
          </a:p>
        </p:txBody>
      </p:sp>
      <p:sp>
        <p:nvSpPr>
          <p:cNvPr id="7171" name="Rectangle 5">
            <a:extLst>
              <a:ext uri="{FF2B5EF4-FFF2-40B4-BE49-F238E27FC236}">
                <a16:creationId xmlns:a16="http://schemas.microsoft.com/office/drawing/2014/main" id="{1BAE612B-EEBF-413C-B5E9-F01126FECDF5}"/>
              </a:ext>
            </a:extLst>
          </p:cNvPr>
          <p:cNvSpPr>
            <a:spLocks noChangeArrowheads="1"/>
          </p:cNvSpPr>
          <p:nvPr/>
        </p:nvSpPr>
        <p:spPr bwMode="auto">
          <a:xfrm>
            <a:off x="223838" y="2426730"/>
            <a:ext cx="8667750" cy="646331"/>
          </a:xfrm>
          <a:prstGeom prst="rect">
            <a:avLst/>
          </a:prstGeom>
          <a:solidFill>
            <a:srgbClr val="92D050"/>
          </a:solidFill>
          <a:ln>
            <a:noFill/>
          </a:ln>
          <a:extLst/>
        </p:spPr>
        <p:txBody>
          <a:bodyPr>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50000"/>
              </a:lnSpc>
              <a:buClr>
                <a:schemeClr val="bg2"/>
              </a:buClr>
            </a:pPr>
            <a:r>
              <a:rPr lang="en-US" altLang="en-US" sz="2400" b="1" dirty="0" smtClean="0">
                <a:solidFill>
                  <a:srgbClr val="000000"/>
                </a:solidFill>
              </a:rPr>
              <a:t>INFORMATION SERVICES TARGETS -  2023/2026</a:t>
            </a:r>
            <a:endParaRPr lang="en-US" altLang="en-US" sz="2400" b="1" dirty="0">
              <a:solidFill>
                <a:srgbClr val="000000"/>
              </a:solidFill>
            </a:endParaRPr>
          </a:p>
        </p:txBody>
      </p:sp>
    </p:spTree>
    <p:extLst>
      <p:ext uri="{BB962C8B-B14F-4D97-AF65-F5344CB8AC3E}">
        <p14:creationId xmlns:p14="http://schemas.microsoft.com/office/powerpoint/2010/main" val="42562486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42C52-B159-234F-84DC-5B8DD731833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2460491700"/>
              </p:ext>
            </p:extLst>
          </p:nvPr>
        </p:nvGraphicFramePr>
        <p:xfrm>
          <a:off x="109162" y="164213"/>
          <a:ext cx="8875454" cy="2718869"/>
        </p:xfrm>
        <a:graphic>
          <a:graphicData uri="http://schemas.openxmlformats.org/drawingml/2006/table">
            <a:tbl>
              <a:tblPr firstRow="1" bandRow="1">
                <a:tableStyleId>{5C22544A-7EE6-4342-B048-85BDC9FD1C3A}</a:tableStyleId>
              </a:tblPr>
              <a:tblGrid>
                <a:gridCol w="2643018">
                  <a:extLst>
                    <a:ext uri="{9D8B030D-6E8A-4147-A177-3AD203B41FA5}">
                      <a16:colId xmlns:a16="http://schemas.microsoft.com/office/drawing/2014/main" val="20000"/>
                    </a:ext>
                  </a:extLst>
                </a:gridCol>
                <a:gridCol w="1719329">
                  <a:extLst>
                    <a:ext uri="{9D8B030D-6E8A-4147-A177-3AD203B41FA5}">
                      <a16:colId xmlns:a16="http://schemas.microsoft.com/office/drawing/2014/main" val="20001"/>
                    </a:ext>
                  </a:extLst>
                </a:gridCol>
                <a:gridCol w="1544352">
                  <a:extLst>
                    <a:ext uri="{9D8B030D-6E8A-4147-A177-3AD203B41FA5}">
                      <a16:colId xmlns:a16="http://schemas.microsoft.com/office/drawing/2014/main" val="20002"/>
                    </a:ext>
                  </a:extLst>
                </a:gridCol>
                <a:gridCol w="1553633">
                  <a:extLst>
                    <a:ext uri="{9D8B030D-6E8A-4147-A177-3AD203B41FA5}">
                      <a16:colId xmlns:a16="http://schemas.microsoft.com/office/drawing/2014/main" val="20003"/>
                    </a:ext>
                  </a:extLst>
                </a:gridCol>
                <a:gridCol w="1415122">
                  <a:extLst>
                    <a:ext uri="{9D8B030D-6E8A-4147-A177-3AD203B41FA5}">
                      <a16:colId xmlns:a16="http://schemas.microsoft.com/office/drawing/2014/main" val="20004"/>
                    </a:ext>
                  </a:extLst>
                </a:gridCol>
              </a:tblGrid>
              <a:tr h="329872">
                <a:tc>
                  <a:txBody>
                    <a:bodyPr/>
                    <a:lstStyle/>
                    <a:p>
                      <a:pPr marL="0" indent="0" algn="l">
                        <a:buFont typeface="+mj-lt"/>
                        <a:buNone/>
                      </a:pPr>
                      <a:r>
                        <a:rPr lang="en-ZA" sz="1400" dirty="0" smtClean="0">
                          <a:solidFill>
                            <a:schemeClr val="tx1"/>
                          </a:solidFill>
                          <a:latin typeface="Arial" panose="020B0604020202020204" pitchFamily="34" charset="0"/>
                          <a:cs typeface="Arial" panose="020B0604020202020204" pitchFamily="34" charset="0"/>
                        </a:rPr>
                        <a:t>APEX Priority:</a:t>
                      </a:r>
                      <a:endParaRPr lang="en-ZA" sz="1400"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0" kern="1200" noProof="0" dirty="0" smtClean="0">
                          <a:solidFill>
                            <a:schemeClr val="dk1"/>
                          </a:solidFill>
                          <a:effectLst/>
                          <a:latin typeface="Arial" panose="020B0604020202020204" pitchFamily="34" charset="0"/>
                          <a:ea typeface="+mn-ea"/>
                          <a:cs typeface="Arial" panose="020B0604020202020204" pitchFamily="34" charset="0"/>
                        </a:rPr>
                        <a:t>Social Cohesion and Safer Communities</a:t>
                      </a:r>
                      <a:endParaRPr lang="en-ZA" sz="1400" b="0" kern="1200" noProof="0" dirty="0">
                        <a:solidFill>
                          <a:schemeClr val="dk1"/>
                        </a:solidFill>
                        <a:effectLst/>
                        <a:latin typeface="Arial" panose="020B0604020202020204" pitchFamily="34" charset="0"/>
                        <a:ea typeface="+mn-ea"/>
                        <a:cs typeface="Arial" panose="020B0604020202020204" pitchFamily="34" charset="0"/>
                      </a:endParaRPr>
                    </a:p>
                  </a:txBody>
                  <a:tcPr marL="114300" marR="114300" marT="0" marB="0">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95810935"/>
                  </a:ext>
                </a:extLst>
              </a:tr>
              <a:tr h="334198">
                <a:tc>
                  <a:txBody>
                    <a:bodyPr/>
                    <a:lstStyle/>
                    <a:p>
                      <a:pPr marL="0" indent="0" algn="l">
                        <a:buFont typeface="+mj-lt"/>
                        <a:buNone/>
                      </a:pPr>
                      <a:r>
                        <a:rPr lang="en-ZA" sz="1400" b="1" dirty="0" smtClean="0">
                          <a:solidFill>
                            <a:schemeClr val="tx1"/>
                          </a:solidFill>
                          <a:latin typeface="Arial" panose="020B0604020202020204" pitchFamily="34" charset="0"/>
                          <a:cs typeface="Arial" panose="020B0604020202020204" pitchFamily="34" charset="0"/>
                        </a:rPr>
                        <a:t>Output:</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0" kern="1200" dirty="0" smtClean="0">
                          <a:solidFill>
                            <a:schemeClr val="dk1"/>
                          </a:solidFill>
                          <a:effectLst/>
                          <a:latin typeface="Arial" panose="020B0604020202020204" pitchFamily="34" charset="0"/>
                          <a:ea typeface="+mn-ea"/>
                          <a:cs typeface="Arial" panose="020B0604020202020204" pitchFamily="34" charset="0"/>
                        </a:rPr>
                        <a:t>Biometric functionality implemented at ports of entry equipped with Enhanced Movement Control System (EMCS)</a:t>
                      </a:r>
                      <a:endParaRPr lang="en-US" sz="1400" b="0" kern="1200" dirty="0">
                        <a:solidFill>
                          <a:schemeClr val="dk1"/>
                        </a:solidFill>
                        <a:effectLst/>
                        <a:latin typeface="Arial" panose="020B0604020202020204" pitchFamily="34" charset="0"/>
                        <a:ea typeface="+mn-ea"/>
                        <a:cs typeface="Arial" panose="020B0604020202020204" pitchFamily="34" charset="0"/>
                      </a:endParaRPr>
                    </a:p>
                  </a:txBody>
                  <a:tcPr>
                    <a:solidFill>
                      <a:schemeClr val="accent3">
                        <a:lumMod val="20000"/>
                        <a:lumOff val="8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758781">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smtClean="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smtClean="0">
                          <a:solidFill>
                            <a:schemeClr val="tx1"/>
                          </a:solidFill>
                          <a:latin typeface="Arial" panose="020B0604020202020204" pitchFamily="34" charset="0"/>
                          <a:cs typeface="Arial" panose="020B0604020202020204" pitchFamily="34" charset="0"/>
                        </a:rPr>
                        <a:t>Estimated Performance 2022/23</a:t>
                      </a:r>
                    </a:p>
                    <a:p>
                      <a:pPr marL="342900" indent="-342900" algn="l">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2023/24</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2024/25</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2025/26</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10000"/>
                  </a:ext>
                </a:extLst>
              </a:tr>
              <a:tr h="520845">
                <a:tc>
                  <a:txBody>
                    <a:bodyPr/>
                    <a:lstStyle/>
                    <a:p>
                      <a:pPr algn="l">
                        <a:lnSpc>
                          <a:spcPct val="105000"/>
                        </a:lnSpc>
                        <a:spcAft>
                          <a:spcPts val="10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Number of selected ports of entry with biometric movement control system (BMCS) </a:t>
                      </a: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implemented</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34</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38</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NA</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NA</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862492"/>
              </p:ext>
            </p:extLst>
          </p:nvPr>
        </p:nvGraphicFramePr>
        <p:xfrm>
          <a:off x="109162" y="3063090"/>
          <a:ext cx="8875454" cy="2586435"/>
        </p:xfrm>
        <a:graphic>
          <a:graphicData uri="http://schemas.openxmlformats.org/drawingml/2006/table">
            <a:tbl>
              <a:tblPr firstRow="1" firstCol="1" bandRow="1"/>
              <a:tblGrid>
                <a:gridCol w="4424337">
                  <a:extLst>
                    <a:ext uri="{9D8B030D-6E8A-4147-A177-3AD203B41FA5}">
                      <a16:colId xmlns:a16="http://schemas.microsoft.com/office/drawing/2014/main" val="2133296954"/>
                    </a:ext>
                  </a:extLst>
                </a:gridCol>
                <a:gridCol w="4451117">
                  <a:extLst>
                    <a:ext uri="{9D8B030D-6E8A-4147-A177-3AD203B41FA5}">
                      <a16:colId xmlns:a16="http://schemas.microsoft.com/office/drawing/2014/main" val="3820330928"/>
                    </a:ext>
                  </a:extLst>
                </a:gridCol>
              </a:tblGrid>
              <a:tr h="426016">
                <a:tc>
                  <a:txBody>
                    <a:bodyPr/>
                    <a:lstStyle/>
                    <a:p>
                      <a:pPr>
                        <a:lnSpc>
                          <a:spcPct val="107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Annual </a:t>
                      </a:r>
                      <a:r>
                        <a:rPr lang="en-ZA" sz="1400" b="1" dirty="0" smtClean="0">
                          <a:effectLst/>
                          <a:latin typeface="Arial" panose="020B0604020202020204" pitchFamily="34" charset="0"/>
                          <a:ea typeface="Calibri" panose="020F0502020204030204" pitchFamily="34" charset="0"/>
                          <a:cs typeface="Arial" panose="020B0604020202020204" pitchFamily="34" charset="0"/>
                        </a:rPr>
                        <a:t>Target 2023/24</a:t>
                      </a:r>
                    </a:p>
                    <a:p>
                      <a:pPr>
                        <a:lnSpc>
                          <a:spcPct val="107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en-ZA" sz="1400" b="1" smtClean="0">
                          <a:effectLst/>
                          <a:latin typeface="Arial" panose="020B0604020202020204" pitchFamily="34" charset="0"/>
                          <a:ea typeface="Calibri" panose="020F0502020204030204" pitchFamily="34" charset="0"/>
                          <a:cs typeface="Arial" panose="020B0604020202020204" pitchFamily="34" charset="0"/>
                        </a:rPr>
                        <a:t>Quarterly Targets</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27359442"/>
                  </a:ext>
                </a:extLst>
              </a:tr>
              <a:tr h="481777">
                <a:tc rowSpan="4">
                  <a:txBody>
                    <a:bodyPr/>
                    <a:lstStyle/>
                    <a:p>
                      <a:pPr algn="l">
                        <a:lnSpc>
                          <a:spcPct val="105000"/>
                        </a:lnSpc>
                        <a:spcAft>
                          <a:spcPts val="1000"/>
                        </a:spcAft>
                      </a:pP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38 ports of entry with biometric movement control system (BMCS) implemented</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Q1: </a:t>
                      </a:r>
                    </a:p>
                    <a:p>
                      <a:pPr>
                        <a:lnSpc>
                          <a:spcPct val="107000"/>
                        </a:lnSpc>
                        <a:spcAft>
                          <a:spcPts val="0"/>
                        </a:spcAft>
                      </a:pPr>
                      <a:r>
                        <a:rPr lang="en-US"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Network upgrade for 16 ports completed</a:t>
                      </a:r>
                      <a:endPar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385394"/>
                  </a:ext>
                </a:extLst>
              </a:tr>
              <a:tr h="500514">
                <a:tc vMerge="1">
                  <a:txBody>
                    <a:bodyPr/>
                    <a:lstStyle/>
                    <a:p>
                      <a:endParaRPr lang="en-ZA"/>
                    </a:p>
                  </a:txBody>
                  <a:tcPr/>
                </a:tc>
                <a:tc>
                  <a:txBody>
                    <a:bodyPr/>
                    <a:lstStyle/>
                    <a:p>
                      <a:pPr>
                        <a:lnSpc>
                          <a:spcPct val="107000"/>
                        </a:lnSpc>
                        <a:spcAft>
                          <a:spcPts val="0"/>
                        </a:spcAft>
                      </a:pPr>
                      <a:r>
                        <a:rPr lang="en-ZA" sz="14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Q2: </a:t>
                      </a:r>
                    </a:p>
                    <a:p>
                      <a:pPr marL="0" marR="0" indent="0" algn="l" defTabSz="914400" rtl="0" eaLnBrk="1" fontAlgn="auto" latinLnBrk="0" hangingPunct="1">
                        <a:lnSpc>
                          <a:spcPct val="107000"/>
                        </a:lnSpc>
                        <a:spcBef>
                          <a:spcPts val="0"/>
                        </a:spcBef>
                        <a:spcAft>
                          <a:spcPts val="0"/>
                        </a:spcAft>
                        <a:buClrTx/>
                        <a:buSzTx/>
                        <a:buFontTx/>
                        <a:buNone/>
                        <a:tabLst/>
                        <a:defRPr/>
                      </a:pPr>
                      <a:r>
                        <a:rPr lang="en-US"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Network upgrade for 22 ports completed</a:t>
                      </a:r>
                      <a:endPar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008973"/>
                  </a:ext>
                </a:extLst>
              </a:tr>
              <a:tr h="500513">
                <a:tc vMerge="1">
                  <a:txBody>
                    <a:bodyPr/>
                    <a:lstStyle/>
                    <a:p>
                      <a:endParaRPr lang="en-ZA"/>
                    </a:p>
                  </a:txBody>
                  <a:tcPr/>
                </a:tc>
                <a:tc>
                  <a:txBody>
                    <a:bodyPr/>
                    <a:lstStyle/>
                    <a:p>
                      <a:pPr>
                        <a:lnSpc>
                          <a:spcPct val="107000"/>
                        </a:lnSpc>
                        <a:spcAft>
                          <a:spcPts val="0"/>
                        </a:spcAft>
                      </a:pPr>
                      <a:r>
                        <a:rPr lang="en-ZA" sz="14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Q3: </a:t>
                      </a:r>
                    </a:p>
                    <a:p>
                      <a:pPr>
                        <a:lnSpc>
                          <a:spcPct val="107000"/>
                        </a:lnSpc>
                        <a:spcAft>
                          <a:spcPts val="0"/>
                        </a:spcAft>
                      </a:pP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BMCS rolled out to 19</a:t>
                      </a:r>
                      <a:r>
                        <a:rPr lang="en-ZA" sz="14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ports of entry</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6294198"/>
                  </a:ext>
                </a:extLst>
              </a:tr>
              <a:tr h="647066">
                <a:tc vMerge="1">
                  <a:txBody>
                    <a:bodyPr/>
                    <a:lstStyle/>
                    <a:p>
                      <a:endParaRPr lang="en-ZA"/>
                    </a:p>
                  </a:txBody>
                  <a:tcPr/>
                </a:tc>
                <a:tc>
                  <a:txBody>
                    <a:bodyPr/>
                    <a:lstStyle/>
                    <a:p>
                      <a:pPr>
                        <a:lnSpc>
                          <a:spcPct val="107000"/>
                        </a:lnSpc>
                        <a:spcAft>
                          <a:spcPts val="0"/>
                        </a:spcAft>
                      </a:pPr>
                      <a:r>
                        <a:rPr lang="en-ZA" sz="14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Q4: </a:t>
                      </a:r>
                    </a:p>
                    <a:p>
                      <a:pPr>
                        <a:lnSpc>
                          <a:spcPct val="107000"/>
                        </a:lnSpc>
                        <a:spcAft>
                          <a:spcPts val="0"/>
                        </a:spcAft>
                      </a:pP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BMCS rolled out to 19</a:t>
                      </a:r>
                      <a:r>
                        <a:rPr lang="en-ZA" sz="14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ports of entry</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27490"/>
                  </a:ext>
                </a:extLst>
              </a:tr>
            </a:tbl>
          </a:graphicData>
        </a:graphic>
      </p:graphicFrame>
    </p:spTree>
    <p:extLst>
      <p:ext uri="{BB962C8B-B14F-4D97-AF65-F5344CB8AC3E}">
        <p14:creationId xmlns:p14="http://schemas.microsoft.com/office/powerpoint/2010/main" val="1043841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42C52-B159-234F-84DC-5B8DD731833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317214034"/>
              </p:ext>
            </p:extLst>
          </p:nvPr>
        </p:nvGraphicFramePr>
        <p:xfrm>
          <a:off x="125652" y="241215"/>
          <a:ext cx="8935966" cy="3767456"/>
        </p:xfrm>
        <a:graphic>
          <a:graphicData uri="http://schemas.openxmlformats.org/drawingml/2006/table">
            <a:tbl>
              <a:tblPr firstRow="1" bandRow="1">
                <a:tableStyleId>{5C22544A-7EE6-4342-B048-85BDC9FD1C3A}</a:tableStyleId>
              </a:tblPr>
              <a:tblGrid>
                <a:gridCol w="2049657">
                  <a:extLst>
                    <a:ext uri="{9D8B030D-6E8A-4147-A177-3AD203B41FA5}">
                      <a16:colId xmlns:a16="http://schemas.microsoft.com/office/drawing/2014/main" val="20000"/>
                    </a:ext>
                  </a:extLst>
                </a:gridCol>
                <a:gridCol w="1759382">
                  <a:extLst>
                    <a:ext uri="{9D8B030D-6E8A-4147-A177-3AD203B41FA5}">
                      <a16:colId xmlns:a16="http://schemas.microsoft.com/office/drawing/2014/main" val="20001"/>
                    </a:ext>
                  </a:extLst>
                </a:gridCol>
                <a:gridCol w="2373026">
                  <a:extLst>
                    <a:ext uri="{9D8B030D-6E8A-4147-A177-3AD203B41FA5}">
                      <a16:colId xmlns:a16="http://schemas.microsoft.com/office/drawing/2014/main" val="20002"/>
                    </a:ext>
                  </a:extLst>
                </a:gridCol>
                <a:gridCol w="1329131">
                  <a:extLst>
                    <a:ext uri="{9D8B030D-6E8A-4147-A177-3AD203B41FA5}">
                      <a16:colId xmlns:a16="http://schemas.microsoft.com/office/drawing/2014/main" val="20003"/>
                    </a:ext>
                  </a:extLst>
                </a:gridCol>
                <a:gridCol w="1424770">
                  <a:extLst>
                    <a:ext uri="{9D8B030D-6E8A-4147-A177-3AD203B41FA5}">
                      <a16:colId xmlns:a16="http://schemas.microsoft.com/office/drawing/2014/main" val="20004"/>
                    </a:ext>
                  </a:extLst>
                </a:gridCol>
              </a:tblGrid>
              <a:tr h="329872">
                <a:tc>
                  <a:txBody>
                    <a:bodyPr/>
                    <a:lstStyle/>
                    <a:p>
                      <a:pPr marL="0" indent="0" algn="l">
                        <a:buFont typeface="+mj-lt"/>
                        <a:buNone/>
                      </a:pPr>
                      <a:r>
                        <a:rPr lang="en-ZA" sz="1600" dirty="0" smtClean="0">
                          <a:solidFill>
                            <a:schemeClr val="tx1"/>
                          </a:solidFill>
                          <a:latin typeface="Arial" panose="020B0604020202020204" pitchFamily="34" charset="0"/>
                          <a:cs typeface="Arial" panose="020B0604020202020204" pitchFamily="34" charset="0"/>
                        </a:rPr>
                        <a:t>APEX Priority:</a:t>
                      </a:r>
                      <a:endParaRPr lang="en-ZA" sz="1600"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kern="1200" noProof="0" dirty="0" smtClean="0">
                          <a:solidFill>
                            <a:schemeClr val="dk1"/>
                          </a:solidFill>
                          <a:effectLst/>
                          <a:latin typeface="Arial" panose="020B0604020202020204" pitchFamily="34" charset="0"/>
                          <a:ea typeface="+mn-ea"/>
                          <a:cs typeface="Arial" panose="020B0604020202020204" pitchFamily="34" charset="0"/>
                        </a:rPr>
                        <a:t>Economic transformation and job creation</a:t>
                      </a:r>
                      <a:endParaRPr lang="en-ZA" sz="1600" b="0" kern="1200" noProof="0" dirty="0" smtClean="0">
                        <a:solidFill>
                          <a:schemeClr val="dk1"/>
                        </a:solidFill>
                        <a:effectLst/>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ZA" sz="1600" b="0" kern="1200" noProof="0" dirty="0" smtClean="0">
                          <a:solidFill>
                            <a:schemeClr val="dk1"/>
                          </a:solidFill>
                          <a:effectLst/>
                          <a:latin typeface="Arial" panose="020B0604020202020204" pitchFamily="34" charset="0"/>
                          <a:ea typeface="+mn-ea"/>
                          <a:cs typeface="Arial" panose="020B0604020202020204" pitchFamily="34" charset="0"/>
                        </a:rPr>
                        <a:t>Social cohesion and safer communities</a:t>
                      </a:r>
                      <a:endParaRPr lang="en-ZA" sz="1600" b="0" kern="1200" noProof="0" dirty="0">
                        <a:solidFill>
                          <a:schemeClr val="dk1"/>
                        </a:solidFill>
                        <a:effectLst/>
                        <a:latin typeface="Arial" panose="020B0604020202020204" pitchFamily="34" charset="0"/>
                        <a:ea typeface="+mn-ea"/>
                        <a:cs typeface="Arial" panose="020B0604020202020204" pitchFamily="34" charset="0"/>
                      </a:endParaRPr>
                    </a:p>
                  </a:txBody>
                  <a:tcPr marL="114300" marR="114300" marT="0" marB="0">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95810935"/>
                  </a:ext>
                </a:extLst>
              </a:tr>
              <a:tr h="334198">
                <a:tc>
                  <a:txBody>
                    <a:bodyPr/>
                    <a:lstStyle/>
                    <a:p>
                      <a:pPr marL="0" indent="0" algn="l">
                        <a:buFont typeface="+mj-lt"/>
                        <a:buNone/>
                      </a:pPr>
                      <a:r>
                        <a:rPr lang="en-ZA" sz="1600" b="1" dirty="0" smtClean="0">
                          <a:solidFill>
                            <a:schemeClr val="tx1"/>
                          </a:solidFill>
                          <a:latin typeface="Arial" panose="020B0604020202020204" pitchFamily="34" charset="0"/>
                          <a:cs typeface="Arial" panose="020B0604020202020204" pitchFamily="34" charset="0"/>
                        </a:rPr>
                        <a:t>Output:</a:t>
                      </a: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kern="1200" dirty="0" smtClean="0">
                          <a:solidFill>
                            <a:schemeClr val="dk1"/>
                          </a:solidFill>
                          <a:effectLst/>
                          <a:latin typeface="Arial" panose="020B0604020202020204" pitchFamily="34" charset="0"/>
                          <a:ea typeface="+mn-ea"/>
                          <a:cs typeface="Arial" panose="020B0604020202020204" pitchFamily="34" charset="0"/>
                        </a:rPr>
                        <a:t>Functional Automated Biometric Identification System (ABIS) </a:t>
                      </a:r>
                      <a:endParaRPr lang="en-US" sz="1600" b="0" kern="1200" dirty="0">
                        <a:solidFill>
                          <a:schemeClr val="dk1"/>
                        </a:solidFill>
                        <a:effectLst/>
                        <a:latin typeface="Arial" panose="020B0604020202020204" pitchFamily="34" charset="0"/>
                        <a:ea typeface="+mn-ea"/>
                        <a:cs typeface="Arial" panose="020B0604020202020204" pitchFamily="34" charset="0"/>
                      </a:endParaRPr>
                    </a:p>
                  </a:txBody>
                  <a:tcPr>
                    <a:solidFill>
                      <a:schemeClr val="accent3">
                        <a:lumMod val="20000"/>
                        <a:lumOff val="8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758781">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600" b="1" dirty="0" smtClean="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600" b="1" dirty="0" smtClean="0">
                          <a:solidFill>
                            <a:schemeClr val="tx1"/>
                          </a:solidFill>
                          <a:latin typeface="Arial" panose="020B0604020202020204" pitchFamily="34" charset="0"/>
                          <a:cs typeface="Arial" panose="020B0604020202020204" pitchFamily="34" charset="0"/>
                        </a:rPr>
                        <a:t>Estimated Performance 2022/23</a:t>
                      </a:r>
                    </a:p>
                    <a:p>
                      <a:pPr marL="342900" indent="-342900" algn="l">
                        <a:buFont typeface="+mj-lt"/>
                        <a:buAutoNum type="arabicPeriod"/>
                      </a:pP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600" b="1" dirty="0" smtClean="0">
                          <a:solidFill>
                            <a:schemeClr val="tx1"/>
                          </a:solidFill>
                          <a:latin typeface="Arial" panose="020B0604020202020204" pitchFamily="34" charset="0"/>
                          <a:cs typeface="Arial" panose="020B0604020202020204" pitchFamily="34" charset="0"/>
                        </a:rPr>
                        <a:t>Annual Target 2023/24</a:t>
                      </a: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600" b="1" dirty="0" smtClean="0">
                          <a:solidFill>
                            <a:schemeClr val="tx1"/>
                          </a:solidFill>
                          <a:latin typeface="Arial" panose="020B0604020202020204" pitchFamily="34" charset="0"/>
                          <a:cs typeface="Arial" panose="020B0604020202020204" pitchFamily="34" charset="0"/>
                        </a:rPr>
                        <a:t>Annual Target 2024/25</a:t>
                      </a: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600" b="1" dirty="0" smtClean="0">
                          <a:solidFill>
                            <a:schemeClr val="tx1"/>
                          </a:solidFill>
                          <a:latin typeface="Arial" panose="020B0604020202020204" pitchFamily="34" charset="0"/>
                          <a:cs typeface="Arial" panose="020B0604020202020204" pitchFamily="34" charset="0"/>
                        </a:rPr>
                        <a:t>Annual Target 2025/26</a:t>
                      </a: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10000"/>
                  </a:ext>
                </a:extLst>
              </a:tr>
              <a:tr h="520845">
                <a:tc>
                  <a:txBody>
                    <a:bodyPr/>
                    <a:lstStyle/>
                    <a:p>
                      <a:pPr algn="just">
                        <a:lnSpc>
                          <a:spcPct val="105000"/>
                        </a:lnSpc>
                        <a:spcAft>
                          <a:spcPts val="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ABIS Phase 2 completed (Functional Iris, infant footprint and palm-print backend recognition capability)</a:t>
                      </a:r>
                      <a:endParaRPr lang="en-ZA"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0" marB="0">
                    <a:solidFill>
                      <a:schemeClr val="accent3">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ABIS Phase 1 operational</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ABIS Phase 2 operational: Iris, infant footprint and palm-print backend recognition capability deployed into production</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NA</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NA</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98494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42C52-B159-234F-84DC-5B8DD731833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389478317"/>
              </p:ext>
            </p:extLst>
          </p:nvPr>
        </p:nvGraphicFramePr>
        <p:xfrm>
          <a:off x="109180" y="454873"/>
          <a:ext cx="8784563" cy="5054054"/>
        </p:xfrm>
        <a:graphic>
          <a:graphicData uri="http://schemas.openxmlformats.org/drawingml/2006/table">
            <a:tbl>
              <a:tblPr firstRow="1" firstCol="1" bandRow="1"/>
              <a:tblGrid>
                <a:gridCol w="2364513">
                  <a:extLst>
                    <a:ext uri="{9D8B030D-6E8A-4147-A177-3AD203B41FA5}">
                      <a16:colId xmlns:a16="http://schemas.microsoft.com/office/drawing/2014/main" val="2133296954"/>
                    </a:ext>
                  </a:extLst>
                </a:gridCol>
                <a:gridCol w="6420050">
                  <a:extLst>
                    <a:ext uri="{9D8B030D-6E8A-4147-A177-3AD203B41FA5}">
                      <a16:colId xmlns:a16="http://schemas.microsoft.com/office/drawing/2014/main" val="3820330928"/>
                    </a:ext>
                  </a:extLst>
                </a:gridCol>
              </a:tblGrid>
              <a:tr h="488403">
                <a:tc>
                  <a:txBody>
                    <a:bodyPr/>
                    <a:lstStyle/>
                    <a:p>
                      <a:pPr>
                        <a:lnSpc>
                          <a:spcPct val="107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Annual </a:t>
                      </a:r>
                      <a:r>
                        <a:rPr lang="en-ZA" sz="1400" b="1" dirty="0" smtClean="0">
                          <a:effectLst/>
                          <a:latin typeface="Arial" panose="020B0604020202020204" pitchFamily="34" charset="0"/>
                          <a:ea typeface="Calibri" panose="020F0502020204030204" pitchFamily="34" charset="0"/>
                          <a:cs typeface="Arial" panose="020B0604020202020204" pitchFamily="34" charset="0"/>
                        </a:rPr>
                        <a:t>Target 2023/24</a:t>
                      </a:r>
                    </a:p>
                    <a:p>
                      <a:pPr>
                        <a:lnSpc>
                          <a:spcPct val="107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en-ZA" sz="1400" b="1" smtClean="0">
                          <a:effectLst/>
                          <a:latin typeface="Arial" panose="020B0604020202020204" pitchFamily="34" charset="0"/>
                          <a:ea typeface="Calibri" panose="020F0502020204030204" pitchFamily="34" charset="0"/>
                          <a:cs typeface="Arial" panose="020B0604020202020204" pitchFamily="34" charset="0"/>
                        </a:rPr>
                        <a:t>Quarterly Targets</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27359442"/>
                  </a:ext>
                </a:extLst>
              </a:tr>
              <a:tr h="318043">
                <a:tc rowSpan="4">
                  <a:txBody>
                    <a:bodyPr/>
                    <a:lstStyle/>
                    <a:p>
                      <a:pPr algn="just">
                        <a:lnSpc>
                          <a:spcPct val="105000"/>
                        </a:lnSpc>
                        <a:spcAft>
                          <a:spcPts val="0"/>
                        </a:spcAft>
                      </a:pPr>
                      <a:r>
                        <a:rPr lang="en-GB" sz="1400" dirty="0" smtClean="0">
                          <a:effectLst/>
                          <a:latin typeface="Arial" panose="020B0604020202020204" pitchFamily="34" charset="0"/>
                          <a:ea typeface="Times New Roman" panose="02020603050405020304" pitchFamily="18" charset="0"/>
                          <a:cs typeface="Times New Roman" panose="02020603050405020304" pitchFamily="18" charset="0"/>
                        </a:rPr>
                        <a:t>ABIS Phase 2 completed (Functional Iris, infant footprint and palm-print backend recognition capability)</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a:lnSpc>
                          <a:spcPct val="107000"/>
                        </a:lnSpc>
                        <a:spcAft>
                          <a:spcPts val="0"/>
                        </a:spcAft>
                      </a:pPr>
                      <a:r>
                        <a:rPr lang="en-ZA" sz="14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Q1:</a:t>
                      </a: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285750" indent="-285750">
                        <a:lnSpc>
                          <a:spcPct val="107000"/>
                        </a:lnSpc>
                        <a:spcAft>
                          <a:spcPts val="0"/>
                        </a:spcAft>
                        <a:buFont typeface="Arial" panose="020B0604020202020204" pitchFamily="34" charset="0"/>
                        <a:buChar char="•"/>
                      </a:pPr>
                      <a:r>
                        <a:rPr lang="en-US" sz="14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ABIS Phase 2 system overview design document (SODD) signed off by DDG: CS and DDG: IMS</a:t>
                      </a:r>
                    </a:p>
                    <a:p>
                      <a:pPr>
                        <a:lnSpc>
                          <a:spcPct val="107000"/>
                        </a:lnSpc>
                        <a:spcAft>
                          <a:spcPts val="0"/>
                        </a:spcAft>
                      </a:pP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385394"/>
                  </a:ext>
                </a:extLst>
              </a:tr>
              <a:tr h="263525">
                <a:tc vMerge="1">
                  <a:txBody>
                    <a:bodyPr/>
                    <a:lstStyle/>
                    <a:p>
                      <a:pPr algn="just"/>
                      <a:endParaRPr lang="en-ZA"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0" marB="0"/>
                </a:tc>
                <a:tc>
                  <a:txBody>
                    <a:bodyPr/>
                    <a:lstStyle/>
                    <a:p>
                      <a:pPr>
                        <a:lnSpc>
                          <a:spcPct val="107000"/>
                        </a:lnSpc>
                        <a:spcAft>
                          <a:spcPts val="0"/>
                        </a:spcAft>
                      </a:pPr>
                      <a:r>
                        <a:rPr lang="en-ZA" sz="14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Q2: </a:t>
                      </a:r>
                    </a:p>
                    <a:p>
                      <a:pPr marL="285750" marR="0" lvl="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Front-end and back-end systems developed (source code provided)</a:t>
                      </a:r>
                    </a:p>
                    <a:p>
                      <a:pPr marL="0" marR="0" lvl="0" indent="0" algn="l" defTabSz="457200" rtl="0" eaLnBrk="1" fontAlgn="auto" latinLnBrk="0" hangingPunct="1">
                        <a:lnSpc>
                          <a:spcPct val="107000"/>
                        </a:lnSpc>
                        <a:spcBef>
                          <a:spcPts val="0"/>
                        </a:spcBef>
                        <a:spcAft>
                          <a:spcPts val="0"/>
                        </a:spcAft>
                        <a:buClrTx/>
                        <a:buSzTx/>
                        <a:buFontTx/>
                        <a:buNone/>
                        <a:tabLst/>
                        <a:defRPr/>
                      </a:pPr>
                      <a:endPar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008973"/>
                  </a:ext>
                </a:extLst>
              </a:tr>
              <a:tr h="263525">
                <a:tc vMerge="1">
                  <a:txBody>
                    <a:bodyPr/>
                    <a:lstStyle/>
                    <a:p>
                      <a:pPr algn="just"/>
                      <a:endParaRPr lang="en-ZA"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0" marB="0"/>
                </a:tc>
                <a:tc>
                  <a:txBody>
                    <a:bodyPr/>
                    <a:lstStyle/>
                    <a:p>
                      <a:pPr>
                        <a:lnSpc>
                          <a:spcPct val="107000"/>
                        </a:lnSpc>
                        <a:spcAft>
                          <a:spcPts val="0"/>
                        </a:spcAft>
                      </a:pPr>
                      <a:r>
                        <a:rPr lang="en-ZA" sz="14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Q3: </a:t>
                      </a:r>
                    </a:p>
                    <a:p>
                      <a:pPr marL="171450" marR="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Integration testing for front-end and back-end systems conducted (Quality assurance report signed off by DDG: IS)</a:t>
                      </a:r>
                    </a:p>
                    <a:p>
                      <a:pPr marL="171450" marR="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Functional testing for front-end and back-end systems conducted (Quality assurance report signed off by DDG: IS)</a:t>
                      </a:r>
                    </a:p>
                    <a:p>
                      <a:pPr marL="171450" marR="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Regression testing for front-end and back-end systems conducted (Quality assurance report signed off by DDG: IS)</a:t>
                      </a:r>
                    </a:p>
                    <a:p>
                      <a:pPr marL="0" marR="0" indent="0" algn="l" defTabSz="457200" rtl="0" eaLnBrk="1" fontAlgn="auto" latinLnBrk="0" hangingPunct="1">
                        <a:lnSpc>
                          <a:spcPct val="107000"/>
                        </a:lnSpc>
                        <a:spcBef>
                          <a:spcPts val="0"/>
                        </a:spcBef>
                        <a:spcAft>
                          <a:spcPts val="0"/>
                        </a:spcAft>
                        <a:buClrTx/>
                        <a:buSzTx/>
                        <a:buFontTx/>
                        <a:buNone/>
                        <a:tabLst/>
                        <a:defRPr/>
                      </a:pPr>
                      <a:endPar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6294198"/>
                  </a:ext>
                </a:extLst>
              </a:tr>
              <a:tr h="263525">
                <a:tc vMerge="1">
                  <a:txBody>
                    <a:bodyPr/>
                    <a:lstStyle/>
                    <a:p>
                      <a:pPr algn="just"/>
                      <a:endParaRPr lang="en-ZA"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0" marB="0"/>
                </a:tc>
                <a:tc>
                  <a:txBody>
                    <a:bodyPr/>
                    <a:lstStyle/>
                    <a:p>
                      <a:pPr>
                        <a:lnSpc>
                          <a:spcPct val="107000"/>
                        </a:lnSpc>
                        <a:spcAft>
                          <a:spcPts val="0"/>
                        </a:spcAft>
                      </a:pPr>
                      <a:r>
                        <a:rPr lang="en-ZA" sz="14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Q4: </a:t>
                      </a:r>
                    </a:p>
                    <a:p>
                      <a:pPr marL="285750" indent="-285750">
                        <a:lnSpc>
                          <a:spcPct val="107000"/>
                        </a:lnSpc>
                        <a:spcAft>
                          <a:spcPts val="0"/>
                        </a:spcAft>
                        <a:buFont typeface="Arial" panose="020B0604020202020204" pitchFamily="34" charset="0"/>
                        <a:buChar char="•"/>
                      </a:pPr>
                      <a:r>
                        <a:rPr lang="en-US"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User acceptance testing conducted by CS and IMS against user requirement specifications (signed off by DDG: CS and DDG: IMS)</a:t>
                      </a:r>
                    </a:p>
                    <a:p>
                      <a:pPr marL="285750" indent="-285750">
                        <a:lnSpc>
                          <a:spcPct val="107000"/>
                        </a:lnSpc>
                        <a:spcAft>
                          <a:spcPts val="0"/>
                        </a:spcAft>
                        <a:buFont typeface="Arial" panose="020B0604020202020204" pitchFamily="34" charset="0"/>
                        <a:buChar char="•"/>
                      </a:pPr>
                      <a:r>
                        <a:rPr lang="en-US"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ABIS phase 2 deployed into production</a:t>
                      </a:r>
                    </a:p>
                    <a:p>
                      <a:pPr>
                        <a:lnSpc>
                          <a:spcPct val="107000"/>
                        </a:lnSpc>
                        <a:spcAft>
                          <a:spcPts val="0"/>
                        </a:spcAft>
                      </a:pPr>
                      <a:endParaRPr lang="en-US"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27490"/>
                  </a:ext>
                </a:extLst>
              </a:tr>
            </a:tbl>
          </a:graphicData>
        </a:graphic>
      </p:graphicFrame>
    </p:spTree>
    <p:extLst>
      <p:ext uri="{BB962C8B-B14F-4D97-AF65-F5344CB8AC3E}">
        <p14:creationId xmlns:p14="http://schemas.microsoft.com/office/powerpoint/2010/main" val="3277506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42C52-B159-234F-84DC-5B8DD731833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1482841593"/>
              </p:ext>
            </p:extLst>
          </p:nvPr>
        </p:nvGraphicFramePr>
        <p:xfrm>
          <a:off x="125652" y="173838"/>
          <a:ext cx="8935966" cy="3004172"/>
        </p:xfrm>
        <a:graphic>
          <a:graphicData uri="http://schemas.openxmlformats.org/drawingml/2006/table">
            <a:tbl>
              <a:tblPr firstRow="1" bandRow="1">
                <a:tableStyleId>{5C22544A-7EE6-4342-B048-85BDC9FD1C3A}</a:tableStyleId>
              </a:tblPr>
              <a:tblGrid>
                <a:gridCol w="2078286">
                  <a:extLst>
                    <a:ext uri="{9D8B030D-6E8A-4147-A177-3AD203B41FA5}">
                      <a16:colId xmlns:a16="http://schemas.microsoft.com/office/drawing/2014/main" val="20000"/>
                    </a:ext>
                  </a:extLst>
                </a:gridCol>
                <a:gridCol w="1347784">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848051">
                  <a:extLst>
                    <a:ext uri="{9D8B030D-6E8A-4147-A177-3AD203B41FA5}">
                      <a16:colId xmlns:a16="http://schemas.microsoft.com/office/drawing/2014/main" val="20003"/>
                    </a:ext>
                  </a:extLst>
                </a:gridCol>
                <a:gridCol w="2015925">
                  <a:extLst>
                    <a:ext uri="{9D8B030D-6E8A-4147-A177-3AD203B41FA5}">
                      <a16:colId xmlns:a16="http://schemas.microsoft.com/office/drawing/2014/main" val="20004"/>
                    </a:ext>
                  </a:extLst>
                </a:gridCol>
              </a:tblGrid>
              <a:tr h="329872">
                <a:tc>
                  <a:txBody>
                    <a:bodyPr/>
                    <a:lstStyle/>
                    <a:p>
                      <a:pPr marL="0" indent="0" algn="l">
                        <a:buFont typeface="+mj-lt"/>
                        <a:buNone/>
                      </a:pPr>
                      <a:r>
                        <a:rPr lang="en-ZA" sz="1300" dirty="0" smtClean="0">
                          <a:solidFill>
                            <a:schemeClr val="tx1"/>
                          </a:solidFill>
                          <a:latin typeface="Arial" panose="020B0604020202020204" pitchFamily="34" charset="0"/>
                          <a:cs typeface="Arial" panose="020B0604020202020204" pitchFamily="34" charset="0"/>
                        </a:rPr>
                        <a:t>APEX Priority:</a:t>
                      </a:r>
                      <a:endParaRPr lang="en-ZA" sz="1300"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300" b="0" kern="1200" noProof="0" dirty="0" smtClean="0">
                          <a:solidFill>
                            <a:schemeClr val="dk1"/>
                          </a:solidFill>
                          <a:effectLst/>
                          <a:latin typeface="Arial" panose="020B0604020202020204" pitchFamily="34" charset="0"/>
                          <a:ea typeface="+mn-ea"/>
                          <a:cs typeface="Arial" panose="020B0604020202020204" pitchFamily="34" charset="0"/>
                        </a:rPr>
                        <a:t>Social</a:t>
                      </a:r>
                      <a:r>
                        <a:rPr lang="en-US" sz="1300" b="0" kern="1200" baseline="0" noProof="0" dirty="0" smtClean="0">
                          <a:solidFill>
                            <a:schemeClr val="dk1"/>
                          </a:solidFill>
                          <a:effectLst/>
                          <a:latin typeface="Arial" panose="020B0604020202020204" pitchFamily="34" charset="0"/>
                          <a:ea typeface="+mn-ea"/>
                          <a:cs typeface="Arial" panose="020B0604020202020204" pitchFamily="34" charset="0"/>
                        </a:rPr>
                        <a:t> Cohesion and Safer Communities</a:t>
                      </a:r>
                      <a:endParaRPr lang="en-ZA" sz="1300" b="0" kern="1200" noProof="0" dirty="0">
                        <a:solidFill>
                          <a:schemeClr val="dk1"/>
                        </a:solidFill>
                        <a:effectLst/>
                        <a:latin typeface="Arial" panose="020B0604020202020204" pitchFamily="34" charset="0"/>
                        <a:ea typeface="+mn-ea"/>
                        <a:cs typeface="Arial" panose="020B0604020202020204" pitchFamily="34" charset="0"/>
                      </a:endParaRPr>
                    </a:p>
                  </a:txBody>
                  <a:tcPr marL="114300" marR="114300" marT="0" marB="0">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95810935"/>
                  </a:ext>
                </a:extLst>
              </a:tr>
              <a:tr h="334198">
                <a:tc>
                  <a:txBody>
                    <a:bodyPr/>
                    <a:lstStyle/>
                    <a:p>
                      <a:pPr marL="0" indent="0" algn="l">
                        <a:buFont typeface="+mj-lt"/>
                        <a:buNone/>
                      </a:pPr>
                      <a:r>
                        <a:rPr lang="en-ZA" sz="1300" b="1" dirty="0" smtClean="0">
                          <a:solidFill>
                            <a:schemeClr val="tx1"/>
                          </a:solidFill>
                          <a:latin typeface="Arial" panose="020B0604020202020204" pitchFamily="34" charset="0"/>
                          <a:cs typeface="Arial" panose="020B0604020202020204" pitchFamily="34" charset="0"/>
                        </a:rPr>
                        <a:t>Output:</a:t>
                      </a:r>
                      <a:endParaRPr lang="en-ZA" sz="1300" b="1"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300" kern="1200" dirty="0" smtClean="0">
                          <a:solidFill>
                            <a:schemeClr val="dk1"/>
                          </a:solidFill>
                          <a:effectLst/>
                          <a:latin typeface="Arial" panose="020B0604020202020204" pitchFamily="34" charset="0"/>
                          <a:ea typeface="+mn-ea"/>
                          <a:cs typeface="Arial" panose="020B0604020202020204" pitchFamily="34" charset="0"/>
                        </a:rPr>
                        <a:t>Functional integrated case management system</a:t>
                      </a:r>
                      <a:endParaRPr kumimoji="0" lang="en-ZA" sz="13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a:solidFill>
                      <a:schemeClr val="accent3">
                        <a:lumMod val="20000"/>
                        <a:lumOff val="8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758781">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300" b="1" dirty="0" smtClean="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3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300" b="1" dirty="0" smtClean="0">
                          <a:solidFill>
                            <a:schemeClr val="tx1"/>
                          </a:solidFill>
                          <a:latin typeface="Arial" panose="020B0604020202020204" pitchFamily="34" charset="0"/>
                          <a:cs typeface="Arial" panose="020B0604020202020204" pitchFamily="34" charset="0"/>
                        </a:rPr>
                        <a:t>Estimated Performance 2022/23</a:t>
                      </a:r>
                    </a:p>
                    <a:p>
                      <a:pPr marL="342900" indent="-342900" algn="l">
                        <a:buFont typeface="+mj-lt"/>
                        <a:buAutoNum type="arabicPeriod"/>
                      </a:pPr>
                      <a:endParaRPr lang="en-ZA" sz="13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300" b="1" dirty="0" smtClean="0">
                          <a:solidFill>
                            <a:schemeClr val="tx1"/>
                          </a:solidFill>
                          <a:latin typeface="Arial" panose="020B0604020202020204" pitchFamily="34" charset="0"/>
                          <a:cs typeface="Arial" panose="020B0604020202020204" pitchFamily="34" charset="0"/>
                        </a:rPr>
                        <a:t>Annual Target 2023/24</a:t>
                      </a:r>
                      <a:endParaRPr lang="en-ZA" sz="13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300" b="1" dirty="0" smtClean="0">
                          <a:solidFill>
                            <a:schemeClr val="tx1"/>
                          </a:solidFill>
                          <a:latin typeface="Arial" panose="020B0604020202020204" pitchFamily="34" charset="0"/>
                          <a:cs typeface="Arial" panose="020B0604020202020204" pitchFamily="34" charset="0"/>
                        </a:rPr>
                        <a:t>Annual Target 2024/25</a:t>
                      </a:r>
                      <a:endParaRPr lang="en-ZA" sz="13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300" b="1" dirty="0" smtClean="0">
                          <a:solidFill>
                            <a:schemeClr val="tx1"/>
                          </a:solidFill>
                          <a:latin typeface="Arial" panose="020B0604020202020204" pitchFamily="34" charset="0"/>
                          <a:cs typeface="Arial" panose="020B0604020202020204" pitchFamily="34" charset="0"/>
                        </a:rPr>
                        <a:t>Annual Target 2025/26</a:t>
                      </a:r>
                      <a:endParaRPr lang="en-ZA" sz="1300" b="1" dirty="0">
                        <a:solidFill>
                          <a:schemeClr val="tx1"/>
                        </a:solidFill>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10000"/>
                  </a:ext>
                </a:extLst>
              </a:tr>
              <a:tr h="520845">
                <a:tc>
                  <a:txBody>
                    <a:bodyPr/>
                    <a:lstStyle/>
                    <a:p>
                      <a:pPr algn="just">
                        <a:lnSpc>
                          <a:spcPct val="105000"/>
                        </a:lnSpc>
                        <a:spcAft>
                          <a:spcPts val="0"/>
                        </a:spcAft>
                      </a:pPr>
                      <a:r>
                        <a:rPr lang="en-GB" sz="1300" dirty="0">
                          <a:effectLst/>
                          <a:latin typeface="Arial" panose="020B0604020202020204" pitchFamily="34" charset="0"/>
                          <a:ea typeface="Times New Roman" panose="02020603050405020304" pitchFamily="18" charset="0"/>
                          <a:cs typeface="Arial" panose="020B0604020202020204" pitchFamily="34" charset="0"/>
                        </a:rPr>
                        <a:t>Implementation of Integrated Case Management System by 2025/26</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114300" marR="114300" marT="0" marB="0">
                    <a:solidFill>
                      <a:schemeClr val="accent3">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New PI</a:t>
                      </a:r>
                      <a:endParaRPr kumimoji="0" lang="en-ZA" sz="13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just">
                        <a:lnSpc>
                          <a:spcPct val="105000"/>
                        </a:lnSpc>
                        <a:spcAft>
                          <a:spcPts val="1000"/>
                        </a:spcAft>
                      </a:pPr>
                      <a:r>
                        <a:rPr lang="en-GB" sz="13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IMS Case Management System modules (Inspectorate and Deportation) piloted in 4 offices</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just">
                        <a:lnSpc>
                          <a:spcPct val="105000"/>
                        </a:lnSpc>
                        <a:spcAft>
                          <a:spcPts val="600"/>
                        </a:spcAft>
                        <a:tabLst>
                          <a:tab pos="180340" algn="l"/>
                          <a:tab pos="540385" algn="l"/>
                        </a:tabLst>
                      </a:pPr>
                      <a:r>
                        <a:rPr lang="en-GB" sz="13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Counter Corruption and Security Services and Legal Services’ Case Management System modules piloted at head office</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just">
                        <a:lnSpc>
                          <a:spcPct val="105000"/>
                        </a:lnSpc>
                        <a:spcAft>
                          <a:spcPts val="600"/>
                        </a:spcAft>
                        <a:tabLst>
                          <a:tab pos="180340" algn="l"/>
                          <a:tab pos="540385" algn="l"/>
                        </a:tabLst>
                      </a:pPr>
                      <a:r>
                        <a:rPr lang="en-GB" sz="13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Human Resource Management and Development (Labour Relations) Case Management System module piloted at head </a:t>
                      </a:r>
                      <a:r>
                        <a:rPr lang="en-GB" sz="1300"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office</a:t>
                      </a:r>
                      <a:r>
                        <a:rPr lang="en-GB" sz="13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731327709"/>
              </p:ext>
            </p:extLst>
          </p:nvPr>
        </p:nvGraphicFramePr>
        <p:xfrm>
          <a:off x="164128" y="3227136"/>
          <a:ext cx="8859014" cy="2755519"/>
        </p:xfrm>
        <a:graphic>
          <a:graphicData uri="http://schemas.openxmlformats.org/drawingml/2006/table">
            <a:tbl>
              <a:tblPr firstRow="1" firstCol="1" bandRow="1"/>
              <a:tblGrid>
                <a:gridCol w="2078558">
                  <a:extLst>
                    <a:ext uri="{9D8B030D-6E8A-4147-A177-3AD203B41FA5}">
                      <a16:colId xmlns:a16="http://schemas.microsoft.com/office/drawing/2014/main" val="2133296954"/>
                    </a:ext>
                  </a:extLst>
                </a:gridCol>
                <a:gridCol w="6780456">
                  <a:extLst>
                    <a:ext uri="{9D8B030D-6E8A-4147-A177-3AD203B41FA5}">
                      <a16:colId xmlns:a16="http://schemas.microsoft.com/office/drawing/2014/main" val="3820330928"/>
                    </a:ext>
                  </a:extLst>
                </a:gridCol>
              </a:tblGrid>
              <a:tr h="0">
                <a:tc>
                  <a:txBody>
                    <a:bodyPr/>
                    <a:lstStyle/>
                    <a:p>
                      <a:pPr>
                        <a:lnSpc>
                          <a:spcPct val="107000"/>
                        </a:lnSpc>
                        <a:spcAft>
                          <a:spcPts val="0"/>
                        </a:spcAft>
                      </a:pPr>
                      <a:r>
                        <a:rPr lang="en-ZA" sz="1300" b="1" dirty="0">
                          <a:effectLst/>
                          <a:latin typeface="Arial" panose="020B0604020202020204" pitchFamily="34" charset="0"/>
                          <a:ea typeface="Calibri" panose="020F0502020204030204" pitchFamily="34" charset="0"/>
                          <a:cs typeface="Arial" panose="020B0604020202020204" pitchFamily="34" charset="0"/>
                        </a:rPr>
                        <a:t>Annual </a:t>
                      </a:r>
                      <a:r>
                        <a:rPr lang="en-ZA" sz="1300" b="1" dirty="0" smtClean="0">
                          <a:effectLst/>
                          <a:latin typeface="Arial" panose="020B0604020202020204" pitchFamily="34" charset="0"/>
                          <a:ea typeface="Calibri" panose="020F0502020204030204" pitchFamily="34" charset="0"/>
                          <a:cs typeface="Arial" panose="020B0604020202020204" pitchFamily="34" charset="0"/>
                        </a:rPr>
                        <a:t>Target</a:t>
                      </a:r>
                    </a:p>
                    <a:p>
                      <a:pPr>
                        <a:lnSpc>
                          <a:spcPct val="107000"/>
                        </a:lnSpc>
                        <a:spcAft>
                          <a:spcPts val="0"/>
                        </a:spcAft>
                      </a:pP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en-ZA" sz="1300" b="1" dirty="0" smtClean="0">
                          <a:effectLst/>
                          <a:latin typeface="Arial" panose="020B0604020202020204" pitchFamily="34" charset="0"/>
                          <a:ea typeface="Calibri" panose="020F0502020204030204" pitchFamily="34" charset="0"/>
                          <a:cs typeface="Arial" panose="020B0604020202020204" pitchFamily="34" charset="0"/>
                        </a:rPr>
                        <a:t>Quarterly Targets</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27359442"/>
                  </a:ext>
                </a:extLst>
              </a:tr>
              <a:tr h="394708">
                <a:tc row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300" kern="1200" dirty="0" smtClean="0">
                          <a:solidFill>
                            <a:schemeClr val="tx1"/>
                          </a:solidFill>
                          <a:effectLst/>
                          <a:latin typeface="Arial" panose="020B0604020202020204" pitchFamily="34" charset="0"/>
                          <a:ea typeface="+mn-ea"/>
                          <a:cs typeface="Arial" panose="020B0604020202020204" pitchFamily="34" charset="0"/>
                        </a:rPr>
                        <a:t>IMS Case Management System modules (Inspectorate and Deportation) piloted in 4 offices</a:t>
                      </a:r>
                      <a:endParaRPr kumimoji="0" lang="en-ZA" sz="13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3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Q1:</a:t>
                      </a:r>
                      <a:r>
                        <a:rPr lang="en-ZA" sz="13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285750" marR="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3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Business requirement specifications approved by DDG: IMS</a:t>
                      </a:r>
                    </a:p>
                    <a:p>
                      <a:pPr marL="285750" marR="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3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Functional design specifications approved by DDG: IS</a:t>
                      </a:r>
                      <a:endParaRPr lang="en-ZA" sz="13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385394"/>
                  </a:ext>
                </a:extLst>
              </a:tr>
              <a:tr h="294302">
                <a:tc vMerge="1">
                  <a:txBody>
                    <a:bodyPr/>
                    <a:lstStyle/>
                    <a:p>
                      <a:endParaRPr lang="en-ZA"/>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3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Q2:</a:t>
                      </a:r>
                      <a:r>
                        <a:rPr lang="en-US" sz="13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285750" marR="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3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Mid-year progress report presented to Immigration Services</a:t>
                      </a:r>
                      <a:endParaRPr lang="en-ZA" sz="13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2559777"/>
                  </a:ext>
                </a:extLst>
              </a:tr>
              <a:tr h="263525">
                <a:tc vMerge="1">
                  <a:txBody>
                    <a:bodyPr/>
                    <a:lstStyle/>
                    <a:p>
                      <a:endParaRPr lang="en-ZA"/>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3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Q3: </a:t>
                      </a:r>
                    </a:p>
                    <a:p>
                      <a:pPr marL="285750" marR="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3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IMS Case Management System modules developed (source code provided)</a:t>
                      </a:r>
                    </a:p>
                    <a:p>
                      <a:pPr marL="285750" marR="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3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IMS Case Management System modules tested (User Acceptance Testing signed off by DDG: IMS)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6294198"/>
                  </a:ext>
                </a:extLst>
              </a:tr>
              <a:tr h="263525">
                <a:tc vMerge="1">
                  <a:txBody>
                    <a:bodyPr/>
                    <a:lstStyle/>
                    <a:p>
                      <a:endParaRPr lang="en-ZA"/>
                    </a:p>
                  </a:txBody>
                  <a:tcPr/>
                </a:tc>
                <a:tc>
                  <a:txBody>
                    <a:bodyPr/>
                    <a:lstStyle/>
                    <a:p>
                      <a:pPr>
                        <a:lnSpc>
                          <a:spcPct val="107000"/>
                        </a:lnSpc>
                        <a:spcAft>
                          <a:spcPts val="0"/>
                        </a:spcAft>
                      </a:pPr>
                      <a:r>
                        <a:rPr lang="en-US" sz="13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Q4:</a:t>
                      </a:r>
                      <a:r>
                        <a:rPr lang="en-US" sz="1300" b="1"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285750" indent="-285750">
                        <a:lnSpc>
                          <a:spcPct val="107000"/>
                        </a:lnSpc>
                        <a:spcAft>
                          <a:spcPts val="0"/>
                        </a:spcAft>
                        <a:buFont typeface="Arial" panose="020B0604020202020204" pitchFamily="34" charset="0"/>
                        <a:buChar char="•"/>
                      </a:pPr>
                      <a:r>
                        <a:rPr lang="en-US" sz="1300" b="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IMS Case Management System modules piloted in 4 offices</a:t>
                      </a:r>
                      <a:endParaRPr lang="en-ZA"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27490"/>
                  </a:ext>
                </a:extLst>
              </a:tr>
            </a:tbl>
          </a:graphicData>
        </a:graphic>
      </p:graphicFrame>
    </p:spTree>
    <p:extLst>
      <p:ext uri="{BB962C8B-B14F-4D97-AF65-F5344CB8AC3E}">
        <p14:creationId xmlns:p14="http://schemas.microsoft.com/office/powerpoint/2010/main" val="1613005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42C52-B159-234F-84DC-5B8DD731833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2700900533"/>
              </p:ext>
            </p:extLst>
          </p:nvPr>
        </p:nvGraphicFramePr>
        <p:xfrm>
          <a:off x="125652" y="135339"/>
          <a:ext cx="8935966" cy="3076004"/>
        </p:xfrm>
        <a:graphic>
          <a:graphicData uri="http://schemas.openxmlformats.org/drawingml/2006/table">
            <a:tbl>
              <a:tblPr firstRow="1" bandRow="1">
                <a:tableStyleId>{5C22544A-7EE6-4342-B048-85BDC9FD1C3A}</a:tableStyleId>
              </a:tblPr>
              <a:tblGrid>
                <a:gridCol w="2559796">
                  <a:extLst>
                    <a:ext uri="{9D8B030D-6E8A-4147-A177-3AD203B41FA5}">
                      <a16:colId xmlns:a16="http://schemas.microsoft.com/office/drawing/2014/main" val="20000"/>
                    </a:ext>
                  </a:extLst>
                </a:gridCol>
                <a:gridCol w="2098308">
                  <a:extLst>
                    <a:ext uri="{9D8B030D-6E8A-4147-A177-3AD203B41FA5}">
                      <a16:colId xmlns:a16="http://schemas.microsoft.com/office/drawing/2014/main" val="20001"/>
                    </a:ext>
                  </a:extLst>
                </a:gridCol>
                <a:gridCol w="2204185">
                  <a:extLst>
                    <a:ext uri="{9D8B030D-6E8A-4147-A177-3AD203B41FA5}">
                      <a16:colId xmlns:a16="http://schemas.microsoft.com/office/drawing/2014/main" val="20002"/>
                    </a:ext>
                  </a:extLst>
                </a:gridCol>
                <a:gridCol w="1087655">
                  <a:extLst>
                    <a:ext uri="{9D8B030D-6E8A-4147-A177-3AD203B41FA5}">
                      <a16:colId xmlns:a16="http://schemas.microsoft.com/office/drawing/2014/main" val="20003"/>
                    </a:ext>
                  </a:extLst>
                </a:gridCol>
                <a:gridCol w="986022">
                  <a:extLst>
                    <a:ext uri="{9D8B030D-6E8A-4147-A177-3AD203B41FA5}">
                      <a16:colId xmlns:a16="http://schemas.microsoft.com/office/drawing/2014/main" val="20004"/>
                    </a:ext>
                  </a:extLst>
                </a:gridCol>
              </a:tblGrid>
              <a:tr h="327317">
                <a:tc>
                  <a:txBody>
                    <a:bodyPr/>
                    <a:lstStyle/>
                    <a:p>
                      <a:pPr marL="0" indent="0" algn="l">
                        <a:buFont typeface="+mj-lt"/>
                        <a:buNone/>
                      </a:pPr>
                      <a:r>
                        <a:rPr lang="en-ZA" sz="1400" dirty="0" smtClean="0">
                          <a:solidFill>
                            <a:schemeClr val="tx1"/>
                          </a:solidFill>
                          <a:latin typeface="Arial" panose="020B0604020202020204" pitchFamily="34" charset="0"/>
                          <a:cs typeface="Arial" panose="020B0604020202020204" pitchFamily="34" charset="0"/>
                        </a:rPr>
                        <a:t>APEX Priority:</a:t>
                      </a:r>
                      <a:endParaRPr lang="en-ZA" sz="1400"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0" kern="1200" noProof="0" dirty="0" smtClean="0">
                          <a:solidFill>
                            <a:schemeClr val="dk1"/>
                          </a:solidFill>
                          <a:effectLst/>
                          <a:latin typeface="Arial" panose="020B0604020202020204" pitchFamily="34" charset="0"/>
                          <a:ea typeface="+mn-ea"/>
                          <a:cs typeface="Arial" panose="020B0604020202020204" pitchFamily="34" charset="0"/>
                        </a:rPr>
                        <a:t>Social</a:t>
                      </a:r>
                      <a:r>
                        <a:rPr lang="en-US" sz="1400" b="0" kern="1200" baseline="0" noProof="0" dirty="0" smtClean="0">
                          <a:solidFill>
                            <a:schemeClr val="dk1"/>
                          </a:solidFill>
                          <a:effectLst/>
                          <a:latin typeface="Arial" panose="020B0604020202020204" pitchFamily="34" charset="0"/>
                          <a:ea typeface="+mn-ea"/>
                          <a:cs typeface="Arial" panose="020B0604020202020204" pitchFamily="34" charset="0"/>
                        </a:rPr>
                        <a:t> Cohesion and Safer Communities</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ZA" sz="1400" b="0" kern="1200" noProof="0" dirty="0">
                        <a:solidFill>
                          <a:schemeClr val="dk1"/>
                        </a:solidFill>
                        <a:effectLst/>
                        <a:latin typeface="Arial" panose="020B0604020202020204" pitchFamily="34" charset="0"/>
                        <a:ea typeface="+mn-ea"/>
                        <a:cs typeface="Arial" panose="020B0604020202020204" pitchFamily="34" charset="0"/>
                      </a:endParaRPr>
                    </a:p>
                  </a:txBody>
                  <a:tcPr marL="114300" marR="114300" marT="0" marB="0">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95810935"/>
                  </a:ext>
                </a:extLst>
              </a:tr>
              <a:tr h="238009">
                <a:tc>
                  <a:txBody>
                    <a:bodyPr/>
                    <a:lstStyle/>
                    <a:p>
                      <a:pPr marL="0" indent="0" algn="l">
                        <a:buFont typeface="+mj-lt"/>
                        <a:buNone/>
                      </a:pPr>
                      <a:r>
                        <a:rPr lang="en-ZA" sz="1400" b="1" dirty="0" smtClean="0">
                          <a:solidFill>
                            <a:schemeClr val="tx1"/>
                          </a:solidFill>
                          <a:latin typeface="Arial" panose="020B0604020202020204" pitchFamily="34" charset="0"/>
                          <a:cs typeface="Arial" panose="020B0604020202020204" pitchFamily="34" charset="0"/>
                        </a:rPr>
                        <a:t>Output:</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400" kern="1200" dirty="0" smtClean="0">
                          <a:solidFill>
                            <a:schemeClr val="dk1"/>
                          </a:solidFill>
                          <a:effectLst/>
                          <a:latin typeface="Arial" panose="020B0604020202020204" pitchFamily="34" charset="0"/>
                          <a:ea typeface="+mn-ea"/>
                          <a:cs typeface="Arial" panose="020B0604020202020204" pitchFamily="34" charset="0"/>
                        </a:rPr>
                        <a:t>Asylum Seeker and Refugee System implemented</a:t>
                      </a:r>
                      <a:endParaRPr kumimoji="0" lang="en-ZA"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a:solidFill>
                      <a:schemeClr val="accent3">
                        <a:lumMod val="20000"/>
                        <a:lumOff val="8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555354">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smtClean="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smtClean="0">
                          <a:solidFill>
                            <a:schemeClr val="tx1"/>
                          </a:solidFill>
                          <a:latin typeface="Arial" panose="020B0604020202020204" pitchFamily="34" charset="0"/>
                          <a:cs typeface="Arial" panose="020B0604020202020204" pitchFamily="34" charset="0"/>
                        </a:rPr>
                        <a:t>Estimated Performance 2022/23</a:t>
                      </a:r>
                    </a:p>
                    <a:p>
                      <a:pPr marL="342900" indent="-342900" algn="l">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2023/24</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2024/25</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2025/26</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10000"/>
                  </a:ext>
                </a:extLst>
              </a:tr>
              <a:tr h="141980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kern="1200" dirty="0" smtClean="0">
                          <a:solidFill>
                            <a:schemeClr val="dk1"/>
                          </a:solidFill>
                          <a:effectLst/>
                          <a:latin typeface="Arial" panose="020B0604020202020204" pitchFamily="34" charset="0"/>
                          <a:ea typeface="+mn-ea"/>
                          <a:cs typeface="Arial" panose="020B0604020202020204" pitchFamily="34" charset="0"/>
                        </a:rPr>
                        <a:t>Number of refugee reception centres and statutory bodies with Asylum Seeker Management and Refugee System implemented by 2023/24</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a:lnSpc>
                          <a:spcPct val="105000"/>
                        </a:lnSpc>
                        <a:spcAft>
                          <a:spcPts val="600"/>
                        </a:spcAft>
                        <a:tabLst>
                          <a:tab pos="180340" algn="l"/>
                          <a:tab pos="540385" algn="l"/>
                        </a:tabLst>
                      </a:pPr>
                      <a:r>
                        <a:rPr lang="en-US" sz="1400" kern="1200" dirty="0" smtClean="0">
                          <a:solidFill>
                            <a:schemeClr val="dk1"/>
                          </a:solidFill>
                          <a:effectLst/>
                          <a:latin typeface="Arial" panose="020B0604020202020204" pitchFamily="34" charset="0"/>
                          <a:ea typeface="+mn-ea"/>
                          <a:cs typeface="Arial" panose="020B0604020202020204" pitchFamily="34" charset="0"/>
                        </a:rPr>
                        <a:t>Asylum Seeker Management and Refugee System developed onto live capture platform</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114300" marR="114300" marT="0" marB="0">
                    <a:solidFill>
                      <a:schemeClr val="accent3">
                        <a:lumMod val="20000"/>
                        <a:lumOff val="80000"/>
                      </a:schemeClr>
                    </a:solidFill>
                  </a:tcPr>
                </a:tc>
                <a:tc>
                  <a:txBody>
                    <a:bodyPr/>
                    <a:lstStyle/>
                    <a:p>
                      <a:pPr algn="just">
                        <a:lnSpc>
                          <a:spcPct val="105000"/>
                        </a:lnSpc>
                        <a:spcAft>
                          <a:spcPts val="600"/>
                        </a:spcAft>
                        <a:tabLst>
                          <a:tab pos="180340" algn="l"/>
                          <a:tab pos="540385" algn="l"/>
                        </a:tabLst>
                      </a:pPr>
                      <a:r>
                        <a:rPr lang="en-US" sz="1400" kern="1200" dirty="0">
                          <a:effectLst/>
                          <a:latin typeface="Arial" panose="020B0604020202020204" pitchFamily="34" charset="0"/>
                          <a:ea typeface="Times New Roman" panose="02020603050405020304" pitchFamily="18" charset="0"/>
                          <a:cs typeface="Arial" panose="020B0604020202020204" pitchFamily="34" charset="0"/>
                        </a:rPr>
                        <a:t>Asylum Seeker Management and Refugee </a:t>
                      </a:r>
                      <a:r>
                        <a:rPr lang="en-GB" sz="1400" kern="1200" dirty="0">
                          <a:effectLst/>
                          <a:latin typeface="Arial" panose="020B0604020202020204" pitchFamily="34" charset="0"/>
                          <a:ea typeface="Times New Roman" panose="02020603050405020304" pitchFamily="18" charset="0"/>
                          <a:cs typeface="Arial" panose="020B0604020202020204" pitchFamily="34" charset="0"/>
                        </a:rPr>
                        <a:t>System implemented in 5 refugee reception centres and 2 statutory bodies (RAASA and SCRA)</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ctr">
                        <a:lnSpc>
                          <a:spcPct val="105000"/>
                        </a:lnSpc>
                        <a:spcAft>
                          <a:spcPts val="600"/>
                        </a:spcAft>
                        <a:tabLst>
                          <a:tab pos="180340" algn="l"/>
                          <a:tab pos="540385" algn="l"/>
                        </a:tabLst>
                      </a:pPr>
                      <a:r>
                        <a:rPr lang="en-GB" sz="1400" kern="1200" dirty="0">
                          <a:effectLst/>
                          <a:latin typeface="Arial" panose="020B0604020202020204" pitchFamily="34" charset="0"/>
                          <a:ea typeface="Times New Roman" panose="02020603050405020304" pitchFamily="18" charset="0"/>
                          <a:cs typeface="Arial" panose="020B0604020202020204" pitchFamily="34" charset="0"/>
                        </a:rPr>
                        <a:t>N/A</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ctr">
                        <a:lnSpc>
                          <a:spcPct val="105000"/>
                        </a:lnSpc>
                        <a:spcAft>
                          <a:spcPts val="600"/>
                        </a:spcAft>
                        <a:tabLst>
                          <a:tab pos="180340" algn="l"/>
                          <a:tab pos="540385" algn="l"/>
                        </a:tabLst>
                      </a:pPr>
                      <a:r>
                        <a:rPr lang="en-GB" sz="1400" kern="1200" dirty="0">
                          <a:effectLst/>
                          <a:latin typeface="Arial" panose="020B0604020202020204" pitchFamily="34" charset="0"/>
                          <a:ea typeface="Times New Roman" panose="02020603050405020304" pitchFamily="18" charset="0"/>
                          <a:cs typeface="Arial" panose="020B0604020202020204" pitchFamily="34" charset="0"/>
                        </a:rPr>
                        <a:t>N/A</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0269109"/>
              </p:ext>
            </p:extLst>
          </p:nvPr>
        </p:nvGraphicFramePr>
        <p:xfrm>
          <a:off x="130983" y="3259505"/>
          <a:ext cx="8930635" cy="2739391"/>
        </p:xfrm>
        <a:graphic>
          <a:graphicData uri="http://schemas.openxmlformats.org/drawingml/2006/table">
            <a:tbl>
              <a:tblPr firstRow="1" firstCol="1" bandRow="1"/>
              <a:tblGrid>
                <a:gridCol w="2592966">
                  <a:extLst>
                    <a:ext uri="{9D8B030D-6E8A-4147-A177-3AD203B41FA5}">
                      <a16:colId xmlns:a16="http://schemas.microsoft.com/office/drawing/2014/main" val="2133296954"/>
                    </a:ext>
                  </a:extLst>
                </a:gridCol>
                <a:gridCol w="6337669">
                  <a:extLst>
                    <a:ext uri="{9D8B030D-6E8A-4147-A177-3AD203B41FA5}">
                      <a16:colId xmlns:a16="http://schemas.microsoft.com/office/drawing/2014/main" val="3820330928"/>
                    </a:ext>
                  </a:extLst>
                </a:gridCol>
              </a:tblGrid>
              <a:tr h="438940">
                <a:tc>
                  <a:txBody>
                    <a:bodyPr/>
                    <a:lstStyle/>
                    <a:p>
                      <a:pPr>
                        <a:lnSpc>
                          <a:spcPct val="107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Annual </a:t>
                      </a:r>
                      <a:r>
                        <a:rPr lang="en-ZA" sz="1400" b="1" dirty="0" smtClean="0">
                          <a:effectLst/>
                          <a:latin typeface="Arial" panose="020B0604020202020204" pitchFamily="34" charset="0"/>
                          <a:ea typeface="Calibri" panose="020F0502020204030204" pitchFamily="34" charset="0"/>
                          <a:cs typeface="Arial" panose="020B0604020202020204" pitchFamily="34" charset="0"/>
                        </a:rPr>
                        <a:t>Target 2023/24</a:t>
                      </a:r>
                    </a:p>
                    <a:p>
                      <a:pPr>
                        <a:lnSpc>
                          <a:spcPct val="107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en-ZA" sz="1400" b="1" dirty="0" smtClean="0">
                          <a:effectLst/>
                          <a:latin typeface="Arial" panose="020B0604020202020204" pitchFamily="34" charset="0"/>
                          <a:ea typeface="Calibri" panose="020F0502020204030204" pitchFamily="34" charset="0"/>
                          <a:cs typeface="Arial" panose="020B0604020202020204" pitchFamily="34" charset="0"/>
                        </a:rPr>
                        <a:t>Quarterly Targets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27359442"/>
                  </a:ext>
                </a:extLst>
              </a:tr>
              <a:tr h="394708">
                <a:tc rowSpan="4">
                  <a:txBody>
                    <a:bodyPr/>
                    <a:lstStyle/>
                    <a:p>
                      <a:pPr algn="just">
                        <a:lnSpc>
                          <a:spcPct val="105000"/>
                        </a:lnSpc>
                        <a:spcAft>
                          <a:spcPts val="600"/>
                        </a:spcAft>
                        <a:tabLst>
                          <a:tab pos="180340" algn="l"/>
                          <a:tab pos="540385" algn="l"/>
                        </a:tabLst>
                      </a:pPr>
                      <a:r>
                        <a:rPr lang="en-US" sz="1400" kern="1200" dirty="0" smtClean="0">
                          <a:effectLst/>
                          <a:latin typeface="Arial" panose="020B0604020202020204" pitchFamily="34" charset="0"/>
                          <a:ea typeface="Times New Roman" panose="02020603050405020304" pitchFamily="18" charset="0"/>
                          <a:cs typeface="Times New Roman" panose="02020603050405020304" pitchFamily="18" charset="0"/>
                        </a:rPr>
                        <a:t>Asylum Seeker Management and Refugee </a:t>
                      </a:r>
                      <a:r>
                        <a:rPr lang="en-GB" sz="1400" kern="1200" dirty="0" smtClean="0">
                          <a:effectLst/>
                          <a:latin typeface="Arial" panose="020B0604020202020204" pitchFamily="34" charset="0"/>
                          <a:ea typeface="Times New Roman" panose="02020603050405020304" pitchFamily="18" charset="0"/>
                          <a:cs typeface="Times New Roman" panose="02020603050405020304" pitchFamily="18" charset="0"/>
                        </a:rPr>
                        <a:t>System implemented in 5 refugee reception centres and 2 statutory bodies (RAASA and SCRA)</a:t>
                      </a:r>
                      <a:endParaRPr lang="en-ZA" sz="1600" dirty="0" smtClean="0">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Q1:</a:t>
                      </a: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171450" marR="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400" kern="1200" dirty="0" smtClean="0">
                          <a:solidFill>
                            <a:schemeClr val="tx1"/>
                          </a:solidFill>
                          <a:effectLst/>
                          <a:latin typeface="Arial" panose="020B0604020202020204" pitchFamily="34" charset="0"/>
                          <a:ea typeface="+mn-ea"/>
                          <a:cs typeface="Arial" panose="020B0604020202020204" pitchFamily="34" charset="0"/>
                        </a:rPr>
                        <a:t>System deployed in live environment</a:t>
                      </a:r>
                      <a:endPar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385394"/>
                  </a:ext>
                </a:extLst>
              </a:tr>
              <a:tr h="294302">
                <a:tc vMerge="1">
                  <a:txBody>
                    <a:bodyPr/>
                    <a:lstStyle/>
                    <a:p>
                      <a:endParaRPr lang="en-ZA"/>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Q2:</a:t>
                      </a:r>
                    </a:p>
                    <a:p>
                      <a:pPr marL="171450" marR="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400" kern="1200" dirty="0" smtClean="0">
                          <a:solidFill>
                            <a:schemeClr val="tx1"/>
                          </a:solidFill>
                          <a:effectLst/>
                          <a:latin typeface="Arial" panose="020B0604020202020204" pitchFamily="34" charset="0"/>
                          <a:ea typeface="+mn-ea"/>
                          <a:cs typeface="Arial" panose="020B0604020202020204" pitchFamily="34" charset="0"/>
                        </a:rPr>
                        <a:t>50% of data migrated from National Immigration Information System</a:t>
                      </a:r>
                      <a:r>
                        <a:rPr lang="en-US" sz="14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400" kern="1200" dirty="0" smtClean="0">
                          <a:solidFill>
                            <a:schemeClr val="tx1"/>
                          </a:solidFill>
                          <a:effectLst/>
                          <a:latin typeface="Arial" panose="020B0604020202020204" pitchFamily="34" charset="0"/>
                          <a:ea typeface="+mn-ea"/>
                          <a:cs typeface="Arial" panose="020B0604020202020204" pitchFamily="34" charset="0"/>
                        </a:rPr>
                        <a:t>NIIS) to new system</a:t>
                      </a:r>
                      <a:endPar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2559777"/>
                  </a:ext>
                </a:extLst>
              </a:tr>
              <a:tr h="263525">
                <a:tc vMerge="1">
                  <a:txBody>
                    <a:bodyPr/>
                    <a:lstStyle/>
                    <a:p>
                      <a:endParaRPr lang="en-ZA"/>
                    </a:p>
                  </a:txBody>
                  <a:tcPr/>
                </a:tc>
                <a:tc>
                  <a:txBody>
                    <a:bodyPr/>
                    <a:lstStyle/>
                    <a:p>
                      <a:pPr marL="0" marR="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4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Q3: </a:t>
                      </a:r>
                    </a:p>
                    <a:p>
                      <a:pPr marL="171450" marR="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400" kern="1200" dirty="0" smtClean="0">
                          <a:solidFill>
                            <a:schemeClr val="tx1"/>
                          </a:solidFill>
                          <a:effectLst/>
                          <a:latin typeface="Arial" panose="020B0604020202020204" pitchFamily="34" charset="0"/>
                          <a:ea typeface="+mn-ea"/>
                          <a:cs typeface="Arial" panose="020B0604020202020204" pitchFamily="34" charset="0"/>
                        </a:rPr>
                        <a:t>100% of data migrated from NIIS to new system</a:t>
                      </a:r>
                    </a:p>
                    <a:p>
                      <a:pPr marL="171450" marR="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400" kern="1200" dirty="0" smtClean="0">
                          <a:solidFill>
                            <a:schemeClr val="tx1"/>
                          </a:solidFill>
                          <a:effectLst/>
                          <a:latin typeface="Arial" panose="020B0604020202020204" pitchFamily="34" charset="0"/>
                          <a:ea typeface="+mn-ea"/>
                          <a:cs typeface="Arial" panose="020B0604020202020204" pitchFamily="34" charset="0"/>
                        </a:rPr>
                        <a:t>System implemented in 5 refugee reception </a:t>
                      </a:r>
                      <a:r>
                        <a:rPr lang="en-US" sz="1400" kern="1200" dirty="0" err="1" smtClean="0">
                          <a:solidFill>
                            <a:schemeClr val="tx1"/>
                          </a:solidFill>
                          <a:effectLst/>
                          <a:latin typeface="Arial" panose="020B0604020202020204" pitchFamily="34" charset="0"/>
                          <a:ea typeface="+mn-ea"/>
                          <a:cs typeface="Arial" panose="020B0604020202020204" pitchFamily="34" charset="0"/>
                        </a:rPr>
                        <a:t>centres</a:t>
                      </a:r>
                      <a:r>
                        <a:rPr lang="en-US" sz="1400" kern="1200" dirty="0" smtClean="0">
                          <a:solidFill>
                            <a:schemeClr val="tx1"/>
                          </a:solidFill>
                          <a:effectLst/>
                          <a:latin typeface="Arial" panose="020B0604020202020204" pitchFamily="34" charset="0"/>
                          <a:ea typeface="+mn-ea"/>
                          <a:cs typeface="Arial" panose="020B0604020202020204" pitchFamily="34" charset="0"/>
                        </a:rPr>
                        <a:t> and 2 statutory bodies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6294198"/>
                  </a:ext>
                </a:extLst>
              </a:tr>
              <a:tr h="263525">
                <a:tc vMerge="1">
                  <a:txBody>
                    <a:bodyPr/>
                    <a:lstStyle/>
                    <a:p>
                      <a:endParaRPr lang="en-ZA"/>
                    </a:p>
                  </a:txBody>
                  <a:tcPr/>
                </a:tc>
                <a:tc>
                  <a:txBody>
                    <a:bodyPr/>
                    <a:lstStyle/>
                    <a:p>
                      <a:pPr>
                        <a:lnSpc>
                          <a:spcPct val="107000"/>
                        </a:lnSpc>
                        <a:spcAft>
                          <a:spcPts val="0"/>
                        </a:spcAft>
                      </a:pPr>
                      <a:r>
                        <a:rPr lang="en-US" sz="14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Q4: </a:t>
                      </a:r>
                    </a:p>
                    <a:p>
                      <a:pPr marL="171450" indent="-171450">
                        <a:lnSpc>
                          <a:spcPct val="107000"/>
                        </a:lnSpc>
                        <a:spcAft>
                          <a:spcPts val="0"/>
                        </a:spcAft>
                        <a:buFont typeface="Arial" panose="020B0604020202020204" pitchFamily="34" charset="0"/>
                        <a:buChar char="•"/>
                      </a:pPr>
                      <a:r>
                        <a:rPr lang="en-US" sz="1400" kern="1200" dirty="0" smtClean="0">
                          <a:solidFill>
                            <a:schemeClr val="tx1"/>
                          </a:solidFill>
                          <a:effectLst/>
                          <a:latin typeface="Arial" panose="020B0604020202020204" pitchFamily="34" charset="0"/>
                          <a:ea typeface="+mn-ea"/>
                          <a:cs typeface="Arial" panose="020B0604020202020204" pitchFamily="34" charset="0"/>
                        </a:rPr>
                        <a:t>NA</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27490"/>
                  </a:ext>
                </a:extLst>
              </a:tr>
            </a:tbl>
          </a:graphicData>
        </a:graphic>
      </p:graphicFrame>
    </p:spTree>
    <p:extLst>
      <p:ext uri="{BB962C8B-B14F-4D97-AF65-F5344CB8AC3E}">
        <p14:creationId xmlns:p14="http://schemas.microsoft.com/office/powerpoint/2010/main" val="3554136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a:extLst>
              <a:ext uri="{FF2B5EF4-FFF2-40B4-BE49-F238E27FC236}">
                <a16:creationId xmlns:a16="http://schemas.microsoft.com/office/drawing/2014/main" id="{B69995CA-9F3C-4203-8C4D-EBF7CF989964}"/>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buClr>
                <a:schemeClr val="bg2"/>
              </a:buClr>
            </a:pPr>
            <a:endParaRPr lang="en-US" altLang="en-US" sz="1600">
              <a:solidFill>
                <a:srgbClr val="000000"/>
              </a:solidFill>
            </a:endParaRPr>
          </a:p>
        </p:txBody>
      </p:sp>
      <p:sp>
        <p:nvSpPr>
          <p:cNvPr id="7171" name="Rectangle 5">
            <a:extLst>
              <a:ext uri="{FF2B5EF4-FFF2-40B4-BE49-F238E27FC236}">
                <a16:creationId xmlns:a16="http://schemas.microsoft.com/office/drawing/2014/main" id="{1BAE612B-EEBF-413C-B5E9-F01126FECDF5}"/>
              </a:ext>
            </a:extLst>
          </p:cNvPr>
          <p:cNvSpPr>
            <a:spLocks noChangeArrowheads="1"/>
          </p:cNvSpPr>
          <p:nvPr/>
        </p:nvSpPr>
        <p:spPr bwMode="auto">
          <a:xfrm>
            <a:off x="223838" y="2426730"/>
            <a:ext cx="8667750" cy="1384995"/>
          </a:xfrm>
          <a:prstGeom prst="rect">
            <a:avLst/>
          </a:prstGeom>
          <a:solidFill>
            <a:srgbClr val="92D050"/>
          </a:solidFill>
          <a:ln>
            <a:noFill/>
          </a:ln>
          <a:extLst/>
        </p:spPr>
        <p:txBody>
          <a:bodyPr>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50000"/>
              </a:lnSpc>
              <a:buClr>
                <a:schemeClr val="bg2"/>
              </a:buClr>
            </a:pPr>
            <a:r>
              <a:rPr lang="en-US" altLang="en-US" sz="2800" b="1" dirty="0" smtClean="0">
                <a:solidFill>
                  <a:srgbClr val="000000"/>
                </a:solidFill>
              </a:rPr>
              <a:t>INSTITUTIONAL PLANNING AND SUPPORT </a:t>
            </a:r>
            <a:r>
              <a:rPr lang="en-US" altLang="en-US" sz="2800" b="1" dirty="0">
                <a:solidFill>
                  <a:srgbClr val="000000"/>
                </a:solidFill>
              </a:rPr>
              <a:t>(IPS) </a:t>
            </a:r>
            <a:r>
              <a:rPr lang="en-US" altLang="en-US" sz="2800" b="1" dirty="0" smtClean="0">
                <a:solidFill>
                  <a:srgbClr val="000000"/>
                </a:solidFill>
              </a:rPr>
              <a:t>TARGETS – 2023/26 </a:t>
            </a:r>
            <a:endParaRPr lang="en-US" altLang="en-US" sz="2800" b="1" dirty="0">
              <a:solidFill>
                <a:srgbClr val="000000"/>
              </a:solidFill>
            </a:endParaRPr>
          </a:p>
        </p:txBody>
      </p:sp>
    </p:spTree>
    <p:extLst>
      <p:ext uri="{BB962C8B-B14F-4D97-AF65-F5344CB8AC3E}">
        <p14:creationId xmlns:p14="http://schemas.microsoft.com/office/powerpoint/2010/main" val="3824955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2120" y="180432"/>
            <a:ext cx="8581880" cy="523220"/>
          </a:xfrm>
          <a:prstGeom prst="rect">
            <a:avLst/>
          </a:prstGeom>
          <a:noFill/>
        </p:spPr>
        <p:txBody>
          <a:bodyPr wrap="square" rtlCol="0">
            <a:spAutoFit/>
          </a:bodyPr>
          <a:lstStyle/>
          <a:p>
            <a:pPr algn="ctr"/>
            <a:r>
              <a:rPr lang="en-US" sz="2800" b="1" dirty="0">
                <a:solidFill>
                  <a:srgbClr val="FFFFFF"/>
                </a:solidFill>
              </a:rPr>
              <a:t>DHA Contribution to MTSF 2014 to 2019</a:t>
            </a:r>
            <a:endParaRPr lang="en-ZA" sz="2800" dirty="0">
              <a:solidFill>
                <a:srgbClr val="FFFFFF"/>
              </a:solidFill>
            </a:endParaRPr>
          </a:p>
        </p:txBody>
      </p:sp>
      <p:sp>
        <p:nvSpPr>
          <p:cNvPr id="15" name="Rectangle 14"/>
          <p:cNvSpPr/>
          <p:nvPr/>
        </p:nvSpPr>
        <p:spPr>
          <a:xfrm>
            <a:off x="210224" y="703652"/>
            <a:ext cx="8785186" cy="6001643"/>
          </a:xfrm>
          <a:prstGeom prst="rect">
            <a:avLst/>
          </a:prstGeom>
        </p:spPr>
        <p:txBody>
          <a:bodyPr wrap="square">
            <a:spAutoFit/>
          </a:bodyPr>
          <a:lstStyle/>
          <a:p>
            <a:pPr algn="just">
              <a:spcBef>
                <a:spcPts val="600"/>
              </a:spcBef>
              <a:spcAft>
                <a:spcPts val="600"/>
              </a:spcAft>
            </a:pPr>
            <a:r>
              <a:rPr lang="en-US" sz="1600" dirty="0" smtClean="0">
                <a:latin typeface="Arial" panose="020B0604020202020204" pitchFamily="34" charset="0"/>
                <a:cs typeface="Arial" panose="020B0604020202020204" pitchFamily="34" charset="0"/>
              </a:rPr>
              <a:t>A </a:t>
            </a:r>
            <a:r>
              <a:rPr lang="en-US" sz="1600" dirty="0">
                <a:latin typeface="Arial" panose="020B0604020202020204" pitchFamily="34" charset="0"/>
                <a:cs typeface="Arial" panose="020B0604020202020204" pitchFamily="34" charset="0"/>
              </a:rPr>
              <a:t>major focus of the NDP is to confront the triple challenge of </a:t>
            </a:r>
            <a:r>
              <a:rPr lang="en-US" sz="1600" b="1" dirty="0">
                <a:latin typeface="Arial" panose="020B0604020202020204" pitchFamily="34" charset="0"/>
                <a:cs typeface="Arial" panose="020B0604020202020204" pitchFamily="34" charset="0"/>
              </a:rPr>
              <a:t>poverty,  inequality and unemployment</a:t>
            </a:r>
            <a:r>
              <a:rPr lang="en-US" sz="1600" dirty="0">
                <a:latin typeface="Arial" panose="020B0604020202020204" pitchFamily="34" charset="0"/>
                <a:cs typeface="Arial" panose="020B0604020202020204" pitchFamily="34" charset="0"/>
              </a:rPr>
              <a:t> by achieving higher growth rates.   </a:t>
            </a:r>
            <a:endParaRPr lang="en-US" sz="1600" dirty="0" smtClean="0">
              <a:latin typeface="Arial" panose="020B0604020202020204" pitchFamily="34" charset="0"/>
              <a:cs typeface="Arial" panose="020B0604020202020204" pitchFamily="34" charset="0"/>
            </a:endParaRPr>
          </a:p>
          <a:p>
            <a:pPr algn="just">
              <a:spcBef>
                <a:spcPts val="600"/>
              </a:spcBef>
              <a:spcAft>
                <a:spcPts val="600"/>
              </a:spcAft>
            </a:pPr>
            <a:r>
              <a:rPr lang="en-US" sz="1600" dirty="0">
                <a:latin typeface="Arial" panose="020B0604020202020204" pitchFamily="34" charset="0"/>
                <a:cs typeface="Arial" panose="020B0604020202020204" pitchFamily="34" charset="0"/>
              </a:rPr>
              <a:t>The DHA has a critical contribution to make to the achievement of the NDP 2030 objectives: </a:t>
            </a:r>
            <a:endParaRPr lang="en-ZA" sz="1600" dirty="0">
              <a:latin typeface="Arial" panose="020B0604020202020204" pitchFamily="34" charset="0"/>
              <a:cs typeface="Arial" panose="020B0604020202020204" pitchFamily="34" charset="0"/>
            </a:endParaRPr>
          </a:p>
          <a:p>
            <a:pPr marL="285750" lvl="0" indent="-285750" algn="just">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inclusion of all citizens in democracy and development is enabled by providing them with a status and an identity that gives them access to rights and services.  This must be done in an efficient, effective, professional and secure manner. </a:t>
            </a:r>
            <a:endParaRPr lang="en-ZA" sz="1600" dirty="0">
              <a:latin typeface="Arial" panose="020B0604020202020204" pitchFamily="34" charset="0"/>
              <a:cs typeface="Arial" panose="020B0604020202020204" pitchFamily="34" charset="0"/>
            </a:endParaRPr>
          </a:p>
          <a:p>
            <a:pPr marL="285750" lvl="0" indent="-285750" algn="just">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 further priority for the DHA is to facilitate the acquisition of the critical skills needed for economic growth as determined by the Department of Higher Education and Training (DHET) to build our own skills base.  </a:t>
            </a:r>
            <a:endParaRPr lang="en-ZA" sz="1600" dirty="0">
              <a:latin typeface="Arial" panose="020B0604020202020204" pitchFamily="34" charset="0"/>
              <a:cs typeface="Arial" panose="020B0604020202020204" pitchFamily="34" charset="0"/>
            </a:endParaRPr>
          </a:p>
          <a:p>
            <a:pPr marL="285750" lvl="0" indent="-285750" algn="just">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DHA must continue to drive integrated and coordinated border management to ensure our borders are effectively protected, secured and well-managed. </a:t>
            </a:r>
            <a:endParaRPr lang="en-ZA" sz="1600" dirty="0">
              <a:latin typeface="Arial" panose="020B0604020202020204" pitchFamily="34" charset="0"/>
              <a:cs typeface="Arial" panose="020B0604020202020204" pitchFamily="34" charset="0"/>
            </a:endParaRPr>
          </a:p>
          <a:p>
            <a:pPr marL="285750" lvl="0" indent="-285750" algn="just">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DHA </a:t>
            </a:r>
            <a:r>
              <a:rPr lang="en-US" sz="1600" dirty="0" smtClean="0">
                <a:latin typeface="Arial" panose="020B0604020202020204" pitchFamily="34" charset="0"/>
                <a:cs typeface="Arial" panose="020B0604020202020204" pitchFamily="34" charset="0"/>
              </a:rPr>
              <a:t>plays </a:t>
            </a:r>
            <a:r>
              <a:rPr lang="en-US" sz="1600" dirty="0">
                <a:latin typeface="Arial" panose="020B0604020202020204" pitchFamily="34" charset="0"/>
                <a:cs typeface="Arial" panose="020B0604020202020204" pitchFamily="34" charset="0"/>
              </a:rPr>
              <a:t>a key role in enabling regional development by working with SADC countries through the Department of International Relations and Cooperation (DIRCO) to establish efficient, secure and managed migration.</a:t>
            </a:r>
            <a:endParaRPr lang="en-ZA" sz="1600" dirty="0">
              <a:latin typeface="Arial" panose="020B0604020202020204" pitchFamily="34" charset="0"/>
              <a:cs typeface="Arial" panose="020B0604020202020204" pitchFamily="34" charset="0"/>
            </a:endParaRPr>
          </a:p>
          <a:p>
            <a:pPr marL="285750" lvl="0" indent="-285750" algn="just">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DHA is central to harnessing the 4th industrial revolution and building a capable state. The </a:t>
            </a:r>
            <a:r>
              <a:rPr lang="en-US" sz="1600" dirty="0" err="1">
                <a:latin typeface="Arial" panose="020B0604020202020204" pitchFamily="34" charset="0"/>
                <a:cs typeface="Arial" panose="020B0604020202020204" pitchFamily="34" charset="0"/>
              </a:rPr>
              <a:t>modernisation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programme</a:t>
            </a:r>
            <a:r>
              <a:rPr lang="en-US" sz="1600" dirty="0">
                <a:latin typeface="Arial" panose="020B0604020202020204" pitchFamily="34" charset="0"/>
                <a:cs typeface="Arial" panose="020B0604020202020204" pitchFamily="34" charset="0"/>
              </a:rPr>
              <a:t> of the DHA can reduce fraud and the cost of doing business by enabling e-government which will attract more investment into the country. </a:t>
            </a:r>
            <a:endParaRPr lang="en-ZA" sz="1600" dirty="0">
              <a:latin typeface="Arial" panose="020B0604020202020204" pitchFamily="34" charset="0"/>
              <a:cs typeface="Arial" panose="020B0604020202020204" pitchFamily="34" charset="0"/>
            </a:endParaRPr>
          </a:p>
          <a:p>
            <a:pPr marL="285750" indent="-285750" algn="just">
              <a:spcBef>
                <a:spcPts val="600"/>
              </a:spcBef>
              <a:spcAft>
                <a:spcPts val="600"/>
              </a:spcAft>
              <a:buFont typeface="Arial" panose="020B0604020202020204" pitchFamily="34" charset="0"/>
              <a:buChar char="•"/>
            </a:pPr>
            <a:endParaRPr lang="en-ZA" sz="1600" dirty="0">
              <a:latin typeface="Arial" panose="020B0604020202020204" pitchFamily="34" charset="0"/>
              <a:cs typeface="Arial" panose="020B0604020202020204" pitchFamily="34" charset="0"/>
            </a:endParaRPr>
          </a:p>
          <a:p>
            <a:pPr>
              <a:spcBef>
                <a:spcPts val="600"/>
              </a:spcBef>
              <a:spcAft>
                <a:spcPts val="600"/>
              </a:spcAft>
            </a:pPr>
            <a:endParaRPr lang="en-ZA" sz="1600" dirty="0" smtClean="0"/>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a:xfrm>
            <a:off x="2662310" y="6348260"/>
            <a:ext cx="2190750" cy="365125"/>
          </a:xfrm>
        </p:spPr>
        <p:txBody>
          <a:bodyPr/>
          <a:lstStyle/>
          <a:p>
            <a:pPr marL="0" indent="0">
              <a:buNone/>
            </a:pPr>
            <a:fld id="{7BF42C52-B159-234F-84DC-5B8DD7318330}" type="slidenum">
              <a:rPr lang="en-US" smtClean="0"/>
              <a:pPr marL="0" indent="0">
                <a:buNone/>
              </a:pPr>
              <a:t>5</a:t>
            </a:fld>
            <a:endParaRPr lang="en-US" dirty="0"/>
          </a:p>
        </p:txBody>
      </p:sp>
      <p:sp>
        <p:nvSpPr>
          <p:cNvPr id="6" name="TextBox 5"/>
          <p:cNvSpPr txBox="1"/>
          <p:nvPr/>
        </p:nvSpPr>
        <p:spPr>
          <a:xfrm>
            <a:off x="130175" y="126620"/>
            <a:ext cx="8865235" cy="338554"/>
          </a:xfrm>
          <a:prstGeom prst="rect">
            <a:avLst/>
          </a:prstGeom>
          <a:solidFill>
            <a:srgbClr val="92D050"/>
          </a:solidFill>
        </p:spPr>
        <p:txBody>
          <a:bodyPr wrap="square" rtlCol="0">
            <a:spAutoFit/>
          </a:bodyPr>
          <a:lstStyle/>
          <a:p>
            <a:pPr algn="ctr">
              <a:spcBef>
                <a:spcPts val="600"/>
              </a:spcBef>
              <a:spcAft>
                <a:spcPts val="600"/>
              </a:spcAft>
            </a:pPr>
            <a:r>
              <a:rPr lang="en-US" sz="1600" b="1" dirty="0">
                <a:latin typeface="Arial" panose="020B0604020202020204" pitchFamily="34" charset="0"/>
                <a:cs typeface="Arial" panose="020B0604020202020204" pitchFamily="34" charset="0"/>
              </a:rPr>
              <a:t>Contribution to National Development Plan (NDP)</a:t>
            </a:r>
            <a:endParaRPr lang="en-ZA"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63284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50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42525509"/>
              </p:ext>
            </p:extLst>
          </p:nvPr>
        </p:nvGraphicFramePr>
        <p:xfrm>
          <a:off x="117415" y="284223"/>
          <a:ext cx="8944203" cy="4401982"/>
        </p:xfrm>
        <a:graphic>
          <a:graphicData uri="http://schemas.openxmlformats.org/drawingml/2006/table">
            <a:tbl>
              <a:tblPr firstRow="1" bandRow="1">
                <a:tableStyleId>{5C22544A-7EE6-4342-B048-85BDC9FD1C3A}</a:tableStyleId>
              </a:tblPr>
              <a:tblGrid>
                <a:gridCol w="1778762">
                  <a:extLst>
                    <a:ext uri="{9D8B030D-6E8A-4147-A177-3AD203B41FA5}">
                      <a16:colId xmlns:a16="http://schemas.microsoft.com/office/drawing/2014/main" val="20000"/>
                    </a:ext>
                  </a:extLst>
                </a:gridCol>
                <a:gridCol w="2026141">
                  <a:extLst>
                    <a:ext uri="{9D8B030D-6E8A-4147-A177-3AD203B41FA5}">
                      <a16:colId xmlns:a16="http://schemas.microsoft.com/office/drawing/2014/main" val="20001"/>
                    </a:ext>
                  </a:extLst>
                </a:gridCol>
                <a:gridCol w="1965278">
                  <a:extLst>
                    <a:ext uri="{9D8B030D-6E8A-4147-A177-3AD203B41FA5}">
                      <a16:colId xmlns:a16="http://schemas.microsoft.com/office/drawing/2014/main" val="20002"/>
                    </a:ext>
                  </a:extLst>
                </a:gridCol>
                <a:gridCol w="1747939">
                  <a:extLst>
                    <a:ext uri="{9D8B030D-6E8A-4147-A177-3AD203B41FA5}">
                      <a16:colId xmlns:a16="http://schemas.microsoft.com/office/drawing/2014/main" val="20003"/>
                    </a:ext>
                  </a:extLst>
                </a:gridCol>
                <a:gridCol w="1426083">
                  <a:extLst>
                    <a:ext uri="{9D8B030D-6E8A-4147-A177-3AD203B41FA5}">
                      <a16:colId xmlns:a16="http://schemas.microsoft.com/office/drawing/2014/main" val="20004"/>
                    </a:ext>
                  </a:extLst>
                </a:gridCol>
              </a:tblGrid>
              <a:tr h="373605">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600" dirty="0" smtClean="0">
                          <a:solidFill>
                            <a:schemeClr val="tx1"/>
                          </a:solidFill>
                          <a:latin typeface="Arial" panose="020B0604020202020204" pitchFamily="34" charset="0"/>
                          <a:cs typeface="Arial" panose="020B0604020202020204" pitchFamily="34" charset="0"/>
                        </a:rPr>
                        <a:t>APEX Priority:</a:t>
                      </a:r>
                    </a:p>
                    <a:p>
                      <a:pPr marL="0" indent="0" algn="l">
                        <a:buFont typeface="+mj-lt"/>
                        <a:buNone/>
                      </a:pP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 capable, ethical and developmental state</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Social cohesion and safer communities</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a:solidFill>
                      <a:schemeClr val="accent3">
                        <a:lumMod val="20000"/>
                        <a:lumOff val="80000"/>
                      </a:schemeClr>
                    </a:solidFill>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2162763507"/>
                  </a:ext>
                </a:extLst>
              </a:tr>
              <a:tr h="373605">
                <a:tc>
                  <a:txBody>
                    <a:bodyPr/>
                    <a:lstStyle/>
                    <a:p>
                      <a:pPr marL="0" indent="0" algn="l">
                        <a:buFont typeface="+mj-lt"/>
                        <a:buNone/>
                      </a:pPr>
                      <a:r>
                        <a:rPr lang="en-ZA" sz="1600" b="1" dirty="0" smtClean="0">
                          <a:solidFill>
                            <a:schemeClr val="tx1"/>
                          </a:solidFill>
                          <a:latin typeface="Arial" panose="020B0604020202020204" pitchFamily="34" charset="0"/>
                          <a:cs typeface="Arial" panose="020B0604020202020204" pitchFamily="34" charset="0"/>
                        </a:rPr>
                        <a:t>Output:</a:t>
                      </a: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Tabled Citizenship, Immigration and Refugees Bill in Parliament</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a:solidFill>
                      <a:schemeClr val="accent3">
                        <a:lumMod val="20000"/>
                        <a:lumOff val="8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848252">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600" b="1" dirty="0" smtClean="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marR="0" indent="0" algn="ctr" defTabSz="457200" rtl="0" eaLnBrk="1" fontAlgn="auto" latinLnBrk="0" hangingPunct="1">
                        <a:lnSpc>
                          <a:spcPct val="100000"/>
                        </a:lnSpc>
                        <a:spcBef>
                          <a:spcPts val="0"/>
                        </a:spcBef>
                        <a:spcAft>
                          <a:spcPts val="0"/>
                        </a:spcAft>
                        <a:buClrTx/>
                        <a:buSzTx/>
                        <a:buFont typeface="+mj-lt"/>
                        <a:buNone/>
                        <a:tabLst/>
                        <a:defRPr/>
                      </a:pPr>
                      <a:r>
                        <a:rPr lang="en-ZA" sz="1600" b="1" dirty="0" smtClean="0">
                          <a:solidFill>
                            <a:schemeClr val="tx1"/>
                          </a:solidFill>
                          <a:latin typeface="Arial" panose="020B0604020202020204" pitchFamily="34" charset="0"/>
                          <a:cs typeface="Arial" panose="020B0604020202020204" pitchFamily="34" charset="0"/>
                        </a:rPr>
                        <a:t>Estimated Performance 2022/23</a:t>
                      </a:r>
                    </a:p>
                    <a:p>
                      <a:pPr marL="342900" indent="-342900" algn="l">
                        <a:buFont typeface="+mj-lt"/>
                        <a:buAutoNum type="arabicPeriod"/>
                      </a:pP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600" b="1" dirty="0" smtClean="0">
                          <a:solidFill>
                            <a:schemeClr val="tx1"/>
                          </a:solidFill>
                          <a:latin typeface="Arial" panose="020B0604020202020204" pitchFamily="34" charset="0"/>
                          <a:cs typeface="Arial" panose="020B0604020202020204" pitchFamily="34" charset="0"/>
                        </a:rPr>
                        <a:t>Annual Target 2023/24</a:t>
                      </a: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600" b="1" dirty="0" smtClean="0">
                          <a:solidFill>
                            <a:schemeClr val="tx1"/>
                          </a:solidFill>
                          <a:latin typeface="Arial" panose="020B0604020202020204" pitchFamily="34" charset="0"/>
                          <a:cs typeface="Arial" panose="020B0604020202020204" pitchFamily="34" charset="0"/>
                        </a:rPr>
                        <a:t>Annual Target 2024/25</a:t>
                      </a: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600" b="1" dirty="0" smtClean="0">
                          <a:solidFill>
                            <a:schemeClr val="tx1"/>
                          </a:solidFill>
                          <a:latin typeface="Arial" panose="020B0604020202020204" pitchFamily="34" charset="0"/>
                          <a:cs typeface="Arial" panose="020B0604020202020204" pitchFamily="34" charset="0"/>
                        </a:rPr>
                        <a:t>Annual Target 2025/26</a:t>
                      </a: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10000"/>
                  </a:ext>
                </a:extLst>
              </a:tr>
              <a:tr h="118868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Tabling of the</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Citizenship,</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Immigration and</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Refugees Bill in</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Parliament for</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processing</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Green Paper on the Management of</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Citizenship,</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International Migration and Refugee Protection submitted to Minister for approval</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White Paper on</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Management of</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Citizenship,</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International Migration and Refugee Protection submitted to Cabinet for approval</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Citizenship,</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Immigration and</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Refugees Bill</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submitted to Cabinet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for approval</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Citizenship,</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Immigration and</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Refugees Bill tabled in</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Parliament</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69820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51</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60902237"/>
              </p:ext>
            </p:extLst>
          </p:nvPr>
        </p:nvGraphicFramePr>
        <p:xfrm>
          <a:off x="187016" y="192723"/>
          <a:ext cx="8668225" cy="4092985"/>
        </p:xfrm>
        <a:graphic>
          <a:graphicData uri="http://schemas.openxmlformats.org/drawingml/2006/table">
            <a:tbl>
              <a:tblPr firstRow="1" firstCol="1" bandRow="1"/>
              <a:tblGrid>
                <a:gridCol w="2257801">
                  <a:extLst>
                    <a:ext uri="{9D8B030D-6E8A-4147-A177-3AD203B41FA5}">
                      <a16:colId xmlns:a16="http://schemas.microsoft.com/office/drawing/2014/main" val="2133296954"/>
                    </a:ext>
                  </a:extLst>
                </a:gridCol>
                <a:gridCol w="6410424">
                  <a:extLst>
                    <a:ext uri="{9D8B030D-6E8A-4147-A177-3AD203B41FA5}">
                      <a16:colId xmlns:a16="http://schemas.microsoft.com/office/drawing/2014/main" val="3820330928"/>
                    </a:ext>
                  </a:extLst>
                </a:gridCol>
              </a:tblGrid>
              <a:tr h="387611">
                <a:tc>
                  <a:txBody>
                    <a:bodyPr/>
                    <a:lstStyle/>
                    <a:p>
                      <a:pPr>
                        <a:lnSpc>
                          <a:spcPct val="107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Annual </a:t>
                      </a:r>
                      <a:r>
                        <a:rPr lang="en-ZA" sz="1400" b="1" dirty="0" smtClean="0">
                          <a:effectLst/>
                          <a:latin typeface="Arial" panose="020B0604020202020204" pitchFamily="34" charset="0"/>
                          <a:ea typeface="Calibri" panose="020F0502020204030204" pitchFamily="34" charset="0"/>
                          <a:cs typeface="Arial" panose="020B0604020202020204" pitchFamily="34" charset="0"/>
                        </a:rPr>
                        <a:t>Target 2023/24</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Quarterly Targets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27359442"/>
                  </a:ext>
                </a:extLst>
              </a:tr>
              <a:tr h="789822">
                <a:tc rowSpan="4">
                  <a:txBody>
                    <a:bodyPr/>
                    <a:lstStyle/>
                    <a:p>
                      <a:pPr>
                        <a:lnSpc>
                          <a:spcPct val="107000"/>
                        </a:lnSpc>
                        <a:spcAft>
                          <a:spcPts val="0"/>
                        </a:spcAft>
                      </a:pPr>
                      <a:r>
                        <a:rPr lang="en-GB" sz="1400" dirty="0" smtClean="0">
                          <a:effectLst/>
                          <a:latin typeface="Arial" panose="020B0604020202020204" pitchFamily="34" charset="0"/>
                          <a:ea typeface="Calibri" panose="020F0502020204030204" pitchFamily="34" charset="0"/>
                          <a:cs typeface="Arial" panose="020B0604020202020204" pitchFamily="34" charset="0"/>
                        </a:rPr>
                        <a:t>White Paper  on the Management of Citizenship, International Migration and Refugee Protection submitted to Cabinet for approval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Q1: </a:t>
                      </a:r>
                    </a:p>
                    <a:p>
                      <a:pPr marL="285750" indent="-285750">
                        <a:lnSpc>
                          <a:spcPct val="107000"/>
                        </a:lnSpc>
                        <a:spcAft>
                          <a:spcPts val="0"/>
                        </a:spcAft>
                        <a:buFont typeface="Arial" panose="020B0604020202020204" pitchFamily="34" charset="0"/>
                        <a:buChar char="•"/>
                      </a:pPr>
                      <a:r>
                        <a:rPr lang="en-GB"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Green Paper gazetted for public consultation</a:t>
                      </a:r>
                    </a:p>
                    <a:p>
                      <a:pPr marL="285750" indent="-285750">
                        <a:lnSpc>
                          <a:spcPct val="107000"/>
                        </a:lnSpc>
                        <a:spcAft>
                          <a:spcPts val="0"/>
                        </a:spcAft>
                        <a:buFont typeface="Arial" panose="020B0604020202020204" pitchFamily="34" charset="0"/>
                        <a:buChar char="•"/>
                      </a:pPr>
                      <a:r>
                        <a:rPr lang="en-GB"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9 Stakeholder consultations held</a:t>
                      </a:r>
                    </a:p>
                    <a:p>
                      <a:pPr marL="0" indent="0">
                        <a:lnSpc>
                          <a:spcPct val="107000"/>
                        </a:lnSpc>
                        <a:spcAft>
                          <a:spcPts val="0"/>
                        </a:spcAft>
                        <a:buFont typeface="Arial" panose="020B0604020202020204" pitchFamily="34" charset="0"/>
                        <a:buNone/>
                      </a:pP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385394"/>
                  </a:ext>
                </a:extLst>
              </a:tr>
              <a:tr h="789822">
                <a:tc vMerge="1">
                  <a:txBody>
                    <a:bodyPr/>
                    <a:lstStyle/>
                    <a:p>
                      <a:endParaRPr lang="en-ZA"/>
                    </a:p>
                  </a:txBody>
                  <a:tcPr/>
                </a:tc>
                <a:tc>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Q2: </a:t>
                      </a:r>
                    </a:p>
                    <a:p>
                      <a:pPr marL="285750" indent="-285750">
                        <a:lnSpc>
                          <a:spcPct val="107000"/>
                        </a:lnSpc>
                        <a:spcAft>
                          <a:spcPts val="0"/>
                        </a:spcAft>
                        <a:buFont typeface="Arial" panose="020B0604020202020204" pitchFamily="34" charset="0"/>
                        <a:buChar char="•"/>
                      </a:pPr>
                      <a:r>
                        <a:rPr lang="en-GB"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National Colloquium held with government and non-governmental representatives.</a:t>
                      </a:r>
                    </a:p>
                    <a:p>
                      <a:pPr marL="285750" indent="-285750">
                        <a:lnSpc>
                          <a:spcPct val="107000"/>
                        </a:lnSpc>
                        <a:spcAft>
                          <a:spcPts val="0"/>
                        </a:spcAft>
                        <a:buFont typeface="Arial" panose="020B0604020202020204" pitchFamily="34" charset="0"/>
                        <a:buChar char="•"/>
                      </a:pPr>
                      <a:r>
                        <a:rPr lang="en-GB"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White Paper approved by Minister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008973"/>
                  </a:ext>
                </a:extLst>
              </a:tr>
              <a:tr h="990927">
                <a:tc vMerge="1">
                  <a:txBody>
                    <a:bodyPr/>
                    <a:lstStyle/>
                    <a:p>
                      <a:pPr>
                        <a:lnSpc>
                          <a:spcPct val="107000"/>
                        </a:lnSpc>
                        <a:spcAft>
                          <a:spcPts val="0"/>
                        </a:spcAft>
                      </a:pPr>
                      <a:endParaRPr lang="en-GB" sz="140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Q3:</a:t>
                      </a:r>
                    </a:p>
                    <a:p>
                      <a:pPr marL="285750" indent="-285750">
                        <a:lnSpc>
                          <a:spcPct val="107000"/>
                        </a:lnSpc>
                        <a:spcAft>
                          <a:spcPts val="0"/>
                        </a:spcAft>
                        <a:buFont typeface="Arial" panose="020B0604020202020204" pitchFamily="34" charset="0"/>
                        <a:buChar char="•"/>
                      </a:pPr>
                      <a:r>
                        <a:rPr lang="en-US"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Final SEAIS report submitted to Presidency for approval</a:t>
                      </a:r>
                    </a:p>
                    <a:p>
                      <a:pPr marL="285750" indent="-285750">
                        <a:lnSpc>
                          <a:spcPct val="107000"/>
                        </a:lnSpc>
                        <a:spcAft>
                          <a:spcPts val="0"/>
                        </a:spcAft>
                        <a:buFont typeface="Arial" panose="020B0604020202020204" pitchFamily="34" charset="0"/>
                        <a:buChar char="•"/>
                      </a:pPr>
                      <a:r>
                        <a:rPr lang="en-US"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White Paper submitted to the SPCHD, ICTS, ESIEID and JCPS Clusters for approval and recommendation to Cabinet</a:t>
                      </a:r>
                    </a:p>
                    <a:p>
                      <a:pPr>
                        <a:lnSpc>
                          <a:spcPct val="107000"/>
                        </a:lnSpc>
                        <a:spcAft>
                          <a:spcPts val="0"/>
                        </a:spcAft>
                      </a:pPr>
                      <a:endParaRPr lang="en-GB"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4584883"/>
                  </a:ext>
                </a:extLst>
              </a:tr>
              <a:tr h="737701">
                <a:tc vMerge="1">
                  <a:txBody>
                    <a:bodyPr/>
                    <a:lstStyle/>
                    <a:p>
                      <a:pPr>
                        <a:lnSpc>
                          <a:spcPct val="107000"/>
                        </a:lnSpc>
                        <a:spcAft>
                          <a:spcPts val="0"/>
                        </a:spcAft>
                      </a:pPr>
                      <a:endParaRPr lang="en-GB" sz="140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Q4:</a:t>
                      </a:r>
                    </a:p>
                    <a:p>
                      <a:pPr marL="285750" indent="-285750">
                        <a:lnSpc>
                          <a:spcPct val="107000"/>
                        </a:lnSpc>
                        <a:spcAft>
                          <a:spcPts val="0"/>
                        </a:spcAft>
                        <a:buFont typeface="Arial" panose="020B0604020202020204" pitchFamily="34" charset="0"/>
                        <a:buChar char="•"/>
                      </a:pPr>
                      <a:r>
                        <a:rPr lang="en-US"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White Paper submitted to Cabinet for approval</a:t>
                      </a:r>
                      <a:endParaRPr lang="en-GB"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1674945"/>
                  </a:ext>
                </a:extLst>
              </a:tr>
            </a:tbl>
          </a:graphicData>
        </a:graphic>
      </p:graphicFrame>
    </p:spTree>
    <p:extLst>
      <p:ext uri="{BB962C8B-B14F-4D97-AF65-F5344CB8AC3E}">
        <p14:creationId xmlns:p14="http://schemas.microsoft.com/office/powerpoint/2010/main" val="1175068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52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74370541"/>
              </p:ext>
            </p:extLst>
          </p:nvPr>
        </p:nvGraphicFramePr>
        <p:xfrm>
          <a:off x="125652" y="96836"/>
          <a:ext cx="8935966" cy="3073072"/>
        </p:xfrm>
        <a:graphic>
          <a:graphicData uri="http://schemas.openxmlformats.org/drawingml/2006/table">
            <a:tbl>
              <a:tblPr firstRow="1" bandRow="1">
                <a:tableStyleId>{5C22544A-7EE6-4342-B048-85BDC9FD1C3A}</a:tableStyleId>
              </a:tblPr>
              <a:tblGrid>
                <a:gridCol w="1986927">
                  <a:extLst>
                    <a:ext uri="{9D8B030D-6E8A-4147-A177-3AD203B41FA5}">
                      <a16:colId xmlns:a16="http://schemas.microsoft.com/office/drawing/2014/main" val="20000"/>
                    </a:ext>
                  </a:extLst>
                </a:gridCol>
                <a:gridCol w="1849821">
                  <a:extLst>
                    <a:ext uri="{9D8B030D-6E8A-4147-A177-3AD203B41FA5}">
                      <a16:colId xmlns:a16="http://schemas.microsoft.com/office/drawing/2014/main" val="20001"/>
                    </a:ext>
                  </a:extLst>
                </a:gridCol>
                <a:gridCol w="2110222">
                  <a:extLst>
                    <a:ext uri="{9D8B030D-6E8A-4147-A177-3AD203B41FA5}">
                      <a16:colId xmlns:a16="http://schemas.microsoft.com/office/drawing/2014/main" val="20002"/>
                    </a:ext>
                  </a:extLst>
                </a:gridCol>
                <a:gridCol w="1564226">
                  <a:extLst>
                    <a:ext uri="{9D8B030D-6E8A-4147-A177-3AD203B41FA5}">
                      <a16:colId xmlns:a16="http://schemas.microsoft.com/office/drawing/2014/main" val="20003"/>
                    </a:ext>
                  </a:extLst>
                </a:gridCol>
                <a:gridCol w="1424770">
                  <a:extLst>
                    <a:ext uri="{9D8B030D-6E8A-4147-A177-3AD203B41FA5}">
                      <a16:colId xmlns:a16="http://schemas.microsoft.com/office/drawing/2014/main" val="20004"/>
                    </a:ext>
                  </a:extLst>
                </a:gridCol>
              </a:tblGrid>
              <a:tr h="329872">
                <a:tc>
                  <a:txBody>
                    <a:bodyPr/>
                    <a:lstStyle/>
                    <a:p>
                      <a:pPr marL="0" indent="0" algn="l">
                        <a:buFont typeface="+mj-lt"/>
                        <a:buNone/>
                      </a:pPr>
                      <a:r>
                        <a:rPr lang="en-ZA" sz="1400" dirty="0" smtClean="0">
                          <a:solidFill>
                            <a:schemeClr val="tx1"/>
                          </a:solidFill>
                          <a:latin typeface="Arial" panose="020B0604020202020204" pitchFamily="34" charset="0"/>
                          <a:cs typeface="Arial" panose="020B0604020202020204" pitchFamily="34" charset="0"/>
                        </a:rPr>
                        <a:t>APEX Priority:</a:t>
                      </a:r>
                      <a:endParaRPr lang="en-ZA" sz="1400"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smtClean="0">
                          <a:solidFill>
                            <a:schemeClr val="tx1"/>
                          </a:solidFill>
                          <a:latin typeface="Arial" panose="020B0604020202020204" pitchFamily="34" charset="0"/>
                          <a:cs typeface="Arial" panose="020B0604020202020204" pitchFamily="34" charset="0"/>
                        </a:rPr>
                        <a:t>A capable, ethical and developmental state </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95810935"/>
                  </a:ext>
                </a:extLst>
              </a:tr>
              <a:tr h="334198">
                <a:tc>
                  <a:txBody>
                    <a:bodyPr/>
                    <a:lstStyle/>
                    <a:p>
                      <a:pPr marL="0" indent="0" algn="l">
                        <a:buFont typeface="+mj-lt"/>
                        <a:buNone/>
                      </a:pPr>
                      <a:r>
                        <a:rPr lang="en-ZA" sz="1400" b="1" dirty="0" smtClean="0">
                          <a:solidFill>
                            <a:schemeClr val="tx1"/>
                          </a:solidFill>
                          <a:latin typeface="Arial" panose="020B0604020202020204" pitchFamily="34" charset="0"/>
                          <a:cs typeface="Arial" panose="020B0604020202020204" pitchFamily="34" charset="0"/>
                        </a:rPr>
                        <a:t>Output:</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just" defTabSz="457200" rtl="0" eaLnBrk="1" fontAlgn="auto" latinLnBrk="0" hangingPunct="1">
                        <a:lnSpc>
                          <a:spcPct val="100000"/>
                        </a:lnSpc>
                        <a:spcBef>
                          <a:spcPts val="0"/>
                        </a:spcBef>
                        <a:spcAft>
                          <a:spcPts val="0"/>
                        </a:spcAft>
                        <a:buClrTx/>
                        <a:buSzTx/>
                        <a:buFont typeface="+mj-lt"/>
                        <a:buNone/>
                        <a:tabLst/>
                        <a:defRPr/>
                      </a:pPr>
                      <a:r>
                        <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Revised Service Delivery Model implemented in line with a repositioned DHA as per set targets</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solidFill>
                      <a:schemeClr val="accent3">
                        <a:lumMod val="20000"/>
                        <a:lumOff val="8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758781">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smtClean="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smtClean="0">
                          <a:solidFill>
                            <a:schemeClr val="tx1"/>
                          </a:solidFill>
                          <a:latin typeface="Arial" panose="020B0604020202020204" pitchFamily="34" charset="0"/>
                          <a:cs typeface="Arial" panose="020B0604020202020204" pitchFamily="34" charset="0"/>
                        </a:rPr>
                        <a:t>Estimated Performance 2022/23</a:t>
                      </a:r>
                    </a:p>
                    <a:p>
                      <a:pPr marL="342900" indent="-342900" algn="l">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2023/24</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2024/25</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2025/26</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10000"/>
                  </a:ext>
                </a:extLst>
              </a:tr>
              <a:tr h="520845">
                <a:tc>
                  <a:txBody>
                    <a:bodyPr/>
                    <a:lstStyle/>
                    <a:p>
                      <a:pPr marL="0" marR="0" lvl="0" indent="0" algn="just" defTabSz="457200" rtl="0" eaLnBrk="1" fontAlgn="auto" latinLnBrk="0" hangingPunct="1">
                        <a:lnSpc>
                          <a:spcPct val="105000"/>
                        </a:lnSpc>
                        <a:spcBef>
                          <a:spcPts val="0"/>
                        </a:spcBef>
                        <a:spcAft>
                          <a:spcPts val="0"/>
                        </a:spcAft>
                        <a:buClrTx/>
                        <a:buSzTx/>
                        <a:buFont typeface="Arial" panose="020B0604020202020204" pitchFamily="34" charset="0"/>
                        <a:buNone/>
                        <a:tabLst/>
                        <a:defRPr/>
                      </a:pPr>
                      <a:r>
                        <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Phased implementation of the revised Service Delivery Model (SDM)</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Footprint Development strategy approved by the Minister</a:t>
                      </a:r>
                      <a:endPar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just">
                        <a:spcAft>
                          <a:spcPts val="0"/>
                        </a:spcAft>
                      </a:pPr>
                      <a:r>
                        <a:rPr lang="en-GB" sz="1400" b="0" i="0" u="none" strike="noStrike" dirty="0" smtClean="0">
                          <a:solidFill>
                            <a:srgbClr val="000000"/>
                          </a:solidFill>
                          <a:effectLst/>
                          <a:latin typeface="Arial" panose="020B0604020202020204" pitchFamily="34" charset="0"/>
                        </a:rPr>
                        <a:t>Service Delivery Model Implementation Framework approved by the DG</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just">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Revised Service Delivery Model implemented (Phased approach)</a:t>
                      </a:r>
                    </a:p>
                    <a:p>
                      <a:pPr algn="just">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a:txBody>
                    <a:bodyPr/>
                    <a:lstStyle/>
                    <a:p>
                      <a:pPr algn="just">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Revised Service Delivery Model implemented (Phased approach)</a:t>
                      </a:r>
                    </a:p>
                    <a:p>
                      <a:pPr algn="just">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69343359"/>
              </p:ext>
            </p:extLst>
          </p:nvPr>
        </p:nvGraphicFramePr>
        <p:xfrm>
          <a:off x="167664" y="3328720"/>
          <a:ext cx="8851942" cy="2468106"/>
        </p:xfrm>
        <a:graphic>
          <a:graphicData uri="http://schemas.openxmlformats.org/drawingml/2006/table">
            <a:tbl>
              <a:tblPr firstRow="1" firstCol="1" bandRow="1"/>
              <a:tblGrid>
                <a:gridCol w="1930643">
                  <a:extLst>
                    <a:ext uri="{9D8B030D-6E8A-4147-A177-3AD203B41FA5}">
                      <a16:colId xmlns:a16="http://schemas.microsoft.com/office/drawing/2014/main" val="2422398197"/>
                    </a:ext>
                  </a:extLst>
                </a:gridCol>
                <a:gridCol w="6921299">
                  <a:extLst>
                    <a:ext uri="{9D8B030D-6E8A-4147-A177-3AD203B41FA5}">
                      <a16:colId xmlns:a16="http://schemas.microsoft.com/office/drawing/2014/main" val="1113986346"/>
                    </a:ext>
                  </a:extLst>
                </a:gridCol>
              </a:tblGrid>
              <a:tr h="0">
                <a:tc>
                  <a:txBody>
                    <a:bodyPr/>
                    <a:lstStyle/>
                    <a:p>
                      <a:pPr algn="l" rtl="0" fontAlgn="t"/>
                      <a:r>
                        <a:rPr lang="en-US" sz="1400" b="1" i="0" u="none" strike="noStrike" dirty="0">
                          <a:solidFill>
                            <a:srgbClr val="000000"/>
                          </a:solidFill>
                          <a:effectLst/>
                          <a:latin typeface="Arial" panose="020B0604020202020204" pitchFamily="34" charset="0"/>
                        </a:rPr>
                        <a:t>Annual Target </a:t>
                      </a:r>
                      <a:r>
                        <a:rPr lang="en-US" sz="1400" b="1" i="0" u="none" strike="noStrike" dirty="0" smtClean="0">
                          <a:solidFill>
                            <a:srgbClr val="000000"/>
                          </a:solidFill>
                          <a:effectLst/>
                          <a:latin typeface="Arial" panose="020B0604020202020204" pitchFamily="34" charset="0"/>
                        </a:rPr>
                        <a:t>2023/24</a:t>
                      </a:r>
                    </a:p>
                    <a:p>
                      <a:pPr algn="l" rtl="0" fontAlgn="t"/>
                      <a:endParaRPr lang="en-US" sz="1400" b="1" i="0" u="none" strike="noStrike" dirty="0">
                        <a:solidFill>
                          <a:srgbClr val="000000"/>
                        </a:solidFill>
                        <a:effectLst/>
                        <a:latin typeface="Arial" panose="020B0604020202020204" pitchFamily="34" charset="0"/>
                      </a:endParaRPr>
                    </a:p>
                  </a:txBody>
                  <a:tcPr marL="2201" marR="2201" marT="22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en-US" sz="1400" b="1" i="0" u="none" strike="noStrike" dirty="0">
                          <a:solidFill>
                            <a:srgbClr val="000000"/>
                          </a:solidFill>
                          <a:effectLst/>
                          <a:latin typeface="Arial" panose="020B0604020202020204" pitchFamily="34" charset="0"/>
                        </a:rPr>
                        <a:t>Quarterly Targets</a:t>
                      </a:r>
                    </a:p>
                  </a:txBody>
                  <a:tcPr marL="2201" marR="2201" marT="22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276454609"/>
                  </a:ext>
                </a:extLst>
              </a:tr>
              <a:tr h="133006">
                <a:tc rowSpan="4">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400" b="0" i="0" u="none" strike="noStrike" dirty="0" smtClean="0">
                          <a:solidFill>
                            <a:srgbClr val="000000"/>
                          </a:solidFill>
                          <a:effectLst/>
                          <a:latin typeface="Arial" panose="020B0604020202020204" pitchFamily="34" charset="0"/>
                        </a:rPr>
                        <a:t>Service </a:t>
                      </a:r>
                      <a:r>
                        <a:rPr lang="en-GB" sz="1400" b="0" i="0" u="none" strike="noStrike" dirty="0">
                          <a:solidFill>
                            <a:srgbClr val="000000"/>
                          </a:solidFill>
                          <a:effectLst/>
                          <a:latin typeface="Arial" panose="020B0604020202020204" pitchFamily="34" charset="0"/>
                        </a:rPr>
                        <a:t>Delivery </a:t>
                      </a:r>
                      <a:r>
                        <a:rPr lang="en-GB" sz="1400" b="0" i="0" u="none" strike="noStrike" dirty="0" smtClean="0">
                          <a:solidFill>
                            <a:srgbClr val="000000"/>
                          </a:solidFill>
                          <a:effectLst/>
                          <a:latin typeface="Arial" panose="020B0604020202020204" pitchFamily="34" charset="0"/>
                        </a:rPr>
                        <a:t>Model Implementation Framework approved by the DG</a:t>
                      </a:r>
                      <a:endParaRPr lang="en-US" sz="1400" b="0" i="0" u="none" strike="noStrike" dirty="0">
                        <a:solidFill>
                          <a:srgbClr val="000000"/>
                        </a:solidFill>
                        <a:effectLst/>
                        <a:latin typeface="Arial" panose="020B0604020202020204" pitchFamily="34" charset="0"/>
                      </a:endParaRPr>
                    </a:p>
                  </a:txBody>
                  <a:tcPr marL="2201" marR="2201" marT="22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GB" sz="1400" b="0" i="0" u="none" strike="noStrike" dirty="0">
                          <a:solidFill>
                            <a:srgbClr val="000000"/>
                          </a:solidFill>
                          <a:effectLst/>
                          <a:latin typeface="Arial" panose="020B0604020202020204" pitchFamily="34" charset="0"/>
                        </a:rPr>
                        <a:t>Q1: Draft Service Delivery Model Policy </a:t>
                      </a:r>
                      <a:r>
                        <a:rPr lang="en-GB" sz="1400" b="0" i="0" u="none" strike="noStrike" dirty="0" smtClean="0">
                          <a:solidFill>
                            <a:srgbClr val="000000"/>
                          </a:solidFill>
                          <a:effectLst/>
                          <a:latin typeface="Arial" panose="020B0604020202020204" pitchFamily="34" charset="0"/>
                        </a:rPr>
                        <a:t>approved by DDG</a:t>
                      </a:r>
                      <a:r>
                        <a:rPr lang="en-GB" sz="1400" b="0" i="0" u="none" strike="noStrike" dirty="0">
                          <a:solidFill>
                            <a:srgbClr val="000000"/>
                          </a:solidFill>
                          <a:effectLst/>
                          <a:latin typeface="Arial" panose="020B0604020202020204" pitchFamily="34" charset="0"/>
                        </a:rPr>
                        <a:t>: </a:t>
                      </a:r>
                      <a:r>
                        <a:rPr lang="en-GB" sz="1400" b="0" i="0" u="none" strike="noStrike" dirty="0" smtClean="0">
                          <a:solidFill>
                            <a:srgbClr val="000000"/>
                          </a:solidFill>
                          <a:effectLst/>
                          <a:latin typeface="Arial" panose="020B0604020202020204" pitchFamily="34" charset="0"/>
                        </a:rPr>
                        <a:t>IPS</a:t>
                      </a:r>
                    </a:p>
                    <a:p>
                      <a:pPr algn="l" rtl="0" fontAlgn="t"/>
                      <a:endParaRPr lang="en-GB" sz="1400" b="0" i="0" u="none" strike="noStrike" dirty="0">
                        <a:solidFill>
                          <a:srgbClr val="000000"/>
                        </a:solidFill>
                        <a:effectLst/>
                        <a:latin typeface="Arial" panose="020B0604020202020204" pitchFamily="34" charset="0"/>
                      </a:endParaRPr>
                    </a:p>
                  </a:txBody>
                  <a:tcPr marL="2201" marR="2201" marT="22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4537758"/>
                  </a:ext>
                </a:extLst>
              </a:tr>
              <a:tr h="207124">
                <a:tc vMerge="1">
                  <a:txBody>
                    <a:bodyPr/>
                    <a:lstStyle/>
                    <a:p>
                      <a:pPr algn="just" rtl="0" fontAlgn="t"/>
                      <a:endParaRPr lang="en-US" sz="1200" b="0" i="0" u="none" strike="noStrike" dirty="0">
                        <a:solidFill>
                          <a:srgbClr val="000000"/>
                        </a:solidFill>
                        <a:effectLst/>
                        <a:latin typeface="Arial" panose="020B0604020202020204" pitchFamily="34" charset="0"/>
                      </a:endParaRPr>
                    </a:p>
                  </a:txBody>
                  <a:tcPr marL="2201" marR="2201" marT="22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rtl="0" fontAlgn="t"/>
                      <a:r>
                        <a:rPr lang="en-GB" sz="1400" b="0" i="0" u="none" strike="noStrike" dirty="0">
                          <a:solidFill>
                            <a:srgbClr val="000000"/>
                          </a:solidFill>
                          <a:effectLst/>
                          <a:latin typeface="Arial" panose="020B0604020202020204" pitchFamily="34" charset="0"/>
                        </a:rPr>
                        <a:t>Q2: Service Delivery Model Policy developed approved by the </a:t>
                      </a:r>
                      <a:r>
                        <a:rPr lang="en-GB" sz="1400" b="0" i="0" u="none" strike="noStrike" dirty="0" smtClean="0">
                          <a:solidFill>
                            <a:srgbClr val="000000"/>
                          </a:solidFill>
                          <a:effectLst/>
                          <a:latin typeface="Arial" panose="020B0604020202020204" pitchFamily="34" charset="0"/>
                        </a:rPr>
                        <a:t>DG</a:t>
                      </a:r>
                    </a:p>
                    <a:p>
                      <a:pPr algn="l" rtl="0" fontAlgn="t"/>
                      <a:endParaRPr lang="en-GB" sz="1400" b="0" i="0" u="none" strike="noStrike" dirty="0">
                        <a:solidFill>
                          <a:srgbClr val="000000"/>
                        </a:solidFill>
                        <a:effectLst/>
                        <a:latin typeface="Arial" panose="020B0604020202020204" pitchFamily="34" charset="0"/>
                      </a:endParaRPr>
                    </a:p>
                  </a:txBody>
                  <a:tcPr marL="2201" marR="2201" marT="22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6914886"/>
                  </a:ext>
                </a:extLst>
              </a:tr>
              <a:tr h="207124">
                <a:tc vMerge="1">
                  <a:txBody>
                    <a:bodyPr/>
                    <a:lstStyle/>
                    <a:p>
                      <a:pPr algn="just" rtl="0" fontAlgn="t"/>
                      <a:endParaRPr lang="en-US" sz="1200" b="0" i="0" u="none" strike="noStrike" dirty="0">
                        <a:solidFill>
                          <a:srgbClr val="000000"/>
                        </a:solidFill>
                        <a:effectLst/>
                        <a:latin typeface="Arial" panose="020B0604020202020204" pitchFamily="34" charset="0"/>
                      </a:endParaRPr>
                    </a:p>
                  </a:txBody>
                  <a:tcPr marL="2201" marR="2201" marT="22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rtl="0" fontAlgn="t"/>
                      <a:r>
                        <a:rPr lang="en-GB" sz="1400" b="0" i="0" u="none" strike="noStrike" dirty="0">
                          <a:solidFill>
                            <a:srgbClr val="000000"/>
                          </a:solidFill>
                          <a:effectLst/>
                          <a:latin typeface="Arial" panose="020B0604020202020204" pitchFamily="34" charset="0"/>
                        </a:rPr>
                        <a:t>Q3: Draft SDM Implementation Framework </a:t>
                      </a:r>
                      <a:r>
                        <a:rPr lang="en-GB" sz="1400" b="0" i="0" u="none" strike="noStrike" dirty="0" smtClean="0">
                          <a:solidFill>
                            <a:srgbClr val="000000"/>
                          </a:solidFill>
                          <a:effectLst/>
                          <a:latin typeface="Arial" panose="020B0604020202020204" pitchFamily="34" charset="0"/>
                        </a:rPr>
                        <a:t>approved by DDG</a:t>
                      </a:r>
                      <a:r>
                        <a:rPr lang="en-GB" sz="1400" b="0" i="0" u="none" strike="noStrike" dirty="0">
                          <a:solidFill>
                            <a:srgbClr val="000000"/>
                          </a:solidFill>
                          <a:effectLst/>
                          <a:latin typeface="Arial" panose="020B0604020202020204" pitchFamily="34" charset="0"/>
                        </a:rPr>
                        <a:t>: </a:t>
                      </a:r>
                      <a:r>
                        <a:rPr lang="en-GB" sz="1400" b="0" i="0" u="none" strike="noStrike" dirty="0" smtClean="0">
                          <a:solidFill>
                            <a:srgbClr val="000000"/>
                          </a:solidFill>
                          <a:effectLst/>
                          <a:latin typeface="Arial" panose="020B0604020202020204" pitchFamily="34" charset="0"/>
                        </a:rPr>
                        <a:t>IPS</a:t>
                      </a:r>
                    </a:p>
                    <a:p>
                      <a:pPr algn="l" rtl="0" fontAlgn="t"/>
                      <a:endParaRPr lang="en-GB" sz="1400" b="0" i="0" u="none" strike="noStrike" dirty="0">
                        <a:solidFill>
                          <a:srgbClr val="000000"/>
                        </a:solidFill>
                        <a:effectLst/>
                        <a:latin typeface="Arial" panose="020B0604020202020204" pitchFamily="34" charset="0"/>
                      </a:endParaRPr>
                    </a:p>
                  </a:txBody>
                  <a:tcPr marL="2201" marR="2201" marT="22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7385106"/>
                  </a:ext>
                </a:extLst>
              </a:tr>
              <a:tr h="752422">
                <a:tc vMerge="1">
                  <a:txBody>
                    <a:bodyPr/>
                    <a:lstStyle/>
                    <a:p>
                      <a:pPr algn="just" rtl="0" fontAlgn="t"/>
                      <a:endParaRPr lang="en-US" sz="1200" b="0" i="0" u="none" strike="noStrike" dirty="0">
                        <a:solidFill>
                          <a:srgbClr val="000000"/>
                        </a:solidFill>
                        <a:effectLst/>
                        <a:latin typeface="Arial" panose="020B0604020202020204" pitchFamily="34" charset="0"/>
                      </a:endParaRPr>
                    </a:p>
                  </a:txBody>
                  <a:tcPr marL="2201" marR="2201" marT="22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rtl="0" fontAlgn="t"/>
                      <a:r>
                        <a:rPr lang="en-GB" sz="1400" b="0" i="0" u="none" strike="noStrike" dirty="0">
                          <a:solidFill>
                            <a:srgbClr val="000000"/>
                          </a:solidFill>
                          <a:effectLst/>
                          <a:latin typeface="Arial" panose="020B0604020202020204" pitchFamily="34" charset="0"/>
                        </a:rPr>
                        <a:t>Q4: SDM Implementation Framework approved by the DG</a:t>
                      </a:r>
                    </a:p>
                  </a:txBody>
                  <a:tcPr marL="2201" marR="2201" marT="22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2984844"/>
                  </a:ext>
                </a:extLst>
              </a:tr>
            </a:tbl>
          </a:graphicData>
        </a:graphic>
      </p:graphicFrame>
    </p:spTree>
    <p:extLst>
      <p:ext uri="{BB962C8B-B14F-4D97-AF65-F5344CB8AC3E}">
        <p14:creationId xmlns:p14="http://schemas.microsoft.com/office/powerpoint/2010/main" val="397233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42C52-B159-234F-84DC-5B8DD731833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3625752030"/>
              </p:ext>
            </p:extLst>
          </p:nvPr>
        </p:nvGraphicFramePr>
        <p:xfrm>
          <a:off x="117415" y="196471"/>
          <a:ext cx="8935966" cy="5251428"/>
        </p:xfrm>
        <a:graphic>
          <a:graphicData uri="http://schemas.openxmlformats.org/drawingml/2006/table">
            <a:tbl>
              <a:tblPr firstRow="1" bandRow="1">
                <a:tableStyleId>{5C22544A-7EE6-4342-B048-85BDC9FD1C3A}</a:tableStyleId>
              </a:tblPr>
              <a:tblGrid>
                <a:gridCol w="1780211">
                  <a:extLst>
                    <a:ext uri="{9D8B030D-6E8A-4147-A177-3AD203B41FA5}">
                      <a16:colId xmlns:a16="http://schemas.microsoft.com/office/drawing/2014/main" val="20000"/>
                    </a:ext>
                  </a:extLst>
                </a:gridCol>
                <a:gridCol w="1779225">
                  <a:extLst>
                    <a:ext uri="{9D8B030D-6E8A-4147-A177-3AD203B41FA5}">
                      <a16:colId xmlns:a16="http://schemas.microsoft.com/office/drawing/2014/main" val="20001"/>
                    </a:ext>
                  </a:extLst>
                </a:gridCol>
                <a:gridCol w="1771048">
                  <a:extLst>
                    <a:ext uri="{9D8B030D-6E8A-4147-A177-3AD203B41FA5}">
                      <a16:colId xmlns:a16="http://schemas.microsoft.com/office/drawing/2014/main" val="20002"/>
                    </a:ext>
                  </a:extLst>
                </a:gridCol>
                <a:gridCol w="1809549">
                  <a:extLst>
                    <a:ext uri="{9D8B030D-6E8A-4147-A177-3AD203B41FA5}">
                      <a16:colId xmlns:a16="http://schemas.microsoft.com/office/drawing/2014/main" val="20003"/>
                    </a:ext>
                  </a:extLst>
                </a:gridCol>
                <a:gridCol w="1795933">
                  <a:extLst>
                    <a:ext uri="{9D8B030D-6E8A-4147-A177-3AD203B41FA5}">
                      <a16:colId xmlns:a16="http://schemas.microsoft.com/office/drawing/2014/main" val="20004"/>
                    </a:ext>
                  </a:extLst>
                </a:gridCol>
              </a:tblGrid>
              <a:tr h="259712">
                <a:tc>
                  <a:txBody>
                    <a:bodyPr/>
                    <a:lstStyle/>
                    <a:p>
                      <a:pPr marL="0" indent="0" algn="l">
                        <a:buFont typeface="+mj-lt"/>
                        <a:buNone/>
                      </a:pPr>
                      <a:r>
                        <a:rPr lang="en-ZA" sz="1200" dirty="0" smtClean="0">
                          <a:solidFill>
                            <a:schemeClr val="tx1"/>
                          </a:solidFill>
                          <a:latin typeface="Arial" panose="020B0604020202020204" pitchFamily="34" charset="0"/>
                          <a:cs typeface="Arial" panose="020B0604020202020204" pitchFamily="34" charset="0"/>
                        </a:rPr>
                        <a:t>APEX Priority:</a:t>
                      </a:r>
                      <a:endParaRPr lang="en-ZA" sz="1200"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200" b="0" dirty="0" smtClean="0">
                          <a:solidFill>
                            <a:schemeClr val="tx1"/>
                          </a:solidFill>
                          <a:latin typeface="Arial" panose="020B0604020202020204" pitchFamily="34" charset="0"/>
                          <a:cs typeface="Arial" panose="020B0604020202020204" pitchFamily="34" charset="0"/>
                        </a:rPr>
                        <a:t>A capable, ethical &amp; developmental state </a:t>
                      </a:r>
                      <a:endParaRPr kumimoji="0" lang="en-ZA" sz="12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95810935"/>
                  </a:ext>
                </a:extLst>
              </a:tr>
              <a:tr h="432853">
                <a:tc>
                  <a:txBody>
                    <a:bodyPr/>
                    <a:lstStyle/>
                    <a:p>
                      <a:pPr marL="0" indent="0" algn="l">
                        <a:buFont typeface="+mj-lt"/>
                        <a:buNone/>
                      </a:pPr>
                      <a:r>
                        <a:rPr lang="en-ZA" sz="1200" b="1" dirty="0" smtClean="0">
                          <a:solidFill>
                            <a:schemeClr val="tx1"/>
                          </a:solidFill>
                          <a:latin typeface="Arial" panose="020B0604020202020204" pitchFamily="34" charset="0"/>
                          <a:cs typeface="Arial" panose="020B0604020202020204" pitchFamily="34" charset="0"/>
                        </a:rPr>
                        <a:t>Output:</a:t>
                      </a:r>
                      <a:endParaRPr lang="en-ZA" sz="1200" b="1"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just" defTabSz="457200" rtl="0" eaLnBrk="1" fontAlgn="auto" latinLnBrk="0" hangingPunct="1">
                        <a:lnSpc>
                          <a:spcPct val="100000"/>
                        </a:lnSpc>
                        <a:spcBef>
                          <a:spcPts val="0"/>
                        </a:spcBef>
                        <a:spcAft>
                          <a:spcPts val="0"/>
                        </a:spcAft>
                        <a:buClrTx/>
                        <a:buSzTx/>
                        <a:buFont typeface="+mj-lt"/>
                        <a:buNone/>
                        <a:tabLst/>
                        <a:defRPr/>
                      </a:pPr>
                      <a:r>
                        <a:rPr kumimoji="0" lang="en-ZA" sz="1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DHA Hybrid Access </a:t>
                      </a: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Model implemented </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solidFill>
                      <a:schemeClr val="accent3">
                        <a:lumMod val="20000"/>
                        <a:lumOff val="8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605994">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200" b="1" dirty="0" smtClean="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2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200" b="1" dirty="0" smtClean="0">
                          <a:solidFill>
                            <a:schemeClr val="tx1"/>
                          </a:solidFill>
                          <a:latin typeface="Arial" panose="020B0604020202020204" pitchFamily="34" charset="0"/>
                          <a:cs typeface="Arial" panose="020B0604020202020204" pitchFamily="34" charset="0"/>
                        </a:rPr>
                        <a:t>Estimated Performance 2022/23</a:t>
                      </a:r>
                    </a:p>
                    <a:p>
                      <a:pPr marL="342900" indent="-342900" algn="l">
                        <a:buFont typeface="+mj-lt"/>
                        <a:buAutoNum type="arabicPeriod"/>
                      </a:pPr>
                      <a:endParaRPr lang="en-ZA" sz="12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200" b="1" dirty="0" smtClean="0">
                          <a:solidFill>
                            <a:schemeClr val="tx1"/>
                          </a:solidFill>
                          <a:latin typeface="Arial" panose="020B0604020202020204" pitchFamily="34" charset="0"/>
                          <a:cs typeface="Arial" panose="020B0604020202020204" pitchFamily="34" charset="0"/>
                        </a:rPr>
                        <a:t>Annual Target 2023/24</a:t>
                      </a:r>
                      <a:endParaRPr lang="en-ZA" sz="12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200" b="1" dirty="0" smtClean="0">
                          <a:solidFill>
                            <a:schemeClr val="tx1"/>
                          </a:solidFill>
                          <a:latin typeface="Arial" panose="020B0604020202020204" pitchFamily="34" charset="0"/>
                          <a:cs typeface="Arial" panose="020B0604020202020204" pitchFamily="34" charset="0"/>
                        </a:rPr>
                        <a:t>Annual Target 2024/25</a:t>
                      </a:r>
                      <a:endParaRPr lang="en-ZA" sz="12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200" b="1" dirty="0" smtClean="0">
                          <a:solidFill>
                            <a:schemeClr val="tx1"/>
                          </a:solidFill>
                          <a:latin typeface="Arial" panose="020B0604020202020204" pitchFamily="34" charset="0"/>
                          <a:cs typeface="Arial" panose="020B0604020202020204" pitchFamily="34" charset="0"/>
                        </a:rPr>
                        <a:t>Annual Target 2025/26</a:t>
                      </a:r>
                      <a:endParaRPr lang="en-ZA" sz="1200" b="1" dirty="0">
                        <a:solidFill>
                          <a:schemeClr val="tx1"/>
                        </a:solidFill>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10000"/>
                  </a:ext>
                </a:extLst>
              </a:tr>
              <a:tr h="978095">
                <a:tc rowSpan="3">
                  <a:txBody>
                    <a:bodyPr/>
                    <a:lstStyle/>
                    <a:p>
                      <a:pPr marL="0" marR="0" lvl="0" indent="0" algn="just" defTabSz="457200" rtl="0" eaLnBrk="1" fontAlgn="auto" latinLnBrk="0" hangingPunct="1">
                        <a:lnSpc>
                          <a:spcPct val="10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Compliance with submission of prescribed documents to facilitate the  implementation of the DHA Access Model </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U-AMP 2023/2024 submitted to National Treasury and copy to DPWI</a:t>
                      </a:r>
                    </a:p>
                  </a:txBody>
                  <a:tcPr marL="68580" marR="68580" marT="0" marB="0">
                    <a:solidFill>
                      <a:schemeClr val="accent3">
                        <a:lumMod val="20000"/>
                        <a:lumOff val="80000"/>
                      </a:schemeClr>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U-AMP 2024/2025 submitted to National Treasury and copy to DPWI</a:t>
                      </a:r>
                    </a:p>
                  </a:txBody>
                  <a:tcPr marL="68580" marR="68580" marT="0" marB="0">
                    <a:solidFill>
                      <a:schemeClr val="accent3">
                        <a:lumMod val="20000"/>
                        <a:lumOff val="80000"/>
                      </a:schemeClr>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U-AMP 2025/2026 submitted to National Treasury and copy to DPWI</a:t>
                      </a:r>
                    </a:p>
                  </a:txBody>
                  <a:tcPr marL="68580" marR="68580" marT="0" marB="0">
                    <a:solidFill>
                      <a:schemeClr val="accent3">
                        <a:lumMod val="20000"/>
                        <a:lumOff val="80000"/>
                      </a:schemeClr>
                    </a:solidFill>
                  </a:tcPr>
                </a:tc>
                <a:tc>
                  <a:txBody>
                    <a:bodyPr/>
                    <a:lstStyle/>
                    <a:p>
                      <a:pPr algn="just">
                        <a:spcAft>
                          <a:spcPts val="0"/>
                        </a:spcAft>
                      </a:pP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U-AMP 2026/2027 submitted to National Treasury and copy to DPWI</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70095938"/>
                  </a:ext>
                </a:extLst>
              </a:tr>
              <a:tr h="1434164">
                <a:tc vMerge="1">
                  <a:txBody>
                    <a:bodyPr/>
                    <a:lstStyle/>
                    <a:p>
                      <a:pPr marL="0" marR="0" lvl="0" indent="0" algn="just" defTabSz="457200" rtl="0" eaLnBrk="1" fontAlgn="auto" latinLnBrk="0" hangingPunct="1">
                        <a:lnSpc>
                          <a:spcPct val="105000"/>
                        </a:lnSpc>
                        <a:spcBef>
                          <a:spcPts val="0"/>
                        </a:spcBef>
                        <a:spcAft>
                          <a:spcPts val="0"/>
                        </a:spcAft>
                        <a:buClrTx/>
                        <a:buSzTx/>
                        <a:buFontTx/>
                        <a:buNone/>
                        <a:tabLst/>
                        <a:defRPr/>
                      </a:pPr>
                      <a:endParaRPr kumimoji="0" lang="en-ZA" sz="1200" b="0" i="0" u="none" strike="sng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Approved strategic accommodation requirements for 2024/25 FY submitted to DPW&amp;I as part of implementing the DHA Access Model</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Approved strategic accommodation requirements for 2025/26  submitted to DPW&amp;I as part of implementing the DHA Access Model</a:t>
                      </a:r>
                    </a:p>
                  </a:txBody>
                  <a:tcPr marL="68580" marR="68580" marT="0" marB="0">
                    <a:solidFill>
                      <a:schemeClr val="accent3">
                        <a:lumMod val="20000"/>
                        <a:lumOff val="80000"/>
                      </a:schemeClr>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Approved strategic accommodation requirements for 2026/27 FY submitted to DPW&amp;I as part of implementing the DHA Access Model</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Approved strategic accommodation requirements for 2027/28 FY submitted to DPW&amp;I as part of implementing the DHA Access Model</a:t>
                      </a:r>
                      <a:r>
                        <a:rPr lang="en-ZA" sz="12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r h="1157662">
                <a:tc vMerge="1">
                  <a:txBody>
                    <a:bodyPr/>
                    <a:lstStyle/>
                    <a:p>
                      <a:pPr marL="0" marR="0" lvl="0" indent="0" algn="just" defTabSz="457200" rtl="0" eaLnBrk="1" fontAlgn="auto" latinLnBrk="0" hangingPunct="1">
                        <a:lnSpc>
                          <a:spcPct val="105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New PI</a:t>
                      </a: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just">
                        <a:spcAft>
                          <a:spcPts val="0"/>
                        </a:spcAft>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Budget requirements and option analysis for DHA Hybrid Access</a:t>
                      </a:r>
                      <a:r>
                        <a:rPr lang="en-ZA" sz="1200" baseline="0" dirty="0" smtClean="0">
                          <a:effectLst/>
                          <a:latin typeface="Arial" panose="020B0604020202020204" pitchFamily="34" charset="0"/>
                          <a:ea typeface="Times New Roman" panose="02020603050405020304" pitchFamily="18" charset="0"/>
                          <a:cs typeface="Arial" panose="020B0604020202020204" pitchFamily="34" charset="0"/>
                        </a:rPr>
                        <a:t> Model presented to National Treasury to secure  funding for Access Model</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Budget requirements and option analysis for DHA Hybrid Access Model presented to National Treasury to secure  funding for Access Model</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Budget requirements and option analysis for DHA Hybrid Access Model presented to National Treasury to secure  funding for Access Model</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2799396409"/>
                  </a:ext>
                </a:extLst>
              </a:tr>
            </a:tbl>
          </a:graphicData>
        </a:graphic>
      </p:graphicFrame>
    </p:spTree>
    <p:extLst>
      <p:ext uri="{BB962C8B-B14F-4D97-AF65-F5344CB8AC3E}">
        <p14:creationId xmlns:p14="http://schemas.microsoft.com/office/powerpoint/2010/main" val="1104997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42C52-B159-234F-84DC-5B8DD731833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1031197866"/>
              </p:ext>
            </p:extLst>
          </p:nvPr>
        </p:nvGraphicFramePr>
        <p:xfrm>
          <a:off x="109179" y="231749"/>
          <a:ext cx="8799002" cy="1621972"/>
        </p:xfrm>
        <a:graphic>
          <a:graphicData uri="http://schemas.openxmlformats.org/drawingml/2006/table">
            <a:tbl>
              <a:tblPr firstRow="1" firstCol="1" bandRow="1"/>
              <a:tblGrid>
                <a:gridCol w="2004234">
                  <a:extLst>
                    <a:ext uri="{9D8B030D-6E8A-4147-A177-3AD203B41FA5}">
                      <a16:colId xmlns:a16="http://schemas.microsoft.com/office/drawing/2014/main" val="33565782"/>
                    </a:ext>
                  </a:extLst>
                </a:gridCol>
                <a:gridCol w="6794768">
                  <a:extLst>
                    <a:ext uri="{9D8B030D-6E8A-4147-A177-3AD203B41FA5}">
                      <a16:colId xmlns:a16="http://schemas.microsoft.com/office/drawing/2014/main" val="166210712"/>
                    </a:ext>
                  </a:extLst>
                </a:gridCol>
              </a:tblGrid>
              <a:tr h="129029">
                <a:tc>
                  <a:txBody>
                    <a:bodyPr/>
                    <a:lstStyle/>
                    <a:p>
                      <a:pPr algn="l" rtl="0" fontAlgn="t"/>
                      <a:r>
                        <a:rPr lang="en-US" sz="1400" b="1" i="0" u="none" strike="noStrike" dirty="0">
                          <a:solidFill>
                            <a:srgbClr val="000000"/>
                          </a:solidFill>
                          <a:effectLst/>
                          <a:latin typeface="Arial" panose="020B0604020202020204" pitchFamily="34" charset="0"/>
                          <a:cs typeface="Arial" panose="020B0604020202020204" pitchFamily="34" charset="0"/>
                        </a:rPr>
                        <a:t>Annual Target 2023/24</a:t>
                      </a:r>
                    </a:p>
                  </a:txBody>
                  <a:tcPr marL="3466" marR="3466" marT="34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en-US" sz="1400" b="1" i="0" u="none" strike="noStrike">
                          <a:solidFill>
                            <a:srgbClr val="000000"/>
                          </a:solidFill>
                          <a:effectLst/>
                          <a:latin typeface="Arial" panose="020B0604020202020204" pitchFamily="34" charset="0"/>
                          <a:cs typeface="Arial" panose="020B0604020202020204" pitchFamily="34" charset="0"/>
                        </a:rPr>
                        <a:t>Quarterly Targets</a:t>
                      </a:r>
                    </a:p>
                  </a:txBody>
                  <a:tcPr marL="3466" marR="3466" marT="34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29543676"/>
                  </a:ext>
                </a:extLst>
              </a:tr>
              <a:tr h="255995">
                <a:tc rowSpan="2">
                  <a:txBody>
                    <a:bodyPr/>
                    <a:lstStyle/>
                    <a:p>
                      <a:pPr algn="l" rtl="0" fontAlgn="t"/>
                      <a:r>
                        <a:rPr lang="en-GB" sz="1400" b="0" i="0" u="none" strike="noStrike" dirty="0" smtClean="0">
                          <a:solidFill>
                            <a:schemeClr val="tx1"/>
                          </a:solidFill>
                          <a:effectLst/>
                          <a:latin typeface="Arial" panose="020B0604020202020204" pitchFamily="34" charset="0"/>
                          <a:cs typeface="Arial" panose="020B0604020202020204" pitchFamily="34" charset="0"/>
                        </a:rPr>
                        <a:t>U-AMP 2024/25 </a:t>
                      </a:r>
                      <a:r>
                        <a:rPr lang="en-GB" sz="1400" b="0" i="0" u="none" strike="noStrike" dirty="0">
                          <a:solidFill>
                            <a:schemeClr val="tx1"/>
                          </a:solidFill>
                          <a:effectLst/>
                          <a:latin typeface="Arial" panose="020B0604020202020204" pitchFamily="34" charset="0"/>
                          <a:cs typeface="Arial" panose="020B0604020202020204" pitchFamily="34" charset="0"/>
                        </a:rPr>
                        <a:t>submitted to National Treasury and copy to </a:t>
                      </a:r>
                      <a:r>
                        <a:rPr lang="en-GB" sz="1400" b="0" i="0" u="none" strike="noStrike" dirty="0" smtClean="0">
                          <a:solidFill>
                            <a:schemeClr val="tx1"/>
                          </a:solidFill>
                          <a:effectLst/>
                          <a:latin typeface="Arial" panose="020B0604020202020204" pitchFamily="34" charset="0"/>
                          <a:cs typeface="Arial" panose="020B0604020202020204" pitchFamily="34" charset="0"/>
                        </a:rPr>
                        <a:t>DPWI</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3136" marR="3136" marT="31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Q1: </a:t>
                      </a: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Draft U-AMP for </a:t>
                      </a:r>
                      <a:r>
                        <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2024/25 submitted </a:t>
                      </a: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to National Treasury for infrastructure budget determination </a:t>
                      </a:r>
                      <a:endPar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3466" marR="3466" marT="34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0274118"/>
                  </a:ext>
                </a:extLst>
              </a:tr>
              <a:tr h="761600">
                <a:tc vMerge="1">
                  <a:txBody>
                    <a:bodyPr/>
                    <a:lstStyle/>
                    <a:p>
                      <a:pPr algn="just" fontAlgn="t"/>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3466" marR="3466" marT="34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Q2: </a:t>
                      </a: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Final U-AMP for </a:t>
                      </a:r>
                      <a:r>
                        <a:rPr kumimoji="0" lang="en-ZA" sz="1400" b="0" i="0" u="none" strike="noStrike" kern="1200" cap="none" spc="0" normalizeH="0" baseline="0" noProof="0" dirty="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2024/25 </a:t>
                      </a:r>
                      <a:r>
                        <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submitted </a:t>
                      </a: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to National Treasury and DPW&amp;I  for infrastructure budget determination </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3466" marR="3466" marT="34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65273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0778837"/>
              </p:ext>
            </p:extLst>
          </p:nvPr>
        </p:nvGraphicFramePr>
        <p:xfrm>
          <a:off x="85116" y="1842005"/>
          <a:ext cx="8823065" cy="1830839"/>
        </p:xfrm>
        <a:graphic>
          <a:graphicData uri="http://schemas.openxmlformats.org/drawingml/2006/table">
            <a:tbl>
              <a:tblPr firstRow="1" firstCol="1" bandRow="1"/>
              <a:tblGrid>
                <a:gridCol w="1998754">
                  <a:extLst>
                    <a:ext uri="{9D8B030D-6E8A-4147-A177-3AD203B41FA5}">
                      <a16:colId xmlns:a16="http://schemas.microsoft.com/office/drawing/2014/main" val="1735393752"/>
                    </a:ext>
                  </a:extLst>
                </a:gridCol>
                <a:gridCol w="6824311">
                  <a:extLst>
                    <a:ext uri="{9D8B030D-6E8A-4147-A177-3AD203B41FA5}">
                      <a16:colId xmlns:a16="http://schemas.microsoft.com/office/drawing/2014/main" val="543267041"/>
                    </a:ext>
                  </a:extLst>
                </a:gridCol>
              </a:tblGrid>
              <a:tr h="132027">
                <a:tc>
                  <a:txBody>
                    <a:bodyPr/>
                    <a:lstStyle/>
                    <a:p>
                      <a:pPr algn="l" rtl="0" fontAlgn="t"/>
                      <a:r>
                        <a:rPr lang="en-US" sz="1400" b="1" i="0" u="none" strike="noStrike" dirty="0">
                          <a:solidFill>
                            <a:srgbClr val="000000"/>
                          </a:solidFill>
                          <a:effectLst/>
                          <a:latin typeface="Arial" panose="020B0604020202020204" pitchFamily="34" charset="0"/>
                        </a:rPr>
                        <a:t>Annual Target 2023/24</a:t>
                      </a:r>
                    </a:p>
                  </a:txBody>
                  <a:tcPr marL="3136" marR="3136" marT="31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l" rtl="0" fontAlgn="t"/>
                      <a:r>
                        <a:rPr lang="en-US" sz="1400" b="1" i="0" u="none" strike="noStrike">
                          <a:solidFill>
                            <a:srgbClr val="000000"/>
                          </a:solidFill>
                          <a:effectLst/>
                          <a:latin typeface="Arial" panose="020B0604020202020204" pitchFamily="34" charset="0"/>
                        </a:rPr>
                        <a:t>Quarterly Targets</a:t>
                      </a:r>
                    </a:p>
                  </a:txBody>
                  <a:tcPr marL="3136" marR="3136" marT="31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137800751"/>
                  </a:ext>
                </a:extLst>
              </a:tr>
              <a:tr h="322510">
                <a:tc rowSpan="2">
                  <a:txBody>
                    <a:bodyPr/>
                    <a:lstStyle/>
                    <a:p>
                      <a:pPr algn="l" rtl="0" fontAlgn="t"/>
                      <a:r>
                        <a:rPr lang="en-GB" sz="1400" b="0" i="0" u="none" strike="noStrike" dirty="0" smtClean="0">
                          <a:solidFill>
                            <a:srgbClr val="000000"/>
                          </a:solidFill>
                          <a:effectLst/>
                          <a:latin typeface="Arial" panose="020B0604020202020204" pitchFamily="34" charset="0"/>
                          <a:cs typeface="Arial" panose="020B0604020202020204" pitchFamily="34" charset="0"/>
                        </a:rPr>
                        <a:t>Approved strategic accommodation requirements for 2025/26 submitted to DPW&amp;I</a:t>
                      </a:r>
                      <a:endParaRPr lang="en-GB" sz="1400" b="0" i="0" u="none" strike="noStrike" dirty="0">
                        <a:solidFill>
                          <a:srgbClr val="000000"/>
                        </a:solidFill>
                        <a:effectLst/>
                        <a:latin typeface="Arial" panose="020B0604020202020204" pitchFamily="34" charset="0"/>
                      </a:endParaRPr>
                    </a:p>
                  </a:txBody>
                  <a:tcPr marL="3136" marR="3136" marT="31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GB" sz="1400" b="0" i="0" u="none" strike="noStrike" dirty="0">
                          <a:solidFill>
                            <a:srgbClr val="000000"/>
                          </a:solidFill>
                          <a:effectLst/>
                          <a:latin typeface="Arial" panose="020B0604020202020204" pitchFamily="34" charset="0"/>
                        </a:rPr>
                        <a:t>Q3: Strategic accommodation requirements for </a:t>
                      </a:r>
                      <a:r>
                        <a:rPr lang="en-GB" sz="1400" b="0" i="0" u="none" strike="noStrike" dirty="0" smtClean="0">
                          <a:solidFill>
                            <a:srgbClr val="000000"/>
                          </a:solidFill>
                          <a:effectLst/>
                          <a:latin typeface="Arial" panose="020B0604020202020204" pitchFamily="34" charset="0"/>
                        </a:rPr>
                        <a:t>2025/26 approved by EXCO  </a:t>
                      </a:r>
                      <a:endParaRPr lang="en-GB" sz="1400" b="0" i="0" u="none" strike="noStrike" dirty="0">
                        <a:solidFill>
                          <a:srgbClr val="000000"/>
                        </a:solidFill>
                        <a:effectLst/>
                        <a:latin typeface="Arial" panose="020B0604020202020204" pitchFamily="34" charset="0"/>
                      </a:endParaRPr>
                    </a:p>
                  </a:txBody>
                  <a:tcPr marL="3136" marR="3136" marT="31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054256"/>
                  </a:ext>
                </a:extLst>
              </a:tr>
              <a:tr h="1291833">
                <a:tc vMerge="1">
                  <a:txBody>
                    <a:bodyPr/>
                    <a:lstStyle/>
                    <a:p>
                      <a:pPr algn="l" rtl="0" fontAlgn="t"/>
                      <a:endParaRPr lang="en-US" sz="1400" b="0" i="0" u="none" strike="noStrike" dirty="0">
                        <a:solidFill>
                          <a:srgbClr val="000000"/>
                        </a:solidFill>
                        <a:effectLst/>
                        <a:latin typeface="Arial" panose="020B0604020202020204" pitchFamily="34" charset="0"/>
                      </a:endParaRPr>
                    </a:p>
                  </a:txBody>
                  <a:tcPr marL="3136" marR="3136" marT="31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rtl="0" fontAlgn="t"/>
                      <a:r>
                        <a:rPr lang="en-GB" sz="1400" b="0" i="0" u="none" strike="noStrike" dirty="0">
                          <a:solidFill>
                            <a:srgbClr val="000000"/>
                          </a:solidFill>
                          <a:effectLst/>
                          <a:latin typeface="Arial" panose="020B0604020202020204" pitchFamily="34" charset="0"/>
                        </a:rPr>
                        <a:t>Q4: </a:t>
                      </a:r>
                      <a:endParaRPr lang="en-GB" sz="1400" b="0" i="0" u="none" strike="noStrike" dirty="0" smtClean="0">
                        <a:solidFill>
                          <a:srgbClr val="000000"/>
                        </a:solidFill>
                        <a:effectLst/>
                        <a:latin typeface="Arial" panose="020B0604020202020204" pitchFamily="34" charset="0"/>
                      </a:endParaRPr>
                    </a:p>
                    <a:p>
                      <a:pPr marL="285750" indent="-285750" algn="l" rtl="0" fontAlgn="t">
                        <a:buFont typeface="Arial" panose="020B0604020202020204" pitchFamily="34" charset="0"/>
                        <a:buChar char="•"/>
                      </a:pPr>
                      <a:r>
                        <a:rPr lang="en-GB" sz="1400" b="0" i="0" u="none" strike="noStrike" dirty="0" smtClean="0">
                          <a:solidFill>
                            <a:srgbClr val="000000"/>
                          </a:solidFill>
                          <a:effectLst/>
                          <a:latin typeface="Arial" panose="020B0604020202020204" pitchFamily="34" charset="0"/>
                        </a:rPr>
                        <a:t>Strategic </a:t>
                      </a:r>
                      <a:r>
                        <a:rPr lang="en-GB" sz="1400" b="0" i="0" u="none" strike="noStrike" dirty="0">
                          <a:solidFill>
                            <a:srgbClr val="000000"/>
                          </a:solidFill>
                          <a:effectLst/>
                          <a:latin typeface="Arial" panose="020B0604020202020204" pitchFamily="34" charset="0"/>
                        </a:rPr>
                        <a:t>accommodation requirements for </a:t>
                      </a:r>
                      <a:r>
                        <a:rPr lang="en-GB" sz="1400" b="0" i="0" u="none" strike="noStrike" dirty="0" smtClean="0">
                          <a:solidFill>
                            <a:srgbClr val="000000"/>
                          </a:solidFill>
                          <a:effectLst/>
                          <a:latin typeface="Arial" panose="020B0604020202020204" pitchFamily="34" charset="0"/>
                        </a:rPr>
                        <a:t>2025/26 approved </a:t>
                      </a:r>
                      <a:r>
                        <a:rPr lang="en-GB" sz="1400" b="0" i="0" u="none" strike="noStrike" dirty="0">
                          <a:solidFill>
                            <a:srgbClr val="000000"/>
                          </a:solidFill>
                          <a:effectLst/>
                          <a:latin typeface="Arial" panose="020B0604020202020204" pitchFamily="34" charset="0"/>
                        </a:rPr>
                        <a:t>by </a:t>
                      </a:r>
                      <a:r>
                        <a:rPr lang="en-GB" sz="1400" b="0" i="0" u="none" strike="noStrike" dirty="0" smtClean="0">
                          <a:solidFill>
                            <a:srgbClr val="000000"/>
                          </a:solidFill>
                          <a:effectLst/>
                          <a:latin typeface="Arial" panose="020B0604020202020204" pitchFamily="34" charset="0"/>
                        </a:rPr>
                        <a:t>DG</a:t>
                      </a:r>
                    </a:p>
                    <a:p>
                      <a:pPr marL="285750" indent="-285750" algn="l" rtl="0" fontAlgn="t">
                        <a:buFont typeface="Arial" panose="020B0604020202020204" pitchFamily="34" charset="0"/>
                        <a:buChar char="•"/>
                      </a:pPr>
                      <a:r>
                        <a:rPr lang="en-GB" sz="1400" b="0" i="0" u="none" strike="noStrike" dirty="0" smtClean="0">
                          <a:solidFill>
                            <a:srgbClr val="000000"/>
                          </a:solidFill>
                          <a:effectLst/>
                          <a:latin typeface="Arial" panose="020B0604020202020204" pitchFamily="34" charset="0"/>
                        </a:rPr>
                        <a:t>Strategic accommodation requirements for 2025/26 submitted </a:t>
                      </a:r>
                      <a:r>
                        <a:rPr lang="en-GB" sz="1400" b="0" i="0" u="none" strike="noStrike" dirty="0">
                          <a:solidFill>
                            <a:srgbClr val="000000"/>
                          </a:solidFill>
                          <a:effectLst/>
                          <a:latin typeface="Arial" panose="020B0604020202020204" pitchFamily="34" charset="0"/>
                        </a:rPr>
                        <a:t>to DPW&amp;I  in order to conduct a feasibility assessment for the 2025/26 U-AMP</a:t>
                      </a:r>
                    </a:p>
                  </a:txBody>
                  <a:tcPr marL="3136" marR="3136" marT="31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405265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04781849"/>
              </p:ext>
            </p:extLst>
          </p:nvPr>
        </p:nvGraphicFramePr>
        <p:xfrm>
          <a:off x="85115" y="3672844"/>
          <a:ext cx="8823065" cy="2292619"/>
        </p:xfrm>
        <a:graphic>
          <a:graphicData uri="http://schemas.openxmlformats.org/drawingml/2006/table">
            <a:tbl>
              <a:tblPr firstRow="1" firstCol="1" bandRow="1"/>
              <a:tblGrid>
                <a:gridCol w="1978350">
                  <a:extLst>
                    <a:ext uri="{9D8B030D-6E8A-4147-A177-3AD203B41FA5}">
                      <a16:colId xmlns:a16="http://schemas.microsoft.com/office/drawing/2014/main" val="3038333066"/>
                    </a:ext>
                  </a:extLst>
                </a:gridCol>
                <a:gridCol w="6844715">
                  <a:extLst>
                    <a:ext uri="{9D8B030D-6E8A-4147-A177-3AD203B41FA5}">
                      <a16:colId xmlns:a16="http://schemas.microsoft.com/office/drawing/2014/main" val="693635071"/>
                    </a:ext>
                  </a:extLst>
                </a:gridCol>
              </a:tblGrid>
              <a:tr h="234061">
                <a:tc>
                  <a:txBody>
                    <a:bodyPr/>
                    <a:lstStyle/>
                    <a:p>
                      <a:pPr algn="l" rtl="0" fontAlgn="t">
                        <a:spcBef>
                          <a:spcPts val="600"/>
                        </a:spcBef>
                        <a:spcAft>
                          <a:spcPts val="600"/>
                        </a:spcAft>
                      </a:pPr>
                      <a:r>
                        <a:rPr lang="en-US" sz="1300" b="1" i="0" u="none" strike="noStrike" dirty="0">
                          <a:solidFill>
                            <a:srgbClr val="000000"/>
                          </a:solidFill>
                          <a:effectLst/>
                          <a:latin typeface="Arial" panose="020B0604020202020204" pitchFamily="34" charset="0"/>
                        </a:rPr>
                        <a:t>Annual Target 2023/24</a:t>
                      </a:r>
                    </a:p>
                  </a:txBody>
                  <a:tcPr marL="2397" marR="2397" marT="23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l" rtl="0" fontAlgn="t">
                        <a:spcBef>
                          <a:spcPts val="600"/>
                        </a:spcBef>
                        <a:spcAft>
                          <a:spcPts val="600"/>
                        </a:spcAft>
                      </a:pPr>
                      <a:r>
                        <a:rPr lang="en-US" sz="1300" b="1" i="0" u="none" strike="noStrike">
                          <a:solidFill>
                            <a:srgbClr val="000000"/>
                          </a:solidFill>
                          <a:effectLst/>
                          <a:latin typeface="Arial" panose="020B0604020202020204" pitchFamily="34" charset="0"/>
                        </a:rPr>
                        <a:t>Quarterly Targets</a:t>
                      </a:r>
                    </a:p>
                  </a:txBody>
                  <a:tcPr marL="2397" marR="2397" marT="23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836299811"/>
                  </a:ext>
                </a:extLst>
              </a:tr>
              <a:tr h="546839">
                <a:tc rowSpan="4">
                  <a:txBody>
                    <a:bodyPr/>
                    <a:lstStyle/>
                    <a:p>
                      <a:pPr algn="l">
                        <a:spcBef>
                          <a:spcPts val="600"/>
                        </a:spcBef>
                        <a:spcAft>
                          <a:spcPts val="600"/>
                        </a:spcAft>
                      </a:pPr>
                      <a:r>
                        <a:rPr lang="en-ZA" sz="1300" dirty="0" smtClean="0">
                          <a:effectLst/>
                          <a:latin typeface="Arial" panose="020B0604020202020204" pitchFamily="34" charset="0"/>
                          <a:ea typeface="Times New Roman" panose="02020603050405020304" pitchFamily="18" charset="0"/>
                          <a:cs typeface="Arial" panose="020B0604020202020204" pitchFamily="34" charset="0"/>
                        </a:rPr>
                        <a:t>Budget requirements and option analysis for DHA Hybrid Access</a:t>
                      </a:r>
                      <a:r>
                        <a:rPr lang="en-ZA" sz="1300" baseline="0" dirty="0" smtClean="0">
                          <a:effectLst/>
                          <a:latin typeface="Arial" panose="020B0604020202020204" pitchFamily="34" charset="0"/>
                          <a:ea typeface="Times New Roman" panose="02020603050405020304" pitchFamily="18" charset="0"/>
                          <a:cs typeface="Arial" panose="020B0604020202020204" pitchFamily="34" charset="0"/>
                        </a:rPr>
                        <a:t> Model presented to National Treasury to secure  funding for Access Model</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2397" marR="2397" marT="23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spcBef>
                          <a:spcPts val="600"/>
                        </a:spcBef>
                        <a:spcAft>
                          <a:spcPts val="600"/>
                        </a:spcAft>
                      </a:pPr>
                      <a:r>
                        <a:rPr lang="en-GB" sz="1300" b="0" i="0" u="none" strike="noStrike" dirty="0">
                          <a:solidFill>
                            <a:srgbClr val="000000"/>
                          </a:solidFill>
                          <a:effectLst/>
                          <a:latin typeface="Arial" panose="020B0604020202020204" pitchFamily="34" charset="0"/>
                        </a:rPr>
                        <a:t>Q1: Budget requirements and option analysis for DHA Hybrid Access Model </a:t>
                      </a:r>
                      <a:r>
                        <a:rPr lang="en-GB" sz="1300" b="0" i="0" u="none" strike="noStrike" dirty="0" smtClean="0">
                          <a:solidFill>
                            <a:srgbClr val="000000"/>
                          </a:solidFill>
                          <a:effectLst/>
                          <a:latin typeface="Arial" panose="020B0604020202020204" pitchFamily="34" charset="0"/>
                        </a:rPr>
                        <a:t>approved by DDG</a:t>
                      </a:r>
                      <a:r>
                        <a:rPr lang="en-GB" sz="1300" b="0" i="0" u="none" strike="noStrike" dirty="0">
                          <a:solidFill>
                            <a:srgbClr val="000000"/>
                          </a:solidFill>
                          <a:effectLst/>
                          <a:latin typeface="Arial" panose="020B0604020202020204" pitchFamily="34" charset="0"/>
                        </a:rPr>
                        <a:t>: </a:t>
                      </a:r>
                      <a:r>
                        <a:rPr lang="en-GB" sz="1300" b="0" i="0" u="none" strike="noStrike" dirty="0" smtClean="0">
                          <a:solidFill>
                            <a:srgbClr val="000000"/>
                          </a:solidFill>
                          <a:effectLst/>
                          <a:latin typeface="Arial" panose="020B0604020202020204" pitchFamily="34" charset="0"/>
                        </a:rPr>
                        <a:t>IPS</a:t>
                      </a:r>
                      <a:endParaRPr lang="en-GB" sz="1300" b="0" i="0" u="none" strike="noStrike" dirty="0">
                        <a:solidFill>
                          <a:srgbClr val="000000"/>
                        </a:solidFill>
                        <a:effectLst/>
                        <a:latin typeface="Arial" panose="020B0604020202020204" pitchFamily="34" charset="0"/>
                      </a:endParaRPr>
                    </a:p>
                  </a:txBody>
                  <a:tcPr marL="2397" marR="2397" marT="23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8432405"/>
                  </a:ext>
                </a:extLst>
              </a:tr>
              <a:tr h="593991">
                <a:tc vMerge="1">
                  <a:txBody>
                    <a:bodyPr/>
                    <a:lstStyle/>
                    <a:p>
                      <a:endParaRPr lang="en-US"/>
                    </a:p>
                  </a:txBody>
                  <a:tcPr/>
                </a:tc>
                <a:tc>
                  <a:txBody>
                    <a:bodyPr/>
                    <a:lstStyle/>
                    <a:p>
                      <a:pPr algn="l" rtl="0" fontAlgn="t">
                        <a:spcBef>
                          <a:spcPts val="600"/>
                        </a:spcBef>
                        <a:spcAft>
                          <a:spcPts val="600"/>
                        </a:spcAft>
                      </a:pPr>
                      <a:r>
                        <a:rPr lang="en-GB" sz="1300" b="0" i="0" u="none" strike="noStrike" dirty="0">
                          <a:solidFill>
                            <a:srgbClr val="000000"/>
                          </a:solidFill>
                          <a:effectLst/>
                          <a:latin typeface="Arial" panose="020B0604020202020204" pitchFamily="34" charset="0"/>
                        </a:rPr>
                        <a:t>Q2:Costing Model for the </a:t>
                      </a:r>
                      <a:r>
                        <a:rPr lang="en-GB" sz="1300" b="0" i="0" u="none" strike="noStrike" dirty="0" smtClean="0">
                          <a:solidFill>
                            <a:srgbClr val="000000"/>
                          </a:solidFill>
                          <a:effectLst/>
                          <a:latin typeface="Arial" panose="020B0604020202020204" pitchFamily="34" charset="0"/>
                        </a:rPr>
                        <a:t>implementation </a:t>
                      </a:r>
                      <a:r>
                        <a:rPr lang="en-GB" sz="1300" b="0" i="0" u="none" strike="noStrike" dirty="0">
                          <a:solidFill>
                            <a:srgbClr val="000000"/>
                          </a:solidFill>
                          <a:effectLst/>
                          <a:latin typeface="Arial" panose="020B0604020202020204" pitchFamily="34" charset="0"/>
                        </a:rPr>
                        <a:t>of DHA Hybrid Access Model approved by the DG</a:t>
                      </a:r>
                    </a:p>
                  </a:txBody>
                  <a:tcPr marL="2397" marR="2397" marT="23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8059638"/>
                  </a:ext>
                </a:extLst>
              </a:tr>
              <a:tr h="497155">
                <a:tc vMerge="1">
                  <a:txBody>
                    <a:bodyPr/>
                    <a:lstStyle/>
                    <a:p>
                      <a:endParaRPr lang="en-US"/>
                    </a:p>
                  </a:txBody>
                  <a:tcPr/>
                </a:tc>
                <a:tc>
                  <a:txBody>
                    <a:bodyPr/>
                    <a:lstStyle/>
                    <a:p>
                      <a:pPr algn="l" rtl="0" fontAlgn="t">
                        <a:spcBef>
                          <a:spcPts val="600"/>
                        </a:spcBef>
                        <a:spcAft>
                          <a:spcPts val="600"/>
                        </a:spcAft>
                      </a:pPr>
                      <a:r>
                        <a:rPr lang="en-GB" sz="1300" b="0" i="0" u="none" strike="noStrike" dirty="0">
                          <a:solidFill>
                            <a:srgbClr val="000000"/>
                          </a:solidFill>
                          <a:effectLst/>
                          <a:latin typeface="Arial" panose="020B0604020202020204" pitchFamily="34" charset="0"/>
                        </a:rPr>
                        <a:t>Q3: Business case for Infrastructure funding in line with DHA Hybrid Model </a:t>
                      </a:r>
                      <a:r>
                        <a:rPr lang="en-GB" sz="1300" b="0" i="0" u="none" strike="noStrike" dirty="0" smtClean="0">
                          <a:solidFill>
                            <a:srgbClr val="000000"/>
                          </a:solidFill>
                          <a:effectLst/>
                          <a:latin typeface="Arial" panose="020B0604020202020204" pitchFamily="34" charset="0"/>
                        </a:rPr>
                        <a:t>approved by DG</a:t>
                      </a:r>
                      <a:endParaRPr lang="en-GB" sz="1300" b="0" i="0" u="none" strike="noStrike" dirty="0">
                        <a:solidFill>
                          <a:srgbClr val="000000"/>
                        </a:solidFill>
                        <a:effectLst/>
                        <a:latin typeface="Arial" panose="020B0604020202020204" pitchFamily="34" charset="0"/>
                      </a:endParaRPr>
                    </a:p>
                  </a:txBody>
                  <a:tcPr marL="2397" marR="2397" marT="23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6515812"/>
                  </a:ext>
                </a:extLst>
              </a:tr>
              <a:tr h="420573">
                <a:tc vMerge="1">
                  <a:txBody>
                    <a:bodyPr/>
                    <a:lstStyle/>
                    <a:p>
                      <a:endParaRPr lang="en-US"/>
                    </a:p>
                  </a:txBody>
                  <a:tcPr/>
                </a:tc>
                <a:tc>
                  <a:txBody>
                    <a:bodyPr/>
                    <a:lstStyle/>
                    <a:p>
                      <a:pPr algn="l" rtl="0" fontAlgn="t">
                        <a:spcBef>
                          <a:spcPts val="600"/>
                        </a:spcBef>
                        <a:spcAft>
                          <a:spcPts val="600"/>
                        </a:spcAft>
                      </a:pPr>
                      <a:r>
                        <a:rPr lang="en-GB" sz="1300" b="0" i="0" u="none" strike="noStrike" dirty="0">
                          <a:solidFill>
                            <a:srgbClr val="000000"/>
                          </a:solidFill>
                          <a:effectLst/>
                          <a:latin typeface="Arial" panose="020B0604020202020204" pitchFamily="34" charset="0"/>
                        </a:rPr>
                        <a:t>Q4: Infrastructure funding requirements </a:t>
                      </a:r>
                      <a:r>
                        <a:rPr lang="en-GB" sz="1300" b="0" i="0" u="none" strike="noStrike" dirty="0" smtClean="0">
                          <a:solidFill>
                            <a:srgbClr val="000000"/>
                          </a:solidFill>
                          <a:effectLst/>
                          <a:latin typeface="Arial" panose="020B0604020202020204" pitchFamily="34" charset="0"/>
                        </a:rPr>
                        <a:t>submitted to </a:t>
                      </a:r>
                      <a:r>
                        <a:rPr lang="en-GB" sz="1300" b="0" i="0" u="none" strike="noStrike" dirty="0">
                          <a:solidFill>
                            <a:srgbClr val="000000"/>
                          </a:solidFill>
                          <a:effectLst/>
                          <a:latin typeface="Arial" panose="020B0604020202020204" pitchFamily="34" charset="0"/>
                        </a:rPr>
                        <a:t>National </a:t>
                      </a:r>
                      <a:r>
                        <a:rPr lang="en-GB" sz="1300" b="0" i="0" u="none" strike="noStrike" dirty="0" smtClean="0">
                          <a:solidFill>
                            <a:srgbClr val="000000"/>
                          </a:solidFill>
                          <a:effectLst/>
                          <a:latin typeface="Arial" panose="020B0604020202020204" pitchFamily="34" charset="0"/>
                        </a:rPr>
                        <a:t>Treasury</a:t>
                      </a:r>
                      <a:endParaRPr lang="en-GB" sz="1300" b="0" i="0" u="none" strike="noStrike" dirty="0">
                        <a:solidFill>
                          <a:srgbClr val="000000"/>
                        </a:solidFill>
                        <a:effectLst/>
                        <a:latin typeface="Arial" panose="020B0604020202020204" pitchFamily="34" charset="0"/>
                      </a:endParaRPr>
                    </a:p>
                  </a:txBody>
                  <a:tcPr marL="2397" marR="2397" marT="23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0030287"/>
                  </a:ext>
                </a:extLst>
              </a:tr>
            </a:tbl>
          </a:graphicData>
        </a:graphic>
      </p:graphicFrame>
    </p:spTree>
    <p:extLst>
      <p:ext uri="{BB962C8B-B14F-4D97-AF65-F5344CB8AC3E}">
        <p14:creationId xmlns:p14="http://schemas.microsoft.com/office/powerpoint/2010/main" val="42602663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42C52-B159-234F-84DC-5B8DD731833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600165156"/>
              </p:ext>
            </p:extLst>
          </p:nvPr>
        </p:nvGraphicFramePr>
        <p:xfrm>
          <a:off x="117415" y="193089"/>
          <a:ext cx="8864345" cy="2812399"/>
        </p:xfrm>
        <a:graphic>
          <a:graphicData uri="http://schemas.openxmlformats.org/drawingml/2006/table">
            <a:tbl>
              <a:tblPr firstRow="1" bandRow="1">
                <a:tableStyleId>{5C22544A-7EE6-4342-B048-85BDC9FD1C3A}</a:tableStyleId>
              </a:tblPr>
              <a:tblGrid>
                <a:gridCol w="1749886">
                  <a:extLst>
                    <a:ext uri="{9D8B030D-6E8A-4147-A177-3AD203B41FA5}">
                      <a16:colId xmlns:a16="http://schemas.microsoft.com/office/drawing/2014/main" val="20000"/>
                    </a:ext>
                  </a:extLst>
                </a:gridCol>
                <a:gridCol w="1540042">
                  <a:extLst>
                    <a:ext uri="{9D8B030D-6E8A-4147-A177-3AD203B41FA5}">
                      <a16:colId xmlns:a16="http://schemas.microsoft.com/office/drawing/2014/main" val="20001"/>
                    </a:ext>
                  </a:extLst>
                </a:gridCol>
                <a:gridCol w="2021305">
                  <a:extLst>
                    <a:ext uri="{9D8B030D-6E8A-4147-A177-3AD203B41FA5}">
                      <a16:colId xmlns:a16="http://schemas.microsoft.com/office/drawing/2014/main" val="20002"/>
                    </a:ext>
                  </a:extLst>
                </a:gridCol>
                <a:gridCol w="1886552">
                  <a:extLst>
                    <a:ext uri="{9D8B030D-6E8A-4147-A177-3AD203B41FA5}">
                      <a16:colId xmlns:a16="http://schemas.microsoft.com/office/drawing/2014/main" val="20003"/>
                    </a:ext>
                  </a:extLst>
                </a:gridCol>
                <a:gridCol w="1666560">
                  <a:extLst>
                    <a:ext uri="{9D8B030D-6E8A-4147-A177-3AD203B41FA5}">
                      <a16:colId xmlns:a16="http://schemas.microsoft.com/office/drawing/2014/main" val="20004"/>
                    </a:ext>
                  </a:extLst>
                </a:gridCol>
              </a:tblGrid>
              <a:tr h="397946">
                <a:tc>
                  <a:txBody>
                    <a:bodyPr/>
                    <a:lstStyle/>
                    <a:p>
                      <a:pPr marL="0" indent="0" algn="l">
                        <a:buFont typeface="+mj-lt"/>
                        <a:buNone/>
                      </a:pPr>
                      <a:r>
                        <a:rPr lang="en-ZA" sz="1400" dirty="0" smtClean="0">
                          <a:solidFill>
                            <a:schemeClr val="tx1"/>
                          </a:solidFill>
                          <a:latin typeface="Arial" panose="020B0604020202020204" pitchFamily="34" charset="0"/>
                          <a:cs typeface="Arial" panose="020B0604020202020204" pitchFamily="34" charset="0"/>
                        </a:rPr>
                        <a:t>APEX Priority:</a:t>
                      </a:r>
                      <a:endParaRPr lang="en-ZA" sz="1400"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smtClean="0">
                          <a:solidFill>
                            <a:schemeClr val="tx1"/>
                          </a:solidFill>
                          <a:latin typeface="Arial" panose="020B0604020202020204" pitchFamily="34" charset="0"/>
                          <a:cs typeface="Arial" panose="020B0604020202020204" pitchFamily="34" charset="0"/>
                        </a:rPr>
                        <a:t>A capable, ethical &amp; developmental state </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95810935"/>
                  </a:ext>
                </a:extLst>
              </a:tr>
              <a:tr h="323366">
                <a:tc>
                  <a:txBody>
                    <a:bodyPr/>
                    <a:lstStyle/>
                    <a:p>
                      <a:pPr marL="0" indent="0" algn="l">
                        <a:buFont typeface="+mj-lt"/>
                        <a:buNone/>
                      </a:pPr>
                      <a:r>
                        <a:rPr lang="en-ZA" sz="1400" b="1" dirty="0" smtClean="0">
                          <a:solidFill>
                            <a:schemeClr val="tx1"/>
                          </a:solidFill>
                          <a:latin typeface="Arial" panose="020B0604020202020204" pitchFamily="34" charset="0"/>
                          <a:cs typeface="Arial" panose="020B0604020202020204" pitchFamily="34" charset="0"/>
                        </a:rPr>
                        <a:t>Output:</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Civic records </a:t>
                      </a:r>
                      <a:r>
                        <a:rPr kumimoji="0" lang="en-US" sz="14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digitised</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a:solidFill>
                      <a:schemeClr val="accent3">
                        <a:lumMod val="20000"/>
                        <a:lumOff val="8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733965">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smtClean="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smtClean="0">
                          <a:solidFill>
                            <a:schemeClr val="tx1"/>
                          </a:solidFill>
                          <a:latin typeface="Arial" panose="020B0604020202020204" pitchFamily="34" charset="0"/>
                          <a:cs typeface="Arial" panose="020B0604020202020204" pitchFamily="34" charset="0"/>
                        </a:rPr>
                        <a:t>Estimated Performance 2022/23</a:t>
                      </a: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2023/24</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2024/25</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2025/26</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10000"/>
                  </a:ext>
                </a:extLst>
              </a:tr>
              <a:tr h="628329">
                <a:tc rowSpan="2">
                  <a:txBody>
                    <a:bodyPr/>
                    <a:lstStyle/>
                    <a:p>
                      <a:pPr algn="just">
                        <a:lnSpc>
                          <a:spcPct val="105000"/>
                        </a:lnSpc>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Number of civic records digitised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114300" marR="11430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New PI</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a:lnSpc>
                          <a:spcPct val="106000"/>
                        </a:lnSpc>
                        <a:spcAft>
                          <a:spcPts val="0"/>
                        </a:spcAft>
                      </a:pPr>
                      <a:r>
                        <a:rPr lang="en-GB" sz="1400" kern="1200" dirty="0">
                          <a:effectLst/>
                          <a:latin typeface="Arial" panose="020B0604020202020204" pitchFamily="34" charset="0"/>
                          <a:ea typeface="Times New Roman" panose="02020603050405020304" pitchFamily="18" charset="0"/>
                          <a:cs typeface="Arial" panose="020B0604020202020204" pitchFamily="34" charset="0"/>
                        </a:rPr>
                        <a:t>36 million records digitised (birth records)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06000"/>
                        </a:lnSpc>
                        <a:spcAft>
                          <a:spcPts val="0"/>
                        </a:spcAft>
                      </a:pPr>
                      <a:r>
                        <a:rPr lang="en-GB" sz="1400" kern="1200" dirty="0">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a:r>
                        <a:rPr lang="en-GB" sz="1400" kern="1200" dirty="0">
                          <a:effectLst/>
                          <a:latin typeface="Arial" panose="020B0604020202020204" pitchFamily="34" charset="0"/>
                          <a:ea typeface="Times New Roman" panose="02020603050405020304" pitchFamily="18" charset="0"/>
                          <a:cs typeface="Arial" panose="020B0604020202020204" pitchFamily="34" charset="0"/>
                        </a:rPr>
                        <a:t>152 million records digitised</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a:r>
                        <a:rPr lang="en-GB" sz="1400" kern="1200" dirty="0">
                          <a:effectLst/>
                          <a:latin typeface="Arial" panose="020B0604020202020204" pitchFamily="34" charset="0"/>
                          <a:ea typeface="Times New Roman" panose="02020603050405020304" pitchFamily="18" charset="0"/>
                          <a:cs typeface="Arial" panose="020B0604020202020204" pitchFamily="34" charset="0"/>
                        </a:rPr>
                        <a:t>152 million records digitised</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r h="628329">
                <a:tc v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New PI</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a:lnSpc>
                          <a:spcPct val="106000"/>
                        </a:lnSpc>
                        <a:spcAft>
                          <a:spcPts val="0"/>
                        </a:spcAft>
                      </a:pPr>
                      <a:r>
                        <a:rPr lang="en-GB" sz="1400" kern="1200">
                          <a:effectLst/>
                          <a:latin typeface="Arial" panose="020B0604020202020204" pitchFamily="34" charset="0"/>
                          <a:ea typeface="Times New Roman" panose="02020603050405020304" pitchFamily="18" charset="0"/>
                          <a:cs typeface="Arial" panose="020B0604020202020204" pitchFamily="34" charset="0"/>
                        </a:rPr>
                        <a:t>18 000 Microfilm indexed </a:t>
                      </a:r>
                      <a:endParaRPr lang="en-ZA" sz="1400">
                        <a:effectLst/>
                        <a:latin typeface="Arial" panose="020B0604020202020204" pitchFamily="34" charset="0"/>
                        <a:ea typeface="Times New Roman" panose="02020603050405020304" pitchFamily="18" charset="0"/>
                        <a:cs typeface="Arial" panose="020B0604020202020204" pitchFamily="34" charset="0"/>
                      </a:endParaRPr>
                    </a:p>
                    <a:p>
                      <a:pPr algn="l">
                        <a:lnSpc>
                          <a:spcPct val="106000"/>
                        </a:lnSpc>
                        <a:spcAft>
                          <a:spcPts val="0"/>
                        </a:spcAft>
                      </a:pPr>
                      <a:r>
                        <a:rPr lang="en-GB" sz="1400" kern="1200">
                          <a:effectLst/>
                          <a:latin typeface="Arial" panose="020B0604020202020204" pitchFamily="34" charset="0"/>
                          <a:ea typeface="Times New Roman" panose="02020603050405020304" pitchFamily="18" charset="0"/>
                          <a:cs typeface="Arial" panose="020B0604020202020204" pitchFamily="34" charset="0"/>
                        </a:rPr>
                        <a:t>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ctr"/>
                      <a:r>
                        <a:rPr lang="en-GB" sz="1400">
                          <a:effectLst/>
                          <a:latin typeface="Arial" panose="020B0604020202020204" pitchFamily="34" charset="0"/>
                          <a:ea typeface="Times New Roman" panose="02020603050405020304" pitchFamily="18" charset="0"/>
                          <a:cs typeface="Arial" panose="020B0604020202020204" pitchFamily="34" charset="0"/>
                        </a:rPr>
                        <a:t>NA</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ctr"/>
                      <a:r>
                        <a:rPr lang="en-GB" sz="1400" dirty="0">
                          <a:effectLst/>
                          <a:latin typeface="Arial" panose="020B0604020202020204" pitchFamily="34" charset="0"/>
                          <a:ea typeface="Times New Roman" panose="02020603050405020304" pitchFamily="18" charset="0"/>
                          <a:cs typeface="Arial" panose="020B0604020202020204" pitchFamily="34" charset="0"/>
                        </a:rPr>
                        <a:t>NA</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96105053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6372755"/>
              </p:ext>
            </p:extLst>
          </p:nvPr>
        </p:nvGraphicFramePr>
        <p:xfrm>
          <a:off x="117414" y="3168497"/>
          <a:ext cx="8864346" cy="2774634"/>
        </p:xfrm>
        <a:graphic>
          <a:graphicData uri="http://schemas.openxmlformats.org/drawingml/2006/table">
            <a:tbl>
              <a:tblPr firstRow="1" firstCol="1" bandRow="1"/>
              <a:tblGrid>
                <a:gridCol w="1759512">
                  <a:extLst>
                    <a:ext uri="{9D8B030D-6E8A-4147-A177-3AD203B41FA5}">
                      <a16:colId xmlns:a16="http://schemas.microsoft.com/office/drawing/2014/main" val="2133296954"/>
                    </a:ext>
                  </a:extLst>
                </a:gridCol>
                <a:gridCol w="7104834">
                  <a:extLst>
                    <a:ext uri="{9D8B030D-6E8A-4147-A177-3AD203B41FA5}">
                      <a16:colId xmlns:a16="http://schemas.microsoft.com/office/drawing/2014/main" val="3820330928"/>
                    </a:ext>
                  </a:extLst>
                </a:gridCol>
              </a:tblGrid>
              <a:tr h="0">
                <a:tc>
                  <a:txBody>
                    <a:bodyPr/>
                    <a:lstStyle/>
                    <a:p>
                      <a:pPr>
                        <a:lnSpc>
                          <a:spcPct val="107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Annual </a:t>
                      </a:r>
                      <a:r>
                        <a:rPr lang="en-ZA" sz="1400" b="1" dirty="0" smtClean="0">
                          <a:effectLst/>
                          <a:latin typeface="Arial" panose="020B0604020202020204" pitchFamily="34" charset="0"/>
                          <a:ea typeface="Calibri" panose="020F0502020204030204" pitchFamily="34" charset="0"/>
                          <a:cs typeface="Arial" panose="020B0604020202020204" pitchFamily="34" charset="0"/>
                        </a:rPr>
                        <a:t>Target 2023/24</a:t>
                      </a:r>
                    </a:p>
                    <a:p>
                      <a:pPr>
                        <a:lnSpc>
                          <a:spcPct val="107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Quarterly Targets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27359442"/>
                  </a:ext>
                </a:extLst>
              </a:tr>
              <a:tr h="263525">
                <a:tc row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kern="1200" dirty="0" smtClean="0">
                          <a:effectLst/>
                          <a:latin typeface="Arial" panose="020B0604020202020204" pitchFamily="34" charset="0"/>
                          <a:ea typeface="Times New Roman" panose="02020603050405020304" pitchFamily="18" charset="0"/>
                          <a:cs typeface="Arial" panose="020B0604020202020204" pitchFamily="34" charset="0"/>
                        </a:rPr>
                        <a:t>36 million records digitised (birth records) </a:t>
                      </a:r>
                      <a:endParaRPr lang="en-ZA" sz="1400" dirty="0" smtClean="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Q1</a:t>
                      </a:r>
                      <a:r>
                        <a:rPr lang="en-ZA" sz="1400" dirty="0" smtClean="0">
                          <a:effectLst/>
                          <a:latin typeface="Arial" panose="020B0604020202020204" pitchFamily="34" charset="0"/>
                          <a:ea typeface="Calibri" panose="020F0502020204030204" pitchFamily="34" charset="0"/>
                          <a:cs typeface="Arial" panose="020B0604020202020204" pitchFamily="34" charset="0"/>
                        </a:rPr>
                        <a:t>:</a:t>
                      </a:r>
                      <a:r>
                        <a:rPr lang="en-ZA" sz="1400" baseline="0" dirty="0" smtClean="0">
                          <a:effectLst/>
                          <a:latin typeface="Arial" panose="020B0604020202020204" pitchFamily="34" charset="0"/>
                          <a:ea typeface="Calibri" panose="020F0502020204030204" pitchFamily="34" charset="0"/>
                          <a:cs typeface="Arial" panose="020B0604020202020204" pitchFamily="34" charset="0"/>
                        </a:rPr>
                        <a:t> </a:t>
                      </a:r>
                      <a:r>
                        <a:rPr lang="en-GB" sz="1400" kern="1200" dirty="0" smtClean="0">
                          <a:solidFill>
                            <a:schemeClr val="tx1"/>
                          </a:solidFill>
                          <a:effectLst/>
                          <a:latin typeface="Arial" panose="020B0604020202020204" pitchFamily="34" charset="0"/>
                          <a:ea typeface="+mn-ea"/>
                          <a:cs typeface="Arial" panose="020B0604020202020204" pitchFamily="34" charset="0"/>
                        </a:rPr>
                        <a:t>Testing phase for digitisation process from a timeline and quality standard point of view at BVR completed (Signed off by DDG: IPS)</a:t>
                      </a:r>
                    </a:p>
                    <a:p>
                      <a:pPr>
                        <a:lnSpc>
                          <a:spcPct val="107000"/>
                        </a:lnSpc>
                        <a:spcAft>
                          <a:spcPts val="0"/>
                        </a:spcAft>
                      </a:pP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385394"/>
                  </a:ext>
                </a:extLst>
              </a:tr>
              <a:tr h="263525">
                <a:tc vMerge="1">
                  <a:txBody>
                    <a:bodyPr/>
                    <a:lstStyle/>
                    <a:p>
                      <a:endParaRPr lang="en-ZA"/>
                    </a:p>
                  </a:txBody>
                  <a:tcPr/>
                </a:tc>
                <a:tc>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Q2: </a:t>
                      </a:r>
                      <a:r>
                        <a:rPr lang="en-GB" sz="1400" kern="1200" dirty="0" smtClean="0">
                          <a:solidFill>
                            <a:schemeClr val="tx1"/>
                          </a:solidFill>
                          <a:effectLst/>
                          <a:latin typeface="Arial" panose="020B0604020202020204" pitchFamily="34" charset="0"/>
                          <a:ea typeface="+mn-ea"/>
                          <a:cs typeface="Arial" panose="020B0604020202020204" pitchFamily="34" charset="0"/>
                        </a:rPr>
                        <a:t>Set up of digitisation facility (infrastructure) completed (Signed off as operational by DDG: IPS and service provider)</a:t>
                      </a:r>
                    </a:p>
                    <a:p>
                      <a:pPr>
                        <a:lnSpc>
                          <a:spcPct val="107000"/>
                        </a:lnSpc>
                        <a:spcAft>
                          <a:spcPts val="0"/>
                        </a:spcAft>
                      </a:pP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008973"/>
                  </a:ext>
                </a:extLst>
              </a:tr>
              <a:tr h="263525">
                <a:tc vMerge="1">
                  <a:txBody>
                    <a:bodyPr/>
                    <a:lstStyle/>
                    <a:p>
                      <a:endParaRPr lang="en-ZA"/>
                    </a:p>
                  </a:txBody>
                  <a:tcPr/>
                </a:tc>
                <a:tc>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Q3: </a:t>
                      </a:r>
                      <a:r>
                        <a:rPr lang="en-ZA" sz="1400" dirty="0" smtClean="0">
                          <a:effectLst/>
                          <a:latin typeface="Arial" panose="020B0604020202020204" pitchFamily="34" charset="0"/>
                          <a:ea typeface="Calibri" panose="020F0502020204030204" pitchFamily="34" charset="0"/>
                          <a:cs typeface="Arial" panose="020B0604020202020204" pitchFamily="34" charset="0"/>
                        </a:rPr>
                        <a:t>18 million records digitised</a:t>
                      </a:r>
                      <a:endPar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6294198"/>
                  </a:ext>
                </a:extLst>
              </a:tr>
              <a:tr h="263525">
                <a:tc vMerge="1">
                  <a:txBody>
                    <a:bodyPr/>
                    <a:lstStyle/>
                    <a:p>
                      <a:endParaRPr lang="en-ZA"/>
                    </a:p>
                  </a:txBody>
                  <a:tcPr/>
                </a:tc>
                <a:tc>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Q4: </a:t>
                      </a:r>
                      <a:r>
                        <a:rPr lang="en-ZA" sz="1400" dirty="0" smtClean="0">
                          <a:effectLst/>
                          <a:latin typeface="Arial" panose="020B0604020202020204" pitchFamily="34" charset="0"/>
                          <a:ea typeface="Calibri" panose="020F0502020204030204" pitchFamily="34" charset="0"/>
                          <a:cs typeface="Arial" panose="020B0604020202020204" pitchFamily="34" charset="0"/>
                        </a:rPr>
                        <a:t>18 million records digitised</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27490"/>
                  </a:ext>
                </a:extLst>
              </a:tr>
            </a:tbl>
          </a:graphicData>
        </a:graphic>
      </p:graphicFrame>
    </p:spTree>
    <p:extLst>
      <p:ext uri="{BB962C8B-B14F-4D97-AF65-F5344CB8AC3E}">
        <p14:creationId xmlns:p14="http://schemas.microsoft.com/office/powerpoint/2010/main" val="2549801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42C52-B159-234F-84DC-5B8DD731833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1238343846"/>
              </p:ext>
            </p:extLst>
          </p:nvPr>
        </p:nvGraphicFramePr>
        <p:xfrm>
          <a:off x="80341" y="178690"/>
          <a:ext cx="8864346" cy="2227626"/>
        </p:xfrm>
        <a:graphic>
          <a:graphicData uri="http://schemas.openxmlformats.org/drawingml/2006/table">
            <a:tbl>
              <a:tblPr firstRow="1" firstCol="1" bandRow="1"/>
              <a:tblGrid>
                <a:gridCol w="2800428">
                  <a:extLst>
                    <a:ext uri="{9D8B030D-6E8A-4147-A177-3AD203B41FA5}">
                      <a16:colId xmlns:a16="http://schemas.microsoft.com/office/drawing/2014/main" val="2133296954"/>
                    </a:ext>
                  </a:extLst>
                </a:gridCol>
                <a:gridCol w="6063918">
                  <a:extLst>
                    <a:ext uri="{9D8B030D-6E8A-4147-A177-3AD203B41FA5}">
                      <a16:colId xmlns:a16="http://schemas.microsoft.com/office/drawing/2014/main" val="3820330928"/>
                    </a:ext>
                  </a:extLst>
                </a:gridCol>
              </a:tblGrid>
              <a:tr h="581706">
                <a:tc>
                  <a:txBody>
                    <a:bodyPr/>
                    <a:lstStyle/>
                    <a:p>
                      <a:pPr>
                        <a:lnSpc>
                          <a:spcPct val="150000"/>
                        </a:lnSpc>
                        <a:spcBef>
                          <a:spcPts val="1200"/>
                        </a:spcBef>
                        <a:spcAft>
                          <a:spcPts val="1200"/>
                        </a:spcAft>
                      </a:pPr>
                      <a:r>
                        <a:rPr lang="en-ZA" sz="1800" b="1" dirty="0">
                          <a:effectLst/>
                          <a:latin typeface="Arial" panose="020B0604020202020204" pitchFamily="34" charset="0"/>
                          <a:ea typeface="Calibri" panose="020F0502020204030204" pitchFamily="34" charset="0"/>
                          <a:cs typeface="Arial" panose="020B0604020202020204" pitchFamily="34" charset="0"/>
                        </a:rPr>
                        <a:t>Annual </a:t>
                      </a:r>
                      <a:r>
                        <a:rPr lang="en-ZA" sz="1800" b="1" dirty="0" smtClean="0">
                          <a:effectLst/>
                          <a:latin typeface="Arial" panose="020B0604020202020204" pitchFamily="34" charset="0"/>
                          <a:ea typeface="Calibri" panose="020F0502020204030204" pitchFamily="34" charset="0"/>
                          <a:cs typeface="Arial" panose="020B0604020202020204" pitchFamily="34" charset="0"/>
                        </a:rPr>
                        <a:t>Target 2023/24</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50000"/>
                        </a:lnSpc>
                        <a:spcBef>
                          <a:spcPts val="1200"/>
                        </a:spcBef>
                        <a:spcAft>
                          <a:spcPts val="1200"/>
                        </a:spcAft>
                      </a:pPr>
                      <a:r>
                        <a:rPr lang="en-ZA" sz="1800" b="1" dirty="0">
                          <a:effectLst/>
                          <a:latin typeface="Arial" panose="020B0604020202020204" pitchFamily="34" charset="0"/>
                          <a:ea typeface="Calibri" panose="020F0502020204030204" pitchFamily="34" charset="0"/>
                          <a:cs typeface="Arial" panose="020B0604020202020204" pitchFamily="34" charset="0"/>
                        </a:rPr>
                        <a:t>Quarterly Targets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27359442"/>
                  </a:ext>
                </a:extLst>
              </a:tr>
              <a:tr h="263525">
                <a:tc rowSpan="4">
                  <a:txBody>
                    <a:bodyPr/>
                    <a:lstStyle/>
                    <a:p>
                      <a:pPr algn="just">
                        <a:lnSpc>
                          <a:spcPct val="150000"/>
                        </a:lnSpc>
                        <a:spcBef>
                          <a:spcPts val="1200"/>
                        </a:spcBef>
                        <a:spcAft>
                          <a:spcPts val="1200"/>
                        </a:spcAft>
                      </a:pPr>
                      <a:r>
                        <a:rPr lang="en-GB" sz="1800" kern="1200" dirty="0">
                          <a:effectLst/>
                          <a:latin typeface="Arial" panose="020B0604020202020204" pitchFamily="34" charset="0"/>
                          <a:ea typeface="Times New Roman" panose="02020603050405020304" pitchFamily="18" charset="0"/>
                          <a:cs typeface="Arial" panose="020B0604020202020204" pitchFamily="34" charset="0"/>
                        </a:rPr>
                        <a:t>18 000 Microfilm indexed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1200"/>
                        </a:spcBef>
                        <a:spcAft>
                          <a:spcPts val="1200"/>
                        </a:spcAft>
                      </a:pPr>
                      <a:r>
                        <a:rPr lang="en-GB" sz="1800" kern="1200" dirty="0">
                          <a:effectLst/>
                          <a:latin typeface="Arial" panose="020B0604020202020204" pitchFamily="34" charset="0"/>
                          <a:ea typeface="Times New Roman" panose="02020603050405020304" pitchFamily="18" charset="0"/>
                          <a:cs typeface="Arial" panose="020B0604020202020204" pitchFamily="34" charset="0"/>
                        </a:rPr>
                        <a:t>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a:lnSpc>
                          <a:spcPct val="150000"/>
                        </a:lnSpc>
                        <a:spcBef>
                          <a:spcPts val="1200"/>
                        </a:spcBef>
                        <a:spcAft>
                          <a:spcPts val="1200"/>
                        </a:spcAft>
                      </a:pPr>
                      <a:r>
                        <a:rPr lang="en-ZA" sz="1800" dirty="0">
                          <a:effectLst/>
                          <a:latin typeface="Arial" panose="020B0604020202020204" pitchFamily="34" charset="0"/>
                          <a:ea typeface="Calibri" panose="020F0502020204030204" pitchFamily="34" charset="0"/>
                          <a:cs typeface="Arial" panose="020B0604020202020204" pitchFamily="34" charset="0"/>
                        </a:rPr>
                        <a:t>Q1</a:t>
                      </a:r>
                      <a:r>
                        <a:rPr lang="en-ZA" sz="1800" dirty="0" smtClean="0">
                          <a:effectLst/>
                          <a:latin typeface="Arial" panose="020B0604020202020204" pitchFamily="34" charset="0"/>
                          <a:ea typeface="Calibri" panose="020F0502020204030204" pitchFamily="34" charset="0"/>
                          <a:cs typeface="Arial" panose="020B0604020202020204" pitchFamily="34" charset="0"/>
                        </a:rPr>
                        <a:t>:</a:t>
                      </a:r>
                      <a:r>
                        <a:rPr lang="en-ZA" sz="1800" baseline="0" dirty="0" smtClean="0">
                          <a:effectLst/>
                          <a:latin typeface="Arial" panose="020B0604020202020204" pitchFamily="34" charset="0"/>
                          <a:ea typeface="Calibri" panose="020F0502020204030204" pitchFamily="34" charset="0"/>
                          <a:cs typeface="Arial" panose="020B0604020202020204" pitchFamily="34" charset="0"/>
                        </a:rPr>
                        <a:t> </a:t>
                      </a:r>
                      <a:r>
                        <a:rPr lang="en-GB" sz="1800" kern="1200" dirty="0" smtClean="0">
                          <a:solidFill>
                            <a:schemeClr val="tx1"/>
                          </a:solidFill>
                          <a:effectLst/>
                          <a:latin typeface="Arial" panose="020B0604020202020204" pitchFamily="34" charset="0"/>
                          <a:ea typeface="+mn-ea"/>
                          <a:cs typeface="Arial" panose="020B0604020202020204" pitchFamily="34" charset="0"/>
                        </a:rPr>
                        <a:t>6 000 Microfilm converted </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385394"/>
                  </a:ext>
                </a:extLst>
              </a:tr>
              <a:tr h="263525">
                <a:tc vMerge="1">
                  <a:txBody>
                    <a:bodyPr/>
                    <a:lstStyle/>
                    <a:p>
                      <a:pPr algn="just">
                        <a:lnSpc>
                          <a:spcPct val="106000"/>
                        </a:lnSpc>
                        <a:spcAft>
                          <a:spcPts val="0"/>
                        </a:spcAft>
                      </a:pPr>
                      <a:endParaRPr lang="en-ZA" sz="1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Bef>
                          <a:spcPts val="1200"/>
                        </a:spcBef>
                        <a:spcAft>
                          <a:spcPts val="1200"/>
                        </a:spcAft>
                      </a:pPr>
                      <a:r>
                        <a:rPr lang="en-ZA" sz="1800" dirty="0">
                          <a:effectLst/>
                          <a:latin typeface="Arial" panose="020B0604020202020204" pitchFamily="34" charset="0"/>
                          <a:ea typeface="Calibri" panose="020F0502020204030204" pitchFamily="34" charset="0"/>
                          <a:cs typeface="Arial" panose="020B0604020202020204" pitchFamily="34" charset="0"/>
                        </a:rPr>
                        <a:t>Q2: </a:t>
                      </a:r>
                      <a:r>
                        <a:rPr lang="en-ZA" sz="1800" dirty="0" smtClean="0">
                          <a:effectLst/>
                          <a:latin typeface="Arial" panose="020B0604020202020204" pitchFamily="34" charset="0"/>
                          <a:ea typeface="Calibri" panose="020F0502020204030204" pitchFamily="34" charset="0"/>
                          <a:cs typeface="Arial" panose="020B0604020202020204" pitchFamily="34" charset="0"/>
                        </a:rPr>
                        <a:t>12</a:t>
                      </a:r>
                      <a:r>
                        <a:rPr lang="en-GB" sz="1800" kern="1200" dirty="0" smtClean="0">
                          <a:solidFill>
                            <a:schemeClr val="tx1"/>
                          </a:solidFill>
                          <a:effectLst/>
                          <a:latin typeface="Arial" panose="020B0604020202020204" pitchFamily="34" charset="0"/>
                          <a:ea typeface="+mn-ea"/>
                          <a:cs typeface="Arial" panose="020B0604020202020204" pitchFamily="34" charset="0"/>
                        </a:rPr>
                        <a:t> 000 Microfilm converted </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008973"/>
                  </a:ext>
                </a:extLst>
              </a:tr>
              <a:tr h="263525">
                <a:tc vMerge="1">
                  <a:txBody>
                    <a:bodyPr/>
                    <a:lstStyle/>
                    <a:p>
                      <a:pPr algn="just">
                        <a:lnSpc>
                          <a:spcPct val="106000"/>
                        </a:lnSpc>
                        <a:spcAft>
                          <a:spcPts val="0"/>
                        </a:spcAft>
                      </a:pPr>
                      <a:endParaRPr lang="en-ZA" sz="1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Bef>
                          <a:spcPts val="1200"/>
                        </a:spcBef>
                        <a:spcAft>
                          <a:spcPts val="1200"/>
                        </a:spcAft>
                      </a:pPr>
                      <a:r>
                        <a:rPr lang="en-ZA" sz="1800" dirty="0">
                          <a:effectLst/>
                          <a:latin typeface="Arial" panose="020B0604020202020204" pitchFamily="34" charset="0"/>
                          <a:ea typeface="Calibri" panose="020F0502020204030204" pitchFamily="34" charset="0"/>
                          <a:cs typeface="Arial" panose="020B0604020202020204" pitchFamily="34" charset="0"/>
                        </a:rPr>
                        <a:t>Q3: </a:t>
                      </a:r>
                      <a:r>
                        <a:rPr lang="en-ZA" sz="1800" dirty="0" smtClean="0">
                          <a:effectLst/>
                          <a:latin typeface="Arial" panose="020B0604020202020204" pitchFamily="34" charset="0"/>
                          <a:ea typeface="Calibri" panose="020F0502020204030204" pitchFamily="34" charset="0"/>
                          <a:cs typeface="Arial" panose="020B0604020202020204" pitchFamily="34" charset="0"/>
                        </a:rPr>
                        <a:t>9 000 Microfilm  indexed</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6294198"/>
                  </a:ext>
                </a:extLst>
              </a:tr>
              <a:tr h="263525">
                <a:tc vMerge="1">
                  <a:txBody>
                    <a:bodyPr/>
                    <a:lstStyle/>
                    <a:p>
                      <a:pPr algn="just">
                        <a:lnSpc>
                          <a:spcPct val="106000"/>
                        </a:lnSpc>
                        <a:spcAft>
                          <a:spcPts val="0"/>
                        </a:spcAft>
                      </a:pPr>
                      <a:endParaRPr lang="en-ZA" sz="1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Bef>
                          <a:spcPts val="1200"/>
                        </a:spcBef>
                        <a:spcAft>
                          <a:spcPts val="1200"/>
                        </a:spcAft>
                      </a:pPr>
                      <a:r>
                        <a:rPr lang="en-ZA" sz="1800" dirty="0">
                          <a:effectLst/>
                          <a:latin typeface="Arial" panose="020B0604020202020204" pitchFamily="34" charset="0"/>
                          <a:ea typeface="Calibri" panose="020F0502020204030204" pitchFamily="34" charset="0"/>
                          <a:cs typeface="Arial" panose="020B0604020202020204" pitchFamily="34" charset="0"/>
                        </a:rPr>
                        <a:t>Q4: </a:t>
                      </a:r>
                      <a:r>
                        <a:rPr lang="en-ZA" sz="1800" dirty="0" smtClean="0">
                          <a:effectLst/>
                          <a:latin typeface="Arial" panose="020B0604020202020204" pitchFamily="34" charset="0"/>
                          <a:ea typeface="Calibri" panose="020F0502020204030204" pitchFamily="34" charset="0"/>
                          <a:cs typeface="Arial" panose="020B0604020202020204" pitchFamily="34" charset="0"/>
                        </a:rPr>
                        <a:t>9 000 Microfilm  indexed</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27490"/>
                  </a:ext>
                </a:extLst>
              </a:tr>
            </a:tbl>
          </a:graphicData>
        </a:graphic>
      </p:graphicFrame>
    </p:spTree>
    <p:extLst>
      <p:ext uri="{BB962C8B-B14F-4D97-AF65-F5344CB8AC3E}">
        <p14:creationId xmlns:p14="http://schemas.microsoft.com/office/powerpoint/2010/main" val="4238328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a:extLst>
              <a:ext uri="{FF2B5EF4-FFF2-40B4-BE49-F238E27FC236}">
                <a16:creationId xmlns:a16="http://schemas.microsoft.com/office/drawing/2014/main" id="{B69995CA-9F3C-4203-8C4D-EBF7CF989964}"/>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buClr>
                <a:schemeClr val="bg2"/>
              </a:buClr>
            </a:pPr>
            <a:endParaRPr lang="en-US" altLang="en-US" sz="1600">
              <a:solidFill>
                <a:srgbClr val="000000"/>
              </a:solidFill>
            </a:endParaRPr>
          </a:p>
        </p:txBody>
      </p:sp>
      <p:sp>
        <p:nvSpPr>
          <p:cNvPr id="7171" name="Rectangle 5">
            <a:extLst>
              <a:ext uri="{FF2B5EF4-FFF2-40B4-BE49-F238E27FC236}">
                <a16:creationId xmlns:a16="http://schemas.microsoft.com/office/drawing/2014/main" id="{1BAE612B-EEBF-413C-B5E9-F01126FECDF5}"/>
              </a:ext>
            </a:extLst>
          </p:cNvPr>
          <p:cNvSpPr>
            <a:spLocks noChangeArrowheads="1"/>
          </p:cNvSpPr>
          <p:nvPr/>
        </p:nvSpPr>
        <p:spPr bwMode="auto">
          <a:xfrm>
            <a:off x="223838" y="2426730"/>
            <a:ext cx="8667750" cy="738664"/>
          </a:xfrm>
          <a:prstGeom prst="rect">
            <a:avLst/>
          </a:prstGeom>
          <a:solidFill>
            <a:srgbClr val="92D050"/>
          </a:solidFill>
          <a:ln>
            <a:noFill/>
          </a:ln>
          <a:extLst/>
        </p:spPr>
        <p:txBody>
          <a:bodyPr>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50000"/>
              </a:lnSpc>
              <a:buClr>
                <a:schemeClr val="bg2"/>
              </a:buClr>
            </a:pPr>
            <a:r>
              <a:rPr lang="en-US" altLang="en-US" sz="2800" b="1" dirty="0">
                <a:solidFill>
                  <a:srgbClr val="000000"/>
                </a:solidFill>
              </a:rPr>
              <a:t>DGs OFFICE </a:t>
            </a:r>
            <a:r>
              <a:rPr lang="en-US" altLang="en-US" sz="2800" b="1" dirty="0" smtClean="0">
                <a:solidFill>
                  <a:srgbClr val="000000"/>
                </a:solidFill>
              </a:rPr>
              <a:t>TARGETS – 2023/2026</a:t>
            </a:r>
            <a:endParaRPr lang="en-US" altLang="en-US" sz="2800" b="1" dirty="0">
              <a:solidFill>
                <a:srgbClr val="000000"/>
              </a:solidFill>
            </a:endParaRPr>
          </a:p>
        </p:txBody>
      </p:sp>
    </p:spTree>
    <p:extLst>
      <p:ext uri="{BB962C8B-B14F-4D97-AF65-F5344CB8AC3E}">
        <p14:creationId xmlns:p14="http://schemas.microsoft.com/office/powerpoint/2010/main" val="16437731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58</a:t>
            </a:fld>
            <a:endParaRPr lang="en-US" dirty="0"/>
          </a:p>
        </p:txBody>
      </p:sp>
      <p:sp>
        <p:nvSpPr>
          <p:cNvPr id="4" name="Footer Placeholder 3"/>
          <p:cNvSpPr>
            <a:spLocks noGrp="1"/>
          </p:cNvSpPr>
          <p:nvPr>
            <p:ph type="ftr" sz="quarter" idx="11"/>
          </p:nvPr>
        </p:nvSpPr>
        <p:spPr/>
        <p:txBody>
          <a:bodyPr/>
          <a:lstStyle/>
          <a:p>
            <a:r>
              <a:rPr lang="en-US" dirty="0"/>
              <a:t>‹#›</a:t>
            </a:r>
          </a:p>
        </p:txBody>
      </p:sp>
      <p:graphicFrame>
        <p:nvGraphicFramePr>
          <p:cNvPr id="5" name="Table 4"/>
          <p:cNvGraphicFramePr>
            <a:graphicFrameLocks noGrp="1"/>
          </p:cNvGraphicFramePr>
          <p:nvPr>
            <p:extLst>
              <p:ext uri="{D42A27DB-BD31-4B8C-83A1-F6EECF244321}">
                <p14:modId xmlns:p14="http://schemas.microsoft.com/office/powerpoint/2010/main" val="3470892855"/>
              </p:ext>
            </p:extLst>
          </p:nvPr>
        </p:nvGraphicFramePr>
        <p:xfrm>
          <a:off x="117416" y="165506"/>
          <a:ext cx="8935966" cy="2118810"/>
        </p:xfrm>
        <a:graphic>
          <a:graphicData uri="http://schemas.openxmlformats.org/drawingml/2006/table">
            <a:tbl>
              <a:tblPr firstRow="1" bandRow="1">
                <a:tableStyleId>{5C22544A-7EE6-4342-B048-85BDC9FD1C3A}</a:tableStyleId>
              </a:tblPr>
              <a:tblGrid>
                <a:gridCol w="1952016">
                  <a:extLst>
                    <a:ext uri="{9D8B030D-6E8A-4147-A177-3AD203B41FA5}">
                      <a16:colId xmlns:a16="http://schemas.microsoft.com/office/drawing/2014/main" val="20000"/>
                    </a:ext>
                  </a:extLst>
                </a:gridCol>
                <a:gridCol w="1998533">
                  <a:extLst>
                    <a:ext uri="{9D8B030D-6E8A-4147-A177-3AD203B41FA5}">
                      <a16:colId xmlns:a16="http://schemas.microsoft.com/office/drawing/2014/main" val="20001"/>
                    </a:ext>
                  </a:extLst>
                </a:gridCol>
                <a:gridCol w="1723235">
                  <a:extLst>
                    <a:ext uri="{9D8B030D-6E8A-4147-A177-3AD203B41FA5}">
                      <a16:colId xmlns:a16="http://schemas.microsoft.com/office/drawing/2014/main" val="20002"/>
                    </a:ext>
                  </a:extLst>
                </a:gridCol>
                <a:gridCol w="1545771">
                  <a:extLst>
                    <a:ext uri="{9D8B030D-6E8A-4147-A177-3AD203B41FA5}">
                      <a16:colId xmlns:a16="http://schemas.microsoft.com/office/drawing/2014/main" val="20003"/>
                    </a:ext>
                  </a:extLst>
                </a:gridCol>
                <a:gridCol w="1716411">
                  <a:extLst>
                    <a:ext uri="{9D8B030D-6E8A-4147-A177-3AD203B41FA5}">
                      <a16:colId xmlns:a16="http://schemas.microsoft.com/office/drawing/2014/main" val="20004"/>
                    </a:ext>
                  </a:extLst>
                </a:gridCol>
              </a:tblGrid>
              <a:tr h="329872">
                <a:tc>
                  <a:txBody>
                    <a:bodyPr/>
                    <a:lstStyle/>
                    <a:p>
                      <a:pPr marL="0" indent="0" algn="l">
                        <a:buFont typeface="+mj-lt"/>
                        <a:buNone/>
                      </a:pPr>
                      <a:r>
                        <a:rPr lang="en-ZA" sz="1400" dirty="0" smtClean="0">
                          <a:solidFill>
                            <a:schemeClr val="tx1"/>
                          </a:solidFill>
                          <a:latin typeface="Arial" panose="020B0604020202020204" pitchFamily="34" charset="0"/>
                          <a:cs typeface="Arial" panose="020B0604020202020204" pitchFamily="34" charset="0"/>
                        </a:rPr>
                        <a:t>APEX Priority:</a:t>
                      </a:r>
                      <a:endParaRPr lang="en-ZA" sz="1400"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 capable, ethical and developmental state</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63069396"/>
                  </a:ext>
                </a:extLst>
              </a:tr>
              <a:tr h="334198">
                <a:tc>
                  <a:txBody>
                    <a:bodyPr/>
                    <a:lstStyle/>
                    <a:p>
                      <a:pPr marL="0" indent="0" algn="l">
                        <a:buFont typeface="+mj-lt"/>
                        <a:buNone/>
                      </a:pPr>
                      <a:r>
                        <a:rPr lang="en-ZA" sz="1400" b="1" dirty="0">
                          <a:solidFill>
                            <a:schemeClr val="tx1"/>
                          </a:solidFill>
                          <a:latin typeface="Arial" panose="020B0604020202020204" pitchFamily="34" charset="0"/>
                          <a:cs typeface="Arial" panose="020B0604020202020204" pitchFamily="34" charset="0"/>
                        </a:rPr>
                        <a:t>Output:</a:t>
                      </a:r>
                    </a:p>
                  </a:txBody>
                  <a:tcPr>
                    <a:solidFill>
                      <a:srgbClr val="92D050"/>
                    </a:solidFill>
                  </a:tcPr>
                </a:tc>
                <a:tc gridSpan="4">
                  <a:txBody>
                    <a:bodyPr/>
                    <a:lstStyle/>
                    <a:p>
                      <a:pPr marL="0" indent="0" algn="ctr">
                        <a:buFont typeface="+mj-lt"/>
                        <a:buNone/>
                      </a:pPr>
                      <a:r>
                        <a:rPr lang="en-ZA" sz="1400" kern="1200" dirty="0">
                          <a:solidFill>
                            <a:schemeClr val="dk1"/>
                          </a:solidFill>
                          <a:effectLst/>
                          <a:latin typeface="Arial" panose="020B0604020202020204" pitchFamily="34" charset="0"/>
                          <a:ea typeface="+mn-ea"/>
                          <a:cs typeface="Arial" panose="020B0604020202020204" pitchFamily="34" charset="0"/>
                        </a:rPr>
                        <a:t>Tabled DHA Bill in Parliament</a:t>
                      </a:r>
                      <a:endParaRPr lang="en-ZA" sz="1400" dirty="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758781">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latin typeface="Arial" panose="020B0604020202020204" pitchFamily="34" charset="0"/>
                          <a:cs typeface="Arial" panose="020B0604020202020204" pitchFamily="34" charset="0"/>
                        </a:rPr>
                        <a:t>Estimated Performance </a:t>
                      </a:r>
                      <a:r>
                        <a:rPr lang="en-ZA" sz="1400" b="1" dirty="0" smtClean="0">
                          <a:solidFill>
                            <a:schemeClr val="tx1"/>
                          </a:solidFill>
                          <a:latin typeface="Arial" panose="020B0604020202020204" pitchFamily="34" charset="0"/>
                          <a:cs typeface="Arial" panose="020B0604020202020204" pitchFamily="34" charset="0"/>
                        </a:rPr>
                        <a:t>2022/23</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a:t>
                      </a:r>
                      <a:r>
                        <a:rPr lang="en-ZA" sz="1400" b="1" dirty="0" smtClean="0">
                          <a:solidFill>
                            <a:schemeClr val="tx1"/>
                          </a:solidFill>
                          <a:latin typeface="Arial" panose="020B0604020202020204" pitchFamily="34" charset="0"/>
                          <a:cs typeface="Arial" panose="020B0604020202020204" pitchFamily="34" charset="0"/>
                        </a:rPr>
                        <a:t>2023/24</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a:t>
                      </a:r>
                      <a:r>
                        <a:rPr lang="en-ZA" sz="1400" b="1" dirty="0" smtClean="0">
                          <a:solidFill>
                            <a:schemeClr val="tx1"/>
                          </a:solidFill>
                          <a:latin typeface="Arial" panose="020B0604020202020204" pitchFamily="34" charset="0"/>
                          <a:cs typeface="Arial" panose="020B0604020202020204" pitchFamily="34" charset="0"/>
                        </a:rPr>
                        <a:t>2024/25</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a:t>
                      </a:r>
                      <a:r>
                        <a:rPr lang="en-ZA" sz="1400" b="1" dirty="0" smtClean="0">
                          <a:solidFill>
                            <a:schemeClr val="tx1"/>
                          </a:solidFill>
                          <a:latin typeface="Arial" panose="020B0604020202020204" pitchFamily="34" charset="0"/>
                          <a:cs typeface="Arial" panose="020B0604020202020204" pitchFamily="34" charset="0"/>
                        </a:rPr>
                        <a:t>2025/26</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10000"/>
                  </a:ext>
                </a:extLst>
              </a:tr>
              <a:tr h="695959">
                <a:tc>
                  <a:txBody>
                    <a:bodyPr/>
                    <a:lstStyle/>
                    <a:p>
                      <a:pPr marL="0" marR="0" indent="0" algn="just" defTabSz="457200" rtl="0" eaLnBrk="1" fontAlgn="auto" latinLnBrk="0" hangingPunct="1">
                        <a:lnSpc>
                          <a:spcPct val="105000"/>
                        </a:lnSpc>
                        <a:spcBef>
                          <a:spcPts val="0"/>
                        </a:spcBef>
                        <a:spcAft>
                          <a:spcPts val="0"/>
                        </a:spcAft>
                        <a:buClrTx/>
                        <a:buSzTx/>
                        <a:buFont typeface="+mj-lt"/>
                        <a:buNone/>
                        <a:tabLst/>
                        <a:defRPr/>
                      </a:pPr>
                      <a:r>
                        <a:rPr lang="en-ZA" sz="1400" kern="1200" dirty="0">
                          <a:solidFill>
                            <a:schemeClr val="dk1"/>
                          </a:solidFill>
                          <a:effectLst/>
                          <a:latin typeface="Arial" panose="020B0604020202020204" pitchFamily="34" charset="0"/>
                          <a:ea typeface="+mn-ea"/>
                          <a:cs typeface="Arial" panose="020B0604020202020204" pitchFamily="34" charset="0"/>
                        </a:rPr>
                        <a:t>Tabling of  DHA Bill in Parliament for processing of Bill</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a:spcAft>
                          <a:spcPts val="0"/>
                        </a:spcAft>
                      </a:pPr>
                      <a:r>
                        <a:rPr lang="en-ZA" sz="14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DHA Bill revised based on recommendation from Minister</a:t>
                      </a:r>
                      <a:endPar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kern="1200" dirty="0" smtClean="0">
                          <a:effectLst/>
                          <a:latin typeface="Arial" panose="020B0604020202020204" pitchFamily="34" charset="0"/>
                          <a:ea typeface="Times New Roman" panose="02020603050405020304" pitchFamily="18" charset="0"/>
                          <a:cs typeface="Arial" panose="020B0604020202020204" pitchFamily="34" charset="0"/>
                        </a:rPr>
                        <a:t>DHA Bill tabled in Parliament </a:t>
                      </a:r>
                      <a:endParaRPr lang="en-ZA" sz="1400" dirty="0" smtClean="0">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NA</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NA</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35221369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78920524"/>
              </p:ext>
            </p:extLst>
          </p:nvPr>
        </p:nvGraphicFramePr>
        <p:xfrm>
          <a:off x="141638" y="2412098"/>
          <a:ext cx="8752105" cy="3439399"/>
        </p:xfrm>
        <a:graphic>
          <a:graphicData uri="http://schemas.openxmlformats.org/drawingml/2006/table">
            <a:tbl>
              <a:tblPr firstRow="1" firstCol="1" bandRow="1"/>
              <a:tblGrid>
                <a:gridCol w="1956669">
                  <a:extLst>
                    <a:ext uri="{9D8B030D-6E8A-4147-A177-3AD203B41FA5}">
                      <a16:colId xmlns:a16="http://schemas.microsoft.com/office/drawing/2014/main" val="2133296954"/>
                    </a:ext>
                  </a:extLst>
                </a:gridCol>
                <a:gridCol w="6795436">
                  <a:extLst>
                    <a:ext uri="{9D8B030D-6E8A-4147-A177-3AD203B41FA5}">
                      <a16:colId xmlns:a16="http://schemas.microsoft.com/office/drawing/2014/main" val="3820330928"/>
                    </a:ext>
                  </a:extLst>
                </a:gridCol>
              </a:tblGrid>
              <a:tr h="0">
                <a:tc>
                  <a:txBody>
                    <a:bodyPr/>
                    <a:lstStyle/>
                    <a:p>
                      <a:pPr>
                        <a:lnSpc>
                          <a:spcPct val="107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Annual </a:t>
                      </a:r>
                      <a:r>
                        <a:rPr lang="en-ZA" sz="1400" b="1" dirty="0" smtClean="0">
                          <a:effectLst/>
                          <a:latin typeface="Arial" panose="020B0604020202020204" pitchFamily="34" charset="0"/>
                          <a:ea typeface="Calibri" panose="020F0502020204030204" pitchFamily="34" charset="0"/>
                          <a:cs typeface="Arial" panose="020B0604020202020204" pitchFamily="34" charset="0"/>
                        </a:rPr>
                        <a:t>Target 2023/24</a:t>
                      </a:r>
                    </a:p>
                    <a:p>
                      <a:pPr>
                        <a:lnSpc>
                          <a:spcPct val="107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Quarterly Targets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27359442"/>
                  </a:ext>
                </a:extLst>
              </a:tr>
              <a:tr h="928290">
                <a:tc rowSpan="4">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400" kern="1200" dirty="0" smtClean="0">
                          <a:effectLst/>
                          <a:latin typeface="Arial" panose="020B0604020202020204" pitchFamily="34" charset="0"/>
                          <a:ea typeface="Times New Roman" panose="02020603050405020304" pitchFamily="18" charset="0"/>
                          <a:cs typeface="Arial" panose="020B0604020202020204" pitchFamily="34" charset="0"/>
                        </a:rPr>
                        <a:t>DHA Bill tabled in Parliament </a:t>
                      </a:r>
                      <a:endParaRPr lang="en-ZA" sz="1400" dirty="0" smtClean="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400" b="1"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Q1:</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ZA" sz="14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Revised DHA Bill approved by EXCO</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ZA" sz="14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Revised DHA Bill approved by Minister</a:t>
                      </a:r>
                    </a:p>
                    <a:p>
                      <a:pPr marL="0" marR="0" lvl="0" indent="0" algn="just" defTabSz="914400" rtl="0" eaLnBrk="1" fontAlgn="auto" latinLnBrk="0" hangingPunct="1">
                        <a:lnSpc>
                          <a:spcPct val="107000"/>
                        </a:lnSpc>
                        <a:spcBef>
                          <a:spcPts val="0"/>
                        </a:spcBef>
                        <a:spcAft>
                          <a:spcPts val="0"/>
                        </a:spcAft>
                        <a:buClrTx/>
                        <a:buSzTx/>
                        <a:buFontTx/>
                        <a:buNone/>
                        <a:tabLst/>
                        <a:defRPr/>
                      </a:pP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385394"/>
                  </a:ext>
                </a:extLst>
              </a:tr>
              <a:tr h="263525">
                <a:tc vMerge="1">
                  <a:txBody>
                    <a:bodyPr/>
                    <a:lstStyle/>
                    <a:p>
                      <a:endParaRPr lang="en-ZA"/>
                    </a:p>
                  </a:txBody>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400" b="1"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Q2:</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4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DHA Bill submitted to Cabinet for approval for public consultation</a:t>
                      </a:r>
                    </a:p>
                    <a:p>
                      <a:pPr marL="0" marR="0" lvl="0" indent="0" algn="just" defTabSz="914400" rtl="0" eaLnBrk="1" fontAlgn="auto" latinLnBrk="0" hangingPunct="1">
                        <a:lnSpc>
                          <a:spcPct val="107000"/>
                        </a:lnSpc>
                        <a:spcBef>
                          <a:spcPts val="0"/>
                        </a:spcBef>
                        <a:spcAft>
                          <a:spcPts val="0"/>
                        </a:spcAft>
                        <a:buClrTx/>
                        <a:buSzTx/>
                        <a:buFontTx/>
                        <a:buNone/>
                        <a:tabLst/>
                        <a:defRPr/>
                      </a:pP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008973"/>
                  </a:ext>
                </a:extLst>
              </a:tr>
              <a:tr h="629539">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GB" sz="1400" b="1"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Q3:</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4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DHA Bill gazetted for public comments</a:t>
                      </a:r>
                      <a:endParaRPr lang="en-ZA" sz="14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6294198"/>
                  </a:ext>
                </a:extLst>
              </a:tr>
              <a:tr h="0">
                <a:tc vMerge="1">
                  <a:txBody>
                    <a:bodyPr/>
                    <a:lstStyle/>
                    <a:p>
                      <a:endParaRPr lang="en-ZA"/>
                    </a:p>
                  </a:txBody>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400" b="1"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Q4:</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4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DHA Bill tabled in Parliament</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1490993"/>
                  </a:ext>
                </a:extLst>
              </a:tr>
            </a:tbl>
          </a:graphicData>
        </a:graphic>
      </p:graphicFrame>
    </p:spTree>
    <p:extLst>
      <p:ext uri="{BB962C8B-B14F-4D97-AF65-F5344CB8AC3E}">
        <p14:creationId xmlns:p14="http://schemas.microsoft.com/office/powerpoint/2010/main" val="36344502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59</a:t>
            </a:fld>
            <a:endParaRPr lang="en-US" dirty="0"/>
          </a:p>
        </p:txBody>
      </p:sp>
      <p:sp>
        <p:nvSpPr>
          <p:cNvPr id="4" name="Footer Placeholder 3"/>
          <p:cNvSpPr>
            <a:spLocks noGrp="1"/>
          </p:cNvSpPr>
          <p:nvPr>
            <p:ph type="ftr" sz="quarter" idx="11"/>
          </p:nvPr>
        </p:nvSpPr>
        <p:spPr/>
        <p:txBody>
          <a:bodyPr/>
          <a:lstStyle/>
          <a:p>
            <a:endParaRPr lang="en-GB"/>
          </a:p>
        </p:txBody>
      </p:sp>
      <p:graphicFrame>
        <p:nvGraphicFramePr>
          <p:cNvPr id="7" name="Table 6"/>
          <p:cNvGraphicFramePr>
            <a:graphicFrameLocks noGrp="1"/>
          </p:cNvGraphicFramePr>
          <p:nvPr>
            <p:extLst>
              <p:ext uri="{D42A27DB-BD31-4B8C-83A1-F6EECF244321}">
                <p14:modId xmlns:p14="http://schemas.microsoft.com/office/powerpoint/2010/main" val="3426100531"/>
              </p:ext>
            </p:extLst>
          </p:nvPr>
        </p:nvGraphicFramePr>
        <p:xfrm>
          <a:off x="104017" y="137648"/>
          <a:ext cx="8935966" cy="2849874"/>
        </p:xfrm>
        <a:graphic>
          <a:graphicData uri="http://schemas.openxmlformats.org/drawingml/2006/table">
            <a:tbl>
              <a:tblPr firstRow="1" bandRow="1">
                <a:tableStyleId>{5C22544A-7EE6-4342-B048-85BDC9FD1C3A}</a:tableStyleId>
              </a:tblPr>
              <a:tblGrid>
                <a:gridCol w="1926914">
                  <a:extLst>
                    <a:ext uri="{9D8B030D-6E8A-4147-A177-3AD203B41FA5}">
                      <a16:colId xmlns:a16="http://schemas.microsoft.com/office/drawing/2014/main" val="20000"/>
                    </a:ext>
                  </a:extLst>
                </a:gridCol>
                <a:gridCol w="1934677">
                  <a:extLst>
                    <a:ext uri="{9D8B030D-6E8A-4147-A177-3AD203B41FA5}">
                      <a16:colId xmlns:a16="http://schemas.microsoft.com/office/drawing/2014/main" val="20001"/>
                    </a:ext>
                  </a:extLst>
                </a:gridCol>
                <a:gridCol w="2085379">
                  <a:extLst>
                    <a:ext uri="{9D8B030D-6E8A-4147-A177-3AD203B41FA5}">
                      <a16:colId xmlns:a16="http://schemas.microsoft.com/office/drawing/2014/main" val="20002"/>
                    </a:ext>
                  </a:extLst>
                </a:gridCol>
                <a:gridCol w="1823346">
                  <a:extLst>
                    <a:ext uri="{9D8B030D-6E8A-4147-A177-3AD203B41FA5}">
                      <a16:colId xmlns:a16="http://schemas.microsoft.com/office/drawing/2014/main" val="20003"/>
                    </a:ext>
                  </a:extLst>
                </a:gridCol>
                <a:gridCol w="1165650">
                  <a:extLst>
                    <a:ext uri="{9D8B030D-6E8A-4147-A177-3AD203B41FA5}">
                      <a16:colId xmlns:a16="http://schemas.microsoft.com/office/drawing/2014/main" val="20004"/>
                    </a:ext>
                  </a:extLst>
                </a:gridCol>
              </a:tblGrid>
              <a:tr h="285864">
                <a:tc>
                  <a:txBody>
                    <a:bodyPr/>
                    <a:lstStyle/>
                    <a:p>
                      <a:pPr marL="0" indent="0" algn="l">
                        <a:buFont typeface="+mj-lt"/>
                        <a:buNone/>
                      </a:pPr>
                      <a:r>
                        <a:rPr lang="en-ZA" sz="1400" dirty="0" smtClean="0">
                          <a:solidFill>
                            <a:schemeClr val="tx1"/>
                          </a:solidFill>
                          <a:latin typeface="Arial" panose="020B0604020202020204" pitchFamily="34" charset="0"/>
                          <a:cs typeface="Arial" panose="020B0604020202020204" pitchFamily="34" charset="0"/>
                        </a:rPr>
                        <a:t>APEX Priority:</a:t>
                      </a:r>
                      <a:endParaRPr lang="en-ZA" sz="1400"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 capable, ethical and developmental state</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95810935"/>
                  </a:ext>
                </a:extLst>
              </a:tr>
              <a:tr h="346824">
                <a:tc>
                  <a:txBody>
                    <a:bodyPr/>
                    <a:lstStyle/>
                    <a:p>
                      <a:pPr marL="0" indent="0" algn="l">
                        <a:buFont typeface="+mj-lt"/>
                        <a:buNone/>
                      </a:pPr>
                      <a:r>
                        <a:rPr lang="en-ZA" sz="1400" b="1" dirty="0" smtClean="0">
                          <a:solidFill>
                            <a:schemeClr val="tx1"/>
                          </a:solidFill>
                          <a:latin typeface="Arial" panose="020B0604020202020204" pitchFamily="34" charset="0"/>
                          <a:cs typeface="Arial" panose="020B0604020202020204" pitchFamily="34" charset="0"/>
                        </a:rPr>
                        <a:t>Output:</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GB" sz="1400" kern="1200" dirty="0" smtClean="0">
                          <a:solidFill>
                            <a:schemeClr val="tx1"/>
                          </a:solidFill>
                          <a:effectLst/>
                          <a:latin typeface="Arial" panose="020B0604020202020204" pitchFamily="34" charset="0"/>
                          <a:ea typeface="+mn-ea"/>
                          <a:cs typeface="Arial" panose="020B0604020202020204" pitchFamily="34" charset="0"/>
                        </a:rPr>
                        <a:t>Tabled National Identification and Registration Bill in Parliament</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a:solidFill>
                      <a:schemeClr val="accent3">
                        <a:lumMod val="20000"/>
                        <a:lumOff val="8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1003558">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smtClean="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smtClean="0">
                          <a:solidFill>
                            <a:schemeClr val="tx1"/>
                          </a:solidFill>
                          <a:latin typeface="Arial" panose="020B0604020202020204" pitchFamily="34" charset="0"/>
                          <a:cs typeface="Arial" panose="020B0604020202020204" pitchFamily="34" charset="0"/>
                        </a:rPr>
                        <a:t>Estimated Performance 2022/23</a:t>
                      </a:r>
                    </a:p>
                    <a:p>
                      <a:pPr marL="342900" indent="-342900" algn="l">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2023/24</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2024/25</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2025/26</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10000"/>
                  </a:ext>
                </a:extLst>
              </a:tr>
              <a:tr h="1194692">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Tabling of the National Identification and Registration Bill in Parliament for processing of Bill</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National Identification and Registration Bill submitted to Cabinet for approval for public consultation</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National Identification and Registration </a:t>
                      </a: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Bill submitted to Cabinet to obtain approval for tabling in Parliament</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National Identification and Registration Bill tabled in Parliament</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N/A</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21966955"/>
              </p:ext>
            </p:extLst>
          </p:nvPr>
        </p:nvGraphicFramePr>
        <p:xfrm>
          <a:off x="104017" y="3071960"/>
          <a:ext cx="8935966" cy="2967674"/>
        </p:xfrm>
        <a:graphic>
          <a:graphicData uri="http://schemas.openxmlformats.org/drawingml/2006/table">
            <a:tbl>
              <a:tblPr firstRow="1" firstCol="1" bandRow="1"/>
              <a:tblGrid>
                <a:gridCol w="3794215">
                  <a:extLst>
                    <a:ext uri="{9D8B030D-6E8A-4147-A177-3AD203B41FA5}">
                      <a16:colId xmlns:a16="http://schemas.microsoft.com/office/drawing/2014/main" val="2133296954"/>
                    </a:ext>
                  </a:extLst>
                </a:gridCol>
                <a:gridCol w="5141751">
                  <a:extLst>
                    <a:ext uri="{9D8B030D-6E8A-4147-A177-3AD203B41FA5}">
                      <a16:colId xmlns:a16="http://schemas.microsoft.com/office/drawing/2014/main" val="3820330928"/>
                    </a:ext>
                  </a:extLst>
                </a:gridCol>
              </a:tblGrid>
              <a:tr h="0">
                <a:tc>
                  <a:txBody>
                    <a:bodyPr/>
                    <a:lstStyle/>
                    <a:p>
                      <a:pPr>
                        <a:lnSpc>
                          <a:spcPct val="107000"/>
                        </a:lnSpc>
                        <a:spcAft>
                          <a:spcPts val="0"/>
                        </a:spcAft>
                      </a:pPr>
                      <a:r>
                        <a:rPr lang="en-ZA"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Annual </a:t>
                      </a:r>
                      <a:r>
                        <a:rPr lang="en-ZA" sz="14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Target 2023/24</a:t>
                      </a:r>
                    </a:p>
                    <a:p>
                      <a:pPr>
                        <a:lnSpc>
                          <a:spcPct val="107000"/>
                        </a:lnSpc>
                        <a:spcAft>
                          <a:spcPts val="0"/>
                        </a:spcAft>
                      </a:pP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en-ZA"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Quarterly Targets</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27359442"/>
                  </a:ext>
                </a:extLst>
              </a:tr>
              <a:tr h="263525">
                <a:tc rowSpan="4">
                  <a:txBody>
                    <a:bodyPr/>
                    <a:lstStyle/>
                    <a:p>
                      <a:pPr algn="just">
                        <a:lnSpc>
                          <a:spcPct val="107000"/>
                        </a:lnSpc>
                        <a:spcAft>
                          <a:spcPts val="0"/>
                        </a:spcAft>
                      </a:pPr>
                      <a:r>
                        <a:rPr lang="en-GB" sz="1400" kern="1200" dirty="0" smtClean="0">
                          <a:solidFill>
                            <a:schemeClr val="tx1"/>
                          </a:solidFill>
                          <a:effectLst/>
                          <a:latin typeface="Arial" panose="020B0604020202020204" pitchFamily="34" charset="0"/>
                          <a:ea typeface="+mn-ea"/>
                          <a:cs typeface="Arial" panose="020B0604020202020204" pitchFamily="34" charset="0"/>
                        </a:rPr>
                        <a:t>National Identification and Registration Bill submitted to Cabinet to obtain approval  for tabling in Parliament</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Q1: </a:t>
                      </a:r>
                      <a:endPar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0"/>
                        </a:spcAft>
                        <a:buFont typeface="Arial" panose="020B0604020202020204" pitchFamily="34" charset="0"/>
                        <a:buChar char="•"/>
                      </a:pP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Draft Bill approved by EXCO for submission to Minister</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385394"/>
                  </a:ext>
                </a:extLst>
              </a:tr>
              <a:tr h="263525">
                <a:tc vMerge="1">
                  <a:txBody>
                    <a:bodyPr/>
                    <a:lstStyle/>
                    <a:p>
                      <a:endParaRPr lang="en-ZA"/>
                    </a:p>
                  </a:txBody>
                  <a:tcPr/>
                </a:tc>
                <a:tc>
                  <a:txBody>
                    <a:bodyPr/>
                    <a:lstStyle/>
                    <a:p>
                      <a:pPr algn="just">
                        <a:lnSpc>
                          <a:spcPct val="107000"/>
                        </a:lnSpc>
                        <a:spcAft>
                          <a:spcPts val="0"/>
                        </a:spcAft>
                      </a:pP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Q2:</a:t>
                      </a:r>
                    </a:p>
                    <a:p>
                      <a:pPr marL="285750" indent="-285750" algn="just">
                        <a:lnSpc>
                          <a:spcPct val="107000"/>
                        </a:lnSpc>
                        <a:spcAft>
                          <a:spcPts val="0"/>
                        </a:spcAft>
                        <a:buFont typeface="Arial" panose="020B0604020202020204" pitchFamily="34" charset="0"/>
                        <a:buChar char="•"/>
                      </a:pP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Draft </a:t>
                      </a:r>
                      <a:r>
                        <a:rPr lang="en-ZA" sz="14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Bill approved by  Minister </a:t>
                      </a:r>
                    </a:p>
                    <a:p>
                      <a:pPr marL="285750" indent="-285750" algn="just">
                        <a:lnSpc>
                          <a:spcPct val="107000"/>
                        </a:lnSpc>
                        <a:spcAft>
                          <a:spcPts val="0"/>
                        </a:spcAft>
                        <a:buFont typeface="Arial" panose="020B0604020202020204" pitchFamily="34" charset="0"/>
                        <a:buChar char="•"/>
                      </a:pPr>
                      <a:r>
                        <a:rPr lang="en-ZA" sz="14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SEIAS Report submitted to Presidency for approval</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008973"/>
                  </a:ext>
                </a:extLst>
              </a:tr>
              <a:tr h="429701">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Q3: </a:t>
                      </a:r>
                    </a:p>
                    <a:p>
                      <a:pPr marL="285750" indent="-285750" algn="just">
                        <a:lnSpc>
                          <a:spcPct val="107000"/>
                        </a:lnSpc>
                        <a:spcAft>
                          <a:spcPts val="0"/>
                        </a:spcAft>
                        <a:buFont typeface="Arial" panose="020B0604020202020204" pitchFamily="34" charset="0"/>
                        <a:buChar char="•"/>
                      </a:pP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Draft </a:t>
                      </a:r>
                      <a:r>
                        <a:rPr lang="en-ZA" sz="14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Bill submitted to the JCPS and GSCID clusters for approval and recommendation to Cabinet</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6294198"/>
                  </a:ext>
                </a:extLst>
              </a:tr>
              <a:tr h="263525">
                <a:tc vMerge="1">
                  <a:txBody>
                    <a:bodyPr/>
                    <a:lstStyle/>
                    <a:p>
                      <a:endParaRPr lang="en-ZA"/>
                    </a:p>
                  </a:txBody>
                  <a:tcPr/>
                </a:tc>
                <a:tc>
                  <a:txBody>
                    <a:bodyPr/>
                    <a:lstStyle/>
                    <a:p>
                      <a:pPr algn="just">
                        <a:lnSpc>
                          <a:spcPct val="107000"/>
                        </a:lnSpc>
                        <a:spcAft>
                          <a:spcPts val="0"/>
                        </a:spcAft>
                      </a:pPr>
                      <a:r>
                        <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Q4</a:t>
                      </a: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ZA" sz="14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285750" indent="-285750" algn="just">
                        <a:lnSpc>
                          <a:spcPct val="107000"/>
                        </a:lnSpc>
                        <a:spcAft>
                          <a:spcPts val="0"/>
                        </a:spcAft>
                        <a:buFont typeface="Arial" panose="020B0604020202020204" pitchFamily="34" charset="0"/>
                        <a:buChar char="•"/>
                      </a:pPr>
                      <a:r>
                        <a:rPr lang="en-ZA" sz="14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Draft Bill submitted to Cabinet for approval for tabling in Parliament</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27490"/>
                  </a:ext>
                </a:extLst>
              </a:tr>
            </a:tbl>
          </a:graphicData>
        </a:graphic>
      </p:graphicFrame>
    </p:spTree>
    <p:extLst>
      <p:ext uri="{BB962C8B-B14F-4D97-AF65-F5344CB8AC3E}">
        <p14:creationId xmlns:p14="http://schemas.microsoft.com/office/powerpoint/2010/main" val="281573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2120" y="180432"/>
            <a:ext cx="8581880" cy="523220"/>
          </a:xfrm>
          <a:prstGeom prst="rect">
            <a:avLst/>
          </a:prstGeom>
          <a:noFill/>
        </p:spPr>
        <p:txBody>
          <a:bodyPr wrap="square" rtlCol="0">
            <a:spAutoFit/>
          </a:bodyPr>
          <a:lstStyle/>
          <a:p>
            <a:pPr algn="ctr"/>
            <a:r>
              <a:rPr lang="en-US" sz="2800" b="1" dirty="0">
                <a:solidFill>
                  <a:srgbClr val="FFFFFF"/>
                </a:solidFill>
              </a:rPr>
              <a:t>DHA Contribution to MTSF 2014 to 2019</a:t>
            </a:r>
            <a:endParaRPr lang="en-ZA" sz="2800" dirty="0">
              <a:solidFill>
                <a:srgbClr val="FFFFFF"/>
              </a:solidFill>
            </a:endParaRPr>
          </a:p>
        </p:txBody>
      </p:sp>
      <p:sp>
        <p:nvSpPr>
          <p:cNvPr id="15" name="Rectangle 14"/>
          <p:cNvSpPr/>
          <p:nvPr/>
        </p:nvSpPr>
        <p:spPr>
          <a:xfrm>
            <a:off x="210224" y="703652"/>
            <a:ext cx="8785186" cy="738664"/>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endParaRPr lang="en-ZA" sz="1600" dirty="0">
              <a:latin typeface="Arial" panose="020B0604020202020204" pitchFamily="34" charset="0"/>
              <a:cs typeface="Arial" panose="020B0604020202020204" pitchFamily="34" charset="0"/>
            </a:endParaRPr>
          </a:p>
          <a:p>
            <a:pPr>
              <a:spcBef>
                <a:spcPts val="600"/>
              </a:spcBef>
              <a:spcAft>
                <a:spcPts val="600"/>
              </a:spcAft>
            </a:pPr>
            <a:endParaRPr lang="en-ZA" sz="1600" dirty="0" smtClean="0"/>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a:xfrm>
            <a:off x="2662310" y="6348260"/>
            <a:ext cx="2190750" cy="365125"/>
          </a:xfrm>
        </p:spPr>
        <p:txBody>
          <a:bodyPr/>
          <a:lstStyle/>
          <a:p>
            <a:pPr marL="0" indent="0">
              <a:buNone/>
            </a:pPr>
            <a:fld id="{7BF42C52-B159-234F-84DC-5B8DD7318330}" type="slidenum">
              <a:rPr lang="en-US" smtClean="0"/>
              <a:pPr marL="0" indent="0">
                <a:buNone/>
              </a:pPr>
              <a:t>6</a:t>
            </a:fld>
            <a:endParaRPr lang="en-US" dirty="0"/>
          </a:p>
        </p:txBody>
      </p:sp>
      <p:sp>
        <p:nvSpPr>
          <p:cNvPr id="6" name="TextBox 5"/>
          <p:cNvSpPr txBox="1"/>
          <p:nvPr/>
        </p:nvSpPr>
        <p:spPr>
          <a:xfrm>
            <a:off x="139382" y="103488"/>
            <a:ext cx="8865235" cy="338554"/>
          </a:xfrm>
          <a:prstGeom prst="rect">
            <a:avLst/>
          </a:prstGeom>
          <a:solidFill>
            <a:srgbClr val="92D050"/>
          </a:solidFill>
        </p:spPr>
        <p:txBody>
          <a:bodyPr wrap="square" rtlCol="0">
            <a:spAutoFit/>
          </a:bodyPr>
          <a:lstStyle/>
          <a:p>
            <a:pPr algn="ctr">
              <a:spcBef>
                <a:spcPts val="600"/>
              </a:spcBef>
              <a:spcAft>
                <a:spcPts val="600"/>
              </a:spcAft>
            </a:pPr>
            <a:r>
              <a:rPr lang="en-US" sz="1600" b="1" dirty="0" smtClean="0">
                <a:latin typeface="Arial" panose="020B0604020202020204" pitchFamily="34" charset="0"/>
                <a:cs typeface="Arial" panose="020B0604020202020204" pitchFamily="34" charset="0"/>
              </a:rPr>
              <a:t>SONA Commitments 2023</a:t>
            </a:r>
            <a:endParaRPr lang="en-ZA" sz="1600" b="1"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552396333"/>
              </p:ext>
            </p:extLst>
          </p:nvPr>
        </p:nvGraphicFramePr>
        <p:xfrm>
          <a:off x="130173" y="511607"/>
          <a:ext cx="8865236" cy="5582920"/>
        </p:xfrm>
        <a:graphic>
          <a:graphicData uri="http://schemas.openxmlformats.org/drawingml/2006/table">
            <a:tbl>
              <a:tblPr firstRow="1" bandRow="1">
                <a:tableStyleId>{5C22544A-7EE6-4342-B048-85BDC9FD1C3A}</a:tableStyleId>
              </a:tblPr>
              <a:tblGrid>
                <a:gridCol w="3950939">
                  <a:extLst>
                    <a:ext uri="{9D8B030D-6E8A-4147-A177-3AD203B41FA5}">
                      <a16:colId xmlns:a16="http://schemas.microsoft.com/office/drawing/2014/main" val="2013541957"/>
                    </a:ext>
                  </a:extLst>
                </a:gridCol>
                <a:gridCol w="4914297">
                  <a:extLst>
                    <a:ext uri="{9D8B030D-6E8A-4147-A177-3AD203B41FA5}">
                      <a16:colId xmlns:a16="http://schemas.microsoft.com/office/drawing/2014/main" val="2508969322"/>
                    </a:ext>
                  </a:extLst>
                </a:gridCol>
              </a:tblGrid>
              <a:tr h="370840">
                <a:tc>
                  <a:txBody>
                    <a:bodyPr/>
                    <a:lstStyle/>
                    <a:p>
                      <a:pPr algn="ctr"/>
                      <a:r>
                        <a:rPr lang="en-ZA" sz="1200" dirty="0" smtClean="0">
                          <a:solidFill>
                            <a:schemeClr val="tx1"/>
                          </a:solidFill>
                          <a:latin typeface="Arial" panose="020B0604020202020204" pitchFamily="34" charset="0"/>
                          <a:cs typeface="Arial" panose="020B0604020202020204" pitchFamily="34" charset="0"/>
                        </a:rPr>
                        <a:t>SONA COMMITMENT</a:t>
                      </a:r>
                      <a:endParaRPr lang="en-ZA" sz="1200"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algn="ctr"/>
                      <a:r>
                        <a:rPr lang="en-ZA" sz="1200" dirty="0" smtClean="0">
                          <a:solidFill>
                            <a:schemeClr val="tx1"/>
                          </a:solidFill>
                          <a:latin typeface="Arial" panose="020B0604020202020204" pitchFamily="34" charset="0"/>
                          <a:cs typeface="Arial" panose="020B0604020202020204" pitchFamily="34" charset="0"/>
                        </a:rPr>
                        <a:t>DHA</a:t>
                      </a:r>
                      <a:r>
                        <a:rPr lang="en-ZA" sz="1200" baseline="0" dirty="0" smtClean="0">
                          <a:solidFill>
                            <a:schemeClr val="tx1"/>
                          </a:solidFill>
                          <a:latin typeface="Arial" panose="020B0604020202020204" pitchFamily="34" charset="0"/>
                          <a:cs typeface="Arial" panose="020B0604020202020204" pitchFamily="34" charset="0"/>
                        </a:rPr>
                        <a:t> APP TARGET </a:t>
                      </a:r>
                      <a:endParaRPr lang="en-ZA" sz="1200" dirty="0">
                        <a:solidFill>
                          <a:schemeClr val="tx1"/>
                        </a:solidFill>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2817841891"/>
                  </a:ext>
                </a:extLst>
              </a:tr>
              <a:tr h="370840">
                <a:tc>
                  <a:txBody>
                    <a:bodyPr/>
                    <a:lstStyle/>
                    <a:p>
                      <a:pPr algn="l"/>
                      <a:r>
                        <a:rPr lang="en-ZA" sz="1200" kern="1200" dirty="0" smtClean="0">
                          <a:solidFill>
                            <a:schemeClr val="dk1"/>
                          </a:solidFill>
                          <a:effectLst/>
                          <a:latin typeface="Arial" panose="020B0604020202020204" pitchFamily="34" charset="0"/>
                          <a:ea typeface="+mn-ea"/>
                          <a:cs typeface="Arial" panose="020B0604020202020204" pitchFamily="34" charset="0"/>
                        </a:rPr>
                        <a:t>More than 340 million paper–based civic records to be digitised by the first cohort of 10 000 unemployed young people appointed by the Department of Home Affairs</a:t>
                      </a:r>
                    </a:p>
                    <a:p>
                      <a:pPr algn="just"/>
                      <a:endParaRPr lang="en-ZA" sz="120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pPr algn="just"/>
                      <a:r>
                        <a:rPr lang="en-GB" sz="1200" b="1" kern="1200" dirty="0" smtClean="0">
                          <a:solidFill>
                            <a:schemeClr val="dk1"/>
                          </a:solidFill>
                          <a:effectLst/>
                          <a:latin typeface="Arial" panose="020B0604020202020204" pitchFamily="34" charset="0"/>
                          <a:ea typeface="+mn-ea"/>
                          <a:cs typeface="Arial" panose="020B0604020202020204" pitchFamily="34" charset="0"/>
                        </a:rPr>
                        <a:t>Target for 2023/24:</a:t>
                      </a:r>
                      <a:endParaRPr lang="en-ZA" sz="1200" kern="1200" dirty="0" smtClean="0">
                        <a:solidFill>
                          <a:schemeClr val="dk1"/>
                        </a:solidFill>
                        <a:effectLst/>
                        <a:latin typeface="Arial" panose="020B0604020202020204" pitchFamily="34" charset="0"/>
                        <a:ea typeface="+mn-ea"/>
                        <a:cs typeface="Arial" panose="020B0604020202020204" pitchFamily="34" charset="0"/>
                      </a:endParaRPr>
                    </a:p>
                    <a:p>
                      <a:pPr marL="171450" lvl="0" indent="-171450" algn="just">
                        <a:buFont typeface="Arial" panose="020B0604020202020204" pitchFamily="34" charset="0"/>
                        <a:buChar char="•"/>
                      </a:pPr>
                      <a:r>
                        <a:rPr lang="en-GB" sz="1200" kern="1200" dirty="0" smtClean="0">
                          <a:solidFill>
                            <a:schemeClr val="dk1"/>
                          </a:solidFill>
                          <a:effectLst/>
                          <a:latin typeface="Arial" panose="020B0604020202020204" pitchFamily="34" charset="0"/>
                          <a:ea typeface="+mn-ea"/>
                          <a:cs typeface="Arial" panose="020B0604020202020204" pitchFamily="34" charset="0"/>
                        </a:rPr>
                        <a:t>36 million records digitised (birth records) </a:t>
                      </a:r>
                      <a:endParaRPr lang="en-ZA" sz="1200" kern="1200" dirty="0" smtClean="0">
                        <a:solidFill>
                          <a:schemeClr val="dk1"/>
                        </a:solidFill>
                        <a:effectLst/>
                        <a:latin typeface="Arial" panose="020B0604020202020204" pitchFamily="34" charset="0"/>
                        <a:ea typeface="+mn-ea"/>
                        <a:cs typeface="Arial" panose="020B0604020202020204" pitchFamily="34" charset="0"/>
                      </a:endParaRPr>
                    </a:p>
                    <a:p>
                      <a:pPr marL="171450" lvl="0" indent="-171450" algn="just">
                        <a:buFont typeface="Arial" panose="020B0604020202020204" pitchFamily="34" charset="0"/>
                        <a:buChar char="•"/>
                      </a:pPr>
                      <a:r>
                        <a:rPr lang="en-GB" sz="1200" kern="1200" dirty="0" smtClean="0">
                          <a:solidFill>
                            <a:schemeClr val="dk1"/>
                          </a:solidFill>
                          <a:effectLst/>
                          <a:latin typeface="Arial" panose="020B0604020202020204" pitchFamily="34" charset="0"/>
                          <a:ea typeface="+mn-ea"/>
                          <a:cs typeface="Arial" panose="020B0604020202020204" pitchFamily="34" charset="0"/>
                        </a:rPr>
                        <a:t>18 000 Microfilm indexed </a:t>
                      </a:r>
                      <a:endParaRPr lang="en-ZA" sz="1200" kern="1200" dirty="0" smtClean="0">
                        <a:solidFill>
                          <a:schemeClr val="dk1"/>
                        </a:solidFill>
                        <a:effectLst/>
                        <a:latin typeface="Arial" panose="020B0604020202020204" pitchFamily="34" charset="0"/>
                        <a:ea typeface="+mn-ea"/>
                        <a:cs typeface="Arial" panose="020B0604020202020204" pitchFamily="34" charset="0"/>
                      </a:endParaRPr>
                    </a:p>
                    <a:p>
                      <a:pPr algn="just"/>
                      <a:endParaRPr lang="en-ZA" sz="1200" b="1" kern="1200" dirty="0" smtClean="0">
                        <a:solidFill>
                          <a:schemeClr val="dk1"/>
                        </a:solidFill>
                        <a:effectLst/>
                        <a:latin typeface="Arial" panose="020B0604020202020204" pitchFamily="34" charset="0"/>
                        <a:ea typeface="+mn-ea"/>
                        <a:cs typeface="Arial" panose="020B0604020202020204" pitchFamily="34" charset="0"/>
                      </a:endParaRPr>
                    </a:p>
                    <a:p>
                      <a:pPr algn="just"/>
                      <a:r>
                        <a:rPr lang="en-ZA" sz="1200" b="1" kern="1200" dirty="0" smtClean="0">
                          <a:solidFill>
                            <a:schemeClr val="dk1"/>
                          </a:solidFill>
                          <a:effectLst/>
                          <a:latin typeface="Arial" panose="020B0604020202020204" pitchFamily="34" charset="0"/>
                          <a:ea typeface="+mn-ea"/>
                          <a:cs typeface="Arial" panose="020B0604020202020204" pitchFamily="34" charset="0"/>
                        </a:rPr>
                        <a:t>Target for 2024/25:</a:t>
                      </a:r>
                      <a:endParaRPr lang="en-ZA" sz="1200" kern="1200" dirty="0" smtClean="0">
                        <a:solidFill>
                          <a:schemeClr val="dk1"/>
                        </a:solidFill>
                        <a:effectLst/>
                        <a:latin typeface="Arial" panose="020B0604020202020204" pitchFamily="34" charset="0"/>
                        <a:ea typeface="+mn-ea"/>
                        <a:cs typeface="Arial" panose="020B0604020202020204" pitchFamily="34" charset="0"/>
                      </a:endParaRPr>
                    </a:p>
                    <a:p>
                      <a:pPr marL="171450" lvl="0" indent="-171450" algn="just">
                        <a:buFont typeface="Arial" panose="020B0604020202020204" pitchFamily="34" charset="0"/>
                        <a:buChar char="•"/>
                      </a:pPr>
                      <a:r>
                        <a:rPr lang="en-ZA" sz="1200" kern="1200" dirty="0" smtClean="0">
                          <a:solidFill>
                            <a:schemeClr val="dk1"/>
                          </a:solidFill>
                          <a:effectLst/>
                          <a:latin typeface="Arial" panose="020B0604020202020204" pitchFamily="34" charset="0"/>
                          <a:ea typeface="+mn-ea"/>
                          <a:cs typeface="Arial" panose="020B0604020202020204" pitchFamily="34" charset="0"/>
                        </a:rPr>
                        <a:t>152 million records digitised</a:t>
                      </a:r>
                    </a:p>
                    <a:p>
                      <a:pPr algn="just"/>
                      <a:r>
                        <a:rPr lang="en-ZA" sz="1200" kern="1200" dirty="0" smtClean="0">
                          <a:solidFill>
                            <a:schemeClr val="dk1"/>
                          </a:solidFill>
                          <a:effectLst/>
                          <a:latin typeface="Arial" panose="020B0604020202020204" pitchFamily="34" charset="0"/>
                          <a:ea typeface="+mn-ea"/>
                          <a:cs typeface="Arial" panose="020B0604020202020204" pitchFamily="34" charset="0"/>
                        </a:rPr>
                        <a:t> </a:t>
                      </a:r>
                    </a:p>
                    <a:p>
                      <a:pPr algn="just"/>
                      <a:r>
                        <a:rPr lang="en-ZA" sz="1200" b="1" kern="1200" dirty="0" smtClean="0">
                          <a:solidFill>
                            <a:schemeClr val="dk1"/>
                          </a:solidFill>
                          <a:effectLst/>
                          <a:latin typeface="Arial" panose="020B0604020202020204" pitchFamily="34" charset="0"/>
                          <a:ea typeface="+mn-ea"/>
                          <a:cs typeface="Arial" panose="020B0604020202020204" pitchFamily="34" charset="0"/>
                        </a:rPr>
                        <a:t>Target for 2025/26:</a:t>
                      </a:r>
                      <a:endParaRPr lang="en-ZA" sz="1200" kern="1200" dirty="0" smtClean="0">
                        <a:solidFill>
                          <a:schemeClr val="dk1"/>
                        </a:solidFill>
                        <a:effectLst/>
                        <a:latin typeface="Arial" panose="020B0604020202020204" pitchFamily="34" charset="0"/>
                        <a:ea typeface="+mn-ea"/>
                        <a:cs typeface="Arial" panose="020B0604020202020204" pitchFamily="34" charset="0"/>
                      </a:endParaRPr>
                    </a:p>
                    <a:p>
                      <a:pPr marL="171450" lvl="0" indent="-171450" algn="just">
                        <a:buFont typeface="Arial" panose="020B0604020202020204" pitchFamily="34" charset="0"/>
                        <a:buChar char="•"/>
                      </a:pPr>
                      <a:r>
                        <a:rPr lang="en-ZA" sz="1200" kern="1200" dirty="0" smtClean="0">
                          <a:solidFill>
                            <a:schemeClr val="dk1"/>
                          </a:solidFill>
                          <a:effectLst/>
                          <a:latin typeface="Arial" panose="020B0604020202020204" pitchFamily="34" charset="0"/>
                          <a:ea typeface="+mn-ea"/>
                          <a:cs typeface="Arial" panose="020B0604020202020204" pitchFamily="34" charset="0"/>
                        </a:rPr>
                        <a:t>152 million records digitised</a:t>
                      </a:r>
                      <a:endParaRPr lang="en-ZA" sz="1200" dirty="0">
                        <a:latin typeface="Arial" panose="020B0604020202020204" pitchFamily="34" charset="0"/>
                        <a:cs typeface="Arial" panose="020B0604020202020204" pitchFamily="34" charset="0"/>
                      </a:endParaRPr>
                    </a:p>
                  </a:txBody>
                  <a:tcPr>
                    <a:solidFill>
                      <a:schemeClr val="accent3">
                        <a:lumMod val="20000"/>
                        <a:lumOff val="80000"/>
                      </a:schemeClr>
                    </a:solidFill>
                  </a:tcPr>
                </a:tc>
                <a:extLst>
                  <a:ext uri="{0D108BD9-81ED-4DB2-BD59-A6C34878D82A}">
                    <a16:rowId xmlns:a16="http://schemas.microsoft.com/office/drawing/2014/main" val="2998762175"/>
                  </a:ext>
                </a:extLst>
              </a:tr>
              <a:tr h="370840">
                <a:tc>
                  <a:txBody>
                    <a:bodyPr/>
                    <a:lstStyle/>
                    <a:p>
                      <a:pPr algn="just"/>
                      <a:r>
                        <a:rPr lang="en-ZA" sz="1200" kern="1200" dirty="0" smtClean="0">
                          <a:solidFill>
                            <a:schemeClr val="dk1"/>
                          </a:solidFill>
                          <a:effectLst/>
                          <a:latin typeface="Arial" panose="020B0604020202020204" pitchFamily="34" charset="0"/>
                          <a:ea typeface="+mn-ea"/>
                          <a:cs typeface="Arial" panose="020B0604020202020204" pitchFamily="34" charset="0"/>
                        </a:rPr>
                        <a:t>Establish a more flexible points-based system to attract skilled immigration, implementing a trusted employer scheme to make the visa process easier for large investors and streamlining application requirements</a:t>
                      </a:r>
                      <a:endParaRPr lang="en-ZA" sz="120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pPr algn="just"/>
                      <a:r>
                        <a:rPr lang="en-GB" sz="1200" b="1" kern="1200" dirty="0" smtClean="0">
                          <a:solidFill>
                            <a:schemeClr val="dk1"/>
                          </a:solidFill>
                          <a:effectLst/>
                          <a:latin typeface="Arial" panose="020B0604020202020204" pitchFamily="34" charset="0"/>
                          <a:ea typeface="+mn-ea"/>
                          <a:cs typeface="Arial" panose="020B0604020202020204" pitchFamily="34" charset="0"/>
                        </a:rPr>
                        <a:t>Target for 2023/24:</a:t>
                      </a:r>
                      <a:endParaRPr lang="en-ZA" sz="1200" kern="1200" dirty="0" smtClean="0">
                        <a:solidFill>
                          <a:schemeClr val="dk1"/>
                        </a:solidFill>
                        <a:effectLst/>
                        <a:latin typeface="Arial" panose="020B0604020202020204" pitchFamily="34" charset="0"/>
                        <a:ea typeface="+mn-ea"/>
                        <a:cs typeface="Arial" panose="020B0604020202020204" pitchFamily="34" charset="0"/>
                      </a:endParaRPr>
                    </a:p>
                    <a:p>
                      <a:pPr marL="171450" indent="-171450" algn="just">
                        <a:buFont typeface="Arial" panose="020B0604020202020204" pitchFamily="34" charset="0"/>
                        <a:buChar char="•"/>
                      </a:pPr>
                      <a:r>
                        <a:rPr lang="en-GB" sz="1200" kern="1200" dirty="0" smtClean="0">
                          <a:solidFill>
                            <a:schemeClr val="dk1"/>
                          </a:solidFill>
                          <a:effectLst/>
                          <a:latin typeface="Arial" panose="020B0604020202020204" pitchFamily="34" charset="0"/>
                          <a:ea typeface="+mn-ea"/>
                          <a:cs typeface="Arial" panose="020B0604020202020204" pitchFamily="34" charset="0"/>
                        </a:rPr>
                        <a:t>White Paper on the Management of Citizenship, International Migration and Refugee Protection submitted to Cabinet for approval</a:t>
                      </a:r>
                      <a:endParaRPr lang="en-ZA" sz="1200" kern="1200" dirty="0" smtClean="0">
                        <a:solidFill>
                          <a:schemeClr val="dk1"/>
                        </a:solidFill>
                        <a:effectLst/>
                        <a:latin typeface="Arial" panose="020B0604020202020204" pitchFamily="34" charset="0"/>
                        <a:ea typeface="+mn-ea"/>
                        <a:cs typeface="Arial" panose="020B0604020202020204" pitchFamily="34" charset="0"/>
                      </a:endParaRPr>
                    </a:p>
                    <a:p>
                      <a:pPr algn="just"/>
                      <a:r>
                        <a:rPr lang="en-GB" sz="1200" kern="1200" dirty="0" smtClean="0">
                          <a:solidFill>
                            <a:schemeClr val="dk1"/>
                          </a:solidFill>
                          <a:effectLst/>
                          <a:latin typeface="Arial" panose="020B0604020202020204" pitchFamily="34" charset="0"/>
                          <a:ea typeface="+mn-ea"/>
                          <a:cs typeface="Arial" panose="020B0604020202020204" pitchFamily="34" charset="0"/>
                        </a:rPr>
                        <a:t> </a:t>
                      </a:r>
                      <a:endParaRPr lang="en-ZA" sz="1200" kern="1200" dirty="0" smtClean="0">
                        <a:solidFill>
                          <a:schemeClr val="dk1"/>
                        </a:solidFill>
                        <a:effectLst/>
                        <a:latin typeface="Arial" panose="020B0604020202020204" pitchFamily="34" charset="0"/>
                        <a:ea typeface="+mn-ea"/>
                        <a:cs typeface="Arial" panose="020B0604020202020204" pitchFamily="34" charset="0"/>
                      </a:endParaRPr>
                    </a:p>
                    <a:p>
                      <a:pPr algn="just"/>
                      <a:r>
                        <a:rPr lang="en-GB" sz="1200" b="1" kern="1200" dirty="0" smtClean="0">
                          <a:solidFill>
                            <a:schemeClr val="dk1"/>
                          </a:solidFill>
                          <a:effectLst/>
                          <a:latin typeface="Arial" panose="020B0604020202020204" pitchFamily="34" charset="0"/>
                          <a:ea typeface="+mn-ea"/>
                          <a:cs typeface="Arial" panose="020B0604020202020204" pitchFamily="34" charset="0"/>
                        </a:rPr>
                        <a:t>Target for 2024/25</a:t>
                      </a:r>
                      <a:r>
                        <a:rPr lang="en-GB" sz="1200" kern="1200" dirty="0" smtClean="0">
                          <a:solidFill>
                            <a:schemeClr val="dk1"/>
                          </a:solidFill>
                          <a:effectLst/>
                          <a:latin typeface="Arial" panose="020B0604020202020204" pitchFamily="34" charset="0"/>
                          <a:ea typeface="+mn-ea"/>
                          <a:cs typeface="Arial" panose="020B0604020202020204" pitchFamily="34" charset="0"/>
                        </a:rPr>
                        <a:t>:</a:t>
                      </a:r>
                      <a:endParaRPr lang="en-ZA" sz="1200" kern="1200" dirty="0" smtClean="0">
                        <a:solidFill>
                          <a:schemeClr val="dk1"/>
                        </a:solidFill>
                        <a:effectLst/>
                        <a:latin typeface="Arial" panose="020B0604020202020204" pitchFamily="34" charset="0"/>
                        <a:ea typeface="+mn-ea"/>
                        <a:cs typeface="Arial" panose="020B0604020202020204" pitchFamily="34" charset="0"/>
                      </a:endParaRPr>
                    </a:p>
                    <a:p>
                      <a:pPr marL="171450" indent="-171450" algn="just">
                        <a:buFont typeface="Arial" panose="020B0604020202020204" pitchFamily="34" charset="0"/>
                        <a:buChar char="•"/>
                      </a:pPr>
                      <a:r>
                        <a:rPr lang="en-GB" sz="1200" kern="1200" dirty="0" smtClean="0">
                          <a:solidFill>
                            <a:schemeClr val="dk1"/>
                          </a:solidFill>
                          <a:effectLst/>
                          <a:latin typeface="Arial" panose="020B0604020202020204" pitchFamily="34" charset="0"/>
                          <a:ea typeface="+mn-ea"/>
                          <a:cs typeface="Arial" panose="020B0604020202020204" pitchFamily="34" charset="0"/>
                        </a:rPr>
                        <a:t>Citizenship, Immigration and Refugees Bill submitted to Cabinet for approval</a:t>
                      </a:r>
                      <a:endParaRPr lang="en-ZA" sz="1200" kern="1200" dirty="0" smtClean="0">
                        <a:solidFill>
                          <a:schemeClr val="dk1"/>
                        </a:solidFill>
                        <a:effectLst/>
                        <a:latin typeface="Arial" panose="020B0604020202020204" pitchFamily="34" charset="0"/>
                        <a:ea typeface="+mn-ea"/>
                        <a:cs typeface="Arial" panose="020B0604020202020204" pitchFamily="34" charset="0"/>
                      </a:endParaRPr>
                    </a:p>
                    <a:p>
                      <a:pPr algn="just"/>
                      <a:r>
                        <a:rPr lang="en-GB" sz="1200" kern="1200" dirty="0" smtClean="0">
                          <a:solidFill>
                            <a:schemeClr val="dk1"/>
                          </a:solidFill>
                          <a:effectLst/>
                          <a:latin typeface="Arial" panose="020B0604020202020204" pitchFamily="34" charset="0"/>
                          <a:ea typeface="+mn-ea"/>
                          <a:cs typeface="Arial" panose="020B0604020202020204" pitchFamily="34" charset="0"/>
                        </a:rPr>
                        <a:t> </a:t>
                      </a:r>
                      <a:endParaRPr lang="en-ZA" sz="1200" kern="1200" dirty="0" smtClean="0">
                        <a:solidFill>
                          <a:schemeClr val="dk1"/>
                        </a:solidFill>
                        <a:effectLst/>
                        <a:latin typeface="Arial" panose="020B0604020202020204" pitchFamily="34" charset="0"/>
                        <a:ea typeface="+mn-ea"/>
                        <a:cs typeface="Arial" panose="020B0604020202020204" pitchFamily="34" charset="0"/>
                      </a:endParaRPr>
                    </a:p>
                    <a:p>
                      <a:pPr algn="just"/>
                      <a:r>
                        <a:rPr lang="en-GB" sz="1200" b="1" kern="1200" dirty="0" smtClean="0">
                          <a:solidFill>
                            <a:schemeClr val="dk1"/>
                          </a:solidFill>
                          <a:effectLst/>
                          <a:latin typeface="Arial" panose="020B0604020202020204" pitchFamily="34" charset="0"/>
                          <a:ea typeface="+mn-ea"/>
                          <a:cs typeface="Arial" panose="020B0604020202020204" pitchFamily="34" charset="0"/>
                        </a:rPr>
                        <a:t>Target for 2025/26:</a:t>
                      </a:r>
                      <a:endParaRPr lang="en-ZA" sz="1200" kern="1200" dirty="0" smtClean="0">
                        <a:solidFill>
                          <a:schemeClr val="dk1"/>
                        </a:solidFill>
                        <a:effectLst/>
                        <a:latin typeface="Arial" panose="020B0604020202020204" pitchFamily="34" charset="0"/>
                        <a:ea typeface="+mn-ea"/>
                        <a:cs typeface="Arial" panose="020B0604020202020204" pitchFamily="34" charset="0"/>
                      </a:endParaRPr>
                    </a:p>
                    <a:p>
                      <a:pPr marL="171450" indent="-171450" algn="just">
                        <a:buFont typeface="Arial" panose="020B0604020202020204" pitchFamily="34" charset="0"/>
                        <a:buChar char="•"/>
                      </a:pPr>
                      <a:r>
                        <a:rPr lang="en-GB" sz="1200" kern="1200" dirty="0" smtClean="0">
                          <a:solidFill>
                            <a:schemeClr val="dk1"/>
                          </a:solidFill>
                          <a:effectLst/>
                          <a:latin typeface="Arial" panose="020B0604020202020204" pitchFamily="34" charset="0"/>
                          <a:ea typeface="+mn-ea"/>
                          <a:cs typeface="Arial" panose="020B0604020202020204" pitchFamily="34" charset="0"/>
                        </a:rPr>
                        <a:t>Citizenship, Immigration and Refugees Bill tabled in Parliament</a:t>
                      </a:r>
                      <a:endParaRPr lang="en-ZA" sz="1200" dirty="0">
                        <a:latin typeface="Arial" panose="020B0604020202020204" pitchFamily="34" charset="0"/>
                        <a:cs typeface="Arial" panose="020B0604020202020204" pitchFamily="34" charset="0"/>
                      </a:endParaRPr>
                    </a:p>
                  </a:txBody>
                  <a:tcPr>
                    <a:solidFill>
                      <a:schemeClr val="accent3">
                        <a:lumMod val="20000"/>
                        <a:lumOff val="80000"/>
                      </a:schemeClr>
                    </a:solidFill>
                  </a:tcPr>
                </a:tc>
                <a:extLst>
                  <a:ext uri="{0D108BD9-81ED-4DB2-BD59-A6C34878D82A}">
                    <a16:rowId xmlns:a16="http://schemas.microsoft.com/office/drawing/2014/main" val="1392166841"/>
                  </a:ext>
                </a:extLst>
              </a:tr>
              <a:tr h="370840">
                <a:tc>
                  <a:txBody>
                    <a:bodyPr/>
                    <a:lstStyle/>
                    <a:p>
                      <a:pPr algn="just"/>
                      <a:r>
                        <a:rPr lang="en-ZA" sz="1200" kern="1200" dirty="0" smtClean="0">
                          <a:solidFill>
                            <a:schemeClr val="dk1"/>
                          </a:solidFill>
                          <a:effectLst/>
                          <a:latin typeface="Arial" panose="020B0604020202020204" pitchFamily="34" charset="0"/>
                          <a:ea typeface="+mn-ea"/>
                          <a:cs typeface="Arial" panose="020B0604020202020204" pitchFamily="34" charset="0"/>
                        </a:rPr>
                        <a:t>Introducing remote worker visa and special dispensation high-growth start-ups</a:t>
                      </a:r>
                    </a:p>
                    <a:p>
                      <a:pPr algn="just"/>
                      <a:endParaRPr lang="en-ZA" sz="120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pPr algn="just"/>
                      <a:r>
                        <a:rPr lang="en-GB" sz="1200" b="1" kern="1200" dirty="0" smtClean="0">
                          <a:solidFill>
                            <a:schemeClr val="dk1"/>
                          </a:solidFill>
                          <a:effectLst/>
                          <a:latin typeface="Arial" panose="020B0604020202020204" pitchFamily="34" charset="0"/>
                          <a:ea typeface="+mn-ea"/>
                          <a:cs typeface="Arial" panose="020B0604020202020204" pitchFamily="34" charset="0"/>
                        </a:rPr>
                        <a:t>Target for 2023/24:</a:t>
                      </a:r>
                      <a:endParaRPr lang="en-ZA" sz="1200" kern="1200" dirty="0" smtClean="0">
                        <a:solidFill>
                          <a:schemeClr val="dk1"/>
                        </a:solidFill>
                        <a:effectLst/>
                        <a:latin typeface="Arial" panose="020B0604020202020204" pitchFamily="34" charset="0"/>
                        <a:ea typeface="+mn-ea"/>
                        <a:cs typeface="Arial" panose="020B0604020202020204" pitchFamily="34" charset="0"/>
                      </a:endParaRPr>
                    </a:p>
                    <a:p>
                      <a:pPr marL="171450" indent="-171450" algn="just">
                        <a:buFont typeface="Arial" panose="020B0604020202020204" pitchFamily="34" charset="0"/>
                        <a:buChar char="•"/>
                      </a:pPr>
                      <a:r>
                        <a:rPr lang="en-GB" sz="1200" kern="1200" dirty="0" smtClean="0">
                          <a:solidFill>
                            <a:schemeClr val="dk1"/>
                          </a:solidFill>
                          <a:effectLst/>
                          <a:latin typeface="Arial" panose="020B0604020202020204" pitchFamily="34" charset="0"/>
                          <a:ea typeface="+mn-ea"/>
                          <a:cs typeface="Arial" panose="020B0604020202020204" pitchFamily="34" charset="0"/>
                        </a:rPr>
                        <a:t>White Paper on the Management of Citizenship, International Migration and Refugee Protection submitted to Cabinet for approval</a:t>
                      </a:r>
                      <a:endParaRPr lang="en-ZA" sz="1200" kern="1200" dirty="0" smtClean="0">
                        <a:solidFill>
                          <a:schemeClr val="dk1"/>
                        </a:solidFill>
                        <a:effectLst/>
                        <a:latin typeface="Arial" panose="020B0604020202020204" pitchFamily="34" charset="0"/>
                        <a:ea typeface="+mn-ea"/>
                        <a:cs typeface="Arial" panose="020B0604020202020204" pitchFamily="34" charset="0"/>
                      </a:endParaRPr>
                    </a:p>
                    <a:p>
                      <a:pPr algn="just"/>
                      <a:r>
                        <a:rPr lang="en-GB" sz="1200" kern="1200" dirty="0" smtClean="0">
                          <a:solidFill>
                            <a:schemeClr val="dk1"/>
                          </a:solidFill>
                          <a:effectLst/>
                          <a:latin typeface="Arial" panose="020B0604020202020204" pitchFamily="34" charset="0"/>
                          <a:ea typeface="+mn-ea"/>
                          <a:cs typeface="Arial" panose="020B0604020202020204" pitchFamily="34" charset="0"/>
                        </a:rPr>
                        <a:t> </a:t>
                      </a:r>
                      <a:endParaRPr lang="en-ZA" sz="1200" kern="1200" dirty="0" smtClean="0">
                        <a:solidFill>
                          <a:schemeClr val="dk1"/>
                        </a:solidFill>
                        <a:effectLst/>
                        <a:latin typeface="Arial" panose="020B0604020202020204" pitchFamily="34" charset="0"/>
                        <a:ea typeface="+mn-ea"/>
                        <a:cs typeface="Arial" panose="020B0604020202020204" pitchFamily="34" charset="0"/>
                      </a:endParaRPr>
                    </a:p>
                    <a:p>
                      <a:pPr algn="just"/>
                      <a:r>
                        <a:rPr lang="en-ZA" sz="1200" kern="1200" dirty="0" smtClean="0">
                          <a:solidFill>
                            <a:schemeClr val="dk1"/>
                          </a:solidFill>
                          <a:effectLst/>
                          <a:latin typeface="Arial" panose="020B0604020202020204" pitchFamily="34" charset="0"/>
                          <a:ea typeface="+mn-ea"/>
                          <a:cs typeface="Arial" panose="020B0604020202020204" pitchFamily="34" charset="0"/>
                        </a:rPr>
                        <a:t>The Immigration Regulations will be amended to incorporate this priority under one of the existing visa categories. Consultations with DTIC  are underway on this matter. The Regulations will be presented to the Minister of Home by end of May 2023.</a:t>
                      </a:r>
                      <a:endParaRPr lang="en-ZA" sz="1200" dirty="0">
                        <a:latin typeface="Arial" panose="020B0604020202020204" pitchFamily="34" charset="0"/>
                        <a:cs typeface="Arial" panose="020B0604020202020204" pitchFamily="34" charset="0"/>
                      </a:endParaRPr>
                    </a:p>
                  </a:txBody>
                  <a:tcPr>
                    <a:solidFill>
                      <a:schemeClr val="accent3">
                        <a:lumMod val="20000"/>
                        <a:lumOff val="80000"/>
                      </a:schemeClr>
                    </a:solidFill>
                  </a:tcPr>
                </a:tc>
                <a:extLst>
                  <a:ext uri="{0D108BD9-81ED-4DB2-BD59-A6C34878D82A}">
                    <a16:rowId xmlns:a16="http://schemas.microsoft.com/office/drawing/2014/main" val="4222486156"/>
                  </a:ext>
                </a:extLst>
              </a:tr>
            </a:tbl>
          </a:graphicData>
        </a:graphic>
      </p:graphicFrame>
    </p:spTree>
    <p:extLst>
      <p:ext uri="{BB962C8B-B14F-4D97-AF65-F5344CB8AC3E}">
        <p14:creationId xmlns:p14="http://schemas.microsoft.com/office/powerpoint/2010/main" val="14503575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60</a:t>
            </a:fld>
            <a:endParaRPr lang="en-US" dirty="0"/>
          </a:p>
        </p:txBody>
      </p:sp>
      <p:sp>
        <p:nvSpPr>
          <p:cNvPr id="4" name="Footer Placeholder 3"/>
          <p:cNvSpPr>
            <a:spLocks noGrp="1"/>
          </p:cNvSpPr>
          <p:nvPr>
            <p:ph type="ftr" sz="quarter" idx="11"/>
          </p:nvPr>
        </p:nvSpPr>
        <p:spPr/>
        <p:txBody>
          <a:bodyPr/>
          <a:lstStyle/>
          <a:p>
            <a:endParaRPr lang="en-GB"/>
          </a:p>
        </p:txBody>
      </p:sp>
      <p:graphicFrame>
        <p:nvGraphicFramePr>
          <p:cNvPr id="7" name="Table 6"/>
          <p:cNvGraphicFramePr>
            <a:graphicFrameLocks noGrp="1"/>
          </p:cNvGraphicFramePr>
          <p:nvPr>
            <p:extLst>
              <p:ext uri="{D42A27DB-BD31-4B8C-83A1-F6EECF244321}">
                <p14:modId xmlns:p14="http://schemas.microsoft.com/office/powerpoint/2010/main" val="3551819658"/>
              </p:ext>
            </p:extLst>
          </p:nvPr>
        </p:nvGraphicFramePr>
        <p:xfrm>
          <a:off x="145208" y="170009"/>
          <a:ext cx="8853584" cy="2822773"/>
        </p:xfrm>
        <a:graphic>
          <a:graphicData uri="http://schemas.openxmlformats.org/drawingml/2006/table">
            <a:tbl>
              <a:tblPr firstRow="1" bandRow="1">
                <a:tableStyleId>{5C22544A-7EE6-4342-B048-85BDC9FD1C3A}</a:tableStyleId>
              </a:tblPr>
              <a:tblGrid>
                <a:gridCol w="2507717">
                  <a:extLst>
                    <a:ext uri="{9D8B030D-6E8A-4147-A177-3AD203B41FA5}">
                      <a16:colId xmlns:a16="http://schemas.microsoft.com/office/drawing/2014/main" val="20000"/>
                    </a:ext>
                  </a:extLst>
                </a:gridCol>
                <a:gridCol w="1843881">
                  <a:extLst>
                    <a:ext uri="{9D8B030D-6E8A-4147-A177-3AD203B41FA5}">
                      <a16:colId xmlns:a16="http://schemas.microsoft.com/office/drawing/2014/main" val="20001"/>
                    </a:ext>
                  </a:extLst>
                </a:gridCol>
                <a:gridCol w="2067623">
                  <a:extLst>
                    <a:ext uri="{9D8B030D-6E8A-4147-A177-3AD203B41FA5}">
                      <a16:colId xmlns:a16="http://schemas.microsoft.com/office/drawing/2014/main" val="20002"/>
                    </a:ext>
                  </a:extLst>
                </a:gridCol>
                <a:gridCol w="1279459">
                  <a:extLst>
                    <a:ext uri="{9D8B030D-6E8A-4147-A177-3AD203B41FA5}">
                      <a16:colId xmlns:a16="http://schemas.microsoft.com/office/drawing/2014/main" val="20003"/>
                    </a:ext>
                  </a:extLst>
                </a:gridCol>
                <a:gridCol w="1154904">
                  <a:extLst>
                    <a:ext uri="{9D8B030D-6E8A-4147-A177-3AD203B41FA5}">
                      <a16:colId xmlns:a16="http://schemas.microsoft.com/office/drawing/2014/main" val="20004"/>
                    </a:ext>
                  </a:extLst>
                </a:gridCol>
              </a:tblGrid>
              <a:tr h="282378">
                <a:tc>
                  <a:txBody>
                    <a:bodyPr/>
                    <a:lstStyle/>
                    <a:p>
                      <a:pPr marL="0" indent="0" algn="l">
                        <a:buFont typeface="+mj-lt"/>
                        <a:buNone/>
                      </a:pPr>
                      <a:r>
                        <a:rPr lang="en-ZA" sz="1400" dirty="0" smtClean="0">
                          <a:solidFill>
                            <a:schemeClr val="tx1"/>
                          </a:solidFill>
                          <a:latin typeface="Arial" panose="020B0604020202020204" pitchFamily="34" charset="0"/>
                          <a:cs typeface="Arial" panose="020B0604020202020204" pitchFamily="34" charset="0"/>
                        </a:rPr>
                        <a:t>APEX Priority:</a:t>
                      </a:r>
                      <a:endParaRPr lang="en-ZA" sz="1400"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 capable, ethical and developmental state</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95810935"/>
                  </a:ext>
                </a:extLst>
              </a:tr>
              <a:tr h="314463">
                <a:tc>
                  <a:txBody>
                    <a:bodyPr/>
                    <a:lstStyle/>
                    <a:p>
                      <a:pPr marL="0" indent="0" algn="l">
                        <a:buFont typeface="+mj-lt"/>
                        <a:buNone/>
                      </a:pPr>
                      <a:r>
                        <a:rPr lang="en-ZA" sz="1400" b="1" dirty="0" smtClean="0">
                          <a:solidFill>
                            <a:schemeClr val="tx1"/>
                          </a:solidFill>
                          <a:latin typeface="Arial" panose="020B0604020202020204" pitchFamily="34" charset="0"/>
                          <a:cs typeface="Arial" panose="020B0604020202020204" pitchFamily="34" charset="0"/>
                        </a:rPr>
                        <a:t>Output:</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GB" sz="1400" kern="1200" dirty="0" smtClean="0">
                          <a:solidFill>
                            <a:schemeClr val="tx1"/>
                          </a:solidFill>
                          <a:effectLst/>
                          <a:latin typeface="Arial" panose="020B0604020202020204" pitchFamily="34" charset="0"/>
                          <a:ea typeface="+mn-ea"/>
                          <a:cs typeface="Arial" panose="020B0604020202020204" pitchFamily="34" charset="0"/>
                        </a:rPr>
                        <a:t>Tabled</a:t>
                      </a:r>
                      <a:r>
                        <a:rPr lang="en-GB" sz="1400" kern="1200" baseline="0" dirty="0" smtClean="0">
                          <a:solidFill>
                            <a:schemeClr val="tx1"/>
                          </a:solidFill>
                          <a:effectLst/>
                          <a:latin typeface="Arial" panose="020B0604020202020204" pitchFamily="34" charset="0"/>
                          <a:ea typeface="+mn-ea"/>
                          <a:cs typeface="Arial" panose="020B0604020202020204" pitchFamily="34" charset="0"/>
                        </a:rPr>
                        <a:t> Marriage</a:t>
                      </a:r>
                      <a:r>
                        <a:rPr lang="en-GB" sz="1400" kern="1200" dirty="0" smtClean="0">
                          <a:solidFill>
                            <a:schemeClr val="tx1"/>
                          </a:solidFill>
                          <a:effectLst/>
                          <a:latin typeface="Arial" panose="020B0604020202020204" pitchFamily="34" charset="0"/>
                          <a:ea typeface="+mn-ea"/>
                          <a:cs typeface="Arial" panose="020B0604020202020204" pitchFamily="34" charset="0"/>
                        </a:rPr>
                        <a:t> Bill in Parliament</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a:solidFill>
                      <a:schemeClr val="accent3">
                        <a:lumMod val="20000"/>
                        <a:lumOff val="8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1003558">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smtClean="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smtClean="0">
                          <a:solidFill>
                            <a:schemeClr val="tx1"/>
                          </a:solidFill>
                          <a:latin typeface="Arial" panose="020B0604020202020204" pitchFamily="34" charset="0"/>
                          <a:cs typeface="Arial" panose="020B0604020202020204" pitchFamily="34" charset="0"/>
                        </a:rPr>
                        <a:t>Estimated Performance 2022/23</a:t>
                      </a:r>
                    </a:p>
                    <a:p>
                      <a:pPr marL="342900" indent="-342900" algn="l">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2023/24</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2024/25</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2025/26</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10000"/>
                  </a:ext>
                </a:extLst>
              </a:tr>
              <a:tr h="1194692">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Tabling of the Marriage Bill in Parliament for processing of Bill</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Marriage Bill submitted to Cabinet for approval for public consultation</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Marriage </a:t>
                      </a: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Bill submitted to Cabinet to obtain approval for tabling in Parliament</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Marriage Bill tabled in Parliament</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N/A</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361818"/>
              </p:ext>
            </p:extLst>
          </p:nvPr>
        </p:nvGraphicFramePr>
        <p:xfrm>
          <a:off x="156504" y="3110077"/>
          <a:ext cx="8830991" cy="2774633"/>
        </p:xfrm>
        <a:graphic>
          <a:graphicData uri="http://schemas.openxmlformats.org/drawingml/2006/table">
            <a:tbl>
              <a:tblPr firstRow="1" firstCol="1" bandRow="1"/>
              <a:tblGrid>
                <a:gridCol w="2519319">
                  <a:extLst>
                    <a:ext uri="{9D8B030D-6E8A-4147-A177-3AD203B41FA5}">
                      <a16:colId xmlns:a16="http://schemas.microsoft.com/office/drawing/2014/main" val="2133296954"/>
                    </a:ext>
                  </a:extLst>
                </a:gridCol>
                <a:gridCol w="6311672">
                  <a:extLst>
                    <a:ext uri="{9D8B030D-6E8A-4147-A177-3AD203B41FA5}">
                      <a16:colId xmlns:a16="http://schemas.microsoft.com/office/drawing/2014/main" val="3820330928"/>
                    </a:ext>
                  </a:extLst>
                </a:gridCol>
              </a:tblGrid>
              <a:tr h="0">
                <a:tc>
                  <a:txBody>
                    <a:bodyPr/>
                    <a:lstStyle/>
                    <a:p>
                      <a:pPr>
                        <a:lnSpc>
                          <a:spcPct val="107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Annual </a:t>
                      </a:r>
                      <a:r>
                        <a:rPr lang="en-ZA" sz="1400" b="1" dirty="0" smtClean="0">
                          <a:effectLst/>
                          <a:latin typeface="Arial" panose="020B0604020202020204" pitchFamily="34" charset="0"/>
                          <a:ea typeface="Calibri" panose="020F0502020204030204" pitchFamily="34" charset="0"/>
                          <a:cs typeface="Arial" panose="020B0604020202020204" pitchFamily="34" charset="0"/>
                        </a:rPr>
                        <a:t>Target 2023/24</a:t>
                      </a:r>
                    </a:p>
                    <a:p>
                      <a:pPr>
                        <a:lnSpc>
                          <a:spcPct val="107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Quarterly Targets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27359442"/>
                  </a:ext>
                </a:extLst>
              </a:tr>
              <a:tr h="263525">
                <a:tc rowSpan="4">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Marriage </a:t>
                      </a: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Bill submitted to Cabinet to obtain approval for tabling in Parliament</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ap="flat" cmpd="sng" algn="ctr">
                      <a:solidFill>
                        <a:srgbClr val="000000"/>
                      </a:solidFill>
                      <a:prstDash val="solid"/>
                      <a:round/>
                      <a:headEnd type="none" w="med" len="med"/>
                      <a:tailEnd type="none" w="med" len="med"/>
                    </a:lnT>
                  </a:tcPr>
                </a:tc>
                <a:tc>
                  <a:txBody>
                    <a:bodyPr/>
                    <a:lstStyle/>
                    <a:p>
                      <a:pPr algn="just">
                        <a:lnSpc>
                          <a:spcPct val="107000"/>
                        </a:lnSpc>
                        <a:spcAft>
                          <a:spcPts val="0"/>
                        </a:spcAft>
                      </a:pPr>
                      <a:r>
                        <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Q1: </a:t>
                      </a: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Draft Bill approved by EXCO for submission to Minister</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582026430"/>
                  </a:ext>
                </a:extLst>
              </a:tr>
              <a:tr h="263525">
                <a:tc vMerge="1">
                  <a:txBody>
                    <a:bodyPr/>
                    <a:lstStyle/>
                    <a:p>
                      <a:endParaRPr lang="en-ZA"/>
                    </a:p>
                  </a:txBody>
                  <a:tcPr/>
                </a:tc>
                <a:tc>
                  <a:txBody>
                    <a:bodyPr/>
                    <a:lstStyle/>
                    <a:p>
                      <a:pPr algn="just">
                        <a:lnSpc>
                          <a:spcPct val="107000"/>
                        </a:lnSpc>
                        <a:spcAft>
                          <a:spcPts val="0"/>
                        </a:spcAft>
                      </a:pP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Q2: </a:t>
                      </a:r>
                    </a:p>
                    <a:p>
                      <a:pPr marL="285750" indent="-285750" algn="just">
                        <a:lnSpc>
                          <a:spcPct val="107000"/>
                        </a:lnSpc>
                        <a:spcAft>
                          <a:spcPts val="0"/>
                        </a:spcAft>
                        <a:buFont typeface="Arial" panose="020B0604020202020204" pitchFamily="34" charset="0"/>
                        <a:buChar char="•"/>
                      </a:pP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Draft </a:t>
                      </a:r>
                      <a:r>
                        <a:rPr lang="en-ZA" sz="14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Bill approved by Minister  </a:t>
                      </a:r>
                    </a:p>
                    <a:p>
                      <a:pPr marL="285750" indent="-285750" algn="just">
                        <a:lnSpc>
                          <a:spcPct val="107000"/>
                        </a:lnSpc>
                        <a:spcAft>
                          <a:spcPts val="0"/>
                        </a:spcAft>
                        <a:buFont typeface="Arial" panose="020B0604020202020204" pitchFamily="34" charset="0"/>
                        <a:buChar char="•"/>
                      </a:pPr>
                      <a:r>
                        <a:rPr lang="en-ZA" sz="14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SEIAS Report submitted to Presidency for approval</a:t>
                      </a:r>
                    </a:p>
                    <a:p>
                      <a:pPr algn="just">
                        <a:lnSpc>
                          <a:spcPct val="107000"/>
                        </a:lnSpc>
                        <a:spcAft>
                          <a:spcPts val="0"/>
                        </a:spcAft>
                      </a:pP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85904530"/>
                  </a:ext>
                </a:extLst>
              </a:tr>
              <a:tr h="263525">
                <a:tc vMerge="1">
                  <a:txBody>
                    <a:bodyPr/>
                    <a:lstStyle/>
                    <a:p>
                      <a:endParaRPr lang="en-ZA"/>
                    </a:p>
                  </a:txBody>
                  <a:tcPr/>
                </a:tc>
                <a:tc>
                  <a:txBody>
                    <a:bodyPr/>
                    <a:lstStyle/>
                    <a:p>
                      <a:pPr algn="just">
                        <a:lnSpc>
                          <a:spcPct val="107000"/>
                        </a:lnSpc>
                        <a:spcAft>
                          <a:spcPts val="0"/>
                        </a:spcAft>
                      </a:pP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Q3: Draft </a:t>
                      </a:r>
                      <a:r>
                        <a:rPr lang="en-ZA" sz="14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Bill submitted to the GSCID, ESIEID and JCPS clusters for approval and recommendation to Cabinet</a:t>
                      </a:r>
                    </a:p>
                    <a:p>
                      <a:pPr algn="just">
                        <a:lnSpc>
                          <a:spcPct val="107000"/>
                        </a:lnSpc>
                        <a:spcAft>
                          <a:spcPts val="0"/>
                        </a:spcAft>
                      </a:pP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21691320"/>
                  </a:ext>
                </a:extLst>
              </a:tr>
              <a:tr h="175260">
                <a:tc vMerge="1">
                  <a:txBody>
                    <a:bodyPr/>
                    <a:lstStyle/>
                    <a:p>
                      <a:endParaRPr lang="en-ZA"/>
                    </a:p>
                  </a:txBody>
                  <a:tcPr/>
                </a:tc>
                <a:tc>
                  <a:txBody>
                    <a:bodyPr/>
                    <a:lstStyle/>
                    <a:p>
                      <a:pPr algn="just">
                        <a:lnSpc>
                          <a:spcPct val="107000"/>
                        </a:lnSpc>
                        <a:spcAft>
                          <a:spcPts val="0"/>
                        </a:spcAft>
                      </a:pPr>
                      <a:r>
                        <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Q4</a:t>
                      </a: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ZA" sz="14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Draft Bill submitted to Cabinet for approval for tabling in Parliament</a:t>
                      </a:r>
                    </a:p>
                    <a:p>
                      <a:pPr algn="just">
                        <a:lnSpc>
                          <a:spcPct val="107000"/>
                        </a:lnSpc>
                        <a:spcAft>
                          <a:spcPts val="0"/>
                        </a:spcAft>
                      </a:pP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14668076"/>
                  </a:ext>
                </a:extLst>
              </a:tr>
            </a:tbl>
          </a:graphicData>
        </a:graphic>
      </p:graphicFrame>
    </p:spTree>
    <p:extLst>
      <p:ext uri="{BB962C8B-B14F-4D97-AF65-F5344CB8AC3E}">
        <p14:creationId xmlns:p14="http://schemas.microsoft.com/office/powerpoint/2010/main" val="1968176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61</a:t>
            </a:fld>
            <a:endParaRPr lang="en-US" dirty="0"/>
          </a:p>
        </p:txBody>
      </p:sp>
      <p:sp>
        <p:nvSpPr>
          <p:cNvPr id="4" name="Footer Placeholder 3"/>
          <p:cNvSpPr>
            <a:spLocks noGrp="1"/>
          </p:cNvSpPr>
          <p:nvPr>
            <p:ph type="ftr" sz="quarter" idx="11"/>
          </p:nvPr>
        </p:nvSpPr>
        <p:spPr/>
        <p:txBody>
          <a:bodyPr/>
          <a:lstStyle/>
          <a:p>
            <a:endParaRPr lang="en-GB"/>
          </a:p>
        </p:txBody>
      </p:sp>
      <p:graphicFrame>
        <p:nvGraphicFramePr>
          <p:cNvPr id="7" name="Table 6"/>
          <p:cNvGraphicFramePr>
            <a:graphicFrameLocks noGrp="1"/>
          </p:cNvGraphicFramePr>
          <p:nvPr>
            <p:extLst>
              <p:ext uri="{D42A27DB-BD31-4B8C-83A1-F6EECF244321}">
                <p14:modId xmlns:p14="http://schemas.microsoft.com/office/powerpoint/2010/main" val="387000397"/>
              </p:ext>
            </p:extLst>
          </p:nvPr>
        </p:nvGraphicFramePr>
        <p:xfrm>
          <a:off x="125652" y="96835"/>
          <a:ext cx="8935966" cy="3011107"/>
        </p:xfrm>
        <a:graphic>
          <a:graphicData uri="http://schemas.openxmlformats.org/drawingml/2006/table">
            <a:tbl>
              <a:tblPr firstRow="1" bandRow="1">
                <a:tableStyleId>{5C22544A-7EE6-4342-B048-85BDC9FD1C3A}</a:tableStyleId>
              </a:tblPr>
              <a:tblGrid>
                <a:gridCol w="2145910">
                  <a:extLst>
                    <a:ext uri="{9D8B030D-6E8A-4147-A177-3AD203B41FA5}">
                      <a16:colId xmlns:a16="http://schemas.microsoft.com/office/drawing/2014/main" val="20000"/>
                    </a:ext>
                  </a:extLst>
                </a:gridCol>
                <a:gridCol w="2011680">
                  <a:extLst>
                    <a:ext uri="{9D8B030D-6E8A-4147-A177-3AD203B41FA5}">
                      <a16:colId xmlns:a16="http://schemas.microsoft.com/office/drawing/2014/main" val="20001"/>
                    </a:ext>
                  </a:extLst>
                </a:gridCol>
                <a:gridCol w="1915427">
                  <a:extLst>
                    <a:ext uri="{9D8B030D-6E8A-4147-A177-3AD203B41FA5}">
                      <a16:colId xmlns:a16="http://schemas.microsoft.com/office/drawing/2014/main" val="20002"/>
                    </a:ext>
                  </a:extLst>
                </a:gridCol>
                <a:gridCol w="1697299">
                  <a:extLst>
                    <a:ext uri="{9D8B030D-6E8A-4147-A177-3AD203B41FA5}">
                      <a16:colId xmlns:a16="http://schemas.microsoft.com/office/drawing/2014/main" val="20003"/>
                    </a:ext>
                  </a:extLst>
                </a:gridCol>
                <a:gridCol w="1165650">
                  <a:extLst>
                    <a:ext uri="{9D8B030D-6E8A-4147-A177-3AD203B41FA5}">
                      <a16:colId xmlns:a16="http://schemas.microsoft.com/office/drawing/2014/main" val="20004"/>
                    </a:ext>
                  </a:extLst>
                </a:gridCol>
              </a:tblGrid>
              <a:tr h="379761">
                <a:tc>
                  <a:txBody>
                    <a:bodyPr/>
                    <a:lstStyle/>
                    <a:p>
                      <a:pPr marL="0" indent="0" algn="ctr">
                        <a:buFont typeface="+mj-lt"/>
                        <a:buNone/>
                      </a:pPr>
                      <a:r>
                        <a:rPr lang="en-ZA" sz="1400" dirty="0" smtClean="0">
                          <a:solidFill>
                            <a:schemeClr val="tx1"/>
                          </a:solidFill>
                          <a:latin typeface="Arial" panose="020B0604020202020204" pitchFamily="34" charset="0"/>
                          <a:cs typeface="Arial" panose="020B0604020202020204" pitchFamily="34" charset="0"/>
                        </a:rPr>
                        <a:t>APEX Priority:</a:t>
                      </a:r>
                      <a:endParaRPr lang="en-ZA" sz="1400"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 capable, ethical and developmental state</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95810935"/>
                  </a:ext>
                </a:extLst>
              </a:tr>
              <a:tr h="433096">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Output:</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400" kern="1200" dirty="0" smtClean="0">
                          <a:solidFill>
                            <a:schemeClr val="tx1"/>
                          </a:solidFill>
                          <a:effectLst/>
                          <a:latin typeface="Arial" panose="020B0604020202020204" pitchFamily="34" charset="0"/>
                          <a:ea typeface="+mn-ea"/>
                          <a:cs typeface="Arial" panose="020B0604020202020204" pitchFamily="34" charset="0"/>
                        </a:rPr>
                        <a:t>Tabled</a:t>
                      </a:r>
                      <a:r>
                        <a:rPr lang="en-GB" sz="1400" kern="1200" baseline="0" dirty="0" smtClean="0">
                          <a:solidFill>
                            <a:schemeClr val="tx1"/>
                          </a:solidFill>
                          <a:effectLst/>
                          <a:latin typeface="Arial" panose="020B0604020202020204" pitchFamily="34" charset="0"/>
                          <a:ea typeface="+mn-ea"/>
                          <a:cs typeface="Arial" panose="020B0604020202020204" pitchFamily="34" charset="0"/>
                        </a:rPr>
                        <a:t> One Stop Border Post (“OSBP”)</a:t>
                      </a:r>
                      <a:r>
                        <a:rPr lang="en-GB" sz="1400" kern="1200" dirty="0" smtClean="0">
                          <a:solidFill>
                            <a:schemeClr val="tx1"/>
                          </a:solidFill>
                          <a:effectLst/>
                          <a:latin typeface="Arial" panose="020B0604020202020204" pitchFamily="34" charset="0"/>
                          <a:ea typeface="+mn-ea"/>
                          <a:cs typeface="Arial" panose="020B0604020202020204" pitchFamily="34" charset="0"/>
                        </a:rPr>
                        <a:t> Bill in Parliament</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a:solidFill>
                      <a:schemeClr val="accent3">
                        <a:lumMod val="20000"/>
                        <a:lumOff val="8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1003558">
                <a:tc>
                  <a:txBody>
                    <a:bodyPr/>
                    <a:lstStyle/>
                    <a:p>
                      <a:pPr marL="0" marR="0" indent="0" algn="ctr" defTabSz="457200" rtl="0" eaLnBrk="1" fontAlgn="auto" latinLnBrk="0" hangingPunct="1">
                        <a:lnSpc>
                          <a:spcPct val="100000"/>
                        </a:lnSpc>
                        <a:spcBef>
                          <a:spcPts val="0"/>
                        </a:spcBef>
                        <a:spcAft>
                          <a:spcPts val="0"/>
                        </a:spcAft>
                        <a:buClrTx/>
                        <a:buSzTx/>
                        <a:buFont typeface="+mj-lt"/>
                        <a:buNone/>
                        <a:tabLst/>
                        <a:defRPr/>
                      </a:pPr>
                      <a:r>
                        <a:rPr lang="en-ZA" sz="1400" b="1" dirty="0" smtClean="0">
                          <a:solidFill>
                            <a:schemeClr val="tx1"/>
                          </a:solidFill>
                          <a:latin typeface="Arial" panose="020B0604020202020204" pitchFamily="34" charset="0"/>
                          <a:cs typeface="Arial" panose="020B0604020202020204" pitchFamily="34" charset="0"/>
                        </a:rPr>
                        <a:t>Output Indicator</a:t>
                      </a:r>
                    </a:p>
                    <a:p>
                      <a:pPr marL="342900" indent="-342900" algn="ctr">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marR="0" indent="0" algn="ctr" defTabSz="457200" rtl="0" eaLnBrk="1" fontAlgn="auto" latinLnBrk="0" hangingPunct="1">
                        <a:lnSpc>
                          <a:spcPct val="100000"/>
                        </a:lnSpc>
                        <a:spcBef>
                          <a:spcPts val="0"/>
                        </a:spcBef>
                        <a:spcAft>
                          <a:spcPts val="0"/>
                        </a:spcAft>
                        <a:buClrTx/>
                        <a:buSzTx/>
                        <a:buFont typeface="+mj-lt"/>
                        <a:buNone/>
                        <a:tabLst/>
                        <a:defRPr/>
                      </a:pPr>
                      <a:r>
                        <a:rPr lang="en-ZA" sz="1400" b="1" dirty="0" smtClean="0">
                          <a:solidFill>
                            <a:schemeClr val="tx1"/>
                          </a:solidFill>
                          <a:latin typeface="Arial" panose="020B0604020202020204" pitchFamily="34" charset="0"/>
                          <a:cs typeface="Arial" panose="020B0604020202020204" pitchFamily="34" charset="0"/>
                        </a:rPr>
                        <a:t>Estimated Performance 2022/23</a:t>
                      </a:r>
                    </a:p>
                    <a:p>
                      <a:pPr marL="342900" indent="-342900" algn="ctr">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2023/24</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2024/25</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2025/26</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10000"/>
                  </a:ext>
                </a:extLst>
              </a:tr>
              <a:tr h="1194692">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Tabling of the OSBP Bill in Parliament for processing of Bill</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OSBP Bill submitted to Cabinet for approval for public consultation</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OSBP </a:t>
                      </a: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Bill submitted to Cabinet to obtain approval for tabling in Parliament</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OSBP Bill tabled in Parliament</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N/A</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65425447"/>
              </p:ext>
            </p:extLst>
          </p:nvPr>
        </p:nvGraphicFramePr>
        <p:xfrm>
          <a:off x="141638" y="3213891"/>
          <a:ext cx="8919980" cy="2581593"/>
        </p:xfrm>
        <a:graphic>
          <a:graphicData uri="http://schemas.openxmlformats.org/drawingml/2006/table">
            <a:tbl>
              <a:tblPr firstRow="1" firstCol="1" bandRow="1"/>
              <a:tblGrid>
                <a:gridCol w="2187676">
                  <a:extLst>
                    <a:ext uri="{9D8B030D-6E8A-4147-A177-3AD203B41FA5}">
                      <a16:colId xmlns:a16="http://schemas.microsoft.com/office/drawing/2014/main" val="2133296954"/>
                    </a:ext>
                  </a:extLst>
                </a:gridCol>
                <a:gridCol w="6732304">
                  <a:extLst>
                    <a:ext uri="{9D8B030D-6E8A-4147-A177-3AD203B41FA5}">
                      <a16:colId xmlns:a16="http://schemas.microsoft.com/office/drawing/2014/main" val="3820330928"/>
                    </a:ext>
                  </a:extLst>
                </a:gridCol>
              </a:tblGrid>
              <a:tr h="0">
                <a:tc>
                  <a:txBody>
                    <a:bodyPr/>
                    <a:lstStyle/>
                    <a:p>
                      <a:pPr>
                        <a:lnSpc>
                          <a:spcPct val="107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Annual </a:t>
                      </a:r>
                      <a:r>
                        <a:rPr lang="en-ZA" sz="1400" b="1" dirty="0" smtClean="0">
                          <a:effectLst/>
                          <a:latin typeface="Arial" panose="020B0604020202020204" pitchFamily="34" charset="0"/>
                          <a:ea typeface="Calibri" panose="020F0502020204030204" pitchFamily="34" charset="0"/>
                          <a:cs typeface="Arial" panose="020B0604020202020204" pitchFamily="34" charset="0"/>
                        </a:rPr>
                        <a:t>Target 2023/24</a:t>
                      </a:r>
                    </a:p>
                    <a:p>
                      <a:pPr>
                        <a:lnSpc>
                          <a:spcPct val="107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en-ZA" sz="1400" b="1">
                          <a:effectLst/>
                          <a:latin typeface="Arial" panose="020B0604020202020204" pitchFamily="34" charset="0"/>
                          <a:ea typeface="Calibri" panose="020F0502020204030204" pitchFamily="34" charset="0"/>
                          <a:cs typeface="Arial" panose="020B0604020202020204" pitchFamily="34" charset="0"/>
                        </a:rPr>
                        <a:t>Quarterly Targets</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27359442"/>
                  </a:ext>
                </a:extLst>
              </a:tr>
              <a:tr h="263525">
                <a:tc row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kern="1200" dirty="0" smtClean="0">
                          <a:solidFill>
                            <a:schemeClr val="tx1"/>
                          </a:solidFill>
                          <a:effectLst/>
                          <a:latin typeface="Arial" panose="020B0604020202020204" pitchFamily="34" charset="0"/>
                          <a:ea typeface="+mn-ea"/>
                          <a:cs typeface="Arial" panose="020B0604020202020204" pitchFamily="34" charset="0"/>
                        </a:rPr>
                        <a:t>One Stop Border Post Bill </a:t>
                      </a: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submitted to Cabinet to obtain approval for tabling in Parliament</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Q1: </a:t>
                      </a: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Draft Bill approved by  EXCO for submission to Minister</a:t>
                      </a:r>
                      <a:endParaRPr lang="en-ZA" sz="1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385394"/>
                  </a:ext>
                </a:extLst>
              </a:tr>
              <a:tr h="263525">
                <a:tc vMerge="1">
                  <a:txBody>
                    <a:bodyPr/>
                    <a:lstStyle/>
                    <a:p>
                      <a:endParaRPr lang="en-ZA"/>
                    </a:p>
                  </a:txBody>
                  <a:tcPr/>
                </a:tc>
                <a:tc>
                  <a:txBody>
                    <a:bodyPr/>
                    <a:lstStyle/>
                    <a:p>
                      <a:pPr algn="just">
                        <a:lnSpc>
                          <a:spcPct val="107000"/>
                        </a:lnSpc>
                        <a:spcAft>
                          <a:spcPts val="0"/>
                        </a:spcAft>
                      </a:pP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Q2: </a:t>
                      </a:r>
                    </a:p>
                    <a:p>
                      <a:pPr marL="285750" indent="-285750" algn="just">
                        <a:lnSpc>
                          <a:spcPct val="107000"/>
                        </a:lnSpc>
                        <a:spcAft>
                          <a:spcPts val="0"/>
                        </a:spcAft>
                        <a:buFont typeface="Arial" panose="020B0604020202020204" pitchFamily="34" charset="0"/>
                        <a:buChar char="•"/>
                      </a:pP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Draft </a:t>
                      </a:r>
                      <a:r>
                        <a:rPr lang="en-ZA" sz="14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Bill approved by Minister </a:t>
                      </a:r>
                    </a:p>
                    <a:p>
                      <a:pPr marL="285750" indent="-285750" algn="just">
                        <a:lnSpc>
                          <a:spcPct val="107000"/>
                        </a:lnSpc>
                        <a:spcAft>
                          <a:spcPts val="0"/>
                        </a:spcAft>
                        <a:buFont typeface="Arial" panose="020B0604020202020204" pitchFamily="34" charset="0"/>
                        <a:buChar char="•"/>
                      </a:pPr>
                      <a:r>
                        <a:rPr lang="en-ZA" sz="14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SEIAS Report submitted to Presidency for approval</a:t>
                      </a:r>
                    </a:p>
                    <a:p>
                      <a:pPr algn="just">
                        <a:lnSpc>
                          <a:spcPct val="107000"/>
                        </a:lnSpc>
                        <a:spcAft>
                          <a:spcPts val="0"/>
                        </a:spcAft>
                      </a:pP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008973"/>
                  </a:ext>
                </a:extLst>
              </a:tr>
              <a:tr h="263525">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Q3: Draft </a:t>
                      </a:r>
                      <a:r>
                        <a:rPr lang="en-ZA" sz="14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Bill submitted to the GSCID, ESIEID and JCPS clusters for approval and recommendation to Cabinet</a:t>
                      </a:r>
                    </a:p>
                    <a:p>
                      <a:pPr algn="just">
                        <a:lnSpc>
                          <a:spcPct val="107000"/>
                        </a:lnSpc>
                        <a:spcAft>
                          <a:spcPts val="0"/>
                        </a:spcAft>
                      </a:pP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6294198"/>
                  </a:ext>
                </a:extLst>
              </a:tr>
              <a:tr h="263525">
                <a:tc vMerge="1">
                  <a:txBody>
                    <a:bodyPr/>
                    <a:lstStyle/>
                    <a:p>
                      <a:endParaRPr lang="en-ZA"/>
                    </a:p>
                  </a:txBody>
                  <a:tcPr/>
                </a:tc>
                <a:tc>
                  <a:txBody>
                    <a:bodyPr/>
                    <a:lstStyle/>
                    <a:p>
                      <a:pPr algn="just">
                        <a:lnSpc>
                          <a:spcPct val="107000"/>
                        </a:lnSpc>
                        <a:spcAft>
                          <a:spcPts val="0"/>
                        </a:spcAft>
                      </a:pPr>
                      <a:r>
                        <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Q4</a:t>
                      </a: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ZA" sz="14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Draft Bill submitted to Cabinet for approval for tabling in Parliament</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27490"/>
                  </a:ext>
                </a:extLst>
              </a:tr>
            </a:tbl>
          </a:graphicData>
        </a:graphic>
      </p:graphicFrame>
    </p:spTree>
    <p:extLst>
      <p:ext uri="{BB962C8B-B14F-4D97-AF65-F5344CB8AC3E}">
        <p14:creationId xmlns:p14="http://schemas.microsoft.com/office/powerpoint/2010/main" val="2689591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62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88406217"/>
              </p:ext>
            </p:extLst>
          </p:nvPr>
        </p:nvGraphicFramePr>
        <p:xfrm>
          <a:off x="125652" y="87210"/>
          <a:ext cx="8935966" cy="3638920"/>
        </p:xfrm>
        <a:graphic>
          <a:graphicData uri="http://schemas.openxmlformats.org/drawingml/2006/table">
            <a:tbl>
              <a:tblPr firstRow="1" bandRow="1">
                <a:tableStyleId>{5C22544A-7EE6-4342-B048-85BDC9FD1C3A}</a:tableStyleId>
              </a:tblPr>
              <a:tblGrid>
                <a:gridCol w="2001531">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684421">
                  <a:extLst>
                    <a:ext uri="{9D8B030D-6E8A-4147-A177-3AD203B41FA5}">
                      <a16:colId xmlns:a16="http://schemas.microsoft.com/office/drawing/2014/main" val="20002"/>
                    </a:ext>
                  </a:extLst>
                </a:gridCol>
                <a:gridCol w="1674796">
                  <a:extLst>
                    <a:ext uri="{9D8B030D-6E8A-4147-A177-3AD203B41FA5}">
                      <a16:colId xmlns:a16="http://schemas.microsoft.com/office/drawing/2014/main" val="20003"/>
                    </a:ext>
                  </a:extLst>
                </a:gridCol>
                <a:gridCol w="1746418">
                  <a:extLst>
                    <a:ext uri="{9D8B030D-6E8A-4147-A177-3AD203B41FA5}">
                      <a16:colId xmlns:a16="http://schemas.microsoft.com/office/drawing/2014/main" val="20004"/>
                    </a:ext>
                  </a:extLst>
                </a:gridCol>
              </a:tblGrid>
              <a:tr h="548057">
                <a:tc>
                  <a:txBody>
                    <a:bodyPr/>
                    <a:lstStyle/>
                    <a:p>
                      <a:pPr marL="0" indent="0" algn="l">
                        <a:buFont typeface="+mj-lt"/>
                        <a:buNone/>
                      </a:pPr>
                      <a:r>
                        <a:rPr lang="en-ZA" sz="1400" dirty="0" smtClean="0">
                          <a:solidFill>
                            <a:schemeClr val="tx1"/>
                          </a:solidFill>
                          <a:latin typeface="Arial" panose="020B0604020202020204" pitchFamily="34" charset="0"/>
                          <a:cs typeface="Arial" panose="020B0604020202020204" pitchFamily="34" charset="0"/>
                        </a:rPr>
                        <a:t>APEX Priority:</a:t>
                      </a:r>
                      <a:endParaRPr lang="en-ZA" sz="1400"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 capable, ethical and developmental state </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US" sz="1400" b="0" i="1"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 better Africa and world</a:t>
                      </a: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95810935"/>
                  </a:ext>
                </a:extLst>
              </a:tr>
              <a:tr h="334198">
                <a:tc>
                  <a:txBody>
                    <a:bodyPr/>
                    <a:lstStyle/>
                    <a:p>
                      <a:pPr marL="0" indent="0" algn="l">
                        <a:buFont typeface="+mj-lt"/>
                        <a:buNone/>
                      </a:pPr>
                      <a:r>
                        <a:rPr lang="en-ZA" sz="1400" b="1" dirty="0" smtClean="0">
                          <a:solidFill>
                            <a:schemeClr val="tx1"/>
                          </a:solidFill>
                          <a:latin typeface="Arial" panose="020B0604020202020204" pitchFamily="34" charset="0"/>
                          <a:cs typeface="Arial" panose="020B0604020202020204" pitchFamily="34" charset="0"/>
                        </a:rPr>
                        <a:t>Output:</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DHA Communication Strategy and Action Plan implemented for media engagements, outreach engagements and campaigns</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a:solidFill>
                      <a:schemeClr val="accent3">
                        <a:lumMod val="20000"/>
                        <a:lumOff val="8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758781">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smtClean="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smtClean="0">
                          <a:solidFill>
                            <a:schemeClr val="tx1"/>
                          </a:solidFill>
                          <a:latin typeface="Arial" panose="020B0604020202020204" pitchFamily="34" charset="0"/>
                          <a:cs typeface="Arial" panose="020B0604020202020204" pitchFamily="34" charset="0"/>
                        </a:rPr>
                        <a:t>Estimated Performance 2022/23</a:t>
                      </a:r>
                    </a:p>
                    <a:p>
                      <a:pPr marL="342900" indent="-342900" algn="l">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2023/24</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2024/25</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400" b="1" dirty="0" smtClean="0">
                          <a:solidFill>
                            <a:schemeClr val="tx1"/>
                          </a:solidFill>
                          <a:latin typeface="Arial" panose="020B0604020202020204" pitchFamily="34" charset="0"/>
                          <a:cs typeface="Arial" panose="020B0604020202020204" pitchFamily="34" charset="0"/>
                        </a:rPr>
                        <a:t>Annual Target 2025/26</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10000"/>
                  </a:ext>
                </a:extLst>
              </a:tr>
              <a:tr h="52084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Number of interventions implemented in support of Communication Strategy and Action Plan per year</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20 Media engagements</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6 Outreach engagements and</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3 Campaigns</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20 Media engagements</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6 Outreach engagements and</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3 Campaigns</a:t>
                      </a:r>
                      <a:endPar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20 Media engagements</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6 Outreach engagements and </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3 Campaigns</a:t>
                      </a:r>
                      <a:endPar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20 Media engagements</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6 Outreach engagements</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3 Campaigns</a:t>
                      </a:r>
                      <a:endPar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1"/>
          </p:nvPr>
        </p:nvSpPr>
        <p:spPr/>
        <p:txBody>
          <a:bodyPr/>
          <a:lstStyle/>
          <a:p>
            <a:endParaRPr lang="en-GB"/>
          </a:p>
        </p:txBody>
      </p:sp>
      <p:graphicFrame>
        <p:nvGraphicFramePr>
          <p:cNvPr id="6" name="Table 5"/>
          <p:cNvGraphicFramePr>
            <a:graphicFrameLocks noGrp="1"/>
          </p:cNvGraphicFramePr>
          <p:nvPr>
            <p:extLst>
              <p:ext uri="{D42A27DB-BD31-4B8C-83A1-F6EECF244321}">
                <p14:modId xmlns:p14="http://schemas.microsoft.com/office/powerpoint/2010/main" val="449553652"/>
              </p:ext>
            </p:extLst>
          </p:nvPr>
        </p:nvGraphicFramePr>
        <p:xfrm>
          <a:off x="125652" y="3770443"/>
          <a:ext cx="8935966" cy="2346960"/>
        </p:xfrm>
        <a:graphic>
          <a:graphicData uri="http://schemas.openxmlformats.org/drawingml/2006/table">
            <a:tbl>
              <a:tblPr firstRow="1" firstCol="1" bandRow="1"/>
              <a:tblGrid>
                <a:gridCol w="2001531">
                  <a:extLst>
                    <a:ext uri="{9D8B030D-6E8A-4147-A177-3AD203B41FA5}">
                      <a16:colId xmlns:a16="http://schemas.microsoft.com/office/drawing/2014/main" val="2133296954"/>
                    </a:ext>
                  </a:extLst>
                </a:gridCol>
                <a:gridCol w="6934435">
                  <a:extLst>
                    <a:ext uri="{9D8B030D-6E8A-4147-A177-3AD203B41FA5}">
                      <a16:colId xmlns:a16="http://schemas.microsoft.com/office/drawing/2014/main" val="3820330928"/>
                    </a:ext>
                  </a:extLst>
                </a:gridCol>
              </a:tblGrid>
              <a:tr h="0">
                <a:tc>
                  <a:txBody>
                    <a:bodyPr/>
                    <a:lstStyle/>
                    <a:p>
                      <a:pPr>
                        <a:lnSpc>
                          <a:spcPct val="100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Annual </a:t>
                      </a:r>
                      <a:r>
                        <a:rPr lang="en-ZA" sz="1400" b="1" dirty="0" smtClean="0">
                          <a:effectLst/>
                          <a:latin typeface="Arial" panose="020B0604020202020204" pitchFamily="34" charset="0"/>
                          <a:ea typeface="Calibri" panose="020F0502020204030204" pitchFamily="34" charset="0"/>
                          <a:cs typeface="Arial" panose="020B0604020202020204" pitchFamily="34" charset="0"/>
                        </a:rPr>
                        <a:t>Target 2023/24</a:t>
                      </a:r>
                    </a:p>
                    <a:p>
                      <a:pPr>
                        <a:lnSpc>
                          <a:spcPct val="100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0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Quarterly Targets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27359442"/>
                  </a:ext>
                </a:extLst>
              </a:tr>
              <a:tr h="263525">
                <a:tc rowSpan="4">
                  <a:txBody>
                    <a:bodyPr/>
                    <a:lstStyle/>
                    <a:p>
                      <a:pPr marL="285750" indent="-285750">
                        <a:lnSpc>
                          <a:spcPct val="100000"/>
                        </a:lnSpc>
                        <a:spcAft>
                          <a:spcPts val="0"/>
                        </a:spcAft>
                        <a:buFont typeface="Arial" panose="020B0604020202020204" pitchFamily="34" charset="0"/>
                        <a:buChar char="•"/>
                      </a:pPr>
                      <a:r>
                        <a:rPr lang="en-US" sz="1400" dirty="0" smtClean="0">
                          <a:effectLst/>
                          <a:latin typeface="Arial" panose="020B0604020202020204" pitchFamily="34" charset="0"/>
                          <a:ea typeface="Calibri" panose="020F0502020204030204" pitchFamily="34" charset="0"/>
                          <a:cs typeface="Arial" panose="020B0604020202020204" pitchFamily="34" charset="0"/>
                        </a:rPr>
                        <a:t>20 Media engagements, </a:t>
                      </a:r>
                    </a:p>
                    <a:p>
                      <a:pPr marL="285750" indent="-285750">
                        <a:lnSpc>
                          <a:spcPct val="100000"/>
                        </a:lnSpc>
                        <a:spcAft>
                          <a:spcPts val="0"/>
                        </a:spcAft>
                        <a:buFont typeface="Arial" panose="020B0604020202020204" pitchFamily="34" charset="0"/>
                        <a:buChar char="•"/>
                      </a:pPr>
                      <a:r>
                        <a:rPr lang="en-US" sz="1400" dirty="0" smtClean="0">
                          <a:effectLst/>
                          <a:latin typeface="Arial" panose="020B0604020202020204" pitchFamily="34" charset="0"/>
                          <a:ea typeface="Calibri" panose="020F0502020204030204" pitchFamily="34" charset="0"/>
                          <a:cs typeface="Arial" panose="020B0604020202020204" pitchFamily="34" charset="0"/>
                        </a:rPr>
                        <a:t>6 Outreach engagements and </a:t>
                      </a:r>
                    </a:p>
                    <a:p>
                      <a:pPr marL="285750" indent="-285750">
                        <a:lnSpc>
                          <a:spcPct val="100000"/>
                        </a:lnSpc>
                        <a:spcAft>
                          <a:spcPts val="0"/>
                        </a:spcAft>
                        <a:buFont typeface="Arial" panose="020B0604020202020204" pitchFamily="34" charset="0"/>
                        <a:buChar char="•"/>
                      </a:pPr>
                      <a:r>
                        <a:rPr lang="en-US" sz="1400" dirty="0" smtClean="0">
                          <a:effectLst/>
                          <a:latin typeface="Arial" panose="020B0604020202020204" pitchFamily="34" charset="0"/>
                          <a:ea typeface="Calibri" panose="020F0502020204030204" pitchFamily="34" charset="0"/>
                          <a:cs typeface="Arial" panose="020B0604020202020204" pitchFamily="34" charset="0"/>
                        </a:rPr>
                        <a:t>3 Campaigns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Q1: </a:t>
                      </a:r>
                      <a:endParaRPr lang="en-ZA" sz="1400" dirty="0" smtClean="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0000"/>
                        </a:lnSpc>
                        <a:spcAft>
                          <a:spcPts val="0"/>
                        </a:spcAft>
                        <a:buFont typeface="Arial" panose="020B0604020202020204" pitchFamily="34" charset="0"/>
                        <a:buChar char="•"/>
                      </a:pPr>
                      <a:r>
                        <a:rPr lang="en-ZA" sz="1400" dirty="0" smtClean="0">
                          <a:effectLst/>
                          <a:latin typeface="Arial" panose="020B0604020202020204" pitchFamily="34" charset="0"/>
                          <a:ea typeface="Calibri" panose="020F0502020204030204" pitchFamily="34" charset="0"/>
                          <a:cs typeface="Arial" panose="020B0604020202020204" pitchFamily="34" charset="0"/>
                        </a:rPr>
                        <a:t>5 Media engagements, 2 Outreach engagements and 1 Campaign.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385394"/>
                  </a:ext>
                </a:extLst>
              </a:tr>
              <a:tr h="263525">
                <a:tc vMerge="1">
                  <a:txBody>
                    <a:bodyPr/>
                    <a:lstStyle/>
                    <a:p>
                      <a:endParaRPr lang="en-ZA"/>
                    </a:p>
                  </a:txBody>
                  <a:tcPr/>
                </a:tc>
                <a:tc>
                  <a:txBody>
                    <a:bodyPr/>
                    <a:lstStyle/>
                    <a:p>
                      <a:pPr>
                        <a:lnSpc>
                          <a:spcPct val="100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Q2: </a:t>
                      </a:r>
                    </a:p>
                    <a:p>
                      <a:pPr marL="285750" indent="-285750">
                        <a:lnSpc>
                          <a:spcPct val="100000"/>
                        </a:lnSpc>
                        <a:spcAft>
                          <a:spcPts val="0"/>
                        </a:spcAft>
                        <a:buFont typeface="Arial" panose="020B0604020202020204" pitchFamily="34" charset="0"/>
                        <a:buChar char="•"/>
                      </a:pPr>
                      <a:r>
                        <a:rPr lang="en-US" sz="1400" dirty="0" smtClean="0">
                          <a:effectLst/>
                          <a:latin typeface="Arial" panose="020B0604020202020204" pitchFamily="34" charset="0"/>
                          <a:ea typeface="Calibri" panose="020F0502020204030204" pitchFamily="34" charset="0"/>
                          <a:cs typeface="Arial" panose="020B0604020202020204" pitchFamily="34" charset="0"/>
                        </a:rPr>
                        <a:t>5 Media engagements, 2 Outreach engagements and 1 Campaign.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008973"/>
                  </a:ext>
                </a:extLst>
              </a:tr>
              <a:tr h="263525">
                <a:tc vMerge="1">
                  <a:txBody>
                    <a:bodyPr/>
                    <a:lstStyle/>
                    <a:p>
                      <a:pPr>
                        <a:lnSpc>
                          <a:spcPct val="107000"/>
                        </a:lnSpc>
                        <a:spcAft>
                          <a:spcPts val="0"/>
                        </a:spcAft>
                      </a:pPr>
                      <a:endParaRPr lang="en-ZA"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Q3: </a:t>
                      </a:r>
                    </a:p>
                    <a:p>
                      <a:pPr marL="285750" indent="-285750">
                        <a:lnSpc>
                          <a:spcPct val="100000"/>
                        </a:lnSpc>
                        <a:spcAft>
                          <a:spcPts val="0"/>
                        </a:spcAft>
                        <a:buFont typeface="Arial" panose="020B0604020202020204" pitchFamily="34" charset="0"/>
                        <a:buChar char="•"/>
                      </a:pPr>
                      <a:r>
                        <a:rPr lang="en-US" sz="1400" dirty="0" smtClean="0">
                          <a:effectLst/>
                          <a:latin typeface="Arial" panose="020B0604020202020204" pitchFamily="34" charset="0"/>
                          <a:ea typeface="Calibri" panose="020F0502020204030204" pitchFamily="34" charset="0"/>
                          <a:cs typeface="Arial" panose="020B0604020202020204" pitchFamily="34" charset="0"/>
                        </a:rPr>
                        <a:t>5 Media engagements, 1 Outreach engagement and 1 Campaign.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6294198"/>
                  </a:ext>
                </a:extLst>
              </a:tr>
              <a:tr h="263525">
                <a:tc vMerge="1">
                  <a:txBody>
                    <a:bodyPr/>
                    <a:lstStyle/>
                    <a:p>
                      <a:endParaRPr lang="en-ZA"/>
                    </a:p>
                  </a:txBody>
                  <a:tcPr/>
                </a:tc>
                <a:tc>
                  <a:txBody>
                    <a:bodyPr/>
                    <a:lstStyle/>
                    <a:p>
                      <a:pPr>
                        <a:lnSpc>
                          <a:spcPct val="100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Q4: </a:t>
                      </a:r>
                    </a:p>
                    <a:p>
                      <a:pPr marL="285750" indent="-285750">
                        <a:lnSpc>
                          <a:spcPct val="100000"/>
                        </a:lnSpc>
                        <a:spcAft>
                          <a:spcPts val="0"/>
                        </a:spcAft>
                        <a:buFont typeface="Arial" panose="020B0604020202020204" pitchFamily="34" charset="0"/>
                        <a:buChar char="•"/>
                      </a:pPr>
                      <a:r>
                        <a:rPr lang="en-US" sz="1400" dirty="0" smtClean="0">
                          <a:effectLst/>
                          <a:latin typeface="Arial" panose="020B0604020202020204" pitchFamily="34" charset="0"/>
                          <a:ea typeface="Calibri" panose="020F0502020204030204" pitchFamily="34" charset="0"/>
                          <a:cs typeface="Arial" panose="020B0604020202020204" pitchFamily="34" charset="0"/>
                        </a:rPr>
                        <a:t>5 Media engagements, 1 Outreach engagement.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27490"/>
                  </a:ext>
                </a:extLst>
              </a:tr>
            </a:tbl>
          </a:graphicData>
        </a:graphic>
      </p:graphicFrame>
    </p:spTree>
    <p:extLst>
      <p:ext uri="{BB962C8B-B14F-4D97-AF65-F5344CB8AC3E}">
        <p14:creationId xmlns:p14="http://schemas.microsoft.com/office/powerpoint/2010/main" val="111766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a:extLst>
              <a:ext uri="{FF2B5EF4-FFF2-40B4-BE49-F238E27FC236}">
                <a16:creationId xmlns:a16="http://schemas.microsoft.com/office/drawing/2014/main" id="{B69995CA-9F3C-4203-8C4D-EBF7CF989964}"/>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buClr>
                <a:schemeClr val="bg2"/>
              </a:buClr>
            </a:pPr>
            <a:endParaRPr lang="en-US" altLang="en-US" sz="1600">
              <a:solidFill>
                <a:srgbClr val="000000"/>
              </a:solidFill>
            </a:endParaRPr>
          </a:p>
        </p:txBody>
      </p:sp>
      <p:sp>
        <p:nvSpPr>
          <p:cNvPr id="7171" name="Rectangle 5">
            <a:extLst>
              <a:ext uri="{FF2B5EF4-FFF2-40B4-BE49-F238E27FC236}">
                <a16:creationId xmlns:a16="http://schemas.microsoft.com/office/drawing/2014/main" id="{1BAE612B-EEBF-413C-B5E9-F01126FECDF5}"/>
              </a:ext>
            </a:extLst>
          </p:cNvPr>
          <p:cNvSpPr>
            <a:spLocks noChangeArrowheads="1"/>
          </p:cNvSpPr>
          <p:nvPr/>
        </p:nvSpPr>
        <p:spPr bwMode="auto">
          <a:xfrm>
            <a:off x="223838" y="2426730"/>
            <a:ext cx="8667750" cy="1384995"/>
          </a:xfrm>
          <a:prstGeom prst="rect">
            <a:avLst/>
          </a:prstGeom>
          <a:solidFill>
            <a:srgbClr val="92D050"/>
          </a:solidFill>
          <a:ln>
            <a:noFill/>
          </a:ln>
          <a:extLst/>
        </p:spPr>
        <p:txBody>
          <a:bodyPr>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50000"/>
              </a:lnSpc>
              <a:buClr>
                <a:schemeClr val="bg2"/>
              </a:buClr>
            </a:pPr>
            <a:r>
              <a:rPr lang="en-US" altLang="en-US" sz="2800" b="1" dirty="0" smtClean="0">
                <a:solidFill>
                  <a:srgbClr val="000000"/>
                </a:solidFill>
              </a:rPr>
              <a:t>HUMAN RESOURCE MANAGEMENT AND DEVELOPMENT TARGETS – 2023/26</a:t>
            </a:r>
            <a:endParaRPr lang="en-US" altLang="en-US" sz="2800" b="1" dirty="0">
              <a:solidFill>
                <a:srgbClr val="000000"/>
              </a:solidFill>
            </a:endParaRPr>
          </a:p>
        </p:txBody>
      </p:sp>
    </p:spTree>
    <p:extLst>
      <p:ext uri="{BB962C8B-B14F-4D97-AF65-F5344CB8AC3E}">
        <p14:creationId xmlns:p14="http://schemas.microsoft.com/office/powerpoint/2010/main" val="35353296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64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53219425"/>
              </p:ext>
            </p:extLst>
          </p:nvPr>
        </p:nvGraphicFramePr>
        <p:xfrm>
          <a:off x="125652" y="133035"/>
          <a:ext cx="8935966" cy="3059050"/>
        </p:xfrm>
        <a:graphic>
          <a:graphicData uri="http://schemas.openxmlformats.org/drawingml/2006/table">
            <a:tbl>
              <a:tblPr firstRow="1" bandRow="1">
                <a:tableStyleId>{5C22544A-7EE6-4342-B048-85BDC9FD1C3A}</a:tableStyleId>
              </a:tblPr>
              <a:tblGrid>
                <a:gridCol w="2213287">
                  <a:extLst>
                    <a:ext uri="{9D8B030D-6E8A-4147-A177-3AD203B41FA5}">
                      <a16:colId xmlns:a16="http://schemas.microsoft.com/office/drawing/2014/main" val="20000"/>
                    </a:ext>
                  </a:extLst>
                </a:gridCol>
                <a:gridCol w="1780674">
                  <a:extLst>
                    <a:ext uri="{9D8B030D-6E8A-4147-A177-3AD203B41FA5}">
                      <a16:colId xmlns:a16="http://schemas.microsoft.com/office/drawing/2014/main" val="20001"/>
                    </a:ext>
                  </a:extLst>
                </a:gridCol>
                <a:gridCol w="1751798">
                  <a:extLst>
                    <a:ext uri="{9D8B030D-6E8A-4147-A177-3AD203B41FA5}">
                      <a16:colId xmlns:a16="http://schemas.microsoft.com/office/drawing/2014/main" val="20002"/>
                    </a:ext>
                  </a:extLst>
                </a:gridCol>
                <a:gridCol w="1559292">
                  <a:extLst>
                    <a:ext uri="{9D8B030D-6E8A-4147-A177-3AD203B41FA5}">
                      <a16:colId xmlns:a16="http://schemas.microsoft.com/office/drawing/2014/main" val="20003"/>
                    </a:ext>
                  </a:extLst>
                </a:gridCol>
                <a:gridCol w="1630915">
                  <a:extLst>
                    <a:ext uri="{9D8B030D-6E8A-4147-A177-3AD203B41FA5}">
                      <a16:colId xmlns:a16="http://schemas.microsoft.com/office/drawing/2014/main" val="20004"/>
                    </a:ext>
                  </a:extLst>
                </a:gridCol>
              </a:tblGrid>
              <a:tr h="329872">
                <a:tc>
                  <a:txBody>
                    <a:bodyPr/>
                    <a:lstStyle/>
                    <a:p>
                      <a:pPr marL="0" indent="0" algn="l">
                        <a:buFont typeface="+mj-lt"/>
                        <a:buNone/>
                      </a:pPr>
                      <a:r>
                        <a:rPr lang="en-ZA" sz="1600" dirty="0" smtClean="0">
                          <a:solidFill>
                            <a:schemeClr val="tx1"/>
                          </a:solidFill>
                          <a:latin typeface="Arial" panose="020B0604020202020204" pitchFamily="34" charset="0"/>
                          <a:cs typeface="Arial" panose="020B0604020202020204" pitchFamily="34" charset="0"/>
                        </a:rPr>
                        <a:t>APEX Priority:</a:t>
                      </a:r>
                      <a:endParaRPr lang="en-ZA" sz="1600"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 capable, ethical and developmental state</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95810935"/>
                  </a:ext>
                </a:extLst>
              </a:tr>
              <a:tr h="334198">
                <a:tc>
                  <a:txBody>
                    <a:bodyPr/>
                    <a:lstStyle/>
                    <a:p>
                      <a:pPr marL="0" indent="0" algn="l">
                        <a:buFont typeface="+mj-lt"/>
                        <a:buNone/>
                      </a:pPr>
                      <a:r>
                        <a:rPr lang="en-ZA" sz="1600" b="1" dirty="0" smtClean="0">
                          <a:solidFill>
                            <a:schemeClr val="tx1"/>
                          </a:solidFill>
                          <a:latin typeface="Arial" panose="020B0604020202020204" pitchFamily="34" charset="0"/>
                          <a:cs typeface="Arial" panose="020B0604020202020204" pitchFamily="34" charset="0"/>
                        </a:rPr>
                        <a:t>Output:</a:t>
                      </a: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0" kern="1200" dirty="0" smtClean="0">
                          <a:solidFill>
                            <a:schemeClr val="tx1"/>
                          </a:solidFill>
                          <a:effectLst/>
                          <a:latin typeface="Arial" panose="020B0604020202020204" pitchFamily="34" charset="0"/>
                          <a:ea typeface="+mn-ea"/>
                          <a:cs typeface="Arial" panose="020B0604020202020204" pitchFamily="34" charset="0"/>
                        </a:rPr>
                        <a:t>DHA Gender-based Violence and </a:t>
                      </a:r>
                      <a:r>
                        <a:rPr lang="en-US" sz="1600" b="0" kern="1200" dirty="0" err="1" smtClean="0">
                          <a:solidFill>
                            <a:schemeClr val="tx1"/>
                          </a:solidFill>
                          <a:effectLst/>
                          <a:latin typeface="Arial" panose="020B0604020202020204" pitchFamily="34" charset="0"/>
                          <a:ea typeface="+mn-ea"/>
                          <a:cs typeface="Arial" panose="020B0604020202020204" pitchFamily="34" charset="0"/>
                        </a:rPr>
                        <a:t>Femicide</a:t>
                      </a:r>
                      <a:r>
                        <a:rPr lang="en-US" sz="1600" b="0" kern="1200" dirty="0" smtClean="0">
                          <a:solidFill>
                            <a:schemeClr val="tx1"/>
                          </a:solidFill>
                          <a:effectLst/>
                          <a:latin typeface="Arial" panose="020B0604020202020204" pitchFamily="34" charset="0"/>
                          <a:ea typeface="+mn-ea"/>
                          <a:cs typeface="Arial" panose="020B0604020202020204" pitchFamily="34" charset="0"/>
                        </a:rPr>
                        <a:t> Plan implemented</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a:solidFill>
                      <a:schemeClr val="accent3">
                        <a:lumMod val="20000"/>
                        <a:lumOff val="8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932174">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600" b="1" dirty="0" smtClean="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600" b="1" dirty="0" smtClean="0">
                          <a:solidFill>
                            <a:schemeClr val="tx1"/>
                          </a:solidFill>
                          <a:latin typeface="Arial" panose="020B0604020202020204" pitchFamily="34" charset="0"/>
                          <a:cs typeface="Arial" panose="020B0604020202020204" pitchFamily="34" charset="0"/>
                        </a:rPr>
                        <a:t>Estimated Performance 2022/23</a:t>
                      </a:r>
                    </a:p>
                    <a:p>
                      <a:pPr marL="342900" indent="-342900" algn="l">
                        <a:buFont typeface="+mj-lt"/>
                        <a:buAutoNum type="arabicPeriod"/>
                      </a:pP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600" b="1" dirty="0" smtClean="0">
                          <a:solidFill>
                            <a:schemeClr val="tx1"/>
                          </a:solidFill>
                          <a:latin typeface="Arial" panose="020B0604020202020204" pitchFamily="34" charset="0"/>
                          <a:cs typeface="Arial" panose="020B0604020202020204" pitchFamily="34" charset="0"/>
                        </a:rPr>
                        <a:t>Annual Target 2023/24</a:t>
                      </a: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600" b="1" dirty="0" smtClean="0">
                          <a:solidFill>
                            <a:schemeClr val="tx1"/>
                          </a:solidFill>
                          <a:latin typeface="Arial" panose="020B0604020202020204" pitchFamily="34" charset="0"/>
                          <a:cs typeface="Arial" panose="020B0604020202020204" pitchFamily="34" charset="0"/>
                        </a:rPr>
                        <a:t>Annual Target 2024/25</a:t>
                      </a: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600" b="1" dirty="0" smtClean="0">
                          <a:solidFill>
                            <a:schemeClr val="tx1"/>
                          </a:solidFill>
                          <a:latin typeface="Arial" panose="020B0604020202020204" pitchFamily="34" charset="0"/>
                          <a:cs typeface="Arial" panose="020B0604020202020204" pitchFamily="34" charset="0"/>
                        </a:rPr>
                        <a:t>Annual Target 2025/26</a:t>
                      </a: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10000"/>
                  </a:ext>
                </a:extLst>
              </a:tr>
              <a:tr h="520845">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Implementation of DHA Gender-based Violence and </a:t>
                      </a:r>
                      <a:r>
                        <a:rPr kumimoji="0" lang="en-US" sz="16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Femicide</a:t>
                      </a:r>
                      <a:r>
                        <a:rPr kumimoji="0" lang="en-US"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Plan</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DHA Gender-based Violence and </a:t>
                      </a:r>
                      <a:r>
                        <a:rPr kumimoji="0" lang="en-US" sz="1600" b="0" i="0" u="none" strike="noStrike" kern="1200" cap="none" spc="0" normalizeH="0" baseline="0" noProof="0" dirty="0" err="1"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Femicide</a:t>
                      </a:r>
                      <a:r>
                        <a:rPr kumimoji="0" lang="en-US"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Plan implemented</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600" kern="1200" dirty="0" smtClean="0">
                          <a:solidFill>
                            <a:schemeClr val="dk1"/>
                          </a:solidFill>
                          <a:effectLst/>
                          <a:latin typeface="Arial" panose="020B0604020202020204" pitchFamily="34" charset="0"/>
                          <a:ea typeface="+mn-ea"/>
                          <a:cs typeface="Arial" panose="020B0604020202020204" pitchFamily="34" charset="0"/>
                        </a:rPr>
                        <a:t>DHA Gender Based Violence and </a:t>
                      </a:r>
                      <a:r>
                        <a:rPr lang="en-ZA" sz="1600" kern="1200" dirty="0" err="1" smtClean="0">
                          <a:solidFill>
                            <a:schemeClr val="dk1"/>
                          </a:solidFill>
                          <a:effectLst/>
                          <a:latin typeface="Arial" panose="020B0604020202020204" pitchFamily="34" charset="0"/>
                          <a:ea typeface="+mn-ea"/>
                          <a:cs typeface="Arial" panose="020B0604020202020204" pitchFamily="34" charset="0"/>
                        </a:rPr>
                        <a:t>Femicide</a:t>
                      </a:r>
                      <a:r>
                        <a:rPr lang="en-ZA" sz="1600" kern="1200" dirty="0" smtClean="0">
                          <a:solidFill>
                            <a:schemeClr val="dk1"/>
                          </a:solidFill>
                          <a:effectLst/>
                          <a:latin typeface="Arial" panose="020B0604020202020204" pitchFamily="34" charset="0"/>
                          <a:ea typeface="+mn-ea"/>
                          <a:cs typeface="Arial" panose="020B0604020202020204" pitchFamily="34" charset="0"/>
                        </a:rPr>
                        <a:t> plan implemented </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DHA Gender Based Violence and </a:t>
                      </a:r>
                      <a:r>
                        <a:rPr kumimoji="0" lang="en-ZA" sz="16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Femicide</a:t>
                      </a: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plan implemented </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DHA Gender Based Violence and </a:t>
                      </a:r>
                      <a:r>
                        <a:rPr kumimoji="0" lang="en-ZA" sz="16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Femicide</a:t>
                      </a: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plan implemented </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89465675"/>
              </p:ext>
            </p:extLst>
          </p:nvPr>
        </p:nvGraphicFramePr>
        <p:xfrm>
          <a:off x="125652" y="3409195"/>
          <a:ext cx="8935966" cy="1304608"/>
        </p:xfrm>
        <a:graphic>
          <a:graphicData uri="http://schemas.openxmlformats.org/drawingml/2006/table">
            <a:tbl>
              <a:tblPr firstRow="1" firstCol="1" bandRow="1"/>
              <a:tblGrid>
                <a:gridCol w="3031404">
                  <a:extLst>
                    <a:ext uri="{9D8B030D-6E8A-4147-A177-3AD203B41FA5}">
                      <a16:colId xmlns:a16="http://schemas.microsoft.com/office/drawing/2014/main" val="2133296954"/>
                    </a:ext>
                  </a:extLst>
                </a:gridCol>
                <a:gridCol w="5904562">
                  <a:extLst>
                    <a:ext uri="{9D8B030D-6E8A-4147-A177-3AD203B41FA5}">
                      <a16:colId xmlns:a16="http://schemas.microsoft.com/office/drawing/2014/main" val="3820330928"/>
                    </a:ext>
                  </a:extLst>
                </a:gridCol>
              </a:tblGrid>
              <a:tr h="0">
                <a:tc>
                  <a:txBody>
                    <a:bodyPr/>
                    <a:lstStyle/>
                    <a:p>
                      <a:pPr>
                        <a:lnSpc>
                          <a:spcPct val="107000"/>
                        </a:lnSpc>
                        <a:spcAft>
                          <a:spcPts val="0"/>
                        </a:spcAft>
                      </a:pPr>
                      <a:r>
                        <a:rPr lang="en-ZA" sz="1600" b="1" dirty="0" smtClean="0">
                          <a:effectLst/>
                          <a:latin typeface="Arial" panose="020B0604020202020204" pitchFamily="34" charset="0"/>
                          <a:ea typeface="Calibri" panose="020F0502020204030204" pitchFamily="34" charset="0"/>
                          <a:cs typeface="Arial" panose="020B0604020202020204" pitchFamily="34" charset="0"/>
                        </a:rPr>
                        <a:t>Annual Target 2023/24</a:t>
                      </a:r>
                    </a:p>
                    <a:p>
                      <a:pPr>
                        <a:lnSpc>
                          <a:spcPct val="107000"/>
                        </a:lnSpc>
                        <a:spcAft>
                          <a:spcPts val="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Quarterly Targets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27359442"/>
                  </a:ext>
                </a:extLst>
              </a:tr>
              <a:tr h="263525">
                <a:tc>
                  <a:txBody>
                    <a:bodyPr/>
                    <a:lstStyle/>
                    <a:p>
                      <a:pPr>
                        <a:lnSpc>
                          <a:spcPct val="107000"/>
                        </a:lnSpc>
                        <a:spcAft>
                          <a:spcPts val="0"/>
                        </a:spcAft>
                      </a:pPr>
                      <a:r>
                        <a:rPr lang="en-US"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DHA Gender-based Violence and </a:t>
                      </a:r>
                      <a:r>
                        <a:rPr lang="en-US" sz="1600" dirty="0" err="1" smtClean="0">
                          <a:solidFill>
                            <a:schemeClr val="tx1"/>
                          </a:solidFill>
                          <a:effectLst/>
                          <a:latin typeface="Arial" panose="020B0604020202020204" pitchFamily="34" charset="0"/>
                          <a:ea typeface="Calibri" panose="020F0502020204030204" pitchFamily="34" charset="0"/>
                          <a:cs typeface="Arial" panose="020B0604020202020204" pitchFamily="34" charset="0"/>
                        </a:rPr>
                        <a:t>Femicide</a:t>
                      </a:r>
                      <a:r>
                        <a:rPr lang="en-US"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Plan implemented</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kern="1200" dirty="0" smtClean="0">
                          <a:solidFill>
                            <a:schemeClr val="tx1"/>
                          </a:solidFill>
                          <a:effectLst/>
                          <a:latin typeface="Arial" panose="020B0604020202020204" pitchFamily="34" charset="0"/>
                          <a:ea typeface="+mn-ea"/>
                          <a:cs typeface="Arial" panose="020B0604020202020204" pitchFamily="34" charset="0"/>
                        </a:rPr>
                        <a:t>Q1 – Q4:</a:t>
                      </a:r>
                    </a:p>
                    <a:p>
                      <a:pPr marL="285750" indent="-285750">
                        <a:lnSpc>
                          <a:spcPct val="107000"/>
                        </a:lnSpc>
                        <a:spcAft>
                          <a:spcPts val="0"/>
                        </a:spcAft>
                        <a:buFont typeface="Arial" panose="020B0604020202020204" pitchFamily="34" charset="0"/>
                        <a:buChar char="•"/>
                      </a:pPr>
                      <a:r>
                        <a:rPr lang="en-US" sz="1600" kern="1200" dirty="0" smtClean="0">
                          <a:solidFill>
                            <a:schemeClr val="tx1"/>
                          </a:solidFill>
                          <a:effectLst/>
                          <a:latin typeface="Arial" panose="020B0604020202020204" pitchFamily="34" charset="0"/>
                          <a:ea typeface="+mn-ea"/>
                          <a:cs typeface="Arial" panose="020B0604020202020204" pitchFamily="34" charset="0"/>
                        </a:rPr>
                        <a:t> DHA Gender-based Violence and </a:t>
                      </a:r>
                      <a:r>
                        <a:rPr lang="en-US" sz="1600" kern="1200" dirty="0" err="1" smtClean="0">
                          <a:solidFill>
                            <a:schemeClr val="tx1"/>
                          </a:solidFill>
                          <a:effectLst/>
                          <a:latin typeface="Arial" panose="020B0604020202020204" pitchFamily="34" charset="0"/>
                          <a:ea typeface="+mn-ea"/>
                          <a:cs typeface="Arial" panose="020B0604020202020204" pitchFamily="34" charset="0"/>
                        </a:rPr>
                        <a:t>Femicide</a:t>
                      </a:r>
                      <a:r>
                        <a:rPr lang="en-US" sz="16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600" kern="1200" dirty="0" smtClean="0">
                          <a:solidFill>
                            <a:schemeClr val="tx1"/>
                          </a:solidFill>
                          <a:effectLst/>
                          <a:latin typeface="Arial" panose="020B0604020202020204" pitchFamily="34" charset="0"/>
                          <a:ea typeface="+mn-ea"/>
                          <a:cs typeface="Arial" panose="020B0604020202020204" pitchFamily="34" charset="0"/>
                        </a:rPr>
                        <a:t>Plan implemented as per identified quarterly deliverables</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385394"/>
                  </a:ext>
                </a:extLst>
              </a:tr>
            </a:tbl>
          </a:graphicData>
        </a:graphic>
      </p:graphicFrame>
    </p:spTree>
    <p:extLst>
      <p:ext uri="{BB962C8B-B14F-4D97-AF65-F5344CB8AC3E}">
        <p14:creationId xmlns:p14="http://schemas.microsoft.com/office/powerpoint/2010/main" val="11092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indent="0">
              <a:buNone/>
            </a:pPr>
            <a:fld id="{7BF42C52-B159-234F-84DC-5B8DD7318330}" type="slidenum">
              <a:rPr lang="en-US" smtClean="0"/>
              <a:pPr marL="0" indent="0">
                <a:buNone/>
              </a:pPr>
              <a:t>65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52286587"/>
              </p:ext>
            </p:extLst>
          </p:nvPr>
        </p:nvGraphicFramePr>
        <p:xfrm>
          <a:off x="125652" y="87211"/>
          <a:ext cx="8935966" cy="2537207"/>
        </p:xfrm>
        <a:graphic>
          <a:graphicData uri="http://schemas.openxmlformats.org/drawingml/2006/table">
            <a:tbl>
              <a:tblPr firstRow="1" bandRow="1">
                <a:tableStyleId>{5C22544A-7EE6-4342-B048-85BDC9FD1C3A}</a:tableStyleId>
              </a:tblPr>
              <a:tblGrid>
                <a:gridCol w="2661038">
                  <a:extLst>
                    <a:ext uri="{9D8B030D-6E8A-4147-A177-3AD203B41FA5}">
                      <a16:colId xmlns:a16="http://schemas.microsoft.com/office/drawing/2014/main" val="20000"/>
                    </a:ext>
                  </a:extLst>
                </a:gridCol>
                <a:gridCol w="1731051">
                  <a:extLst>
                    <a:ext uri="{9D8B030D-6E8A-4147-A177-3AD203B41FA5}">
                      <a16:colId xmlns:a16="http://schemas.microsoft.com/office/drawing/2014/main" val="20001"/>
                    </a:ext>
                  </a:extLst>
                </a:gridCol>
                <a:gridCol w="1554881">
                  <a:extLst>
                    <a:ext uri="{9D8B030D-6E8A-4147-A177-3AD203B41FA5}">
                      <a16:colId xmlns:a16="http://schemas.microsoft.com/office/drawing/2014/main" val="20002"/>
                    </a:ext>
                  </a:extLst>
                </a:gridCol>
                <a:gridCol w="1564226">
                  <a:extLst>
                    <a:ext uri="{9D8B030D-6E8A-4147-A177-3AD203B41FA5}">
                      <a16:colId xmlns:a16="http://schemas.microsoft.com/office/drawing/2014/main" val="20003"/>
                    </a:ext>
                  </a:extLst>
                </a:gridCol>
                <a:gridCol w="1424770">
                  <a:extLst>
                    <a:ext uri="{9D8B030D-6E8A-4147-A177-3AD203B41FA5}">
                      <a16:colId xmlns:a16="http://schemas.microsoft.com/office/drawing/2014/main" val="20004"/>
                    </a:ext>
                  </a:extLst>
                </a:gridCol>
              </a:tblGrid>
              <a:tr h="329872">
                <a:tc>
                  <a:txBody>
                    <a:bodyPr/>
                    <a:lstStyle/>
                    <a:p>
                      <a:pPr marL="0" indent="0" algn="l">
                        <a:buFont typeface="+mj-lt"/>
                        <a:buNone/>
                      </a:pPr>
                      <a:r>
                        <a:rPr lang="en-ZA" sz="1600" dirty="0" smtClean="0">
                          <a:solidFill>
                            <a:schemeClr val="tx1"/>
                          </a:solidFill>
                          <a:latin typeface="Arial" panose="020B0604020202020204" pitchFamily="34" charset="0"/>
                          <a:cs typeface="Arial" panose="020B0604020202020204" pitchFamily="34" charset="0"/>
                        </a:rPr>
                        <a:t>APEX Priority:</a:t>
                      </a:r>
                      <a:endParaRPr lang="en-ZA" sz="1600"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 capable, ethical and developmental state</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95810935"/>
                  </a:ext>
                </a:extLst>
              </a:tr>
              <a:tr h="334198">
                <a:tc>
                  <a:txBody>
                    <a:bodyPr/>
                    <a:lstStyle/>
                    <a:p>
                      <a:pPr marL="0" indent="0" algn="l">
                        <a:buFont typeface="+mj-lt"/>
                        <a:buNone/>
                      </a:pPr>
                      <a:r>
                        <a:rPr lang="en-ZA" sz="1600" b="1" dirty="0" smtClean="0">
                          <a:solidFill>
                            <a:schemeClr val="tx1"/>
                          </a:solidFill>
                          <a:latin typeface="Arial" panose="020B0604020202020204" pitchFamily="34" charset="0"/>
                          <a:cs typeface="Arial" panose="020B0604020202020204" pitchFamily="34" charset="0"/>
                        </a:rPr>
                        <a:t>Output:</a:t>
                      </a: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0" dirty="0" smtClean="0">
                          <a:latin typeface="Arial" panose="020B0604020202020204" pitchFamily="34" charset="0"/>
                          <a:cs typeface="Arial" panose="020B0604020202020204" pitchFamily="34" charset="0"/>
                        </a:rPr>
                        <a:t>Misconduct cases concluded within 90 working days</a:t>
                      </a:r>
                    </a:p>
                  </a:txBody>
                  <a:tcPr>
                    <a:solidFill>
                      <a:schemeClr val="accent3">
                        <a:lumMod val="20000"/>
                        <a:lumOff val="8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758781">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600" b="1" dirty="0" smtClean="0">
                          <a:solidFill>
                            <a:schemeClr val="tx1"/>
                          </a:solidFill>
                          <a:latin typeface="Arial" panose="020B0604020202020204" pitchFamily="34" charset="0"/>
                          <a:cs typeface="Arial" panose="020B0604020202020204" pitchFamily="34" charset="0"/>
                        </a:rPr>
                        <a:t>Output Indicator</a:t>
                      </a:r>
                    </a:p>
                    <a:p>
                      <a:pPr marL="0" indent="0" algn="l">
                        <a:buFont typeface="+mj-lt"/>
                        <a:buNone/>
                      </a:pP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600" b="1" dirty="0" smtClean="0">
                          <a:solidFill>
                            <a:schemeClr val="tx1"/>
                          </a:solidFill>
                          <a:latin typeface="Arial" panose="020B0604020202020204" pitchFamily="34" charset="0"/>
                          <a:cs typeface="Arial" panose="020B0604020202020204" pitchFamily="34" charset="0"/>
                        </a:rPr>
                        <a:t>Estimated Performance 2022/23</a:t>
                      </a:r>
                    </a:p>
                    <a:p>
                      <a:pPr marL="342900" indent="-342900" algn="l">
                        <a:buFont typeface="+mj-lt"/>
                        <a:buAutoNum type="arabicPeriod"/>
                      </a:pP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600" b="1" dirty="0" smtClean="0">
                          <a:solidFill>
                            <a:schemeClr val="tx1"/>
                          </a:solidFill>
                          <a:latin typeface="Arial" panose="020B0604020202020204" pitchFamily="34" charset="0"/>
                          <a:cs typeface="Arial" panose="020B0604020202020204" pitchFamily="34" charset="0"/>
                        </a:rPr>
                        <a:t>Annual Target 2023/24</a:t>
                      </a: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600" b="1" dirty="0" smtClean="0">
                          <a:solidFill>
                            <a:schemeClr val="tx1"/>
                          </a:solidFill>
                          <a:latin typeface="Arial" panose="020B0604020202020204" pitchFamily="34" charset="0"/>
                          <a:cs typeface="Arial" panose="020B0604020202020204" pitchFamily="34" charset="0"/>
                        </a:rPr>
                        <a:t>Annual Target 2024/25</a:t>
                      </a: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600" b="1" dirty="0" smtClean="0">
                          <a:solidFill>
                            <a:schemeClr val="tx1"/>
                          </a:solidFill>
                          <a:latin typeface="Arial" panose="020B0604020202020204" pitchFamily="34" charset="0"/>
                          <a:cs typeface="Arial" panose="020B0604020202020204" pitchFamily="34" charset="0"/>
                        </a:rPr>
                        <a:t>Annual Target 2025/26</a:t>
                      </a: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10000"/>
                  </a:ext>
                </a:extLst>
              </a:tr>
              <a:tr h="52084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Percentage of Misconduct cases concluded within 90 working days per year</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60%</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70%</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75%</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80%</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756132603"/>
              </p:ext>
            </p:extLst>
          </p:nvPr>
        </p:nvGraphicFramePr>
        <p:xfrm>
          <a:off x="125652" y="2917043"/>
          <a:ext cx="8935966" cy="1573340"/>
        </p:xfrm>
        <a:graphic>
          <a:graphicData uri="http://schemas.openxmlformats.org/drawingml/2006/table">
            <a:tbl>
              <a:tblPr firstRow="1" firstCol="1" bandRow="1"/>
              <a:tblGrid>
                <a:gridCol w="4417472">
                  <a:extLst>
                    <a:ext uri="{9D8B030D-6E8A-4147-A177-3AD203B41FA5}">
                      <a16:colId xmlns:a16="http://schemas.microsoft.com/office/drawing/2014/main" val="2133296954"/>
                    </a:ext>
                  </a:extLst>
                </a:gridCol>
                <a:gridCol w="4518494">
                  <a:extLst>
                    <a:ext uri="{9D8B030D-6E8A-4147-A177-3AD203B41FA5}">
                      <a16:colId xmlns:a16="http://schemas.microsoft.com/office/drawing/2014/main" val="3820330928"/>
                    </a:ext>
                  </a:extLst>
                </a:gridCol>
              </a:tblGrid>
              <a:tr h="0">
                <a:tc>
                  <a:txBody>
                    <a:bodyPr/>
                    <a:lstStyle/>
                    <a:p>
                      <a:pP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Annual </a:t>
                      </a:r>
                      <a:r>
                        <a:rPr lang="en-ZA" sz="1600" b="1" dirty="0" smtClean="0">
                          <a:effectLst/>
                          <a:latin typeface="Arial" panose="020B0604020202020204" pitchFamily="34" charset="0"/>
                          <a:ea typeface="Calibri" panose="020F0502020204030204" pitchFamily="34" charset="0"/>
                          <a:cs typeface="Arial" panose="020B0604020202020204" pitchFamily="34" charset="0"/>
                        </a:rPr>
                        <a:t>Target 2023/24</a:t>
                      </a:r>
                    </a:p>
                    <a:p>
                      <a:pPr>
                        <a:lnSpc>
                          <a:spcPct val="107000"/>
                        </a:lnSpc>
                        <a:spcAft>
                          <a:spcPts val="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en-ZA" sz="1600" b="1">
                          <a:effectLst/>
                          <a:latin typeface="Arial" panose="020B0604020202020204" pitchFamily="34" charset="0"/>
                          <a:ea typeface="Calibri" panose="020F0502020204030204" pitchFamily="34" charset="0"/>
                          <a:cs typeface="Arial" panose="020B0604020202020204" pitchFamily="34" charset="0"/>
                        </a:rPr>
                        <a:t>Quarterly Targets</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27359442"/>
                  </a:ext>
                </a:extLst>
              </a:tr>
              <a:tr h="263525">
                <a:tc row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70% of Misconduct cases concluded within 90 working days</a:t>
                      </a:r>
                      <a:endPar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Q1: </a:t>
                      </a:r>
                      <a:r>
                        <a:rPr lang="en-ZA" sz="1600" dirty="0" smtClean="0">
                          <a:effectLst/>
                          <a:latin typeface="Arial" panose="020B0604020202020204" pitchFamily="34" charset="0"/>
                          <a:ea typeface="Calibri" panose="020F0502020204030204" pitchFamily="34" charset="0"/>
                          <a:cs typeface="Arial" panose="020B0604020202020204" pitchFamily="34" charset="0"/>
                        </a:rPr>
                        <a:t>70%</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385394"/>
                  </a:ext>
                </a:extLst>
              </a:tr>
              <a:tr h="221056">
                <a:tc vMerge="1">
                  <a:txBody>
                    <a:bodyPr/>
                    <a:lstStyle/>
                    <a:p>
                      <a:endParaRPr lang="en-ZA"/>
                    </a:p>
                  </a:txBody>
                  <a:tcPr/>
                </a:tc>
                <a:tc>
                  <a:txBody>
                    <a:bodyPr/>
                    <a:lstStyle/>
                    <a:p>
                      <a:pPr algn="ct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Q2: </a:t>
                      </a:r>
                      <a:r>
                        <a:rPr lang="en-ZA" sz="1600" dirty="0" smtClean="0">
                          <a:effectLst/>
                          <a:latin typeface="Arial" panose="020B0604020202020204" pitchFamily="34" charset="0"/>
                          <a:ea typeface="Calibri" panose="020F0502020204030204" pitchFamily="34" charset="0"/>
                          <a:cs typeface="Arial" panose="020B0604020202020204" pitchFamily="34" charset="0"/>
                        </a:rPr>
                        <a:t>70%</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008973"/>
                  </a:ext>
                </a:extLst>
              </a:tr>
              <a:tr h="263525">
                <a:tc vMerge="1">
                  <a:txBody>
                    <a:bodyPr/>
                    <a:lstStyle/>
                    <a:p>
                      <a:pPr>
                        <a:lnSpc>
                          <a:spcPct val="107000"/>
                        </a:lnSpc>
                        <a:spcAft>
                          <a:spcPts val="0"/>
                        </a:spcAft>
                      </a:pPr>
                      <a:endParaRPr lang="en-ZA"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Q3</a:t>
                      </a:r>
                      <a:r>
                        <a:rPr lang="en-ZA" sz="1600" dirty="0" smtClean="0">
                          <a:effectLst/>
                          <a:latin typeface="Arial" panose="020B0604020202020204" pitchFamily="34" charset="0"/>
                          <a:ea typeface="Calibri" panose="020F0502020204030204" pitchFamily="34" charset="0"/>
                          <a:cs typeface="Arial" panose="020B0604020202020204" pitchFamily="34" charset="0"/>
                        </a:rPr>
                        <a:t>: 70%</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6294198"/>
                  </a:ext>
                </a:extLst>
              </a:tr>
              <a:tr h="263525">
                <a:tc vMerge="1">
                  <a:txBody>
                    <a:bodyPr/>
                    <a:lstStyle/>
                    <a:p>
                      <a:endParaRPr lang="en-ZA"/>
                    </a:p>
                  </a:txBody>
                  <a:tcPr/>
                </a:tc>
                <a:tc>
                  <a:txBody>
                    <a:bodyPr/>
                    <a:lstStyle/>
                    <a:p>
                      <a:pPr algn="ct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Q4: </a:t>
                      </a:r>
                      <a:r>
                        <a:rPr lang="en-ZA" sz="1600" dirty="0" smtClean="0">
                          <a:effectLst/>
                          <a:latin typeface="Arial" panose="020B0604020202020204" pitchFamily="34" charset="0"/>
                          <a:ea typeface="Calibri" panose="020F0502020204030204" pitchFamily="34" charset="0"/>
                          <a:cs typeface="Arial" panose="020B0604020202020204" pitchFamily="34" charset="0"/>
                        </a:rPr>
                        <a:t>70%</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27490"/>
                  </a:ext>
                </a:extLst>
              </a:tr>
            </a:tbl>
          </a:graphicData>
        </a:graphic>
      </p:graphicFrame>
    </p:spTree>
    <p:extLst>
      <p:ext uri="{BB962C8B-B14F-4D97-AF65-F5344CB8AC3E}">
        <p14:creationId xmlns:p14="http://schemas.microsoft.com/office/powerpoint/2010/main" val="114273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a:extLst>
              <a:ext uri="{FF2B5EF4-FFF2-40B4-BE49-F238E27FC236}">
                <a16:creationId xmlns:a16="http://schemas.microsoft.com/office/drawing/2014/main" id="{B69995CA-9F3C-4203-8C4D-EBF7CF989964}"/>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buClr>
                <a:schemeClr val="bg2"/>
              </a:buClr>
            </a:pPr>
            <a:endParaRPr lang="en-US" altLang="en-US" sz="1600">
              <a:solidFill>
                <a:srgbClr val="000000"/>
              </a:solidFill>
            </a:endParaRPr>
          </a:p>
        </p:txBody>
      </p:sp>
      <p:sp>
        <p:nvSpPr>
          <p:cNvPr id="7171" name="Rectangle 5">
            <a:extLst>
              <a:ext uri="{FF2B5EF4-FFF2-40B4-BE49-F238E27FC236}">
                <a16:creationId xmlns:a16="http://schemas.microsoft.com/office/drawing/2014/main" id="{1BAE612B-EEBF-413C-B5E9-F01126FECDF5}"/>
              </a:ext>
            </a:extLst>
          </p:cNvPr>
          <p:cNvSpPr>
            <a:spLocks noChangeArrowheads="1"/>
          </p:cNvSpPr>
          <p:nvPr/>
        </p:nvSpPr>
        <p:spPr bwMode="auto">
          <a:xfrm>
            <a:off x="223838" y="2426730"/>
            <a:ext cx="8667750" cy="1384995"/>
          </a:xfrm>
          <a:prstGeom prst="rect">
            <a:avLst/>
          </a:prstGeom>
          <a:solidFill>
            <a:srgbClr val="92D050"/>
          </a:solidFill>
          <a:ln>
            <a:noFill/>
          </a:ln>
          <a:extLst/>
        </p:spPr>
        <p:txBody>
          <a:bodyPr>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50000"/>
              </a:lnSpc>
              <a:buClr>
                <a:schemeClr val="bg2"/>
              </a:buClr>
            </a:pPr>
            <a:r>
              <a:rPr lang="en-US" altLang="en-US" sz="2800" b="1" dirty="0" smtClean="0">
                <a:solidFill>
                  <a:srgbClr val="000000"/>
                </a:solidFill>
              </a:rPr>
              <a:t>COUNTER CORRUPTION AND SECURITY SERVICES TARGETS – 2023/26 </a:t>
            </a:r>
            <a:endParaRPr lang="en-US" altLang="en-US" sz="2800" b="1" dirty="0">
              <a:solidFill>
                <a:srgbClr val="000000"/>
              </a:solidFill>
            </a:endParaRPr>
          </a:p>
        </p:txBody>
      </p:sp>
    </p:spTree>
    <p:extLst>
      <p:ext uri="{BB962C8B-B14F-4D97-AF65-F5344CB8AC3E}">
        <p14:creationId xmlns:p14="http://schemas.microsoft.com/office/powerpoint/2010/main" val="7938043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42C52-B159-234F-84DC-5B8DD731833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753753098"/>
              </p:ext>
            </p:extLst>
          </p:nvPr>
        </p:nvGraphicFramePr>
        <p:xfrm>
          <a:off x="117415" y="118290"/>
          <a:ext cx="8935966" cy="3385122"/>
        </p:xfrm>
        <a:graphic>
          <a:graphicData uri="http://schemas.openxmlformats.org/drawingml/2006/table">
            <a:tbl>
              <a:tblPr firstRow="1" bandRow="1">
                <a:tableStyleId>{5C22544A-7EE6-4342-B048-85BDC9FD1C3A}</a:tableStyleId>
              </a:tblPr>
              <a:tblGrid>
                <a:gridCol w="2661038">
                  <a:extLst>
                    <a:ext uri="{9D8B030D-6E8A-4147-A177-3AD203B41FA5}">
                      <a16:colId xmlns:a16="http://schemas.microsoft.com/office/drawing/2014/main" val="20000"/>
                    </a:ext>
                  </a:extLst>
                </a:gridCol>
                <a:gridCol w="1731051">
                  <a:extLst>
                    <a:ext uri="{9D8B030D-6E8A-4147-A177-3AD203B41FA5}">
                      <a16:colId xmlns:a16="http://schemas.microsoft.com/office/drawing/2014/main" val="20001"/>
                    </a:ext>
                  </a:extLst>
                </a:gridCol>
                <a:gridCol w="1554881">
                  <a:extLst>
                    <a:ext uri="{9D8B030D-6E8A-4147-A177-3AD203B41FA5}">
                      <a16:colId xmlns:a16="http://schemas.microsoft.com/office/drawing/2014/main" val="20002"/>
                    </a:ext>
                  </a:extLst>
                </a:gridCol>
                <a:gridCol w="1564226">
                  <a:extLst>
                    <a:ext uri="{9D8B030D-6E8A-4147-A177-3AD203B41FA5}">
                      <a16:colId xmlns:a16="http://schemas.microsoft.com/office/drawing/2014/main" val="20003"/>
                    </a:ext>
                  </a:extLst>
                </a:gridCol>
                <a:gridCol w="1424770">
                  <a:extLst>
                    <a:ext uri="{9D8B030D-6E8A-4147-A177-3AD203B41FA5}">
                      <a16:colId xmlns:a16="http://schemas.microsoft.com/office/drawing/2014/main" val="20004"/>
                    </a:ext>
                  </a:extLst>
                </a:gridCol>
              </a:tblGrid>
              <a:tr h="329872">
                <a:tc>
                  <a:txBody>
                    <a:bodyPr/>
                    <a:lstStyle/>
                    <a:p>
                      <a:pPr marL="0" indent="0" algn="l">
                        <a:buFont typeface="+mj-lt"/>
                        <a:buNone/>
                      </a:pPr>
                      <a:r>
                        <a:rPr lang="en-ZA" sz="1600" dirty="0">
                          <a:solidFill>
                            <a:schemeClr val="tx1"/>
                          </a:solidFill>
                          <a:latin typeface="Arial" panose="020B0604020202020204" pitchFamily="34" charset="0"/>
                          <a:cs typeface="Arial" panose="020B0604020202020204" pitchFamily="34" charset="0"/>
                        </a:rPr>
                        <a:t>APEX Priority:</a:t>
                      </a: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 </a:t>
                      </a:r>
                      <a:r>
                        <a:rPr kumimoji="0" lang="en-ZA"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capable, ethical </a:t>
                      </a:r>
                      <a:r>
                        <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and </a:t>
                      </a:r>
                      <a:r>
                        <a:rPr kumimoji="0" lang="en-ZA"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developmental state</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95810935"/>
                  </a:ext>
                </a:extLst>
              </a:tr>
              <a:tr h="334198">
                <a:tc>
                  <a:txBody>
                    <a:bodyPr/>
                    <a:lstStyle/>
                    <a:p>
                      <a:pPr marL="0" indent="0" algn="l">
                        <a:buFont typeface="+mj-lt"/>
                        <a:buNone/>
                      </a:pPr>
                      <a:r>
                        <a:rPr lang="en-ZA" sz="1600" b="1" dirty="0">
                          <a:solidFill>
                            <a:schemeClr val="tx1"/>
                          </a:solidFill>
                          <a:latin typeface="Arial" panose="020B0604020202020204" pitchFamily="34" charset="0"/>
                          <a:cs typeface="Arial" panose="020B0604020202020204" pitchFamily="34" charset="0"/>
                        </a:rPr>
                        <a:t>Output:</a:t>
                      </a: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Business processes reviewed as part of the implementation of the DHA Counter Corruption and Fraud Prevention Strategy </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a:solidFill>
                      <a:schemeClr val="accent3">
                        <a:lumMod val="20000"/>
                        <a:lumOff val="8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758781">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600" b="1" dirty="0">
                          <a:solidFill>
                            <a:schemeClr val="tx1"/>
                          </a:solidFill>
                          <a:latin typeface="Arial" panose="020B0604020202020204" pitchFamily="34" charset="0"/>
                          <a:cs typeface="Arial" panose="020B0604020202020204" pitchFamily="34" charset="0"/>
                        </a:rPr>
                        <a:t>Output Indicator</a:t>
                      </a:r>
                    </a:p>
                    <a:p>
                      <a:pPr marL="0" marR="0" indent="0" algn="l" defTabSz="457200" rtl="0" eaLnBrk="1" fontAlgn="auto" latinLnBrk="0" hangingPunct="1">
                        <a:lnSpc>
                          <a:spcPct val="100000"/>
                        </a:lnSpc>
                        <a:spcBef>
                          <a:spcPts val="0"/>
                        </a:spcBef>
                        <a:spcAft>
                          <a:spcPts val="0"/>
                        </a:spcAft>
                        <a:buClrTx/>
                        <a:buSzTx/>
                        <a:buFont typeface="+mj-lt"/>
                        <a:buNone/>
                        <a:tabLst/>
                        <a:defRPr/>
                      </a:pP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600" b="1" dirty="0">
                          <a:solidFill>
                            <a:schemeClr val="tx1"/>
                          </a:solidFill>
                          <a:latin typeface="Arial" panose="020B0604020202020204" pitchFamily="34" charset="0"/>
                          <a:cs typeface="Arial" panose="020B0604020202020204" pitchFamily="34" charset="0"/>
                        </a:rPr>
                        <a:t>Estimated Performance 2022/23</a:t>
                      </a:r>
                    </a:p>
                  </a:txBody>
                  <a:tcPr>
                    <a:solidFill>
                      <a:srgbClr val="92D050"/>
                    </a:solidFill>
                  </a:tcPr>
                </a:tc>
                <a:tc>
                  <a:txBody>
                    <a:bodyPr/>
                    <a:lstStyle/>
                    <a:p>
                      <a:pPr marL="0" indent="0" algn="ctr">
                        <a:buFont typeface="+mj-lt"/>
                        <a:buNone/>
                      </a:pPr>
                      <a:r>
                        <a:rPr lang="en-ZA" sz="1600" b="1" dirty="0">
                          <a:solidFill>
                            <a:schemeClr val="tx1"/>
                          </a:solidFill>
                          <a:latin typeface="Arial" panose="020B0604020202020204" pitchFamily="34" charset="0"/>
                          <a:cs typeface="Arial" panose="020B0604020202020204" pitchFamily="34" charset="0"/>
                        </a:rPr>
                        <a:t>Annual Target 2023/24</a:t>
                      </a:r>
                    </a:p>
                  </a:txBody>
                  <a:tcPr>
                    <a:solidFill>
                      <a:srgbClr val="92D050"/>
                    </a:solidFill>
                  </a:tcPr>
                </a:tc>
                <a:tc>
                  <a:txBody>
                    <a:bodyPr/>
                    <a:lstStyle/>
                    <a:p>
                      <a:pPr marL="0" indent="0" algn="ctr">
                        <a:buFont typeface="+mj-lt"/>
                        <a:buNone/>
                      </a:pPr>
                      <a:r>
                        <a:rPr lang="en-ZA" sz="1600" b="1" dirty="0">
                          <a:solidFill>
                            <a:schemeClr val="tx1"/>
                          </a:solidFill>
                          <a:latin typeface="Arial" panose="020B0604020202020204" pitchFamily="34" charset="0"/>
                          <a:cs typeface="Arial" panose="020B0604020202020204" pitchFamily="34" charset="0"/>
                        </a:rPr>
                        <a:t>Annual Target 2024/25</a:t>
                      </a:r>
                    </a:p>
                  </a:txBody>
                  <a:tcPr>
                    <a:solidFill>
                      <a:srgbClr val="92D050"/>
                    </a:solidFill>
                  </a:tcPr>
                </a:tc>
                <a:tc>
                  <a:txBody>
                    <a:bodyPr/>
                    <a:lstStyle/>
                    <a:p>
                      <a:pPr marL="0" indent="0" algn="ctr">
                        <a:buFont typeface="+mj-lt"/>
                        <a:buNone/>
                      </a:pPr>
                      <a:r>
                        <a:rPr lang="en-ZA" sz="1600" b="1" dirty="0">
                          <a:solidFill>
                            <a:schemeClr val="tx1"/>
                          </a:solidFill>
                          <a:latin typeface="Arial" panose="020B0604020202020204" pitchFamily="34" charset="0"/>
                          <a:cs typeface="Arial" panose="020B0604020202020204" pitchFamily="34" charset="0"/>
                        </a:rPr>
                        <a:t>Annual Target 2025/26</a:t>
                      </a:r>
                    </a:p>
                    <a:p>
                      <a:pPr marL="0" indent="0" algn="ctr">
                        <a:buFont typeface="+mj-lt"/>
                        <a:buNone/>
                      </a:pPr>
                      <a:endParaRPr lang="en-US" sz="1600" b="1" dirty="0">
                        <a:solidFill>
                          <a:schemeClr val="tx1"/>
                        </a:solidFill>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10000"/>
                  </a:ext>
                </a:extLst>
              </a:tr>
              <a:tr h="52084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b="0" dirty="0">
                          <a:solidFill>
                            <a:schemeClr val="tx1"/>
                          </a:solidFill>
                          <a:latin typeface="Arial" panose="020B0604020202020204" pitchFamily="34" charset="0"/>
                          <a:cs typeface="Arial" panose="020B0604020202020204" pitchFamily="34" charset="0"/>
                        </a:rPr>
                        <a:t>Number</a:t>
                      </a:r>
                      <a:r>
                        <a:rPr lang="en-GB" sz="1600" b="0" baseline="0" dirty="0">
                          <a:solidFill>
                            <a:schemeClr val="tx1"/>
                          </a:solidFill>
                          <a:latin typeface="Arial" panose="020B0604020202020204" pitchFamily="34" charset="0"/>
                          <a:cs typeface="Arial" panose="020B0604020202020204" pitchFamily="34" charset="0"/>
                        </a:rPr>
                        <a:t> of DHA business processes reviewed to identify vulnerabilities to fraud, corruption and security breaches </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4</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16</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16</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16</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947245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42C52-B159-234F-84DC-5B8DD731833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2561365523"/>
              </p:ext>
            </p:extLst>
          </p:nvPr>
        </p:nvGraphicFramePr>
        <p:xfrm>
          <a:off x="109180" y="480799"/>
          <a:ext cx="8697936" cy="5378780"/>
        </p:xfrm>
        <a:graphic>
          <a:graphicData uri="http://schemas.openxmlformats.org/drawingml/2006/table">
            <a:tbl>
              <a:tblPr firstRow="1" firstCol="1" bandRow="1"/>
              <a:tblGrid>
                <a:gridCol w="2855401">
                  <a:extLst>
                    <a:ext uri="{9D8B030D-6E8A-4147-A177-3AD203B41FA5}">
                      <a16:colId xmlns:a16="http://schemas.microsoft.com/office/drawing/2014/main" val="2133296954"/>
                    </a:ext>
                  </a:extLst>
                </a:gridCol>
                <a:gridCol w="5842535">
                  <a:extLst>
                    <a:ext uri="{9D8B030D-6E8A-4147-A177-3AD203B41FA5}">
                      <a16:colId xmlns:a16="http://schemas.microsoft.com/office/drawing/2014/main" val="3820330928"/>
                    </a:ext>
                  </a:extLst>
                </a:gridCol>
              </a:tblGrid>
              <a:tr h="255328">
                <a:tc>
                  <a:txBody>
                    <a:bodyPr/>
                    <a:lstStyle/>
                    <a:p>
                      <a:pPr>
                        <a:lnSpc>
                          <a:spcPct val="107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Annual Target 2023/24</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en-ZA" sz="1400" b="1">
                          <a:effectLst/>
                          <a:latin typeface="Arial" panose="020B0604020202020204" pitchFamily="34" charset="0"/>
                          <a:ea typeface="Calibri" panose="020F0502020204030204" pitchFamily="34" charset="0"/>
                          <a:cs typeface="Arial" panose="020B0604020202020204" pitchFamily="34" charset="0"/>
                        </a:rPr>
                        <a:t>Quarterly Targets</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27359442"/>
                  </a:ext>
                </a:extLst>
              </a:tr>
              <a:tr h="293776">
                <a:tc row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16 </a:t>
                      </a:r>
                      <a:r>
                        <a:rPr lang="en-GB" sz="1400" b="0" baseline="0" dirty="0" smtClean="0">
                          <a:solidFill>
                            <a:schemeClr val="tx1"/>
                          </a:solidFill>
                          <a:latin typeface="Arial" panose="020B0604020202020204" pitchFamily="34" charset="0"/>
                          <a:cs typeface="Arial" panose="020B0604020202020204" pitchFamily="34" charset="0"/>
                        </a:rPr>
                        <a:t>business processes reviewed to identify vulnerabilities to fraud, corruption and security breaches </a:t>
                      </a:r>
                      <a:endPar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Q1: 4</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V-Listing Process</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Late Registration of Birth (LRB)</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Asylum Seeker Management / ASM (Sec 22 extension)</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Foreign Office Recruitment</a:t>
                      </a:r>
                      <a:endPar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9400463"/>
                  </a:ext>
                </a:extLst>
              </a:tr>
              <a:tr h="293776">
                <a:tc v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Q2:</a:t>
                      </a:r>
                      <a:r>
                        <a:rPr kumimoji="0" lang="en-GB"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4</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ASM (Protocols and Legislation focusing on Sections 23 and 24)</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ID Application (Green Barcoded ID)</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Marriage Registration</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Citizenship Application</a:t>
                      </a:r>
                      <a:endPar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0703606"/>
                  </a:ext>
                </a:extLst>
              </a:tr>
              <a:tr h="1268561">
                <a:tc v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Q3</a:t>
                      </a:r>
                      <a:r>
                        <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4</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Passport Application</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Amendments</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Loss Control (Recovery of Losses)</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Birth Registration (Special Circumstances)</a:t>
                      </a:r>
                      <a:endPar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385394"/>
                  </a:ext>
                </a:extLst>
              </a:tr>
              <a:tr h="1572065">
                <a:tc vMerge="1">
                  <a:txBody>
                    <a:bodyPr/>
                    <a:lstStyle/>
                    <a:p>
                      <a:endParaRPr lang="en-ZA"/>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Q4: 4</a:t>
                      </a:r>
                      <a:endPar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Permitting Appeals</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Implementation of Management Controls at DHA offices (Efficiency in Controls)</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Visa Adjudication</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Unabridged Certificates (Birth, Marriage and Death)</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008973"/>
                  </a:ext>
                </a:extLst>
              </a:tr>
            </a:tbl>
          </a:graphicData>
        </a:graphic>
      </p:graphicFrame>
    </p:spTree>
    <p:extLst>
      <p:ext uri="{BB962C8B-B14F-4D97-AF65-F5344CB8AC3E}">
        <p14:creationId xmlns:p14="http://schemas.microsoft.com/office/powerpoint/2010/main" val="21879538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42C52-B159-234F-84DC-5B8DD731833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4157520268"/>
              </p:ext>
            </p:extLst>
          </p:nvPr>
        </p:nvGraphicFramePr>
        <p:xfrm>
          <a:off x="125652" y="119209"/>
          <a:ext cx="8916748" cy="3001695"/>
        </p:xfrm>
        <a:graphic>
          <a:graphicData uri="http://schemas.openxmlformats.org/drawingml/2006/table">
            <a:tbl>
              <a:tblPr firstRow="1" bandRow="1">
                <a:tableStyleId>{5C22544A-7EE6-4342-B048-85BDC9FD1C3A}</a:tableStyleId>
              </a:tblPr>
              <a:tblGrid>
                <a:gridCol w="2661038">
                  <a:extLst>
                    <a:ext uri="{9D8B030D-6E8A-4147-A177-3AD203B41FA5}">
                      <a16:colId xmlns:a16="http://schemas.microsoft.com/office/drawing/2014/main" val="20000"/>
                    </a:ext>
                  </a:extLst>
                </a:gridCol>
                <a:gridCol w="1731051">
                  <a:extLst>
                    <a:ext uri="{9D8B030D-6E8A-4147-A177-3AD203B41FA5}">
                      <a16:colId xmlns:a16="http://schemas.microsoft.com/office/drawing/2014/main" val="20001"/>
                    </a:ext>
                  </a:extLst>
                </a:gridCol>
                <a:gridCol w="1554881">
                  <a:extLst>
                    <a:ext uri="{9D8B030D-6E8A-4147-A177-3AD203B41FA5}">
                      <a16:colId xmlns:a16="http://schemas.microsoft.com/office/drawing/2014/main" val="20002"/>
                    </a:ext>
                  </a:extLst>
                </a:gridCol>
                <a:gridCol w="1564226">
                  <a:extLst>
                    <a:ext uri="{9D8B030D-6E8A-4147-A177-3AD203B41FA5}">
                      <a16:colId xmlns:a16="http://schemas.microsoft.com/office/drawing/2014/main" val="20003"/>
                    </a:ext>
                  </a:extLst>
                </a:gridCol>
                <a:gridCol w="1405552">
                  <a:extLst>
                    <a:ext uri="{9D8B030D-6E8A-4147-A177-3AD203B41FA5}">
                      <a16:colId xmlns:a16="http://schemas.microsoft.com/office/drawing/2014/main" val="20004"/>
                    </a:ext>
                  </a:extLst>
                </a:gridCol>
              </a:tblGrid>
              <a:tr h="283624">
                <a:tc>
                  <a:txBody>
                    <a:bodyPr/>
                    <a:lstStyle/>
                    <a:p>
                      <a:pPr marL="0" indent="0" algn="l">
                        <a:buFont typeface="+mj-lt"/>
                        <a:buNone/>
                      </a:pPr>
                      <a:r>
                        <a:rPr lang="en-ZA" sz="1600" dirty="0">
                          <a:solidFill>
                            <a:schemeClr val="tx1"/>
                          </a:solidFill>
                          <a:latin typeface="Arial" panose="020B0604020202020204" pitchFamily="34" charset="0"/>
                          <a:cs typeface="Arial" panose="020B0604020202020204" pitchFamily="34" charset="0"/>
                        </a:rPr>
                        <a:t>APEX Priority:</a:t>
                      </a: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 capable, ethical and developmental state</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95810935"/>
                  </a:ext>
                </a:extLst>
              </a:tr>
              <a:tr h="303355">
                <a:tc>
                  <a:txBody>
                    <a:bodyPr/>
                    <a:lstStyle/>
                    <a:p>
                      <a:pPr marL="0" indent="0" algn="l">
                        <a:buFont typeface="+mj-lt"/>
                        <a:buNone/>
                      </a:pPr>
                      <a:r>
                        <a:rPr lang="en-ZA" sz="1600" b="1" dirty="0">
                          <a:solidFill>
                            <a:schemeClr val="tx1"/>
                          </a:solidFill>
                          <a:latin typeface="Arial" panose="020B0604020202020204" pitchFamily="34" charset="0"/>
                          <a:cs typeface="Arial" panose="020B0604020202020204" pitchFamily="34" charset="0"/>
                        </a:rPr>
                        <a:t>Output:</a:t>
                      </a: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DHA</a:t>
                      </a:r>
                      <a:r>
                        <a:rPr lang="en-GB" sz="16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Counter Corruption</a:t>
                      </a:r>
                      <a:r>
                        <a:rPr lang="en-GB" sz="16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and Fraud Prevention Strategy Implemented </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a:solidFill>
                      <a:schemeClr val="accent3">
                        <a:lumMod val="20000"/>
                        <a:lumOff val="8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1077772">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600" b="1" dirty="0">
                          <a:solidFill>
                            <a:schemeClr val="tx1"/>
                          </a:solidFill>
                          <a:latin typeface="Arial" panose="020B0604020202020204" pitchFamily="34" charset="0"/>
                          <a:cs typeface="Arial" panose="020B0604020202020204" pitchFamily="34" charset="0"/>
                        </a:rPr>
                        <a:t>Output Indicator</a:t>
                      </a:r>
                    </a:p>
                    <a:p>
                      <a:pPr marL="0" marR="0" indent="0" algn="l" defTabSz="457200" rtl="0" eaLnBrk="1" fontAlgn="auto" latinLnBrk="0" hangingPunct="1">
                        <a:lnSpc>
                          <a:spcPct val="100000"/>
                        </a:lnSpc>
                        <a:spcBef>
                          <a:spcPts val="0"/>
                        </a:spcBef>
                        <a:spcAft>
                          <a:spcPts val="0"/>
                        </a:spcAft>
                        <a:buClrTx/>
                        <a:buSzTx/>
                        <a:buFont typeface="+mj-lt"/>
                        <a:buNone/>
                        <a:tabLst/>
                        <a:defRPr/>
                      </a:pP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600" b="1" dirty="0">
                          <a:solidFill>
                            <a:schemeClr val="tx1"/>
                          </a:solidFill>
                          <a:latin typeface="Arial" panose="020B0604020202020204" pitchFamily="34" charset="0"/>
                          <a:cs typeface="Arial" panose="020B0604020202020204" pitchFamily="34" charset="0"/>
                        </a:rPr>
                        <a:t>Estimated Performance 2022/23</a:t>
                      </a:r>
                    </a:p>
                    <a:p>
                      <a:pPr marL="342900" indent="-342900" algn="l">
                        <a:buFont typeface="+mj-lt"/>
                        <a:buAutoNum type="arabicPeriod"/>
                      </a:pP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600" b="1" dirty="0">
                          <a:solidFill>
                            <a:schemeClr val="tx1"/>
                          </a:solidFill>
                          <a:latin typeface="Arial" panose="020B0604020202020204" pitchFamily="34" charset="0"/>
                          <a:cs typeface="Arial" panose="020B0604020202020204" pitchFamily="34" charset="0"/>
                        </a:rPr>
                        <a:t>Annual Target 2023/24</a:t>
                      </a:r>
                    </a:p>
                  </a:txBody>
                  <a:tcPr>
                    <a:solidFill>
                      <a:srgbClr val="92D050"/>
                    </a:solidFill>
                  </a:tcPr>
                </a:tc>
                <a:tc>
                  <a:txBody>
                    <a:bodyPr/>
                    <a:lstStyle/>
                    <a:p>
                      <a:pPr marL="0" indent="0" algn="ctr">
                        <a:buFont typeface="+mj-lt"/>
                        <a:buNone/>
                      </a:pPr>
                      <a:r>
                        <a:rPr lang="en-ZA" sz="1600" b="1" dirty="0">
                          <a:solidFill>
                            <a:schemeClr val="tx1"/>
                          </a:solidFill>
                          <a:latin typeface="Arial" panose="020B0604020202020204" pitchFamily="34" charset="0"/>
                          <a:cs typeface="Arial" panose="020B0604020202020204" pitchFamily="34" charset="0"/>
                        </a:rPr>
                        <a:t>Annual Target 2024/25</a:t>
                      </a:r>
                    </a:p>
                  </a:txBody>
                  <a:tcPr>
                    <a:solidFill>
                      <a:srgbClr val="92D050"/>
                    </a:solidFill>
                  </a:tcPr>
                </a:tc>
                <a:tc>
                  <a:txBody>
                    <a:bodyPr/>
                    <a:lstStyle/>
                    <a:p>
                      <a:pPr marL="0" indent="0" algn="ctr">
                        <a:buFont typeface="+mj-lt"/>
                        <a:buNone/>
                      </a:pPr>
                      <a:r>
                        <a:rPr lang="en-ZA" sz="1600" b="1" dirty="0">
                          <a:solidFill>
                            <a:schemeClr val="tx1"/>
                          </a:solidFill>
                          <a:latin typeface="Arial" panose="020B0604020202020204" pitchFamily="34" charset="0"/>
                          <a:cs typeface="Arial" panose="020B0604020202020204" pitchFamily="34" charset="0"/>
                        </a:rPr>
                        <a:t>Annual Target 2025/26</a:t>
                      </a:r>
                    </a:p>
                  </a:txBody>
                  <a:tcPr>
                    <a:solidFill>
                      <a:srgbClr val="92D050"/>
                    </a:solidFill>
                  </a:tcPr>
                </a:tc>
                <a:extLst>
                  <a:ext uri="{0D108BD9-81ED-4DB2-BD59-A6C34878D82A}">
                    <a16:rowId xmlns:a16="http://schemas.microsoft.com/office/drawing/2014/main" val="10000"/>
                  </a:ext>
                </a:extLst>
              </a:tr>
              <a:tr h="438334">
                <a:tc>
                  <a:txBody>
                    <a:bodyPr/>
                    <a:lstStyle/>
                    <a:p>
                      <a:pPr marL="0" indent="0" algn="l">
                        <a:buFont typeface="+mj-lt"/>
                        <a:buNone/>
                      </a:pPr>
                      <a:r>
                        <a:rPr lang="en-GB" sz="1600" b="0" dirty="0" smtClean="0">
                          <a:solidFill>
                            <a:schemeClr val="tx1"/>
                          </a:solidFill>
                          <a:latin typeface="Arial" panose="020B0604020202020204" pitchFamily="34" charset="0"/>
                          <a:cs typeface="Arial" panose="020B0604020202020204" pitchFamily="34" charset="0"/>
                        </a:rPr>
                        <a:t>Percentage of reported cases on fraud and corruption finalised within 90 working days per year</a:t>
                      </a:r>
                      <a:endParaRPr lang="en-ZA" sz="1600" b="0" dirty="0">
                        <a:solidFill>
                          <a:schemeClr val="tx1"/>
                        </a:solidFill>
                        <a:latin typeface="Arial" panose="020B060402020202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66%</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75%</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80%</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80%</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39513923"/>
              </p:ext>
            </p:extLst>
          </p:nvPr>
        </p:nvGraphicFramePr>
        <p:xfrm>
          <a:off x="125652" y="3239532"/>
          <a:ext cx="8865318" cy="2161830"/>
        </p:xfrm>
        <a:graphic>
          <a:graphicData uri="http://schemas.openxmlformats.org/drawingml/2006/table">
            <a:tbl>
              <a:tblPr firstRow="1" firstCol="1" bandRow="1"/>
              <a:tblGrid>
                <a:gridCol w="4382893">
                  <a:extLst>
                    <a:ext uri="{9D8B030D-6E8A-4147-A177-3AD203B41FA5}">
                      <a16:colId xmlns:a16="http://schemas.microsoft.com/office/drawing/2014/main" val="2133296954"/>
                    </a:ext>
                  </a:extLst>
                </a:gridCol>
                <a:gridCol w="4482425">
                  <a:extLst>
                    <a:ext uri="{9D8B030D-6E8A-4147-A177-3AD203B41FA5}">
                      <a16:colId xmlns:a16="http://schemas.microsoft.com/office/drawing/2014/main" val="3820330928"/>
                    </a:ext>
                  </a:extLst>
                </a:gridCol>
              </a:tblGrid>
              <a:tr h="178791">
                <a:tc>
                  <a:txBody>
                    <a:bodyPr/>
                    <a:lstStyle/>
                    <a:p>
                      <a:pP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Annual Target </a:t>
                      </a:r>
                      <a:r>
                        <a:rPr lang="en-ZA" sz="1600" b="1" dirty="0" smtClean="0">
                          <a:effectLst/>
                          <a:latin typeface="Arial" panose="020B0604020202020204" pitchFamily="34" charset="0"/>
                          <a:ea typeface="Calibri" panose="020F0502020204030204" pitchFamily="34" charset="0"/>
                          <a:cs typeface="Arial" panose="020B0604020202020204" pitchFamily="34" charset="0"/>
                        </a:rPr>
                        <a:t>2023/24</a:t>
                      </a:r>
                    </a:p>
                    <a:p>
                      <a:pPr>
                        <a:lnSpc>
                          <a:spcPct val="107000"/>
                        </a:lnSpc>
                        <a:spcAft>
                          <a:spcPts val="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Quarterly Targets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27359442"/>
                  </a:ext>
                </a:extLst>
              </a:tr>
              <a:tr h="353713">
                <a:tc rowSpan="4">
                  <a:txBody>
                    <a:bodyPr/>
                    <a:lstStyle/>
                    <a:p>
                      <a:pPr marL="0" indent="0" algn="l">
                        <a:buFont typeface="+mj-lt"/>
                        <a:buNone/>
                      </a:pPr>
                      <a:r>
                        <a:rPr lang="en-GB" sz="1600" b="0" dirty="0" smtClean="0">
                          <a:solidFill>
                            <a:schemeClr val="tx1"/>
                          </a:solidFill>
                          <a:latin typeface="Arial" panose="020B0604020202020204" pitchFamily="34" charset="0"/>
                          <a:cs typeface="Arial" panose="020B0604020202020204" pitchFamily="34" charset="0"/>
                        </a:rPr>
                        <a:t>75% of reported cases on fraud and corruption finalised within 90 working days per year</a:t>
                      </a:r>
                      <a:endParaRPr lang="en-ZA" sz="1600" b="0" dirty="0">
                        <a:solidFill>
                          <a:schemeClr val="tx1"/>
                        </a:solidFill>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Q1:</a:t>
                      </a: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lang="en-GB" sz="1600" b="0" dirty="0" smtClean="0">
                          <a:solidFill>
                            <a:schemeClr val="tx1"/>
                          </a:solidFill>
                          <a:latin typeface="Arial" panose="020B0604020202020204" pitchFamily="34" charset="0"/>
                          <a:cs typeface="Arial" panose="020B0604020202020204" pitchFamily="34" charset="0"/>
                        </a:rPr>
                        <a:t>75%</a:t>
                      </a:r>
                      <a:endParaRPr lang="en-ZA" sz="1600" b="0" dirty="0">
                        <a:solidFill>
                          <a:schemeClr val="tx1"/>
                        </a:solidFill>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385394"/>
                  </a:ext>
                </a:extLst>
              </a:tr>
              <a:tr h="386923">
                <a:tc vMerge="1">
                  <a:txBody>
                    <a:bodyPr/>
                    <a:lstStyle/>
                    <a:p>
                      <a:endParaRPr lang="en-ZA"/>
                    </a:p>
                  </a:txBody>
                  <a:tcPr/>
                </a:tc>
                <a:tc>
                  <a:txBody>
                    <a:bodyPr/>
                    <a:lstStyle/>
                    <a:p>
                      <a:pPr marL="0" indent="0" algn="ctr">
                        <a:buFont typeface="+mj-lt"/>
                        <a:buNone/>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Q2:</a:t>
                      </a: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lang="en-GB" sz="1600" b="0" dirty="0" smtClean="0">
                          <a:solidFill>
                            <a:schemeClr val="tx1"/>
                          </a:solidFill>
                          <a:latin typeface="Arial" panose="020B0604020202020204" pitchFamily="34" charset="0"/>
                          <a:cs typeface="Arial" panose="020B0604020202020204" pitchFamily="34" charset="0"/>
                        </a:rPr>
                        <a:t>75%</a:t>
                      </a:r>
                      <a:endParaRPr lang="en-ZA" sz="1600" b="0" dirty="0">
                        <a:solidFill>
                          <a:schemeClr val="tx1"/>
                        </a:solidFill>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008973"/>
                  </a:ext>
                </a:extLst>
              </a:tr>
              <a:tr h="368994">
                <a:tc vMerge="1">
                  <a:txBody>
                    <a:bodyPr/>
                    <a:lstStyle/>
                    <a:p>
                      <a:pPr marL="0" indent="0" algn="l">
                        <a:buFont typeface="+mj-lt"/>
                        <a:buNone/>
                      </a:pPr>
                      <a:endParaRPr lang="en-ZA" sz="1200" b="1" dirty="0">
                        <a:solidFill>
                          <a:schemeClr val="tx1"/>
                        </a:solidFill>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Q3:</a:t>
                      </a: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75%</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6965591"/>
                  </a:ext>
                </a:extLst>
              </a:tr>
              <a:tr h="530357">
                <a:tc vMerge="1">
                  <a:txBody>
                    <a:bodyPr/>
                    <a:lstStyle/>
                    <a:p>
                      <a:pPr marL="0" indent="0" algn="l">
                        <a:buFont typeface="+mj-lt"/>
                        <a:buNone/>
                      </a:pPr>
                      <a:endParaRPr lang="en-ZA" sz="1200" b="1" dirty="0">
                        <a:solidFill>
                          <a:schemeClr val="tx1"/>
                        </a:solidFill>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Q4:</a:t>
                      </a: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75%</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3453746"/>
                  </a:ext>
                </a:extLst>
              </a:tr>
            </a:tbl>
          </a:graphicData>
        </a:graphic>
      </p:graphicFrame>
    </p:spTree>
    <p:extLst>
      <p:ext uri="{BB962C8B-B14F-4D97-AF65-F5344CB8AC3E}">
        <p14:creationId xmlns:p14="http://schemas.microsoft.com/office/powerpoint/2010/main" val="3041620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a:extLst>
              <a:ext uri="{FF2B5EF4-FFF2-40B4-BE49-F238E27FC236}">
                <a16:creationId xmlns:a16="http://schemas.microsoft.com/office/drawing/2014/main" id="{B69995CA-9F3C-4203-8C4D-EBF7CF989964}"/>
              </a:ext>
            </a:extLst>
          </p:cNvPr>
          <p:cNvSpPr txBox="1">
            <a:spLocks noGrp="1"/>
          </p:cNvSpPr>
          <p:nvPr/>
        </p:nvSpPr>
        <p:spPr bwMode="auto">
          <a:xfrm>
            <a:off x="3113315"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buClr>
                <a:schemeClr val="bg2"/>
              </a:buClr>
            </a:pPr>
            <a:endParaRPr lang="en-US" altLang="en-US" sz="160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018921359"/>
              </p:ext>
            </p:extLst>
          </p:nvPr>
        </p:nvGraphicFramePr>
        <p:xfrm>
          <a:off x="189856" y="653142"/>
          <a:ext cx="8649343" cy="3606917"/>
        </p:xfrm>
        <a:graphic>
          <a:graphicData uri="http://schemas.openxmlformats.org/drawingml/2006/table">
            <a:tbl>
              <a:tblPr firstRow="1" firstCol="1" bandRow="1">
                <a:tableStyleId>{5C22544A-7EE6-4342-B048-85BDC9FD1C3A}</a:tableStyleId>
              </a:tblPr>
              <a:tblGrid>
                <a:gridCol w="2661563">
                  <a:extLst>
                    <a:ext uri="{9D8B030D-6E8A-4147-A177-3AD203B41FA5}">
                      <a16:colId xmlns:a16="http://schemas.microsoft.com/office/drawing/2014/main" val="20000"/>
                    </a:ext>
                  </a:extLst>
                </a:gridCol>
                <a:gridCol w="5987780">
                  <a:extLst>
                    <a:ext uri="{9D8B030D-6E8A-4147-A177-3AD203B41FA5}">
                      <a16:colId xmlns:a16="http://schemas.microsoft.com/office/drawing/2014/main" val="20001"/>
                    </a:ext>
                  </a:extLst>
                </a:gridCol>
              </a:tblGrid>
              <a:tr h="170791">
                <a:tc>
                  <a:txBody>
                    <a:bodyPr/>
                    <a:lstStyle/>
                    <a:p>
                      <a:pPr algn="ctr">
                        <a:lnSpc>
                          <a:spcPct val="105000"/>
                        </a:lnSpc>
                        <a:spcAft>
                          <a:spcPts val="0"/>
                        </a:spcAft>
                        <a:tabLst>
                          <a:tab pos="457200" algn="l"/>
                        </a:tabLst>
                      </a:pPr>
                      <a:r>
                        <a:rPr lang="en-ZA" sz="1800" dirty="0">
                          <a:solidFill>
                            <a:schemeClr val="tx1"/>
                          </a:solidFill>
                          <a:effectLst/>
                          <a:latin typeface="Arial" panose="020B0604020202020204" pitchFamily="34" charset="0"/>
                          <a:cs typeface="Arial" panose="020B0604020202020204" pitchFamily="34" charset="0"/>
                        </a:rPr>
                        <a:t>APEX </a:t>
                      </a:r>
                      <a:r>
                        <a:rPr lang="en-ZA" sz="1800" dirty="0" smtClean="0">
                          <a:solidFill>
                            <a:schemeClr val="tx1"/>
                          </a:solidFill>
                          <a:effectLst/>
                          <a:latin typeface="Arial" panose="020B0604020202020204" pitchFamily="34" charset="0"/>
                          <a:cs typeface="Arial" panose="020B0604020202020204" pitchFamily="34" charset="0"/>
                        </a:rPr>
                        <a:t>Priority</a:t>
                      </a:r>
                    </a:p>
                    <a:p>
                      <a:pPr algn="ctr">
                        <a:lnSpc>
                          <a:spcPct val="105000"/>
                        </a:lnSpc>
                        <a:spcAft>
                          <a:spcPts val="0"/>
                        </a:spcAft>
                        <a:tabLst>
                          <a:tab pos="457200" algn="l"/>
                        </a:tabLst>
                      </a:pPr>
                      <a:endParaRPr lang="en-Z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271" marR="33271" marT="0" marB="0">
                    <a:solidFill>
                      <a:srgbClr val="92D050"/>
                    </a:solidFill>
                  </a:tcPr>
                </a:tc>
                <a:tc>
                  <a:txBody>
                    <a:bodyPr/>
                    <a:lstStyle/>
                    <a:p>
                      <a:pPr algn="ctr">
                        <a:lnSpc>
                          <a:spcPct val="105000"/>
                        </a:lnSpc>
                        <a:spcAft>
                          <a:spcPts val="0"/>
                        </a:spcAft>
                        <a:tabLst>
                          <a:tab pos="457200" algn="l"/>
                        </a:tabLst>
                      </a:pPr>
                      <a:r>
                        <a:rPr lang="en-ZA" sz="1800" dirty="0">
                          <a:solidFill>
                            <a:schemeClr val="tx1"/>
                          </a:solidFill>
                          <a:effectLst/>
                          <a:latin typeface="Arial" panose="020B0604020202020204" pitchFamily="34" charset="0"/>
                          <a:cs typeface="Arial" panose="020B0604020202020204" pitchFamily="34" charset="0"/>
                        </a:rPr>
                        <a:t>Revised MTSF Commitment 2024</a:t>
                      </a:r>
                      <a:endParaRPr lang="en-Z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271" marR="33271" marT="0" marB="0">
                    <a:solidFill>
                      <a:srgbClr val="92D050"/>
                    </a:solidFill>
                  </a:tcPr>
                </a:tc>
                <a:extLst>
                  <a:ext uri="{0D108BD9-81ED-4DB2-BD59-A6C34878D82A}">
                    <a16:rowId xmlns:a16="http://schemas.microsoft.com/office/drawing/2014/main" val="10000"/>
                  </a:ext>
                </a:extLst>
              </a:tr>
              <a:tr h="686362">
                <a:tc>
                  <a:txBody>
                    <a:bodyPr/>
                    <a:lstStyle/>
                    <a:p>
                      <a:pPr algn="just">
                        <a:lnSpc>
                          <a:spcPct val="105000"/>
                        </a:lnSpc>
                        <a:spcAft>
                          <a:spcPts val="0"/>
                        </a:spcAft>
                        <a:tabLst>
                          <a:tab pos="457200" algn="l"/>
                        </a:tabLst>
                      </a:pPr>
                      <a:r>
                        <a:rPr lang="en-ZA" sz="1800" b="0" dirty="0">
                          <a:solidFill>
                            <a:schemeClr val="tx1"/>
                          </a:solidFill>
                          <a:effectLst/>
                          <a:latin typeface="Arial" panose="020B0604020202020204" pitchFamily="34" charset="0"/>
                          <a:cs typeface="Arial" panose="020B0604020202020204" pitchFamily="34" charset="0"/>
                        </a:rPr>
                        <a:t>Economic transformation and job creation</a:t>
                      </a:r>
                      <a:endParaRPr lang="en-ZA"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271" marR="33271" marT="0" marB="0">
                    <a:solidFill>
                      <a:srgbClr val="92D050"/>
                    </a:solidFill>
                  </a:tcPr>
                </a:tc>
                <a:tc>
                  <a:txBody>
                    <a:bodyPr/>
                    <a:lstStyle/>
                    <a:p>
                      <a:pPr marL="285750" indent="-285750" algn="just">
                        <a:lnSpc>
                          <a:spcPct val="105000"/>
                        </a:lnSpc>
                        <a:spcAft>
                          <a:spcPts val="0"/>
                        </a:spcAft>
                        <a:buFont typeface="Arial" panose="020B0604020202020204" pitchFamily="34" charset="0"/>
                        <a:buChar char="•"/>
                        <a:tabLst>
                          <a:tab pos="457200" algn="l"/>
                        </a:tabLst>
                      </a:pPr>
                      <a:r>
                        <a:rPr lang="en-ZA" sz="1800" dirty="0">
                          <a:effectLst/>
                          <a:latin typeface="Arial" panose="020B0604020202020204" pitchFamily="34" charset="0"/>
                          <a:cs typeface="Arial" panose="020B0604020202020204" pitchFamily="34" charset="0"/>
                        </a:rPr>
                        <a:t>Implementation of a revised visa regime through 95% of visa applications </a:t>
                      </a:r>
                      <a:r>
                        <a:rPr lang="en-ZA" sz="1800" dirty="0" smtClean="0">
                          <a:effectLst/>
                          <a:latin typeface="Arial" panose="020B0604020202020204" pitchFamily="34" charset="0"/>
                          <a:cs typeface="Arial" panose="020B0604020202020204" pitchFamily="34" charset="0"/>
                        </a:rPr>
                        <a:t>(critical skills) adjudicated </a:t>
                      </a:r>
                      <a:r>
                        <a:rPr lang="en-ZA" sz="1800" dirty="0">
                          <a:effectLst/>
                          <a:latin typeface="Arial" panose="020B0604020202020204" pitchFamily="34" charset="0"/>
                          <a:cs typeface="Arial" panose="020B0604020202020204" pitchFamily="34" charset="0"/>
                        </a:rPr>
                        <a:t>within 4 weeks by </a:t>
                      </a:r>
                      <a:r>
                        <a:rPr lang="en-ZA" sz="1800" dirty="0" smtClean="0">
                          <a:effectLst/>
                          <a:latin typeface="Arial" panose="020B0604020202020204" pitchFamily="34" charset="0"/>
                          <a:cs typeface="Arial" panose="020B0604020202020204" pitchFamily="34" charset="0"/>
                        </a:rPr>
                        <a:t>2022/23</a:t>
                      </a:r>
                    </a:p>
                    <a:p>
                      <a:pPr marL="285750" indent="-285750" algn="just">
                        <a:lnSpc>
                          <a:spcPct val="105000"/>
                        </a:lnSpc>
                        <a:spcAft>
                          <a:spcPts val="0"/>
                        </a:spcAft>
                        <a:buFont typeface="Arial" panose="020B0604020202020204" pitchFamily="34" charset="0"/>
                        <a:buChar char="•"/>
                        <a:tabLst>
                          <a:tab pos="457200" algn="l"/>
                        </a:tabLst>
                      </a:pP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33271" marR="33271" marT="0" marB="0">
                    <a:solidFill>
                      <a:schemeClr val="accent3">
                        <a:lumMod val="20000"/>
                        <a:lumOff val="80000"/>
                      </a:schemeClr>
                    </a:solidFill>
                  </a:tcPr>
                </a:tc>
                <a:extLst>
                  <a:ext uri="{0D108BD9-81ED-4DB2-BD59-A6C34878D82A}">
                    <a16:rowId xmlns:a16="http://schemas.microsoft.com/office/drawing/2014/main" val="10001"/>
                  </a:ext>
                </a:extLst>
              </a:tr>
              <a:tr h="1878701">
                <a:tc>
                  <a:txBody>
                    <a:bodyPr/>
                    <a:lstStyle/>
                    <a:p>
                      <a:pPr algn="just">
                        <a:lnSpc>
                          <a:spcPct val="105000"/>
                        </a:lnSpc>
                        <a:spcAft>
                          <a:spcPts val="0"/>
                        </a:spcAft>
                        <a:tabLst>
                          <a:tab pos="457200" algn="l"/>
                        </a:tabLst>
                      </a:pPr>
                      <a:r>
                        <a:rPr lang="en-ZA" sz="1800" b="0" dirty="0">
                          <a:solidFill>
                            <a:schemeClr val="tx1"/>
                          </a:solidFill>
                          <a:effectLst/>
                          <a:latin typeface="Arial" panose="020B0604020202020204" pitchFamily="34" charset="0"/>
                          <a:cs typeface="Arial" panose="020B0604020202020204" pitchFamily="34" charset="0"/>
                        </a:rPr>
                        <a:t>Social cohesion and safer communities</a:t>
                      </a:r>
                    </a:p>
                    <a:p>
                      <a:pPr algn="just">
                        <a:lnSpc>
                          <a:spcPct val="105000"/>
                        </a:lnSpc>
                        <a:spcAft>
                          <a:spcPts val="0"/>
                        </a:spcAft>
                        <a:tabLst>
                          <a:tab pos="457200" algn="l"/>
                        </a:tabLst>
                      </a:pPr>
                      <a:r>
                        <a:rPr lang="en-ZA" sz="1800" b="0" dirty="0">
                          <a:solidFill>
                            <a:schemeClr val="tx1"/>
                          </a:solidFill>
                          <a:effectLst/>
                          <a:latin typeface="Arial" panose="020B0604020202020204" pitchFamily="34" charset="0"/>
                          <a:cs typeface="Arial" panose="020B0604020202020204" pitchFamily="34" charset="0"/>
                        </a:rPr>
                        <a:t> </a:t>
                      </a:r>
                    </a:p>
                    <a:p>
                      <a:pPr algn="just">
                        <a:lnSpc>
                          <a:spcPct val="105000"/>
                        </a:lnSpc>
                        <a:spcAft>
                          <a:spcPts val="0"/>
                        </a:spcAft>
                        <a:tabLst>
                          <a:tab pos="457200" algn="l"/>
                        </a:tabLst>
                      </a:pPr>
                      <a:r>
                        <a:rPr lang="en-ZA" sz="1800" b="0" dirty="0">
                          <a:solidFill>
                            <a:schemeClr val="tx1"/>
                          </a:solidFill>
                          <a:effectLst/>
                          <a:latin typeface="Arial" panose="020B0604020202020204" pitchFamily="34" charset="0"/>
                          <a:cs typeface="Arial" panose="020B0604020202020204" pitchFamily="34" charset="0"/>
                        </a:rPr>
                        <a:t> </a:t>
                      </a:r>
                    </a:p>
                    <a:p>
                      <a:pPr algn="just">
                        <a:lnSpc>
                          <a:spcPct val="105000"/>
                        </a:lnSpc>
                        <a:spcAft>
                          <a:spcPts val="0"/>
                        </a:spcAft>
                        <a:tabLst>
                          <a:tab pos="457200" algn="l"/>
                        </a:tabLst>
                      </a:pPr>
                      <a:r>
                        <a:rPr lang="en-ZA" sz="1800" b="0" dirty="0">
                          <a:solidFill>
                            <a:schemeClr val="tx1"/>
                          </a:solidFill>
                          <a:effectLst/>
                          <a:latin typeface="Arial" panose="020B0604020202020204" pitchFamily="34" charset="0"/>
                          <a:cs typeface="Arial" panose="020B0604020202020204" pitchFamily="34" charset="0"/>
                        </a:rPr>
                        <a:t> </a:t>
                      </a:r>
                      <a:endParaRPr lang="en-ZA"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271" marR="33271" marT="0" marB="0">
                    <a:solidFill>
                      <a:srgbClr val="92D050"/>
                    </a:solidFill>
                  </a:tcPr>
                </a:tc>
                <a:tc>
                  <a:txBody>
                    <a:bodyPr/>
                    <a:lstStyle/>
                    <a:p>
                      <a:pPr marL="285750" indent="-285750" algn="just">
                        <a:lnSpc>
                          <a:spcPct val="105000"/>
                        </a:lnSpc>
                        <a:spcAft>
                          <a:spcPts val="0"/>
                        </a:spcAft>
                        <a:buFont typeface="Arial" panose="020B0604020202020204" pitchFamily="34" charset="0"/>
                        <a:buChar char="•"/>
                        <a:tabLst>
                          <a:tab pos="457200" algn="l"/>
                        </a:tabLst>
                      </a:pPr>
                      <a:r>
                        <a:rPr lang="en-ZA" sz="1800" dirty="0" smtClean="0">
                          <a:effectLst/>
                          <a:latin typeface="Arial" panose="020B0604020202020204" pitchFamily="34" charset="0"/>
                          <a:cs typeface="Arial" panose="020B0604020202020204" pitchFamily="34" charset="0"/>
                        </a:rPr>
                        <a:t>100</a:t>
                      </a:r>
                      <a:r>
                        <a:rPr lang="en-ZA" sz="1800" dirty="0">
                          <a:effectLst/>
                          <a:latin typeface="Arial" panose="020B0604020202020204" pitchFamily="34" charset="0"/>
                          <a:cs typeface="Arial" panose="020B0604020202020204" pitchFamily="34" charset="0"/>
                        </a:rPr>
                        <a:t>% of selected ports of entry equipped with biometric functionality by March 2024</a:t>
                      </a:r>
                    </a:p>
                    <a:p>
                      <a:pPr marL="285750" indent="-285750" algn="just">
                        <a:lnSpc>
                          <a:spcPct val="105000"/>
                        </a:lnSpc>
                        <a:spcAft>
                          <a:spcPts val="0"/>
                        </a:spcAft>
                        <a:buFont typeface="Arial" panose="020B0604020202020204" pitchFamily="34" charset="0"/>
                        <a:buChar char="•"/>
                        <a:tabLst>
                          <a:tab pos="457200" algn="l"/>
                        </a:tabLst>
                      </a:pPr>
                      <a:endParaRPr lang="en-ZA" sz="1800" dirty="0">
                        <a:effectLst/>
                        <a:latin typeface="Arial" panose="020B0604020202020204" pitchFamily="34" charset="0"/>
                        <a:cs typeface="Arial" panose="020B0604020202020204" pitchFamily="34" charset="0"/>
                      </a:endParaRPr>
                    </a:p>
                    <a:p>
                      <a:pPr marL="285750" indent="-285750" algn="just">
                        <a:lnSpc>
                          <a:spcPct val="105000"/>
                        </a:lnSpc>
                        <a:spcAft>
                          <a:spcPts val="0"/>
                        </a:spcAft>
                        <a:buFont typeface="Arial" panose="020B0604020202020204" pitchFamily="34" charset="0"/>
                        <a:buChar char="•"/>
                      </a:pPr>
                      <a:r>
                        <a:rPr lang="en-US" sz="1800" dirty="0">
                          <a:effectLst/>
                          <a:latin typeface="Arial" panose="020B0604020202020204" pitchFamily="34" charset="0"/>
                          <a:cs typeface="Arial" panose="020B0604020202020204" pitchFamily="34" charset="0"/>
                        </a:rPr>
                        <a:t>DHA Automated Biometric </a:t>
                      </a:r>
                      <a:r>
                        <a:rPr lang="en-US" sz="1800" dirty="0" smtClean="0">
                          <a:effectLst/>
                          <a:latin typeface="Arial" panose="020B0604020202020204" pitchFamily="34" charset="0"/>
                          <a:cs typeface="Arial" panose="020B0604020202020204" pitchFamily="34" charset="0"/>
                        </a:rPr>
                        <a:t>Identification </a:t>
                      </a:r>
                      <a:r>
                        <a:rPr lang="en-US" sz="1800" dirty="0">
                          <a:effectLst/>
                          <a:latin typeface="Arial" panose="020B0604020202020204" pitchFamily="34" charset="0"/>
                          <a:cs typeface="Arial" panose="020B0604020202020204" pitchFamily="34" charset="0"/>
                        </a:rPr>
                        <a:t>System (ABIS) implemented by 2022/23</a:t>
                      </a:r>
                      <a:endParaRPr lang="en-ZA" sz="1800" dirty="0">
                        <a:effectLst/>
                        <a:latin typeface="Arial" panose="020B0604020202020204" pitchFamily="34" charset="0"/>
                        <a:cs typeface="Arial" panose="020B0604020202020204" pitchFamily="34" charset="0"/>
                      </a:endParaRPr>
                    </a:p>
                    <a:p>
                      <a:pPr algn="just">
                        <a:lnSpc>
                          <a:spcPct val="105000"/>
                        </a:lnSpc>
                        <a:spcAft>
                          <a:spcPts val="0"/>
                        </a:spcAft>
                      </a:pPr>
                      <a:r>
                        <a:rPr lang="en-ZA" sz="1800" dirty="0">
                          <a:effectLst/>
                          <a:latin typeface="Arial" panose="020B0604020202020204" pitchFamily="34" charset="0"/>
                          <a:cs typeface="Arial" panose="020B0604020202020204" pitchFamily="34" charset="0"/>
                        </a:rPr>
                        <a:t>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33271" marR="33271" marT="0" marB="0">
                    <a:solidFill>
                      <a:schemeClr val="accent3">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939608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42C52-B159-234F-84DC-5B8DD731833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1788554577"/>
              </p:ext>
            </p:extLst>
          </p:nvPr>
        </p:nvGraphicFramePr>
        <p:xfrm>
          <a:off x="117415" y="144962"/>
          <a:ext cx="8935966" cy="2993568"/>
        </p:xfrm>
        <a:graphic>
          <a:graphicData uri="http://schemas.openxmlformats.org/drawingml/2006/table">
            <a:tbl>
              <a:tblPr firstRow="1" bandRow="1">
                <a:tableStyleId>{5C22544A-7EE6-4342-B048-85BDC9FD1C3A}</a:tableStyleId>
              </a:tblPr>
              <a:tblGrid>
                <a:gridCol w="3214314">
                  <a:extLst>
                    <a:ext uri="{9D8B030D-6E8A-4147-A177-3AD203B41FA5}">
                      <a16:colId xmlns:a16="http://schemas.microsoft.com/office/drawing/2014/main" val="20000"/>
                    </a:ext>
                  </a:extLst>
                </a:gridCol>
                <a:gridCol w="1597794">
                  <a:extLst>
                    <a:ext uri="{9D8B030D-6E8A-4147-A177-3AD203B41FA5}">
                      <a16:colId xmlns:a16="http://schemas.microsoft.com/office/drawing/2014/main" val="20001"/>
                    </a:ext>
                  </a:extLst>
                </a:gridCol>
                <a:gridCol w="1530417">
                  <a:extLst>
                    <a:ext uri="{9D8B030D-6E8A-4147-A177-3AD203B41FA5}">
                      <a16:colId xmlns:a16="http://schemas.microsoft.com/office/drawing/2014/main" val="20002"/>
                    </a:ext>
                  </a:extLst>
                </a:gridCol>
                <a:gridCol w="1511166">
                  <a:extLst>
                    <a:ext uri="{9D8B030D-6E8A-4147-A177-3AD203B41FA5}">
                      <a16:colId xmlns:a16="http://schemas.microsoft.com/office/drawing/2014/main" val="20003"/>
                    </a:ext>
                  </a:extLst>
                </a:gridCol>
                <a:gridCol w="1082275">
                  <a:extLst>
                    <a:ext uri="{9D8B030D-6E8A-4147-A177-3AD203B41FA5}">
                      <a16:colId xmlns:a16="http://schemas.microsoft.com/office/drawing/2014/main" val="20004"/>
                    </a:ext>
                  </a:extLst>
                </a:gridCol>
              </a:tblGrid>
              <a:tr h="329872">
                <a:tc>
                  <a:txBody>
                    <a:bodyPr/>
                    <a:lstStyle/>
                    <a:p>
                      <a:pPr marL="0" indent="0" algn="l">
                        <a:buFont typeface="+mj-lt"/>
                        <a:buNone/>
                      </a:pPr>
                      <a:r>
                        <a:rPr lang="en-ZA" sz="1400" dirty="0">
                          <a:solidFill>
                            <a:schemeClr val="tx1"/>
                          </a:solidFill>
                          <a:latin typeface="Arial" panose="020B0604020202020204" pitchFamily="34" charset="0"/>
                          <a:cs typeface="Arial" panose="020B0604020202020204" pitchFamily="34" charset="0"/>
                        </a:rPr>
                        <a:t>APEX Priority:</a:t>
                      </a: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 capable, ethical and development state</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95810935"/>
                  </a:ext>
                </a:extLst>
              </a:tr>
              <a:tr h="334198">
                <a:tc>
                  <a:txBody>
                    <a:bodyPr/>
                    <a:lstStyle/>
                    <a:p>
                      <a:pPr marL="0" indent="0" algn="l">
                        <a:buFont typeface="+mj-lt"/>
                        <a:buNone/>
                      </a:pPr>
                      <a:r>
                        <a:rPr lang="en-ZA" sz="1400" b="1" dirty="0">
                          <a:solidFill>
                            <a:schemeClr val="tx1"/>
                          </a:solidFill>
                          <a:latin typeface="Arial" panose="020B0604020202020204" pitchFamily="34" charset="0"/>
                          <a:cs typeface="Arial" panose="020B0604020202020204" pitchFamily="34" charset="0"/>
                        </a:rPr>
                        <a:t>Output:</a:t>
                      </a: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DHA Counter Corruption Strategy for the DHA </a:t>
                      </a: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implemented</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a:solidFill>
                      <a:schemeClr val="accent3">
                        <a:lumMod val="20000"/>
                        <a:lumOff val="8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645646">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latin typeface="Arial" panose="020B0604020202020204" pitchFamily="34" charset="0"/>
                          <a:cs typeface="Arial" panose="020B0604020202020204" pitchFamily="34" charset="0"/>
                        </a:rPr>
                        <a:t>Output </a:t>
                      </a:r>
                      <a:r>
                        <a:rPr lang="en-ZA" sz="1400" b="1" dirty="0" err="1">
                          <a:solidFill>
                            <a:schemeClr val="tx1"/>
                          </a:solidFill>
                          <a:latin typeface="Arial" panose="020B0604020202020204" pitchFamily="34" charset="0"/>
                          <a:cs typeface="Arial" panose="020B0604020202020204" pitchFamily="34" charset="0"/>
                        </a:rPr>
                        <a:t>Indicato</a:t>
                      </a:r>
                      <a:endParaRPr lang="en-ZA" sz="14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marR="0" indent="0" algn="ctr" defTabSz="4572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latin typeface="Arial" panose="020B0604020202020204" pitchFamily="34" charset="0"/>
                          <a:cs typeface="Arial" panose="020B0604020202020204" pitchFamily="34" charset="0"/>
                        </a:rPr>
                        <a:t>Estimated Performance 2022/23</a:t>
                      </a:r>
                    </a:p>
                  </a:txBody>
                  <a:tcPr>
                    <a:solidFill>
                      <a:srgbClr val="92D050"/>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2023/24</a:t>
                      </a:r>
                    </a:p>
                  </a:txBody>
                  <a:tcPr>
                    <a:solidFill>
                      <a:srgbClr val="92D050"/>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2024/25</a:t>
                      </a:r>
                    </a:p>
                  </a:txBody>
                  <a:tcPr>
                    <a:solidFill>
                      <a:srgbClr val="92D050"/>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2025/26</a:t>
                      </a:r>
                    </a:p>
                  </a:txBody>
                  <a:tcPr>
                    <a:solidFill>
                      <a:srgbClr val="92D050"/>
                    </a:solidFill>
                  </a:tcPr>
                </a:tc>
                <a:extLst>
                  <a:ext uri="{0D108BD9-81ED-4DB2-BD59-A6C34878D82A}">
                    <a16:rowId xmlns:a16="http://schemas.microsoft.com/office/drawing/2014/main" val="10000"/>
                  </a:ext>
                </a:extLst>
              </a:tr>
              <a:tr h="52084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Number of Threat and Risk Assessments (TRAs) </a:t>
                      </a:r>
                      <a:r>
                        <a:rPr kumimoji="0" lang="en-US" sz="14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conducted per year  </a:t>
                      </a: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in accordance with the requirements of Minimum Information Security Standards (MISS) and / or Minimum Physical Security Standards (MPSS)</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80</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40</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40</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40</a:t>
                      </a:r>
                      <a:endParaRPr kumimoji="0" lang="en-ZA" sz="14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2039061"/>
              </p:ext>
            </p:extLst>
          </p:nvPr>
        </p:nvGraphicFramePr>
        <p:xfrm>
          <a:off x="117415" y="3224452"/>
          <a:ext cx="8944203" cy="2194572"/>
        </p:xfrm>
        <a:graphic>
          <a:graphicData uri="http://schemas.openxmlformats.org/drawingml/2006/table">
            <a:tbl>
              <a:tblPr firstRow="1" firstCol="1" bandRow="1"/>
              <a:tblGrid>
                <a:gridCol w="3222551">
                  <a:extLst>
                    <a:ext uri="{9D8B030D-6E8A-4147-A177-3AD203B41FA5}">
                      <a16:colId xmlns:a16="http://schemas.microsoft.com/office/drawing/2014/main" val="2133296954"/>
                    </a:ext>
                  </a:extLst>
                </a:gridCol>
                <a:gridCol w="5721652">
                  <a:extLst>
                    <a:ext uri="{9D8B030D-6E8A-4147-A177-3AD203B41FA5}">
                      <a16:colId xmlns:a16="http://schemas.microsoft.com/office/drawing/2014/main" val="3820330928"/>
                    </a:ext>
                  </a:extLst>
                </a:gridCol>
              </a:tblGrid>
              <a:tr h="323996">
                <a:tc>
                  <a:txBody>
                    <a:bodyPr/>
                    <a:lstStyle/>
                    <a:p>
                      <a:pPr>
                        <a:lnSpc>
                          <a:spcPct val="107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Annual Target 2023/24</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Quarterly Targets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27359442"/>
                  </a:ext>
                </a:extLst>
              </a:tr>
              <a:tr h="467644">
                <a:tc rowSpan="4">
                  <a:txBody>
                    <a:bodyPr/>
                    <a:lstStyle/>
                    <a:p>
                      <a:pPr marL="87313" marR="0" lvl="0" indent="0" algn="just" defTabSz="914400" rtl="0" eaLnBrk="1" fontAlgn="base" latinLnBrk="0" hangingPunct="1">
                        <a:lnSpc>
                          <a:spcPct val="100000"/>
                        </a:lnSpc>
                        <a:spcBef>
                          <a:spcPts val="0"/>
                        </a:spcBef>
                        <a:spcAft>
                          <a:spcPts val="0"/>
                        </a:spcAft>
                        <a:buClr>
                          <a:srgbClr val="EEECE1"/>
                        </a:buClr>
                        <a:buSzTx/>
                        <a:buFont typeface="Wingdings" pitchFamily="2" charset="2"/>
                        <a:buNone/>
                        <a:tabLst/>
                        <a:defRPr/>
                      </a:pPr>
                      <a:r>
                        <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40 Threat and Risk Assessments (TRAs) conducted </a:t>
                      </a: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per year in </a:t>
                      </a:r>
                      <a:r>
                        <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offices in accordance with the requirements of Minimum Information Security Standards (MISS) and / or Minimum Physical Security Standards (MPSS) </a:t>
                      </a:r>
                      <a:endParaRPr kumimoji="0" lang="en-ZA"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Q1:</a:t>
                      </a:r>
                      <a:r>
                        <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10 </a:t>
                      </a: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TRAs conducted</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385394"/>
                  </a:ext>
                </a:extLst>
              </a:tr>
              <a:tr h="467644">
                <a:tc vMerge="1">
                  <a:txBody>
                    <a:bodyPr/>
                    <a:lstStyle/>
                    <a:p>
                      <a:endParaRPr lang="en-ZA"/>
                    </a:p>
                  </a:txBody>
                  <a:tcPr/>
                </a:tc>
                <a:tc>
                  <a:txBody>
                    <a:bodyPr/>
                    <a:lstStyle/>
                    <a:p>
                      <a:pPr algn="ctr">
                        <a:lnSpc>
                          <a:spcPct val="107000"/>
                        </a:lnSpc>
                        <a:spcAft>
                          <a:spcPts val="0"/>
                        </a:spcAft>
                      </a:pPr>
                      <a:r>
                        <a:rPr lang="en-ZA" sz="14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Q2:</a:t>
                      </a:r>
                      <a:r>
                        <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10 </a:t>
                      </a: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TRAs conducted</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008973"/>
                  </a:ext>
                </a:extLst>
              </a:tr>
              <a:tr h="467644">
                <a:tc vMerge="1">
                  <a:txBody>
                    <a:bodyPr/>
                    <a:lstStyle/>
                    <a:p>
                      <a:pPr>
                        <a:lnSpc>
                          <a:spcPct val="107000"/>
                        </a:lnSpc>
                        <a:spcAft>
                          <a:spcPts val="0"/>
                        </a:spcAft>
                      </a:pPr>
                      <a:endParaRPr lang="en-ZA"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Q3:</a:t>
                      </a:r>
                      <a:r>
                        <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10 </a:t>
                      </a: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TRAs conducted</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6294198"/>
                  </a:ext>
                </a:extLst>
              </a:tr>
              <a:tr h="467644">
                <a:tc vMerge="1">
                  <a:txBody>
                    <a:bodyPr/>
                    <a:lstStyle/>
                    <a:p>
                      <a:endParaRPr lang="en-ZA"/>
                    </a:p>
                  </a:txBody>
                  <a:tcPr/>
                </a:tc>
                <a:tc>
                  <a:txBody>
                    <a:bodyPr/>
                    <a:lstStyle/>
                    <a:p>
                      <a:pPr algn="ctr">
                        <a:lnSpc>
                          <a:spcPct val="107000"/>
                        </a:lnSpc>
                        <a:spcAft>
                          <a:spcPts val="0"/>
                        </a:spcAft>
                      </a:pPr>
                      <a:r>
                        <a:rPr lang="en-ZA" sz="14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Q4: </a:t>
                      </a:r>
                      <a:r>
                        <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10 </a:t>
                      </a: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TRAs conducted</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27490"/>
                  </a:ext>
                </a:extLst>
              </a:tr>
            </a:tbl>
          </a:graphicData>
        </a:graphic>
      </p:graphicFrame>
    </p:spTree>
    <p:extLst>
      <p:ext uri="{BB962C8B-B14F-4D97-AF65-F5344CB8AC3E}">
        <p14:creationId xmlns:p14="http://schemas.microsoft.com/office/powerpoint/2010/main" val="2156182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F42C52-B159-234F-84DC-5B8DD731833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p:cNvGraphicFramePr>
            <a:graphicFrameLocks noGrp="1"/>
          </p:cNvGraphicFramePr>
          <p:nvPr>
            <p:extLst/>
          </p:nvPr>
        </p:nvGraphicFramePr>
        <p:xfrm>
          <a:off x="67812" y="127501"/>
          <a:ext cx="8935966" cy="2571941"/>
        </p:xfrm>
        <a:graphic>
          <a:graphicData uri="http://schemas.openxmlformats.org/drawingml/2006/table">
            <a:tbl>
              <a:tblPr firstRow="1" bandRow="1">
                <a:tableStyleId>{5C22544A-7EE6-4342-B048-85BDC9FD1C3A}</a:tableStyleId>
              </a:tblPr>
              <a:tblGrid>
                <a:gridCol w="2661038">
                  <a:extLst>
                    <a:ext uri="{9D8B030D-6E8A-4147-A177-3AD203B41FA5}">
                      <a16:colId xmlns:a16="http://schemas.microsoft.com/office/drawing/2014/main" val="20000"/>
                    </a:ext>
                  </a:extLst>
                </a:gridCol>
                <a:gridCol w="1731051">
                  <a:extLst>
                    <a:ext uri="{9D8B030D-6E8A-4147-A177-3AD203B41FA5}">
                      <a16:colId xmlns:a16="http://schemas.microsoft.com/office/drawing/2014/main" val="20001"/>
                    </a:ext>
                  </a:extLst>
                </a:gridCol>
                <a:gridCol w="1554881">
                  <a:extLst>
                    <a:ext uri="{9D8B030D-6E8A-4147-A177-3AD203B41FA5}">
                      <a16:colId xmlns:a16="http://schemas.microsoft.com/office/drawing/2014/main" val="20002"/>
                    </a:ext>
                  </a:extLst>
                </a:gridCol>
                <a:gridCol w="1564226">
                  <a:extLst>
                    <a:ext uri="{9D8B030D-6E8A-4147-A177-3AD203B41FA5}">
                      <a16:colId xmlns:a16="http://schemas.microsoft.com/office/drawing/2014/main" val="20003"/>
                    </a:ext>
                  </a:extLst>
                </a:gridCol>
                <a:gridCol w="1424770">
                  <a:extLst>
                    <a:ext uri="{9D8B030D-6E8A-4147-A177-3AD203B41FA5}">
                      <a16:colId xmlns:a16="http://schemas.microsoft.com/office/drawing/2014/main" val="20004"/>
                    </a:ext>
                  </a:extLst>
                </a:gridCol>
              </a:tblGrid>
              <a:tr h="304304">
                <a:tc>
                  <a:txBody>
                    <a:bodyPr/>
                    <a:lstStyle/>
                    <a:p>
                      <a:pPr marL="0" indent="0" algn="l">
                        <a:buFont typeface="+mj-lt"/>
                        <a:buNone/>
                      </a:pPr>
                      <a:r>
                        <a:rPr lang="en-ZA" sz="1600" dirty="0">
                          <a:solidFill>
                            <a:schemeClr val="tx1"/>
                          </a:solidFill>
                          <a:latin typeface="Arial" panose="020B0604020202020204" pitchFamily="34" charset="0"/>
                          <a:cs typeface="Arial" panose="020B0604020202020204" pitchFamily="34" charset="0"/>
                        </a:rPr>
                        <a:t>APEX Priority:</a:t>
                      </a: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 capable, ethical and developmental state</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14300" marR="114300" marT="0" marB="0">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95810935"/>
                  </a:ext>
                </a:extLst>
              </a:tr>
              <a:tr h="311888">
                <a:tc>
                  <a:txBody>
                    <a:bodyPr/>
                    <a:lstStyle/>
                    <a:p>
                      <a:pPr marL="0" indent="0" algn="l">
                        <a:buFont typeface="+mj-lt"/>
                        <a:buNone/>
                      </a:pPr>
                      <a:r>
                        <a:rPr lang="en-ZA" sz="1600" b="1" dirty="0">
                          <a:solidFill>
                            <a:schemeClr val="tx1"/>
                          </a:solidFill>
                          <a:latin typeface="Arial" panose="020B0604020202020204" pitchFamily="34" charset="0"/>
                          <a:cs typeface="Arial" panose="020B0604020202020204" pitchFamily="34" charset="0"/>
                        </a:rPr>
                        <a:t>Output:</a:t>
                      </a:r>
                    </a:p>
                  </a:txBody>
                  <a:tcPr>
                    <a:solidFill>
                      <a:srgbClr val="92D050"/>
                    </a:solidFill>
                  </a:tcPr>
                </a:tc>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0" dirty="0">
                          <a:solidFill>
                            <a:schemeClr val="tx1"/>
                          </a:solidFill>
                          <a:effectLst/>
                          <a:latin typeface="Arial" panose="020B0604020202020204" pitchFamily="34" charset="0"/>
                          <a:cs typeface="Arial" panose="020B0604020202020204" pitchFamily="34" charset="0"/>
                        </a:rPr>
                        <a:t>Counter</a:t>
                      </a:r>
                      <a:r>
                        <a:rPr lang="en-US" sz="1600" b="0" baseline="0" dirty="0">
                          <a:solidFill>
                            <a:schemeClr val="tx1"/>
                          </a:solidFill>
                          <a:effectLst/>
                          <a:latin typeface="Arial" panose="020B0604020202020204" pitchFamily="34" charset="0"/>
                          <a:cs typeface="Arial" panose="020B0604020202020204" pitchFamily="34" charset="0"/>
                        </a:rPr>
                        <a:t> Corruption Strategy for the DHA implemented</a:t>
                      </a:r>
                      <a:endParaRPr lang="en-ZA" sz="1600" b="0" dirty="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1152779">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600" b="1" dirty="0">
                          <a:solidFill>
                            <a:schemeClr val="tx1"/>
                          </a:solidFill>
                          <a:latin typeface="Arial" panose="020B0604020202020204" pitchFamily="34" charset="0"/>
                          <a:cs typeface="Arial" panose="020B0604020202020204" pitchFamily="34" charset="0"/>
                        </a:rPr>
                        <a:t>Output Indicator</a:t>
                      </a:r>
                    </a:p>
                    <a:p>
                      <a:pPr marL="0" marR="0" indent="0" algn="l" defTabSz="457200" rtl="0" eaLnBrk="1" fontAlgn="auto" latinLnBrk="0" hangingPunct="1">
                        <a:lnSpc>
                          <a:spcPct val="100000"/>
                        </a:lnSpc>
                        <a:spcBef>
                          <a:spcPts val="0"/>
                        </a:spcBef>
                        <a:spcAft>
                          <a:spcPts val="0"/>
                        </a:spcAft>
                        <a:buClrTx/>
                        <a:buSzTx/>
                        <a:buFont typeface="+mj-lt"/>
                        <a:buNone/>
                        <a:tabLst/>
                        <a:defRPr/>
                      </a:pP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600" b="1" dirty="0">
                          <a:solidFill>
                            <a:schemeClr val="tx1"/>
                          </a:solidFill>
                          <a:latin typeface="Arial" panose="020B0604020202020204" pitchFamily="34" charset="0"/>
                          <a:cs typeface="Arial" panose="020B0604020202020204" pitchFamily="34" charset="0"/>
                        </a:rPr>
                        <a:t>Estimated Performance 2022/23</a:t>
                      </a:r>
                    </a:p>
                    <a:p>
                      <a:pPr marL="342900" indent="-342900" algn="l">
                        <a:buFont typeface="+mj-lt"/>
                        <a:buAutoNum type="arabicPeriod"/>
                      </a:pPr>
                      <a:endParaRPr lang="en-ZA" sz="16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pPr marL="0" indent="0" algn="ctr">
                        <a:buFont typeface="+mj-lt"/>
                        <a:buNone/>
                      </a:pPr>
                      <a:r>
                        <a:rPr lang="en-ZA" sz="1600" b="1" dirty="0">
                          <a:solidFill>
                            <a:schemeClr val="tx1"/>
                          </a:solidFill>
                          <a:latin typeface="Arial" panose="020B0604020202020204" pitchFamily="34" charset="0"/>
                          <a:cs typeface="Arial" panose="020B0604020202020204" pitchFamily="34" charset="0"/>
                        </a:rPr>
                        <a:t>Annual Target 2023/24</a:t>
                      </a:r>
                    </a:p>
                  </a:txBody>
                  <a:tcPr>
                    <a:solidFill>
                      <a:srgbClr val="92D050"/>
                    </a:solidFill>
                  </a:tcPr>
                </a:tc>
                <a:tc>
                  <a:txBody>
                    <a:bodyPr/>
                    <a:lstStyle/>
                    <a:p>
                      <a:pPr marL="0" indent="0" algn="ctr">
                        <a:buFont typeface="+mj-lt"/>
                        <a:buNone/>
                      </a:pPr>
                      <a:r>
                        <a:rPr lang="en-ZA" sz="1600" b="1" dirty="0">
                          <a:solidFill>
                            <a:schemeClr val="tx1"/>
                          </a:solidFill>
                          <a:latin typeface="Arial" panose="020B0604020202020204" pitchFamily="34" charset="0"/>
                          <a:cs typeface="Arial" panose="020B0604020202020204" pitchFamily="34" charset="0"/>
                        </a:rPr>
                        <a:t>Annual Target 2024/25</a:t>
                      </a:r>
                    </a:p>
                  </a:txBody>
                  <a:tcPr>
                    <a:solidFill>
                      <a:srgbClr val="92D050"/>
                    </a:solidFill>
                  </a:tcPr>
                </a:tc>
                <a:tc>
                  <a:txBody>
                    <a:bodyPr/>
                    <a:lstStyle/>
                    <a:p>
                      <a:pPr marL="0" indent="0" algn="ctr">
                        <a:buFont typeface="+mj-lt"/>
                        <a:buNone/>
                      </a:pPr>
                      <a:r>
                        <a:rPr lang="en-ZA" sz="1600" b="1" dirty="0">
                          <a:solidFill>
                            <a:schemeClr val="tx1"/>
                          </a:solidFill>
                          <a:latin typeface="Arial" panose="020B0604020202020204" pitchFamily="34" charset="0"/>
                          <a:cs typeface="Arial" panose="020B0604020202020204" pitchFamily="34" charset="0"/>
                        </a:rPr>
                        <a:t>Annual Target 2025/26</a:t>
                      </a:r>
                    </a:p>
                  </a:txBody>
                  <a:tcPr>
                    <a:solidFill>
                      <a:srgbClr val="92D050"/>
                    </a:solidFill>
                  </a:tcPr>
                </a:tc>
                <a:extLst>
                  <a:ext uri="{0D108BD9-81ED-4DB2-BD59-A6C34878D82A}">
                    <a16:rowId xmlns:a16="http://schemas.microsoft.com/office/drawing/2014/main" val="10000"/>
                  </a:ext>
                </a:extLst>
              </a:tr>
              <a:tr h="471061">
                <a:tc>
                  <a:txBody>
                    <a:bodyPr/>
                    <a:lstStyle/>
                    <a:p>
                      <a:pPr marL="0" indent="0" algn="just">
                        <a:buFont typeface="+mj-lt"/>
                        <a:buNone/>
                      </a:pPr>
                      <a:r>
                        <a:rPr lang="en-US" sz="1600" b="0" dirty="0" smtClean="0">
                          <a:solidFill>
                            <a:schemeClr val="tx1"/>
                          </a:solidFill>
                          <a:latin typeface="Arial" panose="020B0604020202020204" pitchFamily="34" charset="0"/>
                          <a:cs typeface="Arial" panose="020B0604020202020204" pitchFamily="34" charset="0"/>
                        </a:rPr>
                        <a:t>Number</a:t>
                      </a:r>
                      <a:r>
                        <a:rPr lang="en-US" sz="1600" b="0" baseline="0" dirty="0" smtClean="0">
                          <a:solidFill>
                            <a:schemeClr val="tx1"/>
                          </a:solidFill>
                          <a:latin typeface="Arial" panose="020B0604020202020204" pitchFamily="34" charset="0"/>
                          <a:cs typeface="Arial" panose="020B0604020202020204" pitchFamily="34" charset="0"/>
                        </a:rPr>
                        <a:t> of c</a:t>
                      </a:r>
                      <a:r>
                        <a:rPr lang="en-US" sz="1600" b="0" dirty="0" smtClean="0">
                          <a:solidFill>
                            <a:schemeClr val="tx1"/>
                          </a:solidFill>
                          <a:latin typeface="Arial" panose="020B0604020202020204" pitchFamily="34" charset="0"/>
                          <a:cs typeface="Arial" panose="020B0604020202020204" pitchFamily="34" charset="0"/>
                        </a:rPr>
                        <a:t>ompleted vetting files referred to SSA for evaluation per year</a:t>
                      </a:r>
                      <a:endParaRPr lang="en-ZA" sz="1600" b="0" dirty="0">
                        <a:solidFill>
                          <a:schemeClr val="tx1"/>
                        </a:solidFill>
                        <a:latin typeface="Arial" panose="020B060402020202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800</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450</a:t>
                      </a: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500</a:t>
                      </a:r>
                    </a:p>
                  </a:txBody>
                  <a:tcPr marL="68580" marR="68580" marT="0" marB="0">
                    <a:solidFill>
                      <a:schemeClr val="accent3">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550</a:t>
                      </a: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27548006"/>
              </p:ext>
            </p:extLst>
          </p:nvPr>
        </p:nvGraphicFramePr>
        <p:xfrm>
          <a:off x="133887" y="2822977"/>
          <a:ext cx="8803816" cy="1634823"/>
        </p:xfrm>
        <a:graphic>
          <a:graphicData uri="http://schemas.openxmlformats.org/drawingml/2006/table">
            <a:tbl>
              <a:tblPr firstRow="1" firstCol="1" bandRow="1"/>
              <a:tblGrid>
                <a:gridCol w="4380361">
                  <a:extLst>
                    <a:ext uri="{9D8B030D-6E8A-4147-A177-3AD203B41FA5}">
                      <a16:colId xmlns:a16="http://schemas.microsoft.com/office/drawing/2014/main" val="2133296954"/>
                    </a:ext>
                  </a:extLst>
                </a:gridCol>
                <a:gridCol w="4423455">
                  <a:extLst>
                    <a:ext uri="{9D8B030D-6E8A-4147-A177-3AD203B41FA5}">
                      <a16:colId xmlns:a16="http://schemas.microsoft.com/office/drawing/2014/main" val="3820330928"/>
                    </a:ext>
                  </a:extLst>
                </a:gridCol>
              </a:tblGrid>
              <a:tr h="552054">
                <a:tc>
                  <a:txBody>
                    <a:bodyPr/>
                    <a:lstStyle/>
                    <a:p>
                      <a:pP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Annual Target 2023/24</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Quarterly Targets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27359442"/>
                  </a:ext>
                </a:extLst>
              </a:tr>
              <a:tr h="292194">
                <a:tc rowSpan="4">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US"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450 </a:t>
                      </a:r>
                      <a:r>
                        <a:rPr lang="en-US" sz="1600" b="0" baseline="0" dirty="0" smtClean="0">
                          <a:solidFill>
                            <a:schemeClr val="tx1"/>
                          </a:solidFill>
                          <a:latin typeface="Arial" panose="020B0604020202020204" pitchFamily="34" charset="0"/>
                          <a:cs typeface="Arial" panose="020B0604020202020204" pitchFamily="34" charset="0"/>
                        </a:rPr>
                        <a:t>c</a:t>
                      </a:r>
                      <a:r>
                        <a:rPr lang="en-US" sz="1600" b="0" dirty="0" smtClean="0">
                          <a:solidFill>
                            <a:schemeClr val="tx1"/>
                          </a:solidFill>
                          <a:latin typeface="Arial" panose="020B0604020202020204" pitchFamily="34" charset="0"/>
                          <a:cs typeface="Arial" panose="020B0604020202020204" pitchFamily="34" charset="0"/>
                        </a:rPr>
                        <a:t>ompleted vetting files referred to SSA for evaluation per year</a:t>
                      </a:r>
                      <a:endParaRPr lang="en-ZA" sz="1600" b="0" dirty="0" smtClean="0">
                        <a:solidFill>
                          <a:schemeClr val="tx1"/>
                        </a:solidFill>
                        <a:latin typeface="Arial" panose="020B0604020202020204" pitchFamily="34" charset="0"/>
                        <a:cs typeface="Arial" panose="020B0604020202020204" pitchFamily="34" charset="0"/>
                      </a:endParaRPr>
                    </a:p>
                    <a:p>
                      <a:pPr algn="ctr">
                        <a:lnSpc>
                          <a:spcPct val="107000"/>
                        </a:lnSpc>
                        <a:spcAft>
                          <a:spcPts val="0"/>
                        </a:spcAft>
                      </a:pP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Q1:</a:t>
                      </a:r>
                      <a:r>
                        <a:rPr lang="en-ZA" sz="1600" dirty="0">
                          <a:effectLst/>
                          <a:latin typeface="Arial" panose="020B0604020202020204" pitchFamily="34" charset="0"/>
                          <a:ea typeface="Calibri" panose="020F0502020204030204" pitchFamily="34" charset="0"/>
                          <a:cs typeface="Arial" panose="020B0604020202020204" pitchFamily="34" charset="0"/>
                        </a:rPr>
                        <a:t> </a:t>
                      </a:r>
                      <a:r>
                        <a:rPr lang="en-ZA"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126</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385394"/>
                  </a:ext>
                </a:extLst>
              </a:tr>
              <a:tr h="263525">
                <a:tc vMerge="1">
                  <a:txBody>
                    <a:bodyPr/>
                    <a:lstStyle/>
                    <a:p>
                      <a:endParaRPr lang="en-ZA"/>
                    </a:p>
                  </a:txBody>
                  <a:tcPr/>
                </a:tc>
                <a:tc>
                  <a:txBody>
                    <a:bodyPr/>
                    <a:lstStyle/>
                    <a:p>
                      <a:pPr algn="ct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Q2:</a:t>
                      </a:r>
                      <a:r>
                        <a:rPr lang="en-ZA"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126</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008973"/>
                  </a:ext>
                </a:extLst>
              </a:tr>
              <a:tr h="263525">
                <a:tc vMerge="1">
                  <a:txBody>
                    <a:bodyPr/>
                    <a:lstStyle/>
                    <a:p>
                      <a:pPr>
                        <a:lnSpc>
                          <a:spcPct val="107000"/>
                        </a:lnSpc>
                        <a:spcAft>
                          <a:spcPts val="0"/>
                        </a:spcAft>
                      </a:pPr>
                      <a:endParaRPr lang="en-ZA"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Q3:</a:t>
                      </a:r>
                      <a:r>
                        <a:rPr lang="en-ZA"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smtClean="0">
                          <a:effectLst/>
                          <a:latin typeface="Arial" panose="020B0604020202020204" pitchFamily="34" charset="0"/>
                          <a:ea typeface="Calibri" panose="020F0502020204030204" pitchFamily="34" charset="0"/>
                          <a:cs typeface="Arial" panose="020B0604020202020204" pitchFamily="34" charset="0"/>
                        </a:rPr>
                        <a:t>112</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6294198"/>
                  </a:ext>
                </a:extLst>
              </a:tr>
              <a:tr h="263525">
                <a:tc vMerge="1">
                  <a:txBody>
                    <a:bodyPr/>
                    <a:lstStyle/>
                    <a:p>
                      <a:endParaRPr lang="en-ZA"/>
                    </a:p>
                  </a:txBody>
                  <a:tcPr/>
                </a:tc>
                <a:tc>
                  <a:txBody>
                    <a:bodyPr/>
                    <a:lstStyle/>
                    <a:p>
                      <a:pPr algn="ctr">
                        <a:lnSpc>
                          <a:spcPct val="107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Q4: </a:t>
                      </a:r>
                      <a:r>
                        <a:rPr lang="en-US"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86</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27490"/>
                  </a:ext>
                </a:extLst>
              </a:tr>
            </a:tbl>
          </a:graphicData>
        </a:graphic>
      </p:graphicFrame>
    </p:spTree>
    <p:extLst>
      <p:ext uri="{BB962C8B-B14F-4D97-AF65-F5344CB8AC3E}">
        <p14:creationId xmlns:p14="http://schemas.microsoft.com/office/powerpoint/2010/main" val="10285352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a:t>
            </a:r>
            <a:endParaRPr lang="en-US" dirty="0"/>
          </a:p>
        </p:txBody>
      </p:sp>
      <p:sp>
        <p:nvSpPr>
          <p:cNvPr id="3" name="Slide Number Placeholder 2"/>
          <p:cNvSpPr>
            <a:spLocks noGrp="1"/>
          </p:cNvSpPr>
          <p:nvPr>
            <p:ph type="sldNum" sz="quarter" idx="12"/>
          </p:nvPr>
        </p:nvSpPr>
        <p:spPr>
          <a:xfrm>
            <a:off x="6794481" y="6390277"/>
            <a:ext cx="2190750" cy="365125"/>
          </a:xfrm>
        </p:spPr>
        <p:txBody>
          <a:bodyPr/>
          <a:lstStyle/>
          <a:p>
            <a:pPr marL="0" indent="0">
              <a:buNone/>
            </a:pPr>
            <a:fld id="{7BF42C52-B159-234F-84DC-5B8DD7318330}" type="slidenum">
              <a:rPr lang="en-US" smtClean="0"/>
              <a:pPr marL="0" indent="0">
                <a:buNone/>
              </a:pPr>
              <a:t>72</a:t>
            </a:fld>
            <a:endParaRPr lang="en-US" dirty="0"/>
          </a:p>
        </p:txBody>
      </p:sp>
      <p:sp>
        <p:nvSpPr>
          <p:cNvPr id="12" name="TextBox 11"/>
          <p:cNvSpPr txBox="1"/>
          <p:nvPr/>
        </p:nvSpPr>
        <p:spPr>
          <a:xfrm>
            <a:off x="158768" y="756824"/>
            <a:ext cx="8826463" cy="1708160"/>
          </a:xfrm>
          <a:prstGeom prst="rect">
            <a:avLst/>
          </a:prstGeom>
          <a:noFill/>
        </p:spPr>
        <p:txBody>
          <a:bodyPr wrap="square" rtlCol="0">
            <a:spAutoFit/>
          </a:bodyPr>
          <a:lstStyle/>
          <a:p>
            <a:pPr marL="342900" indent="-342900" algn="just">
              <a:spcBef>
                <a:spcPts val="600"/>
              </a:spcBef>
              <a:spcAft>
                <a:spcPts val="600"/>
              </a:spcAft>
              <a:buFont typeface="+mj-lt"/>
              <a:buAutoNum type="arabicPeriod"/>
            </a:pPr>
            <a:r>
              <a:rPr lang="en-US" dirty="0" smtClean="0">
                <a:latin typeface="Arial" panose="020B0604020202020204" pitchFamily="34" charset="0"/>
                <a:cs typeface="Arial" panose="020B0604020202020204" pitchFamily="34" charset="0"/>
              </a:rPr>
              <a:t>For the Portfolio Committee on Home Affairs to support the DHA Annual Performance Plan for 2023/24</a:t>
            </a:r>
          </a:p>
          <a:p>
            <a:pPr marL="342900" indent="-342900" algn="just">
              <a:spcBef>
                <a:spcPts val="600"/>
              </a:spcBef>
              <a:spcAft>
                <a:spcPts val="600"/>
              </a:spcAft>
              <a:buFont typeface="+mj-lt"/>
              <a:buAutoNum type="arabicPeriod"/>
            </a:pPr>
            <a:endParaRPr lang="en-US" dirty="0" smtClean="0">
              <a:latin typeface="Arial" panose="020B0604020202020204" pitchFamily="34" charset="0"/>
              <a:cs typeface="Arial" panose="020B0604020202020204" pitchFamily="34" charset="0"/>
            </a:endParaRPr>
          </a:p>
          <a:p>
            <a:pPr marL="342900" indent="-342900" algn="just">
              <a:buFont typeface="+mj-lt"/>
              <a:buAutoNum type="arabicPeriod"/>
            </a:pPr>
            <a:endParaRPr lang="en-US" dirty="0" smtClean="0">
              <a:latin typeface="Arial" panose="020B0604020202020204" pitchFamily="34" charset="0"/>
              <a:cs typeface="Arial" panose="020B0604020202020204" pitchFamily="34" charset="0"/>
            </a:endParaRPr>
          </a:p>
          <a:p>
            <a:pPr marL="342900" indent="-342900" algn="just">
              <a:buFont typeface="+mj-lt"/>
              <a:buAutoNum type="arabicPeriod"/>
            </a:pP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158768" y="139500"/>
            <a:ext cx="8865235" cy="400110"/>
          </a:xfrm>
          <a:prstGeom prst="rect">
            <a:avLst/>
          </a:prstGeom>
          <a:solidFill>
            <a:srgbClr val="92D050"/>
          </a:solidFill>
        </p:spPr>
        <p:txBody>
          <a:bodyPr wrap="square" rtlCol="0">
            <a:spAutoFit/>
          </a:bodyPr>
          <a:lstStyle/>
          <a:p>
            <a:pPr algn="ctr">
              <a:spcBef>
                <a:spcPts val="600"/>
              </a:spcBef>
              <a:spcAft>
                <a:spcPts val="600"/>
              </a:spcAft>
            </a:pPr>
            <a:r>
              <a:rPr lang="en-US" sz="2000" b="1" dirty="0" smtClean="0">
                <a:latin typeface="Arial" panose="020B0604020202020204" pitchFamily="34" charset="0"/>
                <a:cs typeface="Arial" panose="020B0604020202020204" pitchFamily="34" charset="0"/>
              </a:rPr>
              <a:t>Recommendation</a:t>
            </a:r>
            <a:endParaRPr lang="en-ZA"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8145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a:extLst>
              <a:ext uri="{FF2B5EF4-FFF2-40B4-BE49-F238E27FC236}">
                <a16:creationId xmlns:a16="http://schemas.microsoft.com/office/drawing/2014/main" id="{B69995CA-9F3C-4203-8C4D-EBF7CF989964}"/>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buClr>
                <a:schemeClr val="bg2"/>
              </a:buClr>
            </a:pPr>
            <a:endParaRPr lang="en-US" altLang="en-US" sz="1600">
              <a:solidFill>
                <a:srgbClr val="000000"/>
              </a:solidFill>
            </a:endParaRPr>
          </a:p>
        </p:txBody>
      </p:sp>
      <p:sp>
        <p:nvSpPr>
          <p:cNvPr id="7171" name="Rectangle 5">
            <a:extLst>
              <a:ext uri="{FF2B5EF4-FFF2-40B4-BE49-F238E27FC236}">
                <a16:creationId xmlns:a16="http://schemas.microsoft.com/office/drawing/2014/main" id="{1BAE612B-EEBF-413C-B5E9-F01126FECDF5}"/>
              </a:ext>
            </a:extLst>
          </p:cNvPr>
          <p:cNvSpPr>
            <a:spLocks noChangeArrowheads="1"/>
          </p:cNvSpPr>
          <p:nvPr/>
        </p:nvSpPr>
        <p:spPr bwMode="auto">
          <a:xfrm>
            <a:off x="223838" y="2426730"/>
            <a:ext cx="8667750" cy="658835"/>
          </a:xfrm>
          <a:prstGeom prst="rect">
            <a:avLst/>
          </a:prstGeom>
          <a:solidFill>
            <a:srgbClr val="92D050"/>
          </a:solidFill>
          <a:ln>
            <a:noFill/>
          </a:ln>
          <a:extLst/>
        </p:spPr>
        <p:txBody>
          <a:bodyPr>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a:lnSpc>
                <a:spcPct val="150000"/>
              </a:lnSpc>
            </a:pPr>
            <a:r>
              <a:rPr lang="en-US" sz="2800" b="1">
                <a:cs typeface="Arial" pitchFamily="34" charset="0"/>
              </a:rPr>
              <a:t>Thank You!</a:t>
            </a:r>
            <a:endParaRPr lang="en-US" sz="2400" b="1" dirty="0">
              <a:cs typeface="Arial" pitchFamily="34" charset="0"/>
            </a:endParaRPr>
          </a:p>
        </p:txBody>
      </p:sp>
    </p:spTree>
    <p:extLst>
      <p:ext uri="{BB962C8B-B14F-4D97-AF65-F5344CB8AC3E}">
        <p14:creationId xmlns:p14="http://schemas.microsoft.com/office/powerpoint/2010/main" val="2619451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2667000" y="6322878"/>
            <a:ext cx="2190750" cy="365125"/>
          </a:xfrm>
        </p:spPr>
        <p:txBody>
          <a:bodyPr/>
          <a:lstStyle/>
          <a:p>
            <a:pPr marL="0" indent="0">
              <a:buNone/>
            </a:pPr>
            <a:fld id="{7BF42C52-B159-234F-84DC-5B8DD7318330}" type="slidenum">
              <a:rPr lang="en-US" smtClean="0"/>
              <a:pPr marL="0" indent="0">
                <a:buNone/>
              </a:pPr>
              <a:t>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12" name="TextBox 11"/>
          <p:cNvSpPr txBox="1"/>
          <p:nvPr/>
        </p:nvSpPr>
        <p:spPr>
          <a:xfrm>
            <a:off x="130175" y="579384"/>
            <a:ext cx="8826463" cy="276999"/>
          </a:xfrm>
          <a:prstGeom prst="rect">
            <a:avLst/>
          </a:prstGeom>
          <a:noFill/>
        </p:spPr>
        <p:txBody>
          <a:bodyPr wrap="square" rtlCol="0">
            <a:spAutoFit/>
          </a:bodyPr>
          <a:lstStyle/>
          <a:p>
            <a:pPr algn="just">
              <a:spcBef>
                <a:spcPts val="600"/>
              </a:spcBef>
            </a:pPr>
            <a:endParaRPr lang="en-US" sz="1200" dirty="0" smtClean="0">
              <a:latin typeface="Arial" panose="020B0604020202020204" pitchFamily="34" charset="0"/>
              <a:cs typeface="Arial" panose="020B0604020202020204" pitchFamily="34" charset="0"/>
            </a:endParaRPr>
          </a:p>
        </p:txBody>
      </p:sp>
      <p:sp>
        <p:nvSpPr>
          <p:cNvPr id="5" name="TextBox 4"/>
          <p:cNvSpPr txBox="1"/>
          <p:nvPr/>
        </p:nvSpPr>
        <p:spPr>
          <a:xfrm>
            <a:off x="130175" y="126620"/>
            <a:ext cx="8865235" cy="338554"/>
          </a:xfrm>
          <a:prstGeom prst="rect">
            <a:avLst/>
          </a:prstGeom>
          <a:solidFill>
            <a:srgbClr val="92D050"/>
          </a:solidFill>
        </p:spPr>
        <p:txBody>
          <a:bodyPr wrap="square" rtlCol="0">
            <a:spAutoFit/>
          </a:bodyPr>
          <a:lstStyle/>
          <a:p>
            <a:pPr algn="ctr">
              <a:spcBef>
                <a:spcPts val="600"/>
              </a:spcBef>
              <a:spcAft>
                <a:spcPts val="600"/>
              </a:spcAft>
            </a:pPr>
            <a:r>
              <a:rPr lang="en-US" sz="1600" b="1" dirty="0">
                <a:latin typeface="Arial" panose="020B0604020202020204" pitchFamily="34" charset="0"/>
                <a:cs typeface="Arial" panose="020B0604020202020204" pitchFamily="34" charset="0"/>
              </a:rPr>
              <a:t>Key </a:t>
            </a:r>
            <a:r>
              <a:rPr lang="en-US" sz="1600" b="1" dirty="0" smtClean="0">
                <a:latin typeface="Arial" panose="020B0604020202020204" pitchFamily="34" charset="0"/>
                <a:cs typeface="Arial" panose="020B0604020202020204" pitchFamily="34" charset="0"/>
              </a:rPr>
              <a:t>Developments and Critical Success Factors for 2023/24</a:t>
            </a:r>
            <a:endParaRPr lang="en-ZA" sz="1600" b="1" dirty="0">
              <a:latin typeface="Arial" panose="020B0604020202020204" pitchFamily="34" charset="0"/>
              <a:cs typeface="Arial" panose="020B0604020202020204" pitchFamily="34" charset="0"/>
            </a:endParaRPr>
          </a:p>
        </p:txBody>
      </p:sp>
      <p:sp>
        <p:nvSpPr>
          <p:cNvPr id="2" name="Rectangle 1"/>
          <p:cNvSpPr/>
          <p:nvPr/>
        </p:nvSpPr>
        <p:spPr>
          <a:xfrm>
            <a:off x="130175" y="579384"/>
            <a:ext cx="8682319" cy="5062924"/>
          </a:xfrm>
          <a:prstGeom prst="rect">
            <a:avLst/>
          </a:prstGeom>
        </p:spPr>
        <p:txBody>
          <a:bodyPr wrap="square">
            <a:spAutoFit/>
          </a:bodyPr>
          <a:lstStyle/>
          <a:p>
            <a:pPr marL="342900" lvl="0" indent="-342900" algn="just">
              <a:spcBef>
                <a:spcPts val="600"/>
              </a:spcBef>
              <a:buFont typeface="+mj-lt"/>
              <a:buAutoNum type="arabicPeriod"/>
            </a:pPr>
            <a:r>
              <a:rPr lang="en-US" sz="1300" dirty="0" smtClean="0">
                <a:latin typeface="Arial" panose="020B0604020202020204" pitchFamily="34" charset="0"/>
                <a:cs typeface="Arial" panose="020B0604020202020204" pitchFamily="34" charset="0"/>
              </a:rPr>
              <a:t>The DHA will continue to support the Border Management Authority (BMA) </a:t>
            </a:r>
            <a:r>
              <a:rPr lang="en-GB" sz="1300" dirty="0" smtClean="0">
                <a:latin typeface="Arial" panose="020B0604020202020204" pitchFamily="34" charset="0"/>
                <a:cs typeface="Arial" panose="020B0604020202020204" pitchFamily="34" charset="0"/>
              </a:rPr>
              <a:t>as </a:t>
            </a:r>
            <a:r>
              <a:rPr lang="en-GB" sz="1300" dirty="0">
                <a:latin typeface="Arial" panose="020B0604020202020204" pitchFamily="34" charset="0"/>
                <a:cs typeface="Arial" panose="020B0604020202020204" pitchFamily="34" charset="0"/>
              </a:rPr>
              <a:t>a public entity through systems, legislation, policies and standard operating procedures that form part of the broader approach to managing migration within the RSA. </a:t>
            </a:r>
            <a:endParaRPr lang="en-US" sz="1300" dirty="0" smtClean="0">
              <a:latin typeface="Arial" panose="020B0604020202020204" pitchFamily="34" charset="0"/>
              <a:cs typeface="Arial" panose="020B0604020202020204" pitchFamily="34" charset="0"/>
            </a:endParaRPr>
          </a:p>
          <a:p>
            <a:pPr marL="342900" lvl="0" indent="-342900" algn="just">
              <a:spcBef>
                <a:spcPts val="600"/>
              </a:spcBef>
              <a:buFont typeface="+mj-lt"/>
              <a:buAutoNum type="arabicPeriod"/>
            </a:pPr>
            <a:r>
              <a:rPr lang="en-US" sz="1300" dirty="0" smtClean="0">
                <a:latin typeface="Arial" panose="020B0604020202020204" pitchFamily="34" charset="0"/>
                <a:cs typeface="Arial" panose="020B0604020202020204" pitchFamily="34" charset="0"/>
              </a:rPr>
              <a:t>The Digitization </a:t>
            </a:r>
            <a:r>
              <a:rPr lang="en-US" sz="1300" dirty="0" err="1" smtClean="0">
                <a:latin typeface="Arial" panose="020B0604020202020204" pitchFamily="34" charset="0"/>
                <a:cs typeface="Arial" panose="020B0604020202020204" pitchFamily="34" charset="0"/>
              </a:rPr>
              <a:t>Programme</a:t>
            </a:r>
            <a:r>
              <a:rPr lang="en-US" sz="1300" dirty="0" smtClean="0">
                <a:latin typeface="Arial" panose="020B0604020202020204" pitchFamily="34" charset="0"/>
                <a:cs typeface="Arial" panose="020B0604020202020204" pitchFamily="34" charset="0"/>
              </a:rPr>
              <a:t> to </a:t>
            </a:r>
            <a:r>
              <a:rPr lang="en-US" sz="1300" dirty="0" err="1" smtClean="0">
                <a:latin typeface="Arial" panose="020B0604020202020204" pitchFamily="34" charset="0"/>
                <a:cs typeface="Arial" panose="020B0604020202020204" pitchFamily="34" charset="0"/>
              </a:rPr>
              <a:t>modernise</a:t>
            </a:r>
            <a:r>
              <a:rPr lang="en-US" sz="1300" dirty="0" smtClean="0">
                <a:latin typeface="Arial" panose="020B0604020202020204" pitchFamily="34" charset="0"/>
                <a:cs typeface="Arial" panose="020B0604020202020204" pitchFamily="34" charset="0"/>
              </a:rPr>
              <a:t> civic services as announced by the President in the 2022 SONA has commenced and the 2023/24 financial year will </a:t>
            </a:r>
            <a:r>
              <a:rPr lang="en-US" sz="1300" dirty="0" err="1" smtClean="0">
                <a:latin typeface="Arial" panose="020B0604020202020204" pitchFamily="34" charset="0"/>
                <a:cs typeface="Arial" panose="020B0604020202020204" pitchFamily="34" charset="0"/>
              </a:rPr>
              <a:t>digitise</a:t>
            </a:r>
            <a:r>
              <a:rPr lang="en-US" sz="1300" dirty="0" smtClean="0">
                <a:latin typeface="Arial" panose="020B0604020202020204" pitchFamily="34" charset="0"/>
                <a:cs typeface="Arial" panose="020B0604020202020204" pitchFamily="34" charset="0"/>
              </a:rPr>
              <a:t> around 36 million birth records.</a:t>
            </a:r>
          </a:p>
          <a:p>
            <a:pPr marL="342900" lvl="0" indent="-342900" algn="just">
              <a:spcBef>
                <a:spcPts val="600"/>
              </a:spcBef>
              <a:buFont typeface="+mj-lt"/>
              <a:buAutoNum type="arabicPeriod"/>
            </a:pPr>
            <a:r>
              <a:rPr lang="en-US" sz="1300" dirty="0" smtClean="0">
                <a:latin typeface="Arial" panose="020B0604020202020204" pitchFamily="34" charset="0"/>
                <a:cs typeface="Arial" panose="020B0604020202020204" pitchFamily="34" charset="0"/>
              </a:rPr>
              <a:t>The Automated Biometric Identification System (ABIS) went live in November 2022. The DHA is in the process of implementing phase 2 which will include additional functionalities such as </a:t>
            </a:r>
            <a:r>
              <a:rPr lang="en-GB" sz="1300" dirty="0" smtClean="0">
                <a:latin typeface="Arial" panose="020B0604020202020204" pitchFamily="34" charset="0"/>
                <a:cs typeface="Arial" panose="020B0604020202020204" pitchFamily="34" charset="0"/>
              </a:rPr>
              <a:t>Iris</a:t>
            </a:r>
            <a:r>
              <a:rPr lang="en-GB" sz="1300" dirty="0">
                <a:latin typeface="Arial" panose="020B0604020202020204" pitchFamily="34" charset="0"/>
                <a:cs typeface="Arial" panose="020B0604020202020204" pitchFamily="34" charset="0"/>
              </a:rPr>
              <a:t>, infant footprint and palm-print backend recognition </a:t>
            </a:r>
            <a:r>
              <a:rPr lang="en-GB" sz="1300" dirty="0" smtClean="0">
                <a:latin typeface="Arial" panose="020B0604020202020204" pitchFamily="34" charset="0"/>
                <a:cs typeface="Arial" panose="020B0604020202020204" pitchFamily="34" charset="0"/>
              </a:rPr>
              <a:t>capability.</a:t>
            </a:r>
            <a:endParaRPr lang="en-US" sz="1300" dirty="0" smtClean="0">
              <a:latin typeface="Arial" panose="020B0604020202020204" pitchFamily="34" charset="0"/>
              <a:cs typeface="Arial" panose="020B0604020202020204" pitchFamily="34" charset="0"/>
            </a:endParaRPr>
          </a:p>
          <a:p>
            <a:pPr marL="342900" lvl="0" indent="-342900" algn="just">
              <a:spcBef>
                <a:spcPts val="600"/>
              </a:spcBef>
              <a:buFont typeface="+mj-lt"/>
              <a:buAutoNum type="arabicPeriod"/>
            </a:pPr>
            <a:r>
              <a:rPr lang="en-US" sz="1300" dirty="0" smtClean="0">
                <a:latin typeface="Arial" panose="020B0604020202020204" pitchFamily="34" charset="0"/>
                <a:cs typeface="Arial" panose="020B0604020202020204" pitchFamily="34" charset="0"/>
              </a:rPr>
              <a:t>The Biometric Movement Control system (BMCS) rollout to 72 ports of entry will be completed in the 2023/24 financial year.</a:t>
            </a:r>
          </a:p>
          <a:p>
            <a:pPr marL="342900" lvl="0" indent="-342900" algn="just">
              <a:spcBef>
                <a:spcPts val="600"/>
              </a:spcBef>
              <a:buFont typeface="+mj-lt"/>
              <a:buAutoNum type="arabicPeriod"/>
            </a:pPr>
            <a:r>
              <a:rPr lang="en-US" sz="1300" dirty="0" smtClean="0">
                <a:latin typeface="Arial" panose="020B0604020202020204" pitchFamily="34" charset="0"/>
                <a:cs typeface="Arial" panose="020B0604020202020204" pitchFamily="34" charset="0"/>
              </a:rPr>
              <a:t>The DHA has developed an implementation plan to deal with the </a:t>
            </a:r>
            <a:r>
              <a:rPr lang="en-US" sz="1300" dirty="0" err="1" smtClean="0">
                <a:latin typeface="Arial" panose="020B0604020202020204" pitchFamily="34" charset="0"/>
                <a:cs typeface="Arial" panose="020B0604020202020204" pitchFamily="34" charset="0"/>
              </a:rPr>
              <a:t>Vulindlela</a:t>
            </a:r>
            <a:r>
              <a:rPr lang="en-US" sz="1300" dirty="0" smtClean="0">
                <a:latin typeface="Arial" panose="020B0604020202020204" pitchFamily="34" charset="0"/>
                <a:cs typeface="Arial" panose="020B0604020202020204" pitchFamily="34" charset="0"/>
              </a:rPr>
              <a:t> Task Team policy and process recommendations.</a:t>
            </a:r>
          </a:p>
          <a:p>
            <a:pPr marL="342900" lvl="0" indent="-342900" algn="just">
              <a:spcBef>
                <a:spcPts val="600"/>
              </a:spcBef>
              <a:buFont typeface="+mj-lt"/>
              <a:buAutoNum type="arabicPeriod"/>
            </a:pPr>
            <a:r>
              <a:rPr lang="en-US" sz="1300" dirty="0" smtClean="0">
                <a:latin typeface="Arial" panose="020B0604020202020204" pitchFamily="34" charset="0"/>
                <a:cs typeface="Arial" panose="020B0604020202020204" pitchFamily="34" charset="0"/>
              </a:rPr>
              <a:t>A multi-disciplinary task team has been appointed to deal with the </a:t>
            </a:r>
            <a:r>
              <a:rPr lang="en-US" sz="1300" dirty="0" err="1" smtClean="0">
                <a:latin typeface="Arial" panose="020B0604020202020204" pitchFamily="34" charset="0"/>
                <a:cs typeface="Arial" panose="020B0604020202020204" pitchFamily="34" charset="0"/>
              </a:rPr>
              <a:t>Lubisi</a:t>
            </a:r>
            <a:r>
              <a:rPr lang="en-US" sz="1300" dirty="0" smtClean="0">
                <a:latin typeface="Arial" panose="020B0604020202020204" pitchFamily="34" charset="0"/>
                <a:cs typeface="Arial" panose="020B0604020202020204" pitchFamily="34" charset="0"/>
              </a:rPr>
              <a:t> Report recommendations.</a:t>
            </a:r>
          </a:p>
          <a:p>
            <a:pPr marL="342900" lvl="0" indent="-342900" algn="just">
              <a:spcBef>
                <a:spcPts val="600"/>
              </a:spcBef>
              <a:buFont typeface="+mj-lt"/>
              <a:buAutoNum type="arabicPeriod"/>
            </a:pPr>
            <a:r>
              <a:rPr lang="en-US" sz="1300" dirty="0" smtClean="0">
                <a:latin typeface="Arial" panose="020B0604020202020204" pitchFamily="34" charset="0"/>
                <a:cs typeface="Arial" panose="020B0604020202020204" pitchFamily="34" charset="0"/>
              </a:rPr>
              <a:t>The implementation of the DHA Repositioning </a:t>
            </a:r>
            <a:r>
              <a:rPr lang="en-US" sz="1300" dirty="0" err="1" smtClean="0">
                <a:latin typeface="Arial" panose="020B0604020202020204" pitchFamily="34" charset="0"/>
                <a:cs typeface="Arial" panose="020B0604020202020204" pitchFamily="34" charset="0"/>
              </a:rPr>
              <a:t>Programme</a:t>
            </a:r>
            <a:r>
              <a:rPr lang="en-US" sz="1300" dirty="0" smtClean="0">
                <a:latin typeface="Arial" panose="020B0604020202020204" pitchFamily="34" charset="0"/>
                <a:cs typeface="Arial" panose="020B0604020202020204" pitchFamily="34" charset="0"/>
              </a:rPr>
              <a:t> is underway and around 30 projects form part of the </a:t>
            </a:r>
            <a:r>
              <a:rPr lang="en-US" sz="1300" dirty="0" err="1" smtClean="0">
                <a:latin typeface="Arial" panose="020B0604020202020204" pitchFamily="34" charset="0"/>
                <a:cs typeface="Arial" panose="020B0604020202020204" pitchFamily="34" charset="0"/>
              </a:rPr>
              <a:t>Programme</a:t>
            </a:r>
            <a:r>
              <a:rPr lang="en-US" sz="1300" dirty="0" smtClean="0">
                <a:latin typeface="Arial" panose="020B0604020202020204" pitchFamily="34" charset="0"/>
                <a:cs typeface="Arial" panose="020B0604020202020204" pitchFamily="34" charset="0"/>
              </a:rPr>
              <a:t> Management Office.</a:t>
            </a:r>
          </a:p>
          <a:p>
            <a:pPr marL="342900" lvl="0" indent="-342900" algn="just">
              <a:spcBef>
                <a:spcPts val="600"/>
              </a:spcBef>
              <a:buFont typeface="+mj-lt"/>
              <a:buAutoNum type="arabicPeriod"/>
            </a:pPr>
            <a:r>
              <a:rPr lang="en-US" sz="1300" dirty="0" smtClean="0">
                <a:latin typeface="Arial" panose="020B0604020202020204" pitchFamily="34" charset="0"/>
                <a:cs typeface="Arial" panose="020B0604020202020204" pitchFamily="34" charset="0"/>
              </a:rPr>
              <a:t>To deal with long queues:</a:t>
            </a:r>
          </a:p>
          <a:p>
            <a:pPr marL="800100" lvl="1" indent="-342900" algn="just">
              <a:spcBef>
                <a:spcPts val="600"/>
              </a:spcBef>
              <a:buFont typeface="+mj-lt"/>
              <a:buAutoNum type="alphaLcPeriod"/>
            </a:pPr>
            <a:r>
              <a:rPr lang="en-US" sz="1300" dirty="0" smtClean="0">
                <a:latin typeface="Arial" panose="020B0604020202020204" pitchFamily="34" charset="0"/>
                <a:cs typeface="Arial" panose="020B0604020202020204" pitchFamily="34" charset="0"/>
              </a:rPr>
              <a:t>The DHA </a:t>
            </a:r>
            <a:r>
              <a:rPr lang="en-US" sz="1300" dirty="0" err="1" smtClean="0">
                <a:latin typeface="Arial" panose="020B0604020202020204" pitchFamily="34" charset="0"/>
                <a:cs typeface="Arial" panose="020B0604020202020204" pitchFamily="34" charset="0"/>
              </a:rPr>
              <a:t>Menlyn</a:t>
            </a:r>
            <a:r>
              <a:rPr lang="en-US" sz="1300" dirty="0" smtClean="0">
                <a:latin typeface="Arial" panose="020B0604020202020204" pitchFamily="34" charset="0"/>
                <a:cs typeface="Arial" panose="020B0604020202020204" pitchFamily="34" charset="0"/>
              </a:rPr>
              <a:t> office in the </a:t>
            </a:r>
            <a:r>
              <a:rPr lang="en-US" sz="1300" dirty="0" err="1" smtClean="0">
                <a:latin typeface="Arial" panose="020B0604020202020204" pitchFamily="34" charset="0"/>
                <a:cs typeface="Arial" panose="020B0604020202020204" pitchFamily="34" charset="0"/>
              </a:rPr>
              <a:t>Menlyn</a:t>
            </a:r>
            <a:r>
              <a:rPr lang="en-US" sz="1300" dirty="0" smtClean="0">
                <a:latin typeface="Arial" panose="020B0604020202020204" pitchFamily="34" charset="0"/>
                <a:cs typeface="Arial" panose="020B0604020202020204" pitchFamily="34" charset="0"/>
              </a:rPr>
              <a:t> Shopping Mall in Pretoria was opened in March 2023 with more malls to follow.</a:t>
            </a:r>
          </a:p>
          <a:p>
            <a:pPr marL="800100" lvl="1" indent="-342900" algn="just">
              <a:spcBef>
                <a:spcPts val="600"/>
              </a:spcBef>
              <a:buFont typeface="+mj-lt"/>
              <a:buAutoNum type="alphaLcPeriod"/>
            </a:pPr>
            <a:r>
              <a:rPr lang="en-US" sz="1300" dirty="0" smtClean="0">
                <a:latin typeface="Arial" panose="020B0604020202020204" pitchFamily="34" charset="0"/>
                <a:cs typeface="Arial" panose="020B0604020202020204" pitchFamily="34" charset="0"/>
              </a:rPr>
              <a:t>The Branch Appointment Booking System (BABS) has been rolled out to all </a:t>
            </a:r>
            <a:r>
              <a:rPr lang="en-US" sz="1300" dirty="0" smtClean="0">
                <a:latin typeface="Arial" panose="020B0604020202020204" pitchFamily="34" charset="0"/>
                <a:cs typeface="Arial" panose="020B0604020202020204" pitchFamily="34" charset="0"/>
              </a:rPr>
              <a:t>200 </a:t>
            </a:r>
            <a:r>
              <a:rPr lang="en-US" sz="1300" dirty="0" err="1" smtClean="0">
                <a:latin typeface="Arial" panose="020B0604020202020204" pitchFamily="34" charset="0"/>
                <a:cs typeface="Arial" panose="020B0604020202020204" pitchFamily="34" charset="0"/>
              </a:rPr>
              <a:t>modernised</a:t>
            </a:r>
            <a:r>
              <a:rPr lang="en-US" sz="1300" dirty="0" smtClean="0">
                <a:latin typeface="Arial" panose="020B0604020202020204" pitchFamily="34" charset="0"/>
                <a:cs typeface="Arial" panose="020B0604020202020204" pitchFamily="34" charset="0"/>
              </a:rPr>
              <a:t> offices.</a:t>
            </a:r>
          </a:p>
          <a:p>
            <a:pPr marL="800100" lvl="1" indent="-342900" algn="just">
              <a:spcBef>
                <a:spcPts val="600"/>
              </a:spcBef>
              <a:buFont typeface="+mj-lt"/>
              <a:buAutoNum type="alphaLcPeriod"/>
            </a:pPr>
            <a:r>
              <a:rPr lang="en-US" sz="1300" dirty="0" smtClean="0">
                <a:latin typeface="Arial" panose="020B0604020202020204" pitchFamily="34" charset="0"/>
                <a:cs typeface="Arial" panose="020B0604020202020204" pitchFamily="34" charset="0"/>
              </a:rPr>
              <a:t>DHA is in the process of procuring an additional 100 mobile offices to cover the 778 visiting points to augment the DHA access model and strategy.</a:t>
            </a:r>
          </a:p>
        </p:txBody>
      </p:sp>
    </p:spTree>
    <p:extLst>
      <p:ext uri="{BB962C8B-B14F-4D97-AF65-F5344CB8AC3E}">
        <p14:creationId xmlns:p14="http://schemas.microsoft.com/office/powerpoint/2010/main" val="1568438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2667000" y="6322878"/>
            <a:ext cx="2190750" cy="365125"/>
          </a:xfrm>
        </p:spPr>
        <p:txBody>
          <a:bodyPr/>
          <a:lstStyle/>
          <a:p>
            <a:pPr marL="0" indent="0">
              <a:buNone/>
            </a:pPr>
            <a:fld id="{7BF42C52-B159-234F-84DC-5B8DD7318330}" type="slidenum">
              <a:rPr lang="en-US" smtClean="0"/>
              <a:pPr marL="0" indent="0">
                <a:buNone/>
              </a:pPr>
              <a:t>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12" name="TextBox 11"/>
          <p:cNvSpPr txBox="1"/>
          <p:nvPr/>
        </p:nvSpPr>
        <p:spPr>
          <a:xfrm>
            <a:off x="130175" y="579384"/>
            <a:ext cx="8826463" cy="276999"/>
          </a:xfrm>
          <a:prstGeom prst="rect">
            <a:avLst/>
          </a:prstGeom>
          <a:noFill/>
        </p:spPr>
        <p:txBody>
          <a:bodyPr wrap="square" rtlCol="0">
            <a:spAutoFit/>
          </a:bodyPr>
          <a:lstStyle/>
          <a:p>
            <a:pPr algn="just">
              <a:spcBef>
                <a:spcPts val="600"/>
              </a:spcBef>
            </a:pPr>
            <a:endParaRPr lang="en-US" sz="1200" dirty="0" smtClean="0">
              <a:latin typeface="Arial" panose="020B0604020202020204" pitchFamily="34" charset="0"/>
              <a:cs typeface="Arial" panose="020B0604020202020204" pitchFamily="34" charset="0"/>
            </a:endParaRPr>
          </a:p>
        </p:txBody>
      </p:sp>
      <p:sp>
        <p:nvSpPr>
          <p:cNvPr id="5" name="TextBox 4"/>
          <p:cNvSpPr txBox="1"/>
          <p:nvPr/>
        </p:nvSpPr>
        <p:spPr>
          <a:xfrm>
            <a:off x="130175" y="126620"/>
            <a:ext cx="8865235" cy="338554"/>
          </a:xfrm>
          <a:prstGeom prst="rect">
            <a:avLst/>
          </a:prstGeom>
          <a:solidFill>
            <a:srgbClr val="92D050"/>
          </a:solidFill>
        </p:spPr>
        <p:txBody>
          <a:bodyPr wrap="square" rtlCol="0">
            <a:spAutoFit/>
          </a:bodyPr>
          <a:lstStyle/>
          <a:p>
            <a:pPr algn="ctr">
              <a:spcBef>
                <a:spcPts val="600"/>
              </a:spcBef>
              <a:spcAft>
                <a:spcPts val="600"/>
              </a:spcAft>
            </a:pPr>
            <a:r>
              <a:rPr lang="en-US" sz="1600" b="1" dirty="0">
                <a:latin typeface="Arial" panose="020B0604020202020204" pitchFamily="34" charset="0"/>
                <a:cs typeface="Arial" panose="020B0604020202020204" pitchFamily="34" charset="0"/>
              </a:rPr>
              <a:t>Key </a:t>
            </a:r>
            <a:r>
              <a:rPr lang="en-US" sz="1600" b="1" dirty="0" smtClean="0">
                <a:latin typeface="Arial" panose="020B0604020202020204" pitchFamily="34" charset="0"/>
                <a:cs typeface="Arial" panose="020B0604020202020204" pitchFamily="34" charset="0"/>
              </a:rPr>
              <a:t>Developments and Critical Success Factors for 2023/24</a:t>
            </a:r>
            <a:endParaRPr lang="en-ZA" sz="1600" b="1" dirty="0">
              <a:latin typeface="Arial" panose="020B0604020202020204" pitchFamily="34" charset="0"/>
              <a:cs typeface="Arial" panose="020B0604020202020204" pitchFamily="34" charset="0"/>
            </a:endParaRPr>
          </a:p>
        </p:txBody>
      </p:sp>
      <p:sp>
        <p:nvSpPr>
          <p:cNvPr id="2" name="Rectangle 1"/>
          <p:cNvSpPr/>
          <p:nvPr/>
        </p:nvSpPr>
        <p:spPr>
          <a:xfrm>
            <a:off x="274319" y="579384"/>
            <a:ext cx="8682319" cy="5755422"/>
          </a:xfrm>
          <a:prstGeom prst="rect">
            <a:avLst/>
          </a:prstGeom>
        </p:spPr>
        <p:txBody>
          <a:bodyPr wrap="square">
            <a:spAutoFit/>
          </a:bodyPr>
          <a:lstStyle/>
          <a:p>
            <a:pPr marL="342900" lvl="0" indent="-342900" algn="just">
              <a:spcBef>
                <a:spcPts val="600"/>
              </a:spcBef>
              <a:buFont typeface="+mj-lt"/>
              <a:buAutoNum type="arabicPeriod" startAt="9"/>
            </a:pPr>
            <a:r>
              <a:rPr lang="en-US" sz="1400" dirty="0" smtClean="0">
                <a:latin typeface="Arial" panose="020B0604020202020204" pitchFamily="34" charset="0"/>
                <a:cs typeface="Arial" panose="020B0604020202020204" pitchFamily="34" charset="0"/>
              </a:rPr>
              <a:t>The procurement process for the Passenger Name Record (PNR) has started. The bid specification process is underway. </a:t>
            </a:r>
            <a:r>
              <a:rPr lang="en-GB" sz="1400" dirty="0">
                <a:latin typeface="Arial" panose="020B0604020202020204" pitchFamily="34" charset="0"/>
                <a:cs typeface="Arial" panose="020B0604020202020204" pitchFamily="34" charset="0"/>
              </a:rPr>
              <a:t>The PNR system data elements include passenger data from airline reservation systems like payment details, travel itinerary and baggage information</a:t>
            </a:r>
            <a:r>
              <a:rPr lang="en-GB" sz="1400" dirty="0" smtClean="0">
                <a:latin typeface="Arial" panose="020B0604020202020204" pitchFamily="34" charset="0"/>
                <a:cs typeface="Arial" panose="020B0604020202020204" pitchFamily="34" charset="0"/>
              </a:rPr>
              <a:t>. The PNR is a key component of a risk-based approach to immigration.</a:t>
            </a:r>
            <a:endParaRPr lang="en-US" sz="1400" dirty="0" smtClean="0">
              <a:latin typeface="Arial" panose="020B0604020202020204" pitchFamily="34" charset="0"/>
              <a:cs typeface="Arial" panose="020B0604020202020204" pitchFamily="34" charset="0"/>
            </a:endParaRPr>
          </a:p>
          <a:p>
            <a:pPr marL="342900" lvl="0" indent="-342900" algn="just">
              <a:spcBef>
                <a:spcPts val="600"/>
              </a:spcBef>
              <a:buFont typeface="+mj-lt"/>
              <a:buAutoNum type="arabicPeriod" startAt="9"/>
            </a:pPr>
            <a:r>
              <a:rPr lang="en-US" sz="1400" dirty="0" smtClean="0">
                <a:latin typeface="Arial" panose="020B0604020202020204" pitchFamily="34" charset="0"/>
                <a:cs typeface="Arial" panose="020B0604020202020204" pitchFamily="34" charset="0"/>
              </a:rPr>
              <a:t>DHA has made significant progress with the implementation of POPIA.</a:t>
            </a:r>
          </a:p>
          <a:p>
            <a:pPr marL="342900" lvl="0" indent="-342900" algn="just">
              <a:spcBef>
                <a:spcPts val="600"/>
              </a:spcBef>
              <a:buFont typeface="+mj-lt"/>
              <a:buAutoNum type="arabicPeriod" startAt="9"/>
            </a:pPr>
            <a:r>
              <a:rPr lang="en-US" sz="1400" dirty="0" smtClean="0">
                <a:latin typeface="Arial" panose="020B0604020202020204" pitchFamily="34" charset="0"/>
                <a:cs typeface="Arial" panose="020B0604020202020204" pitchFamily="34" charset="0"/>
              </a:rPr>
              <a:t>DHA </a:t>
            </a:r>
            <a:r>
              <a:rPr lang="en-US" sz="1400" dirty="0">
                <a:latin typeface="Arial" panose="020B0604020202020204" pitchFamily="34" charset="0"/>
                <a:cs typeface="Arial" panose="020B0604020202020204" pitchFamily="34" charset="0"/>
              </a:rPr>
              <a:t>will continue with the implementation of the DHA Plan to </a:t>
            </a:r>
            <a:r>
              <a:rPr lang="en-US" sz="1400" dirty="0" smtClean="0">
                <a:latin typeface="Arial" panose="020B0604020202020204" pitchFamily="34" charset="0"/>
                <a:cs typeface="Arial" panose="020B0604020202020204" pitchFamily="34" charset="0"/>
              </a:rPr>
              <a:t>promote gender-based </a:t>
            </a:r>
            <a:r>
              <a:rPr lang="en-US" sz="1400" dirty="0">
                <a:latin typeface="Arial" panose="020B0604020202020204" pitchFamily="34" charset="0"/>
                <a:cs typeface="Arial" panose="020B0604020202020204" pitchFamily="34" charset="0"/>
              </a:rPr>
              <a:t>violence and </a:t>
            </a:r>
            <a:r>
              <a:rPr lang="en-US" sz="1400" dirty="0" err="1" smtClean="0">
                <a:latin typeface="Arial" panose="020B0604020202020204" pitchFamily="34" charset="0"/>
                <a:cs typeface="Arial" panose="020B0604020202020204" pitchFamily="34" charset="0"/>
              </a:rPr>
              <a:t>femicide</a:t>
            </a:r>
            <a:r>
              <a:rPr lang="en-US" sz="1400" dirty="0" smtClean="0">
                <a:latin typeface="Arial" panose="020B0604020202020204" pitchFamily="34" charset="0"/>
                <a:cs typeface="Arial" panose="020B0604020202020204" pitchFamily="34" charset="0"/>
              </a:rPr>
              <a:t> (GBV&amp;F) as </a:t>
            </a:r>
            <a:r>
              <a:rPr lang="en-US" sz="1400" dirty="0">
                <a:latin typeface="Arial" panose="020B0604020202020204" pitchFamily="34" charset="0"/>
                <a:cs typeface="Arial" panose="020B0604020202020204" pitchFamily="34" charset="0"/>
              </a:rPr>
              <a:t>well as </a:t>
            </a:r>
            <a:r>
              <a:rPr lang="en-US" sz="1400" dirty="0" smtClean="0">
                <a:latin typeface="Arial" panose="020B0604020202020204" pitchFamily="34" charset="0"/>
                <a:cs typeface="Arial" panose="020B0604020202020204" pitchFamily="34" charset="0"/>
              </a:rPr>
              <a:t>gender</a:t>
            </a:r>
            <a:r>
              <a:rPr lang="en-US" sz="1400" dirty="0">
                <a:latin typeface="Arial" panose="020B0604020202020204" pitchFamily="34" charset="0"/>
                <a:cs typeface="Arial" panose="020B0604020202020204" pitchFamily="34" charset="0"/>
              </a:rPr>
              <a:t>, youth and persons with </a:t>
            </a:r>
            <a:r>
              <a:rPr lang="en-US" sz="1400" dirty="0" smtClean="0">
                <a:latin typeface="Arial" panose="020B0604020202020204" pitchFamily="34" charset="0"/>
                <a:cs typeface="Arial" panose="020B0604020202020204" pitchFamily="34" charset="0"/>
              </a:rPr>
              <a:t>disability issues. </a:t>
            </a:r>
            <a:r>
              <a:rPr lang="en-US" sz="1400" dirty="0">
                <a:latin typeface="Arial" panose="020B0604020202020204" pitchFamily="34" charset="0"/>
                <a:cs typeface="Arial" panose="020B0604020202020204" pitchFamily="34" charset="0"/>
              </a:rPr>
              <a:t>Specific focus to be placed on:</a:t>
            </a:r>
          </a:p>
          <a:p>
            <a:pPr marL="800100" lvl="1" indent="-342900">
              <a:spcBef>
                <a:spcPts val="600"/>
              </a:spcBef>
              <a:buFont typeface="+mj-lt"/>
              <a:buAutoNum type="alphaLcPeriod"/>
            </a:pPr>
            <a:r>
              <a:rPr lang="en-GB" sz="1400" dirty="0" smtClean="0">
                <a:latin typeface="Arial" panose="020B0604020202020204" pitchFamily="34" charset="0"/>
                <a:cs typeface="Arial" panose="020B0604020202020204" pitchFamily="34" charset="0"/>
              </a:rPr>
              <a:t>Increase </a:t>
            </a:r>
            <a:r>
              <a:rPr lang="en-GB" sz="1400" dirty="0">
                <a:latin typeface="Arial" panose="020B0604020202020204" pitchFamily="34" charset="0"/>
                <a:cs typeface="Arial" panose="020B0604020202020204" pitchFamily="34" charset="0"/>
              </a:rPr>
              <a:t>awareness on issues of harassment through the launch of women’s forums across the DHA. </a:t>
            </a:r>
            <a:endParaRPr lang="en-ZA" sz="1400" dirty="0">
              <a:latin typeface="Arial" panose="020B0604020202020204" pitchFamily="34" charset="0"/>
              <a:cs typeface="Arial" panose="020B0604020202020204" pitchFamily="34" charset="0"/>
            </a:endParaRPr>
          </a:p>
          <a:p>
            <a:pPr marL="800100" lvl="1" indent="-342900">
              <a:spcBef>
                <a:spcPts val="600"/>
              </a:spcBef>
              <a:buFont typeface="+mj-lt"/>
              <a:buAutoNum type="alphaLcPeriod"/>
            </a:pPr>
            <a:r>
              <a:rPr lang="en-GB" sz="1400" dirty="0">
                <a:latin typeface="Arial" panose="020B0604020202020204" pitchFamily="34" charset="0"/>
                <a:cs typeface="Arial" panose="020B0604020202020204" pitchFamily="34" charset="0"/>
              </a:rPr>
              <a:t>Undertake a survey on different issues related to GBV&amp;F.</a:t>
            </a:r>
            <a:endParaRPr lang="en-ZA" sz="1400" dirty="0">
              <a:latin typeface="Arial" panose="020B0604020202020204" pitchFamily="34" charset="0"/>
              <a:cs typeface="Arial" panose="020B0604020202020204" pitchFamily="34" charset="0"/>
            </a:endParaRPr>
          </a:p>
          <a:p>
            <a:pPr marL="800100" lvl="1" indent="-342900">
              <a:spcBef>
                <a:spcPts val="600"/>
              </a:spcBef>
              <a:buFont typeface="+mj-lt"/>
              <a:buAutoNum type="alphaLcPeriod"/>
            </a:pPr>
            <a:r>
              <a:rPr lang="en-GB" sz="1400" dirty="0">
                <a:latin typeface="Arial" panose="020B0604020202020204" pitchFamily="34" charset="0"/>
                <a:cs typeface="Arial" panose="020B0604020202020204" pitchFamily="34" charset="0"/>
              </a:rPr>
              <a:t>Strengthen the DHA Sexual Harassment </a:t>
            </a:r>
            <a:r>
              <a:rPr lang="en-GB" sz="1400" dirty="0" smtClean="0">
                <a:latin typeface="Arial" panose="020B0604020202020204" pitchFamily="34" charset="0"/>
                <a:cs typeface="Arial" panose="020B0604020202020204" pitchFamily="34" charset="0"/>
              </a:rPr>
              <a:t>Policy.</a:t>
            </a:r>
            <a:endParaRPr lang="en-ZA" sz="1400" dirty="0">
              <a:latin typeface="Arial" panose="020B0604020202020204" pitchFamily="34" charset="0"/>
              <a:cs typeface="Arial" panose="020B0604020202020204" pitchFamily="34" charset="0"/>
            </a:endParaRPr>
          </a:p>
          <a:p>
            <a:pPr marL="800100" lvl="1" indent="-342900">
              <a:spcBef>
                <a:spcPts val="600"/>
              </a:spcBef>
              <a:buFont typeface="+mj-lt"/>
              <a:buAutoNum type="alphaLcPeriod"/>
            </a:pPr>
            <a:r>
              <a:rPr lang="en-GB" sz="1400" dirty="0">
                <a:latin typeface="Arial" panose="020B0604020202020204" pitchFamily="34" charset="0"/>
                <a:cs typeface="Arial" panose="020B0604020202020204" pitchFamily="34" charset="0"/>
              </a:rPr>
              <a:t>Host sessions aimed at empowering employees on issues of harassment, especially lower level employees.</a:t>
            </a:r>
            <a:endParaRPr lang="en-ZA" sz="1400" dirty="0">
              <a:latin typeface="Arial" panose="020B0604020202020204" pitchFamily="34" charset="0"/>
              <a:cs typeface="Arial" panose="020B0604020202020204" pitchFamily="34" charset="0"/>
            </a:endParaRPr>
          </a:p>
          <a:p>
            <a:pPr marL="800100" lvl="1" indent="-342900">
              <a:spcBef>
                <a:spcPts val="600"/>
              </a:spcBef>
              <a:buFont typeface="+mj-lt"/>
              <a:buAutoNum type="alphaLcPeriod"/>
            </a:pPr>
            <a:r>
              <a:rPr lang="en-GB" sz="1400" dirty="0">
                <a:latin typeface="Arial" panose="020B0604020202020204" pitchFamily="34" charset="0"/>
                <a:cs typeface="Arial" panose="020B0604020202020204" pitchFamily="34" charset="0"/>
              </a:rPr>
              <a:t>Create a dedicated email for reporting cases of harassment.</a:t>
            </a:r>
          </a:p>
          <a:p>
            <a:pPr marL="342900" lvl="0" indent="-342900" algn="just">
              <a:spcBef>
                <a:spcPts val="600"/>
              </a:spcBef>
              <a:buFont typeface="+mj-lt"/>
              <a:buAutoNum type="arabicPeriod" startAt="9"/>
            </a:pPr>
            <a:r>
              <a:rPr lang="en-US" sz="1400" dirty="0" smtClean="0">
                <a:latin typeface="Arial" panose="020B0604020202020204" pitchFamily="34" charset="0"/>
                <a:cs typeface="Arial" panose="020B0604020202020204" pitchFamily="34" charset="0"/>
              </a:rPr>
              <a:t>Central </a:t>
            </a:r>
            <a:r>
              <a:rPr lang="en-US" sz="1400" dirty="0">
                <a:latin typeface="Arial" panose="020B0604020202020204" pitchFamily="34" charset="0"/>
                <a:cs typeface="Arial" panose="020B0604020202020204" pitchFamily="34" charset="0"/>
              </a:rPr>
              <a:t>to the DHA improving its </a:t>
            </a:r>
            <a:r>
              <a:rPr lang="en-US" sz="1400" dirty="0" err="1" smtClean="0">
                <a:latin typeface="Arial" panose="020B0604020202020204" pitchFamily="34" charset="0"/>
                <a:cs typeface="Arial" panose="020B0604020202020204" pitchFamily="34" charset="0"/>
              </a:rPr>
              <a:t>organisational</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performance and quality of service delivery, is the issue of capacity. The funding received from National </a:t>
            </a:r>
            <a:r>
              <a:rPr lang="en-US" sz="1400" dirty="0" smtClean="0">
                <a:latin typeface="Arial" panose="020B0604020202020204" pitchFamily="34" charset="0"/>
                <a:cs typeface="Arial" panose="020B0604020202020204" pitchFamily="34" charset="0"/>
              </a:rPr>
              <a:t>Treasury as </a:t>
            </a:r>
            <a:r>
              <a:rPr lang="en-US" sz="1400" dirty="0">
                <a:latin typeface="Arial" panose="020B0604020202020204" pitchFamily="34" charset="0"/>
                <a:cs typeface="Arial" panose="020B0604020202020204" pitchFamily="34" charset="0"/>
              </a:rPr>
              <a:t>part of the </a:t>
            </a:r>
            <a:r>
              <a:rPr lang="en-US" sz="1400" dirty="0" smtClean="0">
                <a:latin typeface="Arial" panose="020B0604020202020204" pitchFamily="34" charset="0"/>
                <a:cs typeface="Arial" panose="020B0604020202020204" pitchFamily="34" charset="0"/>
              </a:rPr>
              <a:t>Capacitation Business Case </a:t>
            </a:r>
            <a:r>
              <a:rPr lang="en-US" sz="1400" dirty="0">
                <a:latin typeface="Arial" panose="020B0604020202020204" pitchFamily="34" charset="0"/>
                <a:cs typeface="Arial" panose="020B0604020202020204" pitchFamily="34" charset="0"/>
              </a:rPr>
              <a:t>has already shown a positive impact on </a:t>
            </a:r>
            <a:r>
              <a:rPr lang="en-US" sz="1400" dirty="0" smtClean="0">
                <a:latin typeface="Arial" panose="020B0604020202020204" pitchFamily="34" charset="0"/>
                <a:cs typeface="Arial" panose="020B0604020202020204" pitchFamily="34" charset="0"/>
              </a:rPr>
              <a:t>target-setting for </a:t>
            </a:r>
            <a:r>
              <a:rPr lang="en-US" sz="1400" dirty="0">
                <a:latin typeface="Arial" panose="020B0604020202020204" pitchFamily="34" charset="0"/>
                <a:cs typeface="Arial" panose="020B0604020202020204" pitchFamily="34" charset="0"/>
              </a:rPr>
              <a:t>2023/24. </a:t>
            </a:r>
            <a:r>
              <a:rPr lang="en-US" sz="1400" dirty="0" smtClean="0">
                <a:latin typeface="Arial" panose="020B0604020202020204" pitchFamily="34" charset="0"/>
                <a:cs typeface="Arial" panose="020B0604020202020204" pitchFamily="34" charset="0"/>
              </a:rPr>
              <a:t>The DHA </a:t>
            </a:r>
            <a:r>
              <a:rPr lang="en-US" sz="1400" dirty="0">
                <a:latin typeface="Arial" panose="020B0604020202020204" pitchFamily="34" charset="0"/>
                <a:cs typeface="Arial" panose="020B0604020202020204" pitchFamily="34" charset="0"/>
              </a:rPr>
              <a:t>will strive to improve </a:t>
            </a:r>
            <a:r>
              <a:rPr lang="en-US" sz="1400" dirty="0" smtClean="0">
                <a:latin typeface="Arial" panose="020B0604020202020204" pitchFamily="34" charset="0"/>
                <a:cs typeface="Arial" panose="020B0604020202020204" pitchFamily="34" charset="0"/>
              </a:rPr>
              <a:t>its HR capacity </a:t>
            </a:r>
            <a:r>
              <a:rPr lang="en-US" sz="1400" dirty="0">
                <a:latin typeface="Arial" panose="020B0604020202020204" pitchFamily="34" charset="0"/>
                <a:cs typeface="Arial" panose="020B0604020202020204" pitchFamily="34" charset="0"/>
              </a:rPr>
              <a:t>from 46% to at least 55% over the medium </a:t>
            </a:r>
            <a:r>
              <a:rPr lang="en-US" sz="1400" dirty="0" smtClean="0">
                <a:latin typeface="Arial" panose="020B0604020202020204" pitchFamily="34" charset="0"/>
                <a:cs typeface="Arial" panose="020B0604020202020204" pitchFamily="34" charset="0"/>
              </a:rPr>
              <a:t>term in conjunction with National Treasury.</a:t>
            </a:r>
            <a:endParaRPr lang="en-US" sz="1400" dirty="0">
              <a:latin typeface="Arial" panose="020B0604020202020204" pitchFamily="34" charset="0"/>
              <a:cs typeface="Arial" panose="020B0604020202020204" pitchFamily="34" charset="0"/>
            </a:endParaRPr>
          </a:p>
          <a:p>
            <a:pPr marL="342900" lvl="0" indent="-342900" algn="just">
              <a:spcBef>
                <a:spcPts val="600"/>
              </a:spcBef>
              <a:buFont typeface="+mj-lt"/>
              <a:buAutoNum type="arabicPeriod" startAt="9"/>
            </a:pPr>
            <a:r>
              <a:rPr lang="en-US" sz="1400" dirty="0">
                <a:latin typeface="Arial" panose="020B0604020202020204" pitchFamily="34" charset="0"/>
                <a:cs typeface="Arial" panose="020B0604020202020204" pitchFamily="34" charset="0"/>
              </a:rPr>
              <a:t>The DHA will continue in its </a:t>
            </a:r>
            <a:r>
              <a:rPr lang="en-US" sz="1400" dirty="0" err="1">
                <a:latin typeface="Arial" panose="020B0604020202020204" pitchFamily="34" charset="0"/>
                <a:cs typeface="Arial" panose="020B0604020202020204" pitchFamily="34" charset="0"/>
              </a:rPr>
              <a:t>endeavours</a:t>
            </a:r>
            <a:r>
              <a:rPr lang="en-US" sz="1400" dirty="0">
                <a:latin typeface="Arial" panose="020B0604020202020204" pitchFamily="34" charset="0"/>
                <a:cs typeface="Arial" panose="020B0604020202020204" pitchFamily="34" charset="0"/>
              </a:rPr>
              <a:t> to find durable solutions for long lasting systemic challenges such as  system downtime through working closely with SITA and other service providers.</a:t>
            </a:r>
          </a:p>
          <a:p>
            <a:pPr marL="342900" lvl="0" indent="-342900" algn="just">
              <a:buFont typeface="+mj-lt"/>
              <a:buAutoNum type="arabicPeriod" startAt="9"/>
            </a:pPr>
            <a:endParaRPr lang="en-US" sz="1500" dirty="0" smtClean="0">
              <a:latin typeface="Arial" panose="020B0604020202020204" pitchFamily="34" charset="0"/>
              <a:cs typeface="Arial" panose="020B0604020202020204" pitchFamily="34" charset="0"/>
            </a:endParaRPr>
          </a:p>
          <a:p>
            <a:pPr marL="342900" lvl="0" indent="-342900" algn="just">
              <a:buFont typeface="+mj-lt"/>
              <a:buAutoNum type="arabicPeriod" startAt="9"/>
            </a:pPr>
            <a:endParaRPr lang="en-US"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2251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25214</TotalTime>
  <Words>10375</Words>
  <Application>Microsoft Office PowerPoint</Application>
  <PresentationFormat>On-screen Show (4:3)</PresentationFormat>
  <Paragraphs>1699</Paragraphs>
  <Slides>73</Slides>
  <Notes>69</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73</vt:i4>
      </vt:variant>
    </vt:vector>
  </HeadingPairs>
  <TitlesOfParts>
    <vt:vector size="84" baseType="lpstr">
      <vt:lpstr>ＭＳ Ｐゴシック</vt:lpstr>
      <vt:lpstr>Arial</vt:lpstr>
      <vt:lpstr>Calibri</vt:lpstr>
      <vt:lpstr>Cambria</vt:lpstr>
      <vt:lpstr>Mangal</vt:lpstr>
      <vt:lpstr>Times New Roman</vt:lpstr>
      <vt:lpstr>Wingdings</vt:lpstr>
      <vt:lpstr>Office Theme</vt:lpstr>
      <vt:lpstr>2_Office Theme</vt:lpstr>
      <vt:lpstr>5_Office Theme</vt:lpstr>
      <vt:lpstr>TCLayout.ActiveDocument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in Targets – APP 2023/24</vt:lpstr>
      <vt:lpstr>Change in Targets – APP 2023/24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Zimele Ngxongo</dc:creator>
  <cp:lastModifiedBy>Pio, Riaan</cp:lastModifiedBy>
  <cp:revision>2117</cp:revision>
  <cp:lastPrinted>2023-02-10T05:48:42Z</cp:lastPrinted>
  <dcterms:created xsi:type="dcterms:W3CDTF">2017-04-09T15:34:02Z</dcterms:created>
  <dcterms:modified xsi:type="dcterms:W3CDTF">2023-03-16T15:05:14Z</dcterms:modified>
</cp:coreProperties>
</file>