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2" r:id="rId2"/>
  </p:sldMasterIdLst>
  <p:notesMasterIdLst>
    <p:notesMasterId r:id="rId54"/>
  </p:notesMasterIdLst>
  <p:handoutMasterIdLst>
    <p:handoutMasterId r:id="rId55"/>
  </p:handoutMasterIdLst>
  <p:sldIdLst>
    <p:sldId id="594" r:id="rId3"/>
    <p:sldId id="644" r:id="rId4"/>
    <p:sldId id="578" r:id="rId5"/>
    <p:sldId id="681" r:id="rId6"/>
    <p:sldId id="703" r:id="rId7"/>
    <p:sldId id="734" r:id="rId8"/>
    <p:sldId id="737" r:id="rId9"/>
    <p:sldId id="738" r:id="rId10"/>
    <p:sldId id="665" r:id="rId11"/>
    <p:sldId id="663" r:id="rId12"/>
    <p:sldId id="693" r:id="rId13"/>
    <p:sldId id="699" r:id="rId14"/>
    <p:sldId id="664" r:id="rId15"/>
    <p:sldId id="666" r:id="rId16"/>
    <p:sldId id="670" r:id="rId17"/>
    <p:sldId id="694" r:id="rId18"/>
    <p:sldId id="691" r:id="rId19"/>
    <p:sldId id="704" r:id="rId20"/>
    <p:sldId id="746" r:id="rId21"/>
    <p:sldId id="735" r:id="rId22"/>
    <p:sldId id="690" r:id="rId23"/>
    <p:sldId id="708" r:id="rId24"/>
    <p:sldId id="696" r:id="rId25"/>
    <p:sldId id="697" r:id="rId26"/>
    <p:sldId id="698" r:id="rId27"/>
    <p:sldId id="702" r:id="rId28"/>
    <p:sldId id="716" r:id="rId29"/>
    <p:sldId id="717" r:id="rId30"/>
    <p:sldId id="718" r:id="rId31"/>
    <p:sldId id="720" r:id="rId32"/>
    <p:sldId id="721" r:id="rId33"/>
    <p:sldId id="710" r:id="rId34"/>
    <p:sldId id="722" r:id="rId35"/>
    <p:sldId id="723" r:id="rId36"/>
    <p:sldId id="731" r:id="rId37"/>
    <p:sldId id="724" r:id="rId38"/>
    <p:sldId id="725" r:id="rId39"/>
    <p:sldId id="730" r:id="rId40"/>
    <p:sldId id="729" r:id="rId41"/>
    <p:sldId id="728" r:id="rId42"/>
    <p:sldId id="727" r:id="rId43"/>
    <p:sldId id="726" r:id="rId44"/>
    <p:sldId id="741" r:id="rId45"/>
    <p:sldId id="742" r:id="rId46"/>
    <p:sldId id="743" r:id="rId47"/>
    <p:sldId id="744" r:id="rId48"/>
    <p:sldId id="740" r:id="rId49"/>
    <p:sldId id="745" r:id="rId50"/>
    <p:sldId id="688" r:id="rId51"/>
    <p:sldId id="689" r:id="rId52"/>
    <p:sldId id="584" r:id="rId53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E MILNE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8000"/>
    <a:srgbClr val="FFCC66"/>
    <a:srgbClr val="125D55"/>
    <a:srgbClr val="008040"/>
    <a:srgbClr val="145D35"/>
    <a:srgbClr val="008080"/>
    <a:srgbClr val="FFD21E"/>
    <a:srgbClr val="17645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2540" autoAdjust="0"/>
  </p:normalViewPr>
  <p:slideViewPr>
    <p:cSldViewPr>
      <p:cViewPr varScale="1">
        <p:scale>
          <a:sx n="60" d="100"/>
          <a:sy n="60" d="100"/>
        </p:scale>
        <p:origin x="14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FDADE-6360-4C67-926C-5F3B76A67C2F}" type="doc">
      <dgm:prSet loTypeId="urn:microsoft.com/office/officeart/2011/layout/HexagonRadial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EDE568-B84D-4082-B8C1-2499EB3629A2}">
      <dgm:prSet phldrT="[Text]"/>
      <dgm:spPr/>
      <dgm:t>
        <a:bodyPr/>
        <a:lstStyle/>
        <a:p>
          <a:r>
            <a:rPr lang="en-US" b="1" dirty="0"/>
            <a:t>BMA</a:t>
          </a:r>
        </a:p>
        <a:p>
          <a:r>
            <a:rPr lang="en-US" b="1" dirty="0"/>
            <a:t>VALUES</a:t>
          </a:r>
        </a:p>
      </dgm:t>
    </dgm:pt>
    <dgm:pt modelId="{A6FA315F-B46F-466E-AFF7-EF35820DE891}" type="parTrans" cxnId="{6B2D958E-FEE0-4015-A805-2C2D1382AADE}">
      <dgm:prSet/>
      <dgm:spPr/>
      <dgm:t>
        <a:bodyPr/>
        <a:lstStyle/>
        <a:p>
          <a:endParaRPr lang="en-US"/>
        </a:p>
      </dgm:t>
    </dgm:pt>
    <dgm:pt modelId="{E2D41858-41B2-4F4F-B8C9-618EBD333A5A}" type="sibTrans" cxnId="{6B2D958E-FEE0-4015-A805-2C2D1382AADE}">
      <dgm:prSet/>
      <dgm:spPr/>
      <dgm:t>
        <a:bodyPr/>
        <a:lstStyle/>
        <a:p>
          <a:endParaRPr lang="en-US"/>
        </a:p>
      </dgm:t>
    </dgm:pt>
    <dgm:pt modelId="{DE5A4315-7663-4F10-A02F-742E98CFAD84}">
      <dgm:prSet phldrT="[Text]" custT="1"/>
      <dgm:spPr/>
      <dgm:t>
        <a:bodyPr/>
        <a:lstStyle/>
        <a:p>
          <a:r>
            <a:rPr lang="en-US" sz="2000" b="1" dirty="0"/>
            <a:t>Integrity</a:t>
          </a:r>
        </a:p>
      </dgm:t>
    </dgm:pt>
    <dgm:pt modelId="{EC0279E7-A84C-45EB-9680-105FCBAF6BF5}" type="parTrans" cxnId="{C7D12818-3BC0-46A4-B78B-C1021E061EF3}">
      <dgm:prSet/>
      <dgm:spPr/>
      <dgm:t>
        <a:bodyPr/>
        <a:lstStyle/>
        <a:p>
          <a:endParaRPr lang="en-US"/>
        </a:p>
      </dgm:t>
    </dgm:pt>
    <dgm:pt modelId="{4C5F5E15-9C39-4590-B7B6-C126AA8957F7}" type="sibTrans" cxnId="{C7D12818-3BC0-46A4-B78B-C1021E061EF3}">
      <dgm:prSet/>
      <dgm:spPr/>
      <dgm:t>
        <a:bodyPr/>
        <a:lstStyle/>
        <a:p>
          <a:endParaRPr lang="en-US"/>
        </a:p>
      </dgm:t>
    </dgm:pt>
    <dgm:pt modelId="{495F805A-2F90-448A-9E07-C1C40B12F5C7}">
      <dgm:prSet phldrT="[Text]" custT="1"/>
      <dgm:spPr/>
      <dgm:t>
        <a:bodyPr/>
        <a:lstStyle/>
        <a:p>
          <a:r>
            <a:rPr lang="en-US" sz="2000" b="1" dirty="0"/>
            <a:t>Patriotism</a:t>
          </a:r>
        </a:p>
      </dgm:t>
    </dgm:pt>
    <dgm:pt modelId="{BB16B26B-FEED-4C7F-A3B9-D44AC1D0A3C4}" type="parTrans" cxnId="{D32B632D-5A57-4836-927E-E750346A220E}">
      <dgm:prSet/>
      <dgm:spPr/>
      <dgm:t>
        <a:bodyPr/>
        <a:lstStyle/>
        <a:p>
          <a:endParaRPr lang="en-US"/>
        </a:p>
      </dgm:t>
    </dgm:pt>
    <dgm:pt modelId="{FF12B54E-8990-4103-9D38-4C750FB34105}" type="sibTrans" cxnId="{D32B632D-5A57-4836-927E-E750346A220E}">
      <dgm:prSet/>
      <dgm:spPr/>
      <dgm:t>
        <a:bodyPr/>
        <a:lstStyle/>
        <a:p>
          <a:endParaRPr lang="en-US"/>
        </a:p>
      </dgm:t>
    </dgm:pt>
    <dgm:pt modelId="{B0E99E2F-C8ED-4501-B0E5-2EF2B92EA3F6}">
      <dgm:prSet phldrT="[Text]" custT="1"/>
      <dgm:spPr/>
      <dgm:t>
        <a:bodyPr/>
        <a:lstStyle/>
        <a:p>
          <a:r>
            <a:rPr lang="en-US" sz="2000" b="1" dirty="0"/>
            <a:t>Excellence</a:t>
          </a:r>
        </a:p>
      </dgm:t>
    </dgm:pt>
    <dgm:pt modelId="{447E0693-CD7F-49FD-BCA6-6D41FBC0E545}" type="parTrans" cxnId="{7F64A82D-0A9D-4B70-9144-1B974AFE68AA}">
      <dgm:prSet/>
      <dgm:spPr/>
      <dgm:t>
        <a:bodyPr/>
        <a:lstStyle/>
        <a:p>
          <a:endParaRPr lang="en-US"/>
        </a:p>
      </dgm:t>
    </dgm:pt>
    <dgm:pt modelId="{9B9A0BE0-A3A2-4864-B136-F8DA726FEFC6}" type="sibTrans" cxnId="{7F64A82D-0A9D-4B70-9144-1B974AFE68AA}">
      <dgm:prSet/>
      <dgm:spPr/>
      <dgm:t>
        <a:bodyPr/>
        <a:lstStyle/>
        <a:p>
          <a:endParaRPr lang="en-US"/>
        </a:p>
      </dgm:t>
    </dgm:pt>
    <dgm:pt modelId="{1F2AEE45-8457-43A0-B75F-31FEE3E26FE0}">
      <dgm:prSet phldrT="[Text]" custT="1"/>
      <dgm:spPr/>
      <dgm:t>
        <a:bodyPr/>
        <a:lstStyle/>
        <a:p>
          <a:r>
            <a:rPr lang="en-US" sz="2000" b="1" dirty="0"/>
            <a:t>Professionalism</a:t>
          </a:r>
        </a:p>
      </dgm:t>
    </dgm:pt>
    <dgm:pt modelId="{7642B055-3104-4B25-B5AB-628CF2B3AA0E}" type="parTrans" cxnId="{839A13E6-3A19-4527-A027-5273F424F456}">
      <dgm:prSet/>
      <dgm:spPr/>
      <dgm:t>
        <a:bodyPr/>
        <a:lstStyle/>
        <a:p>
          <a:endParaRPr lang="en-US"/>
        </a:p>
      </dgm:t>
    </dgm:pt>
    <dgm:pt modelId="{AF1CE6E4-0F31-4479-A8D8-D532C4D4686E}" type="sibTrans" cxnId="{839A13E6-3A19-4527-A027-5273F424F456}">
      <dgm:prSet/>
      <dgm:spPr/>
      <dgm:t>
        <a:bodyPr/>
        <a:lstStyle/>
        <a:p>
          <a:endParaRPr lang="en-US"/>
        </a:p>
      </dgm:t>
    </dgm:pt>
    <dgm:pt modelId="{455A265C-BFB2-482A-B47A-B84DF1859DFA}">
      <dgm:prSet phldrT="[Text]" custT="1"/>
      <dgm:spPr/>
      <dgm:t>
        <a:bodyPr/>
        <a:lstStyle/>
        <a:p>
          <a:r>
            <a:rPr lang="en-US" sz="2000" b="1" dirty="0"/>
            <a:t>Diversity</a:t>
          </a:r>
        </a:p>
      </dgm:t>
    </dgm:pt>
    <dgm:pt modelId="{CCF0AB8F-0251-4B89-BD00-5B18BC64986B}" type="parTrans" cxnId="{E9998B60-AB1E-4915-B78C-67F2B525D131}">
      <dgm:prSet/>
      <dgm:spPr/>
      <dgm:t>
        <a:bodyPr/>
        <a:lstStyle/>
        <a:p>
          <a:endParaRPr lang="en-US"/>
        </a:p>
      </dgm:t>
    </dgm:pt>
    <dgm:pt modelId="{BE1AC268-B97C-4944-A156-C1604B0C8345}" type="sibTrans" cxnId="{E9998B60-AB1E-4915-B78C-67F2B525D131}">
      <dgm:prSet/>
      <dgm:spPr/>
      <dgm:t>
        <a:bodyPr/>
        <a:lstStyle/>
        <a:p>
          <a:endParaRPr lang="en-US"/>
        </a:p>
      </dgm:t>
    </dgm:pt>
    <dgm:pt modelId="{11E22504-2201-4124-A9FC-7D8631072837}">
      <dgm:prSet phldrT="[Text]" custT="1"/>
      <dgm:spPr/>
      <dgm:t>
        <a:bodyPr/>
        <a:lstStyle/>
        <a:p>
          <a:r>
            <a:rPr lang="en-US" sz="2000" b="1" dirty="0"/>
            <a:t>Innovation</a:t>
          </a:r>
        </a:p>
      </dgm:t>
    </dgm:pt>
    <dgm:pt modelId="{3E51C340-9727-4AF9-9DF0-AE702DD49B4F}" type="parTrans" cxnId="{F8C7CA9F-30A7-431D-9FA2-D4B3163DA2B0}">
      <dgm:prSet/>
      <dgm:spPr/>
      <dgm:t>
        <a:bodyPr/>
        <a:lstStyle/>
        <a:p>
          <a:endParaRPr lang="en-US"/>
        </a:p>
      </dgm:t>
    </dgm:pt>
    <dgm:pt modelId="{9A9F64AC-4972-44C1-AD50-6369FAE1E236}" type="sibTrans" cxnId="{F8C7CA9F-30A7-431D-9FA2-D4B3163DA2B0}">
      <dgm:prSet/>
      <dgm:spPr/>
      <dgm:t>
        <a:bodyPr/>
        <a:lstStyle/>
        <a:p>
          <a:endParaRPr lang="en-US"/>
        </a:p>
      </dgm:t>
    </dgm:pt>
    <dgm:pt modelId="{FB7A427B-7C16-45FD-A5A7-878171AEC732}" type="pres">
      <dgm:prSet presAssocID="{114FDADE-6360-4C67-926C-5F3B76A67C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3AB388-E143-4C34-A23F-0B496994E2E1}" type="pres">
      <dgm:prSet presAssocID="{A4EDE568-B84D-4082-B8C1-2499EB3629A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C6169B6-31D1-423B-846B-B5D6275C5195}" type="pres">
      <dgm:prSet presAssocID="{DE5A4315-7663-4F10-A02F-742E98CFAD84}" presName="Accent1" presStyleCnt="0"/>
      <dgm:spPr/>
    </dgm:pt>
    <dgm:pt modelId="{46A92A54-8A01-427A-AA23-4BBBC05A6E87}" type="pres">
      <dgm:prSet presAssocID="{DE5A4315-7663-4F10-A02F-742E98CFAD84}" presName="Accent" presStyleLbl="bgShp" presStyleIdx="0" presStyleCnt="6"/>
      <dgm:spPr/>
    </dgm:pt>
    <dgm:pt modelId="{2F4489F6-BA5D-4725-8F44-7FBDA0980798}" type="pres">
      <dgm:prSet presAssocID="{DE5A4315-7663-4F10-A02F-742E98CFAD8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B6E8-6503-4FA9-A8BE-41D62E82969A}" type="pres">
      <dgm:prSet presAssocID="{495F805A-2F90-448A-9E07-C1C40B12F5C7}" presName="Accent2" presStyleCnt="0"/>
      <dgm:spPr/>
    </dgm:pt>
    <dgm:pt modelId="{8C6DB095-4122-440D-994A-7579CF234B97}" type="pres">
      <dgm:prSet presAssocID="{495F805A-2F90-448A-9E07-C1C40B12F5C7}" presName="Accent" presStyleLbl="bgShp" presStyleIdx="1" presStyleCnt="6"/>
      <dgm:spPr/>
    </dgm:pt>
    <dgm:pt modelId="{BBA62784-74B5-4BDF-A98D-1CAFA1C53F2C}" type="pres">
      <dgm:prSet presAssocID="{495F805A-2F90-448A-9E07-C1C40B12F5C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E5F6A-5841-4E6E-9971-7226A26E32E0}" type="pres">
      <dgm:prSet presAssocID="{B0E99E2F-C8ED-4501-B0E5-2EF2B92EA3F6}" presName="Accent3" presStyleCnt="0"/>
      <dgm:spPr/>
    </dgm:pt>
    <dgm:pt modelId="{ACA9F139-12D6-4FD7-A1CC-32EFEC52C4D7}" type="pres">
      <dgm:prSet presAssocID="{B0E99E2F-C8ED-4501-B0E5-2EF2B92EA3F6}" presName="Accent" presStyleLbl="bgShp" presStyleIdx="2" presStyleCnt="6"/>
      <dgm:spPr/>
    </dgm:pt>
    <dgm:pt modelId="{6E32F295-1D4A-4F8A-8A59-51AFEEF93D4D}" type="pres">
      <dgm:prSet presAssocID="{B0E99E2F-C8ED-4501-B0E5-2EF2B92EA3F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6A0B-6EAC-4197-BA0F-3E856EC9B63E}" type="pres">
      <dgm:prSet presAssocID="{1F2AEE45-8457-43A0-B75F-31FEE3E26FE0}" presName="Accent4" presStyleCnt="0"/>
      <dgm:spPr/>
    </dgm:pt>
    <dgm:pt modelId="{D08DD6D2-6495-4493-9525-EBE93F658653}" type="pres">
      <dgm:prSet presAssocID="{1F2AEE45-8457-43A0-B75F-31FEE3E26FE0}" presName="Accent" presStyleLbl="bgShp" presStyleIdx="3" presStyleCnt="6"/>
      <dgm:spPr/>
    </dgm:pt>
    <dgm:pt modelId="{7A47F5F8-3AD2-4DC9-9D24-CE67B417AACA}" type="pres">
      <dgm:prSet presAssocID="{1F2AEE45-8457-43A0-B75F-31FEE3E26FE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DD8A2-8FAE-4E62-A21A-7F891E65A3F8}" type="pres">
      <dgm:prSet presAssocID="{455A265C-BFB2-482A-B47A-B84DF1859DFA}" presName="Accent5" presStyleCnt="0"/>
      <dgm:spPr/>
    </dgm:pt>
    <dgm:pt modelId="{677A4A0D-97CB-410A-B193-9512DF8665F4}" type="pres">
      <dgm:prSet presAssocID="{455A265C-BFB2-482A-B47A-B84DF1859DFA}" presName="Accent" presStyleLbl="bgShp" presStyleIdx="4" presStyleCnt="6"/>
      <dgm:spPr/>
    </dgm:pt>
    <dgm:pt modelId="{ED35E6AE-D58E-4C1B-9497-0BED3E261A1F}" type="pres">
      <dgm:prSet presAssocID="{455A265C-BFB2-482A-B47A-B84DF1859DF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A8D1D-FBA5-4BDB-B926-93117EEA9894}" type="pres">
      <dgm:prSet presAssocID="{11E22504-2201-4124-A9FC-7D8631072837}" presName="Accent6" presStyleCnt="0"/>
      <dgm:spPr/>
    </dgm:pt>
    <dgm:pt modelId="{42DCCEC2-9787-4313-8D2A-4B8B6B984757}" type="pres">
      <dgm:prSet presAssocID="{11E22504-2201-4124-A9FC-7D8631072837}" presName="Accent" presStyleLbl="bgShp" presStyleIdx="5" presStyleCnt="6"/>
      <dgm:spPr/>
    </dgm:pt>
    <dgm:pt modelId="{869537CB-90A0-418B-A2F3-BA6F1CB52FF8}" type="pres">
      <dgm:prSet presAssocID="{11E22504-2201-4124-A9FC-7D863107283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CC20E1-5EFC-4DE4-B1FB-2EBE8E2BE6DD}" type="presOf" srcId="{114FDADE-6360-4C67-926C-5F3B76A67C2F}" destId="{FB7A427B-7C16-45FD-A5A7-878171AEC732}" srcOrd="0" destOrd="0" presId="urn:microsoft.com/office/officeart/2011/layout/HexagonRadial"/>
    <dgm:cxn modelId="{C7D12818-3BC0-46A4-B78B-C1021E061EF3}" srcId="{A4EDE568-B84D-4082-B8C1-2499EB3629A2}" destId="{DE5A4315-7663-4F10-A02F-742E98CFAD84}" srcOrd="0" destOrd="0" parTransId="{EC0279E7-A84C-45EB-9680-105FCBAF6BF5}" sibTransId="{4C5F5E15-9C39-4590-B7B6-C126AA8957F7}"/>
    <dgm:cxn modelId="{78E54E21-826B-4BA0-8F1D-7C6174B53D52}" type="presOf" srcId="{495F805A-2F90-448A-9E07-C1C40B12F5C7}" destId="{BBA62784-74B5-4BDF-A98D-1CAFA1C53F2C}" srcOrd="0" destOrd="0" presId="urn:microsoft.com/office/officeart/2011/layout/HexagonRadial"/>
    <dgm:cxn modelId="{D32B632D-5A57-4836-927E-E750346A220E}" srcId="{A4EDE568-B84D-4082-B8C1-2499EB3629A2}" destId="{495F805A-2F90-448A-9E07-C1C40B12F5C7}" srcOrd="1" destOrd="0" parTransId="{BB16B26B-FEED-4C7F-A3B9-D44AC1D0A3C4}" sibTransId="{FF12B54E-8990-4103-9D38-4C750FB34105}"/>
    <dgm:cxn modelId="{7FC7DE24-79C4-4DA5-96A6-91F333811487}" type="presOf" srcId="{B0E99E2F-C8ED-4501-B0E5-2EF2B92EA3F6}" destId="{6E32F295-1D4A-4F8A-8A59-51AFEEF93D4D}" srcOrd="0" destOrd="0" presId="urn:microsoft.com/office/officeart/2011/layout/HexagonRadial"/>
    <dgm:cxn modelId="{839A13E6-3A19-4527-A027-5273F424F456}" srcId="{A4EDE568-B84D-4082-B8C1-2499EB3629A2}" destId="{1F2AEE45-8457-43A0-B75F-31FEE3E26FE0}" srcOrd="3" destOrd="0" parTransId="{7642B055-3104-4B25-B5AB-628CF2B3AA0E}" sibTransId="{AF1CE6E4-0F31-4479-A8D8-D532C4D4686E}"/>
    <dgm:cxn modelId="{46A67369-DCFA-454C-99CE-2E6B52507339}" type="presOf" srcId="{455A265C-BFB2-482A-B47A-B84DF1859DFA}" destId="{ED35E6AE-D58E-4C1B-9497-0BED3E261A1F}" srcOrd="0" destOrd="0" presId="urn:microsoft.com/office/officeart/2011/layout/HexagonRadial"/>
    <dgm:cxn modelId="{7903D16E-BD2E-484F-BF36-FAE924565270}" type="presOf" srcId="{11E22504-2201-4124-A9FC-7D8631072837}" destId="{869537CB-90A0-418B-A2F3-BA6F1CB52FF8}" srcOrd="0" destOrd="0" presId="urn:microsoft.com/office/officeart/2011/layout/HexagonRadial"/>
    <dgm:cxn modelId="{F1854BF1-E500-4B17-96B7-007F9DD4E8A1}" type="presOf" srcId="{DE5A4315-7663-4F10-A02F-742E98CFAD84}" destId="{2F4489F6-BA5D-4725-8F44-7FBDA0980798}" srcOrd="0" destOrd="0" presId="urn:microsoft.com/office/officeart/2011/layout/HexagonRadial"/>
    <dgm:cxn modelId="{E9998B60-AB1E-4915-B78C-67F2B525D131}" srcId="{A4EDE568-B84D-4082-B8C1-2499EB3629A2}" destId="{455A265C-BFB2-482A-B47A-B84DF1859DFA}" srcOrd="4" destOrd="0" parTransId="{CCF0AB8F-0251-4B89-BD00-5B18BC64986B}" sibTransId="{BE1AC268-B97C-4944-A156-C1604B0C8345}"/>
    <dgm:cxn modelId="{6B2D958E-FEE0-4015-A805-2C2D1382AADE}" srcId="{114FDADE-6360-4C67-926C-5F3B76A67C2F}" destId="{A4EDE568-B84D-4082-B8C1-2499EB3629A2}" srcOrd="0" destOrd="0" parTransId="{A6FA315F-B46F-466E-AFF7-EF35820DE891}" sibTransId="{E2D41858-41B2-4F4F-B8C9-618EBD333A5A}"/>
    <dgm:cxn modelId="{F8C7CA9F-30A7-431D-9FA2-D4B3163DA2B0}" srcId="{A4EDE568-B84D-4082-B8C1-2499EB3629A2}" destId="{11E22504-2201-4124-A9FC-7D8631072837}" srcOrd="5" destOrd="0" parTransId="{3E51C340-9727-4AF9-9DF0-AE702DD49B4F}" sibTransId="{9A9F64AC-4972-44C1-AD50-6369FAE1E236}"/>
    <dgm:cxn modelId="{6EF1DBAA-4598-4AA4-B99C-4DE557FDD8A2}" type="presOf" srcId="{1F2AEE45-8457-43A0-B75F-31FEE3E26FE0}" destId="{7A47F5F8-3AD2-4DC9-9D24-CE67B417AACA}" srcOrd="0" destOrd="0" presId="urn:microsoft.com/office/officeart/2011/layout/HexagonRadial"/>
    <dgm:cxn modelId="{0CD579CE-9FD2-4DA4-AB71-8719E6DAF7D9}" type="presOf" srcId="{A4EDE568-B84D-4082-B8C1-2499EB3629A2}" destId="{553AB388-E143-4C34-A23F-0B496994E2E1}" srcOrd="0" destOrd="0" presId="urn:microsoft.com/office/officeart/2011/layout/HexagonRadial"/>
    <dgm:cxn modelId="{7F64A82D-0A9D-4B70-9144-1B974AFE68AA}" srcId="{A4EDE568-B84D-4082-B8C1-2499EB3629A2}" destId="{B0E99E2F-C8ED-4501-B0E5-2EF2B92EA3F6}" srcOrd="2" destOrd="0" parTransId="{447E0693-CD7F-49FD-BCA6-6D41FBC0E545}" sibTransId="{9B9A0BE0-A3A2-4864-B136-F8DA726FEFC6}"/>
    <dgm:cxn modelId="{5CB4220E-40A6-44CC-AFFB-B4F54220D304}" type="presParOf" srcId="{FB7A427B-7C16-45FD-A5A7-878171AEC732}" destId="{553AB388-E143-4C34-A23F-0B496994E2E1}" srcOrd="0" destOrd="0" presId="urn:microsoft.com/office/officeart/2011/layout/HexagonRadial"/>
    <dgm:cxn modelId="{59BE609C-74AE-40D9-B34C-8B36CCFD666F}" type="presParOf" srcId="{FB7A427B-7C16-45FD-A5A7-878171AEC732}" destId="{AC6169B6-31D1-423B-846B-B5D6275C5195}" srcOrd="1" destOrd="0" presId="urn:microsoft.com/office/officeart/2011/layout/HexagonRadial"/>
    <dgm:cxn modelId="{B88F24F7-5D26-45A1-8FC8-EE5FEBA00287}" type="presParOf" srcId="{AC6169B6-31D1-423B-846B-B5D6275C5195}" destId="{46A92A54-8A01-427A-AA23-4BBBC05A6E87}" srcOrd="0" destOrd="0" presId="urn:microsoft.com/office/officeart/2011/layout/HexagonRadial"/>
    <dgm:cxn modelId="{A24326EC-6334-46F9-A42B-18D40E127FFC}" type="presParOf" srcId="{FB7A427B-7C16-45FD-A5A7-878171AEC732}" destId="{2F4489F6-BA5D-4725-8F44-7FBDA0980798}" srcOrd="2" destOrd="0" presId="urn:microsoft.com/office/officeart/2011/layout/HexagonRadial"/>
    <dgm:cxn modelId="{695BC5D9-6BC6-4F03-ABBC-6CEE2FBB1031}" type="presParOf" srcId="{FB7A427B-7C16-45FD-A5A7-878171AEC732}" destId="{68EFB6E8-6503-4FA9-A8BE-41D62E82969A}" srcOrd="3" destOrd="0" presId="urn:microsoft.com/office/officeart/2011/layout/HexagonRadial"/>
    <dgm:cxn modelId="{E9FFF559-2BC3-419C-80A0-CA671D91085F}" type="presParOf" srcId="{68EFB6E8-6503-4FA9-A8BE-41D62E82969A}" destId="{8C6DB095-4122-440D-994A-7579CF234B97}" srcOrd="0" destOrd="0" presId="urn:microsoft.com/office/officeart/2011/layout/HexagonRadial"/>
    <dgm:cxn modelId="{C0F3A1C7-797F-4B7F-9A62-6D79ACC591D4}" type="presParOf" srcId="{FB7A427B-7C16-45FD-A5A7-878171AEC732}" destId="{BBA62784-74B5-4BDF-A98D-1CAFA1C53F2C}" srcOrd="4" destOrd="0" presId="urn:microsoft.com/office/officeart/2011/layout/HexagonRadial"/>
    <dgm:cxn modelId="{793C6406-87F4-4268-AB1F-02281A38B4EB}" type="presParOf" srcId="{FB7A427B-7C16-45FD-A5A7-878171AEC732}" destId="{F43E5F6A-5841-4E6E-9971-7226A26E32E0}" srcOrd="5" destOrd="0" presId="urn:microsoft.com/office/officeart/2011/layout/HexagonRadial"/>
    <dgm:cxn modelId="{66E39597-017D-4382-B67A-DE3954182C30}" type="presParOf" srcId="{F43E5F6A-5841-4E6E-9971-7226A26E32E0}" destId="{ACA9F139-12D6-4FD7-A1CC-32EFEC52C4D7}" srcOrd="0" destOrd="0" presId="urn:microsoft.com/office/officeart/2011/layout/HexagonRadial"/>
    <dgm:cxn modelId="{9232C83E-1855-4333-85F0-E40B9F61621E}" type="presParOf" srcId="{FB7A427B-7C16-45FD-A5A7-878171AEC732}" destId="{6E32F295-1D4A-4F8A-8A59-51AFEEF93D4D}" srcOrd="6" destOrd="0" presId="urn:microsoft.com/office/officeart/2011/layout/HexagonRadial"/>
    <dgm:cxn modelId="{9B7564AA-6D3B-4CB7-B1BA-A2B128B77CAF}" type="presParOf" srcId="{FB7A427B-7C16-45FD-A5A7-878171AEC732}" destId="{35B96A0B-6EAC-4197-BA0F-3E856EC9B63E}" srcOrd="7" destOrd="0" presId="urn:microsoft.com/office/officeart/2011/layout/HexagonRadial"/>
    <dgm:cxn modelId="{3524A5F5-9379-40B6-9FC6-3E05C9A85179}" type="presParOf" srcId="{35B96A0B-6EAC-4197-BA0F-3E856EC9B63E}" destId="{D08DD6D2-6495-4493-9525-EBE93F658653}" srcOrd="0" destOrd="0" presId="urn:microsoft.com/office/officeart/2011/layout/HexagonRadial"/>
    <dgm:cxn modelId="{F7614360-1A2C-4D10-98A6-9ECC2CE1C661}" type="presParOf" srcId="{FB7A427B-7C16-45FD-A5A7-878171AEC732}" destId="{7A47F5F8-3AD2-4DC9-9D24-CE67B417AACA}" srcOrd="8" destOrd="0" presId="urn:microsoft.com/office/officeart/2011/layout/HexagonRadial"/>
    <dgm:cxn modelId="{720F2726-9C4F-4AB3-A21B-F3E1AD5099B7}" type="presParOf" srcId="{FB7A427B-7C16-45FD-A5A7-878171AEC732}" destId="{FC6DD8A2-8FAE-4E62-A21A-7F891E65A3F8}" srcOrd="9" destOrd="0" presId="urn:microsoft.com/office/officeart/2011/layout/HexagonRadial"/>
    <dgm:cxn modelId="{97DFA13F-4E55-4557-8254-BB39FE3BA274}" type="presParOf" srcId="{FC6DD8A2-8FAE-4E62-A21A-7F891E65A3F8}" destId="{677A4A0D-97CB-410A-B193-9512DF8665F4}" srcOrd="0" destOrd="0" presId="urn:microsoft.com/office/officeart/2011/layout/HexagonRadial"/>
    <dgm:cxn modelId="{E00029FC-435D-44E9-B494-67FF66AC4D28}" type="presParOf" srcId="{FB7A427B-7C16-45FD-A5A7-878171AEC732}" destId="{ED35E6AE-D58E-4C1B-9497-0BED3E261A1F}" srcOrd="10" destOrd="0" presId="urn:microsoft.com/office/officeart/2011/layout/HexagonRadial"/>
    <dgm:cxn modelId="{4D556A3A-1489-4EF2-9E3B-A1AAC8E1BC12}" type="presParOf" srcId="{FB7A427B-7C16-45FD-A5A7-878171AEC732}" destId="{495A8D1D-FBA5-4BDB-B926-93117EEA9894}" srcOrd="11" destOrd="0" presId="urn:microsoft.com/office/officeart/2011/layout/HexagonRadial"/>
    <dgm:cxn modelId="{BCB068A2-360B-405E-AEB7-78B7901A8DD0}" type="presParOf" srcId="{495A8D1D-FBA5-4BDB-B926-93117EEA9894}" destId="{42DCCEC2-9787-4313-8D2A-4B8B6B984757}" srcOrd="0" destOrd="0" presId="urn:microsoft.com/office/officeart/2011/layout/HexagonRadial"/>
    <dgm:cxn modelId="{EA9C3C90-380D-4793-86ED-5C7B942B266D}" type="presParOf" srcId="{FB7A427B-7C16-45FD-A5A7-878171AEC732}" destId="{869537CB-90A0-418B-A2F3-BA6F1CB52FF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C8C90D-82A2-4AE0-B28B-18538A647505}" type="doc">
      <dgm:prSet loTypeId="urn:microsoft.com/office/officeart/2005/8/layout/funnel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CAFBA7-347C-4D60-BFE4-C13D7AFC0553}">
      <dgm:prSet phldrT="[Text]"/>
      <dgm:spPr/>
      <dgm:t>
        <a:bodyPr/>
        <a:lstStyle/>
        <a:p>
          <a:r>
            <a:rPr lang="en-US" dirty="0"/>
            <a:t>9 Provinces</a:t>
          </a:r>
        </a:p>
      </dgm:t>
    </dgm:pt>
    <dgm:pt modelId="{379EAFB1-41C6-40FC-9A42-7A457F087A0B}" type="parTrans" cxnId="{6CCE6186-DD3F-4CEB-8B83-11D7A40A3EB7}">
      <dgm:prSet/>
      <dgm:spPr/>
      <dgm:t>
        <a:bodyPr/>
        <a:lstStyle/>
        <a:p>
          <a:endParaRPr lang="en-US"/>
        </a:p>
      </dgm:t>
    </dgm:pt>
    <dgm:pt modelId="{3281786D-4A23-460C-A193-9799594DF5C5}" type="sibTrans" cxnId="{6CCE6186-DD3F-4CEB-8B83-11D7A40A3EB7}">
      <dgm:prSet/>
      <dgm:spPr/>
      <dgm:t>
        <a:bodyPr/>
        <a:lstStyle/>
        <a:p>
          <a:endParaRPr lang="en-US"/>
        </a:p>
      </dgm:t>
    </dgm:pt>
    <dgm:pt modelId="{06E1F417-CEA0-4A33-AD9B-D5F086B01A0F}">
      <dgm:prSet phldrT="[Text]"/>
      <dgm:spPr/>
      <dgm:t>
        <a:bodyPr/>
        <a:lstStyle/>
        <a:p>
          <a:r>
            <a:rPr lang="en-US" dirty="0"/>
            <a:t>8 Metros</a:t>
          </a:r>
        </a:p>
      </dgm:t>
    </dgm:pt>
    <dgm:pt modelId="{0017D8D1-B0A3-4A2F-8D1C-5E6209378590}" type="parTrans" cxnId="{E788B95B-5372-40DA-8FDC-B5C32D357B39}">
      <dgm:prSet/>
      <dgm:spPr/>
      <dgm:t>
        <a:bodyPr/>
        <a:lstStyle/>
        <a:p>
          <a:endParaRPr lang="en-US"/>
        </a:p>
      </dgm:t>
    </dgm:pt>
    <dgm:pt modelId="{93F05763-5EA1-4C22-8C4D-362DDF470AC1}" type="sibTrans" cxnId="{E788B95B-5372-40DA-8FDC-B5C32D357B39}">
      <dgm:prSet/>
      <dgm:spPr/>
      <dgm:t>
        <a:bodyPr/>
        <a:lstStyle/>
        <a:p>
          <a:endParaRPr lang="en-US"/>
        </a:p>
      </dgm:t>
    </dgm:pt>
    <dgm:pt modelId="{10DC87E1-7B5F-4CAF-8C85-32916DAA887C}">
      <dgm:prSet phldrT="[Text]"/>
      <dgm:spPr/>
      <dgm:t>
        <a:bodyPr/>
        <a:lstStyle/>
        <a:p>
          <a:r>
            <a:rPr lang="en-US" dirty="0"/>
            <a:t>26 Districts</a:t>
          </a:r>
        </a:p>
      </dgm:t>
    </dgm:pt>
    <dgm:pt modelId="{D79D19F5-48B0-40AB-9A88-642BB2E42761}" type="parTrans" cxnId="{F0097E31-D8AA-49F7-A257-7C6B7303C7FC}">
      <dgm:prSet/>
      <dgm:spPr/>
      <dgm:t>
        <a:bodyPr/>
        <a:lstStyle/>
        <a:p>
          <a:endParaRPr lang="en-US"/>
        </a:p>
      </dgm:t>
    </dgm:pt>
    <dgm:pt modelId="{D894903A-572D-4AA7-9A70-DC25205CC57C}" type="sibTrans" cxnId="{F0097E31-D8AA-49F7-A257-7C6B7303C7FC}">
      <dgm:prSet/>
      <dgm:spPr/>
      <dgm:t>
        <a:bodyPr/>
        <a:lstStyle/>
        <a:p>
          <a:endParaRPr lang="en-US"/>
        </a:p>
      </dgm:t>
    </dgm:pt>
    <dgm:pt modelId="{BF954D2F-C557-4FA5-9701-3629E34FED30}">
      <dgm:prSet phldrT="[Text]"/>
      <dgm:spPr>
        <a:solidFill>
          <a:srgbClr val="009644"/>
        </a:solidFill>
        <a:ln>
          <a:solidFill>
            <a:srgbClr val="008040"/>
          </a:solidFill>
        </a:ln>
      </dgm:spPr>
      <dgm:t>
        <a:bodyPr/>
        <a:lstStyle/>
        <a:p>
          <a:r>
            <a:rPr lang="en-US" dirty="0"/>
            <a:t>SPATIAL LOCATION OF THE BMA OUTCOMES </a:t>
          </a:r>
        </a:p>
      </dgm:t>
    </dgm:pt>
    <dgm:pt modelId="{96F37744-D4CC-4165-B9AB-82845101BF77}" type="parTrans" cxnId="{A20E949E-6487-433A-BB04-3DA6F65A2E67}">
      <dgm:prSet/>
      <dgm:spPr/>
      <dgm:t>
        <a:bodyPr/>
        <a:lstStyle/>
        <a:p>
          <a:endParaRPr lang="en-US"/>
        </a:p>
      </dgm:t>
    </dgm:pt>
    <dgm:pt modelId="{48EB779E-636A-42DD-A1A2-42C686A4AB2B}" type="sibTrans" cxnId="{A20E949E-6487-433A-BB04-3DA6F65A2E67}">
      <dgm:prSet/>
      <dgm:spPr/>
      <dgm:t>
        <a:bodyPr/>
        <a:lstStyle/>
        <a:p>
          <a:endParaRPr lang="en-US"/>
        </a:p>
      </dgm:t>
    </dgm:pt>
    <dgm:pt modelId="{39301C41-59AD-4D7C-9C9B-C2CB3E508B98}" type="pres">
      <dgm:prSet presAssocID="{CBC8C90D-82A2-4AE0-B28B-18538A64750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F6027C-5066-4C7B-AB25-69DCC2BAB608}" type="pres">
      <dgm:prSet presAssocID="{CBC8C90D-82A2-4AE0-B28B-18538A647505}" presName="ellipse" presStyleLbl="trBgShp" presStyleIdx="0" presStyleCnt="1"/>
      <dgm:spPr/>
    </dgm:pt>
    <dgm:pt modelId="{F3CCBD76-4600-4288-91B1-803E7157A2BB}" type="pres">
      <dgm:prSet presAssocID="{CBC8C90D-82A2-4AE0-B28B-18538A647505}" presName="arrow1" presStyleLbl="fgShp" presStyleIdx="0" presStyleCnt="1"/>
      <dgm:spPr/>
    </dgm:pt>
    <dgm:pt modelId="{E66CD9B4-7DFD-422A-8922-64A2D6A3373E}" type="pres">
      <dgm:prSet presAssocID="{CBC8C90D-82A2-4AE0-B28B-18538A647505}" presName="rectangle" presStyleLbl="revTx" presStyleIdx="0" presStyleCnt="1" custScaleX="93806" custScaleY="66257" custLinFactNeighborX="1050" custLinFactNeighborY="-10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E3897-E5E7-40F9-97D9-CAA391C88AEE}" type="pres">
      <dgm:prSet presAssocID="{06E1F417-CEA0-4A33-AD9B-D5F086B01A0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4F97B-F1A3-4BAF-8B23-5EDCC0E528FA}" type="pres">
      <dgm:prSet presAssocID="{10DC87E1-7B5F-4CAF-8C85-32916DAA887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154C-E57F-4517-A48A-CD6E6EAC991B}" type="pres">
      <dgm:prSet presAssocID="{BF954D2F-C557-4FA5-9701-3629E34FED3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8E59C-F88F-4E51-84DD-9525602C92D9}" type="pres">
      <dgm:prSet presAssocID="{CBC8C90D-82A2-4AE0-B28B-18538A647505}" presName="funnel" presStyleLbl="trAlignAcc1" presStyleIdx="0" presStyleCnt="1" custLinFactNeighborX="-1128" custLinFactNeighborY="-1655"/>
      <dgm:spPr/>
    </dgm:pt>
  </dgm:ptLst>
  <dgm:cxnLst>
    <dgm:cxn modelId="{472113DA-A2CF-4892-A83B-9DD5F6CAA8F1}" type="presOf" srcId="{BF954D2F-C557-4FA5-9701-3629E34FED30}" destId="{E66CD9B4-7DFD-422A-8922-64A2D6A3373E}" srcOrd="0" destOrd="0" presId="urn:microsoft.com/office/officeart/2005/8/layout/funnel1"/>
    <dgm:cxn modelId="{E788B95B-5372-40DA-8FDC-B5C32D357B39}" srcId="{CBC8C90D-82A2-4AE0-B28B-18538A647505}" destId="{06E1F417-CEA0-4A33-AD9B-D5F086B01A0F}" srcOrd="1" destOrd="0" parTransId="{0017D8D1-B0A3-4A2F-8D1C-5E6209378590}" sibTransId="{93F05763-5EA1-4C22-8C4D-362DDF470AC1}"/>
    <dgm:cxn modelId="{8009C490-5335-4728-991D-A26F1B23CFFF}" type="presOf" srcId="{10DC87E1-7B5F-4CAF-8C85-32916DAA887C}" destId="{91DE3897-E5E7-40F9-97D9-CAA391C88AEE}" srcOrd="0" destOrd="0" presId="urn:microsoft.com/office/officeart/2005/8/layout/funnel1"/>
    <dgm:cxn modelId="{F0097E31-D8AA-49F7-A257-7C6B7303C7FC}" srcId="{CBC8C90D-82A2-4AE0-B28B-18538A647505}" destId="{10DC87E1-7B5F-4CAF-8C85-32916DAA887C}" srcOrd="2" destOrd="0" parTransId="{D79D19F5-48B0-40AB-9A88-642BB2E42761}" sibTransId="{D894903A-572D-4AA7-9A70-DC25205CC57C}"/>
    <dgm:cxn modelId="{A5CA6BBB-7C2C-4420-8C1C-883B24A49234}" type="presOf" srcId="{06E1F417-CEA0-4A33-AD9B-D5F086B01A0F}" destId="{17D4F97B-F1A3-4BAF-8B23-5EDCC0E528FA}" srcOrd="0" destOrd="0" presId="urn:microsoft.com/office/officeart/2005/8/layout/funnel1"/>
    <dgm:cxn modelId="{6CCE6186-DD3F-4CEB-8B83-11D7A40A3EB7}" srcId="{CBC8C90D-82A2-4AE0-B28B-18538A647505}" destId="{8BCAFBA7-347C-4D60-BFE4-C13D7AFC0553}" srcOrd="0" destOrd="0" parTransId="{379EAFB1-41C6-40FC-9A42-7A457F087A0B}" sibTransId="{3281786D-4A23-460C-A193-9799594DF5C5}"/>
    <dgm:cxn modelId="{6A2052E9-CB1C-43F1-871E-C661A2F716A5}" type="presOf" srcId="{CBC8C90D-82A2-4AE0-B28B-18538A647505}" destId="{39301C41-59AD-4D7C-9C9B-C2CB3E508B98}" srcOrd="0" destOrd="0" presId="urn:microsoft.com/office/officeart/2005/8/layout/funnel1"/>
    <dgm:cxn modelId="{A20E949E-6487-433A-BB04-3DA6F65A2E67}" srcId="{CBC8C90D-82A2-4AE0-B28B-18538A647505}" destId="{BF954D2F-C557-4FA5-9701-3629E34FED30}" srcOrd="3" destOrd="0" parTransId="{96F37744-D4CC-4165-B9AB-82845101BF77}" sibTransId="{48EB779E-636A-42DD-A1A2-42C686A4AB2B}"/>
    <dgm:cxn modelId="{59DB0F25-E7F9-44EC-97CD-A1252DBFAEBF}" type="presOf" srcId="{8BCAFBA7-347C-4D60-BFE4-C13D7AFC0553}" destId="{0EB8154C-E57F-4517-A48A-CD6E6EAC991B}" srcOrd="0" destOrd="0" presId="urn:microsoft.com/office/officeart/2005/8/layout/funnel1"/>
    <dgm:cxn modelId="{2C9D455D-3353-4E12-9B41-470EA1CF3685}" type="presParOf" srcId="{39301C41-59AD-4D7C-9C9B-C2CB3E508B98}" destId="{ABF6027C-5066-4C7B-AB25-69DCC2BAB608}" srcOrd="0" destOrd="0" presId="urn:microsoft.com/office/officeart/2005/8/layout/funnel1"/>
    <dgm:cxn modelId="{AE03F37D-AF73-4A90-BC71-46AFCB2F61A9}" type="presParOf" srcId="{39301C41-59AD-4D7C-9C9B-C2CB3E508B98}" destId="{F3CCBD76-4600-4288-91B1-803E7157A2BB}" srcOrd="1" destOrd="0" presId="urn:microsoft.com/office/officeart/2005/8/layout/funnel1"/>
    <dgm:cxn modelId="{6ABF161E-EC7A-46FD-9962-7C2AC2A9CACF}" type="presParOf" srcId="{39301C41-59AD-4D7C-9C9B-C2CB3E508B98}" destId="{E66CD9B4-7DFD-422A-8922-64A2D6A3373E}" srcOrd="2" destOrd="0" presId="urn:microsoft.com/office/officeart/2005/8/layout/funnel1"/>
    <dgm:cxn modelId="{49E39AB3-CDFD-4BAC-9F4D-5601C5E69F9F}" type="presParOf" srcId="{39301C41-59AD-4D7C-9C9B-C2CB3E508B98}" destId="{91DE3897-E5E7-40F9-97D9-CAA391C88AEE}" srcOrd="3" destOrd="0" presId="urn:microsoft.com/office/officeart/2005/8/layout/funnel1"/>
    <dgm:cxn modelId="{DAA28C61-BFF2-4C3C-92ED-612CDC51AF86}" type="presParOf" srcId="{39301C41-59AD-4D7C-9C9B-C2CB3E508B98}" destId="{17D4F97B-F1A3-4BAF-8B23-5EDCC0E528FA}" srcOrd="4" destOrd="0" presId="urn:microsoft.com/office/officeart/2005/8/layout/funnel1"/>
    <dgm:cxn modelId="{5DF3F7D2-3424-4AB5-8487-040375F47755}" type="presParOf" srcId="{39301C41-59AD-4D7C-9C9B-C2CB3E508B98}" destId="{0EB8154C-E57F-4517-A48A-CD6E6EAC991B}" srcOrd="5" destOrd="0" presId="urn:microsoft.com/office/officeart/2005/8/layout/funnel1"/>
    <dgm:cxn modelId="{2089A527-E17A-43B9-9B3D-A1575DC61833}" type="presParOf" srcId="{39301C41-59AD-4D7C-9C9B-C2CB3E508B98}" destId="{FD88E59C-F88F-4E51-84DD-9525602C92D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AB388-E143-4C34-A23F-0B496994E2E1}">
      <dsp:nvSpPr>
        <dsp:cNvPr id="0" name=""/>
        <dsp:cNvSpPr/>
      </dsp:nvSpPr>
      <dsp:spPr>
        <a:xfrm>
          <a:off x="2987622" y="1756939"/>
          <a:ext cx="2233146" cy="193176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/>
            <a:t>BMA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/>
            <a:t>VALUES</a:t>
          </a:r>
        </a:p>
      </dsp:txBody>
      <dsp:txXfrm>
        <a:off x="3357686" y="2077059"/>
        <a:ext cx="1493018" cy="1291522"/>
      </dsp:txXfrm>
    </dsp:sp>
    <dsp:sp modelId="{8C6DB095-4122-440D-994A-7579CF234B97}">
      <dsp:nvSpPr>
        <dsp:cNvPr id="0" name=""/>
        <dsp:cNvSpPr/>
      </dsp:nvSpPr>
      <dsp:spPr>
        <a:xfrm>
          <a:off x="4386001" y="832721"/>
          <a:ext cx="842559" cy="725976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489F6-BA5D-4725-8F44-7FBDA0980798}">
      <dsp:nvSpPr>
        <dsp:cNvPr id="0" name=""/>
        <dsp:cNvSpPr/>
      </dsp:nvSpPr>
      <dsp:spPr>
        <a:xfrm>
          <a:off x="3193328" y="0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Integrity</a:t>
          </a:r>
        </a:p>
      </dsp:txBody>
      <dsp:txXfrm>
        <a:off x="3496606" y="262371"/>
        <a:ext cx="1223491" cy="1058464"/>
      </dsp:txXfrm>
    </dsp:sp>
    <dsp:sp modelId="{ACA9F139-12D6-4FD7-A1CC-32EFEC52C4D7}">
      <dsp:nvSpPr>
        <dsp:cNvPr id="0" name=""/>
        <dsp:cNvSpPr/>
      </dsp:nvSpPr>
      <dsp:spPr>
        <a:xfrm>
          <a:off x="5369334" y="2189911"/>
          <a:ext cx="842559" cy="725976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A62784-74B5-4BDF-A98D-1CAFA1C53F2C}">
      <dsp:nvSpPr>
        <dsp:cNvPr id="0" name=""/>
        <dsp:cNvSpPr/>
      </dsp:nvSpPr>
      <dsp:spPr>
        <a:xfrm>
          <a:off x="4871694" y="973778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2803860"/>
                <a:satOff val="4123"/>
                <a:lumOff val="3529"/>
                <a:alphaOff val="0"/>
                <a:tint val="60000"/>
                <a:satMod val="160000"/>
              </a:schemeClr>
            </a:gs>
            <a:gs pos="46000">
              <a:schemeClr val="accent5">
                <a:hueOff val="-2803860"/>
                <a:satOff val="4123"/>
                <a:lumOff val="3529"/>
                <a:alphaOff val="0"/>
                <a:tint val="86000"/>
                <a:satMod val="160000"/>
              </a:schemeClr>
            </a:gs>
            <a:gs pos="100000">
              <a:schemeClr val="accent5">
                <a:hueOff val="-2803860"/>
                <a:satOff val="4123"/>
                <a:lumOff val="352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-2803860"/>
              <a:satOff val="4123"/>
              <a:lumOff val="352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Patriotism</a:t>
          </a:r>
        </a:p>
      </dsp:txBody>
      <dsp:txXfrm>
        <a:off x="5174972" y="1236149"/>
        <a:ext cx="1223491" cy="1058464"/>
      </dsp:txXfrm>
    </dsp:sp>
    <dsp:sp modelId="{D08DD6D2-6495-4493-9525-EBE93F658653}">
      <dsp:nvSpPr>
        <dsp:cNvPr id="0" name=""/>
        <dsp:cNvSpPr/>
      </dsp:nvSpPr>
      <dsp:spPr>
        <a:xfrm>
          <a:off x="4686248" y="3721923"/>
          <a:ext cx="842559" cy="725976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32F295-1D4A-4F8A-8A59-51AFEEF93D4D}">
      <dsp:nvSpPr>
        <dsp:cNvPr id="0" name=""/>
        <dsp:cNvSpPr/>
      </dsp:nvSpPr>
      <dsp:spPr>
        <a:xfrm>
          <a:off x="4871694" y="2888112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5607719"/>
                <a:satOff val="8245"/>
                <a:lumOff val="7059"/>
                <a:alphaOff val="0"/>
                <a:tint val="60000"/>
                <a:satMod val="160000"/>
              </a:schemeClr>
            </a:gs>
            <a:gs pos="46000">
              <a:schemeClr val="accent5">
                <a:hueOff val="-5607719"/>
                <a:satOff val="8245"/>
                <a:lumOff val="7059"/>
                <a:alphaOff val="0"/>
                <a:tint val="86000"/>
                <a:satMod val="160000"/>
              </a:schemeClr>
            </a:gs>
            <a:gs pos="100000">
              <a:schemeClr val="accent5">
                <a:hueOff val="-5607719"/>
                <a:satOff val="8245"/>
                <a:lumOff val="705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-5607719"/>
              <a:satOff val="8245"/>
              <a:lumOff val="7059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Excellence</a:t>
          </a:r>
        </a:p>
      </dsp:txBody>
      <dsp:txXfrm>
        <a:off x="5174972" y="3150483"/>
        <a:ext cx="1223491" cy="1058464"/>
      </dsp:txXfrm>
    </dsp:sp>
    <dsp:sp modelId="{677A4A0D-97CB-410A-B193-9512DF8665F4}">
      <dsp:nvSpPr>
        <dsp:cNvPr id="0" name=""/>
        <dsp:cNvSpPr/>
      </dsp:nvSpPr>
      <dsp:spPr>
        <a:xfrm>
          <a:off x="2991778" y="3880952"/>
          <a:ext cx="842559" cy="725976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47F5F8-3AD2-4DC9-9D24-CE67B417AACA}">
      <dsp:nvSpPr>
        <dsp:cNvPr id="0" name=""/>
        <dsp:cNvSpPr/>
      </dsp:nvSpPr>
      <dsp:spPr>
        <a:xfrm>
          <a:off x="3193328" y="3862979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8411580"/>
                <a:satOff val="12368"/>
                <a:lumOff val="10588"/>
                <a:alphaOff val="0"/>
                <a:tint val="60000"/>
                <a:satMod val="160000"/>
              </a:schemeClr>
            </a:gs>
            <a:gs pos="46000">
              <a:schemeClr val="accent5">
                <a:hueOff val="-8411580"/>
                <a:satOff val="12368"/>
                <a:lumOff val="10588"/>
                <a:alphaOff val="0"/>
                <a:tint val="86000"/>
                <a:satMod val="160000"/>
              </a:schemeClr>
            </a:gs>
            <a:gs pos="100000">
              <a:schemeClr val="accent5">
                <a:hueOff val="-8411580"/>
                <a:satOff val="12368"/>
                <a:lumOff val="1058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-8411580"/>
              <a:satOff val="12368"/>
              <a:lumOff val="1058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Professionalism</a:t>
          </a:r>
        </a:p>
      </dsp:txBody>
      <dsp:txXfrm>
        <a:off x="3496606" y="4125350"/>
        <a:ext cx="1223491" cy="1058464"/>
      </dsp:txXfrm>
    </dsp:sp>
    <dsp:sp modelId="{42DCCEC2-9787-4313-8D2A-4B8B6B984757}">
      <dsp:nvSpPr>
        <dsp:cNvPr id="0" name=""/>
        <dsp:cNvSpPr/>
      </dsp:nvSpPr>
      <dsp:spPr>
        <a:xfrm>
          <a:off x="1992342" y="2524307"/>
          <a:ext cx="842559" cy="725976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35E6AE-D58E-4C1B-9497-0BED3E261A1F}">
      <dsp:nvSpPr>
        <dsp:cNvPr id="0" name=""/>
        <dsp:cNvSpPr/>
      </dsp:nvSpPr>
      <dsp:spPr>
        <a:xfrm>
          <a:off x="1507169" y="2889201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11215439"/>
                <a:satOff val="16490"/>
                <a:lumOff val="14118"/>
                <a:alphaOff val="0"/>
                <a:tint val="60000"/>
                <a:satMod val="160000"/>
              </a:schemeClr>
            </a:gs>
            <a:gs pos="46000">
              <a:schemeClr val="accent5">
                <a:hueOff val="-11215439"/>
                <a:satOff val="16490"/>
                <a:lumOff val="14118"/>
                <a:alphaOff val="0"/>
                <a:tint val="86000"/>
                <a:satMod val="160000"/>
              </a:schemeClr>
            </a:gs>
            <a:gs pos="100000">
              <a:schemeClr val="accent5">
                <a:hueOff val="-11215439"/>
                <a:satOff val="16490"/>
                <a:lumOff val="1411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-11215439"/>
              <a:satOff val="16490"/>
              <a:lumOff val="1411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Diversity</a:t>
          </a:r>
        </a:p>
      </dsp:txBody>
      <dsp:txXfrm>
        <a:off x="1810447" y="3151572"/>
        <a:ext cx="1223491" cy="1058464"/>
      </dsp:txXfrm>
    </dsp:sp>
    <dsp:sp modelId="{869537CB-90A0-418B-A2F3-BA6F1CB52FF8}">
      <dsp:nvSpPr>
        <dsp:cNvPr id="0" name=""/>
        <dsp:cNvSpPr/>
      </dsp:nvSpPr>
      <dsp:spPr>
        <a:xfrm>
          <a:off x="1507169" y="971599"/>
          <a:ext cx="1830047" cy="1583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tint val="60000"/>
                <a:satMod val="160000"/>
              </a:schemeClr>
            </a:gs>
            <a:gs pos="46000">
              <a:schemeClr val="accent5">
                <a:hueOff val="-14019298"/>
                <a:satOff val="20613"/>
                <a:lumOff val="17647"/>
                <a:alphaOff val="0"/>
                <a:tint val="86000"/>
                <a:satMod val="16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5">
              <a:hueOff val="-14019298"/>
              <a:satOff val="20613"/>
              <a:lumOff val="1764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Innovation</a:t>
          </a:r>
        </a:p>
      </dsp:txBody>
      <dsp:txXfrm>
        <a:off x="1810447" y="1233970"/>
        <a:ext cx="1223491" cy="1058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6027C-5066-4C7B-AB25-69DCC2BAB608}">
      <dsp:nvSpPr>
        <dsp:cNvPr id="0" name=""/>
        <dsp:cNvSpPr/>
      </dsp:nvSpPr>
      <dsp:spPr>
        <a:xfrm>
          <a:off x="1743718" y="264178"/>
          <a:ext cx="3773669" cy="131054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CBD76-4600-4288-91B1-803E7157A2BB}">
      <dsp:nvSpPr>
        <dsp:cNvPr id="0" name=""/>
        <dsp:cNvSpPr/>
      </dsp:nvSpPr>
      <dsp:spPr>
        <a:xfrm>
          <a:off x="3270738" y="3473259"/>
          <a:ext cx="731331" cy="468052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6CD9B4-7DFD-422A-8922-64A2D6A3373E}">
      <dsp:nvSpPr>
        <dsp:cNvPr id="0" name=""/>
        <dsp:cNvSpPr/>
      </dsp:nvSpPr>
      <dsp:spPr>
        <a:xfrm>
          <a:off x="2026784" y="3906601"/>
          <a:ext cx="3292956" cy="581469"/>
        </a:xfrm>
        <a:prstGeom prst="rect">
          <a:avLst/>
        </a:prstGeom>
        <a:solidFill>
          <a:srgbClr val="009644"/>
        </a:solidFill>
        <a:ln>
          <a:solidFill>
            <a:srgbClr val="00804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SPATIAL LOCATION OF THE BMA OUTCOMES </a:t>
          </a:r>
        </a:p>
      </dsp:txBody>
      <dsp:txXfrm>
        <a:off x="2026784" y="3906601"/>
        <a:ext cx="3292956" cy="581469"/>
      </dsp:txXfrm>
    </dsp:sp>
    <dsp:sp modelId="{91DE3897-E5E7-40F9-97D9-CAA391C88AEE}">
      <dsp:nvSpPr>
        <dsp:cNvPr id="0" name=""/>
        <dsp:cNvSpPr/>
      </dsp:nvSpPr>
      <dsp:spPr>
        <a:xfrm>
          <a:off x="3115696" y="1675939"/>
          <a:ext cx="1316396" cy="13163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26 Districts</a:t>
          </a:r>
        </a:p>
      </dsp:txBody>
      <dsp:txXfrm>
        <a:off x="3308478" y="1868721"/>
        <a:ext cx="930832" cy="930832"/>
      </dsp:txXfrm>
    </dsp:sp>
    <dsp:sp modelId="{17D4F97B-F1A3-4BAF-8B23-5EDCC0E528FA}">
      <dsp:nvSpPr>
        <dsp:cNvPr id="0" name=""/>
        <dsp:cNvSpPr/>
      </dsp:nvSpPr>
      <dsp:spPr>
        <a:xfrm>
          <a:off x="2173741" y="688350"/>
          <a:ext cx="1316396" cy="13163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8 Metros</a:t>
          </a:r>
        </a:p>
      </dsp:txBody>
      <dsp:txXfrm>
        <a:off x="2366523" y="881132"/>
        <a:ext cx="930832" cy="930832"/>
      </dsp:txXfrm>
    </dsp:sp>
    <dsp:sp modelId="{0EB8154C-E57F-4517-A48A-CD6E6EAC991B}">
      <dsp:nvSpPr>
        <dsp:cNvPr id="0" name=""/>
        <dsp:cNvSpPr/>
      </dsp:nvSpPr>
      <dsp:spPr>
        <a:xfrm>
          <a:off x="3519391" y="370074"/>
          <a:ext cx="1316396" cy="13163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9 Provinces</a:t>
          </a:r>
        </a:p>
      </dsp:txBody>
      <dsp:txXfrm>
        <a:off x="3712173" y="562856"/>
        <a:ext cx="930832" cy="930832"/>
      </dsp:txXfrm>
    </dsp:sp>
    <dsp:sp modelId="{FD88E59C-F88F-4E51-84DD-9525602C92D9}">
      <dsp:nvSpPr>
        <dsp:cNvPr id="0" name=""/>
        <dsp:cNvSpPr/>
      </dsp:nvSpPr>
      <dsp:spPr>
        <a:xfrm>
          <a:off x="1542479" y="49061"/>
          <a:ext cx="4095455" cy="327636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42896-8E1F-4592-B5A5-18C5C72FB23A}" type="datetimeFigureOut">
              <a:rPr lang="en-ZA" smtClean="0"/>
              <a:t>2023/03/20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442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442"/>
            <a:ext cx="294640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0E8E3-D37B-4AA5-9D84-59ED5DB466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245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99D547-1A9C-4812-81A1-DCCB702D1569}" type="datetimeFigureOut">
              <a:rPr lang="en-US"/>
              <a:pPr>
                <a:defRPr/>
              </a:pPr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689242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6901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901"/>
            <a:ext cx="2946400" cy="49418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E2F452-BBC8-48A0-81EB-29E797DD87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40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F452-BBC8-48A0-81EB-29E797DD877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444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E5D0-5B82-4AA8-A138-95945FA5B39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2FD1-091E-4E14-B5E1-3309D4850A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0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2B75-6218-4FF3-8D99-31D5344DE49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82E0-F617-466A-8989-E6F91EEE83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7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B3DB-6945-4C97-A3D6-95FB793DD76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C980E-3AC1-4DFD-ABD0-F24C919632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88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5B03-FF08-4664-AB7F-F7F41C6A72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76249-C742-443A-9BEC-97296B7C01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753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309320"/>
            <a:ext cx="9035988" cy="34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kznonline.gov.za/images/stories/downloads/Logos/Coat_of_Arms-zul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414955"/>
            <a:ext cx="575048" cy="420660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309320"/>
            <a:ext cx="540060" cy="484165"/>
          </a:xfr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anchor="ctr"/>
          <a:lstStyle/>
          <a:p>
            <a:pPr algn="ctr">
              <a:defRPr/>
            </a:pPr>
            <a:fld id="{80BD4F07-03E6-4EEC-A54B-BD8004E5F0D3}" type="slidenum">
              <a:rPr lang="en-US" sz="1400" b="1" smtClean="0">
                <a:solidFill>
                  <a:srgbClr val="008000"/>
                </a:solidFill>
                <a:latin typeface="Arial" panose="020B0604020202020204" pitchFamily="34" charset="0"/>
              </a:rPr>
              <a:pPr algn="ctr">
                <a:defRPr/>
              </a:pPr>
              <a:t>‹#›</a:t>
            </a:fld>
            <a:endParaRPr lang="en-US" sz="14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6559393"/>
            <a:ext cx="914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A" sz="1050" b="1" i="1" baseline="30000" dirty="0">
                <a:solidFill>
                  <a:srgbClr val="009900"/>
                </a:solidFill>
              </a:rPr>
              <a:t>“KZN as a prosperous Province</a:t>
            </a:r>
            <a:r>
              <a:rPr lang="en-ZA" sz="1050" b="1" i="1" dirty="0">
                <a:solidFill>
                  <a:srgbClr val="009900"/>
                </a:solidFill>
              </a:rPr>
              <a:t> </a:t>
            </a:r>
            <a:r>
              <a:rPr lang="en-ZA" sz="1050" b="1" i="1" baseline="30000" dirty="0">
                <a:solidFill>
                  <a:srgbClr val="009900"/>
                </a:solidFill>
              </a:rPr>
              <a:t>with healthy, secure and skilled population, living in dignity and harmony, acting as a gateway between Africa and the World”</a:t>
            </a:r>
          </a:p>
        </p:txBody>
      </p:sp>
    </p:spTree>
    <p:extLst>
      <p:ext uri="{BB962C8B-B14F-4D97-AF65-F5344CB8AC3E}">
        <p14:creationId xmlns:p14="http://schemas.microsoft.com/office/powerpoint/2010/main" val="401215950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75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93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469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510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59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84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1EEE-155A-43AA-A3E7-3EA8120B4B9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2F24-582A-4117-A0B2-A1DD2489FD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88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771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05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94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854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72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04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DD430-26E8-4A62-A162-01D27877BCB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09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EE98-1E5A-41C3-AD54-A70A4025D0EE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F3DF0-8F4F-4A0C-B1E1-3C80CEE4D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74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1F75-ABE6-496D-9DBC-2E05335A8E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7167-10C8-42C7-B29A-1F1A091DED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59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E1B8-2947-42B2-A47C-6EBF4AD45D3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F22A-558E-49CD-8C91-D895D54353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78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70FA-B397-43F1-8BBC-ABF6A4F1C1C1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0C76-ABB2-4FD9-BD01-E906E11C99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4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95F9-A149-4EF2-B8A0-3E0110F0633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A617F-46FE-4A8A-8649-A4E46A8175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49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F80C-3DF2-4C55-B09D-EB423939666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8617-99DB-44A4-9BFF-66DE9E6244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DD430-26E8-4A62-A162-01D27877BCB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	1</a:t>
            </a:r>
          </a:p>
        </p:txBody>
      </p:sp>
    </p:spTree>
    <p:extLst>
      <p:ext uri="{BB962C8B-B14F-4D97-AF65-F5344CB8AC3E}">
        <p14:creationId xmlns:p14="http://schemas.microsoft.com/office/powerpoint/2010/main" val="38173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9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72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2023/03/20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MA Powerpoint Template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" y="-531440"/>
            <a:ext cx="9108504" cy="774948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3608" y="1772816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828836"/>
            <a:ext cx="8496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en-US" altLang="en-US" sz="24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397949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pic>
        <p:nvPicPr>
          <p:cNvPr id="12" name="Picture 11" descr="NDP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93" y="8724"/>
            <a:ext cx="1092203" cy="1012848"/>
          </a:xfrm>
          <a:prstGeom prst="rect">
            <a:avLst/>
          </a:prstGeom>
        </p:spPr>
      </p:pic>
      <p:pic>
        <p:nvPicPr>
          <p:cNvPr id="3" name="Picture 2" descr="BMA Logo_CMYK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08"/>
            <a:ext cx="1317952" cy="117185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75856" y="6343878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Secure </a:t>
            </a:r>
            <a:r>
              <a:rPr lang="en-US" sz="1400" b="1" dirty="0">
                <a:solidFill>
                  <a:schemeClr val="bg1"/>
                </a:solidFill>
              </a:rPr>
              <a:t>Borders for Development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2516" y="2853613"/>
            <a:ext cx="6696744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ZA" sz="2000" b="1" i="1" kern="0" dirty="0">
                <a:latin typeface="Gill Sans MT" panose="020B0502020104020203" pitchFamily="34" charset="0"/>
                <a:ea typeface="Cambria" panose="02040503050406030204" pitchFamily="18" charset="0"/>
              </a:rPr>
              <a:t>BRIEFING ON THE BORDER MANAGEMENT AUTHORITY’S </a:t>
            </a:r>
            <a:r>
              <a:rPr lang="en-ZA" sz="2000" b="1" i="1" kern="0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2023/25 STRATEGIC PLAN &amp; 2023/24 ANNUAL PERFORMANCE PLAN</a:t>
            </a:r>
            <a:endParaRPr lang="en-ZA" sz="2000" b="1" i="1" kern="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lvl="0" algn="ctr"/>
            <a:endParaRPr lang="en-US" sz="2000" b="1" i="1" kern="0" dirty="0">
              <a:solidFill>
                <a:prstClr val="black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lvl="0" algn="ctr"/>
            <a:r>
              <a:rPr lang="en-US" b="1" i="1" kern="0" dirty="0" err="1" smtClean="0">
                <a:solidFill>
                  <a:prstClr val="black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Ms</a:t>
            </a:r>
            <a:r>
              <a:rPr lang="en-US" b="1" i="1" kern="0" dirty="0" smtClean="0">
                <a:solidFill>
                  <a:prstClr val="black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Jane Thupana: DC – Corporate Services</a:t>
            </a:r>
            <a:endParaRPr lang="en-ZA" b="1" i="1" kern="0" dirty="0">
              <a:solidFill>
                <a:prstClr val="black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7020272" y="6343878"/>
            <a:ext cx="2016224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 smtClean="0"/>
              <a:t>29 March </a:t>
            </a:r>
            <a:r>
              <a:rPr lang="en-US" sz="1600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807512864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626" y="108368"/>
            <a:ext cx="892899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</a:t>
            </a:r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VISION, MISSION &amp; VALUE PROPOSITION</a:t>
            </a:r>
            <a:r>
              <a:rPr lang="en-US" sz="2400" b="1" i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26" y="800144"/>
            <a:ext cx="8928992" cy="5112567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425597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513" y="6079953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9712" y="1078709"/>
            <a:ext cx="691276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A world class integrated border law enforcement Authority partnering for a safe and prosperous South Africa.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94058" y="1061341"/>
            <a:ext cx="1584176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VISION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2" y="2245952"/>
            <a:ext cx="691276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To be a credible provider of highly efficient, integrated, well-coordinated and technology driven border law enforcement services that contribute to national security and socio-economic development by inculcating an ethical culture that empowers teams for service excellence.</a:t>
            </a:r>
            <a:endParaRPr lang="en-ZA" dirty="0"/>
          </a:p>
        </p:txBody>
      </p:sp>
      <p:sp>
        <p:nvSpPr>
          <p:cNvPr id="10" name="Rounded Rectangle 9"/>
          <p:cNvSpPr/>
          <p:nvPr/>
        </p:nvSpPr>
        <p:spPr>
          <a:xfrm>
            <a:off x="158055" y="2233128"/>
            <a:ext cx="1656184" cy="1524007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MISSION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79712" y="4274081"/>
            <a:ext cx="691276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33363" algn="just">
              <a:spcBef>
                <a:spcPts val="0"/>
              </a:spcBef>
              <a:spcAft>
                <a:spcPts val="0"/>
              </a:spcAft>
            </a:pPr>
            <a:r>
              <a:rPr lang="en-ZA" sz="2000" i="1" dirty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 world-class coordinated and integrated Border management platform with a Single Command and Control, that supports Secure Borders, Safe Travel, and Trade Facilitation, which promotes Socio-economic Development.</a:t>
            </a:r>
            <a:endParaRPr lang="en-US" sz="2000" i="1" dirty="0">
              <a:solidFill>
                <a:schemeClr val="dk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7932" y="4203689"/>
            <a:ext cx="1676429" cy="1464225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2342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2751"/>
            <a:ext cx="8784976" cy="556512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ZA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ZA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ZA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  <a:p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D10A82-EC7D-4051-91C0-F2BDFF4106F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576064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78899536"/>
              </p:ext>
            </p:extLst>
          </p:nvPr>
        </p:nvGraphicFramePr>
        <p:xfrm>
          <a:off x="611560" y="332657"/>
          <a:ext cx="8208912" cy="544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CC26E5D0-A21B-C341-93C6-7DFB363708F2}"/>
              </a:ext>
            </a:extLst>
          </p:cNvPr>
          <p:cNvSpPr txBox="1">
            <a:spLocks/>
          </p:cNvSpPr>
          <p:nvPr/>
        </p:nvSpPr>
        <p:spPr>
          <a:xfrm>
            <a:off x="3877020" y="621128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11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0132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KEY OUTCOMES AND OPERATING MODEL</a:t>
            </a:r>
            <a:endParaRPr lang="en-US" sz="2000" b="1" u="sng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920731"/>
            <a:ext cx="977365" cy="941403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12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41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18597" y="42319"/>
            <a:ext cx="7416824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4 KEY OUTCOMES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3" y="692696"/>
            <a:ext cx="8928992" cy="5112567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51920" y="6309320"/>
            <a:ext cx="1576120" cy="240484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0" y="6165303"/>
            <a:ext cx="792088" cy="6776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513" y="6079953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51720" y="1262069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Institutional excellence distinguished by good corporate governance and ethical leadership;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07504" y="1198669"/>
            <a:ext cx="1656184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5662" y="2487479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Secure borders that protect national interests and enhance national security;</a:t>
            </a:r>
            <a:endParaRPr lang="en-ZA" dirty="0"/>
          </a:p>
        </p:txBody>
      </p:sp>
      <p:sp>
        <p:nvSpPr>
          <p:cNvPr id="10" name="Rounded Rectangle 9"/>
          <p:cNvSpPr/>
          <p:nvPr/>
        </p:nvSpPr>
        <p:spPr>
          <a:xfrm>
            <a:off x="142278" y="2513824"/>
            <a:ext cx="1656184" cy="59364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7504" y="3533981"/>
            <a:ext cx="1656184" cy="557363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1721" y="4571278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Strengthened co-ordination and co-operation amongst  stakeholders within the border management environment. </a:t>
            </a:r>
            <a:endParaRPr lang="en-ZA" dirty="0"/>
          </a:p>
        </p:txBody>
      </p:sp>
      <p:sp>
        <p:nvSpPr>
          <p:cNvPr id="17" name="Rounded Rectangle 16"/>
          <p:cNvSpPr/>
          <p:nvPr/>
        </p:nvSpPr>
        <p:spPr>
          <a:xfrm>
            <a:off x="116670" y="4596020"/>
            <a:ext cx="1656184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1720" y="3627996"/>
            <a:ext cx="679273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dirty="0"/>
              <a:t>Enhanced trade and socio-economic development;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3270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8"/>
          <p:cNvSpPr>
            <a:spLocks noGrp="1"/>
          </p:cNvSpPr>
          <p:nvPr>
            <p:ph type="title" idx="4294967295"/>
          </p:nvPr>
        </p:nvSpPr>
        <p:spPr bwMode="auto">
          <a:xfrm>
            <a:off x="1257300" y="106363"/>
            <a:ext cx="78867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Operating Model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1372"/>
            <a:ext cx="9073008" cy="6799684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sp>
        <p:nvSpPr>
          <p:cNvPr id="4" name="Slide Number Placeholder 1"/>
          <p:cNvSpPr txBox="1">
            <a:spLocks/>
          </p:cNvSpPr>
          <p:nvPr/>
        </p:nvSpPr>
        <p:spPr>
          <a:xfrm>
            <a:off x="7596336" y="95639"/>
            <a:ext cx="1440160" cy="30902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 smtClean="0"/>
              <a:t>Slide14 of 51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67904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ALIGNMENT OF THE OUTCOMES TO APEX PRIORITIES 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dirty="0" smtClean="0">
                <a:solidFill>
                  <a:srgbClr val="F07F09">
                    <a:lumMod val="75000"/>
                  </a:srgbClr>
                </a:solidFill>
              </a:rPr>
              <a:t>15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of </a:t>
            </a:r>
            <a:r>
              <a:rPr lang="en-US" sz="1600" b="1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88" y="764704"/>
            <a:ext cx="8356184" cy="485956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D10A82-EC7D-4051-91C0-F2BDFF4106F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576064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56100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ALIGNMENT OF THE OUTCOMES TO THE APEX PRIORITIES 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71600" y="836713"/>
          <a:ext cx="72728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7020272" y="3501008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NDP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MTSF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NSDF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DDM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278F4C9-A255-2747-A1E7-94237FF1F62D}"/>
              </a:ext>
            </a:extLst>
          </p:cNvPr>
          <p:cNvSpPr txBox="1">
            <a:spLocks/>
          </p:cNvSpPr>
          <p:nvPr/>
        </p:nvSpPr>
        <p:spPr>
          <a:xfrm>
            <a:off x="3877020" y="621128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16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04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5"/>
            <a:ext cx="8784976" cy="4859562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576064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107504" y="76934"/>
            <a:ext cx="8928992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ALIGNMENT OF THE OUTCOMES TO THE </a:t>
            </a:r>
            <a:r>
              <a:rPr lang="en-US" b="1" dirty="0" smtClean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MTSF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PRIORITIES 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60795"/>
              </p:ext>
            </p:extLst>
          </p:nvPr>
        </p:nvGraphicFramePr>
        <p:xfrm>
          <a:off x="107504" y="496461"/>
          <a:ext cx="8928992" cy="548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41219355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885271113"/>
                    </a:ext>
                  </a:extLst>
                </a:gridCol>
              </a:tblGrid>
              <a:tr h="357946">
                <a:tc>
                  <a:txBody>
                    <a:bodyPr/>
                    <a:lstStyle/>
                    <a:p>
                      <a:r>
                        <a:rPr lang="en-US" dirty="0"/>
                        <a:t>BMA OUTCOME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MTSF PRIORITIES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2474"/>
                  </a:ext>
                </a:extLst>
              </a:tr>
              <a:tr h="1521269">
                <a:tc>
                  <a:txBody>
                    <a:bodyPr/>
                    <a:lstStyle/>
                    <a:p>
                      <a:r>
                        <a:rPr lang="en-US" sz="1600" dirty="0"/>
                        <a:t>1.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Institutional excellence </a:t>
                      </a:r>
                      <a:r>
                        <a:rPr lang="en-US" sz="1600" dirty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distinguished by good corporate governance and ethical leadership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capable, ethical and developmental state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transformation and job creation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6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cohesion and safer communities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62081"/>
                  </a:ext>
                </a:extLst>
              </a:tr>
              <a:tr h="1146868">
                <a:tc>
                  <a:txBody>
                    <a:bodyPr/>
                    <a:lstStyle/>
                    <a:p>
                      <a:r>
                        <a:rPr lang="en-US" sz="1600" dirty="0"/>
                        <a:t>2. Secure borders that protect national interests and enhance national security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6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cohesion and safer communities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transformation and job creation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42568"/>
                  </a:ext>
                </a:extLst>
              </a:tr>
              <a:tr h="1528268">
                <a:tc>
                  <a:txBody>
                    <a:bodyPr/>
                    <a:lstStyle/>
                    <a:p>
                      <a:r>
                        <a:rPr lang="en-US" sz="1600" dirty="0"/>
                        <a:t>3.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trade and socio-economic development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capable, ethical and developmental state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2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transformation and job creation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Priority 7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better Africa and world</a:t>
                      </a:r>
                      <a:r>
                        <a:rPr lang="en-US" sz="1600" b="1" dirty="0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798255"/>
                  </a:ext>
                </a:extLst>
              </a:tr>
              <a:tr h="891429">
                <a:tc>
                  <a:txBody>
                    <a:bodyPr/>
                    <a:lstStyle/>
                    <a:p>
                      <a:r>
                        <a:rPr lang="en-US" sz="1600" dirty="0"/>
                        <a:t>4.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Strengthened co-ordination and co-operation amongst stakeholders within the border management  environment</a:t>
                      </a:r>
                      <a:endParaRPr lang="en-ZA" sz="16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1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capable, ethical and developmental state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823898"/>
                  </a:ext>
                </a:extLst>
              </a:tr>
            </a:tbl>
          </a:graphicData>
        </a:graphic>
      </p:graphicFrame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EB92559F-D8CC-324C-A5C5-AE152ECDFBC5}"/>
              </a:ext>
            </a:extLst>
          </p:cNvPr>
          <p:cNvSpPr txBox="1">
            <a:spLocks/>
          </p:cNvSpPr>
          <p:nvPr/>
        </p:nvSpPr>
        <p:spPr>
          <a:xfrm>
            <a:off x="3887924" y="6288265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17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21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HIGHLIGHTS OF THE 2022/23 ACTIVITIES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dirty="0" smtClean="0">
                <a:solidFill>
                  <a:srgbClr val="F07F09">
                    <a:lumMod val="75000"/>
                  </a:srgbClr>
                </a:solidFill>
              </a:rPr>
              <a:t>18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407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28239" y="116633"/>
            <a:ext cx="8908256" cy="432047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BMA OPERATIONALISATION: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38" y="620688"/>
            <a:ext cx="8908257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MT" panose="020B0502020104020203" pitchFamily="34" charset="0"/>
              </a:rPr>
              <a:t>Section 97 Proclamation for function shift signed by the President,</a:t>
            </a:r>
            <a:endParaRPr lang="en-US" sz="2000" i="1" dirty="0" smtClean="0">
              <a:solidFill>
                <a:schemeClr val="tx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</a:rPr>
              <a:t>Ministers, Directors-General and Chief Financial Officers of the 4 Departments signed the joint </a:t>
            </a:r>
            <a:r>
              <a:rPr lang="en-US" sz="2400" dirty="0" smtClean="0">
                <a:latin typeface="Gill Sans MT" panose="020B0502020104020203" pitchFamily="34" charset="0"/>
              </a:rPr>
              <a:t>submission in </a:t>
            </a:r>
            <a:r>
              <a:rPr lang="en-US" sz="2400" dirty="0">
                <a:latin typeface="Gill Sans MT" panose="020B0502020104020203" pitchFamily="34" charset="0"/>
              </a:rPr>
              <a:t>December 2022.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MT" panose="020B0502020104020203" pitchFamily="34" charset="0"/>
              </a:rPr>
              <a:t>Determination for the transfer of resources approved by the MPSA, and budget shifts concluded by National Treasury,  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MT" panose="020B0502020104020203" pitchFamily="34" charset="0"/>
              </a:rPr>
              <a:t>The Agreement of the transfer and integration of staff into the BMA  signed by Government and </a:t>
            </a:r>
            <a:r>
              <a:rPr lang="en-US" sz="2400" dirty="0" err="1" smtClean="0">
                <a:latin typeface="Gill Sans MT" panose="020B0502020104020203" pitchFamily="34" charset="0"/>
              </a:rPr>
              <a:t>organised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latin typeface="Gill Sans MT" panose="020B0502020104020203" pitchFamily="34" charset="0"/>
              </a:rPr>
              <a:t>labour</a:t>
            </a:r>
            <a:r>
              <a:rPr lang="en-US" sz="2400" dirty="0" smtClean="0">
                <a:latin typeface="Gill Sans MT" panose="020B0502020104020203" pitchFamily="34" charset="0"/>
              </a:rPr>
              <a:t>,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MT" panose="020B0502020104020203" pitchFamily="34" charset="0"/>
              </a:rPr>
              <a:t>Staff migration plan endorsed by NMOG Streams and implemented, and,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MT" panose="020B0502020104020203" pitchFamily="34" charset="0"/>
              </a:rPr>
              <a:t>BMA signed a Shared Services Agreement with Department of Home Affairs assistance on corporate services support.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425597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2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152635"/>
            <a:ext cx="8856984" cy="540061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Gill Sans MT" panose="020B0502020104020203" pitchFamily="34" charset="0"/>
                <a:ea typeface="Cambria" panose="02040503050406030204" pitchFamily="18" charset="0"/>
                <a:cs typeface="+mn-cs"/>
              </a:rPr>
              <a:t>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mbria" panose="02040503050406030204" pitchFamily="18" charset="0"/>
                <a:cs typeface="+mn-cs"/>
              </a:rPr>
              <a:t>PURPOSE OF THE PRESENTATION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Gill Sans MT" panose="020B0502020104020203" pitchFamily="34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676211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i="1" dirty="0">
                <a:latin typeface="Gill Sans MT" panose="020B0502020104020203" pitchFamily="34" charset="0"/>
                <a:ea typeface="Cambria" panose="02040503050406030204" pitchFamily="18" charset="0"/>
              </a:rPr>
              <a:t>The purpose of this presentation is </a:t>
            </a:r>
            <a:r>
              <a:rPr lang="en-US" sz="2400" b="1" i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to table the BMA’s Strategic Plan for 2023/2025 FY and Annual Performance Plan for 2023/24 FY.</a:t>
            </a:r>
            <a:endParaRPr lang="en-ZA" sz="2400" i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Borders for Development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0" y="92175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093993"/>
            <a:ext cx="899347" cy="863734"/>
          </a:xfrm>
          <a:prstGeom prst="rect">
            <a:avLst/>
          </a:prstGeom>
        </p:spPr>
      </p:pic>
      <p:sp>
        <p:nvSpPr>
          <p:cNvPr id="12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2 of </a:t>
            </a:r>
            <a:r>
              <a:rPr lang="en-US" sz="1600" b="1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17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28239" y="116633"/>
            <a:ext cx="8908256" cy="360039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SOME SUCCESSES OF THE BORDER GUARDS: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38" y="548680"/>
            <a:ext cx="8908257" cy="5472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Gill Sans MT" panose="020B0502020104020203" pitchFamily="34" charset="0"/>
              </a:rPr>
              <a:t>Since </a:t>
            </a:r>
            <a:r>
              <a:rPr lang="en-US" sz="2400" b="1" dirty="0" smtClean="0">
                <a:latin typeface="Gill Sans MT" panose="020B0502020104020203" pitchFamily="34" charset="0"/>
              </a:rPr>
              <a:t>their deployment, the </a:t>
            </a:r>
            <a:r>
              <a:rPr lang="en-US" sz="2400" b="1" dirty="0" smtClean="0">
                <a:latin typeface="Gill Sans MT" panose="020B0502020104020203" pitchFamily="34" charset="0"/>
              </a:rPr>
              <a:t>Border Guards managed to:</a:t>
            </a:r>
          </a:p>
          <a:p>
            <a:pPr algn="just"/>
            <a:r>
              <a:rPr lang="en-US" sz="2400" i="1" dirty="0" smtClean="0">
                <a:latin typeface="Gill Sans MT" panose="020B0502020104020203" pitchFamily="34" charset="0"/>
              </a:rPr>
              <a:t>Confiscate 2 236kg </a:t>
            </a:r>
            <a:r>
              <a:rPr lang="en-US" sz="2400" i="1" dirty="0">
                <a:latin typeface="Gill Sans MT" panose="020B0502020104020203" pitchFamily="34" charset="0"/>
              </a:rPr>
              <a:t>of non-complying regulated agricultural </a:t>
            </a:r>
            <a:r>
              <a:rPr lang="en-US" sz="2400" i="1" dirty="0" smtClean="0">
                <a:latin typeface="Gill Sans MT" panose="020B0502020104020203" pitchFamily="34" charset="0"/>
              </a:rPr>
              <a:t>products; 4 </a:t>
            </a:r>
            <a:r>
              <a:rPr lang="en-US" sz="2400" i="1" dirty="0">
                <a:latin typeface="Gill Sans MT" panose="020B0502020104020203" pitchFamily="34" charset="0"/>
              </a:rPr>
              <a:t>120 pairs of counterfeit </a:t>
            </a:r>
            <a:r>
              <a:rPr lang="en-US" sz="2400" i="1" dirty="0" smtClean="0">
                <a:latin typeface="Gill Sans MT" panose="020B0502020104020203" pitchFamily="34" charset="0"/>
              </a:rPr>
              <a:t>shoes;</a:t>
            </a:r>
            <a:r>
              <a:rPr lang="en-US" sz="2400" i="1" dirty="0">
                <a:latin typeface="Gill Sans MT" panose="020B0502020104020203" pitchFamily="34" charset="0"/>
              </a:rPr>
              <a:t> </a:t>
            </a:r>
            <a:r>
              <a:rPr lang="en-US" sz="2400" i="1" dirty="0" smtClean="0">
                <a:latin typeface="Gill Sans MT" panose="020B0502020104020203" pitchFamily="34" charset="0"/>
              </a:rPr>
              <a:t>8 </a:t>
            </a:r>
            <a:r>
              <a:rPr lang="en-US" sz="2400" i="1" dirty="0">
                <a:latin typeface="Gill Sans MT" panose="020B0502020104020203" pitchFamily="34" charset="0"/>
              </a:rPr>
              <a:t>bars of </a:t>
            </a:r>
            <a:r>
              <a:rPr lang="en-US" sz="2400" i="1" dirty="0" smtClean="0">
                <a:latin typeface="Gill Sans MT" panose="020B0502020104020203" pitchFamily="34" charset="0"/>
              </a:rPr>
              <a:t>copper; </a:t>
            </a:r>
            <a:r>
              <a:rPr lang="en-US" sz="2400" i="1" dirty="0">
                <a:latin typeface="Gill Sans MT" panose="020B0502020104020203" pitchFamily="34" charset="0"/>
              </a:rPr>
              <a:t>and 11 containers of diesel </a:t>
            </a:r>
            <a:r>
              <a:rPr lang="en-US" sz="2400" i="1" dirty="0" smtClean="0">
                <a:latin typeface="Gill Sans MT" panose="020B0502020104020203" pitchFamily="34" charset="0"/>
              </a:rPr>
              <a:t>containing 20 </a:t>
            </a:r>
            <a:r>
              <a:rPr lang="en-US" sz="2400" i="1" dirty="0">
                <a:latin typeface="Gill Sans MT" panose="020B0502020104020203" pitchFamily="34" charset="0"/>
              </a:rPr>
              <a:t>liters </a:t>
            </a:r>
            <a:r>
              <a:rPr lang="en-US" sz="2400" i="1" dirty="0" smtClean="0">
                <a:latin typeface="Gill Sans MT" panose="020B0502020104020203" pitchFamily="34" charset="0"/>
              </a:rPr>
              <a:t>each;</a:t>
            </a:r>
          </a:p>
          <a:p>
            <a:pPr algn="just"/>
            <a:endParaRPr lang="en-US" sz="2400" i="1" dirty="0">
              <a:latin typeface="Gill Sans MT" panose="020B0502020104020203" pitchFamily="34" charset="0"/>
            </a:endParaRPr>
          </a:p>
          <a:p>
            <a:pPr algn="just"/>
            <a:r>
              <a:rPr lang="en-US" sz="2400" i="1" dirty="0" smtClean="0">
                <a:latin typeface="Gill Sans MT" panose="020B0502020104020203" pitchFamily="34" charset="0"/>
              </a:rPr>
              <a:t>Intercept 55 stolen vehicles</a:t>
            </a:r>
            <a:r>
              <a:rPr lang="en-US" sz="2400" i="1" dirty="0" smtClean="0">
                <a:latin typeface="Gill Sans MT" panose="020B0502020104020203" pitchFamily="34" charset="0"/>
              </a:rPr>
              <a:t>;</a:t>
            </a:r>
          </a:p>
          <a:p>
            <a:pPr algn="just"/>
            <a:endParaRPr lang="en-US" sz="2400" i="1" dirty="0">
              <a:latin typeface="Gill Sans MT" panose="020B0502020104020203" pitchFamily="34" charset="0"/>
            </a:endParaRPr>
          </a:p>
          <a:p>
            <a:pPr algn="just"/>
            <a:r>
              <a:rPr lang="en-US" sz="2400" i="1" dirty="0" smtClean="0">
                <a:latin typeface="Gill Sans MT" panose="020B0502020104020203" pitchFamily="34" charset="0"/>
              </a:rPr>
              <a:t>Intercept </a:t>
            </a:r>
            <a:r>
              <a:rPr lang="en-US" sz="2400" i="1" dirty="0" smtClean="0">
                <a:latin typeface="Gill Sans MT" panose="020B0502020104020203" pitchFamily="34" charset="0"/>
              </a:rPr>
              <a:t>13 </a:t>
            </a:r>
            <a:r>
              <a:rPr lang="en-US" sz="2400" i="1" dirty="0">
                <a:latin typeface="Gill Sans MT" panose="020B0502020104020203" pitchFamily="34" charset="0"/>
              </a:rPr>
              <a:t>630 undocumented </a:t>
            </a:r>
            <a:r>
              <a:rPr lang="en-US" sz="2400" i="1" dirty="0" smtClean="0">
                <a:latin typeface="Gill Sans MT" panose="020B0502020104020203" pitchFamily="34" charset="0"/>
              </a:rPr>
              <a:t>migrants </a:t>
            </a:r>
            <a:r>
              <a:rPr lang="en-US" sz="2400" i="1" dirty="0" err="1" smtClean="0">
                <a:latin typeface="Gill Sans MT" panose="020B0502020104020203" pitchFamily="34" charset="0"/>
              </a:rPr>
              <a:t>en</a:t>
            </a:r>
            <a:r>
              <a:rPr lang="en-US" sz="2400" i="1" dirty="0" smtClean="0">
                <a:latin typeface="Gill Sans MT" panose="020B0502020104020203" pitchFamily="34" charset="0"/>
              </a:rPr>
              <a:t>-route to South Africa </a:t>
            </a:r>
            <a:r>
              <a:rPr lang="en-US" sz="2400" i="1" dirty="0" smtClean="0">
                <a:latin typeface="Gill Sans MT" panose="020B0502020104020203" pitchFamily="34" charset="0"/>
              </a:rPr>
              <a:t>illegally</a:t>
            </a:r>
            <a:r>
              <a:rPr lang="en-US" sz="2400" i="1" dirty="0" smtClean="0">
                <a:latin typeface="Gill Sans MT" panose="020B0502020104020203" pitchFamily="34" charset="0"/>
              </a:rPr>
              <a:t>; and</a:t>
            </a:r>
          </a:p>
          <a:p>
            <a:pPr algn="just"/>
            <a:endParaRPr lang="en-US" sz="2400" i="1" dirty="0">
              <a:latin typeface="Gill Sans MT" panose="020B0502020104020203" pitchFamily="34" charset="0"/>
            </a:endParaRPr>
          </a:p>
          <a:p>
            <a:pPr algn="just"/>
            <a:r>
              <a:rPr lang="en-US" sz="2400" i="1" dirty="0" smtClean="0">
                <a:latin typeface="Gill Sans MT" panose="020B0502020104020203" pitchFamily="34" charset="0"/>
              </a:rPr>
              <a:t>Forge </a:t>
            </a:r>
            <a:r>
              <a:rPr lang="en-US" sz="2400" i="1" dirty="0" smtClean="0">
                <a:latin typeface="Gill Sans MT" panose="020B0502020104020203" pitchFamily="34" charset="0"/>
              </a:rPr>
              <a:t>relationships </a:t>
            </a:r>
            <a:r>
              <a:rPr lang="en-US" sz="2400" i="1" dirty="0">
                <a:latin typeface="Gill Sans MT" panose="020B0502020104020203" pitchFamily="34" charset="0"/>
              </a:rPr>
              <a:t>with farmers (Maseru) to address stock </a:t>
            </a:r>
            <a:r>
              <a:rPr lang="en-US" sz="2400" i="1" dirty="0" smtClean="0">
                <a:latin typeface="Gill Sans MT" panose="020B0502020104020203" pitchFamily="34" charset="0"/>
              </a:rPr>
              <a:t>theft</a:t>
            </a:r>
            <a:r>
              <a:rPr lang="en-US" sz="2400" i="1" dirty="0">
                <a:latin typeface="Gill Sans MT" panose="020B0502020104020203" pitchFamily="34" charset="0"/>
              </a:rPr>
              <a:t>.</a:t>
            </a:r>
            <a:endParaRPr lang="en-US" sz="2400" i="1" dirty="0" smtClean="0">
              <a:latin typeface="Gill Sans MT" panose="020B0502020104020203" pitchFamily="34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425597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93296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4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SUMMARY OF THE SP </a:t>
            </a:r>
            <a:r>
              <a:rPr lang="en-US" sz="2000" b="1" dirty="0">
                <a:latin typeface="Gill Sans MT" panose="020B0502020104020203" pitchFamily="34" charset="0"/>
              </a:rPr>
              <a:t>AND APP TARGETS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21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70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93043"/>
            <a:ext cx="576064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64326" y="6439781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856984" cy="30285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143508" y="116632"/>
            <a:ext cx="8820980" cy="400110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sz="20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SUMMARY OF SP AND APP TARGETS</a:t>
            </a: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67978"/>
              </p:ext>
            </p:extLst>
          </p:nvPr>
        </p:nvGraphicFramePr>
        <p:xfrm>
          <a:off x="143508" y="627434"/>
          <a:ext cx="8856984" cy="54709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57066">
                  <a:extLst>
                    <a:ext uri="{9D8B030D-6E8A-4147-A177-3AD203B41FA5}">
                      <a16:colId xmlns:a16="http://schemas.microsoft.com/office/drawing/2014/main" val="2412193555"/>
                    </a:ext>
                  </a:extLst>
                </a:gridCol>
                <a:gridCol w="4499918">
                  <a:extLst>
                    <a:ext uri="{9D8B030D-6E8A-4147-A177-3AD203B41FA5}">
                      <a16:colId xmlns:a16="http://schemas.microsoft.com/office/drawing/2014/main" val="885271113"/>
                    </a:ext>
                  </a:extLst>
                </a:gridCol>
              </a:tblGrid>
              <a:tr h="324576">
                <a:tc>
                  <a:txBody>
                    <a:bodyPr/>
                    <a:lstStyle/>
                    <a:p>
                      <a:r>
                        <a:rPr lang="en-US" dirty="0"/>
                        <a:t>BMA OUTCOME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</a:t>
                      </a:r>
                      <a:r>
                        <a:rPr lang="en-US" baseline="0" dirty="0" smtClean="0"/>
                        <a:t> YEAR TARGET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2474"/>
                  </a:ext>
                </a:extLst>
              </a:tr>
              <a:tr h="946680">
                <a:tc>
                  <a:txBody>
                    <a:bodyPr/>
                    <a:lstStyle/>
                    <a:p>
                      <a:pPr marL="358775" indent="-358775" algn="just"/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8775" indent="-358775"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 Excellence </a:t>
                      </a:r>
                      <a:r>
                        <a:rPr lang="en-US" sz="16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distinguished by good corporate governance and ethical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leadership.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-268288" algn="just"/>
                      <a:endParaRPr kumimoji="0" lang="en-GB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kumimoji="0" lang="en-GB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Integrated good governance framework for the BMA established.</a:t>
                      </a:r>
                      <a:r>
                        <a:rPr kumimoji="0" lang="en-ZA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62081"/>
                  </a:ext>
                </a:extLst>
              </a:tr>
              <a:tr h="838188">
                <a:tc>
                  <a:txBody>
                    <a:bodyPr/>
                    <a:lstStyle/>
                    <a:p>
                      <a:pPr marL="358775" indent="-358775" algn="just"/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8775" indent="-358775"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Secure borders that protect national interests and enhance national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security.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-268288" algn="just"/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 startAt="2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Intelligence and risk capability established and implemented.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42568"/>
                  </a:ext>
                </a:extLst>
              </a:tr>
              <a:tr h="1081920">
                <a:tc>
                  <a:txBody>
                    <a:bodyPr/>
                    <a:lstStyle/>
                    <a:p>
                      <a:pPr marL="358775" indent="-358775" algn="just" defTabSz="358775">
                        <a:tabLst>
                          <a:tab pos="358775" algn="l"/>
                        </a:tabLst>
                      </a:pP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8775" indent="-358775" algn="just" defTabSz="358775">
                        <a:tabLst>
                          <a:tab pos="358775" algn="l"/>
                        </a:tabLs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Enhanced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trade and economic development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marR="0" indent="-2682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</a:t>
                      </a:r>
                      <a:r>
                        <a:rPr lang="en-US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riority land ports of entry functional as secure trade- and travel-friendly  one stop border posts.</a:t>
                      </a:r>
                      <a:r>
                        <a:rPr kumimoji="0" lang="en-GB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ZA" sz="16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ZA" sz="1600" dirty="0">
                        <a:solidFill>
                          <a:srgbClr val="53813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798255"/>
                  </a:ext>
                </a:extLst>
              </a:tr>
              <a:tr h="946680">
                <a:tc>
                  <a:txBody>
                    <a:bodyPr/>
                    <a:lstStyle/>
                    <a:p>
                      <a:pPr marL="358775" indent="-358775" algn="just"/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8775" indent="-358775" algn="just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Strengthened</a:t>
                      </a:r>
                      <a:r>
                        <a:rPr lang="en-GB" sz="16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co-ordination and co-operation amongst stakeholders within the border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environment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-268288" algn="just"/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+mj-lt"/>
                        <a:buAutoNum type="arabicPeriod" startAt="4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(11)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agreements with stakeholders signed and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implemented.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823898"/>
                  </a:ext>
                </a:extLst>
              </a:tr>
              <a:tr h="914178">
                <a:tc>
                  <a:txBody>
                    <a:bodyPr/>
                    <a:lstStyle/>
                    <a:p>
                      <a:pPr marL="358775" indent="-358775"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Outcomes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ZA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targets</a:t>
                      </a:r>
                      <a:endParaRPr lang="en-ZA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736172"/>
                  </a:ext>
                </a:extLst>
              </a:tr>
            </a:tbl>
          </a:graphicData>
        </a:graphic>
      </p:graphicFrame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EB92559F-D8CC-324C-A5C5-AE152ECDFBC5}"/>
              </a:ext>
            </a:extLst>
          </p:cNvPr>
          <p:cNvSpPr txBox="1">
            <a:spLocks/>
          </p:cNvSpPr>
          <p:nvPr/>
        </p:nvSpPr>
        <p:spPr>
          <a:xfrm>
            <a:off x="3635896" y="639320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22 of 5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51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3296"/>
            <a:ext cx="576064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323528" y="44624"/>
            <a:ext cx="8640960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SUMMARY OF SP and APP TARGETS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877020" y="621128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23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64157"/>
              </p:ext>
            </p:extLst>
          </p:nvPr>
        </p:nvGraphicFramePr>
        <p:xfrm>
          <a:off x="251520" y="692696"/>
          <a:ext cx="8856984" cy="5204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184">
                  <a:extLst>
                    <a:ext uri="{9D8B030D-6E8A-4147-A177-3AD203B41FA5}">
                      <a16:colId xmlns:a16="http://schemas.microsoft.com/office/drawing/2014/main" val="1771912588"/>
                    </a:ext>
                  </a:extLst>
                </a:gridCol>
                <a:gridCol w="5095800">
                  <a:extLst>
                    <a:ext uri="{9D8B030D-6E8A-4147-A177-3AD203B41FA5}">
                      <a16:colId xmlns:a16="http://schemas.microsoft.com/office/drawing/2014/main" val="2859786529"/>
                    </a:ext>
                  </a:extLst>
                </a:gridCol>
              </a:tblGrid>
              <a:tr h="539296">
                <a:tc>
                  <a:txBody>
                    <a:bodyPr/>
                    <a:lstStyle/>
                    <a:p>
                      <a:r>
                        <a:rPr lang="en-US" sz="1200" dirty="0"/>
                        <a:t>OUTCOME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APP  TARGETS</a:t>
                      </a:r>
                      <a:endParaRPr lang="en-Z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2587"/>
                  </a:ext>
                </a:extLst>
              </a:tr>
              <a:tr h="1285678">
                <a:tc row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8288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1. Institutional Excellence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distinguished by good corporate governance and ethical leadership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 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Business </a:t>
                      </a: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process  </a:t>
                      </a:r>
                      <a:r>
                        <a:rPr kumimoji="0" lang="en-GB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reviews conducted to detect system and process related vulnerabilities to fraud and corruption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85298"/>
                  </a:ext>
                </a:extLst>
              </a:tr>
              <a:tr h="697939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1.2 100% of valid invoices paid within 30 days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946511"/>
                  </a:ext>
                </a:extLst>
              </a:tr>
              <a:tr h="697939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</a:rPr>
                        <a:t>quarterly approved  reports submitted to DPME as prescribed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932435"/>
                  </a:ext>
                </a:extLst>
              </a:tr>
              <a:tr h="1285678">
                <a:tc vMerge="1">
                  <a:txBody>
                    <a:bodyPr/>
                    <a:lstStyle/>
                    <a:p>
                      <a:endParaRPr lang="en-Z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 Gender-based Violence and </a:t>
                      </a:r>
                      <a:r>
                        <a:rPr kumimoji="0" lang="en-ZA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Femicide</a:t>
                      </a: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Plan implemented as per approved implementation plan 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418141"/>
                  </a:ext>
                </a:extLst>
              </a:tr>
              <a:tr h="697939">
                <a:tc vMerge="1">
                  <a:txBody>
                    <a:bodyPr/>
                    <a:lstStyle/>
                    <a:p>
                      <a:endParaRPr lang="en-Z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 Disaster Management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approved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1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83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SUMMARY OF SP and APP TARGETS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24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12513"/>
              </p:ext>
            </p:extLst>
          </p:nvPr>
        </p:nvGraphicFramePr>
        <p:xfrm>
          <a:off x="107504" y="638289"/>
          <a:ext cx="8928992" cy="567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64">
                  <a:extLst>
                    <a:ext uri="{9D8B030D-6E8A-4147-A177-3AD203B41FA5}">
                      <a16:colId xmlns:a16="http://schemas.microsoft.com/office/drawing/2014/main" val="1771912588"/>
                    </a:ext>
                  </a:extLst>
                </a:gridCol>
                <a:gridCol w="5137228">
                  <a:extLst>
                    <a:ext uri="{9D8B030D-6E8A-4147-A177-3AD203B41FA5}">
                      <a16:colId xmlns:a16="http://schemas.microsoft.com/office/drawing/2014/main" val="2859786529"/>
                    </a:ext>
                  </a:extLst>
                </a:gridCol>
              </a:tblGrid>
              <a:tr h="400537">
                <a:tc>
                  <a:txBody>
                    <a:bodyPr/>
                    <a:lstStyle/>
                    <a:p>
                      <a:r>
                        <a:rPr lang="en-US" sz="1200" dirty="0"/>
                        <a:t>OUTCOME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APP  TARGETS</a:t>
                      </a:r>
                      <a:endParaRPr lang="en-Z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2587"/>
                  </a:ext>
                </a:extLst>
              </a:tr>
              <a:tr h="1173133">
                <a:tc rowSpan="4">
                  <a:txBody>
                    <a:bodyPr/>
                    <a:lstStyle/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2. Secure borders that protect national interests and enhance national security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kumimoji="0" lang="en-ZA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 NTC  established as per proposed operating model (business case)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kumimoji="0" lang="en-ZA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068163"/>
                  </a:ext>
                </a:extLst>
              </a:tr>
              <a:tr h="1540284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BMA rolled out in phases along additional 2 segments of the land border law enforcement area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2.3  </a:t>
                      </a:r>
                      <a:r>
                        <a:rPr kumimoji="0" lang="en-ZA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BMA rolled out to one (1) additional community crossing point(CCP). </a:t>
                      </a:r>
                      <a:endParaRPr kumimoji="0" lang="en-ZA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563813"/>
                  </a:ext>
                </a:extLst>
              </a:tr>
              <a:tr h="1165687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2.4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Thirty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(30)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PoE rendering port health services in compliance with International Health Regulations (2005) and National Environmental Health Norms and Standards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90837"/>
                  </a:ext>
                </a:extLst>
              </a:tr>
              <a:tr h="1391391">
                <a:tc vMerge="1">
                  <a:txBody>
                    <a:bodyPr/>
                    <a:lstStyle/>
                    <a:p>
                      <a:pPr algn="just"/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2.5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of detected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illegitimate persons at the ports of entry processed for deportation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310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646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6" y="6532201"/>
            <a:ext cx="576064" cy="2886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88224" y="6532201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25647"/>
            <a:ext cx="8280920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SUMMARY OF SP and APP TARGETS (</a:t>
            </a:r>
            <a:r>
              <a:rPr lang="en-US" b="1" dirty="0" err="1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491880" y="6505121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25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669759"/>
              </p:ext>
            </p:extLst>
          </p:nvPr>
        </p:nvGraphicFramePr>
        <p:xfrm>
          <a:off x="6061" y="396522"/>
          <a:ext cx="9056454" cy="6013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092">
                  <a:extLst>
                    <a:ext uri="{9D8B030D-6E8A-4147-A177-3AD203B41FA5}">
                      <a16:colId xmlns:a16="http://schemas.microsoft.com/office/drawing/2014/main" val="1771912588"/>
                    </a:ext>
                  </a:extLst>
                </a:gridCol>
                <a:gridCol w="5075362">
                  <a:extLst>
                    <a:ext uri="{9D8B030D-6E8A-4147-A177-3AD203B41FA5}">
                      <a16:colId xmlns:a16="http://schemas.microsoft.com/office/drawing/2014/main" val="2859786529"/>
                    </a:ext>
                  </a:extLst>
                </a:gridCol>
              </a:tblGrid>
              <a:tr h="289238">
                <a:tc>
                  <a:txBody>
                    <a:bodyPr/>
                    <a:lstStyle/>
                    <a:p>
                      <a:r>
                        <a:rPr lang="en-US" sz="1200" dirty="0"/>
                        <a:t>OUTCOME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APP  TARGETS</a:t>
                      </a:r>
                      <a:endParaRPr lang="en-Z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2587"/>
                  </a:ext>
                </a:extLst>
              </a:tr>
              <a:tr h="2188463">
                <a:tc>
                  <a:txBody>
                    <a:bodyPr/>
                    <a:lstStyle/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3. Enhanced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trade and socio-economic development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font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3.1 100% of pre-booked CITES consignments that go through the PoE endorsed</a:t>
                      </a:r>
                    </a:p>
                    <a:p>
                      <a:pPr marL="0" indent="0" algn="just" font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 Fa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cilities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 22 identified PoE audited for transfer to the BMA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 OSBP: </a:t>
                      </a:r>
                      <a:r>
                        <a:rPr lang="en-ZA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Bid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adjudication for selection of preferred bidders concluded</a:t>
                      </a:r>
                      <a:endParaRPr lang="en-ZA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596552"/>
                  </a:ext>
                </a:extLst>
              </a:tr>
              <a:tr h="32004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4. Strengthened co-ordination and co-operation with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stakeholders within the Border Management environment.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 Three signed Implementation protocols (with SAPS, SARS &amp; SANDF) monitored for  implementation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ZA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268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46088" algn="l"/>
                        </a:tabLst>
                        <a:defRPr/>
                      </a:pPr>
                      <a:r>
                        <a:rPr kumimoji="0" lang="en-ZA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4.2 25% </a:t>
                      </a: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</a:t>
                      </a:r>
                      <a:r>
                        <a:rPr lang="en-ZA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 agreements signed and implemented</a:t>
                      </a:r>
                      <a:endParaRPr kumimoji="0" lang="en-ZA" sz="16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48894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 Outcomes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targets</a:t>
                      </a:r>
                      <a:endParaRPr lang="en-Z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17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074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DETAILED APP TARGETS: CORPORATE SERVICES</a:t>
            </a:r>
            <a:endParaRPr lang="en-US" sz="2000" b="1" dirty="0">
              <a:latin typeface="Gill Sans MT" panose="020B0502020104020203" pitchFamily="34" charset="0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26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109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1445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27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45883"/>
              </p:ext>
            </p:extLst>
          </p:nvPr>
        </p:nvGraphicFramePr>
        <p:xfrm>
          <a:off x="172429" y="531561"/>
          <a:ext cx="8935966" cy="325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excellence distinguished by good corporate governance and ethical leadership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200" b="1" dirty="0" smtClean="0">
                          <a:latin typeface="+mn-lt"/>
                        </a:rPr>
                        <a:t>Output: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Z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process reviews to detect systems and process related vulnerabilities to fraud and corruption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dirty="0" smtClean="0">
                          <a:latin typeface="+mn-lt"/>
                        </a:rPr>
                        <a:t>Annual Target 2023/24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dirty="0" smtClean="0">
                          <a:latin typeface="+mn-lt"/>
                        </a:rPr>
                        <a:t>Annual Target 2024/25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200" dirty="0" smtClean="0">
                          <a:latin typeface="+mn-lt"/>
                        </a:rPr>
                        <a:t>Annual Target 2025/26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Number of business process reviews conducted to detect </a:t>
                      </a: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system</a:t>
                      </a: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ZA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process- related vulnerabilities to fraud and corruption.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New Target</a:t>
                      </a:r>
                      <a:endParaRPr lang="en-ZA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business process reviews conducted to detect system- and process- related vulnerabilities to fraud and corruption.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business process reviews conducted to detect system- and process- related vulnerabilities to fraud and corruption.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 business process reviews conducted to detect system- and process- related vulnerabilities to fraud and corruption.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21)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51082"/>
              </p:ext>
            </p:extLst>
          </p:nvPr>
        </p:nvGraphicFramePr>
        <p:xfrm>
          <a:off x="102236" y="3864778"/>
          <a:ext cx="8935966" cy="246976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Annual </a:t>
                      </a:r>
                      <a:r>
                        <a:rPr lang="en-ZA" sz="1600" dirty="0" smtClean="0">
                          <a:effectLst/>
                          <a:latin typeface="+mn-lt"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Quarterly Targets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business process reviews conducted to detect system- and process- related vulnerabilities to fraud and corruption</a:t>
                      </a:r>
                      <a:endParaRPr lang="en-US" sz="12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200" dirty="0" smtClean="0">
                          <a:latin typeface="+mn-lt"/>
                        </a:rPr>
                        <a:t>Q1: N/A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</a:rPr>
                        <a:t>Q2: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1 business process review conducted to detect system- and process-related vulnerabilities to fraud and corruption (signed off by D/C Corporate services) (incremental number of 1)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Q3: 1 </a:t>
                      </a: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business process review conducted to detect system- and process-related vulnerabilities to fraud and corruption (signed off by D/C Corporate services)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Q4: 1 </a:t>
                      </a:r>
                      <a:r>
                        <a:rPr lang="en-Z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business process review conducted to detect system- and process-related vulnerabilities to fraud and corruption. (signed off by D/C Corporate services)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841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28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64243"/>
              </p:ext>
            </p:extLst>
          </p:nvPr>
        </p:nvGraphicFramePr>
        <p:xfrm>
          <a:off x="100530" y="695962"/>
          <a:ext cx="8935966" cy="3016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excellence distinguished by good corporate governance and ethical leadership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 invoices paid</a:t>
                      </a:r>
                      <a:r>
                        <a:rPr lang="en-Z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within set timelines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% of valid invoices paid within 30 days 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100% of valid invoices paid within 30 days 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77745"/>
              </p:ext>
            </p:extLst>
          </p:nvPr>
        </p:nvGraphicFramePr>
        <p:xfrm>
          <a:off x="100530" y="4161257"/>
          <a:ext cx="8935966" cy="157594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100% of valid invoices paid within 30 days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dirty="0" smtClean="0"/>
                        <a:t>Q1: 100%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Q2</a:t>
                      </a:r>
                      <a:r>
                        <a:rPr lang="en-ZA" sz="1600" dirty="0" smtClean="0">
                          <a:effectLst/>
                        </a:rPr>
                        <a:t>: 100%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Q3</a:t>
                      </a:r>
                      <a:r>
                        <a:rPr lang="en-ZA" sz="1600" dirty="0" smtClean="0">
                          <a:effectLst/>
                        </a:rPr>
                        <a:t>: 100%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Q4</a:t>
                      </a:r>
                      <a:r>
                        <a:rPr lang="en-ZA" sz="1600" dirty="0" smtClean="0">
                          <a:effectLst/>
                        </a:rPr>
                        <a:t>: 100%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006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29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33345"/>
              </p:ext>
            </p:extLst>
          </p:nvPr>
        </p:nvGraphicFramePr>
        <p:xfrm>
          <a:off x="100530" y="695962"/>
          <a:ext cx="893596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excellence distinguished by good corporate governance and ethical leadership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reports</a:t>
                      </a:r>
                      <a:r>
                        <a:rPr lang="en-Z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submitted to DPME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Number of quarterly reports (to track </a:t>
                      </a:r>
                      <a:r>
                        <a:rPr lang="en-US" sz="1200" dirty="0" err="1" smtClean="0">
                          <a:latin typeface="+mn-lt"/>
                          <a:cs typeface="Arial" panose="020B0604020202020204" pitchFamily="34" charset="0"/>
                        </a:rPr>
                        <a:t>organisational</a:t>
                      </a:r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 performance against APP targets) submitted to DPME as prescribed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 quarterly approved reports submitted to the DPME as prescribed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quarterly approved reports submitted to the DPME as prescribed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quarterly approved reports submitted to the DPME as prescribed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8043"/>
              </p:ext>
            </p:extLst>
          </p:nvPr>
        </p:nvGraphicFramePr>
        <p:xfrm>
          <a:off x="100530" y="4161257"/>
          <a:ext cx="8935966" cy="157594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 quarterly approved reports submitted to the DPME as prescribed</a:t>
                      </a: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dirty="0" smtClean="0"/>
                        <a:t>Q1: N/A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Q2: 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Q3</a:t>
                      </a:r>
                      <a:r>
                        <a:rPr lang="en-ZA" sz="1600" dirty="0" smtClean="0">
                          <a:effectLst/>
                        </a:rPr>
                        <a:t>: 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Q4</a:t>
                      </a:r>
                      <a:r>
                        <a:rPr lang="en-ZA" sz="1600" dirty="0" smtClean="0">
                          <a:effectLst/>
                        </a:rPr>
                        <a:t>: 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87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95536" y="116632"/>
            <a:ext cx="8424936" cy="510937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OUTLINE OF THE PRESENTATION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44035"/>
            <a:ext cx="8424936" cy="5273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100" b="1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1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PROCESS FOR THE DEVELOPMEMT OF THE BMA PLANNING INSTRUMENTS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LEGISLATIVE MANDATE AND GOVERNANCE STRUCTURES</a:t>
            </a: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BMA VISION, MISSION, VALUE PROPOSITION AND KEY VALUES                              </a:t>
            </a: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KEY OUTCOMES AND OPERATING MODEL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ALIGNMENT OF THE OUTCOMES TO THE APEX PRIORITIES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HIGHLIGHTS OF THE 2022/23 ACTIVITIES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sz="12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SUMMARY OF THE SP AND APP TARGETS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DETAILED APP TARGETS: CORPORATE SERVICES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DETAILED APP TARGETS: OPERATIONS 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BUDGET SHIFT, BUDGET ALLOCATION AND BUDGET PRESSURE</a:t>
            </a: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dirty="0">
                <a:latin typeface="Gill Sans MT" panose="020B0502020104020203" pitchFamily="34" charset="0"/>
                <a:ea typeface="Cambria" panose="02040503050406030204" pitchFamily="18" charset="0"/>
              </a:rPr>
              <a:t>RECOMMENDED WAY FORWARD</a:t>
            </a: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0" algn="just">
              <a:lnSpc>
                <a:spcPct val="125000"/>
              </a:lnSpc>
            </a:pPr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15916" y="6240631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38385"/>
            <a:ext cx="864096" cy="8196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99738" y="6425597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38385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950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30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88045"/>
              </p:ext>
            </p:extLst>
          </p:nvPr>
        </p:nvGraphicFramePr>
        <p:xfrm>
          <a:off x="100530" y="695962"/>
          <a:ext cx="8935966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excellence distinguished by good corporate governance and ethical leadership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BMA Gender-based</a:t>
                      </a:r>
                      <a:r>
                        <a:rPr lang="en-Z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Violence and </a:t>
                      </a:r>
                      <a:r>
                        <a:rPr lang="en-ZA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Femicide</a:t>
                      </a:r>
                      <a:r>
                        <a:rPr lang="en-Z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implemented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BMA Gender-based Violence and </a:t>
                      </a:r>
                      <a:r>
                        <a:rPr lang="en-ZA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Femicide</a:t>
                      </a:r>
                      <a:r>
                        <a:rPr lang="en-ZA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as per approved implementation plan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3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Gender-based Violence and </a:t>
                      </a:r>
                      <a:r>
                        <a:rPr lang="en-ZA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Plan implemented as per approved implementation plan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Revised  Gender-based Violence and </a:t>
                      </a:r>
                      <a:r>
                        <a:rPr lang="en-ZA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Plan implemented as per approved implementation plan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Revised  Gender-based Violence and </a:t>
                      </a:r>
                      <a:r>
                        <a:rPr lang="en-ZA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Plan implemented as per approved implementation plan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76562"/>
              </p:ext>
            </p:extLst>
          </p:nvPr>
        </p:nvGraphicFramePr>
        <p:xfrm>
          <a:off x="86920" y="4217952"/>
          <a:ext cx="8935966" cy="216217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31310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Gender-based Violence and </a:t>
                      </a:r>
                      <a:r>
                        <a:rPr kumimoji="0" lang="en-ZA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Femicide</a:t>
                      </a:r>
                      <a:r>
                        <a:rPr kumimoji="0" lang="en-ZA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Plan implemented as per approved implementation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Q1: Situational 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assessment of Gender based Violence and </a:t>
                      </a:r>
                      <a:r>
                        <a:rPr lang="en-ZA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within the BMA domain assessed 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32435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Q2: BMA 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Gender based Violence and </a:t>
                      </a:r>
                      <a:r>
                        <a:rPr lang="en-ZA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Plan </a:t>
                      </a:r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developed and signed-off</a:t>
                      </a:r>
                      <a:r>
                        <a:rPr lang="en-ZA" sz="13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by the BMA Commissioner </a:t>
                      </a:r>
                      <a:endParaRPr lang="en-ZA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+mn-lt"/>
                          <a:cs typeface="Arial" panose="020B0604020202020204" pitchFamily="34" charset="0"/>
                        </a:rPr>
                        <a:t>Q3: BMA Gender based Violence and </a:t>
                      </a:r>
                      <a:r>
                        <a:rPr lang="en-US" sz="1300" dirty="0" err="1" smtClean="0">
                          <a:latin typeface="+mn-lt"/>
                          <a:cs typeface="Arial" panose="020B0604020202020204" pitchFamily="34" charset="0"/>
                        </a:rPr>
                        <a:t>Femicide</a:t>
                      </a:r>
                      <a:r>
                        <a:rPr lang="en-US" sz="1300" dirty="0" smtClean="0">
                          <a:latin typeface="+mn-lt"/>
                          <a:cs typeface="Arial" panose="020B0604020202020204" pitchFamily="34" charset="0"/>
                        </a:rPr>
                        <a:t> Plan implemented as per approved  plan 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875337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Q4: BMA Gender based Violence and </a:t>
                      </a:r>
                      <a:r>
                        <a:rPr lang="en-ZA" sz="13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Femicide</a:t>
                      </a:r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Plan implemented as per approved  plan 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935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31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01972"/>
              </p:ext>
            </p:extLst>
          </p:nvPr>
        </p:nvGraphicFramePr>
        <p:xfrm>
          <a:off x="100530" y="695962"/>
          <a:ext cx="8935966" cy="3016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excellence distinguished by good corporate governance and ethical leadership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 Disaster</a:t>
                      </a:r>
                      <a:r>
                        <a:rPr lang="en-ZA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Management Plan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300" dirty="0" smtClean="0">
                          <a:latin typeface="+mn-lt"/>
                          <a:cs typeface="Arial" panose="020B0604020202020204" pitchFamily="34" charset="0"/>
                        </a:rPr>
                        <a:t>Approved</a:t>
                      </a:r>
                      <a:r>
                        <a:rPr lang="en-US" sz="1300" baseline="0" dirty="0" smtClean="0">
                          <a:latin typeface="+mn-lt"/>
                          <a:cs typeface="Arial" panose="020B0604020202020204" pitchFamily="34" charset="0"/>
                        </a:rPr>
                        <a:t> Disaster Management Plan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3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Disaster Management Plan approved</a:t>
                      </a:r>
                      <a:endParaRPr lang="en-ZA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Updated Disaster Management Plan approved</a:t>
                      </a:r>
                      <a:endParaRPr lang="en-ZA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Updated Disaster Management Plan approved</a:t>
                      </a:r>
                      <a:endParaRPr lang="en-ZA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47442"/>
              </p:ext>
            </p:extLst>
          </p:nvPr>
        </p:nvGraphicFramePr>
        <p:xfrm>
          <a:off x="105430" y="3875838"/>
          <a:ext cx="8935966" cy="186905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Disaster Management Plan approved</a:t>
                      </a:r>
                      <a:endParaRPr lang="en-ZA" sz="13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Q1: Situational 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assessment of possible disaster threats within the BMA domain conducted  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Q2:</a:t>
                      </a:r>
                      <a:r>
                        <a:rPr lang="en-ZA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draft of the disaster management plan presented to </a:t>
                      </a:r>
                      <a:r>
                        <a:rPr lang="en-ZA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Exco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Q3: BMA </a:t>
                      </a: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Disaster Management Plan   approved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300" dirty="0" smtClean="0">
                          <a:effectLst/>
                          <a:latin typeface="+mn-lt"/>
                        </a:rPr>
                        <a:t>: N/A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335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DETAILED APP TARGETS: OPERATIONS</a:t>
            </a:r>
            <a:endParaRPr lang="en-US" sz="2000" b="1" dirty="0">
              <a:latin typeface="Gill Sans MT" panose="020B0502020104020203" pitchFamily="34" charset="0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32 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130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33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32691"/>
              </p:ext>
            </p:extLst>
          </p:nvPr>
        </p:nvGraphicFramePr>
        <p:xfrm>
          <a:off x="100530" y="695962"/>
          <a:ext cx="8935966" cy="3016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Secure borders that protect national interests and enhance national security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National Targeting Centre (NTC) established and implemented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NTC established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 target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NTC established as per proposed operating model (business case)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32129"/>
              </p:ext>
            </p:extLst>
          </p:nvPr>
        </p:nvGraphicFramePr>
        <p:xfrm>
          <a:off x="100530" y="3997249"/>
          <a:ext cx="8935966" cy="173913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NTC established as per proposed operating model (business case)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Q1: Appointment of key personnel of the NTC (Commander NTC) and drafting of the operational model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Q2: Deployment of key personnel for Risk Targeting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Q3: Deployment of key personnel for Data Analysis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Q4: NTC established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72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34 of 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78789"/>
              </p:ext>
            </p:extLst>
          </p:nvPr>
        </p:nvGraphicFramePr>
        <p:xfrm>
          <a:off x="100530" y="695962"/>
          <a:ext cx="893596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Secure borders that protect national interests and enhance national security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BMA rolled out at selected designated segments of the land border law enforcement area and community crossing points (CCPs).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Number of land border law enforcement area segments with Border Guards.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BMA rolled out in phases along additional 2 segments of the land border law enforcement area.</a:t>
                      </a: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of additional CCPs established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BMA rolled out to one (1) additional CCP.</a:t>
                      </a: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2)</a:t>
                      </a: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3)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(incremental number of 4)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857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63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35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55287"/>
              </p:ext>
            </p:extLst>
          </p:nvPr>
        </p:nvGraphicFramePr>
        <p:xfrm>
          <a:off x="119585" y="963235"/>
          <a:ext cx="8935966" cy="196202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BMA rolled out in phases along additional 2 segments of the land border law enforcement area</a:t>
                      </a:r>
                      <a:endParaRPr lang="en-US" sz="1400" b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0" dirty="0" smtClean="0">
                          <a:latin typeface="+mn-lt"/>
                        </a:rPr>
                        <a:t>Q1: N/A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b="0" dirty="0" smtClean="0">
                          <a:effectLst/>
                          <a:latin typeface="+mn-lt"/>
                        </a:rPr>
                        <a:t>: N/A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b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BMA rolled out to the RSA/Botswana segment of the land border law enforcement area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b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BMA rolled out to the RSA/Namibia segment of the land border law enforcement area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29660"/>
              </p:ext>
            </p:extLst>
          </p:nvPr>
        </p:nvGraphicFramePr>
        <p:xfrm>
          <a:off x="100530" y="3300648"/>
          <a:ext cx="8935966" cy="17689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BMA rolled out to one (1) additional CCP</a:t>
                      </a:r>
                      <a:endParaRPr lang="en-US" sz="14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of possible CCP based on previous surveys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 engagement with </a:t>
                      </a:r>
                      <a:r>
                        <a:rPr lang="en-ZA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Mbuzini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community leaders held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agreement signed with the </a:t>
                      </a:r>
                      <a:r>
                        <a:rPr lang="en-ZA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Eswatini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Kingdom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Border Guards deployed at newly established CCPs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49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36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92191"/>
              </p:ext>
            </p:extLst>
          </p:nvPr>
        </p:nvGraphicFramePr>
        <p:xfrm>
          <a:off x="100530" y="695962"/>
          <a:ext cx="893596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Secure borders that protect national interests and enhance national security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Effective law enforcement at </a:t>
                      </a:r>
                      <a:r>
                        <a:rPr lang="en-US" sz="1600" dirty="0" err="1" smtClean="0">
                          <a:latin typeface="+mn-lt"/>
                          <a:cs typeface="Arial" panose="020B0604020202020204" pitchFamily="34" charset="0"/>
                        </a:rPr>
                        <a:t>PoEs</a:t>
                      </a: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 and within the border law enforcement area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Percentage of detected  </a:t>
                      </a:r>
                      <a:r>
                        <a:rPr lang="en-ZA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illegitimate persons at the </a:t>
                      </a:r>
                      <a:r>
                        <a:rPr lang="en-ZA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processed for deportation per year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 of detected 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illegitimate persons at the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processed for deportation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51213"/>
              </p:ext>
            </p:extLst>
          </p:nvPr>
        </p:nvGraphicFramePr>
        <p:xfrm>
          <a:off x="100530" y="4116111"/>
          <a:ext cx="8935966" cy="174975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532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  <a:cs typeface="Arial" panose="020B0604020202020204" pitchFamily="34" charset="0"/>
                        </a:rPr>
                        <a:t>100% of detected illegitimate persons at the </a:t>
                      </a:r>
                      <a:r>
                        <a:rPr lang="en-US" sz="1400" b="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r>
                        <a:rPr lang="en-US" sz="1400" b="0" dirty="0" smtClean="0">
                          <a:latin typeface="+mn-lt"/>
                          <a:cs typeface="Arial" panose="020B0604020202020204" pitchFamily="34" charset="0"/>
                        </a:rPr>
                        <a:t> processed for deportation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100% of detected illegitimate persons at the </a:t>
                      </a:r>
                      <a:r>
                        <a:rPr lang="en-US" sz="1400" dirty="0" err="1" smtClean="0">
                          <a:latin typeface="+mn-lt"/>
                        </a:rPr>
                        <a:t>PoE</a:t>
                      </a:r>
                      <a:r>
                        <a:rPr lang="en-US" sz="1400" dirty="0" smtClean="0">
                          <a:latin typeface="+mn-lt"/>
                        </a:rPr>
                        <a:t> processed for deportation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Q4</a:t>
                      </a:r>
                      <a:r>
                        <a:rPr lang="en-ZA" sz="1400" dirty="0" smtClean="0">
                          <a:effectLst/>
                        </a:rPr>
                        <a:t>: 100%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915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37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74539"/>
              </p:ext>
            </p:extLst>
          </p:nvPr>
        </p:nvGraphicFramePr>
        <p:xfrm>
          <a:off x="100530" y="655973"/>
          <a:ext cx="893596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Secure borders that protect national interests and enhance national security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 services compliant with National Environmental Health Norms and Standards, and International Health Regulations (2005)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Number of </a:t>
                      </a:r>
                      <a:r>
                        <a:rPr lang="en-US" sz="1400" dirty="0" err="1" smtClean="0">
                          <a:latin typeface="+mn-lt"/>
                          <a:cs typeface="Arial" panose="020B0604020202020204" pitchFamily="34" charset="0"/>
                        </a:rPr>
                        <a:t>PoEs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 rendering port health services in compliance with International Health Regulations (2005) and National Environmental Health Norms and Standards (incremental approach)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</a:t>
                      </a:r>
                    </a:p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22433"/>
              </p:ext>
            </p:extLst>
          </p:nvPr>
        </p:nvGraphicFramePr>
        <p:xfrm>
          <a:off x="100530" y="4351178"/>
          <a:ext cx="8935966" cy="157594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4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6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9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11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628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38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8829"/>
              </p:ext>
            </p:extLst>
          </p:nvPr>
        </p:nvGraphicFramePr>
        <p:xfrm>
          <a:off x="100530" y="695962"/>
          <a:ext cx="893596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Enhanced trade and socio-economic development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Legitimate importation and exportation of Convention on International Trade in Endangered Species of Wild Fauna and Flora (CITES) goods in and out of the country through </a:t>
                      </a:r>
                      <a:r>
                        <a:rPr lang="en-US" sz="160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Percentage of pre-booked CITES consignments that go through the </a:t>
                      </a:r>
                      <a:r>
                        <a:rPr lang="en-US" sz="140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, endorsed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 of pre-booked CITES consignments that go through the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endorsed.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 of pre-booked CITES consignments that go through the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endorsed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 of pre-booked CITES consignments that go through the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endorsed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 of pre-booked CITES consignments that go through the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endorsed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7667"/>
              </p:ext>
            </p:extLst>
          </p:nvPr>
        </p:nvGraphicFramePr>
        <p:xfrm>
          <a:off x="100530" y="4342812"/>
          <a:ext cx="8935966" cy="157594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en-US" sz="14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100%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716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39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82040"/>
              </p:ext>
            </p:extLst>
          </p:nvPr>
        </p:nvGraphicFramePr>
        <p:xfrm>
          <a:off x="100530" y="695962"/>
          <a:ext cx="893596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Enhanced trade and socio-economic development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Facilities at land  Ports of Entry audited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Number of facilities at land </a:t>
                      </a:r>
                      <a:r>
                        <a:rPr lang="en-US" sz="140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 audited for transfer to BMA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 land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Facilities at 22 identified </a:t>
                      </a:r>
                      <a:r>
                        <a:rPr lang="en-GB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audited for transfer to the BMA.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Facilities at the 53 land </a:t>
                      </a: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PoE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transferred from DPWI to the BMA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06487"/>
              </p:ext>
            </p:extLst>
          </p:nvPr>
        </p:nvGraphicFramePr>
        <p:xfrm>
          <a:off x="100530" y="3789040"/>
          <a:ext cx="8935966" cy="196202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22 land </a:t>
                      </a:r>
                      <a:r>
                        <a:rPr lang="en-US" sz="1400" dirty="0" err="1" smtClean="0">
                          <a:latin typeface="+mn-lt"/>
                          <a:cs typeface="Arial" panose="020B0604020202020204" pitchFamily="34" charset="0"/>
                        </a:rPr>
                        <a:t>PoE</a:t>
                      </a: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 with facilities audited for transfer to the BMA.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N/A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N/A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Facilities management budget for the 22 </a:t>
                      </a:r>
                      <a:r>
                        <a:rPr lang="en-US" sz="1400" dirty="0" err="1" smtClean="0">
                          <a:effectLst/>
                          <a:latin typeface="+mn-lt"/>
                        </a:rPr>
                        <a:t>PoE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determined and ring-fenced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Facilities at the 22 identified ports of entry audited for transfer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8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0132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PROCESS FOR THE DEVELOPMENT OF THE SP AND 2023/24 APP</a:t>
            </a:r>
            <a:endParaRPr lang="en-US" sz="2000" b="1" u="sng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920731"/>
            <a:ext cx="977365" cy="941403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4 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762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40 of 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10751"/>
              </p:ext>
            </p:extLst>
          </p:nvPr>
        </p:nvGraphicFramePr>
        <p:xfrm>
          <a:off x="100530" y="695962"/>
          <a:ext cx="893596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Enhanced trade and socio-economic development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Six priority land ports of entry redeveloped as part of a public-private partnership (PPP)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Status of construction for the redevelopment of the six (6) land Ports of entry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RfP</a:t>
                      </a: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revised and submitted to Treasury for approval and issuance to the market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Bid adjudication for selection of the preferred bidders concluded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Land availability and acquisition process finalised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Construction commences at the six land ports of entry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62316"/>
              </p:ext>
            </p:extLst>
          </p:nvPr>
        </p:nvGraphicFramePr>
        <p:xfrm>
          <a:off x="100530" y="4161257"/>
          <a:ext cx="8935966" cy="17689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Bid adjudication for selection of the preferred bidders concluded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N/A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err="1" smtClean="0">
                          <a:effectLst/>
                          <a:latin typeface="+mn-lt"/>
                        </a:rPr>
                        <a:t>RfP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issued to the market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 Bids received and evaluated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Bid adjudication for selection of the preferred bidders concluded 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2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41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6822"/>
              </p:ext>
            </p:extLst>
          </p:nvPr>
        </p:nvGraphicFramePr>
        <p:xfrm>
          <a:off x="100530" y="695962"/>
          <a:ext cx="893596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Strengthened coordination and cooperation amongst stakeholders within the border management environment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Implementation protocols with SANDF, SAPS and SARS </a:t>
                      </a:r>
                      <a:r>
                        <a:rPr lang="en-US" sz="1600" dirty="0" err="1" smtClean="0">
                          <a:latin typeface="+mn-lt"/>
                          <a:cs typeface="Arial" panose="020B0604020202020204" pitchFamily="34" charset="0"/>
                        </a:rPr>
                        <a:t>realised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Number of signed implementation protocols with SAPS, SARS, and SANDF monitored for implementation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signed implementation protocols with SAPS, SARS and  SANDF monitored for implementation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01111"/>
              </p:ext>
            </p:extLst>
          </p:nvPr>
        </p:nvGraphicFramePr>
        <p:xfrm>
          <a:off x="100530" y="3975764"/>
          <a:ext cx="8935966" cy="231825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+mn-lt"/>
                          <a:cs typeface="Arial" panose="020B0604020202020204" pitchFamily="34" charset="0"/>
                        </a:rPr>
                        <a:t>3 signed implementation protocols with SAPS, SARS, and SANDF monitored for implementation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dirty="0" smtClean="0">
                          <a:latin typeface="+mn-lt"/>
                        </a:rPr>
                        <a:t>Q1: 3 signed implementation protocols with SAPS, SARS, and SANDF monitored for implementation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3 signed implementation protocols with SAPS, SARS, and SANDF monitored for implementation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3 signed implementation protocols with SAPS, SARS, and SANDF monitored for implementation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4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3 signed implementation protocols with SAPS, SARS, and SANDF monitored for implementation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40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263734"/>
            <a:ext cx="576064" cy="577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4208" y="6440823"/>
            <a:ext cx="23647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176160-D6B2-F34C-84C0-EE9514DEEEC5}"/>
              </a:ext>
            </a:extLst>
          </p:cNvPr>
          <p:cNvSpPr/>
          <p:nvPr/>
        </p:nvSpPr>
        <p:spPr>
          <a:xfrm>
            <a:off x="251520" y="198321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APP for 2023/26</a:t>
            </a:r>
            <a:endParaRPr lang="en-US" b="1" dirty="0">
              <a:solidFill>
                <a:schemeClr val="bg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257BD75-DF14-1E45-95D3-FCF0D22F9350}"/>
              </a:ext>
            </a:extLst>
          </p:cNvPr>
          <p:cNvSpPr txBox="1">
            <a:spLocks/>
          </p:cNvSpPr>
          <p:nvPr/>
        </p:nvSpPr>
        <p:spPr>
          <a:xfrm>
            <a:off x="3203848" y="6405704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42 of 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18036"/>
              </p:ext>
            </p:extLst>
          </p:nvPr>
        </p:nvGraphicFramePr>
        <p:xfrm>
          <a:off x="100530" y="593818"/>
          <a:ext cx="8935966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Outcome: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Strengthened coordination and cooperation amongst stakeholders within the border management environment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04337"/>
                  </a:ext>
                </a:extLst>
              </a:tr>
              <a:tr h="334198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600" b="1" dirty="0" smtClean="0">
                          <a:latin typeface="+mn-lt"/>
                        </a:rPr>
                        <a:t>Output: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Cooperative and coordinated partnerships and bilateral agreements with other organs of state and border communities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+mn-lt"/>
                        </a:rPr>
                        <a:t>Output Indicator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+mn-lt"/>
                        </a:rPr>
                        <a:t>Estimated Performance 2022/23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2023/24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2024/25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dirty="0" smtClean="0">
                          <a:latin typeface="+mn-lt"/>
                        </a:rPr>
                        <a:t>Annual Target 2025/26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7">
                <a:tc>
                  <a:txBody>
                    <a:bodyPr/>
                    <a:lstStyle/>
                    <a:p>
                      <a:pPr lvl="0"/>
                      <a:r>
                        <a:rPr lang="en-US" sz="1300" dirty="0" smtClean="0">
                          <a:latin typeface="+mn-lt"/>
                          <a:cs typeface="Arial" panose="020B0604020202020204" pitchFamily="34" charset="0"/>
                        </a:rPr>
                        <a:t>Percentage of  cooperation and coordination with other organs of state and border communities per year </a:t>
                      </a:r>
                      <a:endParaRPr lang="en-US" sz="1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 target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25%  cooperation and coordination with other organs of state and border communities (2 agreements concluded)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ZA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36645"/>
              </p:ext>
            </p:extLst>
          </p:nvPr>
        </p:nvGraphicFramePr>
        <p:xfrm>
          <a:off x="100530" y="4201416"/>
          <a:ext cx="8935966" cy="22231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406459">
                  <a:extLst>
                    <a:ext uri="{9D8B030D-6E8A-4147-A177-3AD203B41FA5}">
                      <a16:colId xmlns:a16="http://schemas.microsoft.com/office/drawing/2014/main" val="2133296954"/>
                    </a:ext>
                  </a:extLst>
                </a:gridCol>
                <a:gridCol w="4529507">
                  <a:extLst>
                    <a:ext uri="{9D8B030D-6E8A-4147-A177-3AD203B41FA5}">
                      <a16:colId xmlns:a16="http://schemas.microsoft.com/office/drawing/2014/main" val="3820330928"/>
                    </a:ext>
                  </a:extLst>
                </a:gridCol>
              </a:tblGrid>
              <a:tr h="462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Annual </a:t>
                      </a:r>
                      <a:r>
                        <a:rPr lang="en-ZA" sz="1600" dirty="0" smtClean="0">
                          <a:effectLst/>
                        </a:rPr>
                        <a:t>Target 2023/24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Quarterly Targets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59442"/>
                  </a:ext>
                </a:extLst>
              </a:tr>
              <a:tr h="2635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cs typeface="Arial" panose="020B0604020202020204" pitchFamily="34" charset="0"/>
                        </a:rPr>
                        <a:t>25% cooperation and coordination with other organs of state and border communities (2 agreements concluded)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200" dirty="0" smtClean="0">
                          <a:latin typeface="+mn-lt"/>
                        </a:rPr>
                        <a:t>Q1: Formal engagement with Gate 6 community leaders and SAPS held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385394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Q2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Formal engagement with Mozambique conducted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08973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Q3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12,5%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(1 agreement with the Gate 6 community signed)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294198"/>
                  </a:ext>
                </a:extLst>
              </a:tr>
              <a:tr h="2635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Q4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12,5%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(Bilateral agreement with Mozambique signed)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2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5186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08920"/>
            <a:ext cx="806489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Gill Sans MT" panose="020B0502020104020203" pitchFamily="34" charset="0"/>
              </a:rPr>
              <a:t>BUDGET SHIFT,  BUDGET ALLOCATION </a:t>
            </a:r>
            <a:r>
              <a:rPr lang="en-US" sz="2000" b="1" dirty="0">
                <a:latin typeface="Gill Sans MT" panose="020B0502020104020203" pitchFamily="34" charset="0"/>
              </a:rPr>
              <a:t>AND BUDGET </a:t>
            </a:r>
            <a:r>
              <a:rPr lang="en-US" sz="2000" b="1" dirty="0" smtClean="0">
                <a:latin typeface="Gill Sans MT" panose="020B0502020104020203" pitchFamily="34" charset="0"/>
              </a:rPr>
              <a:t>PRESSURE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43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43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667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8" y="529202"/>
            <a:ext cx="8783947" cy="5039929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US" sz="1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kern="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/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  <a:p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2112"/>
            <a:ext cx="576064" cy="5864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6102005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/>
          <p:nvPr/>
        </p:nvSpPr>
        <p:spPr>
          <a:xfrm>
            <a:off x="251519" y="0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BUDGET</a:t>
            </a:r>
            <a:r>
              <a:rPr kumimoji="0" lang="en-US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 RELATED TO FUNCTION SHIFT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3551B99-9FB3-3845-AFDA-E7A26EE93514}"/>
              </a:ext>
            </a:extLst>
          </p:cNvPr>
          <p:cNvSpPr txBox="1">
            <a:spLocks/>
          </p:cNvSpPr>
          <p:nvPr/>
        </p:nvSpPr>
        <p:spPr>
          <a:xfrm>
            <a:off x="3347864" y="636745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44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AB48A42-5194-966D-EF02-10179E36496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50825" y="645569"/>
          <a:ext cx="8713788" cy="491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Worksheet" r:id="rId4" imgW="6756607" imgH="2981360" progId="Excel.Sheet.12">
                  <p:embed/>
                </p:oleObj>
              </mc:Choice>
              <mc:Fallback>
                <p:oleObj name="Worksheet" r:id="rId4" imgW="6756607" imgH="298136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AB48A42-5194-966D-EF02-10179E3649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645569"/>
                        <a:ext cx="8713788" cy="491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05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33556"/>
            <a:ext cx="8784976" cy="54816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US" sz="1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kern="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/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  <a:p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2112"/>
            <a:ext cx="576064" cy="5864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6093296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/>
          <p:nvPr/>
        </p:nvSpPr>
        <p:spPr>
          <a:xfrm>
            <a:off x="251520" y="0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TOTAL</a:t>
            </a:r>
            <a:r>
              <a:rPr kumimoji="0" lang="en-US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 BUDGET ALLOCATION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3551B99-9FB3-3845-AFDA-E7A26EE93514}"/>
              </a:ext>
            </a:extLst>
          </p:cNvPr>
          <p:cNvSpPr txBox="1">
            <a:spLocks/>
          </p:cNvSpPr>
          <p:nvPr/>
        </p:nvSpPr>
        <p:spPr>
          <a:xfrm>
            <a:off x="3347864" y="636745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45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AB48A42-5194-966D-EF02-10179E364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142539"/>
              </p:ext>
            </p:extLst>
          </p:nvPr>
        </p:nvGraphicFramePr>
        <p:xfrm>
          <a:off x="309563" y="585788"/>
          <a:ext cx="8667750" cy="537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Worksheet" r:id="rId4" imgW="6756607" imgH="4667181" progId="Excel.Sheet.12">
                  <p:embed/>
                </p:oleObj>
              </mc:Choice>
              <mc:Fallback>
                <p:oleObj name="Worksheet" r:id="rId4" imgW="6756607" imgH="4667181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AB48A42-5194-966D-EF02-10179E3649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563" y="585788"/>
                        <a:ext cx="8667750" cy="537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0550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432103"/>
            <a:ext cx="1656184" cy="381273"/>
          </a:xfrm>
        </p:spPr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51</a:t>
            </a:r>
          </a:p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5232"/>
            <a:ext cx="8784975" cy="56911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20147"/>
            <a:ext cx="8785225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PROGRAM 1 EXPENDITUTE ESTIMATES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6796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51</a:t>
            </a:r>
          </a:p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"/>
          <a:stretch/>
        </p:blipFill>
        <p:spPr bwMode="auto">
          <a:xfrm>
            <a:off x="179513" y="764704"/>
            <a:ext cx="8784976" cy="53614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" y="284738"/>
            <a:ext cx="8785225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OPERATIONS</a:t>
            </a:r>
            <a:r>
              <a:rPr kumimoji="0" lang="en-US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 EXPENDITURE ESTIMATES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5706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4624"/>
            <a:ext cx="892899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IMPLICATIONS OF THE BUDGET PRESSURE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dirty="0">
                <a:latin typeface="Gill Sans MT" panose="020B0502020104020203" pitchFamily="34" charset="0"/>
              </a:rPr>
              <a:t>The BMA will have most of its corporate services functions outsourced to DHA regulated through a shared service agreement. This comes as an interim relief but with the burden of risks associated with outsourcing; and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dirty="0">
              <a:latin typeface="Gill Sans MT" panose="020B0502020104020203" pitchFamily="34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dirty="0">
                <a:latin typeface="Gill Sans MT" panose="020B0502020104020203" pitchFamily="34" charset="0"/>
              </a:rPr>
              <a:t>The budget is far from being commensurate with the mandate considering that efficient border management needs more boots on the ground, even more, deployment of the 4</a:t>
            </a:r>
            <a:r>
              <a:rPr lang="en-US" sz="1900" baseline="30000" dirty="0">
                <a:latin typeface="Gill Sans MT" panose="020B0502020104020203" pitchFamily="34" charset="0"/>
              </a:rPr>
              <a:t>th</a:t>
            </a:r>
            <a:r>
              <a:rPr lang="en-US" sz="1900" dirty="0">
                <a:latin typeface="Gill Sans MT" panose="020B0502020104020203" pitchFamily="34" charset="0"/>
              </a:rPr>
              <a:t> IR technologies for border risk targeting, analysis as well as border patrol.  </a:t>
            </a:r>
          </a:p>
          <a:p>
            <a:pPr marL="358775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48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of </a:t>
            </a:r>
            <a:r>
              <a:rPr lang="en-US" sz="1600" b="1" noProof="0" dirty="0" smtClean="0">
                <a:solidFill>
                  <a:srgbClr val="F07F09">
                    <a:lumMod val="75000"/>
                  </a:srgb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8646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984776" cy="129614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ill Sans MT" panose="020B0502020104020203" pitchFamily="34" charset="0"/>
              </a:rPr>
              <a:t>RECOMMENDED WAY-FORWARD</a:t>
            </a: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4903"/>
            <a:ext cx="864096" cy="7366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62" y="188640"/>
            <a:ext cx="1559076" cy="149913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92484"/>
            <a:ext cx="1121381" cy="108012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81486" y="6309320"/>
            <a:ext cx="1512168" cy="31577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49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2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5009" y="165716"/>
            <a:ext cx="8640714" cy="670996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PROCESS FOR </a:t>
            </a:r>
            <a:r>
              <a:rPr lang="en-US" sz="2400" b="1" dirty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DEVELOPMENT OF THE SP AND </a:t>
            </a:r>
            <a:r>
              <a:rPr lang="en-US" sz="2400" b="1" dirty="0" smtClean="0">
                <a:solidFill>
                  <a:schemeClr val="bg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2023/24 APP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9" y="894991"/>
            <a:ext cx="8640715" cy="49363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Approach </a:t>
            </a:r>
            <a:r>
              <a:rPr lang="en-US" sz="2400" dirty="0">
                <a:latin typeface="Gill Sans MT" panose="020B0502020104020203" pitchFamily="34" charset="0"/>
                <a:ea typeface="Cambria" panose="02040503050406030204" pitchFamily="18" charset="0"/>
              </a:rPr>
              <a:t>and departure to the BMA’s SP and APP </a:t>
            </a:r>
            <a:r>
              <a:rPr lang="en-US" sz="2400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 </a:t>
            </a:r>
            <a:r>
              <a:rPr lang="en-US" sz="2400" dirty="0">
                <a:latin typeface="Gill Sans MT" panose="020B0502020104020203" pitchFamily="34" charset="0"/>
                <a:ea typeface="Cambria" panose="02040503050406030204" pitchFamily="18" charset="0"/>
              </a:rPr>
              <a:t>	development </a:t>
            </a:r>
            <a:r>
              <a:rPr lang="en-US" sz="2400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included the following</a:t>
            </a:r>
            <a:r>
              <a:rPr lang="en-GB" sz="2400" dirty="0" smtClean="0">
                <a:latin typeface="Gill Sans MT" panose="020B0502020104020203" pitchFamily="34" charset="77"/>
              </a:rPr>
              <a:t>:</a:t>
            </a:r>
          </a:p>
          <a:p>
            <a:pPr marL="457200" indent="-457200" algn="just">
              <a:buAutoNum type="arabicPeriod"/>
            </a:pPr>
            <a:endParaRPr lang="en-GB" sz="2400" dirty="0">
              <a:latin typeface="Gill Sans MT" panose="020B0502020104020203" pitchFamily="34" charset="77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u="sng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Strategic Planning </a:t>
            </a:r>
            <a:r>
              <a:rPr lang="en-US" sz="2000" u="sng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Sessions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involving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DPME, DHA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, DALRRD, </a:t>
            </a:r>
            <a:r>
              <a:rPr lang="en-US" sz="2000" dirty="0" err="1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DoH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, DFFE,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C-BRTA, and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SAPS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solicit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guidance, inputs and buy-in on the strategic thrust, outcomes, targets as well as for subsequent cooperation during implementation;</a:t>
            </a: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Scrutinized Strategic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Plans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(2020-2025 and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APPs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2022/23) of the four departments that are ceding selected functions to the BMA;</a:t>
            </a: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Strategic guidance from DPME </a:t>
            </a: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from draft 0 to the final; and</a:t>
            </a: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dirty="0" smtClean="0">
                <a:solidFill>
                  <a:prstClr val="black"/>
                </a:solidFill>
                <a:latin typeface="Gill Sans MT" panose="020B0502020104020203" pitchFamily="34" charset="77"/>
                <a:cs typeface="Arial" panose="020B0604020202020204" pitchFamily="34" charset="0"/>
              </a:rPr>
              <a:t>Incorporated inputs from DPME, National Treasury and Auditor General.</a:t>
            </a: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1314450" lvl="2" indent="-5143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endParaRPr lang="en-US" sz="20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400050" lvl="1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0" lvl="0" indent="0" algn="just" defTabSz="4572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solidFill>
                <a:prstClr val="black"/>
              </a:solidFill>
              <a:latin typeface="Gill Sans MT" panose="020B0502020104020203" pitchFamily="34" charset="77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sz="24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lphaL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sz="24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400" b="1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"/>
          <p:cNvSpPr txBox="1">
            <a:spLocks/>
          </p:cNvSpPr>
          <p:nvPr/>
        </p:nvSpPr>
        <p:spPr>
          <a:xfrm>
            <a:off x="3877020" y="621128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10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3588" y="48811"/>
            <a:ext cx="7416824" cy="360039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</a:rPr>
              <a:t>RECOMMENDED WAY-FORWARD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530073"/>
            <a:ext cx="8856984" cy="5347199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It is recommended that </a:t>
            </a:r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Portfolio Committee on Home Affairs, </a:t>
            </a:r>
          </a:p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en-US" sz="2400" b="1" i="1" dirty="0">
              <a:solidFill>
                <a:schemeClr val="tx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b="1" i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Notes the briefing on the BMA’s 2023/25 Strategic Plan and 2023/24 Annual Performance Plan.</a:t>
            </a:r>
            <a:endParaRPr lang="en-US" sz="2400" i="1" dirty="0">
              <a:solidFill>
                <a:schemeClr val="tx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635896" y="6279096"/>
            <a:ext cx="1512168" cy="315771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0" y="6062238"/>
            <a:ext cx="792088" cy="6646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944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587317"/>
            <a:ext cx="5904656" cy="12737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1600" b="1" dirty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8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THANK YOU</a:t>
            </a:r>
            <a:r>
              <a:rPr lang="en-US" sz="2800" b="1" i="1" dirty="0">
                <a:solidFill>
                  <a:srgbClr val="008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,</a:t>
            </a: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1440160" cy="7920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278831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6632"/>
            <a:ext cx="1840462" cy="1800200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148" y="4565461"/>
            <a:ext cx="1115371" cy="1080120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995936" y="625944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6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0132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LEGISLATIVE </a:t>
            </a:r>
            <a:r>
              <a:rPr lang="en-US" sz="2000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MANDATE AND GOVERNANCE STRUCTURE</a:t>
            </a:r>
            <a:endParaRPr lang="en-US" sz="2000" b="1" u="sng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920731"/>
            <a:ext cx="977365" cy="941403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70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116632"/>
            <a:ext cx="8856984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</a:t>
            </a:r>
            <a:r>
              <a:rPr lang="en-US" sz="2400" b="1" i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LEGISLATIVE MANDATE: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112567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Based on Section 5 of the BMA Act, the Authority is expected to fulfill the following legislated mandate:</a:t>
            </a:r>
          </a:p>
          <a:p>
            <a:pPr algn="just" fontAlgn="ctr">
              <a:buFont typeface="Courier New" panose="02070309020205020404" pitchFamily="49" charset="0"/>
              <a:buChar char="o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00100" lvl="1" indent="-342900" algn="just">
              <a:buAutoNum type="alphaLcParenBoth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Facilitate and manage the legitimate movement of persons within the border law enforcement area and at ports of entry; </a:t>
            </a:r>
          </a:p>
          <a:p>
            <a:pPr marL="800100" lvl="1" indent="-342900" algn="just">
              <a:buAutoNum type="alphaLcParenBoth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Facilitate and manage the legitimate movement of goods within the border law enforcement area and at ports of entry; </a:t>
            </a:r>
          </a:p>
          <a:p>
            <a:pPr marL="800100" lvl="1" indent="-342900" algn="just">
              <a:buAutoNum type="alphaLcParenBoth" startAt="3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Co-operate and co-ordinate its border law enforcement functions with SAPS, SARS &amp; SANDF, border communities or any other persons.</a:t>
            </a:r>
          </a:p>
          <a:p>
            <a:pPr marL="457200" lvl="1" indent="0" algn="just">
              <a:buNone/>
            </a:pP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Section 4 (2) emphasizes that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border law enforcement 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functions should be </a:t>
            </a:r>
            <a:r>
              <a:rPr lang="en-US" sz="2000" b="1" i="1" u="sng" dirty="0">
                <a:latin typeface="Gill Sans MT" panose="020B0502020104020203" pitchFamily="34" charset="0"/>
                <a:ea typeface="Cambria" panose="02040503050406030204" pitchFamily="18" charset="0"/>
              </a:rPr>
              <a:t>exclusively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 performed by the officers of the BMA,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18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BMA’s is overseen by the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Border Technical Committee 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(BTC) &amp;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Inter-Ministerial Consultative Committee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 (IMCC) –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(No Board).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491880" y="6271665"/>
            <a:ext cx="1512168" cy="315771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72008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60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2513" y="60471"/>
            <a:ext cx="8928991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GOVERNANCE STRUCTURE</a:t>
            </a:r>
            <a:r>
              <a:rPr lang="en-US" sz="2400" b="1" i="1" dirty="0" smtClean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3" y="740038"/>
            <a:ext cx="8928992" cy="5281250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425597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 smtClean="0">
                <a:solidFill>
                  <a:schemeClr val="accent1">
                    <a:lumMod val="75000"/>
                  </a:schemeClr>
                </a:solidFill>
              </a:rPr>
              <a:t>51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513" y="6079953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9712" y="1078709"/>
            <a:ext cx="691276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i="1" dirty="0" smtClean="0"/>
              <a:t>Oversight over border management operations, receiving quarterly reports from BTC (Sec. 24 (1) of the BMA Act).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54423" y="1126607"/>
            <a:ext cx="1730150" cy="6463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IMCC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979712" y="2245952"/>
            <a:ext cx="691276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/>
              <a:t>Chairperson of the IMCC (Sec. 24 (2) BMA Act;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/>
              <a:t>Executive Authority of the BMA (responsible for performance of the BMA (Sec. 11 (2)(j) of the BMA Act; </a:t>
            </a:r>
            <a:r>
              <a:rPr lang="en-US" i="1" dirty="0" err="1" smtClean="0"/>
              <a:t>Ch</a:t>
            </a:r>
            <a:r>
              <a:rPr lang="en-US" i="1" dirty="0" smtClean="0"/>
              <a:t> 7 PFMA);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 smtClean="0"/>
              <a:t>Appoints Advisory Committees (Sec. 26 BMA Act)</a:t>
            </a:r>
            <a:endParaRPr lang="en-ZA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i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154423" y="2233129"/>
            <a:ext cx="1730151" cy="149015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Minister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979712" y="4273226"/>
            <a:ext cx="6912768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576263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000" i="1" dirty="0" smtClean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Commander of the Border Guard (Sec. 11 (4) BMA Act)</a:t>
            </a:r>
            <a:r>
              <a:rPr lang="en-ZA" sz="2000" i="1" dirty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;</a:t>
            </a:r>
            <a:endParaRPr lang="en-ZA" sz="2000" i="1" dirty="0" smtClean="0">
              <a:solidFill>
                <a:schemeClr val="dk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576263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Accounting Officer (Sec. 11 (2) BMA Act includes administrative and strategic planning functions, and Sec. 38 PFMA);</a:t>
            </a:r>
          </a:p>
          <a:p>
            <a:pPr marL="576263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Accounting Authority (Sec. 11 (3) BMA Act and Ch. 6 PFMA);</a:t>
            </a:r>
          </a:p>
          <a:p>
            <a:pPr marL="576263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Chairperson of BTC (Sec. 25 (5).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7931" y="4293096"/>
            <a:ext cx="1736643" cy="15841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Commissioner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75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48" y="2132856"/>
            <a:ext cx="8680132" cy="2106041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BMA VISION, OUTCOMES &amp; OPERATING MODEL: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VISION &amp; MISSION</a:t>
            </a: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VALUE PROPOSITION</a:t>
            </a: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KEY VALUES</a:t>
            </a: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7369"/>
            <a:ext cx="864096" cy="7366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835685"/>
            <a:ext cx="977365" cy="94140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275856" y="6237312"/>
            <a:ext cx="1512168" cy="31577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9 of 51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686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27592</TotalTime>
  <Words>3881</Words>
  <Application>Microsoft Office PowerPoint</Application>
  <PresentationFormat>On-screen Show (4:3)</PresentationFormat>
  <Paragraphs>771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5" baseType="lpstr">
      <vt:lpstr>Arial</vt:lpstr>
      <vt:lpstr>Arial Black</vt:lpstr>
      <vt:lpstr>Calibri</vt:lpstr>
      <vt:lpstr>Calibri Light</vt:lpstr>
      <vt:lpstr>Cambria</vt:lpstr>
      <vt:lpstr>Courier New</vt:lpstr>
      <vt:lpstr>Gill Sans MT</vt:lpstr>
      <vt:lpstr>Symbol</vt:lpstr>
      <vt:lpstr>Times New Roman</vt:lpstr>
      <vt:lpstr>Verdana</vt:lpstr>
      <vt:lpstr>Wingdings</vt:lpstr>
      <vt:lpstr>1_Office Theme</vt:lpstr>
      <vt:lpstr>3_Office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Operating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1 EXPENDITUTE ESTIMATES</vt:lpstr>
      <vt:lpstr>OPERATIONS EXPENDITURE ESTIMATES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: 18th March 2020</dc:title>
  <dc:creator>User</dc:creator>
  <cp:lastModifiedBy>Maphoko Letsoalo</cp:lastModifiedBy>
  <cp:revision>2982</cp:revision>
  <cp:lastPrinted>2023-03-17T16:36:26Z</cp:lastPrinted>
  <dcterms:created xsi:type="dcterms:W3CDTF">2011-10-05T05:43:47Z</dcterms:created>
  <dcterms:modified xsi:type="dcterms:W3CDTF">2023-03-20T14:40:52Z</dcterms:modified>
</cp:coreProperties>
</file>