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2"/>
  </p:notesMasterIdLst>
  <p:handoutMasterIdLst>
    <p:handoutMasterId r:id="rId43"/>
  </p:handoutMasterIdLst>
  <p:sldIdLst>
    <p:sldId id="472" r:id="rId2"/>
    <p:sldId id="355" r:id="rId3"/>
    <p:sldId id="489" r:id="rId4"/>
    <p:sldId id="509" r:id="rId5"/>
    <p:sldId id="552" r:id="rId6"/>
    <p:sldId id="441" r:id="rId7"/>
    <p:sldId id="553" r:id="rId8"/>
    <p:sldId id="574" r:id="rId9"/>
    <p:sldId id="513" r:id="rId10"/>
    <p:sldId id="525" r:id="rId11"/>
    <p:sldId id="546" r:id="rId12"/>
    <p:sldId id="548" r:id="rId13"/>
    <p:sldId id="549" r:id="rId14"/>
    <p:sldId id="575" r:id="rId15"/>
    <p:sldId id="496" r:id="rId16"/>
    <p:sldId id="516" r:id="rId17"/>
    <p:sldId id="508" r:id="rId18"/>
    <p:sldId id="521" r:id="rId19"/>
    <p:sldId id="466" r:id="rId20"/>
    <p:sldId id="551" r:id="rId21"/>
    <p:sldId id="467" r:id="rId22"/>
    <p:sldId id="526" r:id="rId23"/>
    <p:sldId id="527" r:id="rId24"/>
    <p:sldId id="579" r:id="rId25"/>
    <p:sldId id="529" r:id="rId26"/>
    <p:sldId id="578" r:id="rId27"/>
    <p:sldId id="524" r:id="rId28"/>
    <p:sldId id="533" r:id="rId29"/>
    <p:sldId id="550" r:id="rId30"/>
    <p:sldId id="540" r:id="rId31"/>
    <p:sldId id="573" r:id="rId32"/>
    <p:sldId id="528" r:id="rId33"/>
    <p:sldId id="555" r:id="rId34"/>
    <p:sldId id="568" r:id="rId35"/>
    <p:sldId id="556" r:id="rId36"/>
    <p:sldId id="572" r:id="rId37"/>
    <p:sldId id="558" r:id="rId38"/>
    <p:sldId id="419" r:id="rId39"/>
    <p:sldId id="538" r:id="rId40"/>
    <p:sldId id="301" r:id="rId41"/>
  </p:sldIdLst>
  <p:sldSz cx="10080625" cy="7559675"/>
  <p:notesSz cx="6808788" cy="9940925"/>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1pPr>
    <a:lvl2pPr marL="4302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2pPr>
    <a:lvl3pPr marL="6461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3pPr>
    <a:lvl4pPr marL="862013" indent="-214313"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4pPr>
    <a:lvl5pPr marL="1077913" indent="-215900" algn="l" defTabSz="449263" rtl="0" eaLnBrk="0" fontAlgn="base" hangingPunct="0">
      <a:spcBef>
        <a:spcPct val="0"/>
      </a:spcBef>
      <a:spcAft>
        <a:spcPct val="0"/>
      </a:spcAft>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8" userDrawn="1">
          <p15:clr>
            <a:srgbClr val="A4A3A4"/>
          </p15:clr>
        </p15:guide>
        <p15:guide id="2" pos="19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mien Rousseau"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A8F"/>
    <a:srgbClr val="8F6B22"/>
    <a:srgbClr val="FF00FF"/>
    <a:srgbClr val="D8F1F4"/>
    <a:srgbClr val="FF9933"/>
    <a:srgbClr val="66FF33"/>
    <a:srgbClr val="E5DAC0"/>
    <a:srgbClr val="003399"/>
    <a:srgbClr val="CCECFF"/>
    <a:srgbClr val="161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82" autoAdjust="0"/>
    <p:restoredTop sz="95226" autoAdjust="0"/>
  </p:normalViewPr>
  <p:slideViewPr>
    <p:cSldViewPr>
      <p:cViewPr varScale="1">
        <p:scale>
          <a:sx n="64" d="100"/>
          <a:sy n="64" d="100"/>
        </p:scale>
        <p:origin x="1038" y="72"/>
      </p:cViewPr>
      <p:guideLst>
        <p:guide orient="horz" pos="2160"/>
        <p:guide pos="2880"/>
      </p:guideLst>
    </p:cSldViewPr>
  </p:slideViewPr>
  <p:outlineViewPr>
    <p:cViewPr varScale="1">
      <p:scale>
        <a:sx n="170" d="200"/>
        <a:sy n="170" d="200"/>
      </p:scale>
      <p:origin x="0" y="-89108"/>
    </p:cViewPr>
  </p:outlineViewPr>
  <p:notesTextViewPr>
    <p:cViewPr>
      <p:scale>
        <a:sx n="100" d="100"/>
        <a:sy n="100" d="100"/>
      </p:scale>
      <p:origin x="0" y="0"/>
    </p:cViewPr>
  </p:notesTextViewPr>
  <p:sorterViewPr>
    <p:cViewPr varScale="1">
      <p:scale>
        <a:sx n="100" d="100"/>
        <a:sy n="100" d="100"/>
      </p:scale>
      <p:origin x="0" y="-4170"/>
    </p:cViewPr>
  </p:sorterViewPr>
  <p:notesViewPr>
    <p:cSldViewPr>
      <p:cViewPr varScale="1">
        <p:scale>
          <a:sx n="59" d="100"/>
          <a:sy n="59" d="100"/>
        </p:scale>
        <p:origin x="-1752" y="-72"/>
      </p:cViewPr>
      <p:guideLst>
        <p:guide orient="horz" pos="2678"/>
        <p:guide pos="194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1660BE-79E1-4504-9082-C63E3D068238}" type="doc">
      <dgm:prSet loTypeId="urn:microsoft.com/office/officeart/2005/8/layout/vList3" loCatId="list" qsTypeId="urn:microsoft.com/office/officeart/2005/8/quickstyle/simple1" qsCatId="simple" csTypeId="urn:microsoft.com/office/officeart/2005/8/colors/colorful5" csCatId="colorful" phldr="1"/>
      <dgm:spPr/>
      <dgm:t>
        <a:bodyPr/>
        <a:lstStyle/>
        <a:p>
          <a:endParaRPr lang="en-US"/>
        </a:p>
      </dgm:t>
    </dgm:pt>
    <dgm:pt modelId="{E6714940-4961-4ECE-A3D8-1F5666EFBE51}">
      <dgm:prSet phldrT="[Text]" custT="1"/>
      <dgm:spPr>
        <a:xfrm rot="10800000">
          <a:off x="1616198" y="2585"/>
          <a:ext cx="6364572" cy="1384364"/>
        </a:xfrm>
        <a:prstGeom prst="homePlate">
          <a:avLst/>
        </a:prstGeom>
      </dgm:spPr>
      <dgm:t>
        <a:bodyPr/>
        <a:lstStyle/>
        <a:p>
          <a:r>
            <a:rPr lang="en-US" sz="2400" b="1" dirty="0">
              <a:solidFill>
                <a:schemeClr val="tx2"/>
              </a:solidFill>
              <a:latin typeface="Century Gothic" panose="020B0502020202020204" pitchFamily="34" charset="0"/>
              <a:ea typeface="+mn-ea"/>
              <a:cs typeface="+mn-cs"/>
            </a:rPr>
            <a:t>Chapter 2</a:t>
          </a:r>
          <a:r>
            <a:rPr lang="en-US" sz="2400" dirty="0">
              <a:solidFill>
                <a:schemeClr val="tx2"/>
              </a:solidFill>
              <a:latin typeface="Century Gothic" panose="020B0502020202020204" pitchFamily="34" charset="0"/>
              <a:ea typeface="+mn-ea"/>
              <a:cs typeface="+mn-cs"/>
            </a:rPr>
            <a:t>: Everyone has a right to education </a:t>
          </a:r>
        </a:p>
      </dgm:t>
    </dgm:pt>
    <dgm:pt modelId="{0FD5A789-2129-451D-824F-6C6F1599164C}" type="parTrans" cxnId="{273CE7A1-66E2-43F0-8070-0E8D7CBDA3F3}">
      <dgm:prSet/>
      <dgm:spPr/>
      <dgm:t>
        <a:bodyPr/>
        <a:lstStyle/>
        <a:p>
          <a:endParaRPr lang="en-US"/>
        </a:p>
      </dgm:t>
    </dgm:pt>
    <dgm:pt modelId="{713D4DE9-D116-4AA1-BDAB-50695A255D0F}" type="sibTrans" cxnId="{273CE7A1-66E2-43F0-8070-0E8D7CBDA3F3}">
      <dgm:prSet/>
      <dgm:spPr/>
      <dgm:t>
        <a:bodyPr/>
        <a:lstStyle/>
        <a:p>
          <a:endParaRPr lang="en-US"/>
        </a:p>
      </dgm:t>
    </dgm:pt>
    <dgm:pt modelId="{7C406F71-55C3-465F-9E3E-A7339C823D59}">
      <dgm:prSet phldrT="[Text]" custT="1"/>
      <dgm:spPr>
        <a:xfrm rot="10800000">
          <a:off x="1400170" y="1800192"/>
          <a:ext cx="6652609" cy="1384364"/>
        </a:xfrm>
        <a:prstGeom prst="homePlate">
          <a:avLst/>
        </a:prstGeom>
      </dgm:spPr>
      <dgm:t>
        <a:bodyPr/>
        <a:lstStyle/>
        <a:p>
          <a:r>
            <a:rPr lang="en-US" sz="2400" dirty="0">
              <a:solidFill>
                <a:schemeClr val="tx2"/>
              </a:solidFill>
              <a:latin typeface="Century Gothic" panose="020B0502020202020204" pitchFamily="34" charset="0"/>
              <a:ea typeface="+mn-ea"/>
              <a:cs typeface="+mn-cs"/>
            </a:rPr>
            <a:t>Establishment of Umalusi as a Quality Council</a:t>
          </a:r>
        </a:p>
      </dgm:t>
    </dgm:pt>
    <dgm:pt modelId="{F4400423-5741-4498-A61A-7036B446CD3E}" type="parTrans" cxnId="{C9211E77-FD11-411F-8D03-20D0B41D322E}">
      <dgm:prSet/>
      <dgm:spPr/>
      <dgm:t>
        <a:bodyPr/>
        <a:lstStyle/>
        <a:p>
          <a:endParaRPr lang="en-US"/>
        </a:p>
      </dgm:t>
    </dgm:pt>
    <dgm:pt modelId="{2600932A-213A-4172-8D6B-0D6DF0F3BA58}" type="sibTrans" cxnId="{C9211E77-FD11-411F-8D03-20D0B41D322E}">
      <dgm:prSet/>
      <dgm:spPr/>
      <dgm:t>
        <a:bodyPr/>
        <a:lstStyle/>
        <a:p>
          <a:endParaRPr lang="en-US"/>
        </a:p>
      </dgm:t>
    </dgm:pt>
    <dgm:pt modelId="{D9191571-AFDF-4E4E-BFEC-2FB0AD90593A}">
      <dgm:prSet phldrT="[Text]" custT="1"/>
      <dgm:spPr>
        <a:xfrm rot="10800000">
          <a:off x="1616198" y="3597800"/>
          <a:ext cx="6364572" cy="1384364"/>
        </a:xfrm>
        <a:prstGeom prst="homePlate">
          <a:avLst/>
        </a:prstGeom>
      </dgm:spPr>
      <dgm:t>
        <a:bodyPr/>
        <a:lstStyle/>
        <a:p>
          <a:r>
            <a:rPr lang="en-US" sz="2400">
              <a:latin typeface="Century Gothic" panose="020B0502020202020204" pitchFamily="34" charset="0"/>
              <a:ea typeface="+mn-ea"/>
              <a:cs typeface="+mn-cs"/>
            </a:rPr>
            <a:t>Assigns Umalusi the responsibility for quality assurance of general and further education and training</a:t>
          </a:r>
          <a:endParaRPr lang="en-US" sz="2400" dirty="0">
            <a:latin typeface="Century Gothic" panose="020B0502020202020204" pitchFamily="34" charset="0"/>
            <a:ea typeface="+mn-ea"/>
            <a:cs typeface="+mn-cs"/>
          </a:endParaRPr>
        </a:p>
      </dgm:t>
    </dgm:pt>
    <dgm:pt modelId="{2B2809E9-5199-47E6-A774-B07635904234}" type="parTrans" cxnId="{582A8996-2E05-477A-BD98-8AFFFEA7E727}">
      <dgm:prSet/>
      <dgm:spPr/>
      <dgm:t>
        <a:bodyPr/>
        <a:lstStyle/>
        <a:p>
          <a:endParaRPr lang="en-US"/>
        </a:p>
      </dgm:t>
    </dgm:pt>
    <dgm:pt modelId="{8945AB6C-40A1-4D40-BE60-937D68CF8FBB}" type="sibTrans" cxnId="{582A8996-2E05-477A-BD98-8AFFFEA7E727}">
      <dgm:prSet/>
      <dgm:spPr/>
      <dgm:t>
        <a:bodyPr/>
        <a:lstStyle/>
        <a:p>
          <a:endParaRPr lang="en-US"/>
        </a:p>
      </dgm:t>
    </dgm:pt>
    <dgm:pt modelId="{6C10277B-A984-4793-95C2-9D8883B3ADA6}" type="pres">
      <dgm:prSet presAssocID="{481660BE-79E1-4504-9082-C63E3D068238}" presName="linearFlow" presStyleCnt="0">
        <dgm:presLayoutVars>
          <dgm:dir/>
          <dgm:resizeHandles val="exact"/>
        </dgm:presLayoutVars>
      </dgm:prSet>
      <dgm:spPr/>
      <dgm:t>
        <a:bodyPr/>
        <a:lstStyle/>
        <a:p>
          <a:endParaRPr lang="en-US"/>
        </a:p>
      </dgm:t>
    </dgm:pt>
    <dgm:pt modelId="{0F78A81A-EB29-4F46-AB1C-89ADCEF5D3E3}" type="pres">
      <dgm:prSet presAssocID="{E6714940-4961-4ECE-A3D8-1F5666EFBE51}" presName="composite" presStyleCnt="0"/>
      <dgm:spPr/>
    </dgm:pt>
    <dgm:pt modelId="{789EB558-F8EB-45F3-B13F-A409AD9B1F0F}" type="pres">
      <dgm:prSet presAssocID="{E6714940-4961-4ECE-A3D8-1F5666EFBE51}" presName="imgShp" presStyleLbl="fgImgPlace1" presStyleIdx="0" presStyleCnt="3" custLinFactNeighborX="-58819" custLinFactNeighborY="-212"/>
      <dgm:spPr>
        <a:xfrm>
          <a:off x="275934" y="0"/>
          <a:ext cx="1384364" cy="1384364"/>
        </a:xfrm>
        <a:prstGeom prst="ellipse">
          <a:avLst/>
        </a:prstGeom>
        <a:blipFill rotWithShape="1">
          <a:blip xmlns:r="http://schemas.openxmlformats.org/officeDocument/2006/relationships" r:embed="rId1"/>
          <a:stretch>
            <a:fillRect/>
          </a:stretch>
        </a:blipFill>
      </dgm:spPr>
    </dgm:pt>
    <dgm:pt modelId="{9DCA07A0-8582-4C6E-9291-E4F1A1728CD6}" type="pres">
      <dgm:prSet presAssocID="{E6714940-4961-4ECE-A3D8-1F5666EFBE51}" presName="txShp" presStyleLbl="node1" presStyleIdx="0" presStyleCnt="3" custScaleX="105510">
        <dgm:presLayoutVars>
          <dgm:bulletEnabled val="1"/>
        </dgm:presLayoutVars>
      </dgm:prSet>
      <dgm:spPr/>
      <dgm:t>
        <a:bodyPr/>
        <a:lstStyle/>
        <a:p>
          <a:endParaRPr lang="en-US"/>
        </a:p>
      </dgm:t>
    </dgm:pt>
    <dgm:pt modelId="{BD73D1F4-2EEB-4DDD-A1F7-D276F4D579D7}" type="pres">
      <dgm:prSet presAssocID="{713D4DE9-D116-4AA1-BDAB-50695A255D0F}" presName="spacing" presStyleCnt="0"/>
      <dgm:spPr/>
    </dgm:pt>
    <dgm:pt modelId="{1D051C6C-8D4D-4CFB-9142-D3AA09F6051B}" type="pres">
      <dgm:prSet presAssocID="{7C406F71-55C3-465F-9E3E-A7339C823D59}" presName="composite" presStyleCnt="0"/>
      <dgm:spPr/>
    </dgm:pt>
    <dgm:pt modelId="{9967DBA4-4924-48AF-993D-750B00D17C9F}" type="pres">
      <dgm:prSet presAssocID="{7C406F71-55C3-465F-9E3E-A7339C823D59}" presName="imgShp" presStyleLbl="fgImgPlace1" presStyleIdx="1" presStyleCnt="3" custLinFactNeighborX="-69222" custLinFactNeighborY="-5226"/>
      <dgm:spPr>
        <a:xfrm>
          <a:off x="59909" y="1727845"/>
          <a:ext cx="1384364" cy="1384364"/>
        </a:xfrm>
        <a:prstGeom prst="ellipse">
          <a:avLst/>
        </a:prstGeom>
        <a:blipFill rotWithShape="1">
          <a:blip xmlns:r="http://schemas.openxmlformats.org/officeDocument/2006/relationships" r:embed="rId2"/>
          <a:stretch>
            <a:fillRect/>
          </a:stretch>
        </a:blipFill>
      </dgm:spPr>
    </dgm:pt>
    <dgm:pt modelId="{A34C7536-CD45-4633-888F-B5EAA2EBC2A5}" type="pres">
      <dgm:prSet presAssocID="{7C406F71-55C3-465F-9E3E-A7339C823D59}" presName="txShp" presStyleLbl="node1" presStyleIdx="1" presStyleCnt="3" custScaleX="110285">
        <dgm:presLayoutVars>
          <dgm:bulletEnabled val="1"/>
        </dgm:presLayoutVars>
      </dgm:prSet>
      <dgm:spPr/>
      <dgm:t>
        <a:bodyPr/>
        <a:lstStyle/>
        <a:p>
          <a:endParaRPr lang="en-US"/>
        </a:p>
      </dgm:t>
    </dgm:pt>
    <dgm:pt modelId="{1A8E265C-5B5E-4C19-B3BD-EE2D10BEFB49}" type="pres">
      <dgm:prSet presAssocID="{2600932A-213A-4172-8D6B-0D6DF0F3BA58}" presName="spacing" presStyleCnt="0"/>
      <dgm:spPr/>
    </dgm:pt>
    <dgm:pt modelId="{74C0B42F-2795-44B0-9C00-3F4EE6ED3E2D}" type="pres">
      <dgm:prSet presAssocID="{D9191571-AFDF-4E4E-BFEC-2FB0AD90593A}" presName="composite" presStyleCnt="0"/>
      <dgm:spPr/>
    </dgm:pt>
    <dgm:pt modelId="{3EE5916A-0C07-441B-B6F2-0DBED640E916}" type="pres">
      <dgm:prSet presAssocID="{D9191571-AFDF-4E4E-BFEC-2FB0AD90593A}" presName="imgShp" presStyleLbl="fgImgPlace1" presStyleIdx="2" presStyleCnt="3" custLinFactNeighborX="-64021" custLinFactNeighborY="-5039"/>
      <dgm:spPr>
        <a:xfrm>
          <a:off x="203919" y="3528042"/>
          <a:ext cx="1384364" cy="1384364"/>
        </a:xfrm>
        <a:prstGeom prst="ellipse">
          <a:avLst/>
        </a:prstGeom>
        <a:blipFill rotWithShape="1">
          <a:blip xmlns:r="http://schemas.openxmlformats.org/officeDocument/2006/relationships" r:embed="rId3"/>
          <a:stretch>
            <a:fillRect/>
          </a:stretch>
        </a:blipFill>
      </dgm:spPr>
    </dgm:pt>
    <dgm:pt modelId="{21C039C0-D41F-47D4-A2D7-227B366E0DC4}" type="pres">
      <dgm:prSet presAssocID="{D9191571-AFDF-4E4E-BFEC-2FB0AD90593A}" presName="txShp" presStyleLbl="node1" presStyleIdx="2" presStyleCnt="3" custScaleX="105510">
        <dgm:presLayoutVars>
          <dgm:bulletEnabled val="1"/>
        </dgm:presLayoutVars>
      </dgm:prSet>
      <dgm:spPr/>
      <dgm:t>
        <a:bodyPr/>
        <a:lstStyle/>
        <a:p>
          <a:endParaRPr lang="en-US"/>
        </a:p>
      </dgm:t>
    </dgm:pt>
  </dgm:ptLst>
  <dgm:cxnLst>
    <dgm:cxn modelId="{C9211E77-FD11-411F-8D03-20D0B41D322E}" srcId="{481660BE-79E1-4504-9082-C63E3D068238}" destId="{7C406F71-55C3-465F-9E3E-A7339C823D59}" srcOrd="1" destOrd="0" parTransId="{F4400423-5741-4498-A61A-7036B446CD3E}" sibTransId="{2600932A-213A-4172-8D6B-0D6DF0F3BA58}"/>
    <dgm:cxn modelId="{0DC7F23A-07CF-4595-977F-D2A6D0C67E63}" type="presOf" srcId="{E6714940-4961-4ECE-A3D8-1F5666EFBE51}" destId="{9DCA07A0-8582-4C6E-9291-E4F1A1728CD6}" srcOrd="0" destOrd="0" presId="urn:microsoft.com/office/officeart/2005/8/layout/vList3"/>
    <dgm:cxn modelId="{273CE7A1-66E2-43F0-8070-0E8D7CBDA3F3}" srcId="{481660BE-79E1-4504-9082-C63E3D068238}" destId="{E6714940-4961-4ECE-A3D8-1F5666EFBE51}" srcOrd="0" destOrd="0" parTransId="{0FD5A789-2129-451D-824F-6C6F1599164C}" sibTransId="{713D4DE9-D116-4AA1-BDAB-50695A255D0F}"/>
    <dgm:cxn modelId="{43E75136-613F-4AF6-8870-851EF95FA7CE}" type="presOf" srcId="{7C406F71-55C3-465F-9E3E-A7339C823D59}" destId="{A34C7536-CD45-4633-888F-B5EAA2EBC2A5}" srcOrd="0" destOrd="0" presId="urn:microsoft.com/office/officeart/2005/8/layout/vList3"/>
    <dgm:cxn modelId="{345A8D10-0A6F-4314-8336-D23BDED64279}" type="presOf" srcId="{481660BE-79E1-4504-9082-C63E3D068238}" destId="{6C10277B-A984-4793-95C2-9D8883B3ADA6}" srcOrd="0" destOrd="0" presId="urn:microsoft.com/office/officeart/2005/8/layout/vList3"/>
    <dgm:cxn modelId="{F5D94688-4A5B-40DA-B2C2-85A2E711E0F7}" type="presOf" srcId="{D9191571-AFDF-4E4E-BFEC-2FB0AD90593A}" destId="{21C039C0-D41F-47D4-A2D7-227B366E0DC4}" srcOrd="0" destOrd="0" presId="urn:microsoft.com/office/officeart/2005/8/layout/vList3"/>
    <dgm:cxn modelId="{582A8996-2E05-477A-BD98-8AFFFEA7E727}" srcId="{481660BE-79E1-4504-9082-C63E3D068238}" destId="{D9191571-AFDF-4E4E-BFEC-2FB0AD90593A}" srcOrd="2" destOrd="0" parTransId="{2B2809E9-5199-47E6-A774-B07635904234}" sibTransId="{8945AB6C-40A1-4D40-BE60-937D68CF8FBB}"/>
    <dgm:cxn modelId="{86449442-A8CC-49CA-B056-0445D1B26F43}" type="presParOf" srcId="{6C10277B-A984-4793-95C2-9D8883B3ADA6}" destId="{0F78A81A-EB29-4F46-AB1C-89ADCEF5D3E3}" srcOrd="0" destOrd="0" presId="urn:microsoft.com/office/officeart/2005/8/layout/vList3"/>
    <dgm:cxn modelId="{76D7A021-126A-4D45-9AFF-BD02DEE32D69}" type="presParOf" srcId="{0F78A81A-EB29-4F46-AB1C-89ADCEF5D3E3}" destId="{789EB558-F8EB-45F3-B13F-A409AD9B1F0F}" srcOrd="0" destOrd="0" presId="urn:microsoft.com/office/officeart/2005/8/layout/vList3"/>
    <dgm:cxn modelId="{652881EF-CDDC-4D42-B43A-84C800E3026E}" type="presParOf" srcId="{0F78A81A-EB29-4F46-AB1C-89ADCEF5D3E3}" destId="{9DCA07A0-8582-4C6E-9291-E4F1A1728CD6}" srcOrd="1" destOrd="0" presId="urn:microsoft.com/office/officeart/2005/8/layout/vList3"/>
    <dgm:cxn modelId="{B4A43910-CFB9-4BAB-AACD-9CDEEE8DCDE4}" type="presParOf" srcId="{6C10277B-A984-4793-95C2-9D8883B3ADA6}" destId="{BD73D1F4-2EEB-4DDD-A1F7-D276F4D579D7}" srcOrd="1" destOrd="0" presId="urn:microsoft.com/office/officeart/2005/8/layout/vList3"/>
    <dgm:cxn modelId="{65A0E766-AB63-428B-AC62-8A1ABAA3AEED}" type="presParOf" srcId="{6C10277B-A984-4793-95C2-9D8883B3ADA6}" destId="{1D051C6C-8D4D-4CFB-9142-D3AA09F6051B}" srcOrd="2" destOrd="0" presId="urn:microsoft.com/office/officeart/2005/8/layout/vList3"/>
    <dgm:cxn modelId="{44EE4655-F0F5-4A7A-8CE5-35DD120D928A}" type="presParOf" srcId="{1D051C6C-8D4D-4CFB-9142-D3AA09F6051B}" destId="{9967DBA4-4924-48AF-993D-750B00D17C9F}" srcOrd="0" destOrd="0" presId="urn:microsoft.com/office/officeart/2005/8/layout/vList3"/>
    <dgm:cxn modelId="{EE05283D-26C2-461D-8426-B9FAD9A238FD}" type="presParOf" srcId="{1D051C6C-8D4D-4CFB-9142-D3AA09F6051B}" destId="{A34C7536-CD45-4633-888F-B5EAA2EBC2A5}" srcOrd="1" destOrd="0" presId="urn:microsoft.com/office/officeart/2005/8/layout/vList3"/>
    <dgm:cxn modelId="{8E7D57DA-A306-4C87-84D8-C7E02542171A}" type="presParOf" srcId="{6C10277B-A984-4793-95C2-9D8883B3ADA6}" destId="{1A8E265C-5B5E-4C19-B3BD-EE2D10BEFB49}" srcOrd="3" destOrd="0" presId="urn:microsoft.com/office/officeart/2005/8/layout/vList3"/>
    <dgm:cxn modelId="{190CBAC8-FEE3-4382-842F-0337879DAADC}" type="presParOf" srcId="{6C10277B-A984-4793-95C2-9D8883B3ADA6}" destId="{74C0B42F-2795-44B0-9C00-3F4EE6ED3E2D}" srcOrd="4" destOrd="0" presId="urn:microsoft.com/office/officeart/2005/8/layout/vList3"/>
    <dgm:cxn modelId="{3924B7BB-83A8-45F8-8B92-625E83394E7F}" type="presParOf" srcId="{74C0B42F-2795-44B0-9C00-3F4EE6ED3E2D}" destId="{3EE5916A-0C07-441B-B6F2-0DBED640E916}" srcOrd="0" destOrd="0" presId="urn:microsoft.com/office/officeart/2005/8/layout/vList3"/>
    <dgm:cxn modelId="{54B5B588-3707-44E3-BDB1-7062697B6F83}" type="presParOf" srcId="{74C0B42F-2795-44B0-9C00-3F4EE6ED3E2D}" destId="{21C039C0-D41F-47D4-A2D7-227B366E0DC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7A9BD0-E4B7-4903-98E4-7018BBCC26C9}" type="doc">
      <dgm:prSet loTypeId="urn:microsoft.com/office/officeart/2005/8/layout/vList2" loCatId="list" qsTypeId="urn:microsoft.com/office/officeart/2005/8/quickstyle/3d2" qsCatId="3D" csTypeId="urn:microsoft.com/office/officeart/2005/8/colors/accent4_1" csCatId="accent4" phldr="1"/>
      <dgm:spPr/>
      <dgm:t>
        <a:bodyPr/>
        <a:lstStyle/>
        <a:p>
          <a:endParaRPr lang="en-US"/>
        </a:p>
      </dgm:t>
    </dgm:pt>
    <dgm:pt modelId="{90ED9ADE-033C-439D-ACD8-9D3C0F71BB11}">
      <dgm:prSet phldrT="[Text]" custT="1"/>
      <dgm:spPr/>
      <dgm:t>
        <a:bodyPr/>
        <a:lstStyle/>
        <a:p>
          <a:r>
            <a:rPr lang="en-US" sz="1800" b="0" dirty="0">
              <a:solidFill>
                <a:srgbClr val="16165D"/>
              </a:solidFill>
              <a:latin typeface="Century Gothic" panose="020B0502020202020204" pitchFamily="34" charset="0"/>
            </a:rPr>
            <a:t>Reviewing the quality assurance approach </a:t>
          </a:r>
        </a:p>
      </dgm:t>
    </dgm:pt>
    <dgm:pt modelId="{72D7416D-58BA-42D9-B056-E42272076003}" type="parTrans" cxnId="{FDDE480A-77C8-449B-9DE3-7049BE71D977}">
      <dgm:prSet/>
      <dgm:spPr/>
      <dgm:t>
        <a:bodyPr/>
        <a:lstStyle/>
        <a:p>
          <a:endParaRPr lang="en-US" sz="2000" b="0">
            <a:solidFill>
              <a:srgbClr val="16165D"/>
            </a:solidFill>
            <a:latin typeface="Century Gothic" panose="020B0502020202020204" pitchFamily="34" charset="0"/>
          </a:endParaRPr>
        </a:p>
      </dgm:t>
    </dgm:pt>
    <dgm:pt modelId="{E7BA16D5-829F-448F-A8F9-16A4607CF8A8}" type="sibTrans" cxnId="{FDDE480A-77C8-449B-9DE3-7049BE71D977}">
      <dgm:prSet/>
      <dgm:spPr/>
      <dgm:t>
        <a:bodyPr/>
        <a:lstStyle/>
        <a:p>
          <a:endParaRPr lang="en-US" sz="2000" b="0">
            <a:solidFill>
              <a:srgbClr val="16165D"/>
            </a:solidFill>
            <a:latin typeface="Century Gothic" panose="020B0502020202020204" pitchFamily="34" charset="0"/>
          </a:endParaRPr>
        </a:p>
      </dgm:t>
    </dgm:pt>
    <dgm:pt modelId="{2D0FF04A-F3D5-4761-9DE2-E495D1CC2C25}">
      <dgm:prSet custT="1"/>
      <dgm:spPr/>
      <dgm:t>
        <a:bodyPr/>
        <a:lstStyle/>
        <a:p>
          <a:r>
            <a:rPr lang="en-ZA" sz="1800" b="0" dirty="0">
              <a:solidFill>
                <a:srgbClr val="16165D"/>
              </a:solidFill>
              <a:latin typeface="Century Gothic" panose="020B0502020202020204" pitchFamily="34" charset="0"/>
            </a:rPr>
            <a:t>Reviewing, evaluating and appraising </a:t>
          </a:r>
          <a:r>
            <a:rPr lang="en-US" sz="1800" b="0" dirty="0">
              <a:solidFill>
                <a:srgbClr val="16165D"/>
              </a:solidFill>
              <a:latin typeface="Century Gothic" panose="020B0502020202020204" pitchFamily="34" charset="0"/>
            </a:rPr>
            <a:t>qualifications submitted for registration on the </a:t>
          </a:r>
          <a:r>
            <a:rPr lang="en-ZA" sz="1800" b="0" dirty="0">
              <a:solidFill>
                <a:srgbClr val="16165D"/>
              </a:solidFill>
              <a:latin typeface="Century Gothic" panose="020B0502020202020204" pitchFamily="34" charset="0"/>
            </a:rPr>
            <a:t>GFETQSF;</a:t>
          </a:r>
          <a:endParaRPr lang="en-US" sz="1800" b="0" dirty="0">
            <a:solidFill>
              <a:srgbClr val="16165D"/>
            </a:solidFill>
            <a:latin typeface="Century Gothic" panose="020B0502020202020204" pitchFamily="34" charset="0"/>
          </a:endParaRPr>
        </a:p>
      </dgm:t>
    </dgm:pt>
    <dgm:pt modelId="{0F87C9EE-B224-4023-9C4B-CB8D7E67A47C}" type="parTrans" cxnId="{C195BCCD-8819-4DE4-908F-D6F12F59ABC6}">
      <dgm:prSet/>
      <dgm:spPr/>
      <dgm:t>
        <a:bodyPr/>
        <a:lstStyle/>
        <a:p>
          <a:endParaRPr lang="en-US" sz="2000" b="0">
            <a:solidFill>
              <a:srgbClr val="16165D"/>
            </a:solidFill>
            <a:latin typeface="Century Gothic" panose="020B0502020202020204" pitchFamily="34" charset="0"/>
          </a:endParaRPr>
        </a:p>
      </dgm:t>
    </dgm:pt>
    <dgm:pt modelId="{F7BE7147-B70F-4B10-903D-D3408C641D02}" type="sibTrans" cxnId="{C195BCCD-8819-4DE4-908F-D6F12F59ABC6}">
      <dgm:prSet/>
      <dgm:spPr/>
      <dgm:t>
        <a:bodyPr/>
        <a:lstStyle/>
        <a:p>
          <a:endParaRPr lang="en-US" sz="2000" b="0">
            <a:solidFill>
              <a:srgbClr val="16165D"/>
            </a:solidFill>
            <a:latin typeface="Century Gothic" panose="020B0502020202020204" pitchFamily="34" charset="0"/>
          </a:endParaRPr>
        </a:p>
      </dgm:t>
    </dgm:pt>
    <dgm:pt modelId="{A7BCAD04-B72A-4CA7-A0F8-F2B1B1039436}">
      <dgm:prSet custT="1"/>
      <dgm:spPr/>
      <dgm:t>
        <a:bodyPr/>
        <a:lstStyle/>
        <a:p>
          <a:r>
            <a:rPr lang="en-US" sz="1800" b="0" dirty="0">
              <a:solidFill>
                <a:srgbClr val="16165D"/>
              </a:solidFill>
              <a:latin typeface="Century Gothic" panose="020B0502020202020204" pitchFamily="34" charset="0"/>
            </a:rPr>
            <a:t>Providing input to the legislative framework</a:t>
          </a:r>
        </a:p>
      </dgm:t>
    </dgm:pt>
    <dgm:pt modelId="{10995537-A799-48CA-83AF-48C67448F597}" type="parTrans" cxnId="{5E671873-63BA-4122-9E15-B249785F134E}">
      <dgm:prSet/>
      <dgm:spPr/>
      <dgm:t>
        <a:bodyPr/>
        <a:lstStyle/>
        <a:p>
          <a:endParaRPr lang="en-US" sz="2000" b="0">
            <a:solidFill>
              <a:srgbClr val="16165D"/>
            </a:solidFill>
            <a:latin typeface="Century Gothic" panose="020B0502020202020204" pitchFamily="34" charset="0"/>
          </a:endParaRPr>
        </a:p>
      </dgm:t>
    </dgm:pt>
    <dgm:pt modelId="{07DE9E29-D854-4280-A354-189A1B611C32}" type="sibTrans" cxnId="{5E671873-63BA-4122-9E15-B249785F134E}">
      <dgm:prSet/>
      <dgm:spPr/>
      <dgm:t>
        <a:bodyPr/>
        <a:lstStyle/>
        <a:p>
          <a:endParaRPr lang="en-US" sz="2000" b="0">
            <a:solidFill>
              <a:srgbClr val="16165D"/>
            </a:solidFill>
            <a:latin typeface="Century Gothic" panose="020B0502020202020204" pitchFamily="34" charset="0"/>
          </a:endParaRPr>
        </a:p>
      </dgm:t>
    </dgm:pt>
    <dgm:pt modelId="{87F78E6B-3713-4288-9338-C413BCFD7E8F}">
      <dgm:prSet custT="1"/>
      <dgm:spPr/>
      <dgm:t>
        <a:bodyPr/>
        <a:lstStyle/>
        <a:p>
          <a:r>
            <a:rPr lang="en-ZA" sz="1800" b="0" dirty="0">
              <a:solidFill>
                <a:srgbClr val="16165D"/>
              </a:solidFill>
              <a:latin typeface="Century Gothic" panose="020B0502020202020204" pitchFamily="34" charset="0"/>
            </a:rPr>
            <a:t>Intensifying research on educational </a:t>
          </a:r>
          <a:r>
            <a:rPr lang="en-US" sz="1800" b="0" dirty="0">
              <a:solidFill>
                <a:srgbClr val="16165D"/>
              </a:solidFill>
              <a:latin typeface="Century Gothic" panose="020B0502020202020204" pitchFamily="34" charset="0"/>
            </a:rPr>
            <a:t>developments linked to the sub-framework to innovate and to advise the appropriate ministers</a:t>
          </a:r>
          <a:r>
            <a:rPr lang="en-ZA" sz="1800" b="0" dirty="0">
              <a:solidFill>
                <a:srgbClr val="16165D"/>
              </a:solidFill>
              <a:latin typeface="Century Gothic" panose="020B0502020202020204" pitchFamily="34" charset="0"/>
            </a:rPr>
            <a:t> of education</a:t>
          </a:r>
          <a:endParaRPr lang="en-US" sz="1800" b="0" dirty="0">
            <a:solidFill>
              <a:srgbClr val="16165D"/>
            </a:solidFill>
            <a:latin typeface="Century Gothic" panose="020B0502020202020204" pitchFamily="34" charset="0"/>
          </a:endParaRPr>
        </a:p>
      </dgm:t>
    </dgm:pt>
    <dgm:pt modelId="{075E40AF-D6DC-4FA2-A039-F5D1D53D7404}" type="parTrans" cxnId="{C6F5B361-E8D4-4E35-AE3D-EC5C045C51BF}">
      <dgm:prSet/>
      <dgm:spPr/>
      <dgm:t>
        <a:bodyPr/>
        <a:lstStyle/>
        <a:p>
          <a:endParaRPr lang="en-US" sz="2000" b="0">
            <a:solidFill>
              <a:srgbClr val="16165D"/>
            </a:solidFill>
            <a:latin typeface="Century Gothic" panose="020B0502020202020204" pitchFamily="34" charset="0"/>
          </a:endParaRPr>
        </a:p>
      </dgm:t>
    </dgm:pt>
    <dgm:pt modelId="{BFCC0CB6-F209-479D-A7C2-AD5B4C5228BA}" type="sibTrans" cxnId="{C6F5B361-E8D4-4E35-AE3D-EC5C045C51BF}">
      <dgm:prSet/>
      <dgm:spPr/>
      <dgm:t>
        <a:bodyPr/>
        <a:lstStyle/>
        <a:p>
          <a:endParaRPr lang="en-US" sz="2000" b="0">
            <a:solidFill>
              <a:srgbClr val="16165D"/>
            </a:solidFill>
            <a:latin typeface="Century Gothic" panose="020B0502020202020204" pitchFamily="34" charset="0"/>
          </a:endParaRPr>
        </a:p>
      </dgm:t>
    </dgm:pt>
    <dgm:pt modelId="{BF4EB3DC-19D9-4F99-AFFC-9F8205D58B8E}">
      <dgm:prSet custT="1"/>
      <dgm:spPr/>
      <dgm:t>
        <a:bodyPr/>
        <a:lstStyle/>
        <a:p>
          <a:r>
            <a:rPr lang="en-ZA" sz="1800" b="0" dirty="0">
              <a:solidFill>
                <a:srgbClr val="16165D"/>
              </a:solidFill>
              <a:latin typeface="Century Gothic" panose="020B0502020202020204" pitchFamily="34" charset="0"/>
            </a:rPr>
            <a:t>Intensifying advocacy to communicate </a:t>
          </a:r>
          <a:r>
            <a:rPr lang="en-US" sz="1800" b="0" dirty="0">
              <a:solidFill>
                <a:srgbClr val="16165D"/>
              </a:solidFill>
              <a:latin typeface="Century Gothic" panose="020B0502020202020204" pitchFamily="34" charset="0"/>
            </a:rPr>
            <a:t>accurate and relevant messages to all stakeholders on issues relating to qualifications </a:t>
          </a:r>
          <a:r>
            <a:rPr lang="en-ZA" sz="1800" b="0" dirty="0">
              <a:solidFill>
                <a:srgbClr val="16165D"/>
              </a:solidFill>
              <a:latin typeface="Century Gothic" panose="020B0502020202020204" pitchFamily="34" charset="0"/>
            </a:rPr>
            <a:t>on our sub-framework.</a:t>
          </a:r>
          <a:endParaRPr lang="en-US" sz="1800" b="0" dirty="0">
            <a:solidFill>
              <a:srgbClr val="16165D"/>
            </a:solidFill>
            <a:latin typeface="Century Gothic" panose="020B0502020202020204" pitchFamily="34" charset="0"/>
          </a:endParaRPr>
        </a:p>
      </dgm:t>
    </dgm:pt>
    <dgm:pt modelId="{2B4F5744-AE2F-4DDE-BB36-A6C0F37A65FF}" type="parTrans" cxnId="{09FBCB34-59F9-4ABF-B99B-1D566C1761B3}">
      <dgm:prSet/>
      <dgm:spPr/>
      <dgm:t>
        <a:bodyPr/>
        <a:lstStyle/>
        <a:p>
          <a:endParaRPr lang="en-US" sz="2000" b="0">
            <a:solidFill>
              <a:srgbClr val="16165D"/>
            </a:solidFill>
          </a:endParaRPr>
        </a:p>
      </dgm:t>
    </dgm:pt>
    <dgm:pt modelId="{C67AB45A-A8DE-4CD1-8347-FEFE2905A2EF}" type="sibTrans" cxnId="{09FBCB34-59F9-4ABF-B99B-1D566C1761B3}">
      <dgm:prSet/>
      <dgm:spPr/>
      <dgm:t>
        <a:bodyPr/>
        <a:lstStyle/>
        <a:p>
          <a:endParaRPr lang="en-US" sz="2000" b="0">
            <a:solidFill>
              <a:srgbClr val="16165D"/>
            </a:solidFill>
          </a:endParaRPr>
        </a:p>
      </dgm:t>
    </dgm:pt>
    <dgm:pt modelId="{46092BB1-F045-4C94-BC25-AAED89800763}" type="pres">
      <dgm:prSet presAssocID="{FF7A9BD0-E4B7-4903-98E4-7018BBCC26C9}" presName="linear" presStyleCnt="0">
        <dgm:presLayoutVars>
          <dgm:animLvl val="lvl"/>
          <dgm:resizeHandles val="exact"/>
        </dgm:presLayoutVars>
      </dgm:prSet>
      <dgm:spPr/>
      <dgm:t>
        <a:bodyPr/>
        <a:lstStyle/>
        <a:p>
          <a:endParaRPr lang="en-US"/>
        </a:p>
      </dgm:t>
    </dgm:pt>
    <dgm:pt modelId="{CC6D3F18-4939-4517-ACE5-BC113549B636}" type="pres">
      <dgm:prSet presAssocID="{90ED9ADE-033C-439D-ACD8-9D3C0F71BB11}" presName="parentText" presStyleLbl="node1" presStyleIdx="0" presStyleCnt="5">
        <dgm:presLayoutVars>
          <dgm:chMax val="0"/>
          <dgm:bulletEnabled val="1"/>
        </dgm:presLayoutVars>
      </dgm:prSet>
      <dgm:spPr/>
      <dgm:t>
        <a:bodyPr/>
        <a:lstStyle/>
        <a:p>
          <a:endParaRPr lang="en-US"/>
        </a:p>
      </dgm:t>
    </dgm:pt>
    <dgm:pt modelId="{1E9CD03E-3ED4-4956-8A84-BDD9AB3C0EE7}" type="pres">
      <dgm:prSet presAssocID="{E7BA16D5-829F-448F-A8F9-16A4607CF8A8}" presName="spacer" presStyleCnt="0"/>
      <dgm:spPr/>
    </dgm:pt>
    <dgm:pt modelId="{6B5EA069-10F3-44E0-AC08-F49F90AACAB9}" type="pres">
      <dgm:prSet presAssocID="{2D0FF04A-F3D5-4761-9DE2-E495D1CC2C25}" presName="parentText" presStyleLbl="node1" presStyleIdx="1" presStyleCnt="5">
        <dgm:presLayoutVars>
          <dgm:chMax val="0"/>
          <dgm:bulletEnabled val="1"/>
        </dgm:presLayoutVars>
      </dgm:prSet>
      <dgm:spPr/>
      <dgm:t>
        <a:bodyPr/>
        <a:lstStyle/>
        <a:p>
          <a:endParaRPr lang="en-US"/>
        </a:p>
      </dgm:t>
    </dgm:pt>
    <dgm:pt modelId="{8BBF6404-3DEA-4759-BA56-EB920C6645DC}" type="pres">
      <dgm:prSet presAssocID="{F7BE7147-B70F-4B10-903D-D3408C641D02}" presName="spacer" presStyleCnt="0"/>
      <dgm:spPr/>
    </dgm:pt>
    <dgm:pt modelId="{6219A69C-6219-4003-8398-D64B60717C98}" type="pres">
      <dgm:prSet presAssocID="{A7BCAD04-B72A-4CA7-A0F8-F2B1B1039436}" presName="parentText" presStyleLbl="node1" presStyleIdx="2" presStyleCnt="5">
        <dgm:presLayoutVars>
          <dgm:chMax val="0"/>
          <dgm:bulletEnabled val="1"/>
        </dgm:presLayoutVars>
      </dgm:prSet>
      <dgm:spPr/>
      <dgm:t>
        <a:bodyPr/>
        <a:lstStyle/>
        <a:p>
          <a:endParaRPr lang="en-US"/>
        </a:p>
      </dgm:t>
    </dgm:pt>
    <dgm:pt modelId="{C9FA9734-785A-4A1C-A12E-36FC881A5B7D}" type="pres">
      <dgm:prSet presAssocID="{07DE9E29-D854-4280-A354-189A1B611C32}" presName="spacer" presStyleCnt="0"/>
      <dgm:spPr/>
    </dgm:pt>
    <dgm:pt modelId="{4D1220DD-775C-4B39-839F-3D56E1115EA2}" type="pres">
      <dgm:prSet presAssocID="{87F78E6B-3713-4288-9338-C413BCFD7E8F}" presName="parentText" presStyleLbl="node1" presStyleIdx="3" presStyleCnt="5">
        <dgm:presLayoutVars>
          <dgm:chMax val="0"/>
          <dgm:bulletEnabled val="1"/>
        </dgm:presLayoutVars>
      </dgm:prSet>
      <dgm:spPr/>
      <dgm:t>
        <a:bodyPr/>
        <a:lstStyle/>
        <a:p>
          <a:endParaRPr lang="en-US"/>
        </a:p>
      </dgm:t>
    </dgm:pt>
    <dgm:pt modelId="{704929F8-CD44-4440-8328-2D89E2491226}" type="pres">
      <dgm:prSet presAssocID="{BFCC0CB6-F209-479D-A7C2-AD5B4C5228BA}" presName="spacer" presStyleCnt="0"/>
      <dgm:spPr/>
    </dgm:pt>
    <dgm:pt modelId="{9C93BA55-5CDC-42EA-B4A1-C816571FF5C4}" type="pres">
      <dgm:prSet presAssocID="{BF4EB3DC-19D9-4F99-AFFC-9F8205D58B8E}" presName="parentText" presStyleLbl="node1" presStyleIdx="4" presStyleCnt="5" custLinFactNeighborX="170" custLinFactNeighborY="-6149">
        <dgm:presLayoutVars>
          <dgm:chMax val="0"/>
          <dgm:bulletEnabled val="1"/>
        </dgm:presLayoutVars>
      </dgm:prSet>
      <dgm:spPr/>
      <dgm:t>
        <a:bodyPr/>
        <a:lstStyle/>
        <a:p>
          <a:endParaRPr lang="en-US"/>
        </a:p>
      </dgm:t>
    </dgm:pt>
  </dgm:ptLst>
  <dgm:cxnLst>
    <dgm:cxn modelId="{AAE04BB9-2526-4C39-B18C-4BCA562CD451}" type="presOf" srcId="{90ED9ADE-033C-439D-ACD8-9D3C0F71BB11}" destId="{CC6D3F18-4939-4517-ACE5-BC113549B636}" srcOrd="0" destOrd="0" presId="urn:microsoft.com/office/officeart/2005/8/layout/vList2"/>
    <dgm:cxn modelId="{3831D0A4-B912-4DED-A4AC-785457074059}" type="presOf" srcId="{BF4EB3DC-19D9-4F99-AFFC-9F8205D58B8E}" destId="{9C93BA55-5CDC-42EA-B4A1-C816571FF5C4}" srcOrd="0" destOrd="0" presId="urn:microsoft.com/office/officeart/2005/8/layout/vList2"/>
    <dgm:cxn modelId="{09FBCB34-59F9-4ABF-B99B-1D566C1761B3}" srcId="{FF7A9BD0-E4B7-4903-98E4-7018BBCC26C9}" destId="{BF4EB3DC-19D9-4F99-AFFC-9F8205D58B8E}" srcOrd="4" destOrd="0" parTransId="{2B4F5744-AE2F-4DDE-BB36-A6C0F37A65FF}" sibTransId="{C67AB45A-A8DE-4CD1-8347-FEFE2905A2EF}"/>
    <dgm:cxn modelId="{CC373017-32C4-45ED-A5C4-641DEB170492}" type="presOf" srcId="{A7BCAD04-B72A-4CA7-A0F8-F2B1B1039436}" destId="{6219A69C-6219-4003-8398-D64B60717C98}" srcOrd="0" destOrd="0" presId="urn:microsoft.com/office/officeart/2005/8/layout/vList2"/>
    <dgm:cxn modelId="{FDDE480A-77C8-449B-9DE3-7049BE71D977}" srcId="{FF7A9BD0-E4B7-4903-98E4-7018BBCC26C9}" destId="{90ED9ADE-033C-439D-ACD8-9D3C0F71BB11}" srcOrd="0" destOrd="0" parTransId="{72D7416D-58BA-42D9-B056-E42272076003}" sibTransId="{E7BA16D5-829F-448F-A8F9-16A4607CF8A8}"/>
    <dgm:cxn modelId="{CD80FA3C-2A67-4336-BB8F-05F987E806CB}" type="presOf" srcId="{FF7A9BD0-E4B7-4903-98E4-7018BBCC26C9}" destId="{46092BB1-F045-4C94-BC25-AAED89800763}" srcOrd="0" destOrd="0" presId="urn:microsoft.com/office/officeart/2005/8/layout/vList2"/>
    <dgm:cxn modelId="{466A19D5-11F0-43C8-AB50-2469B765415B}" type="presOf" srcId="{2D0FF04A-F3D5-4761-9DE2-E495D1CC2C25}" destId="{6B5EA069-10F3-44E0-AC08-F49F90AACAB9}" srcOrd="0" destOrd="0" presId="urn:microsoft.com/office/officeart/2005/8/layout/vList2"/>
    <dgm:cxn modelId="{5E671873-63BA-4122-9E15-B249785F134E}" srcId="{FF7A9BD0-E4B7-4903-98E4-7018BBCC26C9}" destId="{A7BCAD04-B72A-4CA7-A0F8-F2B1B1039436}" srcOrd="2" destOrd="0" parTransId="{10995537-A799-48CA-83AF-48C67448F597}" sibTransId="{07DE9E29-D854-4280-A354-189A1B611C32}"/>
    <dgm:cxn modelId="{0A384DAE-96F1-4DA4-96FB-FE69E1F11F7A}" type="presOf" srcId="{87F78E6B-3713-4288-9338-C413BCFD7E8F}" destId="{4D1220DD-775C-4B39-839F-3D56E1115EA2}" srcOrd="0" destOrd="0" presId="urn:microsoft.com/office/officeart/2005/8/layout/vList2"/>
    <dgm:cxn modelId="{C6F5B361-E8D4-4E35-AE3D-EC5C045C51BF}" srcId="{FF7A9BD0-E4B7-4903-98E4-7018BBCC26C9}" destId="{87F78E6B-3713-4288-9338-C413BCFD7E8F}" srcOrd="3" destOrd="0" parTransId="{075E40AF-D6DC-4FA2-A039-F5D1D53D7404}" sibTransId="{BFCC0CB6-F209-479D-A7C2-AD5B4C5228BA}"/>
    <dgm:cxn modelId="{C195BCCD-8819-4DE4-908F-D6F12F59ABC6}" srcId="{FF7A9BD0-E4B7-4903-98E4-7018BBCC26C9}" destId="{2D0FF04A-F3D5-4761-9DE2-E495D1CC2C25}" srcOrd="1" destOrd="0" parTransId="{0F87C9EE-B224-4023-9C4B-CB8D7E67A47C}" sibTransId="{F7BE7147-B70F-4B10-903D-D3408C641D02}"/>
    <dgm:cxn modelId="{BE447850-D2AA-42FB-8A02-3ADD9B341476}" type="presParOf" srcId="{46092BB1-F045-4C94-BC25-AAED89800763}" destId="{CC6D3F18-4939-4517-ACE5-BC113549B636}" srcOrd="0" destOrd="0" presId="urn:microsoft.com/office/officeart/2005/8/layout/vList2"/>
    <dgm:cxn modelId="{19DFB94C-7009-4E2F-AAF7-DB5537DD87AD}" type="presParOf" srcId="{46092BB1-F045-4C94-BC25-AAED89800763}" destId="{1E9CD03E-3ED4-4956-8A84-BDD9AB3C0EE7}" srcOrd="1" destOrd="0" presId="urn:microsoft.com/office/officeart/2005/8/layout/vList2"/>
    <dgm:cxn modelId="{409B2B69-5397-4BDD-9D28-A55F614592E1}" type="presParOf" srcId="{46092BB1-F045-4C94-BC25-AAED89800763}" destId="{6B5EA069-10F3-44E0-AC08-F49F90AACAB9}" srcOrd="2" destOrd="0" presId="urn:microsoft.com/office/officeart/2005/8/layout/vList2"/>
    <dgm:cxn modelId="{7F3C5646-EE83-4969-AD54-9138992B7ACF}" type="presParOf" srcId="{46092BB1-F045-4C94-BC25-AAED89800763}" destId="{8BBF6404-3DEA-4759-BA56-EB920C6645DC}" srcOrd="3" destOrd="0" presId="urn:microsoft.com/office/officeart/2005/8/layout/vList2"/>
    <dgm:cxn modelId="{8DEF96E9-4EBA-4F8B-A90A-CD8C3DA77380}" type="presParOf" srcId="{46092BB1-F045-4C94-BC25-AAED89800763}" destId="{6219A69C-6219-4003-8398-D64B60717C98}" srcOrd="4" destOrd="0" presId="urn:microsoft.com/office/officeart/2005/8/layout/vList2"/>
    <dgm:cxn modelId="{246D653E-06C1-4341-9567-C4E637A4E4A5}" type="presParOf" srcId="{46092BB1-F045-4C94-BC25-AAED89800763}" destId="{C9FA9734-785A-4A1C-A12E-36FC881A5B7D}" srcOrd="5" destOrd="0" presId="urn:microsoft.com/office/officeart/2005/8/layout/vList2"/>
    <dgm:cxn modelId="{73B2C0BF-FC97-4E42-8A37-8673195736F3}" type="presParOf" srcId="{46092BB1-F045-4C94-BC25-AAED89800763}" destId="{4D1220DD-775C-4B39-839F-3D56E1115EA2}" srcOrd="6" destOrd="0" presId="urn:microsoft.com/office/officeart/2005/8/layout/vList2"/>
    <dgm:cxn modelId="{CC0BBDE7-6CEA-4406-B29A-C06A26C9A51D}" type="presParOf" srcId="{46092BB1-F045-4C94-BC25-AAED89800763}" destId="{704929F8-CD44-4440-8328-2D89E2491226}" srcOrd="7" destOrd="0" presId="urn:microsoft.com/office/officeart/2005/8/layout/vList2"/>
    <dgm:cxn modelId="{02E75C8A-55D1-4C7A-9C5C-598FD3F6CCC2}" type="presParOf" srcId="{46092BB1-F045-4C94-BC25-AAED89800763}" destId="{9C93BA55-5CDC-42EA-B4A1-C816571FF5C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B446BB3-1062-4BA4-B8E6-676437899B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C39634-3827-4357-B284-5DF18531EA96}">
      <dgm:prSet phldrT="[Tex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Review of the Quality Assurance approach</a:t>
          </a:r>
        </a:p>
      </dgm:t>
    </dgm:pt>
    <dgm:pt modelId="{4396B532-4528-4890-BC4A-B00DB6BECB04}" type="parTrans" cxnId="{5A3FEB95-6D57-4B21-A49E-4CA58794C25E}">
      <dgm:prSet/>
      <dgm:spPr/>
      <dgm:t>
        <a:bodyPr/>
        <a:lstStyle/>
        <a:p>
          <a:endParaRPr lang="en-US" sz="1600">
            <a:latin typeface="Century Gothic" panose="020B0502020202020204" pitchFamily="34" charset="0"/>
          </a:endParaRPr>
        </a:p>
      </dgm:t>
    </dgm:pt>
    <dgm:pt modelId="{62820944-109A-4479-BA1B-470AEB8CE0F5}" type="sibTrans" cxnId="{5A3FEB95-6D57-4B21-A49E-4CA58794C25E}">
      <dgm:prSet/>
      <dgm:spPr/>
      <dgm:t>
        <a:bodyPr/>
        <a:lstStyle/>
        <a:p>
          <a:endParaRPr lang="en-US" sz="1600">
            <a:latin typeface="Century Gothic" panose="020B0502020202020204" pitchFamily="34" charset="0"/>
          </a:endParaRPr>
        </a:p>
      </dgm:t>
    </dgm:pt>
    <dgm:pt modelId="{25AC2553-3D61-4345-BC7C-AE2FFDC73853}">
      <dgm:prSet phldrT="[Text]" custT="1"/>
      <dgm:spPr/>
      <dgm:t>
        <a:bodyPr/>
        <a:lstStyle/>
        <a:p>
          <a:pPr>
            <a:buFont typeface="Wingdings" panose="05000000000000000000" pitchFamily="2" charset="2"/>
            <a:buChar char="q"/>
          </a:pPr>
          <a:r>
            <a:rPr lang="en-US" sz="1400" dirty="0">
              <a:latin typeface="Century Gothic" panose="020B0502020202020204" pitchFamily="34" charset="0"/>
            </a:rPr>
            <a:t> The instrument for external moderation of the GETC question papers has been reviewed. The design appropriate for this qualification is at a conceptual stage </a:t>
          </a:r>
        </a:p>
      </dgm:t>
    </dgm:pt>
    <dgm:pt modelId="{F19D4344-1F5B-4AEA-A4D8-73B65544F7E7}" type="parTrans" cxnId="{8BC55675-A4D7-4B83-8269-5996E5096E92}">
      <dgm:prSet/>
      <dgm:spPr/>
      <dgm:t>
        <a:bodyPr/>
        <a:lstStyle/>
        <a:p>
          <a:endParaRPr lang="en-US" sz="1600">
            <a:latin typeface="Century Gothic" panose="020B0502020202020204" pitchFamily="34" charset="0"/>
          </a:endParaRPr>
        </a:p>
      </dgm:t>
    </dgm:pt>
    <dgm:pt modelId="{1DF8DD4A-05C5-4852-9370-68734F5F61E0}" type="sibTrans" cxnId="{8BC55675-A4D7-4B83-8269-5996E5096E92}">
      <dgm:prSet/>
      <dgm:spPr/>
      <dgm:t>
        <a:bodyPr/>
        <a:lstStyle/>
        <a:p>
          <a:endParaRPr lang="en-US" sz="1600">
            <a:latin typeface="Century Gothic" panose="020B0502020202020204" pitchFamily="34" charset="0"/>
          </a:endParaRPr>
        </a:p>
      </dgm:t>
    </dgm:pt>
    <dgm:pt modelId="{28B64FC5-5618-4C2D-B037-C86F7728600D}">
      <dgm:prSet phldrT="[Tex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Demand for credible qualifications</a:t>
          </a:r>
        </a:p>
      </dgm:t>
    </dgm:pt>
    <dgm:pt modelId="{AC608DDC-C834-4E45-9CB4-C0D6FA913318}" type="parTrans" cxnId="{E0EF89D1-6592-47BB-A185-04DDD4348647}">
      <dgm:prSet/>
      <dgm:spPr/>
      <dgm:t>
        <a:bodyPr/>
        <a:lstStyle/>
        <a:p>
          <a:endParaRPr lang="en-US" sz="1600">
            <a:latin typeface="Century Gothic" panose="020B0502020202020204" pitchFamily="34" charset="0"/>
          </a:endParaRPr>
        </a:p>
      </dgm:t>
    </dgm:pt>
    <dgm:pt modelId="{BF2DE93D-8E59-4A2F-88E4-5DAB116C5D29}" type="sibTrans" cxnId="{E0EF89D1-6592-47BB-A185-04DDD4348647}">
      <dgm:prSet/>
      <dgm:spPr/>
      <dgm:t>
        <a:bodyPr/>
        <a:lstStyle/>
        <a:p>
          <a:endParaRPr lang="en-US" sz="1600">
            <a:latin typeface="Century Gothic" panose="020B0502020202020204" pitchFamily="34" charset="0"/>
          </a:endParaRPr>
        </a:p>
      </dgm:t>
    </dgm:pt>
    <dgm:pt modelId="{6F3AE763-A518-472A-831B-578B52064663}">
      <dgm:prSet phldrT="[Text]" custT="1"/>
      <dgm:spPr/>
      <dgm:t>
        <a:bodyPr/>
        <a:lstStyle/>
        <a:p>
          <a:pPr>
            <a:buFont typeface="Wingdings" panose="05000000000000000000" pitchFamily="2" charset="2"/>
            <a:buChar char="q"/>
          </a:pPr>
          <a:r>
            <a:rPr lang="en-US" sz="1400" dirty="0">
              <a:latin typeface="Century Gothic" panose="020B0502020202020204" pitchFamily="34" charset="0"/>
            </a:rPr>
            <a:t> </a:t>
          </a:r>
          <a:r>
            <a:rPr lang="en-ZA" sz="1400" dirty="0">
              <a:latin typeface="Century Gothic" panose="020B0502020202020204" pitchFamily="34" charset="0"/>
            </a:rPr>
            <a:t>Umalusi benchmarked the NSC against five other school leaving qualifications (the AS and A levels of the Cambridge International Examination (CIE: AS and A levels), the International Baccalaureate (IB: Diploma), Kenya (Senior Secondary), the New South Wales (Senior Secondary) and Zimbabwe (Senior Secondary). The NSC has been found to be comparable to these qualifications.</a:t>
          </a:r>
          <a:endParaRPr lang="en-US" sz="1400" dirty="0">
            <a:latin typeface="Century Gothic" panose="020B0502020202020204" pitchFamily="34" charset="0"/>
          </a:endParaRPr>
        </a:p>
      </dgm:t>
    </dgm:pt>
    <dgm:pt modelId="{A9455026-AA3F-4EF8-BDBA-58A9F518C479}" type="parTrans" cxnId="{004DB71D-892E-478F-9921-C063F2FCC5BF}">
      <dgm:prSet/>
      <dgm:spPr/>
      <dgm:t>
        <a:bodyPr/>
        <a:lstStyle/>
        <a:p>
          <a:endParaRPr lang="en-US" sz="1600">
            <a:latin typeface="Century Gothic" panose="020B0502020202020204" pitchFamily="34" charset="0"/>
          </a:endParaRPr>
        </a:p>
      </dgm:t>
    </dgm:pt>
    <dgm:pt modelId="{1B90E340-F942-4BAB-82F1-339EC60E10AE}" type="sibTrans" cxnId="{004DB71D-892E-478F-9921-C063F2FCC5BF}">
      <dgm:prSet/>
      <dgm:spPr/>
      <dgm:t>
        <a:bodyPr/>
        <a:lstStyle/>
        <a:p>
          <a:endParaRPr lang="en-US" sz="1600">
            <a:latin typeface="Century Gothic" panose="020B0502020202020204" pitchFamily="34" charset="0"/>
          </a:endParaRPr>
        </a:p>
      </dgm:t>
    </dgm:pt>
    <dgm:pt modelId="{8B8EC221-16D2-462A-B45A-639D458F1E7A}">
      <dgm:prSet custT="1"/>
      <dgm:spPr>
        <a:solidFill>
          <a:srgbClr val="004A8F"/>
        </a:solidFill>
        <a:scene3d>
          <a:camera prst="orthographicFront"/>
          <a:lightRig rig="threePt" dir="t"/>
        </a:scene3d>
        <a:sp3d>
          <a:bevelT w="152400" h="50800" prst="softRound"/>
        </a:sp3d>
      </dgm:spPr>
      <dgm:t>
        <a:bodyPr/>
        <a:lstStyle/>
        <a:p>
          <a:r>
            <a:rPr lang="en-US" sz="1600" b="1" dirty="0">
              <a:solidFill>
                <a:schemeClr val="bg1"/>
              </a:solidFill>
              <a:latin typeface="Century Gothic" panose="020B0502020202020204" pitchFamily="34" charset="0"/>
            </a:rPr>
            <a:t>Demand for Umalusi qualifications outside South Africa</a:t>
          </a:r>
        </a:p>
      </dgm:t>
    </dgm:pt>
    <dgm:pt modelId="{DBD9ADF5-3273-47A7-B41D-1F74E8FC4B1A}" type="parTrans" cxnId="{4840137C-D9A1-48F9-8BCC-E4445821A4CE}">
      <dgm:prSet/>
      <dgm:spPr/>
      <dgm:t>
        <a:bodyPr/>
        <a:lstStyle/>
        <a:p>
          <a:endParaRPr lang="en-US" sz="1600">
            <a:latin typeface="Century Gothic" panose="020B0502020202020204" pitchFamily="34" charset="0"/>
          </a:endParaRPr>
        </a:p>
      </dgm:t>
    </dgm:pt>
    <dgm:pt modelId="{6980F20A-5CF3-4A93-B424-D7ABB7BB4909}" type="sibTrans" cxnId="{4840137C-D9A1-48F9-8BCC-E4445821A4CE}">
      <dgm:prSet/>
      <dgm:spPr/>
      <dgm:t>
        <a:bodyPr/>
        <a:lstStyle/>
        <a:p>
          <a:endParaRPr lang="en-US" sz="1600">
            <a:latin typeface="Century Gothic" panose="020B0502020202020204" pitchFamily="34" charset="0"/>
          </a:endParaRPr>
        </a:p>
      </dgm:t>
    </dgm:pt>
    <dgm:pt modelId="{21E93F46-119A-442E-A997-720E60EF57AD}">
      <dgm:prSe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Use of communication platforms by stakeholders</a:t>
          </a:r>
        </a:p>
      </dgm:t>
    </dgm:pt>
    <dgm:pt modelId="{612DCC0E-6D01-45DF-BD40-36EC2A75F26E}" type="parTrans" cxnId="{20C9AE8C-D57A-414D-BBA3-86C6B73EB709}">
      <dgm:prSet/>
      <dgm:spPr/>
      <dgm:t>
        <a:bodyPr/>
        <a:lstStyle/>
        <a:p>
          <a:endParaRPr lang="en-US" sz="1600">
            <a:latin typeface="Century Gothic" panose="020B0502020202020204" pitchFamily="34" charset="0"/>
          </a:endParaRPr>
        </a:p>
      </dgm:t>
    </dgm:pt>
    <dgm:pt modelId="{093CD57B-D8CF-43B4-9F3D-4386665BD44F}" type="sibTrans" cxnId="{20C9AE8C-D57A-414D-BBA3-86C6B73EB709}">
      <dgm:prSet/>
      <dgm:spPr/>
      <dgm:t>
        <a:bodyPr/>
        <a:lstStyle/>
        <a:p>
          <a:endParaRPr lang="en-US" sz="1600">
            <a:latin typeface="Century Gothic" panose="020B0502020202020204" pitchFamily="34" charset="0"/>
          </a:endParaRPr>
        </a:p>
      </dgm:t>
    </dgm:pt>
    <dgm:pt modelId="{91AC6715-5EDD-4AA4-8895-56C7241B87FD}" type="pres">
      <dgm:prSet presAssocID="{9B446BB3-1062-4BA4-B8E6-676437899BF7}" presName="linear" presStyleCnt="0">
        <dgm:presLayoutVars>
          <dgm:animLvl val="lvl"/>
          <dgm:resizeHandles val="exact"/>
        </dgm:presLayoutVars>
      </dgm:prSet>
      <dgm:spPr/>
      <dgm:t>
        <a:bodyPr/>
        <a:lstStyle/>
        <a:p>
          <a:endParaRPr lang="en-US"/>
        </a:p>
      </dgm:t>
    </dgm:pt>
    <dgm:pt modelId="{26A030A1-1012-476B-B8FE-F15BE04B59AE}" type="pres">
      <dgm:prSet presAssocID="{8BC39634-3827-4357-B284-5DF18531EA96}" presName="parentText" presStyleLbl="node1" presStyleIdx="0" presStyleCnt="4" custScaleY="33402" custLinFactNeighborX="0" custLinFactNeighborY="-44498">
        <dgm:presLayoutVars>
          <dgm:chMax val="0"/>
          <dgm:bulletEnabled val="1"/>
        </dgm:presLayoutVars>
      </dgm:prSet>
      <dgm:spPr/>
      <dgm:t>
        <a:bodyPr/>
        <a:lstStyle/>
        <a:p>
          <a:endParaRPr lang="en-US"/>
        </a:p>
      </dgm:t>
    </dgm:pt>
    <dgm:pt modelId="{367A0488-C83B-4568-B244-AAD6A53E4874}" type="pres">
      <dgm:prSet presAssocID="{8BC39634-3827-4357-B284-5DF18531EA96}" presName="childText" presStyleLbl="revTx" presStyleIdx="0" presStyleCnt="2" custScaleY="105963" custLinFactNeighborY="-37968">
        <dgm:presLayoutVars>
          <dgm:bulletEnabled val="1"/>
        </dgm:presLayoutVars>
      </dgm:prSet>
      <dgm:spPr/>
      <dgm:t>
        <a:bodyPr/>
        <a:lstStyle/>
        <a:p>
          <a:endParaRPr lang="en-US"/>
        </a:p>
      </dgm:t>
    </dgm:pt>
    <dgm:pt modelId="{B7DF3911-5735-41AB-8502-BFF7D4130DC3}" type="pres">
      <dgm:prSet presAssocID="{28B64FC5-5618-4C2D-B037-C86F7728600D}" presName="parentText" presStyleLbl="node1" presStyleIdx="1" presStyleCnt="4" custScaleY="50683" custLinFactNeighborY="-98555">
        <dgm:presLayoutVars>
          <dgm:chMax val="0"/>
          <dgm:bulletEnabled val="1"/>
        </dgm:presLayoutVars>
      </dgm:prSet>
      <dgm:spPr/>
      <dgm:t>
        <a:bodyPr/>
        <a:lstStyle/>
        <a:p>
          <a:endParaRPr lang="en-US"/>
        </a:p>
      </dgm:t>
    </dgm:pt>
    <dgm:pt modelId="{FAE22F72-A4BC-4A7D-BC34-962BA9A20F73}" type="pres">
      <dgm:prSet presAssocID="{28B64FC5-5618-4C2D-B037-C86F7728600D}" presName="childText" presStyleLbl="revTx" presStyleIdx="1" presStyleCnt="2" custScaleY="95338" custLinFactNeighborX="123" custLinFactNeighborY="-83436">
        <dgm:presLayoutVars>
          <dgm:bulletEnabled val="1"/>
        </dgm:presLayoutVars>
      </dgm:prSet>
      <dgm:spPr/>
      <dgm:t>
        <a:bodyPr/>
        <a:lstStyle/>
        <a:p>
          <a:endParaRPr lang="en-US"/>
        </a:p>
      </dgm:t>
    </dgm:pt>
    <dgm:pt modelId="{4D32D1D2-9E63-4773-8ADC-2334B2D24F2A}" type="pres">
      <dgm:prSet presAssocID="{8B8EC221-16D2-462A-B45A-639D458F1E7A}" presName="parentText" presStyleLbl="node1" presStyleIdx="2" presStyleCnt="4" custScaleY="55087" custLinFactY="-64229" custLinFactNeighborX="-88" custLinFactNeighborY="-100000">
        <dgm:presLayoutVars>
          <dgm:chMax val="0"/>
          <dgm:bulletEnabled val="1"/>
        </dgm:presLayoutVars>
      </dgm:prSet>
      <dgm:spPr/>
      <dgm:t>
        <a:bodyPr/>
        <a:lstStyle/>
        <a:p>
          <a:endParaRPr lang="en-US"/>
        </a:p>
      </dgm:t>
    </dgm:pt>
    <dgm:pt modelId="{3555A737-0E66-4E0D-B65E-F02968817B0A}" type="pres">
      <dgm:prSet presAssocID="{6980F20A-5CF3-4A93-B424-D7ABB7BB4909}" presName="spacer" presStyleCnt="0"/>
      <dgm:spPr/>
    </dgm:pt>
    <dgm:pt modelId="{FA5BC6FD-E21A-4925-B103-80B0275C1249}" type="pres">
      <dgm:prSet presAssocID="{21E93F46-119A-442E-A997-720E60EF57AD}" presName="parentText" presStyleLbl="node1" presStyleIdx="3" presStyleCnt="4" custScaleY="56445" custLinFactY="-16002" custLinFactNeighborY="-100000">
        <dgm:presLayoutVars>
          <dgm:chMax val="0"/>
          <dgm:bulletEnabled val="1"/>
        </dgm:presLayoutVars>
      </dgm:prSet>
      <dgm:spPr/>
      <dgm:t>
        <a:bodyPr/>
        <a:lstStyle/>
        <a:p>
          <a:endParaRPr lang="en-US"/>
        </a:p>
      </dgm:t>
    </dgm:pt>
  </dgm:ptLst>
  <dgm:cxnLst>
    <dgm:cxn modelId="{5A3FEB95-6D57-4B21-A49E-4CA58794C25E}" srcId="{9B446BB3-1062-4BA4-B8E6-676437899BF7}" destId="{8BC39634-3827-4357-B284-5DF18531EA96}" srcOrd="0" destOrd="0" parTransId="{4396B532-4528-4890-BC4A-B00DB6BECB04}" sibTransId="{62820944-109A-4479-BA1B-470AEB8CE0F5}"/>
    <dgm:cxn modelId="{E0EF89D1-6592-47BB-A185-04DDD4348647}" srcId="{9B446BB3-1062-4BA4-B8E6-676437899BF7}" destId="{28B64FC5-5618-4C2D-B037-C86F7728600D}" srcOrd="1" destOrd="0" parTransId="{AC608DDC-C834-4E45-9CB4-C0D6FA913318}" sibTransId="{BF2DE93D-8E59-4A2F-88E4-5DAB116C5D29}"/>
    <dgm:cxn modelId="{20C9AE8C-D57A-414D-BBA3-86C6B73EB709}" srcId="{9B446BB3-1062-4BA4-B8E6-676437899BF7}" destId="{21E93F46-119A-442E-A997-720E60EF57AD}" srcOrd="3" destOrd="0" parTransId="{612DCC0E-6D01-45DF-BD40-36EC2A75F26E}" sibTransId="{093CD57B-D8CF-43B4-9F3D-4386665BD44F}"/>
    <dgm:cxn modelId="{4A07927F-C506-4822-8AD9-8B92480905FB}" type="presOf" srcId="{8B8EC221-16D2-462A-B45A-639D458F1E7A}" destId="{4D32D1D2-9E63-4773-8ADC-2334B2D24F2A}" srcOrd="0" destOrd="0" presId="urn:microsoft.com/office/officeart/2005/8/layout/vList2"/>
    <dgm:cxn modelId="{6B002A32-CFE1-4480-9953-B4E92E1B1BE5}" type="presOf" srcId="{25AC2553-3D61-4345-BC7C-AE2FFDC73853}" destId="{367A0488-C83B-4568-B244-AAD6A53E4874}" srcOrd="0" destOrd="0" presId="urn:microsoft.com/office/officeart/2005/8/layout/vList2"/>
    <dgm:cxn modelId="{0698DF12-1682-4CDC-B5AB-0E554C71A7F3}" type="presOf" srcId="{6F3AE763-A518-472A-831B-578B52064663}" destId="{FAE22F72-A4BC-4A7D-BC34-962BA9A20F73}" srcOrd="0" destOrd="0" presId="urn:microsoft.com/office/officeart/2005/8/layout/vList2"/>
    <dgm:cxn modelId="{EB8462B9-3963-4F00-AAD5-78B69460C44C}" type="presOf" srcId="{28B64FC5-5618-4C2D-B037-C86F7728600D}" destId="{B7DF3911-5735-41AB-8502-BFF7D4130DC3}" srcOrd="0" destOrd="0" presId="urn:microsoft.com/office/officeart/2005/8/layout/vList2"/>
    <dgm:cxn modelId="{8EC3035A-1DB3-409B-A143-86411C012E58}" type="presOf" srcId="{21E93F46-119A-442E-A997-720E60EF57AD}" destId="{FA5BC6FD-E21A-4925-B103-80B0275C1249}" srcOrd="0" destOrd="0" presId="urn:microsoft.com/office/officeart/2005/8/layout/vList2"/>
    <dgm:cxn modelId="{459D74E4-1109-4182-9051-5D7FB11647F4}" type="presOf" srcId="{8BC39634-3827-4357-B284-5DF18531EA96}" destId="{26A030A1-1012-476B-B8FE-F15BE04B59AE}" srcOrd="0" destOrd="0" presId="urn:microsoft.com/office/officeart/2005/8/layout/vList2"/>
    <dgm:cxn modelId="{4840137C-D9A1-48F9-8BCC-E4445821A4CE}" srcId="{9B446BB3-1062-4BA4-B8E6-676437899BF7}" destId="{8B8EC221-16D2-462A-B45A-639D458F1E7A}" srcOrd="2" destOrd="0" parTransId="{DBD9ADF5-3273-47A7-B41D-1F74E8FC4B1A}" sibTransId="{6980F20A-5CF3-4A93-B424-D7ABB7BB4909}"/>
    <dgm:cxn modelId="{004DB71D-892E-478F-9921-C063F2FCC5BF}" srcId="{28B64FC5-5618-4C2D-B037-C86F7728600D}" destId="{6F3AE763-A518-472A-831B-578B52064663}" srcOrd="0" destOrd="0" parTransId="{A9455026-AA3F-4EF8-BDBA-58A9F518C479}" sibTransId="{1B90E340-F942-4BAB-82F1-339EC60E10AE}"/>
    <dgm:cxn modelId="{4449525B-6F3D-4CAF-BC1D-2282E74E5136}" type="presOf" srcId="{9B446BB3-1062-4BA4-B8E6-676437899BF7}" destId="{91AC6715-5EDD-4AA4-8895-56C7241B87FD}" srcOrd="0" destOrd="0" presId="urn:microsoft.com/office/officeart/2005/8/layout/vList2"/>
    <dgm:cxn modelId="{8BC55675-A4D7-4B83-8269-5996E5096E92}" srcId="{8BC39634-3827-4357-B284-5DF18531EA96}" destId="{25AC2553-3D61-4345-BC7C-AE2FFDC73853}" srcOrd="0" destOrd="0" parTransId="{F19D4344-1F5B-4AEA-A4D8-73B65544F7E7}" sibTransId="{1DF8DD4A-05C5-4852-9370-68734F5F61E0}"/>
    <dgm:cxn modelId="{5044207D-6FA3-4F6D-8FCD-B8BBB8708DC8}" type="presParOf" srcId="{91AC6715-5EDD-4AA4-8895-56C7241B87FD}" destId="{26A030A1-1012-476B-B8FE-F15BE04B59AE}" srcOrd="0" destOrd="0" presId="urn:microsoft.com/office/officeart/2005/8/layout/vList2"/>
    <dgm:cxn modelId="{960DF8FC-993A-4D64-A582-E208D0811367}" type="presParOf" srcId="{91AC6715-5EDD-4AA4-8895-56C7241B87FD}" destId="{367A0488-C83B-4568-B244-AAD6A53E4874}" srcOrd="1" destOrd="0" presId="urn:microsoft.com/office/officeart/2005/8/layout/vList2"/>
    <dgm:cxn modelId="{6716828D-6797-4B03-AF05-6F55F4876FD8}" type="presParOf" srcId="{91AC6715-5EDD-4AA4-8895-56C7241B87FD}" destId="{B7DF3911-5735-41AB-8502-BFF7D4130DC3}" srcOrd="2" destOrd="0" presId="urn:microsoft.com/office/officeart/2005/8/layout/vList2"/>
    <dgm:cxn modelId="{3907C354-156D-4A21-B087-68F36E081C39}" type="presParOf" srcId="{91AC6715-5EDD-4AA4-8895-56C7241B87FD}" destId="{FAE22F72-A4BC-4A7D-BC34-962BA9A20F73}" srcOrd="3" destOrd="0" presId="urn:microsoft.com/office/officeart/2005/8/layout/vList2"/>
    <dgm:cxn modelId="{6C0CE636-1122-4EF8-ADFB-1EE0AE7CA3AF}" type="presParOf" srcId="{91AC6715-5EDD-4AA4-8895-56C7241B87FD}" destId="{4D32D1D2-9E63-4773-8ADC-2334B2D24F2A}" srcOrd="4" destOrd="0" presId="urn:microsoft.com/office/officeart/2005/8/layout/vList2"/>
    <dgm:cxn modelId="{BA0E877D-0DB4-4DD5-973E-F9BF077BCBCC}" type="presParOf" srcId="{91AC6715-5EDD-4AA4-8895-56C7241B87FD}" destId="{3555A737-0E66-4E0D-B65E-F02968817B0A}" srcOrd="5" destOrd="0" presId="urn:microsoft.com/office/officeart/2005/8/layout/vList2"/>
    <dgm:cxn modelId="{E612FEE5-7181-4E7B-B3D0-703CE60E4AFF}" type="presParOf" srcId="{91AC6715-5EDD-4AA4-8895-56C7241B87FD}" destId="{FA5BC6FD-E21A-4925-B103-80B0275C1249}" srcOrd="6" destOrd="0" presId="urn:microsoft.com/office/officeart/2005/8/layout/vList2"/>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446BB3-1062-4BA4-B8E6-676437899B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C39634-3827-4357-B284-5DF18531EA96}">
      <dgm:prSet phldrT="[Tex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Qualifications, Certification, and Verification</a:t>
          </a:r>
        </a:p>
      </dgm:t>
    </dgm:pt>
    <dgm:pt modelId="{4396B532-4528-4890-BC4A-B00DB6BECB04}" type="parTrans" cxnId="{5A3FEB95-6D57-4B21-A49E-4CA58794C25E}">
      <dgm:prSet/>
      <dgm:spPr/>
      <dgm:t>
        <a:bodyPr/>
        <a:lstStyle/>
        <a:p>
          <a:endParaRPr lang="en-US" sz="1800">
            <a:latin typeface="Century Gothic" panose="020B0502020202020204" pitchFamily="34" charset="0"/>
          </a:endParaRPr>
        </a:p>
      </dgm:t>
    </dgm:pt>
    <dgm:pt modelId="{62820944-109A-4479-BA1B-470AEB8CE0F5}" type="sibTrans" cxnId="{5A3FEB95-6D57-4B21-A49E-4CA58794C25E}">
      <dgm:prSet/>
      <dgm:spPr/>
      <dgm:t>
        <a:bodyPr/>
        <a:lstStyle/>
        <a:p>
          <a:endParaRPr lang="en-US" sz="1800">
            <a:latin typeface="Century Gothic" panose="020B0502020202020204" pitchFamily="34" charset="0"/>
          </a:endParaRPr>
        </a:p>
      </dgm:t>
    </dgm:pt>
    <dgm:pt modelId="{25AC2553-3D61-4345-BC7C-AE2FFDC73853}">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400" dirty="0">
              <a:latin typeface="Century Gothic" panose="020B0502020202020204" pitchFamily="34" charset="0"/>
            </a:rPr>
            <a:t>Certification numbers</a:t>
          </a:r>
          <a:r>
            <a:rPr lang="en-US" sz="1400" dirty="0">
              <a:solidFill>
                <a:schemeClr val="tx1"/>
              </a:solidFill>
              <a:latin typeface="Century Gothic" panose="020B0502020202020204" pitchFamily="34" charset="0"/>
            </a:rPr>
            <a:t> dropped in 2019 and 2020 but have increased again in 2021. </a:t>
          </a:r>
          <a:r>
            <a:rPr lang="en-US" sz="1400" dirty="0">
              <a:latin typeface="Century Gothic" panose="020B0502020202020204" pitchFamily="34" charset="0"/>
            </a:rPr>
            <a:t>Verification numbers dropped in 2020/21 due to the impact of COVID-19 but went back to normal  in 2021/22</a:t>
          </a:r>
        </a:p>
      </dgm:t>
    </dgm:pt>
    <dgm:pt modelId="{F19D4344-1F5B-4AEA-A4D8-73B65544F7E7}" type="parTrans" cxnId="{8BC55675-A4D7-4B83-8269-5996E5096E92}">
      <dgm:prSet/>
      <dgm:spPr/>
      <dgm:t>
        <a:bodyPr/>
        <a:lstStyle/>
        <a:p>
          <a:endParaRPr lang="en-US" sz="1800">
            <a:latin typeface="Century Gothic" panose="020B0502020202020204" pitchFamily="34" charset="0"/>
          </a:endParaRPr>
        </a:p>
      </dgm:t>
    </dgm:pt>
    <dgm:pt modelId="{1DF8DD4A-05C5-4852-9370-68734F5F61E0}" type="sibTrans" cxnId="{8BC55675-A4D7-4B83-8269-5996E5096E92}">
      <dgm:prSet/>
      <dgm:spPr/>
      <dgm:t>
        <a:bodyPr/>
        <a:lstStyle/>
        <a:p>
          <a:endParaRPr lang="en-US" sz="1800">
            <a:latin typeface="Century Gothic" panose="020B0502020202020204" pitchFamily="34" charset="0"/>
          </a:endParaRPr>
        </a:p>
      </dgm:t>
    </dgm:pt>
    <dgm:pt modelId="{8DDB87AF-D265-4363-B1D8-6FB89254B7FA}">
      <dgm:prSet phldrT="[Tex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Quality Assurance of Assessment</a:t>
          </a:r>
        </a:p>
      </dgm:t>
    </dgm:pt>
    <dgm:pt modelId="{2F545930-5AEF-41FF-A094-0360131600E7}" type="parTrans" cxnId="{1FAC455B-D91D-42F5-92F9-2AFECB81D572}">
      <dgm:prSet/>
      <dgm:spPr/>
      <dgm:t>
        <a:bodyPr/>
        <a:lstStyle/>
        <a:p>
          <a:endParaRPr lang="en-US" sz="1800">
            <a:latin typeface="Century Gothic" panose="020B0502020202020204" pitchFamily="34" charset="0"/>
          </a:endParaRPr>
        </a:p>
      </dgm:t>
    </dgm:pt>
    <dgm:pt modelId="{93E114F3-2560-436A-B259-57A6BF86B924}" type="sibTrans" cxnId="{1FAC455B-D91D-42F5-92F9-2AFECB81D572}">
      <dgm:prSet/>
      <dgm:spPr/>
      <dgm:t>
        <a:bodyPr/>
        <a:lstStyle/>
        <a:p>
          <a:endParaRPr lang="en-US" sz="1800">
            <a:latin typeface="Century Gothic" panose="020B0502020202020204" pitchFamily="34" charset="0"/>
          </a:endParaRPr>
        </a:p>
      </dgm:t>
    </dgm:pt>
    <dgm:pt modelId="{4E268422-6D39-4AD1-9EFF-0F38ED3AF118}">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400" dirty="0">
              <a:latin typeface="Century Gothic" panose="020B0502020202020204" pitchFamily="34" charset="0"/>
            </a:rPr>
            <a:t>Trends in QAA activities, i.e. the moderation of question papers, monitoring of the writing of examinations, monitoring of marking centres, and verification of marking for various subjects reflect an increase in the services provided</a:t>
          </a:r>
        </a:p>
      </dgm:t>
    </dgm:pt>
    <dgm:pt modelId="{FB516228-4A60-4A78-B6B1-9F8DC9CAE8B4}" type="parTrans" cxnId="{44490E3A-ED09-49E1-A506-76549F1B1220}">
      <dgm:prSet/>
      <dgm:spPr/>
      <dgm:t>
        <a:bodyPr/>
        <a:lstStyle/>
        <a:p>
          <a:endParaRPr lang="en-US" sz="1800">
            <a:latin typeface="Century Gothic" panose="020B0502020202020204" pitchFamily="34" charset="0"/>
          </a:endParaRPr>
        </a:p>
      </dgm:t>
    </dgm:pt>
    <dgm:pt modelId="{1514E97A-76F4-4BB7-B531-03E0358DD8BF}" type="sibTrans" cxnId="{44490E3A-ED09-49E1-A506-76549F1B1220}">
      <dgm:prSet/>
      <dgm:spPr/>
      <dgm:t>
        <a:bodyPr/>
        <a:lstStyle/>
        <a:p>
          <a:endParaRPr lang="en-US" sz="1800">
            <a:latin typeface="Century Gothic" panose="020B0502020202020204" pitchFamily="34" charset="0"/>
          </a:endParaRPr>
        </a:p>
      </dgm:t>
    </dgm:pt>
    <dgm:pt modelId="{28B64FC5-5618-4C2D-B037-C86F7728600D}">
      <dgm:prSet phldrT="[Tex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Evaluation and Accreditation</a:t>
          </a:r>
        </a:p>
      </dgm:t>
    </dgm:pt>
    <dgm:pt modelId="{AC608DDC-C834-4E45-9CB4-C0D6FA913318}" type="parTrans" cxnId="{E0EF89D1-6592-47BB-A185-04DDD4348647}">
      <dgm:prSet/>
      <dgm:spPr/>
      <dgm:t>
        <a:bodyPr/>
        <a:lstStyle/>
        <a:p>
          <a:endParaRPr lang="en-US" sz="1800">
            <a:latin typeface="Century Gothic" panose="020B0502020202020204" pitchFamily="34" charset="0"/>
          </a:endParaRPr>
        </a:p>
      </dgm:t>
    </dgm:pt>
    <dgm:pt modelId="{BF2DE93D-8E59-4A2F-88E4-5DAB116C5D29}" type="sibTrans" cxnId="{E0EF89D1-6592-47BB-A185-04DDD4348647}">
      <dgm:prSet/>
      <dgm:spPr/>
      <dgm:t>
        <a:bodyPr/>
        <a:lstStyle/>
        <a:p>
          <a:endParaRPr lang="en-US" sz="1800">
            <a:latin typeface="Century Gothic" panose="020B0502020202020204" pitchFamily="34" charset="0"/>
          </a:endParaRPr>
        </a:p>
      </dgm:t>
    </dgm:pt>
    <dgm:pt modelId="{6F3AE763-A518-472A-831B-578B52064663}">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400" dirty="0">
              <a:latin typeface="Century Gothic" panose="020B0502020202020204" pitchFamily="34" charset="0"/>
            </a:rPr>
            <a:t>Institutions </a:t>
          </a:r>
          <a:r>
            <a:rPr lang="en-US" sz="1400" dirty="0">
              <a:solidFill>
                <a:schemeClr val="tx1"/>
              </a:solidFill>
              <a:latin typeface="Century Gothic" panose="020B0502020202020204" pitchFamily="34" charset="0"/>
            </a:rPr>
            <a:t>granted “a window period to improve” have reduced from 190 in 2019/20 to 10 in 2022/23</a:t>
          </a:r>
          <a:r>
            <a:rPr lang="en-US" sz="1400" dirty="0">
              <a:latin typeface="Century Gothic" panose="020B0502020202020204" pitchFamily="34" charset="0"/>
            </a:rPr>
            <a:t> due to a drop in initial site visits</a:t>
          </a:r>
        </a:p>
      </dgm:t>
    </dgm:pt>
    <dgm:pt modelId="{A9455026-AA3F-4EF8-BDBA-58A9F518C479}" type="parTrans" cxnId="{004DB71D-892E-478F-9921-C063F2FCC5BF}">
      <dgm:prSet/>
      <dgm:spPr/>
      <dgm:t>
        <a:bodyPr/>
        <a:lstStyle/>
        <a:p>
          <a:endParaRPr lang="en-US" sz="1800">
            <a:latin typeface="Century Gothic" panose="020B0502020202020204" pitchFamily="34" charset="0"/>
          </a:endParaRPr>
        </a:p>
      </dgm:t>
    </dgm:pt>
    <dgm:pt modelId="{1B90E340-F942-4BAB-82F1-339EC60E10AE}" type="sibTrans" cxnId="{004DB71D-892E-478F-9921-C063F2FCC5BF}">
      <dgm:prSet/>
      <dgm:spPr/>
      <dgm:t>
        <a:bodyPr/>
        <a:lstStyle/>
        <a:p>
          <a:endParaRPr lang="en-US" sz="1800">
            <a:latin typeface="Century Gothic" panose="020B0502020202020204" pitchFamily="34" charset="0"/>
          </a:endParaRPr>
        </a:p>
      </dgm:t>
    </dgm:pt>
    <dgm:pt modelId="{367FE10D-9443-43A6-8F10-6FE1EF267C0F}">
      <dgm:prSet custT="1"/>
      <dgm:spPr>
        <a:scene3d>
          <a:camera prst="orthographicFront"/>
          <a:lightRig rig="threePt" dir="t"/>
        </a:scene3d>
        <a:sp3d>
          <a:bevelT w="152400" h="50800" prst="softRound"/>
        </a:sp3d>
      </dgm:spPr>
      <dgm:t>
        <a:bodyPr/>
        <a:lstStyle/>
        <a:p>
          <a:endParaRPr lang="en-US" sz="1400" dirty="0">
            <a:latin typeface="Century Gothic" panose="020B0502020202020204" pitchFamily="34" charset="0"/>
          </a:endParaRPr>
        </a:p>
      </dgm:t>
    </dgm:pt>
    <dgm:pt modelId="{AC09B3A4-1F7F-49A2-9187-B15B48AEF3C8}" type="parTrans" cxnId="{07D802B6-2161-4935-98A3-3AA905BA8FDC}">
      <dgm:prSet/>
      <dgm:spPr/>
      <dgm:t>
        <a:bodyPr/>
        <a:lstStyle/>
        <a:p>
          <a:endParaRPr lang="en-US" sz="1800">
            <a:latin typeface="Century Gothic" panose="020B0502020202020204" pitchFamily="34" charset="0"/>
          </a:endParaRPr>
        </a:p>
      </dgm:t>
    </dgm:pt>
    <dgm:pt modelId="{D6B72B21-1CC6-4567-9383-482268717250}" type="sibTrans" cxnId="{07D802B6-2161-4935-98A3-3AA905BA8FDC}">
      <dgm:prSet/>
      <dgm:spPr/>
      <dgm:t>
        <a:bodyPr/>
        <a:lstStyle/>
        <a:p>
          <a:endParaRPr lang="en-US" sz="1800">
            <a:latin typeface="Century Gothic" panose="020B0502020202020204" pitchFamily="34" charset="0"/>
          </a:endParaRPr>
        </a:p>
      </dgm:t>
    </dgm:pt>
    <dgm:pt modelId="{8B8EC221-16D2-462A-B45A-639D458F1E7A}">
      <dgm:prSe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Evaluation and appraisal of new qualifications</a:t>
          </a:r>
        </a:p>
      </dgm:t>
    </dgm:pt>
    <dgm:pt modelId="{DBD9ADF5-3273-47A7-B41D-1F74E8FC4B1A}" type="parTrans" cxnId="{4840137C-D9A1-48F9-8BCC-E4445821A4CE}">
      <dgm:prSet/>
      <dgm:spPr/>
      <dgm:t>
        <a:bodyPr/>
        <a:lstStyle/>
        <a:p>
          <a:endParaRPr lang="en-US" sz="1800">
            <a:latin typeface="Century Gothic" panose="020B0502020202020204" pitchFamily="34" charset="0"/>
          </a:endParaRPr>
        </a:p>
      </dgm:t>
    </dgm:pt>
    <dgm:pt modelId="{6980F20A-5CF3-4A93-B424-D7ABB7BB4909}" type="sibTrans" cxnId="{4840137C-D9A1-48F9-8BCC-E4445821A4CE}">
      <dgm:prSet/>
      <dgm:spPr/>
      <dgm:t>
        <a:bodyPr/>
        <a:lstStyle/>
        <a:p>
          <a:endParaRPr lang="en-US" sz="1800">
            <a:latin typeface="Century Gothic" panose="020B0502020202020204" pitchFamily="34" charset="0"/>
          </a:endParaRPr>
        </a:p>
      </dgm:t>
    </dgm:pt>
    <dgm:pt modelId="{21E93F46-119A-442E-A997-720E60EF57AD}">
      <dgm:prSet custT="1"/>
      <dgm:spPr>
        <a:solidFill>
          <a:srgbClr val="004A8F"/>
        </a:solidFill>
        <a:scene3d>
          <a:camera prst="orthographicFront"/>
          <a:lightRig rig="threePt" dir="t"/>
        </a:scene3d>
        <a:sp3d>
          <a:bevelT w="152400" h="50800" prst="softRound"/>
        </a:sp3d>
      </dgm:spPr>
      <dgm:t>
        <a:bodyPr/>
        <a:lstStyle/>
        <a:p>
          <a:r>
            <a:rPr lang="en-US" sz="1600" b="1" dirty="0">
              <a:latin typeface="Century Gothic" panose="020B0502020202020204" pitchFamily="34" charset="0"/>
            </a:rPr>
            <a:t>Empowerment of women, youth and people with disabilities</a:t>
          </a:r>
        </a:p>
      </dgm:t>
    </dgm:pt>
    <dgm:pt modelId="{612DCC0E-6D01-45DF-BD40-36EC2A75F26E}" type="parTrans" cxnId="{20C9AE8C-D57A-414D-BBA3-86C6B73EB709}">
      <dgm:prSet/>
      <dgm:spPr/>
      <dgm:t>
        <a:bodyPr/>
        <a:lstStyle/>
        <a:p>
          <a:endParaRPr lang="en-US" sz="1800">
            <a:latin typeface="Century Gothic" panose="020B0502020202020204" pitchFamily="34" charset="0"/>
          </a:endParaRPr>
        </a:p>
      </dgm:t>
    </dgm:pt>
    <dgm:pt modelId="{093CD57B-D8CF-43B4-9F3D-4386665BD44F}" type="sibTrans" cxnId="{20C9AE8C-D57A-414D-BBA3-86C6B73EB709}">
      <dgm:prSet/>
      <dgm:spPr/>
      <dgm:t>
        <a:bodyPr/>
        <a:lstStyle/>
        <a:p>
          <a:endParaRPr lang="en-US" sz="1800">
            <a:latin typeface="Century Gothic" panose="020B0502020202020204" pitchFamily="34" charset="0"/>
          </a:endParaRPr>
        </a:p>
      </dgm:t>
    </dgm:pt>
    <dgm:pt modelId="{91AC6715-5EDD-4AA4-8895-56C7241B87FD}" type="pres">
      <dgm:prSet presAssocID="{9B446BB3-1062-4BA4-B8E6-676437899BF7}" presName="linear" presStyleCnt="0">
        <dgm:presLayoutVars>
          <dgm:animLvl val="lvl"/>
          <dgm:resizeHandles val="exact"/>
        </dgm:presLayoutVars>
      </dgm:prSet>
      <dgm:spPr/>
      <dgm:t>
        <a:bodyPr/>
        <a:lstStyle/>
        <a:p>
          <a:endParaRPr lang="en-US"/>
        </a:p>
      </dgm:t>
    </dgm:pt>
    <dgm:pt modelId="{26A030A1-1012-476B-B8FE-F15BE04B59AE}" type="pres">
      <dgm:prSet presAssocID="{8BC39634-3827-4357-B284-5DF18531EA96}" presName="parentText" presStyleLbl="node1" presStyleIdx="0" presStyleCnt="5" custScaleY="49137" custLinFactNeighborX="647" custLinFactNeighborY="63302">
        <dgm:presLayoutVars>
          <dgm:chMax val="0"/>
          <dgm:bulletEnabled val="1"/>
        </dgm:presLayoutVars>
      </dgm:prSet>
      <dgm:spPr/>
      <dgm:t>
        <a:bodyPr/>
        <a:lstStyle/>
        <a:p>
          <a:endParaRPr lang="en-US"/>
        </a:p>
      </dgm:t>
    </dgm:pt>
    <dgm:pt modelId="{367A0488-C83B-4568-B244-AAD6A53E4874}" type="pres">
      <dgm:prSet presAssocID="{8BC39634-3827-4357-B284-5DF18531EA96}" presName="childText" presStyleLbl="revTx" presStyleIdx="0" presStyleCnt="3" custFlipVert="0" custScaleY="37891" custLinFactNeighborX="124" custLinFactNeighborY="68500">
        <dgm:presLayoutVars>
          <dgm:bulletEnabled val="1"/>
        </dgm:presLayoutVars>
      </dgm:prSet>
      <dgm:spPr/>
      <dgm:t>
        <a:bodyPr/>
        <a:lstStyle/>
        <a:p>
          <a:endParaRPr lang="en-US"/>
        </a:p>
      </dgm:t>
    </dgm:pt>
    <dgm:pt modelId="{6A8CF236-084C-4727-8CB1-319FDEA1BFB9}" type="pres">
      <dgm:prSet presAssocID="{8DDB87AF-D265-4363-B1D8-6FB89254B7FA}" presName="parentText" presStyleLbl="node1" presStyleIdx="1" presStyleCnt="5" custScaleY="43237" custLinFactY="-80999" custLinFactNeighborY="-100000">
        <dgm:presLayoutVars>
          <dgm:chMax val="0"/>
          <dgm:bulletEnabled val="1"/>
        </dgm:presLayoutVars>
      </dgm:prSet>
      <dgm:spPr/>
      <dgm:t>
        <a:bodyPr/>
        <a:lstStyle/>
        <a:p>
          <a:endParaRPr lang="en-US"/>
        </a:p>
      </dgm:t>
    </dgm:pt>
    <dgm:pt modelId="{7A02E566-8EFD-44DA-AF18-B10480D127DD}" type="pres">
      <dgm:prSet presAssocID="{8DDB87AF-D265-4363-B1D8-6FB89254B7FA}" presName="childText" presStyleLbl="revTx" presStyleIdx="1" presStyleCnt="3" custScaleY="64463" custLinFactY="-22603" custLinFactNeighborY="-100000">
        <dgm:presLayoutVars>
          <dgm:bulletEnabled val="1"/>
        </dgm:presLayoutVars>
      </dgm:prSet>
      <dgm:spPr/>
      <dgm:t>
        <a:bodyPr/>
        <a:lstStyle/>
        <a:p>
          <a:endParaRPr lang="en-US"/>
        </a:p>
      </dgm:t>
    </dgm:pt>
    <dgm:pt modelId="{B7DF3911-5735-41AB-8502-BFF7D4130DC3}" type="pres">
      <dgm:prSet presAssocID="{28B64FC5-5618-4C2D-B037-C86F7728600D}" presName="parentText" presStyleLbl="node1" presStyleIdx="2" presStyleCnt="5" custScaleY="45147" custLinFactNeighborX="124" custLinFactNeighborY="-26096">
        <dgm:presLayoutVars>
          <dgm:chMax val="0"/>
          <dgm:bulletEnabled val="1"/>
        </dgm:presLayoutVars>
      </dgm:prSet>
      <dgm:spPr/>
      <dgm:t>
        <a:bodyPr/>
        <a:lstStyle/>
        <a:p>
          <a:endParaRPr lang="en-US"/>
        </a:p>
      </dgm:t>
    </dgm:pt>
    <dgm:pt modelId="{FAE22F72-A4BC-4A7D-BC34-962BA9A20F73}" type="pres">
      <dgm:prSet presAssocID="{28B64FC5-5618-4C2D-B037-C86F7728600D}" presName="childText" presStyleLbl="revTx" presStyleIdx="2" presStyleCnt="3" custScaleY="50515" custLinFactNeighborY="-20034">
        <dgm:presLayoutVars>
          <dgm:bulletEnabled val="1"/>
        </dgm:presLayoutVars>
      </dgm:prSet>
      <dgm:spPr/>
      <dgm:t>
        <a:bodyPr/>
        <a:lstStyle/>
        <a:p>
          <a:endParaRPr lang="en-US"/>
        </a:p>
      </dgm:t>
    </dgm:pt>
    <dgm:pt modelId="{4D32D1D2-9E63-4773-8ADC-2334B2D24F2A}" type="pres">
      <dgm:prSet presAssocID="{8B8EC221-16D2-462A-B45A-639D458F1E7A}" presName="parentText" presStyleLbl="node1" presStyleIdx="3" presStyleCnt="5" custScaleY="58006" custLinFactY="-6579" custLinFactNeighborX="337" custLinFactNeighborY="-100000">
        <dgm:presLayoutVars>
          <dgm:chMax val="0"/>
          <dgm:bulletEnabled val="1"/>
        </dgm:presLayoutVars>
      </dgm:prSet>
      <dgm:spPr/>
      <dgm:t>
        <a:bodyPr/>
        <a:lstStyle/>
        <a:p>
          <a:endParaRPr lang="en-US"/>
        </a:p>
      </dgm:t>
    </dgm:pt>
    <dgm:pt modelId="{3555A737-0E66-4E0D-B65E-F02968817B0A}" type="pres">
      <dgm:prSet presAssocID="{6980F20A-5CF3-4A93-B424-D7ABB7BB4909}" presName="spacer" presStyleCnt="0"/>
      <dgm:spPr>
        <a:scene3d>
          <a:camera prst="orthographicFront"/>
          <a:lightRig rig="threePt" dir="t"/>
        </a:scene3d>
        <a:sp3d>
          <a:bevelT w="152400" h="50800" prst="softRound"/>
        </a:sp3d>
      </dgm:spPr>
    </dgm:pt>
    <dgm:pt modelId="{FA5BC6FD-E21A-4925-B103-80B0275C1249}" type="pres">
      <dgm:prSet presAssocID="{21E93F46-119A-442E-A997-720E60EF57AD}" presName="parentText" presStyleLbl="node1" presStyleIdx="4" presStyleCnt="5" custScaleY="48292" custLinFactNeighborY="21719">
        <dgm:presLayoutVars>
          <dgm:chMax val="0"/>
          <dgm:bulletEnabled val="1"/>
        </dgm:presLayoutVars>
      </dgm:prSet>
      <dgm:spPr/>
      <dgm:t>
        <a:bodyPr/>
        <a:lstStyle/>
        <a:p>
          <a:endParaRPr lang="en-US"/>
        </a:p>
      </dgm:t>
    </dgm:pt>
  </dgm:ptLst>
  <dgm:cxnLst>
    <dgm:cxn modelId="{3A76F21C-06F4-4763-8CC6-730BF00FC950}" type="presOf" srcId="{367FE10D-9443-43A6-8F10-6FE1EF267C0F}" destId="{7A02E566-8EFD-44DA-AF18-B10480D127DD}" srcOrd="0" destOrd="1" presId="urn:microsoft.com/office/officeart/2005/8/layout/vList2"/>
    <dgm:cxn modelId="{8EC3035A-1DB3-409B-A143-86411C012E58}" type="presOf" srcId="{21E93F46-119A-442E-A997-720E60EF57AD}" destId="{FA5BC6FD-E21A-4925-B103-80B0275C1249}" srcOrd="0" destOrd="0" presId="urn:microsoft.com/office/officeart/2005/8/layout/vList2"/>
    <dgm:cxn modelId="{4449525B-6F3D-4CAF-BC1D-2282E74E5136}" type="presOf" srcId="{9B446BB3-1062-4BA4-B8E6-676437899BF7}" destId="{91AC6715-5EDD-4AA4-8895-56C7241B87FD}" srcOrd="0" destOrd="0" presId="urn:microsoft.com/office/officeart/2005/8/layout/vList2"/>
    <dgm:cxn modelId="{6B002A32-CFE1-4480-9953-B4E92E1B1BE5}" type="presOf" srcId="{25AC2553-3D61-4345-BC7C-AE2FFDC73853}" destId="{367A0488-C83B-4568-B244-AAD6A53E4874}" srcOrd="0" destOrd="0" presId="urn:microsoft.com/office/officeart/2005/8/layout/vList2"/>
    <dgm:cxn modelId="{20C9AE8C-D57A-414D-BBA3-86C6B73EB709}" srcId="{9B446BB3-1062-4BA4-B8E6-676437899BF7}" destId="{21E93F46-119A-442E-A997-720E60EF57AD}" srcOrd="4" destOrd="0" parTransId="{612DCC0E-6D01-45DF-BD40-36EC2A75F26E}" sibTransId="{093CD57B-D8CF-43B4-9F3D-4386665BD44F}"/>
    <dgm:cxn modelId="{004DB71D-892E-478F-9921-C063F2FCC5BF}" srcId="{28B64FC5-5618-4C2D-B037-C86F7728600D}" destId="{6F3AE763-A518-472A-831B-578B52064663}" srcOrd="0" destOrd="0" parTransId="{A9455026-AA3F-4EF8-BDBA-58A9F518C479}" sibTransId="{1B90E340-F942-4BAB-82F1-339EC60E10AE}"/>
    <dgm:cxn modelId="{752FECF9-C313-412D-A448-FE034D8F9BC1}" type="presOf" srcId="{4E268422-6D39-4AD1-9EFF-0F38ED3AF118}" destId="{7A02E566-8EFD-44DA-AF18-B10480D127DD}" srcOrd="0" destOrd="0" presId="urn:microsoft.com/office/officeart/2005/8/layout/vList2"/>
    <dgm:cxn modelId="{EB8462B9-3963-4F00-AAD5-78B69460C44C}" type="presOf" srcId="{28B64FC5-5618-4C2D-B037-C86F7728600D}" destId="{B7DF3911-5735-41AB-8502-BFF7D4130DC3}" srcOrd="0" destOrd="0" presId="urn:microsoft.com/office/officeart/2005/8/layout/vList2"/>
    <dgm:cxn modelId="{0698DF12-1682-4CDC-B5AB-0E554C71A7F3}" type="presOf" srcId="{6F3AE763-A518-472A-831B-578B52064663}" destId="{FAE22F72-A4BC-4A7D-BC34-962BA9A20F73}" srcOrd="0" destOrd="0" presId="urn:microsoft.com/office/officeart/2005/8/layout/vList2"/>
    <dgm:cxn modelId="{5A3FEB95-6D57-4B21-A49E-4CA58794C25E}" srcId="{9B446BB3-1062-4BA4-B8E6-676437899BF7}" destId="{8BC39634-3827-4357-B284-5DF18531EA96}" srcOrd="0" destOrd="0" parTransId="{4396B532-4528-4890-BC4A-B00DB6BECB04}" sibTransId="{62820944-109A-4479-BA1B-470AEB8CE0F5}"/>
    <dgm:cxn modelId="{4A07927F-C506-4822-8AD9-8B92480905FB}" type="presOf" srcId="{8B8EC221-16D2-462A-B45A-639D458F1E7A}" destId="{4D32D1D2-9E63-4773-8ADC-2334B2D24F2A}" srcOrd="0" destOrd="0" presId="urn:microsoft.com/office/officeart/2005/8/layout/vList2"/>
    <dgm:cxn modelId="{F2D9658B-2AA0-4670-9F34-BE2CC650D411}" type="presOf" srcId="{8DDB87AF-D265-4363-B1D8-6FB89254B7FA}" destId="{6A8CF236-084C-4727-8CB1-319FDEA1BFB9}" srcOrd="0" destOrd="0" presId="urn:microsoft.com/office/officeart/2005/8/layout/vList2"/>
    <dgm:cxn modelId="{1FAC455B-D91D-42F5-92F9-2AFECB81D572}" srcId="{9B446BB3-1062-4BA4-B8E6-676437899BF7}" destId="{8DDB87AF-D265-4363-B1D8-6FB89254B7FA}" srcOrd="1" destOrd="0" parTransId="{2F545930-5AEF-41FF-A094-0360131600E7}" sibTransId="{93E114F3-2560-436A-B259-57A6BF86B924}"/>
    <dgm:cxn modelId="{459D74E4-1109-4182-9051-5D7FB11647F4}" type="presOf" srcId="{8BC39634-3827-4357-B284-5DF18531EA96}" destId="{26A030A1-1012-476B-B8FE-F15BE04B59AE}" srcOrd="0" destOrd="0" presId="urn:microsoft.com/office/officeart/2005/8/layout/vList2"/>
    <dgm:cxn modelId="{4840137C-D9A1-48F9-8BCC-E4445821A4CE}" srcId="{9B446BB3-1062-4BA4-B8E6-676437899BF7}" destId="{8B8EC221-16D2-462A-B45A-639D458F1E7A}" srcOrd="3" destOrd="0" parTransId="{DBD9ADF5-3273-47A7-B41D-1F74E8FC4B1A}" sibTransId="{6980F20A-5CF3-4A93-B424-D7ABB7BB4909}"/>
    <dgm:cxn modelId="{8BC55675-A4D7-4B83-8269-5996E5096E92}" srcId="{8BC39634-3827-4357-B284-5DF18531EA96}" destId="{25AC2553-3D61-4345-BC7C-AE2FFDC73853}" srcOrd="0" destOrd="0" parTransId="{F19D4344-1F5B-4AEA-A4D8-73B65544F7E7}" sibTransId="{1DF8DD4A-05C5-4852-9370-68734F5F61E0}"/>
    <dgm:cxn modelId="{E0EF89D1-6592-47BB-A185-04DDD4348647}" srcId="{9B446BB3-1062-4BA4-B8E6-676437899BF7}" destId="{28B64FC5-5618-4C2D-B037-C86F7728600D}" srcOrd="2" destOrd="0" parTransId="{AC608DDC-C834-4E45-9CB4-C0D6FA913318}" sibTransId="{BF2DE93D-8E59-4A2F-88E4-5DAB116C5D29}"/>
    <dgm:cxn modelId="{07D802B6-2161-4935-98A3-3AA905BA8FDC}" srcId="{8DDB87AF-D265-4363-B1D8-6FB89254B7FA}" destId="{367FE10D-9443-43A6-8F10-6FE1EF267C0F}" srcOrd="1" destOrd="0" parTransId="{AC09B3A4-1F7F-49A2-9187-B15B48AEF3C8}" sibTransId="{D6B72B21-1CC6-4567-9383-482268717250}"/>
    <dgm:cxn modelId="{44490E3A-ED09-49E1-A506-76549F1B1220}" srcId="{8DDB87AF-D265-4363-B1D8-6FB89254B7FA}" destId="{4E268422-6D39-4AD1-9EFF-0F38ED3AF118}" srcOrd="0" destOrd="0" parTransId="{FB516228-4A60-4A78-B6B1-9F8DC9CAE8B4}" sibTransId="{1514E97A-76F4-4BB7-B531-03E0358DD8BF}"/>
    <dgm:cxn modelId="{5044207D-6FA3-4F6D-8FCD-B8BBB8708DC8}" type="presParOf" srcId="{91AC6715-5EDD-4AA4-8895-56C7241B87FD}" destId="{26A030A1-1012-476B-B8FE-F15BE04B59AE}" srcOrd="0" destOrd="0" presId="urn:microsoft.com/office/officeart/2005/8/layout/vList2"/>
    <dgm:cxn modelId="{960DF8FC-993A-4D64-A582-E208D0811367}" type="presParOf" srcId="{91AC6715-5EDD-4AA4-8895-56C7241B87FD}" destId="{367A0488-C83B-4568-B244-AAD6A53E4874}" srcOrd="1" destOrd="0" presId="urn:microsoft.com/office/officeart/2005/8/layout/vList2"/>
    <dgm:cxn modelId="{AF83FE45-CF42-4DC0-B7F9-F777508E9E0C}" type="presParOf" srcId="{91AC6715-5EDD-4AA4-8895-56C7241B87FD}" destId="{6A8CF236-084C-4727-8CB1-319FDEA1BFB9}" srcOrd="2" destOrd="0" presId="urn:microsoft.com/office/officeart/2005/8/layout/vList2"/>
    <dgm:cxn modelId="{838F980C-6ED9-458D-8C37-F88CAD0A1C59}" type="presParOf" srcId="{91AC6715-5EDD-4AA4-8895-56C7241B87FD}" destId="{7A02E566-8EFD-44DA-AF18-B10480D127DD}" srcOrd="3" destOrd="0" presId="urn:microsoft.com/office/officeart/2005/8/layout/vList2"/>
    <dgm:cxn modelId="{6716828D-6797-4B03-AF05-6F55F4876FD8}" type="presParOf" srcId="{91AC6715-5EDD-4AA4-8895-56C7241B87FD}" destId="{B7DF3911-5735-41AB-8502-BFF7D4130DC3}" srcOrd="4" destOrd="0" presId="urn:microsoft.com/office/officeart/2005/8/layout/vList2"/>
    <dgm:cxn modelId="{3907C354-156D-4A21-B087-68F36E081C39}" type="presParOf" srcId="{91AC6715-5EDD-4AA4-8895-56C7241B87FD}" destId="{FAE22F72-A4BC-4A7D-BC34-962BA9A20F73}" srcOrd="5" destOrd="0" presId="urn:microsoft.com/office/officeart/2005/8/layout/vList2"/>
    <dgm:cxn modelId="{6C0CE636-1122-4EF8-ADFB-1EE0AE7CA3AF}" type="presParOf" srcId="{91AC6715-5EDD-4AA4-8895-56C7241B87FD}" destId="{4D32D1D2-9E63-4773-8ADC-2334B2D24F2A}" srcOrd="6" destOrd="0" presId="urn:microsoft.com/office/officeart/2005/8/layout/vList2"/>
    <dgm:cxn modelId="{BA0E877D-0DB4-4DD5-973E-F9BF077BCBCC}" type="presParOf" srcId="{91AC6715-5EDD-4AA4-8895-56C7241B87FD}" destId="{3555A737-0E66-4E0D-B65E-F02968817B0A}" srcOrd="7" destOrd="0" presId="urn:microsoft.com/office/officeart/2005/8/layout/vList2"/>
    <dgm:cxn modelId="{E612FEE5-7181-4E7B-B3D0-703CE60E4AFF}" type="presParOf" srcId="{91AC6715-5EDD-4AA4-8895-56C7241B87FD}" destId="{FA5BC6FD-E21A-4925-B103-80B0275C1249}" srcOrd="8" destOrd="0" presId="urn:microsoft.com/office/officeart/2005/8/layout/vList2"/>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446BB3-1062-4BA4-B8E6-676437899BF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C39634-3827-4357-B284-5DF18531EA96}">
      <dgm:prSet phldrT="[Text]" custT="1"/>
      <dgm:spPr>
        <a:solidFill>
          <a:srgbClr val="004A8F"/>
        </a:solidFill>
        <a:scene3d>
          <a:camera prst="orthographicFront"/>
          <a:lightRig rig="threePt" dir="t"/>
        </a:scene3d>
        <a:sp3d>
          <a:bevelT w="152400" h="50800" prst="softRound"/>
        </a:sp3d>
      </dgm:spPr>
      <dgm:t>
        <a:bodyPr/>
        <a:lstStyle/>
        <a:p>
          <a:r>
            <a:rPr lang="en-US" sz="1800" b="1" dirty="0">
              <a:latin typeface="Century Gothic" panose="020B0502020202020204" pitchFamily="34" charset="0"/>
            </a:rPr>
            <a:t>Organisational structure and Human resource capacity</a:t>
          </a:r>
        </a:p>
      </dgm:t>
    </dgm:pt>
    <dgm:pt modelId="{4396B532-4528-4890-BC4A-B00DB6BECB04}" type="parTrans" cxnId="{5A3FEB95-6D57-4B21-A49E-4CA58794C25E}">
      <dgm:prSet/>
      <dgm:spPr/>
      <dgm:t>
        <a:bodyPr/>
        <a:lstStyle/>
        <a:p>
          <a:endParaRPr lang="en-US" sz="1800">
            <a:latin typeface="Century Gothic" panose="020B0502020202020204" pitchFamily="34" charset="0"/>
          </a:endParaRPr>
        </a:p>
      </dgm:t>
    </dgm:pt>
    <dgm:pt modelId="{62820944-109A-4479-BA1B-470AEB8CE0F5}" type="sibTrans" cxnId="{5A3FEB95-6D57-4B21-A49E-4CA58794C25E}">
      <dgm:prSet/>
      <dgm:spPr/>
      <dgm:t>
        <a:bodyPr/>
        <a:lstStyle/>
        <a:p>
          <a:endParaRPr lang="en-US" sz="1800">
            <a:latin typeface="Century Gothic" panose="020B0502020202020204" pitchFamily="34" charset="0"/>
          </a:endParaRPr>
        </a:p>
      </dgm:t>
    </dgm:pt>
    <dgm:pt modelId="{25AC2553-3D61-4345-BC7C-AE2FFDC73853}">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600" dirty="0">
              <a:latin typeface="Century Gothic" panose="020B0502020202020204" pitchFamily="34" charset="0"/>
            </a:rPr>
            <a:t> The</a:t>
          </a:r>
          <a:r>
            <a:rPr lang="en-US" sz="1400" dirty="0">
              <a:latin typeface="Century Gothic" panose="020B0502020202020204" pitchFamily="34" charset="0"/>
            </a:rPr>
            <a:t> organogram has increased from 138 to 150 posts. Though the vacancy rate has been maintained under 10%, there were up to 23 resignations by the end of quarter 3. </a:t>
          </a:r>
        </a:p>
      </dgm:t>
    </dgm:pt>
    <dgm:pt modelId="{F19D4344-1F5B-4AEA-A4D8-73B65544F7E7}" type="parTrans" cxnId="{8BC55675-A4D7-4B83-8269-5996E5096E92}">
      <dgm:prSet/>
      <dgm:spPr/>
      <dgm:t>
        <a:bodyPr/>
        <a:lstStyle/>
        <a:p>
          <a:endParaRPr lang="en-US" sz="1800">
            <a:latin typeface="Century Gothic" panose="020B0502020202020204" pitchFamily="34" charset="0"/>
          </a:endParaRPr>
        </a:p>
      </dgm:t>
    </dgm:pt>
    <dgm:pt modelId="{1DF8DD4A-05C5-4852-9370-68734F5F61E0}" type="sibTrans" cxnId="{8BC55675-A4D7-4B83-8269-5996E5096E92}">
      <dgm:prSet/>
      <dgm:spPr/>
      <dgm:t>
        <a:bodyPr/>
        <a:lstStyle/>
        <a:p>
          <a:endParaRPr lang="en-US" sz="1800">
            <a:latin typeface="Century Gothic" panose="020B0502020202020204" pitchFamily="34" charset="0"/>
          </a:endParaRPr>
        </a:p>
      </dgm:t>
    </dgm:pt>
    <dgm:pt modelId="{8DDB87AF-D265-4363-B1D8-6FB89254B7FA}">
      <dgm:prSet phldrT="[Text]" custT="1"/>
      <dgm:spPr>
        <a:solidFill>
          <a:srgbClr val="004A8F"/>
        </a:solidFill>
        <a:scene3d>
          <a:camera prst="orthographicFront"/>
          <a:lightRig rig="threePt" dir="t"/>
        </a:scene3d>
        <a:sp3d>
          <a:bevelT w="152400" h="50800" prst="softRound"/>
        </a:sp3d>
      </dgm:spPr>
      <dgm:t>
        <a:bodyPr/>
        <a:lstStyle/>
        <a:p>
          <a:r>
            <a:rPr lang="en-US" sz="1800" b="1" dirty="0">
              <a:latin typeface="Century Gothic" panose="020B0502020202020204" pitchFamily="34" charset="0"/>
            </a:rPr>
            <a:t>Facilities</a:t>
          </a:r>
        </a:p>
      </dgm:t>
    </dgm:pt>
    <dgm:pt modelId="{2F545930-5AEF-41FF-A094-0360131600E7}" type="parTrans" cxnId="{1FAC455B-D91D-42F5-92F9-2AFECB81D572}">
      <dgm:prSet/>
      <dgm:spPr/>
      <dgm:t>
        <a:bodyPr/>
        <a:lstStyle/>
        <a:p>
          <a:endParaRPr lang="en-US" sz="1800">
            <a:latin typeface="Century Gothic" panose="020B0502020202020204" pitchFamily="34" charset="0"/>
          </a:endParaRPr>
        </a:p>
      </dgm:t>
    </dgm:pt>
    <dgm:pt modelId="{93E114F3-2560-436A-B259-57A6BF86B924}" type="sibTrans" cxnId="{1FAC455B-D91D-42F5-92F9-2AFECB81D572}">
      <dgm:prSet/>
      <dgm:spPr/>
      <dgm:t>
        <a:bodyPr/>
        <a:lstStyle/>
        <a:p>
          <a:endParaRPr lang="en-US" sz="1800">
            <a:latin typeface="Century Gothic" panose="020B0502020202020204" pitchFamily="34" charset="0"/>
          </a:endParaRPr>
        </a:p>
      </dgm:t>
    </dgm:pt>
    <dgm:pt modelId="{4E268422-6D39-4AD1-9EFF-0F38ED3AF118}">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400" kern="1200" dirty="0">
              <a:latin typeface="Century Gothic" panose="020B0502020202020204" pitchFamily="34" charset="0"/>
            </a:rPr>
            <a:t>The construction of </a:t>
          </a:r>
          <a:r>
            <a:rPr lang="en-US" sz="1400" i="1" kern="1200" dirty="0" err="1">
              <a:latin typeface="Century Gothic" panose="020B0502020202020204" pitchFamily="34" charset="0"/>
            </a:rPr>
            <a:t>Thuto</a:t>
          </a:r>
          <a:r>
            <a:rPr lang="en-US" sz="1400" i="1" kern="1200" dirty="0">
              <a:latin typeface="Century Gothic" panose="020B0502020202020204" pitchFamily="34" charset="0"/>
            </a:rPr>
            <a:t>-Mfundo</a:t>
          </a:r>
          <a:r>
            <a:rPr lang="en-US" sz="1400" kern="1200" dirty="0">
              <a:latin typeface="Century Gothic" panose="020B0502020202020204" pitchFamily="34" charset="0"/>
            </a:rPr>
            <a:t> building has been completed.  </a:t>
          </a:r>
          <a:r>
            <a:rPr lang="en-ZA" sz="1400" kern="1200" dirty="0">
              <a:solidFill>
                <a:srgbClr val="000000">
                  <a:hueOff val="0"/>
                  <a:satOff val="0"/>
                  <a:lumOff val="0"/>
                  <a:alphaOff val="0"/>
                </a:srgbClr>
              </a:solidFill>
              <a:latin typeface="Century Gothic" panose="020B0502020202020204" pitchFamily="34" charset="0"/>
              <a:ea typeface="MS Gothic"/>
              <a:cs typeface="MS Gothic"/>
            </a:rPr>
            <a:t>The building plans for the renovation of Umalusi House have been approved to address OHS deficiencies e.g. </a:t>
          </a:r>
          <a:r>
            <a:rPr lang="en-US" sz="1400" kern="1200" dirty="0">
              <a:latin typeface="Century Gothic" panose="020B0502020202020204" pitchFamily="34" charset="0"/>
            </a:rPr>
            <a:t>accessibility to people with disabilities</a:t>
          </a:r>
        </a:p>
      </dgm:t>
    </dgm:pt>
    <dgm:pt modelId="{FB516228-4A60-4A78-B6B1-9F8DC9CAE8B4}" type="parTrans" cxnId="{44490E3A-ED09-49E1-A506-76549F1B1220}">
      <dgm:prSet/>
      <dgm:spPr/>
      <dgm:t>
        <a:bodyPr/>
        <a:lstStyle/>
        <a:p>
          <a:endParaRPr lang="en-US" sz="1800">
            <a:latin typeface="Century Gothic" panose="020B0502020202020204" pitchFamily="34" charset="0"/>
          </a:endParaRPr>
        </a:p>
      </dgm:t>
    </dgm:pt>
    <dgm:pt modelId="{1514E97A-76F4-4BB7-B531-03E0358DD8BF}" type="sibTrans" cxnId="{44490E3A-ED09-49E1-A506-76549F1B1220}">
      <dgm:prSet/>
      <dgm:spPr/>
      <dgm:t>
        <a:bodyPr/>
        <a:lstStyle/>
        <a:p>
          <a:endParaRPr lang="en-US" sz="1800">
            <a:latin typeface="Century Gothic" panose="020B0502020202020204" pitchFamily="34" charset="0"/>
          </a:endParaRPr>
        </a:p>
      </dgm:t>
    </dgm:pt>
    <dgm:pt modelId="{28B64FC5-5618-4C2D-B037-C86F7728600D}">
      <dgm:prSet phldrT="[Text]" custT="1"/>
      <dgm:spPr>
        <a:solidFill>
          <a:srgbClr val="004A8F"/>
        </a:solidFill>
        <a:scene3d>
          <a:camera prst="orthographicFront"/>
          <a:lightRig rig="threePt" dir="t"/>
        </a:scene3d>
        <a:sp3d>
          <a:bevelT w="152400" h="50800" prst="softRound"/>
        </a:sp3d>
      </dgm:spPr>
      <dgm:t>
        <a:bodyPr/>
        <a:lstStyle/>
        <a:p>
          <a:r>
            <a:rPr lang="en-US" sz="1800" b="1" dirty="0">
              <a:latin typeface="Century Gothic" panose="020B0502020202020204" pitchFamily="34" charset="0"/>
            </a:rPr>
            <a:t>Financial Resources</a:t>
          </a:r>
        </a:p>
      </dgm:t>
    </dgm:pt>
    <dgm:pt modelId="{AC608DDC-C834-4E45-9CB4-C0D6FA913318}" type="parTrans" cxnId="{E0EF89D1-6592-47BB-A185-04DDD4348647}">
      <dgm:prSet/>
      <dgm:spPr/>
      <dgm:t>
        <a:bodyPr/>
        <a:lstStyle/>
        <a:p>
          <a:endParaRPr lang="en-US" sz="1800">
            <a:latin typeface="Century Gothic" panose="020B0502020202020204" pitchFamily="34" charset="0"/>
          </a:endParaRPr>
        </a:p>
      </dgm:t>
    </dgm:pt>
    <dgm:pt modelId="{BF2DE93D-8E59-4A2F-88E4-5DAB116C5D29}" type="sibTrans" cxnId="{E0EF89D1-6592-47BB-A185-04DDD4348647}">
      <dgm:prSet/>
      <dgm:spPr/>
      <dgm:t>
        <a:bodyPr/>
        <a:lstStyle/>
        <a:p>
          <a:endParaRPr lang="en-US" sz="1800">
            <a:latin typeface="Century Gothic" panose="020B0502020202020204" pitchFamily="34" charset="0"/>
          </a:endParaRPr>
        </a:p>
      </dgm:t>
    </dgm:pt>
    <dgm:pt modelId="{6F3AE763-A518-472A-831B-578B52064663}">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r>
            <a:rPr lang="en-US" sz="1400" kern="1200" dirty="0">
              <a:latin typeface="Century Gothic" panose="020B0502020202020204" pitchFamily="34" charset="0"/>
            </a:rPr>
            <a:t>A third clean audit for 2021/22. </a:t>
          </a:r>
          <a:r>
            <a:rPr lang="en-ZA" sz="1400" kern="1200" dirty="0">
              <a:solidFill>
                <a:srgbClr val="000000">
                  <a:hueOff val="0"/>
                  <a:satOff val="0"/>
                  <a:lumOff val="0"/>
                  <a:alphaOff val="0"/>
                </a:srgbClr>
              </a:solidFill>
              <a:latin typeface="Century Gothic" panose="020B0502020202020204" pitchFamily="34" charset="0"/>
              <a:ea typeface="MS Gothic"/>
              <a:cs typeface="MS Gothic"/>
            </a:rPr>
            <a:t>The increase in fuel prices and the high inflation rate exert financial pressure on the organisation’s budget (the cost drivers for the moderation of question papers, site visits and verification of marking are flights, car rental, and accommodation)</a:t>
          </a:r>
          <a:r>
            <a:rPr lang="en-US" sz="1400" kern="1200" dirty="0">
              <a:solidFill>
                <a:srgbClr val="000000">
                  <a:hueOff val="0"/>
                  <a:satOff val="0"/>
                  <a:lumOff val="0"/>
                  <a:alphaOff val="0"/>
                </a:srgbClr>
              </a:solidFill>
              <a:latin typeface="Century Gothic" panose="020B0502020202020204" pitchFamily="34" charset="0"/>
              <a:ea typeface="MS Gothic"/>
              <a:cs typeface="MS Gothic"/>
            </a:rPr>
            <a:t> </a:t>
          </a:r>
        </a:p>
      </dgm:t>
    </dgm:pt>
    <dgm:pt modelId="{A9455026-AA3F-4EF8-BDBA-58A9F518C479}" type="parTrans" cxnId="{004DB71D-892E-478F-9921-C063F2FCC5BF}">
      <dgm:prSet/>
      <dgm:spPr/>
      <dgm:t>
        <a:bodyPr/>
        <a:lstStyle/>
        <a:p>
          <a:endParaRPr lang="en-US" sz="1800">
            <a:latin typeface="Century Gothic" panose="020B0502020202020204" pitchFamily="34" charset="0"/>
          </a:endParaRPr>
        </a:p>
      </dgm:t>
    </dgm:pt>
    <dgm:pt modelId="{1B90E340-F942-4BAB-82F1-339EC60E10AE}" type="sibTrans" cxnId="{004DB71D-892E-478F-9921-C063F2FCC5BF}">
      <dgm:prSet/>
      <dgm:spPr/>
      <dgm:t>
        <a:bodyPr/>
        <a:lstStyle/>
        <a:p>
          <a:endParaRPr lang="en-US" sz="1800">
            <a:latin typeface="Century Gothic" panose="020B0502020202020204" pitchFamily="34" charset="0"/>
          </a:endParaRPr>
        </a:p>
      </dgm:t>
    </dgm:pt>
    <dgm:pt modelId="{367FE10D-9443-43A6-8F10-6FE1EF267C0F}">
      <dgm:prSet custT="1"/>
      <dgm:spPr>
        <a:scene3d>
          <a:camera prst="orthographicFront"/>
          <a:lightRig rig="threePt" dir="t"/>
        </a:scene3d>
        <a:sp3d>
          <a:bevelT w="152400" h="50800" prst="softRound"/>
        </a:sp3d>
      </dgm:spPr>
      <dgm:t>
        <a:bodyPr/>
        <a:lstStyle/>
        <a:p>
          <a:endParaRPr lang="en-US" sz="1600" kern="1200" dirty="0">
            <a:latin typeface="Century Gothic" panose="020B0502020202020204" pitchFamily="34" charset="0"/>
          </a:endParaRPr>
        </a:p>
      </dgm:t>
    </dgm:pt>
    <dgm:pt modelId="{AC09B3A4-1F7F-49A2-9187-B15B48AEF3C8}" type="parTrans" cxnId="{07D802B6-2161-4935-98A3-3AA905BA8FDC}">
      <dgm:prSet/>
      <dgm:spPr/>
      <dgm:t>
        <a:bodyPr/>
        <a:lstStyle/>
        <a:p>
          <a:endParaRPr lang="en-US" sz="1800">
            <a:latin typeface="Century Gothic" panose="020B0502020202020204" pitchFamily="34" charset="0"/>
          </a:endParaRPr>
        </a:p>
      </dgm:t>
    </dgm:pt>
    <dgm:pt modelId="{D6B72B21-1CC6-4567-9383-482268717250}" type="sibTrans" cxnId="{07D802B6-2161-4935-98A3-3AA905BA8FDC}">
      <dgm:prSet/>
      <dgm:spPr/>
      <dgm:t>
        <a:bodyPr/>
        <a:lstStyle/>
        <a:p>
          <a:endParaRPr lang="en-US" sz="1800">
            <a:latin typeface="Century Gothic" panose="020B0502020202020204" pitchFamily="34" charset="0"/>
          </a:endParaRPr>
        </a:p>
      </dgm:t>
    </dgm:pt>
    <dgm:pt modelId="{8B8EC221-16D2-462A-B45A-639D458F1E7A}">
      <dgm:prSet custT="1"/>
      <dgm:spPr>
        <a:solidFill>
          <a:srgbClr val="004A8F"/>
        </a:solidFill>
        <a:scene3d>
          <a:camera prst="orthographicFront"/>
          <a:lightRig rig="threePt" dir="t"/>
        </a:scene3d>
        <a:sp3d>
          <a:bevelT w="152400" h="50800" prst="softRound"/>
        </a:sp3d>
      </dgm:spPr>
      <dgm:t>
        <a:bodyPr/>
        <a:lstStyle/>
        <a:p>
          <a:r>
            <a:rPr lang="en-US" sz="1800" b="1" dirty="0">
              <a:latin typeface="Century Gothic" panose="020B0502020202020204" pitchFamily="34" charset="0"/>
            </a:rPr>
            <a:t>Information and Communication Technology</a:t>
          </a:r>
        </a:p>
      </dgm:t>
    </dgm:pt>
    <dgm:pt modelId="{DBD9ADF5-3273-47A7-B41D-1F74E8FC4B1A}" type="parTrans" cxnId="{4840137C-D9A1-48F9-8BCC-E4445821A4CE}">
      <dgm:prSet/>
      <dgm:spPr/>
      <dgm:t>
        <a:bodyPr/>
        <a:lstStyle/>
        <a:p>
          <a:endParaRPr lang="en-US" sz="1800">
            <a:latin typeface="Century Gothic" panose="020B0502020202020204" pitchFamily="34" charset="0"/>
          </a:endParaRPr>
        </a:p>
      </dgm:t>
    </dgm:pt>
    <dgm:pt modelId="{6980F20A-5CF3-4A93-B424-D7ABB7BB4909}" type="sibTrans" cxnId="{4840137C-D9A1-48F9-8BCC-E4445821A4CE}">
      <dgm:prSet/>
      <dgm:spPr/>
      <dgm:t>
        <a:bodyPr/>
        <a:lstStyle/>
        <a:p>
          <a:endParaRPr lang="en-US" sz="1800">
            <a:latin typeface="Century Gothic" panose="020B0502020202020204" pitchFamily="34" charset="0"/>
          </a:endParaRPr>
        </a:p>
      </dgm:t>
    </dgm:pt>
    <dgm:pt modelId="{21E93F46-119A-442E-A997-720E60EF57AD}">
      <dgm:prSet custT="1"/>
      <dgm:spPr>
        <a:solidFill>
          <a:srgbClr val="004A8F"/>
        </a:solidFill>
        <a:scene3d>
          <a:camera prst="orthographicFront"/>
          <a:lightRig rig="threePt" dir="t"/>
        </a:scene3d>
        <a:sp3d>
          <a:bevelT w="152400" h="50800" prst="softRound"/>
        </a:sp3d>
      </dgm:spPr>
      <dgm:t>
        <a:bodyPr/>
        <a:lstStyle/>
        <a:p>
          <a:r>
            <a:rPr lang="en-US" sz="1800" b="1" dirty="0">
              <a:latin typeface="Century Gothic" panose="020B0502020202020204" pitchFamily="34" charset="0"/>
            </a:rPr>
            <a:t>Communication Management</a:t>
          </a:r>
        </a:p>
      </dgm:t>
    </dgm:pt>
    <dgm:pt modelId="{612DCC0E-6D01-45DF-BD40-36EC2A75F26E}" type="parTrans" cxnId="{20C9AE8C-D57A-414D-BBA3-86C6B73EB709}">
      <dgm:prSet/>
      <dgm:spPr/>
      <dgm:t>
        <a:bodyPr/>
        <a:lstStyle/>
        <a:p>
          <a:endParaRPr lang="en-US" sz="1800">
            <a:latin typeface="Century Gothic" panose="020B0502020202020204" pitchFamily="34" charset="0"/>
          </a:endParaRPr>
        </a:p>
      </dgm:t>
    </dgm:pt>
    <dgm:pt modelId="{093CD57B-D8CF-43B4-9F3D-4386665BD44F}" type="sibTrans" cxnId="{20C9AE8C-D57A-414D-BBA3-86C6B73EB709}">
      <dgm:prSet/>
      <dgm:spPr/>
      <dgm:t>
        <a:bodyPr/>
        <a:lstStyle/>
        <a:p>
          <a:endParaRPr lang="en-US" sz="1800">
            <a:latin typeface="Century Gothic" panose="020B0502020202020204" pitchFamily="34" charset="0"/>
          </a:endParaRPr>
        </a:p>
      </dgm:t>
    </dgm:pt>
    <dgm:pt modelId="{0237F4AB-129C-4561-8E3E-AB6C03E6D909}">
      <dgm:prSet phldrT="[Text]" custT="1"/>
      <dgm:spPr>
        <a:scene3d>
          <a:camera prst="orthographicFront"/>
          <a:lightRig rig="threePt" dir="t"/>
        </a:scene3d>
        <a:sp3d>
          <a:bevelT w="152400" h="50800" prst="softRound"/>
        </a:sp3d>
      </dgm:spPr>
      <dgm:t>
        <a:bodyPr/>
        <a:lstStyle/>
        <a:p>
          <a:pPr>
            <a:buFont typeface="Wingdings" panose="05000000000000000000" pitchFamily="2" charset="2"/>
            <a:buChar char="q"/>
          </a:pPr>
          <a:endParaRPr lang="en-US" sz="1600" dirty="0">
            <a:latin typeface="Century Gothic" panose="020B0502020202020204" pitchFamily="34" charset="0"/>
          </a:endParaRPr>
        </a:p>
      </dgm:t>
    </dgm:pt>
    <dgm:pt modelId="{A9938D4C-501C-4F60-BDD3-AA9B0EEC85DC}" type="parTrans" cxnId="{42CF85E2-C8E7-4FC1-B0D3-A03D6EB2B292}">
      <dgm:prSet/>
      <dgm:spPr/>
      <dgm:t>
        <a:bodyPr/>
        <a:lstStyle/>
        <a:p>
          <a:endParaRPr lang="en-ZA"/>
        </a:p>
      </dgm:t>
    </dgm:pt>
    <dgm:pt modelId="{F24030A3-D983-4A4F-85E8-13F3700EBBF4}" type="sibTrans" cxnId="{42CF85E2-C8E7-4FC1-B0D3-A03D6EB2B292}">
      <dgm:prSet/>
      <dgm:spPr/>
      <dgm:t>
        <a:bodyPr/>
        <a:lstStyle/>
        <a:p>
          <a:endParaRPr lang="en-ZA"/>
        </a:p>
      </dgm:t>
    </dgm:pt>
    <dgm:pt modelId="{91AC6715-5EDD-4AA4-8895-56C7241B87FD}" type="pres">
      <dgm:prSet presAssocID="{9B446BB3-1062-4BA4-B8E6-676437899BF7}" presName="linear" presStyleCnt="0">
        <dgm:presLayoutVars>
          <dgm:animLvl val="lvl"/>
          <dgm:resizeHandles val="exact"/>
        </dgm:presLayoutVars>
      </dgm:prSet>
      <dgm:spPr/>
      <dgm:t>
        <a:bodyPr/>
        <a:lstStyle/>
        <a:p>
          <a:endParaRPr lang="en-US"/>
        </a:p>
      </dgm:t>
    </dgm:pt>
    <dgm:pt modelId="{26A030A1-1012-476B-B8FE-F15BE04B59AE}" type="pres">
      <dgm:prSet presAssocID="{8BC39634-3827-4357-B284-5DF18531EA96}" presName="parentText" presStyleLbl="node1" presStyleIdx="0" presStyleCnt="5" custScaleY="58108">
        <dgm:presLayoutVars>
          <dgm:chMax val="0"/>
          <dgm:bulletEnabled val="1"/>
        </dgm:presLayoutVars>
      </dgm:prSet>
      <dgm:spPr/>
      <dgm:t>
        <a:bodyPr/>
        <a:lstStyle/>
        <a:p>
          <a:endParaRPr lang="en-US"/>
        </a:p>
      </dgm:t>
    </dgm:pt>
    <dgm:pt modelId="{367A0488-C83B-4568-B244-AAD6A53E4874}" type="pres">
      <dgm:prSet presAssocID="{8BC39634-3827-4357-B284-5DF18531EA96}" presName="childText" presStyleLbl="revTx" presStyleIdx="0" presStyleCnt="3">
        <dgm:presLayoutVars>
          <dgm:bulletEnabled val="1"/>
        </dgm:presLayoutVars>
      </dgm:prSet>
      <dgm:spPr/>
      <dgm:t>
        <a:bodyPr/>
        <a:lstStyle/>
        <a:p>
          <a:endParaRPr lang="en-US"/>
        </a:p>
      </dgm:t>
    </dgm:pt>
    <dgm:pt modelId="{6A8CF236-084C-4727-8CB1-319FDEA1BFB9}" type="pres">
      <dgm:prSet presAssocID="{8DDB87AF-D265-4363-B1D8-6FB89254B7FA}" presName="parentText" presStyleLbl="node1" presStyleIdx="1" presStyleCnt="5" custScaleY="64281" custLinFactNeighborX="73" custLinFactNeighborY="-41856">
        <dgm:presLayoutVars>
          <dgm:chMax val="0"/>
          <dgm:bulletEnabled val="1"/>
        </dgm:presLayoutVars>
      </dgm:prSet>
      <dgm:spPr/>
      <dgm:t>
        <a:bodyPr/>
        <a:lstStyle/>
        <a:p>
          <a:endParaRPr lang="en-US"/>
        </a:p>
      </dgm:t>
    </dgm:pt>
    <dgm:pt modelId="{7A02E566-8EFD-44DA-AF18-B10480D127DD}" type="pres">
      <dgm:prSet presAssocID="{8DDB87AF-D265-4363-B1D8-6FB89254B7FA}" presName="childText" presStyleLbl="revTx" presStyleIdx="1" presStyleCnt="3" custLinFactNeighborY="-36612">
        <dgm:presLayoutVars>
          <dgm:bulletEnabled val="1"/>
        </dgm:presLayoutVars>
      </dgm:prSet>
      <dgm:spPr/>
      <dgm:t>
        <a:bodyPr/>
        <a:lstStyle/>
        <a:p>
          <a:endParaRPr lang="en-US"/>
        </a:p>
      </dgm:t>
    </dgm:pt>
    <dgm:pt modelId="{B7DF3911-5735-41AB-8502-BFF7D4130DC3}" type="pres">
      <dgm:prSet presAssocID="{28B64FC5-5618-4C2D-B037-C86F7728600D}" presName="parentText" presStyleLbl="node1" presStyleIdx="2" presStyleCnt="5" custScaleY="63241" custLinFactNeighborY="-74190">
        <dgm:presLayoutVars>
          <dgm:chMax val="0"/>
          <dgm:bulletEnabled val="1"/>
        </dgm:presLayoutVars>
      </dgm:prSet>
      <dgm:spPr/>
      <dgm:t>
        <a:bodyPr/>
        <a:lstStyle/>
        <a:p>
          <a:endParaRPr lang="en-US"/>
        </a:p>
      </dgm:t>
    </dgm:pt>
    <dgm:pt modelId="{FAE22F72-A4BC-4A7D-BC34-962BA9A20F73}" type="pres">
      <dgm:prSet presAssocID="{28B64FC5-5618-4C2D-B037-C86F7728600D}" presName="childText" presStyleLbl="revTx" presStyleIdx="2" presStyleCnt="3" custLinFactNeighborY="-59709">
        <dgm:presLayoutVars>
          <dgm:bulletEnabled val="1"/>
        </dgm:presLayoutVars>
      </dgm:prSet>
      <dgm:spPr/>
      <dgm:t>
        <a:bodyPr/>
        <a:lstStyle/>
        <a:p>
          <a:endParaRPr lang="en-US"/>
        </a:p>
      </dgm:t>
    </dgm:pt>
    <dgm:pt modelId="{4D32D1D2-9E63-4773-8ADC-2334B2D24F2A}" type="pres">
      <dgm:prSet presAssocID="{8B8EC221-16D2-462A-B45A-639D458F1E7A}" presName="parentText" presStyleLbl="node1" presStyleIdx="3" presStyleCnt="5" custScaleY="65363" custLinFactY="-69446" custLinFactNeighborY="-100000">
        <dgm:presLayoutVars>
          <dgm:chMax val="0"/>
          <dgm:bulletEnabled val="1"/>
        </dgm:presLayoutVars>
      </dgm:prSet>
      <dgm:spPr/>
      <dgm:t>
        <a:bodyPr/>
        <a:lstStyle/>
        <a:p>
          <a:endParaRPr lang="en-US"/>
        </a:p>
      </dgm:t>
    </dgm:pt>
    <dgm:pt modelId="{3555A737-0E66-4E0D-B65E-F02968817B0A}" type="pres">
      <dgm:prSet presAssocID="{6980F20A-5CF3-4A93-B424-D7ABB7BB4909}" presName="spacer" presStyleCnt="0"/>
      <dgm:spPr>
        <a:scene3d>
          <a:camera prst="orthographicFront"/>
          <a:lightRig rig="threePt" dir="t"/>
        </a:scene3d>
        <a:sp3d>
          <a:bevelT w="152400" h="50800" prst="softRound"/>
        </a:sp3d>
      </dgm:spPr>
    </dgm:pt>
    <dgm:pt modelId="{FA5BC6FD-E21A-4925-B103-80B0275C1249}" type="pres">
      <dgm:prSet presAssocID="{21E93F46-119A-442E-A997-720E60EF57AD}" presName="parentText" presStyleLbl="node1" presStyleIdx="4" presStyleCnt="5" custScaleY="59532" custLinFactY="-16073" custLinFactNeighborY="-100000">
        <dgm:presLayoutVars>
          <dgm:chMax val="0"/>
          <dgm:bulletEnabled val="1"/>
        </dgm:presLayoutVars>
      </dgm:prSet>
      <dgm:spPr/>
      <dgm:t>
        <a:bodyPr/>
        <a:lstStyle/>
        <a:p>
          <a:endParaRPr lang="en-US"/>
        </a:p>
      </dgm:t>
    </dgm:pt>
  </dgm:ptLst>
  <dgm:cxnLst>
    <dgm:cxn modelId="{3A76F21C-06F4-4763-8CC6-730BF00FC950}" type="presOf" srcId="{367FE10D-9443-43A6-8F10-6FE1EF267C0F}" destId="{7A02E566-8EFD-44DA-AF18-B10480D127DD}" srcOrd="0" destOrd="1" presId="urn:microsoft.com/office/officeart/2005/8/layout/vList2"/>
    <dgm:cxn modelId="{8EC3035A-1DB3-409B-A143-86411C012E58}" type="presOf" srcId="{21E93F46-119A-442E-A997-720E60EF57AD}" destId="{FA5BC6FD-E21A-4925-B103-80B0275C1249}" srcOrd="0" destOrd="0" presId="urn:microsoft.com/office/officeart/2005/8/layout/vList2"/>
    <dgm:cxn modelId="{4449525B-6F3D-4CAF-BC1D-2282E74E5136}" type="presOf" srcId="{9B446BB3-1062-4BA4-B8E6-676437899BF7}" destId="{91AC6715-5EDD-4AA4-8895-56C7241B87FD}" srcOrd="0" destOrd="0" presId="urn:microsoft.com/office/officeart/2005/8/layout/vList2"/>
    <dgm:cxn modelId="{6B002A32-CFE1-4480-9953-B4E92E1B1BE5}" type="presOf" srcId="{25AC2553-3D61-4345-BC7C-AE2FFDC73853}" destId="{367A0488-C83B-4568-B244-AAD6A53E4874}" srcOrd="0" destOrd="0" presId="urn:microsoft.com/office/officeart/2005/8/layout/vList2"/>
    <dgm:cxn modelId="{20C9AE8C-D57A-414D-BBA3-86C6B73EB709}" srcId="{9B446BB3-1062-4BA4-B8E6-676437899BF7}" destId="{21E93F46-119A-442E-A997-720E60EF57AD}" srcOrd="4" destOrd="0" parTransId="{612DCC0E-6D01-45DF-BD40-36EC2A75F26E}" sibTransId="{093CD57B-D8CF-43B4-9F3D-4386665BD44F}"/>
    <dgm:cxn modelId="{004DB71D-892E-478F-9921-C063F2FCC5BF}" srcId="{28B64FC5-5618-4C2D-B037-C86F7728600D}" destId="{6F3AE763-A518-472A-831B-578B52064663}" srcOrd="0" destOrd="0" parTransId="{A9455026-AA3F-4EF8-BDBA-58A9F518C479}" sibTransId="{1B90E340-F942-4BAB-82F1-339EC60E10AE}"/>
    <dgm:cxn modelId="{752FECF9-C313-412D-A448-FE034D8F9BC1}" type="presOf" srcId="{4E268422-6D39-4AD1-9EFF-0F38ED3AF118}" destId="{7A02E566-8EFD-44DA-AF18-B10480D127DD}" srcOrd="0" destOrd="0" presId="urn:microsoft.com/office/officeart/2005/8/layout/vList2"/>
    <dgm:cxn modelId="{EB8462B9-3963-4F00-AAD5-78B69460C44C}" type="presOf" srcId="{28B64FC5-5618-4C2D-B037-C86F7728600D}" destId="{B7DF3911-5735-41AB-8502-BFF7D4130DC3}" srcOrd="0" destOrd="0" presId="urn:microsoft.com/office/officeart/2005/8/layout/vList2"/>
    <dgm:cxn modelId="{42CF85E2-C8E7-4FC1-B0D3-A03D6EB2B292}" srcId="{8BC39634-3827-4357-B284-5DF18531EA96}" destId="{0237F4AB-129C-4561-8E3E-AB6C03E6D909}" srcOrd="1" destOrd="0" parTransId="{A9938D4C-501C-4F60-BDD3-AA9B0EEC85DC}" sibTransId="{F24030A3-D983-4A4F-85E8-13F3700EBBF4}"/>
    <dgm:cxn modelId="{0698DF12-1682-4CDC-B5AB-0E554C71A7F3}" type="presOf" srcId="{6F3AE763-A518-472A-831B-578B52064663}" destId="{FAE22F72-A4BC-4A7D-BC34-962BA9A20F73}" srcOrd="0" destOrd="0" presId="urn:microsoft.com/office/officeart/2005/8/layout/vList2"/>
    <dgm:cxn modelId="{5A3FEB95-6D57-4B21-A49E-4CA58794C25E}" srcId="{9B446BB3-1062-4BA4-B8E6-676437899BF7}" destId="{8BC39634-3827-4357-B284-5DF18531EA96}" srcOrd="0" destOrd="0" parTransId="{4396B532-4528-4890-BC4A-B00DB6BECB04}" sibTransId="{62820944-109A-4479-BA1B-470AEB8CE0F5}"/>
    <dgm:cxn modelId="{4A07927F-C506-4822-8AD9-8B92480905FB}" type="presOf" srcId="{8B8EC221-16D2-462A-B45A-639D458F1E7A}" destId="{4D32D1D2-9E63-4773-8ADC-2334B2D24F2A}" srcOrd="0" destOrd="0" presId="urn:microsoft.com/office/officeart/2005/8/layout/vList2"/>
    <dgm:cxn modelId="{F2D9658B-2AA0-4670-9F34-BE2CC650D411}" type="presOf" srcId="{8DDB87AF-D265-4363-B1D8-6FB89254B7FA}" destId="{6A8CF236-084C-4727-8CB1-319FDEA1BFB9}" srcOrd="0" destOrd="0" presId="urn:microsoft.com/office/officeart/2005/8/layout/vList2"/>
    <dgm:cxn modelId="{459D74E4-1109-4182-9051-5D7FB11647F4}" type="presOf" srcId="{8BC39634-3827-4357-B284-5DF18531EA96}" destId="{26A030A1-1012-476B-B8FE-F15BE04B59AE}" srcOrd="0" destOrd="0" presId="urn:microsoft.com/office/officeart/2005/8/layout/vList2"/>
    <dgm:cxn modelId="{1FAC455B-D91D-42F5-92F9-2AFECB81D572}" srcId="{9B446BB3-1062-4BA4-B8E6-676437899BF7}" destId="{8DDB87AF-D265-4363-B1D8-6FB89254B7FA}" srcOrd="1" destOrd="0" parTransId="{2F545930-5AEF-41FF-A094-0360131600E7}" sibTransId="{93E114F3-2560-436A-B259-57A6BF86B924}"/>
    <dgm:cxn modelId="{156B21B9-CB81-4EF4-BEE9-5973F28FCCBB}" type="presOf" srcId="{0237F4AB-129C-4561-8E3E-AB6C03E6D909}" destId="{367A0488-C83B-4568-B244-AAD6A53E4874}" srcOrd="0" destOrd="1" presId="urn:microsoft.com/office/officeart/2005/8/layout/vList2"/>
    <dgm:cxn modelId="{4840137C-D9A1-48F9-8BCC-E4445821A4CE}" srcId="{9B446BB3-1062-4BA4-B8E6-676437899BF7}" destId="{8B8EC221-16D2-462A-B45A-639D458F1E7A}" srcOrd="3" destOrd="0" parTransId="{DBD9ADF5-3273-47A7-B41D-1F74E8FC4B1A}" sibTransId="{6980F20A-5CF3-4A93-B424-D7ABB7BB4909}"/>
    <dgm:cxn modelId="{8BC55675-A4D7-4B83-8269-5996E5096E92}" srcId="{8BC39634-3827-4357-B284-5DF18531EA96}" destId="{25AC2553-3D61-4345-BC7C-AE2FFDC73853}" srcOrd="0" destOrd="0" parTransId="{F19D4344-1F5B-4AEA-A4D8-73B65544F7E7}" sibTransId="{1DF8DD4A-05C5-4852-9370-68734F5F61E0}"/>
    <dgm:cxn modelId="{E0EF89D1-6592-47BB-A185-04DDD4348647}" srcId="{9B446BB3-1062-4BA4-B8E6-676437899BF7}" destId="{28B64FC5-5618-4C2D-B037-C86F7728600D}" srcOrd="2" destOrd="0" parTransId="{AC608DDC-C834-4E45-9CB4-C0D6FA913318}" sibTransId="{BF2DE93D-8E59-4A2F-88E4-5DAB116C5D29}"/>
    <dgm:cxn modelId="{07D802B6-2161-4935-98A3-3AA905BA8FDC}" srcId="{8DDB87AF-D265-4363-B1D8-6FB89254B7FA}" destId="{367FE10D-9443-43A6-8F10-6FE1EF267C0F}" srcOrd="1" destOrd="0" parTransId="{AC09B3A4-1F7F-49A2-9187-B15B48AEF3C8}" sibTransId="{D6B72B21-1CC6-4567-9383-482268717250}"/>
    <dgm:cxn modelId="{44490E3A-ED09-49E1-A506-76549F1B1220}" srcId="{8DDB87AF-D265-4363-B1D8-6FB89254B7FA}" destId="{4E268422-6D39-4AD1-9EFF-0F38ED3AF118}" srcOrd="0" destOrd="0" parTransId="{FB516228-4A60-4A78-B6B1-9F8DC9CAE8B4}" sibTransId="{1514E97A-76F4-4BB7-B531-03E0358DD8BF}"/>
    <dgm:cxn modelId="{5044207D-6FA3-4F6D-8FCD-B8BBB8708DC8}" type="presParOf" srcId="{91AC6715-5EDD-4AA4-8895-56C7241B87FD}" destId="{26A030A1-1012-476B-B8FE-F15BE04B59AE}" srcOrd="0" destOrd="0" presId="urn:microsoft.com/office/officeart/2005/8/layout/vList2"/>
    <dgm:cxn modelId="{960DF8FC-993A-4D64-A582-E208D0811367}" type="presParOf" srcId="{91AC6715-5EDD-4AA4-8895-56C7241B87FD}" destId="{367A0488-C83B-4568-B244-AAD6A53E4874}" srcOrd="1" destOrd="0" presId="urn:microsoft.com/office/officeart/2005/8/layout/vList2"/>
    <dgm:cxn modelId="{AF83FE45-CF42-4DC0-B7F9-F777508E9E0C}" type="presParOf" srcId="{91AC6715-5EDD-4AA4-8895-56C7241B87FD}" destId="{6A8CF236-084C-4727-8CB1-319FDEA1BFB9}" srcOrd="2" destOrd="0" presId="urn:microsoft.com/office/officeart/2005/8/layout/vList2"/>
    <dgm:cxn modelId="{838F980C-6ED9-458D-8C37-F88CAD0A1C59}" type="presParOf" srcId="{91AC6715-5EDD-4AA4-8895-56C7241B87FD}" destId="{7A02E566-8EFD-44DA-AF18-B10480D127DD}" srcOrd="3" destOrd="0" presId="urn:microsoft.com/office/officeart/2005/8/layout/vList2"/>
    <dgm:cxn modelId="{6716828D-6797-4B03-AF05-6F55F4876FD8}" type="presParOf" srcId="{91AC6715-5EDD-4AA4-8895-56C7241B87FD}" destId="{B7DF3911-5735-41AB-8502-BFF7D4130DC3}" srcOrd="4" destOrd="0" presId="urn:microsoft.com/office/officeart/2005/8/layout/vList2"/>
    <dgm:cxn modelId="{3907C354-156D-4A21-B087-68F36E081C39}" type="presParOf" srcId="{91AC6715-5EDD-4AA4-8895-56C7241B87FD}" destId="{FAE22F72-A4BC-4A7D-BC34-962BA9A20F73}" srcOrd="5" destOrd="0" presId="urn:microsoft.com/office/officeart/2005/8/layout/vList2"/>
    <dgm:cxn modelId="{6C0CE636-1122-4EF8-ADFB-1EE0AE7CA3AF}" type="presParOf" srcId="{91AC6715-5EDD-4AA4-8895-56C7241B87FD}" destId="{4D32D1D2-9E63-4773-8ADC-2334B2D24F2A}" srcOrd="6" destOrd="0" presId="urn:microsoft.com/office/officeart/2005/8/layout/vList2"/>
    <dgm:cxn modelId="{BA0E877D-0DB4-4DD5-973E-F9BF077BCBCC}" type="presParOf" srcId="{91AC6715-5EDD-4AA4-8895-56C7241B87FD}" destId="{3555A737-0E66-4E0D-B65E-F02968817B0A}" srcOrd="7" destOrd="0" presId="urn:microsoft.com/office/officeart/2005/8/layout/vList2"/>
    <dgm:cxn modelId="{E612FEE5-7181-4E7B-B3D0-703CE60E4AFF}" type="presParOf" srcId="{91AC6715-5EDD-4AA4-8895-56C7241B87FD}" destId="{FA5BC6FD-E21A-4925-B103-80B0275C1249}" srcOrd="8" destOrd="0" presId="urn:microsoft.com/office/officeart/2005/8/layout/vList2"/>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9259FA-DC42-414E-B7F2-A880FB726AD9}" type="doc">
      <dgm:prSet loTypeId="urn:microsoft.com/office/officeart/2005/8/layout/vProcess5" loCatId="process" qsTypeId="urn:microsoft.com/office/officeart/2005/8/quickstyle/3d3" qsCatId="3D" csTypeId="urn:microsoft.com/office/officeart/2005/8/colors/colorful5" csCatId="colorful" phldr="1"/>
      <dgm:spPr/>
      <dgm:t>
        <a:bodyPr/>
        <a:lstStyle/>
        <a:p>
          <a:endParaRPr lang="en-US"/>
        </a:p>
      </dgm:t>
    </dgm:pt>
    <dgm:pt modelId="{143B3A2B-C955-4E1F-A041-6D598C632AE2}">
      <dgm:prSet phldrT="[Text]" custT="1"/>
      <dgm:spPr/>
      <dgm:t>
        <a:bodyPr/>
        <a:lstStyle/>
        <a:p>
          <a:r>
            <a:rPr lang="en-US" sz="2800" b="1" dirty="0">
              <a:solidFill>
                <a:schemeClr val="tx1"/>
              </a:solidFill>
              <a:latin typeface="Century Gothic" panose="020B0502020202020204" pitchFamily="34" charset="0"/>
            </a:rPr>
            <a:t>Outputs</a:t>
          </a:r>
        </a:p>
        <a:p>
          <a:r>
            <a:rPr lang="en-US" sz="1900" b="0" dirty="0">
              <a:solidFill>
                <a:schemeClr val="tx1"/>
              </a:solidFill>
              <a:latin typeface="Century Gothic" panose="020B0502020202020204" pitchFamily="34" charset="0"/>
            </a:rPr>
            <a:t>*Evaluated curricula            *Accredited institutions</a:t>
          </a:r>
        </a:p>
        <a:p>
          <a:r>
            <a:rPr lang="en-US" sz="1900" b="0" dirty="0">
              <a:solidFill>
                <a:schemeClr val="tx1"/>
              </a:solidFill>
              <a:latin typeface="Century Gothic" panose="020B0502020202020204" pitchFamily="34" charset="0"/>
            </a:rPr>
            <a:t>*Verified qualifications         *Standardised results</a:t>
          </a:r>
        </a:p>
        <a:p>
          <a:r>
            <a:rPr lang="en-US" sz="1900" b="0" dirty="0">
              <a:solidFill>
                <a:schemeClr val="tx1"/>
              </a:solidFill>
              <a:latin typeface="Century Gothic" panose="020B0502020202020204" pitchFamily="34" charset="0"/>
            </a:rPr>
            <a:t>*Moderated assessments    *Printed certificates</a:t>
          </a:r>
          <a:endParaRPr lang="en-US" sz="1900" b="1" dirty="0">
            <a:solidFill>
              <a:schemeClr val="tx1"/>
            </a:solidFill>
            <a:latin typeface="Century Gothic" panose="020B0502020202020204" pitchFamily="34" charset="0"/>
          </a:endParaRPr>
        </a:p>
      </dgm:t>
    </dgm:pt>
    <dgm:pt modelId="{A79D38BA-49BF-4CD8-AF69-934CCD4D1DBC}" type="parTrans" cxnId="{5B13CC7C-99C0-4C07-890F-5DE3A19CCE50}">
      <dgm:prSet/>
      <dgm:spPr/>
      <dgm:t>
        <a:bodyPr/>
        <a:lstStyle/>
        <a:p>
          <a:endParaRPr lang="en-US" sz="1600">
            <a:solidFill>
              <a:schemeClr val="tx1"/>
            </a:solidFill>
            <a:latin typeface="Century Gothic" panose="020B0502020202020204" pitchFamily="34" charset="0"/>
          </a:endParaRPr>
        </a:p>
      </dgm:t>
    </dgm:pt>
    <dgm:pt modelId="{DC6445C8-93E8-4E6E-AED3-93E416718CB6}" type="sibTrans" cxnId="{5B13CC7C-99C0-4C07-890F-5DE3A19CCE50}">
      <dgm:prSet custT="1"/>
      <dgm:spPr/>
      <dgm:t>
        <a:bodyPr/>
        <a:lstStyle/>
        <a:p>
          <a:endParaRPr lang="en-US" sz="1600">
            <a:solidFill>
              <a:schemeClr val="tx1"/>
            </a:solidFill>
            <a:latin typeface="Century Gothic" panose="020B0502020202020204" pitchFamily="34" charset="0"/>
          </a:endParaRPr>
        </a:p>
      </dgm:t>
    </dgm:pt>
    <dgm:pt modelId="{75900358-6D88-44A6-A0F9-6F6471485E27}">
      <dgm:prSet phldrT="[Text]" custT="1"/>
      <dgm:spPr/>
      <dgm:t>
        <a:bodyPr/>
        <a:lstStyle/>
        <a:p>
          <a:r>
            <a:rPr lang="en-US" sz="2800" b="1" dirty="0">
              <a:solidFill>
                <a:schemeClr val="tx1"/>
              </a:solidFill>
              <a:latin typeface="Century Gothic" panose="020B0502020202020204" pitchFamily="34" charset="0"/>
            </a:rPr>
            <a:t>Outcome</a:t>
          </a:r>
        </a:p>
      </dgm:t>
    </dgm:pt>
    <dgm:pt modelId="{51F671BF-351F-404F-876C-50805303F037}" type="parTrans" cxnId="{1E13B318-BBA7-49FE-9394-D372D72F4E2E}">
      <dgm:prSet/>
      <dgm:spPr/>
      <dgm:t>
        <a:bodyPr/>
        <a:lstStyle/>
        <a:p>
          <a:endParaRPr lang="en-US" sz="1600">
            <a:solidFill>
              <a:schemeClr val="tx1"/>
            </a:solidFill>
            <a:latin typeface="Century Gothic" panose="020B0502020202020204" pitchFamily="34" charset="0"/>
          </a:endParaRPr>
        </a:p>
      </dgm:t>
    </dgm:pt>
    <dgm:pt modelId="{CD328519-A4B4-4EC4-AA1E-7263EE93C23C}" type="sibTrans" cxnId="{1E13B318-BBA7-49FE-9394-D372D72F4E2E}">
      <dgm:prSet custT="1"/>
      <dgm:spPr/>
      <dgm:t>
        <a:bodyPr/>
        <a:lstStyle/>
        <a:p>
          <a:endParaRPr lang="en-US" sz="1600">
            <a:solidFill>
              <a:schemeClr val="tx1"/>
            </a:solidFill>
            <a:latin typeface="Century Gothic" panose="020B0502020202020204" pitchFamily="34" charset="0"/>
          </a:endParaRPr>
        </a:p>
      </dgm:t>
    </dgm:pt>
    <dgm:pt modelId="{5844CF02-66BD-4937-8D08-A02B87B1BAB4}">
      <dgm:prSet phldrT="[Text]" custT="1"/>
      <dgm:spPr/>
      <dgm:t>
        <a:bodyPr/>
        <a:lstStyle/>
        <a:p>
          <a:pPr algn="l"/>
          <a:r>
            <a:rPr lang="en-US" sz="2000" b="0" dirty="0">
              <a:solidFill>
                <a:schemeClr val="tx1"/>
              </a:solidFill>
              <a:latin typeface="Century Gothic" panose="020B0502020202020204" pitchFamily="34" charset="0"/>
            </a:rPr>
            <a:t>Enhanced educational standards</a:t>
          </a:r>
        </a:p>
      </dgm:t>
    </dgm:pt>
    <dgm:pt modelId="{82951FBC-7BFC-4AA8-866E-BB4829526760}" type="parTrans" cxnId="{8AB9D2C7-1D40-4E1E-BD60-A03E3F3DAC2B}">
      <dgm:prSet/>
      <dgm:spPr/>
      <dgm:t>
        <a:bodyPr/>
        <a:lstStyle/>
        <a:p>
          <a:endParaRPr lang="en-US" sz="1600">
            <a:solidFill>
              <a:schemeClr val="tx1"/>
            </a:solidFill>
            <a:latin typeface="Century Gothic" panose="020B0502020202020204" pitchFamily="34" charset="0"/>
          </a:endParaRPr>
        </a:p>
      </dgm:t>
    </dgm:pt>
    <dgm:pt modelId="{42F974C8-0780-4C77-92F1-618C800442A9}" type="sibTrans" cxnId="{8AB9D2C7-1D40-4E1E-BD60-A03E3F3DAC2B}">
      <dgm:prSet/>
      <dgm:spPr/>
      <dgm:t>
        <a:bodyPr/>
        <a:lstStyle/>
        <a:p>
          <a:endParaRPr lang="en-US" sz="1600">
            <a:solidFill>
              <a:schemeClr val="tx1"/>
            </a:solidFill>
            <a:latin typeface="Century Gothic" panose="020B0502020202020204" pitchFamily="34" charset="0"/>
          </a:endParaRPr>
        </a:p>
      </dgm:t>
    </dgm:pt>
    <dgm:pt modelId="{C996DA56-F1CF-41D3-B9F8-2FA869726133}">
      <dgm:prSet phldrT="[Text]" custT="1"/>
      <dgm:spPr>
        <a:solidFill>
          <a:srgbClr val="003399"/>
        </a:solidFill>
      </dgm:spPr>
      <dgm:t>
        <a:bodyPr/>
        <a:lstStyle/>
        <a:p>
          <a:r>
            <a:rPr lang="en-US" sz="2800" b="1" dirty="0">
              <a:latin typeface="Century Gothic" panose="020B0502020202020204" pitchFamily="34" charset="0"/>
            </a:rPr>
            <a:t>Impact</a:t>
          </a:r>
        </a:p>
      </dgm:t>
    </dgm:pt>
    <dgm:pt modelId="{68231A73-4FFD-40BB-B5A3-06CE4E5C2421}" type="parTrans" cxnId="{BDE57E4A-55DC-46C7-903A-6F237FD3F5D2}">
      <dgm:prSet/>
      <dgm:spPr/>
      <dgm:t>
        <a:bodyPr/>
        <a:lstStyle/>
        <a:p>
          <a:endParaRPr lang="en-US" sz="1600">
            <a:solidFill>
              <a:schemeClr val="tx1"/>
            </a:solidFill>
            <a:latin typeface="Century Gothic" panose="020B0502020202020204" pitchFamily="34" charset="0"/>
          </a:endParaRPr>
        </a:p>
      </dgm:t>
    </dgm:pt>
    <dgm:pt modelId="{4E31F405-C473-4C43-B944-EFD53E68EC44}" type="sibTrans" cxnId="{BDE57E4A-55DC-46C7-903A-6F237FD3F5D2}">
      <dgm:prSet/>
      <dgm:spPr/>
      <dgm:t>
        <a:bodyPr/>
        <a:lstStyle/>
        <a:p>
          <a:endParaRPr lang="en-US" sz="1600">
            <a:solidFill>
              <a:schemeClr val="tx1"/>
            </a:solidFill>
            <a:latin typeface="Century Gothic" panose="020B0502020202020204" pitchFamily="34" charset="0"/>
          </a:endParaRPr>
        </a:p>
      </dgm:t>
    </dgm:pt>
    <dgm:pt modelId="{5C226F9A-4543-4419-943E-7A62C4E0A60F}">
      <dgm:prSet phldrT="[Text]" custT="1"/>
      <dgm:spPr>
        <a:solidFill>
          <a:srgbClr val="003399"/>
        </a:solidFill>
      </dgm:spPr>
      <dgm:t>
        <a:bodyPr/>
        <a:lstStyle/>
        <a:p>
          <a:pPr algn="l"/>
          <a:r>
            <a:rPr lang="en-US" sz="2000" b="0" dirty="0">
              <a:latin typeface="Century Gothic" panose="020B0502020202020204" pitchFamily="34" charset="0"/>
            </a:rPr>
            <a:t>Relevant and credible qualifications</a:t>
          </a:r>
        </a:p>
      </dgm:t>
    </dgm:pt>
    <dgm:pt modelId="{9ADDE287-D2DE-4798-A94E-C10889ABAE25}" type="parTrans" cxnId="{1DDFF5EB-F2C9-45F3-933B-08C262CE94C1}">
      <dgm:prSet/>
      <dgm:spPr/>
      <dgm:t>
        <a:bodyPr/>
        <a:lstStyle/>
        <a:p>
          <a:endParaRPr lang="en-US" sz="1600">
            <a:solidFill>
              <a:schemeClr val="tx1"/>
            </a:solidFill>
            <a:latin typeface="Century Gothic" panose="020B0502020202020204" pitchFamily="34" charset="0"/>
          </a:endParaRPr>
        </a:p>
      </dgm:t>
    </dgm:pt>
    <dgm:pt modelId="{94A29AB6-B175-444D-9956-7CFEBF3F3E15}" type="sibTrans" cxnId="{1DDFF5EB-F2C9-45F3-933B-08C262CE94C1}">
      <dgm:prSet/>
      <dgm:spPr/>
      <dgm:t>
        <a:bodyPr/>
        <a:lstStyle/>
        <a:p>
          <a:endParaRPr lang="en-US" sz="1600">
            <a:solidFill>
              <a:schemeClr val="tx1"/>
            </a:solidFill>
            <a:latin typeface="Century Gothic" panose="020B0502020202020204" pitchFamily="34" charset="0"/>
          </a:endParaRPr>
        </a:p>
      </dgm:t>
    </dgm:pt>
    <dgm:pt modelId="{7E1B5EDB-8449-45AE-A84F-51E6CA96E744}" type="pres">
      <dgm:prSet presAssocID="{D69259FA-DC42-414E-B7F2-A880FB726AD9}" presName="outerComposite" presStyleCnt="0">
        <dgm:presLayoutVars>
          <dgm:chMax val="5"/>
          <dgm:dir/>
          <dgm:resizeHandles val="exact"/>
        </dgm:presLayoutVars>
      </dgm:prSet>
      <dgm:spPr/>
      <dgm:t>
        <a:bodyPr/>
        <a:lstStyle/>
        <a:p>
          <a:endParaRPr lang="en-US"/>
        </a:p>
      </dgm:t>
    </dgm:pt>
    <dgm:pt modelId="{9D44EB1B-0A49-4095-BC16-594E25D11BF6}" type="pres">
      <dgm:prSet presAssocID="{D69259FA-DC42-414E-B7F2-A880FB726AD9}" presName="dummyMaxCanvas" presStyleCnt="0">
        <dgm:presLayoutVars/>
      </dgm:prSet>
      <dgm:spPr/>
    </dgm:pt>
    <dgm:pt modelId="{1A2567E9-FA83-4229-9BAD-7AAF3AFF985F}" type="pres">
      <dgm:prSet presAssocID="{D69259FA-DC42-414E-B7F2-A880FB726AD9}" presName="ThreeNodes_1" presStyleLbl="node1" presStyleIdx="0" presStyleCnt="3" custLinFactNeighborY="-3846">
        <dgm:presLayoutVars>
          <dgm:bulletEnabled val="1"/>
        </dgm:presLayoutVars>
      </dgm:prSet>
      <dgm:spPr/>
      <dgm:t>
        <a:bodyPr/>
        <a:lstStyle/>
        <a:p>
          <a:endParaRPr lang="en-US"/>
        </a:p>
      </dgm:t>
    </dgm:pt>
    <dgm:pt modelId="{A3B3F6E4-A2BC-498F-9299-6A7FBAA5BD0B}" type="pres">
      <dgm:prSet presAssocID="{D69259FA-DC42-414E-B7F2-A880FB726AD9}" presName="ThreeNodes_2" presStyleLbl="node1" presStyleIdx="1" presStyleCnt="3">
        <dgm:presLayoutVars>
          <dgm:bulletEnabled val="1"/>
        </dgm:presLayoutVars>
      </dgm:prSet>
      <dgm:spPr/>
      <dgm:t>
        <a:bodyPr/>
        <a:lstStyle/>
        <a:p>
          <a:endParaRPr lang="en-US"/>
        </a:p>
      </dgm:t>
    </dgm:pt>
    <dgm:pt modelId="{F1F961CA-9DD2-4CD7-B52A-50BD888AC1D3}" type="pres">
      <dgm:prSet presAssocID="{D69259FA-DC42-414E-B7F2-A880FB726AD9}" presName="ThreeNodes_3" presStyleLbl="node1" presStyleIdx="2" presStyleCnt="3" custLinFactNeighborX="349" custLinFactNeighborY="-7041">
        <dgm:presLayoutVars>
          <dgm:bulletEnabled val="1"/>
        </dgm:presLayoutVars>
      </dgm:prSet>
      <dgm:spPr/>
      <dgm:t>
        <a:bodyPr/>
        <a:lstStyle/>
        <a:p>
          <a:endParaRPr lang="en-US"/>
        </a:p>
      </dgm:t>
    </dgm:pt>
    <dgm:pt modelId="{1F0D45B9-7503-40CC-8903-A86D0B483BF7}" type="pres">
      <dgm:prSet presAssocID="{D69259FA-DC42-414E-B7F2-A880FB726AD9}" presName="ThreeConn_1-2" presStyleLbl="fgAccFollowNode1" presStyleIdx="0" presStyleCnt="2">
        <dgm:presLayoutVars>
          <dgm:bulletEnabled val="1"/>
        </dgm:presLayoutVars>
      </dgm:prSet>
      <dgm:spPr/>
      <dgm:t>
        <a:bodyPr/>
        <a:lstStyle/>
        <a:p>
          <a:endParaRPr lang="en-US"/>
        </a:p>
      </dgm:t>
    </dgm:pt>
    <dgm:pt modelId="{DCFC37F3-6986-45B4-88BB-4845ED46EE29}" type="pres">
      <dgm:prSet presAssocID="{D69259FA-DC42-414E-B7F2-A880FB726AD9}" presName="ThreeConn_2-3" presStyleLbl="fgAccFollowNode1" presStyleIdx="1" presStyleCnt="2">
        <dgm:presLayoutVars>
          <dgm:bulletEnabled val="1"/>
        </dgm:presLayoutVars>
      </dgm:prSet>
      <dgm:spPr/>
      <dgm:t>
        <a:bodyPr/>
        <a:lstStyle/>
        <a:p>
          <a:endParaRPr lang="en-US"/>
        </a:p>
      </dgm:t>
    </dgm:pt>
    <dgm:pt modelId="{6B13068E-D96C-477E-BA70-6C5F5D6DE078}" type="pres">
      <dgm:prSet presAssocID="{D69259FA-DC42-414E-B7F2-A880FB726AD9}" presName="ThreeNodes_1_text" presStyleLbl="node1" presStyleIdx="2" presStyleCnt="3">
        <dgm:presLayoutVars>
          <dgm:bulletEnabled val="1"/>
        </dgm:presLayoutVars>
      </dgm:prSet>
      <dgm:spPr/>
      <dgm:t>
        <a:bodyPr/>
        <a:lstStyle/>
        <a:p>
          <a:endParaRPr lang="en-US"/>
        </a:p>
      </dgm:t>
    </dgm:pt>
    <dgm:pt modelId="{21A8A167-2ED1-4490-9971-644A4FA1543B}" type="pres">
      <dgm:prSet presAssocID="{D69259FA-DC42-414E-B7F2-A880FB726AD9}" presName="ThreeNodes_2_text" presStyleLbl="node1" presStyleIdx="2" presStyleCnt="3">
        <dgm:presLayoutVars>
          <dgm:bulletEnabled val="1"/>
        </dgm:presLayoutVars>
      </dgm:prSet>
      <dgm:spPr/>
      <dgm:t>
        <a:bodyPr/>
        <a:lstStyle/>
        <a:p>
          <a:endParaRPr lang="en-US"/>
        </a:p>
      </dgm:t>
    </dgm:pt>
    <dgm:pt modelId="{5C44C8E0-00FF-44B9-8777-415703D0FC50}" type="pres">
      <dgm:prSet presAssocID="{D69259FA-DC42-414E-B7F2-A880FB726AD9}" presName="ThreeNodes_3_text" presStyleLbl="node1" presStyleIdx="2" presStyleCnt="3">
        <dgm:presLayoutVars>
          <dgm:bulletEnabled val="1"/>
        </dgm:presLayoutVars>
      </dgm:prSet>
      <dgm:spPr/>
      <dgm:t>
        <a:bodyPr/>
        <a:lstStyle/>
        <a:p>
          <a:endParaRPr lang="en-US"/>
        </a:p>
      </dgm:t>
    </dgm:pt>
  </dgm:ptLst>
  <dgm:cxnLst>
    <dgm:cxn modelId="{BDE57E4A-55DC-46C7-903A-6F237FD3F5D2}" srcId="{D69259FA-DC42-414E-B7F2-A880FB726AD9}" destId="{C996DA56-F1CF-41D3-B9F8-2FA869726133}" srcOrd="2" destOrd="0" parTransId="{68231A73-4FFD-40BB-B5A3-06CE4E5C2421}" sibTransId="{4E31F405-C473-4C43-B944-EFD53E68EC44}"/>
    <dgm:cxn modelId="{1CB5F782-9D19-47D3-A14F-3D15149C088A}" type="presOf" srcId="{143B3A2B-C955-4E1F-A041-6D598C632AE2}" destId="{1A2567E9-FA83-4229-9BAD-7AAF3AFF985F}" srcOrd="0" destOrd="0" presId="urn:microsoft.com/office/officeart/2005/8/layout/vProcess5"/>
    <dgm:cxn modelId="{3D19418C-4A08-490E-B27D-C1F04EAA5A74}" type="presOf" srcId="{5C226F9A-4543-4419-943E-7A62C4E0A60F}" destId="{F1F961CA-9DD2-4CD7-B52A-50BD888AC1D3}" srcOrd="0" destOrd="1" presId="urn:microsoft.com/office/officeart/2005/8/layout/vProcess5"/>
    <dgm:cxn modelId="{5B13CC7C-99C0-4C07-890F-5DE3A19CCE50}" srcId="{D69259FA-DC42-414E-B7F2-A880FB726AD9}" destId="{143B3A2B-C955-4E1F-A041-6D598C632AE2}" srcOrd="0" destOrd="0" parTransId="{A79D38BA-49BF-4CD8-AF69-934CCD4D1DBC}" sibTransId="{DC6445C8-93E8-4E6E-AED3-93E416718CB6}"/>
    <dgm:cxn modelId="{9F6FA02D-ECF3-471E-86C6-8FB590434C44}" type="presOf" srcId="{5844CF02-66BD-4937-8D08-A02B87B1BAB4}" destId="{A3B3F6E4-A2BC-498F-9299-6A7FBAA5BD0B}" srcOrd="0" destOrd="1" presId="urn:microsoft.com/office/officeart/2005/8/layout/vProcess5"/>
    <dgm:cxn modelId="{E08C6575-70CB-4A27-BE44-7ED29990B4A0}" type="presOf" srcId="{75900358-6D88-44A6-A0F9-6F6471485E27}" destId="{A3B3F6E4-A2BC-498F-9299-6A7FBAA5BD0B}" srcOrd="0" destOrd="0" presId="urn:microsoft.com/office/officeart/2005/8/layout/vProcess5"/>
    <dgm:cxn modelId="{D680D386-292A-4CAF-8DCC-831A1798D4A6}" type="presOf" srcId="{5C226F9A-4543-4419-943E-7A62C4E0A60F}" destId="{5C44C8E0-00FF-44B9-8777-415703D0FC50}" srcOrd="1" destOrd="1" presId="urn:microsoft.com/office/officeart/2005/8/layout/vProcess5"/>
    <dgm:cxn modelId="{8AB9D2C7-1D40-4E1E-BD60-A03E3F3DAC2B}" srcId="{75900358-6D88-44A6-A0F9-6F6471485E27}" destId="{5844CF02-66BD-4937-8D08-A02B87B1BAB4}" srcOrd="0" destOrd="0" parTransId="{82951FBC-7BFC-4AA8-866E-BB4829526760}" sibTransId="{42F974C8-0780-4C77-92F1-618C800442A9}"/>
    <dgm:cxn modelId="{1E13B318-BBA7-49FE-9394-D372D72F4E2E}" srcId="{D69259FA-DC42-414E-B7F2-A880FB726AD9}" destId="{75900358-6D88-44A6-A0F9-6F6471485E27}" srcOrd="1" destOrd="0" parTransId="{51F671BF-351F-404F-876C-50805303F037}" sibTransId="{CD328519-A4B4-4EC4-AA1E-7263EE93C23C}"/>
    <dgm:cxn modelId="{453F69E3-8A8C-4EC5-B39E-ABAC66F8D732}" type="presOf" srcId="{C996DA56-F1CF-41D3-B9F8-2FA869726133}" destId="{F1F961CA-9DD2-4CD7-B52A-50BD888AC1D3}" srcOrd="0" destOrd="0" presId="urn:microsoft.com/office/officeart/2005/8/layout/vProcess5"/>
    <dgm:cxn modelId="{1DDFF5EB-F2C9-45F3-933B-08C262CE94C1}" srcId="{C996DA56-F1CF-41D3-B9F8-2FA869726133}" destId="{5C226F9A-4543-4419-943E-7A62C4E0A60F}" srcOrd="0" destOrd="0" parTransId="{9ADDE287-D2DE-4798-A94E-C10889ABAE25}" sibTransId="{94A29AB6-B175-444D-9956-7CFEBF3F3E15}"/>
    <dgm:cxn modelId="{CB66C1F6-2889-47A3-8767-B199BF107F64}" type="presOf" srcId="{5844CF02-66BD-4937-8D08-A02B87B1BAB4}" destId="{21A8A167-2ED1-4490-9971-644A4FA1543B}" srcOrd="1" destOrd="1" presId="urn:microsoft.com/office/officeart/2005/8/layout/vProcess5"/>
    <dgm:cxn modelId="{B1DB667A-C7DE-4925-87F9-C345401EBFFD}" type="presOf" srcId="{DC6445C8-93E8-4E6E-AED3-93E416718CB6}" destId="{1F0D45B9-7503-40CC-8903-A86D0B483BF7}" srcOrd="0" destOrd="0" presId="urn:microsoft.com/office/officeart/2005/8/layout/vProcess5"/>
    <dgm:cxn modelId="{424BAAA4-165D-4BC8-B859-EC5B9FA6DED6}" type="presOf" srcId="{CD328519-A4B4-4EC4-AA1E-7263EE93C23C}" destId="{DCFC37F3-6986-45B4-88BB-4845ED46EE29}" srcOrd="0" destOrd="0" presId="urn:microsoft.com/office/officeart/2005/8/layout/vProcess5"/>
    <dgm:cxn modelId="{2B0DD99A-278B-4F67-B2CD-6B625D246DAD}" type="presOf" srcId="{D69259FA-DC42-414E-B7F2-A880FB726AD9}" destId="{7E1B5EDB-8449-45AE-A84F-51E6CA96E744}" srcOrd="0" destOrd="0" presId="urn:microsoft.com/office/officeart/2005/8/layout/vProcess5"/>
    <dgm:cxn modelId="{7234CFA5-90C6-4AC0-9A94-32FA7BA0A29C}" type="presOf" srcId="{C996DA56-F1CF-41D3-B9F8-2FA869726133}" destId="{5C44C8E0-00FF-44B9-8777-415703D0FC50}" srcOrd="1" destOrd="0" presId="urn:microsoft.com/office/officeart/2005/8/layout/vProcess5"/>
    <dgm:cxn modelId="{089FB5D5-7DE2-4367-9692-0D907BFFC057}" type="presOf" srcId="{143B3A2B-C955-4E1F-A041-6D598C632AE2}" destId="{6B13068E-D96C-477E-BA70-6C5F5D6DE078}" srcOrd="1" destOrd="0" presId="urn:microsoft.com/office/officeart/2005/8/layout/vProcess5"/>
    <dgm:cxn modelId="{0D52C3A0-E445-4AB3-A88C-A9AF77F72BF2}" type="presOf" srcId="{75900358-6D88-44A6-A0F9-6F6471485E27}" destId="{21A8A167-2ED1-4490-9971-644A4FA1543B}" srcOrd="1" destOrd="0" presId="urn:microsoft.com/office/officeart/2005/8/layout/vProcess5"/>
    <dgm:cxn modelId="{D53036DB-2676-4590-BA2B-ADB6FB4EAC64}" type="presParOf" srcId="{7E1B5EDB-8449-45AE-A84F-51E6CA96E744}" destId="{9D44EB1B-0A49-4095-BC16-594E25D11BF6}" srcOrd="0" destOrd="0" presId="urn:microsoft.com/office/officeart/2005/8/layout/vProcess5"/>
    <dgm:cxn modelId="{6248F32B-FC7D-4679-B741-1CF4DA5C79AC}" type="presParOf" srcId="{7E1B5EDB-8449-45AE-A84F-51E6CA96E744}" destId="{1A2567E9-FA83-4229-9BAD-7AAF3AFF985F}" srcOrd="1" destOrd="0" presId="urn:microsoft.com/office/officeart/2005/8/layout/vProcess5"/>
    <dgm:cxn modelId="{951A1305-0656-4FD3-B1F8-6AEECB5A686A}" type="presParOf" srcId="{7E1B5EDB-8449-45AE-A84F-51E6CA96E744}" destId="{A3B3F6E4-A2BC-498F-9299-6A7FBAA5BD0B}" srcOrd="2" destOrd="0" presId="urn:microsoft.com/office/officeart/2005/8/layout/vProcess5"/>
    <dgm:cxn modelId="{F6560156-E643-4352-B8F0-67579120517B}" type="presParOf" srcId="{7E1B5EDB-8449-45AE-A84F-51E6CA96E744}" destId="{F1F961CA-9DD2-4CD7-B52A-50BD888AC1D3}" srcOrd="3" destOrd="0" presId="urn:microsoft.com/office/officeart/2005/8/layout/vProcess5"/>
    <dgm:cxn modelId="{052B7AD4-C103-4DE2-8B7B-42C289EAC3D9}" type="presParOf" srcId="{7E1B5EDB-8449-45AE-A84F-51E6CA96E744}" destId="{1F0D45B9-7503-40CC-8903-A86D0B483BF7}" srcOrd="4" destOrd="0" presId="urn:microsoft.com/office/officeart/2005/8/layout/vProcess5"/>
    <dgm:cxn modelId="{AA40C2E2-43D0-48D9-B242-70DD047B5EFA}" type="presParOf" srcId="{7E1B5EDB-8449-45AE-A84F-51E6CA96E744}" destId="{DCFC37F3-6986-45B4-88BB-4845ED46EE29}" srcOrd="5" destOrd="0" presId="urn:microsoft.com/office/officeart/2005/8/layout/vProcess5"/>
    <dgm:cxn modelId="{4BCABAE5-1557-4AA3-B254-38C0CF504A67}" type="presParOf" srcId="{7E1B5EDB-8449-45AE-A84F-51E6CA96E744}" destId="{6B13068E-D96C-477E-BA70-6C5F5D6DE078}" srcOrd="6" destOrd="0" presId="urn:microsoft.com/office/officeart/2005/8/layout/vProcess5"/>
    <dgm:cxn modelId="{F9B6A548-435D-4607-BF14-B3F0598BC9C5}" type="presParOf" srcId="{7E1B5EDB-8449-45AE-A84F-51E6CA96E744}" destId="{21A8A167-2ED1-4490-9971-644A4FA1543B}" srcOrd="7" destOrd="0" presId="urn:microsoft.com/office/officeart/2005/8/layout/vProcess5"/>
    <dgm:cxn modelId="{7AE5676C-3044-4B38-A2AB-889355B3FA55}" type="presParOf" srcId="{7E1B5EDB-8449-45AE-A84F-51E6CA96E744}" destId="{5C44C8E0-00FF-44B9-8777-415703D0FC5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A07A0-8582-4C6E-9291-E4F1A1728CD6}">
      <dsp:nvSpPr>
        <dsp:cNvPr id="0" name=""/>
        <dsp:cNvSpPr/>
      </dsp:nvSpPr>
      <dsp:spPr>
        <a:xfrm rot="10800000">
          <a:off x="1616198" y="2585"/>
          <a:ext cx="6364572" cy="138436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466" tIns="91440" rIns="170688" bIns="91440" numCol="1" spcCol="1270" anchor="ctr" anchorCtr="0">
          <a:noAutofit/>
        </a:bodyPr>
        <a:lstStyle/>
        <a:p>
          <a:pPr lvl="0" algn="ctr" defTabSz="1066800">
            <a:lnSpc>
              <a:spcPct val="90000"/>
            </a:lnSpc>
            <a:spcBef>
              <a:spcPct val="0"/>
            </a:spcBef>
            <a:spcAft>
              <a:spcPct val="35000"/>
            </a:spcAft>
          </a:pPr>
          <a:r>
            <a:rPr lang="en-US" sz="2400" b="1" kern="1200" dirty="0">
              <a:solidFill>
                <a:schemeClr val="tx2"/>
              </a:solidFill>
              <a:latin typeface="Century Gothic" panose="020B0502020202020204" pitchFamily="34" charset="0"/>
              <a:ea typeface="+mn-ea"/>
              <a:cs typeface="+mn-cs"/>
            </a:rPr>
            <a:t>Chapter 2</a:t>
          </a:r>
          <a:r>
            <a:rPr lang="en-US" sz="2400" kern="1200" dirty="0">
              <a:solidFill>
                <a:schemeClr val="tx2"/>
              </a:solidFill>
              <a:latin typeface="Century Gothic" panose="020B0502020202020204" pitchFamily="34" charset="0"/>
              <a:ea typeface="+mn-ea"/>
              <a:cs typeface="+mn-cs"/>
            </a:rPr>
            <a:t>: Everyone has a right to education </a:t>
          </a:r>
        </a:p>
      </dsp:txBody>
      <dsp:txXfrm rot="10800000">
        <a:off x="1962289" y="2585"/>
        <a:ext cx="6018481" cy="1384364"/>
      </dsp:txXfrm>
    </dsp:sp>
    <dsp:sp modelId="{789EB558-F8EB-45F3-B13F-A409AD9B1F0F}">
      <dsp:nvSpPr>
        <dsp:cNvPr id="0" name=""/>
        <dsp:cNvSpPr/>
      </dsp:nvSpPr>
      <dsp:spPr>
        <a:xfrm>
          <a:off x="275934" y="0"/>
          <a:ext cx="1384364" cy="1384364"/>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4C7536-CD45-4633-888F-B5EAA2EBC2A5}">
      <dsp:nvSpPr>
        <dsp:cNvPr id="0" name=""/>
        <dsp:cNvSpPr/>
      </dsp:nvSpPr>
      <dsp:spPr>
        <a:xfrm rot="10800000">
          <a:off x="1400170" y="1800192"/>
          <a:ext cx="6652609" cy="1384364"/>
        </a:xfrm>
        <a:prstGeom prst="homePlate">
          <a:avLst/>
        </a:prstGeom>
        <a:solidFill>
          <a:schemeClr val="accent5">
            <a:hueOff val="2571418"/>
            <a:satOff val="5874"/>
            <a:lumOff val="-162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466" tIns="91440" rIns="170688" bIns="91440" numCol="1" spcCol="1270" anchor="ctr" anchorCtr="0">
          <a:noAutofit/>
        </a:bodyPr>
        <a:lstStyle/>
        <a:p>
          <a:pPr lvl="0" algn="ctr" defTabSz="1066800">
            <a:lnSpc>
              <a:spcPct val="90000"/>
            </a:lnSpc>
            <a:spcBef>
              <a:spcPct val="0"/>
            </a:spcBef>
            <a:spcAft>
              <a:spcPct val="35000"/>
            </a:spcAft>
          </a:pPr>
          <a:r>
            <a:rPr lang="en-US" sz="2400" kern="1200" dirty="0">
              <a:solidFill>
                <a:schemeClr val="tx2"/>
              </a:solidFill>
              <a:latin typeface="Century Gothic" panose="020B0502020202020204" pitchFamily="34" charset="0"/>
              <a:ea typeface="+mn-ea"/>
              <a:cs typeface="+mn-cs"/>
            </a:rPr>
            <a:t>Establishment of Umalusi as a Quality Council</a:t>
          </a:r>
        </a:p>
      </dsp:txBody>
      <dsp:txXfrm rot="10800000">
        <a:off x="1746261" y="1800192"/>
        <a:ext cx="6306518" cy="1384364"/>
      </dsp:txXfrm>
    </dsp:sp>
    <dsp:sp modelId="{9967DBA4-4924-48AF-993D-750B00D17C9F}">
      <dsp:nvSpPr>
        <dsp:cNvPr id="0" name=""/>
        <dsp:cNvSpPr/>
      </dsp:nvSpPr>
      <dsp:spPr>
        <a:xfrm>
          <a:off x="59909" y="1727845"/>
          <a:ext cx="1384364" cy="1384364"/>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C039C0-D41F-47D4-A2D7-227B366E0DC4}">
      <dsp:nvSpPr>
        <dsp:cNvPr id="0" name=""/>
        <dsp:cNvSpPr/>
      </dsp:nvSpPr>
      <dsp:spPr>
        <a:xfrm rot="10800000">
          <a:off x="1616198" y="3597800"/>
          <a:ext cx="6364572" cy="1384364"/>
        </a:xfrm>
        <a:prstGeom prst="homePlate">
          <a:avLst/>
        </a:prstGeom>
        <a:solidFill>
          <a:schemeClr val="accent5">
            <a:hueOff val="5142836"/>
            <a:satOff val="11748"/>
            <a:lumOff val="-32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0466" tIns="91440" rIns="170688" bIns="91440" numCol="1" spcCol="1270" anchor="ctr" anchorCtr="0">
          <a:noAutofit/>
        </a:bodyPr>
        <a:lstStyle/>
        <a:p>
          <a:pPr lvl="0" algn="ctr" defTabSz="1066800">
            <a:lnSpc>
              <a:spcPct val="90000"/>
            </a:lnSpc>
            <a:spcBef>
              <a:spcPct val="0"/>
            </a:spcBef>
            <a:spcAft>
              <a:spcPct val="35000"/>
            </a:spcAft>
          </a:pPr>
          <a:r>
            <a:rPr lang="en-US" sz="2400" kern="1200">
              <a:latin typeface="Century Gothic" panose="020B0502020202020204" pitchFamily="34" charset="0"/>
              <a:ea typeface="+mn-ea"/>
              <a:cs typeface="+mn-cs"/>
            </a:rPr>
            <a:t>Assigns Umalusi the responsibility for quality assurance of general and further education and training</a:t>
          </a:r>
          <a:endParaRPr lang="en-US" sz="2400" kern="1200" dirty="0">
            <a:latin typeface="Century Gothic" panose="020B0502020202020204" pitchFamily="34" charset="0"/>
            <a:ea typeface="+mn-ea"/>
            <a:cs typeface="+mn-cs"/>
          </a:endParaRPr>
        </a:p>
      </dsp:txBody>
      <dsp:txXfrm rot="10800000">
        <a:off x="1962289" y="3597800"/>
        <a:ext cx="6018481" cy="1384364"/>
      </dsp:txXfrm>
    </dsp:sp>
    <dsp:sp modelId="{3EE5916A-0C07-441B-B6F2-0DBED640E916}">
      <dsp:nvSpPr>
        <dsp:cNvPr id="0" name=""/>
        <dsp:cNvSpPr/>
      </dsp:nvSpPr>
      <dsp:spPr>
        <a:xfrm>
          <a:off x="203919" y="3528042"/>
          <a:ext cx="1384364" cy="1384364"/>
        </a:xfrm>
        <a:prstGeom prst="ellipse">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6D3F18-4939-4517-ACE5-BC113549B636}">
      <dsp:nvSpPr>
        <dsp:cNvPr id="0" name=""/>
        <dsp:cNvSpPr/>
      </dsp:nvSpPr>
      <dsp:spPr>
        <a:xfrm>
          <a:off x="0" y="22054"/>
          <a:ext cx="9066213" cy="879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dirty="0">
              <a:solidFill>
                <a:srgbClr val="16165D"/>
              </a:solidFill>
              <a:latin typeface="Century Gothic" panose="020B0502020202020204" pitchFamily="34" charset="0"/>
            </a:rPr>
            <a:t>Reviewing the quality assurance approach </a:t>
          </a:r>
        </a:p>
      </dsp:txBody>
      <dsp:txXfrm>
        <a:off x="42950" y="65004"/>
        <a:ext cx="8980313" cy="793940"/>
      </dsp:txXfrm>
    </dsp:sp>
    <dsp:sp modelId="{6B5EA069-10F3-44E0-AC08-F49F90AACAB9}">
      <dsp:nvSpPr>
        <dsp:cNvPr id="0" name=""/>
        <dsp:cNvSpPr/>
      </dsp:nvSpPr>
      <dsp:spPr>
        <a:xfrm>
          <a:off x="0" y="1037254"/>
          <a:ext cx="9066213" cy="879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0" kern="1200" dirty="0">
              <a:solidFill>
                <a:srgbClr val="16165D"/>
              </a:solidFill>
              <a:latin typeface="Century Gothic" panose="020B0502020202020204" pitchFamily="34" charset="0"/>
            </a:rPr>
            <a:t>Reviewing, evaluating and appraising </a:t>
          </a:r>
          <a:r>
            <a:rPr lang="en-US" sz="1800" b="0" kern="1200" dirty="0">
              <a:solidFill>
                <a:srgbClr val="16165D"/>
              </a:solidFill>
              <a:latin typeface="Century Gothic" panose="020B0502020202020204" pitchFamily="34" charset="0"/>
            </a:rPr>
            <a:t>qualifications submitted for registration on the </a:t>
          </a:r>
          <a:r>
            <a:rPr lang="en-ZA" sz="1800" b="0" kern="1200" dirty="0">
              <a:solidFill>
                <a:srgbClr val="16165D"/>
              </a:solidFill>
              <a:latin typeface="Century Gothic" panose="020B0502020202020204" pitchFamily="34" charset="0"/>
            </a:rPr>
            <a:t>GFETQSF;</a:t>
          </a:r>
          <a:endParaRPr lang="en-US" sz="1800" b="0" kern="1200" dirty="0">
            <a:solidFill>
              <a:srgbClr val="16165D"/>
            </a:solidFill>
            <a:latin typeface="Century Gothic" panose="020B0502020202020204" pitchFamily="34" charset="0"/>
          </a:endParaRPr>
        </a:p>
      </dsp:txBody>
      <dsp:txXfrm>
        <a:off x="42950" y="1080204"/>
        <a:ext cx="8980313" cy="793940"/>
      </dsp:txXfrm>
    </dsp:sp>
    <dsp:sp modelId="{6219A69C-6219-4003-8398-D64B60717C98}">
      <dsp:nvSpPr>
        <dsp:cNvPr id="0" name=""/>
        <dsp:cNvSpPr/>
      </dsp:nvSpPr>
      <dsp:spPr>
        <a:xfrm>
          <a:off x="0" y="2052454"/>
          <a:ext cx="9066213" cy="879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dirty="0">
              <a:solidFill>
                <a:srgbClr val="16165D"/>
              </a:solidFill>
              <a:latin typeface="Century Gothic" panose="020B0502020202020204" pitchFamily="34" charset="0"/>
            </a:rPr>
            <a:t>Providing input to the legislative framework</a:t>
          </a:r>
        </a:p>
      </dsp:txBody>
      <dsp:txXfrm>
        <a:off x="42950" y="2095404"/>
        <a:ext cx="8980313" cy="793940"/>
      </dsp:txXfrm>
    </dsp:sp>
    <dsp:sp modelId="{4D1220DD-775C-4B39-839F-3D56E1115EA2}">
      <dsp:nvSpPr>
        <dsp:cNvPr id="0" name=""/>
        <dsp:cNvSpPr/>
      </dsp:nvSpPr>
      <dsp:spPr>
        <a:xfrm>
          <a:off x="0" y="3067655"/>
          <a:ext cx="9066213" cy="879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0" kern="1200" dirty="0">
              <a:solidFill>
                <a:srgbClr val="16165D"/>
              </a:solidFill>
              <a:latin typeface="Century Gothic" panose="020B0502020202020204" pitchFamily="34" charset="0"/>
            </a:rPr>
            <a:t>Intensifying research on educational </a:t>
          </a:r>
          <a:r>
            <a:rPr lang="en-US" sz="1800" b="0" kern="1200" dirty="0">
              <a:solidFill>
                <a:srgbClr val="16165D"/>
              </a:solidFill>
              <a:latin typeface="Century Gothic" panose="020B0502020202020204" pitchFamily="34" charset="0"/>
            </a:rPr>
            <a:t>developments linked to the sub-framework to innovate and to advise the appropriate ministers</a:t>
          </a:r>
          <a:r>
            <a:rPr lang="en-ZA" sz="1800" b="0" kern="1200" dirty="0">
              <a:solidFill>
                <a:srgbClr val="16165D"/>
              </a:solidFill>
              <a:latin typeface="Century Gothic" panose="020B0502020202020204" pitchFamily="34" charset="0"/>
            </a:rPr>
            <a:t> of education</a:t>
          </a:r>
          <a:endParaRPr lang="en-US" sz="1800" b="0" kern="1200" dirty="0">
            <a:solidFill>
              <a:srgbClr val="16165D"/>
            </a:solidFill>
            <a:latin typeface="Century Gothic" panose="020B0502020202020204" pitchFamily="34" charset="0"/>
          </a:endParaRPr>
        </a:p>
      </dsp:txBody>
      <dsp:txXfrm>
        <a:off x="42950" y="3110605"/>
        <a:ext cx="8980313" cy="793940"/>
      </dsp:txXfrm>
    </dsp:sp>
    <dsp:sp modelId="{9C93BA55-5CDC-42EA-B4A1-C816571FF5C4}">
      <dsp:nvSpPr>
        <dsp:cNvPr id="0" name=""/>
        <dsp:cNvSpPr/>
      </dsp:nvSpPr>
      <dsp:spPr>
        <a:xfrm>
          <a:off x="0" y="4074531"/>
          <a:ext cx="9066213" cy="8798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0" kern="1200" dirty="0">
              <a:solidFill>
                <a:srgbClr val="16165D"/>
              </a:solidFill>
              <a:latin typeface="Century Gothic" panose="020B0502020202020204" pitchFamily="34" charset="0"/>
            </a:rPr>
            <a:t>Intensifying advocacy to communicate </a:t>
          </a:r>
          <a:r>
            <a:rPr lang="en-US" sz="1800" b="0" kern="1200" dirty="0">
              <a:solidFill>
                <a:srgbClr val="16165D"/>
              </a:solidFill>
              <a:latin typeface="Century Gothic" panose="020B0502020202020204" pitchFamily="34" charset="0"/>
            </a:rPr>
            <a:t>accurate and relevant messages to all stakeholders on issues relating to qualifications </a:t>
          </a:r>
          <a:r>
            <a:rPr lang="en-ZA" sz="1800" b="0" kern="1200" dirty="0">
              <a:solidFill>
                <a:srgbClr val="16165D"/>
              </a:solidFill>
              <a:latin typeface="Century Gothic" panose="020B0502020202020204" pitchFamily="34" charset="0"/>
            </a:rPr>
            <a:t>on our sub-framework.</a:t>
          </a:r>
          <a:endParaRPr lang="en-US" sz="1800" b="0" kern="1200" dirty="0">
            <a:solidFill>
              <a:srgbClr val="16165D"/>
            </a:solidFill>
            <a:latin typeface="Century Gothic" panose="020B0502020202020204" pitchFamily="34" charset="0"/>
          </a:endParaRPr>
        </a:p>
      </dsp:txBody>
      <dsp:txXfrm>
        <a:off x="42950" y="4117481"/>
        <a:ext cx="8980313" cy="793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030A1-1012-476B-B8FE-F15BE04B59AE}">
      <dsp:nvSpPr>
        <dsp:cNvPr id="0" name=""/>
        <dsp:cNvSpPr/>
      </dsp:nvSpPr>
      <dsp:spPr>
        <a:xfrm>
          <a:off x="0" y="55693"/>
          <a:ext cx="9066213" cy="406435"/>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Review of the Quality Assurance approach</a:t>
          </a:r>
        </a:p>
      </dsp:txBody>
      <dsp:txXfrm>
        <a:off x="19841" y="75534"/>
        <a:ext cx="9026531" cy="366753"/>
      </dsp:txXfrm>
    </dsp:sp>
    <dsp:sp modelId="{367A0488-C83B-4568-B244-AAD6A53E4874}">
      <dsp:nvSpPr>
        <dsp:cNvPr id="0" name=""/>
        <dsp:cNvSpPr/>
      </dsp:nvSpPr>
      <dsp:spPr>
        <a:xfrm>
          <a:off x="0" y="479111"/>
          <a:ext cx="9066213" cy="1140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852"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 The instrument for external moderation of the GETC question papers has been reviewed. The design appropriate for this qualification is at a conceptual stage </a:t>
          </a:r>
        </a:p>
      </dsp:txBody>
      <dsp:txXfrm>
        <a:off x="0" y="479111"/>
        <a:ext cx="9066213" cy="1140585"/>
      </dsp:txXfrm>
    </dsp:sp>
    <dsp:sp modelId="{B7DF3911-5735-41AB-8502-BFF7D4130DC3}">
      <dsp:nvSpPr>
        <dsp:cNvPr id="0" name=""/>
        <dsp:cNvSpPr/>
      </dsp:nvSpPr>
      <dsp:spPr>
        <a:xfrm>
          <a:off x="0" y="1020845"/>
          <a:ext cx="9066213" cy="616710"/>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Demand for credible qualifications</a:t>
          </a:r>
        </a:p>
      </dsp:txBody>
      <dsp:txXfrm>
        <a:off x="30105" y="1050950"/>
        <a:ext cx="9006003" cy="556500"/>
      </dsp:txXfrm>
    </dsp:sp>
    <dsp:sp modelId="{FAE22F72-A4BC-4A7D-BC34-962BA9A20F73}">
      <dsp:nvSpPr>
        <dsp:cNvPr id="0" name=""/>
        <dsp:cNvSpPr/>
      </dsp:nvSpPr>
      <dsp:spPr>
        <a:xfrm>
          <a:off x="0" y="1683152"/>
          <a:ext cx="9066213" cy="1026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852"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 </a:t>
          </a:r>
          <a:r>
            <a:rPr lang="en-ZA" sz="1400" kern="1200" dirty="0">
              <a:latin typeface="Century Gothic" panose="020B0502020202020204" pitchFamily="34" charset="0"/>
            </a:rPr>
            <a:t>Umalusi benchmarked the NSC against five other school leaving qualifications (the AS and A levels of the Cambridge International Examination (CIE: AS and A levels), the International Baccalaureate (IB: Diploma), Kenya (Senior Secondary), the New South Wales (Senior Secondary) and Zimbabwe (Senior Secondary). The NSC has been found to be comparable to these qualifications.</a:t>
          </a:r>
          <a:endParaRPr lang="en-US" sz="1400" kern="1200" dirty="0">
            <a:latin typeface="Century Gothic" panose="020B0502020202020204" pitchFamily="34" charset="0"/>
          </a:endParaRPr>
        </a:p>
      </dsp:txBody>
      <dsp:txXfrm>
        <a:off x="0" y="1683152"/>
        <a:ext cx="9066213" cy="1026218"/>
      </dsp:txXfrm>
    </dsp:sp>
    <dsp:sp modelId="{4D32D1D2-9E63-4773-8ADC-2334B2D24F2A}">
      <dsp:nvSpPr>
        <dsp:cNvPr id="0" name=""/>
        <dsp:cNvSpPr/>
      </dsp:nvSpPr>
      <dsp:spPr>
        <a:xfrm>
          <a:off x="0" y="2755881"/>
          <a:ext cx="9066213" cy="670298"/>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solidFill>
                <a:schemeClr val="bg1"/>
              </a:solidFill>
              <a:latin typeface="Century Gothic" panose="020B0502020202020204" pitchFamily="34" charset="0"/>
            </a:rPr>
            <a:t>Demand for Umalusi qualifications outside South Africa</a:t>
          </a:r>
        </a:p>
      </dsp:txBody>
      <dsp:txXfrm>
        <a:off x="32721" y="2788602"/>
        <a:ext cx="9000771" cy="604856"/>
      </dsp:txXfrm>
    </dsp:sp>
    <dsp:sp modelId="{FA5BC6FD-E21A-4925-B103-80B0275C1249}">
      <dsp:nvSpPr>
        <dsp:cNvPr id="0" name=""/>
        <dsp:cNvSpPr/>
      </dsp:nvSpPr>
      <dsp:spPr>
        <a:xfrm>
          <a:off x="0" y="4200206"/>
          <a:ext cx="9066213" cy="686822"/>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Use of communication platforms by stakeholders</a:t>
          </a:r>
        </a:p>
      </dsp:txBody>
      <dsp:txXfrm>
        <a:off x="33528" y="4233734"/>
        <a:ext cx="8999157" cy="619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030A1-1012-476B-B8FE-F15BE04B59AE}">
      <dsp:nvSpPr>
        <dsp:cNvPr id="0" name=""/>
        <dsp:cNvSpPr/>
      </dsp:nvSpPr>
      <dsp:spPr>
        <a:xfrm>
          <a:off x="0" y="1167235"/>
          <a:ext cx="8950327" cy="588125"/>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Qualifications, Certification, and Verification</a:t>
          </a:r>
        </a:p>
      </dsp:txBody>
      <dsp:txXfrm>
        <a:off x="28710" y="1195945"/>
        <a:ext cx="8892907" cy="530705"/>
      </dsp:txXfrm>
    </dsp:sp>
    <dsp:sp modelId="{367A0488-C83B-4568-B244-AAD6A53E4874}">
      <dsp:nvSpPr>
        <dsp:cNvPr id="0" name=""/>
        <dsp:cNvSpPr/>
      </dsp:nvSpPr>
      <dsp:spPr>
        <a:xfrm>
          <a:off x="0" y="1904999"/>
          <a:ext cx="8950327" cy="401191"/>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Certification numbers</a:t>
          </a:r>
          <a:r>
            <a:rPr lang="en-US" sz="1400" kern="1200" dirty="0">
              <a:solidFill>
                <a:schemeClr val="tx1"/>
              </a:solidFill>
              <a:latin typeface="Century Gothic" panose="020B0502020202020204" pitchFamily="34" charset="0"/>
            </a:rPr>
            <a:t> dropped in 2019 and 2020 but have increased again in 2021. </a:t>
          </a:r>
          <a:r>
            <a:rPr lang="en-US" sz="1400" kern="1200" dirty="0">
              <a:latin typeface="Century Gothic" panose="020B0502020202020204" pitchFamily="34" charset="0"/>
            </a:rPr>
            <a:t>Verification numbers dropped in 2020/21 due to the impact of COVID-19 but went back to normal  in 2021/22</a:t>
          </a:r>
        </a:p>
      </dsp:txBody>
      <dsp:txXfrm>
        <a:off x="0" y="1904999"/>
        <a:ext cx="8950327" cy="401191"/>
      </dsp:txXfrm>
    </dsp:sp>
    <dsp:sp modelId="{6A8CF236-084C-4727-8CB1-319FDEA1BFB9}">
      <dsp:nvSpPr>
        <dsp:cNvPr id="0" name=""/>
        <dsp:cNvSpPr/>
      </dsp:nvSpPr>
      <dsp:spPr>
        <a:xfrm>
          <a:off x="0" y="0"/>
          <a:ext cx="8950327" cy="517507"/>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Quality Assurance of Assessment</a:t>
          </a:r>
        </a:p>
      </dsp:txBody>
      <dsp:txXfrm>
        <a:off x="25263" y="25263"/>
        <a:ext cx="8899801" cy="466981"/>
      </dsp:txXfrm>
    </dsp:sp>
    <dsp:sp modelId="{7A02E566-8EFD-44DA-AF18-B10480D127DD}">
      <dsp:nvSpPr>
        <dsp:cNvPr id="0" name=""/>
        <dsp:cNvSpPr/>
      </dsp:nvSpPr>
      <dsp:spPr>
        <a:xfrm>
          <a:off x="0" y="567584"/>
          <a:ext cx="8950327" cy="682537"/>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Trends in QAA activities, i.e. the moderation of question papers, monitoring of the writing of examinations, monitoring of marking centres, and verification of marking for various subjects reflect an increase in the services provided</a:t>
          </a:r>
        </a:p>
        <a:p>
          <a:pPr marL="114300" lvl="1" indent="-114300" algn="l" defTabSz="622300">
            <a:lnSpc>
              <a:spcPct val="90000"/>
            </a:lnSpc>
            <a:spcBef>
              <a:spcPct val="0"/>
            </a:spcBef>
            <a:spcAft>
              <a:spcPct val="20000"/>
            </a:spcAft>
            <a:buChar char="••"/>
          </a:pPr>
          <a:endParaRPr lang="en-US" sz="1400" kern="1200" dirty="0">
            <a:latin typeface="Century Gothic" panose="020B0502020202020204" pitchFamily="34" charset="0"/>
          </a:endParaRPr>
        </a:p>
      </dsp:txBody>
      <dsp:txXfrm>
        <a:off x="0" y="567584"/>
        <a:ext cx="8950327" cy="682537"/>
      </dsp:txXfrm>
    </dsp:sp>
    <dsp:sp modelId="{B7DF3911-5735-41AB-8502-BFF7D4130DC3}">
      <dsp:nvSpPr>
        <dsp:cNvPr id="0" name=""/>
        <dsp:cNvSpPr/>
      </dsp:nvSpPr>
      <dsp:spPr>
        <a:xfrm>
          <a:off x="0" y="2410047"/>
          <a:ext cx="8950327" cy="540368"/>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Evaluation and Accreditation</a:t>
          </a:r>
        </a:p>
      </dsp:txBody>
      <dsp:txXfrm>
        <a:off x="26379" y="2436426"/>
        <a:ext cx="8897569" cy="487610"/>
      </dsp:txXfrm>
    </dsp:sp>
    <dsp:sp modelId="{FAE22F72-A4BC-4A7D-BC34-962BA9A20F73}">
      <dsp:nvSpPr>
        <dsp:cNvPr id="0" name=""/>
        <dsp:cNvSpPr/>
      </dsp:nvSpPr>
      <dsp:spPr>
        <a:xfrm>
          <a:off x="0" y="2986933"/>
          <a:ext cx="8950327" cy="534855"/>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Institutions </a:t>
          </a:r>
          <a:r>
            <a:rPr lang="en-US" sz="1400" kern="1200" dirty="0">
              <a:solidFill>
                <a:schemeClr val="tx1"/>
              </a:solidFill>
              <a:latin typeface="Century Gothic" panose="020B0502020202020204" pitchFamily="34" charset="0"/>
            </a:rPr>
            <a:t>granted “a window period to improve” have reduced from 190 in 2019/20 to 10 in 2022/23</a:t>
          </a:r>
          <a:r>
            <a:rPr lang="en-US" sz="1400" kern="1200" dirty="0">
              <a:latin typeface="Century Gothic" panose="020B0502020202020204" pitchFamily="34" charset="0"/>
            </a:rPr>
            <a:t> due to a drop in initial site visits</a:t>
          </a:r>
        </a:p>
      </dsp:txBody>
      <dsp:txXfrm>
        <a:off x="0" y="2986933"/>
        <a:ext cx="8950327" cy="534855"/>
      </dsp:txXfrm>
    </dsp:sp>
    <dsp:sp modelId="{4D32D1D2-9E63-4773-8ADC-2334B2D24F2A}">
      <dsp:nvSpPr>
        <dsp:cNvPr id="0" name=""/>
        <dsp:cNvSpPr/>
      </dsp:nvSpPr>
      <dsp:spPr>
        <a:xfrm>
          <a:off x="0" y="3498693"/>
          <a:ext cx="8950327" cy="694279"/>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Evaluation and appraisal of new qualifications</a:t>
          </a:r>
        </a:p>
      </dsp:txBody>
      <dsp:txXfrm>
        <a:off x="33892" y="3532585"/>
        <a:ext cx="8882543" cy="626495"/>
      </dsp:txXfrm>
    </dsp:sp>
    <dsp:sp modelId="{FA5BC6FD-E21A-4925-B103-80B0275C1249}">
      <dsp:nvSpPr>
        <dsp:cNvPr id="0" name=""/>
        <dsp:cNvSpPr/>
      </dsp:nvSpPr>
      <dsp:spPr>
        <a:xfrm>
          <a:off x="0" y="4679990"/>
          <a:ext cx="8950327" cy="578011"/>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a:latin typeface="Century Gothic" panose="020B0502020202020204" pitchFamily="34" charset="0"/>
            </a:rPr>
            <a:t>Empowerment of women, youth and people with disabilities</a:t>
          </a:r>
        </a:p>
      </dsp:txBody>
      <dsp:txXfrm>
        <a:off x="28216" y="4708206"/>
        <a:ext cx="8893895" cy="5215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030A1-1012-476B-B8FE-F15BE04B59AE}">
      <dsp:nvSpPr>
        <dsp:cNvPr id="0" name=""/>
        <dsp:cNvSpPr/>
      </dsp:nvSpPr>
      <dsp:spPr>
        <a:xfrm>
          <a:off x="0" y="13330"/>
          <a:ext cx="8950327" cy="543890"/>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Century Gothic" panose="020B0502020202020204" pitchFamily="34" charset="0"/>
            </a:rPr>
            <a:t>Organisational structure and Human resource capacity</a:t>
          </a:r>
        </a:p>
      </dsp:txBody>
      <dsp:txXfrm>
        <a:off x="26551" y="39881"/>
        <a:ext cx="8897225" cy="490788"/>
      </dsp:txXfrm>
    </dsp:sp>
    <dsp:sp modelId="{367A0488-C83B-4568-B244-AAD6A53E4874}">
      <dsp:nvSpPr>
        <dsp:cNvPr id="0" name=""/>
        <dsp:cNvSpPr/>
      </dsp:nvSpPr>
      <dsp:spPr>
        <a:xfrm>
          <a:off x="0" y="557221"/>
          <a:ext cx="8950327" cy="828000"/>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20320" rIns="113792" bIns="20320" numCol="1" spcCol="1270" anchor="t" anchorCtr="0">
          <a:noAutofit/>
        </a:bodyPr>
        <a:lstStyle/>
        <a:p>
          <a:pPr marL="171450" lvl="1" indent="-171450" algn="l" defTabSz="711200">
            <a:lnSpc>
              <a:spcPct val="90000"/>
            </a:lnSpc>
            <a:spcBef>
              <a:spcPct val="0"/>
            </a:spcBef>
            <a:spcAft>
              <a:spcPct val="20000"/>
            </a:spcAft>
            <a:buFont typeface="Wingdings" panose="05000000000000000000" pitchFamily="2" charset="2"/>
            <a:buChar char="••"/>
          </a:pPr>
          <a:r>
            <a:rPr lang="en-US" sz="1600" kern="1200" dirty="0">
              <a:latin typeface="Century Gothic" panose="020B0502020202020204" pitchFamily="34" charset="0"/>
            </a:rPr>
            <a:t> The</a:t>
          </a:r>
          <a:r>
            <a:rPr lang="en-US" sz="1400" kern="1200" dirty="0">
              <a:latin typeface="Century Gothic" panose="020B0502020202020204" pitchFamily="34" charset="0"/>
            </a:rPr>
            <a:t> organogram has increased from 138 to 150 posts. Though the vacancy rate has been maintained under 10%, there were up to 23 resignations by the end of quarter 3. </a:t>
          </a:r>
        </a:p>
        <a:p>
          <a:pPr marL="171450" lvl="1" indent="-171450" algn="l" defTabSz="711200">
            <a:lnSpc>
              <a:spcPct val="90000"/>
            </a:lnSpc>
            <a:spcBef>
              <a:spcPct val="0"/>
            </a:spcBef>
            <a:spcAft>
              <a:spcPct val="20000"/>
            </a:spcAft>
            <a:buFont typeface="Wingdings" panose="05000000000000000000" pitchFamily="2" charset="2"/>
            <a:buChar char="••"/>
          </a:pPr>
          <a:endParaRPr lang="en-US" sz="1600" kern="1200" dirty="0">
            <a:latin typeface="Century Gothic" panose="020B0502020202020204" pitchFamily="34" charset="0"/>
          </a:endParaRPr>
        </a:p>
      </dsp:txBody>
      <dsp:txXfrm>
        <a:off x="0" y="557221"/>
        <a:ext cx="8950327" cy="828000"/>
      </dsp:txXfrm>
    </dsp:sp>
    <dsp:sp modelId="{6A8CF236-084C-4727-8CB1-319FDEA1BFB9}">
      <dsp:nvSpPr>
        <dsp:cNvPr id="0" name=""/>
        <dsp:cNvSpPr/>
      </dsp:nvSpPr>
      <dsp:spPr>
        <a:xfrm>
          <a:off x="0" y="1006162"/>
          <a:ext cx="8950327" cy="601670"/>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Century Gothic" panose="020B0502020202020204" pitchFamily="34" charset="0"/>
            </a:rPr>
            <a:t>Facilities</a:t>
          </a:r>
        </a:p>
      </dsp:txBody>
      <dsp:txXfrm>
        <a:off x="29371" y="1035533"/>
        <a:ext cx="8891585" cy="542928"/>
      </dsp:txXfrm>
    </dsp:sp>
    <dsp:sp modelId="{7A02E566-8EFD-44DA-AF18-B10480D127DD}">
      <dsp:nvSpPr>
        <dsp:cNvPr id="0" name=""/>
        <dsp:cNvSpPr/>
      </dsp:nvSpPr>
      <dsp:spPr>
        <a:xfrm>
          <a:off x="0" y="1644203"/>
          <a:ext cx="8950327" cy="905625"/>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The construction of </a:t>
          </a:r>
          <a:r>
            <a:rPr lang="en-US" sz="1400" i="1" kern="1200" dirty="0" err="1">
              <a:latin typeface="Century Gothic" panose="020B0502020202020204" pitchFamily="34" charset="0"/>
            </a:rPr>
            <a:t>Thuto</a:t>
          </a:r>
          <a:r>
            <a:rPr lang="en-US" sz="1400" i="1" kern="1200" dirty="0">
              <a:latin typeface="Century Gothic" panose="020B0502020202020204" pitchFamily="34" charset="0"/>
            </a:rPr>
            <a:t>-Mfundo</a:t>
          </a:r>
          <a:r>
            <a:rPr lang="en-US" sz="1400" kern="1200" dirty="0">
              <a:latin typeface="Century Gothic" panose="020B0502020202020204" pitchFamily="34" charset="0"/>
            </a:rPr>
            <a:t> building has been completed.  </a:t>
          </a:r>
          <a:r>
            <a:rPr lang="en-ZA" sz="1400" kern="1200" dirty="0">
              <a:solidFill>
                <a:srgbClr val="000000">
                  <a:hueOff val="0"/>
                  <a:satOff val="0"/>
                  <a:lumOff val="0"/>
                  <a:alphaOff val="0"/>
                </a:srgbClr>
              </a:solidFill>
              <a:latin typeface="Century Gothic" panose="020B0502020202020204" pitchFamily="34" charset="0"/>
              <a:ea typeface="MS Gothic"/>
              <a:cs typeface="MS Gothic"/>
            </a:rPr>
            <a:t>The building plans for the renovation of Umalusi House have been approved to address OHS deficiencies e.g. </a:t>
          </a:r>
          <a:r>
            <a:rPr lang="en-US" sz="1400" kern="1200" dirty="0">
              <a:latin typeface="Century Gothic" panose="020B0502020202020204" pitchFamily="34" charset="0"/>
            </a:rPr>
            <a:t>accessibility to people with disabilities</a:t>
          </a:r>
        </a:p>
        <a:p>
          <a:pPr marL="171450" lvl="1" indent="-171450" algn="l" defTabSz="711200">
            <a:lnSpc>
              <a:spcPct val="90000"/>
            </a:lnSpc>
            <a:spcBef>
              <a:spcPct val="0"/>
            </a:spcBef>
            <a:spcAft>
              <a:spcPct val="20000"/>
            </a:spcAft>
            <a:buChar char="••"/>
          </a:pPr>
          <a:endParaRPr lang="en-US" sz="1600" kern="1200" dirty="0">
            <a:latin typeface="Century Gothic" panose="020B0502020202020204" pitchFamily="34" charset="0"/>
          </a:endParaRPr>
        </a:p>
      </dsp:txBody>
      <dsp:txXfrm>
        <a:off x="0" y="1644203"/>
        <a:ext cx="8950327" cy="905625"/>
      </dsp:txXfrm>
    </dsp:sp>
    <dsp:sp modelId="{B7DF3911-5735-41AB-8502-BFF7D4130DC3}">
      <dsp:nvSpPr>
        <dsp:cNvPr id="0" name=""/>
        <dsp:cNvSpPr/>
      </dsp:nvSpPr>
      <dsp:spPr>
        <a:xfrm>
          <a:off x="0" y="2278223"/>
          <a:ext cx="8950327" cy="591935"/>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Century Gothic" panose="020B0502020202020204" pitchFamily="34" charset="0"/>
            </a:rPr>
            <a:t>Financial Resources</a:t>
          </a:r>
        </a:p>
      </dsp:txBody>
      <dsp:txXfrm>
        <a:off x="28896" y="2307119"/>
        <a:ext cx="8892535" cy="534143"/>
      </dsp:txXfrm>
    </dsp:sp>
    <dsp:sp modelId="{FAE22F72-A4BC-4A7D-BC34-962BA9A20F73}">
      <dsp:nvSpPr>
        <dsp:cNvPr id="0" name=""/>
        <dsp:cNvSpPr/>
      </dsp:nvSpPr>
      <dsp:spPr>
        <a:xfrm>
          <a:off x="0" y="2925576"/>
          <a:ext cx="8950327" cy="828000"/>
        </a:xfrm>
        <a:prstGeom prst="rect">
          <a:avLst/>
        </a:prstGeom>
        <a:noFill/>
        <a:ln>
          <a:noFill/>
        </a:ln>
        <a:effectLst/>
        <a:scene3d>
          <a:camera prst="orthographicFront"/>
          <a:lightRig rig="threePt" dir="t"/>
        </a:scene3d>
        <a:sp3d>
          <a:bevelT w="152400" h="50800" prst="softRound"/>
        </a:sp3d>
      </dsp:spPr>
      <dsp:style>
        <a:lnRef idx="0">
          <a:scrgbClr r="0" g="0" b="0"/>
        </a:lnRef>
        <a:fillRef idx="0">
          <a:scrgbClr r="0" g="0" b="0"/>
        </a:fillRef>
        <a:effectRef idx="0">
          <a:scrgbClr r="0" g="0" b="0"/>
        </a:effectRef>
        <a:fontRef idx="minor"/>
      </dsp:style>
      <dsp:txBody>
        <a:bodyPr spcFirstLastPara="0" vert="horz" wrap="square" lIns="284173"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en-US" sz="1400" kern="1200" dirty="0">
              <a:latin typeface="Century Gothic" panose="020B0502020202020204" pitchFamily="34" charset="0"/>
            </a:rPr>
            <a:t>A third clean audit for 2021/22. </a:t>
          </a:r>
          <a:r>
            <a:rPr lang="en-ZA" sz="1400" kern="1200" dirty="0">
              <a:solidFill>
                <a:srgbClr val="000000">
                  <a:hueOff val="0"/>
                  <a:satOff val="0"/>
                  <a:lumOff val="0"/>
                  <a:alphaOff val="0"/>
                </a:srgbClr>
              </a:solidFill>
              <a:latin typeface="Century Gothic" panose="020B0502020202020204" pitchFamily="34" charset="0"/>
              <a:ea typeface="MS Gothic"/>
              <a:cs typeface="MS Gothic"/>
            </a:rPr>
            <a:t>The increase in fuel prices and the high inflation rate exert financial pressure on the organisation’s budget (the cost drivers for the moderation of question papers, site visits and verification of marking are flights, car rental, and accommodation)</a:t>
          </a:r>
          <a:r>
            <a:rPr lang="en-US" sz="1400" kern="1200" dirty="0">
              <a:solidFill>
                <a:srgbClr val="000000">
                  <a:hueOff val="0"/>
                  <a:satOff val="0"/>
                  <a:lumOff val="0"/>
                  <a:alphaOff val="0"/>
                </a:srgbClr>
              </a:solidFill>
              <a:latin typeface="Century Gothic" panose="020B0502020202020204" pitchFamily="34" charset="0"/>
              <a:ea typeface="MS Gothic"/>
              <a:cs typeface="MS Gothic"/>
            </a:rPr>
            <a:t> </a:t>
          </a:r>
        </a:p>
      </dsp:txBody>
      <dsp:txXfrm>
        <a:off x="0" y="2925576"/>
        <a:ext cx="8950327" cy="828000"/>
      </dsp:txXfrm>
    </dsp:sp>
    <dsp:sp modelId="{4D32D1D2-9E63-4773-8ADC-2334B2D24F2A}">
      <dsp:nvSpPr>
        <dsp:cNvPr id="0" name=""/>
        <dsp:cNvSpPr/>
      </dsp:nvSpPr>
      <dsp:spPr>
        <a:xfrm>
          <a:off x="0" y="3518437"/>
          <a:ext cx="8950327" cy="611797"/>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Century Gothic" panose="020B0502020202020204" pitchFamily="34" charset="0"/>
            </a:rPr>
            <a:t>Information and Communication Technology</a:t>
          </a:r>
        </a:p>
      </dsp:txBody>
      <dsp:txXfrm>
        <a:off x="29865" y="3548302"/>
        <a:ext cx="8890597" cy="552067"/>
      </dsp:txXfrm>
    </dsp:sp>
    <dsp:sp modelId="{FA5BC6FD-E21A-4925-B103-80B0275C1249}">
      <dsp:nvSpPr>
        <dsp:cNvPr id="0" name=""/>
        <dsp:cNvSpPr/>
      </dsp:nvSpPr>
      <dsp:spPr>
        <a:xfrm>
          <a:off x="0" y="4773806"/>
          <a:ext cx="8950327" cy="557219"/>
        </a:xfrm>
        <a:prstGeom prst="roundRect">
          <a:avLst/>
        </a:prstGeom>
        <a:solidFill>
          <a:srgbClr val="004A8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Century Gothic" panose="020B0502020202020204" pitchFamily="34" charset="0"/>
            </a:rPr>
            <a:t>Communication Management</a:t>
          </a:r>
        </a:p>
      </dsp:txBody>
      <dsp:txXfrm>
        <a:off x="27201" y="4801007"/>
        <a:ext cx="8895925" cy="5028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2567E9-FA83-4229-9BAD-7AAF3AFF985F}">
      <dsp:nvSpPr>
        <dsp:cNvPr id="0" name=""/>
        <dsp:cNvSpPr/>
      </dsp:nvSpPr>
      <dsp:spPr>
        <a:xfrm>
          <a:off x="0" y="0"/>
          <a:ext cx="7706281" cy="1495425"/>
        </a:xfrm>
        <a:prstGeom prst="roundRect">
          <a:avLst>
            <a:gd name="adj" fmla="val 1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tx1"/>
              </a:solidFill>
              <a:latin typeface="Century Gothic" panose="020B0502020202020204" pitchFamily="34" charset="0"/>
            </a:rPr>
            <a:t>Outputs</a:t>
          </a:r>
        </a:p>
        <a:p>
          <a:pPr lvl="0" algn="l" defTabSz="1244600">
            <a:lnSpc>
              <a:spcPct val="90000"/>
            </a:lnSpc>
            <a:spcBef>
              <a:spcPct val="0"/>
            </a:spcBef>
            <a:spcAft>
              <a:spcPct val="35000"/>
            </a:spcAft>
          </a:pPr>
          <a:r>
            <a:rPr lang="en-US" sz="1900" b="0" kern="1200" dirty="0">
              <a:solidFill>
                <a:schemeClr val="tx1"/>
              </a:solidFill>
              <a:latin typeface="Century Gothic" panose="020B0502020202020204" pitchFamily="34" charset="0"/>
            </a:rPr>
            <a:t>*Evaluated curricula            *Accredited institutions</a:t>
          </a:r>
        </a:p>
        <a:p>
          <a:pPr lvl="0" algn="l" defTabSz="1244600">
            <a:lnSpc>
              <a:spcPct val="90000"/>
            </a:lnSpc>
            <a:spcBef>
              <a:spcPct val="0"/>
            </a:spcBef>
            <a:spcAft>
              <a:spcPct val="35000"/>
            </a:spcAft>
          </a:pPr>
          <a:r>
            <a:rPr lang="en-US" sz="1900" b="0" kern="1200" dirty="0">
              <a:solidFill>
                <a:schemeClr val="tx1"/>
              </a:solidFill>
              <a:latin typeface="Century Gothic" panose="020B0502020202020204" pitchFamily="34" charset="0"/>
            </a:rPr>
            <a:t>*Verified qualifications         *Standardised results</a:t>
          </a:r>
        </a:p>
        <a:p>
          <a:pPr lvl="0" algn="l" defTabSz="1244600">
            <a:lnSpc>
              <a:spcPct val="90000"/>
            </a:lnSpc>
            <a:spcBef>
              <a:spcPct val="0"/>
            </a:spcBef>
            <a:spcAft>
              <a:spcPct val="35000"/>
            </a:spcAft>
          </a:pPr>
          <a:r>
            <a:rPr lang="en-US" sz="1900" b="0" kern="1200" dirty="0">
              <a:solidFill>
                <a:schemeClr val="tx1"/>
              </a:solidFill>
              <a:latin typeface="Century Gothic" panose="020B0502020202020204" pitchFamily="34" charset="0"/>
            </a:rPr>
            <a:t>*Moderated assessments    *Printed certificates</a:t>
          </a:r>
          <a:endParaRPr lang="en-US" sz="1900" b="1" kern="1200" dirty="0">
            <a:solidFill>
              <a:schemeClr val="tx1"/>
            </a:solidFill>
            <a:latin typeface="Century Gothic" panose="020B0502020202020204" pitchFamily="34" charset="0"/>
          </a:endParaRPr>
        </a:p>
      </dsp:txBody>
      <dsp:txXfrm>
        <a:off x="43800" y="43800"/>
        <a:ext cx="6092599" cy="1407825"/>
      </dsp:txXfrm>
    </dsp:sp>
    <dsp:sp modelId="{A3B3F6E4-A2BC-498F-9299-6A7FBAA5BD0B}">
      <dsp:nvSpPr>
        <dsp:cNvPr id="0" name=""/>
        <dsp:cNvSpPr/>
      </dsp:nvSpPr>
      <dsp:spPr>
        <a:xfrm>
          <a:off x="679965" y="1744662"/>
          <a:ext cx="7706281" cy="1495425"/>
        </a:xfrm>
        <a:prstGeom prst="roundRect">
          <a:avLst>
            <a:gd name="adj" fmla="val 10000"/>
          </a:avLst>
        </a:prstGeom>
        <a:solidFill>
          <a:schemeClr val="accent5">
            <a:hueOff val="2571418"/>
            <a:satOff val="5874"/>
            <a:lumOff val="-1627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solidFill>
                <a:schemeClr val="tx1"/>
              </a:solidFill>
              <a:latin typeface="Century Gothic" panose="020B0502020202020204" pitchFamily="34" charset="0"/>
            </a:rPr>
            <a:t>Outcome</a:t>
          </a:r>
        </a:p>
        <a:p>
          <a:pPr marL="228600" lvl="1" indent="-228600" algn="l" defTabSz="889000">
            <a:lnSpc>
              <a:spcPct val="90000"/>
            </a:lnSpc>
            <a:spcBef>
              <a:spcPct val="0"/>
            </a:spcBef>
            <a:spcAft>
              <a:spcPct val="15000"/>
            </a:spcAft>
            <a:buChar char="••"/>
          </a:pPr>
          <a:r>
            <a:rPr lang="en-US" sz="2000" b="0" kern="1200" dirty="0">
              <a:solidFill>
                <a:schemeClr val="tx1"/>
              </a:solidFill>
              <a:latin typeface="Century Gothic" panose="020B0502020202020204" pitchFamily="34" charset="0"/>
            </a:rPr>
            <a:t>Enhanced educational standards</a:t>
          </a:r>
        </a:p>
      </dsp:txBody>
      <dsp:txXfrm>
        <a:off x="723765" y="1788462"/>
        <a:ext cx="5966688" cy="1407825"/>
      </dsp:txXfrm>
    </dsp:sp>
    <dsp:sp modelId="{F1F961CA-9DD2-4CD7-B52A-50BD888AC1D3}">
      <dsp:nvSpPr>
        <dsp:cNvPr id="0" name=""/>
        <dsp:cNvSpPr/>
      </dsp:nvSpPr>
      <dsp:spPr>
        <a:xfrm>
          <a:off x="1359931" y="3384032"/>
          <a:ext cx="7706281" cy="1495425"/>
        </a:xfrm>
        <a:prstGeom prst="roundRect">
          <a:avLst>
            <a:gd name="adj" fmla="val 10000"/>
          </a:avLst>
        </a:prstGeom>
        <a:solidFill>
          <a:srgbClr val="003399"/>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kern="1200" dirty="0">
              <a:latin typeface="Century Gothic" panose="020B0502020202020204" pitchFamily="34" charset="0"/>
            </a:rPr>
            <a:t>Impact</a:t>
          </a:r>
        </a:p>
        <a:p>
          <a:pPr marL="228600" lvl="1" indent="-228600" algn="l" defTabSz="889000">
            <a:lnSpc>
              <a:spcPct val="90000"/>
            </a:lnSpc>
            <a:spcBef>
              <a:spcPct val="0"/>
            </a:spcBef>
            <a:spcAft>
              <a:spcPct val="15000"/>
            </a:spcAft>
            <a:buChar char="••"/>
          </a:pPr>
          <a:r>
            <a:rPr lang="en-US" sz="2000" b="0" kern="1200" dirty="0">
              <a:latin typeface="Century Gothic" panose="020B0502020202020204" pitchFamily="34" charset="0"/>
            </a:rPr>
            <a:t>Relevant and credible qualifications</a:t>
          </a:r>
        </a:p>
      </dsp:txBody>
      <dsp:txXfrm>
        <a:off x="1403731" y="3427832"/>
        <a:ext cx="5966688" cy="1407825"/>
      </dsp:txXfrm>
    </dsp:sp>
    <dsp:sp modelId="{1F0D45B9-7503-40CC-8903-A86D0B483BF7}">
      <dsp:nvSpPr>
        <dsp:cNvPr id="0" name=""/>
        <dsp:cNvSpPr/>
      </dsp:nvSpPr>
      <dsp:spPr>
        <a:xfrm>
          <a:off x="6734254" y="1134030"/>
          <a:ext cx="972026" cy="972026"/>
        </a:xfrm>
        <a:prstGeom prst="downArrow">
          <a:avLst>
            <a:gd name="adj1" fmla="val 55000"/>
            <a:gd name="adj2" fmla="val 45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Century Gothic" panose="020B0502020202020204" pitchFamily="34" charset="0"/>
          </a:endParaRPr>
        </a:p>
      </dsp:txBody>
      <dsp:txXfrm>
        <a:off x="6952960" y="1134030"/>
        <a:ext cx="534614" cy="731450"/>
      </dsp:txXfrm>
    </dsp:sp>
    <dsp:sp modelId="{DCFC37F3-6986-45B4-88BB-4845ED46EE29}">
      <dsp:nvSpPr>
        <dsp:cNvPr id="0" name=""/>
        <dsp:cNvSpPr/>
      </dsp:nvSpPr>
      <dsp:spPr>
        <a:xfrm>
          <a:off x="7414220" y="2868723"/>
          <a:ext cx="972026" cy="972026"/>
        </a:xfrm>
        <a:prstGeom prst="downArrow">
          <a:avLst>
            <a:gd name="adj1" fmla="val 55000"/>
            <a:gd name="adj2" fmla="val 45000"/>
          </a:avLst>
        </a:prstGeom>
        <a:solidFill>
          <a:schemeClr val="accent5">
            <a:tint val="40000"/>
            <a:alpha val="90000"/>
            <a:hueOff val="5260814"/>
            <a:satOff val="-10792"/>
            <a:lumOff val="-6789"/>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Century Gothic" panose="020B0502020202020204" pitchFamily="34" charset="0"/>
          </a:endParaRPr>
        </a:p>
      </dsp:txBody>
      <dsp:txXfrm>
        <a:off x="7632926" y="2868723"/>
        <a:ext cx="534614" cy="73145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68" tIns="45784" rIns="91568" bIns="45784" rtlCol="0"/>
          <a:lstStyle>
            <a:lvl1pPr algn="l">
              <a:defRPr sz="1200">
                <a:ea typeface="+mn-ea"/>
                <a:cs typeface="Arial" panose="020B0604020202020204" pitchFamily="34" charset="0"/>
              </a:defRPr>
            </a:lvl1pPr>
          </a:lstStyle>
          <a:p>
            <a:pPr>
              <a:defRPr/>
            </a:pPr>
            <a:endParaRPr lang="en-ZA"/>
          </a:p>
        </p:txBody>
      </p:sp>
      <p:sp>
        <p:nvSpPr>
          <p:cNvPr id="3" name="Date Placeholder 2"/>
          <p:cNvSpPr>
            <a:spLocks noGrp="1"/>
          </p:cNvSpPr>
          <p:nvPr>
            <p:ph type="dt" sz="quarter" idx="1"/>
          </p:nvPr>
        </p:nvSpPr>
        <p:spPr>
          <a:xfrm>
            <a:off x="3855982" y="0"/>
            <a:ext cx="2951217" cy="497603"/>
          </a:xfrm>
          <a:prstGeom prst="rect">
            <a:avLst/>
          </a:prstGeom>
        </p:spPr>
        <p:txBody>
          <a:bodyPr vert="horz" lIns="91568" tIns="45784" rIns="91568" bIns="45784" rtlCol="0"/>
          <a:lstStyle>
            <a:lvl1pPr algn="r">
              <a:defRPr sz="1200">
                <a:ea typeface="+mn-ea"/>
                <a:cs typeface="Arial" panose="020B0604020202020204" pitchFamily="34" charset="0"/>
              </a:defRPr>
            </a:lvl1pPr>
          </a:lstStyle>
          <a:p>
            <a:pPr>
              <a:defRPr/>
            </a:pPr>
            <a:fld id="{28E01AFE-D56D-4F49-8B5A-DC4F3F0D47D9}" type="datetimeFigureOut">
              <a:rPr lang="en-ZA"/>
              <a:pPr>
                <a:defRPr/>
              </a:pPr>
              <a:t>2023/03/24</a:t>
            </a:fld>
            <a:endParaRPr lang="en-ZA" dirty="0"/>
          </a:p>
        </p:txBody>
      </p:sp>
      <p:sp>
        <p:nvSpPr>
          <p:cNvPr id="4" name="Footer Placeholder 3"/>
          <p:cNvSpPr>
            <a:spLocks noGrp="1"/>
          </p:cNvSpPr>
          <p:nvPr>
            <p:ph type="ftr" sz="quarter" idx="2"/>
          </p:nvPr>
        </p:nvSpPr>
        <p:spPr>
          <a:xfrm>
            <a:off x="0" y="9443322"/>
            <a:ext cx="2951217" cy="497603"/>
          </a:xfrm>
          <a:prstGeom prst="rect">
            <a:avLst/>
          </a:prstGeom>
        </p:spPr>
        <p:txBody>
          <a:bodyPr vert="horz" lIns="91568" tIns="45784" rIns="91568" bIns="45784" rtlCol="0" anchor="b"/>
          <a:lstStyle>
            <a:lvl1pPr algn="l">
              <a:defRPr sz="1200">
                <a:ea typeface="+mn-ea"/>
                <a:cs typeface="Arial" panose="020B0604020202020204" pitchFamily="34" charset="0"/>
              </a:defRPr>
            </a:lvl1pPr>
          </a:lstStyle>
          <a:p>
            <a:pPr>
              <a:defRPr/>
            </a:pPr>
            <a:endParaRPr lang="en-ZA"/>
          </a:p>
        </p:txBody>
      </p:sp>
      <p:sp>
        <p:nvSpPr>
          <p:cNvPr id="5" name="Slide Number Placeholder 4"/>
          <p:cNvSpPr>
            <a:spLocks noGrp="1"/>
          </p:cNvSpPr>
          <p:nvPr>
            <p:ph type="sldNum" sz="quarter" idx="3"/>
          </p:nvPr>
        </p:nvSpPr>
        <p:spPr>
          <a:xfrm>
            <a:off x="3855982" y="9443322"/>
            <a:ext cx="2951217" cy="497603"/>
          </a:xfrm>
          <a:prstGeom prst="rect">
            <a:avLst/>
          </a:prstGeom>
        </p:spPr>
        <p:txBody>
          <a:bodyPr vert="horz" lIns="91568" tIns="45784" rIns="91568" bIns="45784" rtlCol="0" anchor="b"/>
          <a:lstStyle>
            <a:lvl1pPr algn="r">
              <a:defRPr sz="1200">
                <a:ea typeface="+mn-ea"/>
                <a:cs typeface="Arial" panose="020B0604020202020204" pitchFamily="34" charset="0"/>
              </a:defRPr>
            </a:lvl1pPr>
          </a:lstStyle>
          <a:p>
            <a:pPr>
              <a:defRPr/>
            </a:pPr>
            <a:fld id="{F29BCD8E-0761-4337-B4AB-9A370D7D9E12}" type="slidenum">
              <a:rPr lang="en-ZA"/>
              <a:pPr>
                <a:defRPr/>
              </a:pPr>
              <a:t>‹#›</a:t>
            </a:fld>
            <a:endParaRPr lang="en-ZA"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6808788" cy="9940925"/>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83913" tIns="41957" rIns="83913" bIns="41957" anchor="ctr"/>
          <a:lstStyle>
            <a:lvl1pPr eaLnBrk="0">
              <a:defRPr>
                <a:solidFill>
                  <a:schemeClr val="bg1"/>
                </a:solidFill>
                <a:latin typeface="Arial" charset="0"/>
                <a:cs typeface="Arial" charset="0"/>
              </a:defRPr>
            </a:lvl1pPr>
            <a:lvl2pPr marL="742950" indent="-285750" eaLnBrk="0">
              <a:defRPr>
                <a:solidFill>
                  <a:schemeClr val="bg1"/>
                </a:solidFill>
                <a:latin typeface="Arial" charset="0"/>
                <a:cs typeface="Arial" charset="0"/>
              </a:defRPr>
            </a:lvl2pPr>
            <a:lvl3pPr marL="1143000" indent="-228600" eaLnBrk="0">
              <a:defRPr>
                <a:solidFill>
                  <a:schemeClr val="bg1"/>
                </a:solidFill>
                <a:latin typeface="Arial" charset="0"/>
                <a:cs typeface="Arial" charset="0"/>
              </a:defRPr>
            </a:lvl3pPr>
            <a:lvl4pPr marL="1600200" indent="-228600" eaLnBrk="0">
              <a:defRPr>
                <a:solidFill>
                  <a:schemeClr val="bg1"/>
                </a:solidFill>
                <a:latin typeface="Arial" charset="0"/>
                <a:cs typeface="Arial" charset="0"/>
              </a:defRPr>
            </a:lvl4pPr>
            <a:lvl5pPr marL="2057400" indent="-228600" eaLnBrk="0">
              <a:defRPr>
                <a:solidFill>
                  <a:schemeClr val="bg1"/>
                </a:solidFill>
                <a:latin typeface="Arial" charset="0"/>
                <a:cs typeface="Arial" charset="0"/>
              </a:defRPr>
            </a:lvl5pPr>
            <a:lvl6pPr marL="25146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6pPr>
            <a:lvl7pPr marL="29718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7pPr>
            <a:lvl8pPr marL="34290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8pPr>
            <a:lvl9pPr marL="3886200" indent="-228600" defTabSz="449263" eaLnBrk="0" fontAlgn="base" hangingPunct="0">
              <a:lnSpc>
                <a:spcPct val="93000"/>
              </a:lnSpc>
              <a:spcBef>
                <a:spcPct val="0"/>
              </a:spcBef>
              <a:spcAft>
                <a:spcPct val="0"/>
              </a:spcAft>
              <a:buClr>
                <a:srgbClr val="000000"/>
              </a:buClr>
              <a:buSzPct val="45000"/>
              <a:buFont typeface="Wingdings" pitchFamily="2" charset="2"/>
              <a:defRPr>
                <a:solidFill>
                  <a:schemeClr val="bg1"/>
                </a:solidFill>
                <a:latin typeface="Arial" charset="0"/>
                <a:cs typeface="Arial" charset="0"/>
              </a:defRPr>
            </a:lvl9pPr>
          </a:lstStyle>
          <a:p>
            <a:pPr eaLnBrk="1">
              <a:lnSpc>
                <a:spcPct val="93000"/>
              </a:lnSpc>
              <a:buClr>
                <a:srgbClr val="000000"/>
              </a:buClr>
              <a:buSzPct val="45000"/>
              <a:buFont typeface="Wingdings" panose="05000000000000000000" pitchFamily="2" charset="2"/>
              <a:buNone/>
              <a:defRPr/>
            </a:pPr>
            <a:endParaRPr lang="en-US" altLang="en-US" dirty="0">
              <a:ea typeface="+mn-ea"/>
            </a:endParaRPr>
          </a:p>
        </p:txBody>
      </p:sp>
      <p:sp>
        <p:nvSpPr>
          <p:cNvPr id="2051" name="Rectangle 2"/>
          <p:cNvSpPr>
            <a:spLocks noGrp="1" noRot="1" noChangeAspect="1" noChangeArrowheads="1"/>
          </p:cNvSpPr>
          <p:nvPr>
            <p:ph type="sldImg"/>
          </p:nvPr>
        </p:nvSpPr>
        <p:spPr bwMode="auto">
          <a:xfrm>
            <a:off x="919163" y="754063"/>
            <a:ext cx="4967287"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 name="Rectangle 3"/>
          <p:cNvSpPr>
            <a:spLocks noGrp="1" noChangeArrowheads="1"/>
          </p:cNvSpPr>
          <p:nvPr>
            <p:ph type="body"/>
          </p:nvPr>
        </p:nvSpPr>
        <p:spPr bwMode="auto">
          <a:xfrm>
            <a:off x="680562" y="4723251"/>
            <a:ext cx="5444486" cy="44688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3076" name="Rectangle 4"/>
          <p:cNvSpPr>
            <a:spLocks noGrp="1" noChangeArrowheads="1"/>
          </p:cNvSpPr>
          <p:nvPr>
            <p:ph type="hdr"/>
          </p:nvPr>
        </p:nvSpPr>
        <p:spPr bwMode="auto">
          <a:xfrm>
            <a:off x="1" y="0"/>
            <a:ext cx="2952807" cy="4944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Wingdings" charset="2"/>
              <a:buNone/>
              <a:tabLst>
                <a:tab pos="664311" algn="l"/>
                <a:tab pos="1328621" algn="l"/>
                <a:tab pos="1992932" algn="l"/>
                <a:tab pos="2657243"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7" name="Rectangle 5"/>
          <p:cNvSpPr>
            <a:spLocks noGrp="1" noChangeArrowheads="1"/>
          </p:cNvSpPr>
          <p:nvPr>
            <p:ph type="dt"/>
          </p:nvPr>
        </p:nvSpPr>
        <p:spPr bwMode="auto">
          <a:xfrm>
            <a:off x="3852802" y="0"/>
            <a:ext cx="2952806" cy="4944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Wingdings" charset="2"/>
              <a:buNone/>
              <a:tabLst>
                <a:tab pos="664311" algn="l"/>
                <a:tab pos="1328621" algn="l"/>
                <a:tab pos="1992932" algn="l"/>
                <a:tab pos="2657243"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8" name="Rectangle 6"/>
          <p:cNvSpPr>
            <a:spLocks noGrp="1" noChangeArrowheads="1"/>
          </p:cNvSpPr>
          <p:nvPr>
            <p:ph type="ftr"/>
          </p:nvPr>
        </p:nvSpPr>
        <p:spPr bwMode="auto">
          <a:xfrm>
            <a:off x="1" y="9443322"/>
            <a:ext cx="2952807" cy="49442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45000"/>
              <a:buFont typeface="Wingdings" charset="2"/>
              <a:buNone/>
              <a:tabLst>
                <a:tab pos="664311" algn="l"/>
                <a:tab pos="1328621" algn="l"/>
                <a:tab pos="1992932" algn="l"/>
                <a:tab pos="2657243" algn="l"/>
              </a:tabLst>
              <a:defRPr sz="1300">
                <a:solidFill>
                  <a:srgbClr val="000000"/>
                </a:solidFill>
                <a:latin typeface="Times New Roman" pitchFamily="16" charset="0"/>
                <a:ea typeface="+mn-ea"/>
                <a:cs typeface="Arial Unicode MS" pitchFamily="32" charset="0"/>
              </a:defRPr>
            </a:lvl1pPr>
          </a:lstStyle>
          <a:p>
            <a:pPr>
              <a:defRPr/>
            </a:pPr>
            <a:endParaRPr lang="en-GB"/>
          </a:p>
        </p:txBody>
      </p:sp>
      <p:sp>
        <p:nvSpPr>
          <p:cNvPr id="3079" name="Rectangle 7"/>
          <p:cNvSpPr>
            <a:spLocks noGrp="1" noChangeArrowheads="1"/>
          </p:cNvSpPr>
          <p:nvPr>
            <p:ph type="sldNum"/>
          </p:nvPr>
        </p:nvSpPr>
        <p:spPr bwMode="auto">
          <a:xfrm>
            <a:off x="3852802" y="9443322"/>
            <a:ext cx="2952806" cy="49442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45000"/>
              <a:buFont typeface="Wingdings" panose="05000000000000000000" pitchFamily="2" charset="2"/>
              <a:buNone/>
              <a:tabLst>
                <a:tab pos="664311" algn="l"/>
                <a:tab pos="1328621" algn="l"/>
                <a:tab pos="1992932" algn="l"/>
                <a:tab pos="2657243" algn="l"/>
              </a:tabLst>
              <a:defRPr sz="1300">
                <a:solidFill>
                  <a:srgbClr val="000000"/>
                </a:solidFill>
                <a:latin typeface="Times New Roman" panose="02020603050405020304" pitchFamily="18" charset="0"/>
                <a:ea typeface="+mn-ea"/>
                <a:cs typeface="Arial Unicode MS" panose="020B0604020202020204" pitchFamily="34" charset="-128"/>
              </a:defRPr>
            </a:lvl1pPr>
          </a:lstStyle>
          <a:p>
            <a:pPr>
              <a:defRPr/>
            </a:pPr>
            <a:fld id="{292E556E-34DA-4B2B-BAA6-9E4BEE920F18}"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1pPr>
            <a:lvl2pPr marL="680401" indent="-260714">
              <a:spcBef>
                <a:spcPct val="30000"/>
              </a:spcBef>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2pPr>
            <a:lvl3pPr marL="1047628" indent="-208254">
              <a:spcBef>
                <a:spcPct val="30000"/>
              </a:spcBef>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3pPr>
            <a:lvl4pPr marL="1467314" indent="-208254">
              <a:spcBef>
                <a:spcPct val="30000"/>
              </a:spcBef>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4pPr>
            <a:lvl5pPr marL="1887001" indent="-208254">
              <a:spcBef>
                <a:spcPct val="30000"/>
              </a:spcBef>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5pPr>
            <a:lvl6pPr marL="2344841" indent="-208254" defTabSz="449892" eaLnBrk="0" fontAlgn="base" hangingPunct="0">
              <a:spcBef>
                <a:spcPct val="30000"/>
              </a:spcBef>
              <a:spcAft>
                <a:spcPct val="0"/>
              </a:spcAft>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6pPr>
            <a:lvl7pPr marL="2802681" indent="-208254" defTabSz="449892" eaLnBrk="0" fontAlgn="base" hangingPunct="0">
              <a:spcBef>
                <a:spcPct val="30000"/>
              </a:spcBef>
              <a:spcAft>
                <a:spcPct val="0"/>
              </a:spcAft>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7pPr>
            <a:lvl8pPr marL="3260521" indent="-208254" defTabSz="449892" eaLnBrk="0" fontAlgn="base" hangingPunct="0">
              <a:spcBef>
                <a:spcPct val="30000"/>
              </a:spcBef>
              <a:spcAft>
                <a:spcPct val="0"/>
              </a:spcAft>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8pPr>
            <a:lvl9pPr marL="3718361" indent="-208254" defTabSz="449892" eaLnBrk="0" fontAlgn="base" hangingPunct="0">
              <a:spcBef>
                <a:spcPct val="30000"/>
              </a:spcBef>
              <a:spcAft>
                <a:spcPct val="0"/>
              </a:spcAft>
              <a:buClr>
                <a:srgbClr val="000000"/>
              </a:buClr>
              <a:buSzPct val="100000"/>
              <a:buFont typeface="Times New Roman" panose="02020603050405020304" pitchFamily="18" charset="0"/>
              <a:tabLst>
                <a:tab pos="662915" algn="l"/>
                <a:tab pos="1327419" algn="l"/>
                <a:tab pos="1991923" algn="l"/>
                <a:tab pos="2656427"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03D6717-12C2-48D7-B511-01842ED05528}" type="slidenum">
              <a:rPr lang="en-GB" altLang="en-US" sz="1300">
                <a:ea typeface="Arial Unicode MS" pitchFamily="34" charset="-128"/>
              </a:rPr>
              <a:pPr>
                <a:spcBef>
                  <a:spcPct val="0"/>
                </a:spcBef>
                <a:buSzPct val="45000"/>
                <a:buFont typeface="Wingdings" panose="05000000000000000000" pitchFamily="2" charset="2"/>
                <a:buNone/>
              </a:pPr>
              <a:t>1</a:t>
            </a:fld>
            <a:endParaRPr lang="en-GB" altLang="en-US" sz="1300">
              <a:ea typeface="Arial Unicode MS" pitchFamily="34" charset="-128"/>
            </a:endParaRPr>
          </a:p>
        </p:txBody>
      </p:sp>
      <p:sp>
        <p:nvSpPr>
          <p:cNvPr id="5123" name="Text Box 1"/>
          <p:cNvSpPr txBox="1">
            <a:spLocks noChangeArrowheads="1"/>
          </p:cNvSpPr>
          <p:nvPr/>
        </p:nvSpPr>
        <p:spPr bwMode="auto">
          <a:xfrm>
            <a:off x="996990" y="755269"/>
            <a:ext cx="4813218" cy="3728641"/>
          </a:xfrm>
          <a:prstGeom prst="rect">
            <a:avLst/>
          </a:prstGeom>
          <a:solidFill>
            <a:srgbClr val="FFFFFF"/>
          </a:solidFill>
          <a:ln w="9525">
            <a:solidFill>
              <a:srgbClr val="000000"/>
            </a:solidFill>
            <a:miter lim="800000"/>
            <a:headEnd/>
            <a:tailEnd/>
          </a:ln>
        </p:spPr>
        <p:txBody>
          <a:bodyPr wrap="none" lIns="83913" tIns="41957" rIns="83913" bIns="41957"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eaLnBrk="1">
              <a:lnSpc>
                <a:spcPct val="93000"/>
              </a:lnSpc>
              <a:spcBef>
                <a:spcPct val="0"/>
              </a:spcBef>
              <a:buSzPct val="45000"/>
              <a:buFont typeface="Wingdings" panose="05000000000000000000" pitchFamily="2" charset="2"/>
              <a:buNone/>
            </a:pPr>
            <a:endParaRPr lang="en-US" altLang="en-US" sz="1600">
              <a:solidFill>
                <a:schemeClr val="bg1"/>
              </a:solidFill>
              <a:latin typeface="Arial" panose="020B0604020202020204" pitchFamily="34" charset="0"/>
              <a:cs typeface="Arial" panose="020B0604020202020204" pitchFamily="34" charset="0"/>
            </a:endParaRPr>
          </a:p>
        </p:txBody>
      </p:sp>
      <p:sp>
        <p:nvSpPr>
          <p:cNvPr id="5124" name="Rectangle 2"/>
          <p:cNvSpPr>
            <a:spLocks noGrp="1" noChangeArrowheads="1"/>
          </p:cNvSpPr>
          <p:nvPr>
            <p:ph type="body"/>
          </p:nvPr>
        </p:nvSpPr>
        <p:spPr>
          <a:xfrm>
            <a:off x="680561" y="4724006"/>
            <a:ext cx="5446076" cy="447119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813799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5A1BF9B-6869-46C3-B8E8-0742C8B1F51E}" type="slidenum">
              <a:rPr lang="en-GB" altLang="en-US" smtClean="0"/>
              <a:pPr>
                <a:defRPr/>
              </a:pPr>
              <a:t>21</a:t>
            </a:fld>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30</a:t>
            </a:fld>
            <a:endParaRPr lang="en-GB" altLang="en-US" dirty="0"/>
          </a:p>
        </p:txBody>
      </p:sp>
    </p:spTree>
    <p:extLst>
      <p:ext uri="{BB962C8B-B14F-4D97-AF65-F5344CB8AC3E}">
        <p14:creationId xmlns:p14="http://schemas.microsoft.com/office/powerpoint/2010/main" val="1614876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31</a:t>
            </a:fld>
            <a:endParaRPr lang="en-GB" altLang="en-US" dirty="0"/>
          </a:p>
        </p:txBody>
      </p:sp>
    </p:spTree>
    <p:extLst>
      <p:ext uri="{BB962C8B-B14F-4D97-AF65-F5344CB8AC3E}">
        <p14:creationId xmlns:p14="http://schemas.microsoft.com/office/powerpoint/2010/main" val="2999950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32</a:t>
            </a:fld>
            <a:endParaRPr lang="en-GB" altLang="en-US" dirty="0"/>
          </a:p>
        </p:txBody>
      </p:sp>
    </p:spTree>
    <p:extLst>
      <p:ext uri="{BB962C8B-B14F-4D97-AF65-F5344CB8AC3E}">
        <p14:creationId xmlns:p14="http://schemas.microsoft.com/office/powerpoint/2010/main" val="80913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33</a:t>
            </a:fld>
            <a:endParaRPr lang="en-GB" altLang="en-US" dirty="0"/>
          </a:p>
        </p:txBody>
      </p:sp>
    </p:spTree>
    <p:extLst>
      <p:ext uri="{BB962C8B-B14F-4D97-AF65-F5344CB8AC3E}">
        <p14:creationId xmlns:p14="http://schemas.microsoft.com/office/powerpoint/2010/main" val="3400993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34</a:t>
            </a:fld>
            <a:endParaRPr lang="en-GB" altLang="en-US" dirty="0"/>
          </a:p>
        </p:txBody>
      </p:sp>
    </p:spTree>
    <p:extLst>
      <p:ext uri="{BB962C8B-B14F-4D97-AF65-F5344CB8AC3E}">
        <p14:creationId xmlns:p14="http://schemas.microsoft.com/office/powerpoint/2010/main" val="2450731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35</a:t>
            </a:fld>
            <a:endParaRPr lang="en-GB" altLang="en-US" dirty="0"/>
          </a:p>
        </p:txBody>
      </p:sp>
    </p:spTree>
    <p:extLst>
      <p:ext uri="{BB962C8B-B14F-4D97-AF65-F5344CB8AC3E}">
        <p14:creationId xmlns:p14="http://schemas.microsoft.com/office/powerpoint/2010/main" val="1614876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36</a:t>
            </a:fld>
            <a:endParaRPr lang="en-GB" altLang="en-US" dirty="0"/>
          </a:p>
        </p:txBody>
      </p:sp>
    </p:spTree>
    <p:extLst>
      <p:ext uri="{BB962C8B-B14F-4D97-AF65-F5344CB8AC3E}">
        <p14:creationId xmlns:p14="http://schemas.microsoft.com/office/powerpoint/2010/main" val="1284971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D175DBC6-0E38-446B-81BF-FA10CC72A481}" type="slidenum">
              <a:rPr lang="en-GB" altLang="en-US" smtClean="0"/>
              <a:pPr>
                <a:defRPr/>
              </a:pPr>
              <a:t>37</a:t>
            </a:fld>
            <a:endParaRPr lang="en-GB" altLang="en-US" dirty="0"/>
          </a:p>
        </p:txBody>
      </p:sp>
    </p:spTree>
    <p:extLst>
      <p:ext uri="{BB962C8B-B14F-4D97-AF65-F5344CB8AC3E}">
        <p14:creationId xmlns:p14="http://schemas.microsoft.com/office/powerpoint/2010/main" val="2001066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2</a:t>
            </a:fld>
            <a:endParaRPr lang="en-GB"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3</a:t>
            </a:fld>
            <a:endParaRPr lang="en-GB" altLang="en-US" dirty="0"/>
          </a:p>
        </p:txBody>
      </p:sp>
    </p:spTree>
    <p:extLst>
      <p:ext uri="{BB962C8B-B14F-4D97-AF65-F5344CB8AC3E}">
        <p14:creationId xmlns:p14="http://schemas.microsoft.com/office/powerpoint/2010/main" val="2381927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A678DF69-67D3-419D-9E8F-7BAD065E8F3E}" type="slidenum">
              <a:rPr lang="en-GB" altLang="en-US" smtClean="0"/>
              <a:pPr>
                <a:defRPr/>
              </a:pPr>
              <a:t>5</a:t>
            </a:fld>
            <a:endParaRPr lang="en-GB" altLang="en-US" dirty="0"/>
          </a:p>
        </p:txBody>
      </p:sp>
    </p:spTree>
    <p:extLst>
      <p:ext uri="{BB962C8B-B14F-4D97-AF65-F5344CB8AC3E}">
        <p14:creationId xmlns:p14="http://schemas.microsoft.com/office/powerpoint/2010/main" val="771471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A678DF69-67D3-419D-9E8F-7BAD065E8F3E}" type="slidenum">
              <a:rPr lang="en-GB" altLang="en-US" smtClean="0"/>
              <a:pPr>
                <a:defRPr/>
              </a:pPr>
              <a:t>6</a:t>
            </a:fld>
            <a:endParaRPr lang="en-GB"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A678DF69-67D3-419D-9E8F-7BAD065E8F3E}" type="slidenum">
              <a:rPr lang="en-GB" altLang="en-US" smtClean="0"/>
              <a:pPr>
                <a:defRPr/>
              </a:pPr>
              <a:t>7</a:t>
            </a:fld>
            <a:endParaRPr lang="en-GB" altLang="en-US" dirty="0"/>
          </a:p>
        </p:txBody>
      </p:sp>
    </p:spTree>
    <p:extLst>
      <p:ext uri="{BB962C8B-B14F-4D97-AF65-F5344CB8AC3E}">
        <p14:creationId xmlns:p14="http://schemas.microsoft.com/office/powerpoint/2010/main" val="1724318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10</a:t>
            </a:fld>
            <a:endParaRPr lang="en-GB" altLang="en-US" dirty="0"/>
          </a:p>
        </p:txBody>
      </p:sp>
    </p:spTree>
    <p:extLst>
      <p:ext uri="{BB962C8B-B14F-4D97-AF65-F5344CB8AC3E}">
        <p14:creationId xmlns:p14="http://schemas.microsoft.com/office/powerpoint/2010/main" val="1199715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09E7E251-3B47-4A54-880D-1E572CC1B457}" type="slidenum">
              <a:rPr lang="en-GB" altLang="en-US" smtClean="0"/>
              <a:pPr>
                <a:defRPr/>
              </a:pPr>
              <a:t>15</a:t>
            </a:fld>
            <a:endParaRPr lang="en-GB" altLang="en-US" dirty="0"/>
          </a:p>
        </p:txBody>
      </p:sp>
    </p:spTree>
    <p:extLst>
      <p:ext uri="{BB962C8B-B14F-4D97-AF65-F5344CB8AC3E}">
        <p14:creationId xmlns:p14="http://schemas.microsoft.com/office/powerpoint/2010/main" val="2214598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latin typeface="Times New Roman" panose="02020603050405020304" pitchFamily="18" charset="0"/>
            </a:endParaRPr>
          </a:p>
        </p:txBody>
      </p:sp>
      <p:sp>
        <p:nvSpPr>
          <p:cNvPr id="4" name="Slide Number Placeholder 3"/>
          <p:cNvSpPr>
            <a:spLocks noGrp="1"/>
          </p:cNvSpPr>
          <p:nvPr>
            <p:ph type="sldNum" sz="quarter"/>
          </p:nvPr>
        </p:nvSpPr>
        <p:spPr/>
        <p:txBody>
          <a:bodyPr/>
          <a:lstStyle/>
          <a:p>
            <a:pPr>
              <a:defRPr/>
            </a:pPr>
            <a:fld id="{CD4B047F-7400-4E38-9252-9A04B1FEF9DE}" type="slidenum">
              <a:rPr lang="en-GB" altLang="en-US" smtClean="0"/>
              <a:pPr>
                <a:defRPr/>
              </a:pPr>
              <a:t>19</a:t>
            </a:fld>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a:t>Click to edit Master title style</a:t>
            </a: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10"/>
          </p:nvPr>
        </p:nvSpPr>
        <p:spPr/>
        <p:txBody>
          <a:bodyPr/>
          <a:lstStyle>
            <a:lvl1pPr>
              <a:defRPr/>
            </a:lvl1pPr>
          </a:lstStyle>
          <a:p>
            <a:pPr>
              <a:defRPr/>
            </a:pPr>
            <a:fld id="{8AA30CE1-D280-4938-BA04-96AB981BAD7C}" type="slidenum">
              <a:rPr lang="en-ZA"/>
              <a:pPr>
                <a:defRPr/>
              </a:pPr>
              <a:t>‹#›</a:t>
            </a:fld>
            <a:endParaRPr lang="en-ZA" dirty="0"/>
          </a:p>
        </p:txBody>
      </p:sp>
    </p:spTree>
    <p:extLst>
      <p:ext uri="{BB962C8B-B14F-4D97-AF65-F5344CB8AC3E}">
        <p14:creationId xmlns:p14="http://schemas.microsoft.com/office/powerpoint/2010/main" val="36748408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0C79BB77-46F8-49F2-8ED8-7161A4F7B660}" type="slidenum">
              <a:rPr lang="en-ZA"/>
              <a:pPr>
                <a:defRPr/>
              </a:pPr>
              <a:t>‹#›</a:t>
            </a:fld>
            <a:endParaRPr lang="en-ZA" dirty="0"/>
          </a:p>
        </p:txBody>
      </p:sp>
    </p:spTree>
    <p:extLst>
      <p:ext uri="{BB962C8B-B14F-4D97-AF65-F5344CB8AC3E}">
        <p14:creationId xmlns:p14="http://schemas.microsoft.com/office/powerpoint/2010/main" val="23512586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5F841BF8-70E3-4A51-9CF1-5D08C9C0F377}" type="slidenum">
              <a:rPr lang="en-ZA"/>
              <a:pPr>
                <a:defRPr/>
              </a:pPr>
              <a:t>‹#›</a:t>
            </a:fld>
            <a:endParaRPr lang="en-ZA" dirty="0"/>
          </a:p>
        </p:txBody>
      </p:sp>
    </p:spTree>
    <p:extLst>
      <p:ext uri="{BB962C8B-B14F-4D97-AF65-F5344CB8AC3E}">
        <p14:creationId xmlns:p14="http://schemas.microsoft.com/office/powerpoint/2010/main" val="2125601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pPr>
              <a:defRPr/>
            </a:pPr>
            <a:fld id="{9222043B-5835-4EB9-9DA4-AB4CB102B8CA}" type="slidenum">
              <a:rPr lang="en-ZA"/>
              <a:pPr>
                <a:defRPr/>
              </a:pPr>
              <a:t>‹#›</a:t>
            </a:fld>
            <a:endParaRPr lang="en-ZA" dirty="0"/>
          </a:p>
        </p:txBody>
      </p:sp>
    </p:spTree>
    <p:extLst>
      <p:ext uri="{BB962C8B-B14F-4D97-AF65-F5344CB8AC3E}">
        <p14:creationId xmlns:p14="http://schemas.microsoft.com/office/powerpoint/2010/main" val="27793870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D042AA4A-53CB-4830-A5F5-B9A2986DCA81}" type="slidenum">
              <a:rPr lang="en-ZA"/>
              <a:pPr>
                <a:defRPr/>
              </a:pPr>
              <a:t>‹#›</a:t>
            </a:fld>
            <a:endParaRPr lang="en-ZA" dirty="0"/>
          </a:p>
        </p:txBody>
      </p:sp>
    </p:spTree>
    <p:extLst>
      <p:ext uri="{BB962C8B-B14F-4D97-AF65-F5344CB8AC3E}">
        <p14:creationId xmlns:p14="http://schemas.microsoft.com/office/powerpoint/2010/main" val="27179216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B9C1A86A-274E-48AC-B641-1167C63CCE3D}" type="slidenum">
              <a:rPr lang="en-ZA"/>
              <a:pPr>
                <a:defRPr/>
              </a:pPr>
              <a:t>‹#›</a:t>
            </a:fld>
            <a:endParaRPr lang="en-ZA" dirty="0"/>
          </a:p>
        </p:txBody>
      </p:sp>
    </p:spTree>
    <p:extLst>
      <p:ext uri="{BB962C8B-B14F-4D97-AF65-F5344CB8AC3E}">
        <p14:creationId xmlns:p14="http://schemas.microsoft.com/office/powerpoint/2010/main" val="20524161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5" y="1331913"/>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3"/>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10"/>
          </p:nvPr>
        </p:nvSpPr>
        <p:spPr/>
        <p:txBody>
          <a:bodyPr/>
          <a:lstStyle>
            <a:lvl1pPr>
              <a:defRPr/>
            </a:lvl1pPr>
          </a:lstStyle>
          <a:p>
            <a:pPr>
              <a:defRPr/>
            </a:pPr>
            <a:fld id="{9BCC8EEE-9529-48F2-9989-B7C95BA82D01}" type="slidenum">
              <a:rPr lang="en-ZA"/>
              <a:pPr>
                <a:defRPr/>
              </a:pPr>
              <a:t>‹#›</a:t>
            </a:fld>
            <a:endParaRPr lang="en-ZA" dirty="0"/>
          </a:p>
        </p:txBody>
      </p:sp>
    </p:spTree>
    <p:extLst>
      <p:ext uri="{BB962C8B-B14F-4D97-AF65-F5344CB8AC3E}">
        <p14:creationId xmlns:p14="http://schemas.microsoft.com/office/powerpoint/2010/main" val="15039072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p:txBody>
          <a:bodyPr/>
          <a:lstStyle>
            <a:lvl1pPr>
              <a:defRPr/>
            </a:lvl1pPr>
          </a:lstStyle>
          <a:p>
            <a:pPr>
              <a:defRPr/>
            </a:pPr>
            <a:fld id="{128A815A-9ACA-4B1C-BDCF-04AEBDC034C4}" type="slidenum">
              <a:rPr lang="en-ZA"/>
              <a:pPr>
                <a:defRPr/>
              </a:pPr>
              <a:t>‹#›</a:t>
            </a:fld>
            <a:endParaRPr lang="en-ZA" dirty="0"/>
          </a:p>
        </p:txBody>
      </p:sp>
    </p:spTree>
    <p:extLst>
      <p:ext uri="{BB962C8B-B14F-4D97-AF65-F5344CB8AC3E}">
        <p14:creationId xmlns:p14="http://schemas.microsoft.com/office/powerpoint/2010/main" val="13052250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pPr>
              <a:defRPr/>
            </a:pPr>
            <a:fld id="{317DCA20-F1C5-4F7A-8301-2151A7CC2D26}" type="slidenum">
              <a:rPr lang="en-ZA"/>
              <a:pPr>
                <a:defRPr/>
              </a:pPr>
              <a:t>‹#›</a:t>
            </a:fld>
            <a:endParaRPr lang="en-ZA" dirty="0"/>
          </a:p>
        </p:txBody>
      </p:sp>
    </p:spTree>
    <p:extLst>
      <p:ext uri="{BB962C8B-B14F-4D97-AF65-F5344CB8AC3E}">
        <p14:creationId xmlns:p14="http://schemas.microsoft.com/office/powerpoint/2010/main" val="36094866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61E185E4-9525-4DEF-8F12-D1530C98B359}" type="slidenum">
              <a:rPr lang="en-ZA"/>
              <a:pPr>
                <a:defRPr/>
              </a:pPr>
              <a:t>‹#›</a:t>
            </a:fld>
            <a:endParaRPr lang="en-ZA" dirty="0"/>
          </a:p>
        </p:txBody>
      </p:sp>
    </p:spTree>
    <p:extLst>
      <p:ext uri="{BB962C8B-B14F-4D97-AF65-F5344CB8AC3E}">
        <p14:creationId xmlns:p14="http://schemas.microsoft.com/office/powerpoint/2010/main" val="6813775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E1CCC9D6-8597-40D0-9832-6A16972F8421}" type="slidenum">
              <a:rPr lang="en-ZA"/>
              <a:pPr>
                <a:defRPr/>
              </a:pPr>
              <a:t>‹#›</a:t>
            </a:fld>
            <a:endParaRPr lang="en-ZA" dirty="0"/>
          </a:p>
        </p:txBody>
      </p:sp>
    </p:spTree>
    <p:extLst>
      <p:ext uri="{BB962C8B-B14F-4D97-AF65-F5344CB8AC3E}">
        <p14:creationId xmlns:p14="http://schemas.microsoft.com/office/powerpoint/2010/main" val="6094015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D09BFB17-E571-457D-8DF3-5CDFC6BD3D65}" type="slidenum">
              <a:rPr lang="en-ZA"/>
              <a:pPr>
                <a:defRPr/>
              </a:pPr>
              <a:t>‹#›</a:t>
            </a:fld>
            <a:endParaRPr lang="en-ZA" dirty="0"/>
          </a:p>
        </p:txBody>
      </p:sp>
    </p:spTree>
    <p:extLst>
      <p:ext uri="{BB962C8B-B14F-4D97-AF65-F5344CB8AC3E}">
        <p14:creationId xmlns:p14="http://schemas.microsoft.com/office/powerpoint/2010/main" val="23475467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pic>
        <p:nvPicPr>
          <p:cNvPr id="1028"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9"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Slide Number Placeholder 1"/>
          <p:cNvSpPr>
            <a:spLocks noGrp="1"/>
          </p:cNvSpPr>
          <p:nvPr>
            <p:ph type="sldNum" sz="quarter" idx="4"/>
          </p:nvPr>
        </p:nvSpPr>
        <p:spPr>
          <a:xfrm>
            <a:off x="7119938" y="7007225"/>
            <a:ext cx="2266950" cy="401638"/>
          </a:xfrm>
          <a:prstGeom prst="rect">
            <a:avLst/>
          </a:prstGeom>
        </p:spPr>
        <p:txBody>
          <a:bodyPr vert="horz" lIns="91440" tIns="45720" rIns="91440" bIns="45720" rtlCol="0" anchor="ctr"/>
          <a:lstStyle>
            <a:lvl1pPr algn="r">
              <a:defRPr sz="1200" b="1">
                <a:solidFill>
                  <a:schemeClr val="tx1">
                    <a:tint val="75000"/>
                  </a:schemeClr>
                </a:solidFill>
                <a:latin typeface="Century Gothic" panose="020B0502020202020204" pitchFamily="34" charset="0"/>
              </a:defRPr>
            </a:lvl1pPr>
          </a:lstStyle>
          <a:p>
            <a:pPr>
              <a:defRPr/>
            </a:pPr>
            <a:fld id="{03B8E508-9A31-40DD-A5CB-CDFBEDDCB92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36513"/>
            <a:ext cx="1007903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100" name="Rectangle 3"/>
          <p:cNvSpPr>
            <a:spLocks noGrp="1" noChangeArrowheads="1"/>
          </p:cNvSpPr>
          <p:nvPr>
            <p:ph type="subTitle" idx="4294967295"/>
          </p:nvPr>
        </p:nvSpPr>
        <p:spPr>
          <a:xfrm>
            <a:off x="2373311" y="3650236"/>
            <a:ext cx="7412285" cy="1600200"/>
          </a:xfrm>
        </p:spPr>
        <p:txBody>
          <a:bodyPr anchor="ctr"/>
          <a:lstStyle/>
          <a:p>
            <a:pPr marL="0" indent="0" algn="ctr" eaLnBrk="1">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600" b="1" dirty="0">
                <a:solidFill>
                  <a:schemeClr val="accent6">
                    <a:lumMod val="50000"/>
                  </a:schemeClr>
                </a:solidFill>
                <a:latin typeface="Century Gothic" panose="020B0502020202020204" pitchFamily="34" charset="0"/>
                <a:ea typeface="+mn-ea"/>
              </a:rPr>
              <a:t>PORTFOLIO COMMITTEE ON BASIC EDUCATION</a:t>
            </a:r>
          </a:p>
          <a:p>
            <a:pPr marL="0" indent="0" algn="ctr" eaLnBrk="1">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ZA" sz="2400" b="1" kern="1200" dirty="0">
              <a:solidFill>
                <a:schemeClr val="accent6">
                  <a:lumMod val="50000"/>
                </a:schemeClr>
              </a:solidFill>
              <a:latin typeface="Century Gothic" panose="020B0502020202020204" pitchFamily="34" charset="0"/>
            </a:endParaRPr>
          </a:p>
          <a:p>
            <a:pPr marL="0" indent="0" algn="ctr" eaLnBrk="1">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ZA" sz="2400" b="1" kern="1200" dirty="0">
                <a:solidFill>
                  <a:schemeClr val="accent6">
                    <a:lumMod val="50000"/>
                  </a:schemeClr>
                </a:solidFill>
                <a:latin typeface="Century Gothic" panose="020B0502020202020204" pitchFamily="34" charset="0"/>
              </a:rPr>
              <a:t>28 MARCH 2023</a:t>
            </a:r>
          </a:p>
        </p:txBody>
      </p:sp>
      <p:sp>
        <p:nvSpPr>
          <p:cNvPr id="6" name="TextBox 5"/>
          <p:cNvSpPr txBox="1"/>
          <p:nvPr/>
        </p:nvSpPr>
        <p:spPr>
          <a:xfrm>
            <a:off x="163512" y="2408237"/>
            <a:ext cx="9622085" cy="584775"/>
          </a:xfrm>
          <a:prstGeom prst="rect">
            <a:avLst/>
          </a:prstGeom>
          <a:noFill/>
        </p:spPr>
        <p:txBody>
          <a:bodyPr wrap="square" rtlCol="0">
            <a:spAutoFit/>
          </a:bodyPr>
          <a:lstStyle/>
          <a:p>
            <a:pPr algn="ctr"/>
            <a:r>
              <a:rPr lang="en-US" sz="3200" b="1" dirty="0">
                <a:solidFill>
                  <a:schemeClr val="accent6">
                    <a:lumMod val="50000"/>
                  </a:schemeClr>
                </a:solidFill>
                <a:latin typeface="Century Gothic" panose="020B0502020202020204" pitchFamily="34" charset="0"/>
                <a:ea typeface="+mn-ea"/>
              </a:rPr>
              <a:t>UMALUSI 2023/24 APP AND BUDGET</a:t>
            </a:r>
          </a:p>
        </p:txBody>
      </p:sp>
      <p:pic>
        <p:nvPicPr>
          <p:cNvPr id="2" name="Picture 1">
            <a:extLst>
              <a:ext uri="{FF2B5EF4-FFF2-40B4-BE49-F238E27FC236}">
                <a16:creationId xmlns:a16="http://schemas.microsoft.com/office/drawing/2014/main" id="{C09A1C36-3247-DEC3-C410-E0DAFCFC0C0F}"/>
              </a:ext>
            </a:extLst>
          </p:cNvPr>
          <p:cNvPicPr>
            <a:picLocks noChangeAspect="1"/>
          </p:cNvPicPr>
          <p:nvPr/>
        </p:nvPicPr>
        <p:blipFill rotWithShape="1">
          <a:blip r:embed="rId4"/>
          <a:srcRect l="28379" t="12747" r="47584" b="27091"/>
          <a:stretch/>
        </p:blipFill>
        <p:spPr bwMode="auto">
          <a:xfrm>
            <a:off x="163512" y="3650236"/>
            <a:ext cx="1981200" cy="28237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05532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11151" y="350837"/>
            <a:ext cx="9512299" cy="5951538"/>
          </a:xfrm>
        </p:spPr>
        <p:txBody>
          <a:bodyPr/>
          <a:lstStyle/>
          <a:p>
            <a:pPr>
              <a:defRPr/>
            </a:pPr>
            <a:endParaRPr lang="en-ZA" altLang="en-US" sz="2600" kern="1200" dirty="0">
              <a:solidFill>
                <a:schemeClr val="accent6">
                  <a:lumMod val="50000"/>
                </a:schemeClr>
              </a:solidFill>
              <a:latin typeface="Century Gothic" panose="020B0502020202020204" pitchFamily="34" charset="0"/>
            </a:endParaRPr>
          </a:p>
          <a:p>
            <a:pPr marL="106363" indent="0" algn="ctr">
              <a:buNone/>
              <a:defRPr/>
            </a:pPr>
            <a:endParaRPr lang="en-ZA" altLang="en-US" sz="2800" b="1" dirty="0">
              <a:latin typeface="Century Gothic" panose="020B0502020202020204" pitchFamily="34" charset="0"/>
            </a:endParaRPr>
          </a:p>
          <a:p>
            <a:pPr marL="106363" indent="0" algn="ctr">
              <a:buNone/>
              <a:defRPr/>
            </a:pPr>
            <a:endParaRPr lang="en-US" altLang="en-US" sz="2800" b="1" dirty="0">
              <a:latin typeface="Century Gothic" panose="020B0502020202020204" pitchFamily="34" charset="0"/>
            </a:endParaRPr>
          </a:p>
          <a:p>
            <a:pPr marL="106363" indent="0" algn="ctr">
              <a:buNone/>
              <a:defRPr/>
            </a:pPr>
            <a:endParaRPr lang="en-ZA" altLang="en-US" sz="1800" b="1" dirty="0">
              <a:latin typeface="Century Gothic" panose="020B0502020202020204" pitchFamily="34" charset="0"/>
            </a:endParaRPr>
          </a:p>
          <a:p>
            <a:pPr marL="106363" indent="0" algn="ctr">
              <a:buNone/>
              <a:defRPr/>
            </a:pPr>
            <a:r>
              <a:rPr lang="en-ZA" altLang="en-US" sz="5400" b="1" kern="1200" dirty="0">
                <a:solidFill>
                  <a:schemeClr val="accent6">
                    <a:lumMod val="50000"/>
                  </a:schemeClr>
                </a:solidFill>
                <a:latin typeface="Century Gothic" panose="020B0502020202020204" pitchFamily="34" charset="0"/>
              </a:rPr>
              <a:t>PART B: </a:t>
            </a:r>
          </a:p>
          <a:p>
            <a:pPr marL="106363" indent="0" algn="ctr">
              <a:buNone/>
              <a:defRPr/>
            </a:pPr>
            <a:r>
              <a:rPr lang="en-ZA" altLang="en-US" sz="5400" b="1" kern="1200" dirty="0">
                <a:solidFill>
                  <a:schemeClr val="accent6">
                    <a:lumMod val="50000"/>
                  </a:schemeClr>
                </a:solidFill>
                <a:latin typeface="Century Gothic" panose="020B0502020202020204" pitchFamily="34" charset="0"/>
              </a:rPr>
              <a:t>STRATEGIC FOCUS</a:t>
            </a: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a:xfrm>
            <a:off x="7021512" y="6840728"/>
            <a:ext cx="2266950" cy="401638"/>
          </a:xfrm>
        </p:spPr>
        <p:txBody>
          <a:bodyPr/>
          <a:lstStyle/>
          <a:p>
            <a:pPr>
              <a:defRPr/>
            </a:pPr>
            <a:fld id="{1D5F9951-F978-417F-92D4-1BE581A426A9}" type="slidenum">
              <a:rPr lang="en-ZA" sz="1600">
                <a:solidFill>
                  <a:schemeClr val="tx1"/>
                </a:solidFill>
              </a:rPr>
              <a:pPr>
                <a:defRPr/>
              </a:pPr>
              <a:t>10</a:t>
            </a:fld>
            <a:endParaRPr lang="en-ZA" sz="1600" dirty="0">
              <a:solidFill>
                <a:schemeClr val="tx1"/>
              </a:solidFill>
            </a:endParaRPr>
          </a:p>
        </p:txBody>
      </p:sp>
    </p:spTree>
    <p:extLst>
      <p:ext uri="{BB962C8B-B14F-4D97-AF65-F5344CB8AC3E}">
        <p14:creationId xmlns:p14="http://schemas.microsoft.com/office/powerpoint/2010/main" val="101648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237317"/>
            <a:ext cx="9066213" cy="560387"/>
          </a:xfrm>
        </p:spPr>
        <p:txBody>
          <a:bodyPr/>
          <a:lstStyle/>
          <a:p>
            <a:r>
              <a:rPr lang="en-US" sz="3600" b="1" dirty="0">
                <a:latin typeface="Century Gothic" panose="020B0502020202020204" pitchFamily="34" charset="0"/>
              </a:rPr>
              <a:t>Performance Environment…</a:t>
            </a:r>
            <a:endParaRPr lang="en-ZA" sz="36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0424705"/>
              </p:ext>
            </p:extLst>
          </p:nvPr>
        </p:nvGraphicFramePr>
        <p:xfrm>
          <a:off x="504825" y="797704"/>
          <a:ext cx="9066213" cy="5803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a:xfrm>
            <a:off x="7131844" y="6824967"/>
            <a:ext cx="2266950" cy="401638"/>
          </a:xfrm>
        </p:spPr>
        <p:txBody>
          <a:bodyPr/>
          <a:lstStyle/>
          <a:p>
            <a:pPr>
              <a:defRPr/>
            </a:pPr>
            <a:fld id="{D042AA4A-53CB-4830-A5F5-B9A2986DCA81}" type="slidenum">
              <a:rPr lang="en-ZA" sz="1600" smtClean="0">
                <a:solidFill>
                  <a:schemeClr val="tx1"/>
                </a:solidFill>
              </a:rPr>
              <a:pPr>
                <a:defRPr/>
              </a:pPr>
              <a:t>11</a:t>
            </a:fld>
            <a:endParaRPr lang="en-ZA" sz="1600" dirty="0">
              <a:solidFill>
                <a:schemeClr val="tx1"/>
              </a:solidFill>
            </a:endParaRPr>
          </a:p>
        </p:txBody>
      </p:sp>
      <p:sp>
        <p:nvSpPr>
          <p:cNvPr id="6" name="TextBox 5"/>
          <p:cNvSpPr txBox="1"/>
          <p:nvPr/>
        </p:nvSpPr>
        <p:spPr>
          <a:xfrm>
            <a:off x="677068" y="4237037"/>
            <a:ext cx="8721726" cy="738664"/>
          </a:xfrm>
          <a:prstGeom prst="rect">
            <a:avLst/>
          </a:prstGeom>
          <a:noFill/>
        </p:spPr>
        <p:txBody>
          <a:bodyPr wrap="square" rtlCol="0">
            <a:spAutoFit/>
          </a:bodyPr>
          <a:lstStyle/>
          <a:p>
            <a:pPr marL="285750" indent="-285750">
              <a:buFont typeface="Wingdings" panose="05000000000000000000" pitchFamily="2" charset="2"/>
              <a:buChar char="q"/>
            </a:pPr>
            <a:r>
              <a:rPr lang="en-ZA" sz="1400" dirty="0">
                <a:solidFill>
                  <a:schemeClr val="tx1"/>
                </a:solidFill>
                <a:latin typeface="Century Gothic" panose="020B0502020202020204" pitchFamily="34" charset="0"/>
                <a:ea typeface="Century Gothic" panose="020B0502020202020204" pitchFamily="34" charset="0"/>
                <a:cs typeface="Century Gothic" panose="020B0502020202020204" pitchFamily="34" charset="0"/>
              </a:rPr>
              <a:t>B</a:t>
            </a:r>
            <a:r>
              <a:rPr lang="en-ZA" sz="14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ased on legal advice, 2022 was the last year that the NSC was offered outside the borders of South Africa. The NATED programmes (N1–N3) will also be phased out in the neighbouring countries where they are offered</a:t>
            </a:r>
            <a:endParaRPr lang="en-US" sz="1200" dirty="0">
              <a:solidFill>
                <a:schemeClr val="tx1"/>
              </a:solidFill>
              <a:latin typeface="Century Gothic" panose="020B0502020202020204" pitchFamily="34" charset="0"/>
            </a:endParaRPr>
          </a:p>
        </p:txBody>
      </p:sp>
      <p:sp>
        <p:nvSpPr>
          <p:cNvPr id="8" name="TextBox 7"/>
          <p:cNvSpPr txBox="1"/>
          <p:nvPr/>
        </p:nvSpPr>
        <p:spPr>
          <a:xfrm>
            <a:off x="600868" y="5761037"/>
            <a:ext cx="8797926" cy="738664"/>
          </a:xfrm>
          <a:prstGeom prst="rect">
            <a:avLst/>
          </a:prstGeom>
          <a:noFill/>
        </p:spPr>
        <p:txBody>
          <a:bodyPr wrap="square" rtlCol="0">
            <a:spAutoFit/>
          </a:bodyPr>
          <a:lstStyle/>
          <a:p>
            <a:pPr marL="285750" indent="-285750">
              <a:buFont typeface="Wingdings" panose="05000000000000000000" pitchFamily="2" charset="2"/>
              <a:buChar char="q"/>
            </a:pPr>
            <a:r>
              <a:rPr lang="en-US" sz="1400" dirty="0">
                <a:solidFill>
                  <a:schemeClr val="tx1"/>
                </a:solidFill>
                <a:latin typeface="Century Gothic" panose="020B0502020202020204" pitchFamily="34" charset="0"/>
              </a:rPr>
              <a:t>The organisation uses MS teams for webinars, YouTube for short videos, Facebook Live for live-streaming,  digital banners on Facebook, Twitter and LinkedIn &amp; the GCIS radio facility connecting to all community Radio stations</a:t>
            </a:r>
            <a:endParaRPr lang="en-ZA"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862435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560387"/>
          </a:xfrm>
        </p:spPr>
        <p:txBody>
          <a:bodyPr/>
          <a:lstStyle/>
          <a:p>
            <a:r>
              <a:rPr lang="en-US" sz="4000" b="1" dirty="0">
                <a:latin typeface="Century Gothic" panose="020B0502020202020204" pitchFamily="34" charset="0"/>
              </a:rPr>
              <a:t>Performance Environment…</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9610486"/>
              </p:ext>
            </p:extLst>
          </p:nvPr>
        </p:nvGraphicFramePr>
        <p:xfrm>
          <a:off x="504825" y="884237"/>
          <a:ext cx="8950327"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a:xfrm>
            <a:off x="7104892" y="6850361"/>
            <a:ext cx="2266950" cy="401638"/>
          </a:xfrm>
        </p:spPr>
        <p:txBody>
          <a:bodyPr/>
          <a:lstStyle/>
          <a:p>
            <a:pPr>
              <a:defRPr/>
            </a:pPr>
            <a:fld id="{D042AA4A-53CB-4830-A5F5-B9A2986DCA81}" type="slidenum">
              <a:rPr lang="en-ZA" sz="1600" smtClean="0">
                <a:solidFill>
                  <a:schemeClr val="tx1"/>
                </a:solidFill>
              </a:rPr>
              <a:pPr>
                <a:defRPr/>
              </a:pPr>
              <a:t>12</a:t>
            </a:fld>
            <a:endParaRPr lang="en-ZA" sz="1600" dirty="0">
              <a:solidFill>
                <a:schemeClr val="tx1"/>
              </a:solidFill>
            </a:endParaRPr>
          </a:p>
        </p:txBody>
      </p:sp>
      <p:sp>
        <p:nvSpPr>
          <p:cNvPr id="6" name="TextBox 5"/>
          <p:cNvSpPr txBox="1"/>
          <p:nvPr/>
        </p:nvSpPr>
        <p:spPr>
          <a:xfrm>
            <a:off x="534987" y="5022395"/>
            <a:ext cx="8721726" cy="523220"/>
          </a:xfrm>
          <a:prstGeom prst="rect">
            <a:avLst/>
          </a:prstGeom>
          <a:noFill/>
        </p:spPr>
        <p:txBody>
          <a:bodyPr wrap="square" rtlCol="0">
            <a:spAutoFit/>
          </a:bodyPr>
          <a:lstStyle/>
          <a:p>
            <a:pPr marL="285750" indent="-285750">
              <a:buFont typeface="Wingdings" panose="05000000000000000000" pitchFamily="2" charset="2"/>
              <a:buChar char="q"/>
            </a:pPr>
            <a:r>
              <a:rPr lang="en-US" sz="1400" b="1" dirty="0">
                <a:solidFill>
                  <a:schemeClr val="tx1"/>
                </a:solidFill>
                <a:latin typeface="Century Gothic" panose="020B0502020202020204" pitchFamily="34" charset="0"/>
              </a:rPr>
              <a:t>GEC qualification: </a:t>
            </a:r>
            <a:r>
              <a:rPr lang="en-ZA" sz="14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Umalusi is still awaiting the resubmission of the GEC qualification policy for quality assurance processes to be done.</a:t>
            </a:r>
            <a:endParaRPr lang="en-ZA" sz="1400" dirty="0">
              <a:solidFill>
                <a:schemeClr val="tx1"/>
              </a:solidFill>
              <a:latin typeface="Century Gothic" panose="020B0502020202020204" pitchFamily="34" charset="0"/>
            </a:endParaRPr>
          </a:p>
        </p:txBody>
      </p:sp>
      <p:sp>
        <p:nvSpPr>
          <p:cNvPr id="8" name="TextBox 7"/>
          <p:cNvSpPr txBox="1"/>
          <p:nvPr/>
        </p:nvSpPr>
        <p:spPr>
          <a:xfrm>
            <a:off x="665162" y="6087418"/>
            <a:ext cx="8950326" cy="523220"/>
          </a:xfrm>
          <a:prstGeom prst="rect">
            <a:avLst/>
          </a:prstGeom>
          <a:noFill/>
        </p:spPr>
        <p:txBody>
          <a:bodyPr wrap="square" rtlCol="0">
            <a:spAutoFit/>
          </a:bodyPr>
          <a:lstStyle/>
          <a:p>
            <a:pPr marL="285750" indent="-285750">
              <a:buFont typeface="Wingdings" panose="05000000000000000000" pitchFamily="2" charset="2"/>
              <a:buChar char="q"/>
            </a:pPr>
            <a:r>
              <a:rPr lang="en-US" sz="1400" dirty="0">
                <a:solidFill>
                  <a:schemeClr val="tx1"/>
                </a:solidFill>
                <a:latin typeface="Century Gothic" panose="020B0502020202020204" pitchFamily="34" charset="0"/>
              </a:rPr>
              <a:t>Proposals for 2023/24 under four pillars: Accountability, Social Cohesion, Economic Empowerment, and Research and Information Management </a:t>
            </a:r>
            <a:endParaRPr lang="en-ZA" sz="1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2414401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560387"/>
          </a:xfrm>
        </p:spPr>
        <p:txBody>
          <a:bodyPr/>
          <a:lstStyle/>
          <a:p>
            <a:r>
              <a:rPr lang="en-US" sz="4000" b="1" dirty="0">
                <a:latin typeface="Century Gothic" panose="020B0502020202020204" pitchFamily="34" charset="0"/>
              </a:rPr>
              <a:t>Performance Environment…</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347951"/>
              </p:ext>
            </p:extLst>
          </p:nvPr>
        </p:nvGraphicFramePr>
        <p:xfrm>
          <a:off x="504825" y="884237"/>
          <a:ext cx="8950327"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a:xfrm>
            <a:off x="7119938" y="6840418"/>
            <a:ext cx="2266950" cy="401638"/>
          </a:xfrm>
        </p:spPr>
        <p:txBody>
          <a:bodyPr/>
          <a:lstStyle/>
          <a:p>
            <a:pPr>
              <a:defRPr/>
            </a:pPr>
            <a:fld id="{D042AA4A-53CB-4830-A5F5-B9A2986DCA81}" type="slidenum">
              <a:rPr lang="en-ZA" sz="1600" smtClean="0">
                <a:solidFill>
                  <a:schemeClr val="tx1"/>
                </a:solidFill>
              </a:rPr>
              <a:pPr>
                <a:defRPr/>
              </a:pPr>
              <a:t>13</a:t>
            </a:fld>
            <a:endParaRPr lang="en-ZA" sz="1600" dirty="0">
              <a:solidFill>
                <a:schemeClr val="tx1"/>
              </a:solidFill>
            </a:endParaRPr>
          </a:p>
        </p:txBody>
      </p:sp>
      <p:sp>
        <p:nvSpPr>
          <p:cNvPr id="6" name="TextBox 5"/>
          <p:cNvSpPr txBox="1"/>
          <p:nvPr/>
        </p:nvSpPr>
        <p:spPr>
          <a:xfrm>
            <a:off x="677068" y="4957052"/>
            <a:ext cx="8721726" cy="738664"/>
          </a:xfrm>
          <a:prstGeom prst="rect">
            <a:avLst/>
          </a:prstGeom>
          <a:noFill/>
        </p:spPr>
        <p:txBody>
          <a:bodyPr wrap="square" rtlCol="0">
            <a:spAutoFit/>
          </a:bodyPr>
          <a:lstStyle/>
          <a:p>
            <a:pPr marL="285750" indent="-285750">
              <a:buFont typeface="Wingdings" panose="05000000000000000000" pitchFamily="2" charset="2"/>
              <a:buChar char="q"/>
            </a:pPr>
            <a:r>
              <a:rPr lang="en-US" sz="1400" dirty="0">
                <a:solidFill>
                  <a:schemeClr val="tx1"/>
                </a:solidFill>
                <a:latin typeface="Century Gothic" panose="020B0502020202020204" pitchFamily="34" charset="0"/>
              </a:rPr>
              <a:t>ICT Network health score maintained at 97%. </a:t>
            </a:r>
            <a:r>
              <a:rPr lang="en-ZA" sz="1400" dirty="0">
                <a:solidFill>
                  <a:schemeClr val="tx1"/>
                </a:solidFill>
                <a:latin typeface="Century Gothic" panose="020B0502020202020204" pitchFamily="34" charset="0"/>
              </a:rPr>
              <a:t>The i</a:t>
            </a:r>
            <a:r>
              <a:rPr lang="en-ZA" sz="14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mplementation of Microsoft Azure cloud addresses the risk of the aging ICT infrastructure. Umalusi has developed an online certification replacement system</a:t>
            </a:r>
            <a:endParaRPr lang="en-ZA" sz="1400" dirty="0">
              <a:solidFill>
                <a:schemeClr val="tx1"/>
              </a:solidFill>
              <a:latin typeface="Century Gothic" panose="020B0502020202020204" pitchFamily="34" charset="0"/>
            </a:endParaRPr>
          </a:p>
        </p:txBody>
      </p:sp>
      <p:sp>
        <p:nvSpPr>
          <p:cNvPr id="8" name="TextBox 7"/>
          <p:cNvSpPr txBox="1"/>
          <p:nvPr/>
        </p:nvSpPr>
        <p:spPr>
          <a:xfrm>
            <a:off x="677068" y="6215260"/>
            <a:ext cx="8681245" cy="307777"/>
          </a:xfrm>
          <a:prstGeom prst="rect">
            <a:avLst/>
          </a:prstGeom>
          <a:noFill/>
        </p:spPr>
        <p:txBody>
          <a:bodyPr wrap="square" rtlCol="0">
            <a:spAutoFit/>
          </a:bodyPr>
          <a:lstStyle/>
          <a:p>
            <a:pPr marL="285750" indent="-285750">
              <a:buFont typeface="Wingdings" panose="05000000000000000000" pitchFamily="2" charset="2"/>
              <a:buChar char="q"/>
            </a:pPr>
            <a:r>
              <a:rPr lang="en-ZA" sz="14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Umalusi added a new external communication platform, Wikipedia</a:t>
            </a:r>
            <a:endParaRPr lang="en-ZA" sz="11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84316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93C0-A9BC-9027-2A8C-95E4AADA2D21}"/>
              </a:ext>
            </a:extLst>
          </p:cNvPr>
          <p:cNvSpPr>
            <a:spLocks noGrp="1"/>
          </p:cNvSpPr>
          <p:nvPr>
            <p:ph type="title"/>
          </p:nvPr>
        </p:nvSpPr>
        <p:spPr>
          <a:xfrm>
            <a:off x="504825" y="323850"/>
            <a:ext cx="9066213" cy="613982"/>
          </a:xfrm>
        </p:spPr>
        <p:txBody>
          <a:bodyPr/>
          <a:lstStyle/>
          <a:p>
            <a:r>
              <a:rPr lang="en-ZA" sz="3600" b="1" dirty="0">
                <a:latin typeface="Century Gothic" panose="020B0502020202020204" pitchFamily="34" charset="0"/>
              </a:rPr>
              <a:t>Progress on Outcomes</a:t>
            </a:r>
          </a:p>
        </p:txBody>
      </p:sp>
      <p:graphicFrame>
        <p:nvGraphicFramePr>
          <p:cNvPr id="5" name="Table 5">
            <a:extLst>
              <a:ext uri="{FF2B5EF4-FFF2-40B4-BE49-F238E27FC236}">
                <a16:creationId xmlns:a16="http://schemas.microsoft.com/office/drawing/2014/main" id="{DFAD388A-D72D-B300-C295-0602AB5D30C7}"/>
              </a:ext>
            </a:extLst>
          </p:cNvPr>
          <p:cNvGraphicFramePr>
            <a:graphicFrameLocks noGrp="1"/>
          </p:cNvGraphicFramePr>
          <p:nvPr>
            <p:ph idx="1"/>
            <p:extLst>
              <p:ext uri="{D42A27DB-BD31-4B8C-83A1-F6EECF244321}">
                <p14:modId xmlns:p14="http://schemas.microsoft.com/office/powerpoint/2010/main" val="2689671622"/>
              </p:ext>
            </p:extLst>
          </p:nvPr>
        </p:nvGraphicFramePr>
        <p:xfrm>
          <a:off x="239712" y="936244"/>
          <a:ext cx="9601199" cy="5509006"/>
        </p:xfrm>
        <a:graphic>
          <a:graphicData uri="http://schemas.openxmlformats.org/drawingml/2006/table">
            <a:tbl>
              <a:tblPr firstRow="1" bandRow="1">
                <a:tableStyleId>{93296810-A885-4BE3-A3E7-6D5BEEA58F35}</a:tableStyleId>
              </a:tblPr>
              <a:tblGrid>
                <a:gridCol w="1978744">
                  <a:extLst>
                    <a:ext uri="{9D8B030D-6E8A-4147-A177-3AD203B41FA5}">
                      <a16:colId xmlns:a16="http://schemas.microsoft.com/office/drawing/2014/main" val="817780838"/>
                    </a:ext>
                  </a:extLst>
                </a:gridCol>
                <a:gridCol w="7622455">
                  <a:extLst>
                    <a:ext uri="{9D8B030D-6E8A-4147-A177-3AD203B41FA5}">
                      <a16:colId xmlns:a16="http://schemas.microsoft.com/office/drawing/2014/main" val="1932282763"/>
                    </a:ext>
                  </a:extLst>
                </a:gridCol>
              </a:tblGrid>
              <a:tr h="370840">
                <a:tc>
                  <a:txBody>
                    <a:bodyPr/>
                    <a:lstStyle/>
                    <a:p>
                      <a:pPr>
                        <a:lnSpc>
                          <a:spcPct val="114000"/>
                        </a:lnSpc>
                      </a:pPr>
                      <a:r>
                        <a:rPr lang="en-US" sz="1600" dirty="0">
                          <a:latin typeface="Century Gothic" panose="020B0502020202020204" pitchFamily="34" charset="0"/>
                        </a:rPr>
                        <a:t>Outcome</a:t>
                      </a:r>
                      <a:endParaRPr lang="en-ZA" sz="1600" dirty="0">
                        <a:latin typeface="Century Gothic" panose="020B0502020202020204" pitchFamily="34" charset="0"/>
                      </a:endParaRPr>
                    </a:p>
                  </a:txBody>
                  <a:tcPr>
                    <a:solidFill>
                      <a:srgbClr val="004A8F"/>
                    </a:solidFill>
                  </a:tcPr>
                </a:tc>
                <a:tc>
                  <a:txBody>
                    <a:bodyPr/>
                    <a:lstStyle/>
                    <a:p>
                      <a:pPr>
                        <a:lnSpc>
                          <a:spcPct val="114000"/>
                        </a:lnSpc>
                      </a:pPr>
                      <a:r>
                        <a:rPr lang="en-US" sz="1600" dirty="0">
                          <a:latin typeface="Century Gothic" panose="020B0502020202020204" pitchFamily="34" charset="0"/>
                        </a:rPr>
                        <a:t>Progress made</a:t>
                      </a:r>
                      <a:endParaRPr lang="en-ZA" sz="1600" dirty="0">
                        <a:latin typeface="Century Gothic" panose="020B0502020202020204" pitchFamily="34" charset="0"/>
                      </a:endParaRPr>
                    </a:p>
                  </a:txBody>
                  <a:tcPr>
                    <a:solidFill>
                      <a:srgbClr val="004A8F"/>
                    </a:solidFill>
                  </a:tcPr>
                </a:tc>
                <a:extLst>
                  <a:ext uri="{0D108BD9-81ED-4DB2-BD59-A6C34878D82A}">
                    <a16:rowId xmlns:a16="http://schemas.microsoft.com/office/drawing/2014/main" val="3287616206"/>
                  </a:ext>
                </a:extLst>
              </a:tr>
              <a:tr h="370840">
                <a:tc>
                  <a:txBody>
                    <a:bodyPr/>
                    <a:lstStyle/>
                    <a:p>
                      <a:pPr>
                        <a:lnSpc>
                          <a:spcPct val="114000"/>
                        </a:lnSpc>
                      </a:pPr>
                      <a:r>
                        <a:rPr lang="en-ZA" sz="1600" b="1" kern="1200" dirty="0">
                          <a:solidFill>
                            <a:schemeClr val="dk1"/>
                          </a:solidFill>
                          <a:effectLst/>
                          <a:latin typeface="Century Gothic" panose="020B0502020202020204" pitchFamily="34" charset="0"/>
                          <a:ea typeface="+mn-ea"/>
                          <a:cs typeface="+mn-cs"/>
                        </a:rPr>
                        <a:t>Efficient and effective administrative systems</a:t>
                      </a:r>
                      <a:endParaRPr lang="en-ZA" sz="1600" dirty="0">
                        <a:latin typeface="Century Gothic" panose="020B0502020202020204" pitchFamily="34" charset="0"/>
                      </a:endParaRPr>
                    </a:p>
                  </a:txBody>
                  <a:tcPr>
                    <a:solidFill>
                      <a:schemeClr val="bg1">
                        <a:lumMod val="85000"/>
                      </a:schemeClr>
                    </a:solidFill>
                  </a:tcPr>
                </a:tc>
                <a:tc>
                  <a:txBody>
                    <a:bodyPr/>
                    <a:lstStyle/>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Management reviews and adheres to the organisation's policies and regulations</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Umalusi verifies performance information evidence regularly to avoid the risk of inaccurate reporting</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Human capital management policies are regularly reviewed and approved by the CEO and Council</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There is an e-procurement system to enhance SCM processes to manage risks and compliance</a:t>
                      </a:r>
                      <a:endParaRPr lang="en-ZA" sz="16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1004134528"/>
                  </a:ext>
                </a:extLst>
              </a:tr>
              <a:tr h="370840">
                <a:tc>
                  <a:txBody>
                    <a:bodyPr/>
                    <a:lstStyle/>
                    <a:p>
                      <a:pPr>
                        <a:lnSpc>
                          <a:spcPct val="114000"/>
                        </a:lnSpc>
                      </a:pPr>
                      <a:r>
                        <a:rPr lang="en-ZA" sz="1600" b="1" kern="1200" dirty="0">
                          <a:solidFill>
                            <a:schemeClr val="dk1"/>
                          </a:solidFill>
                          <a:effectLst/>
                          <a:latin typeface="Century Gothic" panose="020B0502020202020204" pitchFamily="34" charset="0"/>
                          <a:ea typeface="+mn-ea"/>
                          <a:cs typeface="+mn-cs"/>
                        </a:rPr>
                        <a:t>Enhanced educational standards</a:t>
                      </a:r>
                      <a:endParaRPr lang="en-ZA" sz="1600" dirty="0">
                        <a:latin typeface="Century Gothic" panose="020B0502020202020204" pitchFamily="34" charset="0"/>
                      </a:endParaRPr>
                    </a:p>
                  </a:txBody>
                  <a:tcPr>
                    <a:solidFill>
                      <a:schemeClr val="accent3">
                        <a:lumMod val="95000"/>
                      </a:schemeClr>
                    </a:solidFill>
                  </a:tcPr>
                </a:tc>
                <a:tc>
                  <a:txBody>
                    <a:bodyPr/>
                    <a:lstStyle/>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Quality assurance activities are being successfully conducted </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There is a significant improvement in the quality and standard of question papers, as reflected in the low number of question papers returned to assessment bodies for amendments state of readiness (SOR) was conducted for all assessment bodies</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Directives for compliance and improvement are issued to the assessment bodies </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The organisation standardised examination results</a:t>
                      </a:r>
                    </a:p>
                    <a:p>
                      <a:pPr marL="285750" indent="-285750">
                        <a:lnSpc>
                          <a:spcPct val="114000"/>
                        </a:lnSpc>
                        <a:buFont typeface="Arial" panose="020B0604020202020204" pitchFamily="34" charset="0"/>
                        <a:buChar char="•"/>
                      </a:pPr>
                      <a:r>
                        <a:rPr lang="en-ZA" sz="1600" kern="1200" dirty="0">
                          <a:solidFill>
                            <a:schemeClr val="dk1"/>
                          </a:solidFill>
                          <a:effectLst/>
                          <a:latin typeface="Century Gothic" panose="020B0502020202020204" pitchFamily="34" charset="0"/>
                          <a:ea typeface="+mn-ea"/>
                          <a:cs typeface="+mn-cs"/>
                        </a:rPr>
                        <a:t>The number of accredited private education institutions is growing steadily showing adherence to the set standards</a:t>
                      </a:r>
                      <a:endParaRPr lang="en-ZA" sz="1600" dirty="0">
                        <a:latin typeface="Century Gothic" panose="020B0502020202020204" pitchFamily="34" charset="0"/>
                      </a:endParaRPr>
                    </a:p>
                  </a:txBody>
                  <a:tcPr>
                    <a:solidFill>
                      <a:schemeClr val="accent3">
                        <a:lumMod val="95000"/>
                      </a:schemeClr>
                    </a:solidFill>
                  </a:tcPr>
                </a:tc>
                <a:extLst>
                  <a:ext uri="{0D108BD9-81ED-4DB2-BD59-A6C34878D82A}">
                    <a16:rowId xmlns:a16="http://schemas.microsoft.com/office/drawing/2014/main" val="2305415740"/>
                  </a:ext>
                </a:extLst>
              </a:tr>
            </a:tbl>
          </a:graphicData>
        </a:graphic>
      </p:graphicFrame>
      <p:sp>
        <p:nvSpPr>
          <p:cNvPr id="4" name="Slide Number Placeholder 3">
            <a:extLst>
              <a:ext uri="{FF2B5EF4-FFF2-40B4-BE49-F238E27FC236}">
                <a16:creationId xmlns:a16="http://schemas.microsoft.com/office/drawing/2014/main" id="{F650A9F2-6D0B-4021-E2AA-05788FF34C9A}"/>
              </a:ext>
            </a:extLst>
          </p:cNvPr>
          <p:cNvSpPr>
            <a:spLocks noGrp="1"/>
          </p:cNvSpPr>
          <p:nvPr>
            <p:ph type="sldNum" sz="quarter" idx="10"/>
          </p:nvPr>
        </p:nvSpPr>
        <p:spPr/>
        <p:txBody>
          <a:bodyPr/>
          <a:lstStyle/>
          <a:p>
            <a:pPr>
              <a:defRPr/>
            </a:pPr>
            <a:fld id="{D042AA4A-53CB-4830-A5F5-B9A2986DCA81}" type="slidenum">
              <a:rPr lang="en-ZA" smtClean="0"/>
              <a:pPr>
                <a:defRPr/>
              </a:pPr>
              <a:t>14</a:t>
            </a:fld>
            <a:endParaRPr lang="en-ZA" dirty="0"/>
          </a:p>
        </p:txBody>
      </p:sp>
    </p:spTree>
    <p:extLst>
      <p:ext uri="{BB962C8B-B14F-4D97-AF65-F5344CB8AC3E}">
        <p14:creationId xmlns:p14="http://schemas.microsoft.com/office/powerpoint/2010/main" val="34041994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87313" y="503237"/>
            <a:ext cx="9993312" cy="5799138"/>
          </a:xfrm>
        </p:spPr>
        <p:txBody>
          <a:bodyPr/>
          <a:lstStyle/>
          <a:p>
            <a:pPr marL="106363" indent="0">
              <a:buNone/>
              <a:defRPr/>
            </a:pPr>
            <a:endParaRPr lang="en-US" altLang="en-US" sz="4400" b="1" kern="1200" dirty="0">
              <a:solidFill>
                <a:schemeClr val="accent6">
                  <a:lumMod val="50000"/>
                </a:schemeClr>
              </a:solidFill>
              <a:latin typeface="Century Gothic" panose="020B0502020202020204" pitchFamily="34" charset="0"/>
            </a:endParaRPr>
          </a:p>
          <a:p>
            <a:pPr marL="106363" indent="0">
              <a:buNone/>
              <a:defRPr/>
            </a:pPr>
            <a:endParaRPr lang="en-US" altLang="en-US" sz="4400" b="1" kern="1200" dirty="0">
              <a:solidFill>
                <a:schemeClr val="accent6">
                  <a:lumMod val="50000"/>
                </a:schemeClr>
              </a:solidFill>
              <a:latin typeface="Century Gothic" panose="020B0502020202020204" pitchFamily="34" charset="0"/>
            </a:endParaRPr>
          </a:p>
          <a:p>
            <a:pPr marL="106363" indent="0">
              <a:buNone/>
              <a:defRPr/>
            </a:pPr>
            <a:endParaRPr lang="en-US" altLang="en-US" b="1" kern="1200" dirty="0">
              <a:solidFill>
                <a:schemeClr val="accent6">
                  <a:lumMod val="50000"/>
                </a:schemeClr>
              </a:solidFill>
              <a:latin typeface="Century Gothic" panose="020B0502020202020204" pitchFamily="34" charset="0"/>
            </a:endParaRPr>
          </a:p>
          <a:p>
            <a:pPr marL="106363" indent="0">
              <a:buNone/>
              <a:defRPr/>
            </a:pPr>
            <a:endParaRPr lang="en-US" altLang="en-US" sz="400" b="1" kern="1200" dirty="0">
              <a:solidFill>
                <a:schemeClr val="accent6">
                  <a:lumMod val="50000"/>
                </a:schemeClr>
              </a:solidFill>
              <a:latin typeface="Century Gothic" panose="020B0502020202020204" pitchFamily="34" charset="0"/>
            </a:endParaRPr>
          </a:p>
          <a:p>
            <a:pPr marL="106363" indent="0" algn="ctr">
              <a:buNone/>
              <a:defRPr/>
            </a:pPr>
            <a:r>
              <a:rPr lang="en-US" altLang="en-US" sz="4400" b="1" kern="1200" dirty="0">
                <a:solidFill>
                  <a:schemeClr val="accent6">
                    <a:lumMod val="50000"/>
                  </a:schemeClr>
                </a:solidFill>
                <a:latin typeface="Century Gothic" panose="020B0502020202020204" pitchFamily="34" charset="0"/>
              </a:rPr>
              <a:t>PART C: </a:t>
            </a:r>
          </a:p>
          <a:p>
            <a:pPr marL="106363" indent="0" algn="ctr">
              <a:buNone/>
              <a:defRPr/>
            </a:pPr>
            <a:r>
              <a:rPr lang="en-US" altLang="en-US" sz="4400" b="1" kern="1200" dirty="0">
                <a:solidFill>
                  <a:schemeClr val="accent6">
                    <a:lumMod val="50000"/>
                  </a:schemeClr>
                </a:solidFill>
                <a:latin typeface="Century Gothic" panose="020B0502020202020204" pitchFamily="34" charset="0"/>
              </a:rPr>
              <a:t>MEASURING PERFORMANCE</a:t>
            </a:r>
            <a:endParaRPr lang="en-ZA" altLang="en-US" sz="4400" b="1"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a:xfrm>
            <a:off x="7021512" y="6779419"/>
            <a:ext cx="2266950" cy="401638"/>
          </a:xfrm>
        </p:spPr>
        <p:txBody>
          <a:bodyPr/>
          <a:lstStyle/>
          <a:p>
            <a:pPr>
              <a:defRPr/>
            </a:pPr>
            <a:fld id="{1D5F9951-F978-417F-92D4-1BE581A426A9}" type="slidenum">
              <a:rPr lang="en-ZA" sz="1600">
                <a:solidFill>
                  <a:schemeClr val="tx1"/>
                </a:solidFill>
              </a:rPr>
              <a:pPr>
                <a:defRPr/>
              </a:pPr>
              <a:t>15</a:t>
            </a:fld>
            <a:endParaRPr lang="en-ZA" sz="1600" dirty="0">
              <a:solidFill>
                <a:schemeClr val="tx1"/>
              </a:solidFill>
            </a:endParaRPr>
          </a:p>
        </p:txBody>
      </p:sp>
    </p:spTree>
    <p:extLst>
      <p:ext uri="{BB962C8B-B14F-4D97-AF65-F5344CB8AC3E}">
        <p14:creationId xmlns:p14="http://schemas.microsoft.com/office/powerpoint/2010/main" val="3000221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04825" y="294147"/>
            <a:ext cx="9066213" cy="933450"/>
          </a:xfrm>
        </p:spPr>
        <p:txBody>
          <a:bodyPr/>
          <a:lstStyle/>
          <a:p>
            <a:r>
              <a:rPr lang="en-US" altLang="en-US" sz="4000" b="1" dirty="0">
                <a:solidFill>
                  <a:schemeClr val="tx1"/>
                </a:solidFill>
                <a:latin typeface="Century Gothic" panose="020B0502020202020204" pitchFamily="34" charset="0"/>
              </a:rPr>
              <a:t>Measuring Performance</a:t>
            </a:r>
            <a:endParaRPr lang="en-ZA" altLang="en-US" sz="4000" b="1" dirty="0">
              <a:solidFill>
                <a:schemeClr val="tx1"/>
              </a:solidFill>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4966431"/>
              </p:ext>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a:xfrm>
            <a:off x="7272338" y="6777038"/>
            <a:ext cx="2351087" cy="522287"/>
          </a:xfrm>
        </p:spPr>
        <p:txBody>
          <a:bodyPr/>
          <a:lstStyle/>
          <a:p>
            <a:pPr>
              <a:defRPr/>
            </a:pPr>
            <a:fld id="{30E4F9B9-D822-44DA-B429-4A1D74A2762E}" type="slidenum">
              <a:rPr lang="en-GB" altLang="en-US" sz="1600" smtClean="0">
                <a:solidFill>
                  <a:schemeClr val="tx1"/>
                </a:solidFill>
              </a:rPr>
              <a:pPr>
                <a:defRPr/>
              </a:pPr>
              <a:t>16</a:t>
            </a:fld>
            <a:endParaRPr lang="en-GB" altLang="en-US" sz="1600" b="1" dirty="0">
              <a:solidFill>
                <a:schemeClr val="tx1"/>
              </a:solidFill>
            </a:endParaRPr>
          </a:p>
        </p:txBody>
      </p:sp>
    </p:spTree>
    <p:extLst>
      <p:ext uri="{BB962C8B-B14F-4D97-AF65-F5344CB8AC3E}">
        <p14:creationId xmlns:p14="http://schemas.microsoft.com/office/powerpoint/2010/main" val="3313943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ZA" altLang="en-US" dirty="0"/>
              <a:t/>
            </a:r>
            <a:br>
              <a:rPr lang="en-ZA" altLang="en-US" dirty="0"/>
            </a:br>
            <a:r>
              <a:rPr lang="en-ZA" altLang="en-US" dirty="0"/>
              <a:t/>
            </a:r>
            <a:br>
              <a:rPr lang="en-ZA" altLang="en-US" dirty="0"/>
            </a:br>
            <a:r>
              <a:rPr lang="en-ZA" altLang="en-US" sz="3600" b="1" dirty="0">
                <a:latin typeface="Century Gothic" panose="020B0502020202020204" pitchFamily="34" charset="0"/>
              </a:rPr>
              <a:t>PROGRAMME 1: ADMINISTRATION</a:t>
            </a:r>
            <a:r>
              <a:rPr lang="en-ZA" altLang="en-US" dirty="0"/>
              <a:t/>
            </a:r>
            <a:br>
              <a:rPr lang="en-ZA" altLang="en-US" dirty="0"/>
            </a:br>
            <a:r>
              <a:rPr lang="en-ZA" altLang="en-US" dirty="0"/>
              <a:t/>
            </a:r>
            <a:br>
              <a:rPr lang="en-ZA" altLang="en-US" dirty="0"/>
            </a:br>
            <a:endParaRPr lang="en-ZA" altLang="en-US" dirty="0"/>
          </a:p>
        </p:txBody>
      </p:sp>
      <p:sp>
        <p:nvSpPr>
          <p:cNvPr id="3" name="Content Placeholder 2"/>
          <p:cNvSpPr>
            <a:spLocks noGrp="1"/>
          </p:cNvSpPr>
          <p:nvPr>
            <p:ph idx="1"/>
          </p:nvPr>
        </p:nvSpPr>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US" sz="2400" b="1" u="sng" kern="1200" dirty="0">
                <a:solidFill>
                  <a:schemeClr val="accent6">
                    <a:lumMod val="50000"/>
                  </a:schemeClr>
                </a:solidFill>
                <a:latin typeface="Century Gothic" panose="020B0502020202020204" pitchFamily="34" charset="0"/>
              </a:rPr>
              <a:t>Programme Purpose</a:t>
            </a:r>
          </a:p>
          <a:p>
            <a:pPr marL="0" indent="0" algn="just" defTabSz="914400">
              <a:lnSpc>
                <a:spcPct val="100000"/>
              </a:lnSpc>
              <a:spcBef>
                <a:spcPct val="20000"/>
              </a:spcBef>
              <a:spcAft>
                <a:spcPct val="0"/>
              </a:spcAft>
              <a:buClrTx/>
              <a:buSzTx/>
              <a:buFont typeface="Wingdings" panose="05000000000000000000" pitchFamily="2" charset="2"/>
              <a:buNone/>
              <a:defRPr/>
            </a:pPr>
            <a:r>
              <a:rPr lang="en-US" sz="2400" kern="1200" dirty="0">
                <a:solidFill>
                  <a:schemeClr val="accent6">
                    <a:lumMod val="50000"/>
                  </a:schemeClr>
                </a:solidFill>
                <a:latin typeface="Century Gothic" panose="020B0502020202020204" pitchFamily="34" charset="0"/>
              </a:rPr>
              <a:t>To provide strategic leadership, management and administrative services to the organisation</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2400" b="1" kern="1200" dirty="0">
              <a:solidFill>
                <a:schemeClr val="accent6">
                  <a:lumMod val="50000"/>
                </a:schemeClr>
              </a:solidFill>
              <a:latin typeface="Century Gothic" panose="020B0502020202020204" pitchFamily="34" charset="0"/>
            </a:endParaRPr>
          </a:p>
          <a:p>
            <a:pPr marL="0" indent="0" algn="just" defTabSz="914400">
              <a:lnSpc>
                <a:spcPct val="100000"/>
              </a:lnSpc>
              <a:spcBef>
                <a:spcPct val="20000"/>
              </a:spcBef>
              <a:spcAft>
                <a:spcPct val="0"/>
              </a:spcAft>
              <a:buClrTx/>
              <a:buSzTx/>
              <a:buNone/>
              <a:defRPr/>
            </a:pPr>
            <a:r>
              <a:rPr lang="en-ZA" sz="2400" b="1" kern="1200" dirty="0">
                <a:solidFill>
                  <a:schemeClr val="accent6">
                    <a:lumMod val="50000"/>
                  </a:schemeClr>
                </a:solidFill>
                <a:latin typeface="Century Gothic" panose="020B0502020202020204" pitchFamily="34" charset="0"/>
              </a:rPr>
              <a:t>Sub-programmes:</a:t>
            </a:r>
          </a:p>
          <a:p>
            <a:pPr marL="773112" lvl="1" indent="-342900" algn="just" defTabSz="914400">
              <a:lnSpc>
                <a:spcPct val="100000"/>
              </a:lnSpc>
              <a:spcBef>
                <a:spcPct val="20000"/>
              </a:spcBef>
              <a:spcAft>
                <a:spcPct val="0"/>
              </a:spcAft>
              <a:buClrTx/>
              <a:buSzTx/>
              <a:buFont typeface="Arial" panose="020B0604020202020204" pitchFamily="34" charset="0"/>
              <a:buChar char="•"/>
              <a:defRPr/>
            </a:pPr>
            <a:r>
              <a:rPr lang="en-ZA" sz="2400" kern="1200" dirty="0">
                <a:solidFill>
                  <a:schemeClr val="accent6">
                    <a:lumMod val="50000"/>
                  </a:schemeClr>
                </a:solidFill>
                <a:latin typeface="Century Gothic" panose="020B0502020202020204" pitchFamily="34" charset="0"/>
              </a:rPr>
              <a:t>Strategy and Governance (S&amp;G)</a:t>
            </a:r>
          </a:p>
          <a:p>
            <a:pPr marL="773112" lvl="1" indent="-342900" algn="just" defTabSz="914400">
              <a:lnSpc>
                <a:spcPct val="100000"/>
              </a:lnSpc>
              <a:spcBef>
                <a:spcPct val="20000"/>
              </a:spcBef>
              <a:spcAft>
                <a:spcPct val="0"/>
              </a:spcAft>
              <a:buClrTx/>
              <a:buSzTx/>
              <a:buFont typeface="Arial" panose="020B0604020202020204" pitchFamily="34" charset="0"/>
              <a:buChar char="•"/>
              <a:defRPr/>
            </a:pPr>
            <a:r>
              <a:rPr lang="en-ZA" sz="2400" kern="1200" dirty="0">
                <a:solidFill>
                  <a:schemeClr val="accent6">
                    <a:lumMod val="50000"/>
                  </a:schemeClr>
                </a:solidFill>
                <a:latin typeface="Century Gothic" panose="020B0502020202020204" pitchFamily="34" charset="0"/>
              </a:rPr>
              <a:t>Public Relations and Communications (PR &amp; Comms)</a:t>
            </a:r>
          </a:p>
          <a:p>
            <a:pPr marL="773112" lvl="1" indent="-342900" algn="just" defTabSz="914400">
              <a:lnSpc>
                <a:spcPct val="100000"/>
              </a:lnSpc>
              <a:spcBef>
                <a:spcPct val="20000"/>
              </a:spcBef>
              <a:spcAft>
                <a:spcPct val="0"/>
              </a:spcAft>
              <a:buClrTx/>
              <a:buSzTx/>
              <a:buFont typeface="Arial" panose="020B0604020202020204" pitchFamily="34" charset="0"/>
              <a:buChar char="•"/>
              <a:defRPr/>
            </a:pPr>
            <a:r>
              <a:rPr lang="en-ZA" sz="2400" kern="1200" dirty="0">
                <a:solidFill>
                  <a:schemeClr val="accent6">
                    <a:lumMod val="50000"/>
                  </a:schemeClr>
                </a:solidFill>
                <a:latin typeface="Century Gothic" panose="020B0502020202020204" pitchFamily="34" charset="0"/>
              </a:rPr>
              <a:t>Information and Communications Technology (ICT)</a:t>
            </a:r>
          </a:p>
          <a:p>
            <a:pPr marL="773112" lvl="1" indent="-342900" algn="just" defTabSz="914400">
              <a:lnSpc>
                <a:spcPct val="100000"/>
              </a:lnSpc>
              <a:spcBef>
                <a:spcPct val="20000"/>
              </a:spcBef>
              <a:spcAft>
                <a:spcPct val="0"/>
              </a:spcAft>
              <a:buClrTx/>
              <a:buSzTx/>
              <a:buFont typeface="Arial" panose="020B0604020202020204" pitchFamily="34" charset="0"/>
              <a:buChar char="•"/>
              <a:defRPr/>
            </a:pPr>
            <a:r>
              <a:rPr lang="en-ZA" sz="2400" kern="1200" dirty="0">
                <a:solidFill>
                  <a:schemeClr val="accent6">
                    <a:lumMod val="50000"/>
                  </a:schemeClr>
                </a:solidFill>
                <a:latin typeface="Century Gothic" panose="020B0502020202020204" pitchFamily="34" charset="0"/>
              </a:rPr>
              <a:t>Human Capital Management (HCM)</a:t>
            </a:r>
          </a:p>
          <a:p>
            <a:pPr marL="773112" lvl="1" indent="-342900" algn="just" defTabSz="914400">
              <a:lnSpc>
                <a:spcPct val="100000"/>
              </a:lnSpc>
              <a:spcBef>
                <a:spcPct val="20000"/>
              </a:spcBef>
              <a:spcAft>
                <a:spcPct val="0"/>
              </a:spcAft>
              <a:buClrTx/>
              <a:buSzTx/>
              <a:buFont typeface="Arial" panose="020B0604020202020204" pitchFamily="34" charset="0"/>
              <a:buChar char="•"/>
              <a:defRPr/>
            </a:pPr>
            <a:r>
              <a:rPr lang="en-ZA" sz="2400" kern="1200" dirty="0">
                <a:solidFill>
                  <a:schemeClr val="accent6">
                    <a:lumMod val="50000"/>
                  </a:schemeClr>
                </a:solidFill>
                <a:latin typeface="Century Gothic" panose="020B0502020202020204" pitchFamily="34" charset="0"/>
              </a:rPr>
              <a:t>Finance and Supply Chain Management (F&amp;SCM)</a:t>
            </a:r>
          </a:p>
        </p:txBody>
      </p:sp>
      <p:sp>
        <p:nvSpPr>
          <p:cNvPr id="4" name="Slide Number Placeholder 3"/>
          <p:cNvSpPr>
            <a:spLocks noGrp="1"/>
          </p:cNvSpPr>
          <p:nvPr>
            <p:ph type="sldNum" sz="quarter" idx="10"/>
          </p:nvPr>
        </p:nvSpPr>
        <p:spPr>
          <a:xfrm>
            <a:off x="7097712" y="6834187"/>
            <a:ext cx="2266950" cy="401638"/>
          </a:xfrm>
        </p:spPr>
        <p:txBody>
          <a:bodyPr/>
          <a:lstStyle/>
          <a:p>
            <a:pPr>
              <a:defRPr/>
            </a:pPr>
            <a:fld id="{D042AA4A-53CB-4830-A5F5-B9A2986DCA81}" type="slidenum">
              <a:rPr lang="en-ZA" sz="1600" smtClean="0">
                <a:solidFill>
                  <a:schemeClr val="tx1"/>
                </a:solidFill>
              </a:rPr>
              <a:pPr>
                <a:defRPr/>
              </a:pPr>
              <a:t>17</a:t>
            </a:fld>
            <a:endParaRPr lang="en-ZA" sz="1600" dirty="0">
              <a:solidFill>
                <a:schemeClr val="tx1"/>
              </a:solidFill>
            </a:endParaRPr>
          </a:p>
        </p:txBody>
      </p:sp>
    </p:spTree>
    <p:extLst>
      <p:ext uri="{BB962C8B-B14F-4D97-AF65-F5344CB8AC3E}">
        <p14:creationId xmlns:p14="http://schemas.microsoft.com/office/powerpoint/2010/main" val="1991028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r>
              <a:rPr lang="en-US" sz="4000" b="1" dirty="0">
                <a:latin typeface="Century Gothic" panose="020B0502020202020204" pitchFamily="34" charset="0"/>
              </a:rPr>
              <a:t>Programme 1 Indicators &amp; Targets</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98265448"/>
              </p:ext>
            </p:extLst>
          </p:nvPr>
        </p:nvGraphicFramePr>
        <p:xfrm>
          <a:off x="199231" y="1417637"/>
          <a:ext cx="9677399" cy="5010462"/>
        </p:xfrm>
        <a:graphic>
          <a:graphicData uri="http://schemas.openxmlformats.org/drawingml/2006/table">
            <a:tbl>
              <a:tblPr firstRow="1" bandRow="1">
                <a:tableStyleId>{93296810-A885-4BE3-A3E7-6D5BEEA58F35}</a:tableStyleId>
              </a:tblPr>
              <a:tblGrid>
                <a:gridCol w="1793081">
                  <a:extLst>
                    <a:ext uri="{9D8B030D-6E8A-4147-A177-3AD203B41FA5}">
                      <a16:colId xmlns:a16="http://schemas.microsoft.com/office/drawing/2014/main" val="1575540788"/>
                    </a:ext>
                  </a:extLst>
                </a:gridCol>
                <a:gridCol w="3598614">
                  <a:extLst>
                    <a:ext uri="{9D8B030D-6E8A-4147-A177-3AD203B41FA5}">
                      <a16:colId xmlns:a16="http://schemas.microsoft.com/office/drawing/2014/main" val="1502006898"/>
                    </a:ext>
                  </a:extLst>
                </a:gridCol>
                <a:gridCol w="1049586">
                  <a:extLst>
                    <a:ext uri="{9D8B030D-6E8A-4147-A177-3AD203B41FA5}">
                      <a16:colId xmlns:a16="http://schemas.microsoft.com/office/drawing/2014/main" val="2936214604"/>
                    </a:ext>
                  </a:extLst>
                </a:gridCol>
                <a:gridCol w="747646">
                  <a:extLst>
                    <a:ext uri="{9D8B030D-6E8A-4147-A177-3AD203B41FA5}">
                      <a16:colId xmlns:a16="http://schemas.microsoft.com/office/drawing/2014/main" val="3526272657"/>
                    </a:ext>
                  </a:extLst>
                </a:gridCol>
                <a:gridCol w="829491">
                  <a:extLst>
                    <a:ext uri="{9D8B030D-6E8A-4147-A177-3AD203B41FA5}">
                      <a16:colId xmlns:a16="http://schemas.microsoft.com/office/drawing/2014/main" val="1003358028"/>
                    </a:ext>
                  </a:extLst>
                </a:gridCol>
                <a:gridCol w="829491">
                  <a:extLst>
                    <a:ext uri="{9D8B030D-6E8A-4147-A177-3AD203B41FA5}">
                      <a16:colId xmlns:a16="http://schemas.microsoft.com/office/drawing/2014/main" val="3884285008"/>
                    </a:ext>
                  </a:extLst>
                </a:gridCol>
                <a:gridCol w="829490">
                  <a:extLst>
                    <a:ext uri="{9D8B030D-6E8A-4147-A177-3AD203B41FA5}">
                      <a16:colId xmlns:a16="http://schemas.microsoft.com/office/drawing/2014/main" val="2941956301"/>
                    </a:ext>
                  </a:extLst>
                </a:gridCol>
              </a:tblGrid>
              <a:tr h="845241">
                <a:tc>
                  <a:txBody>
                    <a:bodyPr/>
                    <a:lstStyle/>
                    <a:p>
                      <a:pPr>
                        <a:lnSpc>
                          <a:spcPct val="100000"/>
                        </a:lnSpc>
                      </a:pPr>
                      <a:r>
                        <a:rPr lang="en-US" sz="1700" dirty="0">
                          <a:latin typeface="Century Gothic" panose="020B0502020202020204" pitchFamily="34" charset="0"/>
                        </a:rPr>
                        <a:t>Outputs</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Output</a:t>
                      </a:r>
                      <a:r>
                        <a:rPr lang="en-US" sz="1700" baseline="0" dirty="0">
                          <a:latin typeface="Century Gothic" panose="020B0502020202020204" pitchFamily="34" charset="0"/>
                        </a:rPr>
                        <a:t> Indicators</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Annual Target</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Q1</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Q2</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Q3</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Q4</a:t>
                      </a:r>
                      <a:endParaRPr lang="en-ZA" sz="1700" dirty="0">
                        <a:latin typeface="Century Gothic" panose="020B0502020202020204" pitchFamily="34" charset="0"/>
                      </a:endParaRPr>
                    </a:p>
                  </a:txBody>
                  <a:tcPr>
                    <a:solidFill>
                      <a:srgbClr val="8F6B22"/>
                    </a:solidFill>
                  </a:tcPr>
                </a:tc>
                <a:extLst>
                  <a:ext uri="{0D108BD9-81ED-4DB2-BD59-A6C34878D82A}">
                    <a16:rowId xmlns:a16="http://schemas.microsoft.com/office/drawing/2014/main" val="3289474156"/>
                  </a:ext>
                </a:extLst>
              </a:tr>
              <a:tr h="1096099">
                <a:tc>
                  <a:txBody>
                    <a:bodyPr/>
                    <a:lstStyle/>
                    <a:p>
                      <a:r>
                        <a:rPr lang="en-US" sz="1700" dirty="0">
                          <a:solidFill>
                            <a:schemeClr val="tx1"/>
                          </a:solidFill>
                          <a:latin typeface="Century Gothic" panose="020B0502020202020204" pitchFamily="34" charset="0"/>
                        </a:rPr>
                        <a:t>1.1: Advocacy initiatives</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1.1.1: Number of advocacy initiatives conducted</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8</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2</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2</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2</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2</a:t>
                      </a:r>
                      <a:endParaRPr lang="en-ZA" sz="1700" dirty="0">
                        <a:solidFill>
                          <a:schemeClr val="tx1"/>
                        </a:solidFill>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099183381"/>
                  </a:ext>
                </a:extLst>
              </a:tr>
              <a:tr h="8220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u="none" strike="noStrike" kern="1200" cap="none" spc="0" normalizeH="0" baseline="0" noProof="0" dirty="0">
                          <a:ln>
                            <a:noFill/>
                          </a:ln>
                          <a:solidFill>
                            <a:schemeClr val="tx1"/>
                          </a:solidFill>
                          <a:effectLst/>
                          <a:uLnTx/>
                          <a:uFillTx/>
                          <a:latin typeface="Century Gothic" panose="020B0502020202020204" pitchFamily="34" charset="0"/>
                        </a:rPr>
                        <a:t>1.2: Achieved ICT network health score</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tc>
                  <a:txBody>
                    <a:bodyPr/>
                    <a:lstStyle/>
                    <a:p>
                      <a:r>
                        <a:rPr lang="en-GB" sz="1700" kern="1200" dirty="0">
                          <a:solidFill>
                            <a:schemeClr val="tx1"/>
                          </a:solidFill>
                          <a:effectLst/>
                          <a:latin typeface="Century Gothic" panose="020B0502020202020204" pitchFamily="34" charset="0"/>
                        </a:rPr>
                        <a:t>1.2.1: ICT Network health score maintained at ≥97%</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u="none" strike="noStrike" kern="1200" cap="none" spc="0" normalizeH="0" baseline="0" noProof="0" dirty="0">
                          <a:ln>
                            <a:noFill/>
                          </a:ln>
                          <a:solidFill>
                            <a:schemeClr val="tx1"/>
                          </a:solidFill>
                          <a:effectLst/>
                          <a:uLnTx/>
                          <a:uFillTx/>
                          <a:latin typeface="Century Gothic" panose="020B0502020202020204" pitchFamily="34" charset="0"/>
                        </a:rPr>
                        <a:t>≥97%</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u="none" strike="noStrike" kern="1200" cap="none" spc="0" normalizeH="0" baseline="0" noProof="0" dirty="0">
                          <a:ln>
                            <a:noFill/>
                          </a:ln>
                          <a:solidFill>
                            <a:schemeClr val="tx1"/>
                          </a:solidFill>
                          <a:effectLst/>
                          <a:uLnTx/>
                          <a:uFillTx/>
                          <a:latin typeface="Century Gothic" panose="020B0502020202020204" pitchFamily="34" charset="0"/>
                        </a:rPr>
                        <a:t>≥97%</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u="none" strike="noStrike" kern="1200" cap="none" spc="0" normalizeH="0" baseline="0" noProof="0" dirty="0">
                          <a:ln>
                            <a:noFill/>
                          </a:ln>
                          <a:solidFill>
                            <a:schemeClr val="tx1"/>
                          </a:solidFill>
                          <a:effectLst/>
                          <a:uLnTx/>
                          <a:uFillTx/>
                          <a:latin typeface="Century Gothic" panose="020B0502020202020204" pitchFamily="34" charset="0"/>
                        </a:rPr>
                        <a:t>≥97%</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u="none" strike="noStrike" kern="1200" cap="none" spc="0" normalizeH="0" baseline="0" noProof="0" dirty="0">
                          <a:ln>
                            <a:noFill/>
                          </a:ln>
                          <a:solidFill>
                            <a:schemeClr val="tx1"/>
                          </a:solidFill>
                          <a:effectLst/>
                          <a:uLnTx/>
                          <a:uFillTx/>
                          <a:latin typeface="Century Gothic" panose="020B0502020202020204" pitchFamily="34" charset="0"/>
                        </a:rPr>
                        <a:t>≥97%</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700" b="0" u="none" strike="noStrike" kern="1200" cap="none" spc="0" normalizeH="0" baseline="0" noProof="0" dirty="0">
                          <a:ln>
                            <a:noFill/>
                          </a:ln>
                          <a:solidFill>
                            <a:schemeClr val="tx1"/>
                          </a:solidFill>
                          <a:effectLst/>
                          <a:uLnTx/>
                          <a:uFillTx/>
                          <a:latin typeface="Century Gothic" panose="020B0502020202020204" pitchFamily="34" charset="0"/>
                        </a:rPr>
                        <a:t>≥97%</a:t>
                      </a:r>
                      <a:endParaRPr kumimoji="0" lang="en-ZA" sz="1700" b="0" i="0" u="none" strike="noStrike" kern="1200" cap="none" spc="0" normalizeH="0" baseline="0" noProof="0" dirty="0">
                        <a:ln>
                          <a:noFill/>
                        </a:ln>
                        <a:solidFill>
                          <a:schemeClr val="tx1"/>
                        </a:solidFill>
                        <a:effectLst/>
                        <a:uLnTx/>
                        <a:uFillTx/>
                        <a:latin typeface="Century Gothic" panose="020B0502020202020204" pitchFamily="34" charset="0"/>
                        <a:ea typeface="MS Gothic"/>
                      </a:endParaRPr>
                    </a:p>
                  </a:txBody>
                  <a:tcPr>
                    <a:solidFill>
                      <a:schemeClr val="bg1">
                        <a:lumMod val="85000"/>
                      </a:schemeClr>
                    </a:solidFill>
                  </a:tcPr>
                </a:tc>
                <a:extLst>
                  <a:ext uri="{0D108BD9-81ED-4DB2-BD59-A6C34878D82A}">
                    <a16:rowId xmlns:a16="http://schemas.microsoft.com/office/drawing/2014/main" val="3979467386"/>
                  </a:ext>
                </a:extLst>
              </a:tr>
              <a:tr h="999980">
                <a:tc>
                  <a:txBody>
                    <a:bodyPr/>
                    <a:lstStyle/>
                    <a:p>
                      <a:r>
                        <a:rPr lang="en-US" sz="1700" dirty="0">
                          <a:solidFill>
                            <a:schemeClr val="tx1"/>
                          </a:solidFill>
                          <a:latin typeface="Century Gothic" panose="020B0502020202020204" pitchFamily="34" charset="0"/>
                        </a:rPr>
                        <a:t>1.3: </a:t>
                      </a:r>
                      <a:r>
                        <a:rPr lang="en-US" sz="1700" dirty="0" err="1">
                          <a:solidFill>
                            <a:schemeClr val="tx1"/>
                          </a:solidFill>
                          <a:latin typeface="Century Gothic" panose="020B0502020202020204" pitchFamily="34" charset="0"/>
                        </a:rPr>
                        <a:t>Minimised</a:t>
                      </a:r>
                      <a:r>
                        <a:rPr lang="en-US" sz="1700" dirty="0">
                          <a:solidFill>
                            <a:schemeClr val="tx1"/>
                          </a:solidFill>
                          <a:latin typeface="Century Gothic" panose="020B0502020202020204" pitchFamily="34" charset="0"/>
                        </a:rPr>
                        <a:t> vacancy rate</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GB" sz="1700" kern="1200" dirty="0">
                          <a:solidFill>
                            <a:schemeClr val="tx1"/>
                          </a:solidFill>
                          <a:effectLst/>
                          <a:latin typeface="Century Gothic" panose="020B0502020202020204" pitchFamily="34" charset="0"/>
                        </a:rPr>
                        <a:t>1.3.1: Average vacancy rate maintained at ≤10%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Century Gothic" panose="020B0502020202020204" pitchFamily="34" charset="0"/>
                        </a:rPr>
                        <a:t>≤10%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Century Gothic" panose="020B0502020202020204" pitchFamily="34" charset="0"/>
                        </a:rPr>
                        <a:t>≤10%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Century Gothic" panose="020B0502020202020204" pitchFamily="34" charset="0"/>
                        </a:rPr>
                        <a:t>≤10%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Century Gothic" panose="020B0502020202020204" pitchFamily="34" charset="0"/>
                        </a:rPr>
                        <a:t>≤10%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tx1"/>
                          </a:solidFill>
                          <a:effectLst/>
                          <a:latin typeface="Century Gothic" panose="020B0502020202020204" pitchFamily="34" charset="0"/>
                        </a:rPr>
                        <a:t>≤10%</a:t>
                      </a:r>
                      <a:endParaRPr lang="en-ZA" sz="1700" dirty="0">
                        <a:solidFill>
                          <a:schemeClr val="tx1"/>
                        </a:solidFill>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385388228"/>
                  </a:ext>
                </a:extLst>
              </a:tr>
              <a:tr h="1200462">
                <a:tc>
                  <a:txBody>
                    <a:bodyPr/>
                    <a:lstStyle/>
                    <a:p>
                      <a:r>
                        <a:rPr lang="en-US" sz="1700" dirty="0">
                          <a:solidFill>
                            <a:schemeClr val="tx1"/>
                          </a:solidFill>
                          <a:latin typeface="Century Gothic" panose="020B0502020202020204" pitchFamily="34" charset="0"/>
                        </a:rPr>
                        <a:t>1.4: Paid invoices</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GB" sz="1700" kern="1200" dirty="0">
                          <a:solidFill>
                            <a:schemeClr val="tx1"/>
                          </a:solidFill>
                          <a:effectLst/>
                          <a:latin typeface="Century Gothic" panose="020B0502020202020204" pitchFamily="34" charset="0"/>
                        </a:rPr>
                        <a:t>1.4.1: Average number of days for payment of creditors and suppliers</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r>
                        <a:rPr lang="en-US" sz="1700" dirty="0">
                          <a:solidFill>
                            <a:schemeClr val="tx1"/>
                          </a:solidFill>
                          <a:latin typeface="Century Gothic" panose="020B0502020202020204" pitchFamily="34" charset="0"/>
                        </a:rPr>
                        <a:t>30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latin typeface="Century Gothic" panose="020B0502020202020204" pitchFamily="34" charset="0"/>
                        </a:rPr>
                        <a:t>30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latin typeface="Century Gothic" panose="020B0502020202020204" pitchFamily="34" charset="0"/>
                        </a:rPr>
                        <a:t>30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latin typeface="Century Gothic" panose="020B0502020202020204" pitchFamily="34" charset="0"/>
                        </a:rPr>
                        <a:t>30</a:t>
                      </a:r>
                      <a:endParaRPr lang="en-ZA" sz="1700" dirty="0">
                        <a:solidFill>
                          <a:schemeClr val="tx1"/>
                        </a:solidFill>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solidFill>
                            <a:schemeClr val="tx1"/>
                          </a:solidFill>
                          <a:latin typeface="Century Gothic" panose="020B0502020202020204" pitchFamily="34" charset="0"/>
                        </a:rPr>
                        <a:t>30</a:t>
                      </a:r>
                      <a:endParaRPr lang="en-ZA" sz="1700" dirty="0">
                        <a:solidFill>
                          <a:schemeClr val="tx1"/>
                        </a:solidFill>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2501325329"/>
                  </a:ext>
                </a:extLst>
              </a:tr>
            </a:tbl>
          </a:graphicData>
        </a:graphic>
      </p:graphicFrame>
      <p:sp>
        <p:nvSpPr>
          <p:cNvPr id="4" name="Slide Number Placeholder 3"/>
          <p:cNvSpPr>
            <a:spLocks noGrp="1"/>
          </p:cNvSpPr>
          <p:nvPr>
            <p:ph type="sldNum" sz="quarter" idx="10"/>
          </p:nvPr>
        </p:nvSpPr>
        <p:spPr/>
        <p:txBody>
          <a:bodyPr/>
          <a:lstStyle/>
          <a:p>
            <a:pPr>
              <a:defRPr/>
            </a:pPr>
            <a:fld id="{D042AA4A-53CB-4830-A5F5-B9A2986DCA81}" type="slidenum">
              <a:rPr lang="en-ZA" smtClean="0"/>
              <a:pPr>
                <a:defRPr/>
              </a:pPr>
              <a:t>18</a:t>
            </a:fld>
            <a:endParaRPr lang="en-ZA" dirty="0"/>
          </a:p>
        </p:txBody>
      </p:sp>
    </p:spTree>
    <p:extLst>
      <p:ext uri="{BB962C8B-B14F-4D97-AF65-F5344CB8AC3E}">
        <p14:creationId xmlns:p14="http://schemas.microsoft.com/office/powerpoint/2010/main" val="2940123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3513" y="323850"/>
            <a:ext cx="9677400" cy="933450"/>
          </a:xfrm>
        </p:spPr>
        <p:txBody>
          <a:bodyPr/>
          <a:lstStyle/>
          <a:p>
            <a:pPr>
              <a:defRPr/>
            </a:pPr>
            <a:r>
              <a:rPr lang="en-ZA" altLang="en-US" sz="3600" dirty="0">
                <a:solidFill>
                  <a:srgbClr val="004A8F"/>
                </a:solidFill>
              </a:rPr>
              <a:t/>
            </a:r>
            <a:br>
              <a:rPr lang="en-ZA" altLang="en-US" sz="3600" dirty="0">
                <a:solidFill>
                  <a:srgbClr val="004A8F"/>
                </a:solidFill>
              </a:rPr>
            </a:br>
            <a:r>
              <a:rPr lang="en-ZA" altLang="en-US" sz="4000" b="1" dirty="0">
                <a:latin typeface="Century Gothic" panose="020B0502020202020204" pitchFamily="34" charset="0"/>
              </a:rPr>
              <a:t>Programme 2: </a:t>
            </a:r>
            <a:br>
              <a:rPr lang="en-ZA" altLang="en-US" sz="4000" b="1" dirty="0">
                <a:latin typeface="Century Gothic" panose="020B0502020202020204" pitchFamily="34" charset="0"/>
              </a:rPr>
            </a:br>
            <a:r>
              <a:rPr lang="en-ZA" altLang="en-US" sz="4000" b="1" dirty="0">
                <a:latin typeface="Century Gothic" panose="020B0502020202020204" pitchFamily="34" charset="0"/>
              </a:rPr>
              <a:t>Qualifications and Research (Q&amp;R)</a:t>
            </a:r>
            <a:r>
              <a:rPr lang="en-ZA" altLang="en-US" sz="3600" dirty="0">
                <a:solidFill>
                  <a:srgbClr val="004A8F"/>
                </a:solidFill>
              </a:rPr>
              <a:t/>
            </a:r>
            <a:br>
              <a:rPr lang="en-ZA" altLang="en-US" sz="3600" dirty="0">
                <a:solidFill>
                  <a:srgbClr val="004A8F"/>
                </a:solidFill>
              </a:rPr>
            </a:br>
            <a:endParaRPr lang="en-ZA" altLang="en-US" sz="3600" dirty="0">
              <a:solidFill>
                <a:srgbClr val="004A8F"/>
              </a:solidFill>
            </a:endParaRPr>
          </a:p>
        </p:txBody>
      </p:sp>
      <p:sp>
        <p:nvSpPr>
          <p:cNvPr id="3" name="Content Placeholder 2"/>
          <p:cNvSpPr>
            <a:spLocks noGrp="1"/>
          </p:cNvSpPr>
          <p:nvPr>
            <p:ph idx="1"/>
          </p:nvPr>
        </p:nvSpPr>
        <p:spPr>
          <a:xfrm>
            <a:off x="392112" y="1460500"/>
            <a:ext cx="9294812" cy="5062537"/>
          </a:xfrm>
        </p:spPr>
        <p:txBody>
          <a:bodyPr/>
          <a:lstStyle/>
          <a:p>
            <a:pPr marL="0" indent="0" algn="just" defTabSz="914400">
              <a:lnSpc>
                <a:spcPct val="100000"/>
              </a:lnSpc>
              <a:spcBef>
                <a:spcPct val="20000"/>
              </a:spcBef>
              <a:spcAft>
                <a:spcPct val="0"/>
              </a:spcAft>
              <a:buClrTx/>
              <a:buSzTx/>
              <a:buFont typeface="Wingdings" panose="05000000000000000000" pitchFamily="2" charset="2"/>
              <a:buNone/>
              <a:defRPr/>
            </a:pPr>
            <a:r>
              <a:rPr lang="en-ZA" sz="2000" b="1" u="sng" kern="1200" dirty="0">
                <a:solidFill>
                  <a:srgbClr val="16165D"/>
                </a:solidFill>
                <a:latin typeface="Century Gothic" panose="020B0502020202020204" pitchFamily="34" charset="0"/>
              </a:rPr>
              <a:t>Programme Purpose:</a:t>
            </a:r>
          </a:p>
          <a:p>
            <a:pPr marL="0" indent="0" algn="just" defTabSz="914400">
              <a:lnSpc>
                <a:spcPct val="100000"/>
              </a:lnSpc>
              <a:spcBef>
                <a:spcPct val="20000"/>
              </a:spcBef>
              <a:spcAft>
                <a:spcPct val="0"/>
              </a:spcAft>
              <a:buClrTx/>
              <a:buSzTx/>
              <a:buFont typeface="Wingdings" panose="05000000000000000000" pitchFamily="2" charset="2"/>
              <a:buNone/>
              <a:defRPr/>
            </a:pPr>
            <a:endParaRPr lang="en-ZA" sz="1800" b="1" u="sng" kern="1200" dirty="0">
              <a:solidFill>
                <a:srgbClr val="16165D"/>
              </a:solidFill>
              <a:latin typeface="Century Gothic" panose="020B0502020202020204" pitchFamily="34" charset="0"/>
            </a:endParaRPr>
          </a:p>
          <a:p>
            <a:pPr marL="106363" indent="0" algn="just">
              <a:buNone/>
            </a:pPr>
            <a:r>
              <a:rPr lang="en-GB" sz="1800" dirty="0">
                <a:solidFill>
                  <a:srgbClr val="16165D"/>
                </a:solidFill>
                <a:latin typeface="Century Gothic" panose="020B0502020202020204" pitchFamily="34" charset="0"/>
              </a:rPr>
              <a:t>The purpose of the programme is to develop and manage an efficient and effective GFETQSF within the NQF and to undertake strategic research in support of that goal.</a:t>
            </a:r>
            <a:endParaRPr lang="en-GB" sz="1800" kern="1200" dirty="0">
              <a:solidFill>
                <a:srgbClr val="16165D"/>
              </a:solidFill>
              <a:latin typeface="Century Gothic" panose="020B0502020202020204" pitchFamily="34" charset="0"/>
            </a:endParaRPr>
          </a:p>
          <a:p>
            <a:pPr marL="0" indent="0" algn="just" defTabSz="914400">
              <a:lnSpc>
                <a:spcPct val="100000"/>
              </a:lnSpc>
              <a:spcBef>
                <a:spcPct val="20000"/>
              </a:spcBef>
              <a:spcAft>
                <a:spcPct val="0"/>
              </a:spcAft>
              <a:buClrTx/>
              <a:buSzTx/>
              <a:buFont typeface="Wingdings" panose="05000000000000000000" pitchFamily="2" charset="2"/>
              <a:buNone/>
              <a:defRPr/>
            </a:pPr>
            <a:r>
              <a:rPr lang="en-GB" sz="2000" b="1" kern="1200" dirty="0">
                <a:solidFill>
                  <a:srgbClr val="16165D"/>
                </a:solidFill>
                <a:latin typeface="Century Gothic" panose="020B0502020202020204" pitchFamily="34" charset="0"/>
              </a:rPr>
              <a:t> Sub-Programmes</a:t>
            </a:r>
          </a:p>
          <a:p>
            <a:pPr marL="106363" indent="0">
              <a:buNone/>
            </a:pPr>
            <a:endParaRPr lang="en-GB" sz="2000" kern="1200" dirty="0">
              <a:solidFill>
                <a:srgbClr val="16165D"/>
              </a:solidFill>
              <a:latin typeface="Century Gothic" panose="020B0502020202020204" pitchFamily="34" charset="0"/>
            </a:endParaRPr>
          </a:p>
          <a:p>
            <a:pPr marL="106363" indent="0">
              <a:buNone/>
            </a:pPr>
            <a:r>
              <a:rPr lang="en-ZA" sz="2000" b="1" dirty="0">
                <a:solidFill>
                  <a:srgbClr val="16165D"/>
                </a:solidFill>
                <a:latin typeface="Century Gothic" panose="020B0502020202020204" pitchFamily="34" charset="0"/>
              </a:rPr>
              <a:t>Sub-Programme 2.1: Qualifications, Curriculum and Certification (QCC)</a:t>
            </a:r>
            <a:endParaRPr lang="en-ZA" sz="2000" dirty="0">
              <a:solidFill>
                <a:srgbClr val="16165D"/>
              </a:solidFill>
              <a:latin typeface="Century Gothic" panose="020B0502020202020204" pitchFamily="34" charset="0"/>
            </a:endParaRPr>
          </a:p>
          <a:p>
            <a:r>
              <a:rPr lang="en-ZA" sz="1800" dirty="0">
                <a:solidFill>
                  <a:srgbClr val="16165D"/>
                </a:solidFill>
                <a:latin typeface="Century Gothic" panose="020B0502020202020204" pitchFamily="34" charset="0"/>
              </a:rPr>
              <a:t>The purpose of the QCC sub-programme is to manage the GFETQSF qualifications.</a:t>
            </a:r>
          </a:p>
          <a:p>
            <a:pPr marL="106363" indent="0">
              <a:buNone/>
            </a:pPr>
            <a:r>
              <a:rPr lang="en-ZA" sz="2000" b="1" dirty="0">
                <a:solidFill>
                  <a:srgbClr val="16165D"/>
                </a:solidFill>
                <a:latin typeface="Century Gothic" panose="020B0502020202020204" pitchFamily="34" charset="0"/>
              </a:rPr>
              <a:t>Sub-Programme 2.2.: Statistical Information and Research (SIR)</a:t>
            </a:r>
            <a:endParaRPr lang="en-ZA" sz="2000" dirty="0">
              <a:solidFill>
                <a:srgbClr val="16165D"/>
              </a:solidFill>
              <a:latin typeface="Century Gothic" panose="020B0502020202020204" pitchFamily="34" charset="0"/>
            </a:endParaRPr>
          </a:p>
          <a:p>
            <a:pPr algn="just"/>
            <a:r>
              <a:rPr lang="en-ZA" sz="1800" dirty="0">
                <a:solidFill>
                  <a:srgbClr val="16165D"/>
                </a:solidFill>
                <a:latin typeface="Century Gothic" panose="020B0502020202020204" pitchFamily="34" charset="0"/>
              </a:rPr>
              <a:t>The purpose of the SIR sub-programme is to provide a platform for research, statistical support and the standardisation of learner results to inform Council’s professional work and organisational strategy.</a:t>
            </a:r>
            <a:endParaRPr lang="en-ZA" sz="1800" dirty="0">
              <a:solidFill>
                <a:srgbClr val="16165D"/>
              </a:solidFill>
              <a:effectLst/>
              <a:latin typeface="Century Gothic" panose="020B0502020202020204" pitchFamily="34" charset="0"/>
            </a:endParaRPr>
          </a:p>
        </p:txBody>
      </p:sp>
      <p:sp>
        <p:nvSpPr>
          <p:cNvPr id="5" name="Slide Number Placeholder 3"/>
          <p:cNvSpPr>
            <a:spLocks noGrp="1"/>
          </p:cNvSpPr>
          <p:nvPr>
            <p:ph type="sldNum" sz="quarter" idx="10"/>
          </p:nvPr>
        </p:nvSpPr>
        <p:spPr>
          <a:xfrm>
            <a:off x="7021512" y="6834187"/>
            <a:ext cx="2266950" cy="401638"/>
          </a:xfrm>
        </p:spPr>
        <p:txBody>
          <a:bodyPr/>
          <a:lstStyle/>
          <a:p>
            <a:pPr>
              <a:defRPr/>
            </a:pPr>
            <a:fld id="{D042AA4A-53CB-4830-A5F5-B9A2986DCA81}" type="slidenum">
              <a:rPr lang="en-ZA" sz="1600" smtClean="0">
                <a:solidFill>
                  <a:schemeClr val="tx1"/>
                </a:solidFill>
              </a:rPr>
              <a:pPr>
                <a:defRPr/>
              </a:pPr>
              <a:t>19</a:t>
            </a:fld>
            <a:endParaRPr lang="en-ZA"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ZA" altLang="en-US" sz="4000" b="1" dirty="0">
                <a:latin typeface="Century Gothic" panose="020B0502020202020204" pitchFamily="34" charset="0"/>
              </a:rPr>
              <a:t>Presentation Outline</a:t>
            </a:r>
          </a:p>
        </p:txBody>
      </p:sp>
      <p:sp>
        <p:nvSpPr>
          <p:cNvPr id="6147" name="Content Placeholder 2"/>
          <p:cNvSpPr>
            <a:spLocks noGrp="1"/>
          </p:cNvSpPr>
          <p:nvPr>
            <p:ph idx="1"/>
          </p:nvPr>
        </p:nvSpPr>
        <p:spPr>
          <a:xfrm>
            <a:off x="504825" y="1257300"/>
            <a:ext cx="9259887" cy="5278971"/>
          </a:xfrm>
        </p:spPr>
        <p:txBody>
          <a:bodyPr/>
          <a:lstStyle/>
          <a:p>
            <a:pPr>
              <a:defRPr/>
            </a:pPr>
            <a:r>
              <a:rPr lang="en-ZA" altLang="en-US" sz="2800" kern="1200" dirty="0">
                <a:solidFill>
                  <a:schemeClr val="accent6">
                    <a:lumMod val="50000"/>
                  </a:schemeClr>
                </a:solidFill>
                <a:latin typeface="Century Gothic" panose="020B0502020202020204" pitchFamily="34" charset="0"/>
              </a:rPr>
              <a:t>A. Mandate………..…………………………..		4	</a:t>
            </a:r>
          </a:p>
          <a:p>
            <a:pPr marL="106363" indent="0">
              <a:buNone/>
              <a:defRPr/>
            </a:pPr>
            <a:endParaRPr lang="en-ZA" altLang="en-US" sz="2000" kern="1200" dirty="0">
              <a:solidFill>
                <a:schemeClr val="accent6">
                  <a:lumMod val="50000"/>
                </a:schemeClr>
              </a:solidFill>
              <a:latin typeface="Century Gothic" panose="020B0502020202020204" pitchFamily="34" charset="0"/>
            </a:endParaRPr>
          </a:p>
          <a:p>
            <a:pPr>
              <a:defRPr/>
            </a:pPr>
            <a:r>
              <a:rPr lang="en-ZA" altLang="en-US" sz="2800" kern="1200" dirty="0">
                <a:solidFill>
                  <a:schemeClr val="accent6">
                    <a:lumMod val="50000"/>
                  </a:schemeClr>
                </a:solidFill>
                <a:latin typeface="Century Gothic" panose="020B0502020202020204" pitchFamily="34" charset="0"/>
              </a:rPr>
              <a:t>B. Strategic Focus……………………………..		10	</a:t>
            </a:r>
          </a:p>
          <a:p>
            <a:pPr>
              <a:defRPr/>
            </a:pPr>
            <a:endParaRPr lang="en-ZA" altLang="en-US" sz="2000" kern="1200" dirty="0">
              <a:solidFill>
                <a:schemeClr val="accent6">
                  <a:lumMod val="50000"/>
                </a:schemeClr>
              </a:solidFill>
              <a:latin typeface="Century Gothic" panose="020B0502020202020204" pitchFamily="34" charset="0"/>
            </a:endParaRPr>
          </a:p>
          <a:p>
            <a:pPr>
              <a:defRPr/>
            </a:pPr>
            <a:r>
              <a:rPr lang="en-ZA" altLang="en-US" sz="2800" kern="1200" dirty="0">
                <a:solidFill>
                  <a:schemeClr val="accent6">
                    <a:lumMod val="50000"/>
                  </a:schemeClr>
                </a:solidFill>
                <a:latin typeface="Century Gothic" panose="020B0502020202020204" pitchFamily="34" charset="0"/>
              </a:rPr>
              <a:t>C. Measuring Performance……..………….		15	</a:t>
            </a:r>
          </a:p>
          <a:p>
            <a:pPr marL="106363" indent="0">
              <a:buNone/>
              <a:defRPr/>
            </a:pPr>
            <a:endParaRPr lang="en-ZA" altLang="en-US" sz="2000" kern="1200" dirty="0">
              <a:solidFill>
                <a:schemeClr val="accent6">
                  <a:lumMod val="50000"/>
                </a:schemeClr>
              </a:solidFill>
              <a:latin typeface="Century Gothic" panose="020B0502020202020204" pitchFamily="34" charset="0"/>
            </a:endParaRPr>
          </a:p>
          <a:p>
            <a:pPr>
              <a:spcAft>
                <a:spcPct val="0"/>
              </a:spcAft>
              <a:defRPr/>
            </a:pPr>
            <a:r>
              <a:rPr lang="en-ZA" altLang="en-US" sz="2800" kern="1200" dirty="0">
                <a:solidFill>
                  <a:schemeClr val="accent6">
                    <a:lumMod val="50000"/>
                  </a:schemeClr>
                </a:solidFill>
                <a:latin typeface="Century Gothic" panose="020B0502020202020204" pitchFamily="34" charset="0"/>
              </a:rPr>
              <a:t>D. Budget </a:t>
            </a:r>
            <a:r>
              <a:rPr lang="en-ZA" altLang="en-US" sz="2800" kern="1200">
                <a:solidFill>
                  <a:schemeClr val="accent6">
                    <a:lumMod val="50000"/>
                  </a:schemeClr>
                </a:solidFill>
                <a:latin typeface="Century Gothic" panose="020B0502020202020204" pitchFamily="34" charset="0"/>
              </a:rPr>
              <a:t>2023/24-2025/26…..……………..		29</a:t>
            </a:r>
            <a:r>
              <a:rPr lang="en-ZA" altLang="en-US" sz="2800" kern="1200" dirty="0">
                <a:solidFill>
                  <a:schemeClr val="accent6">
                    <a:lumMod val="50000"/>
                  </a:schemeClr>
                </a:solidFill>
                <a:latin typeface="Century Gothic" panose="020B0502020202020204" pitchFamily="34" charset="0"/>
              </a:rPr>
              <a:t>	</a:t>
            </a:r>
          </a:p>
          <a:p>
            <a:pPr marL="106363" indent="0">
              <a:spcAft>
                <a:spcPct val="0"/>
              </a:spcAft>
              <a:buNone/>
              <a:defRPr/>
            </a:pPr>
            <a:endParaRPr lang="en-ZA" altLang="en-US"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a:xfrm>
            <a:off x="7021512" y="6834187"/>
            <a:ext cx="2266950" cy="401638"/>
          </a:xfrm>
        </p:spPr>
        <p:txBody>
          <a:bodyPr/>
          <a:lstStyle/>
          <a:p>
            <a:pPr>
              <a:defRPr/>
            </a:pPr>
            <a:fld id="{1D5F9951-F978-417F-92D4-1BE581A426A9}" type="slidenum">
              <a:rPr lang="en-ZA" sz="1600">
                <a:solidFill>
                  <a:schemeClr val="tx1"/>
                </a:solidFill>
              </a:rPr>
              <a:pPr>
                <a:defRPr/>
              </a:pPr>
              <a:t>2</a:t>
            </a:fld>
            <a:endParaRPr lang="en-ZA"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 y="323850"/>
            <a:ext cx="9677399" cy="712787"/>
          </a:xfrm>
        </p:spPr>
        <p:txBody>
          <a:bodyPr/>
          <a:lstStyle/>
          <a:p>
            <a:r>
              <a:rPr lang="en-US" sz="4000" b="1" dirty="0">
                <a:latin typeface="Century Gothic" panose="020B0502020202020204" pitchFamily="34" charset="0"/>
              </a:rPr>
              <a:t>Programme 2 Indicators &amp; Targets</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2516712"/>
              </p:ext>
            </p:extLst>
          </p:nvPr>
        </p:nvGraphicFramePr>
        <p:xfrm>
          <a:off x="199231" y="1189038"/>
          <a:ext cx="9677399" cy="5361247"/>
        </p:xfrm>
        <a:graphic>
          <a:graphicData uri="http://schemas.openxmlformats.org/drawingml/2006/table">
            <a:tbl>
              <a:tblPr firstRow="1" bandRow="1">
                <a:tableStyleId>{93296810-A885-4BE3-A3E7-6D5BEEA58F35}</a:tableStyleId>
              </a:tblPr>
              <a:tblGrid>
                <a:gridCol w="1793081">
                  <a:extLst>
                    <a:ext uri="{9D8B030D-6E8A-4147-A177-3AD203B41FA5}">
                      <a16:colId xmlns:a16="http://schemas.microsoft.com/office/drawing/2014/main" val="1575540788"/>
                    </a:ext>
                  </a:extLst>
                </a:gridCol>
                <a:gridCol w="3598614">
                  <a:extLst>
                    <a:ext uri="{9D8B030D-6E8A-4147-A177-3AD203B41FA5}">
                      <a16:colId xmlns:a16="http://schemas.microsoft.com/office/drawing/2014/main" val="1502006898"/>
                    </a:ext>
                  </a:extLst>
                </a:gridCol>
                <a:gridCol w="1049586">
                  <a:extLst>
                    <a:ext uri="{9D8B030D-6E8A-4147-A177-3AD203B41FA5}">
                      <a16:colId xmlns:a16="http://schemas.microsoft.com/office/drawing/2014/main" val="2936214604"/>
                    </a:ext>
                  </a:extLst>
                </a:gridCol>
                <a:gridCol w="747646">
                  <a:extLst>
                    <a:ext uri="{9D8B030D-6E8A-4147-A177-3AD203B41FA5}">
                      <a16:colId xmlns:a16="http://schemas.microsoft.com/office/drawing/2014/main" val="3526272657"/>
                    </a:ext>
                  </a:extLst>
                </a:gridCol>
                <a:gridCol w="829491">
                  <a:extLst>
                    <a:ext uri="{9D8B030D-6E8A-4147-A177-3AD203B41FA5}">
                      <a16:colId xmlns:a16="http://schemas.microsoft.com/office/drawing/2014/main" val="1003358028"/>
                    </a:ext>
                  </a:extLst>
                </a:gridCol>
                <a:gridCol w="829491">
                  <a:extLst>
                    <a:ext uri="{9D8B030D-6E8A-4147-A177-3AD203B41FA5}">
                      <a16:colId xmlns:a16="http://schemas.microsoft.com/office/drawing/2014/main" val="3884285008"/>
                    </a:ext>
                  </a:extLst>
                </a:gridCol>
                <a:gridCol w="829490">
                  <a:extLst>
                    <a:ext uri="{9D8B030D-6E8A-4147-A177-3AD203B41FA5}">
                      <a16:colId xmlns:a16="http://schemas.microsoft.com/office/drawing/2014/main" val="2941956301"/>
                    </a:ext>
                  </a:extLst>
                </a:gridCol>
              </a:tblGrid>
              <a:tr h="821630">
                <a:tc>
                  <a:txBody>
                    <a:bodyPr/>
                    <a:lstStyle/>
                    <a:p>
                      <a:pPr>
                        <a:lnSpc>
                          <a:spcPct val="100000"/>
                        </a:lnSpc>
                      </a:pPr>
                      <a:r>
                        <a:rPr lang="en-US" sz="1600" dirty="0">
                          <a:latin typeface="Century Gothic" panose="020B0502020202020204" pitchFamily="34" charset="0"/>
                        </a:rPr>
                        <a:t>Outputs</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Output</a:t>
                      </a:r>
                      <a:r>
                        <a:rPr lang="en-US" sz="1600" baseline="0" dirty="0">
                          <a:latin typeface="Century Gothic" panose="020B0502020202020204" pitchFamily="34" charset="0"/>
                        </a:rPr>
                        <a:t> Indicators</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Annual Target</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Q1</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Q2</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Q3</a:t>
                      </a:r>
                      <a:endParaRPr lang="en-ZA" sz="1600" dirty="0">
                        <a:latin typeface="Century Gothic" panose="020B0502020202020204" pitchFamily="34" charset="0"/>
                      </a:endParaRPr>
                    </a:p>
                  </a:txBody>
                  <a:tcPr>
                    <a:solidFill>
                      <a:srgbClr val="8F6B22"/>
                    </a:solidFill>
                  </a:tcPr>
                </a:tc>
                <a:tc>
                  <a:txBody>
                    <a:bodyPr/>
                    <a:lstStyle/>
                    <a:p>
                      <a:pPr>
                        <a:lnSpc>
                          <a:spcPct val="100000"/>
                        </a:lnSpc>
                      </a:pPr>
                      <a:r>
                        <a:rPr lang="en-US" sz="1600" dirty="0">
                          <a:latin typeface="Century Gothic" panose="020B0502020202020204" pitchFamily="34" charset="0"/>
                        </a:rPr>
                        <a:t>Q4</a:t>
                      </a:r>
                      <a:endParaRPr lang="en-ZA" sz="1600" dirty="0">
                        <a:latin typeface="Century Gothic" panose="020B0502020202020204" pitchFamily="34" charset="0"/>
                      </a:endParaRPr>
                    </a:p>
                  </a:txBody>
                  <a:tcPr>
                    <a:solidFill>
                      <a:srgbClr val="8F6B22"/>
                    </a:solidFill>
                  </a:tcPr>
                </a:tc>
                <a:extLst>
                  <a:ext uri="{0D108BD9-81ED-4DB2-BD59-A6C34878D82A}">
                    <a16:rowId xmlns:a16="http://schemas.microsoft.com/office/drawing/2014/main" val="3289474156"/>
                  </a:ext>
                </a:extLst>
              </a:tr>
              <a:tr h="1065480">
                <a:tc>
                  <a:txBody>
                    <a:bodyPr/>
                    <a:lstStyle/>
                    <a:p>
                      <a:pPr algn="l">
                        <a:lnSpc>
                          <a:spcPct val="100000"/>
                        </a:lnSpc>
                        <a:spcAft>
                          <a:spcPts val="0"/>
                        </a:spcAft>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2.1: Reports on management of qualifications</a:t>
                      </a:r>
                      <a:endParaRPr lang="en-ZA"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2.1.1: Number of reports produced on the management of qualifications in the sub-framework</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ZA" sz="1600" b="1" dirty="0">
                          <a:solidFill>
                            <a:srgbClr val="000000"/>
                          </a:solidFill>
                          <a:effectLst/>
                          <a:latin typeface="Century Gothic" panose="020B0502020202020204" pitchFamily="34" charset="0"/>
                          <a:ea typeface="Calibri" panose="020F0502020204030204" pitchFamily="34" charset="0"/>
                          <a:cs typeface="Shruti"/>
                        </a:rPr>
                        <a:t>-</a:t>
                      </a:r>
                      <a:endParaRPr lang="en-ZA" sz="1600" dirty="0">
                        <a:solidFill>
                          <a:srgbClr val="000000"/>
                        </a:solidFill>
                        <a:effectLst/>
                        <a:latin typeface="Arial" panose="020B0604020202020204" pitchFamily="34" charset="0"/>
                        <a:ea typeface="Calibri" panose="020F0502020204030204" pitchFamily="34" charset="0"/>
                        <a:cs typeface="Shruti"/>
                      </a:endParaRPr>
                    </a:p>
                  </a:txBody>
                  <a:tcPr marL="68580" marR="68580" marT="0" marB="0">
                    <a:solidFill>
                      <a:schemeClr val="bg1">
                        <a:lumMod val="85000"/>
                      </a:schemeClr>
                    </a:solidFill>
                  </a:tcPr>
                </a:tc>
                <a:tc>
                  <a:txBody>
                    <a:bodyPr/>
                    <a:lstStyle/>
                    <a:p>
                      <a:pPr algn="ctr">
                        <a:lnSpc>
                          <a:spcPct val="150000"/>
                        </a:lnSpc>
                        <a:spcAft>
                          <a:spcPts val="0"/>
                        </a:spcAft>
                      </a:pPr>
                      <a:r>
                        <a:rPr lang="en-ZA" sz="1600" b="1" dirty="0">
                          <a:solidFill>
                            <a:srgbClr val="000000"/>
                          </a:solidFill>
                          <a:effectLst/>
                          <a:latin typeface="Century Gothic" panose="020B0502020202020204" pitchFamily="34" charset="0"/>
                          <a:ea typeface="Calibri" panose="020F0502020204030204" pitchFamily="34" charset="0"/>
                          <a:cs typeface="Shruti"/>
                        </a:rPr>
                        <a:t>-</a:t>
                      </a:r>
                      <a:endParaRPr lang="en-ZA" sz="1600" dirty="0">
                        <a:solidFill>
                          <a:srgbClr val="000000"/>
                        </a:solidFill>
                        <a:effectLst/>
                        <a:latin typeface="Arial" panose="020B0604020202020204" pitchFamily="34" charset="0"/>
                        <a:ea typeface="Calibri" panose="020F0502020204030204" pitchFamily="34" charset="0"/>
                        <a:cs typeface="Shruti"/>
                      </a:endParaRPr>
                    </a:p>
                  </a:txBody>
                  <a:tcPr marL="68580" marR="68580" marT="0" marB="0">
                    <a:solidFill>
                      <a:schemeClr val="bg1">
                        <a:lumMod val="85000"/>
                      </a:schemeClr>
                    </a:solidFill>
                  </a:tcPr>
                </a:tc>
                <a:tc>
                  <a:txBody>
                    <a:bodyPr/>
                    <a:lstStyle/>
                    <a:p>
                      <a:pPr algn="ctr">
                        <a:lnSpc>
                          <a:spcPct val="150000"/>
                        </a:lnSpc>
                        <a:spcAft>
                          <a:spcPts val="0"/>
                        </a:spcAft>
                      </a:pPr>
                      <a:r>
                        <a:rPr lang="en-ZA" sz="1600" b="1" dirty="0">
                          <a:solidFill>
                            <a:srgbClr val="000000"/>
                          </a:solidFill>
                          <a:effectLst/>
                          <a:latin typeface="Century Gothic" panose="020B0502020202020204" pitchFamily="34" charset="0"/>
                          <a:ea typeface="Calibri" panose="020F0502020204030204" pitchFamily="34" charset="0"/>
                          <a:cs typeface="Shruti"/>
                        </a:rPr>
                        <a:t>-</a:t>
                      </a:r>
                      <a:endParaRPr lang="en-ZA" sz="1600" dirty="0">
                        <a:solidFill>
                          <a:srgbClr val="000000"/>
                        </a:solidFill>
                        <a:effectLst/>
                        <a:latin typeface="Arial" panose="020B0604020202020204" pitchFamily="34" charset="0"/>
                        <a:ea typeface="Calibri" panose="020F0502020204030204" pitchFamily="34" charset="0"/>
                        <a:cs typeface="Shruti"/>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99183381"/>
                  </a:ext>
                </a:extLst>
              </a:tr>
              <a:tr h="948114">
                <a:tc>
                  <a:txBody>
                    <a:bodyPr/>
                    <a:lstStyle/>
                    <a:p>
                      <a:pPr algn="l">
                        <a:lnSpc>
                          <a:spcPct val="100000"/>
                        </a:lnSpc>
                        <a:spcAft>
                          <a:spcPts val="0"/>
                        </a:spcAft>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2.2: Reports on the certification of learner achievements</a:t>
                      </a:r>
                      <a:endParaRPr lang="en-ZA"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2.2.1: Number of reports produced on the certification of learner achievements for qualifications in the sub-framework</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979467386"/>
                  </a:ext>
                </a:extLst>
              </a:tr>
              <a:tr h="1331849">
                <a:tc>
                  <a:txBody>
                    <a:bodyPr/>
                    <a:lstStyle/>
                    <a:p>
                      <a:pPr algn="l">
                        <a:lnSpc>
                          <a:spcPct val="100000"/>
                        </a:lnSpc>
                        <a:spcAft>
                          <a:spcPts val="0"/>
                        </a:spcAft>
                      </a:pPr>
                      <a:r>
                        <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2.3: Reports on the verification of certificates issued</a:t>
                      </a:r>
                      <a:endParaRPr lang="en-ZA"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0000"/>
                        </a:lnSpc>
                        <a:spcAft>
                          <a:spcPts val="0"/>
                        </a:spcAft>
                      </a:pPr>
                      <a:r>
                        <a:rPr lang="en-GB" sz="16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2.3.1: Number of reports produced on the verification of qualifications (certificates) in the sub-framework</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4</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entury Gothic" panose="020B0502020202020204" pitchFamily="34" charset="0"/>
                          <a:ea typeface="Calibri" panose="020F0502020204030204" pitchFamily="34" charset="0"/>
                          <a:cs typeface="Times New Roman" panose="02020603050405020304" pitchFamily="18" charset="0"/>
                        </a:rPr>
                        <a:t>1</a:t>
                      </a:r>
                      <a:endParaRPr kumimoji="0" lang="en-ZA"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entury Gothic" panose="020B0502020202020204" pitchFamily="34" charset="0"/>
                          <a:ea typeface="Calibri" panose="020F0502020204030204" pitchFamily="34" charset="0"/>
                          <a:cs typeface="Times New Roman" panose="02020603050405020304" pitchFamily="18" charset="0"/>
                        </a:rPr>
                        <a:t>1</a:t>
                      </a:r>
                      <a:endParaRPr kumimoji="0" lang="en-ZA"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entury Gothic" panose="020B0502020202020204" pitchFamily="34" charset="0"/>
                          <a:ea typeface="Calibri" panose="020F0502020204030204" pitchFamily="34" charset="0"/>
                          <a:cs typeface="Times New Roman" panose="02020603050405020304" pitchFamily="18" charset="0"/>
                        </a:rPr>
                        <a:t>1</a:t>
                      </a:r>
                      <a:endParaRPr kumimoji="0" lang="en-ZA"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entury Gothic" panose="020B0502020202020204" pitchFamily="34" charset="0"/>
                          <a:ea typeface="Calibri" panose="020F0502020204030204" pitchFamily="34" charset="0"/>
                          <a:cs typeface="Times New Roman" panose="02020603050405020304" pitchFamily="18" charset="0"/>
                        </a:rPr>
                        <a:t>1</a:t>
                      </a:r>
                      <a:endParaRPr kumimoji="0" lang="en-ZA" sz="16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85388228"/>
                  </a:ext>
                </a:extLst>
              </a:tr>
              <a:tr h="1166928">
                <a:tc>
                  <a:txBody>
                    <a:bodyPr/>
                    <a:lstStyle/>
                    <a:p>
                      <a:pPr algn="l">
                        <a:lnSpc>
                          <a:spcPct val="100000"/>
                        </a:lnSpc>
                        <a:spcAft>
                          <a:spcPts val="0"/>
                        </a:spcAft>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2.4: Completed research</a:t>
                      </a:r>
                      <a:r>
                        <a:rPr lang="en-US" sz="1600" baseline="0" dirty="0">
                          <a:effectLst/>
                          <a:latin typeface="Century Gothic" panose="020B0502020202020204" pitchFamily="34" charset="0"/>
                          <a:ea typeface="Calibri" panose="020F0502020204030204" pitchFamily="34" charset="0"/>
                          <a:cs typeface="Times New Roman" panose="02020603050405020304" pitchFamily="18" charset="0"/>
                        </a:rPr>
                        <a:t> reports</a:t>
                      </a:r>
                      <a:endParaRPr lang="en-ZA" sz="16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0000"/>
                        </a:lnSpc>
                        <a:spcAft>
                          <a:spcPts val="0"/>
                        </a:spcAft>
                      </a:pPr>
                      <a:r>
                        <a:rPr lang="en-GB" sz="1600" dirty="0">
                          <a:effectLst/>
                          <a:latin typeface="Century Gothic" panose="020B0502020202020204" pitchFamily="34" charset="0"/>
                          <a:ea typeface="Calibri" panose="020F0502020204030204" pitchFamily="34" charset="0"/>
                          <a:cs typeface="Times New Roman" panose="02020603050405020304" pitchFamily="18" charset="0"/>
                        </a:rPr>
                        <a:t>2.4.1: Number of research reports completed in various formats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effectLst/>
                          <a:latin typeface="Century Gothic" panose="020B0502020202020204" pitchFamily="34" charset="0"/>
                          <a:ea typeface="Calibri" panose="020F0502020204030204" pitchFamily="34" charset="0"/>
                          <a:cs typeface="Times New Roman" panose="02020603050405020304" pitchFamily="18" charset="0"/>
                        </a:rPr>
                        <a:t>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600" dirty="0">
                          <a:effectLst/>
                          <a:latin typeface="Century Gothic" panose="020B0502020202020204" pitchFamily="34" charset="0"/>
                          <a:ea typeface="Calibri" panose="020F0502020204030204" pitchFamily="34" charset="0"/>
                          <a:cs typeface="Times New Roman" panose="02020603050405020304" pitchFamily="18" charset="0"/>
                        </a:rPr>
                        <a:t>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501325329"/>
                  </a:ext>
                </a:extLst>
              </a:tr>
            </a:tbl>
          </a:graphicData>
        </a:graphic>
      </p:graphicFrame>
      <p:sp>
        <p:nvSpPr>
          <p:cNvPr id="4" name="Slide Number Placeholder 3"/>
          <p:cNvSpPr>
            <a:spLocks noGrp="1"/>
          </p:cNvSpPr>
          <p:nvPr>
            <p:ph type="sldNum" sz="quarter" idx="10"/>
          </p:nvPr>
        </p:nvSpPr>
        <p:spPr>
          <a:xfrm>
            <a:off x="7097712" y="6834187"/>
            <a:ext cx="2266950" cy="401638"/>
          </a:xfrm>
        </p:spPr>
        <p:txBody>
          <a:bodyPr/>
          <a:lstStyle/>
          <a:p>
            <a:pPr>
              <a:defRPr/>
            </a:pPr>
            <a:fld id="{D042AA4A-53CB-4830-A5F5-B9A2986DCA81}" type="slidenum">
              <a:rPr lang="en-ZA" sz="1600" smtClean="0">
                <a:solidFill>
                  <a:schemeClr val="tx1"/>
                </a:solidFill>
              </a:rPr>
              <a:pPr>
                <a:defRPr/>
              </a:pPr>
              <a:t>20</a:t>
            </a:fld>
            <a:endParaRPr lang="en-ZA" sz="1600" dirty="0">
              <a:solidFill>
                <a:schemeClr val="tx1"/>
              </a:solidFill>
            </a:endParaRPr>
          </a:p>
        </p:txBody>
      </p:sp>
    </p:spTree>
    <p:extLst>
      <p:ext uri="{BB962C8B-B14F-4D97-AF65-F5344CB8AC3E}">
        <p14:creationId xmlns:p14="http://schemas.microsoft.com/office/powerpoint/2010/main" val="3680617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22250" y="323850"/>
            <a:ext cx="9618663" cy="933450"/>
          </a:xfrm>
        </p:spPr>
        <p:txBody>
          <a:bodyPr/>
          <a:lstStyle/>
          <a:p>
            <a:pPr>
              <a:defRPr/>
            </a:pPr>
            <a:r>
              <a:rPr lang="en-ZA" altLang="en-US" sz="3600" b="1" dirty="0">
                <a:solidFill>
                  <a:schemeClr val="tx1"/>
                </a:solidFill>
              </a:rPr>
              <a:t/>
            </a:r>
            <a:br>
              <a:rPr lang="en-ZA" altLang="en-US" sz="3600" b="1" dirty="0">
                <a:solidFill>
                  <a:schemeClr val="tx1"/>
                </a:solidFill>
              </a:rPr>
            </a:br>
            <a:r>
              <a:rPr lang="en-ZA" altLang="en-US" sz="3600" b="1" dirty="0">
                <a:latin typeface="Century Gothic" panose="020B0502020202020204" pitchFamily="34" charset="0"/>
              </a:rPr>
              <a:t>Programme 3:  </a:t>
            </a:r>
            <a:br>
              <a:rPr lang="en-ZA" altLang="en-US" sz="3600" b="1" dirty="0">
                <a:latin typeface="Century Gothic" panose="020B0502020202020204" pitchFamily="34" charset="0"/>
              </a:rPr>
            </a:br>
            <a:r>
              <a:rPr lang="en-ZA" altLang="en-US" sz="3600" b="1" dirty="0">
                <a:latin typeface="Century Gothic" panose="020B0502020202020204" pitchFamily="34" charset="0"/>
              </a:rPr>
              <a:t>Quality Assurance and Monitoring (QAM)</a:t>
            </a:r>
            <a:r>
              <a:rPr lang="en-ZA" altLang="en-US" sz="3600" b="1" dirty="0">
                <a:solidFill>
                  <a:schemeClr val="tx1"/>
                </a:solidFill>
              </a:rPr>
              <a:t/>
            </a:r>
            <a:br>
              <a:rPr lang="en-ZA" altLang="en-US" sz="3600" b="1" dirty="0">
                <a:solidFill>
                  <a:schemeClr val="tx1"/>
                </a:solidFill>
              </a:rPr>
            </a:br>
            <a:endParaRPr lang="en-ZA" altLang="en-US" sz="3600" b="1" dirty="0">
              <a:solidFill>
                <a:schemeClr val="tx1"/>
              </a:solidFill>
            </a:endParaRPr>
          </a:p>
        </p:txBody>
      </p:sp>
      <p:sp>
        <p:nvSpPr>
          <p:cNvPr id="22531" name="Content Placeholder 2"/>
          <p:cNvSpPr>
            <a:spLocks noGrp="1"/>
          </p:cNvSpPr>
          <p:nvPr>
            <p:ph idx="1"/>
          </p:nvPr>
        </p:nvSpPr>
        <p:spPr>
          <a:xfrm>
            <a:off x="222250" y="1493836"/>
            <a:ext cx="9618663" cy="5029201"/>
          </a:xfrm>
        </p:spPr>
        <p:txBody>
          <a:bodyPr/>
          <a:lstStyle/>
          <a:p>
            <a:pPr marL="0" indent="0" defTabSz="914400">
              <a:lnSpc>
                <a:spcPct val="100000"/>
              </a:lnSpc>
              <a:spcAft>
                <a:spcPct val="0"/>
              </a:spcAft>
              <a:buFont typeface="Wingdings" panose="05000000000000000000" pitchFamily="2" charset="2"/>
              <a:buNone/>
              <a:defRPr/>
            </a:pPr>
            <a:r>
              <a:rPr lang="en-ZA" altLang="en-US" sz="1700" b="1" u="sng" dirty="0">
                <a:solidFill>
                  <a:srgbClr val="16165D"/>
                </a:solidFill>
                <a:latin typeface="Century Gothic" panose="020B0502020202020204" pitchFamily="34" charset="0"/>
                <a:ea typeface="Times New Roman" panose="02020603050405020304" pitchFamily="18" charset="0"/>
                <a:cs typeface="Arial" panose="020B0604020202020204" pitchFamily="34" charset="0"/>
              </a:rPr>
              <a:t>Programme Purpose</a:t>
            </a:r>
          </a:p>
          <a:p>
            <a:pPr marL="106363" indent="0" algn="just">
              <a:buNone/>
            </a:pPr>
            <a:r>
              <a:rPr lang="en-ZA" sz="1700" dirty="0">
                <a:solidFill>
                  <a:srgbClr val="16165D"/>
                </a:solidFill>
                <a:latin typeface="Century Gothic" panose="020B0502020202020204" pitchFamily="34" charset="0"/>
              </a:rPr>
              <a:t>To ensure that the providers of education and training have the capacity to deliver and assess qualifications registered on the GFETQSF and are doing so to the expected standards and quality.</a:t>
            </a:r>
          </a:p>
          <a:p>
            <a:pPr marL="0" indent="0" defTabSz="914400">
              <a:lnSpc>
                <a:spcPct val="100000"/>
              </a:lnSpc>
              <a:spcAft>
                <a:spcPct val="0"/>
              </a:spcAft>
              <a:buNone/>
              <a:defRPr/>
            </a:pPr>
            <a:r>
              <a:rPr lang="en-US" sz="1700" b="1" u="sng" dirty="0">
                <a:solidFill>
                  <a:srgbClr val="16165D"/>
                </a:solidFill>
                <a:latin typeface="Century Gothic" panose="020B0502020202020204" pitchFamily="34" charset="0"/>
                <a:ea typeface="Times New Roman" panose="02020603050405020304" pitchFamily="18" charset="0"/>
                <a:cs typeface="Arial" panose="020B0604020202020204" pitchFamily="34" charset="0"/>
              </a:rPr>
              <a:t>Sub-</a:t>
            </a:r>
            <a:r>
              <a:rPr lang="en-US" sz="1700" b="1" u="sng" dirty="0" err="1">
                <a:solidFill>
                  <a:srgbClr val="16165D"/>
                </a:solidFill>
                <a:latin typeface="Century Gothic" panose="020B0502020202020204" pitchFamily="34" charset="0"/>
                <a:ea typeface="Times New Roman" panose="02020603050405020304" pitchFamily="18" charset="0"/>
                <a:cs typeface="Arial" panose="020B0604020202020204" pitchFamily="34" charset="0"/>
              </a:rPr>
              <a:t>Programmes</a:t>
            </a:r>
            <a:endParaRPr lang="en-US" sz="1700" b="1" u="sng"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0" indent="0" defTabSz="914400">
              <a:lnSpc>
                <a:spcPct val="100000"/>
              </a:lnSpc>
              <a:spcAft>
                <a:spcPct val="0"/>
              </a:spcAft>
              <a:buNone/>
              <a:defRPr/>
            </a:pPr>
            <a:endParaRPr lang="en-ZA" sz="1700" b="1" u="sng"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106363" indent="0">
              <a:buNone/>
            </a:pPr>
            <a:r>
              <a:rPr lang="en-ZA" sz="1700" b="1" dirty="0">
                <a:solidFill>
                  <a:srgbClr val="16165D"/>
                </a:solidFill>
                <a:latin typeface="Century Gothic" panose="020B0502020202020204" pitchFamily="34" charset="0"/>
              </a:rPr>
              <a:t>Sub-Programme 3.1: Quality Assurance of Assessment: School Qualifications</a:t>
            </a:r>
            <a:endParaRPr lang="en-ZA" sz="1700" dirty="0">
              <a:solidFill>
                <a:srgbClr val="16165D"/>
              </a:solidFill>
              <a:latin typeface="Century Gothic" panose="020B0502020202020204" pitchFamily="34" charset="0"/>
            </a:endParaRPr>
          </a:p>
          <a:p>
            <a:pPr algn="just"/>
            <a:r>
              <a:rPr lang="en-ZA" sz="1700" dirty="0">
                <a:solidFill>
                  <a:srgbClr val="16165D"/>
                </a:solidFill>
                <a:latin typeface="Century Gothic" panose="020B0502020202020204" pitchFamily="34" charset="0"/>
              </a:rPr>
              <a:t>Purpose of this sub-programme is to ensure credibility of assessment and examination results of school qualifications registered on the GFETQSF.</a:t>
            </a:r>
          </a:p>
          <a:p>
            <a:pPr marL="106363" indent="0">
              <a:buNone/>
            </a:pPr>
            <a:r>
              <a:rPr lang="en-ZA" sz="1700" b="1" dirty="0">
                <a:solidFill>
                  <a:srgbClr val="16165D"/>
                </a:solidFill>
                <a:latin typeface="Century Gothic" panose="020B0502020202020204" pitchFamily="34" charset="0"/>
              </a:rPr>
              <a:t>Sub-Programme 3.2: Quality Assurance of Assessment: Post-School Qualifications</a:t>
            </a:r>
            <a:endParaRPr lang="en-ZA" sz="1700" dirty="0">
              <a:solidFill>
                <a:srgbClr val="16165D"/>
              </a:solidFill>
              <a:latin typeface="Century Gothic" panose="020B0502020202020204" pitchFamily="34" charset="0"/>
            </a:endParaRPr>
          </a:p>
          <a:p>
            <a:pPr algn="just"/>
            <a:r>
              <a:rPr lang="en-ZA" sz="1700" dirty="0">
                <a:solidFill>
                  <a:srgbClr val="16165D"/>
                </a:solidFill>
                <a:latin typeface="Century Gothic" panose="020B0502020202020204" pitchFamily="34" charset="0"/>
              </a:rPr>
              <a:t>Purpose: To ensure credibility of assessment and examination results of post-school qualifications registered on the GFETQSF.</a:t>
            </a:r>
          </a:p>
          <a:p>
            <a:pPr marL="106363" indent="0">
              <a:buNone/>
            </a:pPr>
            <a:r>
              <a:rPr lang="en-ZA" sz="1700" b="1" dirty="0">
                <a:solidFill>
                  <a:srgbClr val="16165D"/>
                </a:solidFill>
                <a:latin typeface="Century Gothic" panose="020B0502020202020204" pitchFamily="34" charset="0"/>
              </a:rPr>
              <a:t>Sub-Programme 3.3: Evaluation and Accreditation</a:t>
            </a:r>
            <a:endParaRPr lang="en-ZA" sz="1700" dirty="0">
              <a:solidFill>
                <a:srgbClr val="16165D"/>
              </a:solidFill>
              <a:latin typeface="Century Gothic" panose="020B0502020202020204" pitchFamily="34" charset="0"/>
            </a:endParaRPr>
          </a:p>
          <a:p>
            <a:pPr algn="just"/>
            <a:r>
              <a:rPr lang="en-ZA" sz="1700" dirty="0">
                <a:solidFill>
                  <a:srgbClr val="16165D"/>
                </a:solidFill>
                <a:latin typeface="Century Gothic" panose="020B0502020202020204" pitchFamily="34" charset="0"/>
              </a:rPr>
              <a:t>Purpose: To quality assure the delivery of qualifications registered on the GFETQSF at private education institutions and the capacity of private assessment bodies to assess those qualifications.</a:t>
            </a:r>
            <a:endParaRPr lang="en-ZA" altLang="en-US" sz="1700"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GB" altLang="en-US" sz="1700"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1700"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1700"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defTabSz="914400">
              <a:lnSpc>
                <a:spcPct val="100000"/>
              </a:lnSpc>
              <a:spcAft>
                <a:spcPct val="0"/>
              </a:spcAft>
              <a:buFont typeface="Wingdings" panose="05000000000000000000" pitchFamily="2" charset="2"/>
              <a:buNone/>
              <a:defRPr/>
            </a:pPr>
            <a:endParaRPr lang="en-ZA" altLang="en-US" sz="1700" b="1"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a:p>
            <a:pPr marL="430212" lvl="1" indent="0" algn="just">
              <a:lnSpc>
                <a:spcPct val="100000"/>
              </a:lnSpc>
              <a:spcAft>
                <a:spcPts val="0"/>
              </a:spcAft>
              <a:buFont typeface="Symbol" panose="05050102010706020507" pitchFamily="18" charset="2"/>
              <a:buNone/>
              <a:defRPr/>
            </a:pPr>
            <a:endParaRPr lang="en-ZA" sz="1700" dirty="0">
              <a:solidFill>
                <a:srgbClr val="16165D"/>
              </a:solidFill>
              <a:latin typeface="Century Gothic" panose="020B0502020202020204" pitchFamily="34" charset="0"/>
              <a:ea typeface="Times New Roman" panose="02020603050405020304" pitchFamily="18" charset="0"/>
              <a:cs typeface="Arial" panose="020B0604020202020204" pitchFamily="34" charset="0"/>
            </a:endParaRPr>
          </a:p>
        </p:txBody>
      </p:sp>
      <p:sp>
        <p:nvSpPr>
          <p:cNvPr id="46084" name="Rectangle 1"/>
          <p:cNvSpPr>
            <a:spLocks noChangeArrowheads="1"/>
          </p:cNvSpPr>
          <p:nvPr/>
        </p:nvSpPr>
        <p:spPr bwMode="auto">
          <a:xfrm>
            <a:off x="504825" y="3398838"/>
            <a:ext cx="1008062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ZA" altLang="en-US"/>
          </a:p>
        </p:txBody>
      </p:sp>
      <p:sp>
        <p:nvSpPr>
          <p:cNvPr id="5" name="Slide Number Placeholder 3">
            <a:extLst>
              <a:ext uri="{FF2B5EF4-FFF2-40B4-BE49-F238E27FC236}">
                <a16:creationId xmlns:a16="http://schemas.microsoft.com/office/drawing/2014/main" id="{3914FAE1-A0F2-4F7B-9AA2-B6733DD1275D}"/>
              </a:ext>
            </a:extLst>
          </p:cNvPr>
          <p:cNvSpPr>
            <a:spLocks noGrp="1"/>
          </p:cNvSpPr>
          <p:nvPr>
            <p:ph type="sldNum" sz="quarter" idx="10"/>
          </p:nvPr>
        </p:nvSpPr>
        <p:spPr>
          <a:xfrm>
            <a:off x="7021512" y="6759573"/>
            <a:ext cx="2266950" cy="401638"/>
          </a:xfrm>
        </p:spPr>
        <p:txBody>
          <a:bodyPr/>
          <a:lstStyle/>
          <a:p>
            <a:pPr>
              <a:defRPr/>
            </a:pPr>
            <a:fld id="{D042AA4A-53CB-4830-A5F5-B9A2986DCA81}" type="slidenum">
              <a:rPr lang="en-ZA" sz="1600" smtClean="0">
                <a:solidFill>
                  <a:schemeClr val="tx1"/>
                </a:solidFill>
              </a:rPr>
              <a:pPr>
                <a:defRPr/>
              </a:pPr>
              <a:t>21</a:t>
            </a:fld>
            <a:endParaRPr lang="en-ZA"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r>
              <a:rPr lang="en-US" sz="4000" b="1" dirty="0">
                <a:latin typeface="Century Gothic" panose="020B0502020202020204" pitchFamily="34" charset="0"/>
              </a:rPr>
              <a:t>Programme 3 Indicators &amp; Targets</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67667416"/>
              </p:ext>
            </p:extLst>
          </p:nvPr>
        </p:nvGraphicFramePr>
        <p:xfrm>
          <a:off x="199231" y="1036638"/>
          <a:ext cx="9677400" cy="5498649"/>
        </p:xfrm>
        <a:graphic>
          <a:graphicData uri="http://schemas.openxmlformats.org/drawingml/2006/table">
            <a:tbl>
              <a:tblPr firstRow="1" bandRow="1">
                <a:tableStyleId>{93296810-A885-4BE3-A3E7-6D5BEEA58F35}</a:tableStyleId>
              </a:tblPr>
              <a:tblGrid>
                <a:gridCol w="1869281">
                  <a:extLst>
                    <a:ext uri="{9D8B030D-6E8A-4147-A177-3AD203B41FA5}">
                      <a16:colId xmlns:a16="http://schemas.microsoft.com/office/drawing/2014/main" val="1575540788"/>
                    </a:ext>
                  </a:extLst>
                </a:gridCol>
                <a:gridCol w="3522415">
                  <a:extLst>
                    <a:ext uri="{9D8B030D-6E8A-4147-A177-3AD203B41FA5}">
                      <a16:colId xmlns:a16="http://schemas.microsoft.com/office/drawing/2014/main" val="1315333658"/>
                    </a:ext>
                  </a:extLst>
                </a:gridCol>
                <a:gridCol w="1049585">
                  <a:extLst>
                    <a:ext uri="{9D8B030D-6E8A-4147-A177-3AD203B41FA5}">
                      <a16:colId xmlns:a16="http://schemas.microsoft.com/office/drawing/2014/main" val="2936214604"/>
                    </a:ext>
                  </a:extLst>
                </a:gridCol>
                <a:gridCol w="747647">
                  <a:extLst>
                    <a:ext uri="{9D8B030D-6E8A-4147-A177-3AD203B41FA5}">
                      <a16:colId xmlns:a16="http://schemas.microsoft.com/office/drawing/2014/main" val="3526272657"/>
                    </a:ext>
                  </a:extLst>
                </a:gridCol>
                <a:gridCol w="829491">
                  <a:extLst>
                    <a:ext uri="{9D8B030D-6E8A-4147-A177-3AD203B41FA5}">
                      <a16:colId xmlns:a16="http://schemas.microsoft.com/office/drawing/2014/main" val="1003358028"/>
                    </a:ext>
                  </a:extLst>
                </a:gridCol>
                <a:gridCol w="829491">
                  <a:extLst>
                    <a:ext uri="{9D8B030D-6E8A-4147-A177-3AD203B41FA5}">
                      <a16:colId xmlns:a16="http://schemas.microsoft.com/office/drawing/2014/main" val="3884285008"/>
                    </a:ext>
                  </a:extLst>
                </a:gridCol>
                <a:gridCol w="829490">
                  <a:extLst>
                    <a:ext uri="{9D8B030D-6E8A-4147-A177-3AD203B41FA5}">
                      <a16:colId xmlns:a16="http://schemas.microsoft.com/office/drawing/2014/main" val="2941956301"/>
                    </a:ext>
                  </a:extLst>
                </a:gridCol>
              </a:tblGrid>
              <a:tr h="890835">
                <a:tc>
                  <a:txBody>
                    <a:bodyPr/>
                    <a:lstStyle/>
                    <a:p>
                      <a:pPr>
                        <a:lnSpc>
                          <a:spcPct val="100000"/>
                        </a:lnSpc>
                      </a:pPr>
                      <a:r>
                        <a:rPr lang="en-US" sz="1700" dirty="0">
                          <a:latin typeface="Century Gothic" panose="020B0502020202020204" pitchFamily="34" charset="0"/>
                        </a:rPr>
                        <a:t>Outputs</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Output</a:t>
                      </a:r>
                      <a:r>
                        <a:rPr lang="en-US" sz="1700" baseline="0" dirty="0">
                          <a:latin typeface="Century Gothic" panose="020B0502020202020204" pitchFamily="34" charset="0"/>
                        </a:rPr>
                        <a:t> indicators</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Annual Target</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Q1</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Q2</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Q3</a:t>
                      </a:r>
                      <a:endParaRPr lang="en-ZA" sz="1700" dirty="0">
                        <a:latin typeface="Century Gothic" panose="020B0502020202020204" pitchFamily="34" charset="0"/>
                      </a:endParaRPr>
                    </a:p>
                  </a:txBody>
                  <a:tcPr>
                    <a:solidFill>
                      <a:srgbClr val="8F6B22"/>
                    </a:solidFill>
                  </a:tcPr>
                </a:tc>
                <a:tc>
                  <a:txBody>
                    <a:bodyPr/>
                    <a:lstStyle/>
                    <a:p>
                      <a:pPr>
                        <a:lnSpc>
                          <a:spcPct val="100000"/>
                        </a:lnSpc>
                      </a:pPr>
                      <a:r>
                        <a:rPr lang="en-US" sz="1700" dirty="0">
                          <a:latin typeface="Century Gothic" panose="020B0502020202020204" pitchFamily="34" charset="0"/>
                        </a:rPr>
                        <a:t>Q4</a:t>
                      </a:r>
                      <a:endParaRPr lang="en-ZA" sz="1700" dirty="0">
                        <a:latin typeface="Century Gothic" panose="020B0502020202020204" pitchFamily="34" charset="0"/>
                      </a:endParaRPr>
                    </a:p>
                  </a:txBody>
                  <a:tcPr>
                    <a:solidFill>
                      <a:srgbClr val="8F6B22"/>
                    </a:solidFill>
                  </a:tcPr>
                </a:tc>
                <a:extLst>
                  <a:ext uri="{0D108BD9-81ED-4DB2-BD59-A6C34878D82A}">
                    <a16:rowId xmlns:a16="http://schemas.microsoft.com/office/drawing/2014/main" val="3289474156"/>
                  </a:ext>
                </a:extLst>
              </a:tr>
              <a:tr h="1573809">
                <a:tc>
                  <a:txBody>
                    <a:bodyPr/>
                    <a:lstStyle/>
                    <a:p>
                      <a:pPr algn="l">
                        <a:lnSpc>
                          <a:spcPct val="100000"/>
                        </a:lnSpc>
                        <a:spcAft>
                          <a:spcPts val="0"/>
                        </a:spcAft>
                      </a:pPr>
                      <a:r>
                        <a:rPr lang="en-US"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3.1: Published QAA reports</a:t>
                      </a:r>
                      <a:endParaRPr lang="en-ZA"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a:lnSpc>
                          <a:spcPct val="10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3.1.1: Number of quality assurance of assessment reports published for qualifications registered on the GFETQSF</a:t>
                      </a:r>
                    </a:p>
                  </a:txBody>
                  <a:tcPr marL="68580" marR="68580" marT="0" marB="0">
                    <a:solidFill>
                      <a:schemeClr val="bg1">
                        <a:lumMod val="85000"/>
                      </a:schemeClr>
                    </a:solidFill>
                  </a:tcPr>
                </a:tc>
                <a:tc>
                  <a:txBody>
                    <a:bodyPr/>
                    <a:lstStyle/>
                    <a:p>
                      <a:pPr algn="ctr">
                        <a:lnSpc>
                          <a:spcPct val="150000"/>
                        </a:lnSpc>
                        <a:spcAft>
                          <a:spcPts val="0"/>
                        </a:spcAft>
                      </a:pPr>
                      <a:r>
                        <a:rPr lang="en-GB" sz="17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9</a:t>
                      </a:r>
                      <a:endParaRPr lang="en-ZA"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1</a:t>
                      </a:r>
                      <a:endParaRPr lang="en-ZA"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7</a:t>
                      </a:r>
                      <a:endParaRPr lang="en-ZA"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099183381"/>
                  </a:ext>
                </a:extLst>
              </a:tr>
              <a:tr h="822959">
                <a:tc>
                  <a:txBody>
                    <a:bodyPr/>
                    <a:lstStyle/>
                    <a:p>
                      <a:pPr algn="l">
                        <a:lnSpc>
                          <a:spcPct val="100000"/>
                        </a:lnSpc>
                        <a:spcAft>
                          <a:spcPts val="0"/>
                        </a:spcAft>
                      </a:pPr>
                      <a:r>
                        <a:rPr lang="en-US"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3.2: Approved question papers</a:t>
                      </a:r>
                      <a:endParaRPr lang="en-ZA"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solidFill>
                      <a:schemeClr val="accent3">
                        <a:lumMod val="95000"/>
                      </a:schemeClr>
                    </a:solidFill>
                  </a:tcPr>
                </a:tc>
                <a:tc>
                  <a:txBody>
                    <a:bodyPr/>
                    <a:lstStyle/>
                    <a:p>
                      <a:pPr>
                        <a:lnSpc>
                          <a:spcPct val="10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3.2.1: Percentage of question papers approved per qualification</a:t>
                      </a:r>
                    </a:p>
                  </a:txBody>
                  <a:tcPr marL="68580" marR="68580" marT="0" marB="0">
                    <a:solidFill>
                      <a:schemeClr val="accent3">
                        <a:lumMod val="9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100%</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extLst>
                  <a:ext uri="{0D108BD9-81ED-4DB2-BD59-A6C34878D82A}">
                    <a16:rowId xmlns:a16="http://schemas.microsoft.com/office/drawing/2014/main" val="4076878790"/>
                  </a:ext>
                </a:extLst>
              </a:tr>
              <a:tr h="1306558">
                <a:tc>
                  <a:txBody>
                    <a:bodyPr/>
                    <a:lstStyle/>
                    <a:p>
                      <a:pPr algn="l">
                        <a:lnSpc>
                          <a:spcPct val="100000"/>
                        </a:lnSpc>
                        <a:spcAft>
                          <a:spcPts val="0"/>
                        </a:spcAft>
                      </a:pPr>
                      <a:r>
                        <a:rPr lang="en-US"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3.3: Audited Assessment bodies for SOR</a:t>
                      </a:r>
                      <a:endParaRPr lang="en-ZA"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solidFill>
                      <a:schemeClr val="bg1">
                        <a:lumMod val="85000"/>
                      </a:schemeClr>
                    </a:solidFill>
                  </a:tcPr>
                </a:tc>
                <a:tc>
                  <a:txBody>
                    <a:bodyPr/>
                    <a:lstStyle/>
                    <a:p>
                      <a:pPr>
                        <a:lnSpc>
                          <a:spcPct val="10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3.3.1: Number of assessment bodies audited for their state of readiness to conduct examinations</a:t>
                      </a:r>
                    </a:p>
                  </a:txBody>
                  <a:tcPr marL="68580" marR="68580" marT="0" marB="0">
                    <a:solidFill>
                      <a:schemeClr val="bg1">
                        <a:lumMod val="8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4</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4</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979467386"/>
                  </a:ext>
                </a:extLst>
              </a:tr>
              <a:tr h="904488">
                <a:tc>
                  <a:txBody>
                    <a:bodyPr/>
                    <a:lstStyle/>
                    <a:p>
                      <a:pPr algn="l">
                        <a:lnSpc>
                          <a:spcPct val="100000"/>
                        </a:lnSpc>
                        <a:spcAft>
                          <a:spcPts val="0"/>
                        </a:spcAft>
                      </a:pPr>
                      <a:r>
                        <a:rPr lang="en-US"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3.4: Verified marking</a:t>
                      </a:r>
                      <a:endParaRPr lang="en-ZA" sz="1700" kern="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solidFill>
                      <a:schemeClr val="accent3">
                        <a:lumMod val="95000"/>
                      </a:schemeClr>
                    </a:solidFill>
                  </a:tcPr>
                </a:tc>
                <a:tc>
                  <a:txBody>
                    <a:bodyPr/>
                    <a:lstStyle/>
                    <a:p>
                      <a:pPr>
                        <a:lnSpc>
                          <a:spcPct val="10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3.4.1: Number of subjects for which verification of marking is conducted </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95000"/>
                      </a:schemeClr>
                    </a:solidFill>
                  </a:tcPr>
                </a:tc>
                <a:tc>
                  <a:txBody>
                    <a:bodyPr/>
                    <a:lstStyle/>
                    <a:p>
                      <a:pPr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92</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92</a:t>
                      </a:r>
                      <a:endParaRPr lang="en-ZA"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extLst>
                  <a:ext uri="{0D108BD9-81ED-4DB2-BD59-A6C34878D82A}">
                    <a16:rowId xmlns:a16="http://schemas.microsoft.com/office/drawing/2014/main" val="385388228"/>
                  </a:ext>
                </a:extLst>
              </a:tr>
            </a:tbl>
          </a:graphicData>
        </a:graphic>
      </p:graphicFrame>
      <p:sp>
        <p:nvSpPr>
          <p:cNvPr id="4" name="Slide Number Placeholder 3"/>
          <p:cNvSpPr>
            <a:spLocks noGrp="1"/>
          </p:cNvSpPr>
          <p:nvPr>
            <p:ph type="sldNum" sz="quarter" idx="10"/>
          </p:nvPr>
        </p:nvSpPr>
        <p:spPr>
          <a:xfrm>
            <a:off x="7097712" y="6834187"/>
            <a:ext cx="2266950" cy="401638"/>
          </a:xfrm>
        </p:spPr>
        <p:txBody>
          <a:bodyPr/>
          <a:lstStyle/>
          <a:p>
            <a:pPr>
              <a:defRPr/>
            </a:pPr>
            <a:fld id="{D042AA4A-53CB-4830-A5F5-B9A2986DCA81}" type="slidenum">
              <a:rPr lang="en-ZA" sz="1600" smtClean="0">
                <a:solidFill>
                  <a:schemeClr val="tx1"/>
                </a:solidFill>
              </a:rPr>
              <a:pPr>
                <a:defRPr/>
              </a:pPr>
              <a:t>22</a:t>
            </a:fld>
            <a:endParaRPr lang="en-ZA" sz="1600" dirty="0">
              <a:solidFill>
                <a:schemeClr val="tx1"/>
              </a:solidFill>
            </a:endParaRPr>
          </a:p>
        </p:txBody>
      </p:sp>
    </p:spTree>
    <p:extLst>
      <p:ext uri="{BB962C8B-B14F-4D97-AF65-F5344CB8AC3E}">
        <p14:creationId xmlns:p14="http://schemas.microsoft.com/office/powerpoint/2010/main" val="2382382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r>
              <a:rPr lang="en-US" sz="4000" b="1" dirty="0">
                <a:latin typeface="Century Gothic" panose="020B0502020202020204" pitchFamily="34" charset="0"/>
              </a:rPr>
              <a:t>Programme 3 Indicators &amp; Targets</a:t>
            </a:r>
            <a:endParaRPr lang="en-ZA" sz="4000" b="1" dirty="0">
              <a:latin typeface="Century Gothic" panose="020B0502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0329847"/>
              </p:ext>
            </p:extLst>
          </p:nvPr>
        </p:nvGraphicFramePr>
        <p:xfrm>
          <a:off x="237330" y="1189037"/>
          <a:ext cx="9679783" cy="5334000"/>
        </p:xfrm>
        <a:graphic>
          <a:graphicData uri="http://schemas.openxmlformats.org/drawingml/2006/table">
            <a:tbl>
              <a:tblPr firstRow="1" bandRow="1">
                <a:tableStyleId>{93296810-A885-4BE3-A3E7-6D5BEEA58F35}</a:tableStyleId>
              </a:tblPr>
              <a:tblGrid>
                <a:gridCol w="1997415">
                  <a:extLst>
                    <a:ext uri="{9D8B030D-6E8A-4147-A177-3AD203B41FA5}">
                      <a16:colId xmlns:a16="http://schemas.microsoft.com/office/drawing/2014/main" val="1575540788"/>
                    </a:ext>
                  </a:extLst>
                </a:gridCol>
                <a:gridCol w="3319649">
                  <a:extLst>
                    <a:ext uri="{9D8B030D-6E8A-4147-A177-3AD203B41FA5}">
                      <a16:colId xmlns:a16="http://schemas.microsoft.com/office/drawing/2014/main" val="3202031541"/>
                    </a:ext>
                  </a:extLst>
                </a:gridCol>
                <a:gridCol w="1022513">
                  <a:extLst>
                    <a:ext uri="{9D8B030D-6E8A-4147-A177-3AD203B41FA5}">
                      <a16:colId xmlns:a16="http://schemas.microsoft.com/office/drawing/2014/main" val="2936214604"/>
                    </a:ext>
                  </a:extLst>
                </a:gridCol>
                <a:gridCol w="886177">
                  <a:extLst>
                    <a:ext uri="{9D8B030D-6E8A-4147-A177-3AD203B41FA5}">
                      <a16:colId xmlns:a16="http://schemas.microsoft.com/office/drawing/2014/main" val="3526272657"/>
                    </a:ext>
                  </a:extLst>
                </a:gridCol>
                <a:gridCol w="818010">
                  <a:extLst>
                    <a:ext uri="{9D8B030D-6E8A-4147-A177-3AD203B41FA5}">
                      <a16:colId xmlns:a16="http://schemas.microsoft.com/office/drawing/2014/main" val="1003358028"/>
                    </a:ext>
                  </a:extLst>
                </a:gridCol>
                <a:gridCol w="818010">
                  <a:extLst>
                    <a:ext uri="{9D8B030D-6E8A-4147-A177-3AD203B41FA5}">
                      <a16:colId xmlns:a16="http://schemas.microsoft.com/office/drawing/2014/main" val="3884285008"/>
                    </a:ext>
                  </a:extLst>
                </a:gridCol>
                <a:gridCol w="818009">
                  <a:extLst>
                    <a:ext uri="{9D8B030D-6E8A-4147-A177-3AD203B41FA5}">
                      <a16:colId xmlns:a16="http://schemas.microsoft.com/office/drawing/2014/main" val="2941956301"/>
                    </a:ext>
                  </a:extLst>
                </a:gridCol>
              </a:tblGrid>
              <a:tr h="834476">
                <a:tc>
                  <a:txBody>
                    <a:bodyPr/>
                    <a:lstStyle/>
                    <a:p>
                      <a:pPr>
                        <a:lnSpc>
                          <a:spcPct val="100000"/>
                        </a:lnSpc>
                      </a:pPr>
                      <a:r>
                        <a:rPr lang="en-US" sz="1800" dirty="0">
                          <a:latin typeface="Century Gothic" panose="020B0502020202020204" pitchFamily="34" charset="0"/>
                        </a:rPr>
                        <a:t>Outputs</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Output Indicators</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Annual Target</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Q1</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Q2</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Q3</a:t>
                      </a:r>
                      <a:endParaRPr lang="en-ZA" sz="1800" dirty="0">
                        <a:latin typeface="Century Gothic" panose="020B0502020202020204" pitchFamily="34" charset="0"/>
                      </a:endParaRPr>
                    </a:p>
                  </a:txBody>
                  <a:tcPr>
                    <a:solidFill>
                      <a:srgbClr val="8F6B22"/>
                    </a:solidFill>
                  </a:tcPr>
                </a:tc>
                <a:tc>
                  <a:txBody>
                    <a:bodyPr/>
                    <a:lstStyle/>
                    <a:p>
                      <a:pPr>
                        <a:lnSpc>
                          <a:spcPct val="100000"/>
                        </a:lnSpc>
                      </a:pPr>
                      <a:r>
                        <a:rPr lang="en-US" sz="1800" dirty="0">
                          <a:latin typeface="Century Gothic" panose="020B0502020202020204" pitchFamily="34" charset="0"/>
                        </a:rPr>
                        <a:t>Q4</a:t>
                      </a:r>
                      <a:endParaRPr lang="en-ZA" sz="1800" dirty="0">
                        <a:latin typeface="Century Gothic" panose="020B0502020202020204" pitchFamily="34" charset="0"/>
                      </a:endParaRPr>
                    </a:p>
                  </a:txBody>
                  <a:tcPr>
                    <a:solidFill>
                      <a:srgbClr val="8F6B22"/>
                    </a:solidFill>
                  </a:tcPr>
                </a:tc>
                <a:extLst>
                  <a:ext uri="{0D108BD9-81ED-4DB2-BD59-A6C34878D82A}">
                    <a16:rowId xmlns:a16="http://schemas.microsoft.com/office/drawing/2014/main" val="3289474156"/>
                  </a:ext>
                </a:extLst>
              </a:tr>
              <a:tr h="1124881">
                <a:tc>
                  <a:txBody>
                    <a:bodyPr/>
                    <a:lstStyle/>
                    <a:p>
                      <a:pPr algn="l">
                        <a:lnSpc>
                          <a:spcPct val="100000"/>
                        </a:lnSpc>
                        <a:spcAft>
                          <a:spcPts val="0"/>
                        </a:spcAft>
                      </a:pPr>
                      <a:r>
                        <a:rPr lang="en-US" sz="1700" dirty="0">
                          <a:effectLst/>
                          <a:latin typeface="Century Gothic" panose="020B0502020202020204" pitchFamily="34" charset="0"/>
                          <a:ea typeface="Calibri" panose="020F0502020204030204" pitchFamily="34" charset="0"/>
                          <a:cs typeface="Times New Roman" panose="02020603050405020304" pitchFamily="18" charset="0"/>
                        </a:rPr>
                        <a:t>3.5: Moderated internal assessment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15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3.5.1: Number of subjects for which moderation of internal assessment is conducted</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195</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195</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099183381"/>
                  </a:ext>
                </a:extLst>
              </a:tr>
              <a:tr h="1874802">
                <a:tc>
                  <a:txBody>
                    <a:bodyPr/>
                    <a:lstStyle/>
                    <a:p>
                      <a:pPr algn="l">
                        <a:lnSpc>
                          <a:spcPct val="100000"/>
                        </a:lnSpc>
                        <a:spcAft>
                          <a:spcPts val="0"/>
                        </a:spcAft>
                      </a:pPr>
                      <a:r>
                        <a:rPr lang="en-US" sz="1700" dirty="0">
                          <a:effectLst/>
                          <a:latin typeface="Century Gothic" panose="020B0502020202020204" pitchFamily="34" charset="0"/>
                          <a:ea typeface="Calibri" panose="020F0502020204030204" pitchFamily="34" charset="0"/>
                          <a:cs typeface="Times New Roman" panose="02020603050405020304" pitchFamily="18" charset="0"/>
                        </a:rPr>
                        <a:t>3.6: Accredited outcomes for private education institutions</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95000"/>
                      </a:schemeClr>
                    </a:solidFill>
                  </a:tcPr>
                </a:tc>
                <a:tc>
                  <a:txBody>
                    <a:bodyPr/>
                    <a:lstStyle/>
                    <a:p>
                      <a:pPr>
                        <a:lnSpc>
                          <a:spcPct val="115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3.6.1: Percentage of accreditation outcomes for private education institutions finalised within 12 months of the site visit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95000"/>
                      </a:schemeClr>
                    </a:solidFill>
                  </a:tcPr>
                </a:tc>
                <a:tc>
                  <a:txBody>
                    <a:bodyPr/>
                    <a:lstStyle/>
                    <a:p>
                      <a:pPr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87%</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87%</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95000"/>
                      </a:schemeClr>
                    </a:solidFill>
                  </a:tcPr>
                </a:tc>
                <a:extLst>
                  <a:ext uri="{0D108BD9-81ED-4DB2-BD59-A6C34878D82A}">
                    <a16:rowId xmlns:a16="http://schemas.microsoft.com/office/drawing/2014/main" val="4076878790"/>
                  </a:ext>
                </a:extLst>
              </a:tr>
              <a:tr h="1499841">
                <a:tc>
                  <a:txBody>
                    <a:bodyPr/>
                    <a:lstStyle/>
                    <a:p>
                      <a:pPr indent="6985" algn="l">
                        <a:lnSpc>
                          <a:spcPct val="100000"/>
                        </a:lnSpc>
                        <a:spcAft>
                          <a:spcPts val="0"/>
                        </a:spcAft>
                      </a:pPr>
                      <a:r>
                        <a:rPr lang="en-US" sz="1700" dirty="0">
                          <a:effectLst/>
                          <a:latin typeface="Century Gothic" panose="020B0502020202020204" pitchFamily="34" charset="0"/>
                          <a:ea typeface="Calibri" panose="020F0502020204030204" pitchFamily="34" charset="0"/>
                          <a:cs typeface="Times New Roman" panose="02020603050405020304" pitchFamily="18" charset="0"/>
                        </a:rPr>
                        <a:t>3.7: Monitored private education institutions</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15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3.7.1: Percentage of identified private education institutions monitored after being granted accreditation</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indent="6985" algn="ctr">
                        <a:lnSpc>
                          <a:spcPct val="150000"/>
                        </a:lnSpc>
                        <a:spcAft>
                          <a:spcPts val="0"/>
                        </a:spcAft>
                      </a:pPr>
                      <a:r>
                        <a:rPr lang="en-GB" sz="17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90%</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GB" sz="1700" dirty="0">
                          <a:effectLst/>
                          <a:latin typeface="Century Gothic" panose="020B0502020202020204" pitchFamily="34" charset="0"/>
                          <a:ea typeface="Calibri" panose="020F0502020204030204" pitchFamily="34" charset="0"/>
                          <a:cs typeface="Times New Roman" panose="02020603050405020304" pitchFamily="18" charset="0"/>
                        </a:rPr>
                        <a:t>90%</a:t>
                      </a:r>
                      <a:endParaRPr lang="en-ZA" sz="17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979467386"/>
                  </a:ext>
                </a:extLst>
              </a:tr>
            </a:tbl>
          </a:graphicData>
        </a:graphic>
      </p:graphicFrame>
      <p:sp>
        <p:nvSpPr>
          <p:cNvPr id="4" name="Slide Number Placeholder 3"/>
          <p:cNvSpPr>
            <a:spLocks noGrp="1"/>
          </p:cNvSpPr>
          <p:nvPr>
            <p:ph type="sldNum" sz="quarter" idx="10"/>
          </p:nvPr>
        </p:nvSpPr>
        <p:spPr>
          <a:xfrm>
            <a:off x="7097712" y="6840418"/>
            <a:ext cx="2266950" cy="401638"/>
          </a:xfrm>
        </p:spPr>
        <p:txBody>
          <a:bodyPr/>
          <a:lstStyle/>
          <a:p>
            <a:pPr>
              <a:defRPr/>
            </a:pPr>
            <a:fld id="{D042AA4A-53CB-4830-A5F5-B9A2986DCA81}" type="slidenum">
              <a:rPr lang="en-ZA" sz="1600" smtClean="0">
                <a:solidFill>
                  <a:schemeClr val="tx1"/>
                </a:solidFill>
              </a:rPr>
              <a:pPr>
                <a:defRPr/>
              </a:pPr>
              <a:t>23</a:t>
            </a:fld>
            <a:endParaRPr lang="en-ZA" sz="1600" dirty="0">
              <a:solidFill>
                <a:schemeClr val="tx1"/>
              </a:solidFill>
            </a:endParaRPr>
          </a:p>
        </p:txBody>
      </p:sp>
    </p:spTree>
    <p:extLst>
      <p:ext uri="{BB962C8B-B14F-4D97-AF65-F5344CB8AC3E}">
        <p14:creationId xmlns:p14="http://schemas.microsoft.com/office/powerpoint/2010/main" val="1177970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EB40C-A2BA-A45A-A19A-1E55601F536E}"/>
              </a:ext>
            </a:extLst>
          </p:cNvPr>
          <p:cNvSpPr>
            <a:spLocks noGrp="1"/>
          </p:cNvSpPr>
          <p:nvPr>
            <p:ph type="title"/>
          </p:nvPr>
        </p:nvSpPr>
        <p:spPr>
          <a:xfrm>
            <a:off x="488949" y="198437"/>
            <a:ext cx="9102726" cy="407987"/>
          </a:xfrm>
        </p:spPr>
        <p:txBody>
          <a:bodyPr/>
          <a:lstStyle/>
          <a:p>
            <a:r>
              <a:rPr lang="en-ZA" sz="3600" b="1" dirty="0">
                <a:latin typeface="Century Gothic" panose="020B0502020202020204" pitchFamily="34" charset="0"/>
              </a:rPr>
              <a:t>Priorities</a:t>
            </a:r>
            <a:endParaRPr lang="en-ZA" sz="3600" dirty="0"/>
          </a:p>
        </p:txBody>
      </p:sp>
      <p:graphicFrame>
        <p:nvGraphicFramePr>
          <p:cNvPr id="5" name="Table 5">
            <a:extLst>
              <a:ext uri="{FF2B5EF4-FFF2-40B4-BE49-F238E27FC236}">
                <a16:creationId xmlns:a16="http://schemas.microsoft.com/office/drawing/2014/main" id="{7E7712EB-087E-5ACF-5361-B786BC9F7FBA}"/>
              </a:ext>
            </a:extLst>
          </p:cNvPr>
          <p:cNvGraphicFramePr>
            <a:graphicFrameLocks noGrp="1"/>
          </p:cNvGraphicFramePr>
          <p:nvPr>
            <p:ph idx="1"/>
            <p:extLst>
              <p:ext uri="{D42A27DB-BD31-4B8C-83A1-F6EECF244321}">
                <p14:modId xmlns:p14="http://schemas.microsoft.com/office/powerpoint/2010/main" val="57978475"/>
              </p:ext>
            </p:extLst>
          </p:nvPr>
        </p:nvGraphicFramePr>
        <p:xfrm>
          <a:off x="87312" y="655637"/>
          <a:ext cx="9906000" cy="6820352"/>
        </p:xfrm>
        <a:graphic>
          <a:graphicData uri="http://schemas.openxmlformats.org/drawingml/2006/table">
            <a:tbl>
              <a:tblPr firstRow="1" bandRow="1">
                <a:tableStyleId>{073A0DAA-6AF3-43AB-8588-CEC1D06C72B9}</a:tableStyleId>
              </a:tblPr>
              <a:tblGrid>
                <a:gridCol w="1981200">
                  <a:extLst>
                    <a:ext uri="{9D8B030D-6E8A-4147-A177-3AD203B41FA5}">
                      <a16:colId xmlns:a16="http://schemas.microsoft.com/office/drawing/2014/main" val="3599140129"/>
                    </a:ext>
                  </a:extLst>
                </a:gridCol>
                <a:gridCol w="1981200">
                  <a:extLst>
                    <a:ext uri="{9D8B030D-6E8A-4147-A177-3AD203B41FA5}">
                      <a16:colId xmlns:a16="http://schemas.microsoft.com/office/drawing/2014/main" val="141311779"/>
                    </a:ext>
                  </a:extLst>
                </a:gridCol>
                <a:gridCol w="1981200">
                  <a:extLst>
                    <a:ext uri="{9D8B030D-6E8A-4147-A177-3AD203B41FA5}">
                      <a16:colId xmlns:a16="http://schemas.microsoft.com/office/drawing/2014/main" val="1672386791"/>
                    </a:ext>
                  </a:extLst>
                </a:gridCol>
                <a:gridCol w="1981200">
                  <a:extLst>
                    <a:ext uri="{9D8B030D-6E8A-4147-A177-3AD203B41FA5}">
                      <a16:colId xmlns:a16="http://schemas.microsoft.com/office/drawing/2014/main" val="2674495987"/>
                    </a:ext>
                  </a:extLst>
                </a:gridCol>
                <a:gridCol w="1981200">
                  <a:extLst>
                    <a:ext uri="{9D8B030D-6E8A-4147-A177-3AD203B41FA5}">
                      <a16:colId xmlns:a16="http://schemas.microsoft.com/office/drawing/2014/main" val="4197946916"/>
                    </a:ext>
                  </a:extLst>
                </a:gridCol>
              </a:tblGrid>
              <a:tr h="562769">
                <a:tc>
                  <a:txBody>
                    <a:bodyPr/>
                    <a:lstStyle/>
                    <a:p>
                      <a:r>
                        <a:rPr lang="en-ZA" sz="1600" dirty="0">
                          <a:latin typeface="Century Gothic" panose="020B0502020202020204" pitchFamily="34" charset="0"/>
                        </a:rPr>
                        <a:t>Strategic Plan</a:t>
                      </a:r>
                    </a:p>
                    <a:p>
                      <a:r>
                        <a:rPr lang="en-ZA" sz="1600" dirty="0">
                          <a:latin typeface="Century Gothic" panose="020B0502020202020204" pitchFamily="34" charset="0"/>
                        </a:rPr>
                        <a:t>2020-2024</a:t>
                      </a:r>
                    </a:p>
                  </a:txBody>
                  <a:tcPr>
                    <a:solidFill>
                      <a:srgbClr val="8F6B22"/>
                    </a:solidFill>
                  </a:tcPr>
                </a:tc>
                <a:tc>
                  <a:txBody>
                    <a:bodyPr/>
                    <a:lstStyle/>
                    <a:p>
                      <a:r>
                        <a:rPr lang="en-ZA" sz="1600" dirty="0">
                          <a:latin typeface="Century Gothic" panose="020B0502020202020204" pitchFamily="34" charset="0"/>
                        </a:rPr>
                        <a:t>2020/21</a:t>
                      </a:r>
                    </a:p>
                  </a:txBody>
                  <a:tcPr>
                    <a:solidFill>
                      <a:srgbClr val="8F6B22"/>
                    </a:solidFill>
                  </a:tcPr>
                </a:tc>
                <a:tc>
                  <a:txBody>
                    <a:bodyPr/>
                    <a:lstStyle/>
                    <a:p>
                      <a:r>
                        <a:rPr lang="en-ZA" sz="1600" dirty="0">
                          <a:latin typeface="Century Gothic" panose="020B0502020202020204" pitchFamily="34" charset="0"/>
                        </a:rPr>
                        <a:t>2021/22</a:t>
                      </a:r>
                    </a:p>
                  </a:txBody>
                  <a:tcPr>
                    <a:solidFill>
                      <a:srgbClr val="8F6B22"/>
                    </a:solidFill>
                  </a:tcPr>
                </a:tc>
                <a:tc>
                  <a:txBody>
                    <a:bodyPr/>
                    <a:lstStyle/>
                    <a:p>
                      <a:r>
                        <a:rPr lang="en-ZA" sz="1600" dirty="0">
                          <a:latin typeface="Century Gothic" panose="020B0502020202020204" pitchFamily="34" charset="0"/>
                        </a:rPr>
                        <a:t>2022/23</a:t>
                      </a:r>
                    </a:p>
                  </a:txBody>
                  <a:tcPr>
                    <a:solidFill>
                      <a:srgbClr val="8F6B22"/>
                    </a:solidFill>
                  </a:tcPr>
                </a:tc>
                <a:tc>
                  <a:txBody>
                    <a:bodyPr/>
                    <a:lstStyle/>
                    <a:p>
                      <a:r>
                        <a:rPr lang="en-ZA" sz="1600" dirty="0">
                          <a:latin typeface="Century Gothic" panose="020B0502020202020204" pitchFamily="34" charset="0"/>
                        </a:rPr>
                        <a:t>2023/24</a:t>
                      </a:r>
                    </a:p>
                  </a:txBody>
                  <a:tcPr>
                    <a:solidFill>
                      <a:srgbClr val="8F6B22"/>
                    </a:solidFill>
                  </a:tcPr>
                </a:tc>
                <a:extLst>
                  <a:ext uri="{0D108BD9-81ED-4DB2-BD59-A6C34878D82A}">
                    <a16:rowId xmlns:a16="http://schemas.microsoft.com/office/drawing/2014/main" val="830654218"/>
                  </a:ext>
                </a:extLst>
              </a:tr>
              <a:tr h="222145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Review the quality assurance of assessment </a:t>
                      </a:r>
                      <a:r>
                        <a:rPr lang="en-ZA" sz="1600" kern="1200" dirty="0">
                          <a:solidFill>
                            <a:schemeClr val="dk1"/>
                          </a:solidFill>
                          <a:effectLst/>
                          <a:latin typeface="Century Gothic" panose="020B0502020202020204" pitchFamily="34" charset="0"/>
                          <a:ea typeface="+mn-ea"/>
                          <a:cs typeface="+mn-cs"/>
                        </a:rPr>
                        <a:t>approach so as to accommodate new qualifications and improve the status quo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Review the quality assurance of assessment </a:t>
                      </a:r>
                      <a:r>
                        <a:rPr lang="en-ZA" sz="1600" kern="1200" dirty="0">
                          <a:solidFill>
                            <a:schemeClr val="dk1"/>
                          </a:solidFill>
                          <a:effectLst/>
                          <a:latin typeface="Century Gothic" panose="020B0502020202020204" pitchFamily="34" charset="0"/>
                          <a:ea typeface="+mn-ea"/>
                          <a:cs typeface="+mn-cs"/>
                        </a:rPr>
                        <a:t>approach so as to accommodate new qualifications and improve the status quo </a:t>
                      </a:r>
                    </a:p>
                  </a:txBody>
                  <a:tcPr/>
                </a:tc>
                <a:tc>
                  <a:txBody>
                    <a:bodyPr/>
                    <a:lstStyle/>
                    <a:p>
                      <a:pPr marL="0" indent="0">
                        <a:buFont typeface="Arial" panose="020B0604020202020204" pitchFamily="34" charset="0"/>
                        <a:buNone/>
                      </a:pPr>
                      <a:r>
                        <a:rPr lang="en-ZA" sz="1600" b="1" kern="1200" dirty="0">
                          <a:solidFill>
                            <a:schemeClr val="dk1"/>
                          </a:solidFill>
                          <a:effectLst/>
                          <a:latin typeface="Century Gothic" panose="020B0502020202020204" pitchFamily="34" charset="0"/>
                          <a:ea typeface="+mn-ea"/>
                          <a:cs typeface="+mn-cs"/>
                        </a:rPr>
                        <a:t>Reviewing the quality assurance of  assessment </a:t>
                      </a:r>
                      <a:r>
                        <a:rPr lang="en-ZA" sz="1600" kern="1200" dirty="0">
                          <a:solidFill>
                            <a:schemeClr val="dk1"/>
                          </a:solidFill>
                          <a:effectLst/>
                          <a:latin typeface="Century Gothic" panose="020B0502020202020204" pitchFamily="34" charset="0"/>
                          <a:ea typeface="+mn-ea"/>
                          <a:cs typeface="+mn-cs"/>
                        </a:rPr>
                        <a:t>approach in view of the budget cuts and the COVID-19 impact</a:t>
                      </a:r>
                      <a:endParaRPr lang="en-ZA" sz="16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Review the quality assurance of assessment </a:t>
                      </a:r>
                      <a:r>
                        <a:rPr lang="en-ZA" sz="1600" kern="1200" dirty="0">
                          <a:solidFill>
                            <a:schemeClr val="dk1"/>
                          </a:solidFill>
                          <a:effectLst/>
                          <a:latin typeface="Century Gothic" panose="020B0502020202020204" pitchFamily="34" charset="0"/>
                          <a:ea typeface="+mn-ea"/>
                          <a:cs typeface="+mn-cs"/>
                        </a:rPr>
                        <a:t>approach so as to accommodate new qualifications and improve the status quo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Reviewing the quality assurance approach</a:t>
                      </a:r>
                      <a:r>
                        <a:rPr lang="en-ZA" sz="1600" kern="1200" dirty="0">
                          <a:solidFill>
                            <a:schemeClr val="dk1"/>
                          </a:solidFill>
                          <a:effectLst/>
                          <a:latin typeface="Century Gothic" panose="020B0502020202020204" pitchFamily="34" charset="0"/>
                          <a:ea typeface="+mn-ea"/>
                          <a:cs typeface="+mn-cs"/>
                        </a:rPr>
                        <a:t>;</a:t>
                      </a:r>
                    </a:p>
                  </a:txBody>
                  <a:tcPr/>
                </a:tc>
                <a:extLst>
                  <a:ext uri="{0D108BD9-81ED-4DB2-BD59-A6C34878D82A}">
                    <a16:rowId xmlns:a16="http://schemas.microsoft.com/office/drawing/2014/main" val="302800819"/>
                  </a:ext>
                </a:extLst>
              </a:tr>
              <a:tr h="174754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Evaluate and appraise new and reviewed qualifications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Evaluate and appraise new and reviewed qualifications</a:t>
                      </a:r>
                    </a:p>
                  </a:txBody>
                  <a:tcPr/>
                </a:tc>
                <a:tc>
                  <a:txBody>
                    <a:bodyPr/>
                    <a:lstStyle/>
                    <a:p>
                      <a:pPr marL="0" indent="0">
                        <a:buFont typeface="Arial" panose="020B0604020202020204" pitchFamily="34" charset="0"/>
                        <a:buNone/>
                      </a:pPr>
                      <a:r>
                        <a:rPr lang="en-ZA" sz="1600" dirty="0">
                          <a:latin typeface="Century Gothic" panose="020B0502020202020204" pitchFamily="34" charset="0"/>
                        </a:rPr>
                        <a:t>Continued </a:t>
                      </a:r>
                      <a:r>
                        <a:rPr lang="en-ZA" sz="1600" b="1" dirty="0">
                          <a:latin typeface="Century Gothic" panose="020B0502020202020204" pitchFamily="34" charset="0"/>
                        </a:rPr>
                        <a:t>evaluation of qualifications </a:t>
                      </a:r>
                      <a:r>
                        <a:rPr lang="en-ZA" sz="1600" dirty="0">
                          <a:latin typeface="Century Gothic" panose="020B0502020202020204" pitchFamily="34" charset="0"/>
                        </a:rPr>
                        <a:t>on the Umalusi sub-framework and </a:t>
                      </a:r>
                      <a:r>
                        <a:rPr lang="en-ZA" sz="1600" b="1" dirty="0">
                          <a:latin typeface="Century Gothic" panose="020B0502020202020204" pitchFamily="34" charset="0"/>
                        </a:rPr>
                        <a:t>appraising the relevant curricula</a:t>
                      </a:r>
                    </a:p>
                  </a:txBody>
                  <a:tcPr/>
                </a:tc>
                <a:tc>
                  <a:txBody>
                    <a:bodyPr/>
                    <a:lstStyle/>
                    <a:p>
                      <a:pPr marL="0" indent="0">
                        <a:buFont typeface="Arial" panose="020B0604020202020204" pitchFamily="34" charset="0"/>
                        <a:buNone/>
                      </a:pPr>
                      <a:r>
                        <a:rPr lang="en-ZA" sz="1600" b="1" dirty="0">
                          <a:latin typeface="Century Gothic" panose="020B0502020202020204" pitchFamily="34" charset="0"/>
                        </a:rPr>
                        <a:t>Reviewing, evaluating and appraising qualifications </a:t>
                      </a:r>
                      <a:r>
                        <a:rPr lang="en-ZA" sz="1600" dirty="0">
                          <a:latin typeface="Century Gothic" panose="020B0502020202020204" pitchFamily="34" charset="0"/>
                        </a:rPr>
                        <a:t>submitted for registration on the GFETQSF</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Evaluate and appraise new and reviewed qualifications</a:t>
                      </a:r>
                    </a:p>
                  </a:txBody>
                  <a:tcPr/>
                </a:tc>
                <a:extLst>
                  <a:ext uri="{0D108BD9-81ED-4DB2-BD59-A6C34878D82A}">
                    <a16:rowId xmlns:a16="http://schemas.microsoft.com/office/drawing/2014/main" val="225433922"/>
                  </a:ext>
                </a:extLst>
              </a:tr>
              <a:tr h="2221456">
                <a:tc>
                  <a:txBody>
                    <a:bodyPr/>
                    <a:lstStyle/>
                    <a:p>
                      <a:r>
                        <a:rPr lang="en-ZA" sz="1600" b="1" kern="1200" dirty="0">
                          <a:solidFill>
                            <a:schemeClr val="dk1"/>
                          </a:solidFill>
                          <a:effectLst/>
                          <a:latin typeface="Century Gothic" panose="020B0502020202020204" pitchFamily="34" charset="0"/>
                          <a:ea typeface="+mn-ea"/>
                          <a:cs typeface="+mn-cs"/>
                        </a:rPr>
                        <a:t>Amend the founding Acts </a:t>
                      </a:r>
                      <a:r>
                        <a:rPr lang="en-ZA" sz="1600" kern="1200" dirty="0">
                          <a:solidFill>
                            <a:schemeClr val="dk1"/>
                          </a:solidFill>
                          <a:effectLst/>
                          <a:latin typeface="Century Gothic" panose="020B0502020202020204" pitchFamily="34" charset="0"/>
                          <a:ea typeface="+mn-ea"/>
                          <a:cs typeface="+mn-cs"/>
                        </a:rPr>
                        <a:t>to accommodate new qualifications and desired extensions in the mandate of quality assurance</a:t>
                      </a:r>
                      <a:endParaRPr lang="en-ZA" sz="16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Amend the founding Acts to accommodate new qualifications </a:t>
                      </a:r>
                      <a:r>
                        <a:rPr lang="en-ZA" sz="1600" kern="1200" dirty="0">
                          <a:solidFill>
                            <a:schemeClr val="dk1"/>
                          </a:solidFill>
                          <a:effectLst/>
                          <a:latin typeface="Century Gothic" panose="020B0502020202020204" pitchFamily="34" charset="0"/>
                          <a:ea typeface="+mn-ea"/>
                          <a:cs typeface="+mn-cs"/>
                        </a:rPr>
                        <a:t>and desired extensions in the mandate of quality assurance</a:t>
                      </a:r>
                    </a:p>
                  </a:txBody>
                  <a:tcPr/>
                </a:tc>
                <a:tc>
                  <a:txBody>
                    <a:bodyPr/>
                    <a:lstStyle/>
                    <a:p>
                      <a:pPr marL="0" indent="0">
                        <a:buFont typeface="Arial" panose="020B0604020202020204" pitchFamily="34" charset="0"/>
                        <a:buNone/>
                      </a:pPr>
                      <a:r>
                        <a:rPr lang="en-US" sz="1600" b="0" i="0" u="none" strike="noStrike" kern="1200" baseline="0" dirty="0">
                          <a:solidFill>
                            <a:schemeClr val="dk1"/>
                          </a:solidFill>
                          <a:latin typeface="Century Gothic" panose="020B0502020202020204" pitchFamily="34" charset="0"/>
                          <a:ea typeface="+mn-ea"/>
                          <a:cs typeface="+mn-cs"/>
                        </a:rPr>
                        <a:t>Actively </a:t>
                      </a:r>
                      <a:r>
                        <a:rPr lang="en-US" sz="1600" b="1" i="0" u="none" strike="noStrike" kern="1200" baseline="0" dirty="0">
                          <a:solidFill>
                            <a:schemeClr val="dk1"/>
                          </a:solidFill>
                          <a:latin typeface="Century Gothic" panose="020B0502020202020204" pitchFamily="34" charset="0"/>
                          <a:ea typeface="+mn-ea"/>
                          <a:cs typeface="+mn-cs"/>
                        </a:rPr>
                        <a:t>participating </a:t>
                      </a:r>
                      <a:r>
                        <a:rPr lang="en-US" sz="1600" b="0" i="0" u="none" strike="noStrike" kern="1200" baseline="0" dirty="0">
                          <a:solidFill>
                            <a:schemeClr val="dk1"/>
                          </a:solidFill>
                          <a:latin typeface="Century Gothic" panose="020B0502020202020204" pitchFamily="34" charset="0"/>
                          <a:ea typeface="+mn-ea"/>
                          <a:cs typeface="+mn-cs"/>
                        </a:rPr>
                        <a:t>in the processes </a:t>
                      </a:r>
                      <a:r>
                        <a:rPr lang="en-US" sz="1600" b="1" i="0" u="none" strike="noStrike" kern="1200" baseline="0" dirty="0">
                          <a:solidFill>
                            <a:schemeClr val="dk1"/>
                          </a:solidFill>
                          <a:latin typeface="Century Gothic" panose="020B0502020202020204" pitchFamily="34" charset="0"/>
                          <a:ea typeface="+mn-ea"/>
                          <a:cs typeface="+mn-cs"/>
                        </a:rPr>
                        <a:t>of amending the founding Acts </a:t>
                      </a:r>
                      <a:r>
                        <a:rPr lang="en-US" sz="1600" b="0" i="0" u="none" strike="noStrike" kern="1200" baseline="0" dirty="0">
                          <a:solidFill>
                            <a:schemeClr val="dk1"/>
                          </a:solidFill>
                          <a:latin typeface="Century Gothic" panose="020B0502020202020204" pitchFamily="34" charset="0"/>
                          <a:ea typeface="+mn-ea"/>
                          <a:cs typeface="+mn-cs"/>
                        </a:rPr>
                        <a:t>to accommodate </a:t>
                      </a:r>
                      <a:r>
                        <a:rPr lang="en-ZA" sz="1600" b="0" i="0" u="none" strike="noStrike" kern="1200" baseline="0" dirty="0">
                          <a:solidFill>
                            <a:schemeClr val="dk1"/>
                          </a:solidFill>
                          <a:latin typeface="Century Gothic" panose="020B0502020202020204" pitchFamily="34" charset="0"/>
                          <a:ea typeface="+mn-ea"/>
                          <a:cs typeface="+mn-cs"/>
                        </a:rPr>
                        <a:t>new qualifications;</a:t>
                      </a:r>
                      <a:endParaRPr lang="en-ZA" sz="16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Providing input </a:t>
                      </a:r>
                      <a:r>
                        <a:rPr lang="en-ZA" sz="1600" kern="1200" dirty="0">
                          <a:solidFill>
                            <a:schemeClr val="dk1"/>
                          </a:solidFill>
                          <a:effectLst/>
                          <a:latin typeface="Century Gothic" panose="020B0502020202020204" pitchFamily="34" charset="0"/>
                          <a:ea typeface="+mn-ea"/>
                          <a:cs typeface="+mn-cs"/>
                        </a:rPr>
                        <a:t>to the </a:t>
                      </a:r>
                      <a:r>
                        <a:rPr lang="en-ZA" sz="1600" b="1" kern="1200" dirty="0">
                          <a:solidFill>
                            <a:schemeClr val="dk1"/>
                          </a:solidFill>
                          <a:effectLst/>
                          <a:latin typeface="Century Gothic" panose="020B0502020202020204" pitchFamily="34" charset="0"/>
                          <a:ea typeface="+mn-ea"/>
                          <a:cs typeface="+mn-cs"/>
                        </a:rPr>
                        <a:t>founding acts to </a:t>
                      </a:r>
                      <a:r>
                        <a:rPr lang="en-ZA" sz="1600" kern="1200" dirty="0">
                          <a:solidFill>
                            <a:schemeClr val="dk1"/>
                          </a:solidFill>
                          <a:effectLst/>
                          <a:latin typeface="Century Gothic" panose="020B0502020202020204" pitchFamily="34" charset="0"/>
                          <a:ea typeface="+mn-ea"/>
                          <a:cs typeface="+mn-cs"/>
                        </a:rPr>
                        <a:t>accommodate new qualifications and desired extensions to the mandate for quality assurance</a:t>
                      </a:r>
                    </a:p>
                  </a:txBody>
                  <a:tcPr/>
                </a:tc>
                <a:tc>
                  <a:txBody>
                    <a:bodyPr/>
                    <a:lstStyle/>
                    <a:p>
                      <a:pPr marL="0" indent="0">
                        <a:buFont typeface="Arial" panose="020B0604020202020204" pitchFamily="34" charset="0"/>
                        <a:buNone/>
                      </a:pPr>
                      <a:r>
                        <a:rPr lang="en-ZA" sz="1600" b="1" kern="1200" dirty="0">
                          <a:solidFill>
                            <a:schemeClr val="dk1"/>
                          </a:solidFill>
                          <a:effectLst/>
                          <a:latin typeface="Century Gothic" panose="020B0502020202020204" pitchFamily="34" charset="0"/>
                          <a:ea typeface="+mn-ea"/>
                          <a:cs typeface="+mn-cs"/>
                        </a:rPr>
                        <a:t>Providing input to the legislative framework</a:t>
                      </a:r>
                      <a:endParaRPr lang="en-ZA" sz="1600" b="1" dirty="0">
                        <a:latin typeface="Century Gothic" panose="020B0502020202020204" pitchFamily="34" charset="0"/>
                      </a:endParaRPr>
                    </a:p>
                  </a:txBody>
                  <a:tcPr/>
                </a:tc>
                <a:extLst>
                  <a:ext uri="{0D108BD9-81ED-4DB2-BD59-A6C34878D82A}">
                    <a16:rowId xmlns:a16="http://schemas.microsoft.com/office/drawing/2014/main" val="3901091912"/>
                  </a:ext>
                </a:extLst>
              </a:tr>
            </a:tbl>
          </a:graphicData>
        </a:graphic>
      </p:graphicFrame>
      <p:sp>
        <p:nvSpPr>
          <p:cNvPr id="4" name="Slide Number Placeholder 3">
            <a:extLst>
              <a:ext uri="{FF2B5EF4-FFF2-40B4-BE49-F238E27FC236}">
                <a16:creationId xmlns:a16="http://schemas.microsoft.com/office/drawing/2014/main" id="{66297459-6B00-BEA4-10DD-469CF7B72D82}"/>
              </a:ext>
            </a:extLst>
          </p:cNvPr>
          <p:cNvSpPr>
            <a:spLocks noGrp="1"/>
          </p:cNvSpPr>
          <p:nvPr>
            <p:ph type="sldNum" sz="quarter" idx="10"/>
          </p:nvPr>
        </p:nvSpPr>
        <p:spPr/>
        <p:txBody>
          <a:bodyPr/>
          <a:lstStyle/>
          <a:p>
            <a:pPr>
              <a:defRPr/>
            </a:pPr>
            <a:fld id="{D042AA4A-53CB-4830-A5F5-B9A2986DCA81}" type="slidenum">
              <a:rPr lang="en-ZA" smtClean="0"/>
              <a:pPr>
                <a:defRPr/>
              </a:pPr>
              <a:t>24</a:t>
            </a:fld>
            <a:endParaRPr lang="en-ZA" dirty="0"/>
          </a:p>
        </p:txBody>
      </p:sp>
    </p:spTree>
    <p:extLst>
      <p:ext uri="{BB962C8B-B14F-4D97-AF65-F5344CB8AC3E}">
        <p14:creationId xmlns:p14="http://schemas.microsoft.com/office/powerpoint/2010/main" val="18754015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E9500-0F04-ECB5-025F-E050EBC229FC}"/>
              </a:ext>
            </a:extLst>
          </p:cNvPr>
          <p:cNvSpPr>
            <a:spLocks noGrp="1"/>
          </p:cNvSpPr>
          <p:nvPr>
            <p:ph type="title"/>
          </p:nvPr>
        </p:nvSpPr>
        <p:spPr>
          <a:xfrm>
            <a:off x="392112" y="182042"/>
            <a:ext cx="9178926" cy="484187"/>
          </a:xfrm>
        </p:spPr>
        <p:txBody>
          <a:bodyPr/>
          <a:lstStyle/>
          <a:p>
            <a:r>
              <a:rPr lang="en-ZA" sz="3600" b="1" dirty="0">
                <a:latin typeface="Century Gothic" panose="020B0502020202020204" pitchFamily="34" charset="0"/>
              </a:rPr>
              <a:t>Priorities…</a:t>
            </a:r>
          </a:p>
        </p:txBody>
      </p:sp>
      <p:graphicFrame>
        <p:nvGraphicFramePr>
          <p:cNvPr id="5" name="Table 5">
            <a:extLst>
              <a:ext uri="{FF2B5EF4-FFF2-40B4-BE49-F238E27FC236}">
                <a16:creationId xmlns:a16="http://schemas.microsoft.com/office/drawing/2014/main" id="{71003EF5-611B-CFE0-EF46-2D6F008F7EA1}"/>
              </a:ext>
            </a:extLst>
          </p:cNvPr>
          <p:cNvGraphicFramePr>
            <a:graphicFrameLocks noGrp="1"/>
          </p:cNvGraphicFramePr>
          <p:nvPr>
            <p:ph idx="1"/>
            <p:extLst>
              <p:ext uri="{D42A27DB-BD31-4B8C-83A1-F6EECF244321}">
                <p14:modId xmlns:p14="http://schemas.microsoft.com/office/powerpoint/2010/main" val="2886873945"/>
              </p:ext>
            </p:extLst>
          </p:nvPr>
        </p:nvGraphicFramePr>
        <p:xfrm>
          <a:off x="110626" y="721245"/>
          <a:ext cx="9882685" cy="6246653"/>
        </p:xfrm>
        <a:graphic>
          <a:graphicData uri="http://schemas.openxmlformats.org/drawingml/2006/table">
            <a:tbl>
              <a:tblPr firstRow="1" bandRow="1">
                <a:tableStyleId>{93296810-A885-4BE3-A3E7-6D5BEEA58F35}</a:tableStyleId>
              </a:tblPr>
              <a:tblGrid>
                <a:gridCol w="1976537">
                  <a:extLst>
                    <a:ext uri="{9D8B030D-6E8A-4147-A177-3AD203B41FA5}">
                      <a16:colId xmlns:a16="http://schemas.microsoft.com/office/drawing/2014/main" val="1839960509"/>
                    </a:ext>
                  </a:extLst>
                </a:gridCol>
                <a:gridCol w="1976537">
                  <a:extLst>
                    <a:ext uri="{9D8B030D-6E8A-4147-A177-3AD203B41FA5}">
                      <a16:colId xmlns:a16="http://schemas.microsoft.com/office/drawing/2014/main" val="2865281068"/>
                    </a:ext>
                  </a:extLst>
                </a:gridCol>
                <a:gridCol w="1976537">
                  <a:extLst>
                    <a:ext uri="{9D8B030D-6E8A-4147-A177-3AD203B41FA5}">
                      <a16:colId xmlns:a16="http://schemas.microsoft.com/office/drawing/2014/main" val="1243499707"/>
                    </a:ext>
                  </a:extLst>
                </a:gridCol>
                <a:gridCol w="1976537">
                  <a:extLst>
                    <a:ext uri="{9D8B030D-6E8A-4147-A177-3AD203B41FA5}">
                      <a16:colId xmlns:a16="http://schemas.microsoft.com/office/drawing/2014/main" val="1105375034"/>
                    </a:ext>
                  </a:extLst>
                </a:gridCol>
                <a:gridCol w="1976537">
                  <a:extLst>
                    <a:ext uri="{9D8B030D-6E8A-4147-A177-3AD203B41FA5}">
                      <a16:colId xmlns:a16="http://schemas.microsoft.com/office/drawing/2014/main" val="3380353896"/>
                    </a:ext>
                  </a:extLst>
                </a:gridCol>
              </a:tblGrid>
              <a:tr h="599877">
                <a:tc>
                  <a:txBody>
                    <a:bodyPr/>
                    <a:lstStyle/>
                    <a:p>
                      <a:r>
                        <a:rPr lang="en-ZA" sz="1600" dirty="0">
                          <a:latin typeface="Century Gothic" panose="020B0502020202020204" pitchFamily="34" charset="0"/>
                        </a:rPr>
                        <a:t>Strategic Plan</a:t>
                      </a:r>
                    </a:p>
                    <a:p>
                      <a:r>
                        <a:rPr lang="en-ZA" sz="1600" dirty="0">
                          <a:latin typeface="Century Gothic" panose="020B0502020202020204" pitchFamily="34" charset="0"/>
                        </a:rPr>
                        <a:t>2020-2024</a:t>
                      </a:r>
                    </a:p>
                  </a:txBody>
                  <a:tcPr>
                    <a:solidFill>
                      <a:srgbClr val="8F6B22"/>
                    </a:solidFill>
                  </a:tcPr>
                </a:tc>
                <a:tc>
                  <a:txBody>
                    <a:bodyPr/>
                    <a:lstStyle/>
                    <a:p>
                      <a:r>
                        <a:rPr lang="en-ZA" sz="1600" dirty="0">
                          <a:latin typeface="Century Gothic" panose="020B0502020202020204" pitchFamily="34" charset="0"/>
                        </a:rPr>
                        <a:t>2020/21</a:t>
                      </a:r>
                    </a:p>
                  </a:txBody>
                  <a:tcPr>
                    <a:solidFill>
                      <a:srgbClr val="8F6B22"/>
                    </a:solidFill>
                  </a:tcPr>
                </a:tc>
                <a:tc>
                  <a:txBody>
                    <a:bodyPr/>
                    <a:lstStyle/>
                    <a:p>
                      <a:r>
                        <a:rPr lang="en-ZA" sz="1600" dirty="0">
                          <a:latin typeface="Century Gothic" panose="020B0502020202020204" pitchFamily="34" charset="0"/>
                        </a:rPr>
                        <a:t>2021/22</a:t>
                      </a:r>
                    </a:p>
                  </a:txBody>
                  <a:tcPr>
                    <a:solidFill>
                      <a:srgbClr val="8F6B22"/>
                    </a:solidFill>
                  </a:tcPr>
                </a:tc>
                <a:tc>
                  <a:txBody>
                    <a:bodyPr/>
                    <a:lstStyle/>
                    <a:p>
                      <a:r>
                        <a:rPr lang="en-ZA" sz="1600" dirty="0">
                          <a:latin typeface="Century Gothic" panose="020B0502020202020204" pitchFamily="34" charset="0"/>
                        </a:rPr>
                        <a:t>2022/23</a:t>
                      </a:r>
                    </a:p>
                  </a:txBody>
                  <a:tcPr>
                    <a:solidFill>
                      <a:srgbClr val="8F6B22"/>
                    </a:solidFill>
                  </a:tcPr>
                </a:tc>
                <a:tc>
                  <a:txBody>
                    <a:bodyPr/>
                    <a:lstStyle/>
                    <a:p>
                      <a:r>
                        <a:rPr lang="en-ZA" sz="1600" dirty="0">
                          <a:latin typeface="Century Gothic" panose="020B0502020202020204" pitchFamily="34" charset="0"/>
                        </a:rPr>
                        <a:t>2023/24</a:t>
                      </a:r>
                    </a:p>
                  </a:txBody>
                  <a:tcPr>
                    <a:solidFill>
                      <a:srgbClr val="8F6B22"/>
                    </a:solidFill>
                  </a:tcPr>
                </a:tc>
                <a:extLst>
                  <a:ext uri="{0D108BD9-81ED-4DB2-BD59-A6C34878D82A}">
                    <a16:rowId xmlns:a16="http://schemas.microsoft.com/office/drawing/2014/main" val="48692315"/>
                  </a:ext>
                </a:extLst>
              </a:tr>
              <a:tr h="2252618">
                <a:tc>
                  <a:txBody>
                    <a:bodyPr/>
                    <a:lstStyle/>
                    <a:p>
                      <a:r>
                        <a:rPr lang="en-ZA" sz="1600" b="1" kern="1200" dirty="0">
                          <a:solidFill>
                            <a:schemeClr val="dk1"/>
                          </a:solidFill>
                          <a:effectLst/>
                          <a:latin typeface="Century Gothic" panose="020B0502020202020204" pitchFamily="34" charset="0"/>
                          <a:ea typeface="+mn-ea"/>
                          <a:cs typeface="+mn-cs"/>
                        </a:rPr>
                        <a:t>Intensify research </a:t>
                      </a:r>
                      <a:r>
                        <a:rPr lang="en-ZA" sz="1600" kern="1200" dirty="0">
                          <a:solidFill>
                            <a:schemeClr val="dk1"/>
                          </a:solidFill>
                          <a:effectLst/>
                          <a:latin typeface="Century Gothic" panose="020B0502020202020204" pitchFamily="34" charset="0"/>
                          <a:ea typeface="+mn-ea"/>
                          <a:cs typeface="+mn-cs"/>
                        </a:rPr>
                        <a:t>on educational developments to innovate and advise the Ministers of Education</a:t>
                      </a:r>
                      <a:endParaRPr lang="en-ZA" sz="1600" dirty="0">
                        <a:latin typeface="Century Gothic" panose="020B0502020202020204" pitchFamily="34" charset="0"/>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Intensify research </a:t>
                      </a:r>
                      <a:r>
                        <a:rPr lang="en-ZA" sz="1600" kern="1200" dirty="0">
                          <a:solidFill>
                            <a:schemeClr val="dk1"/>
                          </a:solidFill>
                          <a:effectLst/>
                          <a:latin typeface="Century Gothic" panose="020B0502020202020204" pitchFamily="34" charset="0"/>
                          <a:ea typeface="+mn-ea"/>
                          <a:cs typeface="+mn-cs"/>
                        </a:rPr>
                        <a:t>on educational developments to innovate and advise the Ministers of Education</a:t>
                      </a:r>
                    </a:p>
                  </a:txBody>
                  <a:tcPr>
                    <a:solidFill>
                      <a:schemeClr val="bg1">
                        <a:lumMod val="85000"/>
                      </a:schemeClr>
                    </a:solidFill>
                  </a:tcPr>
                </a:tc>
                <a:tc>
                  <a:txBody>
                    <a:bodyPr/>
                    <a:lstStyle/>
                    <a:p>
                      <a:r>
                        <a:rPr lang="en-ZA" sz="1600" b="1" i="0" u="none" strike="noStrike" kern="1200" baseline="0" dirty="0">
                          <a:solidFill>
                            <a:schemeClr val="dk1"/>
                          </a:solidFill>
                          <a:latin typeface="Century Gothic" panose="020B0502020202020204" pitchFamily="34" charset="0"/>
                          <a:ea typeface="+mn-ea"/>
                          <a:cs typeface="+mn-cs"/>
                        </a:rPr>
                        <a:t>Intensifying research </a:t>
                      </a:r>
                      <a:r>
                        <a:rPr lang="en-ZA" sz="1600" b="0" i="0" u="none" strike="noStrike" kern="1200" baseline="0" dirty="0">
                          <a:solidFill>
                            <a:schemeClr val="dk1"/>
                          </a:solidFill>
                          <a:latin typeface="Century Gothic" panose="020B0502020202020204" pitchFamily="34" charset="0"/>
                          <a:ea typeface="+mn-ea"/>
                          <a:cs typeface="+mn-cs"/>
                        </a:rPr>
                        <a:t>on educational</a:t>
                      </a:r>
                    </a:p>
                    <a:p>
                      <a:r>
                        <a:rPr lang="en-ZA" sz="1600" b="0" i="0" u="none" strike="noStrike" kern="1200" baseline="0" dirty="0">
                          <a:solidFill>
                            <a:schemeClr val="dk1"/>
                          </a:solidFill>
                          <a:latin typeface="Century Gothic" panose="020B0502020202020204" pitchFamily="34" charset="0"/>
                          <a:ea typeface="+mn-ea"/>
                          <a:cs typeface="+mn-cs"/>
                        </a:rPr>
                        <a:t>developments to provide evidence-based</a:t>
                      </a:r>
                    </a:p>
                    <a:p>
                      <a:r>
                        <a:rPr lang="en-US" sz="1600" b="0" i="0" u="none" strike="noStrike" kern="1200" baseline="0" dirty="0">
                          <a:solidFill>
                            <a:schemeClr val="dk1"/>
                          </a:solidFill>
                          <a:latin typeface="Century Gothic" panose="020B0502020202020204" pitchFamily="34" charset="0"/>
                          <a:ea typeface="+mn-ea"/>
                          <a:cs typeface="+mn-cs"/>
                        </a:rPr>
                        <a:t>advice to the Ministers of Education</a:t>
                      </a:r>
                      <a:endParaRPr lang="en-ZA" sz="1600" dirty="0">
                        <a:latin typeface="Century Gothic" panose="020B0502020202020204" pitchFamily="34" charset="0"/>
                      </a:endParaRPr>
                    </a:p>
                  </a:txBody>
                  <a:tcPr>
                    <a:solidFill>
                      <a:schemeClr val="bg1">
                        <a:lumMod val="85000"/>
                      </a:schemeClr>
                    </a:solidFill>
                  </a:tcPr>
                </a:tc>
                <a:tc>
                  <a:txBody>
                    <a:bodyPr/>
                    <a:lstStyle/>
                    <a:p>
                      <a:r>
                        <a:rPr lang="en-ZA" sz="1600" b="1" i="0" u="none" strike="noStrike" kern="1200" baseline="0" dirty="0">
                          <a:solidFill>
                            <a:schemeClr val="dk1"/>
                          </a:solidFill>
                          <a:latin typeface="Century Gothic" panose="020B0502020202020204" pitchFamily="34" charset="0"/>
                          <a:ea typeface="+mn-ea"/>
                          <a:cs typeface="+mn-cs"/>
                        </a:rPr>
                        <a:t>Intensifying research </a:t>
                      </a:r>
                      <a:r>
                        <a:rPr lang="en-ZA" sz="1600" b="0" i="0" u="none" strike="noStrike" kern="1200" baseline="0" dirty="0">
                          <a:solidFill>
                            <a:schemeClr val="dk1"/>
                          </a:solidFill>
                          <a:latin typeface="Century Gothic" panose="020B0502020202020204" pitchFamily="34" charset="0"/>
                          <a:ea typeface="+mn-ea"/>
                          <a:cs typeface="+mn-cs"/>
                        </a:rPr>
                        <a:t>on educational</a:t>
                      </a:r>
                    </a:p>
                    <a:p>
                      <a:r>
                        <a:rPr lang="en-ZA" sz="1600" b="0" i="0" u="none" strike="noStrike" kern="1200" baseline="0" dirty="0">
                          <a:solidFill>
                            <a:schemeClr val="dk1"/>
                          </a:solidFill>
                          <a:latin typeface="Century Gothic" panose="020B0502020202020204" pitchFamily="34" charset="0"/>
                          <a:ea typeface="+mn-ea"/>
                          <a:cs typeface="+mn-cs"/>
                        </a:rPr>
                        <a:t>developments linked to the sub-framework to innovate and to advise the appropriate ministers of e</a:t>
                      </a:r>
                      <a:r>
                        <a:rPr lang="en-US" sz="1600" b="0" i="0" u="none" strike="noStrike" kern="1200" baseline="0" dirty="0" err="1">
                          <a:solidFill>
                            <a:schemeClr val="dk1"/>
                          </a:solidFill>
                          <a:latin typeface="Century Gothic" panose="020B0502020202020204" pitchFamily="34" charset="0"/>
                          <a:ea typeface="+mn-ea"/>
                          <a:cs typeface="+mn-cs"/>
                        </a:rPr>
                        <a:t>ducation</a:t>
                      </a:r>
                      <a:endParaRPr lang="en-ZA" sz="1600" dirty="0">
                        <a:latin typeface="Century Gothic" panose="020B0502020202020204" pitchFamily="34" charset="0"/>
                      </a:endParaRPr>
                    </a:p>
                  </a:txBody>
                  <a:tcPr>
                    <a:solidFill>
                      <a:schemeClr val="bg1">
                        <a:lumMod val="85000"/>
                      </a:schemeClr>
                    </a:solidFill>
                  </a:tcPr>
                </a:tc>
                <a:tc>
                  <a:txBody>
                    <a:bodyPr/>
                    <a:lstStyle/>
                    <a:p>
                      <a:r>
                        <a:rPr lang="en-ZA" sz="1600" b="1" i="0" u="none" strike="noStrike" kern="1200" baseline="0" dirty="0">
                          <a:solidFill>
                            <a:schemeClr val="dk1"/>
                          </a:solidFill>
                          <a:latin typeface="Century Gothic" panose="020B0502020202020204" pitchFamily="34" charset="0"/>
                          <a:ea typeface="+mn-ea"/>
                          <a:cs typeface="+mn-cs"/>
                        </a:rPr>
                        <a:t>Intensifying research </a:t>
                      </a:r>
                      <a:r>
                        <a:rPr lang="en-ZA" sz="1600" b="0" i="0" u="none" strike="noStrike" kern="1200" baseline="0" dirty="0">
                          <a:solidFill>
                            <a:schemeClr val="dk1"/>
                          </a:solidFill>
                          <a:latin typeface="Century Gothic" panose="020B0502020202020204" pitchFamily="34" charset="0"/>
                          <a:ea typeface="+mn-ea"/>
                          <a:cs typeface="+mn-cs"/>
                        </a:rPr>
                        <a:t>on educational</a:t>
                      </a:r>
                    </a:p>
                    <a:p>
                      <a:r>
                        <a:rPr lang="en-ZA" sz="1600" b="0" i="0" u="none" strike="noStrike" kern="1200" baseline="0" dirty="0">
                          <a:solidFill>
                            <a:schemeClr val="dk1"/>
                          </a:solidFill>
                          <a:latin typeface="Century Gothic" panose="020B0502020202020204" pitchFamily="34" charset="0"/>
                          <a:ea typeface="+mn-ea"/>
                          <a:cs typeface="+mn-cs"/>
                        </a:rPr>
                        <a:t>developments linked to the sub-framework to innovate and to advise the appropriate ministers of e</a:t>
                      </a:r>
                      <a:r>
                        <a:rPr lang="en-US" sz="1600" b="0" i="0" u="none" strike="noStrike" kern="1200" baseline="0" dirty="0" err="1">
                          <a:solidFill>
                            <a:schemeClr val="dk1"/>
                          </a:solidFill>
                          <a:latin typeface="Century Gothic" panose="020B0502020202020204" pitchFamily="34" charset="0"/>
                          <a:ea typeface="+mn-ea"/>
                          <a:cs typeface="+mn-cs"/>
                        </a:rPr>
                        <a:t>ducation</a:t>
                      </a:r>
                      <a:endParaRPr lang="en-ZA" sz="16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41514245"/>
                  </a:ext>
                </a:extLst>
              </a:tr>
              <a:tr h="2873096">
                <a:tc>
                  <a:txBody>
                    <a:bodyPr/>
                    <a:lstStyle/>
                    <a:p>
                      <a:r>
                        <a:rPr lang="en-ZA" sz="1600" b="1" kern="1200" dirty="0">
                          <a:solidFill>
                            <a:schemeClr val="dk1"/>
                          </a:solidFill>
                          <a:effectLst/>
                          <a:latin typeface="Century Gothic" panose="020B0502020202020204" pitchFamily="34" charset="0"/>
                          <a:ea typeface="+mn-ea"/>
                          <a:cs typeface="+mn-cs"/>
                        </a:rPr>
                        <a:t>Intensify advocacy </a:t>
                      </a:r>
                      <a:r>
                        <a:rPr lang="en-ZA" sz="1600" kern="1200" dirty="0">
                          <a:solidFill>
                            <a:schemeClr val="dk1"/>
                          </a:solidFill>
                          <a:effectLst/>
                          <a:latin typeface="Century Gothic" panose="020B0502020202020204" pitchFamily="34" charset="0"/>
                          <a:ea typeface="+mn-ea"/>
                          <a:cs typeface="+mn-cs"/>
                        </a:rPr>
                        <a:t>on qualifications within the sub-framework</a:t>
                      </a:r>
                      <a:endParaRPr lang="en-ZA" sz="1600" dirty="0">
                        <a:latin typeface="Century Gothic" panose="020B0502020202020204" pitchFamily="34" charset="0"/>
                      </a:endParaRPr>
                    </a:p>
                  </a:txBody>
                  <a:tcPr>
                    <a:solidFill>
                      <a:schemeClr val="accent3">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1" kern="1200" dirty="0">
                          <a:solidFill>
                            <a:schemeClr val="dk1"/>
                          </a:solidFill>
                          <a:effectLst/>
                          <a:latin typeface="Century Gothic" panose="020B0502020202020204" pitchFamily="34" charset="0"/>
                          <a:ea typeface="+mn-ea"/>
                          <a:cs typeface="+mn-cs"/>
                        </a:rPr>
                        <a:t>Intensify advocacy </a:t>
                      </a:r>
                      <a:r>
                        <a:rPr lang="en-ZA" sz="1600" kern="1200" dirty="0">
                          <a:solidFill>
                            <a:schemeClr val="dk1"/>
                          </a:solidFill>
                          <a:effectLst/>
                          <a:latin typeface="Century Gothic" panose="020B0502020202020204" pitchFamily="34" charset="0"/>
                          <a:ea typeface="+mn-ea"/>
                          <a:cs typeface="+mn-cs"/>
                        </a:rPr>
                        <a:t>on qualifications within the sub-framework</a:t>
                      </a:r>
                    </a:p>
                  </a:txBody>
                  <a:tcPr>
                    <a:solidFill>
                      <a:schemeClr val="accent3">
                        <a:lumMod val="95000"/>
                      </a:schemeClr>
                    </a:solidFill>
                  </a:tcPr>
                </a:tc>
                <a:tc>
                  <a:txBody>
                    <a:bodyPr/>
                    <a:lstStyle/>
                    <a:p>
                      <a:r>
                        <a:rPr lang="en-US" sz="1600" b="1" i="0" u="none" strike="noStrike" kern="1200" baseline="0" dirty="0">
                          <a:solidFill>
                            <a:schemeClr val="dk1"/>
                          </a:solidFill>
                          <a:latin typeface="Century Gothic" panose="020B0502020202020204" pitchFamily="34" charset="0"/>
                          <a:ea typeface="+mn-ea"/>
                          <a:cs typeface="+mn-cs"/>
                        </a:rPr>
                        <a:t>Intensifying the advocacy </a:t>
                      </a:r>
                      <a:r>
                        <a:rPr lang="en-US" sz="1600" b="0" i="0" u="none" strike="noStrike" kern="1200" baseline="0" dirty="0">
                          <a:solidFill>
                            <a:schemeClr val="dk1"/>
                          </a:solidFill>
                          <a:latin typeface="Century Gothic" panose="020B0502020202020204" pitchFamily="34" charset="0"/>
                          <a:ea typeface="+mn-ea"/>
                          <a:cs typeface="+mn-cs"/>
                        </a:rPr>
                        <a:t>to communicate</a:t>
                      </a:r>
                    </a:p>
                    <a:p>
                      <a:r>
                        <a:rPr lang="en-US" sz="1600" b="0" i="0" u="none" strike="noStrike" kern="1200" baseline="0" dirty="0">
                          <a:solidFill>
                            <a:schemeClr val="dk1"/>
                          </a:solidFill>
                          <a:latin typeface="Century Gothic" panose="020B0502020202020204" pitchFamily="34" charset="0"/>
                          <a:ea typeface="+mn-ea"/>
                          <a:cs typeface="+mn-cs"/>
                        </a:rPr>
                        <a:t>accurate and </a:t>
                      </a:r>
                      <a:r>
                        <a:rPr lang="en-US" sz="1600" b="1" i="0" u="none" strike="noStrike" kern="1200" baseline="0" dirty="0">
                          <a:solidFill>
                            <a:schemeClr val="dk1"/>
                          </a:solidFill>
                          <a:latin typeface="Century Gothic" panose="020B0502020202020204" pitchFamily="34" charset="0"/>
                          <a:ea typeface="+mn-ea"/>
                          <a:cs typeface="+mn-cs"/>
                        </a:rPr>
                        <a:t>relevant messages to all</a:t>
                      </a:r>
                    </a:p>
                    <a:p>
                      <a:r>
                        <a:rPr lang="en-US" sz="1600" b="1" i="0" u="none" strike="noStrike" kern="1200" baseline="0" dirty="0">
                          <a:solidFill>
                            <a:schemeClr val="dk1"/>
                          </a:solidFill>
                          <a:latin typeface="Century Gothic" panose="020B0502020202020204" pitchFamily="34" charset="0"/>
                          <a:ea typeface="+mn-ea"/>
                          <a:cs typeface="+mn-cs"/>
                        </a:rPr>
                        <a:t>stakeholders </a:t>
                      </a:r>
                      <a:r>
                        <a:rPr lang="en-US" sz="1600" b="0" i="0" u="none" strike="noStrike" kern="1200" baseline="0" dirty="0">
                          <a:solidFill>
                            <a:schemeClr val="dk1"/>
                          </a:solidFill>
                          <a:latin typeface="Century Gothic" panose="020B0502020202020204" pitchFamily="34" charset="0"/>
                          <a:ea typeface="+mn-ea"/>
                          <a:cs typeface="+mn-cs"/>
                        </a:rPr>
                        <a:t>on issues relating to qualifications</a:t>
                      </a:r>
                    </a:p>
                    <a:p>
                      <a:r>
                        <a:rPr lang="en-ZA" sz="1600" b="0" i="0" u="none" strike="noStrike" kern="1200" baseline="0" dirty="0">
                          <a:solidFill>
                            <a:schemeClr val="dk1"/>
                          </a:solidFill>
                          <a:latin typeface="Century Gothic" panose="020B0502020202020204" pitchFamily="34" charset="0"/>
                          <a:ea typeface="+mn-ea"/>
                          <a:cs typeface="+mn-cs"/>
                        </a:rPr>
                        <a:t>on our sub-framework.</a:t>
                      </a:r>
                      <a:endParaRPr lang="en-ZA" sz="1600" dirty="0">
                        <a:latin typeface="Century Gothic" panose="020B0502020202020204" pitchFamily="34" charset="0"/>
                      </a:endParaRPr>
                    </a:p>
                  </a:txBody>
                  <a:tcPr>
                    <a:solidFill>
                      <a:schemeClr val="accent3">
                        <a:lumMod val="95000"/>
                      </a:schemeClr>
                    </a:solidFill>
                  </a:tcPr>
                </a:tc>
                <a:tc>
                  <a:txBody>
                    <a:bodyPr/>
                    <a:lstStyle/>
                    <a:p>
                      <a:r>
                        <a:rPr lang="en-US" sz="1600" b="1" i="0" u="none" strike="noStrike" kern="1200" baseline="0" dirty="0">
                          <a:solidFill>
                            <a:schemeClr val="dk1"/>
                          </a:solidFill>
                          <a:latin typeface="Century Gothic" panose="020B0502020202020204" pitchFamily="34" charset="0"/>
                          <a:ea typeface="+mn-ea"/>
                          <a:cs typeface="+mn-cs"/>
                        </a:rPr>
                        <a:t>Intensifying the advocacy </a:t>
                      </a:r>
                      <a:r>
                        <a:rPr lang="en-US" sz="1600" b="0" i="0" u="none" strike="noStrike" kern="1200" baseline="0" dirty="0">
                          <a:solidFill>
                            <a:schemeClr val="dk1"/>
                          </a:solidFill>
                          <a:latin typeface="Century Gothic" panose="020B0502020202020204" pitchFamily="34" charset="0"/>
                          <a:ea typeface="+mn-ea"/>
                          <a:cs typeface="+mn-cs"/>
                        </a:rPr>
                        <a:t>to communicate</a:t>
                      </a:r>
                    </a:p>
                    <a:p>
                      <a:r>
                        <a:rPr lang="en-US" sz="1600" b="0" i="0" u="none" strike="noStrike" kern="1200" baseline="0" dirty="0">
                          <a:solidFill>
                            <a:schemeClr val="dk1"/>
                          </a:solidFill>
                          <a:latin typeface="Century Gothic" panose="020B0502020202020204" pitchFamily="34" charset="0"/>
                          <a:ea typeface="+mn-ea"/>
                          <a:cs typeface="+mn-cs"/>
                        </a:rPr>
                        <a:t>accurate and </a:t>
                      </a:r>
                      <a:r>
                        <a:rPr lang="en-US" sz="1600" b="1" i="0" u="none" strike="noStrike" kern="1200" baseline="0" dirty="0">
                          <a:solidFill>
                            <a:schemeClr val="dk1"/>
                          </a:solidFill>
                          <a:latin typeface="Century Gothic" panose="020B0502020202020204" pitchFamily="34" charset="0"/>
                          <a:ea typeface="+mn-ea"/>
                          <a:cs typeface="+mn-cs"/>
                        </a:rPr>
                        <a:t>relevant messages to all</a:t>
                      </a:r>
                    </a:p>
                    <a:p>
                      <a:r>
                        <a:rPr lang="en-US" sz="1600" b="1" i="0" u="none" strike="noStrike" kern="1200" baseline="0" dirty="0">
                          <a:solidFill>
                            <a:schemeClr val="dk1"/>
                          </a:solidFill>
                          <a:latin typeface="Century Gothic" panose="020B0502020202020204" pitchFamily="34" charset="0"/>
                          <a:ea typeface="+mn-ea"/>
                          <a:cs typeface="+mn-cs"/>
                        </a:rPr>
                        <a:t>stakeholders </a:t>
                      </a:r>
                      <a:r>
                        <a:rPr lang="en-US" sz="1600" b="0" i="0" u="none" strike="noStrike" kern="1200" baseline="0" dirty="0">
                          <a:solidFill>
                            <a:schemeClr val="dk1"/>
                          </a:solidFill>
                          <a:latin typeface="Century Gothic" panose="020B0502020202020204" pitchFamily="34" charset="0"/>
                          <a:ea typeface="+mn-ea"/>
                          <a:cs typeface="+mn-cs"/>
                        </a:rPr>
                        <a:t>on issues relating to qualifications</a:t>
                      </a:r>
                    </a:p>
                    <a:p>
                      <a:r>
                        <a:rPr lang="en-ZA" sz="1600" b="0" i="0" u="none" strike="noStrike" kern="1200" baseline="0" dirty="0">
                          <a:solidFill>
                            <a:schemeClr val="dk1"/>
                          </a:solidFill>
                          <a:latin typeface="Century Gothic" panose="020B0502020202020204" pitchFamily="34" charset="0"/>
                          <a:ea typeface="+mn-ea"/>
                          <a:cs typeface="+mn-cs"/>
                        </a:rPr>
                        <a:t>on our sub-framework.</a:t>
                      </a:r>
                      <a:endParaRPr lang="en-ZA" sz="1600" kern="1200" dirty="0">
                        <a:solidFill>
                          <a:schemeClr val="dk1"/>
                        </a:solidFill>
                        <a:effectLst/>
                        <a:latin typeface="Century Gothic" panose="020B0502020202020204" pitchFamily="34" charset="0"/>
                        <a:ea typeface="+mn-ea"/>
                        <a:cs typeface="+mn-cs"/>
                      </a:endParaRPr>
                    </a:p>
                  </a:txBody>
                  <a:tcPr>
                    <a:solidFill>
                      <a:schemeClr val="accent3">
                        <a:lumMod val="95000"/>
                      </a:schemeClr>
                    </a:solidFill>
                  </a:tcPr>
                </a:tc>
                <a:tc>
                  <a:txBody>
                    <a:bodyPr/>
                    <a:lstStyle/>
                    <a:p>
                      <a:pPr marL="0" indent="0">
                        <a:buFont typeface="Arial" panose="020B0604020202020204" pitchFamily="34" charset="0"/>
                        <a:buNone/>
                      </a:pPr>
                      <a:r>
                        <a:rPr lang="en-ZA" sz="1600" b="1" kern="1200" dirty="0">
                          <a:solidFill>
                            <a:schemeClr val="dk1"/>
                          </a:solidFill>
                          <a:effectLst/>
                          <a:latin typeface="Century Gothic" panose="020B0502020202020204" pitchFamily="34" charset="0"/>
                          <a:ea typeface="+mn-ea"/>
                          <a:cs typeface="+mn-cs"/>
                        </a:rPr>
                        <a:t>Intensifying advocacy </a:t>
                      </a:r>
                      <a:r>
                        <a:rPr lang="en-ZA" sz="1600" kern="1200" dirty="0">
                          <a:solidFill>
                            <a:schemeClr val="dk1"/>
                          </a:solidFill>
                          <a:effectLst/>
                          <a:latin typeface="Century Gothic" panose="020B0502020202020204" pitchFamily="34" charset="0"/>
                          <a:ea typeface="+mn-ea"/>
                          <a:cs typeface="+mn-cs"/>
                        </a:rPr>
                        <a:t>to communicate accurate and </a:t>
                      </a:r>
                      <a:r>
                        <a:rPr lang="en-ZA" sz="1600" b="1" kern="1200" dirty="0">
                          <a:solidFill>
                            <a:schemeClr val="dk1"/>
                          </a:solidFill>
                          <a:effectLst/>
                          <a:latin typeface="Century Gothic" panose="020B0502020202020204" pitchFamily="34" charset="0"/>
                          <a:ea typeface="+mn-ea"/>
                          <a:cs typeface="+mn-cs"/>
                        </a:rPr>
                        <a:t>relevant messages to all stakeholders </a:t>
                      </a:r>
                      <a:r>
                        <a:rPr lang="en-ZA" sz="1600" kern="1200" dirty="0">
                          <a:solidFill>
                            <a:schemeClr val="dk1"/>
                          </a:solidFill>
                          <a:effectLst/>
                          <a:latin typeface="Century Gothic" panose="020B0502020202020204" pitchFamily="34" charset="0"/>
                          <a:ea typeface="+mn-ea"/>
                          <a:cs typeface="+mn-cs"/>
                        </a:rPr>
                        <a:t>on issues relating to qualifications on our sub-framework</a:t>
                      </a:r>
                      <a:endParaRPr lang="en-ZA" sz="1600" dirty="0">
                        <a:latin typeface="Century Gothic" panose="020B0502020202020204" pitchFamily="34" charset="0"/>
                      </a:endParaRPr>
                    </a:p>
                  </a:txBody>
                  <a:tcPr>
                    <a:solidFill>
                      <a:schemeClr val="accent3">
                        <a:lumMod val="95000"/>
                      </a:schemeClr>
                    </a:solidFill>
                  </a:tcPr>
                </a:tc>
                <a:extLst>
                  <a:ext uri="{0D108BD9-81ED-4DB2-BD59-A6C34878D82A}">
                    <a16:rowId xmlns:a16="http://schemas.microsoft.com/office/drawing/2014/main" val="2831673467"/>
                  </a:ext>
                </a:extLst>
              </a:tr>
            </a:tbl>
          </a:graphicData>
        </a:graphic>
      </p:graphicFrame>
      <p:sp>
        <p:nvSpPr>
          <p:cNvPr id="4" name="Slide Number Placeholder 3">
            <a:extLst>
              <a:ext uri="{FF2B5EF4-FFF2-40B4-BE49-F238E27FC236}">
                <a16:creationId xmlns:a16="http://schemas.microsoft.com/office/drawing/2014/main" id="{204E6BD9-60DE-B52E-F2A5-7C0EFFA2DACD}"/>
              </a:ext>
            </a:extLst>
          </p:cNvPr>
          <p:cNvSpPr>
            <a:spLocks noGrp="1"/>
          </p:cNvSpPr>
          <p:nvPr>
            <p:ph type="sldNum" sz="quarter" idx="10"/>
          </p:nvPr>
        </p:nvSpPr>
        <p:spPr/>
        <p:txBody>
          <a:bodyPr/>
          <a:lstStyle/>
          <a:p>
            <a:pPr>
              <a:defRPr/>
            </a:pPr>
            <a:fld id="{D042AA4A-53CB-4830-A5F5-B9A2986DCA81}" type="slidenum">
              <a:rPr lang="en-ZA" smtClean="0"/>
              <a:pPr>
                <a:defRPr/>
              </a:pPr>
              <a:t>25</a:t>
            </a:fld>
            <a:endParaRPr lang="en-ZA" dirty="0"/>
          </a:p>
        </p:txBody>
      </p:sp>
    </p:spTree>
    <p:extLst>
      <p:ext uri="{BB962C8B-B14F-4D97-AF65-F5344CB8AC3E}">
        <p14:creationId xmlns:p14="http://schemas.microsoft.com/office/powerpoint/2010/main" val="1526713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DC18-03F3-9EDF-FE4E-8F2925F6982E}"/>
              </a:ext>
            </a:extLst>
          </p:cNvPr>
          <p:cNvSpPr>
            <a:spLocks noGrp="1"/>
          </p:cNvSpPr>
          <p:nvPr>
            <p:ph type="title"/>
          </p:nvPr>
        </p:nvSpPr>
        <p:spPr>
          <a:xfrm>
            <a:off x="504825" y="323850"/>
            <a:ext cx="9066213" cy="560387"/>
          </a:xfrm>
        </p:spPr>
        <p:txBody>
          <a:bodyPr/>
          <a:lstStyle/>
          <a:p>
            <a:r>
              <a:rPr lang="en-US" sz="4000" b="1" dirty="0">
                <a:latin typeface="Century Gothic" panose="020B0502020202020204" pitchFamily="34" charset="0"/>
              </a:rPr>
              <a:t>Indicator changes</a:t>
            </a:r>
            <a:endParaRPr lang="en-ZA" sz="4000" dirty="0">
              <a:latin typeface="Century Gothic" panose="020B0502020202020204" pitchFamily="34" charset="0"/>
            </a:endParaRPr>
          </a:p>
        </p:txBody>
      </p:sp>
      <p:graphicFrame>
        <p:nvGraphicFramePr>
          <p:cNvPr id="5" name="Table 5">
            <a:extLst>
              <a:ext uri="{FF2B5EF4-FFF2-40B4-BE49-F238E27FC236}">
                <a16:creationId xmlns:a16="http://schemas.microsoft.com/office/drawing/2014/main" id="{CA6775B0-7BEE-D48C-F59B-A627322DBBE7}"/>
              </a:ext>
            </a:extLst>
          </p:cNvPr>
          <p:cNvGraphicFramePr>
            <a:graphicFrameLocks noGrp="1"/>
          </p:cNvGraphicFramePr>
          <p:nvPr>
            <p:ph idx="1"/>
            <p:extLst>
              <p:ext uri="{D42A27DB-BD31-4B8C-83A1-F6EECF244321}">
                <p14:modId xmlns:p14="http://schemas.microsoft.com/office/powerpoint/2010/main" val="2700915366"/>
              </p:ext>
            </p:extLst>
          </p:nvPr>
        </p:nvGraphicFramePr>
        <p:xfrm>
          <a:off x="87312" y="928687"/>
          <a:ext cx="9829798" cy="5703708"/>
        </p:xfrm>
        <a:graphic>
          <a:graphicData uri="http://schemas.openxmlformats.org/drawingml/2006/table">
            <a:tbl>
              <a:tblPr firstRow="1" bandRow="1">
                <a:tableStyleId>{93296810-A885-4BE3-A3E7-6D5BEEA58F35}</a:tableStyleId>
              </a:tblPr>
              <a:tblGrid>
                <a:gridCol w="1315799">
                  <a:extLst>
                    <a:ext uri="{9D8B030D-6E8A-4147-A177-3AD203B41FA5}">
                      <a16:colId xmlns:a16="http://schemas.microsoft.com/office/drawing/2014/main" val="3918910689"/>
                    </a:ext>
                  </a:extLst>
                </a:gridCol>
                <a:gridCol w="2113201">
                  <a:extLst>
                    <a:ext uri="{9D8B030D-6E8A-4147-A177-3AD203B41FA5}">
                      <a16:colId xmlns:a16="http://schemas.microsoft.com/office/drawing/2014/main" val="3266150837"/>
                    </a:ext>
                  </a:extLst>
                </a:gridCol>
                <a:gridCol w="2092916">
                  <a:extLst>
                    <a:ext uri="{9D8B030D-6E8A-4147-A177-3AD203B41FA5}">
                      <a16:colId xmlns:a16="http://schemas.microsoft.com/office/drawing/2014/main" val="1693716507"/>
                    </a:ext>
                  </a:extLst>
                </a:gridCol>
                <a:gridCol w="2140686">
                  <a:extLst>
                    <a:ext uri="{9D8B030D-6E8A-4147-A177-3AD203B41FA5}">
                      <a16:colId xmlns:a16="http://schemas.microsoft.com/office/drawing/2014/main" val="1698325931"/>
                    </a:ext>
                  </a:extLst>
                </a:gridCol>
                <a:gridCol w="2167196">
                  <a:extLst>
                    <a:ext uri="{9D8B030D-6E8A-4147-A177-3AD203B41FA5}">
                      <a16:colId xmlns:a16="http://schemas.microsoft.com/office/drawing/2014/main" val="3270012250"/>
                    </a:ext>
                  </a:extLst>
                </a:gridCol>
              </a:tblGrid>
              <a:tr h="6299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Century Gothic" panose="020B0502020202020204" pitchFamily="34" charset="0"/>
                        </a:rPr>
                        <a:t>Indicators</a:t>
                      </a:r>
                    </a:p>
                    <a:p>
                      <a:endParaRPr lang="en-ZA" sz="1800" dirty="0">
                        <a:latin typeface="Century Gothic" panose="020B0502020202020204" pitchFamily="34" charset="0"/>
                      </a:endParaRPr>
                    </a:p>
                  </a:txBody>
                  <a:tcPr>
                    <a:solidFill>
                      <a:srgbClr val="8F6B22"/>
                    </a:solidFill>
                  </a:tcPr>
                </a:tc>
                <a:tc>
                  <a:txBody>
                    <a:bodyPr/>
                    <a:lstStyle/>
                    <a:p>
                      <a:r>
                        <a:rPr lang="en-ZA" sz="1800" dirty="0">
                          <a:latin typeface="Century Gothic" panose="020B0502020202020204" pitchFamily="34" charset="0"/>
                        </a:rPr>
                        <a:t>2020/21</a:t>
                      </a:r>
                    </a:p>
                  </a:txBody>
                  <a:tcPr>
                    <a:solidFill>
                      <a:srgbClr val="8F6B22"/>
                    </a:solidFill>
                  </a:tcPr>
                </a:tc>
                <a:tc>
                  <a:txBody>
                    <a:bodyPr/>
                    <a:lstStyle/>
                    <a:p>
                      <a:r>
                        <a:rPr lang="en-ZA" sz="1800" dirty="0">
                          <a:latin typeface="Century Gothic" panose="020B0502020202020204" pitchFamily="34" charset="0"/>
                        </a:rPr>
                        <a:t>2021/22</a:t>
                      </a:r>
                    </a:p>
                  </a:txBody>
                  <a:tcPr>
                    <a:solidFill>
                      <a:srgbClr val="8F6B22"/>
                    </a:solidFill>
                  </a:tcPr>
                </a:tc>
                <a:tc>
                  <a:txBody>
                    <a:bodyPr/>
                    <a:lstStyle/>
                    <a:p>
                      <a:r>
                        <a:rPr lang="en-ZA" sz="1800" dirty="0">
                          <a:latin typeface="Century Gothic" panose="020B0502020202020204" pitchFamily="34" charset="0"/>
                        </a:rPr>
                        <a:t>2022/23</a:t>
                      </a:r>
                    </a:p>
                  </a:txBody>
                  <a:tcPr>
                    <a:solidFill>
                      <a:srgbClr val="8F6B22"/>
                    </a:solidFill>
                  </a:tcPr>
                </a:tc>
                <a:tc>
                  <a:txBody>
                    <a:bodyPr/>
                    <a:lstStyle/>
                    <a:p>
                      <a:r>
                        <a:rPr lang="en-ZA" sz="1800" dirty="0">
                          <a:latin typeface="Century Gothic" panose="020B0502020202020204" pitchFamily="34" charset="0"/>
                        </a:rPr>
                        <a:t>2023/24</a:t>
                      </a:r>
                    </a:p>
                  </a:txBody>
                  <a:tcPr>
                    <a:solidFill>
                      <a:srgbClr val="8F6B22"/>
                    </a:solidFill>
                  </a:tcPr>
                </a:tc>
                <a:extLst>
                  <a:ext uri="{0D108BD9-81ED-4DB2-BD59-A6C34878D82A}">
                    <a16:rowId xmlns:a16="http://schemas.microsoft.com/office/drawing/2014/main" val="2844814620"/>
                  </a:ext>
                </a:extLst>
              </a:tr>
              <a:tr h="1200196">
                <a:tc>
                  <a:txBody>
                    <a:bodyPr/>
                    <a:lstStyle/>
                    <a:p>
                      <a:r>
                        <a:rPr lang="en-US" sz="1800" b="1" dirty="0">
                          <a:latin typeface="Century Gothic" panose="020B0502020202020204" pitchFamily="34" charset="0"/>
                        </a:rPr>
                        <a:t>1.1.1</a:t>
                      </a:r>
                      <a:endParaRPr lang="en-ZA" sz="1800" b="1" dirty="0">
                        <a:latin typeface="Century Gothic" panose="020B0502020202020204" pitchFamily="34" charset="0"/>
                      </a:endParaRPr>
                    </a:p>
                  </a:txBody>
                  <a:tcPr>
                    <a:solidFill>
                      <a:schemeClr val="bg1">
                        <a:lumMod val="85000"/>
                      </a:schemeClr>
                    </a:solidFill>
                  </a:tcPr>
                </a:tc>
                <a:tc>
                  <a:txBody>
                    <a:bodyPr/>
                    <a:lstStyle/>
                    <a:p>
                      <a:r>
                        <a:rPr lang="en-ZA" sz="1800" dirty="0">
                          <a:latin typeface="Century Gothic" panose="020B0502020202020204" pitchFamily="34" charset="0"/>
                        </a:rPr>
                        <a:t>Advocacy exhibitions</a:t>
                      </a:r>
                    </a:p>
                  </a:txBody>
                  <a:tcPr>
                    <a:solidFill>
                      <a:schemeClr val="bg1">
                        <a:lumMod val="85000"/>
                      </a:schemeClr>
                    </a:solidFill>
                  </a:tcPr>
                </a:tc>
                <a:tc>
                  <a:txBody>
                    <a:bodyPr/>
                    <a:lstStyle/>
                    <a:p>
                      <a:r>
                        <a:rPr lang="en-ZA" sz="1800" dirty="0">
                          <a:latin typeface="Century Gothic" panose="020B0502020202020204" pitchFamily="34" charset="0"/>
                        </a:rPr>
                        <a:t>Advocacy webinars</a:t>
                      </a:r>
                    </a:p>
                  </a:txBody>
                  <a:tcPr>
                    <a:solidFill>
                      <a:schemeClr val="bg1">
                        <a:lumMod val="85000"/>
                      </a:schemeClr>
                    </a:solidFill>
                  </a:tcPr>
                </a:tc>
                <a:tc>
                  <a:txBody>
                    <a:bodyPr/>
                    <a:lstStyle/>
                    <a:p>
                      <a:r>
                        <a:rPr lang="en-ZA" sz="1800" dirty="0">
                          <a:latin typeface="Century Gothic" panose="020B0502020202020204" pitchFamily="34" charset="0"/>
                        </a:rPr>
                        <a:t>Advocacy webinars</a:t>
                      </a:r>
                    </a:p>
                  </a:txBody>
                  <a:tcPr>
                    <a:solidFill>
                      <a:schemeClr val="bg1">
                        <a:lumMod val="85000"/>
                      </a:schemeClr>
                    </a:solidFill>
                  </a:tcPr>
                </a:tc>
                <a:tc>
                  <a:txBody>
                    <a:bodyPr/>
                    <a:lstStyle/>
                    <a:p>
                      <a:r>
                        <a:rPr lang="en-ZA" sz="1800" dirty="0">
                          <a:latin typeface="Century Gothic" panose="020B0502020202020204" pitchFamily="34" charset="0"/>
                        </a:rPr>
                        <a:t>Advocacy initiatives</a:t>
                      </a:r>
                    </a:p>
                  </a:txBody>
                  <a:tcPr>
                    <a:solidFill>
                      <a:schemeClr val="bg1">
                        <a:lumMod val="85000"/>
                      </a:schemeClr>
                    </a:solidFill>
                  </a:tcPr>
                </a:tc>
                <a:extLst>
                  <a:ext uri="{0D108BD9-81ED-4DB2-BD59-A6C34878D82A}">
                    <a16:rowId xmlns:a16="http://schemas.microsoft.com/office/drawing/2014/main" val="840505296"/>
                  </a:ext>
                </a:extLst>
              </a:tr>
              <a:tr h="1463040">
                <a:tc>
                  <a:txBody>
                    <a:bodyPr/>
                    <a:lstStyle/>
                    <a:p>
                      <a:r>
                        <a:rPr lang="en-US" sz="1800" b="1" dirty="0">
                          <a:latin typeface="Century Gothic" panose="020B0502020202020204" pitchFamily="34" charset="0"/>
                        </a:rPr>
                        <a:t>1.4.1</a:t>
                      </a:r>
                      <a:endParaRPr lang="en-ZA" sz="1800" b="1" dirty="0">
                        <a:latin typeface="Century Gothic" panose="020B0502020202020204" pitchFamily="34" charset="0"/>
                      </a:endParaRPr>
                    </a:p>
                  </a:txBody>
                  <a:tcPr>
                    <a:solidFill>
                      <a:schemeClr val="accent3">
                        <a:lumMod val="95000"/>
                      </a:schemeClr>
                    </a:solidFill>
                  </a:tcPr>
                </a:tc>
                <a:tc>
                  <a:txBody>
                    <a:bodyPr/>
                    <a:lstStyle/>
                    <a:p>
                      <a:r>
                        <a:rPr lang="en-ZA" sz="1800" dirty="0">
                          <a:latin typeface="Century Gothic" panose="020B0502020202020204" pitchFamily="34" charset="0"/>
                        </a:rPr>
                        <a:t>% of service providers paid in 30 days</a:t>
                      </a:r>
                    </a:p>
                  </a:txBody>
                  <a:tcPr>
                    <a:solidFill>
                      <a:schemeClr val="accent3">
                        <a:lumMod val="95000"/>
                      </a:schemeClr>
                    </a:solidFill>
                  </a:tcPr>
                </a:tc>
                <a:tc>
                  <a:txBody>
                    <a:bodyPr/>
                    <a:lstStyle/>
                    <a:p>
                      <a:r>
                        <a:rPr lang="en-ZA" sz="1800" dirty="0">
                          <a:latin typeface="Century Gothic" panose="020B0502020202020204" pitchFamily="34" charset="0"/>
                        </a:rPr>
                        <a:t>% of service providers paid in 30 days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latin typeface="Century Gothic" panose="020B0502020202020204" pitchFamily="34" charset="0"/>
                        </a:rPr>
                        <a:t>Average no. of days for payment of service providers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latin typeface="Century Gothic" panose="020B0502020202020204" pitchFamily="34" charset="0"/>
                        </a:rPr>
                        <a:t>Average no. of days for payment of service providers</a:t>
                      </a:r>
                    </a:p>
                  </a:txBody>
                  <a:tcPr>
                    <a:solidFill>
                      <a:schemeClr val="bg1">
                        <a:lumMod val="95000"/>
                      </a:schemeClr>
                    </a:solidFill>
                  </a:tcPr>
                </a:tc>
                <a:extLst>
                  <a:ext uri="{0D108BD9-81ED-4DB2-BD59-A6C34878D82A}">
                    <a16:rowId xmlns:a16="http://schemas.microsoft.com/office/drawing/2014/main" val="3385108960"/>
                  </a:ext>
                </a:extLst>
              </a:tr>
              <a:tr h="1200196">
                <a:tc>
                  <a:txBody>
                    <a:bodyPr/>
                    <a:lstStyle/>
                    <a:p>
                      <a:r>
                        <a:rPr lang="en-US" sz="1800" b="1" dirty="0">
                          <a:latin typeface="Century Gothic" panose="020B0502020202020204" pitchFamily="34" charset="0"/>
                        </a:rPr>
                        <a:t>2.2.1</a:t>
                      </a:r>
                      <a:endParaRPr lang="en-ZA" sz="1800" b="1" dirty="0">
                        <a:latin typeface="Century Gothic" panose="020B0502020202020204" pitchFamily="34" charset="0"/>
                      </a:endParaRPr>
                    </a:p>
                  </a:txBody>
                  <a:tcPr>
                    <a:solidFill>
                      <a:schemeClr val="bg1">
                        <a:lumMod val="85000"/>
                      </a:schemeClr>
                    </a:solidFill>
                  </a:tcPr>
                </a:tc>
                <a:tc>
                  <a:txBody>
                    <a:bodyPr/>
                    <a:lstStyle/>
                    <a:p>
                      <a:r>
                        <a:rPr lang="en-ZA" sz="1800" dirty="0">
                          <a:latin typeface="Century Gothic" panose="020B0502020202020204" pitchFamily="34" charset="0"/>
                        </a:rPr>
                        <a:t>% of error-free  certificates printed</a:t>
                      </a:r>
                    </a:p>
                  </a:txBody>
                  <a:tcPr>
                    <a:solidFill>
                      <a:schemeClr val="bg1">
                        <a:lumMod val="85000"/>
                      </a:schemeClr>
                    </a:solidFill>
                  </a:tcPr>
                </a:tc>
                <a:tc>
                  <a:txBody>
                    <a:bodyPr/>
                    <a:lstStyle/>
                    <a:p>
                      <a:r>
                        <a:rPr lang="en-ZA" sz="1800" dirty="0">
                          <a:latin typeface="Century Gothic" panose="020B0502020202020204" pitchFamily="34" charset="0"/>
                        </a:rPr>
                        <a:t>% of error-free  certificates printed</a:t>
                      </a:r>
                    </a:p>
                  </a:txBody>
                  <a:tcPr>
                    <a:solidFill>
                      <a:schemeClr val="bg1">
                        <a:lumMod val="85000"/>
                      </a:schemeClr>
                    </a:solidFill>
                  </a:tcPr>
                </a:tc>
                <a:tc>
                  <a:txBody>
                    <a:bodyPr/>
                    <a:lstStyle/>
                    <a:p>
                      <a:r>
                        <a:rPr lang="en-ZA" sz="1800" dirty="0">
                          <a:latin typeface="Century Gothic" panose="020B0502020202020204" pitchFamily="34" charset="0"/>
                        </a:rPr>
                        <a:t>No. of reports produced on certification</a:t>
                      </a:r>
                    </a:p>
                  </a:txBody>
                  <a:tcPr>
                    <a:solidFill>
                      <a:schemeClr val="bg1">
                        <a:lumMod val="85000"/>
                      </a:schemeClr>
                    </a:solidFill>
                  </a:tcPr>
                </a:tc>
                <a:tc>
                  <a:txBody>
                    <a:bodyPr/>
                    <a:lstStyle/>
                    <a:p>
                      <a:r>
                        <a:rPr lang="en-ZA" sz="1800" dirty="0">
                          <a:latin typeface="Century Gothic" panose="020B0502020202020204" pitchFamily="34" charset="0"/>
                        </a:rPr>
                        <a:t>No. of reports produced on certification</a:t>
                      </a:r>
                    </a:p>
                  </a:txBody>
                  <a:tcPr>
                    <a:solidFill>
                      <a:schemeClr val="bg1">
                        <a:lumMod val="85000"/>
                      </a:schemeClr>
                    </a:solidFill>
                  </a:tcPr>
                </a:tc>
                <a:extLst>
                  <a:ext uri="{0D108BD9-81ED-4DB2-BD59-A6C34878D82A}">
                    <a16:rowId xmlns:a16="http://schemas.microsoft.com/office/drawing/2014/main" val="2247791977"/>
                  </a:ext>
                </a:extLst>
              </a:tr>
              <a:tr h="1200196">
                <a:tc>
                  <a:txBody>
                    <a:bodyPr/>
                    <a:lstStyle/>
                    <a:p>
                      <a:r>
                        <a:rPr lang="en-US" sz="1800" b="1" dirty="0">
                          <a:latin typeface="Century Gothic" panose="020B0502020202020204" pitchFamily="34" charset="0"/>
                        </a:rPr>
                        <a:t>2.3.1</a:t>
                      </a:r>
                      <a:endParaRPr lang="en-ZA" sz="1800" b="1" dirty="0">
                        <a:latin typeface="Century Gothic" panose="020B0502020202020204" pitchFamily="34" charset="0"/>
                      </a:endParaRPr>
                    </a:p>
                  </a:txBody>
                  <a:tcPr>
                    <a:solidFill>
                      <a:schemeClr val="accent3">
                        <a:lumMod val="95000"/>
                      </a:schemeClr>
                    </a:solidFill>
                  </a:tcPr>
                </a:tc>
                <a:tc>
                  <a:txBody>
                    <a:bodyPr/>
                    <a:lstStyle/>
                    <a:p>
                      <a:r>
                        <a:rPr lang="en-ZA" sz="1800" dirty="0">
                          <a:latin typeface="Century Gothic" panose="020B0502020202020204" pitchFamily="34" charset="0"/>
                        </a:rPr>
                        <a:t>% of verifications completed in 2 days</a:t>
                      </a:r>
                    </a:p>
                  </a:txBody>
                  <a:tcPr>
                    <a:solidFill>
                      <a:schemeClr val="accent3">
                        <a:lumMod val="95000"/>
                      </a:schemeClr>
                    </a:solidFill>
                  </a:tcPr>
                </a:tc>
                <a:tc>
                  <a:txBody>
                    <a:bodyPr/>
                    <a:lstStyle/>
                    <a:p>
                      <a:r>
                        <a:rPr lang="en-ZA" sz="1800" dirty="0">
                          <a:latin typeface="Century Gothic" panose="020B0502020202020204" pitchFamily="34" charset="0"/>
                        </a:rPr>
                        <a:t>% of verifications completed in 2 days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latin typeface="Century Gothic" panose="020B0502020202020204" pitchFamily="34" charset="0"/>
                        </a:rPr>
                        <a:t>No. of reports produced on verification of qualifications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dirty="0">
                          <a:latin typeface="Century Gothic" panose="020B0502020202020204" pitchFamily="34" charset="0"/>
                        </a:rPr>
                        <a:t>No. of reports produced on verification of qualifications</a:t>
                      </a:r>
                    </a:p>
                  </a:txBody>
                  <a:tcPr>
                    <a:solidFill>
                      <a:schemeClr val="bg1">
                        <a:lumMod val="95000"/>
                      </a:schemeClr>
                    </a:solidFill>
                  </a:tcPr>
                </a:tc>
                <a:extLst>
                  <a:ext uri="{0D108BD9-81ED-4DB2-BD59-A6C34878D82A}">
                    <a16:rowId xmlns:a16="http://schemas.microsoft.com/office/drawing/2014/main" val="577858799"/>
                  </a:ext>
                </a:extLst>
              </a:tr>
            </a:tbl>
          </a:graphicData>
        </a:graphic>
      </p:graphicFrame>
      <p:sp>
        <p:nvSpPr>
          <p:cNvPr id="4" name="Slide Number Placeholder 3">
            <a:extLst>
              <a:ext uri="{FF2B5EF4-FFF2-40B4-BE49-F238E27FC236}">
                <a16:creationId xmlns:a16="http://schemas.microsoft.com/office/drawing/2014/main" id="{D0BFA80F-922E-087D-FD61-D9BE633ED24F}"/>
              </a:ext>
            </a:extLst>
          </p:cNvPr>
          <p:cNvSpPr>
            <a:spLocks noGrp="1"/>
          </p:cNvSpPr>
          <p:nvPr>
            <p:ph type="sldNum" sz="quarter" idx="10"/>
          </p:nvPr>
        </p:nvSpPr>
        <p:spPr/>
        <p:txBody>
          <a:bodyPr/>
          <a:lstStyle/>
          <a:p>
            <a:pPr>
              <a:defRPr/>
            </a:pPr>
            <a:fld id="{D042AA4A-53CB-4830-A5F5-B9A2986DCA81}" type="slidenum">
              <a:rPr lang="en-ZA" smtClean="0"/>
              <a:pPr>
                <a:defRPr/>
              </a:pPr>
              <a:t>26</a:t>
            </a:fld>
            <a:endParaRPr lang="en-ZA" dirty="0"/>
          </a:p>
        </p:txBody>
      </p:sp>
    </p:spTree>
    <p:extLst>
      <p:ext uri="{BB962C8B-B14F-4D97-AF65-F5344CB8AC3E}">
        <p14:creationId xmlns:p14="http://schemas.microsoft.com/office/powerpoint/2010/main" val="998893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46D3D-1304-3C6E-C316-BB6F61DE4C53}"/>
              </a:ext>
            </a:extLst>
          </p:cNvPr>
          <p:cNvSpPr>
            <a:spLocks noGrp="1"/>
          </p:cNvSpPr>
          <p:nvPr>
            <p:ph type="title"/>
          </p:nvPr>
        </p:nvSpPr>
        <p:spPr>
          <a:xfrm>
            <a:off x="504825" y="323850"/>
            <a:ext cx="9066213" cy="636587"/>
          </a:xfrm>
        </p:spPr>
        <p:txBody>
          <a:bodyPr/>
          <a:lstStyle/>
          <a:p>
            <a:r>
              <a:rPr lang="en-US" sz="3600" b="1" dirty="0">
                <a:latin typeface="Century Gothic" panose="020B0502020202020204" pitchFamily="34" charset="0"/>
              </a:rPr>
              <a:t>F</a:t>
            </a:r>
            <a:r>
              <a:rPr lang="en-ZA" sz="3600" b="1" dirty="0" err="1">
                <a:latin typeface="Century Gothic" panose="020B0502020202020204" pitchFamily="34" charset="0"/>
              </a:rPr>
              <a:t>ocus</a:t>
            </a:r>
            <a:r>
              <a:rPr lang="en-ZA" sz="3600" b="1" dirty="0">
                <a:latin typeface="Century Gothic" panose="020B0502020202020204" pitchFamily="34" charset="0"/>
              </a:rPr>
              <a:t> Areas</a:t>
            </a:r>
            <a:endParaRPr lang="en-ZA" sz="3600" dirty="0"/>
          </a:p>
        </p:txBody>
      </p:sp>
      <p:graphicFrame>
        <p:nvGraphicFramePr>
          <p:cNvPr id="5" name="Table 5">
            <a:extLst>
              <a:ext uri="{FF2B5EF4-FFF2-40B4-BE49-F238E27FC236}">
                <a16:creationId xmlns:a16="http://schemas.microsoft.com/office/drawing/2014/main" id="{73E29D91-7AA9-57E1-5981-117D597C9476}"/>
              </a:ext>
            </a:extLst>
          </p:cNvPr>
          <p:cNvGraphicFramePr>
            <a:graphicFrameLocks noGrp="1"/>
          </p:cNvGraphicFramePr>
          <p:nvPr>
            <p:ph idx="1"/>
            <p:extLst>
              <p:ext uri="{D42A27DB-BD31-4B8C-83A1-F6EECF244321}">
                <p14:modId xmlns:p14="http://schemas.microsoft.com/office/powerpoint/2010/main" val="2728556647"/>
              </p:ext>
            </p:extLst>
          </p:nvPr>
        </p:nvGraphicFramePr>
        <p:xfrm>
          <a:off x="84931" y="1094423"/>
          <a:ext cx="9832182" cy="5428614"/>
        </p:xfrm>
        <a:graphic>
          <a:graphicData uri="http://schemas.openxmlformats.org/drawingml/2006/table">
            <a:tbl>
              <a:tblPr firstRow="1" bandRow="1">
                <a:tableStyleId>{93296810-A885-4BE3-A3E7-6D5BEEA58F35}</a:tableStyleId>
              </a:tblPr>
              <a:tblGrid>
                <a:gridCol w="2516981">
                  <a:extLst>
                    <a:ext uri="{9D8B030D-6E8A-4147-A177-3AD203B41FA5}">
                      <a16:colId xmlns:a16="http://schemas.microsoft.com/office/drawing/2014/main" val="1566623629"/>
                    </a:ext>
                  </a:extLst>
                </a:gridCol>
                <a:gridCol w="2438400">
                  <a:extLst>
                    <a:ext uri="{9D8B030D-6E8A-4147-A177-3AD203B41FA5}">
                      <a16:colId xmlns:a16="http://schemas.microsoft.com/office/drawing/2014/main" val="3779847069"/>
                    </a:ext>
                  </a:extLst>
                </a:gridCol>
                <a:gridCol w="2439113">
                  <a:extLst>
                    <a:ext uri="{9D8B030D-6E8A-4147-A177-3AD203B41FA5}">
                      <a16:colId xmlns:a16="http://schemas.microsoft.com/office/drawing/2014/main" val="2213391277"/>
                    </a:ext>
                  </a:extLst>
                </a:gridCol>
                <a:gridCol w="2437688">
                  <a:extLst>
                    <a:ext uri="{9D8B030D-6E8A-4147-A177-3AD203B41FA5}">
                      <a16:colId xmlns:a16="http://schemas.microsoft.com/office/drawing/2014/main" val="2420989079"/>
                    </a:ext>
                  </a:extLst>
                </a:gridCol>
              </a:tblGrid>
              <a:tr h="377059">
                <a:tc>
                  <a:txBody>
                    <a:bodyPr/>
                    <a:lstStyle/>
                    <a:p>
                      <a:r>
                        <a:rPr lang="en-ZA" sz="1600" dirty="0">
                          <a:latin typeface="Century Gothic" panose="020B0502020202020204" pitchFamily="34" charset="0"/>
                        </a:rPr>
                        <a:t>2020/21</a:t>
                      </a:r>
                    </a:p>
                  </a:txBody>
                  <a:tcPr>
                    <a:solidFill>
                      <a:srgbClr val="8F6B22"/>
                    </a:solidFill>
                  </a:tcPr>
                </a:tc>
                <a:tc>
                  <a:txBody>
                    <a:bodyPr/>
                    <a:lstStyle/>
                    <a:p>
                      <a:r>
                        <a:rPr lang="en-ZA" sz="1600" dirty="0">
                          <a:latin typeface="Century Gothic" panose="020B0502020202020204" pitchFamily="34" charset="0"/>
                        </a:rPr>
                        <a:t>2021/22</a:t>
                      </a:r>
                    </a:p>
                  </a:txBody>
                  <a:tcPr>
                    <a:solidFill>
                      <a:srgbClr val="8F6B22"/>
                    </a:solidFill>
                  </a:tcPr>
                </a:tc>
                <a:tc>
                  <a:txBody>
                    <a:bodyPr/>
                    <a:lstStyle/>
                    <a:p>
                      <a:r>
                        <a:rPr lang="en-ZA" sz="1600" dirty="0">
                          <a:latin typeface="Century Gothic" panose="020B0502020202020204" pitchFamily="34" charset="0"/>
                        </a:rPr>
                        <a:t>2022/23</a:t>
                      </a:r>
                      <a:endParaRPr lang="en-ZA" dirty="0"/>
                    </a:p>
                  </a:txBody>
                  <a:tcPr>
                    <a:solidFill>
                      <a:srgbClr val="8F6B22"/>
                    </a:solidFill>
                  </a:tcPr>
                </a:tc>
                <a:tc>
                  <a:txBody>
                    <a:bodyPr/>
                    <a:lstStyle/>
                    <a:p>
                      <a:r>
                        <a:rPr lang="en-ZA" sz="1600" dirty="0">
                          <a:latin typeface="Century Gothic" panose="020B0502020202020204" pitchFamily="34" charset="0"/>
                        </a:rPr>
                        <a:t>2023/24</a:t>
                      </a:r>
                      <a:endParaRPr lang="en-ZA" dirty="0"/>
                    </a:p>
                  </a:txBody>
                  <a:tcPr>
                    <a:solidFill>
                      <a:srgbClr val="8F6B22"/>
                    </a:solidFill>
                  </a:tcPr>
                </a:tc>
                <a:extLst>
                  <a:ext uri="{0D108BD9-81ED-4DB2-BD59-A6C34878D82A}">
                    <a16:rowId xmlns:a16="http://schemas.microsoft.com/office/drawing/2014/main" val="3927942639"/>
                  </a:ext>
                </a:extLst>
              </a:tr>
              <a:tr h="5051555">
                <a:tc>
                  <a:txBody>
                    <a:bodyPr/>
                    <a:lstStyle/>
                    <a:p>
                      <a:pPr marL="285750" indent="-285750">
                        <a:buFont typeface="Arial" panose="020B0604020202020204" pitchFamily="34" charset="0"/>
                        <a:buChar char="•"/>
                      </a:pPr>
                      <a:r>
                        <a:rPr lang="en-ZA" sz="1600" dirty="0">
                          <a:latin typeface="Century Gothic" panose="020B0502020202020204" pitchFamily="34" charset="0"/>
                        </a:rPr>
                        <a:t>GEC/NASCA</a:t>
                      </a:r>
                    </a:p>
                    <a:p>
                      <a:pPr marL="285750" indent="-285750">
                        <a:buFont typeface="Arial" panose="020B0604020202020204" pitchFamily="34" charset="0"/>
                        <a:buChar char="•"/>
                      </a:pPr>
                      <a:r>
                        <a:rPr lang="en-ZA" sz="1600" b="1" dirty="0">
                          <a:latin typeface="Century Gothic" panose="020B0502020202020204" pitchFamily="34" charset="0"/>
                        </a:rPr>
                        <a:t>Research</a:t>
                      </a:r>
                    </a:p>
                    <a:p>
                      <a:pPr marL="285750" indent="-285750">
                        <a:buFont typeface="Arial" panose="020B0604020202020204" pitchFamily="34" charset="0"/>
                        <a:buChar char="•"/>
                      </a:pPr>
                      <a:r>
                        <a:rPr lang="en-ZA" sz="1600" dirty="0">
                          <a:latin typeface="Century Gothic" panose="020B0502020202020204" pitchFamily="34" charset="0"/>
                        </a:rPr>
                        <a:t>Moderation</a:t>
                      </a:r>
                    </a:p>
                    <a:p>
                      <a:pPr marL="285750" indent="-285750">
                        <a:buFont typeface="Arial" panose="020B0604020202020204" pitchFamily="34" charset="0"/>
                        <a:buChar char="•"/>
                      </a:pPr>
                      <a:r>
                        <a:rPr lang="en-ZA" sz="1600" b="1" dirty="0">
                          <a:latin typeface="Century Gothic" panose="020B0502020202020204" pitchFamily="34" charset="0"/>
                        </a:rPr>
                        <a:t>Non-certification of learners</a:t>
                      </a:r>
                    </a:p>
                    <a:p>
                      <a:pPr marL="285750" indent="-285750">
                        <a:buFont typeface="Arial" panose="020B0604020202020204" pitchFamily="34" charset="0"/>
                        <a:buChar char="•"/>
                      </a:pPr>
                      <a:r>
                        <a:rPr lang="en-ZA" sz="1600" dirty="0">
                          <a:latin typeface="Century Gothic" panose="020B0502020202020204" pitchFamily="34" charset="0"/>
                        </a:rPr>
                        <a:t>Phasing out of the NATED programmes</a:t>
                      </a:r>
                    </a:p>
                  </a:txBody>
                  <a:tcPr>
                    <a:solidFill>
                      <a:schemeClr val="bg1">
                        <a:lumMod val="85000"/>
                      </a:schemeClr>
                    </a:solidFill>
                  </a:tcPr>
                </a:tc>
                <a:tc>
                  <a:txBody>
                    <a:bodyPr/>
                    <a:lstStyle/>
                    <a:p>
                      <a:pPr marL="285750" indent="-285750">
                        <a:buFont typeface="Arial" panose="020B0604020202020204" pitchFamily="34" charset="0"/>
                        <a:buChar char="•"/>
                      </a:pPr>
                      <a:r>
                        <a:rPr lang="en-ZA" sz="1600" dirty="0">
                          <a:latin typeface="Century Gothic" panose="020B0502020202020204" pitchFamily="34" charset="0"/>
                        </a:rPr>
                        <a:t>GFETQSF policies</a:t>
                      </a:r>
                    </a:p>
                    <a:p>
                      <a:pPr marL="285750" indent="-285750">
                        <a:buFont typeface="Arial" panose="020B0604020202020204" pitchFamily="34" charset="0"/>
                        <a:buChar char="•"/>
                      </a:pPr>
                      <a:r>
                        <a:rPr lang="en-ZA" sz="1600" b="1" dirty="0">
                          <a:latin typeface="Century Gothic" panose="020B0502020202020204" pitchFamily="34" charset="0"/>
                        </a:rPr>
                        <a:t>NSC benchmark</a:t>
                      </a:r>
                    </a:p>
                    <a:p>
                      <a:pPr marL="285750" indent="-285750">
                        <a:buFont typeface="Arial" panose="020B0604020202020204" pitchFamily="34" charset="0"/>
                        <a:buChar char="•"/>
                      </a:pPr>
                      <a:r>
                        <a:rPr lang="en-ZA" sz="1600" b="1" dirty="0">
                          <a:latin typeface="Century Gothic" panose="020B0502020202020204" pitchFamily="34" charset="0"/>
                        </a:rPr>
                        <a:t>Alignment of qualifications</a:t>
                      </a:r>
                    </a:p>
                    <a:p>
                      <a:pPr marL="285750" indent="-285750">
                        <a:buFont typeface="Arial" panose="020B0604020202020204" pitchFamily="34" charset="0"/>
                        <a:buChar char="•"/>
                      </a:pPr>
                      <a:r>
                        <a:rPr lang="en-ZA" sz="1600" dirty="0">
                          <a:latin typeface="Century Gothic" panose="020B0502020202020204" pitchFamily="34" charset="0"/>
                        </a:rPr>
                        <a:t>NASCA&amp; GETCA appraisal</a:t>
                      </a:r>
                    </a:p>
                    <a:p>
                      <a:pPr marL="285750" indent="-285750">
                        <a:buFont typeface="Arial" panose="020B0604020202020204" pitchFamily="34" charset="0"/>
                        <a:buChar char="•"/>
                      </a:pPr>
                      <a:r>
                        <a:rPr lang="en-ZA" sz="1600" dirty="0">
                          <a:latin typeface="Century Gothic" panose="020B0502020202020204" pitchFamily="34" charset="0"/>
                        </a:rPr>
                        <a:t>Articulation of qualifications</a:t>
                      </a:r>
                    </a:p>
                    <a:p>
                      <a:pPr marL="285750" indent="-285750">
                        <a:buFont typeface="Arial" panose="020B0604020202020204" pitchFamily="34" charset="0"/>
                        <a:buChar char="•"/>
                      </a:pPr>
                      <a:r>
                        <a:rPr lang="en-ZA" sz="1600" b="1" dirty="0">
                          <a:latin typeface="Century Gothic" panose="020B0502020202020204" pitchFamily="34" charset="0"/>
                        </a:rPr>
                        <a:t>Reconfiguration of SBA</a:t>
                      </a:r>
                    </a:p>
                    <a:p>
                      <a:pPr marL="285750" indent="-285750">
                        <a:buFont typeface="Arial" panose="020B0604020202020204" pitchFamily="34" charset="0"/>
                        <a:buChar char="•"/>
                      </a:pPr>
                      <a:r>
                        <a:rPr lang="en-ZA" sz="1600" b="1" dirty="0">
                          <a:latin typeface="Century Gothic" panose="020B0502020202020204" pitchFamily="34" charset="0"/>
                        </a:rPr>
                        <a:t>Non-certification of learners</a:t>
                      </a:r>
                    </a:p>
                    <a:p>
                      <a:pPr marL="285750" indent="-285750">
                        <a:buFont typeface="Arial" panose="020B0604020202020204" pitchFamily="34" charset="0"/>
                        <a:buChar char="•"/>
                      </a:pPr>
                      <a:endParaRPr lang="en-ZA" sz="1600" dirty="0">
                        <a:latin typeface="Century Gothic" panose="020B0502020202020204" pitchFamily="34" charset="0"/>
                      </a:endParaRPr>
                    </a:p>
                    <a:p>
                      <a:endParaRPr lang="en-ZA" sz="1600" dirty="0">
                        <a:latin typeface="Century Gothic" panose="020B0502020202020204" pitchFamily="34" charset="0"/>
                      </a:endParaRPr>
                    </a:p>
                  </a:txBody>
                  <a:tcPr>
                    <a:solidFill>
                      <a:schemeClr val="bg1">
                        <a:lumMod val="85000"/>
                      </a:schemeClr>
                    </a:solidFill>
                  </a:tcPr>
                </a:tc>
                <a:tc>
                  <a:txBody>
                    <a:bodyPr/>
                    <a:lstStyle/>
                    <a:p>
                      <a:pPr marL="285750" indent="-285750">
                        <a:buFont typeface="Arial" panose="020B0604020202020204" pitchFamily="34" charset="0"/>
                        <a:buChar char="•"/>
                      </a:pPr>
                      <a:r>
                        <a:rPr lang="en-ZA" sz="1600" dirty="0">
                          <a:latin typeface="Century Gothic" panose="020B0502020202020204" pitchFamily="34" charset="0"/>
                        </a:rPr>
                        <a:t>Reviewing of policies</a:t>
                      </a:r>
                    </a:p>
                    <a:p>
                      <a:pPr marL="285750" indent="-285750">
                        <a:buFont typeface="Arial" panose="020B0604020202020204" pitchFamily="34" charset="0"/>
                        <a:buChar char="•"/>
                      </a:pPr>
                      <a:r>
                        <a:rPr lang="en-ZA" sz="1600" b="1" dirty="0">
                          <a:latin typeface="Century Gothic" panose="020B0502020202020204" pitchFamily="34" charset="0"/>
                        </a:rPr>
                        <a:t>Benchmarking of qualifications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Alignment of qualifications</a:t>
                      </a:r>
                    </a:p>
                    <a:p>
                      <a:pPr marL="285750" indent="-285750">
                        <a:buFont typeface="Arial" panose="020B0604020202020204" pitchFamily="34" charset="0"/>
                        <a:buChar char="•"/>
                      </a:pPr>
                      <a:r>
                        <a:rPr lang="en-ZA" sz="1600" b="1" dirty="0">
                          <a:latin typeface="Century Gothic" panose="020B0502020202020204" pitchFamily="34" charset="0"/>
                        </a:rPr>
                        <a:t>Appraisal of curricula</a:t>
                      </a:r>
                    </a:p>
                    <a:p>
                      <a:pPr marL="285750" indent="-285750">
                        <a:buFont typeface="Arial" panose="020B0604020202020204" pitchFamily="34" charset="0"/>
                        <a:buChar char="•"/>
                      </a:pPr>
                      <a:r>
                        <a:rPr lang="en-ZA" sz="1600" b="1" dirty="0">
                          <a:latin typeface="Century Gothic" panose="020B0502020202020204" pitchFamily="34" charset="0"/>
                        </a:rPr>
                        <a:t>Conducting research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Reconfiguration of SBA</a:t>
                      </a:r>
                    </a:p>
                    <a:p>
                      <a:pPr marL="285750" indent="-285750">
                        <a:buFont typeface="Arial" panose="020B0604020202020204" pitchFamily="34" charset="0"/>
                        <a:buChar char="•"/>
                      </a:pPr>
                      <a:r>
                        <a:rPr lang="en-ZA" sz="1600" b="0" dirty="0">
                          <a:latin typeface="Century Gothic" panose="020B0502020202020204" pitchFamily="34" charset="0"/>
                        </a:rPr>
                        <a:t>Certification of learners</a:t>
                      </a:r>
                    </a:p>
                    <a:p>
                      <a:pPr marL="285750" indent="-285750">
                        <a:buFont typeface="Arial" panose="020B0604020202020204" pitchFamily="34" charset="0"/>
                        <a:buChar char="•"/>
                      </a:pPr>
                      <a:r>
                        <a:rPr lang="en-ZA" sz="1600" b="0" dirty="0">
                          <a:latin typeface="Century Gothic" panose="020B0502020202020204" pitchFamily="34" charset="0"/>
                        </a:rPr>
                        <a:t>Conducting QAA processes</a:t>
                      </a:r>
                      <a:endParaRPr lang="en-ZA" sz="1600" dirty="0">
                        <a:latin typeface="Century Gothic" panose="020B0502020202020204" pitchFamily="34" charset="0"/>
                      </a:endParaRPr>
                    </a:p>
                  </a:txBody>
                  <a:tcPr>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dirty="0">
                          <a:latin typeface="Century Gothic" panose="020B0502020202020204" pitchFamily="34" charset="0"/>
                        </a:rPr>
                        <a:t>GFETQSF policies &amp; associate policies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dirty="0">
                          <a:latin typeface="Century Gothic" panose="020B0502020202020204" pitchFamily="34" charset="0"/>
                        </a:rPr>
                        <a:t>Offering foreign qualifications e.g. IE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Registering</a:t>
                      </a:r>
                      <a:r>
                        <a:rPr lang="en-ZA" sz="1600" dirty="0">
                          <a:latin typeface="Century Gothic" panose="020B0502020202020204" pitchFamily="34" charset="0"/>
                        </a:rPr>
                        <a:t> the GEC qualification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Research</a:t>
                      </a:r>
                      <a:r>
                        <a:rPr lang="en-ZA" sz="1600" dirty="0">
                          <a:latin typeface="Century Gothic" panose="020B0502020202020204" pitchFamily="34" charset="0"/>
                        </a:rPr>
                        <a:t> on NASCA, GETCA &amp; GEC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Appraisal of curricula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dirty="0">
                          <a:latin typeface="Century Gothic" panose="020B0502020202020204" pitchFamily="34" charset="0"/>
                        </a:rPr>
                        <a:t>QAA processes in the </a:t>
                      </a:r>
                      <a:r>
                        <a:rPr lang="en-ZA" sz="1600" b="1" dirty="0">
                          <a:latin typeface="Century Gothic" panose="020B0502020202020204" pitchFamily="34" charset="0"/>
                        </a:rPr>
                        <a:t>centralised</a:t>
                      </a:r>
                      <a:r>
                        <a:rPr lang="en-ZA" sz="1600" b="0" dirty="0">
                          <a:latin typeface="Century Gothic" panose="020B0502020202020204" pitchFamily="34" charset="0"/>
                        </a:rPr>
                        <a:t> GETC: ABET exams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Strengthening internal assessment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1" dirty="0">
                          <a:latin typeface="Century Gothic" panose="020B0502020202020204" pitchFamily="34" charset="0"/>
                        </a:rPr>
                        <a:t>Implementing revised application process </a:t>
                      </a:r>
                      <a:r>
                        <a:rPr lang="en-ZA" sz="1600" b="0" dirty="0">
                          <a:latin typeface="Century Gothic" panose="020B0502020202020204" pitchFamily="34" charset="0"/>
                        </a:rPr>
                        <a:t>for private colleges</a:t>
                      </a:r>
                      <a:endParaRPr lang="en-ZA" sz="1600" dirty="0">
                        <a:latin typeface="Century Gothic" panose="020B0502020202020204" pitchFamily="34" charset="0"/>
                      </a:endParaRPr>
                    </a:p>
                  </a:txBody>
                  <a:tcPr>
                    <a:solidFill>
                      <a:schemeClr val="bg1">
                        <a:lumMod val="85000"/>
                      </a:schemeClr>
                    </a:solidFill>
                  </a:tcPr>
                </a:tc>
                <a:extLst>
                  <a:ext uri="{0D108BD9-81ED-4DB2-BD59-A6C34878D82A}">
                    <a16:rowId xmlns:a16="http://schemas.microsoft.com/office/drawing/2014/main" val="1866736656"/>
                  </a:ext>
                </a:extLst>
              </a:tr>
            </a:tbl>
          </a:graphicData>
        </a:graphic>
      </p:graphicFrame>
      <p:sp>
        <p:nvSpPr>
          <p:cNvPr id="4" name="Slide Number Placeholder 3">
            <a:extLst>
              <a:ext uri="{FF2B5EF4-FFF2-40B4-BE49-F238E27FC236}">
                <a16:creationId xmlns:a16="http://schemas.microsoft.com/office/drawing/2014/main" id="{24C9DEB0-688C-406A-991B-657F58BC559C}"/>
              </a:ext>
            </a:extLst>
          </p:cNvPr>
          <p:cNvSpPr>
            <a:spLocks noGrp="1"/>
          </p:cNvSpPr>
          <p:nvPr>
            <p:ph type="sldNum" sz="quarter" idx="10"/>
          </p:nvPr>
        </p:nvSpPr>
        <p:spPr/>
        <p:txBody>
          <a:bodyPr/>
          <a:lstStyle/>
          <a:p>
            <a:pPr>
              <a:defRPr/>
            </a:pPr>
            <a:fld id="{D042AA4A-53CB-4830-A5F5-B9A2986DCA81}" type="slidenum">
              <a:rPr lang="en-ZA" smtClean="0"/>
              <a:pPr>
                <a:defRPr/>
              </a:pPr>
              <a:t>27</a:t>
            </a:fld>
            <a:endParaRPr lang="en-ZA" dirty="0"/>
          </a:p>
        </p:txBody>
      </p:sp>
    </p:spTree>
    <p:extLst>
      <p:ext uri="{BB962C8B-B14F-4D97-AF65-F5344CB8AC3E}">
        <p14:creationId xmlns:p14="http://schemas.microsoft.com/office/powerpoint/2010/main" val="29837298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53EC5-97E8-3600-5A83-2F62A98F99FC}"/>
              </a:ext>
            </a:extLst>
          </p:cNvPr>
          <p:cNvSpPr>
            <a:spLocks noGrp="1"/>
          </p:cNvSpPr>
          <p:nvPr>
            <p:ph type="title"/>
          </p:nvPr>
        </p:nvSpPr>
        <p:spPr>
          <a:xfrm>
            <a:off x="504825" y="323850"/>
            <a:ext cx="9066213" cy="636587"/>
          </a:xfrm>
        </p:spPr>
        <p:txBody>
          <a:bodyPr/>
          <a:lstStyle/>
          <a:p>
            <a:r>
              <a:rPr lang="en-ZA" sz="4000" b="1" dirty="0">
                <a:latin typeface="Century Gothic" panose="020B0502020202020204" pitchFamily="34" charset="0"/>
              </a:rPr>
              <a:t>Targets that have changed</a:t>
            </a:r>
          </a:p>
        </p:txBody>
      </p:sp>
      <p:graphicFrame>
        <p:nvGraphicFramePr>
          <p:cNvPr id="5" name="Table 5">
            <a:extLst>
              <a:ext uri="{FF2B5EF4-FFF2-40B4-BE49-F238E27FC236}">
                <a16:creationId xmlns:a16="http://schemas.microsoft.com/office/drawing/2014/main" id="{38523649-696E-B812-FBF2-55055E756030}"/>
              </a:ext>
            </a:extLst>
          </p:cNvPr>
          <p:cNvGraphicFramePr>
            <a:graphicFrameLocks noGrp="1"/>
          </p:cNvGraphicFramePr>
          <p:nvPr>
            <p:ph idx="1"/>
            <p:extLst>
              <p:ext uri="{D42A27DB-BD31-4B8C-83A1-F6EECF244321}">
                <p14:modId xmlns:p14="http://schemas.microsoft.com/office/powerpoint/2010/main" val="165733647"/>
              </p:ext>
            </p:extLst>
          </p:nvPr>
        </p:nvGraphicFramePr>
        <p:xfrm>
          <a:off x="239712" y="984515"/>
          <a:ext cx="9677398" cy="5386122"/>
        </p:xfrm>
        <a:graphic>
          <a:graphicData uri="http://schemas.openxmlformats.org/drawingml/2006/table">
            <a:tbl>
              <a:tblPr firstRow="1" bandRow="1">
                <a:tableStyleId>{93296810-A885-4BE3-A3E7-6D5BEEA58F35}</a:tableStyleId>
              </a:tblPr>
              <a:tblGrid>
                <a:gridCol w="5257800">
                  <a:extLst>
                    <a:ext uri="{9D8B030D-6E8A-4147-A177-3AD203B41FA5}">
                      <a16:colId xmlns:a16="http://schemas.microsoft.com/office/drawing/2014/main" val="1742170077"/>
                    </a:ext>
                  </a:extLst>
                </a:gridCol>
                <a:gridCol w="1143000">
                  <a:extLst>
                    <a:ext uri="{9D8B030D-6E8A-4147-A177-3AD203B41FA5}">
                      <a16:colId xmlns:a16="http://schemas.microsoft.com/office/drawing/2014/main" val="475500112"/>
                    </a:ext>
                  </a:extLst>
                </a:gridCol>
                <a:gridCol w="1143000">
                  <a:extLst>
                    <a:ext uri="{9D8B030D-6E8A-4147-A177-3AD203B41FA5}">
                      <a16:colId xmlns:a16="http://schemas.microsoft.com/office/drawing/2014/main" val="1985943031"/>
                    </a:ext>
                  </a:extLst>
                </a:gridCol>
                <a:gridCol w="1129242">
                  <a:extLst>
                    <a:ext uri="{9D8B030D-6E8A-4147-A177-3AD203B41FA5}">
                      <a16:colId xmlns:a16="http://schemas.microsoft.com/office/drawing/2014/main" val="188567058"/>
                    </a:ext>
                  </a:extLst>
                </a:gridCol>
                <a:gridCol w="1004356">
                  <a:extLst>
                    <a:ext uri="{9D8B030D-6E8A-4147-A177-3AD203B41FA5}">
                      <a16:colId xmlns:a16="http://schemas.microsoft.com/office/drawing/2014/main" val="205544754"/>
                    </a:ext>
                  </a:extLst>
                </a:gridCol>
              </a:tblGrid>
              <a:tr h="497763">
                <a:tc>
                  <a:txBody>
                    <a:bodyPr/>
                    <a:lstStyle/>
                    <a:p>
                      <a:endParaRPr lang="en-ZA" sz="2000" dirty="0">
                        <a:latin typeface="Century Gothic" panose="020B0502020202020204" pitchFamily="34" charset="0"/>
                      </a:endParaRPr>
                    </a:p>
                  </a:txBody>
                  <a:tcPr>
                    <a:solidFill>
                      <a:srgbClr val="8F6B22"/>
                    </a:solidFill>
                  </a:tcPr>
                </a:tc>
                <a:tc>
                  <a:txBody>
                    <a:bodyPr/>
                    <a:lstStyle/>
                    <a:p>
                      <a:r>
                        <a:rPr lang="en-ZA" sz="2000" dirty="0">
                          <a:latin typeface="Century Gothic" panose="020B0502020202020204" pitchFamily="34" charset="0"/>
                        </a:rPr>
                        <a:t>2020</a:t>
                      </a:r>
                    </a:p>
                  </a:txBody>
                  <a:tcPr>
                    <a:solidFill>
                      <a:srgbClr val="8F6B22"/>
                    </a:solidFill>
                  </a:tcPr>
                </a:tc>
                <a:tc>
                  <a:txBody>
                    <a:bodyPr/>
                    <a:lstStyle/>
                    <a:p>
                      <a:r>
                        <a:rPr lang="en-ZA" sz="2000" dirty="0">
                          <a:latin typeface="Century Gothic" panose="020B0502020202020204" pitchFamily="34" charset="0"/>
                        </a:rPr>
                        <a:t>2021</a:t>
                      </a:r>
                    </a:p>
                  </a:txBody>
                  <a:tcPr>
                    <a:solidFill>
                      <a:srgbClr val="8F6B22"/>
                    </a:solidFill>
                  </a:tcPr>
                </a:tc>
                <a:tc>
                  <a:txBody>
                    <a:bodyPr/>
                    <a:lstStyle/>
                    <a:p>
                      <a:r>
                        <a:rPr lang="en-ZA" sz="2000" dirty="0">
                          <a:latin typeface="Century Gothic" panose="020B0502020202020204" pitchFamily="34" charset="0"/>
                        </a:rPr>
                        <a:t>2022</a:t>
                      </a:r>
                    </a:p>
                  </a:txBody>
                  <a:tcPr>
                    <a:solidFill>
                      <a:srgbClr val="8F6B22"/>
                    </a:solidFill>
                  </a:tcPr>
                </a:tc>
                <a:tc>
                  <a:txBody>
                    <a:bodyPr/>
                    <a:lstStyle/>
                    <a:p>
                      <a:r>
                        <a:rPr lang="en-ZA" sz="2000" dirty="0">
                          <a:latin typeface="Century Gothic" panose="020B0502020202020204" pitchFamily="34" charset="0"/>
                        </a:rPr>
                        <a:t>2023</a:t>
                      </a:r>
                    </a:p>
                  </a:txBody>
                  <a:tcPr>
                    <a:solidFill>
                      <a:srgbClr val="8F6B22"/>
                    </a:solidFill>
                  </a:tcPr>
                </a:tc>
                <a:extLst>
                  <a:ext uri="{0D108BD9-81ED-4DB2-BD59-A6C34878D82A}">
                    <a16:rowId xmlns:a16="http://schemas.microsoft.com/office/drawing/2014/main" val="1376244941"/>
                  </a:ext>
                </a:extLst>
              </a:tr>
              <a:tr h="771680">
                <a:tc>
                  <a:txBody>
                    <a:bodyPr/>
                    <a:lstStyle/>
                    <a:p>
                      <a:r>
                        <a:rPr lang="en-ZA" sz="2000" dirty="0">
                          <a:latin typeface="Century Gothic" panose="020B0502020202020204" pitchFamily="34" charset="0"/>
                        </a:rPr>
                        <a:t>1.1.1: Number of advocacy webinars</a:t>
                      </a:r>
                    </a:p>
                  </a:txBody>
                  <a:tcPr>
                    <a:solidFill>
                      <a:schemeClr val="bg1">
                        <a:lumMod val="85000"/>
                      </a:schemeClr>
                    </a:solidFill>
                  </a:tcPr>
                </a:tc>
                <a:tc>
                  <a:txBody>
                    <a:bodyPr/>
                    <a:lstStyle/>
                    <a:p>
                      <a:r>
                        <a:rPr lang="en-ZA" sz="2000" dirty="0">
                          <a:latin typeface="Century Gothic" panose="020B0502020202020204" pitchFamily="34" charset="0"/>
                        </a:rPr>
                        <a:t>4</a:t>
                      </a:r>
                    </a:p>
                  </a:txBody>
                  <a:tcPr>
                    <a:solidFill>
                      <a:schemeClr val="bg1">
                        <a:lumMod val="85000"/>
                      </a:schemeClr>
                    </a:solidFill>
                  </a:tcPr>
                </a:tc>
                <a:tc>
                  <a:txBody>
                    <a:bodyPr/>
                    <a:lstStyle/>
                    <a:p>
                      <a:r>
                        <a:rPr lang="en-ZA" sz="2000" dirty="0">
                          <a:latin typeface="Century Gothic" panose="020B0502020202020204" pitchFamily="34" charset="0"/>
                        </a:rPr>
                        <a:t>4</a:t>
                      </a:r>
                    </a:p>
                  </a:txBody>
                  <a:tcPr>
                    <a:solidFill>
                      <a:schemeClr val="bg1">
                        <a:lumMod val="85000"/>
                      </a:schemeClr>
                    </a:solidFill>
                  </a:tcPr>
                </a:tc>
                <a:tc>
                  <a:txBody>
                    <a:bodyPr/>
                    <a:lstStyle/>
                    <a:p>
                      <a:r>
                        <a:rPr lang="en-ZA" sz="2000" dirty="0">
                          <a:latin typeface="Century Gothic" panose="020B0502020202020204" pitchFamily="34" charset="0"/>
                        </a:rPr>
                        <a:t>8</a:t>
                      </a:r>
                    </a:p>
                  </a:txBody>
                  <a:tcPr>
                    <a:solidFill>
                      <a:schemeClr val="bg1">
                        <a:lumMod val="85000"/>
                      </a:schemeClr>
                    </a:solidFill>
                  </a:tcPr>
                </a:tc>
                <a:tc>
                  <a:txBody>
                    <a:bodyPr/>
                    <a:lstStyle/>
                    <a:p>
                      <a:r>
                        <a:rPr lang="en-ZA" sz="2000" dirty="0">
                          <a:latin typeface="Century Gothic" panose="020B0502020202020204" pitchFamily="34" charset="0"/>
                        </a:rPr>
                        <a:t>8</a:t>
                      </a:r>
                    </a:p>
                  </a:txBody>
                  <a:tcPr>
                    <a:solidFill>
                      <a:schemeClr val="bg1">
                        <a:lumMod val="85000"/>
                      </a:schemeClr>
                    </a:solidFill>
                  </a:tcPr>
                </a:tc>
                <a:extLst>
                  <a:ext uri="{0D108BD9-81ED-4DB2-BD59-A6C34878D82A}">
                    <a16:rowId xmlns:a16="http://schemas.microsoft.com/office/drawing/2014/main" val="3168000869"/>
                  </a:ext>
                </a:extLst>
              </a:tr>
              <a:tr h="859151">
                <a:tc>
                  <a:txBody>
                    <a:bodyPr/>
                    <a:lstStyle/>
                    <a:p>
                      <a:r>
                        <a:rPr lang="en-ZA" sz="2000" dirty="0">
                          <a:latin typeface="Century Gothic" panose="020B0502020202020204" pitchFamily="34" charset="0"/>
                        </a:rPr>
                        <a:t>2.4.1: Number of research reports completed in various formats</a:t>
                      </a:r>
                    </a:p>
                  </a:txBody>
                  <a:tcPr>
                    <a:solidFill>
                      <a:schemeClr val="accent3">
                        <a:lumMod val="95000"/>
                      </a:schemeClr>
                    </a:solidFill>
                  </a:tcPr>
                </a:tc>
                <a:tc>
                  <a:txBody>
                    <a:bodyPr/>
                    <a:lstStyle/>
                    <a:p>
                      <a:r>
                        <a:rPr lang="en-ZA" sz="2000" dirty="0">
                          <a:latin typeface="Century Gothic" panose="020B0502020202020204" pitchFamily="34" charset="0"/>
                        </a:rPr>
                        <a:t>4</a:t>
                      </a:r>
                    </a:p>
                  </a:txBody>
                  <a:tcPr>
                    <a:solidFill>
                      <a:schemeClr val="accent3">
                        <a:lumMod val="95000"/>
                      </a:schemeClr>
                    </a:solidFill>
                  </a:tcPr>
                </a:tc>
                <a:tc>
                  <a:txBody>
                    <a:bodyPr/>
                    <a:lstStyle/>
                    <a:p>
                      <a:r>
                        <a:rPr lang="en-ZA" sz="2000" dirty="0">
                          <a:latin typeface="Century Gothic" panose="020B0502020202020204" pitchFamily="34" charset="0"/>
                        </a:rPr>
                        <a:t>5</a:t>
                      </a:r>
                    </a:p>
                  </a:txBody>
                  <a:tcPr>
                    <a:solidFill>
                      <a:schemeClr val="accent3">
                        <a:lumMod val="95000"/>
                      </a:schemeClr>
                    </a:solidFill>
                  </a:tcPr>
                </a:tc>
                <a:tc>
                  <a:txBody>
                    <a:bodyPr/>
                    <a:lstStyle/>
                    <a:p>
                      <a:r>
                        <a:rPr lang="en-ZA" sz="2000" dirty="0">
                          <a:latin typeface="Century Gothic" panose="020B0502020202020204" pitchFamily="34" charset="0"/>
                        </a:rPr>
                        <a:t>5</a:t>
                      </a:r>
                    </a:p>
                  </a:txBody>
                  <a:tcPr>
                    <a:solidFill>
                      <a:schemeClr val="accent3">
                        <a:lumMod val="95000"/>
                      </a:schemeClr>
                    </a:solidFill>
                  </a:tcPr>
                </a:tc>
                <a:tc>
                  <a:txBody>
                    <a:bodyPr/>
                    <a:lstStyle/>
                    <a:p>
                      <a:r>
                        <a:rPr lang="en-ZA" sz="2000" dirty="0">
                          <a:latin typeface="Century Gothic" panose="020B0502020202020204" pitchFamily="34" charset="0"/>
                        </a:rPr>
                        <a:t>6</a:t>
                      </a:r>
                    </a:p>
                  </a:txBody>
                  <a:tcPr>
                    <a:solidFill>
                      <a:schemeClr val="accent3">
                        <a:lumMod val="95000"/>
                      </a:schemeClr>
                    </a:solidFill>
                  </a:tcPr>
                </a:tc>
                <a:extLst>
                  <a:ext uri="{0D108BD9-81ED-4DB2-BD59-A6C34878D82A}">
                    <a16:rowId xmlns:a16="http://schemas.microsoft.com/office/drawing/2014/main" val="2418823292"/>
                  </a:ext>
                </a:extLst>
              </a:tr>
              <a:tr h="1114650">
                <a:tc>
                  <a:txBody>
                    <a:bodyPr/>
                    <a:lstStyle/>
                    <a:p>
                      <a:r>
                        <a:rPr lang="en-ZA" sz="2000" dirty="0">
                          <a:latin typeface="Century Gothic" panose="020B0502020202020204" pitchFamily="34" charset="0"/>
                        </a:rPr>
                        <a:t>3.4.1: Number of subjects for which verification of marking is conducted</a:t>
                      </a:r>
                    </a:p>
                  </a:txBody>
                  <a:tcPr>
                    <a:solidFill>
                      <a:schemeClr val="bg1">
                        <a:lumMod val="85000"/>
                      </a:schemeClr>
                    </a:solidFill>
                  </a:tcPr>
                </a:tc>
                <a:tc>
                  <a:txBody>
                    <a:bodyPr/>
                    <a:lstStyle/>
                    <a:p>
                      <a:r>
                        <a:rPr lang="en-ZA" sz="2000" dirty="0">
                          <a:solidFill>
                            <a:srgbClr val="FF0000"/>
                          </a:solidFill>
                          <a:latin typeface="Century Gothic" panose="020B0502020202020204" pitchFamily="34" charset="0"/>
                        </a:rPr>
                        <a:t>84</a:t>
                      </a:r>
                      <a:r>
                        <a:rPr lang="en-ZA" sz="2000" dirty="0">
                          <a:latin typeface="Century Gothic" panose="020B0502020202020204" pitchFamily="34" charset="0"/>
                        </a:rPr>
                        <a:t> (70)</a:t>
                      </a:r>
                    </a:p>
                    <a:p>
                      <a:r>
                        <a:rPr lang="en-ZA" sz="2000" dirty="0">
                          <a:solidFill>
                            <a:srgbClr val="0000CC"/>
                          </a:solidFill>
                          <a:latin typeface="Century Gothic" panose="020B0502020202020204" pitchFamily="34" charset="0"/>
                        </a:rPr>
                        <a:t>(85)</a:t>
                      </a:r>
                    </a:p>
                  </a:txBody>
                  <a:tcPr>
                    <a:solidFill>
                      <a:schemeClr val="bg1">
                        <a:lumMod val="85000"/>
                      </a:schemeClr>
                    </a:solidFill>
                  </a:tcPr>
                </a:tc>
                <a:tc>
                  <a:txBody>
                    <a:bodyPr/>
                    <a:lstStyle/>
                    <a:p>
                      <a:r>
                        <a:rPr lang="en-ZA" sz="2000" dirty="0">
                          <a:latin typeface="Century Gothic" panose="020B0502020202020204" pitchFamily="34" charset="0"/>
                        </a:rPr>
                        <a:t>88 </a:t>
                      </a:r>
                    </a:p>
                    <a:p>
                      <a:r>
                        <a:rPr lang="en-ZA" sz="2000" dirty="0">
                          <a:solidFill>
                            <a:srgbClr val="0000CC"/>
                          </a:solidFill>
                          <a:latin typeface="Century Gothic" panose="020B0502020202020204" pitchFamily="34" charset="0"/>
                        </a:rPr>
                        <a:t>93</a:t>
                      </a:r>
                    </a:p>
                  </a:txBody>
                  <a:tcPr>
                    <a:solidFill>
                      <a:schemeClr val="bg1">
                        <a:lumMod val="85000"/>
                      </a:schemeClr>
                    </a:solidFill>
                  </a:tcPr>
                </a:tc>
                <a:tc>
                  <a:txBody>
                    <a:bodyPr/>
                    <a:lstStyle/>
                    <a:p>
                      <a:r>
                        <a:rPr lang="en-ZA" sz="2000" dirty="0">
                          <a:latin typeface="Century Gothic" panose="020B0502020202020204" pitchFamily="34" charset="0"/>
                        </a:rPr>
                        <a:t>90</a:t>
                      </a:r>
                    </a:p>
                  </a:txBody>
                  <a:tcPr>
                    <a:solidFill>
                      <a:schemeClr val="bg1">
                        <a:lumMod val="85000"/>
                      </a:schemeClr>
                    </a:solidFill>
                  </a:tcPr>
                </a:tc>
                <a:tc>
                  <a:txBody>
                    <a:bodyPr/>
                    <a:lstStyle/>
                    <a:p>
                      <a:r>
                        <a:rPr lang="en-ZA" sz="2000" dirty="0">
                          <a:latin typeface="Century Gothic" panose="020B0502020202020204" pitchFamily="34" charset="0"/>
                        </a:rPr>
                        <a:t>92</a:t>
                      </a:r>
                    </a:p>
                  </a:txBody>
                  <a:tcPr>
                    <a:solidFill>
                      <a:schemeClr val="bg1">
                        <a:lumMod val="85000"/>
                      </a:schemeClr>
                    </a:solidFill>
                  </a:tcPr>
                </a:tc>
                <a:extLst>
                  <a:ext uri="{0D108BD9-81ED-4DB2-BD59-A6C34878D82A}">
                    <a16:rowId xmlns:a16="http://schemas.microsoft.com/office/drawing/2014/main" val="1518580369"/>
                  </a:ext>
                </a:extLst>
              </a:tr>
              <a:tr h="1071439">
                <a:tc>
                  <a:txBody>
                    <a:bodyPr/>
                    <a:lstStyle/>
                    <a:p>
                      <a:r>
                        <a:rPr lang="en-ZA" sz="2000" dirty="0">
                          <a:latin typeface="Century Gothic" panose="020B0502020202020204" pitchFamily="34" charset="0"/>
                        </a:rPr>
                        <a:t>3.5.1: Number of subjects for which moderation of internal assessment is conducted</a:t>
                      </a:r>
                    </a:p>
                  </a:txBody>
                  <a:tcPr>
                    <a:solidFill>
                      <a:schemeClr val="accent3">
                        <a:lumMod val="95000"/>
                      </a:schemeClr>
                    </a:solidFill>
                  </a:tcPr>
                </a:tc>
                <a:tc>
                  <a:txBody>
                    <a:bodyPr/>
                    <a:lstStyle/>
                    <a:p>
                      <a:r>
                        <a:rPr lang="en-ZA" sz="2000" dirty="0">
                          <a:solidFill>
                            <a:srgbClr val="FF0000"/>
                          </a:solidFill>
                          <a:latin typeface="Century Gothic" panose="020B0502020202020204" pitchFamily="34" charset="0"/>
                        </a:rPr>
                        <a:t>125</a:t>
                      </a:r>
                      <a:r>
                        <a:rPr lang="en-ZA" sz="2000" dirty="0">
                          <a:latin typeface="Century Gothic" panose="020B0502020202020204" pitchFamily="34" charset="0"/>
                        </a:rPr>
                        <a:t> (85)</a:t>
                      </a:r>
                    </a:p>
                    <a:p>
                      <a:r>
                        <a:rPr lang="en-ZA" sz="2000" dirty="0">
                          <a:solidFill>
                            <a:srgbClr val="0000CC"/>
                          </a:solidFill>
                          <a:latin typeface="Century Gothic" panose="020B0502020202020204" pitchFamily="34" charset="0"/>
                        </a:rPr>
                        <a:t>180</a:t>
                      </a:r>
                    </a:p>
                  </a:txBody>
                  <a:tcPr>
                    <a:solidFill>
                      <a:schemeClr val="accent3">
                        <a:lumMod val="95000"/>
                      </a:schemeClr>
                    </a:solidFill>
                  </a:tcPr>
                </a:tc>
                <a:tc>
                  <a:txBody>
                    <a:bodyPr/>
                    <a:lstStyle/>
                    <a:p>
                      <a:r>
                        <a:rPr lang="en-ZA" sz="2000" dirty="0">
                          <a:latin typeface="Century Gothic" panose="020B0502020202020204" pitchFamily="34" charset="0"/>
                        </a:rPr>
                        <a:t>125</a:t>
                      </a:r>
                    </a:p>
                    <a:p>
                      <a:r>
                        <a:rPr lang="en-ZA" sz="2000" dirty="0">
                          <a:solidFill>
                            <a:srgbClr val="0000CC"/>
                          </a:solidFill>
                          <a:latin typeface="Century Gothic" panose="020B0502020202020204" pitchFamily="34" charset="0"/>
                        </a:rPr>
                        <a:t>198</a:t>
                      </a:r>
                    </a:p>
                  </a:txBody>
                  <a:tcPr>
                    <a:solidFill>
                      <a:schemeClr val="accent3">
                        <a:lumMod val="95000"/>
                      </a:schemeClr>
                    </a:solidFill>
                  </a:tcPr>
                </a:tc>
                <a:tc>
                  <a:txBody>
                    <a:bodyPr/>
                    <a:lstStyle/>
                    <a:p>
                      <a:r>
                        <a:rPr lang="en-ZA" sz="2000" dirty="0">
                          <a:latin typeface="Century Gothic" panose="020B0502020202020204" pitchFamily="34" charset="0"/>
                        </a:rPr>
                        <a:t>190</a:t>
                      </a:r>
                    </a:p>
                  </a:txBody>
                  <a:tcPr>
                    <a:solidFill>
                      <a:schemeClr val="accent3">
                        <a:lumMod val="95000"/>
                      </a:schemeClr>
                    </a:solidFill>
                  </a:tcPr>
                </a:tc>
                <a:tc>
                  <a:txBody>
                    <a:bodyPr/>
                    <a:lstStyle/>
                    <a:p>
                      <a:r>
                        <a:rPr lang="en-ZA" sz="2000" dirty="0">
                          <a:latin typeface="Century Gothic" panose="020B0502020202020204" pitchFamily="34" charset="0"/>
                        </a:rPr>
                        <a:t>195</a:t>
                      </a:r>
                    </a:p>
                  </a:txBody>
                  <a:tcPr>
                    <a:solidFill>
                      <a:schemeClr val="accent3">
                        <a:lumMod val="95000"/>
                      </a:schemeClr>
                    </a:solidFill>
                  </a:tcPr>
                </a:tc>
                <a:extLst>
                  <a:ext uri="{0D108BD9-81ED-4DB2-BD59-A6C34878D82A}">
                    <a16:rowId xmlns:a16="http://schemas.microsoft.com/office/drawing/2014/main" val="1945844289"/>
                  </a:ext>
                </a:extLst>
              </a:tr>
              <a:tr h="1071439">
                <a:tc>
                  <a:txBody>
                    <a:bodyPr/>
                    <a:lstStyle/>
                    <a:p>
                      <a:r>
                        <a:rPr lang="en-ZA" sz="2000" dirty="0">
                          <a:latin typeface="Century Gothic" panose="020B0502020202020204" pitchFamily="34" charset="0"/>
                        </a:rPr>
                        <a:t>3.6.1: % of accreditation outcomes finalised within 12 months of a site visit</a:t>
                      </a:r>
                    </a:p>
                  </a:txBody>
                  <a:tcPr>
                    <a:solidFill>
                      <a:schemeClr val="bg1">
                        <a:lumMod val="85000"/>
                      </a:schemeClr>
                    </a:solidFill>
                  </a:tcPr>
                </a:tc>
                <a:tc>
                  <a:txBody>
                    <a:bodyPr/>
                    <a:lstStyle/>
                    <a:p>
                      <a:r>
                        <a:rPr lang="en-ZA" sz="2000" dirty="0">
                          <a:latin typeface="Century Gothic" panose="020B0502020202020204" pitchFamily="34" charset="0"/>
                        </a:rPr>
                        <a:t>82%</a:t>
                      </a:r>
                    </a:p>
                    <a:p>
                      <a:r>
                        <a:rPr lang="en-ZA" sz="2000" dirty="0">
                          <a:solidFill>
                            <a:srgbClr val="0000CC"/>
                          </a:solidFill>
                          <a:latin typeface="Century Gothic" panose="020B0502020202020204" pitchFamily="34" charset="0"/>
                        </a:rPr>
                        <a:t>94.8%</a:t>
                      </a:r>
                    </a:p>
                    <a:p>
                      <a:endParaRPr lang="en-ZA" sz="2000" dirty="0">
                        <a:latin typeface="Century Gothic" panose="020B0502020202020204" pitchFamily="34" charset="0"/>
                      </a:endParaRPr>
                    </a:p>
                  </a:txBody>
                  <a:tcPr>
                    <a:solidFill>
                      <a:schemeClr val="bg1">
                        <a:lumMod val="85000"/>
                      </a:schemeClr>
                    </a:solidFill>
                  </a:tcPr>
                </a:tc>
                <a:tc>
                  <a:txBody>
                    <a:bodyPr/>
                    <a:lstStyle/>
                    <a:p>
                      <a:r>
                        <a:rPr lang="en-ZA" sz="2000" dirty="0">
                          <a:latin typeface="Century Gothic" panose="020B0502020202020204" pitchFamily="34" charset="0"/>
                        </a:rPr>
                        <a:t>85%</a:t>
                      </a:r>
                    </a:p>
                    <a:p>
                      <a:r>
                        <a:rPr lang="en-ZA" sz="2000" dirty="0">
                          <a:solidFill>
                            <a:srgbClr val="0000CC"/>
                          </a:solidFill>
                          <a:latin typeface="Century Gothic" panose="020B0502020202020204" pitchFamily="34" charset="0"/>
                        </a:rPr>
                        <a:t>100%</a:t>
                      </a:r>
                    </a:p>
                  </a:txBody>
                  <a:tcPr>
                    <a:solidFill>
                      <a:schemeClr val="bg1">
                        <a:lumMod val="85000"/>
                      </a:schemeClr>
                    </a:solidFill>
                  </a:tcPr>
                </a:tc>
                <a:tc>
                  <a:txBody>
                    <a:bodyPr/>
                    <a:lstStyle/>
                    <a:p>
                      <a:r>
                        <a:rPr lang="en-ZA" sz="2000" dirty="0">
                          <a:latin typeface="Century Gothic" panose="020B0502020202020204" pitchFamily="34" charset="0"/>
                        </a:rPr>
                        <a:t>86%</a:t>
                      </a:r>
                    </a:p>
                  </a:txBody>
                  <a:tcPr>
                    <a:solidFill>
                      <a:schemeClr val="bg1">
                        <a:lumMod val="85000"/>
                      </a:schemeClr>
                    </a:solidFill>
                  </a:tcPr>
                </a:tc>
                <a:tc>
                  <a:txBody>
                    <a:bodyPr/>
                    <a:lstStyle/>
                    <a:p>
                      <a:r>
                        <a:rPr lang="en-ZA" sz="2000" dirty="0">
                          <a:latin typeface="Century Gothic" panose="020B0502020202020204" pitchFamily="34" charset="0"/>
                        </a:rPr>
                        <a:t>87%</a:t>
                      </a:r>
                    </a:p>
                  </a:txBody>
                  <a:tcPr>
                    <a:solidFill>
                      <a:schemeClr val="bg1">
                        <a:lumMod val="85000"/>
                      </a:schemeClr>
                    </a:solidFill>
                  </a:tcPr>
                </a:tc>
                <a:extLst>
                  <a:ext uri="{0D108BD9-81ED-4DB2-BD59-A6C34878D82A}">
                    <a16:rowId xmlns:a16="http://schemas.microsoft.com/office/drawing/2014/main" val="2024191689"/>
                  </a:ext>
                </a:extLst>
              </a:tr>
            </a:tbl>
          </a:graphicData>
        </a:graphic>
      </p:graphicFrame>
      <p:sp>
        <p:nvSpPr>
          <p:cNvPr id="4" name="Slide Number Placeholder 3">
            <a:extLst>
              <a:ext uri="{FF2B5EF4-FFF2-40B4-BE49-F238E27FC236}">
                <a16:creationId xmlns:a16="http://schemas.microsoft.com/office/drawing/2014/main" id="{C6B1DA2C-8A9C-C584-8C56-9C3F6FCA6A6E}"/>
              </a:ext>
            </a:extLst>
          </p:cNvPr>
          <p:cNvSpPr>
            <a:spLocks noGrp="1"/>
          </p:cNvSpPr>
          <p:nvPr>
            <p:ph type="sldNum" sz="quarter" idx="10"/>
          </p:nvPr>
        </p:nvSpPr>
        <p:spPr/>
        <p:txBody>
          <a:bodyPr/>
          <a:lstStyle/>
          <a:p>
            <a:pPr>
              <a:defRPr/>
            </a:pPr>
            <a:fld id="{D042AA4A-53CB-4830-A5F5-B9A2986DCA81}" type="slidenum">
              <a:rPr lang="en-ZA" smtClean="0"/>
              <a:pPr>
                <a:defRPr/>
              </a:pPr>
              <a:t>28</a:t>
            </a:fld>
            <a:endParaRPr lang="en-ZA" dirty="0"/>
          </a:p>
        </p:txBody>
      </p:sp>
    </p:spTree>
    <p:extLst>
      <p:ext uri="{BB962C8B-B14F-4D97-AF65-F5344CB8AC3E}">
        <p14:creationId xmlns:p14="http://schemas.microsoft.com/office/powerpoint/2010/main" val="1447383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5" y="579437"/>
            <a:ext cx="9066213" cy="5737226"/>
          </a:xfrm>
        </p:spPr>
        <p:txBody>
          <a:bodyPr/>
          <a:lstStyle/>
          <a:p>
            <a:pPr marL="106363" indent="0" algn="ctr">
              <a:buNone/>
            </a:pPr>
            <a:endParaRPr lang="en-US" sz="4800" b="1" dirty="0">
              <a:solidFill>
                <a:srgbClr val="004A8F"/>
              </a:solidFill>
              <a:latin typeface="Century Gothic" panose="020B0502020202020204" pitchFamily="34" charset="0"/>
            </a:endParaRPr>
          </a:p>
          <a:p>
            <a:pPr marL="106363" indent="0" algn="ctr">
              <a:buNone/>
            </a:pPr>
            <a:endParaRPr lang="en-US" sz="2800" b="1" dirty="0">
              <a:solidFill>
                <a:srgbClr val="004A8F"/>
              </a:solidFill>
              <a:latin typeface="Century Gothic" panose="020B0502020202020204" pitchFamily="34" charset="0"/>
            </a:endParaRPr>
          </a:p>
          <a:p>
            <a:pPr marL="106363" indent="0" algn="ctr">
              <a:buNone/>
            </a:pPr>
            <a:endParaRPr lang="en-US" b="1" dirty="0">
              <a:solidFill>
                <a:srgbClr val="004A8F"/>
              </a:solidFill>
              <a:latin typeface="Century Gothic" panose="020B0502020202020204" pitchFamily="34" charset="0"/>
            </a:endParaRPr>
          </a:p>
          <a:p>
            <a:pPr marL="106363" indent="0" algn="ctr">
              <a:buNone/>
            </a:pPr>
            <a:r>
              <a:rPr lang="en-US" sz="4400" b="1" kern="1200" dirty="0">
                <a:solidFill>
                  <a:schemeClr val="accent6">
                    <a:lumMod val="50000"/>
                  </a:schemeClr>
                </a:solidFill>
                <a:latin typeface="Century Gothic" panose="020B0502020202020204" pitchFamily="34" charset="0"/>
              </a:rPr>
              <a:t>PART D: </a:t>
            </a:r>
          </a:p>
          <a:p>
            <a:pPr marL="106363" indent="0" algn="ctr">
              <a:buNone/>
            </a:pPr>
            <a:r>
              <a:rPr lang="en-US" sz="4400" b="1" kern="1200" dirty="0">
                <a:solidFill>
                  <a:schemeClr val="accent6">
                    <a:lumMod val="50000"/>
                  </a:schemeClr>
                </a:solidFill>
                <a:latin typeface="Century Gothic" panose="020B0502020202020204" pitchFamily="34" charset="0"/>
              </a:rPr>
              <a:t>BUDGET 2023/24 -2025/26 </a:t>
            </a:r>
            <a:endParaRPr lang="en-ZA" sz="4400" b="1" kern="1200" dirty="0">
              <a:solidFill>
                <a:schemeClr val="accent6">
                  <a:lumMod val="50000"/>
                </a:schemeClr>
              </a:solidFill>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pPr>
              <a:defRPr/>
            </a:pPr>
            <a:fld id="{D042AA4A-53CB-4830-A5F5-B9A2986DCA81}" type="slidenum">
              <a:rPr lang="en-ZA" smtClean="0"/>
              <a:pPr>
                <a:defRPr/>
              </a:pPr>
              <a:t>29</a:t>
            </a:fld>
            <a:endParaRPr lang="en-ZA" dirty="0"/>
          </a:p>
        </p:txBody>
      </p:sp>
    </p:spTree>
    <p:extLst>
      <p:ext uri="{BB962C8B-B14F-4D97-AF65-F5344CB8AC3E}">
        <p14:creationId xmlns:p14="http://schemas.microsoft.com/office/powerpoint/2010/main" val="3844051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311151" y="731837"/>
            <a:ext cx="9259887" cy="5570538"/>
          </a:xfrm>
        </p:spPr>
        <p:txBody>
          <a:bodyPr/>
          <a:lstStyle/>
          <a:p>
            <a:pPr marL="106363" indent="0" algn="ctr">
              <a:buSzPct val="100000"/>
              <a:buNone/>
              <a:defRPr/>
            </a:pPr>
            <a:endParaRPr lang="en-ZA" altLang="en-US" sz="4800" b="1" kern="1200" dirty="0">
              <a:solidFill>
                <a:schemeClr val="accent6">
                  <a:lumMod val="50000"/>
                </a:schemeClr>
              </a:solidFill>
              <a:latin typeface="Century Gothic" panose="020B0502020202020204" pitchFamily="34" charset="0"/>
            </a:endParaRPr>
          </a:p>
          <a:p>
            <a:pPr marL="106363" indent="0" algn="ctr">
              <a:buSzPct val="100000"/>
              <a:buNone/>
              <a:defRPr/>
            </a:pPr>
            <a:endParaRPr lang="en-US" altLang="en-US" sz="3600" b="1" kern="1200" dirty="0">
              <a:solidFill>
                <a:schemeClr val="accent6">
                  <a:lumMod val="50000"/>
                </a:schemeClr>
              </a:solidFill>
              <a:latin typeface="Century Gothic" panose="020B0502020202020204" pitchFamily="34" charset="0"/>
            </a:endParaRPr>
          </a:p>
          <a:p>
            <a:pPr marL="106363" indent="0" algn="ctr">
              <a:buSzPct val="100000"/>
              <a:buNone/>
              <a:defRPr/>
            </a:pPr>
            <a:endParaRPr lang="en-ZA" altLang="en-US" sz="3600" b="1" kern="1200" dirty="0">
              <a:solidFill>
                <a:schemeClr val="accent6">
                  <a:lumMod val="50000"/>
                </a:schemeClr>
              </a:solidFill>
              <a:latin typeface="Century Gothic" panose="020B0502020202020204" pitchFamily="34" charset="0"/>
            </a:endParaRPr>
          </a:p>
          <a:p>
            <a:pPr marL="106363" indent="0" algn="ctr">
              <a:buSzPct val="100000"/>
              <a:buNone/>
              <a:defRPr/>
            </a:pPr>
            <a:r>
              <a:rPr lang="en-ZA" altLang="en-US" sz="6000" b="1" kern="1200" dirty="0">
                <a:solidFill>
                  <a:schemeClr val="accent6">
                    <a:lumMod val="50000"/>
                  </a:schemeClr>
                </a:solidFill>
                <a:latin typeface="Century Gothic" panose="020B0502020202020204" pitchFamily="34" charset="0"/>
              </a:rPr>
              <a:t>PART A: MANDATE</a:t>
            </a:r>
          </a:p>
          <a:p>
            <a:pPr marL="574675" lvl="1" indent="0">
              <a:buNone/>
              <a:defRPr/>
            </a:pPr>
            <a:endParaRPr lang="en-ZA" altLang="en-US" sz="4400" b="1" kern="1200" dirty="0">
              <a:solidFill>
                <a:schemeClr val="accent6">
                  <a:lumMod val="50000"/>
                </a:schemeClr>
              </a:solidFill>
              <a:latin typeface="Century Gothic" panose="020B0502020202020204" pitchFamily="34" charset="0"/>
            </a:endParaRPr>
          </a:p>
        </p:txBody>
      </p:sp>
      <p:sp>
        <p:nvSpPr>
          <p:cNvPr id="6148" name="TextBox 4"/>
          <p:cNvSpPr txBox="1">
            <a:spLocks noChangeArrowheads="1"/>
          </p:cNvSpPr>
          <p:nvPr/>
        </p:nvSpPr>
        <p:spPr bwMode="auto">
          <a:xfrm>
            <a:off x="9459913" y="6980238"/>
            <a:ext cx="363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ZA" altLang="en-US" sz="1600">
              <a:solidFill>
                <a:srgbClr val="003399"/>
              </a:solidFill>
            </a:endParaRPr>
          </a:p>
        </p:txBody>
      </p:sp>
      <p:sp>
        <p:nvSpPr>
          <p:cNvPr id="2" name="Slide Number Placeholder 1"/>
          <p:cNvSpPr>
            <a:spLocks noGrp="1"/>
          </p:cNvSpPr>
          <p:nvPr>
            <p:ph type="sldNum" sz="quarter" idx="10"/>
          </p:nvPr>
        </p:nvSpPr>
        <p:spPr>
          <a:xfrm>
            <a:off x="7021512" y="6827838"/>
            <a:ext cx="2266950" cy="401638"/>
          </a:xfrm>
        </p:spPr>
        <p:txBody>
          <a:bodyPr/>
          <a:lstStyle/>
          <a:p>
            <a:pPr>
              <a:defRPr/>
            </a:pPr>
            <a:fld id="{1D5F9951-F978-417F-92D4-1BE581A426A9}" type="slidenum">
              <a:rPr lang="en-ZA" sz="1600">
                <a:solidFill>
                  <a:schemeClr val="tx1"/>
                </a:solidFill>
              </a:rPr>
              <a:pPr>
                <a:defRPr/>
              </a:pPr>
              <a:t>3</a:t>
            </a:fld>
            <a:endParaRPr lang="en-ZA" sz="1600" dirty="0">
              <a:solidFill>
                <a:schemeClr val="tx1"/>
              </a:solidFill>
            </a:endParaRPr>
          </a:p>
        </p:txBody>
      </p:sp>
    </p:spTree>
    <p:extLst>
      <p:ext uri="{BB962C8B-B14F-4D97-AF65-F5344CB8AC3E}">
        <p14:creationId xmlns:p14="http://schemas.microsoft.com/office/powerpoint/2010/main" val="4287972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25412" y="198437"/>
            <a:ext cx="9829800" cy="865188"/>
          </a:xfrm>
        </p:spPr>
        <p:txBody>
          <a:bodyPr/>
          <a:lstStyle/>
          <a:p>
            <a:pPr>
              <a:defRPr/>
            </a:pPr>
            <a:r>
              <a:rPr lang="en-ZA" altLang="en-US" sz="3200" b="1" dirty="0">
                <a:latin typeface="Century Gothic" panose="020B0502020202020204" pitchFamily="34" charset="0"/>
              </a:rPr>
              <a:t>Overview</a:t>
            </a:r>
            <a:r>
              <a:rPr lang="en-ZA" altLang="en-US" sz="4000" b="1" dirty="0">
                <a:latin typeface="Century Gothic" panose="020B0502020202020204" pitchFamily="34" charset="0"/>
              </a:rPr>
              <a:t> </a:t>
            </a:r>
          </a:p>
        </p:txBody>
      </p:sp>
      <p:sp>
        <p:nvSpPr>
          <p:cNvPr id="6147" name="Content Placeholder 2"/>
          <p:cNvSpPr>
            <a:spLocks noGrp="1"/>
          </p:cNvSpPr>
          <p:nvPr>
            <p:ph idx="1"/>
          </p:nvPr>
        </p:nvSpPr>
        <p:spPr>
          <a:xfrm>
            <a:off x="354012" y="960437"/>
            <a:ext cx="9372599" cy="5486400"/>
          </a:xfrm>
        </p:spPr>
        <p:txBody>
          <a:bodyPr/>
          <a:lstStyle/>
          <a:p>
            <a:pPr algn="just"/>
            <a:r>
              <a:rPr lang="en-US" sz="2400" b="1" dirty="0">
                <a:solidFill>
                  <a:srgbClr val="16165D"/>
                </a:solidFill>
                <a:effectLst>
                  <a:outerShdw blurRad="38100" dist="38100" dir="2700000" algn="tl">
                    <a:srgbClr val="000000">
                      <a:alpha val="43137"/>
                    </a:srgbClr>
                  </a:outerShdw>
                </a:effectLst>
                <a:latin typeface="Century Gothic" panose="020B0502020202020204" pitchFamily="34" charset="0"/>
              </a:rPr>
              <a:t>Financial Year 2022/2023</a:t>
            </a:r>
          </a:p>
          <a:p>
            <a:pPr lvl="1" algn="just"/>
            <a:r>
              <a:rPr lang="en-US" sz="2100" dirty="0">
                <a:solidFill>
                  <a:srgbClr val="16165D"/>
                </a:solidFill>
                <a:effectLst/>
                <a:latin typeface="Century Gothic" panose="020B0502020202020204" pitchFamily="34" charset="0"/>
                <a:ea typeface="Times New Roman" panose="02020603050405020304" pitchFamily="18" charset="0"/>
                <a:cs typeface="Times New Roman" panose="02020603050405020304" pitchFamily="18" charset="0"/>
              </a:rPr>
              <a:t>The original approved budget amounted to R187,7 million. This budget consists of a DBE R162 million (86%) grant and R25 million (14%) own revenue. As of 28 February 2023, the DBE grant was received in total, </a:t>
            </a:r>
            <a:r>
              <a:rPr lang="en-US" sz="2100" dirty="0">
                <a:solidFill>
                  <a:srgbClr val="16165D"/>
                </a:solidFill>
                <a:latin typeface="Century Gothic" panose="020B0502020202020204" pitchFamily="34" charset="0"/>
                <a:ea typeface="Times New Roman" panose="02020603050405020304" pitchFamily="18" charset="0"/>
                <a:cs typeface="Times New Roman" panose="02020603050405020304" pitchFamily="18" charset="0"/>
              </a:rPr>
              <a:t>and R30 million of own </a:t>
            </a:r>
            <a:r>
              <a:rPr lang="en-US" sz="2100" dirty="0">
                <a:solidFill>
                  <a:srgbClr val="16165D"/>
                </a:solidFill>
                <a:effectLst/>
                <a:latin typeface="Century Gothic" panose="020B0502020202020204" pitchFamily="34" charset="0"/>
                <a:ea typeface="Times New Roman" panose="02020603050405020304" pitchFamily="18" charset="0"/>
                <a:cs typeface="Times New Roman" panose="02020603050405020304" pitchFamily="18" charset="0"/>
              </a:rPr>
              <a:t>income. Umalusi will therefore exceed its annual revenue budget.  </a:t>
            </a:r>
            <a:endParaRPr lang="en-US" sz="2100" dirty="0">
              <a:solidFill>
                <a:srgbClr val="16165D"/>
              </a:solidFill>
              <a:latin typeface="Century Gothic" panose="020B0502020202020204" pitchFamily="34" charset="0"/>
            </a:endParaRPr>
          </a:p>
          <a:p>
            <a:pPr lvl="1" algn="just"/>
            <a:r>
              <a:rPr lang="en-US" sz="2100" dirty="0">
                <a:solidFill>
                  <a:srgbClr val="16165D"/>
                </a:solidFill>
                <a:latin typeface="Century Gothic" panose="020B0502020202020204" pitchFamily="34" charset="0"/>
              </a:rPr>
              <a:t>The infrastructure project commenced during the previous financial year, 2021/22, with most of the work performed during the 2022/23 financial year. The total expenditure on this project amounts to R39,5 million, representing 89% of the total contract value, and the final account is still outstanding. The practical completion certificate has been received, and the facility is being used.</a:t>
            </a:r>
          </a:p>
          <a:p>
            <a:pPr lvl="1" algn="just"/>
            <a:r>
              <a:rPr lang="en-US" sz="2100" dirty="0">
                <a:solidFill>
                  <a:srgbClr val="16165D"/>
                </a:solidFill>
                <a:latin typeface="Century Gothic" panose="020B0502020202020204" pitchFamily="34" charset="0"/>
              </a:rPr>
              <a:t>The internal financial year-end (2022/23) process has started to ensure the financial year can be closed successfully and reporting requirements can be achieved.</a:t>
            </a:r>
          </a:p>
        </p:txBody>
      </p:sp>
      <p:sp>
        <p:nvSpPr>
          <p:cNvPr id="2" name="Slide Number Placeholder 1"/>
          <p:cNvSpPr>
            <a:spLocks noGrp="1"/>
          </p:cNvSpPr>
          <p:nvPr>
            <p:ph type="sldNum" sz="quarter" idx="10"/>
          </p:nvPr>
        </p:nvSpPr>
        <p:spPr>
          <a:xfrm>
            <a:off x="7021512" y="6828306"/>
            <a:ext cx="2266950" cy="401638"/>
          </a:xfrm>
        </p:spPr>
        <p:txBody>
          <a:bodyPr/>
          <a:lstStyle/>
          <a:p>
            <a:pPr>
              <a:defRPr/>
            </a:pPr>
            <a:fld id="{B987E0AB-55E0-4939-8738-68A986CE5643}" type="slidenum">
              <a:rPr lang="en-ZA" sz="1600">
                <a:solidFill>
                  <a:schemeClr val="tx1"/>
                </a:solidFill>
              </a:rPr>
              <a:pPr>
                <a:defRPr/>
              </a:pPr>
              <a:t>30</a:t>
            </a:fld>
            <a:endParaRPr lang="en-ZA" sz="1600" dirty="0">
              <a:solidFill>
                <a:schemeClr val="tx1"/>
              </a:solidFill>
            </a:endParaRPr>
          </a:p>
        </p:txBody>
      </p:sp>
    </p:spTree>
    <p:extLst>
      <p:ext uri="{BB962C8B-B14F-4D97-AF65-F5344CB8AC3E}">
        <p14:creationId xmlns:p14="http://schemas.microsoft.com/office/powerpoint/2010/main" val="4178874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199122-58F5-4D79-900D-2D755348992B}"/>
              </a:ext>
            </a:extLst>
          </p:cNvPr>
          <p:cNvSpPr>
            <a:spLocks noGrp="1"/>
          </p:cNvSpPr>
          <p:nvPr>
            <p:ph type="title"/>
          </p:nvPr>
        </p:nvSpPr>
        <p:spPr>
          <a:xfrm>
            <a:off x="504825" y="323850"/>
            <a:ext cx="9066213" cy="933450"/>
          </a:xfrm>
        </p:spPr>
        <p:txBody>
          <a:bodyPr wrap="square" anchor="ctr">
            <a:normAutofit/>
          </a:bodyPr>
          <a:lstStyle/>
          <a:p>
            <a:pPr>
              <a:defRPr/>
            </a:pPr>
            <a:r>
              <a:rPr lang="en-US" altLang="en-US" sz="3200" b="1" dirty="0">
                <a:latin typeface="Century Gothic" panose="020B0502020202020204" pitchFamily="34" charset="0"/>
              </a:rPr>
              <a:t>Budget of 2023/24 – R197 Million</a:t>
            </a:r>
            <a:endParaRPr lang="en-ZA" altLang="en-US" sz="3200" b="1" dirty="0">
              <a:latin typeface="Century Gothic" panose="020B0502020202020204" pitchFamily="34" charset="0"/>
            </a:endParaRPr>
          </a:p>
        </p:txBody>
      </p:sp>
      <p:pic>
        <p:nvPicPr>
          <p:cNvPr id="6" name="Picture 5">
            <a:extLst>
              <a:ext uri="{FF2B5EF4-FFF2-40B4-BE49-F238E27FC236}">
                <a16:creationId xmlns:a16="http://schemas.microsoft.com/office/drawing/2014/main" id="{3579E3D9-F0C7-E8B7-995D-96C1BF4800FA}"/>
              </a:ext>
            </a:extLst>
          </p:cNvPr>
          <p:cNvPicPr>
            <a:picLocks noChangeAspect="1"/>
          </p:cNvPicPr>
          <p:nvPr/>
        </p:nvPicPr>
        <p:blipFill>
          <a:blip r:embed="rId3"/>
          <a:stretch>
            <a:fillRect/>
          </a:stretch>
        </p:blipFill>
        <p:spPr>
          <a:xfrm>
            <a:off x="641711" y="1570037"/>
            <a:ext cx="8745177" cy="4984750"/>
          </a:xfrm>
          <a:prstGeom prst="rect">
            <a:avLst/>
          </a:prstGeom>
          <a:noFill/>
        </p:spPr>
      </p:pic>
      <p:sp>
        <p:nvSpPr>
          <p:cNvPr id="2" name="Slide Number Placeholder 1"/>
          <p:cNvSpPr>
            <a:spLocks noGrp="1"/>
          </p:cNvSpPr>
          <p:nvPr>
            <p:ph type="sldNum" sz="quarter" idx="10"/>
          </p:nvPr>
        </p:nvSpPr>
        <p:spPr>
          <a:xfrm>
            <a:off x="7119938" y="7007225"/>
            <a:ext cx="2266950" cy="401638"/>
          </a:xfrm>
        </p:spPr>
        <p:txBody>
          <a:bodyPr anchor="ctr">
            <a:normAutofit/>
          </a:bodyPr>
          <a:lstStyle/>
          <a:p>
            <a:pPr>
              <a:spcAft>
                <a:spcPts val="600"/>
              </a:spcAft>
              <a:defRPr/>
            </a:pPr>
            <a:fld id="{B987E0AB-55E0-4939-8738-68A986CE5643}" type="slidenum">
              <a:rPr lang="en-ZA"/>
              <a:pPr>
                <a:spcAft>
                  <a:spcPts val="600"/>
                </a:spcAft>
                <a:defRPr/>
              </a:pPr>
              <a:t>31</a:t>
            </a:fld>
            <a:endParaRPr lang="en-ZA"/>
          </a:p>
        </p:txBody>
      </p:sp>
    </p:spTree>
    <p:extLst>
      <p:ext uri="{BB962C8B-B14F-4D97-AF65-F5344CB8AC3E}">
        <p14:creationId xmlns:p14="http://schemas.microsoft.com/office/powerpoint/2010/main" val="1256214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504825" y="323850"/>
            <a:ext cx="9066213" cy="560387"/>
          </a:xfrm>
        </p:spPr>
        <p:txBody>
          <a:bodyPr wrap="square" anchor="ctr">
            <a:normAutofit/>
          </a:bodyPr>
          <a:lstStyle/>
          <a:p>
            <a:pPr>
              <a:defRPr/>
            </a:pPr>
            <a:r>
              <a:rPr lang="en-US" altLang="en-US" sz="3200" b="1" dirty="0"/>
              <a:t>Overview: 2023/24</a:t>
            </a:r>
            <a:endParaRPr lang="en-ZA" altLang="en-US" sz="3200" b="1" dirty="0"/>
          </a:p>
        </p:txBody>
      </p:sp>
      <p:sp>
        <p:nvSpPr>
          <p:cNvPr id="6147" name="Content Placeholder 2"/>
          <p:cNvSpPr>
            <a:spLocks noGrp="1"/>
          </p:cNvSpPr>
          <p:nvPr>
            <p:ph sz="half" idx="1"/>
          </p:nvPr>
        </p:nvSpPr>
        <p:spPr>
          <a:xfrm>
            <a:off x="87311" y="1287462"/>
            <a:ext cx="5067975" cy="4984750"/>
          </a:xfrm>
        </p:spPr>
        <p:txBody>
          <a:bodyPr wrap="square" anchor="t">
            <a:normAutofit fontScale="92500" lnSpcReduction="10000"/>
          </a:bodyPr>
          <a:lstStyle/>
          <a:p>
            <a:pPr>
              <a:defRPr/>
            </a:pPr>
            <a:r>
              <a:rPr lang="en-US" sz="1300" b="1" kern="1200" dirty="0">
                <a:effectLst>
                  <a:outerShdw blurRad="38100" dist="38100" dir="2700000" algn="tl">
                    <a:srgbClr val="000000">
                      <a:alpha val="43137"/>
                    </a:srgbClr>
                  </a:outerShdw>
                </a:effectLst>
                <a:latin typeface="Century Gothic" panose="020B0502020202020204" pitchFamily="34" charset="0"/>
              </a:rPr>
              <a:t>Financial Year 2023/2024</a:t>
            </a:r>
          </a:p>
          <a:p>
            <a:pPr lvl="1">
              <a:defRPr/>
            </a:pPr>
            <a:r>
              <a:rPr lang="en-US" sz="1300" kern="1200" dirty="0">
                <a:latin typeface="Century Gothic" panose="020B0502020202020204" pitchFamily="34" charset="0"/>
              </a:rPr>
              <a:t>The total budget amounts to </a:t>
            </a:r>
            <a:r>
              <a:rPr lang="en-US" sz="1300" b="1" kern="1200" dirty="0">
                <a:latin typeface="Century Gothic" panose="020B0502020202020204" pitchFamily="34" charset="0"/>
              </a:rPr>
              <a:t>R197 Million</a:t>
            </a:r>
            <a:r>
              <a:rPr lang="en-US" sz="1300" kern="1200" dirty="0">
                <a:latin typeface="Century Gothic" panose="020B0502020202020204" pitchFamily="34" charset="0"/>
              </a:rPr>
              <a:t>.</a:t>
            </a:r>
          </a:p>
          <a:p>
            <a:pPr lvl="1">
              <a:defRPr/>
            </a:pPr>
            <a:r>
              <a:rPr lang="en-US" sz="1300" b="1" kern="1200" dirty="0">
                <a:latin typeface="Century Gothic" panose="020B0502020202020204" pitchFamily="34" charset="0"/>
              </a:rPr>
              <a:t>DBE grant allocation:</a:t>
            </a:r>
          </a:p>
          <a:p>
            <a:pPr lvl="2">
              <a:defRPr/>
            </a:pPr>
            <a:r>
              <a:rPr lang="en-US" sz="1300" kern="1200" dirty="0">
                <a:latin typeface="Century Gothic" panose="020B0502020202020204" pitchFamily="34" charset="0"/>
              </a:rPr>
              <a:t>2021/22 – R157,4 million</a:t>
            </a:r>
          </a:p>
          <a:p>
            <a:pPr lvl="2">
              <a:defRPr/>
            </a:pPr>
            <a:r>
              <a:rPr lang="en-US" sz="1300" kern="1200" dirty="0">
                <a:latin typeface="Century Gothic" panose="020B0502020202020204" pitchFamily="34" charset="0"/>
              </a:rPr>
              <a:t>2022/23 – R162,0 million – an increase of 2,94%</a:t>
            </a:r>
          </a:p>
          <a:p>
            <a:pPr lvl="2">
              <a:defRPr/>
            </a:pPr>
            <a:r>
              <a:rPr lang="en-US" sz="1300" b="1" kern="1200" dirty="0">
                <a:latin typeface="Century Gothic" panose="020B0502020202020204" pitchFamily="34" charset="0"/>
              </a:rPr>
              <a:t>2023/24 – R162,9 million – an increase of 0,56%</a:t>
            </a:r>
          </a:p>
          <a:p>
            <a:pPr lvl="2">
              <a:defRPr/>
            </a:pPr>
            <a:r>
              <a:rPr lang="en-US" sz="1300" kern="1200" dirty="0">
                <a:latin typeface="Century Gothic" panose="020B0502020202020204" pitchFamily="34" charset="0"/>
              </a:rPr>
              <a:t>2024/25 – R169,4 million – an increase of 3,94%</a:t>
            </a:r>
          </a:p>
          <a:p>
            <a:pPr lvl="2">
              <a:defRPr/>
            </a:pPr>
            <a:r>
              <a:rPr lang="en-US" sz="1300" kern="1200" dirty="0">
                <a:latin typeface="Century Gothic" panose="020B0502020202020204" pitchFamily="34" charset="0"/>
              </a:rPr>
              <a:t>2025/26 – R177,0 million – an increase of 4,48%</a:t>
            </a:r>
          </a:p>
          <a:p>
            <a:pPr lvl="1">
              <a:defRPr/>
            </a:pPr>
            <a:r>
              <a:rPr lang="en-US" sz="1300" b="1" kern="1200" dirty="0">
                <a:latin typeface="Century Gothic" panose="020B0502020202020204" pitchFamily="34" charset="0"/>
              </a:rPr>
              <a:t>Own Revenue:</a:t>
            </a:r>
          </a:p>
          <a:p>
            <a:pPr lvl="2">
              <a:defRPr/>
            </a:pPr>
            <a:r>
              <a:rPr lang="en-US" sz="1300" kern="1200" dirty="0">
                <a:latin typeface="Century Gothic" panose="020B0502020202020204" pitchFamily="34" charset="0"/>
              </a:rPr>
              <a:t>2021/22 – R28,8 million</a:t>
            </a:r>
          </a:p>
          <a:p>
            <a:pPr lvl="2">
              <a:defRPr/>
            </a:pPr>
            <a:r>
              <a:rPr lang="en-US" sz="1300" kern="1200" dirty="0">
                <a:latin typeface="Century Gothic" panose="020B0502020202020204" pitchFamily="34" charset="0"/>
              </a:rPr>
              <a:t>2022/23 – R31,5 million – an increase of 9,36%</a:t>
            </a:r>
          </a:p>
          <a:p>
            <a:pPr lvl="2">
              <a:defRPr/>
            </a:pPr>
            <a:r>
              <a:rPr lang="en-US" sz="1300" b="1" kern="1200" dirty="0">
                <a:latin typeface="Century Gothic" panose="020B0502020202020204" pitchFamily="34" charset="0"/>
              </a:rPr>
              <a:t>2023/24 – R34,5 million – an increase of 9,54%</a:t>
            </a:r>
          </a:p>
          <a:p>
            <a:pPr lvl="2">
              <a:defRPr/>
            </a:pPr>
            <a:r>
              <a:rPr lang="en-US" sz="1300" kern="1200" dirty="0">
                <a:latin typeface="Century Gothic" panose="020B0502020202020204" pitchFamily="34" charset="0"/>
              </a:rPr>
              <a:t>2024/25 – R36,3 million – an increase of 5,35%</a:t>
            </a:r>
          </a:p>
          <a:p>
            <a:pPr lvl="2">
              <a:defRPr/>
            </a:pPr>
            <a:r>
              <a:rPr lang="en-US" sz="1300" kern="1200" dirty="0">
                <a:latin typeface="Century Gothic" panose="020B0502020202020204" pitchFamily="34" charset="0"/>
              </a:rPr>
              <a:t>2025/26 – R39,0 million – an increase of 7,41%</a:t>
            </a:r>
          </a:p>
          <a:p>
            <a:pPr>
              <a:defRPr/>
            </a:pPr>
            <a:r>
              <a:rPr lang="en-US" sz="1300" b="1" kern="1200" dirty="0">
                <a:effectLst>
                  <a:outerShdw blurRad="38100" dist="38100" dir="2700000" algn="tl">
                    <a:srgbClr val="000000">
                      <a:alpha val="43137"/>
                    </a:srgbClr>
                  </a:outerShdw>
                </a:effectLst>
                <a:latin typeface="Century Gothic" panose="020B0502020202020204" pitchFamily="34" charset="0"/>
              </a:rPr>
              <a:t>Future Financial Years Budget Estimates</a:t>
            </a:r>
          </a:p>
          <a:p>
            <a:pPr lvl="1">
              <a:defRPr/>
            </a:pPr>
            <a:r>
              <a:rPr lang="en-US" sz="1300" kern="1200" dirty="0">
                <a:latin typeface="Century Gothic" panose="020B0502020202020204" pitchFamily="34" charset="0"/>
              </a:rPr>
              <a:t>2024/25 – R205 million</a:t>
            </a:r>
          </a:p>
          <a:p>
            <a:pPr lvl="1">
              <a:defRPr/>
            </a:pPr>
            <a:r>
              <a:rPr lang="en-US" sz="1300" kern="1200" dirty="0">
                <a:latin typeface="Century Gothic" panose="020B0502020202020204" pitchFamily="34" charset="0"/>
              </a:rPr>
              <a:t>2025/26 – R215 million</a:t>
            </a:r>
            <a:endParaRPr lang="en-ZA" sz="1300" kern="1200" dirty="0">
              <a:latin typeface="Century Gothic" panose="020B0502020202020204" pitchFamily="34" charset="0"/>
            </a:endParaRPr>
          </a:p>
          <a:p>
            <a:pPr>
              <a:defRPr/>
            </a:pPr>
            <a:endParaRPr lang="en-ZA" altLang="en-US" sz="1300" kern="1200" dirty="0"/>
          </a:p>
          <a:p>
            <a:pPr>
              <a:defRPr/>
            </a:pPr>
            <a:endParaRPr lang="en-ZA" altLang="en-US" sz="1300" dirty="0"/>
          </a:p>
        </p:txBody>
      </p:sp>
      <p:sp>
        <p:nvSpPr>
          <p:cNvPr id="2" name="Slide Number Placeholder 1"/>
          <p:cNvSpPr>
            <a:spLocks noGrp="1"/>
          </p:cNvSpPr>
          <p:nvPr>
            <p:ph type="sldNum" sz="quarter" idx="10"/>
          </p:nvPr>
        </p:nvSpPr>
        <p:spPr>
          <a:xfrm>
            <a:off x="7119938" y="7007225"/>
            <a:ext cx="2266950" cy="401638"/>
          </a:xfrm>
        </p:spPr>
        <p:txBody>
          <a:bodyPr anchor="ctr">
            <a:normAutofit/>
          </a:bodyPr>
          <a:lstStyle/>
          <a:p>
            <a:pPr>
              <a:spcAft>
                <a:spcPts val="600"/>
              </a:spcAft>
              <a:defRPr/>
            </a:pPr>
            <a:fld id="{B987E0AB-55E0-4939-8738-68A986CE5643}" type="slidenum">
              <a:rPr lang="en-ZA"/>
              <a:pPr>
                <a:spcAft>
                  <a:spcPts val="600"/>
                </a:spcAft>
                <a:defRPr/>
              </a:pPr>
              <a:t>32</a:t>
            </a:fld>
            <a:endParaRPr lang="en-ZA"/>
          </a:p>
        </p:txBody>
      </p:sp>
      <p:pic>
        <p:nvPicPr>
          <p:cNvPr id="5" name="Picture 4">
            <a:extLst>
              <a:ext uri="{FF2B5EF4-FFF2-40B4-BE49-F238E27FC236}">
                <a16:creationId xmlns:a16="http://schemas.microsoft.com/office/drawing/2014/main" id="{4F1879D3-4153-B7B1-F631-5C74082312E4}"/>
              </a:ext>
            </a:extLst>
          </p:cNvPr>
          <p:cNvPicPr>
            <a:picLocks noChangeAspect="1"/>
          </p:cNvPicPr>
          <p:nvPr/>
        </p:nvPicPr>
        <p:blipFill>
          <a:blip r:embed="rId3"/>
          <a:stretch>
            <a:fillRect/>
          </a:stretch>
        </p:blipFill>
        <p:spPr>
          <a:xfrm>
            <a:off x="5207008" y="4160838"/>
            <a:ext cx="4838026" cy="2362200"/>
          </a:xfrm>
          <a:prstGeom prst="rect">
            <a:avLst/>
          </a:prstGeom>
        </p:spPr>
      </p:pic>
      <p:pic>
        <p:nvPicPr>
          <p:cNvPr id="6" name="Picture 5">
            <a:extLst>
              <a:ext uri="{FF2B5EF4-FFF2-40B4-BE49-F238E27FC236}">
                <a16:creationId xmlns:a16="http://schemas.microsoft.com/office/drawing/2014/main" id="{F96507EA-2F05-9D8A-1BDE-AD38D8E6CE2F}"/>
              </a:ext>
            </a:extLst>
          </p:cNvPr>
          <p:cNvPicPr>
            <a:picLocks noChangeAspect="1"/>
          </p:cNvPicPr>
          <p:nvPr/>
        </p:nvPicPr>
        <p:blipFill>
          <a:blip r:embed="rId4"/>
          <a:stretch>
            <a:fillRect/>
          </a:stretch>
        </p:blipFill>
        <p:spPr>
          <a:xfrm>
            <a:off x="5205830" y="1296628"/>
            <a:ext cx="4838026" cy="2788009"/>
          </a:xfrm>
          <a:prstGeom prst="rect">
            <a:avLst/>
          </a:prstGeom>
        </p:spPr>
      </p:pic>
    </p:spTree>
    <p:extLst>
      <p:ext uri="{BB962C8B-B14F-4D97-AF65-F5344CB8AC3E}">
        <p14:creationId xmlns:p14="http://schemas.microsoft.com/office/powerpoint/2010/main" val="2232515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504825" y="323850"/>
            <a:ext cx="9066213" cy="560387"/>
          </a:xfrm>
        </p:spPr>
        <p:txBody>
          <a:bodyPr/>
          <a:lstStyle/>
          <a:p>
            <a:pPr>
              <a:defRPr/>
            </a:pPr>
            <a:r>
              <a:rPr lang="en-US" altLang="en-US" sz="2800" b="1" dirty="0">
                <a:latin typeface="Century Gothic" panose="020B0502020202020204" pitchFamily="34" charset="0"/>
              </a:rPr>
              <a:t>Own Revenue</a:t>
            </a:r>
            <a:endParaRPr lang="en-ZA" altLang="en-US" sz="2800" b="1" dirty="0">
              <a:latin typeface="Century Gothic" panose="020B0502020202020204" pitchFamily="34" charset="0"/>
            </a:endParaRPr>
          </a:p>
        </p:txBody>
      </p:sp>
      <p:sp>
        <p:nvSpPr>
          <p:cNvPr id="6147" name="Content Placeholder 2"/>
          <p:cNvSpPr>
            <a:spLocks noGrp="1"/>
          </p:cNvSpPr>
          <p:nvPr>
            <p:ph idx="1"/>
          </p:nvPr>
        </p:nvSpPr>
        <p:spPr>
          <a:xfrm>
            <a:off x="540518" y="1112837"/>
            <a:ext cx="9066213" cy="4984750"/>
          </a:xfrm>
        </p:spPr>
        <p:txBody>
          <a:bodyPr/>
          <a:lstStyle/>
          <a:p>
            <a:pPr>
              <a:defRPr/>
            </a:pPr>
            <a:r>
              <a:rPr lang="en-ZA" sz="2100" kern="1200" dirty="0">
                <a:solidFill>
                  <a:schemeClr val="accent6">
                    <a:lumMod val="50000"/>
                  </a:schemeClr>
                </a:solidFill>
                <a:latin typeface="Century Gothic" panose="020B0502020202020204" pitchFamily="34" charset="0"/>
              </a:rPr>
              <a:t>The following are the primary revenue contributors:</a:t>
            </a:r>
          </a:p>
          <a:p>
            <a:pPr lvl="1">
              <a:defRPr/>
            </a:pPr>
            <a:r>
              <a:rPr lang="en-ZA" sz="1800" kern="1200" dirty="0">
                <a:solidFill>
                  <a:schemeClr val="accent6">
                    <a:lumMod val="50000"/>
                  </a:schemeClr>
                </a:solidFill>
                <a:latin typeface="Century Gothic" panose="020B0502020202020204" pitchFamily="34" charset="0"/>
              </a:rPr>
              <a:t>Verification</a:t>
            </a:r>
          </a:p>
          <a:p>
            <a:pPr lvl="2" algn="just">
              <a:defRPr/>
            </a:pPr>
            <a:r>
              <a:rPr lang="en-ZA" sz="1400" kern="1200" dirty="0">
                <a:solidFill>
                  <a:schemeClr val="accent6">
                    <a:lumMod val="50000"/>
                  </a:schemeClr>
                </a:solidFill>
                <a:latin typeface="Century Gothic" panose="020B0502020202020204" pitchFamily="34" charset="0"/>
              </a:rPr>
              <a:t>Is the process followed by Umalusi to establish the authenticity of qualifications or certificates. Over the past six years, 250,593</a:t>
            </a:r>
            <a:r>
              <a:rPr lang="en-US" sz="1400" kern="1200" dirty="0">
                <a:solidFill>
                  <a:schemeClr val="accent6">
                    <a:lumMod val="50000"/>
                  </a:schemeClr>
                </a:solidFill>
                <a:latin typeface="Century Gothic" panose="020B0502020202020204" pitchFamily="34" charset="0"/>
              </a:rPr>
              <a:t> verification were done annually on average</a:t>
            </a:r>
            <a:r>
              <a:rPr lang="en-ZA" sz="1400" kern="1200" dirty="0">
                <a:solidFill>
                  <a:schemeClr val="accent6">
                    <a:lumMod val="50000"/>
                  </a:schemeClr>
                </a:solidFill>
                <a:latin typeface="Century Gothic" panose="020B0502020202020204" pitchFamily="34" charset="0"/>
              </a:rPr>
              <a:t>.</a:t>
            </a:r>
          </a:p>
          <a:p>
            <a:pPr lvl="1">
              <a:defRPr/>
            </a:pPr>
            <a:r>
              <a:rPr lang="en-ZA" sz="1800" kern="1200" dirty="0">
                <a:solidFill>
                  <a:schemeClr val="accent6">
                    <a:lumMod val="50000"/>
                  </a:schemeClr>
                </a:solidFill>
                <a:latin typeface="Century Gothic" panose="020B0502020202020204" pitchFamily="34" charset="0"/>
              </a:rPr>
              <a:t>Accreditation</a:t>
            </a:r>
          </a:p>
          <a:p>
            <a:pPr lvl="2" algn="just">
              <a:defRPr/>
            </a:pPr>
            <a:r>
              <a:rPr lang="en-ZA" sz="1400" kern="1200" dirty="0">
                <a:solidFill>
                  <a:schemeClr val="accent6">
                    <a:lumMod val="50000"/>
                  </a:schemeClr>
                </a:solidFill>
                <a:latin typeface="Century Gothic" panose="020B0502020202020204" pitchFamily="34" charset="0"/>
              </a:rPr>
              <a:t>Umalusi accredit private education institutions to ensure compliance with Section 29(3)(c) of the South African Constitution to ensure that independent educational institutions maintain standards. (Independent schools, private FET colleges and private AET colleges)</a:t>
            </a:r>
          </a:p>
          <a:p>
            <a:pPr lvl="1">
              <a:defRPr/>
            </a:pPr>
            <a:r>
              <a:rPr lang="en-ZA" sz="1800" kern="1200" dirty="0">
                <a:solidFill>
                  <a:schemeClr val="accent6">
                    <a:lumMod val="50000"/>
                  </a:schemeClr>
                </a:solidFill>
                <a:latin typeface="Century Gothic" panose="020B0502020202020204" pitchFamily="34" charset="0"/>
              </a:rPr>
              <a:t>Certification</a:t>
            </a:r>
          </a:p>
          <a:p>
            <a:pPr lvl="2" algn="just">
              <a:defRPr/>
            </a:pPr>
            <a:r>
              <a:rPr lang="en-ZA" sz="1400" kern="1200" dirty="0">
                <a:solidFill>
                  <a:schemeClr val="accent6">
                    <a:lumMod val="50000"/>
                  </a:schemeClr>
                </a:solidFill>
                <a:latin typeface="Century Gothic" panose="020B0502020202020204" pitchFamily="34" charset="0"/>
              </a:rPr>
              <a:t>Is the process followed by Umalusi to issue certificates to candidates who have successfully complied with the requirements for a qualification. Over the past six years, </a:t>
            </a:r>
            <a:r>
              <a:rPr lang="en-US" sz="1400" kern="1200" dirty="0">
                <a:solidFill>
                  <a:schemeClr val="accent6">
                    <a:lumMod val="50000"/>
                  </a:schemeClr>
                </a:solidFill>
                <a:latin typeface="Century Gothic" panose="020B0502020202020204" pitchFamily="34" charset="0"/>
              </a:rPr>
              <a:t>1,124,767 certificates were issued annually on average</a:t>
            </a:r>
            <a:r>
              <a:rPr lang="en-ZA" sz="1400" kern="1200" dirty="0">
                <a:solidFill>
                  <a:schemeClr val="accent6">
                    <a:lumMod val="50000"/>
                  </a:schemeClr>
                </a:solidFill>
                <a:latin typeface="Century Gothic" panose="020B0502020202020204" pitchFamily="34" charset="0"/>
              </a:rPr>
              <a:t>.</a:t>
            </a:r>
          </a:p>
          <a:p>
            <a:pPr lvl="1">
              <a:defRPr/>
            </a:pPr>
            <a:r>
              <a:rPr lang="en-ZA" sz="1800" kern="1200" dirty="0">
                <a:solidFill>
                  <a:schemeClr val="accent6">
                    <a:lumMod val="50000"/>
                  </a:schemeClr>
                </a:solidFill>
                <a:latin typeface="Century Gothic" panose="020B0502020202020204" pitchFamily="34" charset="0"/>
              </a:rPr>
              <a:t>Quality Assurance of Assessment</a:t>
            </a:r>
          </a:p>
          <a:p>
            <a:pPr lvl="2" algn="just">
              <a:defRPr/>
            </a:pPr>
            <a:r>
              <a:rPr lang="en-ZA" sz="1400" kern="1200" dirty="0">
                <a:solidFill>
                  <a:schemeClr val="accent6">
                    <a:lumMod val="50000"/>
                  </a:schemeClr>
                </a:solidFill>
                <a:latin typeface="Century Gothic" panose="020B0502020202020204" pitchFamily="34" charset="0"/>
              </a:rPr>
              <a:t>Charges from Independent Examinations Board (IEB) and the South African Comprehensive Assessment Institute (SACAI)</a:t>
            </a:r>
          </a:p>
          <a:p>
            <a:pPr lvl="1">
              <a:defRPr/>
            </a:pPr>
            <a:r>
              <a:rPr lang="en-ZA" sz="1800" kern="1200" dirty="0">
                <a:solidFill>
                  <a:schemeClr val="accent6">
                    <a:lumMod val="50000"/>
                  </a:schemeClr>
                </a:solidFill>
                <a:latin typeface="Century Gothic" panose="020B0502020202020204" pitchFamily="34" charset="0"/>
              </a:rPr>
              <a:t>Interest received</a:t>
            </a:r>
          </a:p>
          <a:p>
            <a:pPr lvl="2">
              <a:defRPr/>
            </a:pPr>
            <a:r>
              <a:rPr lang="en-ZA" sz="1400" kern="1200" dirty="0">
                <a:solidFill>
                  <a:schemeClr val="accent6">
                    <a:lumMod val="50000"/>
                  </a:schemeClr>
                </a:solidFill>
                <a:latin typeface="Century Gothic" panose="020B0502020202020204" pitchFamily="34" charset="0"/>
              </a:rPr>
              <a:t>Investment of available funds</a:t>
            </a:r>
          </a:p>
          <a:p>
            <a:pPr>
              <a:defRPr/>
            </a:pPr>
            <a:endParaRPr lang="en-ZA" sz="2800" kern="1200" dirty="0">
              <a:solidFill>
                <a:schemeClr val="accent6">
                  <a:lumMod val="50000"/>
                </a:schemeClr>
              </a:solidFill>
              <a:latin typeface="Century Gothic" panose="020B0502020202020204" pitchFamily="34" charset="0"/>
            </a:endParaRPr>
          </a:p>
          <a:p>
            <a:pPr marL="106363" indent="0">
              <a:buNone/>
              <a:defRPr/>
            </a:pPr>
            <a:r>
              <a:rPr lang="en-ZA" altLang="en-US" sz="2000" b="1" dirty="0">
                <a:solidFill>
                  <a:srgbClr val="0070C0"/>
                </a:solidFill>
              </a:rPr>
              <a:t>     </a:t>
            </a:r>
            <a:endParaRPr lang="en-ZA" altLang="en-US" sz="2200" b="1" dirty="0">
              <a:solidFill>
                <a:schemeClr val="tx1"/>
              </a:solidFill>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sz="1600">
                <a:solidFill>
                  <a:schemeClr val="tx1"/>
                </a:solidFill>
              </a:rPr>
              <a:pPr>
                <a:defRPr/>
              </a:pPr>
              <a:t>33</a:t>
            </a:fld>
            <a:endParaRPr lang="en-ZA" sz="1600" dirty="0">
              <a:solidFill>
                <a:schemeClr val="tx1"/>
              </a:solidFill>
            </a:endParaRPr>
          </a:p>
        </p:txBody>
      </p:sp>
    </p:spTree>
    <p:extLst>
      <p:ext uri="{BB962C8B-B14F-4D97-AF65-F5344CB8AC3E}">
        <p14:creationId xmlns:p14="http://schemas.microsoft.com/office/powerpoint/2010/main" val="2091975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53730" y="322468"/>
            <a:ext cx="9829800" cy="637969"/>
          </a:xfrm>
        </p:spPr>
        <p:txBody>
          <a:bodyPr/>
          <a:lstStyle/>
          <a:p>
            <a:pPr>
              <a:defRPr/>
            </a:pPr>
            <a:r>
              <a:rPr lang="en-US" altLang="en-US" sz="2800" b="1" dirty="0">
                <a:latin typeface="Century Gothic" panose="020B0502020202020204" pitchFamily="34" charset="0"/>
              </a:rPr>
              <a:t> Total Revenue</a:t>
            </a:r>
            <a:endParaRPr lang="en-ZA" altLang="en-US" sz="2800" b="1" dirty="0">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34</a:t>
            </a:fld>
            <a:endParaRPr lang="en-ZA" dirty="0"/>
          </a:p>
        </p:txBody>
      </p:sp>
      <p:graphicFrame>
        <p:nvGraphicFramePr>
          <p:cNvPr id="4" name="Table 4">
            <a:extLst>
              <a:ext uri="{FF2B5EF4-FFF2-40B4-BE49-F238E27FC236}">
                <a16:creationId xmlns:a16="http://schemas.microsoft.com/office/drawing/2014/main" id="{EFCE3060-8A08-CB9C-C064-DE00FD835810}"/>
              </a:ext>
            </a:extLst>
          </p:cNvPr>
          <p:cNvGraphicFramePr>
            <a:graphicFrameLocks noGrp="1"/>
          </p:cNvGraphicFramePr>
          <p:nvPr/>
        </p:nvGraphicFramePr>
        <p:xfrm>
          <a:off x="458529" y="1493837"/>
          <a:ext cx="9220201" cy="4208780"/>
        </p:xfrm>
        <a:graphic>
          <a:graphicData uri="http://schemas.openxmlformats.org/drawingml/2006/table">
            <a:tbl>
              <a:tblPr firstRow="1" bandRow="1">
                <a:tableStyleId>{5DA37D80-6434-44D0-A028-1B22A696006F}</a:tableStyleId>
              </a:tblPr>
              <a:tblGrid>
                <a:gridCol w="2393706">
                  <a:extLst>
                    <a:ext uri="{9D8B030D-6E8A-4147-A177-3AD203B41FA5}">
                      <a16:colId xmlns:a16="http://schemas.microsoft.com/office/drawing/2014/main" val="223321346"/>
                    </a:ext>
                  </a:extLst>
                </a:gridCol>
                <a:gridCol w="1329837">
                  <a:extLst>
                    <a:ext uri="{9D8B030D-6E8A-4147-A177-3AD203B41FA5}">
                      <a16:colId xmlns:a16="http://schemas.microsoft.com/office/drawing/2014/main" val="2283121118"/>
                    </a:ext>
                  </a:extLst>
                </a:gridCol>
                <a:gridCol w="1285509">
                  <a:extLst>
                    <a:ext uri="{9D8B030D-6E8A-4147-A177-3AD203B41FA5}">
                      <a16:colId xmlns:a16="http://schemas.microsoft.com/office/drawing/2014/main" val="2325971204"/>
                    </a:ext>
                  </a:extLst>
                </a:gridCol>
                <a:gridCol w="1467948">
                  <a:extLst>
                    <a:ext uri="{9D8B030D-6E8A-4147-A177-3AD203B41FA5}">
                      <a16:colId xmlns:a16="http://schemas.microsoft.com/office/drawing/2014/main" val="344781023"/>
                    </a:ext>
                  </a:extLst>
                </a:gridCol>
                <a:gridCol w="1295400">
                  <a:extLst>
                    <a:ext uri="{9D8B030D-6E8A-4147-A177-3AD203B41FA5}">
                      <a16:colId xmlns:a16="http://schemas.microsoft.com/office/drawing/2014/main" val="3440885552"/>
                    </a:ext>
                  </a:extLst>
                </a:gridCol>
                <a:gridCol w="1447801">
                  <a:extLst>
                    <a:ext uri="{9D8B030D-6E8A-4147-A177-3AD203B41FA5}">
                      <a16:colId xmlns:a16="http://schemas.microsoft.com/office/drawing/2014/main" val="414134556"/>
                    </a:ext>
                  </a:extLst>
                </a:gridCol>
              </a:tblGrid>
              <a:tr h="420878">
                <a:tc rowSpan="2">
                  <a:txBody>
                    <a:bodyPr/>
                    <a:lstStyle/>
                    <a:p>
                      <a:r>
                        <a:rPr lang="en-US" sz="1600" b="1" cap="none" spc="0" dirty="0">
                          <a:ln w="0"/>
                          <a:solidFill>
                            <a:schemeClr val="tx1"/>
                          </a:solidFill>
                          <a:effectLst>
                            <a:outerShdw blurRad="38100" dist="19050" dir="2700000" algn="tl" rotWithShape="0">
                              <a:schemeClr val="dk1">
                                <a:alpha val="40000"/>
                              </a:schemeClr>
                            </a:outerShdw>
                          </a:effectLst>
                        </a:rPr>
                        <a:t>Description</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chor="ctr">
                    <a:noFill/>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2021/22</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2022/23</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2023/24</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2024/25</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2025/26</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extLst>
                  <a:ext uri="{0D108BD9-81ED-4DB2-BD59-A6C34878D82A}">
                    <a16:rowId xmlns:a16="http://schemas.microsoft.com/office/drawing/2014/main" val="1265715138"/>
                  </a:ext>
                </a:extLst>
              </a:tr>
              <a:tr h="420878">
                <a:tc vMerge="1">
                  <a:txBody>
                    <a:bodyPr/>
                    <a:lstStyle/>
                    <a:p>
                      <a:endParaRPr lang="en-ZA" sz="1600" dirty="0">
                        <a:latin typeface="Century Gothic" panose="020B0502020202020204" pitchFamily="34" charset="0"/>
                      </a:endParaRPr>
                    </a:p>
                  </a:txBody>
                  <a:tcPr/>
                </a:tc>
                <a:tc>
                  <a:txBody>
                    <a:bodyPr/>
                    <a:lstStyle/>
                    <a:p>
                      <a:pPr algn="ctr"/>
                      <a:r>
                        <a:rPr lang="en-US" sz="1600" b="1" cap="none" spc="0" dirty="0">
                          <a:ln w="0"/>
                          <a:solidFill>
                            <a:schemeClr val="tx1"/>
                          </a:solidFill>
                          <a:effectLst>
                            <a:outerShdw blurRad="38100" dist="19050" dir="2700000" algn="tl" rotWithShape="0">
                              <a:schemeClr val="dk1">
                                <a:alpha val="40000"/>
                              </a:schemeClr>
                            </a:outerShdw>
                          </a:effectLst>
                        </a:rPr>
                        <a:t>R’000</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cap="none" spc="0" dirty="0">
                          <a:ln w="0"/>
                          <a:solidFill>
                            <a:schemeClr val="tx1"/>
                          </a:solidFill>
                          <a:effectLst>
                            <a:outerShdw blurRad="38100" dist="19050" dir="2700000" algn="tl" rotWithShape="0">
                              <a:schemeClr val="dk1">
                                <a:alpha val="40000"/>
                              </a:schemeClr>
                            </a:outerShdw>
                          </a:effectLst>
                        </a:rPr>
                        <a:t>R’000</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cap="none" spc="0" dirty="0">
                          <a:ln w="0"/>
                          <a:solidFill>
                            <a:schemeClr val="tx1"/>
                          </a:solidFill>
                          <a:effectLst>
                            <a:outerShdw blurRad="38100" dist="19050" dir="2700000" algn="tl" rotWithShape="0">
                              <a:schemeClr val="dk1">
                                <a:alpha val="40000"/>
                              </a:schemeClr>
                            </a:outerShdw>
                          </a:effectLst>
                        </a:rPr>
                        <a:t>R’000</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cap="none" spc="0" dirty="0">
                          <a:ln w="0"/>
                          <a:solidFill>
                            <a:schemeClr val="tx1"/>
                          </a:solidFill>
                          <a:effectLst>
                            <a:outerShdw blurRad="38100" dist="19050" dir="2700000" algn="tl" rotWithShape="0">
                              <a:schemeClr val="dk1">
                                <a:alpha val="40000"/>
                              </a:schemeClr>
                            </a:outerShdw>
                          </a:effectLst>
                        </a:rPr>
                        <a:t>R’000</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cap="none" spc="0" dirty="0">
                          <a:ln w="0"/>
                          <a:solidFill>
                            <a:schemeClr val="tx1"/>
                          </a:solidFill>
                          <a:effectLst>
                            <a:outerShdw blurRad="38100" dist="19050" dir="2700000" algn="tl" rotWithShape="0">
                              <a:schemeClr val="dk1">
                                <a:alpha val="40000"/>
                              </a:schemeClr>
                            </a:outerShdw>
                          </a:effectLst>
                        </a:rPr>
                        <a:t>R’000</a:t>
                      </a:r>
                      <a:endParaRPr lang="en-ZA" sz="1600" b="1" cap="none" spc="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endParaRPr>
                    </a:p>
                  </a:txBody>
                  <a:tcPr>
                    <a:noFill/>
                  </a:tcPr>
                </a:tc>
                <a:extLst>
                  <a:ext uri="{0D108BD9-81ED-4DB2-BD59-A6C34878D82A}">
                    <a16:rowId xmlns:a16="http://schemas.microsoft.com/office/drawing/2014/main" val="1104838476"/>
                  </a:ext>
                </a:extLst>
              </a:tr>
              <a:tr h="420878">
                <a:tc>
                  <a:txBody>
                    <a:bodyPr/>
                    <a:lstStyle/>
                    <a:p>
                      <a:r>
                        <a:rPr lang="en-US" sz="1600" b="0" cap="none" spc="0" dirty="0">
                          <a:ln w="0"/>
                          <a:solidFill>
                            <a:schemeClr val="tx1"/>
                          </a:solidFill>
                          <a:effectLst/>
                        </a:rPr>
                        <a:t>DBE Allocation</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R157,400</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162,031</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R162,945</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R169,365</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R176,953</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2963483553"/>
                  </a:ext>
                </a:extLst>
              </a:tr>
              <a:tr h="420878">
                <a:tc>
                  <a:txBody>
                    <a:bodyPr/>
                    <a:lstStyle/>
                    <a:p>
                      <a:r>
                        <a:rPr lang="en-US" sz="1600" b="0" cap="none" spc="0" dirty="0">
                          <a:ln w="0"/>
                          <a:solidFill>
                            <a:schemeClr val="tx1"/>
                          </a:solidFill>
                          <a:effectLst/>
                        </a:rPr>
                        <a:t>Verification</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R11,934</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R12,452</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R13,249</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R14,097</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R15,061</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3384368700"/>
                  </a:ext>
                </a:extLst>
              </a:tr>
              <a:tr h="420878">
                <a:tc>
                  <a:txBody>
                    <a:bodyPr/>
                    <a:lstStyle/>
                    <a:p>
                      <a:r>
                        <a:rPr lang="en-US" sz="1600" b="0" cap="none" spc="0" dirty="0">
                          <a:ln w="0"/>
                          <a:solidFill>
                            <a:schemeClr val="tx1"/>
                          </a:solidFill>
                          <a:effectLst/>
                        </a:rPr>
                        <a:t>Accreditation</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R5,195</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R4,139</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R10,796</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R11,120</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R11,824</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251189285"/>
                  </a:ext>
                </a:extLst>
              </a:tr>
              <a:tr h="420878">
                <a:tc>
                  <a:txBody>
                    <a:bodyPr/>
                    <a:lstStyle/>
                    <a:p>
                      <a:r>
                        <a:rPr lang="en-US" sz="1600" b="0" cap="none" spc="0" dirty="0">
                          <a:ln w="0"/>
                          <a:solidFill>
                            <a:schemeClr val="tx1"/>
                          </a:solidFill>
                          <a:effectLst/>
                        </a:rPr>
                        <a:t>Certification</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R5,695</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R2,049</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R2,776</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R2,954</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R3,205</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1858119346"/>
                  </a:ext>
                </a:extLst>
              </a:tr>
              <a:tr h="420878">
                <a:tc>
                  <a:txBody>
                    <a:bodyPr/>
                    <a:lstStyle/>
                    <a:p>
                      <a:r>
                        <a:rPr lang="en-US" sz="1600" b="0" cap="none" spc="0" dirty="0">
                          <a:ln w="0"/>
                          <a:solidFill>
                            <a:schemeClr val="tx1"/>
                          </a:solidFill>
                          <a:effectLst/>
                        </a:rPr>
                        <a:t>Quality Assurance</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R2,534</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R4,696</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R3,782</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R4,024</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R4,343</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2395805460"/>
                  </a:ext>
                </a:extLst>
              </a:tr>
              <a:tr h="420878">
                <a:tc>
                  <a:txBody>
                    <a:bodyPr/>
                    <a:lstStyle/>
                    <a:p>
                      <a:r>
                        <a:rPr lang="en-US" sz="1600" b="0" cap="none" spc="0" dirty="0">
                          <a:ln w="0"/>
                          <a:solidFill>
                            <a:schemeClr val="tx1"/>
                          </a:solidFill>
                          <a:effectLst/>
                        </a:rPr>
                        <a:t>Interest</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R2,403</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R1,269</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R2,068</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R2,212</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R2,368</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2346070647"/>
                  </a:ext>
                </a:extLst>
              </a:tr>
              <a:tr h="420878">
                <a:tc>
                  <a:txBody>
                    <a:bodyPr/>
                    <a:lstStyle/>
                    <a:p>
                      <a:r>
                        <a:rPr lang="en-US" sz="1600" b="0" cap="none" spc="0" dirty="0">
                          <a:ln w="0"/>
                          <a:solidFill>
                            <a:schemeClr val="tx1"/>
                          </a:solidFill>
                          <a:effectLst/>
                        </a:rPr>
                        <a:t>Rent</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R1,023</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R1,087</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R1,812</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R1,921</a:t>
                      </a:r>
                      <a:endParaRPr lang="en-ZA" sz="1600" b="0" cap="none" spc="0" dirty="0">
                        <a:ln w="0"/>
                        <a:solidFill>
                          <a:schemeClr val="tx1"/>
                        </a:solidFill>
                        <a:effectLst/>
                        <a:latin typeface="Century Gothic" panose="020B0502020202020204" pitchFamily="34" charset="0"/>
                      </a:endParaRPr>
                    </a:p>
                  </a:txBody>
                  <a:tcPr>
                    <a:noFill/>
                  </a:tcPr>
                </a:tc>
                <a:tc>
                  <a:txBody>
                    <a:bodyPr/>
                    <a:lstStyle/>
                    <a:p>
                      <a:pPr algn="r"/>
                      <a:r>
                        <a:rPr lang="en-US" sz="1600" b="0" cap="none" spc="0" dirty="0">
                          <a:ln w="0"/>
                          <a:solidFill>
                            <a:schemeClr val="tx1"/>
                          </a:solidFill>
                          <a:effectLst/>
                        </a:rPr>
                        <a:t>R2,220</a:t>
                      </a:r>
                      <a:endParaRPr lang="en-ZA" sz="1600" b="0"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1272501680"/>
                  </a:ext>
                </a:extLst>
              </a:tr>
              <a:tr h="420878">
                <a:tc>
                  <a:txBody>
                    <a:bodyPr/>
                    <a:lstStyle/>
                    <a:p>
                      <a:r>
                        <a:rPr lang="en-US" sz="1600" b="1" cap="none" spc="0" dirty="0">
                          <a:ln w="0"/>
                          <a:solidFill>
                            <a:schemeClr val="tx1"/>
                          </a:solidFill>
                          <a:effectLst/>
                        </a:rPr>
                        <a:t>Total Revenue</a:t>
                      </a:r>
                      <a:endParaRPr lang="en-ZA" sz="1600" b="1" cap="none" spc="0" dirty="0">
                        <a:ln w="0"/>
                        <a:solidFill>
                          <a:schemeClr val="tx1"/>
                        </a:solidFill>
                        <a:effectLst/>
                        <a:latin typeface="Century Gothic" panose="020B0502020202020204" pitchFamily="34" charset="0"/>
                      </a:endParaRPr>
                    </a:p>
                  </a:txBody>
                  <a:tcPr>
                    <a:noFill/>
                  </a:tcPr>
                </a:tc>
                <a:tc>
                  <a:txBody>
                    <a:bodyPr/>
                    <a:lstStyle/>
                    <a:p>
                      <a:pPr algn="r"/>
                      <a:r>
                        <a:rPr lang="en-US" sz="1600" b="1" cap="none" spc="0" dirty="0">
                          <a:ln w="0"/>
                          <a:solidFill>
                            <a:schemeClr val="tx1"/>
                          </a:solidFill>
                          <a:effectLst/>
                        </a:rPr>
                        <a:t>R186,184</a:t>
                      </a:r>
                      <a:endParaRPr lang="en-ZA" sz="1600" b="1" cap="none" spc="0" dirty="0">
                        <a:ln w="0"/>
                        <a:solidFill>
                          <a:schemeClr val="tx1"/>
                        </a:solidFill>
                        <a:effectLst/>
                        <a:latin typeface="Century Gothic" panose="020B0502020202020204" pitchFamily="34" charset="0"/>
                      </a:endParaRPr>
                    </a:p>
                  </a:txBody>
                  <a:tcPr>
                    <a:noFill/>
                  </a:tcPr>
                </a:tc>
                <a:tc>
                  <a:txBody>
                    <a:bodyPr/>
                    <a:lstStyle/>
                    <a:p>
                      <a:pPr algn="r"/>
                      <a:r>
                        <a:rPr lang="en-US" sz="1600" b="1" cap="none" spc="0" dirty="0">
                          <a:ln w="0"/>
                          <a:solidFill>
                            <a:schemeClr val="tx1"/>
                          </a:solidFill>
                          <a:effectLst/>
                        </a:rPr>
                        <a:t>R187,723</a:t>
                      </a:r>
                      <a:endParaRPr lang="en-ZA" sz="1600" b="1" cap="none" spc="0" dirty="0">
                        <a:ln w="0"/>
                        <a:solidFill>
                          <a:schemeClr val="tx1"/>
                        </a:solidFill>
                        <a:effectLst/>
                        <a:latin typeface="Century Gothic" panose="020B0502020202020204" pitchFamily="34" charset="0"/>
                      </a:endParaRPr>
                    </a:p>
                  </a:txBody>
                  <a:tcPr>
                    <a:noFill/>
                  </a:tcPr>
                </a:tc>
                <a:tc>
                  <a:txBody>
                    <a:bodyPr/>
                    <a:lstStyle/>
                    <a:p>
                      <a:pPr algn="r"/>
                      <a:r>
                        <a:rPr lang="en-US" sz="1600" b="1" cap="none" spc="0" dirty="0">
                          <a:ln w="0"/>
                          <a:solidFill>
                            <a:schemeClr val="tx1"/>
                          </a:solidFill>
                          <a:effectLst/>
                        </a:rPr>
                        <a:t>R197,428</a:t>
                      </a:r>
                      <a:endParaRPr lang="en-ZA" sz="1600" b="1" cap="none" spc="0" dirty="0">
                        <a:ln w="0"/>
                        <a:solidFill>
                          <a:schemeClr val="tx1"/>
                        </a:solidFill>
                        <a:effectLst/>
                        <a:latin typeface="Century Gothic" panose="020B0502020202020204" pitchFamily="34" charset="0"/>
                      </a:endParaRPr>
                    </a:p>
                  </a:txBody>
                  <a:tcPr>
                    <a:noFill/>
                  </a:tcPr>
                </a:tc>
                <a:tc>
                  <a:txBody>
                    <a:bodyPr/>
                    <a:lstStyle/>
                    <a:p>
                      <a:pPr algn="r"/>
                      <a:r>
                        <a:rPr lang="en-US" sz="1600" b="1" cap="none" spc="0" dirty="0">
                          <a:ln w="0"/>
                          <a:solidFill>
                            <a:schemeClr val="tx1"/>
                          </a:solidFill>
                          <a:effectLst/>
                        </a:rPr>
                        <a:t>R205,693</a:t>
                      </a:r>
                      <a:endParaRPr lang="en-ZA" sz="1600" b="1" cap="none" spc="0" dirty="0">
                        <a:ln w="0"/>
                        <a:solidFill>
                          <a:schemeClr val="tx1"/>
                        </a:solidFill>
                        <a:effectLst/>
                        <a:latin typeface="Century Gothic" panose="020B0502020202020204" pitchFamily="34" charset="0"/>
                      </a:endParaRPr>
                    </a:p>
                  </a:txBody>
                  <a:tcPr>
                    <a:noFill/>
                  </a:tcPr>
                </a:tc>
                <a:tc>
                  <a:txBody>
                    <a:bodyPr/>
                    <a:lstStyle/>
                    <a:p>
                      <a:pPr algn="r"/>
                      <a:r>
                        <a:rPr lang="en-US" sz="1600" b="1" cap="none" spc="0" dirty="0">
                          <a:ln w="0"/>
                          <a:solidFill>
                            <a:schemeClr val="tx1"/>
                          </a:solidFill>
                          <a:effectLst/>
                        </a:rPr>
                        <a:t>R215,974</a:t>
                      </a:r>
                      <a:endParaRPr lang="en-ZA" sz="1600" b="1" cap="none" spc="0" dirty="0">
                        <a:ln w="0"/>
                        <a:solidFill>
                          <a:schemeClr val="tx1"/>
                        </a:solidFill>
                        <a:effectLst/>
                        <a:latin typeface="Century Gothic" panose="020B0502020202020204" pitchFamily="34" charset="0"/>
                      </a:endParaRPr>
                    </a:p>
                  </a:txBody>
                  <a:tcPr>
                    <a:noFill/>
                  </a:tcPr>
                </a:tc>
                <a:extLst>
                  <a:ext uri="{0D108BD9-81ED-4DB2-BD59-A6C34878D82A}">
                    <a16:rowId xmlns:a16="http://schemas.microsoft.com/office/drawing/2014/main" val="4254091267"/>
                  </a:ext>
                </a:extLst>
              </a:tr>
            </a:tbl>
          </a:graphicData>
        </a:graphic>
      </p:graphicFrame>
    </p:spTree>
    <p:extLst>
      <p:ext uri="{BB962C8B-B14F-4D97-AF65-F5344CB8AC3E}">
        <p14:creationId xmlns:p14="http://schemas.microsoft.com/office/powerpoint/2010/main" val="2141997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504825" y="323850"/>
            <a:ext cx="9066213" cy="484187"/>
          </a:xfrm>
        </p:spPr>
        <p:txBody>
          <a:bodyPr wrap="square" anchor="ctr">
            <a:normAutofit/>
          </a:bodyPr>
          <a:lstStyle/>
          <a:p>
            <a:pPr>
              <a:defRPr/>
            </a:pPr>
            <a:r>
              <a:rPr lang="en-US" altLang="en-US" sz="2800" b="1" dirty="0">
                <a:latin typeface="Century Gothic" panose="020B0502020202020204" pitchFamily="34" charset="0"/>
              </a:rPr>
              <a:t>Expenditure</a:t>
            </a:r>
            <a:endParaRPr lang="en-ZA" altLang="en-US" sz="2800" b="1" dirty="0">
              <a:latin typeface="Century Gothic" panose="020B0502020202020204" pitchFamily="34" charset="0"/>
            </a:endParaRPr>
          </a:p>
        </p:txBody>
      </p:sp>
      <p:sp>
        <p:nvSpPr>
          <p:cNvPr id="2" name="Slide Number Placeholder 1"/>
          <p:cNvSpPr>
            <a:spLocks noGrp="1"/>
          </p:cNvSpPr>
          <p:nvPr>
            <p:ph type="sldNum" sz="quarter" idx="10"/>
          </p:nvPr>
        </p:nvSpPr>
        <p:spPr>
          <a:xfrm>
            <a:off x="7097712" y="6834187"/>
            <a:ext cx="2266950" cy="401638"/>
          </a:xfrm>
        </p:spPr>
        <p:txBody>
          <a:bodyPr anchor="ctr">
            <a:normAutofit/>
          </a:bodyPr>
          <a:lstStyle/>
          <a:p>
            <a:pPr>
              <a:spcAft>
                <a:spcPts val="600"/>
              </a:spcAft>
              <a:defRPr/>
            </a:pPr>
            <a:fld id="{B987E0AB-55E0-4939-8738-68A986CE5643}" type="slidenum">
              <a:rPr lang="en-ZA" sz="1600">
                <a:solidFill>
                  <a:schemeClr val="tx1"/>
                </a:solidFill>
              </a:rPr>
              <a:pPr>
                <a:spcAft>
                  <a:spcPts val="600"/>
                </a:spcAft>
                <a:defRPr/>
              </a:pPr>
              <a:t>35</a:t>
            </a:fld>
            <a:endParaRPr lang="en-ZA" sz="1600" dirty="0">
              <a:solidFill>
                <a:schemeClr val="tx1"/>
              </a:solidFill>
            </a:endParaRPr>
          </a:p>
        </p:txBody>
      </p:sp>
      <p:pic>
        <p:nvPicPr>
          <p:cNvPr id="5" name="Picture 4">
            <a:extLst>
              <a:ext uri="{FF2B5EF4-FFF2-40B4-BE49-F238E27FC236}">
                <a16:creationId xmlns:a16="http://schemas.microsoft.com/office/drawing/2014/main" id="{D970272D-AD0D-6FCE-AC33-27F8885A824C}"/>
              </a:ext>
            </a:extLst>
          </p:cNvPr>
          <p:cNvPicPr>
            <a:picLocks noChangeAspect="1"/>
          </p:cNvPicPr>
          <p:nvPr/>
        </p:nvPicPr>
        <p:blipFill>
          <a:blip r:embed="rId3"/>
          <a:stretch>
            <a:fillRect/>
          </a:stretch>
        </p:blipFill>
        <p:spPr>
          <a:xfrm>
            <a:off x="507205" y="1417637"/>
            <a:ext cx="9066213" cy="3962400"/>
          </a:xfrm>
          <a:prstGeom prst="rect">
            <a:avLst/>
          </a:prstGeom>
        </p:spPr>
      </p:pic>
    </p:spTree>
    <p:extLst>
      <p:ext uri="{BB962C8B-B14F-4D97-AF65-F5344CB8AC3E}">
        <p14:creationId xmlns:p14="http://schemas.microsoft.com/office/powerpoint/2010/main" val="1778179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03273" y="217564"/>
            <a:ext cx="6874078" cy="576979"/>
          </a:xfrm>
        </p:spPr>
        <p:txBody>
          <a:bodyPr/>
          <a:lstStyle/>
          <a:p>
            <a:pPr>
              <a:defRPr/>
            </a:pPr>
            <a:r>
              <a:rPr lang="en-US" altLang="en-US" sz="2800" b="1" dirty="0">
                <a:latin typeface="Century Gothic" panose="020B0502020202020204" pitchFamily="34" charset="0"/>
              </a:rPr>
              <a:t>Comments on the 2023/24 budget:</a:t>
            </a:r>
            <a:endParaRPr lang="en-ZA" altLang="en-US" sz="2800" b="1" dirty="0">
              <a:latin typeface="Century Gothic" panose="020B0502020202020204" pitchFamily="34" charset="0"/>
            </a:endParaRPr>
          </a:p>
        </p:txBody>
      </p:sp>
      <p:sp>
        <p:nvSpPr>
          <p:cNvPr id="2" name="Slide Number Placeholder 1"/>
          <p:cNvSpPr>
            <a:spLocks noGrp="1"/>
          </p:cNvSpPr>
          <p:nvPr>
            <p:ph type="sldNum" sz="quarter" idx="10"/>
          </p:nvPr>
        </p:nvSpPr>
        <p:spPr/>
        <p:txBody>
          <a:bodyPr/>
          <a:lstStyle/>
          <a:p>
            <a:pPr>
              <a:defRPr/>
            </a:pPr>
            <a:fld id="{B987E0AB-55E0-4939-8738-68A986CE5643}" type="slidenum">
              <a:rPr lang="en-ZA"/>
              <a:pPr>
                <a:defRPr/>
              </a:pPr>
              <a:t>36</a:t>
            </a:fld>
            <a:endParaRPr lang="en-ZA" dirty="0"/>
          </a:p>
        </p:txBody>
      </p:sp>
      <p:sp>
        <p:nvSpPr>
          <p:cNvPr id="3" name="Content Placeholder 2">
            <a:extLst>
              <a:ext uri="{FF2B5EF4-FFF2-40B4-BE49-F238E27FC236}">
                <a16:creationId xmlns:a16="http://schemas.microsoft.com/office/drawing/2014/main" id="{1854EDFD-AC46-4F2E-9414-8C8BE448BE30}"/>
              </a:ext>
            </a:extLst>
          </p:cNvPr>
          <p:cNvSpPr>
            <a:spLocks noGrp="1"/>
          </p:cNvSpPr>
          <p:nvPr>
            <p:ph idx="1"/>
          </p:nvPr>
        </p:nvSpPr>
        <p:spPr>
          <a:xfrm>
            <a:off x="125412" y="1036637"/>
            <a:ext cx="9829800" cy="5486400"/>
          </a:xfrm>
        </p:spPr>
        <p:txBody>
          <a:bodyPr/>
          <a:lstStyle/>
          <a:p>
            <a:pPr algn="just"/>
            <a:r>
              <a:rPr lang="en-US" sz="1600" dirty="0">
                <a:solidFill>
                  <a:srgbClr val="16165D"/>
                </a:solidFill>
                <a:latin typeface="Century Gothic" panose="020B0502020202020204" pitchFamily="34" charset="0"/>
              </a:rPr>
              <a:t>Compensation of Employees (</a:t>
            </a:r>
            <a:r>
              <a:rPr lang="en-US" sz="1600" dirty="0" err="1">
                <a:solidFill>
                  <a:srgbClr val="16165D"/>
                </a:solidFill>
                <a:latin typeface="Century Gothic" panose="020B0502020202020204" pitchFamily="34" charset="0"/>
              </a:rPr>
              <a:t>CoE</a:t>
            </a:r>
            <a:r>
              <a:rPr lang="en-US" sz="1600" dirty="0">
                <a:solidFill>
                  <a:srgbClr val="16165D"/>
                </a:solidFill>
                <a:latin typeface="Century Gothic" panose="020B0502020202020204" pitchFamily="34" charset="0"/>
              </a:rPr>
              <a:t>) aligns with the Department of Public Service and Administration (DPSA). The Umalusi Council has approved twelve additional posts for filling during the 2023/24 year to relieve some of the work pressure.</a:t>
            </a:r>
          </a:p>
          <a:p>
            <a:pPr algn="just"/>
            <a:r>
              <a:rPr lang="en-US" sz="1600" dirty="0">
                <a:solidFill>
                  <a:srgbClr val="16165D"/>
                </a:solidFill>
                <a:latin typeface="Century Gothic" panose="020B0502020202020204" pitchFamily="34" charset="0"/>
              </a:rPr>
              <a:t>59% of the total expenditure is allocated to the national operations (programmes 2 and 3) of Umalusi, whereas the administration takes 41% of the total budget.</a:t>
            </a:r>
          </a:p>
          <a:p>
            <a:pPr lvl="1" algn="just"/>
            <a:r>
              <a:rPr lang="en-US" sz="1400" dirty="0">
                <a:solidFill>
                  <a:srgbClr val="16165D"/>
                </a:solidFill>
                <a:latin typeface="Century Gothic" panose="020B0502020202020204" pitchFamily="34" charset="0"/>
              </a:rPr>
              <a:t>Programme 1 = 41% - R80,050 million (</a:t>
            </a:r>
            <a:r>
              <a:rPr lang="en-US" sz="1400" dirty="0" err="1">
                <a:solidFill>
                  <a:srgbClr val="16165D"/>
                </a:solidFill>
                <a:latin typeface="Century Gothic" panose="020B0502020202020204" pitchFamily="34" charset="0"/>
              </a:rPr>
              <a:t>CoE</a:t>
            </a:r>
            <a:r>
              <a:rPr lang="en-US" sz="1400" dirty="0">
                <a:solidFill>
                  <a:srgbClr val="16165D"/>
                </a:solidFill>
                <a:latin typeface="Century Gothic" panose="020B0502020202020204" pitchFamily="34" charset="0"/>
              </a:rPr>
              <a:t>) = R44,4 million, Other = R35,6 million)</a:t>
            </a:r>
          </a:p>
          <a:p>
            <a:pPr lvl="1" algn="just"/>
            <a:r>
              <a:rPr lang="en-US" sz="1400" dirty="0">
                <a:solidFill>
                  <a:srgbClr val="16165D"/>
                </a:solidFill>
                <a:latin typeface="Century Gothic" panose="020B0502020202020204" pitchFamily="34" charset="0"/>
              </a:rPr>
              <a:t>Programme 2 = 17% - R32,853 million (</a:t>
            </a:r>
            <a:r>
              <a:rPr lang="en-US" sz="1400" dirty="0" err="1">
                <a:solidFill>
                  <a:srgbClr val="16165D"/>
                </a:solidFill>
                <a:latin typeface="Century Gothic" panose="020B0502020202020204" pitchFamily="34" charset="0"/>
              </a:rPr>
              <a:t>CoE</a:t>
            </a:r>
            <a:r>
              <a:rPr lang="en-US" sz="1400" dirty="0">
                <a:solidFill>
                  <a:srgbClr val="16165D"/>
                </a:solidFill>
                <a:latin typeface="Century Gothic" panose="020B0502020202020204" pitchFamily="34" charset="0"/>
              </a:rPr>
              <a:t>) = R21,7 million, Other = R11,1 million)</a:t>
            </a:r>
          </a:p>
          <a:p>
            <a:pPr lvl="1" algn="just"/>
            <a:r>
              <a:rPr lang="en-US" sz="1400" dirty="0">
                <a:solidFill>
                  <a:srgbClr val="16165D"/>
                </a:solidFill>
                <a:latin typeface="Century Gothic" panose="020B0502020202020204" pitchFamily="34" charset="0"/>
              </a:rPr>
              <a:t>Programme 3 = 43% - R84,525 million (</a:t>
            </a:r>
            <a:r>
              <a:rPr lang="en-US" sz="1400" dirty="0" err="1">
                <a:solidFill>
                  <a:srgbClr val="16165D"/>
                </a:solidFill>
                <a:latin typeface="Century Gothic" panose="020B0502020202020204" pitchFamily="34" charset="0"/>
              </a:rPr>
              <a:t>CoE</a:t>
            </a:r>
            <a:r>
              <a:rPr lang="en-US" sz="1400" dirty="0">
                <a:solidFill>
                  <a:srgbClr val="16165D"/>
                </a:solidFill>
                <a:latin typeface="Century Gothic" panose="020B0502020202020204" pitchFamily="34" charset="0"/>
              </a:rPr>
              <a:t>) = R33,1 million, Other = R51,4 million)</a:t>
            </a:r>
          </a:p>
          <a:p>
            <a:pPr algn="just"/>
            <a:r>
              <a:rPr lang="en-US" sz="1600" dirty="0">
                <a:solidFill>
                  <a:srgbClr val="16165D"/>
                </a:solidFill>
                <a:latin typeface="Century Gothic" panose="020B0502020202020204" pitchFamily="34" charset="0"/>
              </a:rPr>
              <a:t>Goods and services are expected to remain mainly the same because some processes will continue to be performed online as a cost-saving and efficiency measure. </a:t>
            </a:r>
          </a:p>
          <a:p>
            <a:pPr lvl="1" algn="just"/>
            <a:r>
              <a:rPr lang="en-US" sz="1600" dirty="0">
                <a:solidFill>
                  <a:srgbClr val="16165D"/>
                </a:solidFill>
                <a:latin typeface="Century Gothic" panose="020B0502020202020204" pitchFamily="34" charset="0"/>
              </a:rPr>
              <a:t> National operations </a:t>
            </a:r>
            <a:r>
              <a:rPr lang="en-US" sz="1600" dirty="0" err="1">
                <a:solidFill>
                  <a:srgbClr val="16165D"/>
                </a:solidFill>
                <a:latin typeface="Century Gothic" panose="020B0502020202020204" pitchFamily="34" charset="0"/>
              </a:rPr>
              <a:t>utilise</a:t>
            </a:r>
            <a:r>
              <a:rPr lang="en-US" sz="1600" dirty="0">
                <a:solidFill>
                  <a:srgbClr val="16165D"/>
                </a:solidFill>
                <a:latin typeface="Century Gothic" panose="020B0502020202020204" pitchFamily="34" charset="0"/>
              </a:rPr>
              <a:t> 64% of the budget</a:t>
            </a:r>
          </a:p>
          <a:p>
            <a:pPr lvl="2" algn="just"/>
            <a:r>
              <a:rPr lang="en-US" sz="1400" dirty="0">
                <a:solidFill>
                  <a:srgbClr val="16165D"/>
                </a:solidFill>
                <a:latin typeface="Century Gothic" panose="020B0502020202020204" pitchFamily="34" charset="0"/>
              </a:rPr>
              <a:t>A large portion of this funding relates to contract and seasonal workers’ remuneration</a:t>
            </a:r>
          </a:p>
          <a:p>
            <a:pPr lvl="1" algn="just"/>
            <a:r>
              <a:rPr lang="en-US" sz="1600" dirty="0">
                <a:solidFill>
                  <a:srgbClr val="16165D"/>
                </a:solidFill>
                <a:latin typeface="Century Gothic" panose="020B0502020202020204" pitchFamily="34" charset="0"/>
              </a:rPr>
              <a:t>Administration </a:t>
            </a:r>
            <a:r>
              <a:rPr lang="en-US" sz="1600" dirty="0" err="1">
                <a:solidFill>
                  <a:srgbClr val="16165D"/>
                </a:solidFill>
                <a:latin typeface="Century Gothic" panose="020B0502020202020204" pitchFamily="34" charset="0"/>
              </a:rPr>
              <a:t>utilises</a:t>
            </a:r>
            <a:r>
              <a:rPr lang="en-US" sz="1600" dirty="0">
                <a:solidFill>
                  <a:srgbClr val="16165D"/>
                </a:solidFill>
                <a:latin typeface="Century Gothic" panose="020B0502020202020204" pitchFamily="34" charset="0"/>
              </a:rPr>
              <a:t> the remaining 36 % of the budget for activities such as:</a:t>
            </a:r>
          </a:p>
          <a:p>
            <a:pPr lvl="2" algn="just"/>
            <a:r>
              <a:rPr lang="en-US" sz="1400" dirty="0">
                <a:solidFill>
                  <a:srgbClr val="16165D"/>
                </a:solidFill>
                <a:latin typeface="Century Gothic" panose="020B0502020202020204" pitchFamily="34" charset="0"/>
              </a:rPr>
              <a:t>External Audit</a:t>
            </a:r>
          </a:p>
          <a:p>
            <a:pPr lvl="2" algn="just"/>
            <a:r>
              <a:rPr lang="en-US" sz="1400" dirty="0">
                <a:solidFill>
                  <a:srgbClr val="16165D"/>
                </a:solidFill>
                <a:latin typeface="Century Gothic" panose="020B0502020202020204" pitchFamily="34" charset="0"/>
              </a:rPr>
              <a:t>Outsourced Internal Audit</a:t>
            </a:r>
          </a:p>
          <a:p>
            <a:pPr lvl="2" algn="just"/>
            <a:r>
              <a:rPr lang="en-US" sz="1400" dirty="0">
                <a:solidFill>
                  <a:srgbClr val="16165D"/>
                </a:solidFill>
                <a:latin typeface="Century Gothic" panose="020B0502020202020204" pitchFamily="34" charset="0"/>
              </a:rPr>
              <a:t>Building maintenance</a:t>
            </a:r>
          </a:p>
          <a:p>
            <a:pPr lvl="2" algn="just"/>
            <a:r>
              <a:rPr lang="en-US" sz="1400" dirty="0">
                <a:solidFill>
                  <a:srgbClr val="16165D"/>
                </a:solidFill>
                <a:latin typeface="Century Gothic" panose="020B0502020202020204" pitchFamily="34" charset="0"/>
              </a:rPr>
              <a:t>Operational expenditures such as diesel for generators, municipal accounts, copiers etc.</a:t>
            </a:r>
          </a:p>
          <a:p>
            <a:pPr algn="just"/>
            <a:r>
              <a:rPr lang="en-US" sz="1800" dirty="0">
                <a:solidFill>
                  <a:srgbClr val="16165D"/>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lang="en-ZA" sz="1800" dirty="0">
              <a:effectLst/>
              <a:latin typeface="Times New Roman" panose="02020603050405020304" pitchFamily="18" charset="0"/>
              <a:ea typeface="Times New Roman" panose="02020603050405020304" pitchFamily="18" charset="0"/>
            </a:endParaRPr>
          </a:p>
          <a:p>
            <a:pPr algn="just"/>
            <a:endParaRPr lang="en-US" sz="1600" dirty="0">
              <a:solidFill>
                <a:srgbClr val="16165D"/>
              </a:solidFill>
              <a:latin typeface="Century Gothic" panose="020B0502020202020204" pitchFamily="34" charset="0"/>
            </a:endParaRPr>
          </a:p>
          <a:p>
            <a:pPr marL="106363" indent="0">
              <a:buNone/>
            </a:pPr>
            <a:endParaRPr lang="en-US" sz="2000" dirty="0"/>
          </a:p>
          <a:p>
            <a:pPr marL="106363" indent="0">
              <a:buNone/>
            </a:pPr>
            <a:endParaRPr lang="en-US" sz="2000" dirty="0"/>
          </a:p>
          <a:p>
            <a:pPr marL="106363" indent="0">
              <a:buNone/>
            </a:pPr>
            <a:endParaRPr lang="en-US" sz="2000" dirty="0"/>
          </a:p>
          <a:p>
            <a:pPr marL="106363" indent="0">
              <a:buNone/>
            </a:pPr>
            <a:endParaRPr lang="en-US" sz="2000" dirty="0"/>
          </a:p>
          <a:p>
            <a:pPr marL="106363" indent="0">
              <a:buNone/>
            </a:pPr>
            <a:endParaRPr lang="en-US" sz="2000" dirty="0"/>
          </a:p>
          <a:p>
            <a:pPr marL="106363" indent="0">
              <a:buNone/>
            </a:pPr>
            <a:endParaRPr lang="en-US" sz="2000" dirty="0"/>
          </a:p>
          <a:p>
            <a:pPr marL="106363" indent="0">
              <a:buNone/>
            </a:pPr>
            <a:endParaRPr lang="en-US" sz="2000" b="1" dirty="0"/>
          </a:p>
          <a:p>
            <a:pPr marL="106363" indent="0">
              <a:buNone/>
            </a:pPr>
            <a:endParaRPr lang="en-ZA" sz="2000" b="1" dirty="0"/>
          </a:p>
        </p:txBody>
      </p:sp>
    </p:spTree>
    <p:extLst>
      <p:ext uri="{BB962C8B-B14F-4D97-AF65-F5344CB8AC3E}">
        <p14:creationId xmlns:p14="http://schemas.microsoft.com/office/powerpoint/2010/main" val="13903477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63513" y="216309"/>
            <a:ext cx="9829800" cy="407988"/>
          </a:xfrm>
        </p:spPr>
        <p:txBody>
          <a:bodyPr/>
          <a:lstStyle/>
          <a:p>
            <a:pPr>
              <a:defRPr/>
            </a:pPr>
            <a:r>
              <a:rPr lang="en-US" altLang="en-US" sz="2400" b="1" dirty="0">
                <a:latin typeface="Century Gothic" panose="020B0502020202020204" pitchFamily="34" charset="0"/>
              </a:rPr>
              <a:t>% Split between Own income and DBE grant</a:t>
            </a:r>
            <a:endParaRPr lang="en-ZA" altLang="en-US" sz="2400" b="1" dirty="0">
              <a:latin typeface="Century Gothic" panose="020B0502020202020204" pitchFamily="34" charset="0"/>
            </a:endParaRPr>
          </a:p>
        </p:txBody>
      </p:sp>
      <p:sp>
        <p:nvSpPr>
          <p:cNvPr id="6147" name="Content Placeholder 2"/>
          <p:cNvSpPr>
            <a:spLocks noGrp="1"/>
          </p:cNvSpPr>
          <p:nvPr>
            <p:ph idx="1"/>
          </p:nvPr>
        </p:nvSpPr>
        <p:spPr>
          <a:xfrm>
            <a:off x="468313" y="1227138"/>
            <a:ext cx="9220200" cy="5143499"/>
          </a:xfrm>
        </p:spPr>
        <p:txBody>
          <a:bodyPr/>
          <a:lstStyle/>
          <a:p>
            <a:pPr lvl="1" algn="just">
              <a:buFont typeface="Arial" panose="020B0604020202020204" pitchFamily="34" charset="0"/>
              <a:buChar char="•"/>
              <a:defRPr/>
            </a:pPr>
            <a:endParaRPr lang="en-US" sz="3000" kern="1200" dirty="0">
              <a:solidFill>
                <a:schemeClr val="accent6">
                  <a:lumMod val="50000"/>
                </a:schemeClr>
              </a:solidFill>
              <a:latin typeface="Century Gothic" panose="020B0502020202020204" pitchFamily="34" charset="0"/>
            </a:endParaRPr>
          </a:p>
          <a:p>
            <a:pPr marL="574675" lvl="1" indent="0">
              <a:buNone/>
              <a:defRPr/>
            </a:pPr>
            <a:endParaRPr lang="en-ZA" sz="2400" kern="1200" dirty="0">
              <a:solidFill>
                <a:schemeClr val="accent6">
                  <a:lumMod val="50000"/>
                </a:schemeClr>
              </a:solidFill>
              <a:latin typeface="Century Gothic" panose="020B0502020202020204" pitchFamily="34" charset="0"/>
            </a:endParaRPr>
          </a:p>
          <a:p>
            <a:pPr>
              <a:defRPr/>
            </a:pPr>
            <a:endParaRPr lang="en-ZA" altLang="en-US" sz="2200" kern="1200" dirty="0">
              <a:solidFill>
                <a:srgbClr val="FF0000"/>
              </a:solidFill>
              <a:latin typeface="Century Gothic" panose="020B0502020202020204" pitchFamily="34" charset="0"/>
            </a:endParaRPr>
          </a:p>
          <a:p>
            <a:pPr>
              <a:defRPr/>
            </a:pPr>
            <a:endParaRPr lang="en-ZA" altLang="en-US" sz="2200" dirty="0">
              <a:solidFill>
                <a:srgbClr val="FF0000"/>
              </a:solidFill>
            </a:endParaRPr>
          </a:p>
        </p:txBody>
      </p:sp>
      <p:sp>
        <p:nvSpPr>
          <p:cNvPr id="2" name="Slide Number Placeholder 1"/>
          <p:cNvSpPr>
            <a:spLocks noGrp="1"/>
          </p:cNvSpPr>
          <p:nvPr>
            <p:ph type="sldNum" sz="quarter" idx="10"/>
          </p:nvPr>
        </p:nvSpPr>
        <p:spPr>
          <a:xfrm>
            <a:off x="7156129" y="6772659"/>
            <a:ext cx="2266950" cy="401638"/>
          </a:xfrm>
        </p:spPr>
        <p:txBody>
          <a:bodyPr/>
          <a:lstStyle/>
          <a:p>
            <a:pPr>
              <a:defRPr/>
            </a:pPr>
            <a:fld id="{B987E0AB-55E0-4939-8738-68A986CE5643}" type="slidenum">
              <a:rPr lang="en-ZA" sz="1600">
                <a:solidFill>
                  <a:schemeClr val="tx1"/>
                </a:solidFill>
              </a:rPr>
              <a:pPr>
                <a:defRPr/>
              </a:pPr>
              <a:t>37</a:t>
            </a:fld>
            <a:endParaRPr lang="en-ZA" sz="1600" dirty="0">
              <a:solidFill>
                <a:schemeClr val="tx1"/>
              </a:solidFill>
            </a:endParaRPr>
          </a:p>
        </p:txBody>
      </p:sp>
      <p:pic>
        <p:nvPicPr>
          <p:cNvPr id="3" name="Picture 2">
            <a:extLst>
              <a:ext uri="{FF2B5EF4-FFF2-40B4-BE49-F238E27FC236}">
                <a16:creationId xmlns:a16="http://schemas.microsoft.com/office/drawing/2014/main" id="{47B4D70B-D3BE-DE6F-90F8-BCC6B7D96C2E}"/>
              </a:ext>
            </a:extLst>
          </p:cNvPr>
          <p:cNvPicPr>
            <a:picLocks noChangeAspect="1"/>
          </p:cNvPicPr>
          <p:nvPr/>
        </p:nvPicPr>
        <p:blipFill>
          <a:blip r:embed="rId3"/>
          <a:stretch>
            <a:fillRect/>
          </a:stretch>
        </p:blipFill>
        <p:spPr>
          <a:xfrm>
            <a:off x="489257" y="919830"/>
            <a:ext cx="3316838" cy="1993632"/>
          </a:xfrm>
          <a:prstGeom prst="rect">
            <a:avLst/>
          </a:prstGeom>
        </p:spPr>
      </p:pic>
      <p:pic>
        <p:nvPicPr>
          <p:cNvPr id="4" name="Picture 3">
            <a:extLst>
              <a:ext uri="{FF2B5EF4-FFF2-40B4-BE49-F238E27FC236}">
                <a16:creationId xmlns:a16="http://schemas.microsoft.com/office/drawing/2014/main" id="{57828C96-9CCF-2D7E-61A9-7A1FCCB136E0}"/>
              </a:ext>
            </a:extLst>
          </p:cNvPr>
          <p:cNvPicPr>
            <a:picLocks noChangeAspect="1"/>
          </p:cNvPicPr>
          <p:nvPr/>
        </p:nvPicPr>
        <p:blipFill>
          <a:blip r:embed="rId4"/>
          <a:stretch>
            <a:fillRect/>
          </a:stretch>
        </p:blipFill>
        <p:spPr>
          <a:xfrm>
            <a:off x="6386695" y="960437"/>
            <a:ext cx="3258852" cy="1958778"/>
          </a:xfrm>
          <a:prstGeom prst="rect">
            <a:avLst/>
          </a:prstGeom>
        </p:spPr>
      </p:pic>
      <p:pic>
        <p:nvPicPr>
          <p:cNvPr id="5" name="Picture 4">
            <a:extLst>
              <a:ext uri="{FF2B5EF4-FFF2-40B4-BE49-F238E27FC236}">
                <a16:creationId xmlns:a16="http://schemas.microsoft.com/office/drawing/2014/main" id="{18272253-4FF5-AD60-2032-0D6A4FF74307}"/>
              </a:ext>
            </a:extLst>
          </p:cNvPr>
          <p:cNvPicPr>
            <a:picLocks noChangeAspect="1"/>
          </p:cNvPicPr>
          <p:nvPr/>
        </p:nvPicPr>
        <p:blipFill>
          <a:blip r:embed="rId5"/>
          <a:stretch>
            <a:fillRect/>
          </a:stretch>
        </p:blipFill>
        <p:spPr>
          <a:xfrm>
            <a:off x="2851104" y="2077737"/>
            <a:ext cx="4584589" cy="2755631"/>
          </a:xfrm>
          <a:prstGeom prst="rect">
            <a:avLst/>
          </a:prstGeom>
        </p:spPr>
      </p:pic>
      <p:pic>
        <p:nvPicPr>
          <p:cNvPr id="6" name="Picture 5">
            <a:extLst>
              <a:ext uri="{FF2B5EF4-FFF2-40B4-BE49-F238E27FC236}">
                <a16:creationId xmlns:a16="http://schemas.microsoft.com/office/drawing/2014/main" id="{F88EF7FE-A656-ED84-3067-2EC6C48374CA}"/>
              </a:ext>
            </a:extLst>
          </p:cNvPr>
          <p:cNvPicPr>
            <a:picLocks noChangeAspect="1"/>
          </p:cNvPicPr>
          <p:nvPr/>
        </p:nvPicPr>
        <p:blipFill>
          <a:blip r:embed="rId6"/>
          <a:stretch>
            <a:fillRect/>
          </a:stretch>
        </p:blipFill>
        <p:spPr>
          <a:xfrm>
            <a:off x="489257" y="4420923"/>
            <a:ext cx="3243774" cy="1949714"/>
          </a:xfrm>
          <a:prstGeom prst="rect">
            <a:avLst/>
          </a:prstGeom>
        </p:spPr>
      </p:pic>
      <p:pic>
        <p:nvPicPr>
          <p:cNvPr id="7" name="Picture 6">
            <a:extLst>
              <a:ext uri="{FF2B5EF4-FFF2-40B4-BE49-F238E27FC236}">
                <a16:creationId xmlns:a16="http://schemas.microsoft.com/office/drawing/2014/main" id="{547F56A8-7340-6914-1112-D1E801903F20}"/>
              </a:ext>
            </a:extLst>
          </p:cNvPr>
          <p:cNvPicPr>
            <a:picLocks noChangeAspect="1"/>
          </p:cNvPicPr>
          <p:nvPr/>
        </p:nvPicPr>
        <p:blipFill>
          <a:blip r:embed="rId7"/>
          <a:stretch>
            <a:fillRect/>
          </a:stretch>
        </p:blipFill>
        <p:spPr>
          <a:xfrm>
            <a:off x="6407637" y="4372655"/>
            <a:ext cx="3280876" cy="1972016"/>
          </a:xfrm>
          <a:prstGeom prst="rect">
            <a:avLst/>
          </a:prstGeom>
        </p:spPr>
      </p:pic>
    </p:spTree>
    <p:extLst>
      <p:ext uri="{BB962C8B-B14F-4D97-AF65-F5344CB8AC3E}">
        <p14:creationId xmlns:p14="http://schemas.microsoft.com/office/powerpoint/2010/main" val="21848803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6C749-1580-4B8A-A772-D86BC61A27DE}"/>
              </a:ext>
            </a:extLst>
          </p:cNvPr>
          <p:cNvSpPr>
            <a:spLocks noGrp="1"/>
          </p:cNvSpPr>
          <p:nvPr>
            <p:ph type="title"/>
          </p:nvPr>
        </p:nvSpPr>
        <p:spPr/>
        <p:txBody>
          <a:bodyPr/>
          <a:lstStyle/>
          <a:p>
            <a:r>
              <a:rPr lang="en-ZA" sz="3600" b="1" dirty="0"/>
              <a:t>Umalusi’s 20</a:t>
            </a:r>
            <a:r>
              <a:rPr lang="en-ZA" sz="3600" b="1" baseline="30000" dirty="0"/>
              <a:t>th</a:t>
            </a:r>
            <a:r>
              <a:rPr lang="en-ZA" sz="3600" b="1" dirty="0"/>
              <a:t> Anniversary Celebration</a:t>
            </a:r>
          </a:p>
        </p:txBody>
      </p:sp>
      <p:pic>
        <p:nvPicPr>
          <p:cNvPr id="5" name="Content Placeholder 4" descr="Logo&#10;&#10;Description automatically generated">
            <a:extLst>
              <a:ext uri="{FF2B5EF4-FFF2-40B4-BE49-F238E27FC236}">
                <a16:creationId xmlns:a16="http://schemas.microsoft.com/office/drawing/2014/main" id="{93B72C49-EEB7-41BB-9530-95675DCBB50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150475" y="1115541"/>
            <a:ext cx="3420563" cy="4752528"/>
          </a:xfrm>
        </p:spPr>
      </p:pic>
      <p:sp>
        <p:nvSpPr>
          <p:cNvPr id="6" name="Flowchart: Punched Tape 5">
            <a:extLst>
              <a:ext uri="{FF2B5EF4-FFF2-40B4-BE49-F238E27FC236}">
                <a16:creationId xmlns:a16="http://schemas.microsoft.com/office/drawing/2014/main" id="{145B4708-95C5-44CB-AC7C-76BDBC64086D}"/>
              </a:ext>
            </a:extLst>
          </p:cNvPr>
          <p:cNvSpPr/>
          <p:nvPr/>
        </p:nvSpPr>
        <p:spPr bwMode="auto">
          <a:xfrm>
            <a:off x="791840" y="1907629"/>
            <a:ext cx="4608512" cy="3024336"/>
          </a:xfrm>
          <a:prstGeom prst="flowChartPunchedTape">
            <a:avLst/>
          </a:prstGeom>
          <a:solidFill>
            <a:schemeClr val="accent2"/>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Wingdings" charset="2"/>
              <a:buNone/>
              <a:tabLst/>
            </a:pPr>
            <a:r>
              <a:rPr kumimoji="0" lang="en-ZA" sz="2400" b="0" i="0" u="none" strike="noStrike" cap="none" normalizeH="0" baseline="0" dirty="0">
                <a:ln>
                  <a:noFill/>
                </a:ln>
                <a:solidFill>
                  <a:schemeClr val="bg1"/>
                </a:solidFill>
                <a:effectLst/>
                <a:latin typeface="Century Gothic" panose="020B0502020202020204" pitchFamily="34" charset="0"/>
              </a:rPr>
              <a:t>Umalusi is celebrating its 20</a:t>
            </a:r>
            <a:r>
              <a:rPr kumimoji="0" lang="en-ZA" sz="2400" b="0" i="0" u="none" strike="noStrike" cap="none" normalizeH="0" baseline="30000" dirty="0">
                <a:ln>
                  <a:noFill/>
                </a:ln>
                <a:solidFill>
                  <a:schemeClr val="bg1"/>
                </a:solidFill>
                <a:effectLst/>
                <a:latin typeface="Century Gothic" panose="020B0502020202020204" pitchFamily="34" charset="0"/>
              </a:rPr>
              <a:t>th</a:t>
            </a:r>
            <a:r>
              <a:rPr kumimoji="0" lang="en-ZA" sz="2400" b="0" i="0" u="none" strike="noStrike" cap="none" normalizeH="0" baseline="0" dirty="0">
                <a:ln>
                  <a:noFill/>
                </a:ln>
                <a:solidFill>
                  <a:schemeClr val="bg1"/>
                </a:solidFill>
                <a:effectLst/>
                <a:latin typeface="Century Gothic" panose="020B0502020202020204" pitchFamily="34" charset="0"/>
              </a:rPr>
              <a:t> anniversary this year under the theme: Two Decades of Education Guardianship. </a:t>
            </a:r>
            <a:r>
              <a:rPr lang="en-ZA" sz="2400" dirty="0">
                <a:latin typeface="Century Gothic" panose="020B0502020202020204" pitchFamily="34" charset="0"/>
              </a:rPr>
              <a:t>2002-2022</a:t>
            </a:r>
            <a:endParaRPr kumimoji="0" lang="en-ZA" sz="2400" b="0" i="0" u="none" strike="noStrike" cap="none" normalizeH="0" baseline="0" dirty="0">
              <a:ln>
                <a:noFill/>
              </a:ln>
              <a:solidFill>
                <a:schemeClr val="bg1"/>
              </a:solidFill>
              <a:effectLst/>
              <a:latin typeface="Century Gothic" panose="020B0502020202020204" pitchFamily="34" charset="0"/>
            </a:endParaRPr>
          </a:p>
        </p:txBody>
      </p:sp>
      <p:sp>
        <p:nvSpPr>
          <p:cNvPr id="7" name="Slide Number Placeholder 3">
            <a:extLst>
              <a:ext uri="{FF2B5EF4-FFF2-40B4-BE49-F238E27FC236}">
                <a16:creationId xmlns:a16="http://schemas.microsoft.com/office/drawing/2014/main" id="{CDEB553C-0E54-421F-973C-5223FD66BAA3}"/>
              </a:ext>
            </a:extLst>
          </p:cNvPr>
          <p:cNvSpPr>
            <a:spLocks noGrp="1"/>
          </p:cNvSpPr>
          <p:nvPr>
            <p:ph type="sldNum" sz="quarter" idx="10"/>
          </p:nvPr>
        </p:nvSpPr>
        <p:spPr>
          <a:xfrm>
            <a:off x="7097712" y="6834187"/>
            <a:ext cx="2266950" cy="401638"/>
          </a:xfrm>
        </p:spPr>
        <p:txBody>
          <a:bodyPr/>
          <a:lstStyle/>
          <a:p>
            <a:pPr>
              <a:defRPr/>
            </a:pPr>
            <a:fld id="{D042AA4A-53CB-4830-A5F5-B9A2986DCA81}" type="slidenum">
              <a:rPr lang="en-ZA" sz="1600" smtClean="0">
                <a:solidFill>
                  <a:schemeClr val="tx1"/>
                </a:solidFill>
              </a:rPr>
              <a:pPr>
                <a:defRPr/>
              </a:pPr>
              <a:t>38</a:t>
            </a:fld>
            <a:endParaRPr lang="en-ZA" sz="1600" dirty="0">
              <a:solidFill>
                <a:schemeClr val="tx1"/>
              </a:solidFill>
            </a:endParaRPr>
          </a:p>
        </p:txBody>
      </p:sp>
    </p:spTree>
    <p:extLst>
      <p:ext uri="{BB962C8B-B14F-4D97-AF65-F5344CB8AC3E}">
        <p14:creationId xmlns:p14="http://schemas.microsoft.com/office/powerpoint/2010/main" val="212954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12787"/>
          </a:xfrm>
        </p:spPr>
        <p:txBody>
          <a:bodyPr/>
          <a:lstStyle/>
          <a:p>
            <a:r>
              <a:rPr lang="en-ZA" altLang="en-US" sz="5400" b="1" dirty="0">
                <a:latin typeface="Century Gothic" panose="020B0502020202020204" pitchFamily="34" charset="0"/>
              </a:rPr>
              <a:t>THANK YOU</a:t>
            </a:r>
            <a:endParaRPr lang="en-ZA" sz="5400" dirty="0"/>
          </a:p>
        </p:txBody>
      </p:sp>
      <p:sp>
        <p:nvSpPr>
          <p:cNvPr id="3" name="Content Placeholder 2"/>
          <p:cNvSpPr>
            <a:spLocks noGrp="1"/>
          </p:cNvSpPr>
          <p:nvPr>
            <p:ph idx="1"/>
          </p:nvPr>
        </p:nvSpPr>
        <p:spPr>
          <a:xfrm>
            <a:off x="507205" y="1265237"/>
            <a:ext cx="9066213" cy="5181600"/>
          </a:xfrm>
        </p:spPr>
        <p:txBody>
          <a:bodyPr/>
          <a:lstStyle/>
          <a:p>
            <a:pPr marL="266700" indent="0" algn="just" eaLnBrk="1" hangingPunct="1">
              <a:lnSpc>
                <a:spcPct val="150000"/>
              </a:lnSpc>
              <a:spcAft>
                <a:spcPts val="1800"/>
              </a:spcAft>
              <a:buNone/>
              <a:defRPr/>
            </a:pPr>
            <a:r>
              <a:rPr lang="en-US" altLang="en-US" sz="1800" dirty="0">
                <a:solidFill>
                  <a:schemeClr val="accent6">
                    <a:lumMod val="50000"/>
                  </a:schemeClr>
                </a:solidFill>
                <a:latin typeface="Century Gothic" panose="020B0502020202020204" pitchFamily="34" charset="0"/>
              </a:rPr>
              <a:t>We would like to sincerely thank the Minister of Basic Education, Mrs Angie Motshekga, the Deputy Minister, Dr Makgabo Reginah Mhaule, and our Council for their continued support.</a:t>
            </a:r>
          </a:p>
          <a:p>
            <a:pPr marL="266700" indent="0" algn="just" eaLnBrk="1" hangingPunct="1">
              <a:lnSpc>
                <a:spcPct val="150000"/>
              </a:lnSpc>
              <a:spcAft>
                <a:spcPts val="1800"/>
              </a:spcAft>
              <a:buNone/>
              <a:defRPr/>
            </a:pPr>
            <a:r>
              <a:rPr lang="en-US" altLang="en-US" sz="1800" dirty="0">
                <a:solidFill>
                  <a:schemeClr val="accent6">
                    <a:lumMod val="50000"/>
                  </a:schemeClr>
                </a:solidFill>
                <a:latin typeface="Century Gothic" panose="020B0502020202020204" pitchFamily="34" charset="0"/>
              </a:rPr>
              <a:t>Thank you very much to the Chairperson of the Portfolio Committee on Basic Education, Ms Mbinqo-Gigaba and the Portfolio Committee members for this opportunity to present Umalusi’s 2023/24 Annual Performance Plan and the 2023/24 MTEF Budget.</a:t>
            </a:r>
          </a:p>
          <a:p>
            <a:pPr algn="ctr" eaLnBrk="1" hangingPunct="1">
              <a:lnSpc>
                <a:spcPct val="150000"/>
              </a:lnSpc>
              <a:spcAft>
                <a:spcPts val="1800"/>
              </a:spcAft>
              <a:buNone/>
              <a:defRPr/>
            </a:pPr>
            <a:r>
              <a:rPr lang="en-US" altLang="en-US" sz="1800" dirty="0">
                <a:solidFill>
                  <a:schemeClr val="accent6">
                    <a:lumMod val="50000"/>
                  </a:schemeClr>
                </a:solidFill>
                <a:latin typeface="Century Gothic" panose="020B0502020202020204" pitchFamily="34" charset="0"/>
              </a:rPr>
              <a:t>   </a:t>
            </a:r>
            <a:r>
              <a:rPr lang="en-US" altLang="en-US" sz="1800" b="1" dirty="0">
                <a:solidFill>
                  <a:schemeClr val="accent6">
                    <a:lumMod val="50000"/>
                  </a:schemeClr>
                </a:solidFill>
                <a:latin typeface="Century Gothic" panose="020B0502020202020204" pitchFamily="34" charset="0"/>
              </a:rPr>
              <a:t>Dr MS Rakometsi </a:t>
            </a:r>
          </a:p>
        </p:txBody>
      </p:sp>
      <p:sp>
        <p:nvSpPr>
          <p:cNvPr id="4" name="Slide Number Placeholder 3"/>
          <p:cNvSpPr>
            <a:spLocks noGrp="1"/>
          </p:cNvSpPr>
          <p:nvPr>
            <p:ph type="sldNum" sz="quarter" idx="10"/>
          </p:nvPr>
        </p:nvSpPr>
        <p:spPr>
          <a:xfrm>
            <a:off x="7097712" y="6834187"/>
            <a:ext cx="2266950" cy="401638"/>
          </a:xfrm>
        </p:spPr>
        <p:txBody>
          <a:bodyPr/>
          <a:lstStyle/>
          <a:p>
            <a:pPr>
              <a:defRPr/>
            </a:pPr>
            <a:fld id="{D042AA4A-53CB-4830-A5F5-B9A2986DCA81}" type="slidenum">
              <a:rPr lang="en-ZA" sz="1600" smtClean="0">
                <a:solidFill>
                  <a:schemeClr val="tx1"/>
                </a:solidFill>
              </a:rPr>
              <a:pPr>
                <a:defRPr/>
              </a:pPr>
              <a:t>39</a:t>
            </a:fld>
            <a:endParaRPr lang="en-ZA" sz="1600" dirty="0">
              <a:solidFill>
                <a:schemeClr val="tx1"/>
              </a:solidFill>
            </a:endParaRPr>
          </a:p>
        </p:txBody>
      </p:sp>
    </p:spTree>
    <p:extLst>
      <p:ext uri="{BB962C8B-B14F-4D97-AF65-F5344CB8AC3E}">
        <p14:creationId xmlns:p14="http://schemas.microsoft.com/office/powerpoint/2010/main" val="2118171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323850"/>
            <a:ext cx="9936163" cy="933450"/>
          </a:xfrm>
        </p:spPr>
        <p:txBody>
          <a:bodyPr/>
          <a:lstStyle/>
          <a:p>
            <a:r>
              <a:rPr lang="en-US" altLang="en-US" sz="3600" b="1" dirty="0">
                <a:solidFill>
                  <a:schemeClr val="tx1"/>
                </a:solidFill>
                <a:latin typeface="Century Gothic" panose="020B0502020202020204" pitchFamily="34" charset="0"/>
              </a:rPr>
              <a:t>Mandate</a:t>
            </a:r>
            <a:br>
              <a:rPr lang="en-US" altLang="en-US" sz="3600" b="1" dirty="0">
                <a:solidFill>
                  <a:schemeClr val="tx1"/>
                </a:solidFill>
                <a:latin typeface="Century Gothic" panose="020B0502020202020204" pitchFamily="34" charset="0"/>
              </a:rPr>
            </a:br>
            <a:r>
              <a:rPr lang="en-US" altLang="en-US" sz="2800" kern="1200" dirty="0">
                <a:solidFill>
                  <a:schemeClr val="accent6">
                    <a:lumMod val="50000"/>
                  </a:schemeClr>
                </a:solidFill>
                <a:latin typeface="Century Gothic" panose="020B0502020202020204" pitchFamily="34" charset="0"/>
              </a:rPr>
              <a:t>Umalusi’s mandate is determined by:</a:t>
            </a:r>
          </a:p>
        </p:txBody>
      </p:sp>
      <p:sp>
        <p:nvSpPr>
          <p:cNvPr id="4" name="Slide Number Placeholder 3"/>
          <p:cNvSpPr>
            <a:spLocks noGrp="1"/>
          </p:cNvSpPr>
          <p:nvPr>
            <p:ph type="sldNum" sz="quarter" idx="10"/>
          </p:nvPr>
        </p:nvSpPr>
        <p:spPr/>
        <p:txBody>
          <a:bodyPr/>
          <a:lstStyle/>
          <a:p>
            <a:pPr>
              <a:defRPr/>
            </a:pPr>
            <a:r>
              <a:rPr lang="en-GB" altLang="en-US" dirty="0"/>
              <a:t>4</a:t>
            </a:r>
            <a:endParaRPr lang="en-GB" altLang="en-US" b="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47683299"/>
              </p:ext>
            </p:extLst>
          </p:nvPr>
        </p:nvGraphicFramePr>
        <p:xfrm>
          <a:off x="504825" y="1331913"/>
          <a:ext cx="9070975"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5320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02EE4-CF09-421A-953C-90036CCA3684}"/>
              </a:ext>
            </a:extLst>
          </p:cNvPr>
          <p:cNvSpPr>
            <a:spLocks noGrp="1"/>
          </p:cNvSpPr>
          <p:nvPr>
            <p:ph idx="1"/>
          </p:nvPr>
        </p:nvSpPr>
        <p:spPr>
          <a:xfrm>
            <a:off x="507205" y="1036637"/>
            <a:ext cx="9066213" cy="4984750"/>
          </a:xfrm>
        </p:spPr>
        <p:txBody>
          <a:bodyPr/>
          <a:lstStyle/>
          <a:p>
            <a:pPr>
              <a:defRPr/>
            </a:pPr>
            <a:endParaRPr lang="en-ZA" dirty="0">
              <a:sym typeface="Wingdings" panose="05000000000000000000" pitchFamily="2" charset="2"/>
            </a:endParaRPr>
          </a:p>
          <a:p>
            <a:pPr>
              <a:defRPr/>
            </a:pPr>
            <a:r>
              <a:rPr lang="en-ZA" dirty="0">
                <a:latin typeface="Century Gothic" panose="020B0502020202020204" pitchFamily="34" charset="0"/>
                <a:sym typeface="Wingdings" panose="05000000000000000000" pitchFamily="2" charset="2"/>
              </a:rPr>
              <a:t>       </a:t>
            </a:r>
            <a:r>
              <a:rPr lang="en-ZA" dirty="0">
                <a:latin typeface="Century Gothic" panose="020B0502020202020204" pitchFamily="34" charset="0"/>
              </a:rPr>
              <a:t>012 349 1510</a:t>
            </a:r>
          </a:p>
          <a:p>
            <a:pPr>
              <a:defRPr/>
            </a:pPr>
            <a:r>
              <a:rPr lang="en-ZA" dirty="0">
                <a:latin typeface="Century Gothic" panose="020B0502020202020204" pitchFamily="34" charset="0"/>
                <a:sym typeface="Wingdings" panose="05000000000000000000" pitchFamily="2" charset="2"/>
              </a:rPr>
              <a:t>		   0800 408 409</a:t>
            </a:r>
            <a:endParaRPr lang="en-ZA" dirty="0">
              <a:latin typeface="Century Gothic" panose="020B0502020202020204" pitchFamily="34" charset="0"/>
            </a:endParaRPr>
          </a:p>
          <a:p>
            <a:pPr>
              <a:defRPr/>
            </a:pPr>
            <a:r>
              <a:rPr lang="en-ZA" dirty="0">
                <a:latin typeface="Century Gothic" panose="020B0502020202020204" pitchFamily="34" charset="0"/>
                <a:sym typeface="Wingdings" panose="05000000000000000000" pitchFamily="2" charset="2"/>
              </a:rPr>
              <a:t> </a:t>
            </a:r>
            <a:r>
              <a:rPr lang="en-ZA" dirty="0">
                <a:latin typeface="Century Gothic" panose="020B0502020202020204" pitchFamily="34" charset="0"/>
              </a:rPr>
              <a:t>      </a:t>
            </a:r>
            <a:r>
              <a:rPr lang="en-ZA" u="sng" dirty="0">
                <a:solidFill>
                  <a:srgbClr val="0000FF"/>
                </a:solidFill>
                <a:latin typeface="Century Gothic" panose="020B0502020202020204" pitchFamily="34" charset="0"/>
              </a:rPr>
              <a:t>Mafu.Rakometsi@umalusi.org.za</a:t>
            </a:r>
            <a:r>
              <a:rPr lang="en-ZA" dirty="0">
                <a:latin typeface="Century Gothic" panose="020B0502020202020204" pitchFamily="34" charset="0"/>
              </a:rPr>
              <a:t> </a:t>
            </a:r>
          </a:p>
          <a:p>
            <a:pPr marL="107950" indent="0">
              <a:buFont typeface="Wingdings" panose="05000000000000000000" pitchFamily="2" charset="2"/>
              <a:buNone/>
              <a:defRPr/>
            </a:pPr>
            <a:r>
              <a:rPr lang="en-ZA" dirty="0">
                <a:latin typeface="Century Gothic" panose="020B0502020202020204" pitchFamily="34" charset="0"/>
              </a:rPr>
              <a:t>              </a:t>
            </a:r>
            <a:r>
              <a:rPr lang="en-ZA" u="sng" dirty="0">
                <a:solidFill>
                  <a:srgbClr val="0000FF"/>
                </a:solidFill>
                <a:latin typeface="Century Gothic" panose="020B0502020202020204" pitchFamily="34" charset="0"/>
              </a:rPr>
              <a:t>Lesego.Ndala@umalusi.org.za</a:t>
            </a:r>
          </a:p>
          <a:p>
            <a:pPr marL="107950" indent="0">
              <a:buFont typeface="Wingdings" panose="05000000000000000000" pitchFamily="2" charset="2"/>
              <a:buNone/>
              <a:defRPr/>
            </a:pPr>
            <a:r>
              <a:rPr lang="en-ZA" dirty="0">
                <a:solidFill>
                  <a:srgbClr val="0000FF"/>
                </a:solidFill>
                <a:latin typeface="Century Gothic" panose="020B0502020202020204" pitchFamily="34" charset="0"/>
              </a:rPr>
              <a:t>              </a:t>
            </a:r>
            <a:r>
              <a:rPr lang="en-ZA" u="sng" dirty="0">
                <a:solidFill>
                  <a:srgbClr val="0000FF"/>
                </a:solidFill>
                <a:latin typeface="Century Gothic" panose="020B0502020202020204" pitchFamily="34" charset="0"/>
              </a:rPr>
              <a:t>info@umalusi.org.za</a:t>
            </a:r>
          </a:p>
        </p:txBody>
      </p:sp>
      <p:sp>
        <p:nvSpPr>
          <p:cNvPr id="46084" name="Rectangle 1">
            <a:extLst>
              <a:ext uri="{FF2B5EF4-FFF2-40B4-BE49-F238E27FC236}">
                <a16:creationId xmlns:a16="http://schemas.microsoft.com/office/drawing/2014/main" id="{27E2D240-9660-48FD-83BF-E9EA45ECCCA8}"/>
              </a:ext>
            </a:extLst>
          </p:cNvPr>
          <p:cNvSpPr>
            <a:spLocks noChangeArrowheads="1"/>
          </p:cNvSpPr>
          <p:nvPr/>
        </p:nvSpPr>
        <p:spPr bwMode="auto">
          <a:xfrm>
            <a:off x="8856663" y="6948488"/>
            <a:ext cx="514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06400">
              <a:lnSpc>
                <a:spcPct val="93000"/>
              </a:lnSpc>
              <a:spcBef>
                <a:spcPts val="1400"/>
              </a:spcBef>
              <a:spcAft>
                <a:spcPts val="1400"/>
              </a:spcAft>
              <a:buClr>
                <a:srgbClr val="000000"/>
              </a:buClr>
              <a:buSzPct val="45000"/>
              <a:buFont typeface="Wingdings" panose="05000000000000000000" pitchFamily="2" charset="2"/>
              <a:buChar char=""/>
              <a:defRPr sz="3200">
                <a:solidFill>
                  <a:srgbClr val="000000"/>
                </a:solidFill>
                <a:latin typeface="Arial" panose="020B0604020202020204" pitchFamily="34" charset="0"/>
                <a:ea typeface="MS Gothic" panose="020B0609070205080204" pitchFamily="49" charset="-128"/>
              </a:defRPr>
            </a:lvl1pPr>
            <a:lvl2pPr marL="388938" indent="-195263" defTabSz="406400">
              <a:spcAft>
                <a:spcPts val="1100"/>
              </a:spcAft>
              <a:buClr>
                <a:srgbClr val="000000"/>
              </a:buClr>
              <a:buSzPct val="75000"/>
              <a:buFont typeface="Symbol" panose="05050102010706020507" pitchFamily="18" charset="2"/>
              <a:buChar char=""/>
              <a:defRPr sz="2800">
                <a:solidFill>
                  <a:srgbClr val="000000"/>
                </a:solidFill>
                <a:latin typeface="Arial" panose="020B0604020202020204" pitchFamily="34" charset="0"/>
                <a:ea typeface="MS Gothic" panose="020B0609070205080204" pitchFamily="49" charset="-128"/>
              </a:defRPr>
            </a:lvl2pPr>
            <a:lvl3pPr marL="585788" indent="-195263" defTabSz="406400">
              <a:spcAft>
                <a:spcPts val="900"/>
              </a:spcAft>
              <a:buClr>
                <a:srgbClr val="000000"/>
              </a:buClr>
              <a:buSzPct val="45000"/>
              <a:buFont typeface="Wingdings" panose="05000000000000000000" pitchFamily="2" charset="2"/>
              <a:buChar char=""/>
              <a:defRPr sz="2400">
                <a:solidFill>
                  <a:srgbClr val="000000"/>
                </a:solidFill>
                <a:latin typeface="Arial" panose="020B0604020202020204" pitchFamily="34" charset="0"/>
                <a:ea typeface="MS Gothic" panose="020B0609070205080204" pitchFamily="49" charset="-128"/>
              </a:defRPr>
            </a:lvl3pPr>
            <a:lvl4pPr marL="781050" indent="-193675" defTabSz="406400">
              <a:spcAft>
                <a:spcPts val="600"/>
              </a:spcAft>
              <a:buClr>
                <a:srgbClr val="000000"/>
              </a:buClr>
              <a:buSzPct val="75000"/>
              <a:buFont typeface="Symbol" panose="05050102010706020507" pitchFamily="18" charset="2"/>
              <a:buChar char=""/>
              <a:defRPr sz="2000">
                <a:solidFill>
                  <a:srgbClr val="000000"/>
                </a:solidFill>
                <a:latin typeface="Arial" panose="020B0604020202020204" pitchFamily="34" charset="0"/>
                <a:ea typeface="MS Gothic" panose="020B0609070205080204" pitchFamily="49" charset="-128"/>
              </a:defRPr>
            </a:lvl4pPr>
            <a:lvl5pPr marL="976313" indent="-195263" defTabSz="406400">
              <a:spcAft>
                <a:spcPts val="300"/>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5pPr>
            <a:lvl6pPr marL="1433513" indent="-195263" defTabSz="406400" eaLnBrk="0" fontAlgn="base" hangingPunct="0">
              <a:spcBef>
                <a:spcPct val="0"/>
              </a:spcBef>
              <a:spcAft>
                <a:spcPts val="300"/>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6pPr>
            <a:lvl7pPr marL="1890713" indent="-195263" defTabSz="406400" eaLnBrk="0" fontAlgn="base" hangingPunct="0">
              <a:spcBef>
                <a:spcPct val="0"/>
              </a:spcBef>
              <a:spcAft>
                <a:spcPts val="300"/>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7pPr>
            <a:lvl8pPr marL="2347913" indent="-195263" defTabSz="406400" eaLnBrk="0" fontAlgn="base" hangingPunct="0">
              <a:spcBef>
                <a:spcPct val="0"/>
              </a:spcBef>
              <a:spcAft>
                <a:spcPts val="300"/>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8pPr>
            <a:lvl9pPr marL="2805113" indent="-195263" defTabSz="406400" eaLnBrk="0" fontAlgn="base" hangingPunct="0">
              <a:spcBef>
                <a:spcPct val="0"/>
              </a:spcBef>
              <a:spcAft>
                <a:spcPts val="300"/>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9pPr>
          </a:lstStyle>
          <a:p>
            <a:pPr>
              <a:lnSpc>
                <a:spcPct val="100000"/>
              </a:lnSpc>
              <a:spcBef>
                <a:spcPct val="0"/>
              </a:spcBef>
              <a:spcAft>
                <a:spcPct val="0"/>
              </a:spcAft>
              <a:buClrTx/>
              <a:buSzTx/>
              <a:buFontTx/>
              <a:buNone/>
            </a:pPr>
            <a:r>
              <a:rPr lang="en-ZA" altLang="en-US" sz="1800" b="1" dirty="0">
                <a:solidFill>
                  <a:schemeClr val="tx1"/>
                </a:solidFill>
              </a:rPr>
              <a:t>36</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15912" y="387350"/>
            <a:ext cx="9448799" cy="933450"/>
          </a:xfrm>
        </p:spPr>
        <p:txBody>
          <a:bodyPr/>
          <a:lstStyle/>
          <a:p>
            <a:pPr>
              <a:defRPr/>
            </a:pPr>
            <a:r>
              <a:rPr lang="en-ZA" altLang="en-US" sz="4000" b="1" dirty="0">
                <a:latin typeface="Century Gothic" panose="020B0502020202020204" pitchFamily="34" charset="0"/>
              </a:rPr>
              <a:t>Mandate </a:t>
            </a:r>
            <a:r>
              <a:rPr lang="en-ZA" altLang="en-US" sz="4000" b="1" dirty="0" err="1">
                <a:latin typeface="Century Gothic" panose="020B0502020202020204" pitchFamily="34" charset="0"/>
              </a:rPr>
              <a:t>cont</a:t>
            </a:r>
            <a:r>
              <a:rPr lang="en-ZA" altLang="en-US" sz="4000" b="1" dirty="0">
                <a:latin typeface="Century Gothic" panose="020B0502020202020204" pitchFamily="34" charset="0"/>
              </a:rPr>
              <a:t>…</a:t>
            </a:r>
            <a:endParaRPr lang="en-US" altLang="en-US" sz="4000" b="1" dirty="0">
              <a:latin typeface="Century Gothic" panose="020B0502020202020204" pitchFamily="34" charset="0"/>
            </a:endParaRPr>
          </a:p>
        </p:txBody>
      </p:sp>
      <p:sp>
        <p:nvSpPr>
          <p:cNvPr id="71683" name="Content Placeholder 2"/>
          <p:cNvSpPr>
            <a:spLocks noGrp="1"/>
          </p:cNvSpPr>
          <p:nvPr>
            <p:ph idx="1"/>
          </p:nvPr>
        </p:nvSpPr>
        <p:spPr>
          <a:xfrm>
            <a:off x="315913" y="1331913"/>
            <a:ext cx="9448798" cy="4984750"/>
          </a:xfrm>
        </p:spPr>
        <p:txBody>
          <a:bodyPr/>
          <a:lstStyle/>
          <a:p>
            <a:pPr algn="just">
              <a:lnSpc>
                <a:spcPct val="114000"/>
              </a:lnSpc>
              <a:spcAft>
                <a:spcPts val="1200"/>
              </a:spcAft>
              <a:buFont typeface="Wingdings" panose="05000000000000000000" pitchFamily="2" charset="2"/>
              <a:buChar char="q"/>
              <a:defRPr/>
            </a:pPr>
            <a:r>
              <a:rPr lang="en-US" altLang="en-US" sz="2400" kern="1200" dirty="0">
                <a:solidFill>
                  <a:schemeClr val="accent6">
                    <a:lumMod val="50000"/>
                  </a:schemeClr>
                </a:solidFill>
                <a:latin typeface="Century Gothic" panose="020B0502020202020204" pitchFamily="34" charset="0"/>
              </a:rPr>
              <a:t>Umalusi is the Quality Council responsible for qualifications registered on the  General and Further Education and Training Qualifications Sub-framework (GFETQSF) on the National Qualifications Framework (NQF).</a:t>
            </a:r>
          </a:p>
          <a:p>
            <a:pPr marL="106363" indent="0" algn="just">
              <a:lnSpc>
                <a:spcPct val="114000"/>
              </a:lnSpc>
              <a:spcAft>
                <a:spcPts val="1200"/>
              </a:spcAft>
              <a:buNone/>
              <a:defRPr/>
            </a:pPr>
            <a:endParaRPr lang="en-US" altLang="en-US" sz="2400" kern="1200" dirty="0">
              <a:solidFill>
                <a:schemeClr val="accent6">
                  <a:lumMod val="50000"/>
                </a:schemeClr>
              </a:solidFill>
              <a:latin typeface="Century Gothic" panose="020B0502020202020204" pitchFamily="34" charset="0"/>
            </a:endParaRPr>
          </a:p>
          <a:p>
            <a:pPr algn="just">
              <a:lnSpc>
                <a:spcPct val="114000"/>
              </a:lnSpc>
              <a:spcAft>
                <a:spcPts val="1200"/>
              </a:spcAft>
              <a:buFont typeface="Wingdings" panose="05000000000000000000" pitchFamily="2" charset="2"/>
              <a:buChar char="q"/>
              <a:defRPr/>
            </a:pPr>
            <a:r>
              <a:rPr lang="en-US" altLang="en-US" sz="2400" kern="1200" dirty="0">
                <a:solidFill>
                  <a:schemeClr val="accent6">
                    <a:lumMod val="50000"/>
                  </a:schemeClr>
                </a:solidFill>
                <a:latin typeface="Century Gothic" panose="020B0502020202020204" pitchFamily="34" charset="0"/>
              </a:rPr>
              <a:t>The Council ensures that the providers of </a:t>
            </a:r>
            <a:br>
              <a:rPr lang="en-US" altLang="en-US" sz="2400" kern="1200" dirty="0">
                <a:solidFill>
                  <a:schemeClr val="accent6">
                    <a:lumMod val="50000"/>
                  </a:schemeClr>
                </a:solidFill>
                <a:latin typeface="Century Gothic" panose="020B0502020202020204" pitchFamily="34" charset="0"/>
              </a:rPr>
            </a:br>
            <a:r>
              <a:rPr lang="en-US" altLang="en-US" sz="2400" kern="1200" dirty="0">
                <a:solidFill>
                  <a:schemeClr val="accent6">
                    <a:lumMod val="50000"/>
                  </a:schemeClr>
                </a:solidFill>
                <a:latin typeface="Century Gothic" panose="020B0502020202020204" pitchFamily="34" charset="0"/>
              </a:rPr>
              <a:t>education and training have the capacity to deliver and assess  qualifications and learning programmes and are doing so to expected standards of quality.</a:t>
            </a:r>
          </a:p>
        </p:txBody>
      </p:sp>
      <p:sp>
        <p:nvSpPr>
          <p:cNvPr id="2" name="Slide Number Placeholder 1"/>
          <p:cNvSpPr>
            <a:spLocks noGrp="1"/>
          </p:cNvSpPr>
          <p:nvPr>
            <p:ph type="sldNum" sz="quarter" idx="10"/>
          </p:nvPr>
        </p:nvSpPr>
        <p:spPr>
          <a:xfrm>
            <a:off x="6945312" y="6770687"/>
            <a:ext cx="2266950" cy="401638"/>
          </a:xfrm>
        </p:spPr>
        <p:txBody>
          <a:bodyPr/>
          <a:lstStyle/>
          <a:p>
            <a:pPr>
              <a:defRPr/>
            </a:pPr>
            <a:fld id="{AEDE0020-8214-44FA-A6B7-E797773B1395}" type="slidenum">
              <a:rPr lang="en-ZA" sz="1600" smtClean="0">
                <a:solidFill>
                  <a:schemeClr val="tx1"/>
                </a:solidFill>
              </a:rPr>
              <a:pPr>
                <a:defRPr/>
              </a:pPr>
              <a:t>5</a:t>
            </a:fld>
            <a:endParaRPr lang="en-ZA" sz="1600" dirty="0">
              <a:solidFill>
                <a:schemeClr val="tx1"/>
              </a:solidFill>
            </a:endParaRPr>
          </a:p>
        </p:txBody>
      </p:sp>
    </p:spTree>
    <p:extLst>
      <p:ext uri="{BB962C8B-B14F-4D97-AF65-F5344CB8AC3E}">
        <p14:creationId xmlns:p14="http://schemas.microsoft.com/office/powerpoint/2010/main" val="2022294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15912" y="387350"/>
            <a:ext cx="9448799" cy="573087"/>
          </a:xfrm>
        </p:spPr>
        <p:txBody>
          <a:bodyPr/>
          <a:lstStyle/>
          <a:p>
            <a:pPr>
              <a:defRPr/>
            </a:pPr>
            <a:r>
              <a:rPr lang="en-US" altLang="en-US" sz="4000" b="1" dirty="0">
                <a:latin typeface="Century Gothic" panose="020B0502020202020204" pitchFamily="34" charset="0"/>
              </a:rPr>
              <a:t>I</a:t>
            </a:r>
            <a:r>
              <a:rPr lang="en-ZA" altLang="en-US" sz="4000" b="1" dirty="0" err="1">
                <a:latin typeface="Century Gothic" panose="020B0502020202020204" pitchFamily="34" charset="0"/>
              </a:rPr>
              <a:t>nstitutional</a:t>
            </a:r>
            <a:r>
              <a:rPr lang="en-ZA" altLang="en-US" sz="4000" b="1" dirty="0">
                <a:latin typeface="Century Gothic" panose="020B0502020202020204" pitchFamily="34" charset="0"/>
              </a:rPr>
              <a:t> Policies</a:t>
            </a:r>
            <a:endParaRPr lang="en-US" altLang="en-US" sz="4000" b="1" dirty="0">
              <a:latin typeface="Century Gothic" panose="020B0502020202020204" pitchFamily="34" charset="0"/>
            </a:endParaRPr>
          </a:p>
        </p:txBody>
      </p:sp>
      <p:sp>
        <p:nvSpPr>
          <p:cNvPr id="71683" name="Content Placeholder 2"/>
          <p:cNvSpPr>
            <a:spLocks noGrp="1"/>
          </p:cNvSpPr>
          <p:nvPr>
            <p:ph idx="1"/>
          </p:nvPr>
        </p:nvSpPr>
        <p:spPr>
          <a:xfrm>
            <a:off x="319489" y="960437"/>
            <a:ext cx="9445222" cy="5486400"/>
          </a:xfrm>
        </p:spPr>
        <p:txBody>
          <a:bodyPr/>
          <a:lstStyle/>
          <a:p>
            <a:pPr algn="l">
              <a:lnSpc>
                <a:spcPct val="150000"/>
              </a:lnSpc>
            </a:pPr>
            <a:r>
              <a:rPr lang="en-US" sz="2000" b="0" i="0" u="none" strike="noStrike" baseline="0" dirty="0">
                <a:solidFill>
                  <a:srgbClr val="58595B"/>
                </a:solidFill>
                <a:latin typeface="Century Gothic" panose="020B0502020202020204" pitchFamily="34" charset="0"/>
              </a:rPr>
              <a:t>The General and Further Education and Training </a:t>
            </a:r>
            <a:r>
              <a:rPr lang="en-ZA" sz="2000" b="0" i="0" u="none" strike="noStrike" baseline="0" dirty="0">
                <a:solidFill>
                  <a:srgbClr val="58595B"/>
                </a:solidFill>
                <a:latin typeface="Century Gothic" panose="020B0502020202020204" pitchFamily="34" charset="0"/>
              </a:rPr>
              <a:t>Qualifications Sub-framework: 2014;</a:t>
            </a:r>
          </a:p>
          <a:p>
            <a:pPr algn="l">
              <a:lnSpc>
                <a:spcPct val="150000"/>
              </a:lnSpc>
            </a:pPr>
            <a:r>
              <a:rPr lang="en-US" sz="2000" b="0" i="0" u="none" strike="noStrike" baseline="0" dirty="0">
                <a:solidFill>
                  <a:srgbClr val="58595B"/>
                </a:solidFill>
                <a:latin typeface="Century Gothic" panose="020B0502020202020204" pitchFamily="34" charset="0"/>
              </a:rPr>
              <a:t>Guidelines on Strategy and Priorities for the NQF 2011/2012: Minister of Higher Education and </a:t>
            </a:r>
            <a:r>
              <a:rPr lang="en-ZA" sz="2000" b="0" i="0" u="none" strike="noStrike" baseline="0" dirty="0">
                <a:solidFill>
                  <a:srgbClr val="58595B"/>
                </a:solidFill>
                <a:latin typeface="Century Gothic" panose="020B0502020202020204" pitchFamily="34" charset="0"/>
              </a:rPr>
              <a:t>Training;</a:t>
            </a:r>
          </a:p>
          <a:p>
            <a:pPr algn="l">
              <a:lnSpc>
                <a:spcPct val="150000"/>
              </a:lnSpc>
            </a:pPr>
            <a:r>
              <a:rPr lang="en-ZA" sz="2000" b="0" i="0" u="none" strike="noStrike" baseline="0" dirty="0">
                <a:solidFill>
                  <a:srgbClr val="58595B"/>
                </a:solidFill>
                <a:latin typeface="Century Gothic" panose="020B0502020202020204" pitchFamily="34" charset="0"/>
              </a:rPr>
              <a:t>National policies governing existing qualifications </a:t>
            </a:r>
            <a:r>
              <a:rPr lang="en-US" sz="2000" b="0" i="0" u="none" strike="noStrike" baseline="0" dirty="0">
                <a:solidFill>
                  <a:srgbClr val="58595B"/>
                </a:solidFill>
                <a:latin typeface="Century Gothic" panose="020B0502020202020204" pitchFamily="34" charset="0"/>
              </a:rPr>
              <a:t>(including their assessment) that are currently </a:t>
            </a:r>
            <a:r>
              <a:rPr lang="en-ZA" sz="2000" b="0" i="0" u="none" strike="noStrike" baseline="0" dirty="0">
                <a:solidFill>
                  <a:srgbClr val="58595B"/>
                </a:solidFill>
                <a:latin typeface="Century Gothic" panose="020B0502020202020204" pitchFamily="34" charset="0"/>
              </a:rPr>
              <a:t>certificated by Umalusi;</a:t>
            </a:r>
          </a:p>
          <a:p>
            <a:pPr algn="l">
              <a:lnSpc>
                <a:spcPct val="150000"/>
              </a:lnSpc>
            </a:pPr>
            <a:r>
              <a:rPr lang="en-US" sz="2000" b="0" i="0" u="none" strike="noStrike" baseline="0" dirty="0">
                <a:solidFill>
                  <a:srgbClr val="58595B"/>
                </a:solidFill>
                <a:latin typeface="Century Gothic" panose="020B0502020202020204" pitchFamily="34" charset="0"/>
              </a:rPr>
              <a:t>Standard setting and quality assurance of the General and Further Education and Training </a:t>
            </a:r>
            <a:r>
              <a:rPr lang="en-ZA" sz="2000" b="0" i="0" u="none" strike="noStrike" baseline="0" dirty="0">
                <a:solidFill>
                  <a:srgbClr val="58595B"/>
                </a:solidFill>
                <a:latin typeface="Century Gothic" panose="020B0502020202020204" pitchFamily="34" charset="0"/>
              </a:rPr>
              <a:t>Qualifications Sub-framework: Umalusi, 2014;</a:t>
            </a:r>
          </a:p>
          <a:p>
            <a:pPr>
              <a:lnSpc>
                <a:spcPct val="150000"/>
              </a:lnSpc>
            </a:pPr>
            <a:r>
              <a:rPr lang="en-US" sz="2000" b="0" i="0" u="none" strike="noStrike" baseline="0" dirty="0">
                <a:solidFill>
                  <a:srgbClr val="58595B"/>
                </a:solidFill>
                <a:latin typeface="Century Gothic" panose="020B0502020202020204" pitchFamily="34" charset="0"/>
              </a:rPr>
              <a:t>Council policies and directives on the conduct, administration and management of the assessments for qualifications on the GFETQSF;</a:t>
            </a:r>
          </a:p>
        </p:txBody>
      </p:sp>
      <p:sp>
        <p:nvSpPr>
          <p:cNvPr id="2" name="Slide Number Placeholder 1"/>
          <p:cNvSpPr>
            <a:spLocks noGrp="1"/>
          </p:cNvSpPr>
          <p:nvPr>
            <p:ph type="sldNum" sz="quarter" idx="10"/>
          </p:nvPr>
        </p:nvSpPr>
        <p:spPr>
          <a:xfrm>
            <a:off x="7097712" y="6790566"/>
            <a:ext cx="2266950" cy="401638"/>
          </a:xfrm>
        </p:spPr>
        <p:txBody>
          <a:bodyPr/>
          <a:lstStyle/>
          <a:p>
            <a:pPr>
              <a:defRPr/>
            </a:pPr>
            <a:fld id="{AEDE0020-8214-44FA-A6B7-E797773B1395}" type="slidenum">
              <a:rPr lang="en-ZA" sz="1600" smtClean="0">
                <a:solidFill>
                  <a:schemeClr val="tx1"/>
                </a:solidFill>
              </a:rPr>
              <a:pPr>
                <a:defRPr/>
              </a:pPr>
              <a:t>6</a:t>
            </a:fld>
            <a:endParaRPr lang="en-ZA"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15912" y="387350"/>
            <a:ext cx="9448799" cy="933450"/>
          </a:xfrm>
        </p:spPr>
        <p:txBody>
          <a:bodyPr/>
          <a:lstStyle/>
          <a:p>
            <a:pPr>
              <a:defRPr/>
            </a:pPr>
            <a:r>
              <a:rPr lang="en-US" altLang="en-US" sz="4000" b="1" dirty="0">
                <a:latin typeface="Century Gothic" panose="020B0502020202020204" pitchFamily="34" charset="0"/>
              </a:rPr>
              <a:t>I</a:t>
            </a:r>
            <a:r>
              <a:rPr lang="en-ZA" altLang="en-US" sz="4000" b="1" dirty="0" err="1">
                <a:latin typeface="Century Gothic" panose="020B0502020202020204" pitchFamily="34" charset="0"/>
              </a:rPr>
              <a:t>nstitutional</a:t>
            </a:r>
            <a:r>
              <a:rPr lang="en-ZA" altLang="en-US" sz="4000" b="1" dirty="0">
                <a:latin typeface="Century Gothic" panose="020B0502020202020204" pitchFamily="34" charset="0"/>
              </a:rPr>
              <a:t> Policies </a:t>
            </a:r>
            <a:r>
              <a:rPr lang="en-ZA" altLang="en-US" sz="4000" b="1" dirty="0" err="1">
                <a:latin typeface="Century Gothic" panose="020B0502020202020204" pitchFamily="34" charset="0"/>
              </a:rPr>
              <a:t>cont</a:t>
            </a:r>
            <a:r>
              <a:rPr lang="en-ZA" altLang="en-US" sz="4000" b="1" dirty="0">
                <a:latin typeface="Century Gothic" panose="020B0502020202020204" pitchFamily="34" charset="0"/>
              </a:rPr>
              <a:t>…</a:t>
            </a:r>
            <a:endParaRPr lang="en-US" altLang="en-US" sz="4000" b="1" dirty="0">
              <a:latin typeface="Century Gothic" panose="020B0502020202020204" pitchFamily="34" charset="0"/>
            </a:endParaRPr>
          </a:p>
        </p:txBody>
      </p:sp>
      <p:sp>
        <p:nvSpPr>
          <p:cNvPr id="71683" name="Content Placeholder 2"/>
          <p:cNvSpPr>
            <a:spLocks noGrp="1"/>
          </p:cNvSpPr>
          <p:nvPr>
            <p:ph idx="1"/>
          </p:nvPr>
        </p:nvSpPr>
        <p:spPr>
          <a:xfrm>
            <a:off x="315913" y="1331913"/>
            <a:ext cx="9448798" cy="4984750"/>
          </a:xfrm>
        </p:spPr>
        <p:txBody>
          <a:bodyPr/>
          <a:lstStyle/>
          <a:p>
            <a:pPr>
              <a:lnSpc>
                <a:spcPct val="150000"/>
              </a:lnSpc>
            </a:pPr>
            <a:r>
              <a:rPr lang="en-US" sz="1800" b="0" i="0" u="none" strike="noStrike" baseline="0" dirty="0">
                <a:solidFill>
                  <a:srgbClr val="58595B"/>
                </a:solidFill>
                <a:latin typeface="Century Gothic" panose="020B0502020202020204" pitchFamily="34" charset="0"/>
              </a:rPr>
              <a:t>The regulations pertaining to qualifications on the GFETQSF developed by the Department of Basic Education (DBE) and </a:t>
            </a:r>
            <a:r>
              <a:rPr lang="en-US" sz="1800" b="0" i="0" u="none" strike="noStrike" baseline="0" dirty="0" err="1">
                <a:solidFill>
                  <a:srgbClr val="58595B"/>
                </a:solidFill>
                <a:latin typeface="Century Gothic" panose="020B0502020202020204" pitchFamily="34" charset="0"/>
              </a:rPr>
              <a:t>gazetted</a:t>
            </a:r>
            <a:r>
              <a:rPr lang="en-US" sz="1800" b="0" i="0" u="none" strike="noStrike" baseline="0" dirty="0">
                <a:solidFill>
                  <a:srgbClr val="58595B"/>
                </a:solidFill>
                <a:latin typeface="Century Gothic" panose="020B0502020202020204" pitchFamily="34" charset="0"/>
              </a:rPr>
              <a:t> by the Minister on assessment and certification, including those promulgated by provincial legislatures and the</a:t>
            </a:r>
            <a:r>
              <a:rPr lang="en-US" sz="1800" kern="1200" dirty="0">
                <a:solidFill>
                  <a:schemeClr val="accent6">
                    <a:lumMod val="50000"/>
                  </a:schemeClr>
                </a:solidFill>
                <a:latin typeface="Century Gothic" panose="020B0502020202020204" pitchFamily="34" charset="0"/>
              </a:rPr>
              <a:t> </a:t>
            </a:r>
            <a:r>
              <a:rPr lang="en-US" sz="1800" b="0" i="0" u="none" strike="noStrike" baseline="0" dirty="0">
                <a:solidFill>
                  <a:srgbClr val="58595B"/>
                </a:solidFill>
                <a:latin typeface="Century Gothic" panose="020B0502020202020204" pitchFamily="34" charset="0"/>
              </a:rPr>
              <a:t>policy framework that applies to all technical and vocational education and training (TVET) colleges declared or established by the Minister under the Continuing Education and Training Act, Act No. 16 of 2006;</a:t>
            </a:r>
          </a:p>
          <a:p>
            <a:pPr>
              <a:lnSpc>
                <a:spcPct val="150000"/>
              </a:lnSpc>
            </a:pPr>
            <a:r>
              <a:rPr lang="en-US" sz="1800" b="0" i="0" u="none" strike="noStrike" baseline="0" dirty="0">
                <a:solidFill>
                  <a:srgbClr val="58595B"/>
                </a:solidFill>
                <a:latin typeface="Century Gothic" panose="020B0502020202020204" pitchFamily="34" charset="0"/>
              </a:rPr>
              <a:t>The Policy and Criteria for the development, registration and publication of qualifications on </a:t>
            </a:r>
            <a:r>
              <a:rPr lang="en-ZA" sz="1800" b="0" i="0" u="none" strike="noStrike" baseline="0" dirty="0">
                <a:solidFill>
                  <a:srgbClr val="58595B"/>
                </a:solidFill>
                <a:latin typeface="Century Gothic" panose="020B0502020202020204" pitchFamily="34" charset="0"/>
              </a:rPr>
              <a:t>the GFETQSF;</a:t>
            </a:r>
          </a:p>
          <a:p>
            <a:pPr algn="l">
              <a:lnSpc>
                <a:spcPct val="150000"/>
              </a:lnSpc>
            </a:pPr>
            <a:r>
              <a:rPr lang="en-US" sz="1800" b="0" i="0" u="none" strike="noStrike" baseline="0" dirty="0">
                <a:solidFill>
                  <a:srgbClr val="58595B"/>
                </a:solidFill>
                <a:latin typeface="Century Gothic" panose="020B0502020202020204" pitchFamily="34" charset="0"/>
              </a:rPr>
              <a:t>The Policy for the Re-Issue of National Certificates</a:t>
            </a:r>
          </a:p>
          <a:p>
            <a:pPr algn="l">
              <a:lnSpc>
                <a:spcPct val="150000"/>
              </a:lnSpc>
            </a:pPr>
            <a:r>
              <a:rPr lang="en-US" sz="1800" b="0" i="0" u="none" strike="noStrike" baseline="0" dirty="0">
                <a:solidFill>
                  <a:srgbClr val="58595B"/>
                </a:solidFill>
                <a:latin typeface="Century Gothic" panose="020B0502020202020204" pitchFamily="34" charset="0"/>
              </a:rPr>
              <a:t>The Recognition of Prior Learning (RPL) Policy;</a:t>
            </a:r>
            <a:endParaRPr lang="en-ZA" sz="1800" b="0" i="0" u="none" strike="noStrike" baseline="0" dirty="0">
              <a:solidFill>
                <a:srgbClr val="58595B"/>
              </a:solidFill>
              <a:latin typeface="Century Gothic" panose="020B0502020202020204" pitchFamily="34" charset="0"/>
            </a:endParaRPr>
          </a:p>
          <a:p>
            <a:pPr>
              <a:lnSpc>
                <a:spcPct val="150000"/>
              </a:lnSpc>
            </a:pPr>
            <a:endParaRPr lang="en-US" sz="1800" b="0" i="0" u="none" strike="noStrike" baseline="0" dirty="0">
              <a:solidFill>
                <a:srgbClr val="58595B"/>
              </a:solidFill>
              <a:latin typeface="Century Gothic" panose="020B0502020202020204" pitchFamily="34" charset="0"/>
            </a:endParaRPr>
          </a:p>
        </p:txBody>
      </p:sp>
      <p:sp>
        <p:nvSpPr>
          <p:cNvPr id="2" name="Slide Number Placeholder 1"/>
          <p:cNvSpPr>
            <a:spLocks noGrp="1"/>
          </p:cNvSpPr>
          <p:nvPr>
            <p:ph type="sldNum" sz="quarter" idx="10"/>
          </p:nvPr>
        </p:nvSpPr>
        <p:spPr>
          <a:xfrm>
            <a:off x="7021512" y="6804214"/>
            <a:ext cx="2266950" cy="401638"/>
          </a:xfrm>
        </p:spPr>
        <p:txBody>
          <a:bodyPr/>
          <a:lstStyle/>
          <a:p>
            <a:pPr>
              <a:defRPr/>
            </a:pPr>
            <a:fld id="{AEDE0020-8214-44FA-A6B7-E797773B1395}" type="slidenum">
              <a:rPr lang="en-ZA" sz="1600" smtClean="0">
                <a:solidFill>
                  <a:schemeClr val="tx1"/>
                </a:solidFill>
              </a:rPr>
              <a:pPr>
                <a:defRPr/>
              </a:pPr>
              <a:t>7</a:t>
            </a:fld>
            <a:endParaRPr lang="en-ZA" sz="1600" dirty="0">
              <a:solidFill>
                <a:schemeClr val="tx1"/>
              </a:solidFill>
            </a:endParaRPr>
          </a:p>
        </p:txBody>
      </p:sp>
    </p:spTree>
    <p:extLst>
      <p:ext uri="{BB962C8B-B14F-4D97-AF65-F5344CB8AC3E}">
        <p14:creationId xmlns:p14="http://schemas.microsoft.com/office/powerpoint/2010/main" val="494296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8355-FD92-2403-6DED-6A243DF2CED3}"/>
              </a:ext>
            </a:extLst>
          </p:cNvPr>
          <p:cNvSpPr>
            <a:spLocks noGrp="1"/>
          </p:cNvSpPr>
          <p:nvPr>
            <p:ph type="title"/>
          </p:nvPr>
        </p:nvSpPr>
        <p:spPr/>
        <p:txBody>
          <a:bodyPr/>
          <a:lstStyle/>
          <a:p>
            <a:r>
              <a:rPr lang="en-ZA" sz="3600" b="1" dirty="0">
                <a:latin typeface="Century Gothic" panose="020B0502020202020204" pitchFamily="34" charset="0"/>
              </a:rPr>
              <a:t>Institutional Policies </a:t>
            </a:r>
            <a:r>
              <a:rPr lang="en-ZA" sz="3600" b="1" dirty="0" err="1">
                <a:latin typeface="Century Gothic" panose="020B0502020202020204" pitchFamily="34" charset="0"/>
              </a:rPr>
              <a:t>cont</a:t>
            </a:r>
            <a:r>
              <a:rPr lang="en-ZA" sz="3600" b="1" dirty="0">
                <a:latin typeface="Century Gothic" panose="020B0502020202020204" pitchFamily="34" charset="0"/>
              </a:rPr>
              <a:t>…</a:t>
            </a:r>
          </a:p>
        </p:txBody>
      </p:sp>
      <p:sp>
        <p:nvSpPr>
          <p:cNvPr id="3" name="Content Placeholder 2">
            <a:extLst>
              <a:ext uri="{FF2B5EF4-FFF2-40B4-BE49-F238E27FC236}">
                <a16:creationId xmlns:a16="http://schemas.microsoft.com/office/drawing/2014/main" id="{B9A4BA72-9E4B-4816-31B2-91DF17EC8287}"/>
              </a:ext>
            </a:extLst>
          </p:cNvPr>
          <p:cNvSpPr>
            <a:spLocks noGrp="1"/>
          </p:cNvSpPr>
          <p:nvPr>
            <p:ph idx="1"/>
          </p:nvPr>
        </p:nvSpPr>
        <p:spPr/>
        <p:txBody>
          <a:bodyPr/>
          <a:lstStyle/>
          <a:p>
            <a:pPr algn="l">
              <a:lnSpc>
                <a:spcPct val="150000"/>
              </a:lnSpc>
            </a:pPr>
            <a:r>
              <a:rPr lang="en-US" sz="2000" b="0" i="0" u="none" strike="noStrike" baseline="0" dirty="0">
                <a:solidFill>
                  <a:srgbClr val="58595B"/>
                </a:solidFill>
                <a:latin typeface="Century Gothic" panose="020B0502020202020204" pitchFamily="34" charset="0"/>
              </a:rPr>
              <a:t>Policy documents and guidelines pertaining to the National Senior Certificate (NSC), Senior </a:t>
            </a:r>
            <a:r>
              <a:rPr lang="en-ZA" sz="2000" b="0" i="0" u="none" strike="noStrike" baseline="0" dirty="0">
                <a:solidFill>
                  <a:srgbClr val="58595B"/>
                </a:solidFill>
                <a:latin typeface="Century Gothic" panose="020B0502020202020204" pitchFamily="34" charset="0"/>
              </a:rPr>
              <a:t>Certificate (amended) (SC(a)), General </a:t>
            </a:r>
            <a:r>
              <a:rPr lang="en-US" sz="2000" b="0" i="0" u="none" strike="noStrike" baseline="0" dirty="0">
                <a:solidFill>
                  <a:srgbClr val="58595B"/>
                </a:solidFill>
                <a:latin typeface="Century Gothic" panose="020B0502020202020204" pitchFamily="34" charset="0"/>
              </a:rPr>
              <a:t>Education and Training Certificate (GETC), </a:t>
            </a:r>
            <a:r>
              <a:rPr lang="en-ZA" sz="2000" b="0" i="0" u="none" strike="noStrike" baseline="0" dirty="0">
                <a:solidFill>
                  <a:srgbClr val="58595B"/>
                </a:solidFill>
                <a:latin typeface="Century Gothic" panose="020B0502020202020204" pitchFamily="34" charset="0"/>
              </a:rPr>
              <a:t>National Certificate (Vocational) (NC(V)), </a:t>
            </a:r>
            <a:r>
              <a:rPr lang="en-US" sz="2000" b="0" i="0" u="none" strike="noStrike" baseline="0" dirty="0">
                <a:solidFill>
                  <a:srgbClr val="58595B"/>
                </a:solidFill>
                <a:latin typeface="Century Gothic" panose="020B0502020202020204" pitchFamily="34" charset="0"/>
              </a:rPr>
              <a:t>National Education Report 190/191 (NATED) and the national curriculum statements (NCS); and any other qualifications on the General and Further Education and Training Qualifications </a:t>
            </a:r>
            <a:r>
              <a:rPr lang="en-ZA" sz="2000" b="0" i="0" u="none" strike="noStrike" baseline="0" dirty="0">
                <a:solidFill>
                  <a:srgbClr val="58595B"/>
                </a:solidFill>
                <a:latin typeface="Century Gothic" panose="020B0502020202020204" pitchFamily="34" charset="0"/>
              </a:rPr>
              <a:t>Sub-framework (GFETQSF), as applicable;</a:t>
            </a:r>
          </a:p>
          <a:p>
            <a:pPr algn="l">
              <a:lnSpc>
                <a:spcPct val="150000"/>
              </a:lnSpc>
            </a:pPr>
            <a:r>
              <a:rPr lang="en-ZA" sz="2000" b="0" i="0" u="none" strike="noStrike" baseline="0" dirty="0">
                <a:solidFill>
                  <a:srgbClr val="58595B"/>
                </a:solidFill>
                <a:latin typeface="Century Gothic" panose="020B0502020202020204" pitchFamily="34" charset="0"/>
              </a:rPr>
              <a:t>Treasury Regulations; and</a:t>
            </a:r>
          </a:p>
          <a:p>
            <a:pPr algn="l">
              <a:lnSpc>
                <a:spcPct val="150000"/>
              </a:lnSpc>
            </a:pPr>
            <a:r>
              <a:rPr lang="en-US" sz="2000" b="0" i="0" u="none" strike="noStrike" baseline="0" dirty="0">
                <a:solidFill>
                  <a:srgbClr val="58595B"/>
                </a:solidFill>
                <a:latin typeface="Century Gothic" panose="020B0502020202020204" pitchFamily="34" charset="0"/>
              </a:rPr>
              <a:t>Any other appropriate legislation related to the various education and training sectors in which Umalusi is mandated to work.</a:t>
            </a:r>
            <a:endParaRPr lang="en-ZA" sz="2000" b="0" i="0" u="none" strike="noStrike" baseline="0" dirty="0">
              <a:solidFill>
                <a:srgbClr val="58595B"/>
              </a:solidFill>
              <a:latin typeface="Century Gothic" panose="020B0502020202020204" pitchFamily="34" charset="0"/>
            </a:endParaRPr>
          </a:p>
          <a:p>
            <a:endParaRPr lang="en-ZA" sz="2000" dirty="0"/>
          </a:p>
        </p:txBody>
      </p:sp>
      <p:sp>
        <p:nvSpPr>
          <p:cNvPr id="4" name="Slide Number Placeholder 3">
            <a:extLst>
              <a:ext uri="{FF2B5EF4-FFF2-40B4-BE49-F238E27FC236}">
                <a16:creationId xmlns:a16="http://schemas.microsoft.com/office/drawing/2014/main" id="{B2DB17B2-FA88-DC8C-FD9C-29B13B7941F6}"/>
              </a:ext>
            </a:extLst>
          </p:cNvPr>
          <p:cNvSpPr>
            <a:spLocks noGrp="1"/>
          </p:cNvSpPr>
          <p:nvPr>
            <p:ph type="sldNum" sz="quarter" idx="10"/>
          </p:nvPr>
        </p:nvSpPr>
        <p:spPr/>
        <p:txBody>
          <a:bodyPr/>
          <a:lstStyle/>
          <a:p>
            <a:pPr>
              <a:defRPr/>
            </a:pPr>
            <a:fld id="{D042AA4A-53CB-4830-A5F5-B9A2986DCA81}" type="slidenum">
              <a:rPr lang="en-ZA" smtClean="0"/>
              <a:pPr>
                <a:defRPr/>
              </a:pPr>
              <a:t>8</a:t>
            </a:fld>
            <a:endParaRPr lang="en-ZA" dirty="0"/>
          </a:p>
        </p:txBody>
      </p:sp>
    </p:spTree>
    <p:extLst>
      <p:ext uri="{BB962C8B-B14F-4D97-AF65-F5344CB8AC3E}">
        <p14:creationId xmlns:p14="http://schemas.microsoft.com/office/powerpoint/2010/main" val="3186579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3600" b="1" dirty="0">
                <a:solidFill>
                  <a:schemeClr val="tx1"/>
                </a:solidFill>
                <a:latin typeface="Century Gothic" panose="020B0502020202020204" pitchFamily="34" charset="0"/>
              </a:rPr>
              <a:t>Strategic Priorities</a:t>
            </a:r>
            <a:endParaRPr lang="en-ZA" altLang="en-US" sz="3600" b="1" dirty="0">
              <a:solidFill>
                <a:schemeClr val="tx1"/>
              </a:solidFill>
              <a:latin typeface="Century Gothic" panose="020B0502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67876753"/>
              </p:ext>
            </p:extLst>
          </p:nvPr>
        </p:nvGraphicFramePr>
        <p:xfrm>
          <a:off x="504825" y="1331913"/>
          <a:ext cx="9066213" cy="498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a:xfrm>
            <a:off x="7097712" y="6834187"/>
            <a:ext cx="2266950" cy="401638"/>
          </a:xfrm>
        </p:spPr>
        <p:txBody>
          <a:bodyPr/>
          <a:lstStyle/>
          <a:p>
            <a:pPr>
              <a:defRPr/>
            </a:pPr>
            <a:fld id="{496E0A4B-4CBE-4AE9-9B1A-5A1213157C6D}" type="slidenum">
              <a:rPr lang="en-GB" altLang="en-US" sz="1600" smtClean="0">
                <a:solidFill>
                  <a:schemeClr val="tx1"/>
                </a:solidFill>
              </a:rPr>
              <a:pPr>
                <a:defRPr/>
              </a:pPr>
              <a:t>9</a:t>
            </a:fld>
            <a:endParaRPr lang="en-GB" altLang="en-US" sz="1600" b="1" dirty="0">
              <a:solidFill>
                <a:schemeClr val="tx1"/>
              </a:solidFill>
            </a:endParaRPr>
          </a:p>
        </p:txBody>
      </p:sp>
    </p:spTree>
    <p:extLst>
      <p:ext uri="{BB962C8B-B14F-4D97-AF65-F5344CB8AC3E}">
        <p14:creationId xmlns:p14="http://schemas.microsoft.com/office/powerpoint/2010/main" val="523100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3498</Words>
  <Application>Microsoft Office PowerPoint</Application>
  <PresentationFormat>Custom</PresentationFormat>
  <Paragraphs>624</Paragraphs>
  <Slides>40</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MS Gothic</vt:lpstr>
      <vt:lpstr>Arial</vt:lpstr>
      <vt:lpstr>Arial Unicode MS</vt:lpstr>
      <vt:lpstr>Calibri</vt:lpstr>
      <vt:lpstr>Century Gothic</vt:lpstr>
      <vt:lpstr>Shruti</vt:lpstr>
      <vt:lpstr>Symbol</vt:lpstr>
      <vt:lpstr>Times New Roman</vt:lpstr>
      <vt:lpstr>Wingdings</vt:lpstr>
      <vt:lpstr>1_Office Theme</vt:lpstr>
      <vt:lpstr>PowerPoint Presentation</vt:lpstr>
      <vt:lpstr>Presentation Outline</vt:lpstr>
      <vt:lpstr>PowerPoint Presentation</vt:lpstr>
      <vt:lpstr>Mandate Umalusi’s mandate is determined by:</vt:lpstr>
      <vt:lpstr>Mandate cont…</vt:lpstr>
      <vt:lpstr>Institutional Policies</vt:lpstr>
      <vt:lpstr>Institutional Policies cont…</vt:lpstr>
      <vt:lpstr>Institutional Policies cont…</vt:lpstr>
      <vt:lpstr>Strategic Priorities</vt:lpstr>
      <vt:lpstr>PowerPoint Presentation</vt:lpstr>
      <vt:lpstr>Performance Environment…</vt:lpstr>
      <vt:lpstr>Performance Environment…</vt:lpstr>
      <vt:lpstr>Performance Environment…</vt:lpstr>
      <vt:lpstr>Progress on Outcomes</vt:lpstr>
      <vt:lpstr>PowerPoint Presentation</vt:lpstr>
      <vt:lpstr>Measuring Performance</vt:lpstr>
      <vt:lpstr>  PROGRAMME 1: ADMINISTRATION  </vt:lpstr>
      <vt:lpstr>Programme 1 Indicators &amp; Targets</vt:lpstr>
      <vt:lpstr> Programme 2:  Qualifications and Research (Q&amp;R) </vt:lpstr>
      <vt:lpstr>Programme 2 Indicators &amp; Targets</vt:lpstr>
      <vt:lpstr> Programme 3:   Quality Assurance and Monitoring (QAM) </vt:lpstr>
      <vt:lpstr>Programme 3 Indicators &amp; Targets</vt:lpstr>
      <vt:lpstr>Programme 3 Indicators &amp; Targets</vt:lpstr>
      <vt:lpstr>Priorities</vt:lpstr>
      <vt:lpstr>Priorities…</vt:lpstr>
      <vt:lpstr>Indicator changes</vt:lpstr>
      <vt:lpstr>Focus Areas</vt:lpstr>
      <vt:lpstr>Targets that have changed</vt:lpstr>
      <vt:lpstr>PowerPoint Presentation</vt:lpstr>
      <vt:lpstr>Overview </vt:lpstr>
      <vt:lpstr>Budget of 2023/24 – R197 Million</vt:lpstr>
      <vt:lpstr>Overview: 2023/24</vt:lpstr>
      <vt:lpstr>Own Revenue</vt:lpstr>
      <vt:lpstr> Total Revenue</vt:lpstr>
      <vt:lpstr>Expenditure</vt:lpstr>
      <vt:lpstr>Comments on the 2023/24 budget:</vt:lpstr>
      <vt:lpstr>% Split between Own income and DBE grant</vt:lpstr>
      <vt:lpstr>Umalusi’s 20th Anniversary Celebration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here and Here  Date   Speaker</dc:title>
  <dc:creator>Eugenie Rabe</dc:creator>
  <cp:lastModifiedBy>Llewellyn Brown</cp:lastModifiedBy>
  <cp:revision>605</cp:revision>
  <cp:lastPrinted>2023-03-17T08:47:12Z</cp:lastPrinted>
  <dcterms:modified xsi:type="dcterms:W3CDTF">2023-03-24T11:07:31Z</dcterms:modified>
</cp:coreProperties>
</file>