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3"/>
  </p:notesMasterIdLst>
  <p:sldIdLst>
    <p:sldId id="256" r:id="rId2"/>
    <p:sldId id="301" r:id="rId3"/>
    <p:sldId id="318" r:id="rId4"/>
    <p:sldId id="478" r:id="rId5"/>
    <p:sldId id="479" r:id="rId6"/>
    <p:sldId id="257" r:id="rId7"/>
    <p:sldId id="477" r:id="rId8"/>
    <p:sldId id="476" r:id="rId9"/>
    <p:sldId id="302" r:id="rId10"/>
    <p:sldId id="303" r:id="rId11"/>
    <p:sldId id="317"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7E98CC-79C1-2D83-3950-5B3F37E39999}" name="Fikile Mthembu" initials="FM" userId="S::fix@blackseshcomms.co.za::0615cd0e-765b-4907-b368-d1dfaad20cd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ibonelo Chauke" initials="SC" lastIdx="1" clrIdx="0">
    <p:extLst>
      <p:ext uri="{19B8F6BF-5375-455C-9EA6-DF929625EA0E}">
        <p15:presenceInfo xmlns:p15="http://schemas.microsoft.com/office/powerpoint/2012/main" xmlns="" userId="Sibonelo Chauk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95422"/>
    <a:srgbClr val="00B1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DE8A1A80-C14F-474A-8FB0-573B7FEC6DBF}">
  <a:tblStyle styleId="{DE8A1A80-C14F-474A-8FB0-573B7FEC6DBF}" styleName="Table_0">
    <a:wholeTbl>
      <a:tcTxStyle b="off" i="off">
        <a:font>
          <a:latin typeface="Tw Cen MT"/>
          <a:ea typeface="Tw Cen MT"/>
          <a:cs typeface="Tw Cen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BE8E7"/>
          </a:solidFill>
        </a:fill>
      </a:tcStyle>
    </a:wholeTbl>
    <a:band1H>
      <a:tcTxStyle/>
      <a:tcStyle>
        <a:tcBdr/>
        <a:fill>
          <a:solidFill>
            <a:srgbClr val="F6CECB"/>
          </a:solidFill>
        </a:fill>
      </a:tcStyle>
    </a:band1H>
    <a:band2H>
      <a:tcTxStyle/>
      <a:tcStyle>
        <a:tcBdr/>
      </a:tcStyle>
    </a:band2H>
    <a:band1V>
      <a:tcTxStyle/>
      <a:tcStyle>
        <a:tcBdr/>
        <a:fill>
          <a:solidFill>
            <a:srgbClr val="F6CECB"/>
          </a:solidFill>
        </a:fill>
      </a:tcStyle>
    </a:band1V>
    <a:band2V>
      <a:tcTxStyle/>
      <a:tcStyle>
        <a:tcBdr/>
      </a:tcStyle>
    </a:band2V>
    <a:lastCol>
      <a:tcTxStyle b="on" i="off">
        <a:font>
          <a:latin typeface="Tw Cen MT"/>
          <a:ea typeface="Tw Cen MT"/>
          <a:cs typeface="Tw Cen MT"/>
        </a:font>
        <a:schemeClr val="lt1"/>
      </a:tcTxStyle>
      <a:tcStyle>
        <a:tcBdr/>
        <a:fill>
          <a:solidFill>
            <a:schemeClr val="accent1"/>
          </a:solidFill>
        </a:fill>
      </a:tcStyle>
    </a:lastCol>
    <a:firstCol>
      <a:tcTxStyle b="on" i="off">
        <a:font>
          <a:latin typeface="Tw Cen MT"/>
          <a:ea typeface="Tw Cen MT"/>
          <a:cs typeface="Tw Cen MT"/>
        </a:font>
        <a:schemeClr val="lt1"/>
      </a:tcTxStyle>
      <a:tcStyle>
        <a:tcBdr/>
        <a:fill>
          <a:solidFill>
            <a:schemeClr val="accent1"/>
          </a:solidFill>
        </a:fill>
      </a:tcStyle>
    </a:firstCol>
    <a:lastRow>
      <a:tcTxStyle b="on" i="off">
        <a:font>
          <a:latin typeface="Tw Cen MT"/>
          <a:ea typeface="Tw Cen MT"/>
          <a:cs typeface="Tw Cen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w Cen MT"/>
          <a:ea typeface="Tw Cen MT"/>
          <a:cs typeface="Tw Cen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1" autoAdjust="0"/>
    <p:restoredTop sz="9470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sorterViewPr>
    <p:cViewPr>
      <p:scale>
        <a:sx n="100" d="100"/>
        <a:sy n="100" d="100"/>
      </p:scale>
      <p:origin x="0" y="-145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6"/>
        <p:cNvGrpSpPr/>
        <p:nvPr/>
      </p:nvGrpSpPr>
      <p:grpSpPr>
        <a:xfrm>
          <a:off x="0" y="0"/>
          <a:ext cx="0" cy="0"/>
          <a:chOff x="0" y="0"/>
          <a:chExt cx="0" cy="0"/>
        </a:xfrm>
      </p:grpSpPr>
      <p:sp>
        <p:nvSpPr>
          <p:cNvPr id="397" name="Google Shape;397;n"/>
          <p:cNvSpPr txBox="1">
            <a:spLocks noGrp="1"/>
          </p:cNvSpPr>
          <p:nvPr>
            <p:ph type="hdr" idx="2"/>
          </p:nvPr>
        </p:nvSpPr>
        <p:spPr>
          <a:xfrm>
            <a:off x="0" y="0"/>
            <a:ext cx="2971800" cy="4587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98" name="Google Shape;398;n"/>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99" name="Google Shape;399;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n"/>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401" name="Google Shape;401;n"/>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02" name="Google Shape;402;n"/>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9" name="Google Shape;48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8" name="Google Shape;4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806049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8" name="Google Shape;4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340328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8" name="Google Shape;4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428740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8" name="Google Shape;4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120744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8" name="Google Shape;4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722697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8" name="Google Shape;4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041073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8" name="Google Shape;4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8" name="Google Shape;4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816433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8" name="Google Shape;4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308274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8" name="Google Shape;4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429573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0"/>
        <p:cNvGrpSpPr/>
        <p:nvPr/>
      </p:nvGrpSpPr>
      <p:grpSpPr>
        <a:xfrm>
          <a:off x="0" y="0"/>
          <a:ext cx="0" cy="0"/>
          <a:chOff x="0" y="0"/>
          <a:chExt cx="0" cy="0"/>
        </a:xfrm>
      </p:grpSpPr>
      <p:sp>
        <p:nvSpPr>
          <p:cNvPr id="411" name="Google Shape;411;p2"/>
          <p:cNvSpPr txBox="1">
            <a:spLocks noGrp="1"/>
          </p:cNvSpPr>
          <p:nvPr>
            <p:ph type="title"/>
          </p:nvPr>
        </p:nvSpPr>
        <p:spPr>
          <a:xfrm>
            <a:off x="1024128" y="585216"/>
            <a:ext cx="9720000" cy="1499700"/>
          </a:xfrm>
          <a:prstGeom prst="rect">
            <a:avLst/>
          </a:prstGeom>
          <a:noFill/>
          <a:ln>
            <a:noFill/>
          </a:ln>
        </p:spPr>
        <p:txBody>
          <a:bodyPr spcFirstLastPara="1" wrap="square" lIns="91425" tIns="45700" rIns="91425" bIns="45700" anchor="ctr" anchorCtr="0">
            <a:normAutofit/>
          </a:bodyPr>
          <a:lstStyle>
            <a:lvl1pPr lvl="0" algn="l" rtl="0">
              <a:lnSpc>
                <a:spcPct val="80000"/>
              </a:lnSpc>
              <a:spcBef>
                <a:spcPts val="0"/>
              </a:spcBef>
              <a:spcAft>
                <a:spcPts val="0"/>
              </a:spcAft>
              <a:buClr>
                <a:srgbClr val="0C0C0C"/>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2" name="Google Shape;412;p2"/>
          <p:cNvSpPr txBox="1">
            <a:spLocks noGrp="1"/>
          </p:cNvSpPr>
          <p:nvPr>
            <p:ph type="body" idx="1"/>
          </p:nvPr>
        </p:nvSpPr>
        <p:spPr>
          <a:xfrm>
            <a:off x="1024128" y="2286000"/>
            <a:ext cx="9720000" cy="4023300"/>
          </a:xfrm>
          <a:prstGeom prst="rect">
            <a:avLst/>
          </a:prstGeom>
          <a:noFill/>
          <a:ln>
            <a:noFill/>
          </a:ln>
        </p:spPr>
        <p:txBody>
          <a:bodyPr spcFirstLastPara="1" wrap="square" lIns="45700" tIns="45700" rIns="4570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413" name="Google Shape;413;p2"/>
          <p:cNvSpPr txBox="1">
            <a:spLocks noGrp="1"/>
          </p:cNvSpPr>
          <p:nvPr>
            <p:ph type="dt" idx="10"/>
          </p:nvPr>
        </p:nvSpPr>
        <p:spPr>
          <a:xfrm>
            <a:off x="1024128" y="6470704"/>
            <a:ext cx="2154000" cy="27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14" name="Google Shape;414;p2"/>
          <p:cNvSpPr txBox="1">
            <a:spLocks noGrp="1"/>
          </p:cNvSpPr>
          <p:nvPr>
            <p:ph type="ftr" idx="11"/>
          </p:nvPr>
        </p:nvSpPr>
        <p:spPr>
          <a:xfrm>
            <a:off x="4842932" y="6470704"/>
            <a:ext cx="5901600" cy="2742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15" name="Google Shape;415;p2"/>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480"/>
        <p:cNvGrpSpPr/>
        <p:nvPr/>
      </p:nvGrpSpPr>
      <p:grpSpPr>
        <a:xfrm>
          <a:off x="0" y="0"/>
          <a:ext cx="0" cy="0"/>
          <a:chOff x="0" y="0"/>
          <a:chExt cx="0" cy="0"/>
        </a:xfrm>
      </p:grpSpPr>
      <p:sp>
        <p:nvSpPr>
          <p:cNvPr id="481" name="Google Shape;481;p12"/>
          <p:cNvSpPr txBox="1">
            <a:spLocks noGrp="1"/>
          </p:cNvSpPr>
          <p:nvPr>
            <p:ph type="title"/>
          </p:nvPr>
        </p:nvSpPr>
        <p:spPr>
          <a:xfrm rot="5400000">
            <a:off x="7334250" y="2152650"/>
            <a:ext cx="5410200" cy="2628900"/>
          </a:xfrm>
          <a:prstGeom prst="rect">
            <a:avLst/>
          </a:prstGeom>
          <a:noFill/>
          <a:ln>
            <a:noFill/>
          </a:ln>
        </p:spPr>
        <p:txBody>
          <a:bodyPr spcFirstLastPara="1" wrap="square" lIns="45700" tIns="91425" rIns="45700" bIns="91425" anchor="ctr" anchorCtr="0">
            <a:normAutofit/>
          </a:bodyPr>
          <a:lstStyle>
            <a:lvl1pPr lvl="0" algn="l" rtl="0">
              <a:lnSpc>
                <a:spcPct val="80000"/>
              </a:lnSpc>
              <a:spcBef>
                <a:spcPts val="0"/>
              </a:spcBef>
              <a:spcAft>
                <a:spcPts val="0"/>
              </a:spcAft>
              <a:buClr>
                <a:srgbClr val="0C0C0C"/>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2" name="Google Shape;482;p12"/>
          <p:cNvSpPr txBox="1">
            <a:spLocks noGrp="1"/>
          </p:cNvSpPr>
          <p:nvPr>
            <p:ph type="body" idx="1"/>
          </p:nvPr>
        </p:nvSpPr>
        <p:spPr>
          <a:xfrm rot="5400000">
            <a:off x="2076450" y="-323850"/>
            <a:ext cx="5410200" cy="7581900"/>
          </a:xfrm>
          <a:prstGeom prst="rect">
            <a:avLst/>
          </a:prstGeom>
          <a:noFill/>
          <a:ln>
            <a:noFill/>
          </a:ln>
        </p:spPr>
        <p:txBody>
          <a:bodyPr spcFirstLastPara="1" wrap="square" lIns="45700" tIns="45700" rIns="4570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483" name="Google Shape;483;p12"/>
          <p:cNvSpPr txBox="1">
            <a:spLocks noGrp="1"/>
          </p:cNvSpPr>
          <p:nvPr>
            <p:ph type="dt" idx="10"/>
          </p:nvPr>
        </p:nvSpPr>
        <p:spPr>
          <a:xfrm>
            <a:off x="1024128" y="6470704"/>
            <a:ext cx="2154000" cy="27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84" name="Google Shape;484;p12"/>
          <p:cNvSpPr txBox="1">
            <a:spLocks noGrp="1"/>
          </p:cNvSpPr>
          <p:nvPr>
            <p:ph type="ftr" idx="11"/>
          </p:nvPr>
        </p:nvSpPr>
        <p:spPr>
          <a:xfrm>
            <a:off x="4842932" y="6470704"/>
            <a:ext cx="5901600" cy="2742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85" name="Google Shape;485;p12"/>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a:t>
            </a:fld>
            <a:endParaRPr dirty="0"/>
          </a:p>
        </p:txBody>
      </p:sp>
      <p:cxnSp>
        <p:nvCxnSpPr>
          <p:cNvPr id="486" name="Google Shape;486;p12"/>
          <p:cNvCxnSpPr/>
          <p:nvPr/>
        </p:nvCxnSpPr>
        <p:spPr>
          <a:xfrm>
            <a:off x="10058400" y="59263"/>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16"/>
        <p:cNvGrpSpPr/>
        <p:nvPr/>
      </p:nvGrpSpPr>
      <p:grpSpPr>
        <a:xfrm>
          <a:off x="0" y="0"/>
          <a:ext cx="0" cy="0"/>
          <a:chOff x="0" y="0"/>
          <a:chExt cx="0" cy="0"/>
        </a:xfrm>
      </p:grpSpPr>
      <p:sp>
        <p:nvSpPr>
          <p:cNvPr id="417" name="Google Shape;417;p3"/>
          <p:cNvSpPr txBox="1">
            <a:spLocks noGrp="1"/>
          </p:cNvSpPr>
          <p:nvPr>
            <p:ph type="dt" idx="10"/>
          </p:nvPr>
        </p:nvSpPr>
        <p:spPr>
          <a:xfrm>
            <a:off x="1024128" y="6470704"/>
            <a:ext cx="2154000" cy="27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18" name="Google Shape;418;p3"/>
          <p:cNvSpPr txBox="1">
            <a:spLocks noGrp="1"/>
          </p:cNvSpPr>
          <p:nvPr>
            <p:ph type="ftr" idx="11"/>
          </p:nvPr>
        </p:nvSpPr>
        <p:spPr>
          <a:xfrm>
            <a:off x="4842932" y="6470704"/>
            <a:ext cx="5901600" cy="2742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19" name="Google Shape;419;p3"/>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29"/>
        <p:cNvGrpSpPr/>
        <p:nvPr/>
      </p:nvGrpSpPr>
      <p:grpSpPr>
        <a:xfrm>
          <a:off x="0" y="0"/>
          <a:ext cx="0" cy="0"/>
          <a:chOff x="0" y="0"/>
          <a:chExt cx="0" cy="0"/>
        </a:xfrm>
      </p:grpSpPr>
      <p:sp>
        <p:nvSpPr>
          <p:cNvPr id="430" name="Google Shape;430;p5"/>
          <p:cNvSpPr/>
          <p:nvPr/>
        </p:nvSpPr>
        <p:spPr>
          <a:xfrm>
            <a:off x="0" y="0"/>
            <a:ext cx="12192000" cy="4572000"/>
          </a:xfrm>
          <a:prstGeom prst="rect">
            <a:avLst/>
          </a:prstGeom>
          <a:solidFill>
            <a:srgbClr val="B435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 name="Google Shape;431;p5"/>
          <p:cNvSpPr/>
          <p:nvPr/>
        </p:nvSpPr>
        <p:spPr>
          <a:xfrm>
            <a:off x="24" y="8"/>
            <a:ext cx="12191978" cy="4571994"/>
          </a:xfrm>
          <a:custGeom>
            <a:avLst/>
            <a:gdLst/>
            <a:ahLst/>
            <a:cxnLst/>
            <a:rect l="l" t="t" r="r" b="b"/>
            <a:pathLst>
              <a:path w="12191978" h="4571994" extrusionOk="0">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lt1"/>
          </a:solidFill>
          <a:ln>
            <a:noFill/>
          </a:ln>
        </p:spPr>
      </p:sp>
      <p:sp>
        <p:nvSpPr>
          <p:cNvPr id="432" name="Google Shape;432;p5"/>
          <p:cNvSpPr txBox="1">
            <a:spLocks noGrp="1"/>
          </p:cNvSpPr>
          <p:nvPr>
            <p:ph type="ctrTitle"/>
          </p:nvPr>
        </p:nvSpPr>
        <p:spPr>
          <a:xfrm>
            <a:off x="457200" y="4960137"/>
            <a:ext cx="7772400" cy="1463100"/>
          </a:xfrm>
          <a:prstGeom prst="rect">
            <a:avLst/>
          </a:prstGeom>
          <a:noFill/>
          <a:ln>
            <a:noFill/>
          </a:ln>
        </p:spPr>
        <p:txBody>
          <a:bodyPr spcFirstLastPara="1" wrap="square" lIns="91425" tIns="45700" rIns="91425" bIns="45700" anchor="ctr" anchorCtr="0">
            <a:normAutofit/>
          </a:bodyPr>
          <a:lstStyle>
            <a:lvl1pPr lvl="0" algn="r" rtl="0">
              <a:lnSpc>
                <a:spcPct val="80000"/>
              </a:lnSpc>
              <a:spcBef>
                <a:spcPts val="0"/>
              </a:spcBef>
              <a:spcAft>
                <a:spcPts val="0"/>
              </a:spcAft>
              <a:buClr>
                <a:srgbClr val="0C0C0C"/>
              </a:buClr>
              <a:buSzPts val="5000"/>
              <a:buFont typeface="Twentieth Century"/>
              <a:buNone/>
              <a:defRPr sz="5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3" name="Google Shape;433;p5"/>
          <p:cNvSpPr txBox="1">
            <a:spLocks noGrp="1"/>
          </p:cNvSpPr>
          <p:nvPr>
            <p:ph type="subTitle" idx="1"/>
          </p:nvPr>
        </p:nvSpPr>
        <p:spPr>
          <a:xfrm>
            <a:off x="8610600" y="4960137"/>
            <a:ext cx="3200400" cy="14631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SzPts val="1800"/>
              <a:buNone/>
              <a:defRPr sz="1800">
                <a:solidFill>
                  <a:srgbClr val="0C0C0C"/>
                </a:solidFill>
              </a:defRPr>
            </a:lvl1pPr>
            <a:lvl2pPr lvl="1" algn="ctr" rtl="0">
              <a:lnSpc>
                <a:spcPct val="90000"/>
              </a:lnSpc>
              <a:spcBef>
                <a:spcPts val="200"/>
              </a:spcBef>
              <a:spcAft>
                <a:spcPts val="0"/>
              </a:spcAft>
              <a:buSzPts val="1800"/>
              <a:buNone/>
              <a:defRPr sz="1800"/>
            </a:lvl2pPr>
            <a:lvl3pPr lvl="2" algn="ctr" rtl="0">
              <a:lnSpc>
                <a:spcPct val="90000"/>
              </a:lnSpc>
              <a:spcBef>
                <a:spcPts val="400"/>
              </a:spcBef>
              <a:spcAft>
                <a:spcPts val="0"/>
              </a:spcAft>
              <a:buSzPts val="1800"/>
              <a:buNone/>
              <a:defRPr sz="1800"/>
            </a:lvl3pPr>
            <a:lvl4pPr lvl="3" algn="ctr" rtl="0">
              <a:lnSpc>
                <a:spcPct val="90000"/>
              </a:lnSpc>
              <a:spcBef>
                <a:spcPts val="400"/>
              </a:spcBef>
              <a:spcAft>
                <a:spcPts val="0"/>
              </a:spcAft>
              <a:buSzPts val="1800"/>
              <a:buNone/>
              <a:defRPr sz="1800"/>
            </a:lvl4pPr>
            <a:lvl5pPr lvl="4" algn="ctr" rtl="0">
              <a:lnSpc>
                <a:spcPct val="90000"/>
              </a:lnSpc>
              <a:spcBef>
                <a:spcPts val="400"/>
              </a:spcBef>
              <a:spcAft>
                <a:spcPts val="0"/>
              </a:spcAft>
              <a:buSzPts val="1800"/>
              <a:buNone/>
              <a:defRPr sz="1800"/>
            </a:lvl5pPr>
            <a:lvl6pPr lvl="5" algn="ctr" rtl="0">
              <a:lnSpc>
                <a:spcPct val="90000"/>
              </a:lnSpc>
              <a:spcBef>
                <a:spcPts val="400"/>
              </a:spcBef>
              <a:spcAft>
                <a:spcPts val="0"/>
              </a:spcAft>
              <a:buSzPts val="1800"/>
              <a:buNone/>
              <a:defRPr sz="1800"/>
            </a:lvl6pPr>
            <a:lvl7pPr lvl="6" algn="ctr" rtl="0">
              <a:lnSpc>
                <a:spcPct val="90000"/>
              </a:lnSpc>
              <a:spcBef>
                <a:spcPts val="400"/>
              </a:spcBef>
              <a:spcAft>
                <a:spcPts val="0"/>
              </a:spcAft>
              <a:buSzPts val="1800"/>
              <a:buNone/>
              <a:defRPr sz="1800"/>
            </a:lvl7pPr>
            <a:lvl8pPr lvl="7" algn="ctr" rtl="0">
              <a:lnSpc>
                <a:spcPct val="90000"/>
              </a:lnSpc>
              <a:spcBef>
                <a:spcPts val="400"/>
              </a:spcBef>
              <a:spcAft>
                <a:spcPts val="0"/>
              </a:spcAft>
              <a:buSzPts val="1800"/>
              <a:buNone/>
              <a:defRPr sz="1800"/>
            </a:lvl8pPr>
            <a:lvl9pPr lvl="8" algn="ctr" rtl="0">
              <a:lnSpc>
                <a:spcPct val="90000"/>
              </a:lnSpc>
              <a:spcBef>
                <a:spcPts val="400"/>
              </a:spcBef>
              <a:spcAft>
                <a:spcPts val="400"/>
              </a:spcAft>
              <a:buSzPts val="1800"/>
              <a:buNone/>
              <a:defRPr sz="1800"/>
            </a:lvl9pPr>
          </a:lstStyle>
          <a:p>
            <a:endParaRPr/>
          </a:p>
        </p:txBody>
      </p:sp>
      <p:sp>
        <p:nvSpPr>
          <p:cNvPr id="434" name="Google Shape;434;p5"/>
          <p:cNvSpPr txBox="1">
            <a:spLocks noGrp="1"/>
          </p:cNvSpPr>
          <p:nvPr>
            <p:ph type="dt" idx="10"/>
          </p:nvPr>
        </p:nvSpPr>
        <p:spPr>
          <a:xfrm>
            <a:off x="1024128" y="6470704"/>
            <a:ext cx="2154000" cy="27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35" name="Google Shape;435;p5"/>
          <p:cNvSpPr txBox="1">
            <a:spLocks noGrp="1"/>
          </p:cNvSpPr>
          <p:nvPr>
            <p:ph type="ftr" idx="11"/>
          </p:nvPr>
        </p:nvSpPr>
        <p:spPr>
          <a:xfrm>
            <a:off x="4842932" y="6470704"/>
            <a:ext cx="5901600" cy="2742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36" name="Google Shape;436;p5"/>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a:t>
            </a:fld>
            <a:endParaRPr dirty="0"/>
          </a:p>
        </p:txBody>
      </p:sp>
      <p:cxnSp>
        <p:nvCxnSpPr>
          <p:cNvPr id="437" name="Google Shape;437;p5"/>
          <p:cNvCxnSpPr/>
          <p:nvPr/>
        </p:nvCxnSpPr>
        <p:spPr>
          <a:xfrm>
            <a:off x="8386842" y="5264106"/>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8"/>
        <p:cNvGrpSpPr/>
        <p:nvPr/>
      </p:nvGrpSpPr>
      <p:grpSpPr>
        <a:xfrm>
          <a:off x="0" y="0"/>
          <a:ext cx="0" cy="0"/>
          <a:chOff x="0" y="0"/>
          <a:chExt cx="0" cy="0"/>
        </a:xfrm>
      </p:grpSpPr>
      <p:sp>
        <p:nvSpPr>
          <p:cNvPr id="439" name="Google Shape;439;p6"/>
          <p:cNvSpPr txBox="1">
            <a:spLocks noGrp="1"/>
          </p:cNvSpPr>
          <p:nvPr>
            <p:ph type="title"/>
          </p:nvPr>
        </p:nvSpPr>
        <p:spPr>
          <a:xfrm>
            <a:off x="1024128" y="585216"/>
            <a:ext cx="9720000" cy="1499700"/>
          </a:xfrm>
          <a:prstGeom prst="rect">
            <a:avLst/>
          </a:prstGeom>
          <a:noFill/>
          <a:ln>
            <a:noFill/>
          </a:ln>
        </p:spPr>
        <p:txBody>
          <a:bodyPr spcFirstLastPara="1" wrap="square" lIns="91425" tIns="45700" rIns="91425" bIns="45700" anchor="ctr" anchorCtr="0">
            <a:normAutofit/>
          </a:bodyPr>
          <a:lstStyle>
            <a:lvl1pPr lvl="0" algn="l" rtl="0">
              <a:lnSpc>
                <a:spcPct val="80000"/>
              </a:lnSpc>
              <a:spcBef>
                <a:spcPts val="0"/>
              </a:spcBef>
              <a:spcAft>
                <a:spcPts val="0"/>
              </a:spcAft>
              <a:buClr>
                <a:srgbClr val="0C0C0C"/>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0" name="Google Shape;440;p6"/>
          <p:cNvSpPr txBox="1">
            <a:spLocks noGrp="1"/>
          </p:cNvSpPr>
          <p:nvPr>
            <p:ph type="body" idx="1"/>
          </p:nvPr>
        </p:nvSpPr>
        <p:spPr>
          <a:xfrm>
            <a:off x="1024128" y="2286000"/>
            <a:ext cx="4755000" cy="4023300"/>
          </a:xfrm>
          <a:prstGeom prst="rect">
            <a:avLst/>
          </a:prstGeom>
          <a:noFill/>
          <a:ln>
            <a:noFill/>
          </a:ln>
        </p:spPr>
        <p:txBody>
          <a:bodyPr spcFirstLastPara="1" wrap="square" lIns="45700" tIns="45700" rIns="4570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441" name="Google Shape;441;p6"/>
          <p:cNvSpPr txBox="1">
            <a:spLocks noGrp="1"/>
          </p:cNvSpPr>
          <p:nvPr>
            <p:ph type="body" idx="2"/>
          </p:nvPr>
        </p:nvSpPr>
        <p:spPr>
          <a:xfrm>
            <a:off x="5989320" y="2286000"/>
            <a:ext cx="4755000" cy="4023300"/>
          </a:xfrm>
          <a:prstGeom prst="rect">
            <a:avLst/>
          </a:prstGeom>
          <a:noFill/>
          <a:ln>
            <a:noFill/>
          </a:ln>
        </p:spPr>
        <p:txBody>
          <a:bodyPr spcFirstLastPara="1" wrap="square" lIns="45700" tIns="45700" rIns="4570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442" name="Google Shape;442;p6"/>
          <p:cNvSpPr txBox="1">
            <a:spLocks noGrp="1"/>
          </p:cNvSpPr>
          <p:nvPr>
            <p:ph type="dt" idx="10"/>
          </p:nvPr>
        </p:nvSpPr>
        <p:spPr>
          <a:xfrm>
            <a:off x="1024128" y="6470704"/>
            <a:ext cx="2154000" cy="27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43" name="Google Shape;443;p6"/>
          <p:cNvSpPr txBox="1">
            <a:spLocks noGrp="1"/>
          </p:cNvSpPr>
          <p:nvPr>
            <p:ph type="ftr" idx="11"/>
          </p:nvPr>
        </p:nvSpPr>
        <p:spPr>
          <a:xfrm>
            <a:off x="4842932" y="6470704"/>
            <a:ext cx="5901600" cy="2742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44" name="Google Shape;444;p6"/>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5"/>
        <p:cNvGrpSpPr/>
        <p:nvPr/>
      </p:nvGrpSpPr>
      <p:grpSpPr>
        <a:xfrm>
          <a:off x="0" y="0"/>
          <a:ext cx="0" cy="0"/>
          <a:chOff x="0" y="0"/>
          <a:chExt cx="0" cy="0"/>
        </a:xfrm>
      </p:grpSpPr>
      <p:sp>
        <p:nvSpPr>
          <p:cNvPr id="446" name="Google Shape;446;p7"/>
          <p:cNvSpPr txBox="1">
            <a:spLocks noGrp="1"/>
          </p:cNvSpPr>
          <p:nvPr>
            <p:ph type="title"/>
          </p:nvPr>
        </p:nvSpPr>
        <p:spPr>
          <a:xfrm>
            <a:off x="1024128" y="585216"/>
            <a:ext cx="9720000" cy="1499700"/>
          </a:xfrm>
          <a:prstGeom prst="rect">
            <a:avLst/>
          </a:prstGeom>
          <a:noFill/>
          <a:ln>
            <a:noFill/>
          </a:ln>
        </p:spPr>
        <p:txBody>
          <a:bodyPr spcFirstLastPara="1" wrap="square" lIns="91425" tIns="45700" rIns="91425" bIns="45700" anchor="ctr" anchorCtr="0">
            <a:normAutofit/>
          </a:bodyPr>
          <a:lstStyle>
            <a:lvl1pPr lvl="0" algn="l" rtl="0">
              <a:lnSpc>
                <a:spcPct val="80000"/>
              </a:lnSpc>
              <a:spcBef>
                <a:spcPts val="0"/>
              </a:spcBef>
              <a:spcAft>
                <a:spcPts val="0"/>
              </a:spcAft>
              <a:buClr>
                <a:srgbClr val="0C0C0C"/>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7" name="Google Shape;447;p7"/>
          <p:cNvSpPr txBox="1">
            <a:spLocks noGrp="1"/>
          </p:cNvSpPr>
          <p:nvPr>
            <p:ph type="body" idx="1"/>
          </p:nvPr>
        </p:nvSpPr>
        <p:spPr>
          <a:xfrm>
            <a:off x="1024128" y="2179636"/>
            <a:ext cx="4755000" cy="822900"/>
          </a:xfrm>
          <a:prstGeom prst="rect">
            <a:avLst/>
          </a:prstGeom>
          <a:noFill/>
          <a:ln>
            <a:noFill/>
          </a:ln>
        </p:spPr>
        <p:txBody>
          <a:bodyPr spcFirstLastPara="1" wrap="square" lIns="137150" tIns="45700" rIns="137150" bIns="45700" anchor="ctr" anchorCtr="0">
            <a:normAutofit/>
          </a:bodyPr>
          <a:lstStyle>
            <a:lvl1pPr marL="457200" lvl="0" indent="-228600" algn="l" rtl="0">
              <a:lnSpc>
                <a:spcPct val="90000"/>
              </a:lnSpc>
              <a:spcBef>
                <a:spcPts val="0"/>
              </a:spcBef>
              <a:spcAft>
                <a:spcPts val="0"/>
              </a:spcAft>
              <a:buSzPts val="2300"/>
              <a:buNone/>
              <a:defRPr sz="2300" b="0" cap="none">
                <a:solidFill>
                  <a:schemeClr val="accent1"/>
                </a:solidFill>
                <a:latin typeface="Twentieth Century"/>
                <a:ea typeface="Twentieth Century"/>
                <a:cs typeface="Twentieth Century"/>
                <a:sym typeface="Twentieth Century"/>
              </a:defRPr>
            </a:lvl1pPr>
            <a:lvl2pPr marL="914400" lvl="1" indent="-228600" algn="l" rtl="0">
              <a:lnSpc>
                <a:spcPct val="90000"/>
              </a:lnSpc>
              <a:spcBef>
                <a:spcPts val="200"/>
              </a:spcBef>
              <a:spcAft>
                <a:spcPts val="0"/>
              </a:spcAft>
              <a:buSzPts val="2000"/>
              <a:buNone/>
              <a:defRPr sz="2000" b="1"/>
            </a:lvl2pPr>
            <a:lvl3pPr marL="1371600" lvl="2" indent="-228600" algn="l" rtl="0">
              <a:lnSpc>
                <a:spcPct val="90000"/>
              </a:lnSpc>
              <a:spcBef>
                <a:spcPts val="400"/>
              </a:spcBef>
              <a:spcAft>
                <a:spcPts val="0"/>
              </a:spcAft>
              <a:buSzPts val="1800"/>
              <a:buNone/>
              <a:defRPr sz="1800" b="1"/>
            </a:lvl3pPr>
            <a:lvl4pPr marL="1828800" lvl="3" indent="-228600" algn="l" rtl="0">
              <a:lnSpc>
                <a:spcPct val="90000"/>
              </a:lnSpc>
              <a:spcBef>
                <a:spcPts val="400"/>
              </a:spcBef>
              <a:spcAft>
                <a:spcPts val="0"/>
              </a:spcAft>
              <a:buSzPts val="1600"/>
              <a:buNone/>
              <a:defRPr sz="1600" b="1"/>
            </a:lvl4pPr>
            <a:lvl5pPr marL="2286000" lvl="4" indent="-228600" algn="l" rtl="0">
              <a:lnSpc>
                <a:spcPct val="90000"/>
              </a:lnSpc>
              <a:spcBef>
                <a:spcPts val="400"/>
              </a:spcBef>
              <a:spcAft>
                <a:spcPts val="0"/>
              </a:spcAft>
              <a:buSzPts val="1600"/>
              <a:buNone/>
              <a:defRPr sz="1600" b="1"/>
            </a:lvl5pPr>
            <a:lvl6pPr marL="2743200" lvl="5" indent="-228600" algn="l" rtl="0">
              <a:lnSpc>
                <a:spcPct val="90000"/>
              </a:lnSpc>
              <a:spcBef>
                <a:spcPts val="400"/>
              </a:spcBef>
              <a:spcAft>
                <a:spcPts val="0"/>
              </a:spcAft>
              <a:buSzPts val="1600"/>
              <a:buNone/>
              <a:defRPr sz="1600" b="1"/>
            </a:lvl6pPr>
            <a:lvl7pPr marL="3200400" lvl="6" indent="-228600" algn="l" rtl="0">
              <a:lnSpc>
                <a:spcPct val="90000"/>
              </a:lnSpc>
              <a:spcBef>
                <a:spcPts val="400"/>
              </a:spcBef>
              <a:spcAft>
                <a:spcPts val="0"/>
              </a:spcAft>
              <a:buSzPts val="1600"/>
              <a:buNone/>
              <a:defRPr sz="1600" b="1"/>
            </a:lvl7pPr>
            <a:lvl8pPr marL="3657600" lvl="7" indent="-228600" algn="l" rtl="0">
              <a:lnSpc>
                <a:spcPct val="90000"/>
              </a:lnSpc>
              <a:spcBef>
                <a:spcPts val="400"/>
              </a:spcBef>
              <a:spcAft>
                <a:spcPts val="0"/>
              </a:spcAft>
              <a:buSzPts val="1600"/>
              <a:buNone/>
              <a:defRPr sz="1600" b="1"/>
            </a:lvl8pPr>
            <a:lvl9pPr marL="4114800" lvl="8" indent="-228600" algn="l" rtl="0">
              <a:lnSpc>
                <a:spcPct val="90000"/>
              </a:lnSpc>
              <a:spcBef>
                <a:spcPts val="400"/>
              </a:spcBef>
              <a:spcAft>
                <a:spcPts val="400"/>
              </a:spcAft>
              <a:buSzPts val="1600"/>
              <a:buNone/>
              <a:defRPr sz="1600" b="1"/>
            </a:lvl9pPr>
          </a:lstStyle>
          <a:p>
            <a:endParaRPr/>
          </a:p>
        </p:txBody>
      </p:sp>
      <p:sp>
        <p:nvSpPr>
          <p:cNvPr id="448" name="Google Shape;448;p7"/>
          <p:cNvSpPr txBox="1">
            <a:spLocks noGrp="1"/>
          </p:cNvSpPr>
          <p:nvPr>
            <p:ph type="body" idx="2"/>
          </p:nvPr>
        </p:nvSpPr>
        <p:spPr>
          <a:xfrm>
            <a:off x="1024128" y="2967788"/>
            <a:ext cx="4755000" cy="3341700"/>
          </a:xfrm>
          <a:prstGeom prst="rect">
            <a:avLst/>
          </a:prstGeom>
          <a:noFill/>
          <a:ln>
            <a:noFill/>
          </a:ln>
        </p:spPr>
        <p:txBody>
          <a:bodyPr spcFirstLastPara="1" wrap="square" lIns="45700" tIns="45700" rIns="4570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449" name="Google Shape;449;p7"/>
          <p:cNvSpPr txBox="1">
            <a:spLocks noGrp="1"/>
          </p:cNvSpPr>
          <p:nvPr>
            <p:ph type="body" idx="3"/>
          </p:nvPr>
        </p:nvSpPr>
        <p:spPr>
          <a:xfrm>
            <a:off x="5989320" y="2179636"/>
            <a:ext cx="4755000" cy="822900"/>
          </a:xfrm>
          <a:prstGeom prst="rect">
            <a:avLst/>
          </a:prstGeom>
          <a:noFill/>
          <a:ln>
            <a:noFill/>
          </a:ln>
        </p:spPr>
        <p:txBody>
          <a:bodyPr spcFirstLastPara="1" wrap="square" lIns="137150" tIns="45700" rIns="137150" bIns="45700" anchor="ctr" anchorCtr="0">
            <a:normAutofit/>
          </a:bodyPr>
          <a:lstStyle>
            <a:lvl1pPr marL="457200" lvl="0" indent="-228600" algn="l" rtl="0">
              <a:lnSpc>
                <a:spcPct val="90000"/>
              </a:lnSpc>
              <a:spcBef>
                <a:spcPts val="0"/>
              </a:spcBef>
              <a:spcAft>
                <a:spcPts val="0"/>
              </a:spcAft>
              <a:buSzPts val="2300"/>
              <a:buNone/>
              <a:defRPr sz="2300" b="0" cap="none">
                <a:solidFill>
                  <a:schemeClr val="accent1"/>
                </a:solidFill>
                <a:latin typeface="Twentieth Century"/>
                <a:ea typeface="Twentieth Century"/>
                <a:cs typeface="Twentieth Century"/>
                <a:sym typeface="Twentieth Century"/>
              </a:defRPr>
            </a:lvl1pPr>
            <a:lvl2pPr marL="914400" lvl="1" indent="-228600" algn="l" rtl="0">
              <a:lnSpc>
                <a:spcPct val="90000"/>
              </a:lnSpc>
              <a:spcBef>
                <a:spcPts val="200"/>
              </a:spcBef>
              <a:spcAft>
                <a:spcPts val="0"/>
              </a:spcAft>
              <a:buSzPts val="2000"/>
              <a:buNone/>
              <a:defRPr sz="2000" b="1"/>
            </a:lvl2pPr>
            <a:lvl3pPr marL="1371600" lvl="2" indent="-228600" algn="l" rtl="0">
              <a:lnSpc>
                <a:spcPct val="90000"/>
              </a:lnSpc>
              <a:spcBef>
                <a:spcPts val="400"/>
              </a:spcBef>
              <a:spcAft>
                <a:spcPts val="0"/>
              </a:spcAft>
              <a:buSzPts val="1800"/>
              <a:buNone/>
              <a:defRPr sz="1800" b="1"/>
            </a:lvl3pPr>
            <a:lvl4pPr marL="1828800" lvl="3" indent="-228600" algn="l" rtl="0">
              <a:lnSpc>
                <a:spcPct val="90000"/>
              </a:lnSpc>
              <a:spcBef>
                <a:spcPts val="400"/>
              </a:spcBef>
              <a:spcAft>
                <a:spcPts val="0"/>
              </a:spcAft>
              <a:buSzPts val="1600"/>
              <a:buNone/>
              <a:defRPr sz="1600" b="1"/>
            </a:lvl4pPr>
            <a:lvl5pPr marL="2286000" lvl="4" indent="-228600" algn="l" rtl="0">
              <a:lnSpc>
                <a:spcPct val="90000"/>
              </a:lnSpc>
              <a:spcBef>
                <a:spcPts val="400"/>
              </a:spcBef>
              <a:spcAft>
                <a:spcPts val="0"/>
              </a:spcAft>
              <a:buSzPts val="1600"/>
              <a:buNone/>
              <a:defRPr sz="1600" b="1"/>
            </a:lvl5pPr>
            <a:lvl6pPr marL="2743200" lvl="5" indent="-228600" algn="l" rtl="0">
              <a:lnSpc>
                <a:spcPct val="90000"/>
              </a:lnSpc>
              <a:spcBef>
                <a:spcPts val="400"/>
              </a:spcBef>
              <a:spcAft>
                <a:spcPts val="0"/>
              </a:spcAft>
              <a:buSzPts val="1600"/>
              <a:buNone/>
              <a:defRPr sz="1600" b="1"/>
            </a:lvl6pPr>
            <a:lvl7pPr marL="3200400" lvl="6" indent="-228600" algn="l" rtl="0">
              <a:lnSpc>
                <a:spcPct val="90000"/>
              </a:lnSpc>
              <a:spcBef>
                <a:spcPts val="400"/>
              </a:spcBef>
              <a:spcAft>
                <a:spcPts val="0"/>
              </a:spcAft>
              <a:buSzPts val="1600"/>
              <a:buNone/>
              <a:defRPr sz="1600" b="1"/>
            </a:lvl7pPr>
            <a:lvl8pPr marL="3657600" lvl="7" indent="-228600" algn="l" rtl="0">
              <a:lnSpc>
                <a:spcPct val="90000"/>
              </a:lnSpc>
              <a:spcBef>
                <a:spcPts val="400"/>
              </a:spcBef>
              <a:spcAft>
                <a:spcPts val="0"/>
              </a:spcAft>
              <a:buSzPts val="1600"/>
              <a:buNone/>
              <a:defRPr sz="1600" b="1"/>
            </a:lvl8pPr>
            <a:lvl9pPr marL="4114800" lvl="8" indent="-228600" algn="l" rtl="0">
              <a:lnSpc>
                <a:spcPct val="90000"/>
              </a:lnSpc>
              <a:spcBef>
                <a:spcPts val="400"/>
              </a:spcBef>
              <a:spcAft>
                <a:spcPts val="400"/>
              </a:spcAft>
              <a:buSzPts val="1600"/>
              <a:buNone/>
              <a:defRPr sz="1600" b="1"/>
            </a:lvl9pPr>
          </a:lstStyle>
          <a:p>
            <a:endParaRPr/>
          </a:p>
        </p:txBody>
      </p:sp>
      <p:sp>
        <p:nvSpPr>
          <p:cNvPr id="450" name="Google Shape;450;p7"/>
          <p:cNvSpPr txBox="1">
            <a:spLocks noGrp="1"/>
          </p:cNvSpPr>
          <p:nvPr>
            <p:ph type="body" idx="4"/>
          </p:nvPr>
        </p:nvSpPr>
        <p:spPr>
          <a:xfrm>
            <a:off x="5989320" y="2967788"/>
            <a:ext cx="4755000" cy="3341700"/>
          </a:xfrm>
          <a:prstGeom prst="rect">
            <a:avLst/>
          </a:prstGeom>
          <a:noFill/>
          <a:ln>
            <a:noFill/>
          </a:ln>
        </p:spPr>
        <p:txBody>
          <a:bodyPr spcFirstLastPara="1" wrap="square" lIns="45700" tIns="45700" rIns="4570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451" name="Google Shape;451;p7"/>
          <p:cNvSpPr txBox="1">
            <a:spLocks noGrp="1"/>
          </p:cNvSpPr>
          <p:nvPr>
            <p:ph type="dt" idx="10"/>
          </p:nvPr>
        </p:nvSpPr>
        <p:spPr>
          <a:xfrm>
            <a:off x="1024128" y="6470704"/>
            <a:ext cx="2154000" cy="27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52" name="Google Shape;452;p7"/>
          <p:cNvSpPr txBox="1">
            <a:spLocks noGrp="1"/>
          </p:cNvSpPr>
          <p:nvPr>
            <p:ph type="ftr" idx="11"/>
          </p:nvPr>
        </p:nvSpPr>
        <p:spPr>
          <a:xfrm>
            <a:off x="4842932" y="6470704"/>
            <a:ext cx="5901600" cy="2742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53" name="Google Shape;453;p7"/>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4"/>
        <p:cNvGrpSpPr/>
        <p:nvPr/>
      </p:nvGrpSpPr>
      <p:grpSpPr>
        <a:xfrm>
          <a:off x="0" y="0"/>
          <a:ext cx="0" cy="0"/>
          <a:chOff x="0" y="0"/>
          <a:chExt cx="0" cy="0"/>
        </a:xfrm>
      </p:grpSpPr>
      <p:sp>
        <p:nvSpPr>
          <p:cNvPr id="455" name="Google Shape;455;p8"/>
          <p:cNvSpPr txBox="1">
            <a:spLocks noGrp="1"/>
          </p:cNvSpPr>
          <p:nvPr>
            <p:ph type="title"/>
          </p:nvPr>
        </p:nvSpPr>
        <p:spPr>
          <a:xfrm>
            <a:off x="1024128" y="585216"/>
            <a:ext cx="9720000" cy="1499700"/>
          </a:xfrm>
          <a:prstGeom prst="rect">
            <a:avLst/>
          </a:prstGeom>
          <a:noFill/>
          <a:ln>
            <a:noFill/>
          </a:ln>
        </p:spPr>
        <p:txBody>
          <a:bodyPr spcFirstLastPara="1" wrap="square" lIns="91425" tIns="45700" rIns="91425" bIns="45700" anchor="ctr" anchorCtr="0">
            <a:normAutofit/>
          </a:bodyPr>
          <a:lstStyle>
            <a:lvl1pPr lvl="0" algn="l" rtl="0">
              <a:lnSpc>
                <a:spcPct val="80000"/>
              </a:lnSpc>
              <a:spcBef>
                <a:spcPts val="0"/>
              </a:spcBef>
              <a:spcAft>
                <a:spcPts val="0"/>
              </a:spcAft>
              <a:buClr>
                <a:srgbClr val="0C0C0C"/>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6" name="Google Shape;456;p8"/>
          <p:cNvSpPr txBox="1">
            <a:spLocks noGrp="1"/>
          </p:cNvSpPr>
          <p:nvPr>
            <p:ph type="dt" idx="10"/>
          </p:nvPr>
        </p:nvSpPr>
        <p:spPr>
          <a:xfrm>
            <a:off x="1024128" y="6470704"/>
            <a:ext cx="2154000" cy="27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57" name="Google Shape;457;p8"/>
          <p:cNvSpPr txBox="1">
            <a:spLocks noGrp="1"/>
          </p:cNvSpPr>
          <p:nvPr>
            <p:ph type="ftr" idx="11"/>
          </p:nvPr>
        </p:nvSpPr>
        <p:spPr>
          <a:xfrm>
            <a:off x="4842932" y="6470704"/>
            <a:ext cx="5901600" cy="2742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58" name="Google Shape;458;p8"/>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59"/>
        <p:cNvGrpSpPr/>
        <p:nvPr/>
      </p:nvGrpSpPr>
      <p:grpSpPr>
        <a:xfrm>
          <a:off x="0" y="0"/>
          <a:ext cx="0" cy="0"/>
          <a:chOff x="0" y="0"/>
          <a:chExt cx="0" cy="0"/>
        </a:xfrm>
      </p:grpSpPr>
      <p:sp>
        <p:nvSpPr>
          <p:cNvPr id="460" name="Google Shape;460;p9"/>
          <p:cNvSpPr txBox="1">
            <a:spLocks noGrp="1"/>
          </p:cNvSpPr>
          <p:nvPr>
            <p:ph type="title"/>
          </p:nvPr>
        </p:nvSpPr>
        <p:spPr>
          <a:xfrm>
            <a:off x="1024128" y="471509"/>
            <a:ext cx="4389000" cy="1737300"/>
          </a:xfrm>
          <a:prstGeom prst="rect">
            <a:avLst/>
          </a:prstGeom>
          <a:noFill/>
          <a:ln>
            <a:noFill/>
          </a:ln>
        </p:spPr>
        <p:txBody>
          <a:bodyPr spcFirstLastPara="1" wrap="square" lIns="91425" tIns="45700" rIns="91425" bIns="45700" anchor="ctr" anchorCtr="0">
            <a:noAutofit/>
          </a:bodyPr>
          <a:lstStyle>
            <a:lvl1pPr lvl="0" algn="l" rtl="0">
              <a:lnSpc>
                <a:spcPct val="80000"/>
              </a:lnSpc>
              <a:spcBef>
                <a:spcPts val="0"/>
              </a:spcBef>
              <a:spcAft>
                <a:spcPts val="0"/>
              </a:spcAft>
              <a:buClr>
                <a:srgbClr val="0C0C0C"/>
              </a:buClr>
              <a:buSzPts val="4000"/>
              <a:buFont typeface="Twentieth Century"/>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1" name="Google Shape;461;p9"/>
          <p:cNvSpPr txBox="1">
            <a:spLocks noGrp="1"/>
          </p:cNvSpPr>
          <p:nvPr>
            <p:ph type="body" idx="1"/>
          </p:nvPr>
        </p:nvSpPr>
        <p:spPr>
          <a:xfrm>
            <a:off x="5715000" y="822960"/>
            <a:ext cx="5678400" cy="5184600"/>
          </a:xfrm>
          <a:prstGeom prst="rect">
            <a:avLst/>
          </a:prstGeom>
          <a:noFill/>
          <a:ln>
            <a:noFill/>
          </a:ln>
        </p:spPr>
        <p:txBody>
          <a:bodyPr spcFirstLastPara="1" wrap="square" lIns="45700" tIns="45700" rIns="45700" bIns="45700" anchor="t" anchorCtr="0">
            <a:normAutofit/>
          </a:bodyPr>
          <a:lstStyle>
            <a:lvl1pPr marL="457200" lvl="0" indent="-381000" algn="l" rtl="0">
              <a:lnSpc>
                <a:spcPct val="90000"/>
              </a:lnSpc>
              <a:spcBef>
                <a:spcPts val="1200"/>
              </a:spcBef>
              <a:spcAft>
                <a:spcPts val="0"/>
              </a:spcAft>
              <a:buSzPts val="2400"/>
              <a:buChar char=" "/>
              <a:defRPr sz="2400"/>
            </a:lvl1pPr>
            <a:lvl2pPr marL="914400" lvl="1" indent="-355600" algn="l" rtl="0">
              <a:lnSpc>
                <a:spcPct val="90000"/>
              </a:lnSpc>
              <a:spcBef>
                <a:spcPts val="200"/>
              </a:spcBef>
              <a:spcAft>
                <a:spcPts val="0"/>
              </a:spcAft>
              <a:buSzPts val="2000"/>
              <a:buChar char="🢝"/>
              <a:defRPr sz="2000"/>
            </a:lvl2pPr>
            <a:lvl3pPr marL="1371600" lvl="2" indent="-330200" algn="l" rtl="0">
              <a:lnSpc>
                <a:spcPct val="90000"/>
              </a:lnSpc>
              <a:spcBef>
                <a:spcPts val="400"/>
              </a:spcBef>
              <a:spcAft>
                <a:spcPts val="0"/>
              </a:spcAft>
              <a:buSzPts val="1600"/>
              <a:buChar char="🢝"/>
              <a:defRPr sz="1600"/>
            </a:lvl3pPr>
            <a:lvl4pPr marL="1828800" lvl="3" indent="-330200" algn="l" rtl="0">
              <a:lnSpc>
                <a:spcPct val="90000"/>
              </a:lnSpc>
              <a:spcBef>
                <a:spcPts val="400"/>
              </a:spcBef>
              <a:spcAft>
                <a:spcPts val="0"/>
              </a:spcAft>
              <a:buSzPts val="1600"/>
              <a:buChar char="🢝"/>
              <a:defRPr sz="1600"/>
            </a:lvl4pPr>
            <a:lvl5pPr marL="2286000" lvl="4" indent="-330200" algn="l" rtl="0">
              <a:lnSpc>
                <a:spcPct val="90000"/>
              </a:lnSpc>
              <a:spcBef>
                <a:spcPts val="400"/>
              </a:spcBef>
              <a:spcAft>
                <a:spcPts val="0"/>
              </a:spcAft>
              <a:buSzPts val="1600"/>
              <a:buChar char="🢝"/>
              <a:defRPr sz="1600"/>
            </a:lvl5pPr>
            <a:lvl6pPr marL="2743200" lvl="5" indent="-330200" algn="l" rtl="0">
              <a:lnSpc>
                <a:spcPct val="90000"/>
              </a:lnSpc>
              <a:spcBef>
                <a:spcPts val="400"/>
              </a:spcBef>
              <a:spcAft>
                <a:spcPts val="0"/>
              </a:spcAft>
              <a:buSzPts val="1600"/>
              <a:buChar char="🢝"/>
              <a:defRPr sz="1600"/>
            </a:lvl6pPr>
            <a:lvl7pPr marL="3200400" lvl="6" indent="-330200" algn="l" rtl="0">
              <a:lnSpc>
                <a:spcPct val="90000"/>
              </a:lnSpc>
              <a:spcBef>
                <a:spcPts val="400"/>
              </a:spcBef>
              <a:spcAft>
                <a:spcPts val="0"/>
              </a:spcAft>
              <a:buSzPts val="1600"/>
              <a:buChar char="🢝"/>
              <a:defRPr sz="1600"/>
            </a:lvl7pPr>
            <a:lvl8pPr marL="3657600" lvl="7" indent="-330200" algn="l" rtl="0">
              <a:lnSpc>
                <a:spcPct val="90000"/>
              </a:lnSpc>
              <a:spcBef>
                <a:spcPts val="400"/>
              </a:spcBef>
              <a:spcAft>
                <a:spcPts val="0"/>
              </a:spcAft>
              <a:buSzPts val="1600"/>
              <a:buChar char="🢝"/>
              <a:defRPr sz="1600"/>
            </a:lvl8pPr>
            <a:lvl9pPr marL="4114800" lvl="8" indent="-330200" algn="l" rtl="0">
              <a:lnSpc>
                <a:spcPct val="90000"/>
              </a:lnSpc>
              <a:spcBef>
                <a:spcPts val="400"/>
              </a:spcBef>
              <a:spcAft>
                <a:spcPts val="400"/>
              </a:spcAft>
              <a:buSzPts val="1600"/>
              <a:buChar char="🢝"/>
              <a:defRPr sz="1600"/>
            </a:lvl9pPr>
          </a:lstStyle>
          <a:p>
            <a:endParaRPr/>
          </a:p>
        </p:txBody>
      </p:sp>
      <p:sp>
        <p:nvSpPr>
          <p:cNvPr id="462" name="Google Shape;462;p9"/>
          <p:cNvSpPr txBox="1">
            <a:spLocks noGrp="1"/>
          </p:cNvSpPr>
          <p:nvPr>
            <p:ph type="body" idx="2"/>
          </p:nvPr>
        </p:nvSpPr>
        <p:spPr>
          <a:xfrm>
            <a:off x="1024128" y="2257506"/>
            <a:ext cx="4389000" cy="3762300"/>
          </a:xfrm>
          <a:prstGeom prst="rect">
            <a:avLst/>
          </a:prstGeom>
          <a:noFill/>
          <a:ln>
            <a:noFill/>
          </a:ln>
        </p:spPr>
        <p:txBody>
          <a:bodyPr spcFirstLastPara="1" wrap="square" lIns="91425" tIns="45700" rIns="91425" bIns="45700" anchor="t" anchorCtr="0">
            <a:normAutofit/>
          </a:bodyPr>
          <a:lstStyle>
            <a:lvl1pPr marL="457200" lvl="0" indent="-228600" algn="l" rtl="0">
              <a:lnSpc>
                <a:spcPct val="108000"/>
              </a:lnSpc>
              <a:spcBef>
                <a:spcPts val="600"/>
              </a:spcBef>
              <a:spcAft>
                <a:spcPts val="0"/>
              </a:spcAft>
              <a:buSzPts val="1600"/>
              <a:buNone/>
              <a:defRPr sz="1600"/>
            </a:lvl1pPr>
            <a:lvl2pPr marL="914400" lvl="1" indent="-228600" algn="l" rtl="0">
              <a:lnSpc>
                <a:spcPct val="90000"/>
              </a:lnSpc>
              <a:spcBef>
                <a:spcPts val="200"/>
              </a:spcBef>
              <a:spcAft>
                <a:spcPts val="0"/>
              </a:spcAft>
              <a:buSzPts val="1200"/>
              <a:buNone/>
              <a:defRPr sz="1200"/>
            </a:lvl2pPr>
            <a:lvl3pPr marL="1371600" lvl="2" indent="-228600" algn="l" rtl="0">
              <a:lnSpc>
                <a:spcPct val="90000"/>
              </a:lnSpc>
              <a:spcBef>
                <a:spcPts val="400"/>
              </a:spcBef>
              <a:spcAft>
                <a:spcPts val="0"/>
              </a:spcAft>
              <a:buSzPts val="1000"/>
              <a:buNone/>
              <a:defRPr sz="1000"/>
            </a:lvl3pPr>
            <a:lvl4pPr marL="1828800" lvl="3" indent="-228600" algn="l" rtl="0">
              <a:lnSpc>
                <a:spcPct val="90000"/>
              </a:lnSpc>
              <a:spcBef>
                <a:spcPts val="400"/>
              </a:spcBef>
              <a:spcAft>
                <a:spcPts val="0"/>
              </a:spcAft>
              <a:buSzPts val="900"/>
              <a:buNone/>
              <a:defRPr sz="900"/>
            </a:lvl4pPr>
            <a:lvl5pPr marL="2286000" lvl="4" indent="-228600" algn="l" rtl="0">
              <a:lnSpc>
                <a:spcPct val="90000"/>
              </a:lnSpc>
              <a:spcBef>
                <a:spcPts val="400"/>
              </a:spcBef>
              <a:spcAft>
                <a:spcPts val="0"/>
              </a:spcAft>
              <a:buSzPts val="900"/>
              <a:buNone/>
              <a:defRPr sz="900"/>
            </a:lvl5pPr>
            <a:lvl6pPr marL="2743200" lvl="5" indent="-228600" algn="l" rtl="0">
              <a:lnSpc>
                <a:spcPct val="90000"/>
              </a:lnSpc>
              <a:spcBef>
                <a:spcPts val="400"/>
              </a:spcBef>
              <a:spcAft>
                <a:spcPts val="0"/>
              </a:spcAft>
              <a:buSzPts val="900"/>
              <a:buNone/>
              <a:defRPr sz="900"/>
            </a:lvl6pPr>
            <a:lvl7pPr marL="3200400" lvl="6" indent="-228600" algn="l" rtl="0">
              <a:lnSpc>
                <a:spcPct val="90000"/>
              </a:lnSpc>
              <a:spcBef>
                <a:spcPts val="400"/>
              </a:spcBef>
              <a:spcAft>
                <a:spcPts val="0"/>
              </a:spcAft>
              <a:buSzPts val="900"/>
              <a:buNone/>
              <a:defRPr sz="900"/>
            </a:lvl7pPr>
            <a:lvl8pPr marL="3657600" lvl="7" indent="-228600" algn="l" rtl="0">
              <a:lnSpc>
                <a:spcPct val="90000"/>
              </a:lnSpc>
              <a:spcBef>
                <a:spcPts val="400"/>
              </a:spcBef>
              <a:spcAft>
                <a:spcPts val="0"/>
              </a:spcAft>
              <a:buSzPts val="900"/>
              <a:buNone/>
              <a:defRPr sz="900"/>
            </a:lvl8pPr>
            <a:lvl9pPr marL="4114800" lvl="8" indent="-228600" algn="l" rtl="0">
              <a:lnSpc>
                <a:spcPct val="90000"/>
              </a:lnSpc>
              <a:spcBef>
                <a:spcPts val="400"/>
              </a:spcBef>
              <a:spcAft>
                <a:spcPts val="400"/>
              </a:spcAft>
              <a:buSzPts val="900"/>
              <a:buNone/>
              <a:defRPr sz="900"/>
            </a:lvl9pPr>
          </a:lstStyle>
          <a:p>
            <a:endParaRPr/>
          </a:p>
        </p:txBody>
      </p:sp>
      <p:sp>
        <p:nvSpPr>
          <p:cNvPr id="463" name="Google Shape;463;p9"/>
          <p:cNvSpPr txBox="1">
            <a:spLocks noGrp="1"/>
          </p:cNvSpPr>
          <p:nvPr>
            <p:ph type="dt" idx="10"/>
          </p:nvPr>
        </p:nvSpPr>
        <p:spPr>
          <a:xfrm>
            <a:off x="1024128" y="6470704"/>
            <a:ext cx="2154000" cy="27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64" name="Google Shape;464;p9"/>
          <p:cNvSpPr txBox="1">
            <a:spLocks noGrp="1"/>
          </p:cNvSpPr>
          <p:nvPr>
            <p:ph type="ftr" idx="11"/>
          </p:nvPr>
        </p:nvSpPr>
        <p:spPr>
          <a:xfrm>
            <a:off x="4842932" y="6470704"/>
            <a:ext cx="5901600" cy="2742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65" name="Google Shape;465;p9"/>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466"/>
        <p:cNvGrpSpPr/>
        <p:nvPr/>
      </p:nvGrpSpPr>
      <p:grpSpPr>
        <a:xfrm>
          <a:off x="0" y="0"/>
          <a:ext cx="0" cy="0"/>
          <a:chOff x="0" y="0"/>
          <a:chExt cx="0" cy="0"/>
        </a:xfrm>
      </p:grpSpPr>
      <p:sp>
        <p:nvSpPr>
          <p:cNvPr id="467" name="Google Shape;467;p10"/>
          <p:cNvSpPr txBox="1">
            <a:spLocks noGrp="1"/>
          </p:cNvSpPr>
          <p:nvPr>
            <p:ph type="title"/>
          </p:nvPr>
        </p:nvSpPr>
        <p:spPr>
          <a:xfrm>
            <a:off x="457200" y="4960138"/>
            <a:ext cx="7772400" cy="1463100"/>
          </a:xfrm>
          <a:prstGeom prst="rect">
            <a:avLst/>
          </a:prstGeom>
          <a:noFill/>
          <a:ln>
            <a:noFill/>
          </a:ln>
        </p:spPr>
        <p:txBody>
          <a:bodyPr spcFirstLastPara="1" wrap="square" lIns="91425" tIns="45700" rIns="91425" bIns="45700" anchor="ctr" anchorCtr="0">
            <a:normAutofit/>
          </a:bodyPr>
          <a:lstStyle>
            <a:lvl1pPr lvl="0" algn="r" rtl="0">
              <a:lnSpc>
                <a:spcPct val="80000"/>
              </a:lnSpc>
              <a:spcBef>
                <a:spcPts val="0"/>
              </a:spcBef>
              <a:spcAft>
                <a:spcPts val="0"/>
              </a:spcAft>
              <a:buClr>
                <a:srgbClr val="0C0C0C"/>
              </a:buClr>
              <a:buSzPts val="5000"/>
              <a:buFont typeface="Twentieth Century"/>
              <a:buNone/>
              <a:defRPr sz="5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8" name="Google Shape;468;p10"/>
          <p:cNvSpPr>
            <a:spLocks noGrp="1"/>
          </p:cNvSpPr>
          <p:nvPr>
            <p:ph type="pic" idx="2"/>
          </p:nvPr>
        </p:nvSpPr>
        <p:spPr>
          <a:xfrm>
            <a:off x="0" y="-1"/>
            <a:ext cx="12189000" cy="4572000"/>
          </a:xfrm>
          <a:prstGeom prst="rect">
            <a:avLst/>
          </a:prstGeom>
          <a:solidFill>
            <a:srgbClr val="F19279"/>
          </a:solidFill>
          <a:ln>
            <a:noFill/>
          </a:ln>
        </p:spPr>
      </p:sp>
      <p:sp>
        <p:nvSpPr>
          <p:cNvPr id="469" name="Google Shape;469;p10"/>
          <p:cNvSpPr txBox="1">
            <a:spLocks noGrp="1"/>
          </p:cNvSpPr>
          <p:nvPr>
            <p:ph type="body" idx="1"/>
          </p:nvPr>
        </p:nvSpPr>
        <p:spPr>
          <a:xfrm>
            <a:off x="8610600" y="4960138"/>
            <a:ext cx="3200400" cy="14631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00000"/>
              </a:lnSpc>
              <a:spcBef>
                <a:spcPts val="0"/>
              </a:spcBef>
              <a:spcAft>
                <a:spcPts val="0"/>
              </a:spcAft>
              <a:buSzPts val="1800"/>
              <a:buNone/>
              <a:defRPr sz="1800">
                <a:solidFill>
                  <a:srgbClr val="0C0C0C"/>
                </a:solidFill>
              </a:defRPr>
            </a:lvl1pPr>
            <a:lvl2pPr marL="914400" lvl="1" indent="-228600" algn="l" rtl="0">
              <a:lnSpc>
                <a:spcPct val="90000"/>
              </a:lnSpc>
              <a:spcBef>
                <a:spcPts val="200"/>
              </a:spcBef>
              <a:spcAft>
                <a:spcPts val="0"/>
              </a:spcAft>
              <a:buSzPts val="1400"/>
              <a:buNone/>
              <a:defRPr sz="1400"/>
            </a:lvl2pPr>
            <a:lvl3pPr marL="1371600" lvl="2" indent="-228600" algn="l" rtl="0">
              <a:lnSpc>
                <a:spcPct val="90000"/>
              </a:lnSpc>
              <a:spcBef>
                <a:spcPts val="400"/>
              </a:spcBef>
              <a:spcAft>
                <a:spcPts val="0"/>
              </a:spcAft>
              <a:buSzPts val="1200"/>
              <a:buNone/>
              <a:defRPr sz="1200"/>
            </a:lvl3pPr>
            <a:lvl4pPr marL="1828800" lvl="3" indent="-228600" algn="l" rtl="0">
              <a:lnSpc>
                <a:spcPct val="90000"/>
              </a:lnSpc>
              <a:spcBef>
                <a:spcPts val="400"/>
              </a:spcBef>
              <a:spcAft>
                <a:spcPts val="0"/>
              </a:spcAft>
              <a:buSzPts val="1000"/>
              <a:buNone/>
              <a:defRPr sz="1000"/>
            </a:lvl4pPr>
            <a:lvl5pPr marL="2286000" lvl="4" indent="-228600" algn="l" rtl="0">
              <a:lnSpc>
                <a:spcPct val="90000"/>
              </a:lnSpc>
              <a:spcBef>
                <a:spcPts val="400"/>
              </a:spcBef>
              <a:spcAft>
                <a:spcPts val="0"/>
              </a:spcAft>
              <a:buSzPts val="1000"/>
              <a:buNone/>
              <a:defRPr sz="1000"/>
            </a:lvl5pPr>
            <a:lvl6pPr marL="2743200" lvl="5" indent="-228600" algn="l" rtl="0">
              <a:lnSpc>
                <a:spcPct val="90000"/>
              </a:lnSpc>
              <a:spcBef>
                <a:spcPts val="400"/>
              </a:spcBef>
              <a:spcAft>
                <a:spcPts val="0"/>
              </a:spcAft>
              <a:buSzPts val="1000"/>
              <a:buNone/>
              <a:defRPr sz="1000"/>
            </a:lvl6pPr>
            <a:lvl7pPr marL="3200400" lvl="6" indent="-228600" algn="l" rtl="0">
              <a:lnSpc>
                <a:spcPct val="90000"/>
              </a:lnSpc>
              <a:spcBef>
                <a:spcPts val="400"/>
              </a:spcBef>
              <a:spcAft>
                <a:spcPts val="0"/>
              </a:spcAft>
              <a:buSzPts val="1000"/>
              <a:buNone/>
              <a:defRPr sz="1000"/>
            </a:lvl7pPr>
            <a:lvl8pPr marL="3657600" lvl="7" indent="-228600" algn="l" rtl="0">
              <a:lnSpc>
                <a:spcPct val="90000"/>
              </a:lnSpc>
              <a:spcBef>
                <a:spcPts val="400"/>
              </a:spcBef>
              <a:spcAft>
                <a:spcPts val="0"/>
              </a:spcAft>
              <a:buSzPts val="1000"/>
              <a:buNone/>
              <a:defRPr sz="1000"/>
            </a:lvl8pPr>
            <a:lvl9pPr marL="4114800" lvl="8" indent="-228600" algn="l" rtl="0">
              <a:lnSpc>
                <a:spcPct val="90000"/>
              </a:lnSpc>
              <a:spcBef>
                <a:spcPts val="400"/>
              </a:spcBef>
              <a:spcAft>
                <a:spcPts val="400"/>
              </a:spcAft>
              <a:buSzPts val="1000"/>
              <a:buNone/>
              <a:defRPr sz="1000"/>
            </a:lvl9pPr>
          </a:lstStyle>
          <a:p>
            <a:endParaRPr/>
          </a:p>
        </p:txBody>
      </p:sp>
      <p:sp>
        <p:nvSpPr>
          <p:cNvPr id="470" name="Google Shape;470;p10"/>
          <p:cNvSpPr txBox="1">
            <a:spLocks noGrp="1"/>
          </p:cNvSpPr>
          <p:nvPr>
            <p:ph type="dt" idx="10"/>
          </p:nvPr>
        </p:nvSpPr>
        <p:spPr>
          <a:xfrm>
            <a:off x="1024128" y="6470704"/>
            <a:ext cx="2154000" cy="27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71" name="Google Shape;471;p10"/>
          <p:cNvSpPr txBox="1">
            <a:spLocks noGrp="1"/>
          </p:cNvSpPr>
          <p:nvPr>
            <p:ph type="ftr" idx="11"/>
          </p:nvPr>
        </p:nvSpPr>
        <p:spPr>
          <a:xfrm>
            <a:off x="4842932" y="6470704"/>
            <a:ext cx="5901600" cy="2742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72" name="Google Shape;472;p10"/>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a:t>
            </a:fld>
            <a:endParaRPr dirty="0"/>
          </a:p>
        </p:txBody>
      </p:sp>
      <p:cxnSp>
        <p:nvCxnSpPr>
          <p:cNvPr id="473" name="Google Shape;473;p10"/>
          <p:cNvCxnSpPr/>
          <p:nvPr/>
        </p:nvCxnSpPr>
        <p:spPr>
          <a:xfrm>
            <a:off x="8386843" y="5264106"/>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74"/>
        <p:cNvGrpSpPr/>
        <p:nvPr/>
      </p:nvGrpSpPr>
      <p:grpSpPr>
        <a:xfrm>
          <a:off x="0" y="0"/>
          <a:ext cx="0" cy="0"/>
          <a:chOff x="0" y="0"/>
          <a:chExt cx="0" cy="0"/>
        </a:xfrm>
      </p:grpSpPr>
      <p:sp>
        <p:nvSpPr>
          <p:cNvPr id="475" name="Google Shape;475;p11"/>
          <p:cNvSpPr txBox="1">
            <a:spLocks noGrp="1"/>
          </p:cNvSpPr>
          <p:nvPr>
            <p:ph type="title"/>
          </p:nvPr>
        </p:nvSpPr>
        <p:spPr>
          <a:xfrm>
            <a:off x="1024128" y="585216"/>
            <a:ext cx="9720000" cy="1499700"/>
          </a:xfrm>
          <a:prstGeom prst="rect">
            <a:avLst/>
          </a:prstGeom>
          <a:noFill/>
          <a:ln>
            <a:noFill/>
          </a:ln>
        </p:spPr>
        <p:txBody>
          <a:bodyPr spcFirstLastPara="1" wrap="square" lIns="91425" tIns="45700" rIns="91425" bIns="45700" anchor="ctr" anchorCtr="0">
            <a:normAutofit/>
          </a:bodyPr>
          <a:lstStyle>
            <a:lvl1pPr lvl="0" algn="l" rtl="0">
              <a:lnSpc>
                <a:spcPct val="80000"/>
              </a:lnSpc>
              <a:spcBef>
                <a:spcPts val="0"/>
              </a:spcBef>
              <a:spcAft>
                <a:spcPts val="0"/>
              </a:spcAft>
              <a:buClr>
                <a:srgbClr val="0C0C0C"/>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6" name="Google Shape;476;p11"/>
          <p:cNvSpPr txBox="1">
            <a:spLocks noGrp="1"/>
          </p:cNvSpPr>
          <p:nvPr>
            <p:ph type="body" idx="1"/>
          </p:nvPr>
        </p:nvSpPr>
        <p:spPr>
          <a:xfrm rot="5400000">
            <a:off x="3872549" y="-562350"/>
            <a:ext cx="4023300" cy="9720000"/>
          </a:xfrm>
          <a:prstGeom prst="rect">
            <a:avLst/>
          </a:prstGeom>
          <a:noFill/>
          <a:ln>
            <a:noFill/>
          </a:ln>
        </p:spPr>
        <p:txBody>
          <a:bodyPr spcFirstLastPara="1" wrap="square" lIns="45700" tIns="45700" rIns="4570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477" name="Google Shape;477;p11"/>
          <p:cNvSpPr txBox="1">
            <a:spLocks noGrp="1"/>
          </p:cNvSpPr>
          <p:nvPr>
            <p:ph type="dt" idx="10"/>
          </p:nvPr>
        </p:nvSpPr>
        <p:spPr>
          <a:xfrm>
            <a:off x="1024128" y="6470704"/>
            <a:ext cx="2154000" cy="27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78" name="Google Shape;478;p11"/>
          <p:cNvSpPr txBox="1">
            <a:spLocks noGrp="1"/>
          </p:cNvSpPr>
          <p:nvPr>
            <p:ph type="ftr" idx="11"/>
          </p:nvPr>
        </p:nvSpPr>
        <p:spPr>
          <a:xfrm>
            <a:off x="4842932" y="6470704"/>
            <a:ext cx="5901600" cy="2742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79" name="Google Shape;479;p11"/>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3"/>
        <p:cNvGrpSpPr/>
        <p:nvPr/>
      </p:nvGrpSpPr>
      <p:grpSpPr>
        <a:xfrm>
          <a:off x="0" y="0"/>
          <a:ext cx="0" cy="0"/>
          <a:chOff x="0" y="0"/>
          <a:chExt cx="0" cy="0"/>
        </a:xfrm>
      </p:grpSpPr>
      <p:sp>
        <p:nvSpPr>
          <p:cNvPr id="404" name="Google Shape;404;p1"/>
          <p:cNvSpPr txBox="1">
            <a:spLocks noGrp="1"/>
          </p:cNvSpPr>
          <p:nvPr>
            <p:ph type="title"/>
          </p:nvPr>
        </p:nvSpPr>
        <p:spPr>
          <a:xfrm>
            <a:off x="1024128" y="585216"/>
            <a:ext cx="9720000" cy="1499700"/>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0C0C0C"/>
              </a:buClr>
              <a:buSzPts val="5000"/>
              <a:buFont typeface="Twentieth Century"/>
              <a:buNone/>
              <a:defRPr sz="5000" b="0" i="0" u="none" strike="noStrike" cap="none">
                <a:solidFill>
                  <a:srgbClr val="0C0C0C"/>
                </a:solidFill>
                <a:latin typeface="Twentieth Century"/>
                <a:ea typeface="Twentieth Century"/>
                <a:cs typeface="Twentieth Century"/>
                <a:sym typeface="Twentieth Century"/>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05" name="Google Shape;405;p1"/>
          <p:cNvSpPr txBox="1">
            <a:spLocks noGrp="1"/>
          </p:cNvSpPr>
          <p:nvPr>
            <p:ph type="body" idx="1"/>
          </p:nvPr>
        </p:nvSpPr>
        <p:spPr>
          <a:xfrm>
            <a:off x="1024128" y="2286000"/>
            <a:ext cx="9720000" cy="4023300"/>
          </a:xfrm>
          <a:prstGeom prst="rect">
            <a:avLst/>
          </a:prstGeom>
          <a:noFill/>
          <a:ln>
            <a:noFill/>
          </a:ln>
        </p:spPr>
        <p:txBody>
          <a:bodyPr spcFirstLastPara="1" wrap="square" lIns="45700" tIns="45700" rIns="45700" bIns="45700" anchor="t" anchorCtr="0">
            <a:normAutofit/>
          </a:bodyPr>
          <a:lstStyle>
            <a:lvl1pPr marL="457200" marR="0" lvl="0" indent="-368300" algn="l" rtl="0">
              <a:lnSpc>
                <a:spcPct val="90000"/>
              </a:lnSpc>
              <a:spcBef>
                <a:spcPts val="1200"/>
              </a:spcBef>
              <a:spcAft>
                <a:spcPts val="0"/>
              </a:spcAft>
              <a:buClr>
                <a:schemeClr val="accent1"/>
              </a:buClr>
              <a:buSzPts val="2200"/>
              <a:buFont typeface="Twentieth Century"/>
              <a:buChar char=" "/>
              <a:defRPr sz="22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406" name="Google Shape;406;p1"/>
          <p:cNvSpPr txBox="1">
            <a:spLocks noGrp="1"/>
          </p:cNvSpPr>
          <p:nvPr>
            <p:ph type="dt" idx="10"/>
          </p:nvPr>
        </p:nvSpPr>
        <p:spPr>
          <a:xfrm>
            <a:off x="1024128" y="6470704"/>
            <a:ext cx="2154000" cy="274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0C0C0C"/>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dirty="0"/>
          </a:p>
        </p:txBody>
      </p:sp>
      <p:sp>
        <p:nvSpPr>
          <p:cNvPr id="407" name="Google Shape;407;p1"/>
          <p:cNvSpPr txBox="1">
            <a:spLocks noGrp="1"/>
          </p:cNvSpPr>
          <p:nvPr>
            <p:ph type="ftr" idx="11"/>
          </p:nvPr>
        </p:nvSpPr>
        <p:spPr>
          <a:xfrm>
            <a:off x="4842932" y="6470704"/>
            <a:ext cx="5901600" cy="2742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0C0C0C"/>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dirty="0"/>
          </a:p>
        </p:txBody>
      </p:sp>
      <p:sp>
        <p:nvSpPr>
          <p:cNvPr id="408" name="Google Shape;408;p1"/>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a:t>
            </a:fld>
            <a:endParaRPr dirty="0"/>
          </a:p>
        </p:txBody>
      </p:sp>
      <p:cxnSp>
        <p:nvCxnSpPr>
          <p:cNvPr id="409" name="Google Shape;409;p1"/>
          <p:cNvCxnSpPr/>
          <p:nvPr/>
        </p:nvCxnSpPr>
        <p:spPr>
          <a:xfrm>
            <a:off x="762000" y="826324"/>
            <a:ext cx="0" cy="914400"/>
          </a:xfrm>
          <a:prstGeom prst="straightConnector1">
            <a:avLst/>
          </a:prstGeom>
          <a:noFill/>
          <a:ln w="19050"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90"/>
        <p:cNvGrpSpPr/>
        <p:nvPr/>
      </p:nvGrpSpPr>
      <p:grpSpPr>
        <a:xfrm>
          <a:off x="0" y="0"/>
          <a:ext cx="0" cy="0"/>
          <a:chOff x="0" y="0"/>
          <a:chExt cx="0" cy="0"/>
        </a:xfrm>
      </p:grpSpPr>
      <p:sp>
        <p:nvSpPr>
          <p:cNvPr id="5" name="TextBox 4">
            <a:extLst>
              <a:ext uri="{FF2B5EF4-FFF2-40B4-BE49-F238E27FC236}">
                <a16:creationId xmlns:a16="http://schemas.microsoft.com/office/drawing/2014/main" xmlns="" id="{F22C249F-0D22-9A1A-EBA7-163D554A84E5}"/>
              </a:ext>
            </a:extLst>
          </p:cNvPr>
          <p:cNvSpPr txBox="1"/>
          <p:nvPr/>
        </p:nvSpPr>
        <p:spPr>
          <a:xfrm>
            <a:off x="4058816" y="2890391"/>
            <a:ext cx="7666053" cy="2677656"/>
          </a:xfrm>
          <a:prstGeom prst="rect">
            <a:avLst/>
          </a:prstGeom>
          <a:noFill/>
        </p:spPr>
        <p:txBody>
          <a:bodyPr wrap="square">
            <a:spAutoFit/>
          </a:bodyPr>
          <a:lstStyle/>
          <a:p>
            <a:pPr marL="0" marR="0" lvl="0" indent="0" algn="ctr" rtl="0">
              <a:spcBef>
                <a:spcPts val="0"/>
              </a:spcBef>
              <a:spcAft>
                <a:spcPts val="0"/>
              </a:spcAft>
              <a:buNone/>
            </a:pPr>
            <a:r>
              <a:rPr lang="en-ZA" sz="2400" b="1" kern="0" dirty="0">
                <a:latin typeface="Verdana" panose="020B0604030504040204" pitchFamily="34" charset="0"/>
                <a:ea typeface="Verdana" panose="020B0604030504040204" pitchFamily="34" charset="0"/>
              </a:rPr>
              <a:t>National Arts Council Presentation to</a:t>
            </a:r>
            <a:br>
              <a:rPr lang="en-ZA" sz="2400" b="1" kern="0" dirty="0">
                <a:latin typeface="Verdana" panose="020B0604030504040204" pitchFamily="34" charset="0"/>
                <a:ea typeface="Verdana" panose="020B0604030504040204" pitchFamily="34" charset="0"/>
              </a:rPr>
            </a:br>
            <a:r>
              <a:rPr lang="en-ZA" sz="2400" b="1" kern="0" dirty="0">
                <a:latin typeface="Verdana" panose="020B0604030504040204" pitchFamily="34" charset="0"/>
                <a:ea typeface="Verdana" panose="020B0604030504040204" pitchFamily="34" charset="0"/>
              </a:rPr>
              <a:t>DSAC Portfolio Committee</a:t>
            </a:r>
          </a:p>
          <a:p>
            <a:endParaRPr lang="en-ZA" sz="2400" b="1" kern="0" dirty="0">
              <a:latin typeface="Verdana" panose="020B0604030504040204" pitchFamily="34" charset="0"/>
              <a:ea typeface="Verdana" panose="020B0604030504040204" pitchFamily="34" charset="0"/>
            </a:endParaRPr>
          </a:p>
          <a:p>
            <a:pPr algn="r"/>
            <a:r>
              <a:rPr lang="en-ZA" sz="2400" b="1" kern="0" dirty="0">
                <a:latin typeface="Verdana" panose="020B0604030504040204" pitchFamily="34" charset="0"/>
                <a:ea typeface="Verdana" panose="020B0604030504040204" pitchFamily="34" charset="0"/>
              </a:rPr>
              <a:t>Progress on the  Implementation of the Public Protector’s Recommendations </a:t>
            </a:r>
          </a:p>
          <a:p>
            <a:pPr algn="ctr"/>
            <a:r>
              <a:rPr lang="en-ZA" sz="2400" b="1" kern="0" dirty="0">
                <a:latin typeface="Verdana" panose="020B0604030504040204" pitchFamily="34" charset="0"/>
                <a:ea typeface="Verdana" panose="020B0604030504040204" pitchFamily="34" charset="0"/>
              </a:rPr>
              <a:t>18 March 2023</a:t>
            </a:r>
            <a:endParaRPr lang="en-US" sz="2400" dirty="0"/>
          </a:p>
          <a:p>
            <a:pPr marL="0" marR="0" lvl="0" indent="0" rtl="0">
              <a:spcBef>
                <a:spcPts val="0"/>
              </a:spcBef>
              <a:spcAft>
                <a:spcPts val="0"/>
              </a:spcAft>
              <a:buNone/>
            </a:pPr>
            <a:endParaRPr lang="en-ZA" sz="2400" b="1" dirty="0">
              <a:solidFill>
                <a:schemeClr val="tx1"/>
              </a:solidFill>
              <a:latin typeface="Verdana" panose="020B0604030504040204" pitchFamily="34" charset="0"/>
              <a:ea typeface="Verdana" panose="020B0604030504040204" pitchFamily="34" charset="0"/>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99"/>
        <p:cNvGrpSpPr/>
        <p:nvPr/>
      </p:nvGrpSpPr>
      <p:grpSpPr>
        <a:xfrm>
          <a:off x="0" y="0"/>
          <a:ext cx="0" cy="0"/>
          <a:chOff x="0" y="0"/>
          <a:chExt cx="0" cy="0"/>
        </a:xfrm>
      </p:grpSpPr>
      <p:sp>
        <p:nvSpPr>
          <p:cNvPr id="8" name="Google Shape;500;p14"/>
          <p:cNvSpPr txBox="1">
            <a:spLocks noGrp="1"/>
          </p:cNvSpPr>
          <p:nvPr>
            <p:ph type="sldNum" idx="12"/>
          </p:nvPr>
        </p:nvSpPr>
        <p:spPr>
          <a:xfrm>
            <a:off x="10665884" y="6470704"/>
            <a:ext cx="973800" cy="27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10</a:t>
            </a:fld>
            <a:endParaRPr dirty="0"/>
          </a:p>
        </p:txBody>
      </p:sp>
      <p:sp>
        <p:nvSpPr>
          <p:cNvPr id="9" name="TextBox 8">
            <a:extLst>
              <a:ext uri="{FF2B5EF4-FFF2-40B4-BE49-F238E27FC236}">
                <a16:creationId xmlns:a16="http://schemas.microsoft.com/office/drawing/2014/main" xmlns="" id="{4229E9B7-8A32-8C9D-798A-CC4D475E4212}"/>
              </a:ext>
            </a:extLst>
          </p:cNvPr>
          <p:cNvSpPr txBox="1"/>
          <p:nvPr/>
        </p:nvSpPr>
        <p:spPr>
          <a:xfrm>
            <a:off x="927338" y="575021"/>
            <a:ext cx="10446153" cy="683264"/>
          </a:xfrm>
          <a:prstGeom prst="rect">
            <a:avLst/>
          </a:prstGeom>
          <a:noFill/>
        </p:spPr>
        <p:txBody>
          <a:bodyPr wrap="square">
            <a:spAutoFit/>
          </a:bodyPr>
          <a:lstStyle/>
          <a:p>
            <a:pPr marL="0" marR="0" lvl="0" indent="0" rtl="0">
              <a:lnSpc>
                <a:spcPct val="80000"/>
              </a:lnSpc>
              <a:spcBef>
                <a:spcPts val="0"/>
              </a:spcBef>
              <a:spcAft>
                <a:spcPts val="0"/>
              </a:spcAft>
              <a:buClr>
                <a:srgbClr val="0C0C0C"/>
              </a:buClr>
              <a:buSzPts val="2400"/>
              <a:buFont typeface="Verdana"/>
              <a:buNone/>
            </a:pPr>
            <a:r>
              <a:rPr lang="en-ZA" sz="2400" b="1" dirty="0">
                <a:latin typeface="Verdana" panose="020B0604030504040204" pitchFamily="34" charset="0"/>
                <a:ea typeface="Verdana" panose="020B0604030504040204" pitchFamily="34" charset="0"/>
              </a:rPr>
              <a:t>5. STATUS OF THE EXPIRED PROJECTS AND SURPLUS POLICY</a:t>
            </a:r>
            <a:endParaRPr lang="en-ZA" sz="2400" dirty="0"/>
          </a:p>
        </p:txBody>
      </p:sp>
      <p:cxnSp>
        <p:nvCxnSpPr>
          <p:cNvPr id="10" name="Straight Connector 9">
            <a:extLst>
              <a:ext uri="{FF2B5EF4-FFF2-40B4-BE49-F238E27FC236}">
                <a16:creationId xmlns:a16="http://schemas.microsoft.com/office/drawing/2014/main" xmlns="" id="{E0E34841-C8DA-F2A6-C1E8-9C80D2D3C1AE}"/>
              </a:ext>
            </a:extLst>
          </p:cNvPr>
          <p:cNvCxnSpPr>
            <a:cxnSpLocks/>
          </p:cNvCxnSpPr>
          <p:nvPr/>
        </p:nvCxnSpPr>
        <p:spPr>
          <a:xfrm>
            <a:off x="979098" y="1100843"/>
            <a:ext cx="929361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1" name="Google Shape;502;p14">
            <a:extLst>
              <a:ext uri="{FF2B5EF4-FFF2-40B4-BE49-F238E27FC236}">
                <a16:creationId xmlns:a16="http://schemas.microsoft.com/office/drawing/2014/main" xmlns="" id="{A0098BC7-C112-96F1-D846-767C56C7D7D8}"/>
              </a:ext>
            </a:extLst>
          </p:cNvPr>
          <p:cNvSpPr txBox="1"/>
          <p:nvPr/>
        </p:nvSpPr>
        <p:spPr>
          <a:xfrm>
            <a:off x="979098" y="1438012"/>
            <a:ext cx="9555163" cy="3992404"/>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r>
              <a:rPr lang="en-ZA" sz="2000" dirty="0"/>
              <a:t>1. The Expired Projects and Surplus Policy has been amended and approved by the Council as per PP Recommendations.</a:t>
            </a:r>
          </a:p>
          <a:p>
            <a:endParaRPr lang="en-ZA" sz="2000" dirty="0"/>
          </a:p>
          <a:p>
            <a:endParaRPr lang="en-ZA" sz="2000" dirty="0"/>
          </a:p>
          <a:p>
            <a:r>
              <a:rPr lang="en-ZA" sz="2000" dirty="0"/>
              <a:t>2. The “Expired Projects and Surplus Policy” was abolished and is replaced by the “Expired Projects and  Unclaimed Funds Policy” which was approved by Council  in August 2021.</a:t>
            </a:r>
          </a:p>
        </p:txBody>
      </p:sp>
    </p:spTree>
    <p:extLst>
      <p:ext uri="{BB962C8B-B14F-4D97-AF65-F5344CB8AC3E}">
        <p14:creationId xmlns:p14="http://schemas.microsoft.com/office/powerpoint/2010/main" xmlns="" val="2186542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99"/>
        <p:cNvGrpSpPr/>
        <p:nvPr/>
      </p:nvGrpSpPr>
      <p:grpSpPr>
        <a:xfrm>
          <a:off x="0" y="0"/>
          <a:ext cx="0" cy="0"/>
          <a:chOff x="0" y="0"/>
          <a:chExt cx="0" cy="0"/>
        </a:xfrm>
      </p:grpSpPr>
      <p:sp>
        <p:nvSpPr>
          <p:cNvPr id="500" name="Google Shape;500;p14"/>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11</a:t>
            </a:fld>
            <a:endParaRPr dirty="0"/>
          </a:p>
        </p:txBody>
      </p:sp>
      <p:sp>
        <p:nvSpPr>
          <p:cNvPr id="3" name="TextBox 2">
            <a:extLst>
              <a:ext uri="{FF2B5EF4-FFF2-40B4-BE49-F238E27FC236}">
                <a16:creationId xmlns:a16="http://schemas.microsoft.com/office/drawing/2014/main" xmlns="" id="{4229E9B7-8A32-8C9D-798A-CC4D475E4212}"/>
              </a:ext>
            </a:extLst>
          </p:cNvPr>
          <p:cNvSpPr txBox="1"/>
          <p:nvPr/>
        </p:nvSpPr>
        <p:spPr>
          <a:xfrm>
            <a:off x="815372" y="2805037"/>
            <a:ext cx="9345374" cy="1200329"/>
          </a:xfrm>
          <a:prstGeom prst="rect">
            <a:avLst/>
          </a:prstGeom>
          <a:noFill/>
        </p:spPr>
        <p:txBody>
          <a:bodyPr wrap="square">
            <a:spAutoFit/>
          </a:bodyPr>
          <a:lstStyle/>
          <a:p>
            <a:pPr marL="0" marR="0" lvl="0" indent="0" rtl="0">
              <a:spcBef>
                <a:spcPts val="0"/>
              </a:spcBef>
              <a:spcAft>
                <a:spcPts val="0"/>
              </a:spcAft>
              <a:buClr>
                <a:srgbClr val="0C0C0C"/>
              </a:buClr>
              <a:buSzPts val="2400"/>
              <a:buFont typeface="Verdana"/>
              <a:buNone/>
            </a:pPr>
            <a:r>
              <a:rPr lang="en-US" sz="7200" b="1" dirty="0">
                <a:solidFill>
                  <a:srgbClr val="0C0C0C"/>
                </a:solidFill>
                <a:latin typeface="Verdana"/>
                <a:ea typeface="Verdana"/>
                <a:sym typeface="Verdana"/>
              </a:rPr>
              <a:t>T</a:t>
            </a:r>
            <a:r>
              <a:rPr lang="en-ZA" sz="7200" b="1" dirty="0">
                <a:solidFill>
                  <a:srgbClr val="0C0C0C"/>
                </a:solidFill>
                <a:latin typeface="Verdana"/>
                <a:ea typeface="Verdana"/>
                <a:sym typeface="Verdana"/>
              </a:rPr>
              <a:t>HANK YOU</a:t>
            </a:r>
            <a:endParaRPr lang="en-ZA" sz="2400" dirty="0"/>
          </a:p>
        </p:txBody>
      </p:sp>
    </p:spTree>
    <p:extLst>
      <p:ext uri="{BB962C8B-B14F-4D97-AF65-F5344CB8AC3E}">
        <p14:creationId xmlns:p14="http://schemas.microsoft.com/office/powerpoint/2010/main" xmlns="" val="3307643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99"/>
        <p:cNvGrpSpPr/>
        <p:nvPr/>
      </p:nvGrpSpPr>
      <p:grpSpPr>
        <a:xfrm>
          <a:off x="0" y="0"/>
          <a:ext cx="0" cy="0"/>
          <a:chOff x="0" y="0"/>
          <a:chExt cx="0" cy="0"/>
        </a:xfrm>
      </p:grpSpPr>
      <p:sp>
        <p:nvSpPr>
          <p:cNvPr id="6" name="Google Shape;500;p14"/>
          <p:cNvSpPr txBox="1">
            <a:spLocks noGrp="1"/>
          </p:cNvSpPr>
          <p:nvPr>
            <p:ph type="sldNum" idx="12"/>
          </p:nvPr>
        </p:nvSpPr>
        <p:spPr>
          <a:xfrm>
            <a:off x="10665884" y="6470704"/>
            <a:ext cx="973800" cy="27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2</a:t>
            </a:fld>
            <a:endParaRPr dirty="0"/>
          </a:p>
        </p:txBody>
      </p:sp>
      <p:sp>
        <p:nvSpPr>
          <p:cNvPr id="7" name="TextBox 6">
            <a:extLst>
              <a:ext uri="{FF2B5EF4-FFF2-40B4-BE49-F238E27FC236}">
                <a16:creationId xmlns:a16="http://schemas.microsoft.com/office/drawing/2014/main" xmlns="" id="{4229E9B7-8A32-8C9D-798A-CC4D475E4212}"/>
              </a:ext>
            </a:extLst>
          </p:cNvPr>
          <p:cNvSpPr txBox="1"/>
          <p:nvPr/>
        </p:nvSpPr>
        <p:spPr>
          <a:xfrm>
            <a:off x="927339" y="575021"/>
            <a:ext cx="6098874" cy="387798"/>
          </a:xfrm>
          <a:prstGeom prst="rect">
            <a:avLst/>
          </a:prstGeom>
          <a:noFill/>
        </p:spPr>
        <p:txBody>
          <a:bodyPr wrap="square">
            <a:spAutoFit/>
          </a:bodyPr>
          <a:lstStyle/>
          <a:p>
            <a:pPr marL="0" marR="0" lvl="0" indent="0" rtl="0">
              <a:lnSpc>
                <a:spcPct val="80000"/>
              </a:lnSpc>
              <a:spcBef>
                <a:spcPts val="0"/>
              </a:spcBef>
              <a:spcAft>
                <a:spcPts val="0"/>
              </a:spcAft>
              <a:buClr>
                <a:srgbClr val="0C0C0C"/>
              </a:buClr>
              <a:buSzPts val="2400"/>
              <a:buFont typeface="Verdana"/>
              <a:buNone/>
            </a:pPr>
            <a:r>
              <a:rPr lang="en-US" sz="2400" b="1" dirty="0">
                <a:solidFill>
                  <a:srgbClr val="0C0C0C"/>
                </a:solidFill>
                <a:latin typeface="Verdana"/>
                <a:ea typeface="Verdana"/>
                <a:sym typeface="Verdana"/>
              </a:rPr>
              <a:t>PRESENTATION OUTLINE</a:t>
            </a:r>
            <a:endParaRPr lang="en-ZA" sz="2400" dirty="0"/>
          </a:p>
        </p:txBody>
      </p:sp>
      <p:cxnSp>
        <p:nvCxnSpPr>
          <p:cNvPr id="8" name="Straight Connector 7">
            <a:extLst>
              <a:ext uri="{FF2B5EF4-FFF2-40B4-BE49-F238E27FC236}">
                <a16:creationId xmlns:a16="http://schemas.microsoft.com/office/drawing/2014/main" xmlns="" id="{E0E34841-C8DA-F2A6-C1E8-9C80D2D3C1AE}"/>
              </a:ext>
            </a:extLst>
          </p:cNvPr>
          <p:cNvCxnSpPr>
            <a:cxnSpLocks/>
          </p:cNvCxnSpPr>
          <p:nvPr/>
        </p:nvCxnSpPr>
        <p:spPr>
          <a:xfrm>
            <a:off x="979098" y="1100843"/>
            <a:ext cx="929361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Google Shape;502;p14">
            <a:extLst>
              <a:ext uri="{FF2B5EF4-FFF2-40B4-BE49-F238E27FC236}">
                <a16:creationId xmlns:a16="http://schemas.microsoft.com/office/drawing/2014/main" xmlns="" id="{A0098BC7-C112-96F1-D846-767C56C7D7D8}"/>
              </a:ext>
            </a:extLst>
          </p:cNvPr>
          <p:cNvSpPr txBox="1"/>
          <p:nvPr/>
        </p:nvSpPr>
        <p:spPr>
          <a:xfrm>
            <a:off x="979098" y="1438012"/>
            <a:ext cx="9620478" cy="5419988"/>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lvl="1"/>
            <a:r>
              <a:rPr lang="en-US" sz="1800" dirty="0">
                <a:latin typeface="Verdana" panose="020B0604030504040204" pitchFamily="34" charset="0"/>
                <a:ea typeface="Verdana" panose="020B0604030504040204" pitchFamily="34" charset="0"/>
              </a:rPr>
              <a:t>1. Introduction and Background</a:t>
            </a:r>
          </a:p>
          <a:p>
            <a:pPr lvl="1"/>
            <a:endParaRPr lang="en-US" sz="1800" dirty="0">
              <a:latin typeface="Verdana" panose="020B0604030504040204" pitchFamily="34" charset="0"/>
              <a:ea typeface="Verdana" panose="020B0604030504040204" pitchFamily="34" charset="0"/>
            </a:endParaRPr>
          </a:p>
          <a:p>
            <a:pPr lvl="1"/>
            <a:r>
              <a:rPr lang="en-US" sz="1800" dirty="0">
                <a:latin typeface="Verdana" panose="020B0604030504040204" pitchFamily="34" charset="0"/>
                <a:ea typeface="Verdana" panose="020B0604030504040204" pitchFamily="34" charset="0"/>
              </a:rPr>
              <a:t>2. Findings of the Public Protector</a:t>
            </a:r>
          </a:p>
          <a:p>
            <a:pPr lvl="1"/>
            <a:endParaRPr lang="en-US" sz="1800" dirty="0">
              <a:latin typeface="Verdana" panose="020B0604030504040204" pitchFamily="34" charset="0"/>
              <a:ea typeface="Verdana" panose="020B0604030504040204" pitchFamily="34" charset="0"/>
            </a:endParaRPr>
          </a:p>
          <a:p>
            <a:pPr lvl="1"/>
            <a:r>
              <a:rPr lang="en-US" sz="1800" dirty="0">
                <a:latin typeface="Verdana" panose="020B0604030504040204" pitchFamily="34" charset="0"/>
                <a:ea typeface="Verdana" panose="020B0604030504040204" pitchFamily="34" charset="0"/>
              </a:rPr>
              <a:t>3. Recommendations of the Public Protector</a:t>
            </a:r>
          </a:p>
          <a:p>
            <a:pPr lvl="1"/>
            <a:endParaRPr lang="en-US" sz="1800" dirty="0">
              <a:latin typeface="Verdana" panose="020B0604030504040204" pitchFamily="34" charset="0"/>
              <a:ea typeface="Verdana" panose="020B0604030504040204" pitchFamily="34" charset="0"/>
            </a:endParaRPr>
          </a:p>
          <a:p>
            <a:pPr lvl="1"/>
            <a:r>
              <a:rPr lang="en-US" sz="1800" dirty="0">
                <a:latin typeface="Verdana" panose="020B0604030504040204" pitchFamily="34" charset="0"/>
                <a:ea typeface="Verdana" panose="020B0604030504040204" pitchFamily="34" charset="0"/>
              </a:rPr>
              <a:t>4. Progress on the Implementation of the  Public Protector’s Remedial Actions</a:t>
            </a:r>
          </a:p>
          <a:p>
            <a:pPr lvl="1"/>
            <a:endParaRPr lang="en-US" sz="1800" dirty="0">
              <a:latin typeface="Verdana" panose="020B0604030504040204" pitchFamily="34" charset="0"/>
              <a:ea typeface="Verdana" panose="020B0604030504040204" pitchFamily="34" charset="0"/>
            </a:endParaRPr>
          </a:p>
          <a:p>
            <a:pPr lvl="1"/>
            <a:r>
              <a:rPr lang="en-US" sz="1800" dirty="0">
                <a:latin typeface="Verdana" panose="020B0604030504040204" pitchFamily="34" charset="0"/>
                <a:ea typeface="Verdana" panose="020B0604030504040204" pitchFamily="34" charset="0"/>
              </a:rPr>
              <a:t>5. Status of the Expired Projects and Surplus Funds Policy</a:t>
            </a:r>
          </a:p>
          <a:p>
            <a:pPr lvl="1"/>
            <a:r>
              <a:rPr lang="en-US" sz="1800" dirty="0">
                <a:latin typeface="Verdana" panose="020B0604030504040204" pitchFamily="34" charset="0"/>
                <a:ea typeface="Verdana" panose="020B0604030504040204" pitchFamily="34" charset="0"/>
              </a:rPr>
              <a:t> </a:t>
            </a:r>
            <a:endParaRPr lang="en-ZA" sz="1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1491021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99"/>
        <p:cNvGrpSpPr/>
        <p:nvPr/>
      </p:nvGrpSpPr>
      <p:grpSpPr>
        <a:xfrm>
          <a:off x="0" y="0"/>
          <a:ext cx="0" cy="0"/>
          <a:chOff x="0" y="0"/>
          <a:chExt cx="0" cy="0"/>
        </a:xfrm>
      </p:grpSpPr>
      <p:sp>
        <p:nvSpPr>
          <p:cNvPr id="500" name="Google Shape;500;p14"/>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3</a:t>
            </a:fld>
            <a:endParaRPr dirty="0"/>
          </a:p>
        </p:txBody>
      </p:sp>
      <p:sp>
        <p:nvSpPr>
          <p:cNvPr id="502" name="Google Shape;502;p14"/>
          <p:cNvSpPr txBox="1"/>
          <p:nvPr/>
        </p:nvSpPr>
        <p:spPr>
          <a:xfrm>
            <a:off x="927339" y="1394880"/>
            <a:ext cx="9802866" cy="5156771"/>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342900" indent="-342900" algn="just">
              <a:lnSpc>
                <a:spcPct val="115000"/>
              </a:lnSpc>
              <a:spcAft>
                <a:spcPts val="800"/>
              </a:spcAft>
              <a:buAutoNum type="arabicPeriod"/>
            </a:pPr>
            <a:r>
              <a:rPr lang="en-GB" sz="2200" dirty="0">
                <a:effectLst/>
                <a:latin typeface="Arial" panose="020B0604020202020204" pitchFamily="34" charset="0"/>
                <a:ea typeface="Calibri" panose="020F0502020204030204" pitchFamily="34" charset="0"/>
                <a:cs typeface="Times New Roman" panose="02020603050405020304" pitchFamily="18" charset="0"/>
              </a:rPr>
              <a:t>After engagements by the Public Protector with the SARA representative Mr. Nyathela, the parties agreed that the Public Protector’s investigation would focus  on two issues as follows:</a:t>
            </a:r>
          </a:p>
          <a:p>
            <a:pPr marL="971550" lvl="1" indent="-514350" algn="just">
              <a:lnSpc>
                <a:spcPct val="115000"/>
              </a:lnSpc>
              <a:spcAft>
                <a:spcPts val="800"/>
              </a:spcAft>
              <a:buFont typeface="+mj-lt"/>
              <a:buAutoNum type="romanLcPeriod"/>
            </a:pPr>
            <a:r>
              <a:rPr lang="en-GB" sz="2000" dirty="0">
                <a:effectLst/>
                <a:latin typeface="Arial" panose="020B0604020202020204" pitchFamily="34" charset="0"/>
                <a:ea typeface="Calibri" panose="020F0502020204030204" pitchFamily="34" charset="0"/>
                <a:cs typeface="Times New Roman" panose="02020603050405020304" pitchFamily="18" charset="0"/>
              </a:rPr>
              <a:t>Whether the former CEO of the NAC submitted an application to EXCO for partnership funding using the Complainant’s name without his consent, and if so, whether such conduct was improper and constituted maladministration;</a:t>
            </a:r>
          </a:p>
          <a:p>
            <a:pPr marL="971550" lvl="1" indent="-514350" algn="just">
              <a:lnSpc>
                <a:spcPct val="115000"/>
              </a:lnSpc>
              <a:spcAft>
                <a:spcPts val="800"/>
              </a:spcAft>
              <a:buFont typeface="+mj-lt"/>
              <a:buAutoNum type="romanLcPeriod"/>
            </a:pPr>
            <a:r>
              <a:rPr lang="en-GB" sz="2000" dirty="0">
                <a:latin typeface="Arial" panose="020B0604020202020204" pitchFamily="34" charset="0"/>
                <a:ea typeface="Calibri" panose="020F0502020204030204" pitchFamily="34" charset="0"/>
                <a:cs typeface="Times New Roman" panose="02020603050405020304" pitchFamily="18" charset="0"/>
              </a:rPr>
              <a:t>Whether there was impropriety and abuse of the Expired Projects and Surplus Policy by the NAC in the distribution of the surplus funds resulting in prejudice to the Complainant. </a:t>
            </a:r>
          </a:p>
          <a:p>
            <a:pPr marL="514350" indent="-514350" algn="just">
              <a:lnSpc>
                <a:spcPct val="115000"/>
              </a:lnSpc>
              <a:spcAft>
                <a:spcPts val="800"/>
              </a:spcAft>
              <a:buFont typeface="+mj-lt"/>
              <a:buAutoNum type="arabicPeriod"/>
            </a:pPr>
            <a:r>
              <a:rPr lang="en-GB" sz="2000" dirty="0">
                <a:effectLst/>
                <a:latin typeface="Arial" panose="020B0604020202020204" pitchFamily="34" charset="0"/>
                <a:ea typeface="Calibri" panose="020F0502020204030204" pitchFamily="34" charset="0"/>
                <a:cs typeface="Times New Roman" panose="02020603050405020304" pitchFamily="18" charset="0"/>
              </a:rPr>
              <a:t>The investigations were conducted by the Public Protector’s office through exchange of correspondence, meetings and interviews with the CEO of the NAC, the Risk Committee members and Chairpersons of the board.</a:t>
            </a:r>
            <a:endParaRPr lang="en-GB" sz="2000" dirty="0">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endParaRPr lang="en-ZA" sz="20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xmlns="" id="{4229E9B7-8A32-8C9D-798A-CC4D475E4212}"/>
              </a:ext>
            </a:extLst>
          </p:cNvPr>
          <p:cNvSpPr txBox="1"/>
          <p:nvPr/>
        </p:nvSpPr>
        <p:spPr>
          <a:xfrm>
            <a:off x="927339" y="575021"/>
            <a:ext cx="9345374" cy="387798"/>
          </a:xfrm>
          <a:prstGeom prst="rect">
            <a:avLst/>
          </a:prstGeom>
          <a:noFill/>
        </p:spPr>
        <p:txBody>
          <a:bodyPr wrap="square">
            <a:spAutoFit/>
          </a:bodyPr>
          <a:lstStyle/>
          <a:p>
            <a:pPr marL="0" marR="0" lvl="0" indent="0" rtl="0">
              <a:lnSpc>
                <a:spcPct val="80000"/>
              </a:lnSpc>
              <a:spcBef>
                <a:spcPts val="0"/>
              </a:spcBef>
              <a:spcAft>
                <a:spcPts val="0"/>
              </a:spcAft>
              <a:buClr>
                <a:srgbClr val="0C0C0C"/>
              </a:buClr>
              <a:buSzPts val="2400"/>
              <a:buFont typeface="Verdana"/>
              <a:buNone/>
            </a:pPr>
            <a:r>
              <a:rPr lang="en-US" sz="2400" b="1" dirty="0">
                <a:solidFill>
                  <a:srgbClr val="0C0C0C"/>
                </a:solidFill>
                <a:latin typeface="Verdana"/>
                <a:ea typeface="Verdana"/>
                <a:sym typeface="Verdana"/>
              </a:rPr>
              <a:t>1. INTRODUCTION AND BACKGROUND</a:t>
            </a:r>
            <a:endParaRPr lang="en-ZA" sz="2400" dirty="0"/>
          </a:p>
        </p:txBody>
      </p:sp>
      <p:cxnSp>
        <p:nvCxnSpPr>
          <p:cNvPr id="5" name="Straight Connector 4">
            <a:extLst>
              <a:ext uri="{FF2B5EF4-FFF2-40B4-BE49-F238E27FC236}">
                <a16:creationId xmlns:a16="http://schemas.microsoft.com/office/drawing/2014/main" xmlns="" id="{E0E34841-C8DA-F2A6-C1E8-9C80D2D3C1AE}"/>
              </a:ext>
            </a:extLst>
          </p:cNvPr>
          <p:cNvCxnSpPr>
            <a:cxnSpLocks/>
          </p:cNvCxnSpPr>
          <p:nvPr/>
        </p:nvCxnSpPr>
        <p:spPr>
          <a:xfrm>
            <a:off x="979098" y="1100843"/>
            <a:ext cx="929361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45818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99"/>
        <p:cNvGrpSpPr/>
        <p:nvPr/>
      </p:nvGrpSpPr>
      <p:grpSpPr>
        <a:xfrm>
          <a:off x="0" y="0"/>
          <a:ext cx="0" cy="0"/>
          <a:chOff x="0" y="0"/>
          <a:chExt cx="0" cy="0"/>
        </a:xfrm>
      </p:grpSpPr>
      <p:sp>
        <p:nvSpPr>
          <p:cNvPr id="500" name="Google Shape;500;p14"/>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4</a:t>
            </a:fld>
            <a:endParaRPr dirty="0"/>
          </a:p>
        </p:txBody>
      </p:sp>
      <p:sp>
        <p:nvSpPr>
          <p:cNvPr id="502" name="Google Shape;502;p14"/>
          <p:cNvSpPr txBox="1"/>
          <p:nvPr/>
        </p:nvSpPr>
        <p:spPr>
          <a:xfrm>
            <a:off x="59573" y="826649"/>
            <a:ext cx="11264661" cy="5644055"/>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algn="just">
              <a:lnSpc>
                <a:spcPct val="115000"/>
              </a:lnSpc>
              <a:spcAft>
                <a:spcPts val="800"/>
              </a:spcAft>
            </a:pPr>
            <a:r>
              <a:rPr lang="en-GB" sz="1600" i="1" dirty="0">
                <a:effectLst/>
                <a:latin typeface="Arial" panose="020B0604020202020204" pitchFamily="34" charset="0"/>
                <a:ea typeface="Calibri" panose="020F0502020204030204" pitchFamily="34" charset="0"/>
                <a:cs typeface="Times New Roman" panose="02020603050405020304" pitchFamily="18" charset="0"/>
              </a:rPr>
              <a:t>A. Submission of an Application for partnership funding by the CEO on behalf of SARA without their knowledge or consent:</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15000"/>
              </a:lnSpc>
              <a:spcAft>
                <a:spcPts val="800"/>
              </a:spcAft>
              <a:buAutoNum type="arabicPeriod"/>
            </a:pPr>
            <a:r>
              <a:rPr lang="en-GB" sz="1600" dirty="0">
                <a:effectLst/>
                <a:latin typeface="Arial" panose="020B0604020202020204" pitchFamily="34" charset="0"/>
                <a:ea typeface="Calibri" panose="020F0502020204030204" pitchFamily="34" charset="0"/>
                <a:cs typeface="Arial" panose="020B0604020202020204" pitchFamily="34" charset="0"/>
              </a:rPr>
              <a:t>The allegation that the former CEO had submitted an application on behalf of SARA represented by Mr Freddie Nyathela, without Mr Nyathela’s knowledge or consent, the Public Protector found that this was substantiated.</a:t>
            </a:r>
          </a:p>
          <a:p>
            <a:pPr marL="342900" indent="-342900" algn="just">
              <a:lnSpc>
                <a:spcPct val="115000"/>
              </a:lnSpc>
              <a:spcAft>
                <a:spcPts val="800"/>
              </a:spcAft>
              <a:buAutoNum type="arabicPeriod"/>
            </a:pPr>
            <a:r>
              <a:rPr lang="en-GB" sz="1600" dirty="0">
                <a:latin typeface="Arial" panose="020B0604020202020204" pitchFamily="34" charset="0"/>
                <a:ea typeface="Calibri" panose="020F0502020204030204" pitchFamily="34" charset="0"/>
                <a:cs typeface="Arial" panose="020B0604020202020204" pitchFamily="34" charset="0"/>
              </a:rPr>
              <a:t>The Public Protector found although the CEO submitted a proposal for partnership funding to EXCO using the complainant’s documents from the rejected application without his knowledge or consent, the application was not falsified or forged as alleged by the Complainant.</a:t>
            </a:r>
          </a:p>
          <a:p>
            <a:pPr marL="342900" indent="-342900" algn="just">
              <a:lnSpc>
                <a:spcPct val="115000"/>
              </a:lnSpc>
              <a:spcAft>
                <a:spcPts val="800"/>
              </a:spcAft>
              <a:buAutoNum type="arabicPeriod"/>
            </a:pPr>
            <a:r>
              <a:rPr lang="en-GB" sz="1600" dirty="0">
                <a:latin typeface="Arial" panose="020B0604020202020204" pitchFamily="34" charset="0"/>
                <a:ea typeface="Calibri" panose="020F0502020204030204" pitchFamily="34" charset="0"/>
                <a:cs typeface="Arial" panose="020B0604020202020204" pitchFamily="34" charset="0"/>
              </a:rPr>
              <a:t>The complainant was not informed by the CEO about the Annual partnership proposal since the Policy does not explicitly provide for such an obligation on the CEO once the need has been identified. </a:t>
            </a:r>
          </a:p>
          <a:p>
            <a:pPr marL="342900" indent="-342900" algn="just">
              <a:lnSpc>
                <a:spcPct val="115000"/>
              </a:lnSpc>
              <a:spcAft>
                <a:spcPts val="800"/>
              </a:spcAft>
              <a:buAutoNum type="arabicPeriod"/>
            </a:pPr>
            <a:r>
              <a:rPr lang="en-ZA" sz="1600" dirty="0">
                <a:latin typeface="Arial" panose="020B0604020202020204" pitchFamily="34" charset="0"/>
                <a:ea typeface="Calibri" panose="020F0502020204030204" pitchFamily="34" charset="0"/>
                <a:cs typeface="Arial" panose="020B0604020202020204" pitchFamily="34" charset="0"/>
              </a:rPr>
              <a:t>The Public Protector’s report stated that although the NAC’s Policy permitted submission of the proposal to EXCO without any obligation to inform the Complainant, the practice was inconsistent with the provision of S33(1) of the Constitution and S3(1) and S3(2)(b) of PAJA, which provide for a reasonable and procedurally fair action.</a:t>
            </a:r>
          </a:p>
          <a:p>
            <a:pPr marL="342900" indent="-342900" algn="just">
              <a:lnSpc>
                <a:spcPct val="115000"/>
              </a:lnSpc>
              <a:spcAft>
                <a:spcPts val="800"/>
              </a:spcAft>
              <a:buAutoNum type="arabicPeriod"/>
            </a:pPr>
            <a:r>
              <a:rPr lang="en-ZA" sz="1600" dirty="0">
                <a:latin typeface="Arial" panose="020B0604020202020204" pitchFamily="34" charset="0"/>
                <a:ea typeface="Calibri" panose="020F0502020204030204" pitchFamily="34" charset="0"/>
                <a:cs typeface="Arial" panose="020B0604020202020204" pitchFamily="34" charset="0"/>
              </a:rPr>
              <a:t>The Public Protector found the reasons proffered by the CEO to justify not informing the Complainant, who was the subject under the annual partnership, not acceptable.  </a:t>
            </a:r>
          </a:p>
          <a:p>
            <a:pPr marL="342900" indent="-342900" algn="just">
              <a:lnSpc>
                <a:spcPct val="115000"/>
              </a:lnSpc>
              <a:spcAft>
                <a:spcPts val="800"/>
              </a:spcAft>
              <a:buAutoNum type="arabicPeriod"/>
            </a:pPr>
            <a:r>
              <a:rPr lang="en-ZA" sz="1600" dirty="0">
                <a:latin typeface="Arial" panose="020B0604020202020204" pitchFamily="34" charset="0"/>
                <a:ea typeface="Calibri" panose="020F0502020204030204" pitchFamily="34" charset="0"/>
                <a:cs typeface="Arial" panose="020B0604020202020204" pitchFamily="34" charset="0"/>
              </a:rPr>
              <a:t>Finally the Public Protector findings were that the CEO’s failure to inform the Complainant before submitting the proposal to EXCO for partnership funding amounted to improper conduct as envisaged in S182(1)(a) of the Constitution and maladministration as envisaged in S4(a)(i) of the Public Protector Act.</a:t>
            </a:r>
            <a:endParaRPr lang="en-GB" sz="16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4229E9B7-8A32-8C9D-798A-CC4D475E4212}"/>
              </a:ext>
            </a:extLst>
          </p:cNvPr>
          <p:cNvSpPr txBox="1"/>
          <p:nvPr/>
        </p:nvSpPr>
        <p:spPr>
          <a:xfrm>
            <a:off x="911527" y="301754"/>
            <a:ext cx="9345374" cy="387798"/>
          </a:xfrm>
          <a:prstGeom prst="rect">
            <a:avLst/>
          </a:prstGeom>
          <a:noFill/>
        </p:spPr>
        <p:txBody>
          <a:bodyPr wrap="square">
            <a:spAutoFit/>
          </a:bodyPr>
          <a:lstStyle/>
          <a:p>
            <a:pPr marL="0" marR="0" lvl="0" indent="0" rtl="0">
              <a:lnSpc>
                <a:spcPct val="80000"/>
              </a:lnSpc>
              <a:spcBef>
                <a:spcPts val="0"/>
              </a:spcBef>
              <a:spcAft>
                <a:spcPts val="0"/>
              </a:spcAft>
              <a:buClr>
                <a:srgbClr val="0C0C0C"/>
              </a:buClr>
              <a:buSzPts val="2400"/>
              <a:buFont typeface="Verdana"/>
              <a:buNone/>
            </a:pPr>
            <a:r>
              <a:rPr lang="en-US" sz="2400" b="1" dirty="0">
                <a:solidFill>
                  <a:srgbClr val="0C0C0C"/>
                </a:solidFill>
                <a:latin typeface="Verdana"/>
                <a:ea typeface="Verdana"/>
                <a:sym typeface="Verdana"/>
              </a:rPr>
              <a:t>2. FINDINGS OF THE PUBLIC PROTECTOR</a:t>
            </a:r>
            <a:endParaRPr lang="en-ZA" sz="2400" dirty="0"/>
          </a:p>
        </p:txBody>
      </p:sp>
      <p:cxnSp>
        <p:nvCxnSpPr>
          <p:cNvPr id="5" name="Straight Connector 4">
            <a:extLst>
              <a:ext uri="{FF2B5EF4-FFF2-40B4-BE49-F238E27FC236}">
                <a16:creationId xmlns:a16="http://schemas.microsoft.com/office/drawing/2014/main" xmlns="" id="{E0E34841-C8DA-F2A6-C1E8-9C80D2D3C1AE}"/>
              </a:ext>
            </a:extLst>
          </p:cNvPr>
          <p:cNvCxnSpPr>
            <a:cxnSpLocks/>
          </p:cNvCxnSpPr>
          <p:nvPr/>
        </p:nvCxnSpPr>
        <p:spPr>
          <a:xfrm>
            <a:off x="979098" y="1100843"/>
            <a:ext cx="929361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22646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99"/>
        <p:cNvGrpSpPr/>
        <p:nvPr/>
      </p:nvGrpSpPr>
      <p:grpSpPr>
        <a:xfrm>
          <a:off x="0" y="0"/>
          <a:ext cx="0" cy="0"/>
          <a:chOff x="0" y="0"/>
          <a:chExt cx="0" cy="0"/>
        </a:xfrm>
      </p:grpSpPr>
      <p:sp>
        <p:nvSpPr>
          <p:cNvPr id="500" name="Google Shape;500;p14"/>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5</a:t>
            </a:fld>
            <a:endParaRPr dirty="0"/>
          </a:p>
        </p:txBody>
      </p:sp>
      <p:sp>
        <p:nvSpPr>
          <p:cNvPr id="502" name="Google Shape;502;p14"/>
          <p:cNvSpPr txBox="1"/>
          <p:nvPr/>
        </p:nvSpPr>
        <p:spPr>
          <a:xfrm>
            <a:off x="979097" y="1100849"/>
            <a:ext cx="9932057" cy="5644055"/>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algn="just">
              <a:lnSpc>
                <a:spcPct val="115000"/>
              </a:lnSpc>
              <a:spcAft>
                <a:spcPts val="800"/>
              </a:spcAft>
            </a:pPr>
            <a:r>
              <a:rPr lang="en-GB" sz="1600" i="1" dirty="0">
                <a:latin typeface="Arial" panose="020B0604020202020204" pitchFamily="34" charset="0"/>
                <a:ea typeface="Calibri" panose="020F0502020204030204" pitchFamily="34" charset="0"/>
                <a:cs typeface="Times New Roman" panose="02020603050405020304" pitchFamily="18" charset="0"/>
              </a:rPr>
              <a:t>B. Impropriety and abuse of Expired Projects Policy:</a:t>
            </a:r>
            <a:endParaRPr lang="en-GB" sz="1600" i="1"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800"/>
              </a:spcAft>
              <a:buAutoNum type="arabicPeriod"/>
            </a:pPr>
            <a:r>
              <a:rPr lang="en-GB" sz="1600" dirty="0">
                <a:effectLst/>
                <a:latin typeface="Arial" panose="020B0604020202020204" pitchFamily="34" charset="0"/>
                <a:ea typeface="Calibri" panose="020F0502020204030204" pitchFamily="34" charset="0"/>
                <a:cs typeface="Times New Roman" panose="02020603050405020304" pitchFamily="18" charset="0"/>
              </a:rPr>
              <a:t>The allegation that there was impropriety and abuse of Expired Projects Policy was substantiated. The application by CEO on behalf of SARA without informing them and obtaining their consent was found to be improper.</a:t>
            </a:r>
          </a:p>
          <a:p>
            <a:pPr marL="342900" indent="-342900" algn="just">
              <a:lnSpc>
                <a:spcPct val="115000"/>
              </a:lnSpc>
              <a:spcAft>
                <a:spcPts val="800"/>
              </a:spcAft>
              <a:buAutoNum type="arabicPeriod"/>
            </a:pPr>
            <a:r>
              <a:rPr lang="en-GB" sz="1600" dirty="0">
                <a:latin typeface="Arial" panose="020B0604020202020204" pitchFamily="34" charset="0"/>
                <a:ea typeface="Calibri" panose="020F0502020204030204" pitchFamily="34" charset="0"/>
                <a:cs typeface="Times New Roman" panose="02020603050405020304" pitchFamily="18" charset="0"/>
              </a:rPr>
              <a:t>The application by the CEO using a rejected application for funding by the Complainant, to which the Complainant had not received a formal response with reasons from the NAC, was found to have resulted in perpetual prejudice to the Complainant;</a:t>
            </a:r>
          </a:p>
          <a:p>
            <a:pPr marL="342900" indent="-342900" algn="just">
              <a:lnSpc>
                <a:spcPct val="115000"/>
              </a:lnSpc>
              <a:spcAft>
                <a:spcPts val="800"/>
              </a:spcAft>
              <a:buAutoNum type="arabicPeriod"/>
            </a:pPr>
            <a:r>
              <a:rPr lang="en-GB" sz="1600" dirty="0">
                <a:latin typeface="Arial" panose="020B0604020202020204" pitchFamily="34" charset="0"/>
                <a:ea typeface="Calibri" panose="020F0502020204030204" pitchFamily="34" charset="0"/>
                <a:cs typeface="Times New Roman" panose="02020603050405020304" pitchFamily="18" charset="0"/>
              </a:rPr>
              <a:t>The implementation of the Expired policy by the NAC was found to be inconsistent with the Constitution, PAJA and National Treasury Regulations and therefore was procedurally unfair as it did not take into account the rights of the applicant but afforded NAC employees, management or Council wide powers to deal arbitrarily with applications for surplus funds in particular partnership funding without their knowledge and consent and therefore had the potential of abuse. </a:t>
            </a:r>
          </a:p>
          <a:p>
            <a:pPr marL="342900" indent="-342900" algn="just">
              <a:lnSpc>
                <a:spcPct val="115000"/>
              </a:lnSpc>
              <a:spcAft>
                <a:spcPts val="800"/>
              </a:spcAft>
              <a:buAutoNum type="arabicPeriod"/>
            </a:pPr>
            <a:r>
              <a:rPr lang="en-GB" sz="1600" dirty="0">
                <a:latin typeface="Arial" panose="020B0604020202020204" pitchFamily="34" charset="0"/>
                <a:ea typeface="Calibri" panose="020F0502020204030204" pitchFamily="34" charset="0"/>
                <a:cs typeface="Times New Roman" panose="02020603050405020304" pitchFamily="18" charset="0"/>
              </a:rPr>
              <a:t>The conduct of the CEO and the NAC was found to amount to improper conduct in state affairs as envisaged in the Constitution and constituted maladministration in terms of the Public Protector Act </a:t>
            </a:r>
          </a:p>
          <a:p>
            <a:pPr marL="342900" indent="-342900" algn="just">
              <a:lnSpc>
                <a:spcPct val="115000"/>
              </a:lnSpc>
              <a:spcAft>
                <a:spcPts val="800"/>
              </a:spcAft>
              <a:buAutoNum type="arabicPeriod"/>
            </a:pPr>
            <a:endParaRPr lang="en-GB" sz="16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4229E9B7-8A32-8C9D-798A-CC4D475E4212}"/>
              </a:ext>
            </a:extLst>
          </p:cNvPr>
          <p:cNvSpPr txBox="1"/>
          <p:nvPr/>
        </p:nvSpPr>
        <p:spPr>
          <a:xfrm>
            <a:off x="927339" y="575021"/>
            <a:ext cx="9345374" cy="387798"/>
          </a:xfrm>
          <a:prstGeom prst="rect">
            <a:avLst/>
          </a:prstGeom>
          <a:noFill/>
        </p:spPr>
        <p:txBody>
          <a:bodyPr wrap="square">
            <a:spAutoFit/>
          </a:bodyPr>
          <a:lstStyle/>
          <a:p>
            <a:pPr marL="0" marR="0" lvl="0" indent="0" rtl="0">
              <a:lnSpc>
                <a:spcPct val="80000"/>
              </a:lnSpc>
              <a:spcBef>
                <a:spcPts val="0"/>
              </a:spcBef>
              <a:spcAft>
                <a:spcPts val="0"/>
              </a:spcAft>
              <a:buClr>
                <a:srgbClr val="0C0C0C"/>
              </a:buClr>
              <a:buSzPts val="2400"/>
              <a:buFont typeface="Verdana"/>
              <a:buNone/>
            </a:pPr>
            <a:r>
              <a:rPr lang="en-US" sz="2400" b="1" dirty="0">
                <a:solidFill>
                  <a:srgbClr val="0C0C0C"/>
                </a:solidFill>
                <a:latin typeface="Verdana"/>
                <a:ea typeface="Verdana"/>
                <a:sym typeface="Verdana"/>
              </a:rPr>
              <a:t>2. FINDINGS OF THE PUBLIC PROTECTOR</a:t>
            </a:r>
            <a:endParaRPr lang="en-ZA" sz="2400" dirty="0"/>
          </a:p>
        </p:txBody>
      </p:sp>
      <p:cxnSp>
        <p:nvCxnSpPr>
          <p:cNvPr id="5" name="Straight Connector 4">
            <a:extLst>
              <a:ext uri="{FF2B5EF4-FFF2-40B4-BE49-F238E27FC236}">
                <a16:creationId xmlns:a16="http://schemas.microsoft.com/office/drawing/2014/main" xmlns="" id="{E0E34841-C8DA-F2A6-C1E8-9C80D2D3C1AE}"/>
              </a:ext>
            </a:extLst>
          </p:cNvPr>
          <p:cNvCxnSpPr>
            <a:cxnSpLocks/>
          </p:cNvCxnSpPr>
          <p:nvPr/>
        </p:nvCxnSpPr>
        <p:spPr>
          <a:xfrm>
            <a:off x="979098" y="1100843"/>
            <a:ext cx="929361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4597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99"/>
        <p:cNvGrpSpPr/>
        <p:nvPr/>
      </p:nvGrpSpPr>
      <p:grpSpPr>
        <a:xfrm>
          <a:off x="0" y="0"/>
          <a:ext cx="0" cy="0"/>
          <a:chOff x="0" y="0"/>
          <a:chExt cx="0" cy="0"/>
        </a:xfrm>
      </p:grpSpPr>
      <p:sp>
        <p:nvSpPr>
          <p:cNvPr id="500" name="Google Shape;500;p14"/>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6</a:t>
            </a:fld>
            <a:endParaRPr dirty="0"/>
          </a:p>
        </p:txBody>
      </p:sp>
      <p:sp>
        <p:nvSpPr>
          <p:cNvPr id="502" name="Google Shape;502;p14"/>
          <p:cNvSpPr txBox="1"/>
          <p:nvPr/>
        </p:nvSpPr>
        <p:spPr>
          <a:xfrm>
            <a:off x="927338" y="1394880"/>
            <a:ext cx="10446153" cy="5540175"/>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lvl="0" fontAlgn="base"/>
            <a:r>
              <a:rPr lang="en-ZA" sz="1600" b="1" dirty="0">
                <a:latin typeface="Verdana" panose="020B0604030504040204" pitchFamily="34" charset="0"/>
                <a:ea typeface="Verdana" panose="020B0604030504040204" pitchFamily="34" charset="0"/>
              </a:rPr>
              <a:t>REMEDIAL ACTIONs PROPOSED</a:t>
            </a:r>
          </a:p>
          <a:p>
            <a:pPr algn="just">
              <a:lnSpc>
                <a:spcPct val="115000"/>
              </a:lnSpc>
              <a:spcAft>
                <a:spcPts val="800"/>
              </a:spcAft>
            </a:pPr>
            <a:r>
              <a:rPr lang="en-ZA" sz="2000" dirty="0">
                <a:latin typeface="Verdana" panose="020B0604030504040204" pitchFamily="34" charset="0"/>
                <a:ea typeface="Verdana" panose="020B0604030504040204" pitchFamily="34" charset="0"/>
              </a:rPr>
              <a:t> </a:t>
            </a:r>
            <a:r>
              <a:rPr lang="en-GB" sz="1800" i="1" dirty="0">
                <a:latin typeface="Arial" panose="020B0604020202020204" pitchFamily="34" charset="0"/>
                <a:ea typeface="Calibri" panose="020F0502020204030204" pitchFamily="34" charset="0"/>
                <a:cs typeface="Times New Roman" panose="02020603050405020304" pitchFamily="18" charset="0"/>
              </a:rPr>
              <a:t>The Minister of Sports Arts and Culture:</a:t>
            </a:r>
            <a:endParaRPr lang="en-GB" sz="1800" i="1"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800"/>
              </a:spcAft>
              <a:buAutoNum type="arabicPeriod"/>
            </a:pPr>
            <a:r>
              <a:rPr lang="en-GB" sz="1800" dirty="0">
                <a:effectLst/>
                <a:latin typeface="Arial" panose="020B0604020202020204" pitchFamily="34" charset="0"/>
                <a:ea typeface="Calibri" panose="020F0502020204030204" pitchFamily="34" charset="0"/>
                <a:cs typeface="Times New Roman" panose="02020603050405020304" pitchFamily="18" charset="0"/>
              </a:rPr>
              <a:t>To take note of the report containing the findings and remedial action and as Executive Authority, to ensure that remedial action is implemented.</a:t>
            </a:r>
          </a:p>
          <a:p>
            <a:pPr algn="just">
              <a:lnSpc>
                <a:spcPct val="115000"/>
              </a:lnSpc>
              <a:spcAft>
                <a:spcPts val="800"/>
              </a:spcAft>
            </a:pPr>
            <a:r>
              <a:rPr lang="en-GB" sz="1800" i="1" dirty="0">
                <a:latin typeface="Arial" panose="020B0604020202020204" pitchFamily="34" charset="0"/>
                <a:ea typeface="Calibri" panose="020F0502020204030204" pitchFamily="34" charset="0"/>
                <a:cs typeface="Times New Roman" panose="02020603050405020304" pitchFamily="18" charset="0"/>
              </a:rPr>
              <a:t>The Chairperson of the NAC</a:t>
            </a:r>
            <a:endParaRPr lang="en-GB" sz="1800" i="1"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800"/>
              </a:spcAft>
              <a:buAutoNum type="arabicPeriod"/>
            </a:pPr>
            <a:r>
              <a:rPr lang="en-GB" sz="1800" dirty="0">
                <a:effectLst/>
                <a:latin typeface="Arial" panose="020B0604020202020204" pitchFamily="34" charset="0"/>
                <a:ea typeface="Calibri" panose="020F0502020204030204" pitchFamily="34" charset="0"/>
                <a:cs typeface="Times New Roman" panose="02020603050405020304" pitchFamily="18" charset="0"/>
              </a:rPr>
              <a:t>To take note of the findings of the report and within sixty (</a:t>
            </a:r>
            <a:r>
              <a:rPr lang="en-GB" sz="1800" dirty="0">
                <a:latin typeface="Arial" panose="020B0604020202020204" pitchFamily="34" charset="0"/>
                <a:ea typeface="Calibri" panose="020F0502020204030204" pitchFamily="34" charset="0"/>
                <a:cs typeface="Times New Roman" panose="02020603050405020304" pitchFamily="18" charset="0"/>
              </a:rPr>
              <a:t>60) days of issuing of the report:</a:t>
            </a:r>
          </a:p>
          <a:p>
            <a:pPr marL="800100" lvl="1" indent="-342900" algn="just">
              <a:lnSpc>
                <a:spcPct val="115000"/>
              </a:lnSpc>
              <a:spcAft>
                <a:spcPts val="800"/>
              </a:spcAft>
              <a:buFont typeface="+mj-lt"/>
              <a:buAutoNum type="romanLcPeriod"/>
            </a:pPr>
            <a:r>
              <a:rPr lang="en-GB" sz="1800" dirty="0">
                <a:effectLst/>
                <a:latin typeface="Arial" panose="020B0604020202020204" pitchFamily="34" charset="0"/>
                <a:ea typeface="Calibri" panose="020F0502020204030204" pitchFamily="34" charset="0"/>
                <a:cs typeface="Times New Roman" panose="02020603050405020304" pitchFamily="18" charset="0"/>
              </a:rPr>
              <a:t>Ensure that inconsistencies identified in the Expired Projects Policy are addressed </a:t>
            </a:r>
            <a:r>
              <a:rPr lang="en-GB" sz="1800" dirty="0">
                <a:latin typeface="Arial" panose="020B0604020202020204" pitchFamily="34" charset="0"/>
                <a:ea typeface="Calibri" panose="020F0502020204030204" pitchFamily="34" charset="0"/>
                <a:cs typeface="Times New Roman" panose="02020603050405020304" pitchFamily="18" charset="0"/>
              </a:rPr>
              <a:t>by setting a process in motion to amend the Policy and promulgate Standard Operating Procedures on the implementation of the Policy, so as to align with the relevant legislative framework; </a:t>
            </a:r>
          </a:p>
          <a:p>
            <a:pPr marL="800100" lvl="1" indent="-342900" algn="just">
              <a:lnSpc>
                <a:spcPct val="115000"/>
              </a:lnSpc>
              <a:spcAft>
                <a:spcPts val="800"/>
              </a:spcAft>
              <a:buFont typeface="+mj-lt"/>
              <a:buAutoNum type="romanLcPeriod"/>
            </a:pPr>
            <a:r>
              <a:rPr lang="en-GB" sz="1800" dirty="0">
                <a:latin typeface="Arial" panose="020B0604020202020204" pitchFamily="34" charset="0"/>
                <a:ea typeface="Calibri" panose="020F0502020204030204" pitchFamily="34" charset="0"/>
                <a:cs typeface="Times New Roman" panose="02020603050405020304" pitchFamily="18" charset="0"/>
              </a:rPr>
              <a:t>Amend and strengthen the Policy in order to close the gap that exists in it, so as to prevent the NAC staff and other NAC stakeholders from exploiting the policy contrary to the ethos of fairness, equity, transparency competition and cost effectiveness as envisaged in S217 of the Constitution of the Republic of South Africa.</a:t>
            </a:r>
            <a:endParaRPr lang="en-ZA" sz="1800" dirty="0">
              <a:latin typeface="Verdana" panose="020B0604030504040204" pitchFamily="34" charset="0"/>
              <a:ea typeface="Verdana" panose="020B0604030504040204" pitchFamily="34" charset="0"/>
            </a:endParaRPr>
          </a:p>
          <a:p>
            <a:pPr>
              <a:lnSpc>
                <a:spcPct val="150000"/>
              </a:lnSpc>
            </a:pPr>
            <a:endParaRPr lang="en-ZA" sz="10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xmlns="" id="{4229E9B7-8A32-8C9D-798A-CC4D475E4212}"/>
              </a:ext>
            </a:extLst>
          </p:cNvPr>
          <p:cNvSpPr txBox="1"/>
          <p:nvPr/>
        </p:nvSpPr>
        <p:spPr>
          <a:xfrm>
            <a:off x="927339" y="575021"/>
            <a:ext cx="10230396" cy="387798"/>
          </a:xfrm>
          <a:prstGeom prst="rect">
            <a:avLst/>
          </a:prstGeom>
          <a:noFill/>
        </p:spPr>
        <p:txBody>
          <a:bodyPr wrap="square">
            <a:spAutoFit/>
          </a:bodyPr>
          <a:lstStyle/>
          <a:p>
            <a:pPr marL="0" marR="0" lvl="0" indent="0" rtl="0">
              <a:lnSpc>
                <a:spcPct val="80000"/>
              </a:lnSpc>
              <a:spcBef>
                <a:spcPts val="0"/>
              </a:spcBef>
              <a:spcAft>
                <a:spcPts val="0"/>
              </a:spcAft>
              <a:buClr>
                <a:srgbClr val="0C0C0C"/>
              </a:buClr>
              <a:buSzPts val="2400"/>
              <a:buFont typeface="Verdana"/>
              <a:buNone/>
            </a:pPr>
            <a:r>
              <a:rPr lang="en-US" sz="2400" b="1" dirty="0">
                <a:solidFill>
                  <a:srgbClr val="0C0C0C"/>
                </a:solidFill>
                <a:latin typeface="Verdana"/>
                <a:ea typeface="Verdana"/>
                <a:sym typeface="Verdana"/>
              </a:rPr>
              <a:t>3. R</a:t>
            </a:r>
            <a:r>
              <a:rPr lang="en-ZA" sz="2400" b="1" dirty="0">
                <a:solidFill>
                  <a:srgbClr val="0C0C0C"/>
                </a:solidFill>
                <a:latin typeface="Verdana"/>
                <a:ea typeface="Verdana"/>
                <a:sym typeface="Verdana"/>
              </a:rPr>
              <a:t>ECOMMENDATIONS OF THE PUBLIC PROTECTOR </a:t>
            </a:r>
            <a:endParaRPr lang="en-ZA" sz="2400" dirty="0"/>
          </a:p>
        </p:txBody>
      </p:sp>
      <p:cxnSp>
        <p:nvCxnSpPr>
          <p:cNvPr id="5" name="Straight Connector 4">
            <a:extLst>
              <a:ext uri="{FF2B5EF4-FFF2-40B4-BE49-F238E27FC236}">
                <a16:creationId xmlns:a16="http://schemas.microsoft.com/office/drawing/2014/main" xmlns="" id="{E0E34841-C8DA-F2A6-C1E8-9C80D2D3C1AE}"/>
              </a:ext>
            </a:extLst>
          </p:cNvPr>
          <p:cNvCxnSpPr>
            <a:cxnSpLocks/>
          </p:cNvCxnSpPr>
          <p:nvPr/>
        </p:nvCxnSpPr>
        <p:spPr>
          <a:xfrm>
            <a:off x="979098" y="1100843"/>
            <a:ext cx="929361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99"/>
        <p:cNvGrpSpPr/>
        <p:nvPr/>
      </p:nvGrpSpPr>
      <p:grpSpPr>
        <a:xfrm>
          <a:off x="0" y="0"/>
          <a:ext cx="0" cy="0"/>
          <a:chOff x="0" y="0"/>
          <a:chExt cx="0" cy="0"/>
        </a:xfrm>
      </p:grpSpPr>
      <p:sp>
        <p:nvSpPr>
          <p:cNvPr id="500" name="Google Shape;500;p14"/>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7</a:t>
            </a:fld>
            <a:endParaRPr dirty="0"/>
          </a:p>
        </p:txBody>
      </p:sp>
      <p:sp>
        <p:nvSpPr>
          <p:cNvPr id="502" name="Google Shape;502;p14"/>
          <p:cNvSpPr txBox="1"/>
          <p:nvPr/>
        </p:nvSpPr>
        <p:spPr>
          <a:xfrm>
            <a:off x="927339" y="1394880"/>
            <a:ext cx="9802866" cy="5156771"/>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457200" lvl="1" algn="just">
              <a:lnSpc>
                <a:spcPct val="115000"/>
              </a:lnSpc>
              <a:spcAft>
                <a:spcPts val="800"/>
              </a:spcAft>
            </a:pPr>
            <a:r>
              <a:rPr lang="en-GB" sz="2000" i="1" dirty="0">
                <a:latin typeface="Arial" panose="020B0604020202020204" pitchFamily="34" charset="0"/>
                <a:ea typeface="Calibri" panose="020F0502020204030204" pitchFamily="34" charset="0"/>
                <a:cs typeface="Times New Roman" panose="02020603050405020304" pitchFamily="18" charset="0"/>
              </a:rPr>
              <a:t>The Chairperson of the NAC continued…</a:t>
            </a:r>
            <a:endParaRPr lang="en-GB" sz="2000" dirty="0">
              <a:latin typeface="Arial" panose="020B0604020202020204" pitchFamily="34" charset="0"/>
              <a:ea typeface="Calibri" panose="020F0502020204030204" pitchFamily="34" charset="0"/>
              <a:cs typeface="Times New Roman" panose="02020603050405020304" pitchFamily="18" charset="0"/>
            </a:endParaRPr>
          </a:p>
          <a:p>
            <a:pPr marL="457200" lvl="1" algn="just">
              <a:lnSpc>
                <a:spcPct val="115000"/>
              </a:lnSpc>
              <a:spcAft>
                <a:spcPts val="800"/>
              </a:spcAft>
            </a:pPr>
            <a:r>
              <a:rPr lang="en-GB" sz="2000" dirty="0">
                <a:latin typeface="Arial" panose="020B0604020202020204" pitchFamily="34" charset="0"/>
                <a:ea typeface="Calibri" panose="020F0502020204030204" pitchFamily="34" charset="0"/>
                <a:cs typeface="Times New Roman" panose="02020603050405020304" pitchFamily="18" charset="0"/>
              </a:rPr>
              <a:t>iii. Generally align the internal Policy Toolkit with the relevant legislative framework such as S33(10) and 217 of the Constitution, S51(1)(b)(iii) of the PFMA, S3(1) and S3(2)(b)(i) of PAJA, National Treasury Regulation 16A8 and Public Service Regulation 13(c) of 2016.</a:t>
            </a:r>
          </a:p>
          <a:p>
            <a:pPr marL="857250" lvl="1" indent="-400050" algn="just">
              <a:lnSpc>
                <a:spcPct val="115000"/>
              </a:lnSpc>
              <a:spcAft>
                <a:spcPts val="800"/>
              </a:spcAft>
              <a:buFont typeface="+mj-lt"/>
              <a:buAutoNum type="romanLcPeriod" startAt="4"/>
            </a:pPr>
            <a:r>
              <a:rPr lang="en-GB" sz="2000" dirty="0">
                <a:effectLst/>
                <a:latin typeface="Arial" panose="020B0604020202020204" pitchFamily="34" charset="0"/>
                <a:ea typeface="Calibri" panose="020F0502020204030204" pitchFamily="34" charset="0"/>
                <a:cs typeface="Times New Roman" panose="02020603050405020304" pitchFamily="18" charset="0"/>
              </a:rPr>
              <a:t>Within 30 days of issuing the report, the Chairperson must ensure that a letter of apology is issued by the CEO to the Complainant for the manner in which he was treated by the NAC, </a:t>
            </a:r>
            <a:r>
              <a:rPr lang="en-GB" sz="2000" dirty="0">
                <a:latin typeface="Arial" panose="020B0604020202020204" pitchFamily="34" charset="0"/>
                <a:ea typeface="Calibri" panose="020F0502020204030204" pitchFamily="34" charset="0"/>
                <a:cs typeface="Times New Roman" panose="02020603050405020304" pitchFamily="18" charset="0"/>
              </a:rPr>
              <a:t>including the formal letter of the outcome with cogent reasons for it’s rejection;</a:t>
            </a:r>
          </a:p>
          <a:p>
            <a:pPr marL="857250" lvl="1" indent="-400050" algn="just">
              <a:lnSpc>
                <a:spcPct val="115000"/>
              </a:lnSpc>
              <a:spcAft>
                <a:spcPts val="800"/>
              </a:spcAft>
              <a:buFont typeface="+mj-lt"/>
              <a:buAutoNum type="romanLcPeriod" startAt="4"/>
            </a:pPr>
            <a:r>
              <a:rPr lang="en-GB" sz="2000" dirty="0">
                <a:effectLst/>
                <a:latin typeface="Arial" panose="020B0604020202020204" pitchFamily="34" charset="0"/>
                <a:ea typeface="Calibri" panose="020F0502020204030204" pitchFamily="34" charset="0"/>
                <a:cs typeface="Times New Roman" panose="02020603050405020304" pitchFamily="18" charset="0"/>
              </a:rPr>
              <a:t>Within </a:t>
            </a:r>
            <a:r>
              <a:rPr lang="en-GB" sz="2000" dirty="0">
                <a:latin typeface="Arial" panose="020B0604020202020204" pitchFamily="34" charset="0"/>
                <a:ea typeface="Calibri" panose="020F0502020204030204" pitchFamily="34" charset="0"/>
                <a:cs typeface="Times New Roman" panose="02020603050405020304" pitchFamily="18" charset="0"/>
              </a:rPr>
              <a:t>30 days, the Chairperson must ensure that the CEO has put in place a “Declaration of Interest Register” for all NAC employees relating to the projects they had initiated since 2015 to manage any conflicts of interest.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lnSpc>
                <a:spcPct val="115000"/>
              </a:lnSpc>
              <a:spcAft>
                <a:spcPts val="800"/>
              </a:spcAft>
            </a:pPr>
            <a:endParaRPr lang="en-GB" sz="2000" dirty="0">
              <a:latin typeface="Arial" panose="020B0604020202020204" pitchFamily="34" charset="0"/>
              <a:ea typeface="Calibri" panose="020F0502020204030204" pitchFamily="34" charset="0"/>
              <a:cs typeface="Times New Roman" panose="02020603050405020304" pitchFamily="18" charset="0"/>
            </a:endParaRPr>
          </a:p>
          <a:p>
            <a:pPr marL="457200" lvl="1" algn="just">
              <a:lnSpc>
                <a:spcPct val="115000"/>
              </a:lnSpc>
              <a:spcAft>
                <a:spcPts val="800"/>
              </a:spcAft>
            </a:pPr>
            <a:endParaRPr lang="en-GB" sz="2000" dirty="0">
              <a:latin typeface="Arial" panose="020B0604020202020204" pitchFamily="34" charset="0"/>
              <a:ea typeface="Calibri" panose="020F0502020204030204" pitchFamily="34" charset="0"/>
              <a:cs typeface="Times New Roman" panose="02020603050405020304" pitchFamily="18" charset="0"/>
            </a:endParaRPr>
          </a:p>
          <a:p>
            <a:pPr marL="457200" indent="-457200">
              <a:buAutoNum type="arabicPeriod"/>
            </a:pPr>
            <a:endParaRPr lang="en-ZA" sz="2000" dirty="0">
              <a:latin typeface="Verdana" panose="020B0604030504040204" pitchFamily="34" charset="0"/>
              <a:ea typeface="Verdana" panose="020B0604030504040204" pitchFamily="34" charset="0"/>
            </a:endParaRPr>
          </a:p>
          <a:p>
            <a:pPr>
              <a:lnSpc>
                <a:spcPct val="150000"/>
              </a:lnSpc>
            </a:pPr>
            <a:endParaRPr lang="en-ZA" sz="10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xmlns="" id="{4229E9B7-8A32-8C9D-798A-CC4D475E4212}"/>
              </a:ext>
            </a:extLst>
          </p:cNvPr>
          <p:cNvSpPr txBox="1"/>
          <p:nvPr/>
        </p:nvSpPr>
        <p:spPr>
          <a:xfrm>
            <a:off x="927339" y="575021"/>
            <a:ext cx="9345374" cy="683264"/>
          </a:xfrm>
          <a:prstGeom prst="rect">
            <a:avLst/>
          </a:prstGeom>
          <a:noFill/>
        </p:spPr>
        <p:txBody>
          <a:bodyPr wrap="square">
            <a:spAutoFit/>
          </a:bodyPr>
          <a:lstStyle/>
          <a:p>
            <a:pPr marL="0" marR="0" lvl="0" indent="0" rtl="0">
              <a:lnSpc>
                <a:spcPct val="80000"/>
              </a:lnSpc>
              <a:spcBef>
                <a:spcPts val="0"/>
              </a:spcBef>
              <a:spcAft>
                <a:spcPts val="0"/>
              </a:spcAft>
              <a:buClr>
                <a:srgbClr val="0C0C0C"/>
              </a:buClr>
              <a:buSzPts val="2400"/>
              <a:buFont typeface="Verdana"/>
              <a:buNone/>
            </a:pPr>
            <a:r>
              <a:rPr lang="en-US" sz="2400" b="1" dirty="0">
                <a:solidFill>
                  <a:srgbClr val="0C0C0C"/>
                </a:solidFill>
                <a:latin typeface="Verdana"/>
                <a:ea typeface="Verdana"/>
                <a:sym typeface="Verdana"/>
              </a:rPr>
              <a:t>3. R</a:t>
            </a:r>
            <a:r>
              <a:rPr lang="en-ZA" sz="2400" b="1" dirty="0">
                <a:solidFill>
                  <a:srgbClr val="0C0C0C"/>
                </a:solidFill>
                <a:latin typeface="Verdana"/>
                <a:ea typeface="Verdana"/>
                <a:sym typeface="Verdana"/>
              </a:rPr>
              <a:t>ECOMMENDATIONS OF THE PUBLIC PROTECTOR cont.</a:t>
            </a:r>
            <a:endParaRPr lang="en-ZA" sz="2400" dirty="0"/>
          </a:p>
        </p:txBody>
      </p:sp>
      <p:cxnSp>
        <p:nvCxnSpPr>
          <p:cNvPr id="5" name="Straight Connector 4">
            <a:extLst>
              <a:ext uri="{FF2B5EF4-FFF2-40B4-BE49-F238E27FC236}">
                <a16:creationId xmlns:a16="http://schemas.microsoft.com/office/drawing/2014/main" xmlns="" id="{E0E34841-C8DA-F2A6-C1E8-9C80D2D3C1AE}"/>
              </a:ext>
            </a:extLst>
          </p:cNvPr>
          <p:cNvCxnSpPr>
            <a:cxnSpLocks/>
          </p:cNvCxnSpPr>
          <p:nvPr/>
        </p:nvCxnSpPr>
        <p:spPr>
          <a:xfrm>
            <a:off x="979098" y="1100843"/>
            <a:ext cx="929361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19767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99"/>
        <p:cNvGrpSpPr/>
        <p:nvPr/>
      </p:nvGrpSpPr>
      <p:grpSpPr>
        <a:xfrm>
          <a:off x="0" y="0"/>
          <a:ext cx="0" cy="0"/>
          <a:chOff x="0" y="0"/>
          <a:chExt cx="0" cy="0"/>
        </a:xfrm>
      </p:grpSpPr>
      <p:sp>
        <p:nvSpPr>
          <p:cNvPr id="8" name="Google Shape;500;p14"/>
          <p:cNvSpPr txBox="1">
            <a:spLocks noGrp="1"/>
          </p:cNvSpPr>
          <p:nvPr>
            <p:ph type="sldNum" idx="12"/>
          </p:nvPr>
        </p:nvSpPr>
        <p:spPr>
          <a:xfrm>
            <a:off x="10665884" y="6470704"/>
            <a:ext cx="973800" cy="27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8</a:t>
            </a:fld>
            <a:endParaRPr dirty="0"/>
          </a:p>
        </p:txBody>
      </p:sp>
      <p:cxnSp>
        <p:nvCxnSpPr>
          <p:cNvPr id="10" name="Straight Connector 9">
            <a:extLst>
              <a:ext uri="{FF2B5EF4-FFF2-40B4-BE49-F238E27FC236}">
                <a16:creationId xmlns:a16="http://schemas.microsoft.com/office/drawing/2014/main" xmlns="" id="{E0E34841-C8DA-F2A6-C1E8-9C80D2D3C1AE}"/>
              </a:ext>
            </a:extLst>
          </p:cNvPr>
          <p:cNvCxnSpPr>
            <a:cxnSpLocks/>
          </p:cNvCxnSpPr>
          <p:nvPr/>
        </p:nvCxnSpPr>
        <p:spPr>
          <a:xfrm>
            <a:off x="979098" y="1100843"/>
            <a:ext cx="929361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1" name="Google Shape;502;p14">
            <a:extLst>
              <a:ext uri="{FF2B5EF4-FFF2-40B4-BE49-F238E27FC236}">
                <a16:creationId xmlns:a16="http://schemas.microsoft.com/office/drawing/2014/main" xmlns="" id="{A0098BC7-C112-96F1-D846-767C56C7D7D8}"/>
              </a:ext>
            </a:extLst>
          </p:cNvPr>
          <p:cNvSpPr txBox="1"/>
          <p:nvPr/>
        </p:nvSpPr>
        <p:spPr>
          <a:xfrm>
            <a:off x="855808" y="1100843"/>
            <a:ext cx="9686786" cy="5757157"/>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algn="just">
              <a:lnSpc>
                <a:spcPct val="115000"/>
              </a:lnSpc>
              <a:spcAft>
                <a:spcPts val="800"/>
              </a:spcAft>
            </a:pPr>
            <a:r>
              <a:rPr lang="en-ZA" sz="1800" dirty="0">
                <a:latin typeface="Verdana" panose="020B0604030504040204" pitchFamily="34" charset="0"/>
                <a:ea typeface="Verdana" panose="020B0604030504040204" pitchFamily="34" charset="0"/>
              </a:rPr>
              <a:t> </a:t>
            </a:r>
            <a:r>
              <a:rPr lang="en-GB" sz="1800" b="1" i="1" dirty="0">
                <a:effectLst/>
                <a:latin typeface="Arial" panose="020B0604020202020204" pitchFamily="34" charset="0"/>
                <a:ea typeface="Calibri" panose="020F0502020204030204" pitchFamily="34" charset="0"/>
                <a:cs typeface="Times New Roman" panose="02020603050405020304" pitchFamily="18" charset="0"/>
              </a:rPr>
              <a:t>Recommendations implemented </a:t>
            </a:r>
          </a:p>
          <a:p>
            <a:pPr marL="400050" indent="-400050" algn="just">
              <a:lnSpc>
                <a:spcPct val="115000"/>
              </a:lnSpc>
              <a:spcAft>
                <a:spcPts val="800"/>
              </a:spcAft>
              <a:buFont typeface="+mj-lt"/>
              <a:buAutoNum type="romanLcPeriod"/>
            </a:pPr>
            <a:r>
              <a:rPr lang="en-GB" sz="1800" dirty="0">
                <a:effectLst/>
                <a:latin typeface="Arial" panose="020B0604020202020204" pitchFamily="34" charset="0"/>
                <a:ea typeface="Calibri" panose="020F0502020204030204" pitchFamily="34" charset="0"/>
                <a:cs typeface="Times New Roman" panose="02020603050405020304" pitchFamily="18" charset="0"/>
              </a:rPr>
              <a:t>Minister took note of the findings and ensured the remedial actions were implemented.</a:t>
            </a:r>
          </a:p>
          <a:p>
            <a:pPr marL="400050" indent="-400050" algn="just">
              <a:lnSpc>
                <a:spcPct val="115000"/>
              </a:lnSpc>
              <a:spcAft>
                <a:spcPts val="800"/>
              </a:spcAft>
              <a:buFont typeface="+mj-lt"/>
              <a:buAutoNum type="romanLcPeriod"/>
            </a:pPr>
            <a:r>
              <a:rPr lang="en-GB" sz="1800" dirty="0">
                <a:effectLst/>
                <a:latin typeface="Arial" panose="020B0604020202020204" pitchFamily="34" charset="0"/>
                <a:ea typeface="Calibri" panose="020F0502020204030204" pitchFamily="34" charset="0"/>
                <a:cs typeface="Times New Roman" panose="02020603050405020304" pitchFamily="18" charset="0"/>
              </a:rPr>
              <a:t>A letter of apology was issued by the CEO to SARA </a:t>
            </a:r>
            <a:r>
              <a:rPr lang="en-GB" sz="1800" dirty="0">
                <a:latin typeface="Arial" panose="020B0604020202020204" pitchFamily="34" charset="0"/>
                <a:ea typeface="Calibri" panose="020F0502020204030204" pitchFamily="34" charset="0"/>
                <a:cs typeface="Times New Roman" panose="02020603050405020304" pitchFamily="18" charset="0"/>
              </a:rPr>
              <a:t>and Mr. Freddie Nyathela for the way he was treated by the NAC including cogent reasons for declining his 2014 application. It should however, be noted that Mr. Nyathela was unhappy with the reasons as they changed from failure to provide all compliance documents to the NAC not funding infrastructure.  </a:t>
            </a:r>
          </a:p>
          <a:p>
            <a:pPr marL="400050" indent="-400050" algn="just">
              <a:lnSpc>
                <a:spcPct val="115000"/>
              </a:lnSpc>
              <a:spcAft>
                <a:spcPts val="800"/>
              </a:spcAft>
              <a:buFont typeface="+mj-lt"/>
              <a:buAutoNum type="romanLcPeriod"/>
            </a:pPr>
            <a:r>
              <a:rPr lang="en-GB" sz="1800" dirty="0">
                <a:effectLst/>
                <a:latin typeface="Arial" panose="020B0604020202020204" pitchFamily="34" charset="0"/>
                <a:ea typeface="Calibri" panose="020F0502020204030204" pitchFamily="34" charset="0"/>
                <a:cs typeface="Times New Roman" panose="02020603050405020304" pitchFamily="18" charset="0"/>
              </a:rPr>
              <a:t>The Chairperson initiated a process of amending the Expired Projects and Surplus Funds Policy, wherein all the inconsistencies with relevant legislation were identified and corrected. </a:t>
            </a:r>
            <a:r>
              <a:rPr lang="en-GB" sz="1800" dirty="0">
                <a:latin typeface="Arial" panose="020B0604020202020204" pitchFamily="34" charset="0"/>
                <a:ea typeface="Calibri" panose="020F0502020204030204" pitchFamily="34" charset="0"/>
                <a:cs typeface="Times New Roman" panose="02020603050405020304" pitchFamily="18" charset="0"/>
              </a:rPr>
              <a:t>All identified gaps have been resolved in the newly revised policy that is in place.</a:t>
            </a:r>
            <a:endParaRPr lang="en-GB" sz="1800" b="1" i="1" dirty="0">
              <a:latin typeface="Arial" panose="020B0604020202020204" pitchFamily="34" charset="0"/>
              <a:ea typeface="Calibri" panose="020F0502020204030204" pitchFamily="34" charset="0"/>
              <a:cs typeface="Times New Roman" panose="02020603050405020304" pitchFamily="18" charset="0"/>
            </a:endParaRPr>
          </a:p>
          <a:p>
            <a:pPr marL="400050" indent="-400050" algn="just">
              <a:lnSpc>
                <a:spcPct val="115000"/>
              </a:lnSpc>
              <a:spcAft>
                <a:spcPts val="800"/>
              </a:spcAft>
              <a:buFont typeface="+mj-lt"/>
              <a:buAutoNum type="romanLcPeriod"/>
            </a:pPr>
            <a:r>
              <a:rPr lang="en-GB" sz="1800" dirty="0">
                <a:latin typeface="Arial" panose="020B0604020202020204" pitchFamily="34" charset="0"/>
                <a:ea typeface="Calibri" panose="020F0502020204030204" pitchFamily="34" charset="0"/>
                <a:cs typeface="Times New Roman" panose="02020603050405020304" pitchFamily="18" charset="0"/>
              </a:rPr>
              <a:t>The “Declaration of Interest Register” for all NAC employees relating to the projects they had initiated since 2015 to manage conflicts, is complete.</a:t>
            </a:r>
          </a:p>
          <a:p>
            <a:pPr marL="400050" indent="-400050" algn="just">
              <a:lnSpc>
                <a:spcPct val="115000"/>
              </a:lnSpc>
              <a:spcAft>
                <a:spcPts val="800"/>
              </a:spcAft>
              <a:buFont typeface="+mj-lt"/>
              <a:buAutoNum type="romanLcPeriod"/>
            </a:pPr>
            <a:r>
              <a:rPr lang="en-GB" sz="1800" dirty="0">
                <a:latin typeface="Arial" panose="020B0604020202020204" pitchFamily="34" charset="0"/>
                <a:ea typeface="Calibri" panose="020F0502020204030204" pitchFamily="34" charset="0"/>
                <a:cs typeface="Times New Roman" panose="02020603050405020304" pitchFamily="18" charset="0"/>
              </a:rPr>
              <a:t>General alignment of the internal Policy Toolkit with relevant legislation is complete;</a:t>
            </a:r>
          </a:p>
          <a:p>
            <a:pPr marL="400050" indent="-400050" algn="just">
              <a:lnSpc>
                <a:spcPct val="115000"/>
              </a:lnSpc>
              <a:spcAft>
                <a:spcPts val="800"/>
              </a:spcAft>
              <a:buFont typeface="+mj-lt"/>
              <a:buAutoNum type="romanLcPeriod"/>
            </a:pPr>
            <a:r>
              <a:rPr lang="en-GB" sz="1800" dirty="0">
                <a:latin typeface="Arial" panose="020B0604020202020204" pitchFamily="34" charset="0"/>
                <a:ea typeface="Calibri" panose="020F0502020204030204" pitchFamily="34" charset="0"/>
                <a:cs typeface="Times New Roman" panose="02020603050405020304" pitchFamily="18" charset="0"/>
              </a:rPr>
              <a:t>The policy includes a standard operating procedure for utilizing unclaimed funds</a:t>
            </a:r>
          </a:p>
          <a:p>
            <a:endParaRPr lang="en-ZA" sz="1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xmlns="" id="{DCF1D28B-BDD4-AFA6-6A80-8CA6986DC98D}"/>
              </a:ext>
            </a:extLst>
          </p:cNvPr>
          <p:cNvSpPr txBox="1"/>
          <p:nvPr/>
        </p:nvSpPr>
        <p:spPr>
          <a:xfrm>
            <a:off x="1152449" y="376379"/>
            <a:ext cx="10662832" cy="830997"/>
          </a:xfrm>
          <a:prstGeom prst="rect">
            <a:avLst/>
          </a:prstGeom>
          <a:noFill/>
        </p:spPr>
        <p:txBody>
          <a:bodyPr wrap="square">
            <a:spAutoFit/>
          </a:bodyPr>
          <a:lstStyle/>
          <a:p>
            <a:r>
              <a:rPr lang="en-US" sz="2400" b="1" dirty="0">
                <a:latin typeface="Verdana" panose="020B0604030504040204" pitchFamily="34" charset="0"/>
                <a:ea typeface="Verdana" panose="020B0604030504040204" pitchFamily="34" charset="0"/>
              </a:rPr>
              <a:t>4. PROGRESS ON THE IMPLEMENTATION OF THE PUBLIC PROTECTOR’S RECOMMENDATIONS</a:t>
            </a:r>
            <a:endParaRPr lang="en-ZA" sz="2400" dirty="0"/>
          </a:p>
        </p:txBody>
      </p:sp>
    </p:spTree>
    <p:extLst>
      <p:ext uri="{BB962C8B-B14F-4D97-AF65-F5344CB8AC3E}">
        <p14:creationId xmlns:p14="http://schemas.microsoft.com/office/powerpoint/2010/main" xmlns="" val="2547261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99"/>
        <p:cNvGrpSpPr/>
        <p:nvPr/>
      </p:nvGrpSpPr>
      <p:grpSpPr>
        <a:xfrm>
          <a:off x="0" y="0"/>
          <a:ext cx="0" cy="0"/>
          <a:chOff x="0" y="0"/>
          <a:chExt cx="0" cy="0"/>
        </a:xfrm>
      </p:grpSpPr>
      <p:sp>
        <p:nvSpPr>
          <p:cNvPr id="6" name="Google Shape;500;p14"/>
          <p:cNvSpPr txBox="1">
            <a:spLocks noGrp="1"/>
          </p:cNvSpPr>
          <p:nvPr>
            <p:ph type="sldNum" idx="12"/>
          </p:nvPr>
        </p:nvSpPr>
        <p:spPr>
          <a:xfrm>
            <a:off x="10665884" y="6470704"/>
            <a:ext cx="973800" cy="27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ZA"/>
              <a:pPr marL="0" lvl="0" indent="0" algn="l" rtl="0">
                <a:spcBef>
                  <a:spcPts val="0"/>
                </a:spcBef>
                <a:spcAft>
                  <a:spcPts val="0"/>
                </a:spcAft>
                <a:buNone/>
              </a:pPr>
              <a:t>9</a:t>
            </a:fld>
            <a:endParaRPr dirty="0"/>
          </a:p>
        </p:txBody>
      </p:sp>
      <p:sp>
        <p:nvSpPr>
          <p:cNvPr id="7" name="TextBox 6">
            <a:extLst>
              <a:ext uri="{FF2B5EF4-FFF2-40B4-BE49-F238E27FC236}">
                <a16:creationId xmlns:a16="http://schemas.microsoft.com/office/drawing/2014/main" xmlns="" id="{4229E9B7-8A32-8C9D-798A-CC4D475E4212}"/>
              </a:ext>
            </a:extLst>
          </p:cNvPr>
          <p:cNvSpPr txBox="1"/>
          <p:nvPr/>
        </p:nvSpPr>
        <p:spPr>
          <a:xfrm>
            <a:off x="927339" y="417579"/>
            <a:ext cx="9738545" cy="683264"/>
          </a:xfrm>
          <a:prstGeom prst="rect">
            <a:avLst/>
          </a:prstGeom>
          <a:noFill/>
        </p:spPr>
        <p:txBody>
          <a:bodyPr wrap="square">
            <a:spAutoFit/>
          </a:bodyPr>
          <a:lstStyle/>
          <a:p>
            <a:pPr marL="0" marR="0" lvl="0" indent="0" rtl="0">
              <a:lnSpc>
                <a:spcPct val="80000"/>
              </a:lnSpc>
              <a:spcBef>
                <a:spcPts val="0"/>
              </a:spcBef>
              <a:spcAft>
                <a:spcPts val="0"/>
              </a:spcAft>
              <a:buClr>
                <a:srgbClr val="0C0C0C"/>
              </a:buClr>
              <a:buSzPts val="2400"/>
              <a:buFont typeface="Verdana"/>
              <a:buNone/>
            </a:pPr>
            <a:r>
              <a:rPr lang="en-ZA" sz="2400" b="1" dirty="0">
                <a:solidFill>
                  <a:srgbClr val="0C0C0C"/>
                </a:solidFill>
                <a:latin typeface="Verdana"/>
                <a:ea typeface="Verdana"/>
                <a:cs typeface="Verdana"/>
                <a:sym typeface="Verdana"/>
              </a:rPr>
              <a:t>4</a:t>
            </a:r>
            <a:r>
              <a:rPr lang="en-ZA" sz="2400" b="1" i="0" u="none" strike="noStrike" cap="none" dirty="0">
                <a:solidFill>
                  <a:srgbClr val="0C0C0C"/>
                </a:solidFill>
                <a:latin typeface="Verdana"/>
                <a:ea typeface="Verdana"/>
                <a:cs typeface="Verdana"/>
                <a:sym typeface="Verdana"/>
              </a:rPr>
              <a:t>. IMPLEMENTATION OF THE PUBLIC PROTECTOR’S REMEDIAL ACTIONS</a:t>
            </a:r>
            <a:endParaRPr lang="en-ZA" sz="2400" dirty="0"/>
          </a:p>
        </p:txBody>
      </p:sp>
      <p:cxnSp>
        <p:nvCxnSpPr>
          <p:cNvPr id="8" name="Straight Connector 7">
            <a:extLst>
              <a:ext uri="{FF2B5EF4-FFF2-40B4-BE49-F238E27FC236}">
                <a16:creationId xmlns:a16="http://schemas.microsoft.com/office/drawing/2014/main" xmlns="" id="{E0E34841-C8DA-F2A6-C1E8-9C80D2D3C1AE}"/>
              </a:ext>
            </a:extLst>
          </p:cNvPr>
          <p:cNvCxnSpPr>
            <a:cxnSpLocks/>
          </p:cNvCxnSpPr>
          <p:nvPr/>
        </p:nvCxnSpPr>
        <p:spPr>
          <a:xfrm>
            <a:off x="979098" y="1100843"/>
            <a:ext cx="929361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Google Shape;502;p14">
            <a:extLst>
              <a:ext uri="{FF2B5EF4-FFF2-40B4-BE49-F238E27FC236}">
                <a16:creationId xmlns:a16="http://schemas.microsoft.com/office/drawing/2014/main" xmlns="" id="{A0098BC7-C112-96F1-D846-767C56C7D7D8}"/>
              </a:ext>
            </a:extLst>
          </p:cNvPr>
          <p:cNvSpPr txBox="1"/>
          <p:nvPr/>
        </p:nvSpPr>
        <p:spPr>
          <a:xfrm>
            <a:off x="329498" y="1438011"/>
            <a:ext cx="11598799" cy="4716207"/>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lvl="1"/>
            <a:endParaRPr lang="en-ZA" dirty="0">
              <a:latin typeface="Verdana" panose="020B0604030504040204" pitchFamily="34" charset="0"/>
              <a:ea typeface="Verdana" panose="020B0604030504040204" pitchFamily="34" charset="0"/>
            </a:endParaRPr>
          </a:p>
        </p:txBody>
      </p:sp>
      <p:graphicFrame>
        <p:nvGraphicFramePr>
          <p:cNvPr id="2" name="Table 3">
            <a:extLst>
              <a:ext uri="{FF2B5EF4-FFF2-40B4-BE49-F238E27FC236}">
                <a16:creationId xmlns:a16="http://schemas.microsoft.com/office/drawing/2014/main" xmlns="" id="{B35B46F0-4CA9-A842-803B-B6F4B40156E8}"/>
              </a:ext>
            </a:extLst>
          </p:cNvPr>
          <p:cNvGraphicFramePr>
            <a:graphicFrameLocks noGrp="1"/>
          </p:cNvGraphicFramePr>
          <p:nvPr>
            <p:extLst>
              <p:ext uri="{D42A27DB-BD31-4B8C-83A1-F6EECF244321}">
                <p14:modId xmlns:p14="http://schemas.microsoft.com/office/powerpoint/2010/main" xmlns="" val="4223829019"/>
              </p:ext>
            </p:extLst>
          </p:nvPr>
        </p:nvGraphicFramePr>
        <p:xfrm>
          <a:off x="552317" y="1581150"/>
          <a:ext cx="10492403" cy="4910235"/>
        </p:xfrm>
        <a:graphic>
          <a:graphicData uri="http://schemas.openxmlformats.org/drawingml/2006/table">
            <a:tbl>
              <a:tblPr firstRow="1" bandRow="1">
                <a:tableStyleId>{00A15C55-8517-42AA-B614-E9B94910E393}</a:tableStyleId>
              </a:tblPr>
              <a:tblGrid>
                <a:gridCol w="574016">
                  <a:extLst>
                    <a:ext uri="{9D8B030D-6E8A-4147-A177-3AD203B41FA5}">
                      <a16:colId xmlns:a16="http://schemas.microsoft.com/office/drawing/2014/main" xmlns="" val="1340489630"/>
                    </a:ext>
                  </a:extLst>
                </a:gridCol>
                <a:gridCol w="8519340">
                  <a:extLst>
                    <a:ext uri="{9D8B030D-6E8A-4147-A177-3AD203B41FA5}">
                      <a16:colId xmlns:a16="http://schemas.microsoft.com/office/drawing/2014/main" xmlns="" val="670036209"/>
                    </a:ext>
                  </a:extLst>
                </a:gridCol>
                <a:gridCol w="1399047">
                  <a:extLst>
                    <a:ext uri="{9D8B030D-6E8A-4147-A177-3AD203B41FA5}">
                      <a16:colId xmlns:a16="http://schemas.microsoft.com/office/drawing/2014/main" xmlns="" val="766486546"/>
                    </a:ext>
                  </a:extLst>
                </a:gridCol>
              </a:tblGrid>
              <a:tr h="569055">
                <a:tc>
                  <a:txBody>
                    <a:bodyPr/>
                    <a:lstStyle/>
                    <a:p>
                      <a:r>
                        <a:rPr lang="en-US" dirty="0"/>
                        <a:t>No.</a:t>
                      </a:r>
                    </a:p>
                  </a:txBody>
                  <a:tcPr>
                    <a:solidFill>
                      <a:schemeClr val="accent5">
                        <a:lumMod val="75000"/>
                      </a:schemeClr>
                    </a:solidFill>
                  </a:tcPr>
                </a:tc>
                <a:tc>
                  <a:txBody>
                    <a:bodyPr/>
                    <a:lstStyle/>
                    <a:p>
                      <a:r>
                        <a:rPr lang="en-US" dirty="0"/>
                        <a:t>Public Protector Recommendations</a:t>
                      </a:r>
                    </a:p>
                  </a:txBody>
                  <a:tcPr>
                    <a:solidFill>
                      <a:schemeClr val="accent5">
                        <a:lumMod val="75000"/>
                      </a:schemeClr>
                    </a:solidFill>
                  </a:tcPr>
                </a:tc>
                <a:tc>
                  <a:txBody>
                    <a:bodyPr/>
                    <a:lstStyle/>
                    <a:p>
                      <a:pPr algn="ctr"/>
                      <a:r>
                        <a:rPr lang="en-US" dirty="0"/>
                        <a:t>Status</a:t>
                      </a:r>
                    </a:p>
                  </a:txBody>
                  <a:tcPr>
                    <a:solidFill>
                      <a:schemeClr val="accent5">
                        <a:lumMod val="75000"/>
                      </a:schemeClr>
                    </a:solidFill>
                  </a:tcPr>
                </a:tc>
                <a:extLst>
                  <a:ext uri="{0D108BD9-81ED-4DB2-BD59-A6C34878D82A}">
                    <a16:rowId xmlns:a16="http://schemas.microsoft.com/office/drawing/2014/main" xmlns="" val="1341244366"/>
                  </a:ext>
                </a:extLst>
              </a:tr>
              <a:tr h="1007343">
                <a:tc>
                  <a:txBody>
                    <a:bodyPr/>
                    <a:lstStyle/>
                    <a:p>
                      <a:r>
                        <a:rPr lang="en-US" dirty="0"/>
                        <a:t>1.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DSAC Minister to take note of the report containing the findings and remedial action and as Executive Authority, to ensure that remedial action is implemented.</a:t>
                      </a:r>
                    </a:p>
                  </a:txBody>
                  <a:tcPr/>
                </a:tc>
                <a:tc>
                  <a:txBody>
                    <a:bodyPr/>
                    <a:lstStyle/>
                    <a:p>
                      <a:pPr algn="ctr"/>
                      <a:r>
                        <a:rPr lang="en-US" dirty="0"/>
                        <a:t>Complete</a:t>
                      </a:r>
                    </a:p>
                  </a:txBody>
                  <a:tcPr/>
                </a:tc>
                <a:extLst>
                  <a:ext uri="{0D108BD9-81ED-4DB2-BD59-A6C34878D82A}">
                    <a16:rowId xmlns:a16="http://schemas.microsoft.com/office/drawing/2014/main" xmlns="" val="3567080426"/>
                  </a:ext>
                </a:extLst>
              </a:tr>
              <a:tr h="793000">
                <a:tc>
                  <a:txBody>
                    <a:bodyPr/>
                    <a:lstStyle/>
                    <a:p>
                      <a:r>
                        <a:rPr lang="en-US" dirty="0"/>
                        <a:t>2.</a:t>
                      </a:r>
                    </a:p>
                  </a:txBody>
                  <a:tcPr/>
                </a:tc>
                <a:tc>
                  <a:txBody>
                    <a:bodyPr/>
                    <a:lstStyle/>
                    <a:p>
                      <a:r>
                        <a:rPr lang="en-GB" sz="1800" dirty="0">
                          <a:latin typeface="Arial" panose="020B0604020202020204" pitchFamily="34" charset="0"/>
                          <a:ea typeface="Calibri" panose="020F0502020204030204" pitchFamily="34" charset="0"/>
                          <a:cs typeface="Times New Roman" panose="02020603050405020304" pitchFamily="18" charset="0"/>
                        </a:rPr>
                        <a:t>NAC to Amend the Policy and promulgate Standard Operating Procedures on the implementation of the Policy to align with the relevant legislative framework</a:t>
                      </a:r>
                      <a:endParaRPr lang="en-US" dirty="0"/>
                    </a:p>
                  </a:txBody>
                  <a:tcPr/>
                </a:tc>
                <a:tc>
                  <a:txBody>
                    <a:bodyPr/>
                    <a:lstStyle/>
                    <a:p>
                      <a:pPr algn="ctr"/>
                      <a:r>
                        <a:rPr lang="en-US" dirty="0"/>
                        <a:t>Complete</a:t>
                      </a:r>
                    </a:p>
                  </a:txBody>
                  <a:tcPr/>
                </a:tc>
                <a:extLst>
                  <a:ext uri="{0D108BD9-81ED-4DB2-BD59-A6C34878D82A}">
                    <a16:rowId xmlns:a16="http://schemas.microsoft.com/office/drawing/2014/main" xmlns="" val="1259631638"/>
                  </a:ext>
                </a:extLst>
              </a:tr>
              <a:tr h="750134">
                <a:tc>
                  <a:txBody>
                    <a:bodyPr/>
                    <a:lstStyle/>
                    <a:p>
                      <a:r>
                        <a:rPr lang="en-US" dirty="0"/>
                        <a:t>3. </a:t>
                      </a:r>
                    </a:p>
                  </a:txBody>
                  <a:tcPr/>
                </a:tc>
                <a:tc>
                  <a:txBody>
                    <a:bodyPr/>
                    <a:lstStyle/>
                    <a:p>
                      <a:r>
                        <a:rPr lang="en-GB" sz="1800" dirty="0">
                          <a:latin typeface="Arial" panose="020B0604020202020204" pitchFamily="34" charset="0"/>
                          <a:ea typeface="Calibri" panose="020F0502020204030204" pitchFamily="34" charset="0"/>
                          <a:cs typeface="Times New Roman" panose="02020603050405020304" pitchFamily="18" charset="0"/>
                        </a:rPr>
                        <a:t>NAC to amend and strengthen the Policy</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Complete</a:t>
                      </a:r>
                    </a:p>
                  </a:txBody>
                  <a:tcPr/>
                </a:tc>
                <a:extLst>
                  <a:ext uri="{0D108BD9-81ED-4DB2-BD59-A6C34878D82A}">
                    <a16:rowId xmlns:a16="http://schemas.microsoft.com/office/drawing/2014/main" xmlns="" val="4045125554"/>
                  </a:ext>
                </a:extLst>
              </a:tr>
              <a:tr h="569055">
                <a:tc>
                  <a:txBody>
                    <a:bodyPr/>
                    <a:lstStyle/>
                    <a:p>
                      <a:r>
                        <a:rPr lang="en-US" dirty="0"/>
                        <a:t>4. </a:t>
                      </a:r>
                    </a:p>
                  </a:txBody>
                  <a:tcPr/>
                </a:tc>
                <a:tc>
                  <a:txBody>
                    <a:bodyPr/>
                    <a:lstStyle/>
                    <a:p>
                      <a:r>
                        <a:rPr lang="en-GB" sz="1800" dirty="0">
                          <a:latin typeface="Arial" panose="020B0604020202020204" pitchFamily="34" charset="0"/>
                          <a:ea typeface="Calibri" panose="020F0502020204030204" pitchFamily="34" charset="0"/>
                          <a:cs typeface="Times New Roman" panose="02020603050405020304" pitchFamily="18" charset="0"/>
                        </a:rPr>
                        <a:t>NAC to align the internal Policy Toolkit with the relevant legislative framework </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Complete</a:t>
                      </a:r>
                    </a:p>
                  </a:txBody>
                  <a:tcPr/>
                </a:tc>
                <a:extLst>
                  <a:ext uri="{0D108BD9-81ED-4DB2-BD59-A6C34878D82A}">
                    <a16:rowId xmlns:a16="http://schemas.microsoft.com/office/drawing/2014/main" xmlns="" val="221846936"/>
                  </a:ext>
                </a:extLst>
              </a:tr>
              <a:tr h="652593">
                <a:tc>
                  <a:txBody>
                    <a:bodyPr/>
                    <a:lstStyle/>
                    <a:p>
                      <a:r>
                        <a:rPr lang="en-US" dirty="0"/>
                        <a:t>5. </a:t>
                      </a:r>
                    </a:p>
                  </a:txBody>
                  <a:tcPr/>
                </a:tc>
                <a:tc>
                  <a:txBody>
                    <a:bodyPr/>
                    <a:lstStyle/>
                    <a:p>
                      <a:r>
                        <a:rPr lang="en-GB" sz="1800" dirty="0">
                          <a:effectLst/>
                          <a:latin typeface="Arial" panose="020B0604020202020204" pitchFamily="34" charset="0"/>
                          <a:ea typeface="Calibri" panose="020F0502020204030204" pitchFamily="34" charset="0"/>
                          <a:cs typeface="Times New Roman" panose="02020603050405020304" pitchFamily="18" charset="0"/>
                        </a:rPr>
                        <a:t>Letter of apology issued by the NAC CEO to the Complainant </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Complete</a:t>
                      </a:r>
                    </a:p>
                  </a:txBody>
                  <a:tcPr/>
                </a:tc>
                <a:extLst>
                  <a:ext uri="{0D108BD9-81ED-4DB2-BD59-A6C34878D82A}">
                    <a16:rowId xmlns:a16="http://schemas.microsoft.com/office/drawing/2014/main" xmlns="" val="560396613"/>
                  </a:ext>
                </a:extLst>
              </a:tr>
              <a:tr h="569055">
                <a:tc>
                  <a:txBody>
                    <a:bodyPr/>
                    <a:lstStyle/>
                    <a:p>
                      <a:r>
                        <a:rPr lang="en-US" dirty="0"/>
                        <a:t>6.</a:t>
                      </a:r>
                    </a:p>
                  </a:txBody>
                  <a:tcPr/>
                </a:tc>
                <a:tc>
                  <a:txBody>
                    <a:bodyPr/>
                    <a:lstStyle/>
                    <a:p>
                      <a:r>
                        <a:rPr lang="en-GB" sz="1800" dirty="0">
                          <a:latin typeface="Arial" panose="020B0604020202020204" pitchFamily="34" charset="0"/>
                          <a:ea typeface="Calibri" panose="020F0502020204030204" pitchFamily="34" charset="0"/>
                          <a:cs typeface="Times New Roman" panose="02020603050405020304" pitchFamily="18" charset="0"/>
                        </a:rPr>
                        <a:t>NAC to put in place a “Declaration of Interest Register”</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Complete</a:t>
                      </a:r>
                    </a:p>
                  </a:txBody>
                  <a:tcPr/>
                </a:tc>
                <a:extLst>
                  <a:ext uri="{0D108BD9-81ED-4DB2-BD59-A6C34878D82A}">
                    <a16:rowId xmlns:a16="http://schemas.microsoft.com/office/drawing/2014/main" xmlns="" val="798410430"/>
                  </a:ext>
                </a:extLst>
              </a:tr>
            </a:tbl>
          </a:graphicData>
        </a:graphic>
      </p:graphicFrame>
    </p:spTree>
    <p:extLst>
      <p:ext uri="{BB962C8B-B14F-4D97-AF65-F5344CB8AC3E}">
        <p14:creationId xmlns:p14="http://schemas.microsoft.com/office/powerpoint/2010/main" xmlns="" val="2048044929"/>
      </p:ext>
    </p:extLst>
  </p:cSld>
  <p:clrMapOvr>
    <a:masterClrMapping/>
  </p:clrMapOvr>
</p:sld>
</file>

<file path=ppt/theme/theme1.xml><?xml version="1.0" encoding="utf-8"?>
<a:theme xmlns:a="http://schemas.openxmlformats.org/drawingml/2006/main" name="Integral">
  <a:themeElements>
    <a:clrScheme name="Red Orange">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9352</TotalTime>
  <Words>1403</Words>
  <Application>Microsoft Office PowerPoint</Application>
  <PresentationFormat>Custom</PresentationFormat>
  <Paragraphs>95</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Integral</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Thola Phetla</dc:creator>
  <cp:lastModifiedBy>USER</cp:lastModifiedBy>
  <cp:revision>56</cp:revision>
  <dcterms:modified xsi:type="dcterms:W3CDTF">2023-03-20T06:58:51Z</dcterms:modified>
</cp:coreProperties>
</file>