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10"/>
  </p:notesMasterIdLst>
  <p:sldIdLst>
    <p:sldId id="256" r:id="rId2"/>
    <p:sldId id="257" r:id="rId3"/>
    <p:sldId id="260" r:id="rId4"/>
    <p:sldId id="266" r:id="rId5"/>
    <p:sldId id="259" r:id="rId6"/>
    <p:sldId id="258" r:id="rId7"/>
    <p:sldId id="267"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610"/>
  </p:normalViewPr>
  <p:slideViewPr>
    <p:cSldViewPr snapToGrid="0">
      <p:cViewPr>
        <p:scale>
          <a:sx n="77" d="100"/>
          <a:sy n="77" d="100"/>
        </p:scale>
        <p:origin x="168"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A577DB-5B1D-4D2D-9841-7C3772ACEF0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956866D-A63B-489B-93DA-558A353B41CD}">
      <dgm:prSet/>
      <dgm:spPr/>
      <dgm:t>
        <a:bodyPr/>
        <a:lstStyle/>
        <a:p>
          <a:r>
            <a:rPr lang="en-US"/>
            <a:t>The Helen Suzman Foundation (“HSF”) is a non-profit organization</a:t>
          </a:r>
        </a:p>
      </dgm:t>
    </dgm:pt>
    <dgm:pt modelId="{2FEB5A23-01D1-4E97-9102-3DF7F47AB888}" type="parTrans" cxnId="{90744863-3D5F-40F5-859B-89A463EAE86E}">
      <dgm:prSet/>
      <dgm:spPr/>
      <dgm:t>
        <a:bodyPr/>
        <a:lstStyle/>
        <a:p>
          <a:endParaRPr lang="en-US"/>
        </a:p>
      </dgm:t>
    </dgm:pt>
    <dgm:pt modelId="{4492423C-F288-46DA-8778-D5B95C6BF6B8}" type="sibTrans" cxnId="{90744863-3D5F-40F5-859B-89A463EAE86E}">
      <dgm:prSet/>
      <dgm:spPr/>
      <dgm:t>
        <a:bodyPr/>
        <a:lstStyle/>
        <a:p>
          <a:endParaRPr lang="en-US"/>
        </a:p>
      </dgm:t>
    </dgm:pt>
    <dgm:pt modelId="{A57C8EEC-84DA-437E-B886-29923DF05459}">
      <dgm:prSet/>
      <dgm:spPr/>
      <dgm:t>
        <a:bodyPr/>
        <a:lstStyle/>
        <a:p>
          <a:r>
            <a:rPr lang="en-US" dirty="0"/>
            <a:t>Section 174 - Criteria</a:t>
          </a:r>
        </a:p>
      </dgm:t>
    </dgm:pt>
    <dgm:pt modelId="{36CC74D9-B191-4C44-BE10-79C08F123CF2}" type="parTrans" cxnId="{D3535729-36CA-49B1-8BF1-595DA86A9504}">
      <dgm:prSet/>
      <dgm:spPr/>
      <dgm:t>
        <a:bodyPr/>
        <a:lstStyle/>
        <a:p>
          <a:endParaRPr lang="en-US"/>
        </a:p>
      </dgm:t>
    </dgm:pt>
    <dgm:pt modelId="{17D9D778-AACA-4417-A37B-9E7641D3D8F6}" type="sibTrans" cxnId="{D3535729-36CA-49B1-8BF1-595DA86A9504}">
      <dgm:prSet/>
      <dgm:spPr/>
      <dgm:t>
        <a:bodyPr/>
        <a:lstStyle/>
        <a:p>
          <a:endParaRPr lang="en-US"/>
        </a:p>
      </dgm:t>
    </dgm:pt>
    <dgm:pt modelId="{52A11B1A-43BF-407F-888B-97C201A5C035}">
      <dgm:prSet/>
      <dgm:spPr/>
      <dgm:t>
        <a:bodyPr/>
        <a:lstStyle/>
        <a:p>
          <a:r>
            <a:rPr lang="en-US" dirty="0"/>
            <a:t>Section 178 - </a:t>
          </a:r>
        </a:p>
        <a:p>
          <a:r>
            <a:rPr lang="en-US" dirty="0"/>
            <a:t>JSC Composition</a:t>
          </a:r>
        </a:p>
      </dgm:t>
    </dgm:pt>
    <dgm:pt modelId="{A626B238-0131-43D1-96F3-070D382059B4}" type="parTrans" cxnId="{9F371F69-2F00-48D1-9B98-FE3E5C4C323A}">
      <dgm:prSet/>
      <dgm:spPr/>
      <dgm:t>
        <a:bodyPr/>
        <a:lstStyle/>
        <a:p>
          <a:endParaRPr lang="en-US"/>
        </a:p>
      </dgm:t>
    </dgm:pt>
    <dgm:pt modelId="{6D1390CA-C90A-4879-A1CD-042D1FCA0E58}" type="sibTrans" cxnId="{9F371F69-2F00-48D1-9B98-FE3E5C4C323A}">
      <dgm:prSet/>
      <dgm:spPr/>
      <dgm:t>
        <a:bodyPr/>
        <a:lstStyle/>
        <a:p>
          <a:endParaRPr lang="en-US"/>
        </a:p>
      </dgm:t>
    </dgm:pt>
    <dgm:pt modelId="{B145AE5C-67EF-254B-B5CE-7AE8BE5EC3D3}" type="pres">
      <dgm:prSet presAssocID="{22A577DB-5B1D-4D2D-9841-7C3772ACEF06}" presName="hierChild1" presStyleCnt="0">
        <dgm:presLayoutVars>
          <dgm:chPref val="1"/>
          <dgm:dir/>
          <dgm:animOne val="branch"/>
          <dgm:animLvl val="lvl"/>
          <dgm:resizeHandles/>
        </dgm:presLayoutVars>
      </dgm:prSet>
      <dgm:spPr/>
    </dgm:pt>
    <dgm:pt modelId="{B6E447EF-2683-8F4D-A30A-3DAF1678A3CD}" type="pres">
      <dgm:prSet presAssocID="{D956866D-A63B-489B-93DA-558A353B41CD}" presName="hierRoot1" presStyleCnt="0"/>
      <dgm:spPr/>
    </dgm:pt>
    <dgm:pt modelId="{2990E4CF-37C0-0444-8DAE-49425AEA1718}" type="pres">
      <dgm:prSet presAssocID="{D956866D-A63B-489B-93DA-558A353B41CD}" presName="composite" presStyleCnt="0"/>
      <dgm:spPr/>
    </dgm:pt>
    <dgm:pt modelId="{332D108A-719B-AC49-831F-D8E647946950}" type="pres">
      <dgm:prSet presAssocID="{D956866D-A63B-489B-93DA-558A353B41CD}" presName="background" presStyleLbl="node0" presStyleIdx="0" presStyleCnt="3"/>
      <dgm:spPr/>
    </dgm:pt>
    <dgm:pt modelId="{0714DA93-2355-6645-A0D9-1867ED162B15}" type="pres">
      <dgm:prSet presAssocID="{D956866D-A63B-489B-93DA-558A353B41CD}" presName="text" presStyleLbl="fgAcc0" presStyleIdx="0" presStyleCnt="3">
        <dgm:presLayoutVars>
          <dgm:chPref val="3"/>
        </dgm:presLayoutVars>
      </dgm:prSet>
      <dgm:spPr/>
    </dgm:pt>
    <dgm:pt modelId="{CB96434A-CD35-3C42-8C7B-B1B15A77B3EE}" type="pres">
      <dgm:prSet presAssocID="{D956866D-A63B-489B-93DA-558A353B41CD}" presName="hierChild2" presStyleCnt="0"/>
      <dgm:spPr/>
    </dgm:pt>
    <dgm:pt modelId="{685F3AF8-D53F-F94B-9B80-EF0C4B536813}" type="pres">
      <dgm:prSet presAssocID="{A57C8EEC-84DA-437E-B886-29923DF05459}" presName="hierRoot1" presStyleCnt="0"/>
      <dgm:spPr/>
    </dgm:pt>
    <dgm:pt modelId="{6AAA8EE6-D42F-CD4E-8A47-A8994AA12C11}" type="pres">
      <dgm:prSet presAssocID="{A57C8EEC-84DA-437E-B886-29923DF05459}" presName="composite" presStyleCnt="0"/>
      <dgm:spPr/>
    </dgm:pt>
    <dgm:pt modelId="{D3FE352D-A5DC-A24E-9FDB-7DF0E74561AE}" type="pres">
      <dgm:prSet presAssocID="{A57C8EEC-84DA-437E-B886-29923DF05459}" presName="background" presStyleLbl="node0" presStyleIdx="1" presStyleCnt="3"/>
      <dgm:spPr/>
    </dgm:pt>
    <dgm:pt modelId="{B1078D14-B35D-CE45-B18B-3F0F834E5906}" type="pres">
      <dgm:prSet presAssocID="{A57C8EEC-84DA-437E-B886-29923DF05459}" presName="text" presStyleLbl="fgAcc0" presStyleIdx="1" presStyleCnt="3">
        <dgm:presLayoutVars>
          <dgm:chPref val="3"/>
        </dgm:presLayoutVars>
      </dgm:prSet>
      <dgm:spPr/>
    </dgm:pt>
    <dgm:pt modelId="{F72373E2-D118-9941-A9E9-FE2DF08F2178}" type="pres">
      <dgm:prSet presAssocID="{A57C8EEC-84DA-437E-B886-29923DF05459}" presName="hierChild2" presStyleCnt="0"/>
      <dgm:spPr/>
    </dgm:pt>
    <dgm:pt modelId="{EAFAA198-53C1-1E45-8808-0B3F8DD510B6}" type="pres">
      <dgm:prSet presAssocID="{52A11B1A-43BF-407F-888B-97C201A5C035}" presName="hierRoot1" presStyleCnt="0"/>
      <dgm:spPr/>
    </dgm:pt>
    <dgm:pt modelId="{6F09B2ED-93F4-AC4D-8B4F-C150C48F35F1}" type="pres">
      <dgm:prSet presAssocID="{52A11B1A-43BF-407F-888B-97C201A5C035}" presName="composite" presStyleCnt="0"/>
      <dgm:spPr/>
    </dgm:pt>
    <dgm:pt modelId="{E55036E2-4E3C-0E44-A411-83129599ACF6}" type="pres">
      <dgm:prSet presAssocID="{52A11B1A-43BF-407F-888B-97C201A5C035}" presName="background" presStyleLbl="node0" presStyleIdx="2" presStyleCnt="3"/>
      <dgm:spPr/>
    </dgm:pt>
    <dgm:pt modelId="{87355F9E-CF03-1143-8BB4-1CA39DF346AB}" type="pres">
      <dgm:prSet presAssocID="{52A11B1A-43BF-407F-888B-97C201A5C035}" presName="text" presStyleLbl="fgAcc0" presStyleIdx="2" presStyleCnt="3">
        <dgm:presLayoutVars>
          <dgm:chPref val="3"/>
        </dgm:presLayoutVars>
      </dgm:prSet>
      <dgm:spPr/>
    </dgm:pt>
    <dgm:pt modelId="{42AB9E41-DE33-ED43-852B-64B57410DB2C}" type="pres">
      <dgm:prSet presAssocID="{52A11B1A-43BF-407F-888B-97C201A5C035}" presName="hierChild2" presStyleCnt="0"/>
      <dgm:spPr/>
    </dgm:pt>
  </dgm:ptLst>
  <dgm:cxnLst>
    <dgm:cxn modelId="{D3535729-36CA-49B1-8BF1-595DA86A9504}" srcId="{22A577DB-5B1D-4D2D-9841-7C3772ACEF06}" destId="{A57C8EEC-84DA-437E-B886-29923DF05459}" srcOrd="1" destOrd="0" parTransId="{36CC74D9-B191-4C44-BE10-79C08F123CF2}" sibTransId="{17D9D778-AACA-4417-A37B-9E7641D3D8F6}"/>
    <dgm:cxn modelId="{0D7CA436-89EF-B44D-AE04-15B0E6FDC5A9}" type="presOf" srcId="{A57C8EEC-84DA-437E-B886-29923DF05459}" destId="{B1078D14-B35D-CE45-B18B-3F0F834E5906}" srcOrd="0" destOrd="0" presId="urn:microsoft.com/office/officeart/2005/8/layout/hierarchy1"/>
    <dgm:cxn modelId="{8F3D0F3F-6B7B-F848-B2FD-30EF6AED5E4E}" type="presOf" srcId="{D956866D-A63B-489B-93DA-558A353B41CD}" destId="{0714DA93-2355-6645-A0D9-1867ED162B15}" srcOrd="0" destOrd="0" presId="urn:microsoft.com/office/officeart/2005/8/layout/hierarchy1"/>
    <dgm:cxn modelId="{90744863-3D5F-40F5-859B-89A463EAE86E}" srcId="{22A577DB-5B1D-4D2D-9841-7C3772ACEF06}" destId="{D956866D-A63B-489B-93DA-558A353B41CD}" srcOrd="0" destOrd="0" parTransId="{2FEB5A23-01D1-4E97-9102-3DF7F47AB888}" sibTransId="{4492423C-F288-46DA-8778-D5B95C6BF6B8}"/>
    <dgm:cxn modelId="{9F371F69-2F00-48D1-9B98-FE3E5C4C323A}" srcId="{22A577DB-5B1D-4D2D-9841-7C3772ACEF06}" destId="{52A11B1A-43BF-407F-888B-97C201A5C035}" srcOrd="2" destOrd="0" parTransId="{A626B238-0131-43D1-96F3-070D382059B4}" sibTransId="{6D1390CA-C90A-4879-A1CD-042D1FCA0E58}"/>
    <dgm:cxn modelId="{FA5A0B71-8933-4E40-9364-0F9C8C9358A8}" type="presOf" srcId="{52A11B1A-43BF-407F-888B-97C201A5C035}" destId="{87355F9E-CF03-1143-8BB4-1CA39DF346AB}" srcOrd="0" destOrd="0" presId="urn:microsoft.com/office/officeart/2005/8/layout/hierarchy1"/>
    <dgm:cxn modelId="{61B403FF-F1C8-C64C-B4CF-D2188F9A01C7}" type="presOf" srcId="{22A577DB-5B1D-4D2D-9841-7C3772ACEF06}" destId="{B145AE5C-67EF-254B-B5CE-7AE8BE5EC3D3}" srcOrd="0" destOrd="0" presId="urn:microsoft.com/office/officeart/2005/8/layout/hierarchy1"/>
    <dgm:cxn modelId="{95451DB8-18C8-6248-8C0E-7894FFC9F348}" type="presParOf" srcId="{B145AE5C-67EF-254B-B5CE-7AE8BE5EC3D3}" destId="{B6E447EF-2683-8F4D-A30A-3DAF1678A3CD}" srcOrd="0" destOrd="0" presId="urn:microsoft.com/office/officeart/2005/8/layout/hierarchy1"/>
    <dgm:cxn modelId="{FB6CBDDD-80E1-8142-82B9-315C2B4CF8A2}" type="presParOf" srcId="{B6E447EF-2683-8F4D-A30A-3DAF1678A3CD}" destId="{2990E4CF-37C0-0444-8DAE-49425AEA1718}" srcOrd="0" destOrd="0" presId="urn:microsoft.com/office/officeart/2005/8/layout/hierarchy1"/>
    <dgm:cxn modelId="{2FE846C5-9F77-4E41-BC3B-D25FE4F0CC14}" type="presParOf" srcId="{2990E4CF-37C0-0444-8DAE-49425AEA1718}" destId="{332D108A-719B-AC49-831F-D8E647946950}" srcOrd="0" destOrd="0" presId="urn:microsoft.com/office/officeart/2005/8/layout/hierarchy1"/>
    <dgm:cxn modelId="{E08D6F4F-82A1-D945-88A4-AB91B01F0144}" type="presParOf" srcId="{2990E4CF-37C0-0444-8DAE-49425AEA1718}" destId="{0714DA93-2355-6645-A0D9-1867ED162B15}" srcOrd="1" destOrd="0" presId="urn:microsoft.com/office/officeart/2005/8/layout/hierarchy1"/>
    <dgm:cxn modelId="{B6C3E3C6-BA1E-A849-8430-44372BE5218E}" type="presParOf" srcId="{B6E447EF-2683-8F4D-A30A-3DAF1678A3CD}" destId="{CB96434A-CD35-3C42-8C7B-B1B15A77B3EE}" srcOrd="1" destOrd="0" presId="urn:microsoft.com/office/officeart/2005/8/layout/hierarchy1"/>
    <dgm:cxn modelId="{589E4104-3AA6-A344-9058-B7F745848DAB}" type="presParOf" srcId="{B145AE5C-67EF-254B-B5CE-7AE8BE5EC3D3}" destId="{685F3AF8-D53F-F94B-9B80-EF0C4B536813}" srcOrd="1" destOrd="0" presId="urn:microsoft.com/office/officeart/2005/8/layout/hierarchy1"/>
    <dgm:cxn modelId="{D3BB34EB-DC49-0347-A587-EC497E9C4074}" type="presParOf" srcId="{685F3AF8-D53F-F94B-9B80-EF0C4B536813}" destId="{6AAA8EE6-D42F-CD4E-8A47-A8994AA12C11}" srcOrd="0" destOrd="0" presId="urn:microsoft.com/office/officeart/2005/8/layout/hierarchy1"/>
    <dgm:cxn modelId="{381939C4-48BB-5B45-91F2-BC2C7B48403E}" type="presParOf" srcId="{6AAA8EE6-D42F-CD4E-8A47-A8994AA12C11}" destId="{D3FE352D-A5DC-A24E-9FDB-7DF0E74561AE}" srcOrd="0" destOrd="0" presId="urn:microsoft.com/office/officeart/2005/8/layout/hierarchy1"/>
    <dgm:cxn modelId="{879BC6D4-1D91-D847-B0FA-05364D0880CE}" type="presParOf" srcId="{6AAA8EE6-D42F-CD4E-8A47-A8994AA12C11}" destId="{B1078D14-B35D-CE45-B18B-3F0F834E5906}" srcOrd="1" destOrd="0" presId="urn:microsoft.com/office/officeart/2005/8/layout/hierarchy1"/>
    <dgm:cxn modelId="{78B2AC85-8288-8142-A6CE-3ED4DD7F10F2}" type="presParOf" srcId="{685F3AF8-D53F-F94B-9B80-EF0C4B536813}" destId="{F72373E2-D118-9941-A9E9-FE2DF08F2178}" srcOrd="1" destOrd="0" presId="urn:microsoft.com/office/officeart/2005/8/layout/hierarchy1"/>
    <dgm:cxn modelId="{9080A76B-16CB-2C4D-8F12-7B14F814EB6B}" type="presParOf" srcId="{B145AE5C-67EF-254B-B5CE-7AE8BE5EC3D3}" destId="{EAFAA198-53C1-1E45-8808-0B3F8DD510B6}" srcOrd="2" destOrd="0" presId="urn:microsoft.com/office/officeart/2005/8/layout/hierarchy1"/>
    <dgm:cxn modelId="{7C456683-E269-0F44-8C94-81443D346C6F}" type="presParOf" srcId="{EAFAA198-53C1-1E45-8808-0B3F8DD510B6}" destId="{6F09B2ED-93F4-AC4D-8B4F-C150C48F35F1}" srcOrd="0" destOrd="0" presId="urn:microsoft.com/office/officeart/2005/8/layout/hierarchy1"/>
    <dgm:cxn modelId="{89FBDFE6-9E12-B24A-B56F-4BD05E51DDAE}" type="presParOf" srcId="{6F09B2ED-93F4-AC4D-8B4F-C150C48F35F1}" destId="{E55036E2-4E3C-0E44-A411-83129599ACF6}" srcOrd="0" destOrd="0" presId="urn:microsoft.com/office/officeart/2005/8/layout/hierarchy1"/>
    <dgm:cxn modelId="{4707D0DD-B341-1C4C-AA21-A314864D7F5B}" type="presParOf" srcId="{6F09B2ED-93F4-AC4D-8B4F-C150C48F35F1}" destId="{87355F9E-CF03-1143-8BB4-1CA39DF346AB}" srcOrd="1" destOrd="0" presId="urn:microsoft.com/office/officeart/2005/8/layout/hierarchy1"/>
    <dgm:cxn modelId="{0438EBF2-B82B-5041-935D-3199B7D891D5}" type="presParOf" srcId="{EAFAA198-53C1-1E45-8808-0B3F8DD510B6}" destId="{42AB9E41-DE33-ED43-852B-64B57410DB2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166B4F-7072-4A5E-8317-A1DB754D4928}"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040D68D-CA36-4D68-A856-363F22EA17BB}">
      <dgm:prSet custT="1"/>
      <dgm:spPr/>
      <dgm:t>
        <a:bodyPr/>
        <a:lstStyle/>
        <a:p>
          <a:pPr algn="l"/>
          <a:r>
            <a:rPr lang="en-US" sz="4000" dirty="0"/>
            <a:t>JSC must be </a:t>
          </a:r>
          <a:r>
            <a:rPr lang="en-US" sz="4000" u="sng" dirty="0"/>
            <a:t>constitutionally mandated to regularly review </a:t>
          </a:r>
          <a:r>
            <a:rPr lang="en-US" sz="4000" dirty="0"/>
            <a:t>the criteria it uses for judicial appointment</a:t>
          </a:r>
        </a:p>
      </dgm:t>
    </dgm:pt>
    <dgm:pt modelId="{9BA2058C-30CE-4147-B1A2-2BF56F9660E4}" type="parTrans" cxnId="{4CBB9687-3420-4386-8267-5375200B4BB4}">
      <dgm:prSet/>
      <dgm:spPr/>
      <dgm:t>
        <a:bodyPr/>
        <a:lstStyle/>
        <a:p>
          <a:endParaRPr lang="en-US"/>
        </a:p>
      </dgm:t>
    </dgm:pt>
    <dgm:pt modelId="{2990C91B-EA45-4FC6-97B1-EB344256B6D6}" type="sibTrans" cxnId="{4CBB9687-3420-4386-8267-5375200B4BB4}">
      <dgm:prSet/>
      <dgm:spPr/>
      <dgm:t>
        <a:bodyPr/>
        <a:lstStyle/>
        <a:p>
          <a:endParaRPr lang="en-US"/>
        </a:p>
      </dgm:t>
    </dgm:pt>
    <dgm:pt modelId="{748FEF48-13AE-DA42-A965-B44047459C94}" type="pres">
      <dgm:prSet presAssocID="{B8166B4F-7072-4A5E-8317-A1DB754D4928}" presName="vert0" presStyleCnt="0">
        <dgm:presLayoutVars>
          <dgm:dir/>
          <dgm:animOne val="branch"/>
          <dgm:animLvl val="lvl"/>
        </dgm:presLayoutVars>
      </dgm:prSet>
      <dgm:spPr/>
    </dgm:pt>
    <dgm:pt modelId="{7C59F623-DD28-C145-91EB-6E7252487617}" type="pres">
      <dgm:prSet presAssocID="{7040D68D-CA36-4D68-A856-363F22EA17BB}" presName="thickLine" presStyleLbl="alignNode1" presStyleIdx="0" presStyleCnt="1"/>
      <dgm:spPr/>
    </dgm:pt>
    <dgm:pt modelId="{3ED0EE86-5E39-2C40-8509-2C400D68DB6F}" type="pres">
      <dgm:prSet presAssocID="{7040D68D-CA36-4D68-A856-363F22EA17BB}" presName="horz1" presStyleCnt="0"/>
      <dgm:spPr/>
    </dgm:pt>
    <dgm:pt modelId="{C2D5C5C7-A30E-4640-B847-425CD33DB524}" type="pres">
      <dgm:prSet presAssocID="{7040D68D-CA36-4D68-A856-363F22EA17BB}" presName="tx1" presStyleLbl="revTx" presStyleIdx="0" presStyleCnt="1" custLinFactNeighborX="7023" custLinFactNeighborY="-8493"/>
      <dgm:spPr/>
    </dgm:pt>
    <dgm:pt modelId="{E2AF2C56-8019-9040-A1C7-E30258CC2C9A}" type="pres">
      <dgm:prSet presAssocID="{7040D68D-CA36-4D68-A856-363F22EA17BB}" presName="vert1" presStyleCnt="0"/>
      <dgm:spPr/>
    </dgm:pt>
  </dgm:ptLst>
  <dgm:cxnLst>
    <dgm:cxn modelId="{4CBB9687-3420-4386-8267-5375200B4BB4}" srcId="{B8166B4F-7072-4A5E-8317-A1DB754D4928}" destId="{7040D68D-CA36-4D68-A856-363F22EA17BB}" srcOrd="0" destOrd="0" parTransId="{9BA2058C-30CE-4147-B1A2-2BF56F9660E4}" sibTransId="{2990C91B-EA45-4FC6-97B1-EB344256B6D6}"/>
    <dgm:cxn modelId="{C29ADEB4-6945-DA49-AA48-549DAD3B6F57}" type="presOf" srcId="{B8166B4F-7072-4A5E-8317-A1DB754D4928}" destId="{748FEF48-13AE-DA42-A965-B44047459C94}" srcOrd="0" destOrd="0" presId="urn:microsoft.com/office/officeart/2008/layout/LinedList"/>
    <dgm:cxn modelId="{23B477C2-87EE-414E-8D2E-6C0A65DAF9E6}" type="presOf" srcId="{7040D68D-CA36-4D68-A856-363F22EA17BB}" destId="{C2D5C5C7-A30E-4640-B847-425CD33DB524}" srcOrd="0" destOrd="0" presId="urn:microsoft.com/office/officeart/2008/layout/LinedList"/>
    <dgm:cxn modelId="{590C489B-957E-9749-8393-5A4761B3DD27}" type="presParOf" srcId="{748FEF48-13AE-DA42-A965-B44047459C94}" destId="{7C59F623-DD28-C145-91EB-6E7252487617}" srcOrd="0" destOrd="0" presId="urn:microsoft.com/office/officeart/2008/layout/LinedList"/>
    <dgm:cxn modelId="{7641753E-B6AA-B042-8F7F-B1C51E06C70E}" type="presParOf" srcId="{748FEF48-13AE-DA42-A965-B44047459C94}" destId="{3ED0EE86-5E39-2C40-8509-2C400D68DB6F}" srcOrd="1" destOrd="0" presId="urn:microsoft.com/office/officeart/2008/layout/LinedList"/>
    <dgm:cxn modelId="{CC5FC63E-38AA-CC4D-A479-29995F3DD66D}" type="presParOf" srcId="{3ED0EE86-5E39-2C40-8509-2C400D68DB6F}" destId="{C2D5C5C7-A30E-4640-B847-425CD33DB524}" srcOrd="0" destOrd="0" presId="urn:microsoft.com/office/officeart/2008/layout/LinedList"/>
    <dgm:cxn modelId="{0CF204B1-B1F7-F642-A498-151735B02961}" type="presParOf" srcId="{3ED0EE86-5E39-2C40-8509-2C400D68DB6F}" destId="{E2AF2C56-8019-9040-A1C7-E30258CC2C9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D108A-719B-AC49-831F-D8E647946950}">
      <dsp:nvSpPr>
        <dsp:cNvPr id="0" name=""/>
        <dsp:cNvSpPr/>
      </dsp:nvSpPr>
      <dsp:spPr>
        <a:xfrm>
          <a:off x="0" y="461330"/>
          <a:ext cx="2801273" cy="17788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14DA93-2355-6645-A0D9-1867ED162B15}">
      <dsp:nvSpPr>
        <dsp:cNvPr id="0" name=""/>
        <dsp:cNvSpPr/>
      </dsp:nvSpPr>
      <dsp:spPr>
        <a:xfrm>
          <a:off x="311252" y="757020"/>
          <a:ext cx="2801273" cy="17788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The Helen Suzman Foundation (“HSF”) is a non-profit organization</a:t>
          </a:r>
        </a:p>
      </dsp:txBody>
      <dsp:txXfrm>
        <a:off x="363352" y="809120"/>
        <a:ext cx="2697073" cy="1674608"/>
      </dsp:txXfrm>
    </dsp:sp>
    <dsp:sp modelId="{D3FE352D-A5DC-A24E-9FDB-7DF0E74561AE}">
      <dsp:nvSpPr>
        <dsp:cNvPr id="0" name=""/>
        <dsp:cNvSpPr/>
      </dsp:nvSpPr>
      <dsp:spPr>
        <a:xfrm>
          <a:off x="3423779" y="461330"/>
          <a:ext cx="2801273" cy="17788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078D14-B35D-CE45-B18B-3F0F834E5906}">
      <dsp:nvSpPr>
        <dsp:cNvPr id="0" name=""/>
        <dsp:cNvSpPr/>
      </dsp:nvSpPr>
      <dsp:spPr>
        <a:xfrm>
          <a:off x="3735031" y="757020"/>
          <a:ext cx="2801273" cy="17788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Section 174 - Criteria</a:t>
          </a:r>
        </a:p>
      </dsp:txBody>
      <dsp:txXfrm>
        <a:off x="3787131" y="809120"/>
        <a:ext cx="2697073" cy="1674608"/>
      </dsp:txXfrm>
    </dsp:sp>
    <dsp:sp modelId="{E55036E2-4E3C-0E44-A411-83129599ACF6}">
      <dsp:nvSpPr>
        <dsp:cNvPr id="0" name=""/>
        <dsp:cNvSpPr/>
      </dsp:nvSpPr>
      <dsp:spPr>
        <a:xfrm>
          <a:off x="6847558" y="461330"/>
          <a:ext cx="2801273" cy="17788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355F9E-CF03-1143-8BB4-1CA39DF346AB}">
      <dsp:nvSpPr>
        <dsp:cNvPr id="0" name=""/>
        <dsp:cNvSpPr/>
      </dsp:nvSpPr>
      <dsp:spPr>
        <a:xfrm>
          <a:off x="7158811" y="757020"/>
          <a:ext cx="2801273" cy="17788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Section 178 - </a:t>
          </a:r>
        </a:p>
        <a:p>
          <a:pPr marL="0" lvl="0" indent="0" algn="ctr" defTabSz="1066800">
            <a:lnSpc>
              <a:spcPct val="90000"/>
            </a:lnSpc>
            <a:spcBef>
              <a:spcPct val="0"/>
            </a:spcBef>
            <a:spcAft>
              <a:spcPct val="35000"/>
            </a:spcAft>
            <a:buNone/>
          </a:pPr>
          <a:r>
            <a:rPr lang="en-US" sz="2400" kern="1200" dirty="0"/>
            <a:t>JSC Composition</a:t>
          </a:r>
        </a:p>
      </dsp:txBody>
      <dsp:txXfrm>
        <a:off x="7210911" y="809120"/>
        <a:ext cx="2697073" cy="16746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59F623-DD28-C145-91EB-6E7252487617}">
      <dsp:nvSpPr>
        <dsp:cNvPr id="0" name=""/>
        <dsp:cNvSpPr/>
      </dsp:nvSpPr>
      <dsp:spPr>
        <a:xfrm>
          <a:off x="0" y="0"/>
          <a:ext cx="5102662"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D5C5C7-A30E-4640-B847-425CD33DB524}">
      <dsp:nvSpPr>
        <dsp:cNvPr id="0" name=""/>
        <dsp:cNvSpPr/>
      </dsp:nvSpPr>
      <dsp:spPr>
        <a:xfrm>
          <a:off x="0" y="0"/>
          <a:ext cx="5102662" cy="4654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JSC must be </a:t>
          </a:r>
          <a:r>
            <a:rPr lang="en-US" sz="4000" u="sng" kern="1200" dirty="0"/>
            <a:t>constitutionally mandated to regularly review </a:t>
          </a:r>
          <a:r>
            <a:rPr lang="en-US" sz="4000" kern="1200" dirty="0"/>
            <a:t>the criteria it uses for judicial appointment</a:t>
          </a:r>
        </a:p>
      </dsp:txBody>
      <dsp:txXfrm>
        <a:off x="0" y="0"/>
        <a:ext cx="5102662" cy="46541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377C8-94C6-7343-9654-029A9D04897C}" type="datetimeFigureOut">
              <a:rPr lang="en-US" smtClean="0"/>
              <a:t>3/15/23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267762-E243-464F-9C7A-41797BF29A2E}" type="slidenum">
              <a:rPr lang="en-US" smtClean="0"/>
              <a:t>‹#›</a:t>
            </a:fld>
            <a:endParaRPr lang="en-US"/>
          </a:p>
        </p:txBody>
      </p:sp>
    </p:spTree>
    <p:extLst>
      <p:ext uri="{BB962C8B-B14F-4D97-AF65-F5344CB8AC3E}">
        <p14:creationId xmlns:p14="http://schemas.microsoft.com/office/powerpoint/2010/main" val="299096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267762-E243-464F-9C7A-41797BF29A2E}" type="slidenum">
              <a:rPr lang="en-US" smtClean="0"/>
              <a:t>5</a:t>
            </a:fld>
            <a:endParaRPr lang="en-US"/>
          </a:p>
        </p:txBody>
      </p:sp>
    </p:spTree>
    <p:extLst>
      <p:ext uri="{BB962C8B-B14F-4D97-AF65-F5344CB8AC3E}">
        <p14:creationId xmlns:p14="http://schemas.microsoft.com/office/powerpoint/2010/main" val="258191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267762-E243-464F-9C7A-41797BF29A2E}" type="slidenum">
              <a:rPr lang="en-US" smtClean="0"/>
              <a:t>7</a:t>
            </a:fld>
            <a:endParaRPr lang="en-US"/>
          </a:p>
        </p:txBody>
      </p:sp>
    </p:spTree>
    <p:extLst>
      <p:ext uri="{BB962C8B-B14F-4D97-AF65-F5344CB8AC3E}">
        <p14:creationId xmlns:p14="http://schemas.microsoft.com/office/powerpoint/2010/main" val="3889489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273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71266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54122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200408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67770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690961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96615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36977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542947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43548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3/15/23</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137300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3/15/23</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2633078332"/>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91" name="Rectangle 1090">
            <a:extLst>
              <a:ext uri="{FF2B5EF4-FFF2-40B4-BE49-F238E27FC236}">
                <a16:creationId xmlns:a16="http://schemas.microsoft.com/office/drawing/2014/main" id="{C0E2219A-04FA-42C2-92B5-2540C97495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3" name="Freeform: Shape 1092">
            <a:extLst>
              <a:ext uri="{FF2B5EF4-FFF2-40B4-BE49-F238E27FC236}">
                <a16:creationId xmlns:a16="http://schemas.microsoft.com/office/drawing/2014/main" id="{B0E897CB-98BF-469B-8A73-7BD2916E2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17267" cy="6858000"/>
          </a:xfrm>
          <a:custGeom>
            <a:avLst/>
            <a:gdLst>
              <a:gd name="connsiteX0" fmla="*/ 0 w 11317267"/>
              <a:gd name="connsiteY0" fmla="*/ 0 h 6858000"/>
              <a:gd name="connsiteX1" fmla="*/ 11317267 w 11317267"/>
              <a:gd name="connsiteY1" fmla="*/ 0 h 6858000"/>
              <a:gd name="connsiteX2" fmla="*/ 5306679 w 11317267"/>
              <a:gd name="connsiteY2" fmla="*/ 6857996 h 6858000"/>
              <a:gd name="connsiteX3" fmla="*/ 5306677 w 11317267"/>
              <a:gd name="connsiteY3" fmla="*/ 6857998 h 6858000"/>
              <a:gd name="connsiteX4" fmla="*/ 5306675 w 11317267"/>
              <a:gd name="connsiteY4" fmla="*/ 6858000 h 6858000"/>
              <a:gd name="connsiteX5" fmla="*/ 0 w 11317267"/>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17267" h="6858000">
                <a:moveTo>
                  <a:pt x="0" y="0"/>
                </a:moveTo>
                <a:lnTo>
                  <a:pt x="11317267" y="0"/>
                </a:lnTo>
                <a:lnTo>
                  <a:pt x="5306679" y="6857996"/>
                </a:lnTo>
                <a:cubicBezTo>
                  <a:pt x="5306679" y="6857997"/>
                  <a:pt x="5306677" y="6857997"/>
                  <a:pt x="5306677" y="6857998"/>
                </a:cubicBezTo>
                <a:lnTo>
                  <a:pt x="5306675"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95" name="Freeform: Shape 1094">
            <a:extLst>
              <a:ext uri="{FF2B5EF4-FFF2-40B4-BE49-F238E27FC236}">
                <a16:creationId xmlns:a16="http://schemas.microsoft.com/office/drawing/2014/main" id="{658CFA6B-BF53-4CCE-AA08-59DFD207B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B62C378-96C4-5F88-D642-D307E0748E04}"/>
              </a:ext>
            </a:extLst>
          </p:cNvPr>
          <p:cNvSpPr>
            <a:spLocks noGrp="1"/>
          </p:cNvSpPr>
          <p:nvPr>
            <p:ph type="ctrTitle"/>
          </p:nvPr>
        </p:nvSpPr>
        <p:spPr>
          <a:xfrm>
            <a:off x="848279" y="373759"/>
            <a:ext cx="6172200" cy="4634140"/>
          </a:xfrm>
        </p:spPr>
        <p:txBody>
          <a:bodyPr>
            <a:noAutofit/>
          </a:bodyPr>
          <a:lstStyle/>
          <a:p>
            <a:pPr algn="ctr"/>
            <a:r>
              <a:rPr lang="en-US" sz="4000" dirty="0"/>
              <a:t>Annual Review of the Constitution</a:t>
            </a:r>
            <a:br>
              <a:rPr lang="en-US" sz="4000" dirty="0"/>
            </a:br>
            <a:br>
              <a:rPr lang="en-US" sz="4000" dirty="0"/>
            </a:br>
            <a:r>
              <a:rPr lang="en-US" sz="3200" dirty="0"/>
              <a:t>Helen Suzman Foundation Submission</a:t>
            </a:r>
            <a:br>
              <a:rPr lang="en-US" sz="4000" dirty="0"/>
            </a:br>
            <a:br>
              <a:rPr lang="en-US" sz="4000" dirty="0"/>
            </a:br>
            <a:r>
              <a:rPr lang="en-US" sz="2400" dirty="0"/>
              <a:t>June 2021</a:t>
            </a:r>
            <a:br>
              <a:rPr lang="en-US" sz="2400" dirty="0"/>
            </a:br>
            <a:br>
              <a:rPr lang="en-US" sz="2400" dirty="0"/>
            </a:br>
            <a:r>
              <a:rPr lang="en-US" sz="2400" dirty="0"/>
              <a:t>Reference CRC 9/21</a:t>
            </a:r>
            <a:br>
              <a:rPr lang="en-US" sz="4000" dirty="0"/>
            </a:br>
            <a:endParaRPr lang="en-US" sz="4000" dirty="0"/>
          </a:p>
        </p:txBody>
      </p:sp>
      <p:sp>
        <p:nvSpPr>
          <p:cNvPr id="3" name="Subtitle 2">
            <a:extLst>
              <a:ext uri="{FF2B5EF4-FFF2-40B4-BE49-F238E27FC236}">
                <a16:creationId xmlns:a16="http://schemas.microsoft.com/office/drawing/2014/main" id="{23EC250F-7DC4-938F-D909-3398167FDD89}"/>
              </a:ext>
            </a:extLst>
          </p:cNvPr>
          <p:cNvSpPr>
            <a:spLocks noGrp="1"/>
          </p:cNvSpPr>
          <p:nvPr>
            <p:ph type="subTitle" idx="1"/>
          </p:nvPr>
        </p:nvSpPr>
        <p:spPr>
          <a:xfrm>
            <a:off x="1143001" y="5439202"/>
            <a:ext cx="4175307" cy="732995"/>
          </a:xfrm>
        </p:spPr>
        <p:txBody>
          <a:bodyPr>
            <a:normAutofit/>
          </a:bodyPr>
          <a:lstStyle/>
          <a:p>
            <a:r>
              <a:rPr lang="en-US" dirty="0"/>
              <a:t>Joint Constitutional Review Committee</a:t>
            </a:r>
          </a:p>
        </p:txBody>
      </p:sp>
      <p:cxnSp>
        <p:nvCxnSpPr>
          <p:cNvPr id="1097" name="Straight Connector 1096">
            <a:extLst>
              <a:ext uri="{FF2B5EF4-FFF2-40B4-BE49-F238E27FC236}">
                <a16:creationId xmlns:a16="http://schemas.microsoft.com/office/drawing/2014/main" id="{410A45DA-4E66-4841-B892-192B2BAA8D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400307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HSF: Helen Suzman Foundation | Policy Commons">
            <a:extLst>
              <a:ext uri="{FF2B5EF4-FFF2-40B4-BE49-F238E27FC236}">
                <a16:creationId xmlns:a16="http://schemas.microsoft.com/office/drawing/2014/main" id="{D7A6C656-F4FA-0246-334C-40A70B8E33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53" r="-1" b="-1"/>
          <a:stretch/>
        </p:blipFill>
        <p:spPr bwMode="auto">
          <a:xfrm>
            <a:off x="8442730" y="3875216"/>
            <a:ext cx="3385053" cy="2265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462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EA1A24-9CA1-4513-A409-3AD90DB09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1DF8E5-EA89-C497-26DC-ABBA740CB836}"/>
              </a:ext>
            </a:extLst>
          </p:cNvPr>
          <p:cNvSpPr>
            <a:spLocks noGrp="1"/>
          </p:cNvSpPr>
          <p:nvPr>
            <p:ph type="title"/>
          </p:nvPr>
        </p:nvSpPr>
        <p:spPr>
          <a:xfrm>
            <a:off x="1756756" y="4718957"/>
            <a:ext cx="8689571" cy="1037825"/>
          </a:xfrm>
        </p:spPr>
        <p:txBody>
          <a:bodyPr anchor="b">
            <a:normAutofit/>
          </a:bodyPr>
          <a:lstStyle/>
          <a:p>
            <a:pPr algn="ctr"/>
            <a:r>
              <a:rPr lang="en-US" dirty="0"/>
              <a:t>INTRODUCTION</a:t>
            </a:r>
            <a:endParaRPr lang="en-US"/>
          </a:p>
        </p:txBody>
      </p:sp>
      <p:cxnSp>
        <p:nvCxnSpPr>
          <p:cNvPr id="11" name="Straight Connector 10">
            <a:extLst>
              <a:ext uri="{FF2B5EF4-FFF2-40B4-BE49-F238E27FC236}">
                <a16:creationId xmlns:a16="http://schemas.microsoft.com/office/drawing/2014/main" id="{3C0930BD-361E-4C4D-8B08-ED210DFA2D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1CB7857-85EB-CC72-BC1C-9DFCF2AECDF4}"/>
              </a:ext>
            </a:extLst>
          </p:cNvPr>
          <p:cNvGraphicFramePr>
            <a:graphicFrameLocks noGrp="1"/>
          </p:cNvGraphicFramePr>
          <p:nvPr>
            <p:ph idx="1"/>
            <p:extLst>
              <p:ext uri="{D42A27DB-BD31-4B8C-83A1-F6EECF244321}">
                <p14:modId xmlns:p14="http://schemas.microsoft.com/office/powerpoint/2010/main" val="2950820034"/>
              </p:ext>
            </p:extLst>
          </p:nvPr>
        </p:nvGraphicFramePr>
        <p:xfrm>
          <a:off x="1142999" y="1213460"/>
          <a:ext cx="9960085" cy="2997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4229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981E5-F76C-0320-A519-812C099505D9}"/>
              </a:ext>
            </a:extLst>
          </p:cNvPr>
          <p:cNvSpPr>
            <a:spLocks noGrp="1"/>
          </p:cNvSpPr>
          <p:nvPr>
            <p:ph type="title"/>
          </p:nvPr>
        </p:nvSpPr>
        <p:spPr>
          <a:xfrm>
            <a:off x="1143000" y="374175"/>
            <a:ext cx="9905999" cy="1360898"/>
          </a:xfrm>
        </p:spPr>
        <p:txBody>
          <a:bodyPr/>
          <a:lstStyle/>
          <a:p>
            <a:pPr algn="ctr"/>
            <a:r>
              <a:rPr lang="en-US" dirty="0"/>
              <a:t>HSF’s Interest in the Judiciary</a:t>
            </a:r>
          </a:p>
        </p:txBody>
      </p:sp>
      <p:sp>
        <p:nvSpPr>
          <p:cNvPr id="3" name="Content Placeholder 2">
            <a:extLst>
              <a:ext uri="{FF2B5EF4-FFF2-40B4-BE49-F238E27FC236}">
                <a16:creationId xmlns:a16="http://schemas.microsoft.com/office/drawing/2014/main" id="{B722A483-39D1-9B7F-529F-4C257FEA70C8}"/>
              </a:ext>
            </a:extLst>
          </p:cNvPr>
          <p:cNvSpPr>
            <a:spLocks noGrp="1"/>
          </p:cNvSpPr>
          <p:nvPr>
            <p:ph idx="1"/>
          </p:nvPr>
        </p:nvSpPr>
        <p:spPr>
          <a:xfrm>
            <a:off x="1143000" y="1883139"/>
            <a:ext cx="9905999" cy="3567118"/>
          </a:xfrm>
        </p:spPr>
        <p:txBody>
          <a:bodyPr>
            <a:normAutofit fontScale="85000" lnSpcReduction="20000"/>
          </a:bodyPr>
          <a:lstStyle/>
          <a:p>
            <a:endParaRPr lang="en-US" dirty="0"/>
          </a:p>
          <a:p>
            <a:r>
              <a:rPr lang="en-US" sz="2400" dirty="0"/>
              <a:t>The Judiciary, particularly the functioning of the JSC, has been a part of the HSF’s mandate for over a decade.</a:t>
            </a:r>
          </a:p>
          <a:p>
            <a:pPr marL="0" indent="0">
              <a:buNone/>
            </a:pPr>
            <a:endParaRPr lang="en-US" sz="2400" dirty="0"/>
          </a:p>
          <a:p>
            <a:r>
              <a:rPr lang="en-US" sz="2400" dirty="0"/>
              <a:t>Including:</a:t>
            </a:r>
            <a:endParaRPr lang="en-US" sz="2200" dirty="0"/>
          </a:p>
          <a:p>
            <a:pPr lvl="1"/>
            <a:r>
              <a:rPr lang="en-US" sz="2200" dirty="0"/>
              <a:t>	Lectures, Roundtables, Publications, Litigation, Submissions</a:t>
            </a:r>
          </a:p>
          <a:p>
            <a:pPr lvl="1"/>
            <a:endParaRPr lang="en-US" sz="2200" dirty="0"/>
          </a:p>
          <a:p>
            <a:pPr lvl="1" indent="-228600">
              <a:spcBef>
                <a:spcPts val="1000"/>
              </a:spcBef>
              <a:buFont typeface="Arial" panose="020B0604020202020204" pitchFamily="34" charset="0"/>
              <a:buChar char="•"/>
            </a:pPr>
            <a:r>
              <a:rPr lang="en-US" sz="2400" i="0" dirty="0"/>
              <a:t>Most relevant: dedicated report on reform of the JSC </a:t>
            </a:r>
          </a:p>
          <a:p>
            <a:pPr lvl="1"/>
            <a:r>
              <a:rPr lang="en-US" sz="2200" dirty="0"/>
              <a:t>	In the Interests of Justice: Reform of the Judicial Service Commission </a:t>
            </a:r>
          </a:p>
          <a:p>
            <a:pPr lvl="1"/>
            <a:endParaRPr lang="en-US" sz="2200" dirty="0"/>
          </a:p>
        </p:txBody>
      </p:sp>
    </p:spTree>
    <p:extLst>
      <p:ext uri="{BB962C8B-B14F-4D97-AF65-F5344CB8AC3E}">
        <p14:creationId xmlns:p14="http://schemas.microsoft.com/office/powerpoint/2010/main" val="346686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20E7A4-EC2C-47C8-BE55-65771E3F2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CF23DDA-0D09-4FE5-AE88-EBBE5E024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85325" cy="6858000"/>
          </a:xfrm>
          <a:custGeom>
            <a:avLst/>
            <a:gdLst>
              <a:gd name="connsiteX0" fmla="*/ 4456883 w 6885325"/>
              <a:gd name="connsiteY0" fmla="*/ 6858000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4456884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5 w 6885325"/>
              <a:gd name="connsiteY6"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5 w 6885325"/>
              <a:gd name="connsiteY5"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5325" h="6858000">
                <a:moveTo>
                  <a:pt x="6885325" y="6857999"/>
                </a:moveTo>
                <a:lnTo>
                  <a:pt x="0" y="6858000"/>
                </a:lnTo>
                <a:lnTo>
                  <a:pt x="6010592" y="0"/>
                </a:lnTo>
                <a:lnTo>
                  <a:pt x="6885325" y="0"/>
                </a:lnTo>
                <a:lnTo>
                  <a:pt x="6885325" y="6857999"/>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DD32461-531D-4162-26B3-A218C41122A7}"/>
              </a:ext>
            </a:extLst>
          </p:cNvPr>
          <p:cNvSpPr>
            <a:spLocks noGrp="1"/>
          </p:cNvSpPr>
          <p:nvPr>
            <p:ph type="title"/>
          </p:nvPr>
        </p:nvSpPr>
        <p:spPr>
          <a:xfrm>
            <a:off x="414868" y="1100567"/>
            <a:ext cx="3533033" cy="2391827"/>
          </a:xfrm>
        </p:spPr>
        <p:txBody>
          <a:bodyPr anchor="t">
            <a:normAutofit fontScale="90000"/>
          </a:bodyPr>
          <a:lstStyle/>
          <a:p>
            <a:pPr algn="ctr">
              <a:lnSpc>
                <a:spcPct val="90000"/>
              </a:lnSpc>
            </a:pPr>
            <a:r>
              <a:rPr lang="en-US" sz="4400" b="1" dirty="0"/>
              <a:t>Section 174</a:t>
            </a:r>
            <a:br>
              <a:rPr lang="en-US" sz="4400" b="1" dirty="0"/>
            </a:br>
            <a:br>
              <a:rPr lang="en-US" sz="4400" b="1" dirty="0"/>
            </a:br>
            <a:r>
              <a:rPr lang="en-US" sz="3200" i="1" dirty="0"/>
              <a:t>Criteria for Judicial Appointment</a:t>
            </a:r>
            <a:r>
              <a:rPr lang="en-US" sz="4400" b="1" dirty="0"/>
              <a:t> </a:t>
            </a:r>
          </a:p>
        </p:txBody>
      </p:sp>
      <p:cxnSp>
        <p:nvCxnSpPr>
          <p:cNvPr id="13" name="Straight Connector 12">
            <a:extLst>
              <a:ext uri="{FF2B5EF4-FFF2-40B4-BE49-F238E27FC236}">
                <a16:creationId xmlns:a16="http://schemas.microsoft.com/office/drawing/2014/main" id="{1766FD2F-248A-4AA1-8078-E26D6E690B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25A1FE9-A192-9E33-39AA-07F797921A91}"/>
              </a:ext>
            </a:extLst>
          </p:cNvPr>
          <p:cNvGraphicFramePr>
            <a:graphicFrameLocks noGrp="1"/>
          </p:cNvGraphicFramePr>
          <p:nvPr>
            <p:ph idx="1"/>
            <p:extLst>
              <p:ext uri="{D42A27DB-BD31-4B8C-83A1-F6EECF244321}">
                <p14:modId xmlns:p14="http://schemas.microsoft.com/office/powerpoint/2010/main" val="1359794479"/>
              </p:ext>
            </p:extLst>
          </p:nvPr>
        </p:nvGraphicFramePr>
        <p:xfrm>
          <a:off x="6388569" y="1518070"/>
          <a:ext cx="5102662" cy="4654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368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C24E-1CE2-FF84-4502-81402D2FE9FA}"/>
              </a:ext>
            </a:extLst>
          </p:cNvPr>
          <p:cNvSpPr>
            <a:spLocks noGrp="1"/>
          </p:cNvSpPr>
          <p:nvPr>
            <p:ph type="title"/>
          </p:nvPr>
        </p:nvSpPr>
        <p:spPr>
          <a:xfrm>
            <a:off x="1142999" y="0"/>
            <a:ext cx="9905999" cy="1360898"/>
          </a:xfrm>
        </p:spPr>
        <p:txBody>
          <a:bodyPr>
            <a:normAutofit/>
          </a:bodyPr>
          <a:lstStyle/>
          <a:p>
            <a:pPr algn="ctr"/>
            <a:r>
              <a:rPr lang="en-GB" dirty="0"/>
              <a:t>Rationale</a:t>
            </a:r>
            <a:r>
              <a:rPr lang="en-GB" sz="4400" dirty="0"/>
              <a:t> – Section 174</a:t>
            </a:r>
            <a:endParaRPr lang="en-US" sz="4400" dirty="0"/>
          </a:p>
        </p:txBody>
      </p:sp>
      <p:sp>
        <p:nvSpPr>
          <p:cNvPr id="3" name="Content Placeholder 2">
            <a:extLst>
              <a:ext uri="{FF2B5EF4-FFF2-40B4-BE49-F238E27FC236}">
                <a16:creationId xmlns:a16="http://schemas.microsoft.com/office/drawing/2014/main" id="{D9B335BB-F59E-F377-160C-E8820534CB87}"/>
              </a:ext>
            </a:extLst>
          </p:cNvPr>
          <p:cNvSpPr>
            <a:spLocks noGrp="1"/>
          </p:cNvSpPr>
          <p:nvPr>
            <p:ph idx="1"/>
          </p:nvPr>
        </p:nvSpPr>
        <p:spPr>
          <a:xfrm>
            <a:off x="1142999" y="1360897"/>
            <a:ext cx="9905999" cy="4701235"/>
          </a:xfrm>
        </p:spPr>
        <p:txBody>
          <a:bodyPr>
            <a:normAutofit/>
          </a:bodyPr>
          <a:lstStyle/>
          <a:p>
            <a:pPr>
              <a:spcAft>
                <a:spcPts val="1000"/>
              </a:spcAft>
            </a:pPr>
            <a:r>
              <a:rPr lang="en-US" sz="1900" dirty="0"/>
              <a:t>Since the HSF’s submission in 2021, the JSC has made additional criteria publicly available</a:t>
            </a:r>
            <a:endParaRPr lang="en-US" dirty="0"/>
          </a:p>
          <a:p>
            <a:pPr>
              <a:spcAft>
                <a:spcPts val="1000"/>
              </a:spcAft>
            </a:pPr>
            <a:r>
              <a:rPr lang="en-ZA" sz="1900" dirty="0"/>
              <a:t>International best practice:</a:t>
            </a:r>
          </a:p>
          <a:p>
            <a:pPr lvl="1">
              <a:spcAft>
                <a:spcPts val="1000"/>
              </a:spcAft>
            </a:pPr>
            <a:r>
              <a:rPr lang="en-ZA" dirty="0"/>
              <a:t>- clear, objective and pre-determined criteria </a:t>
            </a:r>
          </a:p>
          <a:p>
            <a:pPr>
              <a:spcAft>
                <a:spcPts val="1000"/>
              </a:spcAft>
            </a:pPr>
            <a:r>
              <a:rPr lang="en-ZA" sz="1900" dirty="0"/>
              <a:t>New criteria are commendable </a:t>
            </a:r>
          </a:p>
          <a:p>
            <a:pPr>
              <a:spcAft>
                <a:spcPts val="1000"/>
              </a:spcAft>
            </a:pPr>
            <a:r>
              <a:rPr lang="en-ZA" sz="1900" dirty="0"/>
              <a:t>Past practice no regular review </a:t>
            </a:r>
          </a:p>
          <a:p>
            <a:pPr marL="514350" lvl="1" indent="-285750">
              <a:spcAft>
                <a:spcPts val="1000"/>
              </a:spcAft>
              <a:buFontTx/>
              <a:buChar char="-"/>
            </a:pPr>
            <a:r>
              <a:rPr lang="en-US" dirty="0"/>
              <a:t>2010 Supplementary Criteria wholly inadequate</a:t>
            </a:r>
            <a:endParaRPr lang="en-ZA" sz="1900" dirty="0"/>
          </a:p>
          <a:p>
            <a:pPr>
              <a:spcAft>
                <a:spcPts val="1000"/>
              </a:spcAft>
            </a:pPr>
            <a:r>
              <a:rPr lang="en-ZA" sz="1900" dirty="0"/>
              <a:t>Suggested Amendment:</a:t>
            </a:r>
          </a:p>
          <a:p>
            <a:pPr marL="514350" lvl="1" indent="-285750">
              <a:spcAft>
                <a:spcPts val="1000"/>
              </a:spcAft>
              <a:buFontTx/>
              <a:buChar char="-"/>
            </a:pPr>
            <a:r>
              <a:rPr lang="en-ZA" dirty="0"/>
              <a:t>Increases relevance, transparency and accountability</a:t>
            </a:r>
          </a:p>
          <a:p>
            <a:pPr>
              <a:spcAft>
                <a:spcPts val="1000"/>
              </a:spcAft>
            </a:pPr>
            <a:endParaRPr lang="en-ZA" sz="1800" dirty="0">
              <a:effectLst/>
              <a:latin typeface="Calibri" panose="020F0502020204030204" pitchFamily="34" charset="0"/>
            </a:endParaRPr>
          </a:p>
          <a:p>
            <a:pPr marL="514350" lvl="1" indent="-285750">
              <a:spcAft>
                <a:spcPts val="1000"/>
              </a:spcAft>
              <a:buFontTx/>
              <a:buChar char="-"/>
            </a:pPr>
            <a:endParaRPr lang="en-ZA" dirty="0"/>
          </a:p>
          <a:p>
            <a:pPr marL="514350" lvl="1" indent="-285750">
              <a:spcAft>
                <a:spcPts val="1000"/>
              </a:spcAft>
              <a:buFontTx/>
              <a:buChar char="-"/>
            </a:pPr>
            <a:endParaRPr lang="en-ZA" sz="1800" dirty="0">
              <a:effectLst/>
              <a:latin typeface="Calibri" panose="020F0502020204030204" pitchFamily="34" charset="0"/>
            </a:endParaRPr>
          </a:p>
          <a:p>
            <a:pPr marL="514350" lvl="1" indent="-285750">
              <a:spcAft>
                <a:spcPts val="1000"/>
              </a:spcAft>
              <a:buFontTx/>
              <a:buChar char="-"/>
            </a:pPr>
            <a:endParaRPr lang="en-ZA" dirty="0"/>
          </a:p>
          <a:p>
            <a:pPr marL="514350" lvl="1" indent="-285750">
              <a:spcAft>
                <a:spcPts val="1000"/>
              </a:spcAft>
              <a:buFontTx/>
              <a:buChar char="-"/>
            </a:pPr>
            <a:endParaRPr lang="en-ZA" dirty="0"/>
          </a:p>
          <a:p>
            <a:pPr marL="514350" lvl="1" indent="-285750">
              <a:spcAft>
                <a:spcPts val="1000"/>
              </a:spcAft>
              <a:buFontTx/>
              <a:buChar char="-"/>
            </a:pPr>
            <a:endParaRPr lang="en-ZA" dirty="0"/>
          </a:p>
          <a:p>
            <a:pPr lvl="1">
              <a:spcAft>
                <a:spcPts val="1000"/>
              </a:spcAft>
            </a:pPr>
            <a:endParaRPr lang="en-ZA" sz="1600" dirty="0"/>
          </a:p>
          <a:p>
            <a:endParaRPr lang="en-US" sz="1800" dirty="0"/>
          </a:p>
          <a:p>
            <a:pPr lvl="1"/>
            <a:endParaRPr lang="en-US" dirty="0"/>
          </a:p>
        </p:txBody>
      </p:sp>
    </p:spTree>
    <p:extLst>
      <p:ext uri="{BB962C8B-B14F-4D97-AF65-F5344CB8AC3E}">
        <p14:creationId xmlns:p14="http://schemas.microsoft.com/office/powerpoint/2010/main" val="2099307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20E7A4-EC2C-47C8-BE55-65771E3F2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CF23DDA-0D09-4FE5-AE88-EBBE5E024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85325" cy="6858000"/>
          </a:xfrm>
          <a:custGeom>
            <a:avLst/>
            <a:gdLst>
              <a:gd name="connsiteX0" fmla="*/ 4456883 w 6885325"/>
              <a:gd name="connsiteY0" fmla="*/ 6858000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4456884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5 w 6885325"/>
              <a:gd name="connsiteY6"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5 w 6885325"/>
              <a:gd name="connsiteY5"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5325" h="6858000">
                <a:moveTo>
                  <a:pt x="6885325" y="6857999"/>
                </a:moveTo>
                <a:lnTo>
                  <a:pt x="0" y="6858000"/>
                </a:lnTo>
                <a:lnTo>
                  <a:pt x="6010592" y="0"/>
                </a:lnTo>
                <a:lnTo>
                  <a:pt x="6885325" y="0"/>
                </a:lnTo>
                <a:lnTo>
                  <a:pt x="6885325" y="6857999"/>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DD32461-531D-4162-26B3-A218C41122A7}"/>
              </a:ext>
            </a:extLst>
          </p:cNvPr>
          <p:cNvSpPr>
            <a:spLocks noGrp="1"/>
          </p:cNvSpPr>
          <p:nvPr>
            <p:ph type="title"/>
          </p:nvPr>
        </p:nvSpPr>
        <p:spPr>
          <a:xfrm>
            <a:off x="414868" y="1100567"/>
            <a:ext cx="3533033" cy="2391827"/>
          </a:xfrm>
        </p:spPr>
        <p:txBody>
          <a:bodyPr anchor="t">
            <a:normAutofit fontScale="90000"/>
          </a:bodyPr>
          <a:lstStyle/>
          <a:p>
            <a:pPr algn="ctr">
              <a:lnSpc>
                <a:spcPct val="90000"/>
              </a:lnSpc>
            </a:pPr>
            <a:r>
              <a:rPr lang="en-US" sz="4400" b="1" dirty="0"/>
              <a:t>Section 178(1)</a:t>
            </a:r>
            <a:br>
              <a:rPr lang="en-US" sz="4400" b="1" dirty="0"/>
            </a:br>
            <a:br>
              <a:rPr lang="en-US" sz="4400" b="1" dirty="0"/>
            </a:br>
            <a:r>
              <a:rPr lang="en-US" sz="3200" i="1" dirty="0"/>
              <a:t>JSC Composition</a:t>
            </a:r>
            <a:r>
              <a:rPr lang="en-US" sz="4400" b="1" dirty="0"/>
              <a:t> </a:t>
            </a:r>
          </a:p>
        </p:txBody>
      </p:sp>
      <p:cxnSp>
        <p:nvCxnSpPr>
          <p:cNvPr id="13" name="Straight Connector 12">
            <a:extLst>
              <a:ext uri="{FF2B5EF4-FFF2-40B4-BE49-F238E27FC236}">
                <a16:creationId xmlns:a16="http://schemas.microsoft.com/office/drawing/2014/main" id="{1766FD2F-248A-4AA1-8078-E26D6E690B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30DB4CB-FC05-AECE-18ED-4AD76185A444}"/>
              </a:ext>
            </a:extLst>
          </p:cNvPr>
          <p:cNvSpPr txBox="1"/>
          <p:nvPr/>
        </p:nvSpPr>
        <p:spPr>
          <a:xfrm>
            <a:off x="5980799" y="780176"/>
            <a:ext cx="6121399" cy="5170646"/>
          </a:xfrm>
          <a:prstGeom prst="rect">
            <a:avLst/>
          </a:prstGeom>
          <a:noFill/>
        </p:spPr>
        <p:txBody>
          <a:bodyPr wrap="square" rtlCol="0">
            <a:spAutoFit/>
          </a:bodyPr>
          <a:lstStyle/>
          <a:p>
            <a:pPr>
              <a:buFont typeface="Arial" panose="020B0604020202020204" pitchFamily="34" charset="0"/>
              <a:buChar char="•"/>
            </a:pPr>
            <a:r>
              <a:rPr lang="en-ZA" sz="2200" dirty="0"/>
              <a:t> </a:t>
            </a:r>
            <a:r>
              <a:rPr lang="en-ZA" sz="2200" dirty="0">
                <a:effectLst/>
              </a:rPr>
              <a:t>Section 178(1)(h): </a:t>
            </a:r>
            <a:r>
              <a:rPr lang="en-ZA" sz="2200" u="sng" dirty="0">
                <a:effectLst/>
              </a:rPr>
              <a:t>Three </a:t>
            </a:r>
            <a:r>
              <a:rPr lang="en-ZA" sz="2200" dirty="0">
                <a:effectLst/>
              </a:rPr>
              <a:t>persons identified by the National Assembly from among its members who are not also members of the national executive. Each of the three largest parties in the National Assembly is to designate a member; </a:t>
            </a:r>
          </a:p>
          <a:p>
            <a:endParaRPr lang="en-ZA" sz="2200" dirty="0">
              <a:effectLst/>
            </a:endParaRPr>
          </a:p>
          <a:p>
            <a:pPr>
              <a:buFont typeface="Arial" panose="020B0604020202020204" pitchFamily="34" charset="0"/>
              <a:buChar char="•"/>
            </a:pPr>
            <a:r>
              <a:rPr lang="en-ZA" sz="2200" dirty="0">
                <a:effectLst/>
              </a:rPr>
              <a:t> Section 178(1)(</a:t>
            </a:r>
            <a:r>
              <a:rPr lang="en-ZA" sz="2200" dirty="0" err="1">
                <a:effectLst/>
              </a:rPr>
              <a:t>i</a:t>
            </a:r>
            <a:r>
              <a:rPr lang="en-ZA" sz="2200" dirty="0">
                <a:effectLst/>
              </a:rPr>
              <a:t>): </a:t>
            </a:r>
            <a:r>
              <a:rPr lang="en-ZA" sz="2200" u="sng" dirty="0">
                <a:effectLst/>
              </a:rPr>
              <a:t>Three</a:t>
            </a:r>
            <a:r>
              <a:rPr lang="en-ZA" sz="2200" dirty="0">
                <a:effectLst/>
              </a:rPr>
              <a:t> permanent delegates to the National Council of Provinces. Each of the three largest parties in the National Council of Provinces is to designate a member; and </a:t>
            </a:r>
          </a:p>
          <a:p>
            <a:endParaRPr lang="en-ZA" sz="2200" dirty="0">
              <a:effectLst/>
            </a:endParaRPr>
          </a:p>
          <a:p>
            <a:pPr>
              <a:buFont typeface="Arial" panose="020B0604020202020204" pitchFamily="34" charset="0"/>
              <a:buChar char="•"/>
            </a:pPr>
            <a:r>
              <a:rPr lang="en-ZA" sz="2200" dirty="0"/>
              <a:t> </a:t>
            </a:r>
            <a:r>
              <a:rPr lang="en-ZA" sz="2200" dirty="0">
                <a:effectLst/>
              </a:rPr>
              <a:t>Section 178(1)(j): </a:t>
            </a:r>
            <a:r>
              <a:rPr lang="en-ZA" sz="2200" u="sng" dirty="0">
                <a:effectLst/>
              </a:rPr>
              <a:t>Two</a:t>
            </a:r>
            <a:r>
              <a:rPr lang="en-ZA" sz="2200" dirty="0">
                <a:effectLst/>
              </a:rPr>
              <a:t> persons designated by the President as head of the national executive, after consulting the leaders of all the parties in the National Assembly. </a:t>
            </a:r>
          </a:p>
        </p:txBody>
      </p:sp>
    </p:spTree>
    <p:extLst>
      <p:ext uri="{BB962C8B-B14F-4D97-AF65-F5344CB8AC3E}">
        <p14:creationId xmlns:p14="http://schemas.microsoft.com/office/powerpoint/2010/main" val="2513128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C24E-1CE2-FF84-4502-81402D2FE9FA}"/>
              </a:ext>
            </a:extLst>
          </p:cNvPr>
          <p:cNvSpPr>
            <a:spLocks noGrp="1"/>
          </p:cNvSpPr>
          <p:nvPr>
            <p:ph type="title"/>
          </p:nvPr>
        </p:nvSpPr>
        <p:spPr>
          <a:xfrm>
            <a:off x="1143000" y="0"/>
            <a:ext cx="9905999" cy="1360898"/>
          </a:xfrm>
        </p:spPr>
        <p:txBody>
          <a:bodyPr>
            <a:normAutofit/>
          </a:bodyPr>
          <a:lstStyle/>
          <a:p>
            <a:pPr algn="ctr"/>
            <a:r>
              <a:rPr lang="en-GB" dirty="0"/>
              <a:t>Rationale – Sec 178(1)</a:t>
            </a:r>
            <a:endParaRPr lang="en-US" dirty="0"/>
          </a:p>
        </p:txBody>
      </p:sp>
      <p:sp>
        <p:nvSpPr>
          <p:cNvPr id="3" name="Content Placeholder 2">
            <a:extLst>
              <a:ext uri="{FF2B5EF4-FFF2-40B4-BE49-F238E27FC236}">
                <a16:creationId xmlns:a16="http://schemas.microsoft.com/office/drawing/2014/main" id="{D9B335BB-F59E-F377-160C-E8820534CB87}"/>
              </a:ext>
            </a:extLst>
          </p:cNvPr>
          <p:cNvSpPr>
            <a:spLocks noGrp="1"/>
          </p:cNvSpPr>
          <p:nvPr>
            <p:ph idx="1"/>
          </p:nvPr>
        </p:nvSpPr>
        <p:spPr>
          <a:xfrm>
            <a:off x="1143000" y="1028398"/>
            <a:ext cx="9905999" cy="5704920"/>
          </a:xfrm>
        </p:spPr>
        <p:txBody>
          <a:bodyPr>
            <a:normAutofit/>
          </a:bodyPr>
          <a:lstStyle/>
          <a:p>
            <a:r>
              <a:rPr lang="en-US" sz="1900" dirty="0"/>
              <a:t>Current composition too political = 11 to 15 political members out of 23</a:t>
            </a:r>
          </a:p>
          <a:p>
            <a:r>
              <a:rPr lang="en-US" sz="1900" dirty="0"/>
              <a:t>International best practice:</a:t>
            </a:r>
          </a:p>
          <a:p>
            <a:pPr marL="514350" lvl="1" indent="-285750">
              <a:buFontTx/>
              <a:buChar char="-"/>
            </a:pPr>
            <a:r>
              <a:rPr lang="en-US" sz="1700" dirty="0"/>
              <a:t> Unjustified dominance of executive and legislature </a:t>
            </a:r>
          </a:p>
          <a:p>
            <a:pPr marL="514350" lvl="1" indent="-285750">
              <a:buFontTx/>
              <a:buChar char="-"/>
            </a:pPr>
            <a:r>
              <a:rPr lang="en-US" sz="1700" dirty="0"/>
              <a:t>Potential for perceptions of political influence</a:t>
            </a:r>
          </a:p>
          <a:p>
            <a:pPr marL="514350" lvl="1" indent="-285750">
              <a:spcAft>
                <a:spcPts val="1000"/>
              </a:spcAft>
              <a:buFontTx/>
              <a:buChar char="-"/>
            </a:pPr>
            <a:r>
              <a:rPr lang="en-US" sz="1700" dirty="0"/>
              <a:t>Size cumbersome </a:t>
            </a:r>
          </a:p>
          <a:p>
            <a:r>
              <a:rPr lang="en-US" sz="1900" dirty="0"/>
              <a:t>Presidential appointees</a:t>
            </a:r>
          </a:p>
          <a:p>
            <a:pPr marL="514350" lvl="1" indent="-285750">
              <a:buFontTx/>
              <a:buChar char="-"/>
            </a:pPr>
            <a:r>
              <a:rPr lang="en-US" sz="1700" dirty="0"/>
              <a:t>No qualification on political affiliation or independence</a:t>
            </a:r>
          </a:p>
          <a:p>
            <a:pPr marL="514350" lvl="1" indent="-285750">
              <a:spcAft>
                <a:spcPts val="1000"/>
              </a:spcAft>
              <a:buFontTx/>
              <a:buChar char="-"/>
            </a:pPr>
            <a:r>
              <a:rPr lang="en-US" sz="1700" dirty="0"/>
              <a:t>No requirements on knowledge or expertise</a:t>
            </a:r>
          </a:p>
          <a:p>
            <a:pPr lvl="1" indent="-228600">
              <a:lnSpc>
                <a:spcPct val="130000"/>
              </a:lnSpc>
              <a:spcBef>
                <a:spcPts val="1000"/>
              </a:spcBef>
              <a:buFont typeface="Arial" panose="020B0604020202020204" pitchFamily="34" charset="0"/>
              <a:buChar char="•"/>
            </a:pPr>
            <a:r>
              <a:rPr lang="en-US" sz="1900" i="0" dirty="0"/>
              <a:t>Suggested Amendments</a:t>
            </a:r>
          </a:p>
          <a:p>
            <a:pPr marL="514350" lvl="1" indent="-285750">
              <a:buFontTx/>
              <a:buChar char="-"/>
            </a:pPr>
            <a:r>
              <a:rPr lang="en-US" sz="1700" dirty="0"/>
              <a:t>Reduces the size</a:t>
            </a:r>
          </a:p>
          <a:p>
            <a:pPr marL="514350" lvl="1" indent="-285750">
              <a:buFontTx/>
              <a:buChar char="-"/>
            </a:pPr>
            <a:r>
              <a:rPr lang="en-US" sz="1700" dirty="0"/>
              <a:t>Achieves a better balance of commissioners</a:t>
            </a:r>
          </a:p>
          <a:p>
            <a:pPr marL="514350" lvl="1" indent="-285750">
              <a:buFontTx/>
              <a:buChar char="-"/>
            </a:pPr>
            <a:r>
              <a:rPr lang="en-US" sz="1700" dirty="0"/>
              <a:t>Increases the legal robustness of debate</a:t>
            </a:r>
          </a:p>
          <a:p>
            <a:pPr marL="342900" lvl="1" indent="-342900">
              <a:lnSpc>
                <a:spcPct val="130000"/>
              </a:lnSpc>
              <a:spcBef>
                <a:spcPts val="1000"/>
              </a:spcBef>
              <a:buFontTx/>
              <a:buChar char="-"/>
            </a:pPr>
            <a:endParaRPr lang="en-US" sz="2000" i="0" dirty="0"/>
          </a:p>
          <a:p>
            <a:pPr marL="342900" lvl="1" indent="-342900">
              <a:lnSpc>
                <a:spcPct val="130000"/>
              </a:lnSpc>
              <a:spcBef>
                <a:spcPts val="1000"/>
              </a:spcBef>
              <a:buFontTx/>
              <a:buChar char="-"/>
            </a:pPr>
            <a:endParaRPr lang="en-US" sz="2000" i="0" dirty="0"/>
          </a:p>
          <a:p>
            <a:endParaRPr lang="en-US" dirty="0"/>
          </a:p>
          <a:p>
            <a:endParaRPr lang="en-US" dirty="0"/>
          </a:p>
          <a:p>
            <a:pPr lvl="1"/>
            <a:endParaRPr lang="en-US" dirty="0"/>
          </a:p>
        </p:txBody>
      </p:sp>
    </p:spTree>
    <p:extLst>
      <p:ext uri="{BB962C8B-B14F-4D97-AF65-F5344CB8AC3E}">
        <p14:creationId xmlns:p14="http://schemas.microsoft.com/office/powerpoint/2010/main" val="232743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Freeform: Shape 20">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308" y="0"/>
            <a:ext cx="6873692" cy="685800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32" name="Straight Connector 22">
            <a:extLst>
              <a:ext uri="{FF2B5EF4-FFF2-40B4-BE49-F238E27FC236}">
                <a16:creationId xmlns:a16="http://schemas.microsoft.com/office/drawing/2014/main" id="{4C75A547-BCD1-42BE-966E-53CA0AB931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33" name="Rectangle 24">
            <a:extLst>
              <a:ext uri="{FF2B5EF4-FFF2-40B4-BE49-F238E27FC236}">
                <a16:creationId xmlns:a16="http://schemas.microsoft.com/office/drawing/2014/main" id="{C3B0A228-9EA3-4009-A82E-9402BBC72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26">
            <a:extLst>
              <a:ext uri="{FF2B5EF4-FFF2-40B4-BE49-F238E27FC236}">
                <a16:creationId xmlns:a16="http://schemas.microsoft.com/office/drawing/2014/main" id="{3376605B-B311-4691-9B2A-1684D1F5F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127553" y="-1127553"/>
            <a:ext cx="6858000" cy="9113106"/>
          </a:xfrm>
          <a:custGeom>
            <a:avLst/>
            <a:gdLst>
              <a:gd name="connsiteX0" fmla="*/ 0 w 6858000"/>
              <a:gd name="connsiteY0" fmla="*/ 7143270 h 9113106"/>
              <a:gd name="connsiteX1" fmla="*/ 0 w 6858000"/>
              <a:gd name="connsiteY1" fmla="*/ 6878623 h 9113106"/>
              <a:gd name="connsiteX2" fmla="*/ 1 w 6858000"/>
              <a:gd name="connsiteY2" fmla="*/ 6878623 h 9113106"/>
              <a:gd name="connsiteX3" fmla="*/ 0 w 6858000"/>
              <a:gd name="connsiteY3" fmla="*/ 4319945 h 9113106"/>
              <a:gd name="connsiteX4" fmla="*/ 1 w 6858000"/>
              <a:gd name="connsiteY4" fmla="*/ 4319945 h 9113106"/>
              <a:gd name="connsiteX5" fmla="*/ 1 w 6858000"/>
              <a:gd name="connsiteY5" fmla="*/ 13542 h 9113106"/>
              <a:gd name="connsiteX6" fmla="*/ 0 w 6858000"/>
              <a:gd name="connsiteY6" fmla="*/ 13540 h 9113106"/>
              <a:gd name="connsiteX7" fmla="*/ 0 w 6858000"/>
              <a:gd name="connsiteY7" fmla="*/ 0 h 9113106"/>
              <a:gd name="connsiteX8" fmla="*/ 6858000 w 6858000"/>
              <a:gd name="connsiteY8" fmla="*/ 6010591 h 9113106"/>
              <a:gd name="connsiteX9" fmla="*/ 6858000 w 6858000"/>
              <a:gd name="connsiteY9" fmla="*/ 3794798 h 9113106"/>
              <a:gd name="connsiteX10" fmla="*/ 6858000 w 6858000"/>
              <a:gd name="connsiteY10" fmla="*/ 3794798 h 9113106"/>
              <a:gd name="connsiteX11" fmla="*/ 6858000 w 6858000"/>
              <a:gd name="connsiteY11" fmla="*/ 3837120 h 9113106"/>
              <a:gd name="connsiteX12" fmla="*/ 6858000 w 6858000"/>
              <a:gd name="connsiteY12" fmla="*/ 6838049 h 9113106"/>
              <a:gd name="connsiteX13" fmla="*/ 6858000 w 6858000"/>
              <a:gd name="connsiteY13" fmla="*/ 9113106 h 9113106"/>
              <a:gd name="connsiteX14" fmla="*/ 1 w 6858000"/>
              <a:gd name="connsiteY14" fmla="*/ 9113106 h 9113106"/>
              <a:gd name="connsiteX15" fmla="*/ 1 w 6858000"/>
              <a:gd name="connsiteY15" fmla="*/ 7143270 h 911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58000" h="9113106">
                <a:moveTo>
                  <a:pt x="0" y="7143270"/>
                </a:moveTo>
                <a:lnTo>
                  <a:pt x="0" y="6878623"/>
                </a:lnTo>
                <a:lnTo>
                  <a:pt x="1" y="6878623"/>
                </a:lnTo>
                <a:lnTo>
                  <a:pt x="0" y="4319945"/>
                </a:lnTo>
                <a:lnTo>
                  <a:pt x="1" y="4319945"/>
                </a:lnTo>
                <a:lnTo>
                  <a:pt x="1" y="13542"/>
                </a:lnTo>
                <a:lnTo>
                  <a:pt x="0" y="13540"/>
                </a:lnTo>
                <a:lnTo>
                  <a:pt x="0" y="0"/>
                </a:lnTo>
                <a:lnTo>
                  <a:pt x="6858000" y="6010591"/>
                </a:lnTo>
                <a:lnTo>
                  <a:pt x="6858000" y="3794798"/>
                </a:lnTo>
                <a:lnTo>
                  <a:pt x="6858000" y="3794798"/>
                </a:lnTo>
                <a:lnTo>
                  <a:pt x="6858000" y="3837120"/>
                </a:lnTo>
                <a:lnTo>
                  <a:pt x="6858000" y="6838049"/>
                </a:lnTo>
                <a:lnTo>
                  <a:pt x="6858000" y="9113106"/>
                </a:lnTo>
                <a:lnTo>
                  <a:pt x="1" y="9113106"/>
                </a:lnTo>
                <a:lnTo>
                  <a:pt x="1" y="71432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28">
            <a:extLst>
              <a:ext uri="{FF2B5EF4-FFF2-40B4-BE49-F238E27FC236}">
                <a16:creationId xmlns:a16="http://schemas.microsoft.com/office/drawing/2014/main" id="{50C40FC6-F06C-437F-A877-019DFC43F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34482" y="0"/>
            <a:ext cx="9957519" cy="6858000"/>
          </a:xfrm>
          <a:custGeom>
            <a:avLst/>
            <a:gdLst>
              <a:gd name="connsiteX0" fmla="*/ 6878624 w 9957519"/>
              <a:gd name="connsiteY0" fmla="*/ 0 h 6858000"/>
              <a:gd name="connsiteX1" fmla="*/ 9957519 w 9957519"/>
              <a:gd name="connsiteY1" fmla="*/ 0 h 6858000"/>
              <a:gd name="connsiteX2" fmla="*/ 9957519 w 9957519"/>
              <a:gd name="connsiteY2" fmla="*/ 1557082 h 6858000"/>
              <a:gd name="connsiteX3" fmla="*/ 5311608 w 9957519"/>
              <a:gd name="connsiteY3" fmla="*/ 6858000 h 6858000"/>
              <a:gd name="connsiteX4" fmla="*/ 868032 w 9957519"/>
              <a:gd name="connsiteY4" fmla="*/ 6858000 h 6858000"/>
              <a:gd name="connsiteX5" fmla="*/ 0 w 9957519"/>
              <a:gd name="connsiteY5" fmla="*/ 0 h 6858000"/>
              <a:gd name="connsiteX6" fmla="*/ 6878624 w 9957519"/>
              <a:gd name="connsiteY6" fmla="*/ 0 h 6858000"/>
              <a:gd name="connsiteX7" fmla="*/ 0 w 9957519"/>
              <a:gd name="connsiteY7"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57519" h="6858000">
                <a:moveTo>
                  <a:pt x="6878624" y="0"/>
                </a:moveTo>
                <a:lnTo>
                  <a:pt x="9957519" y="0"/>
                </a:lnTo>
                <a:lnTo>
                  <a:pt x="9957519" y="1557082"/>
                </a:lnTo>
                <a:lnTo>
                  <a:pt x="5311608" y="6858000"/>
                </a:lnTo>
                <a:lnTo>
                  <a:pt x="868032" y="6858000"/>
                </a:lnTo>
                <a:close/>
                <a:moveTo>
                  <a:pt x="0" y="0"/>
                </a:moveTo>
                <a:lnTo>
                  <a:pt x="6878624" y="0"/>
                </a:lnTo>
                <a:lnTo>
                  <a:pt x="0" y="1"/>
                </a:ln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59CF370-8A41-FBA9-BECA-DAA5902FF328}"/>
              </a:ext>
            </a:extLst>
          </p:cNvPr>
          <p:cNvSpPr>
            <a:spLocks noGrp="1"/>
          </p:cNvSpPr>
          <p:nvPr>
            <p:ph type="title"/>
          </p:nvPr>
        </p:nvSpPr>
        <p:spPr>
          <a:xfrm>
            <a:off x="1143000" y="1181101"/>
            <a:ext cx="5202381" cy="1998517"/>
          </a:xfrm>
        </p:spPr>
        <p:txBody>
          <a:bodyPr vert="horz" lIns="91440" tIns="45720" rIns="91440" bIns="45720" rtlCol="0" anchor="t">
            <a:normAutofit/>
          </a:bodyPr>
          <a:lstStyle/>
          <a:p>
            <a:pPr>
              <a:lnSpc>
                <a:spcPct val="90000"/>
              </a:lnSpc>
            </a:pPr>
            <a:br>
              <a:rPr lang="en-US" sz="4400" cap="all" spc="300"/>
            </a:br>
            <a:r>
              <a:rPr lang="en-US" sz="4400" cap="all" spc="300"/>
              <a:t>THANK YOU</a:t>
            </a:r>
            <a:br>
              <a:rPr lang="en-US" sz="4400" cap="all" spc="300"/>
            </a:br>
            <a:endParaRPr lang="en-US" sz="4400" cap="all" spc="300"/>
          </a:p>
        </p:txBody>
      </p:sp>
      <p:pic>
        <p:nvPicPr>
          <p:cNvPr id="3" name="Picture 2" descr="HSF: Helen Suzman Foundation | Policy Commons">
            <a:extLst>
              <a:ext uri="{FF2B5EF4-FFF2-40B4-BE49-F238E27FC236}">
                <a16:creationId xmlns:a16="http://schemas.microsoft.com/office/drawing/2014/main" id="{E88118B9-E59F-22CD-2950-E8C8D424A3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53" r="-1" b="-1"/>
          <a:stretch/>
        </p:blipFill>
        <p:spPr bwMode="auto">
          <a:xfrm>
            <a:off x="7036831" y="2754999"/>
            <a:ext cx="2382465" cy="1640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183132"/>
      </p:ext>
    </p:extLst>
  </p:cSld>
  <p:clrMapOvr>
    <a:masterClrMapping/>
  </p:clrMapOvr>
</p:sld>
</file>

<file path=ppt/theme/theme1.xml><?xml version="1.0" encoding="utf-8"?>
<a:theme xmlns:a="http://schemas.openxmlformats.org/drawingml/2006/main" name="RegattaVTI">
  <a:themeElements>
    <a:clrScheme name="Regatta Yellow">
      <a:dk1>
        <a:sysClr val="windowText" lastClr="000000"/>
      </a:dk1>
      <a:lt1>
        <a:sysClr val="window" lastClr="FFFFFF"/>
      </a:lt1>
      <a:dk2>
        <a:srgbClr val="181C30"/>
      </a:dk2>
      <a:lt2>
        <a:srgbClr val="C8E1F4"/>
      </a:lt2>
      <a:accent1>
        <a:srgbClr val="217ED3"/>
      </a:accent1>
      <a:accent2>
        <a:srgbClr val="B92525"/>
      </a:accent2>
      <a:accent3>
        <a:srgbClr val="18558C"/>
      </a:accent3>
      <a:accent4>
        <a:srgbClr val="1D8B35"/>
      </a:accent4>
      <a:accent5>
        <a:srgbClr val="EA75AA"/>
      </a:accent5>
      <a:accent6>
        <a:srgbClr val="F5A700"/>
      </a:accent6>
      <a:hlink>
        <a:srgbClr val="DB0000"/>
      </a:hlink>
      <a:folHlink>
        <a:srgbClr val="066BB6"/>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595</TotalTime>
  <Words>377</Words>
  <Application>Microsoft Macintosh PowerPoint</Application>
  <PresentationFormat>Widescreen</PresentationFormat>
  <Paragraphs>59</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Walbaum Display</vt:lpstr>
      <vt:lpstr>RegattaVTI</vt:lpstr>
      <vt:lpstr>Annual Review of the Constitution  Helen Suzman Foundation Submission  June 2021  Reference CRC 9/21 </vt:lpstr>
      <vt:lpstr>INTRODUCTION</vt:lpstr>
      <vt:lpstr>HSF’s Interest in the Judiciary</vt:lpstr>
      <vt:lpstr>Section 174  Criteria for Judicial Appointment </vt:lpstr>
      <vt:lpstr>Rationale – Section 174</vt:lpstr>
      <vt:lpstr>Section 178(1)  JSC Composition </vt:lpstr>
      <vt:lpstr>Rationale – Sec 178(1)</vt:lpstr>
      <vt:lpstr>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laws (anti-money laundering and counter-terrorism finance amendment bill [b18b-2022]</dc:title>
  <dc:creator>Chelsea Ramsden</dc:creator>
  <cp:lastModifiedBy>Chelsea Ramsden</cp:lastModifiedBy>
  <cp:revision>15</cp:revision>
  <dcterms:created xsi:type="dcterms:W3CDTF">2022-11-23T05:21:59Z</dcterms:created>
  <dcterms:modified xsi:type="dcterms:W3CDTF">2023-03-15T14:00:50Z</dcterms:modified>
</cp:coreProperties>
</file>