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7" r:id="rId4"/>
    <p:sldId id="258" r:id="rId5"/>
    <p:sldId id="272" r:id="rId6"/>
    <p:sldId id="273" r:id="rId7"/>
    <p:sldId id="275" r:id="rId8"/>
    <p:sldId id="276" r:id="rId9"/>
    <p:sldId id="259" r:id="rId10"/>
    <p:sldId id="267" r:id="rId11"/>
    <p:sldId id="260" r:id="rId12"/>
    <p:sldId id="261" r:id="rId13"/>
    <p:sldId id="262" r:id="rId14"/>
    <p:sldId id="27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945E-4888-441C-BBDA-3E754A2F6EC9}" type="datetimeFigureOut">
              <a:rPr lang="en-ZA" smtClean="0"/>
              <a:pPr/>
              <a:t>2023/03/20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40DDA-3E14-40EB-AB7E-21EDF3642F6D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67951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23C9C-A437-4464-8EA1-C2072187B2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9653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0DDA-3E14-40EB-AB7E-21EDF3642F6D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881619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0DDA-3E14-40EB-AB7E-21EDF3642F6D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1800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0DDA-3E14-40EB-AB7E-21EDF3642F6D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96213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0DDA-3E14-40EB-AB7E-21EDF3642F6D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32883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40DDA-3E14-40EB-AB7E-21EDF3642F6D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68967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57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188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37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861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01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05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34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96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21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610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055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73B38-7533-4EA1-B919-DBE542B4212B}" type="datetimeFigureOut">
              <a:rPr lang="en-US" smtClean="0"/>
              <a:pPr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BF68-D880-42B5-9D56-C69E1AEBD3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162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" y="4632326"/>
            <a:ext cx="12192000" cy="110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cx1="http://schemas.microsoft.com/office/drawing/2015/9/8/chartex" xmlns:arto="http://schemas.microsoft.com/office/word/2006/arto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cx1="http://schemas.microsoft.com/office/drawing/2015/9/8/chartex" xmlns:arto="http://schemas.microsoft.com/office/word/2006/arto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effectLst/>
                <a:latin typeface="Arial Narrow" panose="020B0606020202030204" pitchFamily="34" charset="0"/>
                <a:ea typeface="MS Mincho"/>
                <a:cs typeface="Arial Narrow" panose="020B0606020202030204" pitchFamily="34" charset="0"/>
              </a:rPr>
              <a:t>NCOP STRATEGIC PLANNING SESSION</a:t>
            </a:r>
            <a:endParaRPr lang="en-US" sz="3200" b="1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341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Basic Education (continued)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dirty="0" smtClean="0"/>
              <a:t>TPTTP: 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KZN launched </a:t>
            </a:r>
            <a:r>
              <a:rPr lang="en-ZA" dirty="0"/>
              <a:t>the first mobile digital analytics skills laboratory </a:t>
            </a:r>
            <a:r>
              <a:rPr lang="en-ZA" dirty="0" smtClean="0"/>
              <a:t>in Pietermaritzburg (Connected </a:t>
            </a:r>
            <a:r>
              <a:rPr lang="en-ZA" dirty="0"/>
              <a:t>Smart Province </a:t>
            </a:r>
            <a:r>
              <a:rPr lang="en-ZA" dirty="0" smtClean="0"/>
              <a:t>Project). </a:t>
            </a:r>
            <a:r>
              <a:rPr lang="en-ZA" dirty="0"/>
              <a:t>Y</a:t>
            </a:r>
            <a:r>
              <a:rPr lang="en-ZA" dirty="0" smtClean="0"/>
              <a:t>oung people will be </a:t>
            </a:r>
            <a:r>
              <a:rPr lang="en-ZA" dirty="0"/>
              <a:t>trained in various skills linked to the </a:t>
            </a:r>
            <a:r>
              <a:rPr lang="en-ZA" dirty="0" smtClean="0"/>
              <a:t>4IR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Y</a:t>
            </a:r>
            <a:r>
              <a:rPr lang="en-ZA" dirty="0" smtClean="0"/>
              <a:t>outh requested parks</a:t>
            </a:r>
            <a:r>
              <a:rPr lang="en-ZA" dirty="0"/>
              <a:t>, </a:t>
            </a:r>
            <a:r>
              <a:rPr lang="en-ZA" dirty="0" smtClean="0"/>
              <a:t>libraries, ICT </a:t>
            </a:r>
            <a:r>
              <a:rPr lang="en-ZA" dirty="0"/>
              <a:t>and computer laboratories as part of a broader rural development </a:t>
            </a:r>
            <a:r>
              <a:rPr lang="en-ZA" dirty="0" smtClean="0"/>
              <a:t>infrastructure programme</a:t>
            </a:r>
            <a:r>
              <a:rPr lang="en-ZA" dirty="0"/>
              <a:t> </a:t>
            </a:r>
            <a:r>
              <a:rPr lang="en-ZA" dirty="0" smtClean="0"/>
              <a:t>to engage with the world, </a:t>
            </a:r>
            <a:r>
              <a:rPr lang="en-ZA" dirty="0"/>
              <a:t>access jobs and other entrepreneurship </a:t>
            </a:r>
            <a:r>
              <a:rPr lang="en-ZA" dirty="0" smtClean="0"/>
              <a:t>opportunities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H</a:t>
            </a:r>
            <a:r>
              <a:rPr lang="en-ZA" dirty="0" smtClean="0"/>
              <a:t>ospitals </a:t>
            </a:r>
            <a:r>
              <a:rPr lang="en-ZA" dirty="0"/>
              <a:t>and the Department of </a:t>
            </a:r>
            <a:r>
              <a:rPr lang="en-ZA" dirty="0" smtClean="0"/>
              <a:t>Education requested </a:t>
            </a:r>
            <a:r>
              <a:rPr lang="en-ZA" dirty="0"/>
              <a:t>to support </a:t>
            </a:r>
            <a:r>
              <a:rPr lang="en-ZA" dirty="0" smtClean="0"/>
              <a:t>the local business such as </a:t>
            </a:r>
            <a:r>
              <a:rPr lang="en-ZA" dirty="0" err="1" smtClean="0"/>
              <a:t>Siyakhona</a:t>
            </a:r>
            <a:r>
              <a:rPr lang="en-ZA" dirty="0" smtClean="0"/>
              <a:t> (community-run </a:t>
            </a:r>
            <a:r>
              <a:rPr lang="en-ZA" dirty="0"/>
              <a:t>project started by a group of elderly women who were growing and selling chickens from their backyards</a:t>
            </a:r>
            <a:r>
              <a:rPr lang="en-ZA" dirty="0" smtClean="0"/>
              <a:t> ) through the </a:t>
            </a:r>
            <a:r>
              <a:rPr lang="en-ZA" dirty="0"/>
              <a:t>School Nutrition </a:t>
            </a:r>
            <a:r>
              <a:rPr lang="en-ZA" dirty="0" smtClean="0"/>
              <a:t>Programme </a:t>
            </a:r>
            <a:endParaRPr lang="en-US" dirty="0" smtClean="0"/>
          </a:p>
          <a:p>
            <a:pPr marL="742950" indent="-742950">
              <a:buAutoNum type="arabicPeriod" startAt="3"/>
            </a:pPr>
            <a:r>
              <a:rPr lang="en-US" dirty="0" smtClean="0"/>
              <a:t>Other Committees: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T</a:t>
            </a:r>
            <a:r>
              <a:rPr lang="en-ZA" dirty="0" smtClean="0"/>
              <a:t>he Basic Education Law Amendment (BELA) </a:t>
            </a:r>
            <a:r>
              <a:rPr lang="en-ZA" dirty="0"/>
              <a:t>Bill </a:t>
            </a:r>
            <a:r>
              <a:rPr lang="en-ZA" dirty="0" smtClean="0"/>
              <a:t>is before the PC.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The Standing Committee on Appropriations (SCOA) </a:t>
            </a:r>
            <a:r>
              <a:rPr lang="en-ZA" dirty="0" smtClean="0"/>
              <a:t>found that many school </a:t>
            </a:r>
            <a:r>
              <a:rPr lang="en-ZA" dirty="0"/>
              <a:t>environments are still not conducive to </a:t>
            </a:r>
            <a:r>
              <a:rPr lang="en-ZA" dirty="0" smtClean="0"/>
              <a:t>learning, even though </a:t>
            </a:r>
            <a:r>
              <a:rPr lang="en-ZA" dirty="0"/>
              <a:t>“school infrastructure backlogs have been considerably reduced over the past 10 </a:t>
            </a:r>
            <a:r>
              <a:rPr lang="en-ZA" dirty="0" smtClean="0"/>
              <a:t>years”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54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Higher Education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dirty="0"/>
              <a:t>SONA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The </a:t>
            </a:r>
            <a:r>
              <a:rPr lang="en-ZA" dirty="0"/>
              <a:t>National Skills </a:t>
            </a:r>
            <a:r>
              <a:rPr lang="en-ZA" dirty="0" smtClean="0"/>
              <a:t>Fund - R800 </a:t>
            </a:r>
            <a:r>
              <a:rPr lang="en-ZA" dirty="0"/>
              <a:t>million to develop skills in the digital and technology sector through an innovative model that links payment for training to employment </a:t>
            </a:r>
            <a:r>
              <a:rPr lang="en-ZA" dirty="0" smtClean="0"/>
              <a:t>outcomes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The number of students entering artisan training in TVET colleges will be increased from 17,000 to 30,000 in the 2023 academic </a:t>
            </a:r>
            <a:r>
              <a:rPr lang="en-ZA" dirty="0" smtClean="0"/>
              <a:t>year</a:t>
            </a:r>
            <a:endParaRPr lang="en-US" dirty="0" smtClean="0"/>
          </a:p>
          <a:p>
            <a:pPr marL="742950" indent="-742950">
              <a:buAutoNum type="arabicPeriod"/>
            </a:pPr>
            <a:r>
              <a:rPr lang="en-US" dirty="0" smtClean="0"/>
              <a:t>Budget </a:t>
            </a:r>
            <a:r>
              <a:rPr lang="en-US" dirty="0"/>
              <a:t>Speech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US" dirty="0" smtClean="0"/>
              <a:t>Reprioritized </a:t>
            </a:r>
            <a:r>
              <a:rPr lang="en-US" dirty="0"/>
              <a:t>R1.1 billion over </a:t>
            </a:r>
            <a:r>
              <a:rPr lang="en-US" dirty="0" smtClean="0"/>
              <a:t>the medium </a:t>
            </a:r>
            <a:r>
              <a:rPr lang="en-US" dirty="0"/>
              <a:t>term to enable the </a:t>
            </a:r>
            <a:r>
              <a:rPr lang="en-US" dirty="0" smtClean="0"/>
              <a:t>CET </a:t>
            </a:r>
            <a:r>
              <a:rPr lang="en-US" dirty="0"/>
              <a:t>sector to build </a:t>
            </a:r>
            <a:r>
              <a:rPr lang="en-US" dirty="0" smtClean="0"/>
              <a:t>its own </a:t>
            </a:r>
            <a:r>
              <a:rPr lang="en-US" dirty="0"/>
              <a:t>infrastructure for learning and </a:t>
            </a:r>
            <a:r>
              <a:rPr lang="en-US" dirty="0" smtClean="0"/>
              <a:t>teaching</a:t>
            </a:r>
            <a:endParaRPr lang="en-US" dirty="0"/>
          </a:p>
          <a:p>
            <a:pPr marL="742950" indent="-742950">
              <a:buAutoNum type="arabicPeriod"/>
            </a:pPr>
            <a:r>
              <a:rPr lang="en-US" dirty="0"/>
              <a:t>TPTTP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 </a:t>
            </a:r>
            <a:r>
              <a:rPr lang="en-ZA" dirty="0" smtClean="0"/>
              <a:t>Graduates doing </a:t>
            </a:r>
            <a:r>
              <a:rPr lang="en-ZA" dirty="0"/>
              <a:t>experiential </a:t>
            </a:r>
            <a:r>
              <a:rPr lang="en-ZA" dirty="0" smtClean="0"/>
              <a:t>training in </a:t>
            </a:r>
            <a:r>
              <a:rPr lang="en-ZA" dirty="0"/>
              <a:t>broiler farming</a:t>
            </a:r>
            <a:endParaRPr lang="en-US" dirty="0"/>
          </a:p>
          <a:p>
            <a:pPr marL="742950" indent="-742950">
              <a:buAutoNum type="arabicPeriod"/>
            </a:pPr>
            <a:r>
              <a:rPr lang="en-US" dirty="0"/>
              <a:t>Other Committees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NQF Act Amendment Bill will be submitted to Parliament for processing during the 2022/23 financial year</a:t>
            </a:r>
            <a:r>
              <a:rPr lang="en-ZA" dirty="0" smtClean="0"/>
              <a:t>.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The PC following up on review of: </a:t>
            </a:r>
            <a:r>
              <a:rPr lang="en-ZA" dirty="0"/>
              <a:t>the National Student Financial </a:t>
            </a:r>
            <a:r>
              <a:rPr lang="en-ZA" dirty="0" smtClean="0"/>
              <a:t>Act; </a:t>
            </a:r>
            <a:r>
              <a:rPr lang="en-ZA" dirty="0"/>
              <a:t>the Continuing Education and Training </a:t>
            </a:r>
            <a:r>
              <a:rPr lang="en-ZA" dirty="0" smtClean="0"/>
              <a:t>Act; &amp; </a:t>
            </a:r>
            <a:r>
              <a:rPr lang="en-ZA" dirty="0"/>
              <a:t>the Skills Development </a:t>
            </a:r>
            <a:r>
              <a:rPr lang="en-ZA" dirty="0" smtClean="0"/>
              <a:t>Act</a:t>
            </a:r>
            <a:endParaRPr lang="en-US" dirty="0"/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78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en-US" sz="4000" b="1" dirty="0" smtClean="0"/>
              <a:t>Science and Technology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dirty="0" smtClean="0"/>
              <a:t>SONA: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US" dirty="0"/>
              <a:t>N</a:t>
            </a:r>
            <a:r>
              <a:rPr lang="en-US" sz="2400" dirty="0" smtClean="0"/>
              <a:t>ew </a:t>
            </a:r>
            <a:r>
              <a:rPr lang="en-US" sz="2400" dirty="0"/>
              <a:t>facility by Sasol at </a:t>
            </a:r>
            <a:r>
              <a:rPr lang="en-US" sz="2400" dirty="0" err="1"/>
              <a:t>Boegoebaai</a:t>
            </a:r>
            <a:r>
              <a:rPr lang="en-US" sz="2400" dirty="0"/>
              <a:t> in the </a:t>
            </a:r>
            <a:r>
              <a:rPr lang="en-US" sz="2400" dirty="0" smtClean="0"/>
              <a:t>NC, </a:t>
            </a:r>
            <a:r>
              <a:rPr lang="en-US" sz="2400" dirty="0"/>
              <a:t>the </a:t>
            </a:r>
            <a:r>
              <a:rPr lang="en-US" sz="2400" dirty="0" err="1"/>
              <a:t>Prieska</a:t>
            </a:r>
            <a:r>
              <a:rPr lang="en-US" sz="2400" dirty="0"/>
              <a:t> Power Reserve in the </a:t>
            </a:r>
            <a:r>
              <a:rPr lang="en-US" sz="2400" dirty="0" smtClean="0"/>
              <a:t>FS, </a:t>
            </a:r>
            <a:r>
              <a:rPr lang="en-US" sz="2400" dirty="0"/>
              <a:t>and the Hydrogen Valley initiative in </a:t>
            </a:r>
            <a:r>
              <a:rPr lang="en-US" sz="2400" dirty="0" smtClean="0"/>
              <a:t>LP, GP </a:t>
            </a:r>
            <a:r>
              <a:rPr lang="en-US" sz="2400" dirty="0"/>
              <a:t>and </a:t>
            </a:r>
            <a:r>
              <a:rPr lang="en-US" sz="2400" dirty="0" smtClean="0"/>
              <a:t>KZN 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US" sz="2400" dirty="0" smtClean="0"/>
              <a:t>The NC </a:t>
            </a:r>
            <a:r>
              <a:rPr lang="en-US" sz="2400" dirty="0"/>
              <a:t>attracted well over R 100 billion in investments in renewable energy projects</a:t>
            </a:r>
          </a:p>
          <a:p>
            <a:pPr marL="742950" indent="-742950">
              <a:buAutoNum type="arabicPeriod"/>
            </a:pPr>
            <a:r>
              <a:rPr lang="en-US" dirty="0" smtClean="0"/>
              <a:t>Budget </a:t>
            </a:r>
            <a:r>
              <a:rPr lang="en-US" dirty="0"/>
              <a:t>Speech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en-US" dirty="0" smtClean="0"/>
              <a:t>llocated </a:t>
            </a:r>
            <a:r>
              <a:rPr lang="en-US" dirty="0"/>
              <a:t>R8.7 billion over the medium </a:t>
            </a:r>
            <a:r>
              <a:rPr lang="en-US" dirty="0" smtClean="0"/>
              <a:t>term (development </a:t>
            </a:r>
            <a:r>
              <a:rPr lang="en-US" dirty="0"/>
              <a:t>of human capital initiatives through postgraduate bursaries </a:t>
            </a:r>
            <a:r>
              <a:rPr lang="en-US" dirty="0" smtClean="0"/>
              <a:t>and scholarships</a:t>
            </a:r>
            <a:r>
              <a:rPr lang="en-US" dirty="0"/>
              <a:t>, internships and support for emerging and established </a:t>
            </a:r>
            <a:r>
              <a:rPr lang="en-US" dirty="0" smtClean="0"/>
              <a:t>researchers)</a:t>
            </a:r>
            <a:endParaRPr lang="en-US" dirty="0"/>
          </a:p>
          <a:p>
            <a:pPr marL="742950" indent="-742950">
              <a:buAutoNum type="arabicPeriod"/>
            </a:pPr>
            <a:r>
              <a:rPr lang="en-US" dirty="0"/>
              <a:t>TPTTP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The KZN province launched </a:t>
            </a:r>
            <a:r>
              <a:rPr lang="en-ZA" dirty="0"/>
              <a:t>the Smart </a:t>
            </a:r>
            <a:r>
              <a:rPr lang="en-ZA" dirty="0" smtClean="0"/>
              <a:t>Province (to achieve the </a:t>
            </a:r>
            <a:r>
              <a:rPr lang="en-ZA" dirty="0"/>
              <a:t>roll-out of the digital economy and 4IR skills and all its attendant </a:t>
            </a:r>
            <a:r>
              <a:rPr lang="en-ZA" dirty="0" smtClean="0"/>
              <a:t>technologies)</a:t>
            </a:r>
            <a:endParaRPr lang="en-US" dirty="0"/>
          </a:p>
          <a:p>
            <a:pPr marL="742950" indent="-742950">
              <a:buAutoNum type="arabicPeriod"/>
            </a:pPr>
            <a:r>
              <a:rPr lang="en-US" dirty="0"/>
              <a:t>Other Committees</a:t>
            </a:r>
            <a:r>
              <a:rPr lang="en-US" dirty="0" smtClean="0"/>
              <a:t>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Ad-Hoc Joint Committee reported on the flood disaster relief and recovery in the Eastern Cape (EC), North West (NW) and KwaZulu-Natal (KZN).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sz="40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12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Sport, Arts and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/>
              <a:t>SONA</a:t>
            </a:r>
            <a:r>
              <a:rPr lang="en-US" dirty="0" smtClean="0"/>
              <a:t>:</a:t>
            </a:r>
          </a:p>
          <a:p>
            <a:pPr marL="360000"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ZA" sz="2000" dirty="0" smtClean="0"/>
              <a:t>2023 </a:t>
            </a:r>
            <a:r>
              <a:rPr lang="en-ZA" sz="2000" dirty="0"/>
              <a:t>marks the </a:t>
            </a:r>
            <a:r>
              <a:rPr lang="en-ZA" sz="2000" dirty="0" smtClean="0"/>
              <a:t>10th </a:t>
            </a:r>
            <a:r>
              <a:rPr lang="en-ZA" sz="2000" dirty="0"/>
              <a:t>anniversary of the </a:t>
            </a:r>
            <a:r>
              <a:rPr lang="en-ZA" sz="2000" dirty="0" smtClean="0"/>
              <a:t>death (5 December 2013) </a:t>
            </a:r>
            <a:r>
              <a:rPr lang="en-ZA" sz="2000" dirty="0"/>
              <a:t>of Nelson Mandela and 105 years since his </a:t>
            </a:r>
            <a:r>
              <a:rPr lang="en-ZA" sz="2000" dirty="0" smtClean="0"/>
              <a:t>birth (18 July 1918)</a:t>
            </a:r>
            <a:r>
              <a:rPr lang="en-ZA" dirty="0" smtClean="0"/>
              <a:t>.</a:t>
            </a:r>
            <a:endParaRPr lang="en-US" dirty="0"/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/>
              <a:t>Budget Speech</a:t>
            </a:r>
            <a:r>
              <a:rPr lang="en-US" dirty="0" smtClean="0"/>
              <a:t>:</a:t>
            </a:r>
          </a:p>
          <a:p>
            <a:pPr marL="360000"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 Allocated </a:t>
            </a:r>
            <a:r>
              <a:rPr lang="en-US" sz="2000" dirty="0"/>
              <a:t>R35.7 billion over the </a:t>
            </a:r>
            <a:r>
              <a:rPr lang="en-US" sz="2000" dirty="0" smtClean="0"/>
              <a:t>medium term </a:t>
            </a:r>
            <a:r>
              <a:rPr lang="en-US" sz="2000" dirty="0"/>
              <a:t>to support sports in schools and preserve, develop and promote cultural, </a:t>
            </a:r>
            <a:r>
              <a:rPr lang="en-US" sz="2000" dirty="0" smtClean="0"/>
              <a:t>heritage and </a:t>
            </a:r>
            <a:r>
              <a:rPr lang="en-US" sz="2000" dirty="0"/>
              <a:t>linguistic diversity, and build social cohesion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/>
              <a:t>TPTTP</a:t>
            </a:r>
            <a:r>
              <a:rPr lang="en-US" dirty="0" smtClean="0"/>
              <a:t>:</a:t>
            </a:r>
          </a:p>
          <a:p>
            <a:pPr marL="360000"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ZA" sz="2000" dirty="0"/>
              <a:t>Youth requested parks, libraries, ICT and computer laboratories as part of a broader rural development infrastructure </a:t>
            </a:r>
            <a:r>
              <a:rPr lang="en-ZA" sz="2000" dirty="0" smtClean="0"/>
              <a:t>programme</a:t>
            </a:r>
            <a:endParaRPr lang="en-US" sz="2000" dirty="0" smtClean="0"/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2400" dirty="0" smtClean="0"/>
              <a:t>Other Committees</a:t>
            </a:r>
            <a:r>
              <a:rPr lang="en-US" dirty="0" smtClean="0"/>
              <a:t>:</a:t>
            </a:r>
          </a:p>
          <a:p>
            <a:pPr marL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The Ad-Hoc Joint Committee reported on the flood disaster relief and recovery in the EC, NW and KZN </a:t>
            </a:r>
          </a:p>
          <a:p>
            <a:pPr marL="360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Progress </a:t>
            </a:r>
            <a:r>
              <a:rPr lang="en-US" sz="2000" dirty="0"/>
              <a:t>on the signing the new </a:t>
            </a:r>
            <a:r>
              <a:rPr lang="en-US" sz="2000" dirty="0" err="1"/>
              <a:t>MoU</a:t>
            </a:r>
            <a:r>
              <a:rPr lang="en-US" sz="2000" dirty="0"/>
              <a:t> on School sport with the </a:t>
            </a:r>
            <a:r>
              <a:rPr lang="en-US" sz="2000" dirty="0" smtClean="0"/>
              <a:t>DBE alongside the PC on Sport, Arts and Culture and the PC on Basic Education.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018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Proposal – CSI funding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474300" lvl="1" indent="-342900">
              <a:buFont typeface="Wingdings" panose="05000000000000000000" pitchFamily="2" charset="2"/>
              <a:buChar char="q"/>
            </a:pPr>
            <a:r>
              <a:rPr lang="en-ZA" dirty="0"/>
              <a:t>T</a:t>
            </a:r>
            <a:r>
              <a:rPr lang="en-ZA" dirty="0" smtClean="0"/>
              <a:t>he </a:t>
            </a:r>
            <a:r>
              <a:rPr lang="en-ZA" dirty="0"/>
              <a:t>Select Committee </a:t>
            </a:r>
            <a:r>
              <a:rPr lang="en-ZA" dirty="0" smtClean="0"/>
              <a:t>explores </a:t>
            </a:r>
            <a:r>
              <a:rPr lang="en-ZA" dirty="0"/>
              <a:t>the implementation of a sector specific Summit / Roundtable / Parliament specifically focusing on linking </a:t>
            </a:r>
            <a:r>
              <a:rPr lang="en-ZA" dirty="0" smtClean="0"/>
              <a:t>Corporate Social Investment (CSI) </a:t>
            </a:r>
            <a:r>
              <a:rPr lang="en-ZA" dirty="0"/>
              <a:t>spending towards the eradication of pit-latrines and other infrastructure backlogs plaguing public </a:t>
            </a:r>
            <a:r>
              <a:rPr lang="en-ZA" dirty="0" smtClean="0"/>
              <a:t>schools</a:t>
            </a:r>
            <a:endParaRPr lang="en-ZA" dirty="0"/>
          </a:p>
          <a:p>
            <a:pPr marL="474300" lvl="1" indent="-342900">
              <a:buFont typeface="Wingdings" panose="05000000000000000000" pitchFamily="2" charset="2"/>
              <a:buChar char="q"/>
            </a:pPr>
            <a:r>
              <a:rPr lang="en-ZA" dirty="0"/>
              <a:t>T</a:t>
            </a:r>
            <a:r>
              <a:rPr lang="en-ZA" dirty="0" smtClean="0"/>
              <a:t>o </a:t>
            </a:r>
            <a:r>
              <a:rPr lang="en-ZA" dirty="0"/>
              <a:t>hold a briefing with </a:t>
            </a:r>
            <a:r>
              <a:rPr lang="en-ZA" dirty="0" smtClean="0"/>
              <a:t>DBE </a:t>
            </a:r>
            <a:r>
              <a:rPr lang="en-ZA" dirty="0"/>
              <a:t>focusing on how the DBE and PED initiate, maintain and sustain corporate and other funders support during the implementation of ASIDI and SAFE</a:t>
            </a:r>
            <a:r>
              <a:rPr lang="en-ZA" dirty="0" smtClean="0"/>
              <a:t>. </a:t>
            </a:r>
          </a:p>
          <a:p>
            <a:pPr marL="131400" lvl="1" indent="0">
              <a:buNone/>
            </a:pPr>
            <a:endParaRPr lang="en-ZA" dirty="0" smtClean="0"/>
          </a:p>
          <a:p>
            <a:pPr marL="0" lvl="1" indent="0">
              <a:buNone/>
            </a:pPr>
            <a:r>
              <a:rPr lang="en-ZA" sz="2000" dirty="0" smtClean="0"/>
              <a:t>Corporate </a:t>
            </a:r>
            <a:r>
              <a:rPr lang="en-ZA" sz="2000" dirty="0"/>
              <a:t>Social Investment </a:t>
            </a:r>
            <a:r>
              <a:rPr lang="en-ZA" sz="2000" dirty="0" smtClean="0"/>
              <a:t>(CSI) </a:t>
            </a:r>
            <a:r>
              <a:rPr lang="en-ZA" sz="2000" dirty="0"/>
              <a:t>refers to financial (at least 1% of profit after tax and non-cash contributions (such as Employee Involvement Programmes </a:t>
            </a:r>
            <a:r>
              <a:rPr lang="en-ZA" sz="2000" dirty="0" smtClean="0"/>
              <a:t>(EIP)) </a:t>
            </a:r>
            <a:r>
              <a:rPr lang="en-ZA" sz="2000" dirty="0"/>
              <a:t>aimed at developing and empowering previously disadvantaged and under-privileged individuals and </a:t>
            </a:r>
            <a:r>
              <a:rPr lang="en-ZA" sz="2000" dirty="0" smtClean="0"/>
              <a:t>communities. </a:t>
            </a:r>
            <a:r>
              <a:rPr lang="en-ZA" sz="2000" dirty="0"/>
              <a:t>Although </a:t>
            </a:r>
            <a:r>
              <a:rPr lang="en-ZA" sz="2000" dirty="0" smtClean="0"/>
              <a:t>CSI </a:t>
            </a:r>
            <a:r>
              <a:rPr lang="en-ZA" sz="2000" dirty="0"/>
              <a:t>is seen as a voluntary activity internationally, it is legislated locally by means of the Broad Based Black Economic Empowerment (BBBEE) Act of 2003.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87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9600" b="1" dirty="0" smtClean="0"/>
              <a:t>Thank You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Jacques Verster</a:t>
            </a:r>
          </a:p>
          <a:p>
            <a:r>
              <a:rPr lang="en-US" dirty="0" smtClean="0"/>
              <a:t>Researcher: Select Committee on Education and Technology, Sport, Arts and Culture</a:t>
            </a:r>
            <a:endParaRPr lang="en-Z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25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b="1" dirty="0"/>
              <a:t>NCOP Strategic Outline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en-GB" sz="4000" dirty="0"/>
              <a:t>The mandate of the National Council of Provinces (NCOP) is to represent the provinces to ensure that provincial interests are taken into account in the national sphere of </a:t>
            </a:r>
            <a:r>
              <a:rPr lang="en-GB" sz="4000" dirty="0" smtClean="0"/>
              <a:t>government </a:t>
            </a:r>
          </a:p>
          <a:p>
            <a:pPr marL="0" indent="0" algn="just">
              <a:buNone/>
              <a:defRPr/>
            </a:pPr>
            <a:endParaRPr lang="en-GB" sz="4000" dirty="0"/>
          </a:p>
          <a:p>
            <a:pPr marL="0" indent="0" algn="just">
              <a:buNone/>
              <a:defRPr/>
            </a:pPr>
            <a:r>
              <a:rPr lang="en-GB" sz="4000" dirty="0"/>
              <a:t>NCOP participates in the national legislative process and by providing a national forum for public consideration of issues affecting the </a:t>
            </a:r>
            <a:r>
              <a:rPr lang="en-GB" sz="4000" dirty="0" smtClean="0"/>
              <a:t>provinces</a:t>
            </a:r>
            <a:endParaRPr lang="en-ZA" sz="4000" dirty="0"/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60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The Select Committee on Education and Technology, Sport, Arts and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dirty="0" smtClean="0"/>
              <a:t>A provincial perspective on</a:t>
            </a:r>
            <a:r>
              <a:rPr lang="en-ZA" sz="3200" dirty="0" smtClean="0"/>
              <a:t> the </a:t>
            </a:r>
            <a:r>
              <a:rPr lang="en-ZA" sz="3200" dirty="0"/>
              <a:t>executive </a:t>
            </a:r>
            <a:r>
              <a:rPr lang="en-ZA" sz="3200" dirty="0" smtClean="0"/>
              <a:t>functions and </a:t>
            </a:r>
            <a:r>
              <a:rPr lang="en-ZA" sz="3200" dirty="0"/>
              <a:t>core </a:t>
            </a:r>
            <a:r>
              <a:rPr lang="en-ZA" sz="3200" dirty="0" smtClean="0"/>
              <a:t>programmes of the Departments </a:t>
            </a:r>
            <a:r>
              <a:rPr lang="en-ZA" sz="3200" dirty="0"/>
              <a:t>(and their entities</a:t>
            </a:r>
            <a:r>
              <a:rPr lang="en-ZA" sz="3200" dirty="0" smtClean="0"/>
              <a:t>) on:</a:t>
            </a:r>
          </a:p>
          <a:p>
            <a:pPr marL="0" indent="0" algn="just">
              <a:buNone/>
            </a:pPr>
            <a:endParaRPr lang="en-ZA" sz="3200" dirty="0" smtClean="0"/>
          </a:p>
          <a:p>
            <a:pPr marL="720000" algn="just"/>
            <a:r>
              <a:rPr lang="en-ZA" sz="3200" dirty="0" smtClean="0"/>
              <a:t>Basic Education </a:t>
            </a:r>
          </a:p>
          <a:p>
            <a:pPr marL="720000" algn="just"/>
            <a:r>
              <a:rPr lang="en-ZA" sz="3200" dirty="0" smtClean="0"/>
              <a:t>Higher Education </a:t>
            </a:r>
          </a:p>
          <a:p>
            <a:pPr marL="720000" algn="just"/>
            <a:r>
              <a:rPr lang="en-ZA" sz="3200" dirty="0" smtClean="0"/>
              <a:t>Science </a:t>
            </a:r>
            <a:r>
              <a:rPr lang="en-ZA" sz="3200" dirty="0"/>
              <a:t>and </a:t>
            </a:r>
            <a:r>
              <a:rPr lang="en-ZA" sz="3200" dirty="0" smtClean="0"/>
              <a:t>Technology </a:t>
            </a:r>
          </a:p>
          <a:p>
            <a:pPr marL="720000" algn="just"/>
            <a:r>
              <a:rPr lang="en-ZA" sz="3200" dirty="0" smtClean="0"/>
              <a:t>Sport, </a:t>
            </a:r>
            <a:r>
              <a:rPr lang="en-ZA" sz="3200" dirty="0"/>
              <a:t>Arts and </a:t>
            </a:r>
            <a:r>
              <a:rPr lang="en-ZA" sz="3200" dirty="0" smtClean="0"/>
              <a:t>Culture</a:t>
            </a:r>
            <a:endParaRPr lang="en-ZA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5956663" y="3544389"/>
            <a:ext cx="1367246" cy="1881051"/>
          </a:xfrm>
          <a:prstGeom prst="rightBrac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Flowchart: Magnetic Disk 5"/>
          <p:cNvSpPr/>
          <p:nvPr/>
        </p:nvSpPr>
        <p:spPr>
          <a:xfrm>
            <a:off x="7567749" y="3905794"/>
            <a:ext cx="2577737" cy="115824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 and Recreation Cluster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802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Oversight Mechanisms (discussion framework)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algn="just">
              <a:buAutoNum type="arabicPeriod"/>
            </a:pPr>
            <a:endParaRPr lang="en-US" sz="4000" dirty="0" smtClean="0"/>
          </a:p>
          <a:p>
            <a:pPr marL="1821600" indent="-742950">
              <a:buAutoNum type="arabicPeriod"/>
            </a:pPr>
            <a:r>
              <a:rPr lang="en-US" sz="3600" dirty="0" smtClean="0"/>
              <a:t>SONA</a:t>
            </a:r>
          </a:p>
          <a:p>
            <a:pPr marL="1821600" indent="-742950">
              <a:buAutoNum type="arabicPeriod"/>
            </a:pPr>
            <a:r>
              <a:rPr lang="en-US" sz="3600" dirty="0" smtClean="0"/>
              <a:t>Budget Speech</a:t>
            </a:r>
          </a:p>
          <a:p>
            <a:pPr marL="1821600" indent="-742950">
              <a:buAutoNum type="arabicPeriod"/>
            </a:pPr>
            <a:r>
              <a:rPr lang="en-US" sz="3600" dirty="0" smtClean="0"/>
              <a:t>TPTTP</a:t>
            </a:r>
          </a:p>
          <a:p>
            <a:pPr marL="1821600" indent="-742950">
              <a:buAutoNum type="arabicPeriod"/>
            </a:pPr>
            <a:r>
              <a:rPr lang="en-US" sz="3600" dirty="0" smtClean="0"/>
              <a:t>Other Committees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9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776" y="0"/>
            <a:ext cx="8141665" cy="123854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areas </a:t>
            </a:r>
            <a:endParaRPr lang="en-ZA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6232596" y="3330364"/>
            <a:ext cx="2596782" cy="193753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Focus on ECD planning and funding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8775092" y="2846724"/>
            <a:ext cx="1829988" cy="1845909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Improving educational outcomes</a:t>
            </a:r>
            <a:endParaRPr lang="en-ZA" sz="1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752184" y="758406"/>
            <a:ext cx="1652424" cy="66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/>
              <a:t>Feb 2021</a:t>
            </a:r>
            <a:endParaRPr lang="en-ZA" sz="22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02511" y="758406"/>
            <a:ext cx="1652424" cy="66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/>
              <a:t>Feb 2020</a:t>
            </a:r>
            <a:endParaRPr lang="en-ZA" sz="2200" b="1" dirty="0"/>
          </a:p>
        </p:txBody>
      </p:sp>
      <p:sp>
        <p:nvSpPr>
          <p:cNvPr id="17" name="Flowchart: Connector 16"/>
          <p:cNvSpPr/>
          <p:nvPr/>
        </p:nvSpPr>
        <p:spPr>
          <a:xfrm>
            <a:off x="3046551" y="1659140"/>
            <a:ext cx="2460471" cy="2323964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Migration of ECD</a:t>
            </a:r>
            <a:endParaRPr lang="en-ZA" dirty="0"/>
          </a:p>
        </p:txBody>
      </p:sp>
      <p:sp>
        <p:nvSpPr>
          <p:cNvPr id="18" name="Flowchart: Connector 17"/>
          <p:cNvSpPr/>
          <p:nvPr/>
        </p:nvSpPr>
        <p:spPr>
          <a:xfrm>
            <a:off x="5834893" y="1512346"/>
            <a:ext cx="2254720" cy="182307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Lessen Covid-19 related school disruptions</a:t>
            </a:r>
            <a:endParaRPr lang="en-ZA" sz="1200" dirty="0"/>
          </a:p>
        </p:txBody>
      </p:sp>
      <p:sp>
        <p:nvSpPr>
          <p:cNvPr id="19" name="Flowchart: Connector 18"/>
          <p:cNvSpPr/>
          <p:nvPr/>
        </p:nvSpPr>
        <p:spPr>
          <a:xfrm>
            <a:off x="1695847" y="3248396"/>
            <a:ext cx="1726234" cy="1563384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Fourth Industrial Revolution and ICTS/Operation Phakisa</a:t>
            </a:r>
            <a:endParaRPr lang="en-ZA" sz="1200" dirty="0"/>
          </a:p>
        </p:txBody>
      </p:sp>
      <p:sp>
        <p:nvSpPr>
          <p:cNvPr id="24" name="Flowchart: Connector 23"/>
          <p:cNvSpPr/>
          <p:nvPr/>
        </p:nvSpPr>
        <p:spPr>
          <a:xfrm>
            <a:off x="8408926" y="4724989"/>
            <a:ext cx="2259074" cy="1352508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Improving school readiness and safety</a:t>
            </a:r>
            <a:endParaRPr lang="en-ZA" sz="1200" dirty="0"/>
          </a:p>
        </p:txBody>
      </p:sp>
      <p:sp>
        <p:nvSpPr>
          <p:cNvPr id="26" name="Flowchart: Connector 25"/>
          <p:cNvSpPr/>
          <p:nvPr/>
        </p:nvSpPr>
        <p:spPr>
          <a:xfrm>
            <a:off x="3266084" y="5653551"/>
            <a:ext cx="1104408" cy="1001054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LSEN Support: SASL as HL</a:t>
            </a:r>
            <a:endParaRPr lang="en-ZA" sz="1200" dirty="0"/>
          </a:p>
        </p:txBody>
      </p:sp>
      <p:sp>
        <p:nvSpPr>
          <p:cNvPr id="23" name="Flowchart: Connector 22"/>
          <p:cNvSpPr/>
          <p:nvPr/>
        </p:nvSpPr>
        <p:spPr>
          <a:xfrm>
            <a:off x="3453566" y="4077072"/>
            <a:ext cx="1710825" cy="1563384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Competencies  and Skills  for a Changing World</a:t>
            </a:r>
            <a:endParaRPr lang="en-ZA" sz="1200" dirty="0"/>
          </a:p>
        </p:txBody>
      </p:sp>
      <p:sp>
        <p:nvSpPr>
          <p:cNvPr id="29" name="Flowchart: Connector 28"/>
          <p:cNvSpPr/>
          <p:nvPr/>
        </p:nvSpPr>
        <p:spPr>
          <a:xfrm>
            <a:off x="2406461" y="4594749"/>
            <a:ext cx="1162624" cy="1103716"/>
          </a:xfrm>
          <a:prstGeom prst="flowChartConnector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Coding &amp; Robotics </a:t>
            </a:r>
            <a:endParaRPr lang="en-ZA" sz="1200" dirty="0"/>
          </a:p>
        </p:txBody>
      </p:sp>
      <p:sp>
        <p:nvSpPr>
          <p:cNvPr id="16" name="Flowchart: Connector 15"/>
          <p:cNvSpPr/>
          <p:nvPr/>
        </p:nvSpPr>
        <p:spPr>
          <a:xfrm>
            <a:off x="1702512" y="1445863"/>
            <a:ext cx="1617837" cy="1559630"/>
          </a:xfrm>
          <a:prstGeom prst="flowChartConnector">
            <a:avLst/>
          </a:prstGeom>
          <a:solidFill>
            <a:srgbClr val="FFD03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Early Learning: Reading &amp; Numeracy</a:t>
            </a:r>
            <a:endParaRPr lang="en-ZA" sz="1400" dirty="0"/>
          </a:p>
        </p:txBody>
      </p:sp>
      <p:sp>
        <p:nvSpPr>
          <p:cNvPr id="3" name="Right Arrow 2"/>
          <p:cNvSpPr/>
          <p:nvPr/>
        </p:nvSpPr>
        <p:spPr>
          <a:xfrm>
            <a:off x="5303912" y="3564808"/>
            <a:ext cx="936104" cy="5122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Flowchart: Connector 26"/>
          <p:cNvSpPr/>
          <p:nvPr/>
        </p:nvSpPr>
        <p:spPr>
          <a:xfrm>
            <a:off x="8286434" y="1369596"/>
            <a:ext cx="1617837" cy="1559630"/>
          </a:xfrm>
          <a:prstGeom prst="flowChartConnector">
            <a:avLst/>
          </a:prstGeom>
          <a:solidFill>
            <a:srgbClr val="FFD03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Early Learning: Reading &amp; Numeracy</a:t>
            </a:r>
            <a:endParaRPr lang="en-ZA" sz="1400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74796" y="96608"/>
            <a:ext cx="10515600" cy="72076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b="1" dirty="0" smtClean="0"/>
              <a:t>SONA Focus areas 2020 -2021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353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981200" y="1772816"/>
            <a:ext cx="2026568" cy="86409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1200" dirty="0"/>
              <a:t>Lessen Covid-19 related school disruptions</a:t>
            </a:r>
            <a:endParaRPr lang="en-ZA" sz="1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830280"/>
            <a:ext cx="1364770" cy="66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/>
              <a:t>Feb 2021</a:t>
            </a:r>
            <a:endParaRPr lang="en-ZA" sz="22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58376" y="830280"/>
            <a:ext cx="1652424" cy="66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/>
              <a:t>Feb 2022</a:t>
            </a:r>
            <a:endParaRPr lang="en-ZA" sz="2200" b="1" dirty="0"/>
          </a:p>
        </p:txBody>
      </p:sp>
      <p:sp>
        <p:nvSpPr>
          <p:cNvPr id="8" name="Flowchart: Connector 7"/>
          <p:cNvSpPr/>
          <p:nvPr/>
        </p:nvSpPr>
        <p:spPr>
          <a:xfrm>
            <a:off x="1607908" y="3738077"/>
            <a:ext cx="2092726" cy="1937532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/>
              <a:t>Focus on ECD planning and funding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4478164" y="1329865"/>
            <a:ext cx="1617837" cy="1559630"/>
          </a:xfrm>
          <a:prstGeom prst="flowChartConnector">
            <a:avLst/>
          </a:prstGeom>
          <a:solidFill>
            <a:srgbClr val="FFD03B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Early Learning: Reading &amp; Numeracy</a:t>
            </a:r>
            <a:endParaRPr lang="en-ZA" sz="1400" dirty="0"/>
          </a:p>
        </p:txBody>
      </p:sp>
      <p:sp>
        <p:nvSpPr>
          <p:cNvPr id="10" name="Flowchart: Connector 9"/>
          <p:cNvSpPr/>
          <p:nvPr/>
        </p:nvSpPr>
        <p:spPr>
          <a:xfrm>
            <a:off x="3431704" y="2695874"/>
            <a:ext cx="1829988" cy="1845909"/>
          </a:xfrm>
          <a:prstGeom prst="flowChartConnector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Improving educational outcomes</a:t>
            </a:r>
            <a:endParaRPr lang="en-ZA" sz="1000" dirty="0"/>
          </a:p>
        </p:txBody>
      </p:sp>
      <p:sp>
        <p:nvSpPr>
          <p:cNvPr id="11" name="Flowchart: Connector 10"/>
          <p:cNvSpPr/>
          <p:nvPr/>
        </p:nvSpPr>
        <p:spPr>
          <a:xfrm>
            <a:off x="3836926" y="4916787"/>
            <a:ext cx="2259074" cy="1352508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Improving school readiness and safety</a:t>
            </a:r>
            <a:endParaRPr lang="en-ZA" sz="1200" dirty="0"/>
          </a:p>
        </p:txBody>
      </p:sp>
      <p:sp>
        <p:nvSpPr>
          <p:cNvPr id="12" name="Right Arrow 11"/>
          <p:cNvSpPr/>
          <p:nvPr/>
        </p:nvSpPr>
        <p:spPr>
          <a:xfrm>
            <a:off x="5303912" y="3564808"/>
            <a:ext cx="936104" cy="5122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7853709" y="4149080"/>
            <a:ext cx="2448272" cy="2305910"/>
          </a:xfrm>
          <a:prstGeom prst="flowChartConnector">
            <a:avLst/>
          </a:prstGeom>
          <a:solidFill>
            <a:srgbClr val="FFC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Teacher Assistants</a:t>
            </a:r>
            <a:endParaRPr lang="en-ZA" dirty="0"/>
          </a:p>
        </p:txBody>
      </p:sp>
      <p:sp>
        <p:nvSpPr>
          <p:cNvPr id="17" name="Flowchart: Connector 16"/>
          <p:cNvSpPr/>
          <p:nvPr/>
        </p:nvSpPr>
        <p:spPr>
          <a:xfrm>
            <a:off x="7944892" y="1628801"/>
            <a:ext cx="2265909" cy="1584177"/>
          </a:xfrm>
          <a:prstGeom prst="flowChartConnector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School infrastructure</a:t>
            </a:r>
            <a:endParaRPr lang="en-ZA" sz="1400" dirty="0"/>
          </a:p>
        </p:txBody>
      </p:sp>
      <p:sp>
        <p:nvSpPr>
          <p:cNvPr id="18" name="Flowchart: Connector 17"/>
          <p:cNvSpPr/>
          <p:nvPr/>
        </p:nvSpPr>
        <p:spPr>
          <a:xfrm>
            <a:off x="6456040" y="3068960"/>
            <a:ext cx="1800200" cy="1693959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Learning Recovery</a:t>
            </a:r>
            <a:endParaRPr lang="en-ZA" sz="2000" dirty="0"/>
          </a:p>
        </p:txBody>
      </p:sp>
      <p:sp>
        <p:nvSpPr>
          <p:cNvPr id="19" name="Title 1"/>
          <p:cNvSpPr txBox="1">
            <a:spLocks noGrp="1"/>
          </p:cNvSpPr>
          <p:nvPr>
            <p:ph type="title"/>
          </p:nvPr>
        </p:nvSpPr>
        <p:spPr>
          <a:xfrm>
            <a:off x="838200" y="228700"/>
            <a:ext cx="10515600" cy="77510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b="1" dirty="0" smtClean="0"/>
              <a:t>SONA Focus areas 2021 -2022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90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00" y="830280"/>
            <a:ext cx="1364770" cy="66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2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Feb 2022</a:t>
            </a:r>
            <a:endParaRPr lang="en-ZA" sz="2200" b="1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58376" y="830280"/>
            <a:ext cx="1652424" cy="666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2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Feb 2023</a:t>
            </a:r>
            <a:endParaRPr lang="en-ZA" sz="2200" b="1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303912" y="3564808"/>
            <a:ext cx="936104" cy="5122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ZA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7265596" y="4292251"/>
            <a:ext cx="2706787" cy="2565748"/>
          </a:xfrm>
          <a:prstGeom prst="flowChartConnector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/>
              <a:t>Matric </a:t>
            </a:r>
            <a:r>
              <a:rPr lang="en-US" dirty="0" smtClean="0"/>
              <a:t>Results </a:t>
            </a:r>
            <a:endParaRPr lang="en-ZA" dirty="0"/>
          </a:p>
        </p:txBody>
      </p:sp>
      <p:sp>
        <p:nvSpPr>
          <p:cNvPr id="17" name="Flowchart: Connector 16"/>
          <p:cNvSpPr/>
          <p:nvPr/>
        </p:nvSpPr>
        <p:spPr>
          <a:xfrm>
            <a:off x="8610366" y="2893210"/>
            <a:ext cx="2140432" cy="1573594"/>
          </a:xfrm>
          <a:prstGeom prst="flowChartConnector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School infrastructure, SAFE &amp; ASIDI</a:t>
            </a:r>
            <a:endParaRPr lang="en-ZA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6245422" y="3189898"/>
            <a:ext cx="2040349" cy="1418335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1400" dirty="0">
                <a:solidFill>
                  <a:prstClr val="white"/>
                </a:solidFill>
                <a:latin typeface="Calibri"/>
              </a:rPr>
              <a:t>Expansion of vocational training</a:t>
            </a:r>
            <a:endParaRPr lang="en-ZA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6749869" y="1163738"/>
            <a:ext cx="2830512" cy="2071915"/>
          </a:xfrm>
          <a:prstGeom prst="flowChartConnector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Focus on ECD support and expansion</a:t>
            </a:r>
            <a:endParaRPr lang="en-ZA" sz="1800" dirty="0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xmlns="" id="{AE8274D8-13D6-E387-8DD7-7A307F5F13CB}"/>
              </a:ext>
            </a:extLst>
          </p:cNvPr>
          <p:cNvSpPr/>
          <p:nvPr/>
        </p:nvSpPr>
        <p:spPr>
          <a:xfrm>
            <a:off x="2849278" y="1973281"/>
            <a:ext cx="2265909" cy="1584177"/>
          </a:xfrm>
          <a:prstGeom prst="flowChartConnector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School infrastructure</a:t>
            </a:r>
            <a:endParaRPr lang="en-ZA" sz="1400" dirty="0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xmlns="" id="{886B4F61-D490-DC00-A1A1-515EC799F1FD}"/>
              </a:ext>
            </a:extLst>
          </p:cNvPr>
          <p:cNvSpPr/>
          <p:nvPr/>
        </p:nvSpPr>
        <p:spPr>
          <a:xfrm>
            <a:off x="1763485" y="3578418"/>
            <a:ext cx="1800200" cy="1693959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Learning Recovery</a:t>
            </a:r>
            <a:endParaRPr lang="en-ZA" sz="2000" dirty="0"/>
          </a:p>
        </p:txBody>
      </p:sp>
      <p:sp>
        <p:nvSpPr>
          <p:cNvPr id="21" name="Content Placeholder 15">
            <a:extLst>
              <a:ext uri="{FF2B5EF4-FFF2-40B4-BE49-F238E27FC236}">
                <a16:creationId xmlns:a16="http://schemas.microsoft.com/office/drawing/2014/main" xmlns="" id="{7CA9566C-3D3D-A62B-3141-D04DAED39D5F}"/>
              </a:ext>
            </a:extLst>
          </p:cNvPr>
          <p:cNvSpPr txBox="1">
            <a:spLocks/>
          </p:cNvSpPr>
          <p:nvPr/>
        </p:nvSpPr>
        <p:spPr>
          <a:xfrm>
            <a:off x="3443830" y="4140381"/>
            <a:ext cx="2448272" cy="2305910"/>
          </a:xfrm>
          <a:prstGeom prst="flowChartConnector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/>
              <a:t>Teacher Assistants</a:t>
            </a:r>
            <a:endParaRPr lang="en-ZA" dirty="0"/>
          </a:p>
        </p:txBody>
      </p:sp>
      <p:sp>
        <p:nvSpPr>
          <p:cNvPr id="22" name="Title 1"/>
          <p:cNvSpPr txBox="1">
            <a:spLocks noGrp="1"/>
          </p:cNvSpPr>
          <p:nvPr>
            <p:ph type="title"/>
          </p:nvPr>
        </p:nvSpPr>
        <p:spPr>
          <a:xfrm>
            <a:off x="856673" y="161589"/>
            <a:ext cx="10515600" cy="77854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b="1" dirty="0" smtClean="0"/>
              <a:t>SONA Focus areas 2022-2023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599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24001" y="981398"/>
          <a:ext cx="9144001" cy="59039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4474">
                  <a:extLst>
                    <a:ext uri="{9D8B030D-6E8A-4147-A177-3AD203B41FA5}">
                      <a16:colId xmlns:a16="http://schemas.microsoft.com/office/drawing/2014/main" xmlns="" val="2544149028"/>
                    </a:ext>
                  </a:extLst>
                </a:gridCol>
                <a:gridCol w="3789841">
                  <a:extLst>
                    <a:ext uri="{9D8B030D-6E8A-4147-A177-3AD203B41FA5}">
                      <a16:colId xmlns:a16="http://schemas.microsoft.com/office/drawing/2014/main" xmlns="" val="3450366837"/>
                    </a:ext>
                  </a:extLst>
                </a:gridCol>
                <a:gridCol w="2629686">
                  <a:extLst>
                    <a:ext uri="{9D8B030D-6E8A-4147-A177-3AD203B41FA5}">
                      <a16:colId xmlns:a16="http://schemas.microsoft.com/office/drawing/2014/main" xmlns="" val="3319526381"/>
                    </a:ext>
                  </a:extLst>
                </a:gridCol>
              </a:tblGrid>
              <a:tr h="417587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SONA COMMITMENTS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981561"/>
                  </a:ext>
                </a:extLst>
              </a:tr>
              <a:tr h="5271045">
                <a:tc>
                  <a:txBody>
                    <a:bodyPr/>
                    <a:lstStyle/>
                    <a:p>
                      <a:pPr algn="just"/>
                      <a:r>
                        <a:rPr lang="en-Z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r>
                        <a:rPr lang="en-ZA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/2020 </a:t>
                      </a:r>
                      <a:r>
                        <a:rPr lang="en-ZA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COMMITMENTS</a:t>
                      </a:r>
                    </a:p>
                    <a:p>
                      <a:pPr algn="just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 are determined to eradicate unsafe and inappropriate sanitation facilities within the next three years targeting the nearly 4 000 schools that still have inappropriate sanitation facilities.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en-GB" sz="2400" dirty="0"/>
                        <a:t>Under ASIDI: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306 new schools built, 21 to be completed in 2022/23.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1,251 water supply projects done, 21 to finish in 2022/23.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15,000 toilets built in 1,047 schools, 6 schools to be completed in 2022/23.</a:t>
                      </a:r>
                    </a:p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373 schools provided with electrical connections.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en-GB" sz="2400" dirty="0"/>
                    </a:p>
                    <a:p>
                      <a:pPr marL="0" indent="0" algn="just">
                        <a:buFont typeface="+mj-lt"/>
                        <a:buNone/>
                      </a:pPr>
                      <a:r>
                        <a:rPr lang="en-GB" sz="2400" dirty="0"/>
                        <a:t>Under SAFE:</a:t>
                      </a:r>
                    </a:p>
                    <a:p>
                      <a:pPr lvl="0" algn="just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SAFE programme was launched to address the eradication of basic pit toilets at 3 395 schools.</a:t>
                      </a:r>
                    </a:p>
                    <a:p>
                      <a:pPr lvl="0" algn="just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About 50 000 appropriate toilets were constructed at 2 388 schools.  Sanitation projects at the remaining 1 007 schools are scheduled for completion in 2023/24.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Challenges remain, including unreliable water sources, inadequate buildings, and overcrowding.</a:t>
                      </a:r>
                      <a:endParaRPr lang="en-ZA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866083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76120" y="6165305"/>
            <a:ext cx="2133600" cy="365125"/>
          </a:xfrm>
          <a:prstGeom prst="rect">
            <a:avLst/>
          </a:prstGeom>
        </p:spPr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2205038" y="0"/>
            <a:ext cx="8029575" cy="90805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b="1" dirty="0" smtClean="0"/>
              <a:t>Infrastructure as a priority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8708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Basic Education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eriod"/>
            </a:pPr>
            <a:r>
              <a:rPr lang="en-US" dirty="0" smtClean="0"/>
              <a:t>SONA: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US" dirty="0" smtClean="0"/>
              <a:t>55 </a:t>
            </a:r>
            <a:r>
              <a:rPr lang="en-US" dirty="0"/>
              <a:t>000 appropriate toilets built (</a:t>
            </a:r>
            <a:r>
              <a:rPr lang="en-US" dirty="0" smtClean="0"/>
              <a:t>Sanitation </a:t>
            </a:r>
            <a:r>
              <a:rPr lang="en-US" dirty="0"/>
              <a:t>Appropriate for Education (SAFE) &amp;</a:t>
            </a:r>
            <a:r>
              <a:rPr lang="en-US" dirty="0" smtClean="0"/>
              <a:t> </a:t>
            </a:r>
            <a:r>
              <a:rPr lang="en-US" dirty="0"/>
              <a:t>Accelerated School Infrastructure Delivery Initiative (ASIDI</a:t>
            </a:r>
            <a:r>
              <a:rPr lang="en-US" dirty="0" smtClean="0"/>
              <a:t>))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New </a:t>
            </a:r>
            <a:r>
              <a:rPr lang="en-ZA" dirty="0"/>
              <a:t>cohort of school assistants 150 </a:t>
            </a:r>
            <a:r>
              <a:rPr lang="en-ZA" dirty="0" smtClean="0"/>
              <a:t>000 (more </a:t>
            </a:r>
            <a:r>
              <a:rPr lang="en-ZA" dirty="0"/>
              <a:t>than 22 000 schools in February </a:t>
            </a:r>
            <a:r>
              <a:rPr lang="en-ZA" dirty="0" smtClean="0"/>
              <a:t>2023)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One </a:t>
            </a:r>
            <a:r>
              <a:rPr lang="en-ZA" dirty="0"/>
              <a:t>and a half million children </a:t>
            </a:r>
            <a:r>
              <a:rPr lang="en-ZA" dirty="0" smtClean="0"/>
              <a:t>- </a:t>
            </a:r>
            <a:r>
              <a:rPr lang="en-ZA" dirty="0"/>
              <a:t>the Early Childhood Development </a:t>
            </a:r>
            <a:r>
              <a:rPr lang="en-ZA" dirty="0" smtClean="0"/>
              <a:t>subsidy</a:t>
            </a:r>
          </a:p>
          <a:p>
            <a:pPr marL="742950" indent="-742950">
              <a:buAutoNum type="arabicPeriod"/>
            </a:pPr>
            <a:r>
              <a:rPr lang="en-US" dirty="0" smtClean="0"/>
              <a:t>Budget Speech: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Funding for the </a:t>
            </a:r>
            <a:r>
              <a:rPr lang="en-ZA" dirty="0" smtClean="0"/>
              <a:t>national school </a:t>
            </a:r>
            <a:r>
              <a:rPr lang="en-ZA" dirty="0"/>
              <a:t>nutrition programme grant is increased by R1.5 billion over the MTEF period </a:t>
            </a:r>
            <a:r>
              <a:rPr lang="en-ZA" dirty="0" smtClean="0"/>
              <a:t>to (ensure </a:t>
            </a:r>
            <a:r>
              <a:rPr lang="en-ZA" dirty="0"/>
              <a:t>meals </a:t>
            </a:r>
            <a:r>
              <a:rPr lang="en-ZA" dirty="0" smtClean="0"/>
              <a:t>meet </a:t>
            </a:r>
            <a:r>
              <a:rPr lang="en-ZA" dirty="0"/>
              <a:t>nutritional </a:t>
            </a:r>
            <a:r>
              <a:rPr lang="en-ZA" dirty="0" smtClean="0"/>
              <a:t>requirements)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R283.3 </a:t>
            </a:r>
            <a:r>
              <a:rPr lang="en-ZA" dirty="0"/>
              <a:t>million is added to the education infrastructure grant to </a:t>
            </a:r>
            <a:r>
              <a:rPr lang="en-ZA" dirty="0" smtClean="0"/>
              <a:t>repair infrastructure </a:t>
            </a:r>
            <a:r>
              <a:rPr lang="en-ZA" dirty="0"/>
              <a:t>damage to schools in the </a:t>
            </a:r>
            <a:r>
              <a:rPr lang="en-ZA" dirty="0" smtClean="0"/>
              <a:t>(EC </a:t>
            </a:r>
            <a:r>
              <a:rPr lang="en-ZA" dirty="0"/>
              <a:t>and </a:t>
            </a:r>
            <a:r>
              <a:rPr lang="en-ZA" dirty="0" smtClean="0"/>
              <a:t>KZN floods </a:t>
            </a:r>
            <a:r>
              <a:rPr lang="en-ZA" dirty="0"/>
              <a:t>in April </a:t>
            </a:r>
            <a:r>
              <a:rPr lang="en-ZA" dirty="0" smtClean="0"/>
              <a:t>2022) 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 smtClean="0"/>
              <a:t>R1.5 </a:t>
            </a:r>
            <a:r>
              <a:rPr lang="en-ZA" dirty="0"/>
              <a:t>billion is allocated over the MTEF period for </a:t>
            </a:r>
            <a:r>
              <a:rPr lang="en-ZA" dirty="0" smtClean="0"/>
              <a:t>the Gauteng </a:t>
            </a:r>
            <a:r>
              <a:rPr lang="en-ZA" dirty="0"/>
              <a:t>schools </a:t>
            </a:r>
            <a:r>
              <a:rPr lang="en-ZA" dirty="0" smtClean="0"/>
              <a:t>project</a:t>
            </a:r>
            <a:r>
              <a:rPr lang="en-ZA" dirty="0"/>
              <a:t> </a:t>
            </a:r>
            <a:r>
              <a:rPr lang="en-ZA" dirty="0" smtClean="0"/>
              <a:t>(improve </a:t>
            </a:r>
            <a:r>
              <a:rPr lang="en-ZA" dirty="0"/>
              <a:t>infrastructure in </a:t>
            </a:r>
            <a:r>
              <a:rPr lang="en-ZA" dirty="0" smtClean="0"/>
              <a:t>schools)</a:t>
            </a:r>
          </a:p>
          <a:p>
            <a:pPr marL="360000" lvl="1">
              <a:buFont typeface="Wingdings" panose="05000000000000000000" pitchFamily="2" charset="2"/>
              <a:buChar char="q"/>
            </a:pPr>
            <a:r>
              <a:rPr lang="en-ZA" dirty="0"/>
              <a:t>Over the MTEF period, R30 million is allocated to improve the </a:t>
            </a:r>
            <a:r>
              <a:rPr lang="en-ZA" dirty="0" smtClean="0"/>
              <a:t>Department’s oversight </a:t>
            </a:r>
            <a:r>
              <a:rPr lang="en-ZA" dirty="0"/>
              <a:t>and capacity for managing </a:t>
            </a:r>
            <a:r>
              <a:rPr lang="en-ZA" dirty="0" smtClean="0"/>
              <a:t>the ECD programme</a:t>
            </a: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30" y="6216152"/>
            <a:ext cx="687070" cy="66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27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1190</Words>
  <Application>Microsoft Office PowerPoint</Application>
  <PresentationFormat>Custom</PresentationFormat>
  <Paragraphs>135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NCOP Strategic Outline</vt:lpstr>
      <vt:lpstr>The Select Committee on Education and Technology, Sport, Arts and Culture</vt:lpstr>
      <vt:lpstr>Oversight Mechanisms (discussion framework)</vt:lpstr>
      <vt:lpstr>areas </vt:lpstr>
      <vt:lpstr>SONA Focus areas 2021 -2022</vt:lpstr>
      <vt:lpstr>SONA Focus areas 2022-2023 </vt:lpstr>
      <vt:lpstr>Infrastructure as a priority</vt:lpstr>
      <vt:lpstr>Basic Education</vt:lpstr>
      <vt:lpstr>Basic Education (continued)</vt:lpstr>
      <vt:lpstr>Higher Education</vt:lpstr>
      <vt:lpstr>Science and Technology</vt:lpstr>
      <vt:lpstr>Sport, Arts and Culture</vt:lpstr>
      <vt:lpstr>Proposal – CSI funding</vt:lpstr>
      <vt:lpstr>Thank You</vt:lpstr>
    </vt:vector>
  </TitlesOfParts>
  <Company>Parliament of the Republic  of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Mongana Tau</dc:creator>
  <cp:lastModifiedBy>USER</cp:lastModifiedBy>
  <cp:revision>61</cp:revision>
  <dcterms:created xsi:type="dcterms:W3CDTF">2019-08-30T11:46:47Z</dcterms:created>
  <dcterms:modified xsi:type="dcterms:W3CDTF">2023-03-20T10:56:02Z</dcterms:modified>
</cp:coreProperties>
</file>