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259" r:id="rId18"/>
    <p:sldId id="304" r:id="rId19"/>
    <p:sldId id="307" r:id="rId20"/>
    <p:sldId id="260" r:id="rId21"/>
    <p:sldId id="305" r:id="rId22"/>
    <p:sldId id="306" r:id="rId23"/>
    <p:sldId id="289"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264070-EFDB-E62F-4247-A21E1FFAF137}" name="Joel Baloyi" initials="JB" userId="8498cba8b6b274dc"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el Baloyi" initials="JB" lastIdx="1" clrIdx="0">
    <p:extLst>
      <p:ext uri="{19B8F6BF-5375-455C-9EA6-DF929625EA0E}">
        <p15:presenceInfo xmlns:p15="http://schemas.microsoft.com/office/powerpoint/2012/main" xmlns="" userId="8498cba8b6b274d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30" autoAdjust="0"/>
    <p:restoredTop sz="94668"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42"/>
    </p:cViewPr>
  </p:sorterViewPr>
  <p:notesViewPr>
    <p:cSldViewPr>
      <p:cViewPr>
        <p:scale>
          <a:sx n="100" d="100"/>
          <a:sy n="100" d="100"/>
        </p:scale>
        <p:origin x="-1854" y="79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B8A11-EDD9-47B1-8ADC-E59CB196AE1E}" type="datetimeFigureOut">
              <a:rPr lang="en-ZA" smtClean="0"/>
              <a:pPr/>
              <a:t>2023/03/14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CB1313-B5FA-43CE-8D0F-10E4C7DBFCCD}" type="slidenum">
              <a:rPr lang="en-ZA" smtClean="0"/>
              <a:pPr/>
              <a:t>‹#›</a:t>
            </a:fld>
            <a:endParaRPr lang="en-ZA"/>
          </a:p>
        </p:txBody>
      </p:sp>
    </p:spTree>
    <p:extLst>
      <p:ext uri="{BB962C8B-B14F-4D97-AF65-F5344CB8AC3E}">
        <p14:creationId xmlns:p14="http://schemas.microsoft.com/office/powerpoint/2010/main" xmlns="" val="80831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2</a:t>
            </a:fld>
            <a:endParaRPr lang="en-ZA"/>
          </a:p>
        </p:txBody>
      </p:sp>
    </p:spTree>
    <p:extLst>
      <p:ext uri="{BB962C8B-B14F-4D97-AF65-F5344CB8AC3E}">
        <p14:creationId xmlns:p14="http://schemas.microsoft.com/office/powerpoint/2010/main" xmlns="" val="3709899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11</a:t>
            </a:fld>
            <a:endParaRPr lang="en-ZA"/>
          </a:p>
        </p:txBody>
      </p:sp>
    </p:spTree>
    <p:extLst>
      <p:ext uri="{BB962C8B-B14F-4D97-AF65-F5344CB8AC3E}">
        <p14:creationId xmlns:p14="http://schemas.microsoft.com/office/powerpoint/2010/main" xmlns="" val="534517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12</a:t>
            </a:fld>
            <a:endParaRPr lang="en-ZA"/>
          </a:p>
        </p:txBody>
      </p:sp>
    </p:spTree>
    <p:extLst>
      <p:ext uri="{BB962C8B-B14F-4D97-AF65-F5344CB8AC3E}">
        <p14:creationId xmlns:p14="http://schemas.microsoft.com/office/powerpoint/2010/main" xmlns="" val="1835856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13</a:t>
            </a:fld>
            <a:endParaRPr lang="en-ZA"/>
          </a:p>
        </p:txBody>
      </p:sp>
    </p:spTree>
    <p:extLst>
      <p:ext uri="{BB962C8B-B14F-4D97-AF65-F5344CB8AC3E}">
        <p14:creationId xmlns:p14="http://schemas.microsoft.com/office/powerpoint/2010/main" xmlns="" val="158470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14</a:t>
            </a:fld>
            <a:endParaRPr lang="en-ZA"/>
          </a:p>
        </p:txBody>
      </p:sp>
    </p:spTree>
    <p:extLst>
      <p:ext uri="{BB962C8B-B14F-4D97-AF65-F5344CB8AC3E}">
        <p14:creationId xmlns:p14="http://schemas.microsoft.com/office/powerpoint/2010/main" xmlns="" val="2284230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15</a:t>
            </a:fld>
            <a:endParaRPr lang="en-ZA"/>
          </a:p>
        </p:txBody>
      </p:sp>
    </p:spTree>
    <p:extLst>
      <p:ext uri="{BB962C8B-B14F-4D97-AF65-F5344CB8AC3E}">
        <p14:creationId xmlns:p14="http://schemas.microsoft.com/office/powerpoint/2010/main" xmlns="" val="1043245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16</a:t>
            </a:fld>
            <a:endParaRPr lang="en-ZA"/>
          </a:p>
        </p:txBody>
      </p:sp>
    </p:spTree>
    <p:extLst>
      <p:ext uri="{BB962C8B-B14F-4D97-AF65-F5344CB8AC3E}">
        <p14:creationId xmlns:p14="http://schemas.microsoft.com/office/powerpoint/2010/main" xmlns="" val="3978454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17</a:t>
            </a:fld>
            <a:endParaRPr lang="en-ZA"/>
          </a:p>
        </p:txBody>
      </p:sp>
    </p:spTree>
    <p:extLst>
      <p:ext uri="{BB962C8B-B14F-4D97-AF65-F5344CB8AC3E}">
        <p14:creationId xmlns:p14="http://schemas.microsoft.com/office/powerpoint/2010/main" xmlns="" val="610013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18</a:t>
            </a:fld>
            <a:endParaRPr lang="en-ZA"/>
          </a:p>
        </p:txBody>
      </p:sp>
    </p:spTree>
    <p:extLst>
      <p:ext uri="{BB962C8B-B14F-4D97-AF65-F5344CB8AC3E}">
        <p14:creationId xmlns:p14="http://schemas.microsoft.com/office/powerpoint/2010/main" xmlns="" val="2514143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19</a:t>
            </a:fld>
            <a:endParaRPr lang="en-ZA"/>
          </a:p>
        </p:txBody>
      </p:sp>
    </p:spTree>
    <p:extLst>
      <p:ext uri="{BB962C8B-B14F-4D97-AF65-F5344CB8AC3E}">
        <p14:creationId xmlns:p14="http://schemas.microsoft.com/office/powerpoint/2010/main" xmlns="" val="3609997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ZA" dirty="0"/>
              <a:t>The CRC Report recommended, </a:t>
            </a:r>
            <a:r>
              <a:rPr lang="en-ZA" i="1" dirty="0"/>
              <a:t>inter alia</a:t>
            </a:r>
            <a:r>
              <a:rPr lang="en-ZA" dirty="0"/>
              <a:t>:</a:t>
            </a:r>
          </a:p>
          <a:p>
            <a:pPr marL="171450" indent="-171450">
              <a:buFontTx/>
              <a:buChar char="-"/>
            </a:pPr>
            <a:r>
              <a:rPr lang="en-ZA" dirty="0"/>
              <a:t>(a) Paragraph 3.3.8 of the CRC Report makes it explicit that royalties payable in respect of needle-time rights are to be paid equally between copyright owners and performers. The Bill instead refers to the vague concept of “fair and equitable remuneration determined by an agreement”, and requires this royalty to be shared with users and other ineligible parties.</a:t>
            </a:r>
          </a:p>
          <a:p>
            <a:pPr marL="171450" indent="-171450">
              <a:buFontTx/>
              <a:buChar char="-"/>
            </a:pPr>
            <a:r>
              <a:rPr lang="en-ZA" dirty="0"/>
              <a:t>(b) Paragraphs 3.3.9 – 3.3.10 of the CRC Report highlighted the problem of inadequate procedures for referring a matter to the Copyright Tribunal in respect of needle-time disputes. The Bill compounds the situation by not only failing to provide adequate procedures for the referral of needle-time disputes to the Tribunal, but by also repealing the provisions of sections 30 – 33 of the current Act, which the court in </a:t>
            </a:r>
            <a:r>
              <a:rPr lang="en-ZA" i="1" dirty="0"/>
              <a:t>National Association of Broadcasters v South African Music Performance Rights Association and Another</a:t>
            </a:r>
            <a:r>
              <a:rPr lang="en-ZA" dirty="0"/>
              <a:t> </a:t>
            </a:r>
            <a:r>
              <a:rPr lang="en-US" dirty="0"/>
              <a:t>[2014] 2 All SA 263 (SCA) had to rely on in the absence of clear procedures relating to needle-time disputes. It is noteworthy that in this case, the court decried the fact that </a:t>
            </a:r>
            <a:r>
              <a:rPr lang="en-ZA" dirty="0"/>
              <a:t>“[</a:t>
            </a:r>
            <a:r>
              <a:rPr lang="en-ZA" dirty="0" err="1"/>
              <a:t>i</a:t>
            </a:r>
            <a:r>
              <a:rPr lang="en-ZA" dirty="0"/>
              <a:t>]t is distressing that, despite a lapse of more than three years since the Report by the Copyright Review Commission in which it described the regulations as vague and unclear and lamented the failure to prescribe a procedure for the adjudication of a royalty rate, no progress has been made” (para 58; also para 22).</a:t>
            </a:r>
          </a:p>
          <a:p>
            <a:pPr marL="171450" indent="-171450">
              <a:buFontTx/>
              <a:buChar char="-"/>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20</a:t>
            </a:fld>
            <a:endParaRPr lang="en-ZA"/>
          </a:p>
        </p:txBody>
      </p:sp>
    </p:spTree>
    <p:extLst>
      <p:ext uri="{BB962C8B-B14F-4D97-AF65-F5344CB8AC3E}">
        <p14:creationId xmlns:p14="http://schemas.microsoft.com/office/powerpoint/2010/main" xmlns="" val="610013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3</a:t>
            </a:fld>
            <a:endParaRPr lang="en-ZA"/>
          </a:p>
        </p:txBody>
      </p:sp>
    </p:spTree>
    <p:extLst>
      <p:ext uri="{BB962C8B-B14F-4D97-AF65-F5344CB8AC3E}">
        <p14:creationId xmlns:p14="http://schemas.microsoft.com/office/powerpoint/2010/main" xmlns="" val="610013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ZA" dirty="0"/>
              <a:t>The CRC Report recommended, </a:t>
            </a:r>
            <a:r>
              <a:rPr lang="en-ZA" i="1" dirty="0"/>
              <a:t>inter alia</a:t>
            </a:r>
            <a:r>
              <a:rPr lang="en-ZA" dirty="0"/>
              <a:t>:</a:t>
            </a:r>
          </a:p>
          <a:p>
            <a:pPr marL="171450" indent="-171450">
              <a:buFontTx/>
              <a:buChar char="-"/>
            </a:pPr>
            <a:r>
              <a:rPr lang="en-ZA" dirty="0"/>
              <a:t>(a) Paragraph 3.3.8 of the CRC Report makes it explicit that royalties payable in respect of needle-time rights are to be paid equally between copyright owners and performers. The Bill instead refers to the vague concept of “fair and equitable remuneration determined by an agreement”, and requires this royalty to be shared with users and other ineligible parties.</a:t>
            </a:r>
          </a:p>
          <a:p>
            <a:pPr marL="171450" indent="-171450">
              <a:buFontTx/>
              <a:buChar char="-"/>
            </a:pPr>
            <a:r>
              <a:rPr lang="en-ZA" dirty="0"/>
              <a:t>(b) Paragraphs 3.3.9 – 3.3.10 of the CRC Report highlighted the problem of inadequate procedures for referring a matter to the Copyright Tribunal in respect of needle-time disputes. The Bill compounds the situation by not only failing to provide adequate procedures for the referral of needle-time disputes to the Tribunal, but by also repealing the provisions of sections 30 – 33 of the current Act, which the court in </a:t>
            </a:r>
            <a:r>
              <a:rPr lang="en-ZA" i="1" dirty="0"/>
              <a:t>National Association of Broadcasters v South African Music Performance Rights Association and Another</a:t>
            </a:r>
            <a:r>
              <a:rPr lang="en-ZA" dirty="0"/>
              <a:t> </a:t>
            </a:r>
            <a:r>
              <a:rPr lang="en-US" dirty="0"/>
              <a:t>[2014] 2 All SA 263 (SCA) had to rely on in the absence of clear procedures relating to needle-time disputes. It is noteworthy that in this case, the court decried the fact that </a:t>
            </a:r>
            <a:r>
              <a:rPr lang="en-ZA" dirty="0"/>
              <a:t>“[</a:t>
            </a:r>
            <a:r>
              <a:rPr lang="en-ZA" dirty="0" err="1"/>
              <a:t>i</a:t>
            </a:r>
            <a:r>
              <a:rPr lang="en-ZA" dirty="0"/>
              <a:t>]t is distressing that, despite a lapse of more than three years since the Report by the Copyright Review Commission in which it described the regulations as vague and unclear and lamented the failure to prescribe a procedure for the adjudication of a royalty rate, no progress has been made” (para 58; also para 22).</a:t>
            </a:r>
          </a:p>
          <a:p>
            <a:pPr marL="171450" indent="-171450">
              <a:buFontTx/>
              <a:buChar char="-"/>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21</a:t>
            </a:fld>
            <a:endParaRPr lang="en-ZA"/>
          </a:p>
        </p:txBody>
      </p:sp>
    </p:spTree>
    <p:extLst>
      <p:ext uri="{BB962C8B-B14F-4D97-AF65-F5344CB8AC3E}">
        <p14:creationId xmlns:p14="http://schemas.microsoft.com/office/powerpoint/2010/main" xmlns="" val="1217106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ZA" dirty="0"/>
              <a:t>The CRC Report recommended, </a:t>
            </a:r>
            <a:r>
              <a:rPr lang="en-ZA" i="1" dirty="0"/>
              <a:t>inter alia</a:t>
            </a:r>
            <a:r>
              <a:rPr lang="en-ZA" dirty="0"/>
              <a:t>:</a:t>
            </a:r>
          </a:p>
          <a:p>
            <a:pPr marL="171450" indent="-171450">
              <a:buFontTx/>
              <a:buChar char="-"/>
            </a:pPr>
            <a:r>
              <a:rPr lang="en-ZA" dirty="0"/>
              <a:t>(a) Paragraph 3.3.8 of the CRC Report makes it explicit that royalties payable in respect of needle-time rights are to be paid equally between copyright owners and performers. The Bill instead refers to the vague concept of “fair and equitable remuneration determined by an agreement”, and requires this royalty to be shared with users and other ineligible parties.</a:t>
            </a:r>
          </a:p>
          <a:p>
            <a:pPr marL="171450" indent="-171450">
              <a:buFontTx/>
              <a:buChar char="-"/>
            </a:pPr>
            <a:r>
              <a:rPr lang="en-ZA" dirty="0"/>
              <a:t>(b) Paragraphs 3.3.9 – 3.3.10 of the CRC Report highlighted the problem of inadequate procedures for referring a matter to the Copyright Tribunal in respect of needle-time disputes. The Bill compounds the situation by not only failing to provide adequate procedures for the referral of needle-time disputes to the Tribunal, but by also repealing the provisions of sections 30 – 33 of the current Act, which the court in </a:t>
            </a:r>
            <a:r>
              <a:rPr lang="en-ZA" i="1" dirty="0"/>
              <a:t>National Association of Broadcasters v South African Music Performance Rights Association and Another</a:t>
            </a:r>
            <a:r>
              <a:rPr lang="en-ZA" dirty="0"/>
              <a:t> </a:t>
            </a:r>
            <a:r>
              <a:rPr lang="en-US" dirty="0"/>
              <a:t>[2014] 2 All SA 263 (SCA) had to rely on in the absence of clear procedures relating to needle-time disputes. It is noteworthy that in this case, the court decried the fact that </a:t>
            </a:r>
            <a:r>
              <a:rPr lang="en-ZA" dirty="0"/>
              <a:t>“[</a:t>
            </a:r>
            <a:r>
              <a:rPr lang="en-ZA" dirty="0" err="1"/>
              <a:t>i</a:t>
            </a:r>
            <a:r>
              <a:rPr lang="en-ZA" dirty="0"/>
              <a:t>]t is distressing that, despite a lapse of more than three years since the Report by the Copyright Review Commission in which it described the regulations as vague and unclear and lamented the failure to prescribe a procedure for the adjudication of a royalty rate, no progress has been made” (para 58; also para 22).</a:t>
            </a:r>
          </a:p>
          <a:p>
            <a:pPr marL="171450" indent="-171450">
              <a:buFontTx/>
              <a:buChar char="-"/>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22</a:t>
            </a:fld>
            <a:endParaRPr lang="en-ZA"/>
          </a:p>
        </p:txBody>
      </p:sp>
    </p:spTree>
    <p:extLst>
      <p:ext uri="{BB962C8B-B14F-4D97-AF65-F5344CB8AC3E}">
        <p14:creationId xmlns:p14="http://schemas.microsoft.com/office/powerpoint/2010/main" xmlns="" val="1137974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endParaRPr lang="en-ZA" dirty="0"/>
          </a:p>
        </p:txBody>
      </p:sp>
    </p:spTree>
    <p:extLst>
      <p:ext uri="{BB962C8B-B14F-4D97-AF65-F5344CB8AC3E}">
        <p14:creationId xmlns:p14="http://schemas.microsoft.com/office/powerpoint/2010/main" xmlns="" val="3425645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endParaRPr lang="en-ZA" dirty="0"/>
          </a:p>
        </p:txBody>
      </p:sp>
    </p:spTree>
    <p:extLst>
      <p:ext uri="{BB962C8B-B14F-4D97-AF65-F5344CB8AC3E}">
        <p14:creationId xmlns:p14="http://schemas.microsoft.com/office/powerpoint/2010/main" xmlns="" val="424725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4</a:t>
            </a:fld>
            <a:endParaRPr lang="en-ZA"/>
          </a:p>
        </p:txBody>
      </p:sp>
    </p:spTree>
    <p:extLst>
      <p:ext uri="{BB962C8B-B14F-4D97-AF65-F5344CB8AC3E}">
        <p14:creationId xmlns:p14="http://schemas.microsoft.com/office/powerpoint/2010/main" xmlns="" val="102332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5</a:t>
            </a:fld>
            <a:endParaRPr lang="en-ZA"/>
          </a:p>
        </p:txBody>
      </p:sp>
    </p:spTree>
    <p:extLst>
      <p:ext uri="{BB962C8B-B14F-4D97-AF65-F5344CB8AC3E}">
        <p14:creationId xmlns:p14="http://schemas.microsoft.com/office/powerpoint/2010/main" xmlns="" val="299233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6</a:t>
            </a:fld>
            <a:endParaRPr lang="en-ZA"/>
          </a:p>
        </p:txBody>
      </p:sp>
    </p:spTree>
    <p:extLst>
      <p:ext uri="{BB962C8B-B14F-4D97-AF65-F5344CB8AC3E}">
        <p14:creationId xmlns:p14="http://schemas.microsoft.com/office/powerpoint/2010/main" xmlns="" val="2538303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7</a:t>
            </a:fld>
            <a:endParaRPr lang="en-ZA"/>
          </a:p>
        </p:txBody>
      </p:sp>
    </p:spTree>
    <p:extLst>
      <p:ext uri="{BB962C8B-B14F-4D97-AF65-F5344CB8AC3E}">
        <p14:creationId xmlns:p14="http://schemas.microsoft.com/office/powerpoint/2010/main" xmlns="" val="3259366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8</a:t>
            </a:fld>
            <a:endParaRPr lang="en-ZA"/>
          </a:p>
        </p:txBody>
      </p:sp>
    </p:spTree>
    <p:extLst>
      <p:ext uri="{BB962C8B-B14F-4D97-AF65-F5344CB8AC3E}">
        <p14:creationId xmlns:p14="http://schemas.microsoft.com/office/powerpoint/2010/main" xmlns="" val="3783641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9</a:t>
            </a:fld>
            <a:endParaRPr lang="en-ZA"/>
          </a:p>
        </p:txBody>
      </p:sp>
    </p:spTree>
    <p:extLst>
      <p:ext uri="{BB962C8B-B14F-4D97-AF65-F5344CB8AC3E}">
        <p14:creationId xmlns:p14="http://schemas.microsoft.com/office/powerpoint/2010/main" xmlns="" val="2459207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ZA" dirty="0"/>
          </a:p>
        </p:txBody>
      </p:sp>
      <p:sp>
        <p:nvSpPr>
          <p:cNvPr id="4" name="Slide Number Placeholder 3"/>
          <p:cNvSpPr>
            <a:spLocks noGrp="1"/>
          </p:cNvSpPr>
          <p:nvPr>
            <p:ph type="sldNum" sz="quarter" idx="10"/>
          </p:nvPr>
        </p:nvSpPr>
        <p:spPr/>
        <p:txBody>
          <a:bodyPr/>
          <a:lstStyle/>
          <a:p>
            <a:fld id="{18CB1313-B5FA-43CE-8D0F-10E4C7DBFCCD}" type="slidenum">
              <a:rPr lang="en-ZA" smtClean="0"/>
              <a:pPr/>
              <a:t>10</a:t>
            </a:fld>
            <a:endParaRPr lang="en-ZA"/>
          </a:p>
        </p:txBody>
      </p:sp>
    </p:spTree>
    <p:extLst>
      <p:ext uri="{BB962C8B-B14F-4D97-AF65-F5344CB8AC3E}">
        <p14:creationId xmlns:p14="http://schemas.microsoft.com/office/powerpoint/2010/main" xmlns="" val="504898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5" name="Footer Placeholder 4"/>
          <p:cNvSpPr>
            <a:spLocks noGrp="1"/>
          </p:cNvSpPr>
          <p:nvPr>
            <p:ph type="ftr" sz="quarter" idx="11"/>
          </p:nvPr>
        </p:nvSpPr>
        <p:spPr/>
        <p:txBody>
          <a:bodyPr/>
          <a:lstStyle/>
          <a:p>
            <a:endParaRPr lang="en-Z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D5FEF76-7804-4318-9F56-2FB7F413FE28}" type="slidenum">
              <a:rPr lang="en-ZA" smtClean="0"/>
              <a:pPr/>
              <a:t>‹#›</a:t>
            </a:fld>
            <a:endParaRPr lang="en-Z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D5FEF76-7804-4318-9F56-2FB7F413FE28}" type="slidenum">
              <a:rPr lang="en-ZA" smtClean="0"/>
              <a:pPr/>
              <a:t>‹#›</a:t>
            </a:fld>
            <a:endParaRPr lang="en-Z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D5FEF76-7804-4318-9F56-2FB7F413FE28}"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D5FEF76-7804-4318-9F56-2FB7F413FE28}" type="slidenum">
              <a:rPr lang="en-ZA" smtClean="0"/>
              <a:pPr/>
              <a:t>‹#›</a:t>
            </a:fld>
            <a:endParaRPr lang="en-Z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B4BE9694-DBED-4DFF-B520-FF8BC8294094}" type="datetimeFigureOut">
              <a:rPr lang="en-ZA" smtClean="0"/>
              <a:pPr/>
              <a:t>2023/03/14</a:t>
            </a:fld>
            <a:endParaRPr lang="en-ZA"/>
          </a:p>
        </p:txBody>
      </p:sp>
      <p:sp>
        <p:nvSpPr>
          <p:cNvPr id="7" name="Slide Number Placeholder 6"/>
          <p:cNvSpPr>
            <a:spLocks noGrp="1"/>
          </p:cNvSpPr>
          <p:nvPr>
            <p:ph type="sldNum" sz="quarter" idx="12"/>
          </p:nvPr>
        </p:nvSpPr>
        <p:spPr/>
        <p:txBody>
          <a:bodyPr/>
          <a:lstStyle/>
          <a:p>
            <a:fld id="{FD5FEF76-7804-4318-9F56-2FB7F413FE28}" type="slidenum">
              <a:rPr lang="en-ZA" smtClean="0"/>
              <a:pPr/>
              <a:t>‹#›</a:t>
            </a:fld>
            <a:endParaRPr lang="en-Z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BE9694-DBED-4DFF-B520-FF8BC8294094}" type="datetimeFigureOut">
              <a:rPr lang="en-ZA" smtClean="0"/>
              <a:pPr/>
              <a:t>2023/03/14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D5FEF76-7804-4318-9F56-2FB7F413FE28}" type="slidenum">
              <a:rPr lang="en-ZA" smtClean="0"/>
              <a:pPr/>
              <a:t>‹#›</a:t>
            </a:fld>
            <a:endParaRPr lang="en-Z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ZA" dirty="0"/>
              <a:t>PRESENTATION OF THE COPYRIGHT coalition of south Africa (ccsa)</a:t>
            </a:r>
          </a:p>
          <a:p>
            <a:endParaRPr lang="en-ZA" dirty="0"/>
          </a:p>
        </p:txBody>
      </p:sp>
      <p:sp>
        <p:nvSpPr>
          <p:cNvPr id="2" name="Title 1"/>
          <p:cNvSpPr>
            <a:spLocks noGrp="1"/>
          </p:cNvSpPr>
          <p:nvPr>
            <p:ph type="ctrTitle"/>
          </p:nvPr>
        </p:nvSpPr>
        <p:spPr/>
        <p:txBody>
          <a:bodyPr/>
          <a:lstStyle/>
          <a:p>
            <a:r>
              <a:rPr lang="en-ZA" sz="3200" dirty="0"/>
              <a:t>Copyright &amp; performers’ rights AMENDMENT BILLs</a:t>
            </a:r>
          </a:p>
        </p:txBody>
      </p:sp>
    </p:spTree>
    <p:extLst>
      <p:ext uri="{BB962C8B-B14F-4D97-AF65-F5344CB8AC3E}">
        <p14:creationId xmlns:p14="http://schemas.microsoft.com/office/powerpoint/2010/main" xmlns="" val="33814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More on foundational and conceptual issues (2)</a:t>
            </a:r>
          </a:p>
        </p:txBody>
      </p:sp>
      <p:sp>
        <p:nvSpPr>
          <p:cNvPr id="3" name="Content Placeholder 2"/>
          <p:cNvSpPr>
            <a:spLocks noGrp="1"/>
          </p:cNvSpPr>
          <p:nvPr>
            <p:ph idx="1"/>
          </p:nvPr>
        </p:nvSpPr>
        <p:spPr/>
        <p:txBody>
          <a:bodyPr>
            <a:normAutofit fontScale="92500"/>
          </a:bodyPr>
          <a:lstStyle/>
          <a:p>
            <a:r>
              <a:rPr lang="en-GB" sz="2400" dirty="0">
                <a:latin typeface="Century Gothic" panose="020B0502020202020204" pitchFamily="34" charset="0"/>
              </a:rPr>
              <a:t>This position is reflected in international copyright treaties, commencing with the Berne Convention of 1886, where the recognition of copyright as an author’s right system is the foundational basis of such treaties</a:t>
            </a:r>
          </a:p>
          <a:p>
            <a:r>
              <a:rPr lang="en-GB" sz="2400" dirty="0">
                <a:latin typeface="Century Gothic" panose="020B0502020202020204" pitchFamily="34" charset="0"/>
              </a:rPr>
              <a:t>This position was affirmed in the </a:t>
            </a:r>
            <a:r>
              <a:rPr lang="en-GB" sz="2400" dirty="0"/>
              <a:t>Canadian appeal court judgement of </a:t>
            </a:r>
            <a:r>
              <a:rPr lang="en-GB" sz="2400" i="1" dirty="0"/>
              <a:t>Tele-Direct (Publications) Inc v American Business Information, Inc </a:t>
            </a:r>
            <a:r>
              <a:rPr lang="en-GB" sz="2400" dirty="0"/>
              <a:t>[1998] 2 FC 22 (CA), where the court held that the use of the word “copyright” in the Berne Convention obscures the fact that what the copyright regime “fundamentally seeks to protect is </a:t>
            </a:r>
            <a:r>
              <a:rPr lang="en-GB" sz="2400" i="1" dirty="0"/>
              <a:t>le droit </a:t>
            </a:r>
            <a:r>
              <a:rPr lang="en-GB" sz="2400" i="1" dirty="0" err="1"/>
              <a:t>d’auteur</a:t>
            </a:r>
            <a:r>
              <a:rPr lang="en-GB" sz="2400" dirty="0"/>
              <a:t>”, i.e. the author’s right</a:t>
            </a:r>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797222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More on foundational and conceptual issues (3)</a:t>
            </a:r>
          </a:p>
        </p:txBody>
      </p:sp>
      <p:sp>
        <p:nvSpPr>
          <p:cNvPr id="3" name="Content Placeholder 2"/>
          <p:cNvSpPr>
            <a:spLocks noGrp="1"/>
          </p:cNvSpPr>
          <p:nvPr>
            <p:ph idx="1"/>
          </p:nvPr>
        </p:nvSpPr>
        <p:spPr/>
        <p:txBody>
          <a:bodyPr>
            <a:normAutofit/>
          </a:bodyPr>
          <a:lstStyle/>
          <a:p>
            <a:r>
              <a:rPr lang="en-GB" sz="2400" dirty="0">
                <a:latin typeface="Century Gothic" panose="020B0502020202020204" pitchFamily="34" charset="0"/>
              </a:rPr>
              <a:t>Article 1 of the Berne Convention (Paris text) makes this explicit in the following words: “The countries to which this Convention applies constitute a Union for the protection of </a:t>
            </a:r>
            <a:r>
              <a:rPr lang="en-GB" sz="2400" i="1" dirty="0">
                <a:latin typeface="Century Gothic" panose="020B0502020202020204" pitchFamily="34" charset="0"/>
              </a:rPr>
              <a:t>the rights of authors </a:t>
            </a:r>
            <a:r>
              <a:rPr lang="en-GB" sz="2400" dirty="0">
                <a:latin typeface="Century Gothic" panose="020B0502020202020204" pitchFamily="34" charset="0"/>
              </a:rPr>
              <a:t>in their literary and artistic works.”</a:t>
            </a:r>
            <a:r>
              <a:rPr lang="en-GB" sz="2400" dirty="0"/>
              <a:t> </a:t>
            </a:r>
          </a:p>
          <a:p>
            <a:r>
              <a:rPr lang="en-GB" sz="2400" dirty="0">
                <a:latin typeface="Century Gothic" panose="020B0502020202020204" pitchFamily="34" charset="0"/>
              </a:rPr>
              <a:t>The Berne Convention is the foundation and reference point of other copyright treaties, e.g. the TRIPs Agreement and the WIPO Copyright Treaty.</a:t>
            </a:r>
          </a:p>
          <a:p>
            <a:r>
              <a:rPr lang="en-GB" sz="2400" dirty="0">
                <a:latin typeface="Century Gothic" panose="020B0502020202020204" pitchFamily="34" charset="0"/>
              </a:rPr>
              <a:t>Art. 4(a) recognises “authors of cinematographic works” as eligible for the protection granted by the Convention. </a:t>
            </a: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209575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More on foundational and conceptual issues (4)</a:t>
            </a:r>
          </a:p>
        </p:txBody>
      </p:sp>
      <p:sp>
        <p:nvSpPr>
          <p:cNvPr id="3" name="Content Placeholder 2"/>
          <p:cNvSpPr>
            <a:spLocks noGrp="1"/>
          </p:cNvSpPr>
          <p:nvPr>
            <p:ph idx="1"/>
          </p:nvPr>
        </p:nvSpPr>
        <p:spPr/>
        <p:txBody>
          <a:bodyPr>
            <a:normAutofit fontScale="92500"/>
          </a:bodyPr>
          <a:lstStyle/>
          <a:p>
            <a:r>
              <a:rPr lang="en-GB" sz="2400" dirty="0">
                <a:latin typeface="Century Gothic" panose="020B0502020202020204" pitchFamily="34" charset="0"/>
              </a:rPr>
              <a:t>At least from the early 1990s a narrative has developed that challenges the international consensus on the nature of copyright as an authors’ rights system (see for example Patterson LR and Lindberg SW </a:t>
            </a:r>
            <a:r>
              <a:rPr lang="en-GB" sz="2400" i="1" dirty="0">
                <a:latin typeface="Century Gothic" panose="020B0502020202020204" pitchFamily="34" charset="0"/>
              </a:rPr>
              <a:t>The Nature of Copyright  - A Law of Users’ Rights</a:t>
            </a:r>
            <a:r>
              <a:rPr lang="en-GB" sz="2400" dirty="0">
                <a:latin typeface="Century Gothic" panose="020B0502020202020204" pitchFamily="34" charset="0"/>
              </a:rPr>
              <a:t> (Georgia Press, Athens &amp; London: 1991).</a:t>
            </a:r>
          </a:p>
          <a:p>
            <a:r>
              <a:rPr lang="en-GB" sz="2400" dirty="0">
                <a:latin typeface="Century Gothic" panose="020B0502020202020204" pitchFamily="34" charset="0"/>
              </a:rPr>
              <a:t>In this view it is postulated that copyright is as much a users’ rights system as it is an authors’ rights system.</a:t>
            </a:r>
          </a:p>
          <a:p>
            <a:r>
              <a:rPr lang="en-GB" sz="2400" dirty="0">
                <a:latin typeface="Century Gothic" panose="020B0502020202020204" pitchFamily="34" charset="0"/>
              </a:rPr>
              <a:t>From this perspective, copyright must be interpreted not only as a system to reward authors for their creations but also to provide “reasonable rights for the users who provide those rewards” (Patterson &amp; Lindberg 1991: 14).</a:t>
            </a:r>
          </a:p>
          <a:p>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288607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More on foundational and conceptual issues (5)</a:t>
            </a:r>
          </a:p>
        </p:txBody>
      </p:sp>
      <p:sp>
        <p:nvSpPr>
          <p:cNvPr id="3" name="Content Placeholder 2"/>
          <p:cNvSpPr>
            <a:spLocks noGrp="1"/>
          </p:cNvSpPr>
          <p:nvPr>
            <p:ph idx="1"/>
          </p:nvPr>
        </p:nvSpPr>
        <p:spPr/>
        <p:txBody>
          <a:bodyPr>
            <a:normAutofit fontScale="92500" lnSpcReduction="20000"/>
          </a:bodyPr>
          <a:lstStyle/>
          <a:p>
            <a:r>
              <a:rPr lang="en-GB" sz="2400" dirty="0">
                <a:latin typeface="Century Gothic" panose="020B0502020202020204" pitchFamily="34" charset="0"/>
              </a:rPr>
              <a:t>This has led to a strong lobby that pushes for the normalisation of an expansive regime of “open-ended” exceptions and limitations in copyright law that do not conform to the international law requirements of the “three-step” test for introducing exceptions and limitations.</a:t>
            </a:r>
          </a:p>
          <a:p>
            <a:r>
              <a:rPr lang="en-GB" dirty="0">
                <a:latin typeface="Century Gothic" panose="020B0502020202020204" pitchFamily="34" charset="0"/>
              </a:rPr>
              <a:t>In this view exceptions and limitations are transmuted to a system of “users’ rights” rather than permissions </a:t>
            </a:r>
            <a:r>
              <a:rPr lang="en-GB" sz="2400" dirty="0">
                <a:latin typeface="Century Gothic" panose="020B0502020202020204" pitchFamily="34" charset="0"/>
              </a:rPr>
              <a:t>under limited circumstances to use the rights of authors without prior authorisation.</a:t>
            </a:r>
          </a:p>
          <a:p>
            <a:r>
              <a:rPr lang="en-GB" dirty="0">
                <a:latin typeface="Century Gothic" panose="020B0502020202020204" pitchFamily="34" charset="0"/>
              </a:rPr>
              <a:t>Sometimes reliance is made on a dictum in  the Canadian case of </a:t>
            </a:r>
            <a:r>
              <a:rPr lang="en-GB" i="1" dirty="0">
                <a:latin typeface="Century Gothic" panose="020B0502020202020204" pitchFamily="34" charset="0"/>
              </a:rPr>
              <a:t>CCH Canadian Ltd v Law Society of Upper Canada </a:t>
            </a:r>
            <a:r>
              <a:rPr lang="en-GB" dirty="0">
                <a:latin typeface="Century Gothic" panose="020B0502020202020204" pitchFamily="34" charset="0"/>
              </a:rPr>
              <a:t>[2004] 1 SCR, 2004 SCC 13, where it was observed that the fair dealing exception “is a user’s right”.</a:t>
            </a:r>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47176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Why it matters</a:t>
            </a:r>
          </a:p>
        </p:txBody>
      </p:sp>
      <p:sp>
        <p:nvSpPr>
          <p:cNvPr id="3" name="Content Placeholder 2"/>
          <p:cNvSpPr>
            <a:spLocks noGrp="1"/>
          </p:cNvSpPr>
          <p:nvPr>
            <p:ph idx="1"/>
          </p:nvPr>
        </p:nvSpPr>
        <p:spPr/>
        <p:txBody>
          <a:bodyPr>
            <a:normAutofit fontScale="92500"/>
          </a:bodyPr>
          <a:lstStyle/>
          <a:p>
            <a:r>
              <a:rPr lang="en-GB" sz="2400" dirty="0">
                <a:latin typeface="Century Gothic" panose="020B0502020202020204" pitchFamily="34" charset="0"/>
              </a:rPr>
              <a:t>Section 39(1) of the Constitution provides that, when interpreting the Bill of Rights a court, tribunal or forum</a:t>
            </a:r>
          </a:p>
          <a:p>
            <a:r>
              <a:rPr lang="en-GB" dirty="0">
                <a:latin typeface="Century Gothic" panose="020B0502020202020204" pitchFamily="34" charset="0"/>
              </a:rPr>
              <a:t>…</a:t>
            </a:r>
          </a:p>
          <a:p>
            <a:r>
              <a:rPr lang="en-GB" sz="2400" dirty="0">
                <a:latin typeface="Century Gothic" panose="020B0502020202020204" pitchFamily="34" charset="0"/>
              </a:rPr>
              <a:t>(b) must consider international law; and</a:t>
            </a:r>
          </a:p>
          <a:p>
            <a:r>
              <a:rPr lang="en-GB" dirty="0">
                <a:latin typeface="Century Gothic" panose="020B0502020202020204" pitchFamily="34" charset="0"/>
              </a:rPr>
              <a:t>(c) may consider foreign law.</a:t>
            </a:r>
          </a:p>
          <a:p>
            <a:r>
              <a:rPr lang="en-GB" sz="2400" dirty="0">
                <a:latin typeface="Century Gothic" panose="020B0502020202020204" pitchFamily="34" charset="0"/>
              </a:rPr>
              <a:t>Section 233 of the Constitution provides that, “[w]hen interpreting any legislation, every court must </a:t>
            </a:r>
            <a:r>
              <a:rPr lang="en-GB" sz="2400" b="1" dirty="0">
                <a:latin typeface="Century Gothic" panose="020B0502020202020204" pitchFamily="34" charset="0"/>
              </a:rPr>
              <a:t>prefer</a:t>
            </a:r>
            <a:r>
              <a:rPr lang="en-GB" sz="2400" dirty="0">
                <a:latin typeface="Century Gothic" panose="020B0502020202020204" pitchFamily="34" charset="0"/>
              </a:rPr>
              <a:t> any </a:t>
            </a:r>
            <a:r>
              <a:rPr lang="en-GB" sz="2400" i="1" dirty="0">
                <a:latin typeface="Century Gothic" panose="020B0502020202020204" pitchFamily="34" charset="0"/>
              </a:rPr>
              <a:t>reasonable interpretation of the legislation that is consistent with international law </a:t>
            </a:r>
            <a:r>
              <a:rPr lang="en-GB" sz="2400" dirty="0">
                <a:latin typeface="Century Gothic" panose="020B0502020202020204" pitchFamily="34" charset="0"/>
              </a:rPr>
              <a:t>over any </a:t>
            </a:r>
            <a:r>
              <a:rPr lang="en-GB" sz="2400" i="1" dirty="0">
                <a:latin typeface="Century Gothic" panose="020B0502020202020204" pitchFamily="34" charset="0"/>
              </a:rPr>
              <a:t>alternative interpretation that is inconsistent with international law</a:t>
            </a:r>
            <a:r>
              <a:rPr lang="en-GB" sz="2400" dirty="0">
                <a:latin typeface="Century Gothic" panose="020B0502020202020204" pitchFamily="34" charset="0"/>
              </a:rPr>
              <a:t>.” [Emphasis added]</a:t>
            </a:r>
          </a:p>
          <a:p>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339950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Why it matters (2)</a:t>
            </a:r>
          </a:p>
        </p:txBody>
      </p:sp>
      <p:sp>
        <p:nvSpPr>
          <p:cNvPr id="3" name="Content Placeholder 2"/>
          <p:cNvSpPr>
            <a:spLocks noGrp="1"/>
          </p:cNvSpPr>
          <p:nvPr>
            <p:ph idx="1"/>
          </p:nvPr>
        </p:nvSpPr>
        <p:spPr/>
        <p:txBody>
          <a:bodyPr>
            <a:normAutofit fontScale="85000" lnSpcReduction="20000"/>
          </a:bodyPr>
          <a:lstStyle/>
          <a:p>
            <a:r>
              <a:rPr lang="en-GB" sz="2400" b="1" dirty="0">
                <a:latin typeface="Century Gothic" panose="020B0502020202020204" pitchFamily="34" charset="0"/>
              </a:rPr>
              <a:t>International law position:</a:t>
            </a:r>
          </a:p>
          <a:p>
            <a:r>
              <a:rPr lang="en-GB" dirty="0">
                <a:latin typeface="Century Gothic" panose="020B0502020202020204" pitchFamily="34" charset="0"/>
              </a:rPr>
              <a:t>(a) </a:t>
            </a:r>
            <a:r>
              <a:rPr lang="en-GB" sz="2400" dirty="0">
                <a:latin typeface="Century Gothic" panose="020B0502020202020204" pitchFamily="34" charset="0"/>
              </a:rPr>
              <a:t>Copyright is an </a:t>
            </a:r>
            <a:r>
              <a:rPr lang="en-GB" dirty="0">
                <a:latin typeface="Century Gothic" panose="020B0502020202020204" pitchFamily="34" charset="0"/>
              </a:rPr>
              <a:t>author’s rights system</a:t>
            </a:r>
          </a:p>
          <a:p>
            <a:r>
              <a:rPr lang="en-GB" dirty="0">
                <a:latin typeface="Century Gothic" panose="020B0502020202020204" pitchFamily="34" charset="0"/>
              </a:rPr>
              <a:t>(b) </a:t>
            </a:r>
            <a:r>
              <a:rPr lang="en-GB" sz="2400" dirty="0">
                <a:latin typeface="Century Gothic" panose="020B0502020202020204" pitchFamily="34" charset="0"/>
              </a:rPr>
              <a:t>Copyright is an exclusive right and may only be interfered with:</a:t>
            </a:r>
          </a:p>
          <a:p>
            <a:r>
              <a:rPr lang="en-GB" sz="2400" dirty="0">
                <a:latin typeface="Century Gothic" panose="020B0502020202020204" pitchFamily="34" charset="0"/>
              </a:rPr>
              <a:t>- by prior authorisation of the copyright owner; or</a:t>
            </a:r>
          </a:p>
          <a:p>
            <a:r>
              <a:rPr lang="en-GB" sz="2400" dirty="0">
                <a:latin typeface="Century Gothic" panose="020B0502020202020204" pitchFamily="34" charset="0"/>
              </a:rPr>
              <a:t>- at the expiry of the term of copyright; or</a:t>
            </a:r>
          </a:p>
          <a:p>
            <a:r>
              <a:rPr lang="en-GB" dirty="0">
                <a:latin typeface="Century Gothic" panose="020B0502020202020204" pitchFamily="34" charset="0"/>
              </a:rPr>
              <a:t>- through a system of exceptions and limitations.</a:t>
            </a:r>
          </a:p>
          <a:p>
            <a:r>
              <a:rPr lang="en-GB" sz="2400" dirty="0">
                <a:latin typeface="Century Gothic" panose="020B0502020202020204" pitchFamily="34" charset="0"/>
              </a:rPr>
              <a:t>(c) Exceptions and limitations of copyright may only be effected in conformity to the “three step” test, i.e.:</a:t>
            </a:r>
          </a:p>
          <a:p>
            <a:r>
              <a:rPr lang="en-GB" i="1" dirty="0">
                <a:latin typeface="Century Gothic" panose="020B0502020202020204" pitchFamily="34" charset="0"/>
              </a:rPr>
              <a:t>(1) In certain special cases;</a:t>
            </a:r>
          </a:p>
          <a:p>
            <a:r>
              <a:rPr lang="en-GB" i="1" dirty="0">
                <a:latin typeface="Century Gothic" panose="020B0502020202020204" pitchFamily="34" charset="0"/>
              </a:rPr>
              <a:t>(2) That do not conflict with the normal exploitation of the work; and</a:t>
            </a:r>
          </a:p>
          <a:p>
            <a:r>
              <a:rPr lang="en-GB" i="1" dirty="0">
                <a:latin typeface="Century Gothic" panose="020B0502020202020204" pitchFamily="34" charset="0"/>
              </a:rPr>
              <a:t>(3) That do not unreasonably prejudice the legitimate interests of the author.</a:t>
            </a:r>
            <a:endParaRPr lang="en-GB" sz="2400" i="1" dirty="0">
              <a:latin typeface="Century Gothic" panose="020B0502020202020204" pitchFamily="34" charset="0"/>
            </a:endParaRPr>
          </a:p>
          <a:p>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245495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Why it matters (3)</a:t>
            </a:r>
          </a:p>
        </p:txBody>
      </p:sp>
      <p:sp>
        <p:nvSpPr>
          <p:cNvPr id="3" name="Content Placeholder 2"/>
          <p:cNvSpPr>
            <a:spLocks noGrp="1"/>
          </p:cNvSpPr>
          <p:nvPr>
            <p:ph idx="1"/>
          </p:nvPr>
        </p:nvSpPr>
        <p:spPr/>
        <p:txBody>
          <a:bodyPr>
            <a:normAutofit fontScale="85000" lnSpcReduction="20000"/>
          </a:bodyPr>
          <a:lstStyle/>
          <a:p>
            <a:r>
              <a:rPr lang="en-GB" sz="2400" b="1" dirty="0">
                <a:latin typeface="Century Gothic" panose="020B0502020202020204" pitchFamily="34" charset="0"/>
              </a:rPr>
              <a:t>Alternative Interpretation inconsistent with International law</a:t>
            </a:r>
          </a:p>
          <a:p>
            <a:r>
              <a:rPr lang="en-GB" sz="2400" dirty="0">
                <a:latin typeface="Century Gothic" panose="020B0502020202020204" pitchFamily="34" charset="0"/>
              </a:rPr>
              <a:t>- Copyright is a users’ rights system</a:t>
            </a:r>
          </a:p>
          <a:p>
            <a:r>
              <a:rPr lang="en-GB" sz="2400" b="1" dirty="0">
                <a:latin typeface="Century Gothic" panose="020B0502020202020204" pitchFamily="34" charset="0"/>
              </a:rPr>
              <a:t>Foreign Law position</a:t>
            </a:r>
            <a:r>
              <a:rPr lang="en-GB" sz="2400" dirty="0">
                <a:latin typeface="Century Gothic" panose="020B0502020202020204" pitchFamily="34" charset="0"/>
              </a:rPr>
              <a:t> (the courts “may” consider them): </a:t>
            </a:r>
          </a:p>
          <a:p>
            <a:r>
              <a:rPr lang="en-GB" dirty="0">
                <a:latin typeface="Century Gothic" panose="020B0502020202020204" pitchFamily="34" charset="0"/>
              </a:rPr>
              <a:t>- Some innovations in the CAB including the US-derived “fair use” defence </a:t>
            </a:r>
          </a:p>
          <a:p>
            <a:r>
              <a:rPr lang="en-GB" sz="2400" dirty="0">
                <a:latin typeface="Century Gothic" panose="020B0502020202020204" pitchFamily="34" charset="0"/>
              </a:rPr>
              <a:t>- </a:t>
            </a:r>
            <a:r>
              <a:rPr lang="en-GB" sz="2400" i="1" dirty="0" err="1">
                <a:latin typeface="Century Gothic" panose="020B0502020202020204" pitchFamily="34" charset="0"/>
              </a:rPr>
              <a:t>Moneyweb</a:t>
            </a:r>
            <a:r>
              <a:rPr lang="en-GB" sz="2400" i="1" dirty="0">
                <a:latin typeface="Century Gothic" panose="020B0502020202020204" pitchFamily="34" charset="0"/>
              </a:rPr>
              <a:t> v Media24</a:t>
            </a:r>
            <a:r>
              <a:rPr lang="en-GB" sz="2400" dirty="0">
                <a:latin typeface="Century Gothic" panose="020B0502020202020204" pitchFamily="34" charset="0"/>
              </a:rPr>
              <a:t> [2016], Berger J observed:</a:t>
            </a:r>
          </a:p>
          <a:p>
            <a:r>
              <a:rPr lang="en-GB" dirty="0">
                <a:latin typeface="Century Gothic" panose="020B0502020202020204" pitchFamily="34" charset="0"/>
              </a:rPr>
              <a:t>“Both sides referred me to decisions and writings from several foreign jurisdictions on the meaning of the phrase “fair dealing”. I understand that foreign authorities are referred to for guidance only. I also accept that I must be cautious in considering foreign law because its jurisdiction has its own particular history and, in many cases, is bound or influenced by domestic statutory precepts. I therefore intend, for historical reasons, to focus on English authority.”</a:t>
            </a:r>
          </a:p>
          <a:p>
            <a:r>
              <a:rPr lang="en-GB" b="1" i="1" dirty="0">
                <a:latin typeface="Century Gothic" panose="020B0502020202020204" pitchFamily="34" charset="0"/>
              </a:rPr>
              <a:t>We implore the house to follow the wisdom of the courts in this regard.</a:t>
            </a:r>
          </a:p>
          <a:p>
            <a:endParaRPr lang="en-GB" sz="2400" dirty="0">
              <a:latin typeface="Century Gothic" panose="020B0502020202020204" pitchFamily="34" charset="0"/>
            </a:endParaRPr>
          </a:p>
          <a:p>
            <a:endParaRPr lang="en-GB" sz="2400" dirty="0">
              <a:latin typeface="Century Gothic" panose="020B0502020202020204" pitchFamily="34" charset="0"/>
            </a:endParaRPr>
          </a:p>
          <a:p>
            <a:endParaRPr lang="en-ZA" sz="2400" dirty="0">
              <a:effectLst/>
              <a:latin typeface="Century Gothic" panose="020B0502020202020204" pitchFamily="34" charset="0"/>
              <a:ea typeface="Calibri" panose="020F0502020204030204" pitchFamily="34" charset="0"/>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439347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More on consultation</a:t>
            </a:r>
          </a:p>
        </p:txBody>
      </p:sp>
      <p:sp>
        <p:nvSpPr>
          <p:cNvPr id="3" name="Content Placeholder 2"/>
          <p:cNvSpPr>
            <a:spLocks noGrp="1"/>
          </p:cNvSpPr>
          <p:nvPr>
            <p:ph idx="1"/>
          </p:nvPr>
        </p:nvSpPr>
        <p:spPr/>
        <p:txBody>
          <a:bodyPr>
            <a:normAutofit/>
          </a:bodyPr>
          <a:lstStyle/>
          <a:p>
            <a:r>
              <a:rPr lang="en-GB" b="1" dirty="0"/>
              <a:t>Parliament is enjoined by the Constitution to facilitate public participation in ALL aspects of a bill under consideration. </a:t>
            </a:r>
            <a:r>
              <a:rPr lang="en-GB" dirty="0"/>
              <a:t>In this regard the Concourt held in </a:t>
            </a:r>
            <a:r>
              <a:rPr lang="en-GB" i="1" dirty="0"/>
              <a:t>Minister of Health v New Clicks SA </a:t>
            </a:r>
            <a:r>
              <a:rPr lang="en-GB" dirty="0"/>
              <a:t>([</a:t>
            </a:r>
            <a:r>
              <a:rPr lang="en-US" sz="2400" dirty="0">
                <a:effectLst/>
                <a:latin typeface="Century Gothic" panose="020B0502020202020204" pitchFamily="34" charset="0"/>
                <a:ea typeface="Calibri" panose="020F0502020204030204" pitchFamily="34" charset="0"/>
                <a:cs typeface="Times New Roman" panose="02020603050405020304" pitchFamily="18" charset="0"/>
              </a:rPr>
              <a:t>2006] (2) SA 311 (CC) at para 630) that the facilitation of public participation requires that Parliament </a:t>
            </a:r>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must ensure that “a reasonable opportunity is offered to members of the public and all interested parties to </a:t>
            </a:r>
            <a:r>
              <a:rPr lang="en-US" sz="2400" b="1" i="1" dirty="0">
                <a:effectLst/>
                <a:latin typeface="Century Gothic" panose="020B0502020202020204" pitchFamily="34" charset="0"/>
                <a:ea typeface="Calibri" panose="020F0502020204030204" pitchFamily="34" charset="0"/>
                <a:cs typeface="Times New Roman" panose="02020603050405020304" pitchFamily="18" charset="0"/>
              </a:rPr>
              <a:t>know about the issues</a:t>
            </a:r>
            <a:r>
              <a:rPr lang="en-US" sz="2400" b="1" dirty="0">
                <a:effectLst/>
                <a:latin typeface="Century Gothic" panose="020B0502020202020204" pitchFamily="34" charset="0"/>
                <a:ea typeface="Calibri" panose="020F0502020204030204" pitchFamily="34" charset="0"/>
                <a:cs typeface="Times New Roman" panose="02020603050405020304" pitchFamily="18" charset="0"/>
              </a:rPr>
              <a:t> and to have an adequate say”. </a:t>
            </a:r>
            <a:r>
              <a:rPr lang="en-US" dirty="0">
                <a:latin typeface="Century Gothic" panose="020B0502020202020204" pitchFamily="34" charset="0"/>
                <a:ea typeface="Calibri" panose="020F0502020204030204" pitchFamily="34" charset="0"/>
                <a:cs typeface="Times New Roman" panose="02020603050405020304" pitchFamily="18" charset="0"/>
              </a:rPr>
              <a:t>[Emphasis added]</a:t>
            </a:r>
            <a:endParaRPr lang="en-US" sz="24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sz="2400" b="1" dirty="0">
              <a:latin typeface="Century Gothic" panose="020B0502020202020204" pitchFamily="34" charset="0"/>
            </a:endParaRPr>
          </a:p>
          <a:p>
            <a:endParaRPr lang="en-ZA" dirty="0"/>
          </a:p>
        </p:txBody>
      </p:sp>
    </p:spTree>
    <p:extLst>
      <p:ext uri="{BB962C8B-B14F-4D97-AF65-F5344CB8AC3E}">
        <p14:creationId xmlns:p14="http://schemas.microsoft.com/office/powerpoint/2010/main" xmlns="" val="384192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More on consultation (2)</a:t>
            </a:r>
          </a:p>
        </p:txBody>
      </p:sp>
      <p:sp>
        <p:nvSpPr>
          <p:cNvPr id="3" name="Content Placeholder 2"/>
          <p:cNvSpPr>
            <a:spLocks noGrp="1"/>
          </p:cNvSpPr>
          <p:nvPr>
            <p:ph idx="1"/>
          </p:nvPr>
        </p:nvSpPr>
        <p:spPr/>
        <p:txBody>
          <a:bodyPr>
            <a:normAutofit fontScale="92500" lnSpcReduction="10000"/>
          </a:bodyPr>
          <a:lstStyle/>
          <a:p>
            <a:r>
              <a:rPr lang="en-GB" sz="2600" dirty="0">
                <a:latin typeface="Century Gothic" panose="020B0502020202020204" pitchFamily="34" charset="0"/>
              </a:rPr>
              <a:t>In the </a:t>
            </a:r>
            <a:r>
              <a:rPr lang="en-GB" sz="2600" i="1" dirty="0">
                <a:latin typeface="Century Gothic" panose="020B0502020202020204" pitchFamily="34" charset="0"/>
              </a:rPr>
              <a:t>Doctors for Life </a:t>
            </a:r>
            <a:r>
              <a:rPr lang="en-GB" sz="2600" dirty="0">
                <a:latin typeface="Century Gothic" panose="020B0502020202020204" pitchFamily="34" charset="0"/>
              </a:rPr>
              <a:t>case </a:t>
            </a:r>
            <a:r>
              <a:rPr lang="en-GB" dirty="0"/>
              <a:t>(</a:t>
            </a:r>
            <a:r>
              <a:rPr lang="en-GB" dirty="0">
                <a:effectLst/>
                <a:ea typeface="Calibri" panose="020F0502020204030204" pitchFamily="34" charset="0"/>
              </a:rPr>
              <a:t>[2006] ZACC 11 at para 115) the CC </a:t>
            </a:r>
            <a:r>
              <a:rPr lang="en-GB" b="1" dirty="0">
                <a:effectLst/>
                <a:ea typeface="Calibri" panose="020F0502020204030204" pitchFamily="34" charset="0"/>
              </a:rPr>
              <a:t>highlighted the importance of the consultation process for ensuring the crafting of </a:t>
            </a:r>
            <a:r>
              <a:rPr lang="en-GB" b="1" i="1" dirty="0">
                <a:effectLst/>
                <a:ea typeface="Calibri" panose="020F0502020204030204" pitchFamily="34" charset="0"/>
              </a:rPr>
              <a:t>effective laws</a:t>
            </a:r>
            <a:r>
              <a:rPr lang="en-GB" b="1" dirty="0">
                <a:effectLst/>
                <a:ea typeface="Calibri" panose="020F0502020204030204" pitchFamily="34" charset="0"/>
              </a:rPr>
              <a:t>, and held that the process of public participation in legislative processes is “calculated to produce laws that are likely to be widely accepted </a:t>
            </a:r>
            <a:r>
              <a:rPr lang="en-GB" b="1" i="1" dirty="0">
                <a:effectLst/>
                <a:ea typeface="Calibri" panose="020F0502020204030204" pitchFamily="34" charset="0"/>
              </a:rPr>
              <a:t>and </a:t>
            </a:r>
            <a:r>
              <a:rPr lang="en-GB" b="1" i="1" dirty="0">
                <a:ea typeface="Calibri" panose="020F0502020204030204" pitchFamily="34" charset="0"/>
              </a:rPr>
              <a:t>effective in practice</a:t>
            </a:r>
            <a:r>
              <a:rPr lang="en-GB" b="1" dirty="0">
                <a:ea typeface="Calibri" panose="020F0502020204030204" pitchFamily="34" charset="0"/>
              </a:rPr>
              <a:t>” </a:t>
            </a:r>
            <a:r>
              <a:rPr lang="en-GB" dirty="0">
                <a:ea typeface="Calibri" panose="020F0502020204030204" pitchFamily="34" charset="0"/>
              </a:rPr>
              <a:t>[Emphasis added].</a:t>
            </a:r>
          </a:p>
          <a:p>
            <a:r>
              <a:rPr lang="en-GB" sz="2400" dirty="0">
                <a:effectLst/>
                <a:latin typeface="Century Gothic" panose="020B0502020202020204" pitchFamily="34" charset="0"/>
                <a:ea typeface="Calibri" panose="020F0502020204030204" pitchFamily="34" charset="0"/>
                <a:cs typeface="Times New Roman" panose="02020603050405020304" pitchFamily="18" charset="0"/>
              </a:rPr>
              <a:t>Without a proper consultation with stakeholders on the socio-economic impact of the Bills in a SEIAS-compliant process, </a:t>
            </a:r>
            <a:r>
              <a:rPr lang="en-GB" sz="2400" b="1" dirty="0">
                <a:effectLst/>
                <a:latin typeface="Century Gothic" panose="020B0502020202020204" pitchFamily="34" charset="0"/>
                <a:ea typeface="Calibri" panose="020F0502020204030204" pitchFamily="34" charset="0"/>
                <a:cs typeface="Times New Roman" panose="02020603050405020304" pitchFamily="18" charset="0"/>
              </a:rPr>
              <a:t>the </a:t>
            </a:r>
            <a:r>
              <a:rPr lang="en-GB" b="1" dirty="0">
                <a:latin typeface="Century Gothic" panose="020B0502020202020204" pitchFamily="34" charset="0"/>
                <a:ea typeface="Calibri" panose="020F0502020204030204" pitchFamily="34" charset="0"/>
                <a:cs typeface="Times New Roman" panose="02020603050405020304" pitchFamily="18" charset="0"/>
              </a:rPr>
              <a:t>resultant legislation will be </a:t>
            </a:r>
            <a:r>
              <a:rPr lang="en-GB" b="1" i="1" dirty="0">
                <a:latin typeface="Century Gothic" panose="020B0502020202020204" pitchFamily="34" charset="0"/>
                <a:ea typeface="Calibri" panose="020F0502020204030204" pitchFamily="34" charset="0"/>
                <a:cs typeface="Times New Roman" panose="02020603050405020304" pitchFamily="18" charset="0"/>
              </a:rPr>
              <a:t>defective</a:t>
            </a:r>
            <a:r>
              <a:rPr lang="en-GB" b="1" dirty="0">
                <a:latin typeface="Century Gothic" panose="020B0502020202020204" pitchFamily="34" charset="0"/>
                <a:ea typeface="Calibri" panose="020F0502020204030204" pitchFamily="34" charset="0"/>
                <a:cs typeface="Times New Roman" panose="02020603050405020304" pitchFamily="18" charset="0"/>
              </a:rPr>
              <a:t> and </a:t>
            </a:r>
            <a:r>
              <a:rPr lang="en-GB" sz="2400" b="1" dirty="0">
                <a:effectLst/>
                <a:latin typeface="Century Gothic" panose="020B0502020202020204" pitchFamily="34" charset="0"/>
                <a:ea typeface="Calibri" panose="020F0502020204030204" pitchFamily="34" charset="0"/>
                <a:cs typeface="Times New Roman" panose="02020603050405020304" pitchFamily="18" charset="0"/>
              </a:rPr>
              <a:t>cannot be said to have met the international law requirement of a three-step test prior to introducing exceptions and limitations.</a:t>
            </a:r>
            <a:endParaRPr lang="en-US" sz="2400" b="1"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sz="2400" b="1" dirty="0">
              <a:latin typeface="Century Gothic" panose="020B0502020202020204" pitchFamily="34" charset="0"/>
            </a:endParaRPr>
          </a:p>
          <a:p>
            <a:endParaRPr lang="en-ZA" dirty="0"/>
          </a:p>
        </p:txBody>
      </p:sp>
    </p:spTree>
    <p:extLst>
      <p:ext uri="{BB962C8B-B14F-4D97-AF65-F5344CB8AC3E}">
        <p14:creationId xmlns:p14="http://schemas.microsoft.com/office/powerpoint/2010/main" xmlns="" val="3104381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More on consultation (3)</a:t>
            </a:r>
          </a:p>
        </p:txBody>
      </p:sp>
      <p:sp>
        <p:nvSpPr>
          <p:cNvPr id="3" name="Content Placeholder 2"/>
          <p:cNvSpPr>
            <a:spLocks noGrp="1"/>
          </p:cNvSpPr>
          <p:nvPr>
            <p:ph idx="1"/>
          </p:nvPr>
        </p:nvSpPr>
        <p:spPr/>
        <p:txBody>
          <a:bodyPr>
            <a:normAutofit fontScale="77500" lnSpcReduction="20000"/>
          </a:bodyPr>
          <a:lstStyle/>
          <a:p>
            <a:r>
              <a:rPr lang="en-GB" sz="2600" dirty="0">
                <a:latin typeface="Century Gothic" panose="020B0502020202020204" pitchFamily="34" charset="0"/>
              </a:rPr>
              <a:t>The </a:t>
            </a:r>
            <a:r>
              <a:rPr lang="en-GB" sz="2600" b="1" dirty="0">
                <a:latin typeface="Century Gothic" panose="020B0502020202020204" pitchFamily="34" charset="0"/>
              </a:rPr>
              <a:t>Socio-Economic Impact Assessment System (SEIAS)</a:t>
            </a:r>
            <a:r>
              <a:rPr lang="en-GB" sz="2600" dirty="0">
                <a:latin typeface="Century Gothic" panose="020B0502020202020204" pitchFamily="34" charset="0"/>
              </a:rPr>
              <a:t> was introduced by government in 2015 to replace the Regulatory Impact Assessment (RIA) system. Its aims are:</a:t>
            </a:r>
          </a:p>
          <a:p>
            <a:r>
              <a:rPr lang="en-GB" sz="2600" i="1" dirty="0">
                <a:latin typeface="Century Gothic" panose="020B0502020202020204" pitchFamily="34" charset="0"/>
              </a:rPr>
              <a:t>(a) to ensure that the policy is on the right track by requiring evaluation of alternative approaches;</a:t>
            </a:r>
          </a:p>
          <a:p>
            <a:r>
              <a:rPr lang="en-GB" sz="2600" i="1" dirty="0">
                <a:latin typeface="Century Gothic" panose="020B0502020202020204" pitchFamily="34" charset="0"/>
              </a:rPr>
              <a:t>(b) to help drafters avoid finalising an inappropriate solution because they moved too quickly to select a strategy without adequately analysing the roots of the problem and considering alternative measures; and </a:t>
            </a:r>
          </a:p>
          <a:p>
            <a:r>
              <a:rPr lang="en-GB" sz="2600" i="1" dirty="0">
                <a:latin typeface="Century Gothic" panose="020B0502020202020204" pitchFamily="34" charset="0"/>
              </a:rPr>
              <a:t>(c) to facilitate a brainstorm of the issues involved in the problem and the full range of alternatives to deal with them.</a:t>
            </a:r>
          </a:p>
          <a:p>
            <a:r>
              <a:rPr lang="en-GB" sz="2600" dirty="0">
                <a:latin typeface="Century Gothic" panose="020B0502020202020204" pitchFamily="34" charset="0"/>
              </a:rPr>
              <a:t>It entails identifying the problem, the affected groups and how they are affected – thus gives effect to three-step test.</a:t>
            </a:r>
          </a:p>
          <a:p>
            <a:r>
              <a:rPr lang="en-GB" sz="2600" b="1" dirty="0">
                <a:latin typeface="Century Gothic" panose="020B0502020202020204" pitchFamily="34" charset="0"/>
              </a:rPr>
              <a:t>This was done in the current case.</a:t>
            </a:r>
          </a:p>
          <a:p>
            <a:endParaRPr lang="en-GB" sz="2600" dirty="0">
              <a:latin typeface="Century Gothic" panose="020B0502020202020204" pitchFamily="34" charset="0"/>
            </a:endParaRPr>
          </a:p>
          <a:p>
            <a:endParaRPr lang="en-GB" sz="2400" b="1" dirty="0">
              <a:latin typeface="Century Gothic" panose="020B0502020202020204" pitchFamily="34" charset="0"/>
            </a:endParaRPr>
          </a:p>
          <a:p>
            <a:endParaRPr lang="en-ZA" dirty="0"/>
          </a:p>
        </p:txBody>
      </p:sp>
    </p:spTree>
    <p:extLst>
      <p:ext uri="{BB962C8B-B14F-4D97-AF65-F5344CB8AC3E}">
        <p14:creationId xmlns:p14="http://schemas.microsoft.com/office/powerpoint/2010/main" xmlns="" val="105590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About the CCSA</a:t>
            </a:r>
          </a:p>
        </p:txBody>
      </p:sp>
      <p:sp>
        <p:nvSpPr>
          <p:cNvPr id="3" name="Content Placeholder 2"/>
          <p:cNvSpPr>
            <a:spLocks noGrp="1"/>
          </p:cNvSpPr>
          <p:nvPr>
            <p:ph idx="1"/>
          </p:nvPr>
        </p:nvSpPr>
        <p:spPr/>
        <p:txBody>
          <a:bodyPr>
            <a:normAutofit fontScale="92500" lnSpcReduction="20000"/>
          </a:bodyPr>
          <a:lstStyle/>
          <a:p>
            <a:r>
              <a:rPr lang="en-ZA" dirty="0"/>
              <a:t>A collective of stakeholders from the publishing, music, film-making and other creative industries with keen interest in policy matters and developments relating to copyright and performers’ rights.</a:t>
            </a:r>
          </a:p>
          <a:p>
            <a:r>
              <a:rPr lang="en-ZA" dirty="0"/>
              <a:t>Comprised of industry representative bodies and other organisations involved in the day-to-day implementation and application of copyright law – negotiating with users, issuing of licences, collection of licence fees, payment of royalties to rights-holders etc.</a:t>
            </a:r>
          </a:p>
          <a:p>
            <a:pPr marL="114300" indent="0">
              <a:buNone/>
            </a:pPr>
            <a:r>
              <a:rPr lang="en-ZA" b="1" dirty="0"/>
              <a:t>Members include: </a:t>
            </a:r>
          </a:p>
          <a:p>
            <a:pPr>
              <a:lnSpc>
                <a:spcPct val="110000"/>
              </a:lnSpc>
            </a:pPr>
            <a:r>
              <a:rPr lang="en-ZA" sz="2400" dirty="0"/>
              <a:t>Academic and Non-Fiction Authors of South Africa (ANFASA)</a:t>
            </a:r>
          </a:p>
          <a:p>
            <a:pPr>
              <a:lnSpc>
                <a:spcPct val="110000"/>
              </a:lnSpc>
            </a:pPr>
            <a:r>
              <a:rPr lang="en-ZA" sz="2400" dirty="0"/>
              <a:t>Animation SA (ASA)</a:t>
            </a:r>
            <a:r>
              <a:rPr lang="en-ZA" dirty="0"/>
              <a:t> </a:t>
            </a:r>
          </a:p>
          <a:p>
            <a:pPr>
              <a:lnSpc>
                <a:spcPct val="110000"/>
              </a:lnSpc>
            </a:pPr>
            <a:r>
              <a:rPr lang="en-ZA" sz="2400"/>
              <a:t>Audio Militia</a:t>
            </a:r>
            <a:endParaRPr lang="en-ZA" sz="2400" dirty="0"/>
          </a:p>
          <a:p>
            <a:pPr>
              <a:lnSpc>
                <a:spcPct val="110000"/>
              </a:lnSpc>
            </a:pPr>
            <a:endParaRPr lang="en-ZA" dirty="0"/>
          </a:p>
        </p:txBody>
      </p:sp>
    </p:spTree>
    <p:extLst>
      <p:ext uri="{BB962C8B-B14F-4D97-AF65-F5344CB8AC3E}">
        <p14:creationId xmlns:p14="http://schemas.microsoft.com/office/powerpoint/2010/main" xmlns="" val="160054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t>Some reflections on </a:t>
            </a:r>
            <a:r>
              <a:rPr lang="en-ZA" sz="2800" i="1" dirty="0"/>
              <a:t>blind sa v minister of trade, industry and competition and others [2022]</a:t>
            </a:r>
          </a:p>
        </p:txBody>
      </p:sp>
      <p:sp>
        <p:nvSpPr>
          <p:cNvPr id="3" name="Content Placeholder 2"/>
          <p:cNvSpPr>
            <a:spLocks noGrp="1"/>
          </p:cNvSpPr>
          <p:nvPr>
            <p:ph idx="1"/>
          </p:nvPr>
        </p:nvSpPr>
        <p:spPr/>
        <p:txBody>
          <a:bodyPr>
            <a:normAutofit/>
          </a:bodyPr>
          <a:lstStyle/>
          <a:p>
            <a:r>
              <a:rPr lang="en-ZA" dirty="0"/>
              <a:t>The Concourt decision in </a:t>
            </a:r>
            <a:r>
              <a:rPr lang="en-ZA" i="1" dirty="0"/>
              <a:t>Blind SA </a:t>
            </a:r>
            <a:r>
              <a:rPr lang="en-ZA" dirty="0"/>
              <a:t>has provided us with a preview of how the courts are likely to treat the current Bills if a constitutional challenge were mounted against them.</a:t>
            </a:r>
          </a:p>
          <a:p>
            <a:r>
              <a:rPr lang="en-ZA" dirty="0"/>
              <a:t>Importantly the judgement has highlighted the fact that the court shuns a hostile, users’ rights-aligned view on copyright. </a:t>
            </a:r>
          </a:p>
          <a:p>
            <a:r>
              <a:rPr lang="en-ZA" dirty="0"/>
              <a:t>In considering an effective interim relief for Blind SA the court observed that it had to do so </a:t>
            </a:r>
            <a:r>
              <a:rPr lang="en-ZA" b="1" dirty="0"/>
              <a:t>“in such a way as to respect the rights of copyright owners”</a:t>
            </a:r>
            <a:r>
              <a:rPr lang="en-ZA" dirty="0"/>
              <a:t> (para 105). </a:t>
            </a:r>
          </a:p>
          <a:p>
            <a:endParaRPr lang="en-ZA" u="sng" dirty="0"/>
          </a:p>
          <a:p>
            <a:endParaRPr lang="en-ZA" dirty="0"/>
          </a:p>
        </p:txBody>
      </p:sp>
    </p:spTree>
    <p:extLst>
      <p:ext uri="{BB962C8B-B14F-4D97-AF65-F5344CB8AC3E}">
        <p14:creationId xmlns:p14="http://schemas.microsoft.com/office/powerpoint/2010/main" xmlns="" val="79943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t>Some reflections on </a:t>
            </a:r>
            <a:r>
              <a:rPr lang="en-ZA" sz="2800" i="1" dirty="0"/>
              <a:t>blind sa v minister of trade, industry and competition and others [2022] (2)</a:t>
            </a:r>
          </a:p>
        </p:txBody>
      </p:sp>
      <p:sp>
        <p:nvSpPr>
          <p:cNvPr id="3" name="Content Placeholder 2"/>
          <p:cNvSpPr>
            <a:spLocks noGrp="1"/>
          </p:cNvSpPr>
          <p:nvPr>
            <p:ph idx="1"/>
          </p:nvPr>
        </p:nvSpPr>
        <p:spPr/>
        <p:txBody>
          <a:bodyPr>
            <a:normAutofit lnSpcReduction="10000"/>
          </a:bodyPr>
          <a:lstStyle/>
          <a:p>
            <a:r>
              <a:rPr lang="en-ZA" dirty="0"/>
              <a:t>The Court furthermore took an approach that views exceptions and limitations as </a:t>
            </a:r>
            <a:r>
              <a:rPr lang="en-ZA" b="1" dirty="0"/>
              <a:t>“targeted relief”</a:t>
            </a:r>
            <a:r>
              <a:rPr lang="en-ZA" dirty="0"/>
              <a:t> to the affected users, and that </a:t>
            </a:r>
            <a:r>
              <a:rPr lang="en-ZA" b="1" i="1" dirty="0"/>
              <a:t>such a relief must be “formulated [such as] to protect the rights of copyright owners”. </a:t>
            </a:r>
            <a:r>
              <a:rPr lang="en-ZA" dirty="0"/>
              <a:t>(at para 107).</a:t>
            </a:r>
          </a:p>
          <a:p>
            <a:r>
              <a:rPr lang="en-ZA" dirty="0"/>
              <a:t>In other words Concourt was careful to ensure that the exceptions and limitations regime should not prejudice the legitimate interests of rights-holders.</a:t>
            </a:r>
          </a:p>
          <a:p>
            <a:r>
              <a:rPr lang="en-ZA" dirty="0"/>
              <a:t>Furthermore the Concourt was careful to ensure that the relief granted to Blind SA aligns with the dictates of the Marrakesh Treaty and struck out the expansive provisions in the CAB on the matter. </a:t>
            </a:r>
            <a:endParaRPr lang="en-ZA" u="sng" dirty="0"/>
          </a:p>
          <a:p>
            <a:endParaRPr lang="en-ZA" dirty="0"/>
          </a:p>
        </p:txBody>
      </p:sp>
    </p:spTree>
    <p:extLst>
      <p:ext uri="{BB962C8B-B14F-4D97-AF65-F5344CB8AC3E}">
        <p14:creationId xmlns:p14="http://schemas.microsoft.com/office/powerpoint/2010/main" xmlns="" val="1783130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t>Some reflections on </a:t>
            </a:r>
            <a:r>
              <a:rPr lang="en-ZA" sz="2800" i="1" dirty="0"/>
              <a:t>blind sa v minister of trade, industry and competition and others [2022] (3)</a:t>
            </a:r>
          </a:p>
        </p:txBody>
      </p:sp>
      <p:sp>
        <p:nvSpPr>
          <p:cNvPr id="3" name="Content Placeholder 2"/>
          <p:cNvSpPr>
            <a:spLocks noGrp="1"/>
          </p:cNvSpPr>
          <p:nvPr>
            <p:ph idx="1"/>
          </p:nvPr>
        </p:nvSpPr>
        <p:spPr/>
        <p:txBody>
          <a:bodyPr>
            <a:normAutofit fontScale="92500" lnSpcReduction="20000"/>
          </a:bodyPr>
          <a:lstStyle/>
          <a:p>
            <a:r>
              <a:rPr lang="en-ZA" dirty="0"/>
              <a:t>Some of the provisions in the CAB that the Concourt struck out are the following:</a:t>
            </a:r>
          </a:p>
          <a:p>
            <a:r>
              <a:rPr lang="en-ZA" dirty="0"/>
              <a:t>- The fact that the relief sought referenced </a:t>
            </a:r>
            <a:r>
              <a:rPr lang="en-ZA" i="1" dirty="0"/>
              <a:t>all works</a:t>
            </a:r>
            <a:r>
              <a:rPr lang="en-ZA" dirty="0"/>
              <a:t> in copyright rather than </a:t>
            </a:r>
            <a:r>
              <a:rPr lang="en-ZA" i="1" dirty="0"/>
              <a:t>limiting this to literary works</a:t>
            </a:r>
            <a:r>
              <a:rPr lang="en-ZA" dirty="0"/>
              <a:t> (and artistic works embodied in them); and</a:t>
            </a:r>
          </a:p>
          <a:p>
            <a:r>
              <a:rPr lang="en-ZA" dirty="0"/>
              <a:t>- The fact that the CAB uses the generic phrase “person with disability” when making provision for the beneficiaries of the exception, rather than “persons with visual and print disabilities” as used in the Marrakesh Treaty.</a:t>
            </a:r>
          </a:p>
          <a:p>
            <a:r>
              <a:rPr lang="en-ZA" dirty="0"/>
              <a:t>The court also saw it fit to insert the phrase “beneficiary person” within the applicable provisions, to clearly define the beneficiaries of the exceptions – as many have previously contended.</a:t>
            </a:r>
            <a:endParaRPr lang="en-ZA" u="sng" dirty="0"/>
          </a:p>
          <a:p>
            <a:endParaRPr lang="en-ZA" dirty="0"/>
          </a:p>
        </p:txBody>
      </p:sp>
    </p:spTree>
    <p:extLst>
      <p:ext uri="{BB962C8B-B14F-4D97-AF65-F5344CB8AC3E}">
        <p14:creationId xmlns:p14="http://schemas.microsoft.com/office/powerpoint/2010/main" xmlns="" val="446391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dirty="0"/>
              <a:t>5. conclusion</a:t>
            </a:r>
          </a:p>
        </p:txBody>
      </p:sp>
      <p:sp>
        <p:nvSpPr>
          <p:cNvPr id="3" name="Content Placeholder 2"/>
          <p:cNvSpPr>
            <a:spLocks noGrp="1"/>
          </p:cNvSpPr>
          <p:nvPr>
            <p:ph idx="1"/>
          </p:nvPr>
        </p:nvSpPr>
        <p:spPr/>
        <p:txBody>
          <a:bodyPr>
            <a:normAutofit fontScale="92500" lnSpcReduction="20000"/>
          </a:bodyPr>
          <a:lstStyle/>
          <a:p>
            <a:r>
              <a:rPr lang="en-GB" dirty="0"/>
              <a:t>There are many issues that have been raised regarding the deficiencies in the Bill. Some of the issues were highlighted in our written submission and in the submissions of other copyright-based entities, including individual submissions of members of the CCSA and the comprehensive submission of SAIIPL, Prof Owen Dean (a leading authority on copyright in South Africa) and several others.</a:t>
            </a:r>
          </a:p>
          <a:p>
            <a:r>
              <a:rPr lang="en-GB" dirty="0"/>
              <a:t>In the </a:t>
            </a:r>
            <a:r>
              <a:rPr lang="en-GB" i="1" dirty="0"/>
              <a:t>Blind SA</a:t>
            </a:r>
            <a:r>
              <a:rPr lang="en-GB" dirty="0"/>
              <a:t> judgment the Concourt observed that “… </a:t>
            </a:r>
            <a:r>
              <a:rPr lang="en-GB" b="1" dirty="0"/>
              <a:t>Parliament must be afforded the opportunity to cure the Constitutional defect we have found to exist.”</a:t>
            </a:r>
          </a:p>
          <a:p>
            <a:r>
              <a:rPr lang="en-GB" dirty="0"/>
              <a:t>This only related to the matter before the court. We submit that the Bills are defective in many ways with regard to Constitution and International Law considerations.</a:t>
            </a:r>
          </a:p>
        </p:txBody>
      </p:sp>
    </p:spTree>
    <p:extLst>
      <p:ext uri="{BB962C8B-B14F-4D97-AF65-F5344CB8AC3E}">
        <p14:creationId xmlns:p14="http://schemas.microsoft.com/office/powerpoint/2010/main" xmlns="" val="3899989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a:extLst>
              <a:ext uri="{FF2B5EF4-FFF2-40B4-BE49-F238E27FC236}">
                <a16:creationId xmlns:a16="http://schemas.microsoft.com/office/drawing/2014/main" xmlns="" id="{27DC945F-FD8F-415A-93A9-EDCBB6B46B46}"/>
              </a:ext>
            </a:extLst>
          </p:cNvPr>
          <p:cNvPicPr>
            <a:picLocks noChangeAspect="1" noChangeArrowheads="1"/>
          </p:cNvPicPr>
          <p:nvPr/>
        </p:nvPicPr>
        <p:blipFill>
          <a:blip r:embed="rId3" cstate="print">
            <a:alphaModFix amt="55000"/>
            <a:extLst>
              <a:ext uri="{28A0092B-C50C-407E-A947-70E740481C1C}">
                <a14:useLocalDpi xmlns:a14="http://schemas.microsoft.com/office/drawing/2010/main" xmlns="" val="0"/>
              </a:ext>
            </a:extLst>
          </a:blip>
          <a:srcRect/>
          <a:stretch>
            <a:fillRect/>
          </a:stretch>
        </p:blipFill>
        <p:spPr bwMode="auto">
          <a:xfrm>
            <a:off x="6948264" y="298234"/>
            <a:ext cx="1954685" cy="13019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Autofit/>
          </a:bodyPr>
          <a:lstStyle/>
          <a:p>
            <a:r>
              <a:rPr lang="en-ZA" sz="2400" dirty="0"/>
              <a:t>21. Conclusion (2)</a:t>
            </a:r>
          </a:p>
        </p:txBody>
      </p:sp>
      <p:sp>
        <p:nvSpPr>
          <p:cNvPr id="3" name="Content Placeholder 2"/>
          <p:cNvSpPr>
            <a:spLocks noGrp="1"/>
          </p:cNvSpPr>
          <p:nvPr>
            <p:ph idx="1"/>
          </p:nvPr>
        </p:nvSpPr>
        <p:spPr/>
        <p:txBody>
          <a:bodyPr>
            <a:normAutofit fontScale="92500" lnSpcReduction="20000"/>
          </a:bodyPr>
          <a:lstStyle/>
          <a:p>
            <a:r>
              <a:rPr lang="en-GB" dirty="0"/>
              <a:t>The best option is not to “penal beat” this accident vehicle or to window-dress the issues, but rather to go back to the drawing table.</a:t>
            </a:r>
          </a:p>
          <a:p>
            <a:r>
              <a:rPr lang="en-GB" dirty="0"/>
              <a:t>In this regard Parliament must refer the Bills back and the policy maker must assemble experts with experience and expertise in formulating targeted relief to users that does not result in the diminishing of the protection of copyright owners, as the Constitutional Court emphasised in </a:t>
            </a:r>
            <a:r>
              <a:rPr lang="en-GB" i="1" dirty="0"/>
              <a:t>Blind SA.</a:t>
            </a:r>
          </a:p>
          <a:p>
            <a:r>
              <a:rPr lang="en-ZA" dirty="0"/>
              <a:t>We remain committed to working together with all stakeholders in ensuring that this objective is achieved.</a:t>
            </a:r>
          </a:p>
          <a:p>
            <a:endParaRPr lang="en-GB" dirty="0"/>
          </a:p>
          <a:p>
            <a:r>
              <a:rPr lang="en-GB" b="1" dirty="0"/>
              <a:t>WE THANK YOU </a:t>
            </a:r>
            <a:r>
              <a:rPr lang="en-GB" dirty="0"/>
              <a:t>for affording us this opportunity for addressing you. </a:t>
            </a:r>
          </a:p>
          <a:p>
            <a:endParaRPr lang="en-ZA" dirty="0"/>
          </a:p>
        </p:txBody>
      </p:sp>
    </p:spTree>
    <p:extLst>
      <p:ext uri="{BB962C8B-B14F-4D97-AF65-F5344CB8AC3E}">
        <p14:creationId xmlns:p14="http://schemas.microsoft.com/office/powerpoint/2010/main" xmlns="" val="419851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About the ccsa (2)</a:t>
            </a:r>
          </a:p>
        </p:txBody>
      </p:sp>
      <p:sp>
        <p:nvSpPr>
          <p:cNvPr id="3" name="Content Placeholder 2"/>
          <p:cNvSpPr>
            <a:spLocks noGrp="1"/>
          </p:cNvSpPr>
          <p:nvPr>
            <p:ph idx="1"/>
          </p:nvPr>
        </p:nvSpPr>
        <p:spPr>
          <a:xfrm>
            <a:off x="441664" y="1628800"/>
            <a:ext cx="8229600" cy="4373563"/>
          </a:xfrm>
        </p:spPr>
        <p:txBody>
          <a:bodyPr>
            <a:noAutofit/>
          </a:bodyPr>
          <a:lstStyle/>
          <a:p>
            <a:pPr>
              <a:lnSpc>
                <a:spcPct val="110000"/>
              </a:lnSpc>
            </a:pPr>
            <a:r>
              <a:rPr lang="en-ZA" sz="1800" dirty="0"/>
              <a:t>Composers, Authors and Publishers Association (CAPASSO)</a:t>
            </a:r>
          </a:p>
          <a:p>
            <a:pPr>
              <a:lnSpc>
                <a:spcPct val="110000"/>
              </a:lnSpc>
            </a:pPr>
            <a:r>
              <a:rPr lang="en-ZA" sz="1800" dirty="0"/>
              <a:t>Commercial Producers Association of South Africa (CPASA)</a:t>
            </a:r>
          </a:p>
          <a:p>
            <a:pPr>
              <a:lnSpc>
                <a:spcPct val="110000"/>
              </a:lnSpc>
            </a:pPr>
            <a:r>
              <a:rPr lang="en-ZA" sz="1800" dirty="0"/>
              <a:t>Dramatic, Artistic, Literary Rights Organisation (DALRO)</a:t>
            </a:r>
          </a:p>
          <a:p>
            <a:pPr>
              <a:lnSpc>
                <a:spcPct val="110000"/>
              </a:lnSpc>
            </a:pPr>
            <a:r>
              <a:rPr lang="en-ZA" sz="1800" dirty="0"/>
              <a:t>The Independent Black Filmmakers Collective (IBFC)</a:t>
            </a:r>
          </a:p>
          <a:p>
            <a:pPr>
              <a:lnSpc>
                <a:spcPct val="110000"/>
              </a:lnSpc>
            </a:pPr>
            <a:r>
              <a:rPr lang="en-ZA" sz="1800" dirty="0"/>
              <a:t>The Independent Producers Organisation (IPO)</a:t>
            </a:r>
          </a:p>
          <a:p>
            <a:pPr>
              <a:lnSpc>
                <a:spcPct val="110000"/>
              </a:lnSpc>
            </a:pPr>
            <a:r>
              <a:rPr lang="en-ZA" sz="1800" dirty="0"/>
              <a:t>Music Publishers Association of South Africa (MPASA)</a:t>
            </a:r>
          </a:p>
          <a:p>
            <a:pPr>
              <a:lnSpc>
                <a:spcPct val="110000"/>
              </a:lnSpc>
            </a:pPr>
            <a:r>
              <a:rPr lang="en-ZA" sz="1800" dirty="0"/>
              <a:t>PEN Afrikaans</a:t>
            </a:r>
          </a:p>
          <a:p>
            <a:pPr>
              <a:lnSpc>
                <a:spcPct val="110000"/>
              </a:lnSpc>
            </a:pPr>
            <a:r>
              <a:rPr lang="en-ZA" sz="1800" dirty="0"/>
              <a:t>Printing Industries Federation of South Africa (PIFSA)</a:t>
            </a:r>
          </a:p>
          <a:p>
            <a:pPr>
              <a:lnSpc>
                <a:spcPct val="110000"/>
              </a:lnSpc>
            </a:pPr>
            <a:r>
              <a:rPr lang="en-ZA" sz="1800" dirty="0"/>
              <a:t>The Publishers Association of South Africa (PASA)</a:t>
            </a:r>
          </a:p>
          <a:p>
            <a:pPr>
              <a:lnSpc>
                <a:spcPct val="110000"/>
              </a:lnSpc>
            </a:pPr>
            <a:r>
              <a:rPr lang="en-ZA" sz="1800" dirty="0"/>
              <a:t>Recording Industry of South Africa (</a:t>
            </a:r>
            <a:r>
              <a:rPr lang="en-ZA" sz="1800" dirty="0" err="1"/>
              <a:t>RiSA</a:t>
            </a:r>
            <a:r>
              <a:rPr lang="en-ZA" sz="1800" dirty="0"/>
              <a:t>)</a:t>
            </a:r>
          </a:p>
          <a:p>
            <a:pPr>
              <a:lnSpc>
                <a:spcPct val="110000"/>
              </a:lnSpc>
            </a:pPr>
            <a:r>
              <a:rPr lang="en-ZA" sz="1800" dirty="0" err="1"/>
              <a:t>RiSA</a:t>
            </a:r>
            <a:r>
              <a:rPr lang="en-ZA" sz="1800" dirty="0"/>
              <a:t> Audio Visual (RAV)</a:t>
            </a:r>
          </a:p>
          <a:p>
            <a:pPr>
              <a:lnSpc>
                <a:spcPct val="110000"/>
              </a:lnSpc>
            </a:pPr>
            <a:r>
              <a:rPr lang="en-ZA" sz="1800" dirty="0"/>
              <a:t>Southern African Music Rights Organisation (SAMRO)</a:t>
            </a:r>
          </a:p>
          <a:p>
            <a:pPr>
              <a:lnSpc>
                <a:spcPct val="110000"/>
              </a:lnSpc>
            </a:pPr>
            <a:r>
              <a:rPr lang="en-ZA" sz="1800" dirty="0"/>
              <a:t>Writers Guild SA (WGSA)</a:t>
            </a:r>
          </a:p>
        </p:txBody>
      </p:sp>
    </p:spTree>
    <p:extLst>
      <p:ext uri="{BB962C8B-B14F-4D97-AF65-F5344CB8AC3E}">
        <p14:creationId xmlns:p14="http://schemas.microsoft.com/office/powerpoint/2010/main" xmlns="" val="422859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DREAM CAR! (1)</a:t>
            </a:r>
          </a:p>
        </p:txBody>
      </p:sp>
      <p:pic>
        <p:nvPicPr>
          <p:cNvPr id="3076" name="Picture 4">
            <a:extLst>
              <a:ext uri="{FF2B5EF4-FFF2-40B4-BE49-F238E27FC236}">
                <a16:creationId xmlns:a16="http://schemas.microsoft.com/office/drawing/2014/main" xmlns="" id="{3DD8BC3D-87F7-4F40-3309-11711E4E2F66}"/>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656803"/>
            <a:ext cx="6099001" cy="49130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6911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DREAM CAR! (2)</a:t>
            </a:r>
          </a:p>
        </p:txBody>
      </p:sp>
      <p:pic>
        <p:nvPicPr>
          <p:cNvPr id="2050" name="Picture 2" descr="Vehicle Volkswagen Fusca 1973 (beetle) on display at vintage car show. Model with new front fender design, plus rear cover with 28 openings.">
            <a:extLst>
              <a:ext uri="{FF2B5EF4-FFF2-40B4-BE49-F238E27FC236}">
                <a16:creationId xmlns:a16="http://schemas.microsoft.com/office/drawing/2014/main" xmlns="" id="{C8DA19ED-EF20-FA9B-9552-F0214E08B264}"/>
              </a:ext>
            </a:extLst>
          </p:cNvPr>
          <p:cNvPicPr>
            <a:picLocks noGrp="1" noChangeAspect="1" noChangeArrowheads="1"/>
          </p:cNvPicPr>
          <p:nvPr>
            <p:ph idx="1"/>
          </p:nvPr>
        </p:nvPicPr>
        <p:blipFill rotWithShape="1">
          <a:blip r:embed="rId3" cstate="print">
            <a:extLst>
              <a:ext uri="{28A0092B-C50C-407E-A947-70E740481C1C}">
                <a14:useLocalDpi xmlns:a14="http://schemas.microsoft.com/office/drawing/2010/main" xmlns="" val="0"/>
              </a:ext>
            </a:extLst>
          </a:blip>
          <a:srcRect l="5083" r="2408" b="4496"/>
          <a:stretch/>
        </p:blipFill>
        <p:spPr bwMode="auto">
          <a:xfrm>
            <a:off x="1259632" y="1700808"/>
            <a:ext cx="6804756" cy="46833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798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WHAT IF I SAID, IT’S A REBUILT?</a:t>
            </a:r>
          </a:p>
        </p:txBody>
      </p:sp>
      <p:sp>
        <p:nvSpPr>
          <p:cNvPr id="3" name="Content Placeholder 2"/>
          <p:cNvSpPr>
            <a:spLocks noGrp="1"/>
          </p:cNvSpPr>
          <p:nvPr>
            <p:ph idx="1"/>
          </p:nvPr>
        </p:nvSpPr>
        <p:spPr/>
        <p:txBody>
          <a:bodyPr>
            <a:normAutofit fontScale="85000" lnSpcReduction="20000"/>
          </a:bodyPr>
          <a:lstStyle/>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r>
              <a:rPr lang="en-ZA" dirty="0"/>
              <a:t>It failed an accident test / it’s a salvage car</a:t>
            </a:r>
          </a:p>
          <a:p>
            <a:r>
              <a:rPr lang="en-ZA" dirty="0"/>
              <a:t>SA deserves a better deal!</a:t>
            </a:r>
          </a:p>
        </p:txBody>
      </p:sp>
      <p:pic>
        <p:nvPicPr>
          <p:cNvPr id="1028" name="Picture 4" descr="old abandoned car">
            <a:extLst>
              <a:ext uri="{FF2B5EF4-FFF2-40B4-BE49-F238E27FC236}">
                <a16:creationId xmlns:a16="http://schemas.microsoft.com/office/drawing/2014/main" xmlns="" id="{7078C151-EE72-02F2-0210-A6DAC5B1D3E0}"/>
              </a:ext>
            </a:extLst>
          </p:cNvPr>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185"/>
          <a:stretch/>
        </p:blipFill>
        <p:spPr bwMode="auto">
          <a:xfrm>
            <a:off x="755576" y="1787606"/>
            <a:ext cx="5976664" cy="3451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6198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Best analogy for the bills</a:t>
            </a:r>
          </a:p>
        </p:txBody>
      </p:sp>
      <p:sp>
        <p:nvSpPr>
          <p:cNvPr id="3" name="Content Placeholder 2"/>
          <p:cNvSpPr>
            <a:spLocks noGrp="1"/>
          </p:cNvSpPr>
          <p:nvPr>
            <p:ph idx="1"/>
          </p:nvPr>
        </p:nvSpPr>
        <p:spPr/>
        <p:txBody>
          <a:bodyPr>
            <a:normAutofit lnSpcReduction="10000"/>
          </a:bodyPr>
          <a:lstStyle/>
          <a:p>
            <a:pPr marL="114300" indent="0">
              <a:buNone/>
            </a:pPr>
            <a:r>
              <a:rPr lang="en-ZA" b="1" i="1" dirty="0"/>
              <a:t>1. Faulty Foundational and Conceptual Premise</a:t>
            </a:r>
          </a:p>
          <a:p>
            <a:r>
              <a:rPr lang="en-ZA" dirty="0"/>
              <a:t>- Emphasis on “users rights”</a:t>
            </a:r>
          </a:p>
          <a:p>
            <a:r>
              <a:rPr lang="en-ZA" dirty="0"/>
              <a:t>- Outcome of refusal to consult experts with understanding of industry matters</a:t>
            </a:r>
          </a:p>
          <a:p>
            <a:r>
              <a:rPr lang="en-ZA" dirty="0"/>
              <a:t>- Disconnect between “promise” and “offering”</a:t>
            </a:r>
          </a:p>
          <a:p>
            <a:r>
              <a:rPr lang="en-ZA" dirty="0"/>
              <a:t>- Disregard of advice of four “technical experts”</a:t>
            </a:r>
          </a:p>
          <a:p>
            <a:pPr marL="114300" indent="0">
              <a:buNone/>
            </a:pPr>
            <a:r>
              <a:rPr lang="en-ZA" b="1" i="1" dirty="0"/>
              <a:t>2. No Proper Consultation</a:t>
            </a:r>
          </a:p>
          <a:p>
            <a:r>
              <a:rPr lang="en-ZA" dirty="0"/>
              <a:t>- Inadequate consultation of affected rights-holder groups</a:t>
            </a:r>
          </a:p>
          <a:p>
            <a:pPr lvl="1">
              <a:buFont typeface="Wingdings" panose="05000000000000000000" pitchFamily="2" charset="2"/>
              <a:buChar char="v"/>
            </a:pPr>
            <a:r>
              <a:rPr lang="en-ZA" dirty="0"/>
              <a:t> No proper “three-step” test alignment</a:t>
            </a:r>
          </a:p>
          <a:p>
            <a:r>
              <a:rPr lang="en-ZA" dirty="0"/>
              <a:t>- Biased Consultation of pro-Bill advocates</a:t>
            </a:r>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296953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Best analogy for the bills (2)</a:t>
            </a:r>
          </a:p>
        </p:txBody>
      </p:sp>
      <p:sp>
        <p:nvSpPr>
          <p:cNvPr id="3" name="Content Placeholder 2"/>
          <p:cNvSpPr>
            <a:spLocks noGrp="1"/>
          </p:cNvSpPr>
          <p:nvPr>
            <p:ph idx="1"/>
          </p:nvPr>
        </p:nvSpPr>
        <p:spPr/>
        <p:txBody>
          <a:bodyPr>
            <a:normAutofit fontScale="92500" lnSpcReduction="10000"/>
          </a:bodyPr>
          <a:lstStyle/>
          <a:p>
            <a:pPr marL="114300" indent="0">
              <a:buNone/>
            </a:pPr>
            <a:r>
              <a:rPr lang="en-ZA" b="1" i="1" dirty="0"/>
              <a:t>3. Bills Referred Back by the President</a:t>
            </a:r>
          </a:p>
          <a:p>
            <a:r>
              <a:rPr lang="en-ZA" dirty="0"/>
              <a:t>No mean matter – invokes Constitutional processes</a:t>
            </a:r>
          </a:p>
          <a:p>
            <a:r>
              <a:rPr lang="en-ZA" dirty="0"/>
              <a:t>President referred Bills back on various grounds, notably:</a:t>
            </a:r>
          </a:p>
          <a:p>
            <a:r>
              <a:rPr lang="en-ZA" dirty="0"/>
              <a:t>(a) Concerns on incorrect tagging of Bills;</a:t>
            </a:r>
          </a:p>
          <a:p>
            <a:r>
              <a:rPr lang="en-ZA" dirty="0"/>
              <a:t>(b) Concerns on the constitutionality of various parts of the Bills (e.g. retrospective and arbitrary deprivation of property; expansive exceptions; impermissible delegation of legislative powers to Minister); and </a:t>
            </a:r>
          </a:p>
          <a:p>
            <a:r>
              <a:rPr lang="en-ZA" dirty="0"/>
              <a:t>(c) Concerns on Bills’ compliance with international treaties.</a:t>
            </a:r>
          </a:p>
          <a:p>
            <a:r>
              <a:rPr lang="en-ZA" b="1" dirty="0"/>
              <a:t>By and large a “penal beating” approach used to respond to issues</a:t>
            </a: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114395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More on foundational and conceptual issues</a:t>
            </a:r>
          </a:p>
        </p:txBody>
      </p:sp>
      <p:sp>
        <p:nvSpPr>
          <p:cNvPr id="3" name="Content Placeholder 2"/>
          <p:cNvSpPr>
            <a:spLocks noGrp="1"/>
          </p:cNvSpPr>
          <p:nvPr>
            <p:ph idx="1"/>
          </p:nvPr>
        </p:nvSpPr>
        <p:spPr/>
        <p:txBody>
          <a:bodyPr>
            <a:normAutofit fontScale="85000" lnSpcReduction="20000"/>
          </a:bodyPr>
          <a:lstStyle/>
          <a:p>
            <a:r>
              <a:rPr lang="en-ZA" b="1" dirty="0"/>
              <a:t>In its conceptual framework and in international law, copyright is an “authors’ rights” system</a:t>
            </a:r>
          </a:p>
          <a:p>
            <a:r>
              <a:rPr lang="en-GB" sz="2400" dirty="0"/>
              <a:t>Preamble to Statute of Anne  - first copyright statute:</a:t>
            </a:r>
          </a:p>
          <a:p>
            <a:r>
              <a:rPr lang="en-GB" sz="2400" dirty="0"/>
              <a:t>“An act for the encouragement of learning, by vesting the copies of printed books in the authors or purchasers of such copies, during the times therein mentioned”.</a:t>
            </a:r>
          </a:p>
          <a:p>
            <a:r>
              <a:rPr lang="en-ZA" sz="2400" dirty="0">
                <a:effectLst/>
                <a:latin typeface="Century Gothic" panose="020B0502020202020204" pitchFamily="34" charset="0"/>
                <a:ea typeface="Calibri" panose="020F0502020204030204" pitchFamily="34" charset="0"/>
              </a:rPr>
              <a:t>In respect of works already in print, the Statute conferred upon the author, bookseller, printer or any other person who acquired or purchased the copies of a book or books “the sole right and liberty of printing such book or books”. </a:t>
            </a:r>
          </a:p>
          <a:p>
            <a:r>
              <a:rPr lang="en-ZA" sz="2400" dirty="0">
                <a:effectLst/>
                <a:latin typeface="Century Gothic" panose="020B0502020202020204" pitchFamily="34" charset="0"/>
                <a:ea typeface="Calibri" panose="020F0502020204030204" pitchFamily="34" charset="0"/>
              </a:rPr>
              <a:t>Furthermore, the statute conferred on the author of “any book or books already composed, and not printed and published, or that shall hereafter be composed”, and his assignees or assigns, “the sole liberty of printing and reprinting such book and books”.</a:t>
            </a: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marL="114300" indent="0">
              <a:buNone/>
            </a:pPr>
            <a:endParaRPr lang="en-ZA" dirty="0"/>
          </a:p>
        </p:txBody>
      </p:sp>
    </p:spTree>
    <p:extLst>
      <p:ext uri="{BB962C8B-B14F-4D97-AF65-F5344CB8AC3E}">
        <p14:creationId xmlns:p14="http://schemas.microsoft.com/office/powerpoint/2010/main" xmlns="" val="2358762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3039</TotalTime>
  <Words>3213</Words>
  <Application>Microsoft Office PowerPoint</Application>
  <PresentationFormat>On-screen Show (4:3)</PresentationFormat>
  <Paragraphs>267</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Apothecary</vt:lpstr>
      <vt:lpstr>Copyright &amp; performers’ rights AMENDMENT BILLs</vt:lpstr>
      <vt:lpstr>About the CCSA</vt:lpstr>
      <vt:lpstr>About the ccsa (2)</vt:lpstr>
      <vt:lpstr>DREAM CAR! (1)</vt:lpstr>
      <vt:lpstr>DREAM CAR! (2)</vt:lpstr>
      <vt:lpstr>WHAT IF I SAID, IT’S A REBUILT?</vt:lpstr>
      <vt:lpstr>Best analogy for the bills</vt:lpstr>
      <vt:lpstr>Best analogy for the bills (2)</vt:lpstr>
      <vt:lpstr>More on foundational and conceptual issues</vt:lpstr>
      <vt:lpstr>More on foundational and conceptual issues (2)</vt:lpstr>
      <vt:lpstr>More on foundational and conceptual issues (3)</vt:lpstr>
      <vt:lpstr>More on foundational and conceptual issues (4)</vt:lpstr>
      <vt:lpstr>More on foundational and conceptual issues (5)</vt:lpstr>
      <vt:lpstr>Why it matters</vt:lpstr>
      <vt:lpstr>Why it matters (2)</vt:lpstr>
      <vt:lpstr>Why it matters (3)</vt:lpstr>
      <vt:lpstr>More on consultation</vt:lpstr>
      <vt:lpstr>More on consultation (2)</vt:lpstr>
      <vt:lpstr>More on consultation (3)</vt:lpstr>
      <vt:lpstr>Some reflections on blind sa v minister of trade, industry and competition and others [2022]</vt:lpstr>
      <vt:lpstr>Some reflections on blind sa v minister of trade, industry and competition and others [2022] (2)</vt:lpstr>
      <vt:lpstr>Some reflections on blind sa v minister of trade, industry and competition and others [2022] (3)</vt:lpstr>
      <vt:lpstr>5. conclusion</vt:lpstr>
      <vt:lpstr>21. Conclusion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AMENDMENT BILL, 2017</dc:title>
  <dc:creator>Joel</dc:creator>
  <cp:lastModifiedBy>USER</cp:lastModifiedBy>
  <cp:revision>155</cp:revision>
  <dcterms:created xsi:type="dcterms:W3CDTF">2017-07-27T20:57:10Z</dcterms:created>
  <dcterms:modified xsi:type="dcterms:W3CDTF">2023-03-14T10:22:36Z</dcterms:modified>
</cp:coreProperties>
</file>